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Montserrat Extra-Bold" charset="1" panose="00000900000000000000"/>
      <p:regular r:id="rId14"/>
    </p:embeddedFont>
    <p:embeddedFont>
      <p:font typeface="Montserrat Extra-Bold Bold" charset="1" panose="00000A00000000000000"/>
      <p:regular r:id="rId15"/>
    </p:embeddedFont>
    <p:embeddedFont>
      <p:font typeface="Montserrat Extra-Bold Italics" charset="1" panose="00000900000000000000"/>
      <p:regular r:id="rId16"/>
    </p:embeddedFont>
    <p:embeddedFont>
      <p:font typeface="Montserrat Extra-Bold Bold Italics" charset="1" panose="00000A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jpe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070391"/>
            <a:ext cx="1189812" cy="1187909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069488" y="1028700"/>
            <a:ext cx="1189812" cy="1187909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028700" y="9258300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6347704" y="4427626"/>
            <a:ext cx="5345637" cy="4114800"/>
            <a:chOff x="0" y="0"/>
            <a:chExt cx="7127516" cy="548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13528" y="0"/>
              <a:ext cx="591525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915256">
                  <a:moveTo>
                    <a:pt x="0" y="0"/>
                  </a:moveTo>
                  <a:lnTo>
                    <a:pt x="5915256" y="0"/>
                  </a:lnTo>
                  <a:lnTo>
                    <a:pt x="591525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3218565"/>
              <a:ext cx="613528" cy="613528"/>
            </a:xfrm>
            <a:custGeom>
              <a:avLst/>
              <a:gdLst/>
              <a:ahLst/>
              <a:cxnLst/>
              <a:rect r="r" b="b" t="t" l="l"/>
              <a:pathLst>
                <a:path h="613528" w="613528">
                  <a:moveTo>
                    <a:pt x="0" y="0"/>
                  </a:moveTo>
                  <a:lnTo>
                    <a:pt x="613528" y="0"/>
                  </a:lnTo>
                  <a:lnTo>
                    <a:pt x="613528" y="613527"/>
                  </a:lnTo>
                  <a:lnTo>
                    <a:pt x="0" y="613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229007" y="1843015"/>
              <a:ext cx="898509" cy="769348"/>
            </a:xfrm>
            <a:custGeom>
              <a:avLst/>
              <a:gdLst/>
              <a:ahLst/>
              <a:cxnLst/>
              <a:rect r="r" b="b" t="t" l="l"/>
              <a:pathLst>
                <a:path h="769348" w="898509">
                  <a:moveTo>
                    <a:pt x="0" y="0"/>
                  </a:moveTo>
                  <a:lnTo>
                    <a:pt x="898509" y="0"/>
                  </a:lnTo>
                  <a:lnTo>
                    <a:pt x="898509" y="769348"/>
                  </a:lnTo>
                  <a:lnTo>
                    <a:pt x="0" y="769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718621" y="148046"/>
              <a:ext cx="803075" cy="510956"/>
            </a:xfrm>
            <a:custGeom>
              <a:avLst/>
              <a:gdLst/>
              <a:ahLst/>
              <a:cxnLst/>
              <a:rect r="r" b="b" t="t" l="l"/>
              <a:pathLst>
                <a:path h="510956" w="803075">
                  <a:moveTo>
                    <a:pt x="0" y="0"/>
                  </a:moveTo>
                  <a:lnTo>
                    <a:pt x="803075" y="0"/>
                  </a:lnTo>
                  <a:lnTo>
                    <a:pt x="803075" y="510956"/>
                  </a:lnTo>
                  <a:lnTo>
                    <a:pt x="0" y="5109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805709" y="1298297"/>
              <a:ext cx="710862" cy="710862"/>
            </a:xfrm>
            <a:custGeom>
              <a:avLst/>
              <a:gdLst/>
              <a:ahLst/>
              <a:cxnLst/>
              <a:rect r="r" b="b" t="t" l="l"/>
              <a:pathLst>
                <a:path h="710862" w="710862">
                  <a:moveTo>
                    <a:pt x="0" y="0"/>
                  </a:moveTo>
                  <a:lnTo>
                    <a:pt x="710862" y="0"/>
                  </a:lnTo>
                  <a:lnTo>
                    <a:pt x="710862" y="710862"/>
                  </a:lnTo>
                  <a:lnTo>
                    <a:pt x="0" y="7108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585196" y="1135704"/>
              <a:ext cx="643811" cy="643811"/>
            </a:xfrm>
            <a:custGeom>
              <a:avLst/>
              <a:gdLst/>
              <a:ahLst/>
              <a:cxnLst/>
              <a:rect r="r" b="b" t="t" l="l"/>
              <a:pathLst>
                <a:path h="643811" w="643811">
                  <a:moveTo>
                    <a:pt x="0" y="0"/>
                  </a:moveTo>
                  <a:lnTo>
                    <a:pt x="643811" y="0"/>
                  </a:lnTo>
                  <a:lnTo>
                    <a:pt x="643811" y="643811"/>
                  </a:lnTo>
                  <a:lnTo>
                    <a:pt x="0" y="6438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031652" y="1599923"/>
            <a:ext cx="14224695" cy="210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0"/>
              </a:lnSpc>
            </a:pPr>
            <a:r>
              <a:rPr lang="en-US" sz="5450" spc="163">
                <a:solidFill>
                  <a:srgbClr val="000000"/>
                </a:solidFill>
                <a:latin typeface="Montserrat Extra-Bold"/>
              </a:rPr>
              <a:t>SE114</a:t>
            </a:r>
          </a:p>
          <a:p>
            <a:pPr algn="ctr" marL="0" indent="0" lvl="0">
              <a:lnSpc>
                <a:spcPts val="5450"/>
              </a:lnSpc>
            </a:pPr>
            <a:r>
              <a:rPr lang="en-US" sz="5450" spc="163">
                <a:solidFill>
                  <a:srgbClr val="000000"/>
                </a:solidFill>
                <a:latin typeface="Montserrat Extra-Bold"/>
              </a:rPr>
              <a:t>ỨNG DỤNG BÁN ĐIỆN THOẠI - LAPTOP TRỰC TUYẾN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45695" y="8675776"/>
            <a:ext cx="581360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spc="74">
                <a:solidFill>
                  <a:srgbClr val="000000"/>
                </a:solidFill>
                <a:latin typeface="Montserrat Extra-Bold Bold"/>
              </a:rPr>
              <a:t>july 20</a:t>
            </a:r>
            <a:r>
              <a:rPr lang="en-US" sz="2499" spc="74">
                <a:solidFill>
                  <a:srgbClr val="000000"/>
                </a:solidFill>
                <a:latin typeface="Montserrat Extra-Bold"/>
              </a:rPr>
              <a:t>,</a:t>
            </a:r>
            <a:r>
              <a:rPr lang="en-US" sz="2499" spc="74">
                <a:solidFill>
                  <a:srgbClr val="000000"/>
                </a:solidFill>
                <a:latin typeface="Montserrat Extra-Bold Bold"/>
              </a:rPr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70217" y="2284280"/>
            <a:ext cx="5417258" cy="4757337"/>
          </a:xfrm>
          <a:custGeom>
            <a:avLst/>
            <a:gdLst/>
            <a:ahLst/>
            <a:cxnLst/>
            <a:rect r="r" b="b" t="t" l="l"/>
            <a:pathLst>
              <a:path h="4757337" w="5417258">
                <a:moveTo>
                  <a:pt x="0" y="0"/>
                </a:moveTo>
                <a:lnTo>
                  <a:pt x="5417258" y="0"/>
                </a:lnTo>
                <a:lnTo>
                  <a:pt x="5417258" y="4757337"/>
                </a:lnTo>
                <a:lnTo>
                  <a:pt x="0" y="475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8364" y="2995380"/>
            <a:ext cx="1187290" cy="929055"/>
          </a:xfrm>
          <a:custGeom>
            <a:avLst/>
            <a:gdLst/>
            <a:ahLst/>
            <a:cxnLst/>
            <a:rect r="r" b="b" t="t" l="l"/>
            <a:pathLst>
              <a:path h="929055" w="1187290">
                <a:moveTo>
                  <a:pt x="0" y="0"/>
                </a:moveTo>
                <a:lnTo>
                  <a:pt x="1187290" y="0"/>
                </a:lnTo>
                <a:lnTo>
                  <a:pt x="1187290" y="929054"/>
                </a:lnTo>
                <a:lnTo>
                  <a:pt x="0" y="92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52009" y="4850867"/>
            <a:ext cx="7639844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</a:pPr>
            <a:r>
              <a:rPr lang="en-US" sz="7200" spc="215">
                <a:solidFill>
                  <a:srgbClr val="000000"/>
                </a:solidFill>
                <a:latin typeface="Montserrat Extra-Bold"/>
              </a:rPr>
              <a:t>Thanks for your listening</a:t>
            </a:r>
          </a:p>
        </p:txBody>
      </p:sp>
      <p:grpSp>
        <p:nvGrpSpPr>
          <p:cNvPr name="Group 5" id="5"/>
          <p:cNvGrpSpPr/>
          <p:nvPr/>
        </p:nvGrpSpPr>
        <p:grpSpPr>
          <a:xfrm rot="5400000">
            <a:off x="1027748" y="1752871"/>
            <a:ext cx="1189812" cy="1187909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852555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76484" y="4260474"/>
            <a:ext cx="6335625" cy="4780517"/>
          </a:xfrm>
          <a:custGeom>
            <a:avLst/>
            <a:gdLst/>
            <a:ahLst/>
            <a:cxnLst/>
            <a:rect r="r" b="b" t="t" l="l"/>
            <a:pathLst>
              <a:path h="4780517" w="6335625">
                <a:moveTo>
                  <a:pt x="0" y="0"/>
                </a:moveTo>
                <a:lnTo>
                  <a:pt x="6335625" y="0"/>
                </a:lnTo>
                <a:lnTo>
                  <a:pt x="6335625" y="4780516"/>
                </a:lnTo>
                <a:lnTo>
                  <a:pt x="0" y="4780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070391"/>
            <a:ext cx="1189812" cy="1187909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6069488" y="1028700"/>
            <a:ext cx="1189812" cy="1187909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924877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6567335" y="2018587"/>
            <a:ext cx="4179414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pc="84">
                <a:solidFill>
                  <a:srgbClr val="000000"/>
                </a:solidFill>
                <a:latin typeface="Roboto Bold"/>
              </a:rPr>
              <a:t>Giáo viên hướng dẫn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062809" y="1469723"/>
            <a:ext cx="2727572" cy="2344007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88B6"/>
            </a:solidFill>
            <a:ln w="114300">
              <a:solidFill>
                <a:srgbClr val="3E5BB2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3279656" y="1648477"/>
            <a:ext cx="2293878" cy="1986498"/>
            <a:chOff x="0" y="0"/>
            <a:chExt cx="6350000" cy="54991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blipFill>
              <a:blip r:embed="rId4"/>
              <a:stretch>
                <a:fillRect l="-45153" t="0" r="-4546" b="-1517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768464" y="5053055"/>
            <a:ext cx="4179414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pc="84">
                <a:solidFill>
                  <a:srgbClr val="000000"/>
                </a:solidFill>
                <a:latin typeface="Roboto Bold"/>
              </a:rPr>
              <a:t>Thành viên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10154" y="2645669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GV Nguyễn Tấn Toàn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11282" y="5724885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Lê Quang Nhân - 21522402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11282" y="6361222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Huỳnh Ngọc Quí - 21520417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11282" y="6997559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Nguyễn Văn Phát - 21522448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11282" y="7633896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Phan Trọng Tính - 21522683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44740" y="2090539"/>
            <a:ext cx="1219852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Montserrat Extra-Bold"/>
              </a:rPr>
              <a:t>Nội dung báo cáo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859934" y="4150479"/>
            <a:ext cx="399892" cy="399253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9859934" y="4549732"/>
            <a:ext cx="62890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859934" y="5338327"/>
            <a:ext cx="399892" cy="399253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9859934" y="5737579"/>
            <a:ext cx="62890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9859934" y="6632557"/>
            <a:ext cx="399892" cy="399253"/>
            <a:chOff x="0" y="0"/>
            <a:chExt cx="6350000" cy="63398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9859934" y="7031809"/>
            <a:ext cx="62890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9859934" y="7824924"/>
            <a:ext cx="399892" cy="399253"/>
            <a:chOff x="0" y="0"/>
            <a:chExt cx="6350000" cy="63398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14" id="14"/>
          <p:cNvSpPr/>
          <p:nvPr/>
        </p:nvSpPr>
        <p:spPr>
          <a:xfrm rot="0">
            <a:off x="9859934" y="8224177"/>
            <a:ext cx="62890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188100" y="3806581"/>
            <a:ext cx="6479425" cy="4653405"/>
          </a:xfrm>
          <a:custGeom>
            <a:avLst/>
            <a:gdLst/>
            <a:ahLst/>
            <a:cxnLst/>
            <a:rect r="r" b="b" t="t" l="l"/>
            <a:pathLst>
              <a:path h="4653405" w="6479425">
                <a:moveTo>
                  <a:pt x="0" y="0"/>
                </a:moveTo>
                <a:lnTo>
                  <a:pt x="6479425" y="0"/>
                </a:lnTo>
                <a:lnTo>
                  <a:pt x="6479425" y="4653405"/>
                </a:lnTo>
                <a:lnTo>
                  <a:pt x="0" y="4653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675774" y="3869556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Mục tiêu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75774" y="5050036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Đối tượng sử dụng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75774" y="6344267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Công nghệ sử dụng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675774" y="7536634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DEMO </a:t>
            </a:r>
          </a:p>
        </p:txBody>
      </p:sp>
      <p:grpSp>
        <p:nvGrpSpPr>
          <p:cNvPr name="Group 20" id="20"/>
          <p:cNvGrpSpPr/>
          <p:nvPr/>
        </p:nvGrpSpPr>
        <p:grpSpPr>
          <a:xfrm rot="5400000">
            <a:off x="999240" y="1039177"/>
            <a:ext cx="1189812" cy="1187909"/>
            <a:chOff x="0" y="0"/>
            <a:chExt cx="6350000" cy="63398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22" id="22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9859934" y="8849522"/>
            <a:ext cx="399892" cy="399253"/>
            <a:chOff x="0" y="0"/>
            <a:chExt cx="6350000" cy="63398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25" id="25"/>
          <p:cNvSpPr/>
          <p:nvPr/>
        </p:nvSpPr>
        <p:spPr>
          <a:xfrm rot="0">
            <a:off x="9859934" y="9258300"/>
            <a:ext cx="62890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0675774" y="8568599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Phân chia công việc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2166" y="1528356"/>
            <a:ext cx="788445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1" indent="-539750" lvl="1">
              <a:lnSpc>
                <a:spcPts val="7000"/>
              </a:lnSpc>
              <a:spcBef>
                <a:spcPct val="0"/>
              </a:spcBef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Mục tiêu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27748" y="1029652"/>
            <a:ext cx="1189812" cy="1187909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5" id="5"/>
          <p:cNvSpPr/>
          <p:nvPr/>
        </p:nvSpPr>
        <p:spPr>
          <a:xfrm rot="5400000">
            <a:off x="-2346567" y="4403967"/>
            <a:ext cx="676005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218084" y="2920990"/>
            <a:ext cx="1270507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Xây dựng được một nền tảng mua sắm đa đạng, đầy đủ các chức năng thỏa mãn với các yêu cầu khách hàng đưa 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18084" y="5904427"/>
            <a:ext cx="1270507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Giao diện thân thiện, trực quan, dễ sử dụng tối ưu trải nghiệm người dùng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18084" y="4412708"/>
            <a:ext cx="13380728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Đưa ra báo cáo, thống kê, cập nhật dữ liệu nhanh chóng, chính xác cho người bán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407920" y="2592320"/>
            <a:ext cx="10672861" cy="6549525"/>
          </a:xfrm>
          <a:prstGeom prst="rect">
            <a:avLst/>
          </a:prstGeom>
          <a:solidFill>
            <a:srgbClr val="3E5BB2">
              <a:alpha val="9804"/>
            </a:srgbClr>
          </a:solidFill>
        </p:spPr>
      </p:sp>
      <p:grpSp>
        <p:nvGrpSpPr>
          <p:cNvPr name="Group 3" id="3"/>
          <p:cNvGrpSpPr/>
          <p:nvPr/>
        </p:nvGrpSpPr>
        <p:grpSpPr>
          <a:xfrm rot="-5400000">
            <a:off x="16229844" y="8290908"/>
            <a:ext cx="851619" cy="850256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07219" y="2592320"/>
            <a:ext cx="657008" cy="3719204"/>
            <a:chOff x="0" y="0"/>
            <a:chExt cx="239678" cy="1356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9678" cy="1356776"/>
            </a:xfrm>
            <a:custGeom>
              <a:avLst/>
              <a:gdLst/>
              <a:ahLst/>
              <a:cxnLst/>
              <a:rect r="r" b="b" t="t" l="l"/>
              <a:pathLst>
                <a:path h="1356776" w="239678">
                  <a:moveTo>
                    <a:pt x="0" y="0"/>
                  </a:moveTo>
                  <a:lnTo>
                    <a:pt x="239678" y="0"/>
                  </a:lnTo>
                  <a:lnTo>
                    <a:pt x="239678" y="1356776"/>
                  </a:lnTo>
                  <a:lnTo>
                    <a:pt x="0" y="1356776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2102751" y="3800354"/>
            <a:ext cx="352017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2102751" y="5007539"/>
            <a:ext cx="352017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893599" y="3396803"/>
            <a:ext cx="4497049" cy="4114800"/>
          </a:xfrm>
          <a:custGeom>
            <a:avLst/>
            <a:gdLst/>
            <a:ahLst/>
            <a:cxnLst/>
            <a:rect r="r" b="b" t="t" l="l"/>
            <a:pathLst>
              <a:path h="4114800" w="4497049">
                <a:moveTo>
                  <a:pt x="0" y="0"/>
                </a:moveTo>
                <a:lnTo>
                  <a:pt x="4497049" y="0"/>
                </a:lnTo>
                <a:lnTo>
                  <a:pt x="44970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33728" y="3427714"/>
            <a:ext cx="3959567" cy="4114800"/>
          </a:xfrm>
          <a:custGeom>
            <a:avLst/>
            <a:gdLst/>
            <a:ahLst/>
            <a:cxnLst/>
            <a:rect r="r" b="b" t="t" l="l"/>
            <a:pathLst>
              <a:path h="4114800" w="3959567">
                <a:moveTo>
                  <a:pt x="0" y="0"/>
                </a:moveTo>
                <a:lnTo>
                  <a:pt x="3959567" y="0"/>
                </a:lnTo>
                <a:lnTo>
                  <a:pt x="39595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07219" y="966720"/>
            <a:ext cx="998459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2. Đối tượng sử dụng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02751" y="2884212"/>
            <a:ext cx="341871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Người bán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7227" y="2874687"/>
            <a:ext cx="50652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02751" y="4091396"/>
            <a:ext cx="341871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Người mua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7227" y="4081871"/>
            <a:ext cx="50652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81338" y="7733014"/>
            <a:ext cx="164729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3E5BB2"/>
                </a:solidFill>
                <a:latin typeface="Roboto Bold"/>
              </a:rPr>
              <a:t>Người bán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79814" y="7733014"/>
            <a:ext cx="167232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3E5BB2"/>
                </a:solidFill>
                <a:latin typeface="Roboto Bold"/>
              </a:rPr>
              <a:t>Người mua</a:t>
            </a:r>
          </a:p>
        </p:txBody>
      </p:sp>
      <p:sp>
        <p:nvSpPr>
          <p:cNvPr name="AutoShape 18" id="18"/>
          <p:cNvSpPr/>
          <p:nvPr/>
        </p:nvSpPr>
        <p:spPr>
          <a:xfrm>
            <a:off x="2102751" y="6316287"/>
            <a:ext cx="352017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367227" y="5444678"/>
            <a:ext cx="50652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03.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02751" y="5397053"/>
            <a:ext cx="341871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Admin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245827"/>
            <a:ext cx="16230600" cy="7012473"/>
          </a:xfrm>
          <a:prstGeom prst="rect">
            <a:avLst/>
          </a:prstGeom>
          <a:solidFill>
            <a:srgbClr val="FFFFFF">
              <a:alpha val="8627"/>
            </a:srgbClr>
          </a:solidFill>
        </p:spPr>
      </p:sp>
      <p:grpSp>
        <p:nvGrpSpPr>
          <p:cNvPr name="Group 3" id="3"/>
          <p:cNvGrpSpPr/>
          <p:nvPr/>
        </p:nvGrpSpPr>
        <p:grpSpPr>
          <a:xfrm rot="-5400000">
            <a:off x="16408363" y="8416888"/>
            <a:ext cx="851619" cy="850256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5" id="5"/>
          <p:cNvSpPr/>
          <p:nvPr/>
        </p:nvSpPr>
        <p:spPr>
          <a:xfrm rot="-3193">
            <a:off x="1028697" y="9255919"/>
            <a:ext cx="153803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42103" y="6111641"/>
            <a:ext cx="3599026" cy="1799513"/>
          </a:xfrm>
          <a:custGeom>
            <a:avLst/>
            <a:gdLst/>
            <a:ahLst/>
            <a:cxnLst/>
            <a:rect r="r" b="b" t="t" l="l"/>
            <a:pathLst>
              <a:path h="1799513" w="3599026">
                <a:moveTo>
                  <a:pt x="0" y="0"/>
                </a:moveTo>
                <a:lnTo>
                  <a:pt x="3599026" y="0"/>
                </a:lnTo>
                <a:lnTo>
                  <a:pt x="3599026" y="1799513"/>
                </a:lnTo>
                <a:lnTo>
                  <a:pt x="0" y="1799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36511" y="1674071"/>
            <a:ext cx="3890622" cy="2914211"/>
          </a:xfrm>
          <a:custGeom>
            <a:avLst/>
            <a:gdLst/>
            <a:ahLst/>
            <a:cxnLst/>
            <a:rect r="r" b="b" t="t" l="l"/>
            <a:pathLst>
              <a:path h="2914211" w="3890622">
                <a:moveTo>
                  <a:pt x="0" y="0"/>
                </a:moveTo>
                <a:lnTo>
                  <a:pt x="3890623" y="0"/>
                </a:lnTo>
                <a:lnTo>
                  <a:pt x="3890623" y="2914211"/>
                </a:lnTo>
                <a:lnTo>
                  <a:pt x="0" y="2914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54626" y="2176090"/>
            <a:ext cx="1910174" cy="1910174"/>
          </a:xfrm>
          <a:custGeom>
            <a:avLst/>
            <a:gdLst/>
            <a:ahLst/>
            <a:cxnLst/>
            <a:rect r="r" b="b" t="t" l="l"/>
            <a:pathLst>
              <a:path h="1910174" w="1910174">
                <a:moveTo>
                  <a:pt x="0" y="0"/>
                </a:moveTo>
                <a:lnTo>
                  <a:pt x="1910174" y="0"/>
                </a:lnTo>
                <a:lnTo>
                  <a:pt x="1910174" y="1910174"/>
                </a:lnTo>
                <a:lnTo>
                  <a:pt x="0" y="1910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645232" y="2176090"/>
            <a:ext cx="1102838" cy="2019654"/>
          </a:xfrm>
          <a:custGeom>
            <a:avLst/>
            <a:gdLst/>
            <a:ahLst/>
            <a:cxnLst/>
            <a:rect r="r" b="b" t="t" l="l"/>
            <a:pathLst>
              <a:path h="2019654" w="1102838">
                <a:moveTo>
                  <a:pt x="0" y="0"/>
                </a:moveTo>
                <a:lnTo>
                  <a:pt x="1102838" y="0"/>
                </a:lnTo>
                <a:lnTo>
                  <a:pt x="1102838" y="2019654"/>
                </a:lnTo>
                <a:lnTo>
                  <a:pt x="0" y="20196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748070" y="6111641"/>
            <a:ext cx="3717542" cy="2081823"/>
          </a:xfrm>
          <a:custGeom>
            <a:avLst/>
            <a:gdLst/>
            <a:ahLst/>
            <a:cxnLst/>
            <a:rect r="r" b="b" t="t" l="l"/>
            <a:pathLst>
              <a:path h="2081823" w="3717542">
                <a:moveTo>
                  <a:pt x="0" y="0"/>
                </a:moveTo>
                <a:lnTo>
                  <a:pt x="3717541" y="0"/>
                </a:lnTo>
                <a:lnTo>
                  <a:pt x="3717541" y="2081823"/>
                </a:lnTo>
                <a:lnTo>
                  <a:pt x="0" y="20818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825544"/>
            <a:ext cx="970171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3. Công nghệ sử dụng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19507" y="4402545"/>
            <a:ext cx="155428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Language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97987" y="4402545"/>
            <a:ext cx="142345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Interface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51572" y="4402545"/>
            <a:ext cx="368260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Hệ quản trị cơ sở dữ liệu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61255" y="8040051"/>
            <a:ext cx="51830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IDE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91820" y="8040051"/>
            <a:ext cx="225975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UI Design Tool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1439" y="3678555"/>
            <a:ext cx="13643696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9600">
                <a:solidFill>
                  <a:srgbClr val="3E5BB2"/>
                </a:solidFill>
                <a:latin typeface="Montserrat Extra-Bold Bold"/>
              </a:rPr>
              <a:t>4. DEMO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44246" y="5181600"/>
            <a:ext cx="7112268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pc="16" u="none">
                <a:solidFill>
                  <a:srgbClr val="000000"/>
                </a:solidFill>
                <a:latin typeface="Roboto"/>
              </a:rPr>
              <a:t>Let's begin.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444246" y="5143500"/>
            <a:ext cx="776145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10800000">
            <a:off x="15195136" y="1901732"/>
            <a:ext cx="1189812" cy="1187909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908221" y="7198541"/>
            <a:ext cx="1189812" cy="1187909"/>
            <a:chOff x="0" y="0"/>
            <a:chExt cx="6350000" cy="63398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3761167" y="5138738"/>
            <a:ext cx="10765665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5400000">
            <a:off x="-952" y="952"/>
            <a:ext cx="1189812" cy="1187909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442268" y="1590657"/>
            <a:ext cx="625552" cy="625552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442268" y="4549765"/>
            <a:ext cx="625552" cy="625552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442268" y="7120234"/>
            <a:ext cx="625552" cy="625552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547506" y="1698645"/>
            <a:ext cx="52211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10">
                <a:solidFill>
                  <a:srgbClr val="000000"/>
                </a:solidFill>
                <a:latin typeface="Roboto"/>
              </a:rPr>
              <a:t>Luồng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47506" y="4647593"/>
            <a:ext cx="522111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 spc="10">
                <a:solidFill>
                  <a:srgbClr val="000000"/>
                </a:solidFill>
                <a:latin typeface="Roboto"/>
              </a:rPr>
              <a:t>Luồng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47506" y="7228222"/>
            <a:ext cx="52211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10">
                <a:solidFill>
                  <a:srgbClr val="000000"/>
                </a:solidFill>
                <a:latin typeface="Roboto"/>
              </a:rPr>
              <a:t>Luồng 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6914" y="3271601"/>
            <a:ext cx="637977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Montserrat Extra-Bold"/>
              </a:rPr>
              <a:t>Luồng Demo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42268" y="1736745"/>
            <a:ext cx="62555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42268" y="4695853"/>
            <a:ext cx="62555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42268" y="7266322"/>
            <a:ext cx="62555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28584" y="2617869"/>
            <a:ext cx="6379773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2">
                <a:solidFill>
                  <a:srgbClr val="000000"/>
                </a:solidFill>
                <a:latin typeface="Roboto"/>
              </a:rPr>
              <a:t>Đăng nhập và Quên mật khẩu và một số tính năng chung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28584" y="5791863"/>
            <a:ext cx="637977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2">
                <a:solidFill>
                  <a:srgbClr val="000000"/>
                </a:solidFill>
                <a:latin typeface="Roboto"/>
              </a:rPr>
              <a:t>Các tính năng trong vai trò Người bán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28584" y="8146432"/>
            <a:ext cx="6379773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2">
                <a:solidFill>
                  <a:srgbClr val="000000"/>
                </a:solidFill>
                <a:latin typeface="Roboto"/>
              </a:rPr>
              <a:t>Các tính năng trong vai trò Người mua và Admin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253416"/>
            <a:ext cx="13860358" cy="8618178"/>
          </a:xfrm>
          <a:prstGeom prst="rect">
            <a:avLst/>
          </a:prstGeom>
          <a:solidFill>
            <a:srgbClr val="3E5BB2">
              <a:alpha val="9804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15184333" y="1253416"/>
            <a:ext cx="2074967" cy="8618178"/>
          </a:xfrm>
          <a:prstGeom prst="rect">
            <a:avLst/>
          </a:prstGeom>
          <a:solidFill>
            <a:srgbClr val="3E5BB2">
              <a:alpha val="9804"/>
            </a:srgbClr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539041"/>
            <a:ext cx="1240892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000000"/>
                </a:solidFill>
                <a:latin typeface="Montserrat Extra-Bold Bold"/>
              </a:rPr>
              <a:t>5. Phân chia công việc </a:t>
            </a: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16416772" y="1272845"/>
            <a:ext cx="838183" cy="836842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41476" y="1329316"/>
            <a:ext cx="104031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Extra-Bold Bold"/>
              </a:rPr>
              <a:t>STT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09816" y="1329316"/>
            <a:ext cx="1701178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Extra-Bold Bold"/>
              </a:rPr>
              <a:t>Họ và tên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98287" y="1329316"/>
            <a:ext cx="104031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Extra-Bold Bold"/>
              </a:rPr>
              <a:t>MSSV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02631" y="1361975"/>
            <a:ext cx="338983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Extra-Bold Bold"/>
              </a:rPr>
              <a:t>Nội dung công việc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3802" y="1904900"/>
            <a:ext cx="104031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09816" y="1904900"/>
            <a:ext cx="2786672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Lê Quang Nhân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98287" y="1904900"/>
            <a:ext cx="1400115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21522402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47929" y="1904900"/>
            <a:ext cx="7858544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Tài khoản    (Người mua)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thông tin giao hàng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lịch sử giao hàng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shop theo dõi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 voucher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sản phẩm yêu thích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93933" y="1329316"/>
            <a:ext cx="104031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Extra-Bold Bold"/>
              </a:rPr>
              <a:t>Tỉ lệ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93933" y="1904900"/>
            <a:ext cx="104031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25%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793933" y="3905250"/>
            <a:ext cx="104031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25%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83802" y="3905250"/>
            <a:ext cx="104031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09816" y="3905250"/>
            <a:ext cx="2859896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Huỳnh Ngọc Quí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98287" y="3905250"/>
            <a:ext cx="1258978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21520417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47929" y="3905250"/>
            <a:ext cx="8041129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màn hình Trang chủ (Người mua)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giỏ hàng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Đặt hàng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Xem chi tiết shop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Xem chi tiết sản phẩm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Danh mục sản phẩm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793933" y="5886450"/>
            <a:ext cx="104031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25%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83802" y="5886450"/>
            <a:ext cx="104031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09816" y="5886450"/>
            <a:ext cx="3238509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Nguyễn Văn Phát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298287" y="5886450"/>
            <a:ext cx="1400115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21522448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47929" y="5886450"/>
            <a:ext cx="7858544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lýsản phẩm (Người bán)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voucher 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đơn đặt hàng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tài khoản 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đánh giá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Thống kê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793933" y="7915275"/>
            <a:ext cx="104031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25%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83802" y="7915275"/>
            <a:ext cx="104031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09816" y="7915275"/>
            <a:ext cx="2859896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Phan Trọng Tính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298287" y="7915275"/>
            <a:ext cx="1400115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21522683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847929" y="7915275"/>
            <a:ext cx="8475791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Chat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Đk và Chính 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shop (Admin) 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yêu cầu bán hàng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tài khoản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Đăng nhập, đăng ký, quên MK </a:t>
            </a:r>
          </a:p>
        </p:txBody>
      </p:sp>
      <p:sp>
        <p:nvSpPr>
          <p:cNvPr name="AutoShape 32" id="32"/>
          <p:cNvSpPr/>
          <p:nvPr/>
        </p:nvSpPr>
        <p:spPr>
          <a:xfrm flipV="true">
            <a:off x="2003959" y="1821837"/>
            <a:ext cx="59274" cy="776380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V="true">
            <a:off x="4947617" y="1923950"/>
            <a:ext cx="31941" cy="76617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V="true">
            <a:off x="6847929" y="1923950"/>
            <a:ext cx="4763" cy="76617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DAFZYWHgULE</dc:identifier>
  <dcterms:modified xsi:type="dcterms:W3CDTF">2011-08-01T06:04:30Z</dcterms:modified>
  <cp:revision>1</cp:revision>
  <dc:title>February , 2025</dc:title>
</cp:coreProperties>
</file>