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0"/>
  </p:notesMasterIdLst>
  <p:sldIdLst>
    <p:sldId id="270" r:id="rId3"/>
    <p:sldId id="257" r:id="rId4"/>
    <p:sldId id="259" r:id="rId5"/>
    <p:sldId id="260" r:id="rId6"/>
    <p:sldId id="261" r:id="rId7"/>
    <p:sldId id="268" r:id="rId8"/>
    <p:sldId id="267"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9rICjBbOIeYlWOaS79yWTcpehg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autoAdjust="0"/>
    <p:restoredTop sz="81546" autoAdjust="0"/>
  </p:normalViewPr>
  <p:slideViewPr>
    <p:cSldViewPr snapToGrid="0">
      <p:cViewPr varScale="1">
        <p:scale>
          <a:sx n="113" d="100"/>
          <a:sy n="113" d="100"/>
        </p:scale>
        <p:origin x="2408" y="18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23" Type="http://schemas.openxmlformats.org/officeDocument/2006/relationships/tableStyles" Target="tableStyles.xml"/><Relationship Id="rId10" Type="http://schemas.openxmlformats.org/officeDocument/2006/relationships/notesMaster" Target="notesMasters/notesMaster1.xml"/><Relationship Id="rId19"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swift.org/swift-book/GuidedTour/GuidedTour.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medium.com/@rizwanm/https-medium-com-rizwanm-swift-camera-part-1-c38b8b773b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e6a01cd38_2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g8e6a01cd38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1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e6a01cd38_2_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g8e6a01cd38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e6a01cd38_2_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6" name="Google Shape;216;g8e6a01cd38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e6a01cd38_2_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err="1"/>
              <a:t>Các</a:t>
            </a:r>
            <a:r>
              <a:rPr lang="en-US" dirty="0"/>
              <a:t> </a:t>
            </a:r>
            <a:r>
              <a:rPr lang="en-US" dirty="0" err="1"/>
              <a:t>ứng</a:t>
            </a:r>
            <a:r>
              <a:rPr lang="en-US" dirty="0"/>
              <a:t> </a:t>
            </a:r>
            <a:r>
              <a:rPr lang="en-US" dirty="0" err="1"/>
              <a:t>dụng</a:t>
            </a:r>
            <a:r>
              <a:rPr lang="en-US" dirty="0"/>
              <a:t> </a:t>
            </a:r>
            <a:r>
              <a:rPr lang="en-US" dirty="0" err="1"/>
              <a:t>trên</a:t>
            </a:r>
            <a:r>
              <a:rPr lang="en-US" dirty="0"/>
              <a:t> Store, Game</a:t>
            </a:r>
          </a:p>
          <a:p>
            <a:pPr marL="0" lvl="0" indent="0" algn="l" rtl="0">
              <a:spcBef>
                <a:spcPts val="360"/>
              </a:spcBef>
              <a:spcAft>
                <a:spcPts val="0"/>
              </a:spcAft>
              <a:buNone/>
            </a:pPr>
            <a:r>
              <a:rPr lang="en-US" dirty="0" err="1"/>
              <a:t>Các</a:t>
            </a:r>
            <a:r>
              <a:rPr lang="en-US" dirty="0"/>
              <a:t> </a:t>
            </a:r>
            <a:r>
              <a:rPr lang="en-US" dirty="0" err="1"/>
              <a:t>hệ</a:t>
            </a:r>
            <a:r>
              <a:rPr lang="en-US" dirty="0"/>
              <a:t> </a:t>
            </a:r>
            <a:r>
              <a:rPr lang="en-US" dirty="0" err="1"/>
              <a:t>điều</a:t>
            </a:r>
            <a:r>
              <a:rPr lang="en-US" dirty="0"/>
              <a:t> </a:t>
            </a:r>
            <a:r>
              <a:rPr lang="en-US" dirty="0" err="1"/>
              <a:t>hành</a:t>
            </a:r>
            <a:r>
              <a:rPr lang="en-US" dirty="0"/>
              <a:t>, </a:t>
            </a:r>
            <a:endParaRPr dirty="0"/>
          </a:p>
        </p:txBody>
      </p:sp>
      <p:sp>
        <p:nvSpPr>
          <p:cNvPr id="223" name="Google Shape;223;g8e6a01cd38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e6a01cd38_2_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hlinkClick r:id="rId3"/>
              </a:rPr>
              <a:t>https://docs.swift.org/swift-book/GuidedTour/GuidedTour.html</a:t>
            </a:r>
            <a:endParaRPr lang="en-US" dirty="0"/>
          </a:p>
          <a:p>
            <a:pPr marL="0" lvl="0" indent="0" algn="l" rtl="0">
              <a:spcBef>
                <a:spcPts val="360"/>
              </a:spcBef>
              <a:spcAft>
                <a:spcPts val="0"/>
              </a:spcAft>
              <a:buNone/>
            </a:pPr>
            <a:r>
              <a:rPr lang="en-US" dirty="0">
                <a:hlinkClick r:id="rId4"/>
              </a:rPr>
              <a:t>https://medium.com/@rizwanm/https-medium-com-rizwanm-swift-camera-part-1-c38b8b773b2</a:t>
            </a:r>
            <a:endParaRPr dirty="0"/>
          </a:p>
        </p:txBody>
      </p:sp>
      <p:sp>
        <p:nvSpPr>
          <p:cNvPr id="230" name="Google Shape;230;g8e6a01cd38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8e6a01cd38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1" name="Google Shape;251;g8e6a01cd38_2_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US" sz="1800">
                <a:solidFill>
                  <a:schemeClr val="accent1"/>
                </a:solidFill>
              </a:rPr>
              <a:t>Sơ đồ lớp ở mức phân tích</a:t>
            </a:r>
            <a:endParaRPr sz="1800">
              <a:solidFill>
                <a:schemeClr val="accent1"/>
              </a:solidFill>
            </a:endParaRPr>
          </a:p>
          <a:p>
            <a:pPr marL="457200" lvl="1" indent="0" algn="l" rtl="0">
              <a:lnSpc>
                <a:spcPct val="80000"/>
              </a:lnSpc>
              <a:spcBef>
                <a:spcPts val="540"/>
              </a:spcBef>
              <a:spcAft>
                <a:spcPts val="0"/>
              </a:spcAft>
              <a:buNone/>
            </a:pPr>
            <a:r>
              <a:rPr lang="en-US" sz="1800"/>
              <a:t>Xác định các lớp đối tượng chính</a:t>
            </a:r>
            <a:endParaRPr sz="1800"/>
          </a:p>
          <a:p>
            <a:pPr marL="457200" lvl="1" indent="0" algn="l" rtl="0">
              <a:lnSpc>
                <a:spcPct val="80000"/>
              </a:lnSpc>
              <a:spcBef>
                <a:spcPts val="540"/>
              </a:spcBef>
              <a:spcAft>
                <a:spcPts val="0"/>
              </a:spcAft>
              <a:buNone/>
            </a:pPr>
            <a:r>
              <a:rPr lang="en-US" sz="1800"/>
              <a:t>Xác định các thông tin (⬄ thuộc tính) và hành động/trách nhiệm (⬄ phương thức) của mỗi lớp đối tượng chính</a:t>
            </a:r>
            <a:endParaRPr sz="1800"/>
          </a:p>
          <a:p>
            <a:pPr marL="457200" lvl="1" indent="0" algn="l" rtl="0">
              <a:lnSpc>
                <a:spcPct val="80000"/>
              </a:lnSpc>
              <a:spcBef>
                <a:spcPts val="540"/>
              </a:spcBef>
              <a:spcAft>
                <a:spcPts val="0"/>
              </a:spcAft>
              <a:buNone/>
            </a:pPr>
            <a:r>
              <a:rPr lang="en-US" sz="1800"/>
              <a:t>Xác định các quan hệ chính</a:t>
            </a:r>
            <a:endParaRPr sz="1800"/>
          </a:p>
          <a:p>
            <a:pPr marL="457200" lvl="1" indent="0" algn="l" rtl="0">
              <a:lnSpc>
                <a:spcPct val="80000"/>
              </a:lnSpc>
              <a:spcBef>
                <a:spcPts val="540"/>
              </a:spcBef>
              <a:spcAft>
                <a:spcPts val="0"/>
              </a:spcAft>
              <a:buNone/>
            </a:pPr>
            <a:r>
              <a:rPr lang="en-US" sz="1800"/>
              <a:t>Xác định các lớp đối tượng phụ, các danh mục</a:t>
            </a:r>
            <a:endParaRPr sz="1800"/>
          </a:p>
          <a:p>
            <a:pPr marL="0" lvl="0" indent="0" algn="l" rtl="0">
              <a:lnSpc>
                <a:spcPct val="80000"/>
              </a:lnSpc>
              <a:spcBef>
                <a:spcPts val="540"/>
              </a:spcBef>
              <a:spcAft>
                <a:spcPts val="0"/>
              </a:spcAft>
              <a:buNone/>
            </a:pPr>
            <a:r>
              <a:rPr lang="en-US" sz="1800">
                <a:solidFill>
                  <a:schemeClr val="accent1"/>
                </a:solidFill>
              </a:rPr>
              <a:t>Sơ đồ lớp và Khả năng tiến hóa của hệ thống</a:t>
            </a:r>
            <a:endParaRPr sz="1800">
              <a:solidFill>
                <a:schemeClr val="accent1"/>
              </a:solidFill>
            </a:endParaRPr>
          </a:p>
          <a:p>
            <a:pPr marL="457200" lvl="1" indent="0" algn="l" rtl="0">
              <a:lnSpc>
                <a:spcPct val="80000"/>
              </a:lnSpc>
              <a:spcBef>
                <a:spcPts val="540"/>
              </a:spcBef>
              <a:spcAft>
                <a:spcPts val="0"/>
              </a:spcAft>
              <a:buNone/>
            </a:pPr>
            <a:r>
              <a:rPr lang="en-US" sz="1800"/>
              <a:t>Áp dụng kỹ thuật đa xạ và kế thừa để tăng khả năng tiến hóa của hệ thống</a:t>
            </a:r>
            <a:endParaRPr sz="1800"/>
          </a:p>
          <a:p>
            <a:pPr marL="0" lvl="0" indent="0" algn="l" rtl="0">
              <a:lnSpc>
                <a:spcPct val="80000"/>
              </a:lnSpc>
              <a:spcBef>
                <a:spcPts val="540"/>
              </a:spcBef>
              <a:spcAft>
                <a:spcPts val="0"/>
              </a:spcAft>
              <a:buNone/>
            </a:pPr>
            <a:r>
              <a:rPr lang="en-US" sz="1800">
                <a:solidFill>
                  <a:schemeClr val="accent1"/>
                </a:solidFill>
              </a:rPr>
              <a:t>Sơ đồ trạng thái</a:t>
            </a:r>
            <a:endParaRPr sz="1800">
              <a:solidFill>
                <a:schemeClr val="accent1"/>
              </a:solidFill>
            </a:endParaRPr>
          </a:p>
          <a:p>
            <a:pPr marL="457200" lvl="1" indent="0" algn="l" rtl="0">
              <a:lnSpc>
                <a:spcPct val="80000"/>
              </a:lnSpc>
              <a:spcBef>
                <a:spcPts val="540"/>
              </a:spcBef>
              <a:spcAft>
                <a:spcPts val="0"/>
              </a:spcAft>
              <a:buNone/>
            </a:pPr>
            <a:r>
              <a:rPr lang="en-US" sz="1800"/>
              <a:t>Khái niệm và các ký hiệu</a:t>
            </a:r>
            <a:endParaRPr sz="1800"/>
          </a:p>
          <a:p>
            <a:pPr marL="914400" lvl="2" indent="0" algn="l" rtl="0">
              <a:lnSpc>
                <a:spcPct val="80000"/>
              </a:lnSpc>
              <a:spcBef>
                <a:spcPts val="480"/>
              </a:spcBef>
              <a:spcAft>
                <a:spcPts val="0"/>
              </a:spcAft>
              <a:buNone/>
            </a:pPr>
            <a:r>
              <a:rPr lang="en-US" sz="1600"/>
              <a:t>Trạng thái</a:t>
            </a:r>
            <a:endParaRPr sz="1600"/>
          </a:p>
          <a:p>
            <a:pPr marL="914400" lvl="2" indent="0" algn="l" rtl="0">
              <a:lnSpc>
                <a:spcPct val="80000"/>
              </a:lnSpc>
              <a:spcBef>
                <a:spcPts val="480"/>
              </a:spcBef>
              <a:spcAft>
                <a:spcPts val="0"/>
              </a:spcAft>
              <a:buNone/>
            </a:pPr>
            <a:r>
              <a:rPr lang="en-US" sz="1600"/>
              <a:t>Biến cố, điều kiện</a:t>
            </a:r>
            <a:endParaRPr sz="1600"/>
          </a:p>
          <a:p>
            <a:pPr marL="914400" lvl="2" indent="0" algn="l" rtl="0">
              <a:lnSpc>
                <a:spcPct val="80000"/>
              </a:lnSpc>
              <a:spcBef>
                <a:spcPts val="480"/>
              </a:spcBef>
              <a:spcAft>
                <a:spcPts val="0"/>
              </a:spcAft>
              <a:buNone/>
            </a:pPr>
            <a:r>
              <a:rPr lang="en-US" sz="1600"/>
              <a:t>Trạng thái đầu, trạng thái cuối</a:t>
            </a:r>
            <a:endParaRPr sz="1600"/>
          </a:p>
          <a:p>
            <a:pPr marL="914400" lvl="2" indent="0" algn="l" rtl="0">
              <a:lnSpc>
                <a:spcPct val="80000"/>
              </a:lnSpc>
              <a:spcBef>
                <a:spcPts val="480"/>
              </a:spcBef>
              <a:spcAft>
                <a:spcPts val="0"/>
              </a:spcAft>
              <a:buNone/>
            </a:pPr>
            <a:r>
              <a:rPr lang="en-US" sz="1600"/>
              <a:t>Superstate</a:t>
            </a:r>
            <a:endParaRPr sz="1600"/>
          </a:p>
          <a:p>
            <a:pPr marL="457200" lvl="1" indent="0" algn="l" rtl="0">
              <a:lnSpc>
                <a:spcPct val="80000"/>
              </a:lnSpc>
              <a:spcBef>
                <a:spcPts val="540"/>
              </a:spcBef>
              <a:spcAft>
                <a:spcPts val="0"/>
              </a:spcAft>
              <a:buNone/>
            </a:pPr>
            <a:r>
              <a:rPr lang="en-US" sz="1800"/>
              <a:t>Áp dụng</a:t>
            </a:r>
            <a:endParaRPr sz="1800"/>
          </a:p>
          <a:p>
            <a:pPr marL="0" lvl="0" indent="0" algn="l" rtl="0">
              <a:spcBef>
                <a:spcPts val="360"/>
              </a:spcBef>
              <a:spcAft>
                <a:spcPts val="0"/>
              </a:spcAft>
              <a:buNone/>
            </a:pPr>
            <a:endParaRPr/>
          </a:p>
        </p:txBody>
      </p:sp>
      <p:sp>
        <p:nvSpPr>
          <p:cNvPr id="252" name="Google Shape;252;g8e6a01cd38_2_1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616308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e6a01cd38_2_1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4" name="Google Shape;274;g8e6a01cd38_2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1"/>
        <p:cNvGrpSpPr/>
        <p:nvPr/>
      </p:nvGrpSpPr>
      <p:grpSpPr>
        <a:xfrm>
          <a:off x="0" y="0"/>
          <a:ext cx="0" cy="0"/>
          <a:chOff x="0" y="0"/>
          <a:chExt cx="0" cy="0"/>
        </a:xfrm>
      </p:grpSpPr>
      <p:graphicFrame>
        <p:nvGraphicFramePr>
          <p:cNvPr id="22" name="Google Shape;22;p3"/>
          <p:cNvGraphicFramePr/>
          <p:nvPr/>
        </p:nvGraphicFramePr>
        <p:xfrm>
          <a:off x="5670552" y="1"/>
          <a:ext cx="6521449" cy="4437063"/>
        </p:xfrm>
        <a:graphic>
          <a:graphicData uri="http://schemas.openxmlformats.org/presentationml/2006/ole">
            <mc:AlternateContent xmlns:mc="http://schemas.openxmlformats.org/markup-compatibility/2006">
              <mc:Choice xmlns:v="urn:schemas-microsoft-com:vml" Requires="v">
                <p:oleObj spid="_x0000_s1075" r:id="rId3" imgW="4891087" imgH="4437063" progId="Photoshop.Image.6">
                  <p:embed/>
                </p:oleObj>
              </mc:Choice>
              <mc:Fallback>
                <p:oleObj r:id="rId3" imgW="4891087" imgH="4437063" progId="Photoshop.Image.6">
                  <p:embed/>
                  <p:pic>
                    <p:nvPicPr>
                      <p:cNvPr id="22" name="Google Shape;22;p3"/>
                      <p:cNvPicPr preferRelativeResize="0"/>
                      <p:nvPr/>
                    </p:nvPicPr>
                    <p:blipFill rotWithShape="1">
                      <a:blip r:embed="rId4">
                        <a:alphaModFix/>
                      </a:blip>
                      <a:srcRect/>
                      <a:stretch/>
                    </p:blipFill>
                    <p:spPr>
                      <a:xfrm>
                        <a:off x="5670552" y="1"/>
                        <a:ext cx="6521449" cy="4437063"/>
                      </a:xfrm>
                      <a:prstGeom prst="rect">
                        <a:avLst/>
                      </a:prstGeom>
                      <a:noFill/>
                      <a:ln>
                        <a:noFill/>
                      </a:ln>
                    </p:spPr>
                  </p:pic>
                </p:oleObj>
              </mc:Fallback>
            </mc:AlternateContent>
          </a:graphicData>
        </a:graphic>
      </p:graphicFrame>
      <p:sp>
        <p:nvSpPr>
          <p:cNvPr id="23" name="Google Shape;23;p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 name="Google Shape;24;p3"/>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 name="Google Shape;25;p3"/>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26" name="Google Shape;26;p3"/>
          <p:cNvPicPr preferRelativeResize="0"/>
          <p:nvPr/>
        </p:nvPicPr>
        <p:blipFill rotWithShape="1">
          <a:blip r:embed="rId5">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2" name="Google Shape;92;p1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06"/>
        <p:cNvGrpSpPr/>
        <p:nvPr/>
      </p:nvGrpSpPr>
      <p:grpSpPr>
        <a:xfrm>
          <a:off x="0" y="0"/>
          <a:ext cx="0" cy="0"/>
          <a:chOff x="0" y="0"/>
          <a:chExt cx="0" cy="0"/>
        </a:xfrm>
      </p:grpSpPr>
      <p:pic>
        <p:nvPicPr>
          <p:cNvPr id="107" name="Google Shape;107;g8e6a01cd38_2_11"/>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108" name="Google Shape;108;g8e6a01cd38_2_11"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9" name="Google Shape;109;g8e6a01cd38_2_11"/>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g8e6a01cd38_2_11"/>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111" name="Google Shape;111;g8e6a01cd38_2_11"/>
          <p:cNvPicPr preferRelativeResize="0"/>
          <p:nvPr/>
        </p:nvPicPr>
        <p:blipFill rotWithShape="1">
          <a:blip r:embed="rId3">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2"/>
        <p:cNvGrpSpPr/>
        <p:nvPr/>
      </p:nvGrpSpPr>
      <p:grpSpPr>
        <a:xfrm>
          <a:off x="0" y="0"/>
          <a:ext cx="0" cy="0"/>
          <a:chOff x="0" y="0"/>
          <a:chExt cx="0" cy="0"/>
        </a:xfrm>
      </p:grpSpPr>
      <p:sp>
        <p:nvSpPr>
          <p:cNvPr id="113" name="Google Shape;113;g8e6a01cd38_2_17"/>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4" name="Google Shape;114;g8e6a01cd38_2_1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g8e6a01cd38_2_1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g8e6a01cd38_2_1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fld id="{00000000-1234-1234-1234-123412341234}" type="slidenum">
              <a:rPr lang="en-US" smtClean="0"/>
              <a:pPr/>
              <a:t>‹#›</a:t>
            </a:fld>
            <a:endParaRPr lang="en-US"/>
          </a:p>
        </p:txBody>
      </p:sp>
      <p:sp>
        <p:nvSpPr>
          <p:cNvPr id="117" name="Google Shape;117;g8e6a01cd38_2_17"/>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8"/>
        <p:cNvGrpSpPr/>
        <p:nvPr/>
      </p:nvGrpSpPr>
      <p:grpSpPr>
        <a:xfrm>
          <a:off x="0" y="0"/>
          <a:ext cx="0" cy="0"/>
          <a:chOff x="0" y="0"/>
          <a:chExt cx="0" cy="0"/>
        </a:xfrm>
      </p:grpSpPr>
      <p:pic>
        <p:nvPicPr>
          <p:cNvPr id="119" name="Google Shape;119;g8e6a01cd38_2_23"/>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120" name="Google Shape;120;g8e6a01cd38_2_2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g8e6a01cd38_2_23"/>
          <p:cNvSpPr/>
          <p:nvPr/>
        </p:nvSpPr>
        <p:spPr>
          <a:xfrm rot="10800000" flipH="1">
            <a:off x="0" y="4267200"/>
            <a:ext cx="12192000" cy="11064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2" name="Google Shape;122;g8e6a01cd38_2_23"/>
          <p:cNvSpPr/>
          <p:nvPr/>
        </p:nvSpPr>
        <p:spPr>
          <a:xfrm>
            <a:off x="1966384" y="5156201"/>
            <a:ext cx="9505949" cy="5048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nvGrpSpPr>
          <p:cNvPr id="123" name="Google Shape;123;g8e6a01cd38_2_23"/>
          <p:cNvGrpSpPr/>
          <p:nvPr/>
        </p:nvGrpSpPr>
        <p:grpSpPr>
          <a:xfrm>
            <a:off x="5672667" y="6088063"/>
            <a:ext cx="1439333" cy="603250"/>
            <a:chOff x="2680" y="3678"/>
            <a:chExt cx="680" cy="380"/>
          </a:xfrm>
        </p:grpSpPr>
        <p:sp>
          <p:nvSpPr>
            <p:cNvPr id="124" name="Google Shape;124;g8e6a01cd38_2_23"/>
            <p:cNvSpPr txBox="1"/>
            <p:nvPr/>
          </p:nvSpPr>
          <p:spPr>
            <a:xfrm>
              <a:off x="2680" y="3789"/>
              <a:ext cx="680" cy="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i="0" u="none" strike="noStrike" cap="none">
                  <a:solidFill>
                    <a:schemeClr val="dk2"/>
                  </a:solidFill>
                  <a:latin typeface="Verdana"/>
                  <a:ea typeface="Verdana"/>
                  <a:cs typeface="Verdana"/>
                  <a:sym typeface="Verdana"/>
                </a:rPr>
                <a:t>LOGO</a:t>
              </a:r>
              <a:endParaRPr sz="1400"/>
            </a:p>
          </p:txBody>
        </p:sp>
        <p:sp>
          <p:nvSpPr>
            <p:cNvPr id="125" name="Google Shape;125;g8e6a01cd38_2_23"/>
            <p:cNvSpPr/>
            <p:nvPr/>
          </p:nvSpPr>
          <p:spPr>
            <a:xfrm rot="5400000">
              <a:off x="2928" y="3493"/>
              <a:ext cx="172" cy="542"/>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
        <p:nvSpPr>
          <p:cNvPr id="126" name="Google Shape;126;g8e6a01cd38_2_23"/>
          <p:cNvSpPr txBox="1">
            <a:spLocks noGrp="1"/>
          </p:cNvSpPr>
          <p:nvPr>
            <p:ph type="ctrTitle"/>
          </p:nvPr>
        </p:nvSpPr>
        <p:spPr>
          <a:xfrm>
            <a:off x="1930400" y="3548063"/>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7" name="Google Shape;127;g8e6a01cd38_2_23"/>
          <p:cNvSpPr txBox="1">
            <a:spLocks noGrp="1"/>
          </p:cNvSpPr>
          <p:nvPr>
            <p:ph type="subTitle" idx="1"/>
          </p:nvPr>
        </p:nvSpPr>
        <p:spPr>
          <a:xfrm>
            <a:off x="2152651" y="5224463"/>
            <a:ext cx="9144000" cy="381000"/>
          </a:xfrm>
          <a:prstGeom prst="rect">
            <a:avLst/>
          </a:prstGeom>
          <a:noFill/>
          <a:ln>
            <a:noFill/>
          </a:ln>
        </p:spPr>
        <p:txBody>
          <a:bodyPr spcFirstLastPara="1" wrap="square" lIns="91425" tIns="45700" rIns="91425" bIns="45700" anchor="t" anchorCtr="0">
            <a:noAutofit/>
          </a:bodyPr>
          <a:lstStyle>
            <a:lvl1pPr lvl="0" algn="l">
              <a:spcBef>
                <a:spcPts val="280"/>
              </a:spcBef>
              <a:spcAft>
                <a:spcPts val="0"/>
              </a:spcAft>
              <a:buSzPts val="1400"/>
              <a:buFont typeface="Noto Sans Symbols"/>
              <a:buNone/>
              <a:defRPr sz="1400" b="1">
                <a:solidFill>
                  <a:schemeClr val="lt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8"/>
        <p:cNvGrpSpPr/>
        <p:nvPr/>
      </p:nvGrpSpPr>
      <p:grpSpPr>
        <a:xfrm>
          <a:off x="0" y="0"/>
          <a:ext cx="0" cy="0"/>
          <a:chOff x="0" y="0"/>
          <a:chExt cx="0" cy="0"/>
        </a:xfrm>
      </p:grpSpPr>
      <p:sp>
        <p:nvSpPr>
          <p:cNvPr id="129" name="Google Shape;129;g8e6a01cd38_2_33"/>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0" name="Google Shape;130;g8e6a01cd38_2_33"/>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131" name="Google Shape;131;g8e6a01cd38_2_3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g8e6a01cd38_2_3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g8e6a01cd38_2_3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g8e6a01cd38_2_39"/>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6" name="Google Shape;136;g8e6a01cd38_2_39"/>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37" name="Google Shape;137;g8e6a01cd38_2_39"/>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38" name="Google Shape;138;g8e6a01cd38_2_3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g8e6a01cd38_2_3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g8e6a01cd38_2_3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g8e6a01cd38_2_4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3" name="Google Shape;143;g8e6a01cd38_2_4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44" name="Google Shape;144;g8e6a01cd38_2_4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45" name="Google Shape;145;g8e6a01cd38_2_4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46" name="Google Shape;146;g8e6a01cd38_2_4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47" name="Google Shape;147;g8e6a01cd38_2_4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g8e6a01cd38_2_4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g8e6a01cd38_2_4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g8e6a01cd38_2_55"/>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2" name="Google Shape;152;g8e6a01cd38_2_5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g8e6a01cd38_2_5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g8e6a01cd38_2_5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
        <p:nvSpPr>
          <p:cNvPr id="156" name="Google Shape;156;g8e6a01cd38_2_6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g8e6a01cd38_2_6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g8e6a01cd38_2_6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9"/>
        <p:cNvGrpSpPr/>
        <p:nvPr/>
      </p:nvGrpSpPr>
      <p:grpSpPr>
        <a:xfrm>
          <a:off x="0" y="0"/>
          <a:ext cx="0" cy="0"/>
          <a:chOff x="0" y="0"/>
          <a:chExt cx="0" cy="0"/>
        </a:xfrm>
      </p:grpSpPr>
      <p:sp>
        <p:nvSpPr>
          <p:cNvPr id="160" name="Google Shape;160;g8e6a01cd38_2_64"/>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1" name="Google Shape;161;g8e6a01cd38_2_64"/>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162" name="Google Shape;162;g8e6a01cd38_2_64"/>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63" name="Google Shape;163;g8e6a01cd38_2_6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g8e6a01cd38_2_6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g8e6a01cd38_2_6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6"/>
        <p:cNvGrpSpPr/>
        <p:nvPr/>
      </p:nvGrpSpPr>
      <p:grpSpPr>
        <a:xfrm>
          <a:off x="0" y="0"/>
          <a:ext cx="0" cy="0"/>
          <a:chOff x="0" y="0"/>
          <a:chExt cx="0" cy="0"/>
        </a:xfrm>
      </p:grpSpPr>
      <p:sp>
        <p:nvSpPr>
          <p:cNvPr id="167" name="Google Shape;167;g8e6a01cd38_2_7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8" name="Google Shape;168;g8e6a01cd38_2_7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hlink"/>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1"/>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69" name="Google Shape;169;g8e6a01cd38_2_7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70" name="Google Shape;170;g8e6a01cd38_2_7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g8e6a01cd38_2_7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g8e6a01cd38_2_7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3"/>
        <p:cNvGrpSpPr/>
        <p:nvPr/>
      </p:nvGrpSpPr>
      <p:grpSpPr>
        <a:xfrm>
          <a:off x="0" y="0"/>
          <a:ext cx="0" cy="0"/>
          <a:chOff x="0" y="0"/>
          <a:chExt cx="0" cy="0"/>
        </a:xfrm>
      </p:grpSpPr>
      <p:sp>
        <p:nvSpPr>
          <p:cNvPr id="174" name="Google Shape;174;g8e6a01cd38_2_7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5" name="Google Shape;175;g8e6a01cd38_2_78"/>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g8e6a01cd38_2_7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g8e6a01cd38_2_7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g8e6a01cd38_2_7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9"/>
        <p:cNvGrpSpPr/>
        <p:nvPr/>
      </p:nvGrpSpPr>
      <p:grpSpPr>
        <a:xfrm>
          <a:off x="0" y="0"/>
          <a:ext cx="0" cy="0"/>
          <a:chOff x="0" y="0"/>
          <a:chExt cx="0" cy="0"/>
        </a:xfrm>
      </p:grpSpPr>
      <p:sp>
        <p:nvSpPr>
          <p:cNvPr id="180" name="Google Shape;180;g8e6a01cd38_2_84"/>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1" name="Google Shape;181;g8e6a01cd38_2_84"/>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2" name="Google Shape;182;g8e6a01cd38_2_8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g8e6a01cd38_2_8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g8e6a01cd38_2_8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85"/>
        <p:cNvGrpSpPr/>
        <p:nvPr/>
      </p:nvGrpSpPr>
      <p:grpSpPr>
        <a:xfrm>
          <a:off x="0" y="0"/>
          <a:ext cx="0" cy="0"/>
          <a:chOff x="0" y="0"/>
          <a:chExt cx="0" cy="0"/>
        </a:xfrm>
      </p:grpSpPr>
      <p:sp>
        <p:nvSpPr>
          <p:cNvPr id="186" name="Google Shape;186;g8e6a01cd38_2_9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7" name="Google Shape;187;g8e6a01cd38_2_9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g8e6a01cd38_2_9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g8e6a01cd38_2_9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6" name="Google Shape;36;p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2" name="Google Shape;42;p6"/>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3" name="Google Shape;43;p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1" name="Google Shape;51;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2" name="Google Shape;52;p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7" name="Google Shape;67;p1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8" name="Google Shape;68;p1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hlink"/>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1"/>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5" name="Google Shape;75;p1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 name="Google Shape;11;p2"/>
          <p:cNvSpPr/>
          <p:nvPr/>
        </p:nvSpPr>
        <p:spPr>
          <a:xfrm>
            <a:off x="0" y="-26988"/>
            <a:ext cx="121920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2" name="Google Shape;12;p2"/>
          <p:cNvCxnSpPr/>
          <p:nvPr/>
        </p:nvCxnSpPr>
        <p:spPr>
          <a:xfrm>
            <a:off x="624418" y="6410325"/>
            <a:ext cx="11233149" cy="0"/>
          </a:xfrm>
          <a:prstGeom prst="straightConnector1">
            <a:avLst/>
          </a:prstGeom>
          <a:noFill/>
          <a:ln w="9525" cap="flat" cmpd="sng">
            <a:solidFill>
              <a:schemeClr val="dk2"/>
            </a:solidFill>
            <a:prstDash val="solid"/>
            <a:round/>
            <a:headEnd type="none" w="med" len="med"/>
            <a:tailEnd type="none" w="med" len="med"/>
          </a:ln>
        </p:spPr>
      </p:cxnSp>
      <p:sp>
        <p:nvSpPr>
          <p:cNvPr id="13" name="Google Shape;13;p2"/>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 name="Google Shape;14;p2"/>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rtl="0">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rtl="0">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rtl="0">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rtl="0">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rtl="0">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rtl="0">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rtl="0">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rtl="0">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
        <p:nvSpPr>
          <p:cNvPr id="18" name="Google Shape;18;p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1pPr>
            <a:lvl2pPr marR="0" lvl="1"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2pPr>
            <a:lvl3pPr marR="0" lvl="2"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3pPr>
            <a:lvl4pPr marR="0" lvl="3"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4pPr>
            <a:lvl5pPr marR="0" lvl="4"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5pPr>
            <a:lvl6pPr marR="0" lvl="5"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6pPr>
            <a:lvl7pPr marR="0" lvl="6"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7pPr>
            <a:lvl8pPr marR="0" lvl="7"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8pPr>
            <a:lvl9pPr marR="0" lvl="8"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9pPr>
          </a:lstStyle>
          <a:p>
            <a:endParaRPr/>
          </a:p>
        </p:txBody>
      </p:sp>
      <p:sp>
        <p:nvSpPr>
          <p:cNvPr id="19" name="Google Shape;19;p2"/>
          <p:cNvSpPr txBox="1"/>
          <p:nvPr/>
        </p:nvSpPr>
        <p:spPr>
          <a:xfrm>
            <a:off x="10871200" y="261938"/>
            <a:ext cx="1320800" cy="33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lt1"/>
                </a:solidFill>
                <a:latin typeface="Verdana"/>
                <a:ea typeface="Verdana"/>
                <a:cs typeface="Verdana"/>
                <a:sym typeface="Verdana"/>
              </a:rPr>
              <a:t>LOGO</a:t>
            </a:r>
            <a:endParaRPr sz="1400"/>
          </a:p>
        </p:txBody>
      </p:sp>
      <p:sp>
        <p:nvSpPr>
          <p:cNvPr id="20" name="Google Shape;20;p2"/>
          <p:cNvSpPr/>
          <p:nvPr/>
        </p:nvSpPr>
        <p:spPr>
          <a:xfrm rot="5400000">
            <a:off x="11244528" y="-261673"/>
            <a:ext cx="284162" cy="1001183"/>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g8e6a01cd38_2_0"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g8e6a01cd38_2_0"/>
          <p:cNvSpPr/>
          <p:nvPr/>
        </p:nvSpPr>
        <p:spPr>
          <a:xfrm>
            <a:off x="0" y="1"/>
            <a:ext cx="108712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98" name="Google Shape;98;g8e6a01cd38_2_0"/>
          <p:cNvCxnSpPr/>
          <p:nvPr/>
        </p:nvCxnSpPr>
        <p:spPr>
          <a:xfrm>
            <a:off x="624418" y="6410325"/>
            <a:ext cx="11233149" cy="0"/>
          </a:xfrm>
          <a:prstGeom prst="straightConnector1">
            <a:avLst/>
          </a:prstGeom>
          <a:noFill/>
          <a:ln w="9525" cap="flat" cmpd="sng">
            <a:solidFill>
              <a:schemeClr val="dk2"/>
            </a:solidFill>
            <a:prstDash val="solid"/>
            <a:round/>
            <a:headEnd type="none" w="med" len="med"/>
            <a:tailEnd type="none" w="med" len="med"/>
          </a:ln>
        </p:spPr>
      </p:cxnSp>
      <p:sp>
        <p:nvSpPr>
          <p:cNvPr id="99" name="Google Shape;99;g8e6a01cd38_2_0"/>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g8e6a01cd38_2_0"/>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g8e6a01cd38_2_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g8e6a01cd38_2_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g8e6a01cd38_2_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rtl="0">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rtl="0">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rtl="0">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rtl="0">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rtl="0">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rtl="0">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rtl="0">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rtl="0">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
        <p:nvSpPr>
          <p:cNvPr id="104" name="Google Shape;104;g8e6a01cd38_2_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1pPr>
            <a:lvl2pPr marR="0" lvl="1"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2pPr>
            <a:lvl3pPr marR="0" lvl="2"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3pPr>
            <a:lvl4pPr marR="0" lvl="3"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4pPr>
            <a:lvl5pPr marR="0" lvl="4"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5pPr>
            <a:lvl6pPr marR="0" lvl="5"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6pPr>
            <a:lvl7pPr marR="0" lvl="6"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7pPr>
            <a:lvl8pPr marR="0" lvl="7"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8pPr>
            <a:lvl9pPr marR="0" lvl="8"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9pPr>
          </a:lstStyle>
          <a:p>
            <a:endParaRPr/>
          </a:p>
        </p:txBody>
      </p:sp>
      <p:pic>
        <p:nvPicPr>
          <p:cNvPr id="105" name="Google Shape;105;g8e6a01cd38_2_0"/>
          <p:cNvPicPr preferRelativeResize="0"/>
          <p:nvPr/>
        </p:nvPicPr>
        <p:blipFill rotWithShape="1">
          <a:blip r:embed="rId15">
            <a:alphaModFix/>
          </a:blip>
          <a:srcRect/>
          <a:stretch/>
        </p:blipFill>
        <p:spPr>
          <a:xfrm>
            <a:off x="10906126" y="14792"/>
            <a:ext cx="1178983" cy="10567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8e6a01cd38_2_95"/>
          <p:cNvSpPr txBox="1">
            <a:spLocks noGrp="1"/>
          </p:cNvSpPr>
          <p:nvPr>
            <p:ph type="ctrTitle"/>
          </p:nvPr>
        </p:nvSpPr>
        <p:spPr>
          <a:xfrm>
            <a:off x="2848495" y="533401"/>
            <a:ext cx="7848600" cy="1795463"/>
          </a:xfrm>
          <a:prstGeom prst="rect">
            <a:avLst/>
          </a:prstGeom>
          <a:noFill/>
          <a:ln>
            <a:noFill/>
          </a:ln>
        </p:spPr>
        <p:txBody>
          <a:bodyPr spcFirstLastPara="1" wrap="square" lIns="91425" tIns="45700" rIns="91425" bIns="45700" anchor="ctr" anchorCtr="0">
            <a:noAutofit/>
          </a:bodyPr>
          <a:lstStyle/>
          <a:p>
            <a:pPr algn="ctr"/>
            <a:r>
              <a:rPr lang="en-US" sz="3200" dirty="0">
                <a:solidFill>
                  <a:srgbClr val="FF0000"/>
                </a:solidFill>
              </a:rPr>
              <a:t>NHẬP MÔN ỨNG DỤNG DI ĐỘNG</a:t>
            </a:r>
            <a:endParaRPr sz="3200" dirty="0">
              <a:solidFill>
                <a:srgbClr val="FF0000"/>
              </a:solidFill>
            </a:endParaRPr>
          </a:p>
        </p:txBody>
      </p:sp>
      <p:sp>
        <p:nvSpPr>
          <p:cNvPr id="195" name="Google Shape;195;g8e6a01cd38_2_95"/>
          <p:cNvSpPr/>
          <p:nvPr/>
        </p:nvSpPr>
        <p:spPr>
          <a:xfrm>
            <a:off x="4191000" y="6019800"/>
            <a:ext cx="4724400" cy="457200"/>
          </a:xfrm>
          <a:prstGeom prst="rect">
            <a:avLst/>
          </a:prstGeom>
          <a:noFill/>
          <a:ln>
            <a:noFill/>
          </a:ln>
        </p:spPr>
        <p:txBody>
          <a:bodyPr spcFirstLastPara="1" wrap="square" lIns="91425" tIns="45700" rIns="91425" bIns="45700" anchor="t" anchorCtr="0">
            <a:noAutofit/>
          </a:bodyPr>
          <a:lstStyle/>
          <a:p>
            <a:pPr algn="ctr">
              <a:buClr>
                <a:schemeClr val="lt1"/>
              </a:buClr>
              <a:buSzPts val="2000"/>
            </a:pPr>
            <a:r>
              <a:rPr lang="en-US" sz="2000" b="1" dirty="0">
                <a:solidFill>
                  <a:schemeClr val="lt1"/>
                </a:solidFill>
              </a:rPr>
              <a:t>GVGD: </a:t>
            </a:r>
            <a:r>
              <a:rPr lang="en-US" sz="2000" b="1" dirty="0" err="1">
                <a:solidFill>
                  <a:schemeClr val="lt1"/>
                </a:solidFill>
              </a:rPr>
              <a:t>ThS</a:t>
            </a:r>
            <a:r>
              <a:rPr lang="en-US" sz="2000" b="1" dirty="0">
                <a:solidFill>
                  <a:schemeClr val="lt1"/>
                </a:solidFill>
              </a:rPr>
              <a:t>. Huỳnh Tuấn Anh</a:t>
            </a:r>
            <a:endParaRPr dirty="0"/>
          </a:p>
          <a:p>
            <a:pPr algn="ctr">
              <a:spcBef>
                <a:spcPts val="400"/>
              </a:spcBef>
              <a:buClr>
                <a:schemeClr val="dk1"/>
              </a:buClr>
              <a:buSzPts val="2000"/>
            </a:pPr>
            <a:endParaRPr sz="2000" b="1" dirty="0">
              <a:solidFill>
                <a:schemeClr val="lt1"/>
              </a:solidFill>
            </a:endParaRPr>
          </a:p>
        </p:txBody>
      </p:sp>
      <p:sp>
        <p:nvSpPr>
          <p:cNvPr id="196" name="Google Shape;196;g8e6a01cd38_2_95"/>
          <p:cNvSpPr txBox="1"/>
          <p:nvPr/>
        </p:nvSpPr>
        <p:spPr>
          <a:xfrm>
            <a:off x="2667000" y="2209801"/>
            <a:ext cx="7848600" cy="1795463"/>
          </a:xfrm>
          <a:prstGeom prst="rect">
            <a:avLst/>
          </a:prstGeom>
          <a:noFill/>
          <a:ln>
            <a:noFill/>
          </a:ln>
        </p:spPr>
        <p:txBody>
          <a:bodyPr spcFirstLastPara="1" wrap="square" lIns="91425" tIns="45700" rIns="91425" bIns="45700" anchor="ctr" anchorCtr="0">
            <a:noAutofit/>
          </a:bodyPr>
          <a:lstStyle/>
          <a:p>
            <a:pPr algn="ctr"/>
            <a:r>
              <a:rPr lang="en-US" sz="4000" b="1" dirty="0">
                <a:solidFill>
                  <a:srgbClr val="35558D"/>
                </a:solidFill>
                <a:latin typeface="Verdana"/>
                <a:ea typeface="Verdana"/>
                <a:cs typeface="Verdana"/>
                <a:sym typeface="Verdana"/>
              </a:rPr>
              <a:t>BUỔI 1</a:t>
            </a:r>
            <a:br>
              <a:rPr lang="en-US" sz="4000" b="1" dirty="0">
                <a:solidFill>
                  <a:srgbClr val="35558D"/>
                </a:solidFill>
                <a:latin typeface="Verdana"/>
                <a:ea typeface="Verdana"/>
                <a:cs typeface="Verdana"/>
                <a:sym typeface="Verdana"/>
              </a:rPr>
            </a:br>
            <a:r>
              <a:rPr lang="en-US" sz="4000" b="1" dirty="0">
                <a:solidFill>
                  <a:srgbClr val="35558D"/>
                </a:solidFill>
                <a:latin typeface="Verdana"/>
                <a:ea typeface="Verdana"/>
                <a:cs typeface="Verdana"/>
                <a:sym typeface="Verdana"/>
              </a:rPr>
              <a:t>GIỚI THIỆU MÔN HỌC</a:t>
            </a:r>
            <a:endParaRPr sz="4000" b="1" dirty="0">
              <a:solidFill>
                <a:srgbClr val="35558D"/>
              </a:solidFill>
              <a:latin typeface="Verdana"/>
              <a:ea typeface="Verdana"/>
              <a:cs typeface="Verdana"/>
              <a:sym typeface="Verdana"/>
            </a:endParaRPr>
          </a:p>
        </p:txBody>
      </p:sp>
    </p:spTree>
    <p:extLst>
      <p:ext uri="{BB962C8B-B14F-4D97-AF65-F5344CB8AC3E}">
        <p14:creationId xmlns:p14="http://schemas.microsoft.com/office/powerpoint/2010/main" val="2575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e6a01cd38_2_105"/>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sz="2800" dirty="0" err="1"/>
              <a:t>Giới</a:t>
            </a:r>
            <a:r>
              <a:rPr lang="en-US" sz="2800" dirty="0"/>
              <a:t> </a:t>
            </a:r>
            <a:r>
              <a:rPr lang="en-US" sz="2800" dirty="0" err="1"/>
              <a:t>thiệu</a:t>
            </a:r>
            <a:r>
              <a:rPr lang="en-US" sz="2800" dirty="0"/>
              <a:t> </a:t>
            </a:r>
            <a:r>
              <a:rPr lang="en-US" sz="2800" dirty="0" err="1"/>
              <a:t>chung</a:t>
            </a:r>
            <a:endParaRPr sz="2800" dirty="0"/>
          </a:p>
        </p:txBody>
      </p:sp>
      <p:sp>
        <p:nvSpPr>
          <p:cNvPr id="205" name="Google Shape;205;g8e6a01cd38_2_105"/>
          <p:cNvSpPr txBox="1">
            <a:spLocks noGrp="1"/>
          </p:cNvSpPr>
          <p:nvPr>
            <p:ph type="body" idx="1"/>
          </p:nvPr>
        </p:nvSpPr>
        <p:spPr>
          <a:xfrm>
            <a:off x="1981200" y="1076326"/>
            <a:ext cx="8229600" cy="5248275"/>
          </a:xfrm>
          <a:prstGeom prst="rect">
            <a:avLst/>
          </a:prstGeom>
          <a:noFill/>
          <a:ln>
            <a:noFill/>
          </a:ln>
        </p:spPr>
        <p:txBody>
          <a:bodyPr spcFirstLastPara="1" wrap="square" lIns="91425" tIns="45700" rIns="91425" bIns="45700" anchor="t" anchorCtr="0">
            <a:noAutofit/>
          </a:bodyPr>
          <a:lstStyle/>
          <a:p>
            <a:pPr marL="342900" algn="just">
              <a:spcBef>
                <a:spcPts val="0"/>
              </a:spcBef>
              <a:buSzPts val="2000"/>
            </a:pPr>
            <a:r>
              <a:rPr lang="en-US" sz="2000" dirty="0" err="1">
                <a:solidFill>
                  <a:schemeClr val="accent1"/>
                </a:solidFill>
              </a:rPr>
              <a:t>Mục</a:t>
            </a:r>
            <a:r>
              <a:rPr lang="en-US" sz="2000" dirty="0">
                <a:solidFill>
                  <a:schemeClr val="accent1"/>
                </a:solidFill>
              </a:rPr>
              <a:t> </a:t>
            </a:r>
            <a:r>
              <a:rPr lang="en-US" sz="2000" dirty="0" err="1">
                <a:solidFill>
                  <a:schemeClr val="accent1"/>
                </a:solidFill>
              </a:rPr>
              <a:t>tiêu</a:t>
            </a:r>
            <a:r>
              <a:rPr lang="en-US" sz="2000" dirty="0">
                <a:solidFill>
                  <a:schemeClr val="accent1"/>
                </a:solidFill>
              </a:rPr>
              <a:t> </a:t>
            </a:r>
            <a:r>
              <a:rPr lang="en-US" sz="2000" dirty="0" err="1">
                <a:solidFill>
                  <a:schemeClr val="accent1"/>
                </a:solidFill>
              </a:rPr>
              <a:t>môn</a:t>
            </a:r>
            <a:r>
              <a:rPr lang="en-US" sz="2000" dirty="0">
                <a:solidFill>
                  <a:schemeClr val="accent1"/>
                </a:solidFill>
              </a:rPr>
              <a:t> </a:t>
            </a:r>
            <a:r>
              <a:rPr lang="en-US" sz="2000" dirty="0" err="1">
                <a:solidFill>
                  <a:schemeClr val="accent1"/>
                </a:solidFill>
              </a:rPr>
              <a:t>học</a:t>
            </a:r>
            <a:endParaRPr sz="2000" dirty="0">
              <a:solidFill>
                <a:srgbClr val="33CCFF"/>
              </a:solidFill>
            </a:endParaRPr>
          </a:p>
          <a:p>
            <a:pPr marL="742950" lvl="1" indent="-285750" algn="just">
              <a:spcBef>
                <a:spcPts val="400"/>
              </a:spcBef>
              <a:buSzPts val="2000"/>
            </a:pPr>
            <a:r>
              <a:rPr lang="vi-VN" sz="2000" dirty="0"/>
              <a:t>Trang bị cho sinh viên kiến thức chung về các nền tảng thiết bị di động, các ứng dụng và môi trường phát triển ứng dụng trên các thiết bị di động.</a:t>
            </a:r>
            <a:endParaRPr sz="2000" dirty="0"/>
          </a:p>
          <a:p>
            <a:pPr marL="742950" lvl="1" indent="-285750" algn="just">
              <a:spcBef>
                <a:spcPts val="400"/>
              </a:spcBef>
              <a:buSzPts val="2000"/>
            </a:pPr>
            <a:r>
              <a:rPr lang="en-US" sz="2000" dirty="0" err="1"/>
              <a:t>Giúp</a:t>
            </a:r>
            <a:r>
              <a:rPr lang="en-US" sz="2000" dirty="0"/>
              <a:t> s</a:t>
            </a:r>
            <a:r>
              <a:rPr lang="vi-VN" sz="2000" dirty="0"/>
              <a:t>inh viên sẽ được học cách phân tích, thiết kế và triển khai các ứng dụng trên nền tảng hệ điều dành </a:t>
            </a:r>
            <a:r>
              <a:rPr lang="en-US" sz="2000" dirty="0"/>
              <a:t>Android/iOS </a:t>
            </a:r>
            <a:r>
              <a:rPr lang="vi-VN" sz="2000" dirty="0"/>
              <a:t>cho thiết bị di động</a:t>
            </a:r>
            <a:endParaRPr sz="2000" dirty="0"/>
          </a:p>
          <a:p>
            <a:pPr marL="342900" algn="just">
              <a:spcBef>
                <a:spcPts val="400"/>
              </a:spcBef>
              <a:buSzPts val="2000"/>
            </a:pPr>
            <a:r>
              <a:rPr lang="en-US" sz="2000" dirty="0" err="1">
                <a:solidFill>
                  <a:schemeClr val="accent1"/>
                </a:solidFill>
              </a:rPr>
              <a:t>Số</a:t>
            </a:r>
            <a:r>
              <a:rPr lang="en-US" sz="2000" dirty="0">
                <a:solidFill>
                  <a:schemeClr val="accent1"/>
                </a:solidFill>
              </a:rPr>
              <a:t> </a:t>
            </a:r>
            <a:r>
              <a:rPr lang="en-US" sz="2000" dirty="0" err="1">
                <a:solidFill>
                  <a:schemeClr val="accent1"/>
                </a:solidFill>
              </a:rPr>
              <a:t>đơn</a:t>
            </a:r>
            <a:r>
              <a:rPr lang="en-US" sz="2000" dirty="0">
                <a:solidFill>
                  <a:schemeClr val="accent1"/>
                </a:solidFill>
              </a:rPr>
              <a:t> </a:t>
            </a:r>
            <a:r>
              <a:rPr lang="en-US" sz="2000" dirty="0" err="1">
                <a:solidFill>
                  <a:schemeClr val="accent1"/>
                </a:solidFill>
              </a:rPr>
              <a:t>vị</a:t>
            </a:r>
            <a:r>
              <a:rPr lang="en-US" sz="2000" dirty="0">
                <a:solidFill>
                  <a:schemeClr val="accent1"/>
                </a:solidFill>
              </a:rPr>
              <a:t> </a:t>
            </a:r>
            <a:r>
              <a:rPr lang="en-US" sz="2000" dirty="0" err="1">
                <a:solidFill>
                  <a:schemeClr val="accent1"/>
                </a:solidFill>
              </a:rPr>
              <a:t>học</a:t>
            </a:r>
            <a:r>
              <a:rPr lang="en-US" sz="2000" dirty="0">
                <a:solidFill>
                  <a:schemeClr val="accent1"/>
                </a:solidFill>
              </a:rPr>
              <a:t> </a:t>
            </a:r>
            <a:r>
              <a:rPr lang="en-US" sz="2000" dirty="0" err="1">
                <a:solidFill>
                  <a:schemeClr val="accent1"/>
                </a:solidFill>
              </a:rPr>
              <a:t>trình</a:t>
            </a:r>
            <a:r>
              <a:rPr lang="en-US" sz="2000" dirty="0">
                <a:solidFill>
                  <a:srgbClr val="33CCFF"/>
                </a:solidFill>
              </a:rPr>
              <a:t> </a:t>
            </a:r>
            <a:endParaRPr dirty="0"/>
          </a:p>
          <a:p>
            <a:pPr marL="742950" lvl="1" indent="-285750" algn="just">
              <a:spcBef>
                <a:spcPts val="400"/>
              </a:spcBef>
              <a:buSzPts val="2000"/>
            </a:pPr>
            <a:r>
              <a:rPr lang="en-US" sz="2000" dirty="0"/>
              <a:t>3 </a:t>
            </a:r>
            <a:r>
              <a:rPr lang="en-US" sz="2000" dirty="0" err="1"/>
              <a:t>tín</a:t>
            </a:r>
            <a:r>
              <a:rPr lang="en-US" sz="2000" dirty="0"/>
              <a:t> </a:t>
            </a:r>
            <a:r>
              <a:rPr lang="en-US" sz="2000" dirty="0" err="1"/>
              <a:t>chỉ</a:t>
            </a:r>
            <a:r>
              <a:rPr lang="en-US" sz="2000" dirty="0"/>
              <a:t> (2 </a:t>
            </a:r>
            <a:r>
              <a:rPr lang="en-US" sz="2000" dirty="0" err="1"/>
              <a:t>tín</a:t>
            </a:r>
            <a:r>
              <a:rPr lang="en-US" sz="2000" dirty="0"/>
              <a:t> </a:t>
            </a:r>
            <a:r>
              <a:rPr lang="en-US" sz="2000" dirty="0" err="1"/>
              <a:t>chỉ</a:t>
            </a:r>
            <a:r>
              <a:rPr lang="en-US" sz="2000" dirty="0"/>
              <a:t> </a:t>
            </a:r>
            <a:r>
              <a:rPr lang="en-US" sz="2000" dirty="0" err="1"/>
              <a:t>lý</a:t>
            </a:r>
            <a:r>
              <a:rPr lang="en-US" sz="2000" dirty="0"/>
              <a:t> </a:t>
            </a:r>
            <a:r>
              <a:rPr lang="en-US" sz="2000" dirty="0" err="1"/>
              <a:t>thuyết</a:t>
            </a:r>
            <a:r>
              <a:rPr lang="en-US" sz="2000" dirty="0"/>
              <a:t>  + 1 </a:t>
            </a:r>
            <a:r>
              <a:rPr lang="en-US" sz="2000" dirty="0" err="1"/>
              <a:t>tín</a:t>
            </a:r>
            <a:r>
              <a:rPr lang="en-US" sz="2000" dirty="0"/>
              <a:t> </a:t>
            </a:r>
            <a:r>
              <a:rPr lang="en-US" sz="2000" dirty="0" err="1"/>
              <a:t>chỉ</a:t>
            </a:r>
            <a:r>
              <a:rPr lang="en-US" sz="2000" dirty="0"/>
              <a:t> </a:t>
            </a:r>
            <a:r>
              <a:rPr lang="en-US" sz="2000" dirty="0" err="1"/>
              <a:t>thực</a:t>
            </a:r>
            <a:r>
              <a:rPr lang="en-US" sz="2000" dirty="0"/>
              <a:t> </a:t>
            </a:r>
            <a:r>
              <a:rPr lang="en-US" sz="2000" dirty="0" err="1"/>
              <a:t>hành</a:t>
            </a:r>
            <a:r>
              <a:rPr lang="en-US" sz="2000" dirty="0"/>
              <a:t>)	</a:t>
            </a:r>
            <a:endParaRPr dirty="0"/>
          </a:p>
          <a:p>
            <a:pPr marL="342900" algn="just">
              <a:spcBef>
                <a:spcPts val="400"/>
              </a:spcBef>
              <a:buSzPts val="2000"/>
            </a:pPr>
            <a:r>
              <a:rPr lang="en-US" sz="2000" dirty="0" err="1">
                <a:solidFill>
                  <a:schemeClr val="accent1"/>
                </a:solidFill>
              </a:rPr>
              <a:t>Môn</a:t>
            </a:r>
            <a:r>
              <a:rPr lang="en-US" sz="2000" dirty="0">
                <a:solidFill>
                  <a:schemeClr val="accent1"/>
                </a:solidFill>
              </a:rPr>
              <a:t> </a:t>
            </a:r>
            <a:r>
              <a:rPr lang="en-US" sz="2000" dirty="0" err="1">
                <a:solidFill>
                  <a:schemeClr val="accent1"/>
                </a:solidFill>
              </a:rPr>
              <a:t>học</a:t>
            </a:r>
            <a:r>
              <a:rPr lang="en-US" sz="2000" dirty="0">
                <a:solidFill>
                  <a:schemeClr val="accent1"/>
                </a:solidFill>
              </a:rPr>
              <a:t> </a:t>
            </a:r>
            <a:r>
              <a:rPr lang="en-US" sz="2000" dirty="0" err="1">
                <a:solidFill>
                  <a:schemeClr val="accent1"/>
                </a:solidFill>
              </a:rPr>
              <a:t>trước</a:t>
            </a:r>
            <a:endParaRPr sz="2000" dirty="0"/>
          </a:p>
          <a:p>
            <a:pPr marL="742950" lvl="1" indent="-285750" algn="just">
              <a:spcBef>
                <a:spcPts val="400"/>
              </a:spcBef>
              <a:buSzPts val="2000"/>
            </a:pPr>
            <a:r>
              <a:rPr lang="en-US" sz="2000" dirty="0" err="1"/>
              <a:t>Nhập</a:t>
            </a:r>
            <a:r>
              <a:rPr lang="en-US" sz="2000" dirty="0"/>
              <a:t> </a:t>
            </a:r>
            <a:r>
              <a:rPr lang="en-US" sz="2000" dirty="0" err="1"/>
              <a:t>Môn</a:t>
            </a:r>
            <a:r>
              <a:rPr lang="en-US" sz="2000" dirty="0"/>
              <a:t> </a:t>
            </a:r>
            <a:r>
              <a:rPr lang="en-US" sz="2000" dirty="0" err="1"/>
              <a:t>Lập</a:t>
            </a:r>
            <a:r>
              <a:rPr lang="en-US" sz="2000" dirty="0"/>
              <a:t> </a:t>
            </a:r>
            <a:r>
              <a:rPr lang="en-US" sz="2000" dirty="0" err="1"/>
              <a:t>Trình</a:t>
            </a:r>
            <a:endParaRPr sz="2000" dirty="0"/>
          </a:p>
          <a:p>
            <a:pPr marL="742950" lvl="1" indent="-285750" algn="just">
              <a:spcBef>
                <a:spcPts val="400"/>
              </a:spcBef>
              <a:buSzPts val="2000"/>
            </a:pPr>
            <a:r>
              <a:rPr lang="en-US" sz="2000" dirty="0" err="1"/>
              <a:t>Lập</a:t>
            </a:r>
            <a:r>
              <a:rPr lang="en-US" sz="2000" dirty="0"/>
              <a:t> </a:t>
            </a:r>
            <a:r>
              <a:rPr lang="en-US" sz="2000" dirty="0" err="1"/>
              <a:t>trình</a:t>
            </a:r>
            <a:r>
              <a:rPr lang="en-US" sz="2000" dirty="0"/>
              <a:t> Windows</a:t>
            </a:r>
            <a:endParaRPr sz="2000" dirty="0"/>
          </a:p>
        </p:txBody>
      </p:sp>
      <p:sp>
        <p:nvSpPr>
          <p:cNvPr id="206" name="Google Shape;206;g8e6a01cd38_2_105"/>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8e6a01cd38_2_123"/>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a:t>Công cụ thực hành</a:t>
            </a:r>
            <a:endParaRPr/>
          </a:p>
        </p:txBody>
      </p:sp>
      <p:sp>
        <p:nvSpPr>
          <p:cNvPr id="219" name="Google Shape;219;g8e6a01cd38_2_123"/>
          <p:cNvSpPr txBox="1">
            <a:spLocks noGrp="1"/>
          </p:cNvSpPr>
          <p:nvPr>
            <p:ph type="body" idx="1"/>
          </p:nvPr>
        </p:nvSpPr>
        <p:spPr>
          <a:xfrm>
            <a:off x="1004888" y="1138240"/>
            <a:ext cx="8229600" cy="4527270"/>
          </a:xfrm>
          <a:prstGeom prst="rect">
            <a:avLst/>
          </a:prstGeom>
          <a:noFill/>
          <a:ln>
            <a:noFill/>
          </a:ln>
        </p:spPr>
        <p:txBody>
          <a:bodyPr spcFirstLastPara="1" wrap="square" lIns="91425" tIns="45700" rIns="91425" bIns="45700" anchor="t" anchorCtr="0">
            <a:noAutofit/>
          </a:bodyPr>
          <a:lstStyle/>
          <a:p>
            <a:pPr marL="342900">
              <a:spcBef>
                <a:spcPts val="0"/>
              </a:spcBef>
              <a:spcAft>
                <a:spcPts val="600"/>
              </a:spcAft>
              <a:buSzPts val="2800"/>
            </a:pPr>
            <a:r>
              <a:rPr lang="en-US" dirty="0"/>
              <a:t>Android SDK/iOS SDK</a:t>
            </a:r>
          </a:p>
          <a:p>
            <a:pPr marL="342900">
              <a:spcBef>
                <a:spcPts val="0"/>
              </a:spcBef>
              <a:spcAft>
                <a:spcPts val="600"/>
              </a:spcAft>
              <a:buSzPts val="2800"/>
            </a:pPr>
            <a:r>
              <a:rPr lang="en-US" dirty="0"/>
              <a:t>Android Studio/</a:t>
            </a:r>
            <a:r>
              <a:rPr lang="en-US" dirty="0" err="1"/>
              <a:t>Xcode</a:t>
            </a:r>
            <a:endParaRPr lang="en-US" dirty="0"/>
          </a:p>
          <a:p>
            <a:pPr marL="342900">
              <a:spcBef>
                <a:spcPts val="0"/>
              </a:spcBef>
              <a:spcAft>
                <a:spcPts val="600"/>
              </a:spcAft>
              <a:buSzPts val="2800"/>
            </a:pPr>
            <a:r>
              <a:rPr lang="en-US" dirty="0"/>
              <a:t>IntelliJ IDEA</a:t>
            </a:r>
          </a:p>
        </p:txBody>
      </p:sp>
      <p:sp>
        <p:nvSpPr>
          <p:cNvPr id="220" name="Google Shape;220;g8e6a01cd38_2_123"/>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8e6a01cd38_2_129"/>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sz="2800"/>
              <a:t>Nội dung </a:t>
            </a:r>
            <a:endParaRPr/>
          </a:p>
        </p:txBody>
      </p:sp>
      <p:sp>
        <p:nvSpPr>
          <p:cNvPr id="226" name="Google Shape;226;g8e6a01cd38_2_129"/>
          <p:cNvSpPr txBox="1">
            <a:spLocks noGrp="1"/>
          </p:cNvSpPr>
          <p:nvPr>
            <p:ph type="body" idx="1"/>
          </p:nvPr>
        </p:nvSpPr>
        <p:spPr>
          <a:xfrm>
            <a:off x="1234911" y="987801"/>
            <a:ext cx="9216902" cy="5338683"/>
          </a:xfrm>
          <a:prstGeom prst="rect">
            <a:avLst/>
          </a:prstGeom>
          <a:noFill/>
          <a:ln>
            <a:noFill/>
          </a:ln>
        </p:spPr>
        <p:txBody>
          <a:bodyPr spcFirstLastPara="1" wrap="square" lIns="91425" tIns="45700" rIns="91425" bIns="45700" anchor="t" anchorCtr="0">
            <a:noAutofit/>
          </a:bodyPr>
          <a:lstStyle/>
          <a:p>
            <a:pPr marL="342900">
              <a:lnSpc>
                <a:spcPct val="150000"/>
              </a:lnSpc>
              <a:spcBef>
                <a:spcPts val="0"/>
              </a:spcBef>
              <a:buSzPts val="2400"/>
              <a:buNone/>
            </a:pPr>
            <a:r>
              <a:rPr lang="en-US" sz="2000" b="1" dirty="0" err="1">
                <a:solidFill>
                  <a:srgbClr val="FF8181"/>
                </a:solidFill>
              </a:rPr>
              <a:t>Chương</a:t>
            </a:r>
            <a:r>
              <a:rPr lang="en-US" sz="2000" b="1" dirty="0">
                <a:solidFill>
                  <a:srgbClr val="FF8181"/>
                </a:solidFill>
              </a:rPr>
              <a:t> 1:</a:t>
            </a:r>
            <a:r>
              <a:rPr lang="en-US" sz="2400" b="1" dirty="0">
                <a:solidFill>
                  <a:srgbClr val="FF8181"/>
                </a:solidFill>
              </a:rPr>
              <a:t> </a:t>
            </a:r>
            <a:r>
              <a:rPr lang="en-US" sz="1800" b="1" dirty="0">
                <a:solidFill>
                  <a:srgbClr val="FF8181"/>
                </a:solidFill>
              </a:rPr>
              <a:t>TỔNG QUAN VỀ THIẾT BỊ DI ĐỘNG</a:t>
            </a:r>
            <a:endParaRPr sz="2000" b="1" dirty="0">
              <a:solidFill>
                <a:srgbClr val="FF8181"/>
              </a:solidFill>
            </a:endParaRPr>
          </a:p>
          <a:p>
            <a:pPr marL="742950" lvl="1" indent="-285750">
              <a:lnSpc>
                <a:spcPct val="150000"/>
              </a:lnSpc>
              <a:spcBef>
                <a:spcPts val="480"/>
              </a:spcBef>
              <a:buSzPts val="2400"/>
            </a:pPr>
            <a:r>
              <a:rPr lang="vi-VN" sz="2400" dirty="0"/>
              <a:t>Cơ bản về Các ứng dụng, nền tảng trên thiết bị di động</a:t>
            </a:r>
            <a:endParaRPr sz="2400" dirty="0"/>
          </a:p>
          <a:p>
            <a:pPr marL="742950" lvl="1" indent="-285750">
              <a:lnSpc>
                <a:spcPct val="150000"/>
              </a:lnSpc>
              <a:spcBef>
                <a:spcPts val="480"/>
              </a:spcBef>
              <a:buSzPts val="2400"/>
            </a:pPr>
            <a:r>
              <a:rPr lang="vi-VN" sz="2400" dirty="0"/>
              <a:t>Môi trường phát triển ứng dụng di động</a:t>
            </a:r>
          </a:p>
          <a:p>
            <a:pPr marL="742950" lvl="1" indent="-285750">
              <a:lnSpc>
                <a:spcPct val="150000"/>
              </a:lnSpc>
              <a:spcBef>
                <a:spcPts val="480"/>
              </a:spcBef>
              <a:buSzPts val="2400"/>
            </a:pPr>
            <a:r>
              <a:rPr lang="en-US" sz="2400" dirty="0" err="1"/>
              <a:t>Các</a:t>
            </a:r>
            <a:r>
              <a:rPr lang="en-US" sz="2400" dirty="0"/>
              <a:t> </a:t>
            </a:r>
            <a:r>
              <a:rPr lang="en-US" sz="2400" dirty="0" err="1"/>
              <a:t>cách</a:t>
            </a:r>
            <a:r>
              <a:rPr lang="en-US" sz="2400" dirty="0"/>
              <a:t> </a:t>
            </a:r>
            <a:r>
              <a:rPr lang="en-US" sz="2400" dirty="0" err="1"/>
              <a:t>tiếp</a:t>
            </a:r>
            <a:r>
              <a:rPr lang="en-US" sz="2400" dirty="0"/>
              <a:t> </a:t>
            </a:r>
            <a:r>
              <a:rPr lang="en-US" sz="2400" dirty="0" err="1"/>
              <a:t>cận</a:t>
            </a:r>
            <a:r>
              <a:rPr lang="en-US" sz="2400" dirty="0"/>
              <a:t> </a:t>
            </a:r>
            <a:r>
              <a:rPr lang="en-US" sz="2400" dirty="0" err="1"/>
              <a:t>phát</a:t>
            </a:r>
            <a:r>
              <a:rPr lang="en-US" sz="2400" dirty="0"/>
              <a:t> </a:t>
            </a:r>
            <a:r>
              <a:rPr lang="en-US" sz="2400" dirty="0" err="1"/>
              <a:t>triển</a:t>
            </a:r>
            <a:r>
              <a:rPr lang="en-US" sz="2400" dirty="0"/>
              <a:t> </a:t>
            </a:r>
            <a:r>
              <a:rPr lang="en-US" sz="2400" dirty="0" err="1"/>
              <a:t>ứng</a:t>
            </a:r>
            <a:r>
              <a:rPr lang="en-US" sz="2400" dirty="0"/>
              <a:t> </a:t>
            </a:r>
            <a:r>
              <a:rPr lang="en-US" sz="2400" dirty="0" err="1"/>
              <a:t>dụng</a:t>
            </a:r>
            <a:r>
              <a:rPr lang="en-US" sz="2400" dirty="0"/>
              <a:t> di </a:t>
            </a:r>
            <a:r>
              <a:rPr lang="en-US" sz="2400" dirty="0" err="1"/>
              <a:t>động</a:t>
            </a:r>
            <a:endParaRPr sz="2400" dirty="0"/>
          </a:p>
          <a:p>
            <a:pPr marL="1143000" lvl="2" indent="-228600">
              <a:lnSpc>
                <a:spcPct val="150000"/>
              </a:lnSpc>
              <a:spcBef>
                <a:spcPts val="400"/>
              </a:spcBef>
              <a:buSzPts val="2000"/>
            </a:pPr>
            <a:r>
              <a:rPr lang="en-US" sz="2000" dirty="0" err="1"/>
              <a:t>Phát</a:t>
            </a:r>
            <a:r>
              <a:rPr lang="en-US" sz="2000" dirty="0"/>
              <a:t> </a:t>
            </a:r>
            <a:r>
              <a:rPr lang="en-US" sz="2000" dirty="0" err="1"/>
              <a:t>triển</a:t>
            </a:r>
            <a:r>
              <a:rPr lang="en-US" sz="2000" dirty="0"/>
              <a:t> </a:t>
            </a:r>
            <a:r>
              <a:rPr lang="en-US" sz="2000" dirty="0" err="1"/>
              <a:t>ứng</a:t>
            </a:r>
            <a:r>
              <a:rPr lang="en-US" sz="2000" dirty="0"/>
              <a:t> </a:t>
            </a:r>
            <a:r>
              <a:rPr lang="en-US" sz="2000" dirty="0" err="1"/>
              <a:t>dụng</a:t>
            </a:r>
            <a:r>
              <a:rPr lang="en-US" sz="2000" dirty="0"/>
              <a:t> Native</a:t>
            </a:r>
            <a:endParaRPr sz="2000" dirty="0"/>
          </a:p>
          <a:p>
            <a:pPr marL="1143000" lvl="2" indent="-228600">
              <a:lnSpc>
                <a:spcPct val="150000"/>
              </a:lnSpc>
              <a:spcBef>
                <a:spcPts val="400"/>
              </a:spcBef>
              <a:buSzPts val="2000"/>
            </a:pPr>
            <a:r>
              <a:rPr lang="en-US" sz="2000" dirty="0" err="1"/>
              <a:t>Phát</a:t>
            </a:r>
            <a:r>
              <a:rPr lang="en-US" sz="2000" dirty="0"/>
              <a:t> </a:t>
            </a:r>
            <a:r>
              <a:rPr lang="en-US" sz="2000" dirty="0" err="1"/>
              <a:t>triển</a:t>
            </a:r>
            <a:r>
              <a:rPr lang="en-US" sz="2000" dirty="0"/>
              <a:t> </a:t>
            </a:r>
            <a:r>
              <a:rPr lang="en-US" sz="2000" dirty="0" err="1"/>
              <a:t>ứng</a:t>
            </a:r>
            <a:r>
              <a:rPr lang="en-US" sz="2000" dirty="0"/>
              <a:t> </a:t>
            </a:r>
            <a:r>
              <a:rPr lang="en-US" sz="2000" dirty="0" err="1"/>
              <a:t>dụng</a:t>
            </a:r>
            <a:r>
              <a:rPr lang="en-US" sz="2000" dirty="0"/>
              <a:t> </a:t>
            </a:r>
            <a:r>
              <a:rPr lang="en-US" sz="2000" dirty="0" err="1"/>
              <a:t>Hydrid</a:t>
            </a:r>
            <a:endParaRPr sz="2000" dirty="0"/>
          </a:p>
          <a:p>
            <a:pPr marL="1143000" lvl="2" indent="-228600">
              <a:lnSpc>
                <a:spcPct val="150000"/>
              </a:lnSpc>
              <a:spcBef>
                <a:spcPts val="400"/>
              </a:spcBef>
              <a:buSzPts val="2000"/>
            </a:pPr>
            <a:r>
              <a:rPr lang="en-US" sz="2000" dirty="0" err="1"/>
              <a:t>Phát</a:t>
            </a:r>
            <a:r>
              <a:rPr lang="en-US" sz="2000" dirty="0"/>
              <a:t> </a:t>
            </a:r>
            <a:r>
              <a:rPr lang="en-US" sz="2000" dirty="0" err="1"/>
              <a:t>triển</a:t>
            </a:r>
            <a:r>
              <a:rPr lang="en-US" sz="2000" dirty="0"/>
              <a:t> </a:t>
            </a:r>
            <a:r>
              <a:rPr lang="en-US" sz="2000" dirty="0" err="1"/>
              <a:t>ứng</a:t>
            </a:r>
            <a:r>
              <a:rPr lang="en-US" sz="2000" dirty="0"/>
              <a:t> </a:t>
            </a:r>
            <a:r>
              <a:rPr lang="en-US" sz="2000" dirty="0" err="1"/>
              <a:t>dụng</a:t>
            </a:r>
            <a:r>
              <a:rPr lang="en-US" sz="2000" dirty="0"/>
              <a:t> Cross-platform</a:t>
            </a:r>
            <a:endParaRPr lang="vi-VN" sz="2000" dirty="0"/>
          </a:p>
        </p:txBody>
      </p:sp>
      <p:sp>
        <p:nvSpPr>
          <p:cNvPr id="227" name="Google Shape;227;g8e6a01cd38_2_129"/>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8e6a01cd38_2_135"/>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sz="2800"/>
              <a:t>Nội dung </a:t>
            </a:r>
            <a:endParaRPr/>
          </a:p>
        </p:txBody>
      </p:sp>
      <p:sp>
        <p:nvSpPr>
          <p:cNvPr id="233" name="Google Shape;233;g8e6a01cd38_2_135"/>
          <p:cNvSpPr txBox="1">
            <a:spLocks noGrp="1"/>
          </p:cNvSpPr>
          <p:nvPr>
            <p:ph type="body" idx="1"/>
          </p:nvPr>
        </p:nvSpPr>
        <p:spPr>
          <a:xfrm>
            <a:off x="1004887" y="1138239"/>
            <a:ext cx="9553133" cy="5248275"/>
          </a:xfrm>
          <a:prstGeom prst="rect">
            <a:avLst/>
          </a:prstGeom>
          <a:noFill/>
          <a:ln>
            <a:noFill/>
          </a:ln>
        </p:spPr>
        <p:txBody>
          <a:bodyPr spcFirstLastPara="1" wrap="square" lIns="91425" tIns="45700" rIns="91425" bIns="45700" anchor="t" anchorCtr="0">
            <a:noAutofit/>
          </a:bodyPr>
          <a:lstStyle/>
          <a:p>
            <a:pPr marL="342900">
              <a:lnSpc>
                <a:spcPct val="80000"/>
              </a:lnSpc>
              <a:spcBef>
                <a:spcPts val="0"/>
              </a:spcBef>
              <a:buNone/>
            </a:pPr>
            <a:r>
              <a:rPr lang="en-US" sz="2000" b="1" dirty="0" err="1">
                <a:solidFill>
                  <a:srgbClr val="FF8181"/>
                </a:solidFill>
              </a:rPr>
              <a:t>Chương</a:t>
            </a:r>
            <a:r>
              <a:rPr lang="en-US" sz="2000" b="1">
                <a:solidFill>
                  <a:srgbClr val="FF8181"/>
                </a:solidFill>
              </a:rPr>
              <a:t> 2,3,4,5: </a:t>
            </a:r>
            <a:r>
              <a:rPr lang="en-US" sz="2000" b="1" dirty="0">
                <a:solidFill>
                  <a:srgbClr val="FF8181"/>
                </a:solidFill>
              </a:rPr>
              <a:t>PHÁT TRIỂN ỨNG DỤNG DI ĐỘNG NATIVE</a:t>
            </a:r>
            <a:endParaRPr sz="2000" b="1" dirty="0">
              <a:solidFill>
                <a:srgbClr val="FF8181"/>
              </a:solidFill>
            </a:endParaRPr>
          </a:p>
          <a:p>
            <a:pPr marL="742950" lvl="1" indent="-285750">
              <a:spcBef>
                <a:spcPts val="480"/>
              </a:spcBef>
              <a:buSzPts val="2400"/>
            </a:pPr>
            <a:r>
              <a:rPr lang="en-US" sz="2400" dirty="0" err="1">
                <a:latin typeface="Verdana" panose="020B0604030504040204" pitchFamily="34" charset="0"/>
                <a:ea typeface="Verdana" panose="020B0604030504040204" pitchFamily="34" charset="0"/>
              </a:rPr>
              <a:t>Phát</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triển</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ứng</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dụng</a:t>
            </a:r>
            <a:r>
              <a:rPr lang="en-US" sz="2400" dirty="0">
                <a:latin typeface="Verdana" panose="020B0604030504040204" pitchFamily="34" charset="0"/>
                <a:ea typeface="Verdana" panose="020B0604030504040204" pitchFamily="34" charset="0"/>
              </a:rPr>
              <a:t> di </a:t>
            </a:r>
            <a:r>
              <a:rPr lang="en-US" sz="2400" dirty="0" err="1">
                <a:latin typeface="Verdana" panose="020B0604030504040204" pitchFamily="34" charset="0"/>
                <a:ea typeface="Verdana" panose="020B0604030504040204" pitchFamily="34" charset="0"/>
              </a:rPr>
              <a:t>động</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trên</a:t>
            </a:r>
            <a:r>
              <a:rPr lang="en-US" sz="2400" dirty="0">
                <a:latin typeface="Verdana" panose="020B0604030504040204" pitchFamily="34" charset="0"/>
                <a:ea typeface="Verdana" panose="020B0604030504040204" pitchFamily="34" charset="0"/>
              </a:rPr>
              <a:t> Android</a:t>
            </a:r>
            <a:endParaRPr sz="2400" dirty="0">
              <a:latin typeface="Verdana" panose="020B0604030504040204" pitchFamily="34" charset="0"/>
              <a:ea typeface="Verdana" panose="020B0604030504040204" pitchFamily="34" charset="0"/>
            </a:endParaRPr>
          </a:p>
          <a:p>
            <a:pPr marL="1143000" lvl="2" indent="-228600">
              <a:spcBef>
                <a:spcPts val="400"/>
              </a:spcBef>
              <a:buSzPts val="2000"/>
            </a:pPr>
            <a:r>
              <a:rPr lang="en-US" sz="2000" dirty="0">
                <a:latin typeface="Verdana" panose="020B0604030504040204" pitchFamily="34" charset="0"/>
                <a:ea typeface="Verdana" panose="020B0604030504040204" pitchFamily="34" charset="0"/>
              </a:rPr>
              <a:t>Android SDK, Android Studio</a:t>
            </a:r>
            <a:endParaRPr sz="2000" dirty="0">
              <a:latin typeface="Verdana" panose="020B0604030504040204" pitchFamily="34" charset="0"/>
              <a:ea typeface="Verdana" panose="020B0604030504040204" pitchFamily="34" charset="0"/>
            </a:endParaRPr>
          </a:p>
          <a:p>
            <a:pPr marL="1143000" lvl="2" indent="-228600">
              <a:spcBef>
                <a:spcPts val="400"/>
              </a:spcBef>
              <a:buSzPts val="2000"/>
            </a:pPr>
            <a:r>
              <a:rPr lang="en-US" sz="2000" dirty="0" err="1">
                <a:latin typeface="Verdana" panose="020B0604030504040204" pitchFamily="34" charset="0"/>
                <a:ea typeface="Verdana" panose="020B0604030504040204" pitchFamily="34" charset="0"/>
              </a:rPr>
              <a:t>Trải</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nghiệm</a:t>
            </a:r>
            <a:r>
              <a:rPr lang="en-US" sz="2000" dirty="0">
                <a:latin typeface="Verdana" panose="020B0604030504040204" pitchFamily="34" charset="0"/>
                <a:ea typeface="Verdana" panose="020B0604030504040204" pitchFamily="34" charset="0"/>
              </a:rPr>
              <a:t> ng</a:t>
            </a:r>
            <a:r>
              <a:rPr lang="vi-VN" sz="2000" dirty="0">
                <a:latin typeface="Verdana" panose="020B0604030504040204" pitchFamily="34" charset="0"/>
                <a:ea typeface="Verdana" panose="020B0604030504040204" pitchFamily="34" charset="0"/>
              </a:rPr>
              <a:t>ư</a:t>
            </a:r>
            <a:r>
              <a:rPr lang="en-US" sz="2000" dirty="0" err="1">
                <a:latin typeface="Verdana" panose="020B0604030504040204" pitchFamily="34" charset="0"/>
                <a:ea typeface="Verdana" panose="020B0604030504040204" pitchFamily="34" charset="0"/>
              </a:rPr>
              <a:t>ời</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dùng</a:t>
            </a:r>
            <a:endParaRPr dirty="0">
              <a:latin typeface="Verdana" panose="020B0604030504040204" pitchFamily="34" charset="0"/>
              <a:ea typeface="Verdana" panose="020B0604030504040204" pitchFamily="34" charset="0"/>
            </a:endParaRPr>
          </a:p>
          <a:p>
            <a:pPr marL="1143000" lvl="2" indent="-228600">
              <a:spcBef>
                <a:spcPts val="400"/>
              </a:spcBef>
              <a:buSzPts val="2000"/>
            </a:pPr>
            <a:r>
              <a:rPr lang="en-US" sz="2000" dirty="0" err="1">
                <a:latin typeface="Verdana" panose="020B0604030504040204" pitchFamily="34" charset="0"/>
                <a:ea typeface="Verdana" panose="020B0604030504040204" pitchFamily="34" charset="0"/>
              </a:rPr>
              <a:t>Làm</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việc</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với</a:t>
            </a:r>
            <a:r>
              <a:rPr lang="en-US" sz="2000" dirty="0">
                <a:latin typeface="Verdana" panose="020B0604030504040204" pitchFamily="34" charset="0"/>
                <a:ea typeface="Verdana" panose="020B0604030504040204" pitchFamily="34" charset="0"/>
              </a:rPr>
              <a:t> background tasks</a:t>
            </a:r>
          </a:p>
          <a:p>
            <a:pPr marL="1143000" lvl="2" indent="-228600">
              <a:spcBef>
                <a:spcPts val="400"/>
              </a:spcBef>
              <a:buSzPts val="2000"/>
            </a:pPr>
            <a:r>
              <a:rPr lang="en-US" sz="2000" dirty="0" err="1">
                <a:latin typeface="Verdana" panose="020B0604030504040204" pitchFamily="34" charset="0"/>
                <a:ea typeface="Verdana" panose="020B0604030504040204" pitchFamily="34" charset="0"/>
              </a:rPr>
              <a:t>Lưu</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trữ</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dữ</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liệu</a:t>
            </a:r>
            <a:r>
              <a:rPr lang="en-US" sz="2000" dirty="0">
                <a:latin typeface="Verdana" panose="020B0604030504040204" pitchFamily="34" charset="0"/>
                <a:ea typeface="Verdana" panose="020B0604030504040204" pitchFamily="34" charset="0"/>
              </a:rPr>
              <a:t> ng</a:t>
            </a:r>
            <a:r>
              <a:rPr lang="vi-VN" sz="2000" dirty="0">
                <a:latin typeface="Verdana" panose="020B0604030504040204" pitchFamily="34" charset="0"/>
                <a:ea typeface="Verdana" panose="020B0604030504040204" pitchFamily="34" charset="0"/>
              </a:rPr>
              <a:t>ư</a:t>
            </a:r>
            <a:r>
              <a:rPr lang="en-US" sz="2000" dirty="0" err="1">
                <a:latin typeface="Verdana" panose="020B0604030504040204" pitchFamily="34" charset="0"/>
                <a:ea typeface="Verdana" panose="020B0604030504040204" pitchFamily="34" charset="0"/>
              </a:rPr>
              <a:t>ời</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dùng</a:t>
            </a:r>
            <a:endParaRPr sz="2000" dirty="0">
              <a:latin typeface="Verdana" panose="020B0604030504040204" pitchFamily="34" charset="0"/>
              <a:ea typeface="Verdana" panose="020B0604030504040204" pitchFamily="34" charset="0"/>
            </a:endParaRPr>
          </a:p>
          <a:p>
            <a:pPr marL="742950" lvl="1" indent="-285750">
              <a:spcBef>
                <a:spcPts val="480"/>
              </a:spcBef>
              <a:buSzPts val="2400"/>
            </a:pPr>
            <a:r>
              <a:rPr lang="en-US" sz="2400" dirty="0" err="1">
                <a:latin typeface="Verdana" panose="020B0604030504040204" pitchFamily="34" charset="0"/>
                <a:ea typeface="Verdana" panose="020B0604030504040204" pitchFamily="34" charset="0"/>
              </a:rPr>
              <a:t>Phát</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triển</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ứng</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dụng</a:t>
            </a:r>
            <a:r>
              <a:rPr lang="en-US" sz="2400" dirty="0">
                <a:latin typeface="Verdana" panose="020B0604030504040204" pitchFamily="34" charset="0"/>
                <a:ea typeface="Verdana" panose="020B0604030504040204" pitchFamily="34" charset="0"/>
              </a:rPr>
              <a:t> di </a:t>
            </a:r>
            <a:r>
              <a:rPr lang="en-US" sz="2400" dirty="0" err="1">
                <a:latin typeface="Verdana" panose="020B0604030504040204" pitchFamily="34" charset="0"/>
                <a:ea typeface="Verdana" panose="020B0604030504040204" pitchFamily="34" charset="0"/>
              </a:rPr>
              <a:t>động</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trên</a:t>
            </a:r>
            <a:r>
              <a:rPr lang="en-US" sz="2400" dirty="0">
                <a:latin typeface="Verdana" panose="020B0604030504040204" pitchFamily="34" charset="0"/>
                <a:ea typeface="Verdana" panose="020B0604030504040204" pitchFamily="34" charset="0"/>
              </a:rPr>
              <a:t> iOS</a:t>
            </a:r>
            <a:endParaRPr lang="fr-FR" sz="2000" dirty="0">
              <a:latin typeface="Verdana" panose="020B0604030504040204" pitchFamily="34" charset="0"/>
              <a:ea typeface="Verdana" panose="020B0604030504040204" pitchFamily="34" charset="0"/>
            </a:endParaRPr>
          </a:p>
          <a:p>
            <a:pPr marL="1143000" lvl="2" indent="-228600">
              <a:spcBef>
                <a:spcPts val="400"/>
              </a:spcBef>
              <a:buSzPts val="2000"/>
            </a:pPr>
            <a:r>
              <a:rPr lang="fr-FR" sz="2000" dirty="0">
                <a:latin typeface="Verdana" panose="020B0604030504040204" pitchFamily="34" charset="0"/>
                <a:ea typeface="Verdana" panose="020B0604030504040204" pitchFamily="34" charset="0"/>
              </a:rPr>
              <a:t>iOS SDK, </a:t>
            </a:r>
            <a:r>
              <a:rPr lang="fr-FR" sz="2000" dirty="0" err="1">
                <a:latin typeface="Verdana" panose="020B0604030504040204" pitchFamily="34" charset="0"/>
                <a:ea typeface="Verdana" panose="020B0604030504040204" pitchFamily="34" charset="0"/>
              </a:rPr>
              <a:t>XCode</a:t>
            </a:r>
            <a:endParaRPr lang="fr-FR" dirty="0">
              <a:latin typeface="Verdana" panose="020B0604030504040204" pitchFamily="34" charset="0"/>
              <a:ea typeface="Verdana" panose="020B0604030504040204" pitchFamily="34" charset="0"/>
            </a:endParaRPr>
          </a:p>
          <a:p>
            <a:pPr marL="1143000" lvl="2" indent="-228600">
              <a:spcBef>
                <a:spcPts val="400"/>
              </a:spcBef>
              <a:buSzPts val="2000"/>
            </a:pPr>
            <a:r>
              <a:rPr lang="en-US" sz="2000" dirty="0" err="1">
                <a:latin typeface="Verdana" panose="020B0604030504040204" pitchFamily="34" charset="0"/>
                <a:ea typeface="Verdana" panose="020B0604030504040204" pitchFamily="34" charset="0"/>
              </a:rPr>
              <a:t>Ngôn</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ngữ</a:t>
            </a:r>
            <a:r>
              <a:rPr lang="en-US" sz="2000" dirty="0">
                <a:latin typeface="Verdana" panose="020B0604030504040204" pitchFamily="34" charset="0"/>
                <a:ea typeface="Verdana" panose="020B0604030504040204" pitchFamily="34" charset="0"/>
              </a:rPr>
              <a:t> Swift</a:t>
            </a:r>
          </a:p>
          <a:p>
            <a:pPr marL="1143000" lvl="2" indent="-228600">
              <a:spcBef>
                <a:spcPts val="400"/>
              </a:spcBef>
              <a:buSzPts val="2000"/>
            </a:pPr>
            <a:r>
              <a:rPr lang="en-US" sz="2000" dirty="0">
                <a:latin typeface="Verdana" panose="020B0604030504040204" pitchFamily="34" charset="0"/>
                <a:ea typeface="Verdana" panose="020B0604030504040204" pitchFamily="34" charset="0"/>
              </a:rPr>
              <a:t>Swift UI</a:t>
            </a:r>
          </a:p>
          <a:p>
            <a:pPr marL="1143000" lvl="2" indent="-228600">
              <a:spcBef>
                <a:spcPts val="400"/>
              </a:spcBef>
              <a:buSzPts val="2000"/>
            </a:pPr>
            <a:r>
              <a:rPr lang="en-US" sz="2000" dirty="0">
                <a:latin typeface="Verdana" panose="020B0604030504040204" pitchFamily="34" charset="0"/>
                <a:ea typeface="Verdana" panose="020B0604030504040204" pitchFamily="34" charset="0"/>
              </a:rPr>
              <a:t>Swift Camera</a:t>
            </a:r>
            <a:endParaRPr sz="2000" dirty="0">
              <a:latin typeface="Verdana" panose="020B0604030504040204" pitchFamily="34" charset="0"/>
              <a:ea typeface="Verdana" panose="020B0604030504040204" pitchFamily="34" charset="0"/>
            </a:endParaRPr>
          </a:p>
        </p:txBody>
      </p:sp>
      <p:sp>
        <p:nvSpPr>
          <p:cNvPr id="234" name="Google Shape;234;g8e6a01cd38_2_135"/>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8e6a01cd38_2_153"/>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sz="2800"/>
              <a:t>Nội dung </a:t>
            </a:r>
            <a:endParaRPr/>
          </a:p>
        </p:txBody>
      </p:sp>
      <p:sp>
        <p:nvSpPr>
          <p:cNvPr id="255" name="Google Shape;255;g8e6a01cd38_2_153"/>
          <p:cNvSpPr txBox="1">
            <a:spLocks noGrp="1"/>
          </p:cNvSpPr>
          <p:nvPr>
            <p:ph type="body" idx="1"/>
          </p:nvPr>
        </p:nvSpPr>
        <p:spPr>
          <a:xfrm>
            <a:off x="1066800" y="1010444"/>
            <a:ext cx="9623196" cy="5248275"/>
          </a:xfrm>
          <a:prstGeom prst="rect">
            <a:avLst/>
          </a:prstGeom>
          <a:noFill/>
          <a:ln>
            <a:noFill/>
          </a:ln>
        </p:spPr>
        <p:txBody>
          <a:bodyPr spcFirstLastPara="1" wrap="square" lIns="91425" tIns="45700" rIns="91425" bIns="45700" anchor="t" anchorCtr="0">
            <a:noAutofit/>
          </a:bodyPr>
          <a:lstStyle/>
          <a:p>
            <a:pPr marL="342900">
              <a:lnSpc>
                <a:spcPct val="80000"/>
              </a:lnSpc>
              <a:spcBef>
                <a:spcPts val="0"/>
              </a:spcBef>
              <a:buNone/>
            </a:pPr>
            <a:r>
              <a:rPr lang="en-US" sz="1800" b="1" dirty="0" err="1">
                <a:solidFill>
                  <a:srgbClr val="FF8181"/>
                </a:solidFill>
              </a:rPr>
              <a:t>Chương</a:t>
            </a:r>
            <a:r>
              <a:rPr lang="en-US" sz="1800" b="1" dirty="0">
                <a:solidFill>
                  <a:srgbClr val="FF8181"/>
                </a:solidFill>
              </a:rPr>
              <a:t> 6: XUẤT BẢN ỨNG DỤNG DI ĐỘNG</a:t>
            </a:r>
          </a:p>
          <a:p>
            <a:pPr marL="342900">
              <a:lnSpc>
                <a:spcPct val="150000"/>
              </a:lnSpc>
              <a:spcBef>
                <a:spcPts val="480"/>
              </a:spcBef>
              <a:buSzPts val="2400"/>
              <a:buFont typeface="Wingdings" panose="05000000000000000000" pitchFamily="2" charset="2"/>
              <a:buChar char="§"/>
            </a:pPr>
            <a:r>
              <a:rPr lang="en-US" sz="2400" dirty="0"/>
              <a:t>Google Play Store</a:t>
            </a:r>
          </a:p>
          <a:p>
            <a:pPr marL="342900">
              <a:lnSpc>
                <a:spcPct val="150000"/>
              </a:lnSpc>
              <a:spcBef>
                <a:spcPts val="480"/>
              </a:spcBef>
              <a:buSzPts val="2400"/>
              <a:buFont typeface="Wingdings" panose="05000000000000000000" pitchFamily="2" charset="2"/>
              <a:buChar char="§"/>
            </a:pPr>
            <a:r>
              <a:rPr lang="en-US" sz="2400" dirty="0"/>
              <a:t>Apple App Store</a:t>
            </a:r>
          </a:p>
          <a:p>
            <a:pPr marL="342900">
              <a:lnSpc>
                <a:spcPct val="150000"/>
              </a:lnSpc>
              <a:spcBef>
                <a:spcPts val="480"/>
              </a:spcBef>
              <a:buSzPts val="2400"/>
            </a:pPr>
            <a:endParaRPr lang="vi-VN" sz="2400" b="1" dirty="0">
              <a:solidFill>
                <a:srgbClr val="FF8181"/>
              </a:solidFill>
            </a:endParaRPr>
          </a:p>
        </p:txBody>
      </p:sp>
      <p:sp>
        <p:nvSpPr>
          <p:cNvPr id="256" name="Google Shape;256;g8e6a01cd38_2_153"/>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6</a:t>
            </a:fld>
            <a:endParaRPr/>
          </a:p>
        </p:txBody>
      </p:sp>
    </p:spTree>
    <p:extLst>
      <p:ext uri="{BB962C8B-B14F-4D97-AF65-F5344CB8AC3E}">
        <p14:creationId xmlns:p14="http://schemas.microsoft.com/office/powerpoint/2010/main" val="355821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8e6a01cd38_2_173"/>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sz="2800"/>
              <a:t>Tài liệu tham khảo</a:t>
            </a:r>
            <a:endParaRPr/>
          </a:p>
        </p:txBody>
      </p:sp>
      <p:sp>
        <p:nvSpPr>
          <p:cNvPr id="277" name="Google Shape;277;g8e6a01cd38_2_173"/>
          <p:cNvSpPr txBox="1">
            <a:spLocks noGrp="1"/>
          </p:cNvSpPr>
          <p:nvPr>
            <p:ph type="body" idx="1"/>
          </p:nvPr>
        </p:nvSpPr>
        <p:spPr>
          <a:xfrm>
            <a:off x="744717" y="1076326"/>
            <a:ext cx="9869864" cy="5248275"/>
          </a:xfrm>
          <a:prstGeom prst="rect">
            <a:avLst/>
          </a:prstGeom>
          <a:noFill/>
          <a:ln>
            <a:noFill/>
          </a:ln>
        </p:spPr>
        <p:txBody>
          <a:bodyPr spcFirstLastPara="1" wrap="square" lIns="91425" tIns="45700" rIns="91425" bIns="45700" anchor="t" anchorCtr="0">
            <a:noAutofit/>
          </a:bodyPr>
          <a:lstStyle/>
          <a:p>
            <a:pPr marL="342900" algn="just">
              <a:lnSpc>
                <a:spcPct val="115000"/>
              </a:lnSpc>
              <a:spcBef>
                <a:spcPts val="600"/>
              </a:spcBef>
              <a:buFont typeface="+mj-lt"/>
              <a:buAutoNum type="arabicPeriod"/>
            </a:pPr>
            <a:r>
              <a:rPr lang="it-IT" sz="1800" dirty="0">
                <a:latin typeface="Times New Roman" panose="02020603050405020304" pitchFamily="18" charset="0"/>
                <a:ea typeface="MS Mincho" panose="02020609040205080304" pitchFamily="49" charset="-128"/>
              </a:rPr>
              <a:t>Stephen Grider, The Complete React Native and Redux Course - iOS and Android App Development from scratch - build fully native mobile apps ridiculously fast, Udemy Course, 07/2017.</a:t>
            </a:r>
            <a:endParaRPr lang="en-US" sz="1800" dirty="0">
              <a:latin typeface="Times New Roman" panose="02020603050405020304" pitchFamily="18" charset="0"/>
              <a:ea typeface="MS Mincho" panose="02020609040205080304" pitchFamily="49" charset="-128"/>
            </a:endParaRPr>
          </a:p>
          <a:p>
            <a:pPr marL="342900" algn="just">
              <a:lnSpc>
                <a:spcPct val="115000"/>
              </a:lnSpc>
              <a:spcBef>
                <a:spcPts val="600"/>
              </a:spcBef>
              <a:buFont typeface="+mj-lt"/>
              <a:buAutoNum type="arabicPeriod"/>
            </a:pPr>
            <a:r>
              <a:rPr lang="it-IT" sz="1800" dirty="0">
                <a:latin typeface="Times New Roman" panose="02020603050405020304" pitchFamily="18" charset="0"/>
                <a:ea typeface="MS Mincho" panose="02020609040205080304" pitchFamily="49" charset="-128"/>
              </a:rPr>
              <a:t>Bonnie Eisenman, Learning React Native: Building Native Mobile Apps with JavaScript, O'Reilly Media, 10/2017.</a:t>
            </a:r>
            <a:endParaRPr lang="en-US" sz="1800" dirty="0">
              <a:latin typeface="Times New Roman" panose="02020603050405020304" pitchFamily="18" charset="0"/>
              <a:ea typeface="MS Mincho" panose="02020609040205080304" pitchFamily="49" charset="-128"/>
            </a:endParaRPr>
          </a:p>
          <a:p>
            <a:pPr marL="342900" algn="just">
              <a:lnSpc>
                <a:spcPct val="115000"/>
              </a:lnSpc>
              <a:spcBef>
                <a:spcPts val="600"/>
              </a:spcBef>
              <a:buFont typeface="+mj-lt"/>
              <a:buAutoNum type="arabicPeriod"/>
            </a:pPr>
            <a:r>
              <a:rPr lang="it-IT" sz="1800" dirty="0">
                <a:latin typeface="Times New Roman" panose="02020603050405020304" pitchFamily="18" charset="0"/>
                <a:ea typeface="MS Mincho" panose="02020609040205080304" pitchFamily="49" charset="-128"/>
              </a:rPr>
              <a:t>Stephen Grider, The Complete React Native + Hooks Course, Udemy Course, 08/2020.</a:t>
            </a:r>
            <a:endParaRPr lang="en-US" sz="1800" dirty="0">
              <a:latin typeface="Times New Roman" panose="02020603050405020304" pitchFamily="18" charset="0"/>
              <a:ea typeface="MS Mincho" panose="02020609040205080304" pitchFamily="49" charset="-128"/>
            </a:endParaRPr>
          </a:p>
          <a:p>
            <a:pPr marL="342900" algn="just">
              <a:lnSpc>
                <a:spcPct val="115000"/>
              </a:lnSpc>
              <a:spcBef>
                <a:spcPts val="600"/>
              </a:spcBef>
              <a:buFont typeface="+mj-lt"/>
              <a:buAutoNum type="arabicPeriod"/>
            </a:pPr>
            <a:r>
              <a:rPr lang="it-IT" sz="1800" dirty="0">
                <a:latin typeface="Times New Roman" panose="02020603050405020304" pitchFamily="18" charset="0"/>
                <a:ea typeface="MS Mincho" panose="02020609040205080304" pitchFamily="49" charset="-128"/>
              </a:rPr>
              <a:t>Nader Dabit, React Native in Action, Manning Publications, 04/2019.</a:t>
            </a:r>
            <a:endParaRPr lang="en-US" sz="1800" dirty="0">
              <a:latin typeface="Times New Roman" panose="02020603050405020304" pitchFamily="18" charset="0"/>
              <a:ea typeface="MS Mincho" panose="02020609040205080304" pitchFamily="49" charset="-128"/>
            </a:endParaRPr>
          </a:p>
          <a:p>
            <a:pPr marL="342900" algn="just">
              <a:lnSpc>
                <a:spcPct val="115000"/>
              </a:lnSpc>
              <a:spcBef>
                <a:spcPts val="600"/>
              </a:spcBef>
              <a:buFont typeface="+mj-lt"/>
              <a:buAutoNum type="arabicPeriod"/>
            </a:pPr>
            <a:r>
              <a:rPr lang="it-IT" sz="1800" dirty="0">
                <a:latin typeface="Times New Roman" panose="02020603050405020304" pitchFamily="18" charset="0"/>
                <a:ea typeface="MS Mincho" panose="02020609040205080304" pitchFamily="49" charset="-128"/>
              </a:rPr>
              <a:t>Prajyot Mainkar and Salvatore Girodano - Google Flutter Mobile Development Quick Start Guide: Get up and running with iOS and Android mobile app development, 03/2019</a:t>
            </a:r>
            <a:endParaRPr lang="en-US" sz="1800" dirty="0">
              <a:latin typeface="Times New Roman" panose="02020603050405020304" pitchFamily="18" charset="0"/>
              <a:ea typeface="MS Mincho" panose="02020609040205080304" pitchFamily="49" charset="-128"/>
            </a:endParaRPr>
          </a:p>
          <a:p>
            <a:pPr marL="342900" algn="just">
              <a:lnSpc>
                <a:spcPct val="115000"/>
              </a:lnSpc>
              <a:spcBef>
                <a:spcPts val="600"/>
              </a:spcBef>
              <a:buFont typeface="+mj-lt"/>
              <a:buAutoNum type="arabicPeriod"/>
            </a:pPr>
            <a:r>
              <a:rPr lang="it-IT" sz="1800" dirty="0">
                <a:latin typeface="Times New Roman" panose="02020603050405020304" pitchFamily="18" charset="0"/>
                <a:ea typeface="MS Mincho" panose="02020609040205080304" pitchFamily="49" charset="-128"/>
              </a:rPr>
              <a:t>Rap Payne - Beginning App Development with Flutter, 12/2019</a:t>
            </a:r>
            <a:endParaRPr lang="en-US" sz="1800" dirty="0">
              <a:latin typeface="Times New Roman" panose="02020603050405020304" pitchFamily="18" charset="0"/>
              <a:ea typeface="MS Mincho" panose="02020609040205080304" pitchFamily="49" charset="-128"/>
            </a:endParaRPr>
          </a:p>
          <a:p>
            <a:pPr marL="342900" algn="just">
              <a:lnSpc>
                <a:spcPct val="115000"/>
              </a:lnSpc>
              <a:spcBef>
                <a:spcPts val="600"/>
              </a:spcBef>
              <a:buFont typeface="+mj-lt"/>
              <a:buAutoNum type="arabicPeriod"/>
            </a:pPr>
            <a:r>
              <a:rPr lang="it-IT" sz="1800" dirty="0">
                <a:latin typeface="Times New Roman" panose="02020603050405020304" pitchFamily="18" charset="0"/>
                <a:ea typeface="MS Mincho" panose="02020609040205080304" pitchFamily="49" charset="-128"/>
              </a:rPr>
              <a:t>Marco L. Napoli, Beginning Flutter: A Hands On Guide to App Development, 10/2019</a:t>
            </a:r>
            <a:endParaRPr lang="en-US" sz="1800" dirty="0">
              <a:latin typeface="Times New Roman" panose="02020603050405020304" pitchFamily="18" charset="0"/>
              <a:ea typeface="MS Mincho" panose="02020609040205080304" pitchFamily="49" charset="-128"/>
            </a:endParaRPr>
          </a:p>
        </p:txBody>
      </p:sp>
      <p:sp>
        <p:nvSpPr>
          <p:cNvPr id="278" name="Google Shape;278;g8e6a01cd38_2_173"/>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7</a:t>
            </a:fld>
            <a:endParaRPr/>
          </a:p>
        </p:txBody>
      </p:sp>
    </p:spTree>
  </p:cSld>
  <p:clrMapOvr>
    <a:masterClrMapping/>
  </p:clrMapOvr>
</p:sld>
</file>

<file path=ppt/theme/theme1.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TotalTime>
  <Words>575</Words>
  <Application>Microsoft Macintosh PowerPoint</Application>
  <PresentationFormat>Widescreen</PresentationFormat>
  <Paragraphs>73</Paragraphs>
  <Slides>7</Slides>
  <Notes>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5" baseType="lpstr">
      <vt:lpstr>Arial</vt:lpstr>
      <vt:lpstr>Noto Sans Symbols</vt:lpstr>
      <vt:lpstr>Times New Roman</vt:lpstr>
      <vt:lpstr>Verdana</vt:lpstr>
      <vt:lpstr>Wingdings</vt:lpstr>
      <vt:lpstr>134TGp_report_diagram</vt:lpstr>
      <vt:lpstr>134TGp_report_diagram</vt:lpstr>
      <vt:lpstr>Photoshop.Image.6</vt:lpstr>
      <vt:lpstr>NHẬP MÔN ỨNG DỤNG DI ĐỘNG</vt:lpstr>
      <vt:lpstr>Giới thiệu chung</vt:lpstr>
      <vt:lpstr>Công cụ thực hành</vt:lpstr>
      <vt:lpstr>Nội dung </vt:lpstr>
      <vt:lpstr>Nội dung </vt:lpstr>
      <vt:lpstr>Nội dung </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TRÊN  THIẾT BỊ DI ĐỘNG</dc:title>
  <dc:creator>Tran Minh Triet</dc:creator>
  <cp:lastModifiedBy>Nguyễn Tấn Toàn</cp:lastModifiedBy>
  <cp:revision>50</cp:revision>
  <dcterms:created xsi:type="dcterms:W3CDTF">2006-05-28T09:28:45Z</dcterms:created>
  <dcterms:modified xsi:type="dcterms:W3CDTF">2021-03-02T03:48:20Z</dcterms:modified>
</cp:coreProperties>
</file>