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3" r:id="rId8"/>
    <p:sldId id="265" r:id="rId9"/>
    <p:sldId id="266" r:id="rId10"/>
    <p:sldId id="267" r:id="rId11"/>
    <p:sldId id="268"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Montserrat Extra-Bold" panose="020B0604020202020204" charset="-93"/>
      <p:regular r:id="rId17"/>
    </p:embeddedFont>
    <p:embeddedFont>
      <p:font typeface="Montserrat Extra-Bold Bold" panose="020B0604020202020204" charset="-93"/>
      <p:regular r:id="rId18"/>
    </p:embeddedFont>
    <p:embeddedFont>
      <p:font typeface="Poppins" panose="00000500000000000000"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Bold" panose="02000000000000000000"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070391"/>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grpSp>
        <p:nvGrpSpPr>
          <p:cNvPr id="4" name="Group 4"/>
          <p:cNvGrpSpPr/>
          <p:nvPr/>
        </p:nvGrpSpPr>
        <p:grpSpPr>
          <a:xfrm rot="-10800000">
            <a:off x="16069488" y="1028700"/>
            <a:ext cx="1189812" cy="118790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6" name="AutoShape 6"/>
          <p:cNvSpPr/>
          <p:nvPr/>
        </p:nvSpPr>
        <p:spPr>
          <a:xfrm>
            <a:off x="1028700" y="1028700"/>
            <a:ext cx="16230600" cy="0"/>
          </a:xfrm>
          <a:prstGeom prst="line">
            <a:avLst/>
          </a:prstGeom>
          <a:ln w="9525" cap="flat">
            <a:solidFill>
              <a:srgbClr val="000000"/>
            </a:solidFill>
            <a:prstDash val="solid"/>
            <a:headEnd type="none" w="sm" len="sm"/>
            <a:tailEnd type="none" w="sm" len="sm"/>
          </a:ln>
        </p:spPr>
        <p:txBody>
          <a:bodyPr/>
          <a:lstStyle/>
          <a:p>
            <a:endParaRPr lang="vi-VN"/>
          </a:p>
        </p:txBody>
      </p:sp>
      <p:sp>
        <p:nvSpPr>
          <p:cNvPr id="7" name="AutoShape 7"/>
          <p:cNvSpPr/>
          <p:nvPr/>
        </p:nvSpPr>
        <p:spPr>
          <a:xfrm>
            <a:off x="1028700" y="9258300"/>
            <a:ext cx="16230600" cy="0"/>
          </a:xfrm>
          <a:prstGeom prst="line">
            <a:avLst/>
          </a:prstGeom>
          <a:ln w="9525" cap="flat">
            <a:solidFill>
              <a:srgbClr val="000000"/>
            </a:solidFill>
            <a:prstDash val="solid"/>
            <a:headEnd type="none" w="sm" len="sm"/>
            <a:tailEnd type="none" w="sm" len="sm"/>
          </a:ln>
        </p:spPr>
        <p:txBody>
          <a:bodyPr/>
          <a:lstStyle/>
          <a:p>
            <a:endParaRPr lang="vi-VN"/>
          </a:p>
        </p:txBody>
      </p:sp>
      <p:grpSp>
        <p:nvGrpSpPr>
          <p:cNvPr id="8" name="Group 8"/>
          <p:cNvGrpSpPr/>
          <p:nvPr/>
        </p:nvGrpSpPr>
        <p:grpSpPr>
          <a:xfrm>
            <a:off x="6347704" y="4843551"/>
            <a:ext cx="5345637" cy="4114800"/>
            <a:chOff x="0" y="0"/>
            <a:chExt cx="7127516" cy="5486400"/>
          </a:xfrm>
        </p:grpSpPr>
        <p:sp>
          <p:nvSpPr>
            <p:cNvPr id="9" name="Freeform 9"/>
            <p:cNvSpPr/>
            <p:nvPr/>
          </p:nvSpPr>
          <p:spPr>
            <a:xfrm>
              <a:off x="613528" y="0"/>
              <a:ext cx="5915256" cy="5486400"/>
            </a:xfrm>
            <a:custGeom>
              <a:avLst/>
              <a:gdLst/>
              <a:ahLst/>
              <a:cxnLst/>
              <a:rect l="l" t="t" r="r" b="b"/>
              <a:pathLst>
                <a:path w="5915256" h="5486400">
                  <a:moveTo>
                    <a:pt x="0" y="0"/>
                  </a:moveTo>
                  <a:lnTo>
                    <a:pt x="5915256" y="0"/>
                  </a:lnTo>
                  <a:lnTo>
                    <a:pt x="5915256" y="5486400"/>
                  </a:lnTo>
                  <a:lnTo>
                    <a:pt x="0" y="5486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10" name="Freeform 10"/>
            <p:cNvSpPr/>
            <p:nvPr/>
          </p:nvSpPr>
          <p:spPr>
            <a:xfrm>
              <a:off x="0" y="3218565"/>
              <a:ext cx="613528" cy="613528"/>
            </a:xfrm>
            <a:custGeom>
              <a:avLst/>
              <a:gdLst/>
              <a:ahLst/>
              <a:cxnLst/>
              <a:rect l="l" t="t" r="r" b="b"/>
              <a:pathLst>
                <a:path w="613528" h="613528">
                  <a:moveTo>
                    <a:pt x="0" y="0"/>
                  </a:moveTo>
                  <a:lnTo>
                    <a:pt x="613528" y="0"/>
                  </a:lnTo>
                  <a:lnTo>
                    <a:pt x="613528" y="613527"/>
                  </a:lnTo>
                  <a:lnTo>
                    <a:pt x="0" y="6135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11" name="Freeform 11"/>
            <p:cNvSpPr/>
            <p:nvPr/>
          </p:nvSpPr>
          <p:spPr>
            <a:xfrm>
              <a:off x="6229007" y="1843015"/>
              <a:ext cx="898509" cy="769348"/>
            </a:xfrm>
            <a:custGeom>
              <a:avLst/>
              <a:gdLst/>
              <a:ahLst/>
              <a:cxnLst/>
              <a:rect l="l" t="t" r="r" b="b"/>
              <a:pathLst>
                <a:path w="898509" h="769348">
                  <a:moveTo>
                    <a:pt x="0" y="0"/>
                  </a:moveTo>
                  <a:lnTo>
                    <a:pt x="898509" y="0"/>
                  </a:lnTo>
                  <a:lnTo>
                    <a:pt x="898509" y="769348"/>
                  </a:lnTo>
                  <a:lnTo>
                    <a:pt x="0" y="7693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12" name="Freeform 12"/>
            <p:cNvSpPr/>
            <p:nvPr/>
          </p:nvSpPr>
          <p:spPr>
            <a:xfrm>
              <a:off x="4718621" y="148046"/>
              <a:ext cx="803075" cy="510956"/>
            </a:xfrm>
            <a:custGeom>
              <a:avLst/>
              <a:gdLst/>
              <a:ahLst/>
              <a:cxnLst/>
              <a:rect l="l" t="t" r="r" b="b"/>
              <a:pathLst>
                <a:path w="803075" h="510956">
                  <a:moveTo>
                    <a:pt x="0" y="0"/>
                  </a:moveTo>
                  <a:lnTo>
                    <a:pt x="803075" y="0"/>
                  </a:lnTo>
                  <a:lnTo>
                    <a:pt x="803075" y="510956"/>
                  </a:lnTo>
                  <a:lnTo>
                    <a:pt x="0" y="51095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vi-VN"/>
            </a:p>
          </p:txBody>
        </p:sp>
        <p:sp>
          <p:nvSpPr>
            <p:cNvPr id="13" name="Freeform 13"/>
            <p:cNvSpPr/>
            <p:nvPr/>
          </p:nvSpPr>
          <p:spPr>
            <a:xfrm>
              <a:off x="1805709" y="1298297"/>
              <a:ext cx="710862" cy="710862"/>
            </a:xfrm>
            <a:custGeom>
              <a:avLst/>
              <a:gdLst/>
              <a:ahLst/>
              <a:cxnLst/>
              <a:rect l="l" t="t" r="r" b="b"/>
              <a:pathLst>
                <a:path w="710862" h="710862">
                  <a:moveTo>
                    <a:pt x="0" y="0"/>
                  </a:moveTo>
                  <a:lnTo>
                    <a:pt x="710862" y="0"/>
                  </a:lnTo>
                  <a:lnTo>
                    <a:pt x="710862" y="710862"/>
                  </a:lnTo>
                  <a:lnTo>
                    <a:pt x="0" y="7108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vi-VN"/>
            </a:p>
          </p:txBody>
        </p:sp>
        <p:sp>
          <p:nvSpPr>
            <p:cNvPr id="14" name="Freeform 14"/>
            <p:cNvSpPr/>
            <p:nvPr/>
          </p:nvSpPr>
          <p:spPr>
            <a:xfrm>
              <a:off x="5585196" y="1135704"/>
              <a:ext cx="643811" cy="643811"/>
            </a:xfrm>
            <a:custGeom>
              <a:avLst/>
              <a:gdLst/>
              <a:ahLst/>
              <a:cxnLst/>
              <a:rect l="l" t="t" r="r" b="b"/>
              <a:pathLst>
                <a:path w="643811" h="643811">
                  <a:moveTo>
                    <a:pt x="0" y="0"/>
                  </a:moveTo>
                  <a:lnTo>
                    <a:pt x="643811" y="0"/>
                  </a:lnTo>
                  <a:lnTo>
                    <a:pt x="643811" y="643811"/>
                  </a:lnTo>
                  <a:lnTo>
                    <a:pt x="0" y="64381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vi-VN"/>
            </a:p>
          </p:txBody>
        </p:sp>
      </p:grpSp>
      <p:sp>
        <p:nvSpPr>
          <p:cNvPr id="15" name="TextBox 15"/>
          <p:cNvSpPr txBox="1"/>
          <p:nvPr/>
        </p:nvSpPr>
        <p:spPr>
          <a:xfrm>
            <a:off x="2031652" y="1228754"/>
            <a:ext cx="14224695" cy="3043910"/>
          </a:xfrm>
          <a:prstGeom prst="rect">
            <a:avLst/>
          </a:prstGeom>
        </p:spPr>
        <p:txBody>
          <a:bodyPr wrap="square" lIns="0" tIns="0" rIns="0" bIns="0" rtlCol="0" anchor="t">
            <a:spAutoFit/>
          </a:bodyPr>
          <a:lstStyle/>
          <a:p>
            <a:pPr algn="ctr">
              <a:lnSpc>
                <a:spcPts val="8230"/>
              </a:lnSpc>
            </a:pPr>
            <a:r>
              <a:rPr lang="en-US" sz="4800" spc="294" dirty="0">
                <a:solidFill>
                  <a:srgbClr val="000000"/>
                </a:solidFill>
                <a:latin typeface="Montserrat Extra-Bold"/>
              </a:rPr>
              <a:t>ĐỒ ÁN 1 - SE121.O11</a:t>
            </a:r>
          </a:p>
          <a:p>
            <a:pPr marL="0" lvl="0" indent="0" algn="ctr">
              <a:lnSpc>
                <a:spcPts val="8230"/>
              </a:lnSpc>
            </a:pPr>
            <a:r>
              <a:rPr lang="vi-VN" sz="4800" spc="294" dirty="0">
                <a:solidFill>
                  <a:srgbClr val="000000"/>
                </a:solidFill>
                <a:latin typeface="Montserrat Extra-Bold"/>
              </a:rPr>
              <a:t>NGHIÊN CỨU VÀ XÂY DỰNG WEBSITE HỖ TRỢ GÂY QUỸ CỘNG ĐỒNG</a:t>
            </a:r>
            <a:endParaRPr lang="en-US" sz="4800" spc="294" dirty="0">
              <a:solidFill>
                <a:srgbClr val="000000"/>
              </a:solidFill>
              <a:latin typeface="Montserrat Extra-Bold"/>
            </a:endParaRPr>
          </a:p>
        </p:txBody>
      </p:sp>
      <p:sp>
        <p:nvSpPr>
          <p:cNvPr id="16" name="TextBox 16"/>
          <p:cNvSpPr txBox="1"/>
          <p:nvPr/>
        </p:nvSpPr>
        <p:spPr>
          <a:xfrm>
            <a:off x="11445695" y="8675776"/>
            <a:ext cx="5813605" cy="412750"/>
          </a:xfrm>
          <a:prstGeom prst="rect">
            <a:avLst/>
          </a:prstGeom>
        </p:spPr>
        <p:txBody>
          <a:bodyPr lIns="0" tIns="0" rIns="0" bIns="0" rtlCol="0" anchor="t">
            <a:spAutoFit/>
          </a:bodyPr>
          <a:lstStyle/>
          <a:p>
            <a:pPr algn="r">
              <a:lnSpc>
                <a:spcPts val="3499"/>
              </a:lnSpc>
            </a:pPr>
            <a:r>
              <a:rPr lang="en-US" sz="2499" spc="74" dirty="0">
                <a:solidFill>
                  <a:srgbClr val="000000"/>
                </a:solidFill>
                <a:latin typeface="Montserrat Extra-Bold Bold"/>
              </a:rPr>
              <a:t>December 30</a:t>
            </a:r>
            <a:r>
              <a:rPr lang="en-US" sz="2499" spc="74" dirty="0">
                <a:solidFill>
                  <a:srgbClr val="000000"/>
                </a:solidFill>
                <a:latin typeface="Montserrat Extra-Bold"/>
              </a:rPr>
              <a:t>,</a:t>
            </a:r>
            <a:r>
              <a:rPr lang="en-US" sz="2499" spc="74" dirty="0">
                <a:solidFill>
                  <a:srgbClr val="000000"/>
                </a:solidFill>
                <a:latin typeface="Montserrat Extra-Bold Bold"/>
              </a:rPr>
              <a:t>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94038" y="1099387"/>
            <a:ext cx="14906767" cy="8859657"/>
          </a:xfrm>
          <a:prstGeom prst="rect">
            <a:avLst/>
          </a:prstGeom>
          <a:solidFill>
            <a:srgbClr val="3E5BB2">
              <a:alpha val="9804"/>
            </a:srgbClr>
          </a:solidFill>
        </p:spPr>
        <p:txBody>
          <a:bodyPr/>
          <a:lstStyle/>
          <a:p>
            <a:endParaRPr lang="vi-VN"/>
          </a:p>
        </p:txBody>
      </p:sp>
      <p:sp>
        <p:nvSpPr>
          <p:cNvPr id="3" name="TextBox 3"/>
          <p:cNvSpPr txBox="1"/>
          <p:nvPr/>
        </p:nvSpPr>
        <p:spPr>
          <a:xfrm>
            <a:off x="594038" y="327956"/>
            <a:ext cx="12408927" cy="542925"/>
          </a:xfrm>
          <a:prstGeom prst="rect">
            <a:avLst/>
          </a:prstGeom>
        </p:spPr>
        <p:txBody>
          <a:bodyPr lIns="0" tIns="0" rIns="0" bIns="0" rtlCol="0" anchor="t">
            <a:spAutoFit/>
          </a:bodyPr>
          <a:lstStyle/>
          <a:p>
            <a:pPr>
              <a:lnSpc>
                <a:spcPts val="4320"/>
              </a:lnSpc>
            </a:pPr>
            <a:r>
              <a:rPr lang="en-US" sz="3600" spc="107">
                <a:solidFill>
                  <a:srgbClr val="000000"/>
                </a:solidFill>
                <a:latin typeface="Montserrat Extra-Bold Bold"/>
              </a:rPr>
              <a:t>5. Phân chia công việc </a:t>
            </a:r>
          </a:p>
        </p:txBody>
      </p:sp>
      <p:sp>
        <p:nvSpPr>
          <p:cNvPr id="4" name="AutoShape 4"/>
          <p:cNvSpPr/>
          <p:nvPr/>
        </p:nvSpPr>
        <p:spPr>
          <a:xfrm>
            <a:off x="15717733" y="1070906"/>
            <a:ext cx="2074967" cy="8859657"/>
          </a:xfrm>
          <a:prstGeom prst="rect">
            <a:avLst/>
          </a:prstGeom>
          <a:solidFill>
            <a:srgbClr val="3E5BB2">
              <a:alpha val="9804"/>
            </a:srgbClr>
          </a:solidFill>
        </p:spPr>
        <p:txBody>
          <a:bodyPr/>
          <a:lstStyle/>
          <a:p>
            <a:endParaRPr lang="vi-VN"/>
          </a:p>
        </p:txBody>
      </p:sp>
      <p:grpSp>
        <p:nvGrpSpPr>
          <p:cNvPr id="5" name="Group 5"/>
          <p:cNvGrpSpPr/>
          <p:nvPr/>
        </p:nvGrpSpPr>
        <p:grpSpPr>
          <a:xfrm rot="-10800000">
            <a:off x="16950172" y="1090336"/>
            <a:ext cx="838183" cy="836842"/>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7" name="TextBox 7"/>
          <p:cNvSpPr txBox="1"/>
          <p:nvPr/>
        </p:nvSpPr>
        <p:spPr>
          <a:xfrm>
            <a:off x="1933566" y="1345646"/>
            <a:ext cx="1701178" cy="361950"/>
          </a:xfrm>
          <a:prstGeom prst="rect">
            <a:avLst/>
          </a:prstGeom>
        </p:spPr>
        <p:txBody>
          <a:bodyPr lIns="0" tIns="0" rIns="0" bIns="0" rtlCol="0" anchor="t">
            <a:spAutoFit/>
          </a:bodyPr>
          <a:lstStyle/>
          <a:p>
            <a:pPr algn="just">
              <a:lnSpc>
                <a:spcPts val="2999"/>
              </a:lnSpc>
            </a:pPr>
            <a:r>
              <a:rPr lang="en-US" sz="2499">
                <a:solidFill>
                  <a:srgbClr val="000000"/>
                </a:solidFill>
                <a:latin typeface="Montserrat Extra-Bold Bold"/>
              </a:rPr>
              <a:t>Họ và tên</a:t>
            </a:r>
          </a:p>
        </p:txBody>
      </p:sp>
      <p:sp>
        <p:nvSpPr>
          <p:cNvPr id="8" name="TextBox 8"/>
          <p:cNvSpPr txBox="1"/>
          <p:nvPr/>
        </p:nvSpPr>
        <p:spPr>
          <a:xfrm>
            <a:off x="4677374" y="1345646"/>
            <a:ext cx="1040314" cy="361950"/>
          </a:xfrm>
          <a:prstGeom prst="rect">
            <a:avLst/>
          </a:prstGeom>
        </p:spPr>
        <p:txBody>
          <a:bodyPr lIns="0" tIns="0" rIns="0" bIns="0" rtlCol="0" anchor="t">
            <a:spAutoFit/>
          </a:bodyPr>
          <a:lstStyle/>
          <a:p>
            <a:pPr>
              <a:lnSpc>
                <a:spcPts val="2999"/>
              </a:lnSpc>
            </a:pPr>
            <a:r>
              <a:rPr lang="en-US" sz="2499">
                <a:solidFill>
                  <a:srgbClr val="000000"/>
                </a:solidFill>
                <a:latin typeface="Montserrat Extra-Bold Bold"/>
              </a:rPr>
              <a:t>MSSV</a:t>
            </a:r>
          </a:p>
        </p:txBody>
      </p:sp>
      <p:sp>
        <p:nvSpPr>
          <p:cNvPr id="9" name="TextBox 9"/>
          <p:cNvSpPr txBox="1"/>
          <p:nvPr/>
        </p:nvSpPr>
        <p:spPr>
          <a:xfrm>
            <a:off x="8502631" y="1345646"/>
            <a:ext cx="3389837" cy="361950"/>
          </a:xfrm>
          <a:prstGeom prst="rect">
            <a:avLst/>
          </a:prstGeom>
        </p:spPr>
        <p:txBody>
          <a:bodyPr lIns="0" tIns="0" rIns="0" bIns="0" rtlCol="0" anchor="t">
            <a:spAutoFit/>
          </a:bodyPr>
          <a:lstStyle/>
          <a:p>
            <a:pPr>
              <a:lnSpc>
                <a:spcPts val="2999"/>
              </a:lnSpc>
            </a:pPr>
            <a:r>
              <a:rPr lang="en-US" sz="2499">
                <a:solidFill>
                  <a:srgbClr val="000000"/>
                </a:solidFill>
                <a:latin typeface="Montserrat Extra-Bold Bold"/>
              </a:rPr>
              <a:t>Nội dung công việc</a:t>
            </a:r>
          </a:p>
        </p:txBody>
      </p:sp>
      <p:sp>
        <p:nvSpPr>
          <p:cNvPr id="10" name="TextBox 10"/>
          <p:cNvSpPr txBox="1"/>
          <p:nvPr/>
        </p:nvSpPr>
        <p:spPr>
          <a:xfrm>
            <a:off x="1867971" y="3167395"/>
            <a:ext cx="2786672" cy="333375"/>
          </a:xfrm>
          <a:prstGeom prst="rect">
            <a:avLst/>
          </a:prstGeom>
        </p:spPr>
        <p:txBody>
          <a:bodyPr lIns="0" tIns="0" rIns="0" bIns="0" rtlCol="0" anchor="t">
            <a:spAutoFit/>
          </a:bodyPr>
          <a:lstStyle/>
          <a:p>
            <a:pPr algn="just">
              <a:lnSpc>
                <a:spcPts val="2520"/>
              </a:lnSpc>
            </a:pPr>
            <a:r>
              <a:rPr lang="en-US" sz="2100" dirty="0">
                <a:solidFill>
                  <a:srgbClr val="000000"/>
                </a:solidFill>
                <a:latin typeface="Poppins"/>
              </a:rPr>
              <a:t>Phan Trọng Tính </a:t>
            </a:r>
          </a:p>
        </p:txBody>
      </p:sp>
      <p:sp>
        <p:nvSpPr>
          <p:cNvPr id="11" name="TextBox 11"/>
          <p:cNvSpPr txBox="1"/>
          <p:nvPr/>
        </p:nvSpPr>
        <p:spPr>
          <a:xfrm>
            <a:off x="4747975" y="3183893"/>
            <a:ext cx="1400115" cy="333375"/>
          </a:xfrm>
          <a:prstGeom prst="rect">
            <a:avLst/>
          </a:prstGeom>
        </p:spPr>
        <p:txBody>
          <a:bodyPr lIns="0" tIns="0" rIns="0" bIns="0" rtlCol="0" anchor="t">
            <a:spAutoFit/>
          </a:bodyPr>
          <a:lstStyle/>
          <a:p>
            <a:pPr>
              <a:lnSpc>
                <a:spcPts val="2520"/>
              </a:lnSpc>
            </a:pPr>
            <a:r>
              <a:rPr lang="en-US" sz="2100" dirty="0">
                <a:solidFill>
                  <a:srgbClr val="000000"/>
                </a:solidFill>
                <a:latin typeface="Poppins"/>
              </a:rPr>
              <a:t>21522683</a:t>
            </a:r>
          </a:p>
        </p:txBody>
      </p:sp>
      <p:sp>
        <p:nvSpPr>
          <p:cNvPr id="12" name="TextBox 12"/>
          <p:cNvSpPr txBox="1"/>
          <p:nvPr/>
        </p:nvSpPr>
        <p:spPr>
          <a:xfrm>
            <a:off x="6698205" y="2369989"/>
            <a:ext cx="9066676" cy="2431884"/>
          </a:xfrm>
          <a:prstGeom prst="rect">
            <a:avLst/>
          </a:prstGeom>
        </p:spPr>
        <p:txBody>
          <a:bodyPr lIns="0" tIns="0" rIns="0" bIns="0" rtlCol="0" anchor="t">
            <a:spAutoFit/>
          </a:bodyPr>
          <a:lstStyle/>
          <a:p>
            <a:pPr marL="453392" lvl="1" indent="-226696" algn="just">
              <a:lnSpc>
                <a:spcPts val="3150"/>
              </a:lnSpc>
              <a:buFont typeface="Arial"/>
              <a:buChar char="•"/>
            </a:pPr>
            <a:r>
              <a:rPr lang="vi-VN" sz="2100" dirty="0">
                <a:solidFill>
                  <a:srgbClr val="000000"/>
                </a:solidFill>
                <a:latin typeface="Poppins"/>
              </a:rPr>
              <a:t>Đăng nhập, đăng ký, quên mật khẩu</a:t>
            </a:r>
          </a:p>
          <a:p>
            <a:pPr marL="453392" lvl="1" indent="-226696" algn="just">
              <a:lnSpc>
                <a:spcPts val="3150"/>
              </a:lnSpc>
              <a:buFont typeface="Arial"/>
              <a:buChar char="•"/>
            </a:pPr>
            <a:r>
              <a:rPr lang="vi-VN" sz="2100" dirty="0">
                <a:solidFill>
                  <a:srgbClr val="000000"/>
                </a:solidFill>
                <a:latin typeface="Poppins"/>
              </a:rPr>
              <a:t>Chi tiết dự án</a:t>
            </a:r>
          </a:p>
          <a:p>
            <a:pPr marL="453392" lvl="1" indent="-226696" algn="just">
              <a:lnSpc>
                <a:spcPts val="3150"/>
              </a:lnSpc>
              <a:buFont typeface="Arial"/>
              <a:buChar char="•"/>
            </a:pPr>
            <a:r>
              <a:rPr lang="vi-VN" sz="2100" dirty="0">
                <a:solidFill>
                  <a:srgbClr val="000000"/>
                </a:solidFill>
                <a:latin typeface="Poppins"/>
              </a:rPr>
              <a:t>Chi tiết quà tặng</a:t>
            </a:r>
          </a:p>
          <a:p>
            <a:pPr marL="453392" lvl="1" indent="-226696" algn="just">
              <a:lnSpc>
                <a:spcPts val="3150"/>
              </a:lnSpc>
              <a:buFont typeface="Arial"/>
              <a:buChar char="•"/>
            </a:pPr>
            <a:r>
              <a:rPr lang="vi-VN" sz="2100" dirty="0">
                <a:solidFill>
                  <a:srgbClr val="000000"/>
                </a:solidFill>
                <a:latin typeface="Poppins"/>
              </a:rPr>
              <a:t>Quản lý người dùng</a:t>
            </a:r>
          </a:p>
          <a:p>
            <a:pPr marL="453392" lvl="1" indent="-226696" algn="just">
              <a:lnSpc>
                <a:spcPts val="3150"/>
              </a:lnSpc>
              <a:buFont typeface="Arial"/>
              <a:buChar char="•"/>
            </a:pPr>
            <a:r>
              <a:rPr lang="vi-VN" sz="2100" dirty="0">
                <a:solidFill>
                  <a:srgbClr val="000000"/>
                </a:solidFill>
                <a:latin typeface="Poppins"/>
              </a:rPr>
              <a:t>Quản lý đóng góp</a:t>
            </a:r>
          </a:p>
          <a:p>
            <a:pPr marL="453392" lvl="1" indent="-226696" algn="just">
              <a:lnSpc>
                <a:spcPts val="3150"/>
              </a:lnSpc>
              <a:buFont typeface="Arial"/>
              <a:buChar char="•"/>
            </a:pPr>
            <a:r>
              <a:rPr lang="vi-VN" sz="2100" dirty="0">
                <a:solidFill>
                  <a:srgbClr val="000000"/>
                </a:solidFill>
                <a:latin typeface="Poppins"/>
              </a:rPr>
              <a:t>Quản lý báo cáo vi phạm</a:t>
            </a:r>
            <a:endParaRPr lang="en-US" sz="2100" dirty="0">
              <a:solidFill>
                <a:srgbClr val="000000"/>
              </a:solidFill>
              <a:latin typeface="Poppins"/>
            </a:endParaRPr>
          </a:p>
        </p:txBody>
      </p:sp>
      <p:sp>
        <p:nvSpPr>
          <p:cNvPr id="13" name="TextBox 13"/>
          <p:cNvSpPr txBox="1"/>
          <p:nvPr/>
        </p:nvSpPr>
        <p:spPr>
          <a:xfrm>
            <a:off x="16270183" y="1345646"/>
            <a:ext cx="1040314" cy="361950"/>
          </a:xfrm>
          <a:prstGeom prst="rect">
            <a:avLst/>
          </a:prstGeom>
        </p:spPr>
        <p:txBody>
          <a:bodyPr lIns="0" tIns="0" rIns="0" bIns="0" rtlCol="0" anchor="t">
            <a:spAutoFit/>
          </a:bodyPr>
          <a:lstStyle/>
          <a:p>
            <a:pPr algn="ctr">
              <a:lnSpc>
                <a:spcPts val="2999"/>
              </a:lnSpc>
            </a:pPr>
            <a:r>
              <a:rPr lang="en-US" sz="2499">
                <a:solidFill>
                  <a:srgbClr val="000000"/>
                </a:solidFill>
                <a:latin typeface="Montserrat Extra-Bold Bold"/>
              </a:rPr>
              <a:t>Tỉ lệ </a:t>
            </a:r>
          </a:p>
        </p:txBody>
      </p:sp>
      <p:sp>
        <p:nvSpPr>
          <p:cNvPr id="14" name="TextBox 14"/>
          <p:cNvSpPr txBox="1"/>
          <p:nvPr/>
        </p:nvSpPr>
        <p:spPr>
          <a:xfrm>
            <a:off x="16270183" y="1798678"/>
            <a:ext cx="1040314" cy="333375"/>
          </a:xfrm>
          <a:prstGeom prst="rect">
            <a:avLst/>
          </a:prstGeom>
        </p:spPr>
        <p:txBody>
          <a:bodyPr lIns="0" tIns="0" rIns="0" bIns="0" rtlCol="0" anchor="t">
            <a:spAutoFit/>
          </a:bodyPr>
          <a:lstStyle/>
          <a:p>
            <a:pPr algn="ctr">
              <a:lnSpc>
                <a:spcPts val="2520"/>
              </a:lnSpc>
            </a:pPr>
            <a:r>
              <a:rPr lang="en-US" sz="2100">
                <a:solidFill>
                  <a:srgbClr val="000000"/>
                </a:solidFill>
                <a:latin typeface="Poppins"/>
              </a:rPr>
              <a:t>50%</a:t>
            </a:r>
          </a:p>
        </p:txBody>
      </p:sp>
      <p:sp>
        <p:nvSpPr>
          <p:cNvPr id="15" name="TextBox 15"/>
          <p:cNvSpPr txBox="1"/>
          <p:nvPr/>
        </p:nvSpPr>
        <p:spPr>
          <a:xfrm>
            <a:off x="16270183" y="5433418"/>
            <a:ext cx="1040314" cy="333375"/>
          </a:xfrm>
          <a:prstGeom prst="rect">
            <a:avLst/>
          </a:prstGeom>
        </p:spPr>
        <p:txBody>
          <a:bodyPr lIns="0" tIns="0" rIns="0" bIns="0" rtlCol="0" anchor="t">
            <a:spAutoFit/>
          </a:bodyPr>
          <a:lstStyle/>
          <a:p>
            <a:pPr algn="ctr">
              <a:lnSpc>
                <a:spcPts val="2520"/>
              </a:lnSpc>
            </a:pPr>
            <a:r>
              <a:rPr lang="en-US" sz="2100">
                <a:solidFill>
                  <a:srgbClr val="000000"/>
                </a:solidFill>
                <a:latin typeface="Poppins"/>
              </a:rPr>
              <a:t>50%</a:t>
            </a:r>
          </a:p>
        </p:txBody>
      </p:sp>
      <p:sp>
        <p:nvSpPr>
          <p:cNvPr id="16" name="TextBox 16"/>
          <p:cNvSpPr txBox="1"/>
          <p:nvPr/>
        </p:nvSpPr>
        <p:spPr>
          <a:xfrm>
            <a:off x="831889" y="1345646"/>
            <a:ext cx="662483" cy="361950"/>
          </a:xfrm>
          <a:prstGeom prst="rect">
            <a:avLst/>
          </a:prstGeom>
        </p:spPr>
        <p:txBody>
          <a:bodyPr lIns="0" tIns="0" rIns="0" bIns="0" rtlCol="0" anchor="t">
            <a:spAutoFit/>
          </a:bodyPr>
          <a:lstStyle/>
          <a:p>
            <a:pPr algn="ctr">
              <a:lnSpc>
                <a:spcPts val="2999"/>
              </a:lnSpc>
            </a:pPr>
            <a:r>
              <a:rPr lang="en-US" sz="2499">
                <a:solidFill>
                  <a:srgbClr val="000000"/>
                </a:solidFill>
                <a:latin typeface="Montserrat Extra-Bold Bold"/>
              </a:rPr>
              <a:t>STT</a:t>
            </a:r>
          </a:p>
        </p:txBody>
      </p:sp>
      <p:sp>
        <p:nvSpPr>
          <p:cNvPr id="17" name="TextBox 17"/>
          <p:cNvSpPr txBox="1"/>
          <p:nvPr/>
        </p:nvSpPr>
        <p:spPr>
          <a:xfrm>
            <a:off x="922198" y="3230753"/>
            <a:ext cx="201070" cy="333375"/>
          </a:xfrm>
          <a:prstGeom prst="rect">
            <a:avLst/>
          </a:prstGeom>
        </p:spPr>
        <p:txBody>
          <a:bodyPr lIns="0" tIns="0" rIns="0" bIns="0" rtlCol="0" anchor="t">
            <a:spAutoFit/>
          </a:bodyPr>
          <a:lstStyle/>
          <a:p>
            <a:pPr algn="ctr">
              <a:lnSpc>
                <a:spcPts val="2520"/>
              </a:lnSpc>
            </a:pPr>
            <a:r>
              <a:rPr lang="en-US" sz="2100" dirty="0">
                <a:solidFill>
                  <a:srgbClr val="000000"/>
                </a:solidFill>
                <a:latin typeface="Poppins"/>
              </a:rPr>
              <a:t>1</a:t>
            </a:r>
          </a:p>
        </p:txBody>
      </p:sp>
      <p:sp>
        <p:nvSpPr>
          <p:cNvPr id="18" name="TextBox 18"/>
          <p:cNvSpPr txBox="1"/>
          <p:nvPr/>
        </p:nvSpPr>
        <p:spPr>
          <a:xfrm>
            <a:off x="988501" y="7301094"/>
            <a:ext cx="201070" cy="333375"/>
          </a:xfrm>
          <a:prstGeom prst="rect">
            <a:avLst/>
          </a:prstGeom>
        </p:spPr>
        <p:txBody>
          <a:bodyPr lIns="0" tIns="0" rIns="0" bIns="0" rtlCol="0" anchor="t">
            <a:spAutoFit/>
          </a:bodyPr>
          <a:lstStyle/>
          <a:p>
            <a:pPr algn="ctr">
              <a:lnSpc>
                <a:spcPts val="2520"/>
              </a:lnSpc>
            </a:pPr>
            <a:r>
              <a:rPr lang="en-US" sz="2100" dirty="0">
                <a:solidFill>
                  <a:srgbClr val="000000"/>
                </a:solidFill>
                <a:latin typeface="Poppins"/>
              </a:rPr>
              <a:t>2</a:t>
            </a:r>
          </a:p>
        </p:txBody>
      </p:sp>
      <p:sp>
        <p:nvSpPr>
          <p:cNvPr id="19" name="TextBox 19"/>
          <p:cNvSpPr txBox="1"/>
          <p:nvPr/>
        </p:nvSpPr>
        <p:spPr>
          <a:xfrm>
            <a:off x="2086559" y="7263459"/>
            <a:ext cx="3238509" cy="333375"/>
          </a:xfrm>
          <a:prstGeom prst="rect">
            <a:avLst/>
          </a:prstGeom>
        </p:spPr>
        <p:txBody>
          <a:bodyPr lIns="0" tIns="0" rIns="0" bIns="0" rtlCol="0" anchor="t">
            <a:spAutoFit/>
          </a:bodyPr>
          <a:lstStyle/>
          <a:p>
            <a:pPr algn="just">
              <a:lnSpc>
                <a:spcPts val="2520"/>
              </a:lnSpc>
            </a:pPr>
            <a:r>
              <a:rPr lang="en-US" sz="2100" dirty="0" err="1">
                <a:solidFill>
                  <a:srgbClr val="000000"/>
                </a:solidFill>
                <a:latin typeface="Poppins"/>
              </a:rPr>
              <a:t>Huỳnh</a:t>
            </a:r>
            <a:r>
              <a:rPr lang="en-US" sz="2100" dirty="0">
                <a:solidFill>
                  <a:srgbClr val="000000"/>
                </a:solidFill>
                <a:latin typeface="Poppins"/>
              </a:rPr>
              <a:t> </a:t>
            </a:r>
            <a:r>
              <a:rPr lang="en-US" sz="2100" dirty="0" err="1">
                <a:solidFill>
                  <a:srgbClr val="000000"/>
                </a:solidFill>
                <a:latin typeface="Poppins"/>
              </a:rPr>
              <a:t>Ngọc</a:t>
            </a:r>
            <a:r>
              <a:rPr lang="en-US" sz="2100" dirty="0">
                <a:solidFill>
                  <a:srgbClr val="000000"/>
                </a:solidFill>
                <a:latin typeface="Poppins"/>
              </a:rPr>
              <a:t> </a:t>
            </a:r>
            <a:r>
              <a:rPr lang="en-US" sz="2100" dirty="0" err="1">
                <a:solidFill>
                  <a:srgbClr val="000000"/>
                </a:solidFill>
                <a:latin typeface="Poppins"/>
              </a:rPr>
              <a:t>Quí</a:t>
            </a:r>
            <a:r>
              <a:rPr lang="en-US" sz="2100" dirty="0">
                <a:solidFill>
                  <a:srgbClr val="000000"/>
                </a:solidFill>
                <a:latin typeface="Poppins"/>
              </a:rPr>
              <a:t> </a:t>
            </a:r>
          </a:p>
        </p:txBody>
      </p:sp>
      <p:sp>
        <p:nvSpPr>
          <p:cNvPr id="21" name="TextBox 21"/>
          <p:cNvSpPr txBox="1"/>
          <p:nvPr/>
        </p:nvSpPr>
        <p:spPr>
          <a:xfrm>
            <a:off x="6805232" y="5975740"/>
            <a:ext cx="9071439" cy="2431884"/>
          </a:xfrm>
          <a:prstGeom prst="rect">
            <a:avLst/>
          </a:prstGeom>
        </p:spPr>
        <p:txBody>
          <a:bodyPr lIns="0" tIns="0" rIns="0" bIns="0" rtlCol="0" anchor="t">
            <a:spAutoFit/>
          </a:bodyPr>
          <a:lstStyle/>
          <a:p>
            <a:pPr marL="453392" lvl="1" indent="-226696" algn="just">
              <a:lnSpc>
                <a:spcPts val="3150"/>
              </a:lnSpc>
              <a:buFont typeface="Arial"/>
              <a:buChar char="•"/>
            </a:pPr>
            <a:r>
              <a:rPr lang="en-US" sz="2100" dirty="0" err="1">
                <a:solidFill>
                  <a:srgbClr val="000000"/>
                </a:solidFill>
                <a:latin typeface="Poppins"/>
              </a:rPr>
              <a:t>Quản</a:t>
            </a:r>
            <a:r>
              <a:rPr lang="en-US" sz="2100" dirty="0">
                <a:solidFill>
                  <a:srgbClr val="000000"/>
                </a:solidFill>
                <a:latin typeface="Poppins"/>
              </a:rPr>
              <a:t> </a:t>
            </a:r>
            <a:r>
              <a:rPr lang="en-US" sz="2100" dirty="0" err="1">
                <a:solidFill>
                  <a:srgbClr val="000000"/>
                </a:solidFill>
                <a:latin typeface="Poppins"/>
              </a:rPr>
              <a:t>lý</a:t>
            </a:r>
            <a:r>
              <a:rPr lang="en-US" sz="2100" dirty="0">
                <a:solidFill>
                  <a:srgbClr val="000000"/>
                </a:solidFill>
                <a:latin typeface="Poppins"/>
              </a:rPr>
              <a:t> </a:t>
            </a:r>
            <a:r>
              <a:rPr lang="en-US" sz="2100" dirty="0" err="1">
                <a:solidFill>
                  <a:srgbClr val="000000"/>
                </a:solidFill>
                <a:latin typeface="Poppins"/>
              </a:rPr>
              <a:t>chiến</a:t>
            </a:r>
            <a:r>
              <a:rPr lang="en-US" sz="2100" dirty="0">
                <a:solidFill>
                  <a:srgbClr val="000000"/>
                </a:solidFill>
                <a:latin typeface="Poppins"/>
              </a:rPr>
              <a:t> </a:t>
            </a:r>
            <a:r>
              <a:rPr lang="en-US" sz="2100" dirty="0" err="1">
                <a:solidFill>
                  <a:srgbClr val="000000"/>
                </a:solidFill>
                <a:latin typeface="Poppins"/>
              </a:rPr>
              <a:t>dịch</a:t>
            </a:r>
            <a:endParaRPr lang="en-US" sz="2100" dirty="0">
              <a:solidFill>
                <a:srgbClr val="000000"/>
              </a:solidFill>
              <a:latin typeface="Poppins"/>
            </a:endParaRPr>
          </a:p>
          <a:p>
            <a:pPr marL="453392" lvl="1" indent="-226696" algn="just">
              <a:lnSpc>
                <a:spcPts val="3150"/>
              </a:lnSpc>
              <a:buFont typeface="Arial"/>
              <a:buChar char="•"/>
            </a:pPr>
            <a:r>
              <a:rPr lang="en-US" sz="2100" dirty="0" err="1">
                <a:solidFill>
                  <a:srgbClr val="000000"/>
                </a:solidFill>
                <a:latin typeface="Poppins"/>
              </a:rPr>
              <a:t>Quản</a:t>
            </a:r>
            <a:r>
              <a:rPr lang="en-US" sz="2100" dirty="0">
                <a:solidFill>
                  <a:srgbClr val="000000"/>
                </a:solidFill>
                <a:latin typeface="Poppins"/>
              </a:rPr>
              <a:t> </a:t>
            </a:r>
            <a:r>
              <a:rPr lang="en-US" sz="2100" dirty="0" err="1">
                <a:solidFill>
                  <a:srgbClr val="000000"/>
                </a:solidFill>
                <a:latin typeface="Poppins"/>
              </a:rPr>
              <a:t>lý</a:t>
            </a:r>
            <a:r>
              <a:rPr lang="en-US" sz="2100" dirty="0">
                <a:solidFill>
                  <a:srgbClr val="000000"/>
                </a:solidFill>
                <a:latin typeface="Poppins"/>
              </a:rPr>
              <a:t> </a:t>
            </a:r>
            <a:r>
              <a:rPr lang="en-US" sz="2100" dirty="0" err="1">
                <a:solidFill>
                  <a:srgbClr val="000000"/>
                </a:solidFill>
                <a:latin typeface="Poppins"/>
              </a:rPr>
              <a:t>quà</a:t>
            </a:r>
            <a:r>
              <a:rPr lang="en-US" sz="2100" dirty="0">
                <a:solidFill>
                  <a:srgbClr val="000000"/>
                </a:solidFill>
                <a:latin typeface="Poppins"/>
              </a:rPr>
              <a:t> </a:t>
            </a:r>
            <a:r>
              <a:rPr lang="en-US" sz="2100" dirty="0" err="1">
                <a:solidFill>
                  <a:srgbClr val="000000"/>
                </a:solidFill>
                <a:latin typeface="Poppins"/>
              </a:rPr>
              <a:t>tặng</a:t>
            </a:r>
            <a:endParaRPr lang="en-US" sz="2100" dirty="0">
              <a:solidFill>
                <a:srgbClr val="000000"/>
              </a:solidFill>
              <a:latin typeface="Poppins"/>
            </a:endParaRPr>
          </a:p>
          <a:p>
            <a:pPr marL="453392" lvl="1" indent="-226696" algn="just">
              <a:lnSpc>
                <a:spcPts val="3150"/>
              </a:lnSpc>
              <a:buFont typeface="Arial"/>
              <a:buChar char="•"/>
            </a:pPr>
            <a:r>
              <a:rPr lang="en-US" sz="2100" dirty="0" err="1">
                <a:solidFill>
                  <a:srgbClr val="000000"/>
                </a:solidFill>
                <a:latin typeface="Poppins"/>
              </a:rPr>
              <a:t>Quản</a:t>
            </a:r>
            <a:r>
              <a:rPr lang="en-US" sz="2100" dirty="0">
                <a:solidFill>
                  <a:srgbClr val="000000"/>
                </a:solidFill>
                <a:latin typeface="Poppins"/>
              </a:rPr>
              <a:t> </a:t>
            </a:r>
            <a:r>
              <a:rPr lang="en-US" sz="2100" dirty="0" err="1">
                <a:solidFill>
                  <a:srgbClr val="000000"/>
                </a:solidFill>
                <a:latin typeface="Poppins"/>
              </a:rPr>
              <a:t>lý</a:t>
            </a:r>
            <a:r>
              <a:rPr lang="en-US" sz="2100" dirty="0">
                <a:solidFill>
                  <a:srgbClr val="000000"/>
                </a:solidFill>
                <a:latin typeface="Poppins"/>
              </a:rPr>
              <a:t> </a:t>
            </a:r>
            <a:r>
              <a:rPr lang="en-US" sz="2100" dirty="0" err="1">
                <a:solidFill>
                  <a:srgbClr val="000000"/>
                </a:solidFill>
                <a:latin typeface="Poppins"/>
              </a:rPr>
              <a:t>tiến</a:t>
            </a:r>
            <a:r>
              <a:rPr lang="en-US" sz="2100" dirty="0">
                <a:solidFill>
                  <a:srgbClr val="000000"/>
                </a:solidFill>
                <a:latin typeface="Poppins"/>
              </a:rPr>
              <a:t> </a:t>
            </a:r>
            <a:r>
              <a:rPr lang="en-US" sz="2100" dirty="0" err="1">
                <a:solidFill>
                  <a:srgbClr val="000000"/>
                </a:solidFill>
                <a:latin typeface="Poppins"/>
              </a:rPr>
              <a:t>độ</a:t>
            </a:r>
            <a:r>
              <a:rPr lang="en-US" sz="2100" dirty="0">
                <a:solidFill>
                  <a:srgbClr val="000000"/>
                </a:solidFill>
                <a:latin typeface="Poppins"/>
              </a:rPr>
              <a:t> </a:t>
            </a:r>
            <a:r>
              <a:rPr lang="en-US" sz="2100" dirty="0" err="1">
                <a:solidFill>
                  <a:srgbClr val="000000"/>
                </a:solidFill>
                <a:latin typeface="Poppins"/>
              </a:rPr>
              <a:t>đóng</a:t>
            </a:r>
            <a:r>
              <a:rPr lang="en-US" sz="2100" dirty="0">
                <a:solidFill>
                  <a:srgbClr val="000000"/>
                </a:solidFill>
                <a:latin typeface="Poppins"/>
              </a:rPr>
              <a:t> </a:t>
            </a:r>
            <a:r>
              <a:rPr lang="en-US" sz="2100" dirty="0" err="1">
                <a:solidFill>
                  <a:srgbClr val="000000"/>
                </a:solidFill>
                <a:latin typeface="Poppins"/>
              </a:rPr>
              <a:t>góp</a:t>
            </a:r>
            <a:endParaRPr lang="en-US" sz="2100" dirty="0">
              <a:solidFill>
                <a:srgbClr val="000000"/>
              </a:solidFill>
              <a:latin typeface="Poppins"/>
            </a:endParaRPr>
          </a:p>
          <a:p>
            <a:pPr marL="453392" lvl="1" indent="-226696" algn="just">
              <a:lnSpc>
                <a:spcPts val="3150"/>
              </a:lnSpc>
              <a:buFont typeface="Arial"/>
              <a:buChar char="•"/>
            </a:pPr>
            <a:r>
              <a:rPr lang="en-US" sz="2100" dirty="0">
                <a:solidFill>
                  <a:srgbClr val="000000"/>
                </a:solidFill>
                <a:latin typeface="Poppins"/>
              </a:rPr>
              <a:t>Trang home</a:t>
            </a:r>
          </a:p>
          <a:p>
            <a:pPr marL="453392" lvl="1" indent="-226696" algn="just">
              <a:lnSpc>
                <a:spcPts val="3150"/>
              </a:lnSpc>
              <a:buFont typeface="Arial"/>
              <a:buChar char="•"/>
            </a:pPr>
            <a:r>
              <a:rPr lang="en-US" sz="2100" dirty="0">
                <a:solidFill>
                  <a:srgbClr val="000000"/>
                </a:solidFill>
                <a:latin typeface="Poppins"/>
              </a:rPr>
              <a:t>Thanh </a:t>
            </a:r>
            <a:r>
              <a:rPr lang="en-US" sz="2100" dirty="0" err="1">
                <a:solidFill>
                  <a:srgbClr val="000000"/>
                </a:solidFill>
                <a:latin typeface="Poppins"/>
              </a:rPr>
              <a:t>Toán</a:t>
            </a:r>
            <a:r>
              <a:rPr lang="en-US" sz="2100" dirty="0">
                <a:solidFill>
                  <a:srgbClr val="000000"/>
                </a:solidFill>
                <a:latin typeface="Poppins"/>
              </a:rPr>
              <a:t> </a:t>
            </a:r>
          </a:p>
          <a:p>
            <a:pPr marL="453392" lvl="1" indent="-226696" algn="just">
              <a:lnSpc>
                <a:spcPts val="3150"/>
              </a:lnSpc>
              <a:buFont typeface="Arial"/>
              <a:buChar char="•"/>
            </a:pPr>
            <a:r>
              <a:rPr lang="en-US" sz="2100" dirty="0">
                <a:solidFill>
                  <a:srgbClr val="000000"/>
                </a:solidFill>
                <a:latin typeface="Poppins"/>
              </a:rPr>
              <a:t>Bình </a:t>
            </a:r>
            <a:r>
              <a:rPr lang="en-US" sz="2100" dirty="0" err="1">
                <a:solidFill>
                  <a:srgbClr val="000000"/>
                </a:solidFill>
                <a:latin typeface="Poppins"/>
              </a:rPr>
              <a:t>luận</a:t>
            </a:r>
            <a:r>
              <a:rPr lang="en-US" sz="2100" dirty="0">
                <a:solidFill>
                  <a:srgbClr val="000000"/>
                </a:solidFill>
                <a:latin typeface="Poppins"/>
              </a:rPr>
              <a:t> </a:t>
            </a:r>
          </a:p>
        </p:txBody>
      </p:sp>
      <p:sp>
        <p:nvSpPr>
          <p:cNvPr id="22" name="AutoShape 22"/>
          <p:cNvSpPr/>
          <p:nvPr/>
        </p:nvSpPr>
        <p:spPr>
          <a:xfrm flipV="1">
            <a:off x="1499134" y="1799762"/>
            <a:ext cx="59274" cy="7763801"/>
          </a:xfrm>
          <a:prstGeom prst="line">
            <a:avLst/>
          </a:prstGeom>
          <a:ln w="9525" cap="flat">
            <a:solidFill>
              <a:srgbClr val="000000"/>
            </a:solidFill>
            <a:prstDash val="solid"/>
            <a:headEnd type="none" w="sm" len="sm"/>
            <a:tailEnd type="none" w="sm" len="sm"/>
          </a:ln>
        </p:spPr>
        <p:txBody>
          <a:bodyPr/>
          <a:lstStyle/>
          <a:p>
            <a:endParaRPr lang="vi-VN"/>
          </a:p>
        </p:txBody>
      </p:sp>
      <p:sp>
        <p:nvSpPr>
          <p:cNvPr id="23" name="AutoShape 23"/>
          <p:cNvSpPr/>
          <p:nvPr/>
        </p:nvSpPr>
        <p:spPr>
          <a:xfrm flipV="1">
            <a:off x="4335870" y="1956628"/>
            <a:ext cx="31941" cy="7661725"/>
          </a:xfrm>
          <a:prstGeom prst="line">
            <a:avLst/>
          </a:prstGeom>
          <a:ln w="9525" cap="flat">
            <a:solidFill>
              <a:srgbClr val="000000"/>
            </a:solidFill>
            <a:prstDash val="solid"/>
            <a:headEnd type="none" w="sm" len="sm"/>
            <a:tailEnd type="none" w="sm" len="sm"/>
          </a:ln>
        </p:spPr>
        <p:txBody>
          <a:bodyPr/>
          <a:lstStyle/>
          <a:p>
            <a:endParaRPr lang="vi-VN"/>
          </a:p>
        </p:txBody>
      </p:sp>
      <p:sp>
        <p:nvSpPr>
          <p:cNvPr id="24" name="AutoShape 24"/>
          <p:cNvSpPr/>
          <p:nvPr/>
        </p:nvSpPr>
        <p:spPr>
          <a:xfrm flipV="1">
            <a:off x="6316676" y="1956631"/>
            <a:ext cx="4763" cy="7661725"/>
          </a:xfrm>
          <a:prstGeom prst="line">
            <a:avLst/>
          </a:prstGeom>
          <a:ln w="9525" cap="flat">
            <a:solidFill>
              <a:srgbClr val="000000"/>
            </a:solidFill>
            <a:prstDash val="solid"/>
            <a:headEnd type="none" w="sm" len="sm"/>
            <a:tailEnd type="none" w="sm" len="sm"/>
          </a:ln>
        </p:spPr>
        <p:txBody>
          <a:bodyPr/>
          <a:lstStyle/>
          <a:p>
            <a:endParaRPr lang="vi-VN"/>
          </a:p>
        </p:txBody>
      </p:sp>
      <p:sp>
        <p:nvSpPr>
          <p:cNvPr id="25" name="AutoShape 22">
            <a:extLst>
              <a:ext uri="{FF2B5EF4-FFF2-40B4-BE49-F238E27FC236}">
                <a16:creationId xmlns:a16="http://schemas.microsoft.com/office/drawing/2014/main" id="{A0D0A614-2361-5D39-A61A-D4A05759F21A}"/>
              </a:ext>
            </a:extLst>
          </p:cNvPr>
          <p:cNvSpPr/>
          <p:nvPr/>
        </p:nvSpPr>
        <p:spPr>
          <a:xfrm flipV="1">
            <a:off x="1038251" y="5372100"/>
            <a:ext cx="16735811" cy="48561"/>
          </a:xfrm>
          <a:prstGeom prst="line">
            <a:avLst/>
          </a:prstGeom>
          <a:ln w="9525" cap="flat">
            <a:solidFill>
              <a:srgbClr val="000000"/>
            </a:solidFill>
            <a:prstDash val="solid"/>
            <a:headEnd type="none" w="sm" len="sm"/>
            <a:tailEnd type="none" w="sm" len="sm"/>
          </a:ln>
        </p:spPr>
        <p:txBody>
          <a:bodyPr/>
          <a:lstStyle/>
          <a:p>
            <a:endParaRPr lang="vi-VN" dirty="0"/>
          </a:p>
        </p:txBody>
      </p:sp>
      <p:sp>
        <p:nvSpPr>
          <p:cNvPr id="26" name="TextBox 11">
            <a:extLst>
              <a:ext uri="{FF2B5EF4-FFF2-40B4-BE49-F238E27FC236}">
                <a16:creationId xmlns:a16="http://schemas.microsoft.com/office/drawing/2014/main" id="{EFE3DE87-22D8-6969-6FC3-B0372E7B4F34}"/>
              </a:ext>
            </a:extLst>
          </p:cNvPr>
          <p:cNvSpPr txBox="1"/>
          <p:nvPr/>
        </p:nvSpPr>
        <p:spPr>
          <a:xfrm>
            <a:off x="4799615" y="7327542"/>
            <a:ext cx="1400115" cy="333375"/>
          </a:xfrm>
          <a:prstGeom prst="rect">
            <a:avLst/>
          </a:prstGeom>
        </p:spPr>
        <p:txBody>
          <a:bodyPr lIns="0" tIns="0" rIns="0" bIns="0" rtlCol="0" anchor="t">
            <a:spAutoFit/>
          </a:bodyPr>
          <a:lstStyle/>
          <a:p>
            <a:pPr>
              <a:lnSpc>
                <a:spcPts val="2520"/>
              </a:lnSpc>
            </a:pPr>
            <a:r>
              <a:rPr lang="en-US" sz="2100" dirty="0">
                <a:solidFill>
                  <a:srgbClr val="000000"/>
                </a:solidFill>
                <a:latin typeface="Poppins"/>
              </a:rPr>
              <a:t>21520417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970217" y="2284280"/>
            <a:ext cx="5417258" cy="4757337"/>
          </a:xfrm>
          <a:custGeom>
            <a:avLst/>
            <a:gdLst/>
            <a:ahLst/>
            <a:cxnLst/>
            <a:rect l="l" t="t" r="r" b="b"/>
            <a:pathLst>
              <a:path w="5417258" h="4757337">
                <a:moveTo>
                  <a:pt x="0" y="0"/>
                </a:moveTo>
                <a:lnTo>
                  <a:pt x="5417258" y="0"/>
                </a:lnTo>
                <a:lnTo>
                  <a:pt x="5417258" y="4757337"/>
                </a:lnTo>
                <a:lnTo>
                  <a:pt x="0" y="47573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2058364" y="2995380"/>
            <a:ext cx="1187290" cy="929055"/>
          </a:xfrm>
          <a:custGeom>
            <a:avLst/>
            <a:gdLst/>
            <a:ahLst/>
            <a:cxnLst/>
            <a:rect l="l" t="t" r="r" b="b"/>
            <a:pathLst>
              <a:path w="1187290" h="929055">
                <a:moveTo>
                  <a:pt x="0" y="0"/>
                </a:moveTo>
                <a:lnTo>
                  <a:pt x="1187290" y="0"/>
                </a:lnTo>
                <a:lnTo>
                  <a:pt x="1187290" y="929054"/>
                </a:lnTo>
                <a:lnTo>
                  <a:pt x="0" y="9290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TextBox 4"/>
          <p:cNvSpPr txBox="1"/>
          <p:nvPr/>
        </p:nvSpPr>
        <p:spPr>
          <a:xfrm>
            <a:off x="2652009" y="4850867"/>
            <a:ext cx="7639844" cy="2190750"/>
          </a:xfrm>
          <a:prstGeom prst="rect">
            <a:avLst/>
          </a:prstGeom>
        </p:spPr>
        <p:txBody>
          <a:bodyPr lIns="0" tIns="0" rIns="0" bIns="0" rtlCol="0" anchor="t">
            <a:spAutoFit/>
          </a:bodyPr>
          <a:lstStyle/>
          <a:p>
            <a:pPr marL="0" lvl="0" indent="0">
              <a:lnSpc>
                <a:spcPts val="8640"/>
              </a:lnSpc>
            </a:pPr>
            <a:r>
              <a:rPr lang="en-US" sz="7200" spc="215">
                <a:solidFill>
                  <a:srgbClr val="000000"/>
                </a:solidFill>
                <a:latin typeface="Montserrat Extra-Bold"/>
              </a:rPr>
              <a:t>Thanks for your listening</a:t>
            </a:r>
          </a:p>
        </p:txBody>
      </p:sp>
      <p:grpSp>
        <p:nvGrpSpPr>
          <p:cNvPr id="5" name="Group 5"/>
          <p:cNvGrpSpPr/>
          <p:nvPr/>
        </p:nvGrpSpPr>
        <p:grpSpPr>
          <a:xfrm rot="5400000">
            <a:off x="1027748" y="1752871"/>
            <a:ext cx="1189812" cy="1187909"/>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7" name="AutoShape 7"/>
          <p:cNvSpPr/>
          <p:nvPr/>
        </p:nvSpPr>
        <p:spPr>
          <a:xfrm>
            <a:off x="1028700" y="8525555"/>
            <a:ext cx="16230600" cy="0"/>
          </a:xfrm>
          <a:prstGeom prst="line">
            <a:avLst/>
          </a:prstGeom>
          <a:ln w="9525" cap="flat">
            <a:solidFill>
              <a:srgbClr val="000000"/>
            </a:solidFill>
            <a:prstDash val="solid"/>
            <a:headEnd type="none" w="sm" len="sm"/>
            <a:tailEnd type="none" w="sm" len="sm"/>
          </a:ln>
        </p:spPr>
        <p:txBody>
          <a:bodyPr/>
          <a:lstStyle/>
          <a:p>
            <a:endParaRPr lang="vi-V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76484" y="4260474"/>
            <a:ext cx="6335625" cy="4780517"/>
          </a:xfrm>
          <a:custGeom>
            <a:avLst/>
            <a:gdLst/>
            <a:ahLst/>
            <a:cxnLst/>
            <a:rect l="l" t="t" r="r" b="b"/>
            <a:pathLst>
              <a:path w="6335625" h="4780517">
                <a:moveTo>
                  <a:pt x="0" y="0"/>
                </a:moveTo>
                <a:lnTo>
                  <a:pt x="6335625" y="0"/>
                </a:lnTo>
                <a:lnTo>
                  <a:pt x="6335625" y="4780516"/>
                </a:lnTo>
                <a:lnTo>
                  <a:pt x="0" y="47805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3" name="Group 3"/>
          <p:cNvGrpSpPr/>
          <p:nvPr/>
        </p:nvGrpSpPr>
        <p:grpSpPr>
          <a:xfrm>
            <a:off x="1028700" y="8070391"/>
            <a:ext cx="1189812" cy="118790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grpSp>
        <p:nvGrpSpPr>
          <p:cNvPr id="5" name="Group 5"/>
          <p:cNvGrpSpPr/>
          <p:nvPr/>
        </p:nvGrpSpPr>
        <p:grpSpPr>
          <a:xfrm rot="-10800000">
            <a:off x="16069488" y="1028700"/>
            <a:ext cx="1189812" cy="1187909"/>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7" name="AutoShape 7"/>
          <p:cNvSpPr/>
          <p:nvPr/>
        </p:nvSpPr>
        <p:spPr>
          <a:xfrm>
            <a:off x="1028700" y="9248775"/>
            <a:ext cx="16230600" cy="0"/>
          </a:xfrm>
          <a:prstGeom prst="line">
            <a:avLst/>
          </a:prstGeom>
          <a:ln w="9525" cap="flat">
            <a:solidFill>
              <a:srgbClr val="000000"/>
            </a:solidFill>
            <a:prstDash val="solid"/>
            <a:headEnd type="none" w="sm" len="sm"/>
            <a:tailEnd type="none" w="sm" len="sm"/>
          </a:ln>
        </p:spPr>
        <p:txBody>
          <a:bodyPr/>
          <a:lstStyle/>
          <a:p>
            <a:endParaRPr lang="vi-VN"/>
          </a:p>
        </p:txBody>
      </p:sp>
      <p:sp>
        <p:nvSpPr>
          <p:cNvPr id="8" name="AutoShape 8"/>
          <p:cNvSpPr/>
          <p:nvPr/>
        </p:nvSpPr>
        <p:spPr>
          <a:xfrm>
            <a:off x="1028700" y="1028700"/>
            <a:ext cx="16230600" cy="0"/>
          </a:xfrm>
          <a:prstGeom prst="line">
            <a:avLst/>
          </a:prstGeom>
          <a:ln w="9525" cap="flat">
            <a:solidFill>
              <a:srgbClr val="000000"/>
            </a:solidFill>
            <a:prstDash val="solid"/>
            <a:headEnd type="none" w="sm" len="sm"/>
            <a:tailEnd type="none" w="sm" len="sm"/>
          </a:ln>
        </p:spPr>
        <p:txBody>
          <a:bodyPr/>
          <a:lstStyle/>
          <a:p>
            <a:endParaRPr lang="vi-VN"/>
          </a:p>
        </p:txBody>
      </p:sp>
      <p:sp>
        <p:nvSpPr>
          <p:cNvPr id="9" name="TextBox 9"/>
          <p:cNvSpPr txBox="1"/>
          <p:nvPr/>
        </p:nvSpPr>
        <p:spPr>
          <a:xfrm>
            <a:off x="6567335" y="2018587"/>
            <a:ext cx="4597977" cy="500380"/>
          </a:xfrm>
          <a:prstGeom prst="rect">
            <a:avLst/>
          </a:prstGeom>
        </p:spPr>
        <p:txBody>
          <a:bodyPr lIns="0" tIns="0" rIns="0" bIns="0" rtlCol="0" anchor="t">
            <a:spAutoFit/>
          </a:bodyPr>
          <a:lstStyle/>
          <a:p>
            <a:pPr marL="604521" lvl="1" indent="-302261">
              <a:lnSpc>
                <a:spcPts val="3920"/>
              </a:lnSpc>
              <a:buFont typeface="Arial"/>
              <a:buChar char="•"/>
            </a:pPr>
            <a:r>
              <a:rPr lang="en-US" sz="2800" spc="84">
                <a:solidFill>
                  <a:srgbClr val="000000"/>
                </a:solidFill>
                <a:latin typeface="Roboto Bold"/>
              </a:rPr>
              <a:t>Giáo viên hướng dẫn </a:t>
            </a:r>
          </a:p>
        </p:txBody>
      </p:sp>
      <p:grpSp>
        <p:nvGrpSpPr>
          <p:cNvPr id="10" name="Group 10"/>
          <p:cNvGrpSpPr/>
          <p:nvPr/>
        </p:nvGrpSpPr>
        <p:grpSpPr>
          <a:xfrm>
            <a:off x="3062809" y="1469723"/>
            <a:ext cx="2727572" cy="2344007"/>
            <a:chOff x="0" y="0"/>
            <a:chExt cx="812800" cy="698500"/>
          </a:xfrm>
        </p:grpSpPr>
        <p:sp>
          <p:nvSpPr>
            <p:cNvPr id="11" name="Freeform 11"/>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88B6"/>
            </a:solidFill>
            <a:ln w="114300" cap="sq">
              <a:solidFill>
                <a:srgbClr val="3E5BB2"/>
              </a:solidFill>
              <a:prstDash val="solid"/>
              <a:miter/>
            </a:ln>
          </p:spPr>
          <p:txBody>
            <a:bodyPr/>
            <a:lstStyle/>
            <a:p>
              <a:endParaRPr lang="vi-VN"/>
            </a:p>
          </p:txBody>
        </p:sp>
        <p:sp>
          <p:nvSpPr>
            <p:cNvPr id="12" name="TextBox 12"/>
            <p:cNvSpPr txBox="1"/>
            <p:nvPr/>
          </p:nvSpPr>
          <p:spPr>
            <a:xfrm>
              <a:off x="114300" y="-57150"/>
              <a:ext cx="584200" cy="755650"/>
            </a:xfrm>
            <a:prstGeom prst="rect">
              <a:avLst/>
            </a:prstGeom>
          </p:spPr>
          <p:txBody>
            <a:bodyPr lIns="50800" tIns="50800" rIns="50800" bIns="50800" rtlCol="0" anchor="ctr"/>
            <a:lstStyle/>
            <a:p>
              <a:pPr algn="ctr">
                <a:lnSpc>
                  <a:spcPts val="2659"/>
                </a:lnSpc>
              </a:pPr>
              <a:endParaRPr/>
            </a:p>
          </p:txBody>
        </p:sp>
      </p:grpSp>
      <p:grpSp>
        <p:nvGrpSpPr>
          <p:cNvPr id="13" name="Group 13"/>
          <p:cNvGrpSpPr>
            <a:grpSpLocks noChangeAspect="1"/>
          </p:cNvGrpSpPr>
          <p:nvPr/>
        </p:nvGrpSpPr>
        <p:grpSpPr>
          <a:xfrm>
            <a:off x="3279656" y="1648477"/>
            <a:ext cx="2293878" cy="1986498"/>
            <a:chOff x="0" y="0"/>
            <a:chExt cx="6350000" cy="5499100"/>
          </a:xfrm>
        </p:grpSpPr>
        <p:sp>
          <p:nvSpPr>
            <p:cNvPr id="14" name="Freeform 14"/>
            <p:cNvSpPr/>
            <p:nvPr/>
          </p:nvSpPr>
          <p:spPr>
            <a:xfrm>
              <a:off x="0" y="0"/>
              <a:ext cx="6350000" cy="5499100"/>
            </a:xfrm>
            <a:custGeom>
              <a:avLst/>
              <a:gdLst/>
              <a:ahLst/>
              <a:cxnLst/>
              <a:rect l="l" t="t" r="r" b="b"/>
              <a:pathLst>
                <a:path w="6350000" h="5499100">
                  <a:moveTo>
                    <a:pt x="4762500" y="0"/>
                  </a:moveTo>
                  <a:lnTo>
                    <a:pt x="1587500" y="0"/>
                  </a:lnTo>
                  <a:lnTo>
                    <a:pt x="0" y="2749550"/>
                  </a:lnTo>
                  <a:lnTo>
                    <a:pt x="1587500" y="5499100"/>
                  </a:lnTo>
                  <a:lnTo>
                    <a:pt x="4762500" y="5499100"/>
                  </a:lnTo>
                  <a:lnTo>
                    <a:pt x="6350000" y="2749550"/>
                  </a:lnTo>
                  <a:close/>
                </a:path>
              </a:pathLst>
            </a:custGeom>
            <a:blipFill>
              <a:blip r:embed="rId4"/>
              <a:stretch>
                <a:fillRect l="-45153" r="-4546" b="-15170"/>
              </a:stretch>
            </a:blipFill>
          </p:spPr>
          <p:txBody>
            <a:bodyPr/>
            <a:lstStyle/>
            <a:p>
              <a:endParaRPr lang="vi-VN"/>
            </a:p>
          </p:txBody>
        </p:sp>
      </p:grpSp>
      <p:sp>
        <p:nvSpPr>
          <p:cNvPr id="15" name="TextBox 15"/>
          <p:cNvSpPr txBox="1"/>
          <p:nvPr/>
        </p:nvSpPr>
        <p:spPr>
          <a:xfrm>
            <a:off x="2768464" y="5053055"/>
            <a:ext cx="4179414" cy="500380"/>
          </a:xfrm>
          <a:prstGeom prst="rect">
            <a:avLst/>
          </a:prstGeom>
        </p:spPr>
        <p:txBody>
          <a:bodyPr lIns="0" tIns="0" rIns="0" bIns="0" rtlCol="0" anchor="t">
            <a:spAutoFit/>
          </a:bodyPr>
          <a:lstStyle/>
          <a:p>
            <a:pPr marL="604521" lvl="1" indent="-302261">
              <a:lnSpc>
                <a:spcPts val="3920"/>
              </a:lnSpc>
              <a:buFont typeface="Arial"/>
              <a:buChar char="•"/>
            </a:pPr>
            <a:r>
              <a:rPr lang="en-US" sz="2800" spc="84">
                <a:solidFill>
                  <a:srgbClr val="000000"/>
                </a:solidFill>
                <a:latin typeface="Roboto Bold"/>
              </a:rPr>
              <a:t>Thành viên</a:t>
            </a:r>
          </a:p>
        </p:txBody>
      </p:sp>
      <p:sp>
        <p:nvSpPr>
          <p:cNvPr id="16" name="TextBox 16"/>
          <p:cNvSpPr txBox="1"/>
          <p:nvPr/>
        </p:nvSpPr>
        <p:spPr>
          <a:xfrm>
            <a:off x="7200529" y="2645669"/>
            <a:ext cx="5473190" cy="500380"/>
          </a:xfrm>
          <a:prstGeom prst="rect">
            <a:avLst/>
          </a:prstGeom>
        </p:spPr>
        <p:txBody>
          <a:bodyPr lIns="0" tIns="0" rIns="0" bIns="0" rtlCol="0" anchor="t">
            <a:spAutoFit/>
          </a:bodyPr>
          <a:lstStyle/>
          <a:p>
            <a:pPr>
              <a:lnSpc>
                <a:spcPts val="3919"/>
              </a:lnSpc>
            </a:pPr>
            <a:r>
              <a:rPr lang="en-US" sz="2799" spc="13">
                <a:solidFill>
                  <a:srgbClr val="000000"/>
                </a:solidFill>
                <a:latin typeface="Roboto"/>
              </a:rPr>
              <a:t>GV Nguyễn Tấn Toàn</a:t>
            </a:r>
          </a:p>
        </p:txBody>
      </p:sp>
      <p:sp>
        <p:nvSpPr>
          <p:cNvPr id="17" name="TextBox 17"/>
          <p:cNvSpPr txBox="1"/>
          <p:nvPr/>
        </p:nvSpPr>
        <p:spPr>
          <a:xfrm>
            <a:off x="4211282" y="5724885"/>
            <a:ext cx="5473190" cy="464871"/>
          </a:xfrm>
          <a:prstGeom prst="rect">
            <a:avLst/>
          </a:prstGeom>
        </p:spPr>
        <p:txBody>
          <a:bodyPr lIns="0" tIns="0" rIns="0" bIns="0" rtlCol="0" anchor="t">
            <a:spAutoFit/>
          </a:bodyPr>
          <a:lstStyle/>
          <a:p>
            <a:pPr algn="just">
              <a:lnSpc>
                <a:spcPts val="3919"/>
              </a:lnSpc>
            </a:pPr>
            <a:r>
              <a:rPr lang="en-US" sz="2799" spc="11" dirty="0">
                <a:solidFill>
                  <a:srgbClr val="000000"/>
                </a:solidFill>
                <a:latin typeface="Roboto"/>
              </a:rPr>
              <a:t>Phan Trọng Tính - 21522683</a:t>
            </a:r>
          </a:p>
        </p:txBody>
      </p:sp>
      <p:sp>
        <p:nvSpPr>
          <p:cNvPr id="18" name="TextBox 18"/>
          <p:cNvSpPr txBox="1"/>
          <p:nvPr/>
        </p:nvSpPr>
        <p:spPr>
          <a:xfrm>
            <a:off x="4211282" y="6482440"/>
            <a:ext cx="5473190" cy="464871"/>
          </a:xfrm>
          <a:prstGeom prst="rect">
            <a:avLst/>
          </a:prstGeom>
        </p:spPr>
        <p:txBody>
          <a:bodyPr lIns="0" tIns="0" rIns="0" bIns="0" rtlCol="0" anchor="t">
            <a:spAutoFit/>
          </a:bodyPr>
          <a:lstStyle/>
          <a:p>
            <a:pPr algn="just">
              <a:lnSpc>
                <a:spcPts val="3919"/>
              </a:lnSpc>
            </a:pPr>
            <a:r>
              <a:rPr lang="vi-VN" sz="2799" spc="11" dirty="0">
                <a:solidFill>
                  <a:srgbClr val="000000"/>
                </a:solidFill>
                <a:latin typeface="Roboto"/>
              </a:rPr>
              <a:t>Huỳnh Ngọc Quí - 21520417</a:t>
            </a:r>
            <a:endParaRPr lang="en-US" sz="2799" spc="11" dirty="0">
              <a:solidFill>
                <a:srgbClr val="000000"/>
              </a:solidFill>
              <a:latin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44740" y="2090539"/>
            <a:ext cx="12198520" cy="800100"/>
          </a:xfrm>
          <a:prstGeom prst="rect">
            <a:avLst/>
          </a:prstGeom>
        </p:spPr>
        <p:txBody>
          <a:bodyPr lIns="0" tIns="0" rIns="0" bIns="0" rtlCol="0" anchor="t">
            <a:spAutoFit/>
          </a:bodyPr>
          <a:lstStyle/>
          <a:p>
            <a:pPr marL="0" lvl="0" indent="0" algn="ctr">
              <a:lnSpc>
                <a:spcPts val="6000"/>
              </a:lnSpc>
            </a:pPr>
            <a:r>
              <a:rPr lang="en-US" sz="6000">
                <a:solidFill>
                  <a:srgbClr val="000000"/>
                </a:solidFill>
                <a:latin typeface="Montserrat Extra-Bold"/>
              </a:rPr>
              <a:t>Nội dung báo cáo </a:t>
            </a:r>
          </a:p>
        </p:txBody>
      </p:sp>
      <p:sp>
        <p:nvSpPr>
          <p:cNvPr id="3" name="Freeform 3"/>
          <p:cNvSpPr/>
          <p:nvPr/>
        </p:nvSpPr>
        <p:spPr>
          <a:xfrm>
            <a:off x="2188100" y="3806581"/>
            <a:ext cx="6479425" cy="4653405"/>
          </a:xfrm>
          <a:custGeom>
            <a:avLst/>
            <a:gdLst/>
            <a:ahLst/>
            <a:cxnLst/>
            <a:rect l="l" t="t" r="r" b="b"/>
            <a:pathLst>
              <a:path w="6479425" h="4653405">
                <a:moveTo>
                  <a:pt x="0" y="0"/>
                </a:moveTo>
                <a:lnTo>
                  <a:pt x="6479425" y="0"/>
                </a:lnTo>
                <a:lnTo>
                  <a:pt x="6479425" y="4653405"/>
                </a:lnTo>
                <a:lnTo>
                  <a:pt x="0" y="46534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4" name="Group 4"/>
          <p:cNvGrpSpPr/>
          <p:nvPr/>
        </p:nvGrpSpPr>
        <p:grpSpPr>
          <a:xfrm>
            <a:off x="9859934" y="3439751"/>
            <a:ext cx="6289030" cy="471805"/>
            <a:chOff x="0" y="0"/>
            <a:chExt cx="8385373" cy="629073"/>
          </a:xfrm>
        </p:grpSpPr>
        <p:grpSp>
          <p:nvGrpSpPr>
            <p:cNvPr id="5" name="Group 5"/>
            <p:cNvGrpSpPr/>
            <p:nvPr/>
          </p:nvGrpSpPr>
          <p:grpSpPr>
            <a:xfrm>
              <a:off x="0" y="84037"/>
              <a:ext cx="533190" cy="532337"/>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7" name="AutoShape 7"/>
            <p:cNvSpPr/>
            <p:nvPr/>
          </p:nvSpPr>
          <p:spPr>
            <a:xfrm>
              <a:off x="0" y="622723"/>
              <a:ext cx="8385373" cy="0"/>
            </a:xfrm>
            <a:prstGeom prst="line">
              <a:avLst/>
            </a:prstGeom>
            <a:ln w="12700" cap="flat">
              <a:solidFill>
                <a:srgbClr val="000000"/>
              </a:solidFill>
              <a:prstDash val="solid"/>
              <a:headEnd type="none" w="sm" len="sm"/>
              <a:tailEnd type="none" w="sm" len="sm"/>
            </a:ln>
          </p:spPr>
          <p:txBody>
            <a:bodyPr/>
            <a:lstStyle/>
            <a:p>
              <a:endParaRPr lang="vi-VN"/>
            </a:p>
          </p:txBody>
        </p:sp>
        <p:sp>
          <p:nvSpPr>
            <p:cNvPr id="8" name="TextBox 8"/>
            <p:cNvSpPr txBox="1"/>
            <p:nvPr/>
          </p:nvSpPr>
          <p:spPr>
            <a:xfrm>
              <a:off x="1087786" y="-76200"/>
              <a:ext cx="7297587" cy="641773"/>
            </a:xfrm>
            <a:prstGeom prst="rect">
              <a:avLst/>
            </a:prstGeom>
          </p:spPr>
          <p:txBody>
            <a:bodyPr lIns="0" tIns="0" rIns="0" bIns="0" rtlCol="0" anchor="t">
              <a:spAutoFit/>
            </a:bodyPr>
            <a:lstStyle/>
            <a:p>
              <a:pPr>
                <a:lnSpc>
                  <a:spcPts val="3919"/>
                </a:lnSpc>
              </a:pPr>
              <a:r>
                <a:rPr lang="en-US" sz="2799" spc="13">
                  <a:solidFill>
                    <a:srgbClr val="000000"/>
                  </a:solidFill>
                  <a:latin typeface="Roboto"/>
                </a:rPr>
                <a:t>1. Giới thiệu</a:t>
              </a:r>
            </a:p>
          </p:txBody>
        </p:sp>
      </p:grpSp>
      <p:grpSp>
        <p:nvGrpSpPr>
          <p:cNvPr id="9" name="Group 9"/>
          <p:cNvGrpSpPr/>
          <p:nvPr/>
        </p:nvGrpSpPr>
        <p:grpSpPr>
          <a:xfrm rot="60000">
            <a:off x="9859934" y="4793979"/>
            <a:ext cx="6289030" cy="462280"/>
            <a:chOff x="0" y="0"/>
            <a:chExt cx="8385373" cy="616373"/>
          </a:xfrm>
        </p:grpSpPr>
        <p:grpSp>
          <p:nvGrpSpPr>
            <p:cNvPr id="10" name="Group 10"/>
            <p:cNvGrpSpPr/>
            <p:nvPr/>
          </p:nvGrpSpPr>
          <p:grpSpPr>
            <a:xfrm>
              <a:off x="0" y="70512"/>
              <a:ext cx="533190" cy="532337"/>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12" name="AutoShape 12"/>
            <p:cNvSpPr/>
            <p:nvPr/>
          </p:nvSpPr>
          <p:spPr>
            <a:xfrm>
              <a:off x="0" y="610023"/>
              <a:ext cx="8385373" cy="0"/>
            </a:xfrm>
            <a:prstGeom prst="line">
              <a:avLst/>
            </a:prstGeom>
            <a:ln w="12700" cap="flat">
              <a:solidFill>
                <a:srgbClr val="000000"/>
              </a:solidFill>
              <a:prstDash val="solid"/>
              <a:headEnd type="none" w="sm" len="sm"/>
              <a:tailEnd type="none" w="sm" len="sm"/>
            </a:ln>
          </p:spPr>
          <p:txBody>
            <a:bodyPr/>
            <a:lstStyle/>
            <a:p>
              <a:endParaRPr lang="vi-VN"/>
            </a:p>
          </p:txBody>
        </p:sp>
        <p:sp>
          <p:nvSpPr>
            <p:cNvPr id="13" name="TextBox 13"/>
            <p:cNvSpPr txBox="1"/>
            <p:nvPr/>
          </p:nvSpPr>
          <p:spPr>
            <a:xfrm>
              <a:off x="1087786" y="-76200"/>
              <a:ext cx="7297587" cy="641773"/>
            </a:xfrm>
            <a:prstGeom prst="rect">
              <a:avLst/>
            </a:prstGeom>
          </p:spPr>
          <p:txBody>
            <a:bodyPr lIns="0" tIns="0" rIns="0" bIns="0" rtlCol="0" anchor="t">
              <a:spAutoFit/>
            </a:bodyPr>
            <a:lstStyle/>
            <a:p>
              <a:pPr>
                <a:lnSpc>
                  <a:spcPts val="3919"/>
                </a:lnSpc>
              </a:pPr>
              <a:r>
                <a:rPr lang="en-US" sz="2799" spc="13">
                  <a:solidFill>
                    <a:srgbClr val="000000"/>
                  </a:solidFill>
                  <a:latin typeface="Roboto"/>
                </a:rPr>
                <a:t>2. Đối tượng sử dụng</a:t>
              </a:r>
            </a:p>
          </p:txBody>
        </p:sp>
      </p:grpSp>
      <p:grpSp>
        <p:nvGrpSpPr>
          <p:cNvPr id="14" name="Group 14"/>
          <p:cNvGrpSpPr/>
          <p:nvPr/>
        </p:nvGrpSpPr>
        <p:grpSpPr>
          <a:xfrm>
            <a:off x="9859934" y="6138682"/>
            <a:ext cx="6289030" cy="474817"/>
            <a:chOff x="0" y="0"/>
            <a:chExt cx="8385373" cy="633089"/>
          </a:xfrm>
        </p:grpSpPr>
        <p:grpSp>
          <p:nvGrpSpPr>
            <p:cNvPr id="15" name="Group 15"/>
            <p:cNvGrpSpPr/>
            <p:nvPr/>
          </p:nvGrpSpPr>
          <p:grpSpPr>
            <a:xfrm>
              <a:off x="0" y="100752"/>
              <a:ext cx="533190" cy="532337"/>
              <a:chOff x="0" y="0"/>
              <a:chExt cx="6350000" cy="6339840"/>
            </a:xfrm>
          </p:grpSpPr>
          <p:sp>
            <p:nvSpPr>
              <p:cNvPr id="16" name="Freeform 1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17" name="AutoShape 17"/>
            <p:cNvSpPr/>
            <p:nvPr/>
          </p:nvSpPr>
          <p:spPr>
            <a:xfrm>
              <a:off x="0" y="622713"/>
              <a:ext cx="8385373" cy="0"/>
            </a:xfrm>
            <a:prstGeom prst="line">
              <a:avLst/>
            </a:prstGeom>
            <a:ln w="12700" cap="flat">
              <a:solidFill>
                <a:srgbClr val="000000"/>
              </a:solidFill>
              <a:prstDash val="solid"/>
              <a:headEnd type="none" w="sm" len="sm"/>
              <a:tailEnd type="none" w="sm" len="sm"/>
            </a:ln>
          </p:spPr>
          <p:txBody>
            <a:bodyPr/>
            <a:lstStyle/>
            <a:p>
              <a:endParaRPr lang="vi-VN"/>
            </a:p>
          </p:txBody>
        </p:sp>
        <p:sp>
          <p:nvSpPr>
            <p:cNvPr id="18" name="TextBox 18"/>
            <p:cNvSpPr txBox="1"/>
            <p:nvPr/>
          </p:nvSpPr>
          <p:spPr>
            <a:xfrm>
              <a:off x="1087786" y="-76200"/>
              <a:ext cx="7297587" cy="641773"/>
            </a:xfrm>
            <a:prstGeom prst="rect">
              <a:avLst/>
            </a:prstGeom>
          </p:spPr>
          <p:txBody>
            <a:bodyPr lIns="0" tIns="0" rIns="0" bIns="0" rtlCol="0" anchor="t">
              <a:spAutoFit/>
            </a:bodyPr>
            <a:lstStyle/>
            <a:p>
              <a:pPr>
                <a:lnSpc>
                  <a:spcPts val="3919"/>
                </a:lnSpc>
              </a:pPr>
              <a:r>
                <a:rPr lang="en-US" sz="2799" spc="13">
                  <a:solidFill>
                    <a:srgbClr val="000000"/>
                  </a:solidFill>
                  <a:latin typeface="Roboto"/>
                </a:rPr>
                <a:t>3. Công nghệ sử dụng</a:t>
              </a:r>
            </a:p>
          </p:txBody>
        </p:sp>
      </p:grpSp>
      <p:grpSp>
        <p:nvGrpSpPr>
          <p:cNvPr id="19" name="Group 19"/>
          <p:cNvGrpSpPr/>
          <p:nvPr/>
        </p:nvGrpSpPr>
        <p:grpSpPr>
          <a:xfrm>
            <a:off x="9859934" y="7495921"/>
            <a:ext cx="6289030" cy="437353"/>
            <a:chOff x="0" y="0"/>
            <a:chExt cx="8385373" cy="583137"/>
          </a:xfrm>
        </p:grpSpPr>
        <p:grpSp>
          <p:nvGrpSpPr>
            <p:cNvPr id="20" name="Group 20"/>
            <p:cNvGrpSpPr/>
            <p:nvPr/>
          </p:nvGrpSpPr>
          <p:grpSpPr>
            <a:xfrm>
              <a:off x="0" y="50800"/>
              <a:ext cx="533190" cy="532337"/>
              <a:chOff x="0" y="0"/>
              <a:chExt cx="6350000" cy="6339840"/>
            </a:xfrm>
          </p:grpSpPr>
          <p:sp>
            <p:nvSpPr>
              <p:cNvPr id="21" name="Freeform 2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22" name="AutoShape 22"/>
            <p:cNvSpPr/>
            <p:nvPr/>
          </p:nvSpPr>
          <p:spPr>
            <a:xfrm>
              <a:off x="0" y="571088"/>
              <a:ext cx="8385373" cy="0"/>
            </a:xfrm>
            <a:prstGeom prst="line">
              <a:avLst/>
            </a:prstGeom>
            <a:ln w="12700" cap="flat">
              <a:solidFill>
                <a:srgbClr val="000000"/>
              </a:solidFill>
              <a:prstDash val="solid"/>
              <a:headEnd type="none" w="sm" len="sm"/>
              <a:tailEnd type="none" w="sm" len="sm"/>
            </a:ln>
          </p:spPr>
          <p:txBody>
            <a:bodyPr/>
            <a:lstStyle/>
            <a:p>
              <a:endParaRPr lang="vi-VN"/>
            </a:p>
          </p:txBody>
        </p:sp>
        <p:sp>
          <p:nvSpPr>
            <p:cNvPr id="23" name="TextBox 23"/>
            <p:cNvSpPr txBox="1"/>
            <p:nvPr/>
          </p:nvSpPr>
          <p:spPr>
            <a:xfrm>
              <a:off x="1087786" y="-76200"/>
              <a:ext cx="7297587" cy="641773"/>
            </a:xfrm>
            <a:prstGeom prst="rect">
              <a:avLst/>
            </a:prstGeom>
          </p:spPr>
          <p:txBody>
            <a:bodyPr lIns="0" tIns="0" rIns="0" bIns="0" rtlCol="0" anchor="t">
              <a:spAutoFit/>
            </a:bodyPr>
            <a:lstStyle/>
            <a:p>
              <a:pPr>
                <a:lnSpc>
                  <a:spcPts val="3919"/>
                </a:lnSpc>
              </a:pPr>
              <a:r>
                <a:rPr lang="en-US" sz="2799" spc="13">
                  <a:solidFill>
                    <a:srgbClr val="000000"/>
                  </a:solidFill>
                  <a:latin typeface="Roboto"/>
                </a:rPr>
                <a:t>4. DEMO </a:t>
              </a:r>
            </a:p>
          </p:txBody>
        </p:sp>
      </p:grpSp>
      <p:grpSp>
        <p:nvGrpSpPr>
          <p:cNvPr id="24" name="Group 24"/>
          <p:cNvGrpSpPr/>
          <p:nvPr/>
        </p:nvGrpSpPr>
        <p:grpSpPr>
          <a:xfrm rot="5400000">
            <a:off x="999240" y="1039177"/>
            <a:ext cx="1189812" cy="1187909"/>
            <a:chOff x="0" y="0"/>
            <a:chExt cx="6350000" cy="6339840"/>
          </a:xfrm>
        </p:grpSpPr>
        <p:sp>
          <p:nvSpPr>
            <p:cNvPr id="25" name="Freeform 2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26" name="AutoShape 26"/>
          <p:cNvSpPr/>
          <p:nvPr/>
        </p:nvSpPr>
        <p:spPr>
          <a:xfrm>
            <a:off x="1028700" y="1028700"/>
            <a:ext cx="16230600" cy="0"/>
          </a:xfrm>
          <a:prstGeom prst="line">
            <a:avLst/>
          </a:prstGeom>
          <a:ln w="9525" cap="flat">
            <a:solidFill>
              <a:srgbClr val="000000"/>
            </a:solidFill>
            <a:prstDash val="solid"/>
            <a:headEnd type="none" w="sm" len="sm"/>
            <a:tailEnd type="none" w="sm" len="sm"/>
          </a:ln>
        </p:spPr>
        <p:txBody>
          <a:bodyPr/>
          <a:lstStyle/>
          <a:p>
            <a:endParaRPr lang="vi-VN"/>
          </a:p>
        </p:txBody>
      </p:sp>
      <p:grpSp>
        <p:nvGrpSpPr>
          <p:cNvPr id="27" name="Group 27"/>
          <p:cNvGrpSpPr/>
          <p:nvPr/>
        </p:nvGrpSpPr>
        <p:grpSpPr>
          <a:xfrm>
            <a:off x="9859934" y="8815696"/>
            <a:ext cx="6289030" cy="452129"/>
            <a:chOff x="0" y="0"/>
            <a:chExt cx="8385373" cy="602838"/>
          </a:xfrm>
        </p:grpSpPr>
        <p:grpSp>
          <p:nvGrpSpPr>
            <p:cNvPr id="28" name="Group 28"/>
            <p:cNvGrpSpPr/>
            <p:nvPr/>
          </p:nvGrpSpPr>
          <p:grpSpPr>
            <a:xfrm>
              <a:off x="0" y="57802"/>
              <a:ext cx="533190" cy="532337"/>
              <a:chOff x="0" y="0"/>
              <a:chExt cx="6350000" cy="6339840"/>
            </a:xfrm>
          </p:grpSpPr>
          <p:sp>
            <p:nvSpPr>
              <p:cNvPr id="29" name="Freeform 2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30" name="AutoShape 30"/>
            <p:cNvSpPr/>
            <p:nvPr/>
          </p:nvSpPr>
          <p:spPr>
            <a:xfrm>
              <a:off x="0" y="596488"/>
              <a:ext cx="8385373" cy="0"/>
            </a:xfrm>
            <a:prstGeom prst="line">
              <a:avLst/>
            </a:prstGeom>
            <a:ln w="12700" cap="flat">
              <a:solidFill>
                <a:srgbClr val="000000"/>
              </a:solidFill>
              <a:prstDash val="solid"/>
              <a:headEnd type="none" w="sm" len="sm"/>
              <a:tailEnd type="none" w="sm" len="sm"/>
            </a:ln>
          </p:spPr>
          <p:txBody>
            <a:bodyPr/>
            <a:lstStyle/>
            <a:p>
              <a:endParaRPr lang="vi-VN"/>
            </a:p>
          </p:txBody>
        </p:sp>
        <p:sp>
          <p:nvSpPr>
            <p:cNvPr id="31" name="TextBox 31"/>
            <p:cNvSpPr txBox="1"/>
            <p:nvPr/>
          </p:nvSpPr>
          <p:spPr>
            <a:xfrm>
              <a:off x="1087786" y="-76200"/>
              <a:ext cx="7297587" cy="641773"/>
            </a:xfrm>
            <a:prstGeom prst="rect">
              <a:avLst/>
            </a:prstGeom>
          </p:spPr>
          <p:txBody>
            <a:bodyPr lIns="0" tIns="0" rIns="0" bIns="0" rtlCol="0" anchor="t">
              <a:spAutoFit/>
            </a:bodyPr>
            <a:lstStyle/>
            <a:p>
              <a:pPr>
                <a:lnSpc>
                  <a:spcPts val="3919"/>
                </a:lnSpc>
              </a:pPr>
              <a:r>
                <a:rPr lang="en-US" sz="2799" spc="13">
                  <a:solidFill>
                    <a:srgbClr val="000000"/>
                  </a:solidFill>
                  <a:latin typeface="Roboto"/>
                </a:rPr>
                <a:t>5. Phân chia công việc</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2166" y="1528356"/>
            <a:ext cx="7884455" cy="854075"/>
          </a:xfrm>
          <a:prstGeom prst="rect">
            <a:avLst/>
          </a:prstGeom>
        </p:spPr>
        <p:txBody>
          <a:bodyPr lIns="0" tIns="0" rIns="0" bIns="0" rtlCol="0" anchor="t">
            <a:spAutoFit/>
          </a:bodyPr>
          <a:lstStyle/>
          <a:p>
            <a:pPr marL="539751" lvl="1">
              <a:lnSpc>
                <a:spcPts val="7000"/>
              </a:lnSpc>
              <a:spcBef>
                <a:spcPct val="0"/>
              </a:spcBef>
            </a:pPr>
            <a:r>
              <a:rPr lang="en-US" sz="5000" dirty="0">
                <a:solidFill>
                  <a:srgbClr val="000000"/>
                </a:solidFill>
                <a:latin typeface="Montserrat Extra-Bold"/>
              </a:rPr>
              <a:t>1. </a:t>
            </a:r>
            <a:r>
              <a:rPr lang="en-US" sz="5000" dirty="0" err="1">
                <a:solidFill>
                  <a:srgbClr val="000000"/>
                </a:solidFill>
                <a:latin typeface="Montserrat Extra-Bold"/>
              </a:rPr>
              <a:t>Giới</a:t>
            </a:r>
            <a:r>
              <a:rPr lang="en-US" sz="5000" dirty="0">
                <a:solidFill>
                  <a:srgbClr val="000000"/>
                </a:solidFill>
                <a:latin typeface="Montserrat Extra-Bold"/>
              </a:rPr>
              <a:t> </a:t>
            </a:r>
            <a:r>
              <a:rPr lang="en-US" sz="5000" dirty="0" err="1">
                <a:solidFill>
                  <a:srgbClr val="000000"/>
                </a:solidFill>
                <a:latin typeface="Montserrat Extra-Bold"/>
              </a:rPr>
              <a:t>thiệu</a:t>
            </a:r>
            <a:endParaRPr lang="en-US" sz="5000" dirty="0">
              <a:solidFill>
                <a:srgbClr val="000000"/>
              </a:solidFill>
              <a:latin typeface="Montserrat Extra-Bold"/>
            </a:endParaRPr>
          </a:p>
        </p:txBody>
      </p:sp>
      <p:grpSp>
        <p:nvGrpSpPr>
          <p:cNvPr id="3" name="Group 3"/>
          <p:cNvGrpSpPr/>
          <p:nvPr/>
        </p:nvGrpSpPr>
        <p:grpSpPr>
          <a:xfrm rot="5400000">
            <a:off x="1027748" y="1029652"/>
            <a:ext cx="1189812" cy="118790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5" name="AutoShape 5"/>
          <p:cNvSpPr/>
          <p:nvPr/>
        </p:nvSpPr>
        <p:spPr>
          <a:xfrm rot="5400000">
            <a:off x="-2346567" y="4403967"/>
            <a:ext cx="6760059" cy="0"/>
          </a:xfrm>
          <a:prstGeom prst="line">
            <a:avLst/>
          </a:prstGeom>
          <a:ln w="9525" cap="flat">
            <a:solidFill>
              <a:srgbClr val="000000"/>
            </a:solidFill>
            <a:prstDash val="solid"/>
            <a:headEnd type="none" w="sm" len="sm"/>
            <a:tailEnd type="none" w="sm" len="sm"/>
          </a:ln>
        </p:spPr>
        <p:txBody>
          <a:bodyPr/>
          <a:lstStyle/>
          <a:p>
            <a:endParaRPr lang="vi-VN"/>
          </a:p>
        </p:txBody>
      </p:sp>
      <p:sp>
        <p:nvSpPr>
          <p:cNvPr id="6" name="TextBox 6"/>
          <p:cNvSpPr txBox="1"/>
          <p:nvPr/>
        </p:nvSpPr>
        <p:spPr>
          <a:xfrm>
            <a:off x="2667000" y="3390900"/>
            <a:ext cx="12705070" cy="1490980"/>
          </a:xfrm>
          <a:prstGeom prst="rect">
            <a:avLst/>
          </a:prstGeom>
        </p:spPr>
        <p:txBody>
          <a:bodyPr lIns="0" tIns="0" rIns="0" bIns="0" rtlCol="0" anchor="t">
            <a:spAutoFit/>
          </a:bodyPr>
          <a:lstStyle/>
          <a:p>
            <a:pPr marL="604519" lvl="1" indent="-302260" algn="just">
              <a:lnSpc>
                <a:spcPts val="3919"/>
              </a:lnSpc>
              <a:buFont typeface="Arial"/>
              <a:buChar char="•"/>
            </a:pPr>
            <a:r>
              <a:rPr lang="vi-VN" sz="2799" spc="13" dirty="0">
                <a:solidFill>
                  <a:srgbClr val="000000"/>
                </a:solidFill>
                <a:latin typeface="Roboto"/>
              </a:rPr>
              <a:t>Sản phẩm là một webtise hỗ trợ gây quỹ với các tính năng như tạo chiến dịch quyên góp, theo dõi tiến trình và kết quả của dự án, cũng như tương tác chặt chẽ giữa những người đóng góp và những người tạo ra dự án. </a:t>
            </a:r>
            <a:endParaRPr lang="en-US" sz="2799" spc="13" dirty="0">
              <a:solidFill>
                <a:srgbClr val="000000"/>
              </a:solidFill>
              <a:latin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2166" y="1528356"/>
            <a:ext cx="7884455" cy="854075"/>
          </a:xfrm>
          <a:prstGeom prst="rect">
            <a:avLst/>
          </a:prstGeom>
        </p:spPr>
        <p:txBody>
          <a:bodyPr lIns="0" tIns="0" rIns="0" bIns="0" rtlCol="0" anchor="t">
            <a:spAutoFit/>
          </a:bodyPr>
          <a:lstStyle/>
          <a:p>
            <a:pPr marL="539751" lvl="1">
              <a:lnSpc>
                <a:spcPts val="7000"/>
              </a:lnSpc>
              <a:spcBef>
                <a:spcPct val="0"/>
              </a:spcBef>
            </a:pPr>
            <a:r>
              <a:rPr lang="en-US" sz="5000" dirty="0">
                <a:solidFill>
                  <a:srgbClr val="000000"/>
                </a:solidFill>
                <a:latin typeface="Montserrat Extra-Bold"/>
              </a:rPr>
              <a:t>1. </a:t>
            </a:r>
            <a:r>
              <a:rPr lang="en-US" sz="5000" dirty="0" err="1">
                <a:solidFill>
                  <a:srgbClr val="000000"/>
                </a:solidFill>
                <a:latin typeface="Montserrat Extra-Bold"/>
              </a:rPr>
              <a:t>Giới</a:t>
            </a:r>
            <a:r>
              <a:rPr lang="en-US" sz="5000" dirty="0">
                <a:solidFill>
                  <a:srgbClr val="000000"/>
                </a:solidFill>
                <a:latin typeface="Montserrat Extra-Bold"/>
              </a:rPr>
              <a:t> </a:t>
            </a:r>
            <a:r>
              <a:rPr lang="en-US" sz="5000" dirty="0" err="1">
                <a:solidFill>
                  <a:srgbClr val="000000"/>
                </a:solidFill>
                <a:latin typeface="Montserrat Extra-Bold"/>
              </a:rPr>
              <a:t>thiệu</a:t>
            </a:r>
            <a:endParaRPr lang="en-US" sz="5000" dirty="0">
              <a:solidFill>
                <a:srgbClr val="000000"/>
              </a:solidFill>
              <a:latin typeface="Montserrat Extra-Bold"/>
            </a:endParaRPr>
          </a:p>
        </p:txBody>
      </p:sp>
      <p:grpSp>
        <p:nvGrpSpPr>
          <p:cNvPr id="3" name="Group 3"/>
          <p:cNvGrpSpPr/>
          <p:nvPr/>
        </p:nvGrpSpPr>
        <p:grpSpPr>
          <a:xfrm rot="5400000">
            <a:off x="1027748" y="1029652"/>
            <a:ext cx="1189812" cy="118790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5" name="AutoShape 5"/>
          <p:cNvSpPr/>
          <p:nvPr/>
        </p:nvSpPr>
        <p:spPr>
          <a:xfrm rot="5400000">
            <a:off x="-2346567" y="4403967"/>
            <a:ext cx="6760059" cy="0"/>
          </a:xfrm>
          <a:prstGeom prst="line">
            <a:avLst/>
          </a:prstGeom>
          <a:ln w="9525" cap="flat">
            <a:solidFill>
              <a:srgbClr val="000000"/>
            </a:solidFill>
            <a:prstDash val="solid"/>
            <a:headEnd type="none" w="sm" len="sm"/>
            <a:tailEnd type="none" w="sm" len="sm"/>
          </a:ln>
        </p:spPr>
        <p:txBody>
          <a:bodyPr/>
          <a:lstStyle/>
          <a:p>
            <a:endParaRPr lang="vi-VN"/>
          </a:p>
        </p:txBody>
      </p:sp>
      <p:sp>
        <p:nvSpPr>
          <p:cNvPr id="6" name="TextBox 6"/>
          <p:cNvSpPr txBox="1"/>
          <p:nvPr/>
        </p:nvSpPr>
        <p:spPr>
          <a:xfrm>
            <a:off x="3128105" y="3832721"/>
            <a:ext cx="12705070" cy="995680"/>
          </a:xfrm>
          <a:prstGeom prst="rect">
            <a:avLst/>
          </a:prstGeom>
        </p:spPr>
        <p:txBody>
          <a:bodyPr lIns="0" tIns="0" rIns="0" bIns="0" rtlCol="0" anchor="t">
            <a:spAutoFit/>
          </a:bodyPr>
          <a:lstStyle/>
          <a:p>
            <a:pPr marL="604519" lvl="1" indent="-302260" algn="just">
              <a:lnSpc>
                <a:spcPts val="3919"/>
              </a:lnSpc>
              <a:buFont typeface="Arial"/>
              <a:buChar char="•"/>
            </a:pPr>
            <a:r>
              <a:rPr lang="en-US" sz="2799" spc="13" dirty="0" err="1">
                <a:solidFill>
                  <a:srgbClr val="000000"/>
                </a:solidFill>
                <a:latin typeface="Roboto"/>
              </a:rPr>
              <a:t>Xây</a:t>
            </a:r>
            <a:r>
              <a:rPr lang="en-US" sz="2799" spc="13" dirty="0">
                <a:solidFill>
                  <a:srgbClr val="000000"/>
                </a:solidFill>
                <a:latin typeface="Roboto"/>
              </a:rPr>
              <a:t> </a:t>
            </a:r>
            <a:r>
              <a:rPr lang="en-US" sz="2799" spc="13" dirty="0" err="1">
                <a:solidFill>
                  <a:srgbClr val="000000"/>
                </a:solidFill>
                <a:latin typeface="Roboto"/>
              </a:rPr>
              <a:t>dựng</a:t>
            </a:r>
            <a:r>
              <a:rPr lang="en-US" sz="2799" spc="13" dirty="0">
                <a:solidFill>
                  <a:srgbClr val="000000"/>
                </a:solidFill>
                <a:latin typeface="Roboto"/>
              </a:rPr>
              <a:t> </a:t>
            </a:r>
            <a:r>
              <a:rPr lang="en-US" sz="2799" spc="13" dirty="0" err="1">
                <a:solidFill>
                  <a:srgbClr val="000000"/>
                </a:solidFill>
                <a:latin typeface="Roboto"/>
              </a:rPr>
              <a:t>va</a:t>
            </a:r>
            <a:r>
              <a:rPr lang="en-US" sz="2799" spc="13" dirty="0">
                <a:solidFill>
                  <a:srgbClr val="000000"/>
                </a:solidFill>
                <a:latin typeface="Roboto"/>
              </a:rPr>
              <a:t>̀ </a:t>
            </a:r>
            <a:r>
              <a:rPr lang="en-US" sz="2799" spc="13" dirty="0" err="1">
                <a:solidFill>
                  <a:srgbClr val="000000"/>
                </a:solidFill>
                <a:latin typeface="Roboto"/>
              </a:rPr>
              <a:t>phát</a:t>
            </a:r>
            <a:r>
              <a:rPr lang="en-US" sz="2799" spc="13" dirty="0">
                <a:solidFill>
                  <a:srgbClr val="000000"/>
                </a:solidFill>
                <a:latin typeface="Roboto"/>
              </a:rPr>
              <a:t> </a:t>
            </a:r>
            <a:r>
              <a:rPr lang="en-US" sz="2799" spc="13" dirty="0" err="1">
                <a:solidFill>
                  <a:srgbClr val="000000"/>
                </a:solidFill>
                <a:latin typeface="Roboto"/>
              </a:rPr>
              <a:t>triển</a:t>
            </a:r>
            <a:r>
              <a:rPr lang="en-US" sz="2799" spc="13" dirty="0">
                <a:solidFill>
                  <a:srgbClr val="000000"/>
                </a:solidFill>
                <a:latin typeface="Roboto"/>
              </a:rPr>
              <a:t> </a:t>
            </a:r>
            <a:r>
              <a:rPr lang="en-US" sz="2799" spc="13" dirty="0" err="1">
                <a:solidFill>
                  <a:srgbClr val="000000"/>
                </a:solidFill>
                <a:latin typeface="Roboto"/>
              </a:rPr>
              <a:t>một</a:t>
            </a:r>
            <a:r>
              <a:rPr lang="en-US" sz="2799" spc="13" dirty="0">
                <a:solidFill>
                  <a:srgbClr val="000000"/>
                </a:solidFill>
                <a:latin typeface="Roboto"/>
              </a:rPr>
              <a:t> </a:t>
            </a:r>
            <a:r>
              <a:rPr lang="en-US" sz="2799" spc="13" dirty="0" err="1">
                <a:solidFill>
                  <a:srgbClr val="000000"/>
                </a:solidFill>
                <a:latin typeface="Roboto"/>
              </a:rPr>
              <a:t>hệ</a:t>
            </a:r>
            <a:r>
              <a:rPr lang="en-US" sz="2799" spc="13" dirty="0">
                <a:solidFill>
                  <a:srgbClr val="000000"/>
                </a:solidFill>
                <a:latin typeface="Roboto"/>
              </a:rPr>
              <a:t> </a:t>
            </a:r>
            <a:r>
              <a:rPr lang="en-US" sz="2799" spc="13" dirty="0" err="1">
                <a:solidFill>
                  <a:srgbClr val="000000"/>
                </a:solidFill>
                <a:latin typeface="Roboto"/>
              </a:rPr>
              <a:t>thống</a:t>
            </a:r>
            <a:r>
              <a:rPr lang="en-US" sz="2799" spc="13" dirty="0">
                <a:solidFill>
                  <a:srgbClr val="000000"/>
                </a:solidFill>
                <a:latin typeface="Roboto"/>
              </a:rPr>
              <a:t> </a:t>
            </a:r>
            <a:r>
              <a:rPr lang="en-US" sz="2799" spc="13" dirty="0" err="1">
                <a:solidFill>
                  <a:srgbClr val="000000"/>
                </a:solidFill>
                <a:latin typeface="Roboto"/>
              </a:rPr>
              <a:t>tự</a:t>
            </a:r>
            <a:r>
              <a:rPr lang="en-US" sz="2799" spc="13" dirty="0">
                <a:solidFill>
                  <a:srgbClr val="000000"/>
                </a:solidFill>
                <a:latin typeface="Roboto"/>
              </a:rPr>
              <a:t> </a:t>
            </a:r>
            <a:r>
              <a:rPr lang="en-US" sz="2799" spc="13" dirty="0" err="1">
                <a:solidFill>
                  <a:srgbClr val="000000"/>
                </a:solidFill>
                <a:latin typeface="Roboto"/>
              </a:rPr>
              <a:t>động</a:t>
            </a:r>
            <a:r>
              <a:rPr lang="en-US" sz="2799" spc="13" dirty="0">
                <a:solidFill>
                  <a:srgbClr val="000000"/>
                </a:solidFill>
                <a:latin typeface="Roboto"/>
              </a:rPr>
              <a:t> </a:t>
            </a:r>
            <a:r>
              <a:rPr lang="en-US" sz="2799" spc="13" dirty="0" err="1">
                <a:solidFill>
                  <a:srgbClr val="000000"/>
                </a:solidFill>
                <a:latin typeface="Roboto"/>
              </a:rPr>
              <a:t>và</a:t>
            </a:r>
            <a:r>
              <a:rPr lang="en-US" sz="2799" spc="13" dirty="0">
                <a:solidFill>
                  <a:srgbClr val="000000"/>
                </a:solidFill>
                <a:latin typeface="Roboto"/>
              </a:rPr>
              <a:t> </a:t>
            </a:r>
            <a:r>
              <a:rPr lang="en-US" sz="2799" spc="13" dirty="0" err="1">
                <a:solidFill>
                  <a:srgbClr val="000000"/>
                </a:solidFill>
                <a:latin typeface="Roboto"/>
              </a:rPr>
              <a:t>hiệu</a:t>
            </a:r>
            <a:r>
              <a:rPr lang="en-US" sz="2799" spc="13" dirty="0">
                <a:solidFill>
                  <a:srgbClr val="000000"/>
                </a:solidFill>
                <a:latin typeface="Roboto"/>
              </a:rPr>
              <a:t> </a:t>
            </a:r>
            <a:r>
              <a:rPr lang="en-US" sz="2799" spc="13" dirty="0" err="1">
                <a:solidFill>
                  <a:srgbClr val="000000"/>
                </a:solidFill>
                <a:latin typeface="Roboto"/>
              </a:rPr>
              <a:t>quả</a:t>
            </a:r>
            <a:r>
              <a:rPr lang="en-US" sz="2799" spc="13" dirty="0">
                <a:solidFill>
                  <a:srgbClr val="000000"/>
                </a:solidFill>
                <a:latin typeface="Roboto"/>
              </a:rPr>
              <a:t>, </a:t>
            </a:r>
            <a:r>
              <a:rPr lang="en-US" sz="2799" spc="13" dirty="0" err="1">
                <a:solidFill>
                  <a:srgbClr val="000000"/>
                </a:solidFill>
                <a:latin typeface="Roboto"/>
              </a:rPr>
              <a:t>đáp</a:t>
            </a:r>
            <a:r>
              <a:rPr lang="en-US" sz="2799" spc="13" dirty="0">
                <a:solidFill>
                  <a:srgbClr val="000000"/>
                </a:solidFill>
                <a:latin typeface="Roboto"/>
              </a:rPr>
              <a:t> </a:t>
            </a:r>
            <a:r>
              <a:rPr lang="en-US" sz="2799" spc="13" dirty="0" err="1">
                <a:solidFill>
                  <a:srgbClr val="000000"/>
                </a:solidFill>
                <a:latin typeface="Roboto"/>
              </a:rPr>
              <a:t>ứng</a:t>
            </a:r>
            <a:r>
              <a:rPr lang="en-US" sz="2799" spc="13" dirty="0">
                <a:solidFill>
                  <a:srgbClr val="000000"/>
                </a:solidFill>
                <a:latin typeface="Roboto"/>
              </a:rPr>
              <a:t> </a:t>
            </a:r>
            <a:r>
              <a:rPr lang="en-US" sz="2799" spc="13" dirty="0" err="1">
                <a:solidFill>
                  <a:srgbClr val="000000"/>
                </a:solidFill>
                <a:latin typeface="Roboto"/>
              </a:rPr>
              <a:t>được</a:t>
            </a:r>
            <a:r>
              <a:rPr lang="en-US" sz="2799" spc="13" dirty="0">
                <a:solidFill>
                  <a:srgbClr val="000000"/>
                </a:solidFill>
                <a:latin typeface="Roboto"/>
              </a:rPr>
              <a:t> </a:t>
            </a:r>
            <a:r>
              <a:rPr lang="en-US" sz="2799" spc="13" dirty="0" err="1">
                <a:solidFill>
                  <a:srgbClr val="000000"/>
                </a:solidFill>
                <a:latin typeface="Roboto"/>
              </a:rPr>
              <a:t>các</a:t>
            </a:r>
            <a:r>
              <a:rPr lang="en-US" sz="2799" spc="13" dirty="0">
                <a:solidFill>
                  <a:srgbClr val="000000"/>
                </a:solidFill>
                <a:latin typeface="Roboto"/>
              </a:rPr>
              <a:t> </a:t>
            </a:r>
            <a:r>
              <a:rPr lang="en-US" sz="2799" spc="13" dirty="0" err="1">
                <a:solidFill>
                  <a:srgbClr val="000000"/>
                </a:solidFill>
                <a:latin typeface="Roboto"/>
              </a:rPr>
              <a:t>yêu</a:t>
            </a:r>
            <a:r>
              <a:rPr lang="en-US" sz="2799" spc="13" dirty="0">
                <a:solidFill>
                  <a:srgbClr val="000000"/>
                </a:solidFill>
                <a:latin typeface="Roboto"/>
              </a:rPr>
              <a:t> </a:t>
            </a:r>
            <a:r>
              <a:rPr lang="en-US" sz="2799" spc="13" dirty="0" err="1">
                <a:solidFill>
                  <a:srgbClr val="000000"/>
                </a:solidFill>
                <a:latin typeface="Roboto"/>
              </a:rPr>
              <a:t>cầu</a:t>
            </a:r>
            <a:r>
              <a:rPr lang="en-US" sz="2799" spc="13" dirty="0">
                <a:solidFill>
                  <a:srgbClr val="000000"/>
                </a:solidFill>
                <a:latin typeface="Roboto"/>
              </a:rPr>
              <a:t> </a:t>
            </a:r>
            <a:r>
              <a:rPr lang="en-US" sz="2799" spc="13" dirty="0" err="1">
                <a:solidFill>
                  <a:srgbClr val="000000"/>
                </a:solidFill>
                <a:latin typeface="Roboto"/>
              </a:rPr>
              <a:t>của</a:t>
            </a:r>
            <a:r>
              <a:rPr lang="en-US" sz="2799" spc="13" dirty="0">
                <a:solidFill>
                  <a:srgbClr val="000000"/>
                </a:solidFill>
                <a:latin typeface="Roboto"/>
              </a:rPr>
              <a:t> </a:t>
            </a:r>
            <a:r>
              <a:rPr lang="en-US" sz="2799" spc="13" dirty="0" err="1">
                <a:solidFill>
                  <a:srgbClr val="000000"/>
                </a:solidFill>
                <a:latin typeface="Roboto"/>
              </a:rPr>
              <a:t>người</a:t>
            </a:r>
            <a:r>
              <a:rPr lang="en-US" sz="2799" spc="13" dirty="0">
                <a:solidFill>
                  <a:srgbClr val="000000"/>
                </a:solidFill>
                <a:latin typeface="Roboto"/>
              </a:rPr>
              <a:t> </a:t>
            </a:r>
            <a:r>
              <a:rPr lang="en-US" sz="2799" spc="13" dirty="0" err="1">
                <a:solidFill>
                  <a:srgbClr val="000000"/>
                </a:solidFill>
                <a:latin typeface="Roboto"/>
              </a:rPr>
              <a:t>dùng</a:t>
            </a:r>
            <a:r>
              <a:rPr lang="en-US" sz="2799" spc="13" dirty="0">
                <a:solidFill>
                  <a:srgbClr val="000000"/>
                </a:solidFill>
                <a:latin typeface="Roboto"/>
              </a:rPr>
              <a:t>.</a:t>
            </a:r>
          </a:p>
        </p:txBody>
      </p:sp>
      <p:sp>
        <p:nvSpPr>
          <p:cNvPr id="7" name="TextBox 7"/>
          <p:cNvSpPr txBox="1"/>
          <p:nvPr/>
        </p:nvSpPr>
        <p:spPr>
          <a:xfrm>
            <a:off x="3118273" y="5249913"/>
            <a:ext cx="12705070" cy="500380"/>
          </a:xfrm>
          <a:prstGeom prst="rect">
            <a:avLst/>
          </a:prstGeom>
        </p:spPr>
        <p:txBody>
          <a:bodyPr lIns="0" tIns="0" rIns="0" bIns="0" rtlCol="0" anchor="t">
            <a:spAutoFit/>
          </a:bodyPr>
          <a:lstStyle/>
          <a:p>
            <a:pPr marL="604519" lvl="1" indent="-302260" algn="just">
              <a:lnSpc>
                <a:spcPts val="3919"/>
              </a:lnSpc>
              <a:buFont typeface="Arial"/>
              <a:buChar char="•"/>
            </a:pPr>
            <a:r>
              <a:rPr lang="en-US" sz="2799" spc="13" dirty="0">
                <a:solidFill>
                  <a:srgbClr val="000000"/>
                </a:solidFill>
                <a:latin typeface="Roboto"/>
              </a:rPr>
              <a:t>Giao </a:t>
            </a:r>
            <a:r>
              <a:rPr lang="en-US" sz="2799" spc="13" dirty="0" err="1">
                <a:solidFill>
                  <a:srgbClr val="000000"/>
                </a:solidFill>
                <a:latin typeface="Roboto"/>
              </a:rPr>
              <a:t>diện</a:t>
            </a:r>
            <a:r>
              <a:rPr lang="en-US" sz="2799" spc="13" dirty="0">
                <a:solidFill>
                  <a:srgbClr val="000000"/>
                </a:solidFill>
                <a:latin typeface="Roboto"/>
              </a:rPr>
              <a:t> </a:t>
            </a:r>
            <a:r>
              <a:rPr lang="en-US" sz="2799" spc="13" dirty="0" err="1">
                <a:solidFill>
                  <a:srgbClr val="000000"/>
                </a:solidFill>
                <a:latin typeface="Roboto"/>
              </a:rPr>
              <a:t>thân</a:t>
            </a:r>
            <a:r>
              <a:rPr lang="en-US" sz="2799" spc="13" dirty="0">
                <a:solidFill>
                  <a:srgbClr val="000000"/>
                </a:solidFill>
                <a:latin typeface="Roboto"/>
              </a:rPr>
              <a:t> </a:t>
            </a:r>
            <a:r>
              <a:rPr lang="en-US" sz="2799" spc="13" dirty="0" err="1">
                <a:solidFill>
                  <a:srgbClr val="000000"/>
                </a:solidFill>
                <a:latin typeface="Roboto"/>
              </a:rPr>
              <a:t>thiện</a:t>
            </a:r>
            <a:r>
              <a:rPr lang="en-US" sz="2799" spc="13" dirty="0">
                <a:solidFill>
                  <a:srgbClr val="000000"/>
                </a:solidFill>
                <a:latin typeface="Roboto"/>
              </a:rPr>
              <a:t>, </a:t>
            </a:r>
            <a:r>
              <a:rPr lang="en-US" sz="2799" spc="13" dirty="0" err="1">
                <a:solidFill>
                  <a:srgbClr val="000000"/>
                </a:solidFill>
                <a:latin typeface="Roboto"/>
              </a:rPr>
              <a:t>trực</a:t>
            </a:r>
            <a:r>
              <a:rPr lang="en-US" sz="2799" spc="13" dirty="0">
                <a:solidFill>
                  <a:srgbClr val="000000"/>
                </a:solidFill>
                <a:latin typeface="Roboto"/>
              </a:rPr>
              <a:t> </a:t>
            </a:r>
            <a:r>
              <a:rPr lang="en-US" sz="2799" spc="13" dirty="0" err="1">
                <a:solidFill>
                  <a:srgbClr val="000000"/>
                </a:solidFill>
                <a:latin typeface="Roboto"/>
              </a:rPr>
              <a:t>quan</a:t>
            </a:r>
            <a:r>
              <a:rPr lang="en-US" sz="2799" spc="13" dirty="0">
                <a:solidFill>
                  <a:srgbClr val="000000"/>
                </a:solidFill>
                <a:latin typeface="Roboto"/>
              </a:rPr>
              <a:t>, </a:t>
            </a:r>
            <a:r>
              <a:rPr lang="en-US" sz="2799" spc="13" dirty="0" err="1">
                <a:solidFill>
                  <a:srgbClr val="000000"/>
                </a:solidFill>
                <a:latin typeface="Roboto"/>
              </a:rPr>
              <a:t>dễ</a:t>
            </a:r>
            <a:r>
              <a:rPr lang="en-US" sz="2799" spc="13" dirty="0">
                <a:solidFill>
                  <a:srgbClr val="000000"/>
                </a:solidFill>
                <a:latin typeface="Roboto"/>
              </a:rPr>
              <a:t> </a:t>
            </a:r>
            <a:r>
              <a:rPr lang="en-US" sz="2799" spc="13" dirty="0" err="1">
                <a:solidFill>
                  <a:srgbClr val="000000"/>
                </a:solidFill>
                <a:latin typeface="Roboto"/>
              </a:rPr>
              <a:t>sử</a:t>
            </a:r>
            <a:r>
              <a:rPr lang="en-US" sz="2799" spc="13" dirty="0">
                <a:solidFill>
                  <a:srgbClr val="000000"/>
                </a:solidFill>
                <a:latin typeface="Roboto"/>
              </a:rPr>
              <a:t> </a:t>
            </a:r>
            <a:r>
              <a:rPr lang="en-US" sz="2799" spc="13" dirty="0" err="1">
                <a:solidFill>
                  <a:srgbClr val="000000"/>
                </a:solidFill>
                <a:latin typeface="Roboto"/>
              </a:rPr>
              <a:t>dụng</a:t>
            </a:r>
            <a:r>
              <a:rPr lang="en-US" sz="2799" spc="13" dirty="0">
                <a:solidFill>
                  <a:srgbClr val="000000"/>
                </a:solidFill>
                <a:latin typeface="Roboto"/>
              </a:rPr>
              <a:t> </a:t>
            </a:r>
            <a:r>
              <a:rPr lang="en-US" sz="2799" spc="13" dirty="0" err="1">
                <a:solidFill>
                  <a:srgbClr val="000000"/>
                </a:solidFill>
                <a:latin typeface="Roboto"/>
              </a:rPr>
              <a:t>tối</a:t>
            </a:r>
            <a:r>
              <a:rPr lang="en-US" sz="2799" spc="13" dirty="0">
                <a:solidFill>
                  <a:srgbClr val="000000"/>
                </a:solidFill>
                <a:latin typeface="Roboto"/>
              </a:rPr>
              <a:t> </a:t>
            </a:r>
            <a:r>
              <a:rPr lang="en-US" sz="2799" spc="13" dirty="0" err="1">
                <a:solidFill>
                  <a:srgbClr val="000000"/>
                </a:solidFill>
                <a:latin typeface="Roboto"/>
              </a:rPr>
              <a:t>ưu</a:t>
            </a:r>
            <a:r>
              <a:rPr lang="en-US" sz="2799" spc="13" dirty="0">
                <a:solidFill>
                  <a:srgbClr val="000000"/>
                </a:solidFill>
                <a:latin typeface="Roboto"/>
              </a:rPr>
              <a:t> </a:t>
            </a:r>
            <a:r>
              <a:rPr lang="en-US" sz="2799" spc="13" dirty="0" err="1">
                <a:solidFill>
                  <a:srgbClr val="000000"/>
                </a:solidFill>
                <a:latin typeface="Roboto"/>
              </a:rPr>
              <a:t>trải</a:t>
            </a:r>
            <a:r>
              <a:rPr lang="en-US" sz="2799" spc="13" dirty="0">
                <a:solidFill>
                  <a:srgbClr val="000000"/>
                </a:solidFill>
                <a:latin typeface="Roboto"/>
              </a:rPr>
              <a:t> </a:t>
            </a:r>
            <a:r>
              <a:rPr lang="en-US" sz="2799" spc="13" dirty="0" err="1">
                <a:solidFill>
                  <a:srgbClr val="000000"/>
                </a:solidFill>
                <a:latin typeface="Roboto"/>
              </a:rPr>
              <a:t>nghiệm</a:t>
            </a:r>
            <a:r>
              <a:rPr lang="en-US" sz="2799" spc="13" dirty="0">
                <a:solidFill>
                  <a:srgbClr val="000000"/>
                </a:solidFill>
                <a:latin typeface="Roboto"/>
              </a:rPr>
              <a:t> </a:t>
            </a:r>
            <a:r>
              <a:rPr lang="en-US" sz="2799" spc="13" dirty="0" err="1">
                <a:solidFill>
                  <a:srgbClr val="000000"/>
                </a:solidFill>
                <a:latin typeface="Roboto"/>
              </a:rPr>
              <a:t>người</a:t>
            </a:r>
            <a:r>
              <a:rPr lang="en-US" sz="2799" spc="13" dirty="0">
                <a:solidFill>
                  <a:srgbClr val="000000"/>
                </a:solidFill>
                <a:latin typeface="Roboto"/>
              </a:rPr>
              <a:t> </a:t>
            </a:r>
            <a:r>
              <a:rPr lang="en-US" sz="2799" spc="13" dirty="0" err="1">
                <a:solidFill>
                  <a:srgbClr val="000000"/>
                </a:solidFill>
                <a:latin typeface="Roboto"/>
              </a:rPr>
              <a:t>dùng</a:t>
            </a:r>
            <a:endParaRPr lang="en-US" sz="2799" spc="13" dirty="0">
              <a:solidFill>
                <a:srgbClr val="000000"/>
              </a:solidFill>
              <a:latin typeface="Roboto"/>
            </a:endParaRPr>
          </a:p>
        </p:txBody>
      </p:sp>
      <p:sp>
        <p:nvSpPr>
          <p:cNvPr id="8" name="TextBox 8"/>
          <p:cNvSpPr txBox="1"/>
          <p:nvPr/>
        </p:nvSpPr>
        <p:spPr>
          <a:xfrm>
            <a:off x="3118273" y="6410920"/>
            <a:ext cx="12705070" cy="464871"/>
          </a:xfrm>
          <a:prstGeom prst="rect">
            <a:avLst/>
          </a:prstGeom>
        </p:spPr>
        <p:txBody>
          <a:bodyPr lIns="0" tIns="0" rIns="0" bIns="0" rtlCol="0" anchor="t">
            <a:spAutoFit/>
          </a:bodyPr>
          <a:lstStyle/>
          <a:p>
            <a:pPr marL="604519" lvl="1" indent="-302260" algn="just">
              <a:lnSpc>
                <a:spcPts val="3919"/>
              </a:lnSpc>
              <a:buFont typeface="Arial"/>
              <a:buChar char="•"/>
            </a:pPr>
            <a:r>
              <a:rPr lang="vi-VN" sz="2799" spc="13" dirty="0">
                <a:solidFill>
                  <a:srgbClr val="000000"/>
                </a:solidFill>
                <a:latin typeface="Roboto"/>
              </a:rPr>
              <a:t>Đáp ứng được đầy đủ tiêu chí đồ án môn học đề ra.</a:t>
            </a:r>
            <a:endParaRPr lang="en-US" sz="2799" spc="13" dirty="0">
              <a:solidFill>
                <a:srgbClr val="000000"/>
              </a:solidFill>
              <a:latin typeface="Roboto"/>
            </a:endParaRPr>
          </a:p>
        </p:txBody>
      </p:sp>
      <p:sp>
        <p:nvSpPr>
          <p:cNvPr id="9" name="TextBox 9"/>
          <p:cNvSpPr txBox="1"/>
          <p:nvPr/>
        </p:nvSpPr>
        <p:spPr>
          <a:xfrm>
            <a:off x="3118273" y="2896860"/>
            <a:ext cx="12705070" cy="514350"/>
          </a:xfrm>
          <a:prstGeom prst="rect">
            <a:avLst/>
          </a:prstGeom>
        </p:spPr>
        <p:txBody>
          <a:bodyPr lIns="0" tIns="0" rIns="0" bIns="0" rtlCol="0" anchor="t">
            <a:spAutoFit/>
          </a:bodyPr>
          <a:lstStyle/>
          <a:p>
            <a:pPr algn="just">
              <a:lnSpc>
                <a:spcPts val="4199"/>
              </a:lnSpc>
            </a:pPr>
            <a:r>
              <a:rPr lang="en-US" sz="2999" spc="14">
                <a:solidFill>
                  <a:srgbClr val="000000"/>
                </a:solidFill>
                <a:latin typeface="Roboto Bold"/>
              </a:rPr>
              <a:t>Mục tiêu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407920" y="2592320"/>
            <a:ext cx="10672861" cy="6549525"/>
          </a:xfrm>
          <a:prstGeom prst="rect">
            <a:avLst/>
          </a:prstGeom>
          <a:solidFill>
            <a:srgbClr val="3E5BB2">
              <a:alpha val="9804"/>
            </a:srgbClr>
          </a:solidFill>
        </p:spPr>
        <p:txBody>
          <a:bodyPr/>
          <a:lstStyle/>
          <a:p>
            <a:endParaRPr lang="vi-VN"/>
          </a:p>
        </p:txBody>
      </p:sp>
      <p:grpSp>
        <p:nvGrpSpPr>
          <p:cNvPr id="3" name="Group 3"/>
          <p:cNvGrpSpPr/>
          <p:nvPr/>
        </p:nvGrpSpPr>
        <p:grpSpPr>
          <a:xfrm rot="-5400000">
            <a:off x="16229844" y="8290908"/>
            <a:ext cx="851619" cy="85025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grpSp>
        <p:nvGrpSpPr>
          <p:cNvPr id="5" name="Group 5"/>
          <p:cNvGrpSpPr/>
          <p:nvPr/>
        </p:nvGrpSpPr>
        <p:grpSpPr>
          <a:xfrm>
            <a:off x="1207219" y="2592320"/>
            <a:ext cx="657008" cy="2419981"/>
            <a:chOff x="0" y="0"/>
            <a:chExt cx="239678" cy="882816"/>
          </a:xfrm>
        </p:grpSpPr>
        <p:sp>
          <p:nvSpPr>
            <p:cNvPr id="6" name="Freeform 6"/>
            <p:cNvSpPr/>
            <p:nvPr/>
          </p:nvSpPr>
          <p:spPr>
            <a:xfrm>
              <a:off x="0" y="0"/>
              <a:ext cx="239678" cy="882815"/>
            </a:xfrm>
            <a:custGeom>
              <a:avLst/>
              <a:gdLst/>
              <a:ahLst/>
              <a:cxnLst/>
              <a:rect l="l" t="t" r="r" b="b"/>
              <a:pathLst>
                <a:path w="239678" h="882815">
                  <a:moveTo>
                    <a:pt x="0" y="0"/>
                  </a:moveTo>
                  <a:lnTo>
                    <a:pt x="239678" y="0"/>
                  </a:lnTo>
                  <a:lnTo>
                    <a:pt x="239678" y="882815"/>
                  </a:lnTo>
                  <a:lnTo>
                    <a:pt x="0" y="882815"/>
                  </a:lnTo>
                  <a:close/>
                </a:path>
              </a:pathLst>
            </a:custGeom>
            <a:solidFill>
              <a:srgbClr val="3E5BB2"/>
            </a:solidFill>
          </p:spPr>
          <p:txBody>
            <a:bodyPr/>
            <a:lstStyle/>
            <a:p>
              <a:endParaRPr lang="vi-VN"/>
            </a:p>
          </p:txBody>
        </p:sp>
      </p:grpSp>
      <p:sp>
        <p:nvSpPr>
          <p:cNvPr id="7" name="AutoShape 7"/>
          <p:cNvSpPr/>
          <p:nvPr/>
        </p:nvSpPr>
        <p:spPr>
          <a:xfrm>
            <a:off x="2102751" y="3800354"/>
            <a:ext cx="3520177" cy="0"/>
          </a:xfrm>
          <a:prstGeom prst="line">
            <a:avLst/>
          </a:prstGeom>
          <a:ln w="9525" cap="flat">
            <a:solidFill>
              <a:srgbClr val="000000"/>
            </a:solidFill>
            <a:prstDash val="solid"/>
            <a:headEnd type="none" w="sm" len="sm"/>
            <a:tailEnd type="none" w="sm" len="sm"/>
          </a:ln>
        </p:spPr>
        <p:txBody>
          <a:bodyPr/>
          <a:lstStyle/>
          <a:p>
            <a:endParaRPr lang="vi-VN"/>
          </a:p>
        </p:txBody>
      </p:sp>
      <p:sp>
        <p:nvSpPr>
          <p:cNvPr id="8" name="AutoShape 8"/>
          <p:cNvSpPr/>
          <p:nvPr/>
        </p:nvSpPr>
        <p:spPr>
          <a:xfrm>
            <a:off x="2102751" y="5007539"/>
            <a:ext cx="3520177" cy="0"/>
          </a:xfrm>
          <a:prstGeom prst="line">
            <a:avLst/>
          </a:prstGeom>
          <a:ln w="9525" cap="flat">
            <a:solidFill>
              <a:srgbClr val="000000"/>
            </a:solidFill>
            <a:prstDash val="solid"/>
            <a:headEnd type="none" w="sm" len="sm"/>
            <a:tailEnd type="none" w="sm" len="sm"/>
          </a:ln>
        </p:spPr>
        <p:txBody>
          <a:bodyPr/>
          <a:lstStyle/>
          <a:p>
            <a:endParaRPr lang="vi-VN"/>
          </a:p>
        </p:txBody>
      </p:sp>
      <p:sp>
        <p:nvSpPr>
          <p:cNvPr id="9" name="Freeform 9"/>
          <p:cNvSpPr/>
          <p:nvPr/>
        </p:nvSpPr>
        <p:spPr>
          <a:xfrm>
            <a:off x="7077013" y="333965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dirty="0"/>
          </a:p>
        </p:txBody>
      </p:sp>
      <p:sp>
        <p:nvSpPr>
          <p:cNvPr id="11" name="TextBox 11"/>
          <p:cNvSpPr txBox="1"/>
          <p:nvPr/>
        </p:nvSpPr>
        <p:spPr>
          <a:xfrm>
            <a:off x="1207219" y="966720"/>
            <a:ext cx="9984594" cy="854075"/>
          </a:xfrm>
          <a:prstGeom prst="rect">
            <a:avLst/>
          </a:prstGeom>
        </p:spPr>
        <p:txBody>
          <a:bodyPr lIns="0" tIns="0" rIns="0" bIns="0" rtlCol="0" anchor="t">
            <a:spAutoFit/>
          </a:bodyPr>
          <a:lstStyle/>
          <a:p>
            <a:pPr>
              <a:lnSpc>
                <a:spcPts val="7000"/>
              </a:lnSpc>
              <a:spcBef>
                <a:spcPct val="0"/>
              </a:spcBef>
            </a:pPr>
            <a:r>
              <a:rPr lang="en-US" sz="5000">
                <a:solidFill>
                  <a:srgbClr val="000000"/>
                </a:solidFill>
                <a:latin typeface="Montserrat Extra-Bold"/>
              </a:rPr>
              <a:t>2. Đối tượng sử dụng </a:t>
            </a:r>
          </a:p>
        </p:txBody>
      </p:sp>
      <p:sp>
        <p:nvSpPr>
          <p:cNvPr id="12" name="TextBox 12"/>
          <p:cNvSpPr txBox="1"/>
          <p:nvPr/>
        </p:nvSpPr>
        <p:spPr>
          <a:xfrm>
            <a:off x="2102751" y="2884212"/>
            <a:ext cx="3418710" cy="371475"/>
          </a:xfrm>
          <a:prstGeom prst="rect">
            <a:avLst/>
          </a:prstGeom>
        </p:spPr>
        <p:txBody>
          <a:bodyPr lIns="0" tIns="0" rIns="0" bIns="0" rtlCol="0" anchor="t">
            <a:spAutoFit/>
          </a:bodyPr>
          <a:lstStyle/>
          <a:p>
            <a:pPr>
              <a:lnSpc>
                <a:spcPts val="2999"/>
              </a:lnSpc>
            </a:pPr>
            <a:r>
              <a:rPr lang="en-US" sz="2499" dirty="0">
                <a:solidFill>
                  <a:srgbClr val="000000"/>
                </a:solidFill>
                <a:latin typeface="Roboto"/>
              </a:rPr>
              <a:t>User (</a:t>
            </a:r>
            <a:r>
              <a:rPr lang="vi-VN" sz="2499" dirty="0">
                <a:solidFill>
                  <a:srgbClr val="000000"/>
                </a:solidFill>
                <a:latin typeface="Roboto"/>
              </a:rPr>
              <a:t>Người dùng</a:t>
            </a:r>
            <a:r>
              <a:rPr lang="en-US" sz="2499" dirty="0">
                <a:solidFill>
                  <a:srgbClr val="000000"/>
                </a:solidFill>
                <a:latin typeface="Roboto"/>
              </a:rPr>
              <a:t>)</a:t>
            </a:r>
          </a:p>
        </p:txBody>
      </p:sp>
      <p:sp>
        <p:nvSpPr>
          <p:cNvPr id="13" name="TextBox 13"/>
          <p:cNvSpPr txBox="1"/>
          <p:nvPr/>
        </p:nvSpPr>
        <p:spPr>
          <a:xfrm>
            <a:off x="1367227" y="2874687"/>
            <a:ext cx="506526" cy="323850"/>
          </a:xfrm>
          <a:prstGeom prst="rect">
            <a:avLst/>
          </a:prstGeom>
        </p:spPr>
        <p:txBody>
          <a:bodyPr lIns="0" tIns="0" rIns="0" bIns="0" rtlCol="0" anchor="t">
            <a:spAutoFit/>
          </a:bodyPr>
          <a:lstStyle/>
          <a:p>
            <a:pPr>
              <a:lnSpc>
                <a:spcPts val="2520"/>
              </a:lnSpc>
            </a:pPr>
            <a:r>
              <a:rPr lang="en-US" sz="2100">
                <a:solidFill>
                  <a:srgbClr val="FFFFFF"/>
                </a:solidFill>
                <a:latin typeface="Roboto Bold"/>
              </a:rPr>
              <a:t>01.</a:t>
            </a:r>
          </a:p>
        </p:txBody>
      </p:sp>
      <p:sp>
        <p:nvSpPr>
          <p:cNvPr id="14" name="TextBox 14"/>
          <p:cNvSpPr txBox="1"/>
          <p:nvPr/>
        </p:nvSpPr>
        <p:spPr>
          <a:xfrm>
            <a:off x="2102751" y="4091396"/>
            <a:ext cx="3418710" cy="371475"/>
          </a:xfrm>
          <a:prstGeom prst="rect">
            <a:avLst/>
          </a:prstGeom>
        </p:spPr>
        <p:txBody>
          <a:bodyPr lIns="0" tIns="0" rIns="0" bIns="0" rtlCol="0" anchor="t">
            <a:spAutoFit/>
          </a:bodyPr>
          <a:lstStyle/>
          <a:p>
            <a:pPr>
              <a:lnSpc>
                <a:spcPts val="2999"/>
              </a:lnSpc>
            </a:pPr>
            <a:r>
              <a:rPr lang="en-US" sz="2499" dirty="0">
                <a:solidFill>
                  <a:srgbClr val="000000"/>
                </a:solidFill>
                <a:latin typeface="Roboto"/>
              </a:rPr>
              <a:t>Admin (</a:t>
            </a:r>
            <a:r>
              <a:rPr lang="vi-VN" sz="2499" dirty="0">
                <a:solidFill>
                  <a:srgbClr val="000000"/>
                </a:solidFill>
                <a:latin typeface="Roboto"/>
              </a:rPr>
              <a:t>Quản trị viên)</a:t>
            </a:r>
            <a:endParaRPr lang="en-US" sz="2499" dirty="0">
              <a:solidFill>
                <a:srgbClr val="000000"/>
              </a:solidFill>
              <a:latin typeface="Roboto"/>
            </a:endParaRPr>
          </a:p>
        </p:txBody>
      </p:sp>
      <p:sp>
        <p:nvSpPr>
          <p:cNvPr id="15" name="TextBox 15"/>
          <p:cNvSpPr txBox="1"/>
          <p:nvPr/>
        </p:nvSpPr>
        <p:spPr>
          <a:xfrm>
            <a:off x="1367227" y="4081871"/>
            <a:ext cx="506526" cy="323850"/>
          </a:xfrm>
          <a:prstGeom prst="rect">
            <a:avLst/>
          </a:prstGeom>
        </p:spPr>
        <p:txBody>
          <a:bodyPr lIns="0" tIns="0" rIns="0" bIns="0" rtlCol="0" anchor="t">
            <a:spAutoFit/>
          </a:bodyPr>
          <a:lstStyle/>
          <a:p>
            <a:pPr>
              <a:lnSpc>
                <a:spcPts val="2520"/>
              </a:lnSpc>
            </a:pPr>
            <a:r>
              <a:rPr lang="en-US" sz="2100">
                <a:solidFill>
                  <a:srgbClr val="FFFFFF"/>
                </a:solidFill>
                <a:latin typeface="Roboto Bold"/>
              </a:rPr>
              <a:t>02.</a:t>
            </a:r>
          </a:p>
        </p:txBody>
      </p:sp>
      <p:sp>
        <p:nvSpPr>
          <p:cNvPr id="16" name="TextBox 16"/>
          <p:cNvSpPr txBox="1"/>
          <p:nvPr/>
        </p:nvSpPr>
        <p:spPr>
          <a:xfrm>
            <a:off x="8481338" y="7733014"/>
            <a:ext cx="1647295" cy="371475"/>
          </a:xfrm>
          <a:prstGeom prst="rect">
            <a:avLst/>
          </a:prstGeom>
        </p:spPr>
        <p:txBody>
          <a:bodyPr lIns="0" tIns="0" rIns="0" bIns="0" rtlCol="0" anchor="t">
            <a:spAutoFit/>
          </a:bodyPr>
          <a:lstStyle/>
          <a:p>
            <a:pPr>
              <a:lnSpc>
                <a:spcPts val="2999"/>
              </a:lnSpc>
            </a:pPr>
            <a:r>
              <a:rPr lang="en-US" sz="2499" dirty="0">
                <a:solidFill>
                  <a:srgbClr val="3E5BB2"/>
                </a:solidFill>
                <a:latin typeface="Roboto Bold"/>
              </a:rPr>
              <a:t>User</a:t>
            </a:r>
          </a:p>
        </p:txBody>
      </p:sp>
      <p:sp>
        <p:nvSpPr>
          <p:cNvPr id="17" name="TextBox 17"/>
          <p:cNvSpPr txBox="1"/>
          <p:nvPr/>
        </p:nvSpPr>
        <p:spPr>
          <a:xfrm>
            <a:off x="13747552" y="7733014"/>
            <a:ext cx="1672325" cy="371475"/>
          </a:xfrm>
          <a:prstGeom prst="rect">
            <a:avLst/>
          </a:prstGeom>
        </p:spPr>
        <p:txBody>
          <a:bodyPr lIns="0" tIns="0" rIns="0" bIns="0" rtlCol="0" anchor="t">
            <a:spAutoFit/>
          </a:bodyPr>
          <a:lstStyle/>
          <a:p>
            <a:pPr>
              <a:lnSpc>
                <a:spcPts val="2999"/>
              </a:lnSpc>
            </a:pPr>
            <a:r>
              <a:rPr lang="en-US" sz="2499" dirty="0">
                <a:solidFill>
                  <a:srgbClr val="3E5BB2"/>
                </a:solidFill>
                <a:latin typeface="Roboto Bold"/>
              </a:rPr>
              <a:t>Admin</a:t>
            </a:r>
          </a:p>
        </p:txBody>
      </p:sp>
      <p:sp>
        <p:nvSpPr>
          <p:cNvPr id="20" name="Freeform 9">
            <a:extLst>
              <a:ext uri="{FF2B5EF4-FFF2-40B4-BE49-F238E27FC236}">
                <a16:creationId xmlns:a16="http://schemas.microsoft.com/office/drawing/2014/main" id="{293AB281-81A1-9BEC-4457-7D7CD46E097C}"/>
              </a:ext>
            </a:extLst>
          </p:cNvPr>
          <p:cNvSpPr/>
          <p:nvPr/>
        </p:nvSpPr>
        <p:spPr>
          <a:xfrm>
            <a:off x="11690152" y="349205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2245827"/>
            <a:ext cx="16230600" cy="7012473"/>
          </a:xfrm>
          <a:prstGeom prst="rect">
            <a:avLst/>
          </a:prstGeom>
          <a:solidFill>
            <a:srgbClr val="FFFFFF">
              <a:alpha val="8627"/>
            </a:srgbClr>
          </a:solidFill>
        </p:spPr>
        <p:txBody>
          <a:bodyPr/>
          <a:lstStyle/>
          <a:p>
            <a:endParaRPr lang="vi-VN" dirty="0"/>
          </a:p>
        </p:txBody>
      </p:sp>
      <p:grpSp>
        <p:nvGrpSpPr>
          <p:cNvPr id="3" name="Group 3"/>
          <p:cNvGrpSpPr/>
          <p:nvPr/>
        </p:nvGrpSpPr>
        <p:grpSpPr>
          <a:xfrm rot="-5400000">
            <a:off x="16408363" y="8416888"/>
            <a:ext cx="851619" cy="85025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5" name="AutoShape 5"/>
          <p:cNvSpPr/>
          <p:nvPr/>
        </p:nvSpPr>
        <p:spPr>
          <a:xfrm rot="-3193">
            <a:off x="1028697" y="9255919"/>
            <a:ext cx="15380349" cy="0"/>
          </a:xfrm>
          <a:prstGeom prst="line">
            <a:avLst/>
          </a:prstGeom>
          <a:ln w="9525" cap="flat">
            <a:solidFill>
              <a:srgbClr val="000000"/>
            </a:solidFill>
            <a:prstDash val="solid"/>
            <a:headEnd type="none" w="sm" len="sm"/>
            <a:tailEnd type="none" w="sm" len="sm"/>
          </a:ln>
        </p:spPr>
        <p:txBody>
          <a:bodyPr/>
          <a:lstStyle/>
          <a:p>
            <a:endParaRPr lang="vi-VN"/>
          </a:p>
        </p:txBody>
      </p:sp>
      <p:sp>
        <p:nvSpPr>
          <p:cNvPr id="7" name="Freeform 7"/>
          <p:cNvSpPr/>
          <p:nvPr/>
        </p:nvSpPr>
        <p:spPr>
          <a:xfrm>
            <a:off x="1518120" y="2113783"/>
            <a:ext cx="4510661" cy="2432219"/>
          </a:xfrm>
          <a:custGeom>
            <a:avLst/>
            <a:gdLst/>
            <a:ahLst/>
            <a:cxnLst/>
            <a:rect l="l" t="t" r="r" b="b"/>
            <a:pathLst>
              <a:path w="4510661" h="2432219">
                <a:moveTo>
                  <a:pt x="0" y="0"/>
                </a:moveTo>
                <a:lnTo>
                  <a:pt x="4510661" y="0"/>
                </a:lnTo>
                <a:lnTo>
                  <a:pt x="4510661" y="2432219"/>
                </a:lnTo>
                <a:lnTo>
                  <a:pt x="0" y="2432219"/>
                </a:lnTo>
                <a:lnTo>
                  <a:pt x="0" y="0"/>
                </a:lnTo>
                <a:close/>
              </a:path>
            </a:pathLst>
          </a:custGeom>
          <a:blipFill>
            <a:blip r:embed="rId2"/>
            <a:stretch>
              <a:fillRect/>
            </a:stretch>
          </a:blipFill>
        </p:spPr>
        <p:txBody>
          <a:bodyPr/>
          <a:lstStyle/>
          <a:p>
            <a:endParaRPr lang="vi-VN"/>
          </a:p>
        </p:txBody>
      </p:sp>
      <p:sp>
        <p:nvSpPr>
          <p:cNvPr id="8" name="Freeform 8"/>
          <p:cNvSpPr/>
          <p:nvPr/>
        </p:nvSpPr>
        <p:spPr>
          <a:xfrm>
            <a:off x="6975236" y="6181012"/>
            <a:ext cx="6138955" cy="1637055"/>
          </a:xfrm>
          <a:custGeom>
            <a:avLst/>
            <a:gdLst/>
            <a:ahLst/>
            <a:cxnLst/>
            <a:rect l="l" t="t" r="r" b="b"/>
            <a:pathLst>
              <a:path w="6138955" h="1637055">
                <a:moveTo>
                  <a:pt x="0" y="0"/>
                </a:moveTo>
                <a:lnTo>
                  <a:pt x="6138955" y="0"/>
                </a:lnTo>
                <a:lnTo>
                  <a:pt x="6138955" y="1637054"/>
                </a:lnTo>
                <a:lnTo>
                  <a:pt x="0" y="1637054"/>
                </a:lnTo>
                <a:lnTo>
                  <a:pt x="0" y="0"/>
                </a:lnTo>
                <a:close/>
              </a:path>
            </a:pathLst>
          </a:custGeom>
          <a:blipFill>
            <a:blip r:embed="rId3"/>
            <a:stretch>
              <a:fillRect/>
            </a:stretch>
          </a:blipFill>
        </p:spPr>
        <p:txBody>
          <a:bodyPr/>
          <a:lstStyle/>
          <a:p>
            <a:endParaRPr lang="vi-VN"/>
          </a:p>
        </p:txBody>
      </p:sp>
      <p:sp>
        <p:nvSpPr>
          <p:cNvPr id="12" name="TextBox 12"/>
          <p:cNvSpPr txBox="1"/>
          <p:nvPr/>
        </p:nvSpPr>
        <p:spPr>
          <a:xfrm>
            <a:off x="1028700" y="825544"/>
            <a:ext cx="9701716" cy="854075"/>
          </a:xfrm>
          <a:prstGeom prst="rect">
            <a:avLst/>
          </a:prstGeom>
        </p:spPr>
        <p:txBody>
          <a:bodyPr lIns="0" tIns="0" rIns="0" bIns="0" rtlCol="0" anchor="t">
            <a:spAutoFit/>
          </a:bodyPr>
          <a:lstStyle/>
          <a:p>
            <a:pPr>
              <a:lnSpc>
                <a:spcPts val="7000"/>
              </a:lnSpc>
              <a:spcBef>
                <a:spcPct val="0"/>
              </a:spcBef>
            </a:pPr>
            <a:r>
              <a:rPr lang="en-US" sz="5000">
                <a:solidFill>
                  <a:srgbClr val="000000"/>
                </a:solidFill>
                <a:latin typeface="Montserrat Extra-Bold"/>
              </a:rPr>
              <a:t>3. Công nghệ sử dụng</a:t>
            </a:r>
          </a:p>
        </p:txBody>
      </p:sp>
      <p:sp>
        <p:nvSpPr>
          <p:cNvPr id="19" name="AutoShape 2" descr="Node.js — Вікіпедія">
            <a:extLst>
              <a:ext uri="{FF2B5EF4-FFF2-40B4-BE49-F238E27FC236}">
                <a16:creationId xmlns:a16="http://schemas.microsoft.com/office/drawing/2014/main" id="{DBABC668-2DCC-5BA0-2EF0-6762FCE87CBF}"/>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1" name="Picture 20">
            <a:extLst>
              <a:ext uri="{FF2B5EF4-FFF2-40B4-BE49-F238E27FC236}">
                <a16:creationId xmlns:a16="http://schemas.microsoft.com/office/drawing/2014/main" id="{C3FAC6CF-ED18-6A93-866C-F21CAE350C1D}"/>
              </a:ext>
            </a:extLst>
          </p:cNvPr>
          <p:cNvPicPr>
            <a:picLocks noChangeAspect="1"/>
          </p:cNvPicPr>
          <p:nvPr/>
        </p:nvPicPr>
        <p:blipFill>
          <a:blip r:embed="rId4"/>
          <a:stretch>
            <a:fillRect/>
          </a:stretch>
        </p:blipFill>
        <p:spPr>
          <a:xfrm>
            <a:off x="6980152" y="2526259"/>
            <a:ext cx="4041492" cy="1318379"/>
          </a:xfrm>
          <a:prstGeom prst="rect">
            <a:avLst/>
          </a:prstGeom>
        </p:spPr>
      </p:pic>
      <p:pic>
        <p:nvPicPr>
          <p:cNvPr id="23" name="Picture 22">
            <a:extLst>
              <a:ext uri="{FF2B5EF4-FFF2-40B4-BE49-F238E27FC236}">
                <a16:creationId xmlns:a16="http://schemas.microsoft.com/office/drawing/2014/main" id="{07091726-6C5B-4975-3471-3A5A4341FAF8}"/>
              </a:ext>
            </a:extLst>
          </p:cNvPr>
          <p:cNvPicPr>
            <a:picLocks noChangeAspect="1"/>
          </p:cNvPicPr>
          <p:nvPr/>
        </p:nvPicPr>
        <p:blipFill>
          <a:blip r:embed="rId5"/>
          <a:stretch>
            <a:fillRect/>
          </a:stretch>
        </p:blipFill>
        <p:spPr>
          <a:xfrm>
            <a:off x="12496800" y="2526259"/>
            <a:ext cx="4519052" cy="1470787"/>
          </a:xfrm>
          <a:prstGeom prst="rect">
            <a:avLst/>
          </a:prstGeom>
        </p:spPr>
      </p:pic>
      <p:sp>
        <p:nvSpPr>
          <p:cNvPr id="27" name="Freeform 7">
            <a:extLst>
              <a:ext uri="{FF2B5EF4-FFF2-40B4-BE49-F238E27FC236}">
                <a16:creationId xmlns:a16="http://schemas.microsoft.com/office/drawing/2014/main" id="{80575ED2-41DF-909C-ECB6-0D886D80473B}"/>
              </a:ext>
            </a:extLst>
          </p:cNvPr>
          <p:cNvSpPr/>
          <p:nvPr/>
        </p:nvSpPr>
        <p:spPr>
          <a:xfrm>
            <a:off x="1736419" y="6328400"/>
            <a:ext cx="4501328" cy="1205898"/>
          </a:xfrm>
          <a:custGeom>
            <a:avLst/>
            <a:gdLst/>
            <a:ahLst/>
            <a:cxnLst/>
            <a:rect l="l" t="t" r="r" b="b"/>
            <a:pathLst>
              <a:path w="4501328" h="1205898">
                <a:moveTo>
                  <a:pt x="0" y="0"/>
                </a:moveTo>
                <a:lnTo>
                  <a:pt x="4501328" y="0"/>
                </a:lnTo>
                <a:lnTo>
                  <a:pt x="4501328" y="1205898"/>
                </a:lnTo>
                <a:lnTo>
                  <a:pt x="0" y="1205898"/>
                </a:lnTo>
                <a:lnTo>
                  <a:pt x="0" y="0"/>
                </a:lnTo>
                <a:close/>
              </a:path>
            </a:pathLst>
          </a:custGeom>
          <a:blipFill>
            <a:blip r:embed="rId6"/>
            <a:stretch>
              <a:fillRect/>
            </a:stretch>
          </a:blipFill>
        </p:spPr>
        <p:txBody>
          <a:bodyPr/>
          <a:lstStyle/>
          <a:p>
            <a:endParaRPr lang="vi-VN"/>
          </a:p>
        </p:txBody>
      </p:sp>
      <p:sp>
        <p:nvSpPr>
          <p:cNvPr id="28" name="Freeform 6">
            <a:extLst>
              <a:ext uri="{FF2B5EF4-FFF2-40B4-BE49-F238E27FC236}">
                <a16:creationId xmlns:a16="http://schemas.microsoft.com/office/drawing/2014/main" id="{B84300CF-BA0B-64FB-CC71-669DE5CF9112}"/>
              </a:ext>
            </a:extLst>
          </p:cNvPr>
          <p:cNvSpPr/>
          <p:nvPr/>
        </p:nvSpPr>
        <p:spPr>
          <a:xfrm>
            <a:off x="13237604" y="5901338"/>
            <a:ext cx="3599026" cy="1799513"/>
          </a:xfrm>
          <a:custGeom>
            <a:avLst/>
            <a:gdLst/>
            <a:ahLst/>
            <a:cxnLst/>
            <a:rect l="l" t="t" r="r" b="b"/>
            <a:pathLst>
              <a:path w="3599026" h="1799513">
                <a:moveTo>
                  <a:pt x="0" y="0"/>
                </a:moveTo>
                <a:lnTo>
                  <a:pt x="3599026" y="0"/>
                </a:lnTo>
                <a:lnTo>
                  <a:pt x="3599026" y="1799513"/>
                </a:lnTo>
                <a:lnTo>
                  <a:pt x="0" y="1799513"/>
                </a:lnTo>
                <a:lnTo>
                  <a:pt x="0" y="0"/>
                </a:lnTo>
                <a:close/>
              </a:path>
            </a:pathLst>
          </a:custGeom>
          <a:blipFill>
            <a:blip r:embed="rId7"/>
            <a:stretch>
              <a:fillRect/>
            </a:stretch>
          </a:blipFill>
        </p:spPr>
        <p:txBody>
          <a:bodyPr/>
          <a:lstStyle/>
          <a:p>
            <a:endParaRPr lang="vi-V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51439" y="3678555"/>
            <a:ext cx="13643696" cy="1360170"/>
          </a:xfrm>
          <a:prstGeom prst="rect">
            <a:avLst/>
          </a:prstGeom>
        </p:spPr>
        <p:txBody>
          <a:bodyPr lIns="0" tIns="0" rIns="0" bIns="0" rtlCol="0" anchor="t">
            <a:spAutoFit/>
          </a:bodyPr>
          <a:lstStyle/>
          <a:p>
            <a:pPr algn="ctr">
              <a:lnSpc>
                <a:spcPts val="10560"/>
              </a:lnSpc>
            </a:pPr>
            <a:r>
              <a:rPr lang="en-US" sz="9600">
                <a:solidFill>
                  <a:srgbClr val="3E5BB2"/>
                </a:solidFill>
                <a:latin typeface="Montserrat Extra-Bold Bold"/>
              </a:rPr>
              <a:t>4. DEMO</a:t>
            </a:r>
          </a:p>
        </p:txBody>
      </p:sp>
      <p:sp>
        <p:nvSpPr>
          <p:cNvPr id="3" name="TextBox 3"/>
          <p:cNvSpPr txBox="1"/>
          <p:nvPr/>
        </p:nvSpPr>
        <p:spPr>
          <a:xfrm>
            <a:off x="5444246" y="5181600"/>
            <a:ext cx="7112268" cy="556895"/>
          </a:xfrm>
          <a:prstGeom prst="rect">
            <a:avLst/>
          </a:prstGeom>
        </p:spPr>
        <p:txBody>
          <a:bodyPr lIns="0" tIns="0" rIns="0" bIns="0" rtlCol="0" anchor="t">
            <a:spAutoFit/>
          </a:bodyPr>
          <a:lstStyle/>
          <a:p>
            <a:pPr marL="0" lvl="0" indent="0" algn="ctr">
              <a:lnSpc>
                <a:spcPts val="4480"/>
              </a:lnSpc>
              <a:spcBef>
                <a:spcPct val="0"/>
              </a:spcBef>
            </a:pPr>
            <a:r>
              <a:rPr lang="en-US" sz="3200" u="none" spc="16">
                <a:solidFill>
                  <a:srgbClr val="000000"/>
                </a:solidFill>
                <a:latin typeface="Roboto"/>
              </a:rPr>
              <a:t>Let's begin.</a:t>
            </a:r>
          </a:p>
        </p:txBody>
      </p:sp>
      <p:sp>
        <p:nvSpPr>
          <p:cNvPr id="4" name="AutoShape 4"/>
          <p:cNvSpPr/>
          <p:nvPr/>
        </p:nvSpPr>
        <p:spPr>
          <a:xfrm>
            <a:off x="5444246" y="5143500"/>
            <a:ext cx="7761458" cy="0"/>
          </a:xfrm>
          <a:prstGeom prst="line">
            <a:avLst/>
          </a:prstGeom>
          <a:ln w="9525" cap="flat">
            <a:solidFill>
              <a:srgbClr val="000000"/>
            </a:solidFill>
            <a:prstDash val="solid"/>
            <a:headEnd type="none" w="sm" len="sm"/>
            <a:tailEnd type="none" w="sm" len="sm"/>
          </a:ln>
        </p:spPr>
        <p:txBody>
          <a:bodyPr/>
          <a:lstStyle/>
          <a:p>
            <a:endParaRPr lang="vi-VN"/>
          </a:p>
        </p:txBody>
      </p:sp>
      <p:grpSp>
        <p:nvGrpSpPr>
          <p:cNvPr id="5" name="Group 5"/>
          <p:cNvGrpSpPr/>
          <p:nvPr/>
        </p:nvGrpSpPr>
        <p:grpSpPr>
          <a:xfrm rot="-10800000">
            <a:off x="15195136" y="1901732"/>
            <a:ext cx="1189812" cy="1187909"/>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grpSp>
        <p:nvGrpSpPr>
          <p:cNvPr id="7" name="Group 7"/>
          <p:cNvGrpSpPr/>
          <p:nvPr/>
        </p:nvGrpSpPr>
        <p:grpSpPr>
          <a:xfrm>
            <a:off x="1908221" y="7198541"/>
            <a:ext cx="1189812" cy="1187909"/>
            <a:chOff x="0" y="0"/>
            <a:chExt cx="6350000" cy="6339840"/>
          </a:xfrm>
        </p:grpSpPr>
        <p:sp>
          <p:nvSpPr>
            <p:cNvPr id="8" name="Freeform 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3761167" y="5138738"/>
            <a:ext cx="10765665" cy="0"/>
          </a:xfrm>
          <a:prstGeom prst="line">
            <a:avLst/>
          </a:prstGeom>
          <a:ln w="9525" cap="rnd">
            <a:solidFill>
              <a:srgbClr val="000000"/>
            </a:solidFill>
            <a:prstDash val="solid"/>
            <a:headEnd type="none" w="sm" len="sm"/>
            <a:tailEnd type="none" w="sm" len="sm"/>
          </a:ln>
        </p:spPr>
        <p:txBody>
          <a:bodyPr/>
          <a:lstStyle/>
          <a:p>
            <a:endParaRPr lang="vi-VN"/>
          </a:p>
        </p:txBody>
      </p:sp>
      <p:grpSp>
        <p:nvGrpSpPr>
          <p:cNvPr id="3" name="Group 3"/>
          <p:cNvGrpSpPr/>
          <p:nvPr/>
        </p:nvGrpSpPr>
        <p:grpSpPr>
          <a:xfrm rot="5400000">
            <a:off x="-952" y="952"/>
            <a:ext cx="1189812" cy="118790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txBody>
            <a:bodyPr/>
            <a:lstStyle/>
            <a:p>
              <a:endParaRPr lang="vi-VN"/>
            </a:p>
          </p:txBody>
        </p:sp>
      </p:grpSp>
      <p:sp>
        <p:nvSpPr>
          <p:cNvPr id="5" name="TextBox 5"/>
          <p:cNvSpPr txBox="1"/>
          <p:nvPr/>
        </p:nvSpPr>
        <p:spPr>
          <a:xfrm>
            <a:off x="1436914" y="3271601"/>
            <a:ext cx="6379773" cy="1095375"/>
          </a:xfrm>
          <a:prstGeom prst="rect">
            <a:avLst/>
          </a:prstGeom>
        </p:spPr>
        <p:txBody>
          <a:bodyPr lIns="0" tIns="0" rIns="0" bIns="0" rtlCol="0" anchor="t">
            <a:spAutoFit/>
          </a:bodyPr>
          <a:lstStyle/>
          <a:p>
            <a:pPr>
              <a:lnSpc>
                <a:spcPts val="8640"/>
              </a:lnSpc>
            </a:pPr>
            <a:r>
              <a:rPr lang="en-US" sz="7200">
                <a:solidFill>
                  <a:srgbClr val="000000"/>
                </a:solidFill>
                <a:latin typeface="Montserrat Extra-Bold"/>
              </a:rPr>
              <a:t>Luồng Demo</a:t>
            </a:r>
          </a:p>
        </p:txBody>
      </p:sp>
      <p:grpSp>
        <p:nvGrpSpPr>
          <p:cNvPr id="6" name="Group 6"/>
          <p:cNvGrpSpPr/>
          <p:nvPr/>
        </p:nvGrpSpPr>
        <p:grpSpPr>
          <a:xfrm>
            <a:off x="10451729" y="1115042"/>
            <a:ext cx="7466089" cy="1861602"/>
            <a:chOff x="0" y="0"/>
            <a:chExt cx="9954785" cy="2482136"/>
          </a:xfrm>
        </p:grpSpPr>
        <p:grpSp>
          <p:nvGrpSpPr>
            <p:cNvPr id="7" name="Group 7"/>
            <p:cNvGrpSpPr/>
            <p:nvPr/>
          </p:nvGrpSpPr>
          <p:grpSpPr>
            <a:xfrm>
              <a:off x="0" y="0"/>
              <a:ext cx="834069" cy="834069"/>
              <a:chOff x="0" y="0"/>
              <a:chExt cx="1913890" cy="1913890"/>
            </a:xfrm>
          </p:grpSpPr>
          <p:sp>
            <p:nvSpPr>
              <p:cNvPr id="8" name="Freeform 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txBody>
              <a:bodyPr/>
              <a:lstStyle/>
              <a:p>
                <a:endParaRPr lang="vi-VN"/>
              </a:p>
            </p:txBody>
          </p:sp>
        </p:grpSp>
        <p:sp>
          <p:nvSpPr>
            <p:cNvPr id="9" name="TextBox 9"/>
            <p:cNvSpPr txBox="1"/>
            <p:nvPr/>
          </p:nvSpPr>
          <p:spPr>
            <a:xfrm>
              <a:off x="1473650" y="159860"/>
              <a:ext cx="6961490" cy="471805"/>
            </a:xfrm>
            <a:prstGeom prst="rect">
              <a:avLst/>
            </a:prstGeom>
          </p:spPr>
          <p:txBody>
            <a:bodyPr lIns="0" tIns="0" rIns="0" bIns="0" rtlCol="0" anchor="t">
              <a:spAutoFit/>
            </a:bodyPr>
            <a:lstStyle/>
            <a:p>
              <a:pPr marL="0" lvl="0" indent="0" algn="l">
                <a:lnSpc>
                  <a:spcPts val="2940"/>
                </a:lnSpc>
                <a:spcBef>
                  <a:spcPct val="0"/>
                </a:spcBef>
              </a:pPr>
              <a:r>
                <a:rPr lang="en-US" sz="2100" spc="10">
                  <a:solidFill>
                    <a:srgbClr val="000000"/>
                  </a:solidFill>
                  <a:latin typeface="Roboto"/>
                </a:rPr>
                <a:t>Luồng 1</a:t>
              </a:r>
            </a:p>
          </p:txBody>
        </p:sp>
        <p:sp>
          <p:nvSpPr>
            <p:cNvPr id="10" name="TextBox 10"/>
            <p:cNvSpPr txBox="1"/>
            <p:nvPr/>
          </p:nvSpPr>
          <p:spPr>
            <a:xfrm>
              <a:off x="0" y="197960"/>
              <a:ext cx="834069" cy="428625"/>
            </a:xfrm>
            <a:prstGeom prst="rect">
              <a:avLst/>
            </a:prstGeom>
          </p:spPr>
          <p:txBody>
            <a:bodyPr lIns="0" tIns="0" rIns="0" bIns="0" rtlCol="0" anchor="t">
              <a:spAutoFit/>
            </a:bodyPr>
            <a:lstStyle/>
            <a:p>
              <a:pPr marL="0" lvl="0" indent="0" algn="ctr">
                <a:lnSpc>
                  <a:spcPts val="2520"/>
                </a:lnSpc>
                <a:spcBef>
                  <a:spcPct val="0"/>
                </a:spcBef>
              </a:pPr>
              <a:r>
                <a:rPr lang="en-US" sz="2100">
                  <a:solidFill>
                    <a:srgbClr val="FFFFFF"/>
                  </a:solidFill>
                  <a:latin typeface="Roboto Bold"/>
                </a:rPr>
                <a:t>01</a:t>
              </a:r>
            </a:p>
          </p:txBody>
        </p:sp>
        <p:sp>
          <p:nvSpPr>
            <p:cNvPr id="11" name="TextBox 11"/>
            <p:cNvSpPr txBox="1"/>
            <p:nvPr/>
          </p:nvSpPr>
          <p:spPr>
            <a:xfrm>
              <a:off x="1448421" y="1388666"/>
              <a:ext cx="8506364" cy="1093470"/>
            </a:xfrm>
            <a:prstGeom prst="rect">
              <a:avLst/>
            </a:prstGeom>
          </p:spPr>
          <p:txBody>
            <a:bodyPr lIns="0" tIns="0" rIns="0" bIns="0" rtlCol="0" anchor="t">
              <a:spAutoFit/>
            </a:bodyPr>
            <a:lstStyle/>
            <a:p>
              <a:pPr>
                <a:lnSpc>
                  <a:spcPts val="3359"/>
                </a:lnSpc>
              </a:pPr>
              <a:r>
                <a:rPr lang="en-US" sz="2400" spc="12" dirty="0" err="1">
                  <a:solidFill>
                    <a:srgbClr val="000000"/>
                  </a:solidFill>
                  <a:latin typeface="Roboto"/>
                </a:rPr>
                <a:t>Đăng</a:t>
              </a:r>
              <a:r>
                <a:rPr lang="en-US" sz="2400" spc="12" dirty="0">
                  <a:solidFill>
                    <a:srgbClr val="000000"/>
                  </a:solidFill>
                  <a:latin typeface="Roboto"/>
                </a:rPr>
                <a:t> </a:t>
              </a:r>
              <a:r>
                <a:rPr lang="en-US" sz="2400" spc="12" dirty="0" err="1">
                  <a:solidFill>
                    <a:srgbClr val="000000"/>
                  </a:solidFill>
                  <a:latin typeface="Roboto"/>
                </a:rPr>
                <a:t>nhập</a:t>
              </a:r>
              <a:r>
                <a:rPr lang="en-US" sz="2400" spc="12" dirty="0">
                  <a:solidFill>
                    <a:srgbClr val="000000"/>
                  </a:solidFill>
                  <a:latin typeface="Roboto"/>
                </a:rPr>
                <a:t> </a:t>
              </a:r>
              <a:r>
                <a:rPr lang="en-US" sz="2400" spc="12" dirty="0" err="1">
                  <a:solidFill>
                    <a:srgbClr val="000000"/>
                  </a:solidFill>
                  <a:latin typeface="Roboto"/>
                </a:rPr>
                <a:t>và</a:t>
              </a:r>
              <a:r>
                <a:rPr lang="en-US" sz="2400" spc="12" dirty="0">
                  <a:solidFill>
                    <a:srgbClr val="000000"/>
                  </a:solidFill>
                  <a:latin typeface="Roboto"/>
                </a:rPr>
                <a:t> </a:t>
              </a:r>
              <a:r>
                <a:rPr lang="en-US" sz="2400" spc="12" dirty="0" err="1">
                  <a:solidFill>
                    <a:srgbClr val="000000"/>
                  </a:solidFill>
                  <a:latin typeface="Roboto"/>
                </a:rPr>
                <a:t>Quên</a:t>
              </a:r>
              <a:r>
                <a:rPr lang="en-US" sz="2400" spc="12" dirty="0">
                  <a:solidFill>
                    <a:srgbClr val="000000"/>
                  </a:solidFill>
                  <a:latin typeface="Roboto"/>
                </a:rPr>
                <a:t> </a:t>
              </a:r>
              <a:r>
                <a:rPr lang="en-US" sz="2400" spc="12" dirty="0" err="1">
                  <a:solidFill>
                    <a:srgbClr val="000000"/>
                  </a:solidFill>
                  <a:latin typeface="Roboto"/>
                </a:rPr>
                <a:t>mật</a:t>
              </a:r>
              <a:r>
                <a:rPr lang="en-US" sz="2400" spc="12" dirty="0">
                  <a:solidFill>
                    <a:srgbClr val="000000"/>
                  </a:solidFill>
                  <a:latin typeface="Roboto"/>
                </a:rPr>
                <a:t> </a:t>
              </a:r>
              <a:r>
                <a:rPr lang="en-US" sz="2400" spc="12" dirty="0" err="1">
                  <a:solidFill>
                    <a:srgbClr val="000000"/>
                  </a:solidFill>
                  <a:latin typeface="Roboto"/>
                </a:rPr>
                <a:t>khẩu</a:t>
              </a:r>
              <a:r>
                <a:rPr lang="en-US" sz="2400" spc="12" dirty="0">
                  <a:solidFill>
                    <a:srgbClr val="000000"/>
                  </a:solidFill>
                  <a:latin typeface="Roboto"/>
                </a:rPr>
                <a:t> </a:t>
              </a:r>
              <a:r>
                <a:rPr lang="en-US" sz="2400" spc="12" dirty="0" err="1">
                  <a:solidFill>
                    <a:srgbClr val="000000"/>
                  </a:solidFill>
                  <a:latin typeface="Roboto"/>
                </a:rPr>
                <a:t>và</a:t>
              </a:r>
              <a:r>
                <a:rPr lang="en-US" sz="2400" spc="12" dirty="0">
                  <a:solidFill>
                    <a:srgbClr val="000000"/>
                  </a:solidFill>
                  <a:latin typeface="Roboto"/>
                </a:rPr>
                <a:t> </a:t>
              </a:r>
              <a:r>
                <a:rPr lang="en-US" sz="2400" spc="12" dirty="0" err="1">
                  <a:solidFill>
                    <a:srgbClr val="000000"/>
                  </a:solidFill>
                  <a:latin typeface="Roboto"/>
                </a:rPr>
                <a:t>một</a:t>
              </a:r>
              <a:r>
                <a:rPr lang="en-US" sz="2400" spc="12" dirty="0">
                  <a:solidFill>
                    <a:srgbClr val="000000"/>
                  </a:solidFill>
                  <a:latin typeface="Roboto"/>
                </a:rPr>
                <a:t> </a:t>
              </a:r>
              <a:r>
                <a:rPr lang="en-US" sz="2400" spc="12" dirty="0" err="1">
                  <a:solidFill>
                    <a:srgbClr val="000000"/>
                  </a:solidFill>
                  <a:latin typeface="Roboto"/>
                </a:rPr>
                <a:t>số</a:t>
              </a:r>
              <a:r>
                <a:rPr lang="en-US" sz="2400" spc="12" dirty="0">
                  <a:solidFill>
                    <a:srgbClr val="000000"/>
                  </a:solidFill>
                  <a:latin typeface="Roboto"/>
                </a:rPr>
                <a:t> </a:t>
              </a:r>
              <a:r>
                <a:rPr lang="en-US" sz="2400" spc="12" dirty="0" err="1">
                  <a:solidFill>
                    <a:srgbClr val="000000"/>
                  </a:solidFill>
                  <a:latin typeface="Roboto"/>
                </a:rPr>
                <a:t>tính</a:t>
              </a:r>
              <a:r>
                <a:rPr lang="en-US" sz="2400" spc="12" dirty="0">
                  <a:solidFill>
                    <a:srgbClr val="000000"/>
                  </a:solidFill>
                  <a:latin typeface="Roboto"/>
                </a:rPr>
                <a:t> </a:t>
              </a:r>
              <a:r>
                <a:rPr lang="en-US" sz="2400" spc="12" dirty="0" err="1">
                  <a:solidFill>
                    <a:srgbClr val="000000"/>
                  </a:solidFill>
                  <a:latin typeface="Roboto"/>
                </a:rPr>
                <a:t>năng</a:t>
              </a:r>
              <a:r>
                <a:rPr lang="en-US" sz="2400" spc="12" dirty="0">
                  <a:solidFill>
                    <a:srgbClr val="000000"/>
                  </a:solidFill>
                  <a:latin typeface="Roboto"/>
                </a:rPr>
                <a:t> </a:t>
              </a:r>
              <a:r>
                <a:rPr lang="en-US" sz="2400" spc="12" dirty="0" err="1">
                  <a:solidFill>
                    <a:srgbClr val="000000"/>
                  </a:solidFill>
                  <a:latin typeface="Roboto"/>
                </a:rPr>
                <a:t>chung</a:t>
              </a:r>
              <a:endParaRPr lang="en-US" sz="2400" spc="12" dirty="0">
                <a:solidFill>
                  <a:srgbClr val="000000"/>
                </a:solidFill>
                <a:latin typeface="Roboto"/>
              </a:endParaRPr>
            </a:p>
          </p:txBody>
        </p:sp>
      </p:grpSp>
      <p:grpSp>
        <p:nvGrpSpPr>
          <p:cNvPr id="12" name="Group 12"/>
          <p:cNvGrpSpPr/>
          <p:nvPr/>
        </p:nvGrpSpPr>
        <p:grpSpPr>
          <a:xfrm>
            <a:off x="10451729" y="3615077"/>
            <a:ext cx="7466089" cy="1447839"/>
            <a:chOff x="0" y="0"/>
            <a:chExt cx="9954785" cy="1930451"/>
          </a:xfrm>
        </p:grpSpPr>
        <p:grpSp>
          <p:nvGrpSpPr>
            <p:cNvPr id="13" name="Group 13"/>
            <p:cNvGrpSpPr/>
            <p:nvPr/>
          </p:nvGrpSpPr>
          <p:grpSpPr>
            <a:xfrm>
              <a:off x="0" y="0"/>
              <a:ext cx="834069" cy="834069"/>
              <a:chOff x="0" y="0"/>
              <a:chExt cx="1913890" cy="1913890"/>
            </a:xfrm>
          </p:grpSpPr>
          <p:sp>
            <p:nvSpPr>
              <p:cNvPr id="14" name="Freeform 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txBody>
              <a:bodyPr/>
              <a:lstStyle/>
              <a:p>
                <a:endParaRPr lang="vi-VN"/>
              </a:p>
            </p:txBody>
          </p:sp>
        </p:grpSp>
        <p:sp>
          <p:nvSpPr>
            <p:cNvPr id="15" name="TextBox 15"/>
            <p:cNvSpPr txBox="1"/>
            <p:nvPr/>
          </p:nvSpPr>
          <p:spPr>
            <a:xfrm>
              <a:off x="1473650" y="146313"/>
              <a:ext cx="6961490" cy="493818"/>
            </a:xfrm>
            <a:prstGeom prst="rect">
              <a:avLst/>
            </a:prstGeom>
          </p:spPr>
          <p:txBody>
            <a:bodyPr lIns="0" tIns="0" rIns="0" bIns="0" rtlCol="0" anchor="t">
              <a:spAutoFit/>
            </a:bodyPr>
            <a:lstStyle/>
            <a:p>
              <a:pPr marL="0" lvl="0" indent="0" algn="l">
                <a:lnSpc>
                  <a:spcPts val="3079"/>
                </a:lnSpc>
                <a:spcBef>
                  <a:spcPct val="0"/>
                </a:spcBef>
              </a:pPr>
              <a:r>
                <a:rPr lang="en-US" sz="2199" spc="10">
                  <a:solidFill>
                    <a:srgbClr val="000000"/>
                  </a:solidFill>
                  <a:latin typeface="Roboto"/>
                </a:rPr>
                <a:t>Luồng 2</a:t>
              </a:r>
            </a:p>
          </p:txBody>
        </p:sp>
        <p:sp>
          <p:nvSpPr>
            <p:cNvPr id="16" name="TextBox 16"/>
            <p:cNvSpPr txBox="1"/>
            <p:nvPr/>
          </p:nvSpPr>
          <p:spPr>
            <a:xfrm>
              <a:off x="0" y="197960"/>
              <a:ext cx="834069" cy="428625"/>
            </a:xfrm>
            <a:prstGeom prst="rect">
              <a:avLst/>
            </a:prstGeom>
          </p:spPr>
          <p:txBody>
            <a:bodyPr lIns="0" tIns="0" rIns="0" bIns="0" rtlCol="0" anchor="t">
              <a:spAutoFit/>
            </a:bodyPr>
            <a:lstStyle/>
            <a:p>
              <a:pPr marL="0" lvl="0" indent="0" algn="ctr">
                <a:lnSpc>
                  <a:spcPts val="2520"/>
                </a:lnSpc>
                <a:spcBef>
                  <a:spcPct val="0"/>
                </a:spcBef>
              </a:pPr>
              <a:r>
                <a:rPr lang="en-US" sz="2100">
                  <a:solidFill>
                    <a:srgbClr val="FFFFFF"/>
                  </a:solidFill>
                  <a:latin typeface="Roboto Bold"/>
                </a:rPr>
                <a:t>02</a:t>
              </a:r>
            </a:p>
          </p:txBody>
        </p:sp>
        <p:sp>
          <p:nvSpPr>
            <p:cNvPr id="17" name="TextBox 17"/>
            <p:cNvSpPr txBox="1"/>
            <p:nvPr/>
          </p:nvSpPr>
          <p:spPr>
            <a:xfrm>
              <a:off x="1448421" y="1395781"/>
              <a:ext cx="8506364" cy="534670"/>
            </a:xfrm>
            <a:prstGeom prst="rect">
              <a:avLst/>
            </a:prstGeom>
          </p:spPr>
          <p:txBody>
            <a:bodyPr lIns="0" tIns="0" rIns="0" bIns="0" rtlCol="0" anchor="t">
              <a:spAutoFit/>
            </a:bodyPr>
            <a:lstStyle/>
            <a:p>
              <a:pPr>
                <a:lnSpc>
                  <a:spcPts val="3359"/>
                </a:lnSpc>
              </a:pPr>
              <a:r>
                <a:rPr lang="en-US" sz="2400" spc="12" dirty="0" err="1">
                  <a:solidFill>
                    <a:srgbClr val="000000"/>
                  </a:solidFill>
                  <a:latin typeface="Roboto"/>
                </a:rPr>
                <a:t>Các</a:t>
              </a:r>
              <a:r>
                <a:rPr lang="en-US" sz="2400" spc="12" dirty="0">
                  <a:solidFill>
                    <a:srgbClr val="000000"/>
                  </a:solidFill>
                  <a:latin typeface="Roboto"/>
                </a:rPr>
                <a:t> </a:t>
              </a:r>
              <a:r>
                <a:rPr lang="en-US" sz="2400" spc="12" dirty="0" err="1">
                  <a:solidFill>
                    <a:srgbClr val="000000"/>
                  </a:solidFill>
                  <a:latin typeface="Roboto"/>
                </a:rPr>
                <a:t>tính</a:t>
              </a:r>
              <a:r>
                <a:rPr lang="en-US" sz="2400" spc="12" dirty="0">
                  <a:solidFill>
                    <a:srgbClr val="000000"/>
                  </a:solidFill>
                  <a:latin typeface="Roboto"/>
                </a:rPr>
                <a:t> </a:t>
              </a:r>
              <a:r>
                <a:rPr lang="en-US" sz="2400" spc="12" dirty="0" err="1">
                  <a:solidFill>
                    <a:srgbClr val="000000"/>
                  </a:solidFill>
                  <a:latin typeface="Roboto"/>
                </a:rPr>
                <a:t>năng</a:t>
              </a:r>
              <a:r>
                <a:rPr lang="en-US" sz="2400" spc="12" dirty="0">
                  <a:solidFill>
                    <a:srgbClr val="000000"/>
                  </a:solidFill>
                  <a:latin typeface="Roboto"/>
                </a:rPr>
                <a:t> </a:t>
              </a:r>
              <a:r>
                <a:rPr lang="en-US" sz="2400" spc="12" dirty="0" err="1">
                  <a:solidFill>
                    <a:srgbClr val="000000"/>
                  </a:solidFill>
                  <a:latin typeface="Roboto"/>
                </a:rPr>
                <a:t>trong</a:t>
              </a:r>
              <a:r>
                <a:rPr lang="en-US" sz="2400" spc="12" dirty="0">
                  <a:solidFill>
                    <a:srgbClr val="000000"/>
                  </a:solidFill>
                  <a:latin typeface="Roboto"/>
                </a:rPr>
                <a:t> </a:t>
              </a:r>
              <a:r>
                <a:rPr lang="en-US" sz="2400" spc="12" dirty="0" err="1">
                  <a:solidFill>
                    <a:srgbClr val="000000"/>
                  </a:solidFill>
                  <a:latin typeface="Roboto"/>
                </a:rPr>
                <a:t>vai</a:t>
              </a:r>
              <a:r>
                <a:rPr lang="en-US" sz="2400" spc="12" dirty="0">
                  <a:solidFill>
                    <a:srgbClr val="000000"/>
                  </a:solidFill>
                  <a:latin typeface="Roboto"/>
                </a:rPr>
                <a:t> </a:t>
              </a:r>
              <a:r>
                <a:rPr lang="en-US" sz="2400" spc="12" dirty="0" err="1">
                  <a:solidFill>
                    <a:srgbClr val="000000"/>
                  </a:solidFill>
                  <a:latin typeface="Roboto"/>
                </a:rPr>
                <a:t>trò</a:t>
              </a:r>
              <a:r>
                <a:rPr lang="en-US" sz="2400" spc="12" dirty="0">
                  <a:solidFill>
                    <a:srgbClr val="000000"/>
                  </a:solidFill>
                  <a:latin typeface="Roboto"/>
                </a:rPr>
                <a:t> User </a:t>
              </a:r>
            </a:p>
          </p:txBody>
        </p:sp>
      </p:grpSp>
      <p:sp>
        <p:nvSpPr>
          <p:cNvPr id="22" name="TextBox 22"/>
          <p:cNvSpPr txBox="1"/>
          <p:nvPr/>
        </p:nvSpPr>
        <p:spPr>
          <a:xfrm>
            <a:off x="10451729" y="7936089"/>
            <a:ext cx="625552" cy="321469"/>
          </a:xfrm>
          <a:prstGeom prst="rect">
            <a:avLst/>
          </a:prstGeom>
        </p:spPr>
        <p:txBody>
          <a:bodyPr lIns="0" tIns="0" rIns="0" bIns="0" rtlCol="0" anchor="t">
            <a:spAutoFit/>
          </a:bodyPr>
          <a:lstStyle/>
          <a:p>
            <a:pPr marL="0" lvl="0" indent="0" algn="ctr">
              <a:lnSpc>
                <a:spcPts val="2520"/>
              </a:lnSpc>
              <a:spcBef>
                <a:spcPct val="0"/>
              </a:spcBef>
            </a:pPr>
            <a:r>
              <a:rPr lang="en-US" sz="2100">
                <a:solidFill>
                  <a:srgbClr val="FFFFFF"/>
                </a:solidFill>
                <a:latin typeface="Roboto Bold"/>
              </a:rPr>
              <a:t>04</a:t>
            </a:r>
          </a:p>
        </p:txBody>
      </p:sp>
      <p:grpSp>
        <p:nvGrpSpPr>
          <p:cNvPr id="24" name="Group 24"/>
          <p:cNvGrpSpPr/>
          <p:nvPr/>
        </p:nvGrpSpPr>
        <p:grpSpPr>
          <a:xfrm>
            <a:off x="10451793" y="5701348"/>
            <a:ext cx="7465961" cy="1447839"/>
            <a:chOff x="0" y="0"/>
            <a:chExt cx="9954615" cy="1930451"/>
          </a:xfrm>
        </p:grpSpPr>
        <p:grpSp>
          <p:nvGrpSpPr>
            <p:cNvPr id="25" name="Group 25"/>
            <p:cNvGrpSpPr/>
            <p:nvPr/>
          </p:nvGrpSpPr>
          <p:grpSpPr>
            <a:xfrm>
              <a:off x="0" y="0"/>
              <a:ext cx="834069" cy="834069"/>
              <a:chOff x="0" y="0"/>
              <a:chExt cx="1913890" cy="1913890"/>
            </a:xfrm>
          </p:grpSpPr>
          <p:sp>
            <p:nvSpPr>
              <p:cNvPr id="26" name="Freeform 2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E5BB2"/>
              </a:solidFill>
            </p:spPr>
            <p:txBody>
              <a:bodyPr/>
              <a:lstStyle/>
              <a:p>
                <a:endParaRPr lang="vi-VN"/>
              </a:p>
            </p:txBody>
          </p:sp>
        </p:grpSp>
        <p:sp>
          <p:nvSpPr>
            <p:cNvPr id="27" name="TextBox 27"/>
            <p:cNvSpPr txBox="1"/>
            <p:nvPr/>
          </p:nvSpPr>
          <p:spPr>
            <a:xfrm>
              <a:off x="1473650" y="146313"/>
              <a:ext cx="6961490" cy="493818"/>
            </a:xfrm>
            <a:prstGeom prst="rect">
              <a:avLst/>
            </a:prstGeom>
          </p:spPr>
          <p:txBody>
            <a:bodyPr lIns="0" tIns="0" rIns="0" bIns="0" rtlCol="0" anchor="t">
              <a:spAutoFit/>
            </a:bodyPr>
            <a:lstStyle/>
            <a:p>
              <a:pPr marL="0" lvl="0" indent="0" algn="l">
                <a:lnSpc>
                  <a:spcPts val="3079"/>
                </a:lnSpc>
                <a:spcBef>
                  <a:spcPct val="0"/>
                </a:spcBef>
              </a:pPr>
              <a:r>
                <a:rPr lang="en-US" sz="2199" spc="10">
                  <a:solidFill>
                    <a:srgbClr val="000000"/>
                  </a:solidFill>
                  <a:latin typeface="Roboto"/>
                </a:rPr>
                <a:t>Luồng 3</a:t>
              </a:r>
            </a:p>
          </p:txBody>
        </p:sp>
        <p:sp>
          <p:nvSpPr>
            <p:cNvPr id="28" name="TextBox 28"/>
            <p:cNvSpPr txBox="1"/>
            <p:nvPr/>
          </p:nvSpPr>
          <p:spPr>
            <a:xfrm>
              <a:off x="0" y="197960"/>
              <a:ext cx="834069" cy="428625"/>
            </a:xfrm>
            <a:prstGeom prst="rect">
              <a:avLst/>
            </a:prstGeom>
          </p:spPr>
          <p:txBody>
            <a:bodyPr lIns="0" tIns="0" rIns="0" bIns="0" rtlCol="0" anchor="t">
              <a:spAutoFit/>
            </a:bodyPr>
            <a:lstStyle/>
            <a:p>
              <a:pPr marL="0" lvl="0" indent="0" algn="ctr">
                <a:lnSpc>
                  <a:spcPts val="2520"/>
                </a:lnSpc>
                <a:spcBef>
                  <a:spcPct val="0"/>
                </a:spcBef>
              </a:pPr>
              <a:r>
                <a:rPr lang="en-US" sz="2100">
                  <a:solidFill>
                    <a:srgbClr val="FFFFFF"/>
                  </a:solidFill>
                  <a:latin typeface="Roboto Bold"/>
                </a:rPr>
                <a:t>03</a:t>
              </a:r>
            </a:p>
          </p:txBody>
        </p:sp>
        <p:sp>
          <p:nvSpPr>
            <p:cNvPr id="29" name="TextBox 29"/>
            <p:cNvSpPr txBox="1"/>
            <p:nvPr/>
          </p:nvSpPr>
          <p:spPr>
            <a:xfrm>
              <a:off x="1448250" y="1395781"/>
              <a:ext cx="8506364" cy="534670"/>
            </a:xfrm>
            <a:prstGeom prst="rect">
              <a:avLst/>
            </a:prstGeom>
          </p:spPr>
          <p:txBody>
            <a:bodyPr lIns="0" tIns="0" rIns="0" bIns="0" rtlCol="0" anchor="t">
              <a:spAutoFit/>
            </a:bodyPr>
            <a:lstStyle/>
            <a:p>
              <a:pPr>
                <a:lnSpc>
                  <a:spcPts val="3359"/>
                </a:lnSpc>
              </a:pPr>
              <a:r>
                <a:rPr lang="en-US" sz="2400" spc="12" dirty="0" err="1">
                  <a:solidFill>
                    <a:srgbClr val="000000"/>
                  </a:solidFill>
                  <a:latin typeface="Roboto"/>
                </a:rPr>
                <a:t>Các</a:t>
              </a:r>
              <a:r>
                <a:rPr lang="en-US" sz="2400" spc="12" dirty="0">
                  <a:solidFill>
                    <a:srgbClr val="000000"/>
                  </a:solidFill>
                  <a:latin typeface="Roboto"/>
                </a:rPr>
                <a:t> </a:t>
              </a:r>
              <a:r>
                <a:rPr lang="en-US" sz="2400" spc="12" dirty="0" err="1">
                  <a:solidFill>
                    <a:srgbClr val="000000"/>
                  </a:solidFill>
                  <a:latin typeface="Roboto"/>
                </a:rPr>
                <a:t>tính</a:t>
              </a:r>
              <a:r>
                <a:rPr lang="en-US" sz="2400" spc="12" dirty="0">
                  <a:solidFill>
                    <a:srgbClr val="000000"/>
                  </a:solidFill>
                  <a:latin typeface="Roboto"/>
                </a:rPr>
                <a:t> </a:t>
              </a:r>
              <a:r>
                <a:rPr lang="en-US" sz="2400" spc="12" dirty="0" err="1">
                  <a:solidFill>
                    <a:srgbClr val="000000"/>
                  </a:solidFill>
                  <a:latin typeface="Roboto"/>
                </a:rPr>
                <a:t>năng</a:t>
              </a:r>
              <a:r>
                <a:rPr lang="en-US" sz="2400" spc="12" dirty="0">
                  <a:solidFill>
                    <a:srgbClr val="000000"/>
                  </a:solidFill>
                  <a:latin typeface="Roboto"/>
                </a:rPr>
                <a:t> </a:t>
              </a:r>
              <a:r>
                <a:rPr lang="en-US" sz="2400" spc="12" dirty="0" err="1">
                  <a:solidFill>
                    <a:srgbClr val="000000"/>
                  </a:solidFill>
                  <a:latin typeface="Roboto"/>
                </a:rPr>
                <a:t>trong</a:t>
              </a:r>
              <a:r>
                <a:rPr lang="en-US" sz="2400" spc="12" dirty="0">
                  <a:solidFill>
                    <a:srgbClr val="000000"/>
                  </a:solidFill>
                  <a:latin typeface="Roboto"/>
                </a:rPr>
                <a:t> </a:t>
              </a:r>
              <a:r>
                <a:rPr lang="en-US" sz="2400" spc="12" dirty="0" err="1">
                  <a:solidFill>
                    <a:srgbClr val="000000"/>
                  </a:solidFill>
                  <a:latin typeface="Roboto"/>
                </a:rPr>
                <a:t>vai</a:t>
              </a:r>
              <a:r>
                <a:rPr lang="en-US" sz="2400" spc="12" dirty="0">
                  <a:solidFill>
                    <a:srgbClr val="000000"/>
                  </a:solidFill>
                  <a:latin typeface="Roboto"/>
                </a:rPr>
                <a:t> </a:t>
              </a:r>
              <a:r>
                <a:rPr lang="en-US" sz="2400" spc="12" dirty="0" err="1">
                  <a:solidFill>
                    <a:srgbClr val="000000"/>
                  </a:solidFill>
                  <a:latin typeface="Roboto"/>
                </a:rPr>
                <a:t>trò</a:t>
              </a:r>
              <a:r>
                <a:rPr lang="en-US" sz="2400" spc="12" dirty="0">
                  <a:solidFill>
                    <a:srgbClr val="000000"/>
                  </a:solidFill>
                  <a:latin typeface="Roboto"/>
                </a:rPr>
                <a:t> Admin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346</Words>
  <Application>Microsoft Office PowerPoint</Application>
  <PresentationFormat>Custom</PresentationFormat>
  <Paragraphs>69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Montserrat Extra-Bold Bold</vt:lpstr>
      <vt:lpstr>Arial</vt:lpstr>
      <vt:lpstr>Calibri</vt:lpstr>
      <vt:lpstr>Roboto Bold</vt:lpstr>
      <vt:lpstr>Roboto</vt:lpstr>
      <vt:lpstr>Poppins</vt:lpstr>
      <vt:lpstr>Montserrat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February , 2025</dc:title>
  <cp:lastModifiedBy>Phan Trọng Tính</cp:lastModifiedBy>
  <cp:revision>2</cp:revision>
  <dcterms:created xsi:type="dcterms:W3CDTF">2006-08-16T00:00:00Z</dcterms:created>
  <dcterms:modified xsi:type="dcterms:W3CDTF">2023-12-28T18:52:12Z</dcterms:modified>
  <dc:identifier>DAFZYWHgULE</dc:identifier>
</cp:coreProperties>
</file>