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Extra-Bold" panose="020B0604020202020204" charset="-93"/>
      <p:regular r:id="rId16"/>
    </p:embeddedFont>
    <p:embeddedFont>
      <p:font typeface="Montserrat Extra-Bold Bold" panose="020B0604020202020204" charset="-93"/>
      <p:regular r:id="rId17"/>
    </p:embeddedFont>
    <p:embeddedFont>
      <p:font typeface="Roboto" panose="02000000000000000000" pitchFamily="2" charset="0"/>
      <p:regular r:id="rId18"/>
    </p:embeddedFont>
    <p:embeddedFont>
      <p:font typeface="Roboto Bold" panose="020000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70391"/>
            <a:ext cx="1189812" cy="1187909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AutoShape 7"/>
          <p:cNvSpPr/>
          <p:nvPr/>
        </p:nvSpPr>
        <p:spPr>
          <a:xfrm>
            <a:off x="1028700" y="92583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8" name="Group 8"/>
          <p:cNvGrpSpPr/>
          <p:nvPr/>
        </p:nvGrpSpPr>
        <p:grpSpPr>
          <a:xfrm>
            <a:off x="11734800" y="4347054"/>
            <a:ext cx="5345637" cy="4114800"/>
            <a:chOff x="0" y="0"/>
            <a:chExt cx="7127516" cy="54864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13528" y="0"/>
              <a:ext cx="5915256" cy="54864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18565"/>
              <a:ext cx="613528" cy="613528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229007" y="1843015"/>
              <a:ext cx="898509" cy="769348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4718621" y="148046"/>
              <a:ext cx="803075" cy="510956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805709" y="1298297"/>
              <a:ext cx="710862" cy="710862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585196" y="1135704"/>
              <a:ext cx="643811" cy="643811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2438400" y="7221124"/>
            <a:ext cx="7656831" cy="529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vi-VN" sz="3052" spc="91" dirty="0">
                <a:solidFill>
                  <a:srgbClr val="000000"/>
                </a:solidFill>
                <a:latin typeface="Roboto"/>
              </a:rPr>
              <a:t>Xây dựng phầm mềm quản lý khách sạn</a:t>
            </a:r>
            <a:endParaRPr lang="en-US" sz="3052" spc="91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31652" y="3093265"/>
            <a:ext cx="1422469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en-US" sz="4000" spc="163" dirty="0">
                <a:solidFill>
                  <a:srgbClr val="000000"/>
                </a:solidFill>
                <a:latin typeface="Montserrat Extra-Bold"/>
              </a:rPr>
              <a:t>SE214.O11</a:t>
            </a:r>
          </a:p>
          <a:p>
            <a:pPr marL="0" lvl="0" indent="0" algn="ctr">
              <a:lnSpc>
                <a:spcPts val="5450"/>
              </a:lnSpc>
            </a:pPr>
            <a:r>
              <a:rPr lang="vi-VN" sz="4000" spc="163" dirty="0">
                <a:solidFill>
                  <a:srgbClr val="000000"/>
                </a:solidFill>
                <a:latin typeface="Montserrat Extra-Bold"/>
              </a:rPr>
              <a:t>CÔNG NGHỆ PHẦN MỀM CHUYÊN SÂU</a:t>
            </a:r>
            <a:endParaRPr lang="en-US" sz="4000" spc="163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-875151" y="6404454"/>
            <a:ext cx="5813605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vi-VN" sz="4000" spc="74" dirty="0">
                <a:solidFill>
                  <a:srgbClr val="000000"/>
                </a:solidFill>
                <a:latin typeface="Montserrat Extra-Bold Bold"/>
              </a:rPr>
              <a:t>NHÓM 4</a:t>
            </a:r>
            <a:endParaRPr lang="en-US" sz="4000" spc="74" dirty="0">
              <a:solidFill>
                <a:srgbClr val="000000"/>
              </a:solidFill>
              <a:latin typeface="Montserrat Extra-Bold Bold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5113940-86AA-BEA1-3508-18B07519231D}"/>
              </a:ext>
            </a:extLst>
          </p:cNvPr>
          <p:cNvSpPr txBox="1"/>
          <p:nvPr/>
        </p:nvSpPr>
        <p:spPr>
          <a:xfrm>
            <a:off x="1928141" y="1698827"/>
            <a:ext cx="142246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vi-VN" sz="4800" spc="163" dirty="0">
                <a:solidFill>
                  <a:srgbClr val="000000"/>
                </a:solidFill>
                <a:latin typeface="Montserrat Extra-Bold"/>
              </a:rPr>
              <a:t>BÁO CÁO CUỐI KỲ</a:t>
            </a:r>
            <a:endParaRPr lang="en-US" sz="4800" spc="163" dirty="0">
              <a:solidFill>
                <a:srgbClr val="000000"/>
              </a:solidFill>
              <a:latin typeface="Montserrat Extra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70217" y="2284280"/>
            <a:ext cx="5417258" cy="4757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58364" y="2995380"/>
            <a:ext cx="1187290" cy="92905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652009" y="4850867"/>
            <a:ext cx="7639844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spc="215">
                <a:solidFill>
                  <a:srgbClr val="000000"/>
                </a:solidFill>
                <a:latin typeface="Montserrat Extra-Bold"/>
              </a:rPr>
              <a:t>Thanks for your listening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1027748" y="1752871"/>
            <a:ext cx="1189812" cy="1187909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8525555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776484" y="4260474"/>
            <a:ext cx="6335625" cy="478051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8070391"/>
            <a:ext cx="1189812" cy="118790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8" name="AutoShape 8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6567335" y="2018587"/>
            <a:ext cx="417941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Giáo viên hướng dẫn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062809" y="1469723"/>
            <a:ext cx="2727572" cy="2344007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88B6"/>
            </a:solidFill>
            <a:ln w="114300">
              <a:solidFill>
                <a:srgbClr val="3E5BB2"/>
              </a:solidFill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279656" y="1648477"/>
            <a:ext cx="2293878" cy="1986498"/>
            <a:chOff x="0" y="0"/>
            <a:chExt cx="6350000" cy="5499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4"/>
              <a:stretch>
                <a:fillRect l="-45153" r="-4546" b="-15170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68464" y="5053055"/>
            <a:ext cx="4179414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spc="84" dirty="0">
                <a:solidFill>
                  <a:srgbClr val="000000"/>
                </a:solidFill>
                <a:latin typeface="Roboto Bold"/>
              </a:rPr>
              <a:t>Thành </a:t>
            </a:r>
            <a:r>
              <a:rPr lang="en-US" sz="2800" spc="84" dirty="0" err="1">
                <a:solidFill>
                  <a:srgbClr val="000000"/>
                </a:solidFill>
                <a:latin typeface="Roboto Bold"/>
              </a:rPr>
              <a:t>viên</a:t>
            </a:r>
            <a:r>
              <a:rPr lang="en-US" sz="2800" spc="84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vi-VN" sz="2800" spc="84" dirty="0">
                <a:solidFill>
                  <a:srgbClr val="000000"/>
                </a:solidFill>
                <a:latin typeface="Roboto Bold"/>
              </a:rPr>
              <a:t>nhóm 4</a:t>
            </a:r>
            <a:endParaRPr lang="en-US" sz="2800" spc="84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010154" y="2645669"/>
            <a:ext cx="5473190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vi-VN" sz="2799" spc="13" dirty="0">
                <a:solidFill>
                  <a:srgbClr val="000000"/>
                </a:solidFill>
                <a:latin typeface="Roboto"/>
              </a:rPr>
              <a:t>Th.S Trần Anh Dũng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11282" y="5724885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Lê Quang Nhân - 21522402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11282" y="6361222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Huỳnh Ngọc Quí - 21520417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11282" y="6997559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Nguyễn Văn Phát - 21522448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11282" y="7633896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Phan Trọng Tính - 21522683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4740" y="2090539"/>
            <a:ext cx="1219852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Montserrat Extra-Bold"/>
              </a:rPr>
              <a:t>Nội dung báo cáo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59934" y="4150479"/>
            <a:ext cx="399892" cy="399253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" name="AutoShape 5"/>
          <p:cNvSpPr/>
          <p:nvPr/>
        </p:nvSpPr>
        <p:spPr>
          <a:xfrm>
            <a:off x="9859934" y="4549732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9859934" y="5338327"/>
            <a:ext cx="399892" cy="3992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8" name="AutoShape 8"/>
          <p:cNvSpPr/>
          <p:nvPr/>
        </p:nvSpPr>
        <p:spPr>
          <a:xfrm>
            <a:off x="9859934" y="5737579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9" name="Group 9"/>
          <p:cNvGrpSpPr/>
          <p:nvPr/>
        </p:nvGrpSpPr>
        <p:grpSpPr>
          <a:xfrm>
            <a:off x="9859934" y="6632557"/>
            <a:ext cx="399892" cy="399253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9859934" y="7031809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12" name="Group 12"/>
          <p:cNvGrpSpPr/>
          <p:nvPr/>
        </p:nvGrpSpPr>
        <p:grpSpPr>
          <a:xfrm>
            <a:off x="9859934" y="7824924"/>
            <a:ext cx="399892" cy="39925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4" name="AutoShape 14"/>
          <p:cNvSpPr/>
          <p:nvPr/>
        </p:nvSpPr>
        <p:spPr>
          <a:xfrm>
            <a:off x="9859934" y="8224177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88100" y="3806581"/>
            <a:ext cx="6479425" cy="465340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675774" y="3869556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Mục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tiêu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675774" y="5050036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Đối tượng sử dụng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75774" y="6344267"/>
            <a:ext cx="5473190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Công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nghệ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vi-VN" sz="2799" spc="13" dirty="0">
                <a:solidFill>
                  <a:srgbClr val="000000"/>
                </a:solidFill>
                <a:latin typeface="Roboto"/>
              </a:rPr>
              <a:t>và công cụ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sử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dụng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675774" y="7536634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DEMO </a:t>
            </a:r>
          </a:p>
        </p:txBody>
      </p:sp>
      <p:grpSp>
        <p:nvGrpSpPr>
          <p:cNvPr id="20" name="Group 20"/>
          <p:cNvGrpSpPr/>
          <p:nvPr/>
        </p:nvGrpSpPr>
        <p:grpSpPr>
          <a:xfrm rot="5400000">
            <a:off x="999240" y="1039177"/>
            <a:ext cx="1189812" cy="1187909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2" name="AutoShape 22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23" name="Group 23"/>
          <p:cNvGrpSpPr/>
          <p:nvPr/>
        </p:nvGrpSpPr>
        <p:grpSpPr>
          <a:xfrm>
            <a:off x="9859934" y="8849522"/>
            <a:ext cx="399892" cy="399253"/>
            <a:chOff x="0" y="0"/>
            <a:chExt cx="6350000" cy="63398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5" name="AutoShape 25"/>
          <p:cNvSpPr/>
          <p:nvPr/>
        </p:nvSpPr>
        <p:spPr>
          <a:xfrm>
            <a:off x="9859934" y="9258300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26" name="TextBox 26"/>
          <p:cNvSpPr txBox="1"/>
          <p:nvPr/>
        </p:nvSpPr>
        <p:spPr>
          <a:xfrm>
            <a:off x="10675774" y="8568599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Phân chia công việc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2166" y="1528356"/>
            <a:ext cx="788445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Mục tiêu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027748" y="1029652"/>
            <a:ext cx="1189812" cy="118790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-2346567" y="4403967"/>
            <a:ext cx="676005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3218084" y="2920990"/>
            <a:ext cx="6732493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Đáp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ứng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được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vi-VN" sz="2799" spc="13" dirty="0">
                <a:solidFill>
                  <a:srgbClr val="000000"/>
                </a:solidFill>
                <a:latin typeface="Roboto"/>
              </a:rPr>
              <a:t>tiêu chí đầu ra môn học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8084" y="6224915"/>
            <a:ext cx="12326715" cy="965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spc="13" dirty="0">
                <a:solidFill>
                  <a:srgbClr val="000000"/>
                </a:solidFill>
                <a:latin typeface="Roboto"/>
              </a:rPr>
              <a:t>Tiếp cận và học hỏi về các mô hình phần mềm hiện đại như Scrum để quản lý dự án và công việc nhóm hiệu quả.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18084" y="3964295"/>
            <a:ext cx="7730122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Tính năng đầy đủ, thân thiện với người dùng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D8936FB-400E-44E3-77F4-BB1005172FBA}"/>
              </a:ext>
            </a:extLst>
          </p:cNvPr>
          <p:cNvSpPr txBox="1"/>
          <p:nvPr/>
        </p:nvSpPr>
        <p:spPr>
          <a:xfrm>
            <a:off x="3218083" y="5174226"/>
            <a:ext cx="6896039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spc="13" dirty="0">
                <a:solidFill>
                  <a:srgbClr val="000000"/>
                </a:solidFill>
                <a:latin typeface="Roboto"/>
              </a:rPr>
              <a:t>Giao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diện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UI/UX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đẹp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07920" y="2592320"/>
            <a:ext cx="10672861" cy="6549525"/>
          </a:xfrm>
          <a:prstGeom prst="rect">
            <a:avLst/>
          </a:prstGeom>
          <a:solidFill>
            <a:srgbClr val="3E5BB2">
              <a:alpha val="9804"/>
            </a:srgbClr>
          </a:solid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229844" y="8290908"/>
            <a:ext cx="851619" cy="85025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7219" y="2592320"/>
            <a:ext cx="657008" cy="2415218"/>
            <a:chOff x="0" y="0"/>
            <a:chExt cx="239678" cy="8810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9678" cy="881078"/>
            </a:xfrm>
            <a:custGeom>
              <a:avLst/>
              <a:gdLst/>
              <a:ahLst/>
              <a:cxnLst/>
              <a:rect l="l" t="t" r="r" b="b"/>
              <a:pathLst>
                <a:path w="239678" h="881078">
                  <a:moveTo>
                    <a:pt x="0" y="0"/>
                  </a:moveTo>
                  <a:lnTo>
                    <a:pt x="239678" y="0"/>
                  </a:lnTo>
                  <a:lnTo>
                    <a:pt x="239678" y="881078"/>
                  </a:lnTo>
                  <a:lnTo>
                    <a:pt x="0" y="881078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AutoShape 7"/>
          <p:cNvSpPr/>
          <p:nvPr/>
        </p:nvSpPr>
        <p:spPr>
          <a:xfrm>
            <a:off x="2102751" y="3800354"/>
            <a:ext cx="35201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8" name="AutoShape 8"/>
          <p:cNvSpPr/>
          <p:nvPr/>
        </p:nvSpPr>
        <p:spPr>
          <a:xfrm>
            <a:off x="2102751" y="5007539"/>
            <a:ext cx="35201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45981" y="3799929"/>
            <a:ext cx="2996038" cy="34618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61319" y="3927653"/>
            <a:ext cx="3506208" cy="333408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07219" y="966720"/>
            <a:ext cx="9984594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2. Đối tượng sử dụng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02751" y="2884212"/>
            <a:ext cx="341871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 err="1">
                <a:solidFill>
                  <a:srgbClr val="000000"/>
                </a:solidFill>
                <a:latin typeface="Roboto"/>
              </a:rPr>
              <a:t>Người</a:t>
            </a:r>
            <a:r>
              <a:rPr lang="en-US" sz="2499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Roboto"/>
              </a:rPr>
              <a:t>quản</a:t>
            </a:r>
            <a:r>
              <a:rPr lang="en-US" sz="2499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Roboto"/>
              </a:rPr>
              <a:t>lý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67227" y="2874687"/>
            <a:ext cx="506526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2751" y="4091396"/>
            <a:ext cx="341871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 err="1">
                <a:solidFill>
                  <a:srgbClr val="000000"/>
                </a:solidFill>
                <a:latin typeface="Roboto"/>
              </a:rPr>
              <a:t>Các</a:t>
            </a:r>
            <a:r>
              <a:rPr lang="en-US" sz="2499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Roboto"/>
              </a:rPr>
              <a:t>nhân</a:t>
            </a:r>
            <a:r>
              <a:rPr lang="en-US" sz="2499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Roboto"/>
              </a:rPr>
              <a:t>viên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67227" y="4081871"/>
            <a:ext cx="506526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81338" y="7733014"/>
            <a:ext cx="1325324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3E5BB2"/>
                </a:solidFill>
                <a:latin typeface="Roboto Bold"/>
              </a:rPr>
              <a:t>Manager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079814" y="7733014"/>
            <a:ext cx="86739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3E5BB2"/>
                </a:solidFill>
                <a:latin typeface="Roboto Bold"/>
              </a:rPr>
              <a:t>Staff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70471" y="1665443"/>
            <a:ext cx="16230600" cy="7012473"/>
          </a:xfrm>
          <a:prstGeom prst="rect">
            <a:avLst/>
          </a:prstGeom>
          <a:solidFill>
            <a:srgbClr val="FFFFFF">
              <a:alpha val="8627"/>
            </a:srgbClr>
          </a:solid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408363" y="8416888"/>
            <a:ext cx="851619" cy="85025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" name="AutoShape 5"/>
          <p:cNvSpPr/>
          <p:nvPr/>
        </p:nvSpPr>
        <p:spPr>
          <a:xfrm rot="-3193">
            <a:off x="1028697" y="9255919"/>
            <a:ext cx="153803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9827" y="5465756"/>
            <a:ext cx="3901428" cy="195071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9948" y="1993828"/>
            <a:ext cx="3693405" cy="232306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021387" y="5481459"/>
            <a:ext cx="3599026" cy="179951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30244" y="2245827"/>
            <a:ext cx="3977255" cy="198862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238316" y="1895593"/>
            <a:ext cx="4808374" cy="269268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825544"/>
            <a:ext cx="14592300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Montserrat Extra-Bold"/>
              </a:rPr>
              <a:t>3. </a:t>
            </a:r>
            <a:r>
              <a:rPr lang="en-US" sz="5000" dirty="0" err="1">
                <a:solidFill>
                  <a:srgbClr val="000000"/>
                </a:solidFill>
                <a:latin typeface="Montserrat Extra-Bold"/>
              </a:rPr>
              <a:t>Công</a:t>
            </a:r>
            <a:r>
              <a:rPr lang="en-US" sz="5000" dirty="0">
                <a:solidFill>
                  <a:srgbClr val="000000"/>
                </a:solidFill>
                <a:latin typeface="Montserrat Extra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Extra-Bold"/>
              </a:rPr>
              <a:t>nghệ</a:t>
            </a:r>
            <a:r>
              <a:rPr lang="en-US" sz="5000" dirty="0">
                <a:solidFill>
                  <a:srgbClr val="000000"/>
                </a:solidFill>
                <a:latin typeface="Montserrat Extra-Bold"/>
              </a:rPr>
              <a:t> </a:t>
            </a:r>
            <a:r>
              <a:rPr lang="vi-VN" sz="5000" dirty="0">
                <a:solidFill>
                  <a:srgbClr val="000000"/>
                </a:solidFill>
                <a:latin typeface="Montserrat Extra-Bold"/>
              </a:rPr>
              <a:t>và công cụ</a:t>
            </a:r>
            <a:r>
              <a:rPr lang="en-US" sz="5000" dirty="0">
                <a:solidFill>
                  <a:srgbClr val="000000"/>
                </a:solidFill>
                <a:latin typeface="Montserrat Extra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Extra-Bold"/>
              </a:rPr>
              <a:t>sử</a:t>
            </a:r>
            <a:r>
              <a:rPr lang="en-US" sz="5000" dirty="0">
                <a:solidFill>
                  <a:srgbClr val="000000"/>
                </a:solidFill>
                <a:latin typeface="Montserrat Extra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Extra-Bold"/>
              </a:rPr>
              <a:t>dụng</a:t>
            </a:r>
            <a:endParaRPr lang="en-US" sz="50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19507" y="4402545"/>
            <a:ext cx="155428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Language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97987" y="4402545"/>
            <a:ext cx="142345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Interface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51572" y="4402545"/>
            <a:ext cx="36826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Hệ quản trị cơ sở dữ liệu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25726" y="7580112"/>
            <a:ext cx="51830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Roboto"/>
              </a:rPr>
              <a:t>IDE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25716" y="7580111"/>
            <a:ext cx="225975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Roboto"/>
              </a:rPr>
              <a:t>UI Design Tool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555276-738C-E1EC-2753-6C7FDED3F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849" y="5794424"/>
            <a:ext cx="1423451" cy="1370072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21C93A52-3759-4524-D83E-DE6F32CBA8C9}"/>
              </a:ext>
            </a:extLst>
          </p:cNvPr>
          <p:cNvSpPr txBox="1"/>
          <p:nvPr/>
        </p:nvSpPr>
        <p:spPr>
          <a:xfrm>
            <a:off x="8513737" y="7504638"/>
            <a:ext cx="225975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Roboto"/>
              </a:rPr>
              <a:t>Notion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1439" y="3678555"/>
            <a:ext cx="13643696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>
                <a:solidFill>
                  <a:srgbClr val="3E5BB2"/>
                </a:solidFill>
                <a:latin typeface="Montserrat Extra-Bold Bold"/>
              </a:rPr>
              <a:t>4. DEMO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44246" y="5181600"/>
            <a:ext cx="7112268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 spc="16">
                <a:solidFill>
                  <a:srgbClr val="000000"/>
                </a:solidFill>
                <a:latin typeface="Roboto"/>
              </a:rPr>
              <a:t>Let's begin.</a:t>
            </a:r>
          </a:p>
        </p:txBody>
      </p:sp>
      <p:sp>
        <p:nvSpPr>
          <p:cNvPr id="4" name="AutoShape 4"/>
          <p:cNvSpPr/>
          <p:nvPr/>
        </p:nvSpPr>
        <p:spPr>
          <a:xfrm>
            <a:off x="5444246" y="5143500"/>
            <a:ext cx="77614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15195136" y="1901732"/>
            <a:ext cx="1189812" cy="1187909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08221" y="7198541"/>
            <a:ext cx="1189812" cy="1187909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3761167" y="5138738"/>
            <a:ext cx="1076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-952" y="952"/>
            <a:ext cx="1189812" cy="118790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42268" y="1590657"/>
            <a:ext cx="625552" cy="625552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442268" y="4549765"/>
            <a:ext cx="625552" cy="625552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42268" y="7120234"/>
            <a:ext cx="625552" cy="625552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547506" y="1698645"/>
            <a:ext cx="522111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47506" y="4647593"/>
            <a:ext cx="522111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spc="10">
                <a:solidFill>
                  <a:srgbClr val="000000"/>
                </a:solidFill>
                <a:latin typeface="Roboto"/>
              </a:rPr>
              <a:t>Luồng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47506" y="7228222"/>
            <a:ext cx="522111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36914" y="3271601"/>
            <a:ext cx="6379773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Montserrat Extra-Bold"/>
              </a:rPr>
              <a:t>Luồng Demo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42268" y="1736745"/>
            <a:ext cx="6255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42268" y="4695853"/>
            <a:ext cx="6255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42268" y="7266322"/>
            <a:ext cx="6255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28584" y="2617869"/>
            <a:ext cx="6379773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Đăng nhập và Quên mật khẩu và một số tính năng chung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28584" y="5791863"/>
            <a:ext cx="6379773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 dirty="0" err="1">
                <a:solidFill>
                  <a:srgbClr val="000000"/>
                </a:solidFill>
                <a:latin typeface="Roboto"/>
              </a:rPr>
              <a:t>Các</a:t>
            </a:r>
            <a:r>
              <a:rPr lang="en-US" sz="2400" spc="12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spc="12" dirty="0" err="1">
                <a:solidFill>
                  <a:srgbClr val="000000"/>
                </a:solidFill>
                <a:latin typeface="Roboto"/>
              </a:rPr>
              <a:t>tính</a:t>
            </a:r>
            <a:r>
              <a:rPr lang="en-US" sz="2400" spc="12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spc="12" dirty="0" err="1">
                <a:solidFill>
                  <a:srgbClr val="000000"/>
                </a:solidFill>
                <a:latin typeface="Roboto"/>
              </a:rPr>
              <a:t>năng</a:t>
            </a:r>
            <a:r>
              <a:rPr lang="en-US" sz="2400" spc="12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spc="12" dirty="0" err="1">
                <a:solidFill>
                  <a:srgbClr val="000000"/>
                </a:solidFill>
                <a:latin typeface="Roboto"/>
              </a:rPr>
              <a:t>trong</a:t>
            </a:r>
            <a:r>
              <a:rPr lang="en-US" sz="2400" spc="12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spc="12" dirty="0" err="1">
                <a:solidFill>
                  <a:srgbClr val="000000"/>
                </a:solidFill>
                <a:latin typeface="Roboto"/>
              </a:rPr>
              <a:t>vai</a:t>
            </a:r>
            <a:r>
              <a:rPr lang="en-US" sz="2400" spc="12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spc="12" dirty="0" err="1">
                <a:solidFill>
                  <a:srgbClr val="000000"/>
                </a:solidFill>
                <a:latin typeface="Roboto"/>
              </a:rPr>
              <a:t>trò</a:t>
            </a:r>
            <a:r>
              <a:rPr lang="en-US" sz="2400" spc="12" dirty="0">
                <a:solidFill>
                  <a:srgbClr val="000000"/>
                </a:solidFill>
                <a:latin typeface="Roboto"/>
              </a:rPr>
              <a:t> Manager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528584" y="8355982"/>
            <a:ext cx="6379773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Các tính năng trong vai trò Staff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02079"/>
            <a:ext cx="1240892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000000"/>
                </a:solidFill>
                <a:latin typeface="Montserrat Extra-Bold Bold"/>
              </a:rPr>
              <a:t>5. Phân chia công việc 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16416772" y="1653845"/>
            <a:ext cx="838183" cy="836842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77B09D1-D137-CD00-85E2-FF546D7B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485900"/>
            <a:ext cx="6934200" cy="8519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227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Montserrat Extra-Bold</vt:lpstr>
      <vt:lpstr>Roboto Bold</vt:lpstr>
      <vt:lpstr>Roboto</vt:lpstr>
      <vt:lpstr>Montserrat Extra-Bold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 , 2025</dc:title>
  <cp:lastModifiedBy>tinh phan</cp:lastModifiedBy>
  <cp:revision>2</cp:revision>
  <dcterms:created xsi:type="dcterms:W3CDTF">2006-08-16T00:00:00Z</dcterms:created>
  <dcterms:modified xsi:type="dcterms:W3CDTF">2024-01-05T07:12:13Z</dcterms:modified>
  <dc:identifier>DAFZYWHgULE</dc:identifier>
</cp:coreProperties>
</file>