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Montserrat Extra-Bold" panose="020B0604020202020204" charset="-93"/>
      <p:regular r:id="rId12"/>
    </p:embeddedFont>
    <p:embeddedFont>
      <p:font typeface="Montserrat Extra-Bold Bold" panose="020B0604020202020204" charset="-93"/>
      <p:regular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old" panose="020000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i.vision/" TargetMode="External"/><Relationship Id="rId2" Type="http://schemas.openxmlformats.org/officeDocument/2006/relationships/hyperlink" Target="https://github.com/21522683/DA2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A9T9/RP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070391"/>
            <a:ext cx="1189812" cy="1187909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7" name="AutoShape 7"/>
          <p:cNvSpPr/>
          <p:nvPr/>
        </p:nvSpPr>
        <p:spPr>
          <a:xfrm>
            <a:off x="1028700" y="92583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8" name="Group 8"/>
          <p:cNvGrpSpPr/>
          <p:nvPr/>
        </p:nvGrpSpPr>
        <p:grpSpPr>
          <a:xfrm>
            <a:off x="6705600" y="5778916"/>
            <a:ext cx="4454341" cy="2941725"/>
            <a:chOff x="0" y="0"/>
            <a:chExt cx="7127516" cy="54864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13528" y="0"/>
              <a:ext cx="5915256" cy="548640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18565"/>
              <a:ext cx="613528" cy="613528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229007" y="1843015"/>
              <a:ext cx="898509" cy="769348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p:blipFill>
          <p:spPr>
            <a:xfrm>
              <a:off x="4718621" y="148046"/>
              <a:ext cx="803075" cy="510956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p:blipFill>
          <p:spPr>
            <a:xfrm>
              <a:off x="1805709" y="1298297"/>
              <a:ext cx="710862" cy="710862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p:blipFill>
          <p:spPr>
            <a:xfrm>
              <a:off x="5585196" y="1135704"/>
              <a:ext cx="643811" cy="643811"/>
            </a:xfrm>
            <a:prstGeom prst="rect">
              <a:avLst/>
            </a:prstGeom>
          </p:spPr>
        </p:pic>
      </p:grpSp>
      <p:sp>
        <p:nvSpPr>
          <p:cNvPr id="15" name="TextBox 15"/>
          <p:cNvSpPr txBox="1"/>
          <p:nvPr/>
        </p:nvSpPr>
        <p:spPr>
          <a:xfrm>
            <a:off x="3151840" y="3629610"/>
            <a:ext cx="12239309" cy="1617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73"/>
              </a:lnSpc>
            </a:pPr>
            <a:r>
              <a:rPr lang="vi-VN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 TRIỂN HỆ THỐNG HỖ TRỢ TỰ ĐỘNG HÓA QUY TRÌNH NHẬP XUẤT HÀNG TẠI BẾN CẢNG DỰA TRÊN RPA (ROBOTIC PROCESS AUTOMATION)</a:t>
            </a:r>
            <a:endParaRPr lang="en-US" sz="3200" spc="91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31652" y="1942823"/>
            <a:ext cx="14224695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0"/>
              </a:lnSpc>
            </a:pPr>
            <a:r>
              <a:rPr lang="vi-VN" sz="5450" spc="163" dirty="0">
                <a:solidFill>
                  <a:srgbClr val="000000"/>
                </a:solidFill>
                <a:latin typeface="Montserrat Extra-Bold"/>
              </a:rPr>
              <a:t>BÁO CÁO ĐỒ ÁN 2</a:t>
            </a:r>
            <a:endParaRPr lang="en-US" sz="5450" spc="163" dirty="0">
              <a:solidFill>
                <a:srgbClr val="000000"/>
              </a:solidFill>
              <a:latin typeface="Montserrat Extra-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45695" y="8675776"/>
            <a:ext cx="5813605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499"/>
              </a:lnSpc>
            </a:pPr>
            <a:r>
              <a:rPr lang="vi-VN" sz="2499" spc="74" dirty="0">
                <a:solidFill>
                  <a:srgbClr val="000000"/>
                </a:solidFill>
                <a:latin typeface="Montserrat Extra-Bold Bold"/>
              </a:rPr>
              <a:t>Thá</a:t>
            </a:r>
            <a:r>
              <a:rPr lang="en-US" sz="2499" spc="74" dirty="0">
                <a:solidFill>
                  <a:srgbClr val="000000"/>
                </a:solidFill>
                <a:latin typeface="Montserrat Extra-Bold Bold"/>
              </a:rPr>
              <a:t>ng 6</a:t>
            </a:r>
            <a:r>
              <a:rPr lang="en-US" sz="2499" spc="74" dirty="0">
                <a:solidFill>
                  <a:srgbClr val="000000"/>
                </a:solidFill>
                <a:latin typeface="Montserrat Extra-Bold"/>
              </a:rPr>
              <a:t>,</a:t>
            </a:r>
            <a:r>
              <a:rPr lang="en-US" sz="2499" spc="74" dirty="0">
                <a:solidFill>
                  <a:srgbClr val="000000"/>
                </a:solidFill>
                <a:latin typeface="Montserrat Extra-Bold Bold"/>
              </a:rPr>
              <a:t>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970217" y="2284280"/>
            <a:ext cx="5417258" cy="475733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058364" y="2995380"/>
            <a:ext cx="1187290" cy="92905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2652009" y="4850867"/>
            <a:ext cx="7639844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640"/>
              </a:lnSpc>
            </a:pPr>
            <a:r>
              <a:rPr lang="en-US" sz="7200" spc="215">
                <a:solidFill>
                  <a:srgbClr val="000000"/>
                </a:solidFill>
                <a:latin typeface="Montserrat Extra-Bold"/>
              </a:rPr>
              <a:t>Thanks for your listening</a:t>
            </a:r>
          </a:p>
        </p:txBody>
      </p:sp>
      <p:grpSp>
        <p:nvGrpSpPr>
          <p:cNvPr id="5" name="Group 5"/>
          <p:cNvGrpSpPr/>
          <p:nvPr/>
        </p:nvGrpSpPr>
        <p:grpSpPr>
          <a:xfrm rot="5400000">
            <a:off x="1027748" y="1752871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8525555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776484" y="4260474"/>
            <a:ext cx="6335625" cy="4780517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8070391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069488" y="1028700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9248775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9" name="TextBox 9"/>
          <p:cNvSpPr txBox="1"/>
          <p:nvPr/>
        </p:nvSpPr>
        <p:spPr>
          <a:xfrm>
            <a:off x="6567335" y="2018587"/>
            <a:ext cx="417941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Giáo viên hướng dẫn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062809" y="1469723"/>
            <a:ext cx="2727572" cy="2344007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088B6"/>
            </a:solidFill>
            <a:ln w="114300">
              <a:solidFill>
                <a:srgbClr val="3E5BB2"/>
              </a:solidFill>
            </a:ln>
          </p:spPr>
          <p:txBody>
            <a:bodyPr/>
            <a:lstStyle/>
            <a:p>
              <a:endParaRPr lang="vi-V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279656" y="1648477"/>
            <a:ext cx="2293878" cy="1986498"/>
            <a:chOff x="0" y="0"/>
            <a:chExt cx="6350000" cy="54991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4762500" y="0"/>
                  </a:moveTo>
                  <a:lnTo>
                    <a:pt x="1587500" y="0"/>
                  </a:lnTo>
                  <a:lnTo>
                    <a:pt x="0" y="2749550"/>
                  </a:lnTo>
                  <a:lnTo>
                    <a:pt x="1587500" y="5499100"/>
                  </a:lnTo>
                  <a:lnTo>
                    <a:pt x="4762500" y="5499100"/>
                  </a:lnTo>
                  <a:lnTo>
                    <a:pt x="6350000" y="2749550"/>
                  </a:lnTo>
                  <a:close/>
                </a:path>
              </a:pathLst>
            </a:custGeom>
            <a:blipFill>
              <a:blip r:embed="rId4"/>
              <a:stretch>
                <a:fillRect l="-45153" r="-4546" b="-15170"/>
              </a:stretch>
            </a:blip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768464" y="5053055"/>
            <a:ext cx="4179414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ts val="3920"/>
              </a:lnSpc>
              <a:buFont typeface="Arial"/>
              <a:buChar char="•"/>
            </a:pPr>
            <a:r>
              <a:rPr lang="en-US" sz="2800" spc="84">
                <a:solidFill>
                  <a:srgbClr val="000000"/>
                </a:solidFill>
                <a:latin typeface="Roboto Bold"/>
              </a:rPr>
              <a:t>Thành viên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10154" y="2645669"/>
            <a:ext cx="5473190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>
                <a:solidFill>
                  <a:srgbClr val="000000"/>
                </a:solidFill>
                <a:latin typeface="Roboto"/>
              </a:rPr>
              <a:t>TS </a:t>
            </a:r>
            <a:r>
              <a:rPr lang="vi-VN" sz="2799" spc="13" dirty="0">
                <a:solidFill>
                  <a:srgbClr val="000000"/>
                </a:solidFill>
                <a:latin typeface="Roboto"/>
              </a:rPr>
              <a:t>Nguyễn Trịnh Đông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211282" y="6436148"/>
            <a:ext cx="5473190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vi-VN" sz="2799" spc="11" dirty="0">
                <a:solidFill>
                  <a:srgbClr val="000000"/>
                </a:solidFill>
                <a:latin typeface="Roboto"/>
              </a:rPr>
              <a:t>Lê Thị Bích Loan </a:t>
            </a:r>
            <a:r>
              <a:rPr lang="en-US" sz="2799" spc="11" dirty="0">
                <a:solidFill>
                  <a:srgbClr val="000000"/>
                </a:solidFill>
                <a:latin typeface="Roboto"/>
              </a:rPr>
              <a:t>- 21521083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211282" y="5713927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spc="11" dirty="0">
                <a:solidFill>
                  <a:srgbClr val="000000"/>
                </a:solidFill>
                <a:latin typeface="Roboto"/>
              </a:rPr>
              <a:t>Phan Trọng Tính - 21522683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44740" y="2090539"/>
            <a:ext cx="12198520" cy="800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Montserrat Extra-Bold"/>
              </a:rPr>
              <a:t>Nội dung báo cáo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859934" y="4150479"/>
            <a:ext cx="399892" cy="399253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>
            <a:off x="9859934" y="4549732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6" name="Group 6"/>
          <p:cNvGrpSpPr/>
          <p:nvPr/>
        </p:nvGrpSpPr>
        <p:grpSpPr>
          <a:xfrm>
            <a:off x="9859934" y="5338327"/>
            <a:ext cx="399892" cy="399253"/>
            <a:chOff x="0" y="0"/>
            <a:chExt cx="6350000" cy="63398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8" name="AutoShape 8"/>
          <p:cNvSpPr/>
          <p:nvPr/>
        </p:nvSpPr>
        <p:spPr>
          <a:xfrm>
            <a:off x="9859934" y="5737579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9" name="Group 9"/>
          <p:cNvGrpSpPr/>
          <p:nvPr/>
        </p:nvGrpSpPr>
        <p:grpSpPr>
          <a:xfrm>
            <a:off x="9859934" y="6632557"/>
            <a:ext cx="399892" cy="399253"/>
            <a:chOff x="0" y="0"/>
            <a:chExt cx="6350000" cy="633984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9859934" y="7031809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12" name="Group 12"/>
          <p:cNvGrpSpPr/>
          <p:nvPr/>
        </p:nvGrpSpPr>
        <p:grpSpPr>
          <a:xfrm>
            <a:off x="9859934" y="7824924"/>
            <a:ext cx="399892" cy="399253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4" name="AutoShape 14"/>
          <p:cNvSpPr/>
          <p:nvPr/>
        </p:nvSpPr>
        <p:spPr>
          <a:xfrm>
            <a:off x="9859934" y="8224177"/>
            <a:ext cx="628903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8100" y="3806581"/>
            <a:ext cx="6479425" cy="4653405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675774" y="3869556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Mục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tiêu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675774" y="5050036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Đối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tượng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sử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dụng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675774" y="6344267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Công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nghệ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sử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dụng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675774" y="7536634"/>
            <a:ext cx="5473190" cy="500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spc="13" dirty="0">
                <a:solidFill>
                  <a:srgbClr val="000000"/>
                </a:solidFill>
                <a:latin typeface="Roboto"/>
              </a:rPr>
              <a:t>DEMO </a:t>
            </a:r>
          </a:p>
        </p:txBody>
      </p:sp>
      <p:grpSp>
        <p:nvGrpSpPr>
          <p:cNvPr id="20" name="Group 20"/>
          <p:cNvGrpSpPr/>
          <p:nvPr/>
        </p:nvGrpSpPr>
        <p:grpSpPr>
          <a:xfrm rot="5400000">
            <a:off x="999240" y="1039177"/>
            <a:ext cx="1189812" cy="1187909"/>
            <a:chOff x="0" y="0"/>
            <a:chExt cx="6350000" cy="633984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22" name="AutoShape 22"/>
          <p:cNvSpPr/>
          <p:nvPr/>
        </p:nvSpPr>
        <p:spPr>
          <a:xfrm>
            <a:off x="1028700" y="1028700"/>
            <a:ext cx="162306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22166" y="1528356"/>
            <a:ext cx="788445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501" lvl="1" indent="-539750">
              <a:lnSpc>
                <a:spcPts val="7000"/>
              </a:lnSpc>
              <a:spcBef>
                <a:spcPct val="0"/>
              </a:spcBef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Mục tiêu</a:t>
            </a:r>
          </a:p>
        </p:txBody>
      </p:sp>
      <p:grpSp>
        <p:nvGrpSpPr>
          <p:cNvPr id="3" name="Group 3"/>
          <p:cNvGrpSpPr/>
          <p:nvPr/>
        </p:nvGrpSpPr>
        <p:grpSpPr>
          <a:xfrm rot="5400000">
            <a:off x="1027748" y="1029652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 rot="5400000">
            <a:off x="-2346567" y="4403967"/>
            <a:ext cx="676005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6" name="TextBox 6"/>
          <p:cNvSpPr txBox="1"/>
          <p:nvPr/>
        </p:nvSpPr>
        <p:spPr>
          <a:xfrm>
            <a:off x="3218084" y="2920990"/>
            <a:ext cx="12021916" cy="464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spc="13" dirty="0">
                <a:solidFill>
                  <a:srgbClr val="000000"/>
                </a:solidFill>
                <a:latin typeface="Roboto"/>
              </a:rPr>
              <a:t>Nghiên cứu và ứng dụng thành công RPA vào đề tài đồ án môn học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218084" y="5427753"/>
            <a:ext cx="6896039" cy="46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en-US" sz="2799" spc="13" dirty="0">
                <a:solidFill>
                  <a:srgbClr val="000000"/>
                </a:solidFill>
                <a:latin typeface="Roboto"/>
              </a:rPr>
              <a:t>Giao </a:t>
            </a:r>
            <a:r>
              <a:rPr lang="en-US" sz="2799" spc="13" dirty="0" err="1">
                <a:solidFill>
                  <a:srgbClr val="000000"/>
                </a:solidFill>
                <a:latin typeface="Roboto"/>
              </a:rPr>
              <a:t>diện</a:t>
            </a:r>
            <a:r>
              <a:rPr lang="en-US" sz="2799" spc="13" dirty="0">
                <a:solidFill>
                  <a:srgbClr val="000000"/>
                </a:solidFill>
                <a:latin typeface="Roboto"/>
              </a:rPr>
              <a:t> </a:t>
            </a:r>
            <a:r>
              <a:rPr lang="vi-VN" sz="2799" spc="13" dirty="0">
                <a:solidFill>
                  <a:srgbClr val="000000"/>
                </a:solidFill>
                <a:latin typeface="Roboto"/>
              </a:rPr>
              <a:t>thân thiện dễ sử dụng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218084" y="3964295"/>
            <a:ext cx="11336116" cy="9650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4519" lvl="1" indent="-302260">
              <a:lnSpc>
                <a:spcPts val="3919"/>
              </a:lnSpc>
              <a:buFont typeface="Arial"/>
              <a:buChar char="•"/>
            </a:pPr>
            <a:r>
              <a:rPr lang="vi-VN" sz="2799" spc="13" dirty="0">
                <a:solidFill>
                  <a:srgbClr val="000000"/>
                </a:solidFill>
                <a:latin typeface="Roboto"/>
              </a:rPr>
              <a:t>Xây dựng sản phẩm hoàn chỉnh và ứng dụng RPA vào giải quyết vấn đề thực tế</a:t>
            </a:r>
            <a:endParaRPr lang="en-US" sz="2799" spc="13" dirty="0">
              <a:solidFill>
                <a:srgbClr val="000000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07920" y="2592320"/>
            <a:ext cx="10672861" cy="6549525"/>
          </a:xfrm>
          <a:prstGeom prst="rect">
            <a:avLst/>
          </a:prstGeom>
          <a:solidFill>
            <a:srgbClr val="3E5BB2">
              <a:alpha val="9804"/>
            </a:srgbClr>
          </a:solidFill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6229844" y="8290908"/>
            <a:ext cx="851619" cy="85025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07219" y="2592320"/>
            <a:ext cx="657008" cy="2415218"/>
            <a:chOff x="0" y="0"/>
            <a:chExt cx="239678" cy="8810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9678" cy="881078"/>
            </a:xfrm>
            <a:custGeom>
              <a:avLst/>
              <a:gdLst/>
              <a:ahLst/>
              <a:cxnLst/>
              <a:rect l="l" t="t" r="r" b="b"/>
              <a:pathLst>
                <a:path w="239678" h="881078">
                  <a:moveTo>
                    <a:pt x="0" y="0"/>
                  </a:moveTo>
                  <a:lnTo>
                    <a:pt x="239678" y="0"/>
                  </a:lnTo>
                  <a:lnTo>
                    <a:pt x="239678" y="881078"/>
                  </a:lnTo>
                  <a:lnTo>
                    <a:pt x="0" y="881078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7" name="AutoShape 7"/>
          <p:cNvSpPr/>
          <p:nvPr/>
        </p:nvSpPr>
        <p:spPr>
          <a:xfrm>
            <a:off x="2102751" y="3800354"/>
            <a:ext cx="35201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8" name="AutoShape 8"/>
          <p:cNvSpPr/>
          <p:nvPr/>
        </p:nvSpPr>
        <p:spPr>
          <a:xfrm>
            <a:off x="2102751" y="5007539"/>
            <a:ext cx="3520177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645981" y="3799929"/>
            <a:ext cx="2996038" cy="346180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2661319" y="3927653"/>
            <a:ext cx="3506208" cy="3334085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07219" y="966720"/>
            <a:ext cx="9984594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2. Đối tượng sử dụng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02751" y="2884212"/>
            <a:ext cx="341871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vi-VN" sz="2499" dirty="0">
                <a:solidFill>
                  <a:srgbClr val="000000"/>
                </a:solidFill>
                <a:latin typeface="Roboto"/>
              </a:rPr>
              <a:t>Quản trị viên (Admin)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67227" y="2874687"/>
            <a:ext cx="50652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102751" y="4091396"/>
            <a:ext cx="341871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vi-VN" sz="2499" dirty="0">
                <a:solidFill>
                  <a:srgbClr val="000000"/>
                </a:solidFill>
                <a:latin typeface="Roboto"/>
              </a:rPr>
              <a:t>Khách hàng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67227" y="4081871"/>
            <a:ext cx="506526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20"/>
              </a:lnSpc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481338" y="7733014"/>
            <a:ext cx="1325324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3E5BB2"/>
                </a:solidFill>
                <a:latin typeface="Roboto Bold"/>
              </a:rPr>
              <a:t>Admin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079814" y="7733014"/>
            <a:ext cx="1617386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3E5BB2"/>
                </a:solidFill>
                <a:latin typeface="Roboto Bold"/>
              </a:rPr>
              <a:t>Customer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-5400000">
            <a:off x="16408363" y="8416888"/>
            <a:ext cx="851619" cy="850256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5" name="AutoShape 5"/>
          <p:cNvSpPr/>
          <p:nvPr/>
        </p:nvSpPr>
        <p:spPr>
          <a:xfrm rot="-3193">
            <a:off x="1028697" y="9255919"/>
            <a:ext cx="15380349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sp>
        <p:nvSpPr>
          <p:cNvPr id="11" name="TextBox 11"/>
          <p:cNvSpPr txBox="1"/>
          <p:nvPr/>
        </p:nvSpPr>
        <p:spPr>
          <a:xfrm>
            <a:off x="1028700" y="825544"/>
            <a:ext cx="9701716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Montserrat Extra-Bold"/>
              </a:rPr>
              <a:t>3. Công nghệ sử dụng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97901" y="4491901"/>
            <a:ext cx="142345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ReactJs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493309" y="4550106"/>
            <a:ext cx="3682600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NodeJs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548604" y="7549196"/>
            <a:ext cx="2034926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Roboto"/>
              </a:rPr>
              <a:t>MongoDB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479750" y="7814885"/>
            <a:ext cx="225975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>
                <a:solidFill>
                  <a:srgbClr val="000000"/>
                </a:solidFill>
                <a:latin typeface="Roboto"/>
              </a:rPr>
              <a:t>UI vision RPA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E867B45-DD50-5C3A-DF95-717A5CB0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865" y="2003427"/>
            <a:ext cx="2409726" cy="2284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CA1531-47CD-636D-87EF-C7CFC3A00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132" y="1871777"/>
            <a:ext cx="2524477" cy="259155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00216BE-CDD6-4258-D2D4-B6184B086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2653" y="2408800"/>
            <a:ext cx="2038635" cy="17814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99C7C3-4B68-154A-4128-D8707705FC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604" y="5295900"/>
            <a:ext cx="1190791" cy="2095792"/>
          </a:xfrm>
          <a:prstGeom prst="rect">
            <a:avLst/>
          </a:prstGeom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C42F2B09-41D8-2025-6C97-8A356E727456}"/>
              </a:ext>
            </a:extLst>
          </p:cNvPr>
          <p:cNvSpPr txBox="1"/>
          <p:nvPr/>
        </p:nvSpPr>
        <p:spPr>
          <a:xfrm>
            <a:off x="11888719" y="4441303"/>
            <a:ext cx="2034926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ExpressJs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A7265E6-35A5-7F32-DEF0-58A3F759E6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0242" y="5329472"/>
            <a:ext cx="2191056" cy="1714739"/>
          </a:xfrm>
          <a:prstGeom prst="rect">
            <a:avLst/>
          </a:prstGeom>
        </p:spPr>
      </p:pic>
      <p:sp>
        <p:nvSpPr>
          <p:cNvPr id="35" name="TextBox 15">
            <a:extLst>
              <a:ext uri="{FF2B5EF4-FFF2-40B4-BE49-F238E27FC236}">
                <a16:creationId xmlns:a16="http://schemas.microsoft.com/office/drawing/2014/main" id="{BEBF6ACE-1E3A-C31F-26AC-310818B02379}"/>
              </a:ext>
            </a:extLst>
          </p:cNvPr>
          <p:cNvSpPr txBox="1"/>
          <p:nvPr/>
        </p:nvSpPr>
        <p:spPr>
          <a:xfrm>
            <a:off x="11841242" y="7196277"/>
            <a:ext cx="2034926" cy="368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99"/>
              </a:lnSpc>
            </a:pPr>
            <a:r>
              <a:rPr lang="en-US" sz="2499" dirty="0" err="1">
                <a:solidFill>
                  <a:srgbClr val="000000"/>
                </a:solidFill>
                <a:latin typeface="Roboto"/>
              </a:rPr>
              <a:t>Cloudinary</a:t>
            </a:r>
            <a:endParaRPr lang="en-US" sz="2499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68EBD86D-015B-CCCB-88F6-5B720C86B4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6095" y="5839104"/>
            <a:ext cx="1543265" cy="151468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51439" y="3678555"/>
            <a:ext cx="13643696" cy="1360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9600">
                <a:solidFill>
                  <a:srgbClr val="3E5BB2"/>
                </a:solidFill>
                <a:latin typeface="Montserrat Extra-Bold Bold"/>
              </a:rPr>
              <a:t>4. DEMO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444246" y="5181600"/>
            <a:ext cx="7112268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480"/>
              </a:lnSpc>
              <a:spcBef>
                <a:spcPct val="0"/>
              </a:spcBef>
            </a:pPr>
            <a:r>
              <a:rPr lang="en-US" sz="3200" u="none" spc="16">
                <a:solidFill>
                  <a:srgbClr val="000000"/>
                </a:solidFill>
                <a:latin typeface="Roboto"/>
              </a:rPr>
              <a:t>Let's begin.</a:t>
            </a:r>
          </a:p>
        </p:txBody>
      </p:sp>
      <p:sp>
        <p:nvSpPr>
          <p:cNvPr id="4" name="AutoShape 4"/>
          <p:cNvSpPr/>
          <p:nvPr/>
        </p:nvSpPr>
        <p:spPr>
          <a:xfrm>
            <a:off x="5444246" y="5143500"/>
            <a:ext cx="7761458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5" name="Group 5"/>
          <p:cNvGrpSpPr/>
          <p:nvPr/>
        </p:nvGrpSpPr>
        <p:grpSpPr>
          <a:xfrm rot="-10800000">
            <a:off x="15195136" y="1901732"/>
            <a:ext cx="1189812" cy="1187909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08221" y="7198541"/>
            <a:ext cx="1189812" cy="1187909"/>
            <a:chOff x="0" y="0"/>
            <a:chExt cx="6350000" cy="63398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3761167" y="5138738"/>
            <a:ext cx="1076566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vi-VN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-952" y="952"/>
            <a:ext cx="1189812" cy="1187909"/>
            <a:chOff x="0" y="0"/>
            <a:chExt cx="6350000" cy="6339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72362" y="3511512"/>
            <a:ext cx="625552" cy="625552"/>
            <a:chOff x="0" y="0"/>
            <a:chExt cx="1913890" cy="19138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172362" y="6470620"/>
            <a:ext cx="625552" cy="625552"/>
            <a:chOff x="0" y="0"/>
            <a:chExt cx="1913890" cy="19138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E5BB2"/>
            </a:solidFill>
          </p:spPr>
          <p:txBody>
            <a:bodyPr/>
            <a:lstStyle/>
            <a:p>
              <a:endParaRPr lang="vi-VN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277600" y="3619500"/>
            <a:ext cx="5221118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r>
              <a:rPr lang="en-US" sz="2100" spc="10">
                <a:solidFill>
                  <a:srgbClr val="000000"/>
                </a:solidFill>
                <a:latin typeface="Roboto"/>
              </a:rPr>
              <a:t>Luồng 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77600" y="6568448"/>
            <a:ext cx="5221118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spc="10">
                <a:solidFill>
                  <a:srgbClr val="000000"/>
                </a:solidFill>
                <a:latin typeface="Roboto"/>
              </a:rPr>
              <a:t>Luồng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0" y="872819"/>
            <a:ext cx="6379773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40"/>
              </a:lnSpc>
            </a:pPr>
            <a:r>
              <a:rPr lang="en-US" sz="7200" dirty="0" err="1">
                <a:solidFill>
                  <a:srgbClr val="000000"/>
                </a:solidFill>
                <a:latin typeface="Montserrat Extra-Bold"/>
              </a:rPr>
              <a:t>Luồng</a:t>
            </a:r>
            <a:r>
              <a:rPr lang="en-US" sz="7200" dirty="0">
                <a:solidFill>
                  <a:srgbClr val="000000"/>
                </a:solidFill>
                <a:latin typeface="Montserrat Extra-Bold"/>
              </a:rPr>
              <a:t> Demo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72362" y="3657600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72362" y="6616708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72362" y="9187177"/>
            <a:ext cx="625552" cy="323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2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Roboto Bold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258678" y="4538724"/>
            <a:ext cx="6379773" cy="83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spc="12" dirty="0">
                <a:solidFill>
                  <a:srgbClr val="000000"/>
                </a:solidFill>
                <a:latin typeface="Roboto"/>
              </a:rPr>
              <a:t>Luồng thông tin tài khoản và tạo đơn hàng bên khách hàng</a:t>
            </a:r>
            <a:endParaRPr lang="en-US" sz="2400" spc="12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258678" y="7712718"/>
            <a:ext cx="6379773" cy="83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spc="12" dirty="0">
                <a:solidFill>
                  <a:srgbClr val="000000"/>
                </a:solidFill>
                <a:latin typeface="Roboto"/>
              </a:rPr>
              <a:t>Luồng xử lý đơn hàng và hợp đồng bằng RPA bên phía Admin</a:t>
            </a:r>
            <a:endParaRPr lang="en-US" sz="2400" spc="12" dirty="0">
              <a:solidFill>
                <a:srgbClr val="000000"/>
              </a:solidFill>
              <a:latin typeface="Roboto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D0EC90D-27E1-CC33-B1C4-2D180DCE8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9" y="2125209"/>
            <a:ext cx="8230042" cy="65069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19">
            <a:hlinkClick r:id="rId2"/>
            <a:extLst>
              <a:ext uri="{FF2B5EF4-FFF2-40B4-BE49-F238E27FC236}">
                <a16:creationId xmlns:a16="http://schemas.microsoft.com/office/drawing/2014/main" id="{F4E4EF8A-A7A6-5548-80B2-3A388562AAF9}"/>
              </a:ext>
            </a:extLst>
          </p:cNvPr>
          <p:cNvSpPr txBox="1"/>
          <p:nvPr/>
        </p:nvSpPr>
        <p:spPr>
          <a:xfrm>
            <a:off x="2769143" y="2400299"/>
            <a:ext cx="6379773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spc="12" dirty="0">
                <a:solidFill>
                  <a:srgbClr val="000000"/>
                </a:solidFill>
                <a:latin typeface="Roboto"/>
                <a:hlinkClick r:id="rId2"/>
              </a:rPr>
              <a:t>https://github.com/21522683/DA2</a:t>
            </a:r>
            <a:endParaRPr lang="en-US" sz="2400" spc="12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39" name="TextBox 19">
            <a:extLst>
              <a:ext uri="{FF2B5EF4-FFF2-40B4-BE49-F238E27FC236}">
                <a16:creationId xmlns:a16="http://schemas.microsoft.com/office/drawing/2014/main" id="{A37989C1-C714-21D3-2A09-3846D9658C5C}"/>
              </a:ext>
            </a:extLst>
          </p:cNvPr>
          <p:cNvSpPr txBox="1"/>
          <p:nvPr/>
        </p:nvSpPr>
        <p:spPr>
          <a:xfrm>
            <a:off x="1524000" y="2400300"/>
            <a:ext cx="6379773" cy="40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b="1" spc="12" dirty="0">
                <a:solidFill>
                  <a:srgbClr val="000000"/>
                </a:solidFill>
                <a:latin typeface="Roboto"/>
              </a:rPr>
              <a:t>Github: </a:t>
            </a:r>
            <a:endParaRPr lang="en-US" sz="2400" b="1" spc="12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2" name="TextBox 19">
            <a:extLst>
              <a:ext uri="{FF2B5EF4-FFF2-40B4-BE49-F238E27FC236}">
                <a16:creationId xmlns:a16="http://schemas.microsoft.com/office/drawing/2014/main" id="{DE6F3EA5-6E3E-F162-EF4C-BCBF2A67A7FB}"/>
              </a:ext>
            </a:extLst>
          </p:cNvPr>
          <p:cNvSpPr txBox="1"/>
          <p:nvPr/>
        </p:nvSpPr>
        <p:spPr>
          <a:xfrm>
            <a:off x="1524000" y="4176710"/>
            <a:ext cx="8991600" cy="839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b="1" spc="12" dirty="0">
                <a:solidFill>
                  <a:srgbClr val="000000"/>
                </a:solidFill>
                <a:latin typeface="Roboto"/>
              </a:rPr>
              <a:t>Trang chủ ui.vision:  </a:t>
            </a:r>
            <a:r>
              <a:rPr lang="vi-VN" sz="2400" dirty="0">
                <a:hlinkClick r:id="rId3"/>
              </a:rPr>
              <a:t>https://ui.vision/</a:t>
            </a:r>
            <a:endParaRPr lang="vi-VN" sz="2400" dirty="0"/>
          </a:p>
          <a:p>
            <a:pPr>
              <a:lnSpc>
                <a:spcPts val="3359"/>
              </a:lnSpc>
            </a:pPr>
            <a:endParaRPr lang="en-US" sz="2400" spc="12" dirty="0">
              <a:solidFill>
                <a:srgbClr val="000000"/>
              </a:solidFill>
              <a:latin typeface="Roboto"/>
            </a:endParaRP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445405B7-B5D2-317A-9554-38E199F6039D}"/>
              </a:ext>
            </a:extLst>
          </p:cNvPr>
          <p:cNvSpPr txBox="1"/>
          <p:nvPr/>
        </p:nvSpPr>
        <p:spPr>
          <a:xfrm>
            <a:off x="1524000" y="3366329"/>
            <a:ext cx="8991600" cy="403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vi-VN" sz="2400" b="1" spc="12" dirty="0">
                <a:solidFill>
                  <a:srgbClr val="000000"/>
                </a:solidFill>
                <a:latin typeface="Roboto"/>
              </a:rPr>
              <a:t>Open source RPA:  </a:t>
            </a:r>
            <a:r>
              <a:rPr lang="vi-VN" sz="2400" spc="12" dirty="0">
                <a:solidFill>
                  <a:srgbClr val="000000"/>
                </a:solidFill>
                <a:latin typeface="Roboto"/>
                <a:hlinkClick r:id="rId4"/>
              </a:rPr>
              <a:t>https://github.com/A9T9/RPA </a:t>
            </a:r>
            <a:endParaRPr lang="en-US" sz="2400" spc="12" dirty="0">
              <a:solidFill>
                <a:srgbClr val="000000"/>
              </a:solidFill>
              <a:latin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226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Roboto Bold</vt:lpstr>
      <vt:lpstr>Montserrat Extra-Bold Bold</vt:lpstr>
      <vt:lpstr>Times New Roman</vt:lpstr>
      <vt:lpstr>Montserrat Extra-Bold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February , 2025</dc:title>
  <cp:lastModifiedBy>Phan Trọng Tính</cp:lastModifiedBy>
  <cp:revision>2</cp:revision>
  <dcterms:created xsi:type="dcterms:W3CDTF">2006-08-16T00:00:00Z</dcterms:created>
  <dcterms:modified xsi:type="dcterms:W3CDTF">2024-06-03T09:57:06Z</dcterms:modified>
  <dc:identifier>DAFZYWHgULE</dc:identifier>
</cp:coreProperties>
</file>