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4" r:id="rId8"/>
    <p:sldId id="271" r:id="rId9"/>
    <p:sldId id="273" r:id="rId10"/>
    <p:sldId id="274" r:id="rId11"/>
    <p:sldId id="275" r:id="rId12"/>
    <p:sldId id="276" r:id="rId13"/>
    <p:sldId id="260" r:id="rId14"/>
    <p:sldId id="277" r:id="rId15"/>
    <p:sldId id="261" r:id="rId16"/>
    <p:sldId id="278" r:id="rId17"/>
    <p:sldId id="279" r:id="rId18"/>
    <p:sldId id="280" r:id="rId19"/>
    <p:sldId id="262" r:id="rId20"/>
    <p:sldId id="26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êu đề Bản chiếu">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21" name="Google Shape;21;p10" descr="Ảnh có chứa văn bản, mẫu họa&#10;&#10;Mô tả được tạo tự động"/>
          <p:cNvPicPr preferRelativeResize="0"/>
          <p:nvPr/>
        </p:nvPicPr>
        <p:blipFill rotWithShape="1">
          <a:blip r:embed="rId2"/>
          <a:srcRect/>
          <a:stretch>
            <a:fillRect/>
          </a:stretch>
        </p:blipFill>
        <p:spPr>
          <a:xfrm>
            <a:off x="838200" y="369928"/>
            <a:ext cx="1176338" cy="971550"/>
          </a:xfrm>
          <a:prstGeom prst="rect">
            <a:avLst/>
          </a:prstGeom>
          <a:noFill/>
          <a:ln>
            <a:noFill/>
          </a:ln>
        </p:spPr>
      </p:pic>
      <p:pic>
        <p:nvPicPr>
          <p:cNvPr id="22" name="Google Shape;22;p10"/>
          <p:cNvPicPr preferRelativeResize="0"/>
          <p:nvPr/>
        </p:nvPicPr>
        <p:blipFill rotWithShape="1">
          <a:blip r:embed="rId3"/>
          <a:srcRect/>
          <a:stretch>
            <a:fillRect/>
          </a:stretch>
        </p:blipFill>
        <p:spPr>
          <a:xfrm>
            <a:off x="10443798" y="243936"/>
            <a:ext cx="910002" cy="9622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êu đề và Văn bản Dọc">
  <p:cSld name="VERTICAL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Tiêu đề Dọc và Văn bản">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êu đề và Nội dung">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alibri" panose="020F0502020204030204"/>
                <a:ea typeface="Calibri" panose="020F0502020204030204"/>
                <a:cs typeface="Calibri" panose="020F0502020204030204"/>
                <a:sym typeface="Calibri" panose="020F0502020204030204"/>
              </a:defRPr>
            </a:lvl1pPr>
            <a:lvl2pPr marL="914400" lvl="1" indent="-381000" algn="l">
              <a:lnSpc>
                <a:spcPct val="90000"/>
              </a:lnSpc>
              <a:spcBef>
                <a:spcPts val="500"/>
              </a:spcBef>
              <a:spcAft>
                <a:spcPts val="0"/>
              </a:spcAft>
              <a:buClr>
                <a:schemeClr val="dk1"/>
              </a:buClr>
              <a:buSzPts val="2400"/>
              <a:buChar char="•"/>
              <a:defRPr>
                <a:latin typeface="Calibri" panose="020F0502020204030204"/>
                <a:ea typeface="Calibri" panose="020F0502020204030204"/>
                <a:cs typeface="Calibri" panose="020F0502020204030204"/>
                <a:sym typeface="Calibri" panose="020F0502020204030204"/>
              </a:defRPr>
            </a:lvl2pPr>
            <a:lvl3pPr marL="1371600" lvl="2" indent="-355600" algn="l">
              <a:lnSpc>
                <a:spcPct val="90000"/>
              </a:lnSpc>
              <a:spcBef>
                <a:spcPts val="500"/>
              </a:spcBef>
              <a:spcAft>
                <a:spcPts val="0"/>
              </a:spcAft>
              <a:buClr>
                <a:schemeClr val="dk1"/>
              </a:buClr>
              <a:buSzPts val="2000"/>
              <a:buChar char="•"/>
              <a:defRPr>
                <a:latin typeface="Calibri" panose="020F0502020204030204"/>
                <a:ea typeface="Calibri" panose="020F0502020204030204"/>
                <a:cs typeface="Calibri" panose="020F0502020204030204"/>
                <a:sym typeface="Calibri" panose="020F0502020204030204"/>
              </a:defRPr>
            </a:lvl3pPr>
            <a:lvl4pPr marL="1828800" lvl="3" indent="-342900" algn="l">
              <a:lnSpc>
                <a:spcPct val="90000"/>
              </a:lnSpc>
              <a:spcBef>
                <a:spcPts val="500"/>
              </a:spcBef>
              <a:spcAft>
                <a:spcPts val="0"/>
              </a:spcAft>
              <a:buClr>
                <a:schemeClr val="dk1"/>
              </a:buClr>
              <a:buSzPts val="1800"/>
              <a:buChar char="•"/>
              <a:defRPr>
                <a:latin typeface="Calibri" panose="020F0502020204030204"/>
                <a:ea typeface="Calibri" panose="020F0502020204030204"/>
                <a:cs typeface="Calibri" panose="020F0502020204030204"/>
                <a:sym typeface="Calibri" panose="020F0502020204030204"/>
              </a:defRPr>
            </a:lvl4pPr>
            <a:lvl5pPr marL="2286000" lvl="4" indent="-342900" algn="l">
              <a:lnSpc>
                <a:spcPct val="90000"/>
              </a:lnSpc>
              <a:spcBef>
                <a:spcPts val="500"/>
              </a:spcBef>
              <a:spcAft>
                <a:spcPts val="0"/>
              </a:spcAft>
              <a:buClr>
                <a:schemeClr val="dk1"/>
              </a:buClr>
              <a:buSzPts val="1800"/>
              <a:buChar char="•"/>
              <a:defRPr>
                <a:latin typeface="Calibri" panose="020F0502020204030204"/>
                <a:ea typeface="Calibri" panose="020F0502020204030204"/>
                <a:cs typeface="Calibri" panose="020F0502020204030204"/>
                <a:sym typeface="Calibri" panose="020F0502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29" name="Google Shape;29;p11" descr="Ảnh có chứa văn bản, mẫu họa&#10;&#10;Mô tả được tạo tự động"/>
          <p:cNvPicPr preferRelativeResize="0"/>
          <p:nvPr/>
        </p:nvPicPr>
        <p:blipFill rotWithShape="1">
          <a:blip r:embed="rId2"/>
          <a:srcRect/>
          <a:stretch>
            <a:fillRect/>
          </a:stretch>
        </p:blipFill>
        <p:spPr>
          <a:xfrm>
            <a:off x="10353905" y="241900"/>
            <a:ext cx="718969" cy="593804"/>
          </a:xfrm>
          <a:prstGeom prst="rect">
            <a:avLst/>
          </a:prstGeom>
          <a:noFill/>
          <a:ln>
            <a:noFill/>
          </a:ln>
        </p:spPr>
      </p:pic>
      <p:pic>
        <p:nvPicPr>
          <p:cNvPr id="30" name="Google Shape;30;p11"/>
          <p:cNvPicPr preferRelativeResize="0"/>
          <p:nvPr/>
        </p:nvPicPr>
        <p:blipFill rotWithShape="1">
          <a:blip r:embed="rId3"/>
          <a:srcRect/>
          <a:stretch>
            <a:fillRect/>
          </a:stretch>
        </p:blipFill>
        <p:spPr>
          <a:xfrm>
            <a:off x="11116462" y="244752"/>
            <a:ext cx="556187" cy="588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Đầu trang của Phần">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Hai Nội dung">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Phép so sánh">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Chỉ Tiêu đề">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Trống">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Nội dung với Chú thích">
  <p:cSld name="OBJECT_WITH_CAPTION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5" name="Google Shape;6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6" name="Google Shape;6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Ảnh với Chú thích">
  <p:cSld name="PICTURE_WITH_CAPTION_TEX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a:spLocks noGrp="1"/>
          </p:cNvSpPr>
          <p:nvPr>
            <p:ph type="pic" idx="2"/>
          </p:nvPr>
        </p:nvSpPr>
        <p:spPr>
          <a:xfrm>
            <a:off x="5183188" y="987425"/>
            <a:ext cx="6172200" cy="4873625"/>
          </a:xfrm>
          <a:prstGeom prst="rect">
            <a:avLst/>
          </a:prstGeom>
          <a:noFill/>
          <a:ln>
            <a:noFill/>
          </a:ln>
        </p:spPr>
      </p:sp>
      <p:sp>
        <p:nvSpPr>
          <p:cNvPr id="72" name="Google Shape;72;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s://ops.tsp.com.vn/departmen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hyperlink" Target="https://github.com/Tinhphan158/source_training" TargetMode="External"/><Relationship Id="rId1" Type="http://schemas.openxmlformats.org/officeDocument/2006/relationships/hyperlink" Target="https://www.figma.com/design/vOLs9PA6ZQ4yZVTRM6fjNL/Training?t=DdwKjbUXv6ig5eES-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2724442"/>
            <a:ext cx="9144000" cy="785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4400" b="1">
                <a:solidFill>
                  <a:srgbClr val="FF0000"/>
                </a:solidFill>
              </a:rPr>
              <a:t>BÁO CÁO THỰC TẬP DOANH NGHIỆP</a:t>
            </a:r>
            <a:endParaRPr lang="en-US" sz="4400" b="1">
              <a:solidFill>
                <a:srgbClr val="FF0000"/>
              </a:solidFill>
            </a:endParaRPr>
          </a:p>
        </p:txBody>
      </p:sp>
      <p:sp>
        <p:nvSpPr>
          <p:cNvPr id="93" name="Google Shape;93;p1"/>
          <p:cNvSpPr txBox="1">
            <a:spLocks noGrp="1"/>
          </p:cNvSpPr>
          <p:nvPr>
            <p:ph type="subTitle" idx="1"/>
          </p:nvPr>
        </p:nvSpPr>
        <p:spPr>
          <a:xfrm>
            <a:off x="1315065" y="3812454"/>
            <a:ext cx="10038735" cy="23875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dirty="0" err="1"/>
              <a:t>Vị</a:t>
            </a:r>
            <a:r>
              <a:rPr lang="en-US" sz="2800" dirty="0"/>
              <a:t> </a:t>
            </a:r>
            <a:r>
              <a:rPr lang="en-US" sz="2800" dirty="0" err="1"/>
              <a:t>trí</a:t>
            </a:r>
            <a:r>
              <a:rPr lang="en-US" sz="2800" dirty="0"/>
              <a:t>: </a:t>
            </a:r>
            <a:r>
              <a:rPr lang="en-US" sz="2800" dirty="0">
                <a:solidFill>
                  <a:srgbClr val="FF0000"/>
                </a:solidFill>
              </a:rPr>
              <a:t>FRONT-END DEVELOPER</a:t>
            </a:r>
            <a:endParaRPr dirty="0"/>
          </a:p>
          <a:p>
            <a:pPr marL="0" lvl="0" indent="0" algn="l" rtl="0">
              <a:lnSpc>
                <a:spcPct val="90000"/>
              </a:lnSpc>
              <a:spcBef>
                <a:spcPts val="1000"/>
              </a:spcBef>
              <a:spcAft>
                <a:spcPts val="0"/>
              </a:spcAft>
              <a:buClr>
                <a:schemeClr val="dk1"/>
              </a:buClr>
              <a:buSzPts val="2800"/>
              <a:buNone/>
            </a:pPr>
            <a:r>
              <a:rPr lang="en-US" sz="2800" dirty="0" err="1"/>
              <a:t>Công</a:t>
            </a:r>
            <a:r>
              <a:rPr lang="en-US" sz="2800" dirty="0"/>
              <a:t> ty: </a:t>
            </a:r>
            <a:r>
              <a:rPr lang="vi-VN" sz="2800" dirty="0">
                <a:solidFill>
                  <a:srgbClr val="FF0000"/>
                </a:solidFill>
              </a:rPr>
              <a:t>Công ty cổ phần TMDV TSP</a:t>
            </a:r>
            <a:endParaRPr dirty="0"/>
          </a:p>
          <a:p>
            <a:pPr marL="0" lvl="0" indent="0" algn="l" rtl="0">
              <a:lnSpc>
                <a:spcPct val="90000"/>
              </a:lnSpc>
              <a:spcBef>
                <a:spcPts val="1000"/>
              </a:spcBef>
              <a:spcAft>
                <a:spcPts val="0"/>
              </a:spcAft>
              <a:buClr>
                <a:schemeClr val="dk1"/>
              </a:buClr>
              <a:buSzPts val="2800"/>
              <a:buNone/>
            </a:pPr>
            <a:r>
              <a:rPr lang="en-US" sz="2800" dirty="0" err="1"/>
              <a:t>Tên</a:t>
            </a:r>
            <a:r>
              <a:rPr lang="en-US" sz="2800" dirty="0"/>
              <a:t>: </a:t>
            </a:r>
            <a:r>
              <a:rPr lang="en-US" sz="2800" dirty="0">
                <a:solidFill>
                  <a:srgbClr val="FF0000"/>
                </a:solidFill>
              </a:rPr>
              <a:t>Phan </a:t>
            </a:r>
            <a:r>
              <a:rPr lang="vi-VN" sz="2800" dirty="0">
                <a:solidFill>
                  <a:srgbClr val="FF0000"/>
                </a:solidFill>
              </a:rPr>
              <a:t>Trọng Tính</a:t>
            </a:r>
            <a:endParaRPr dirty="0"/>
          </a:p>
          <a:p>
            <a:pPr marL="0" lvl="0" indent="0" algn="l" rtl="0">
              <a:lnSpc>
                <a:spcPct val="90000"/>
              </a:lnSpc>
              <a:spcBef>
                <a:spcPts val="1000"/>
              </a:spcBef>
              <a:spcAft>
                <a:spcPts val="0"/>
              </a:spcAft>
              <a:buClr>
                <a:schemeClr val="dk1"/>
              </a:buClr>
              <a:buSzPts val="2800"/>
              <a:buNone/>
            </a:pPr>
            <a:r>
              <a:rPr lang="en-US" sz="2800" dirty="0"/>
              <a:t>MSSV: </a:t>
            </a:r>
            <a:r>
              <a:rPr lang="en-US" sz="2800" dirty="0">
                <a:solidFill>
                  <a:srgbClr val="FF0000"/>
                </a:solidFill>
              </a:rPr>
              <a:t>21522683</a:t>
            </a:r>
            <a:endParaRPr sz="2800" dirty="0">
              <a:solidFill>
                <a:srgbClr val="FF0000"/>
              </a:solidFill>
            </a:endParaRPr>
          </a:p>
        </p:txBody>
      </p:sp>
      <p:sp>
        <p:nvSpPr>
          <p:cNvPr id="94" name="Google Shape;9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95" name="Google Shape;95;p1"/>
          <p:cNvSpPr txBox="1">
            <a:spLocks noGrp="1"/>
          </p:cNvSpPr>
          <p:nvPr>
            <p:ph type="ctrTitle"/>
          </p:nvPr>
        </p:nvSpPr>
        <p:spPr>
          <a:xfrm>
            <a:off x="1851150" y="442630"/>
            <a:ext cx="8489700" cy="7854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13000"/>
              <a:buFont typeface="Calibri" panose="020F0502020204030204"/>
              <a:buNone/>
            </a:pPr>
            <a:r>
              <a:rPr lang="en-US" sz="3900"/>
              <a:t>TRƯỜNG ĐẠI HỌC CÔNG NGHỆ THÔNG TIN</a:t>
            </a:r>
            <a:endParaRPr sz="3900"/>
          </a:p>
          <a:p>
            <a:pPr marL="0" lvl="0" indent="0" algn="ctr" rtl="0">
              <a:lnSpc>
                <a:spcPct val="90000"/>
              </a:lnSpc>
              <a:spcBef>
                <a:spcPts val="0"/>
              </a:spcBef>
              <a:spcAft>
                <a:spcPts val="0"/>
              </a:spcAft>
              <a:buClr>
                <a:schemeClr val="dk1"/>
              </a:buClr>
              <a:buSzPct val="113000"/>
              <a:buFont typeface="Calibri" panose="020F0502020204030204"/>
              <a:buNone/>
            </a:pPr>
            <a:r>
              <a:rPr lang="en-US" sz="3900" b="1"/>
              <a:t>KHOA CÔNG NGHỆ PHẦN MỀM</a:t>
            </a:r>
            <a:endParaRPr sz="3900" b="1"/>
          </a:p>
        </p:txBody>
      </p:sp>
      <p:sp>
        <p:nvSpPr>
          <p:cNvPr id="96" name="Google Shape;96;p1"/>
          <p:cNvSpPr txBox="1"/>
          <p:nvPr/>
        </p:nvSpPr>
        <p:spPr>
          <a:xfrm>
            <a:off x="1315065" y="6200053"/>
            <a:ext cx="10038735" cy="365125"/>
          </a:xfrm>
          <a:prstGeom prst="rect">
            <a:avLst/>
          </a:prstGeom>
          <a:noFill/>
          <a:ln>
            <a:noFill/>
          </a:ln>
        </p:spPr>
        <p:txBody>
          <a:bodyPr spcFirstLastPara="1" wrap="square" lIns="91425" tIns="45700" rIns="91425" bIns="45700" anchor="t" anchorCtr="0">
            <a:normAutofit fontScale="65000" lnSpcReduction="20000"/>
          </a:bodyPr>
          <a:lstStyle/>
          <a:p>
            <a:pPr marL="0" marR="0" lvl="0" indent="0" algn="ctr" rtl="0">
              <a:lnSpc>
                <a:spcPct val="90000"/>
              </a:lnSpc>
              <a:spcBef>
                <a:spcPts val="0"/>
              </a:spcBef>
              <a:spcAft>
                <a:spcPts val="0"/>
              </a:spcAft>
              <a:buClr>
                <a:schemeClr val="dk1"/>
              </a:buClr>
              <a:buSzPct val="118000"/>
              <a:buFont typeface="Arial" panose="020B0604020202020204"/>
              <a:buNone/>
            </a:pP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TP. HỒ CHÍ MINH, NGÀY </a:t>
            </a:r>
            <a:r>
              <a:rPr lang="vi-VN" alt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14</a:t>
            </a: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THÁNG 02 NĂM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Nội dung thực tập</a:t>
            </a:r>
            <a:endParaRPr lang="en-US"/>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30000"/>
              </a:lnSpc>
              <a:spcBef>
                <a:spcPts val="0"/>
              </a:spcBef>
              <a:spcAft>
                <a:spcPts val="0"/>
              </a:spcAft>
              <a:buClr>
                <a:schemeClr val="dk1"/>
              </a:buClr>
              <a:buSzPts val="2800"/>
              <a:buFontTx/>
              <a:buChar char="-"/>
            </a:pPr>
            <a:r>
              <a:rPr lang="vi-VN" b="1" dirty="0"/>
              <a:t>Hồ sơ nhân viên:</a:t>
            </a:r>
            <a:endParaRPr lang="vi-VN" b="1" dirty="0"/>
          </a:p>
          <a:p>
            <a:pPr marL="0" lvl="0" indent="0" algn="just" rtl="0">
              <a:lnSpc>
                <a:spcPct val="130000"/>
              </a:lnSpc>
              <a:spcBef>
                <a:spcPts val="0"/>
              </a:spcBef>
              <a:spcAft>
                <a:spcPts val="0"/>
              </a:spcAft>
              <a:buClr>
                <a:schemeClr val="dk1"/>
              </a:buClr>
              <a:buSzPts val="2800"/>
              <a:buNone/>
            </a:pPr>
            <a:r>
              <a:rPr lang="vi-VN" b="1" dirty="0"/>
              <a:t> </a:t>
            </a:r>
            <a:endParaRPr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8" name="Picture 7"/>
          <p:cNvPicPr/>
          <p:nvPr/>
        </p:nvPicPr>
        <p:blipFill>
          <a:blip r:embed="rId1"/>
          <a:stretch>
            <a:fillRect/>
          </a:stretch>
        </p:blipFill>
        <p:spPr>
          <a:xfrm>
            <a:off x="707283" y="2311400"/>
            <a:ext cx="4808300" cy="3025775"/>
          </a:xfrm>
          <a:prstGeom prst="rect">
            <a:avLst/>
          </a:prstGeom>
        </p:spPr>
      </p:pic>
      <p:pic>
        <p:nvPicPr>
          <p:cNvPr id="10" name="Picture 9"/>
          <p:cNvPicPr/>
          <p:nvPr/>
        </p:nvPicPr>
        <p:blipFill>
          <a:blip r:embed="rId2"/>
          <a:stretch>
            <a:fillRect/>
          </a:stretch>
        </p:blipFill>
        <p:spPr>
          <a:xfrm>
            <a:off x="6096000" y="2328268"/>
            <a:ext cx="5295089" cy="2945677"/>
          </a:xfrm>
          <a:prstGeom prst="rect">
            <a:avLst/>
          </a:prstGeom>
        </p:spPr>
      </p:pic>
      <p:sp>
        <p:nvSpPr>
          <p:cNvPr id="11" name="TextBox 10"/>
          <p:cNvSpPr txBox="1"/>
          <p:nvPr/>
        </p:nvSpPr>
        <p:spPr>
          <a:xfrm>
            <a:off x="4545063" y="5757827"/>
            <a:ext cx="4065537" cy="307777"/>
          </a:xfrm>
          <a:prstGeom prst="rect">
            <a:avLst/>
          </a:prstGeom>
          <a:noFill/>
        </p:spPr>
        <p:txBody>
          <a:bodyPr wrap="none" rtlCol="0">
            <a:spAutoFit/>
          </a:bodyPr>
          <a:lstStyle/>
          <a:p>
            <a:r>
              <a:rPr lang="vi-VN" i="1" dirty="0">
                <a:latin typeface="+mj-lt"/>
              </a:rPr>
              <a:t>Một số hình ảnh dự án với chức năng hồ sơ nhân viên</a:t>
            </a:r>
            <a:endParaRPr lang="vi-VN" i="1"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3. Kết quả thực tập</a:t>
            </a:r>
            <a:endParaRPr lang="en-US"/>
          </a:p>
        </p:txBody>
      </p:sp>
      <p:sp>
        <p:nvSpPr>
          <p:cNvPr id="123" name="Google Shape;123;p5"/>
          <p:cNvSpPr txBox="1">
            <a:spLocks noGrp="1"/>
          </p:cNvSpPr>
          <p:nvPr>
            <p:ph type="body" idx="1"/>
          </p:nvPr>
        </p:nvSpPr>
        <p:spPr>
          <a:xfrm>
            <a:off x="838200" y="1504613"/>
            <a:ext cx="10515600" cy="4351338"/>
          </a:xfrm>
          <a:prstGeom prst="rect">
            <a:avLst/>
          </a:prstGeom>
          <a:noFill/>
          <a:ln>
            <a:noFill/>
          </a:ln>
        </p:spPr>
        <p:txBody>
          <a:bodyPr spcFirstLastPara="1" wrap="square" lIns="91425" tIns="45700" rIns="91425" bIns="45700" anchor="t" anchorCtr="0">
            <a:normAutofit/>
          </a:bodyPr>
          <a:lstStyle/>
          <a:p>
            <a:pPr marL="228600" lvl="0" indent="-201930" algn="l" rtl="0">
              <a:lnSpc>
                <a:spcPct val="170000"/>
              </a:lnSpc>
              <a:spcBef>
                <a:spcPts val="0"/>
              </a:spcBef>
              <a:spcAft>
                <a:spcPts val="0"/>
              </a:spcAft>
              <a:buClr>
                <a:schemeClr val="dk1"/>
              </a:buClr>
              <a:buSzPct val="100000"/>
              <a:buFont typeface="Calibri" panose="020F0502020204030204"/>
              <a:buChar char="-"/>
            </a:pPr>
            <a:r>
              <a:rPr lang="en-US" b="1" dirty="0" err="1"/>
              <a:t>Về</a:t>
            </a:r>
            <a:r>
              <a:rPr lang="en-US" b="1" dirty="0"/>
              <a:t> </a:t>
            </a:r>
            <a:r>
              <a:rPr lang="en-US" b="1" dirty="0" err="1"/>
              <a:t>phần</a:t>
            </a:r>
            <a:r>
              <a:rPr lang="en-US" b="1" dirty="0"/>
              <a:t> training:</a:t>
            </a:r>
            <a:endParaRPr b="1" dirty="0"/>
          </a:p>
          <a:p>
            <a:pPr lvl="1" indent="-457200">
              <a:lnSpc>
                <a:spcPct val="150000"/>
              </a:lnSpc>
              <a:buSzPct val="100000"/>
            </a:pPr>
            <a:r>
              <a:rPr lang="vi-VN" dirty="0"/>
              <a:t>Tiếp thu được nhiều kiến thức và cách thức làm việc.</a:t>
            </a:r>
            <a:endParaRPr lang="vi-VN" dirty="0"/>
          </a:p>
          <a:p>
            <a:pPr lvl="1" indent="-457200">
              <a:lnSpc>
                <a:spcPct val="150000"/>
              </a:lnSpc>
              <a:buSzPct val="100000"/>
            </a:pPr>
            <a:r>
              <a:rPr lang="vi-VN" dirty="0"/>
              <a:t>Được tiếp cận với nhiều công cụ mới phục vụ trong công việc như: Jira, GitKraken, ...</a:t>
            </a:r>
            <a:endParaRPr lang="en-US" dirty="0"/>
          </a:p>
          <a:p>
            <a:pPr lvl="1" indent="-457200">
              <a:lnSpc>
                <a:spcPct val="150000"/>
              </a:lnSpc>
              <a:buSzPct val="100000"/>
            </a:pPr>
            <a:r>
              <a:rPr lang="vi-VN" dirty="0"/>
              <a:t>Hoàn thành tốt dự án cá nhân dựa trên kiến thức được trainning.</a:t>
            </a:r>
            <a:endParaRPr lang="en-US"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p:txBody>
      </p:sp>
      <p:sp>
        <p:nvSpPr>
          <p:cNvPr id="124" name="Google Shape;12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3. Kết quả thực tập</a:t>
            </a:r>
            <a:endParaRPr lang="en-US"/>
          </a:p>
        </p:txBody>
      </p:sp>
      <p:sp>
        <p:nvSpPr>
          <p:cNvPr id="123" name="Google Shape;123;p5"/>
          <p:cNvSpPr txBox="1">
            <a:spLocks noGrp="1"/>
          </p:cNvSpPr>
          <p:nvPr>
            <p:ph type="body" idx="1"/>
          </p:nvPr>
        </p:nvSpPr>
        <p:spPr>
          <a:xfrm>
            <a:off x="838200" y="1504613"/>
            <a:ext cx="10515600" cy="4351338"/>
          </a:xfrm>
          <a:prstGeom prst="rect">
            <a:avLst/>
          </a:prstGeom>
          <a:noFill/>
          <a:ln>
            <a:noFill/>
          </a:ln>
        </p:spPr>
        <p:txBody>
          <a:bodyPr spcFirstLastPara="1" wrap="square" lIns="91425" tIns="45700" rIns="91425" bIns="45700" anchor="t" anchorCtr="0">
            <a:normAutofit/>
          </a:bodyPr>
          <a:lstStyle/>
          <a:p>
            <a:pPr marL="26670" lvl="0" indent="0" algn="l" rtl="0">
              <a:lnSpc>
                <a:spcPct val="90000"/>
              </a:lnSpc>
              <a:spcBef>
                <a:spcPts val="1000"/>
              </a:spcBef>
              <a:spcAft>
                <a:spcPts val="0"/>
              </a:spcAft>
              <a:buClr>
                <a:schemeClr val="dk1"/>
              </a:buClr>
              <a:buSzPct val="100000"/>
              <a:buNone/>
            </a:pPr>
            <a:r>
              <a:rPr lang="en-US" dirty="0"/>
              <a:t>- </a:t>
            </a:r>
            <a:r>
              <a:rPr lang="en-US" b="1" dirty="0" err="1"/>
              <a:t>Về</a:t>
            </a:r>
            <a:r>
              <a:rPr lang="en-US" b="1" dirty="0"/>
              <a:t> </a:t>
            </a:r>
            <a:r>
              <a:rPr lang="en-US" b="1" dirty="0" err="1"/>
              <a:t>dự</a:t>
            </a:r>
            <a:r>
              <a:rPr lang="en-US" b="1" dirty="0"/>
              <a:t> </a:t>
            </a:r>
            <a:r>
              <a:rPr lang="en-US" b="1" dirty="0" err="1"/>
              <a:t>án</a:t>
            </a:r>
            <a:r>
              <a:rPr lang="en-US" b="1" dirty="0"/>
              <a:t> </a:t>
            </a:r>
            <a:r>
              <a:rPr lang="en-US" b="1" dirty="0" err="1"/>
              <a:t>thực</a:t>
            </a:r>
            <a:r>
              <a:rPr lang="en-US" b="1" dirty="0"/>
              <a:t> </a:t>
            </a:r>
            <a:r>
              <a:rPr lang="en-US" b="1" dirty="0" err="1"/>
              <a:t>tế</a:t>
            </a:r>
            <a:r>
              <a:rPr lang="en-US" b="1" dirty="0"/>
              <a:t>:</a:t>
            </a:r>
            <a:endParaRPr b="1" dirty="0"/>
          </a:p>
          <a:p>
            <a:pPr lvl="1" indent="-457200">
              <a:spcBef>
                <a:spcPts val="1000"/>
              </a:spcBef>
              <a:buSzPct val="100000"/>
              <a:buFont typeface="Arial" panose="020B0604020202020204" pitchFamily="34" charset="0"/>
              <a:buChar char="•"/>
            </a:pPr>
            <a:r>
              <a:rPr lang="vi-VN" dirty="0"/>
              <a:t>Dự án hoàn thành tốt và đúng tiến độ, tham khảo: </a:t>
            </a:r>
            <a:r>
              <a:rPr lang="vi-VN" dirty="0">
                <a:hlinkClick r:id="rId1"/>
              </a:rPr>
              <a:t>https://ops.tsp.com.vn/department</a:t>
            </a:r>
            <a:endParaRPr dirty="0"/>
          </a:p>
          <a:p>
            <a:pPr lvl="1" indent="-457200">
              <a:spcBef>
                <a:spcPts val="1000"/>
              </a:spcBef>
              <a:buSzPct val="100000"/>
              <a:buFont typeface="Arial" panose="020B0604020202020204" pitchFamily="34" charset="0"/>
              <a:buChar char="•"/>
            </a:pPr>
            <a:r>
              <a:rPr lang="vi-VN" dirty="0"/>
              <a:t>Học thêm được rất nhiều kiến thức mới, cách xử lý dữ liệu file, date ngoài thực tế, các luồng nghiệp vụ ngoài thực tế. Refactor lại code để dễ bảo trì.</a:t>
            </a:r>
            <a:endParaRPr dirty="0"/>
          </a:p>
          <a:p>
            <a:pPr lvl="1" indent="-457200">
              <a:spcBef>
                <a:spcPts val="1000"/>
              </a:spcBef>
              <a:buSzPct val="100000"/>
              <a:buFont typeface="Arial" panose="020B0604020202020204" pitchFamily="34" charset="0"/>
              <a:buChar char="•"/>
            </a:pPr>
            <a:r>
              <a:rPr lang="vi-VN" dirty="0"/>
              <a:t>Viết document cho các components thông qua viết Storybook </a:t>
            </a:r>
            <a:endParaRPr dirty="0"/>
          </a:p>
          <a:p>
            <a:pPr lvl="1" indent="-457200">
              <a:spcBef>
                <a:spcPts val="1000"/>
              </a:spcBef>
              <a:buSzPct val="100000"/>
              <a:buFont typeface="Arial" panose="020B0604020202020204" pitchFamily="34" charset="0"/>
              <a:buChar char="•"/>
            </a:pPr>
            <a:r>
              <a:rPr lang="vi-VN" dirty="0"/>
              <a:t>Biết được quy trình thực tế trong dự án, daily meeting để báo cáo, cách trao đổi và giao tiếp với đồng nghiệp và các anh chị, cấp trên trong công ty.</a:t>
            </a:r>
            <a:endParaRPr lang="vi-VN" dirty="0"/>
          </a:p>
        </p:txBody>
      </p:sp>
      <p:sp>
        <p:nvSpPr>
          <p:cNvPr id="124" name="Google Shape;12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4. </a:t>
            </a:r>
            <a:r>
              <a:rPr lang="en-US" dirty="0" err="1"/>
              <a:t>Kinh</a:t>
            </a:r>
            <a:r>
              <a:rPr lang="en-US" dirty="0"/>
              <a:t> </a:t>
            </a:r>
            <a:r>
              <a:rPr lang="en-US" dirty="0" err="1"/>
              <a:t>nghiệm</a:t>
            </a:r>
            <a:r>
              <a:rPr lang="en-US" dirty="0"/>
              <a:t> </a:t>
            </a:r>
            <a:r>
              <a:rPr lang="en-US" dirty="0" err="1"/>
              <a:t>thu</a:t>
            </a:r>
            <a:r>
              <a:rPr lang="en-US" dirty="0"/>
              <a:t> </a:t>
            </a:r>
            <a:r>
              <a:rPr lang="en-US" dirty="0" err="1"/>
              <a:t>được</a:t>
            </a:r>
            <a:endParaRPr dirty="0"/>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r>
              <a:rPr lang="en-US" b="1" dirty="0" err="1"/>
              <a:t>Nói</a:t>
            </a:r>
            <a:r>
              <a:rPr lang="en-US" b="1" dirty="0"/>
              <a:t> </a:t>
            </a:r>
            <a:r>
              <a:rPr lang="en-US" b="1" dirty="0" err="1"/>
              <a:t>về</a:t>
            </a:r>
            <a:r>
              <a:rPr lang="en-US" b="1" dirty="0"/>
              <a:t> </a:t>
            </a:r>
            <a:r>
              <a:rPr lang="en-US" b="1" dirty="0" err="1"/>
              <a:t>những</a:t>
            </a:r>
            <a:r>
              <a:rPr lang="en-US" b="1" dirty="0"/>
              <a:t> </a:t>
            </a:r>
            <a:r>
              <a:rPr lang="en-US" b="1" dirty="0" err="1"/>
              <a:t>trải</a:t>
            </a:r>
            <a:r>
              <a:rPr lang="en-US" b="1" dirty="0"/>
              <a:t> </a:t>
            </a:r>
            <a:r>
              <a:rPr lang="en-US" b="1" dirty="0" err="1"/>
              <a:t>nghiệm</a:t>
            </a:r>
            <a:r>
              <a:rPr lang="en-US" b="1" dirty="0"/>
              <a:t>, </a:t>
            </a:r>
            <a:r>
              <a:rPr lang="en-US" b="1" dirty="0" err="1"/>
              <a:t>kinh</a:t>
            </a:r>
            <a:r>
              <a:rPr lang="en-US" b="1" dirty="0"/>
              <a:t> </a:t>
            </a:r>
            <a:r>
              <a:rPr lang="en-US" b="1" dirty="0" err="1"/>
              <a:t>nghiệm</a:t>
            </a:r>
            <a:r>
              <a:rPr lang="en-US" b="1" dirty="0"/>
              <a:t> </a:t>
            </a:r>
            <a:r>
              <a:rPr lang="en-US" b="1" dirty="0" err="1"/>
              <a:t>có</a:t>
            </a:r>
            <a:r>
              <a:rPr lang="en-US" b="1" dirty="0"/>
              <a:t> </a:t>
            </a:r>
            <a:r>
              <a:rPr lang="en-US" b="1" dirty="0" err="1"/>
              <a:t>được</a:t>
            </a:r>
            <a:r>
              <a:rPr lang="en-US" b="1" dirty="0"/>
              <a:t> </a:t>
            </a:r>
            <a:r>
              <a:rPr lang="en-US" b="1" dirty="0" err="1"/>
              <a:t>trong</a:t>
            </a:r>
            <a:r>
              <a:rPr lang="en-US" b="1" dirty="0"/>
              <a:t> </a:t>
            </a:r>
            <a:r>
              <a:rPr lang="en-US" b="1" dirty="0" err="1"/>
              <a:t>khoảng</a:t>
            </a:r>
            <a:r>
              <a:rPr lang="en-US" b="1" dirty="0"/>
              <a:t> </a:t>
            </a:r>
            <a:r>
              <a:rPr lang="en-US" b="1" dirty="0" err="1"/>
              <a:t>thời</a:t>
            </a:r>
            <a:r>
              <a:rPr lang="en-US" b="1" dirty="0"/>
              <a:t> </a:t>
            </a:r>
            <a:r>
              <a:rPr lang="en-US" b="1" dirty="0" err="1"/>
              <a:t>gian</a:t>
            </a:r>
            <a:r>
              <a:rPr lang="en-US" b="1" dirty="0"/>
              <a:t> </a:t>
            </a:r>
            <a:r>
              <a:rPr lang="en-US" b="1" dirty="0" err="1"/>
              <a:t>thực</a:t>
            </a:r>
            <a:r>
              <a:rPr lang="en-US" b="1" dirty="0"/>
              <a:t> </a:t>
            </a:r>
            <a:r>
              <a:rPr lang="en-US" b="1" dirty="0" err="1"/>
              <a:t>tập</a:t>
            </a:r>
            <a:r>
              <a:rPr lang="en-US" b="1" dirty="0"/>
              <a:t>:</a:t>
            </a:r>
            <a:endParaRPr b="1" dirty="0"/>
          </a:p>
          <a:p>
            <a:pPr lvl="1" indent="-457200">
              <a:spcBef>
                <a:spcPts val="1000"/>
              </a:spcBef>
              <a:buSzPts val="2800"/>
              <a:buFont typeface="Arial" panose="020B0604020202020204" pitchFamily="34" charset="0"/>
              <a:buChar char="•"/>
            </a:pPr>
            <a:r>
              <a:rPr lang="vi-VN" dirty="0"/>
              <a:t>Thời gian thực tập đã cho em cơ hội áp dụng kiến thức vào thực tế, hiểu rõ hơn về quy trình làm việc chuyên nghiệp.</a:t>
            </a:r>
            <a:endParaRPr lang="vi-VN" dirty="0"/>
          </a:p>
          <a:p>
            <a:pPr lvl="1" indent="-457200">
              <a:spcBef>
                <a:spcPts val="1000"/>
              </a:spcBef>
              <a:buSzPts val="2800"/>
              <a:buFont typeface="Arial" panose="020B0604020202020204" pitchFamily="34" charset="0"/>
              <a:buChar char="•"/>
            </a:pPr>
            <a:r>
              <a:rPr lang="vi-VN" dirty="0"/>
              <a:t>Được làm quen với các công nghệ mới, học hỏi từ các anh chị đồng nghiệp giàu kinh nghiệm.</a:t>
            </a:r>
            <a:endParaRPr lang="vi-VN" dirty="0"/>
          </a:p>
          <a:p>
            <a:pPr lvl="1" indent="-457200">
              <a:spcBef>
                <a:spcPts val="1000"/>
              </a:spcBef>
              <a:buSzPts val="2800"/>
              <a:buFont typeface="Arial" panose="020B0604020202020204" pitchFamily="34" charset="0"/>
              <a:buChar char="•"/>
            </a:pPr>
            <a:r>
              <a:rPr lang="vi-VN" dirty="0"/>
              <a:t>Không chỉ nâng cao kỹ năng chuyên môn, em còn rèn luyện kỹ năng mềm và mở rộng mối quan hệ. Đây là những trải nghiệm quý báu giúp em tự tin hơn khi bước vào con đường sự nghiệp.</a:t>
            </a:r>
            <a:endParaRPr dirty="0"/>
          </a:p>
        </p:txBody>
      </p:sp>
      <p:sp>
        <p:nvSpPr>
          <p:cNvPr id="131" name="Google Shape;1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4. </a:t>
            </a:r>
            <a:r>
              <a:rPr lang="en-US" dirty="0" err="1"/>
              <a:t>Kinh</a:t>
            </a:r>
            <a:r>
              <a:rPr lang="en-US" dirty="0"/>
              <a:t> </a:t>
            </a:r>
            <a:r>
              <a:rPr lang="en-US" dirty="0" err="1"/>
              <a:t>nghiệm</a:t>
            </a:r>
            <a:r>
              <a:rPr lang="en-US" dirty="0"/>
              <a:t> </a:t>
            </a:r>
            <a:r>
              <a:rPr lang="en-US" dirty="0" err="1"/>
              <a:t>thu</a:t>
            </a:r>
            <a:r>
              <a:rPr lang="en-US" dirty="0"/>
              <a:t> </a:t>
            </a:r>
            <a:r>
              <a:rPr lang="en-US" dirty="0" err="1"/>
              <a:t>được</a:t>
            </a:r>
            <a:endParaRPr dirty="0"/>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r>
              <a:rPr lang="en-US" b="1" dirty="0" err="1"/>
              <a:t>Góc</a:t>
            </a:r>
            <a:r>
              <a:rPr lang="en-US" b="1" dirty="0"/>
              <a:t> </a:t>
            </a:r>
            <a:r>
              <a:rPr lang="en-US" b="1" dirty="0" err="1"/>
              <a:t>nhìn</a:t>
            </a:r>
            <a:r>
              <a:rPr lang="en-US" b="1" dirty="0"/>
              <a:t> </a:t>
            </a:r>
            <a:r>
              <a:rPr lang="en-US" b="1" dirty="0" err="1"/>
              <a:t>thực</a:t>
            </a:r>
            <a:r>
              <a:rPr lang="en-US" b="1" dirty="0"/>
              <a:t> </a:t>
            </a:r>
            <a:r>
              <a:rPr lang="en-US" b="1" dirty="0" err="1"/>
              <a:t>tế</a:t>
            </a:r>
            <a:r>
              <a:rPr lang="en-US" b="1" dirty="0"/>
              <a:t> </a:t>
            </a:r>
            <a:r>
              <a:rPr lang="en-US" b="1" dirty="0" err="1"/>
              <a:t>về</a:t>
            </a:r>
            <a:r>
              <a:rPr lang="en-US" b="1" dirty="0"/>
              <a:t> </a:t>
            </a:r>
            <a:r>
              <a:rPr lang="en-US" b="1" dirty="0" err="1"/>
              <a:t>ngành</a:t>
            </a:r>
            <a:r>
              <a:rPr lang="en-US" b="1" dirty="0"/>
              <a:t> CNPM</a:t>
            </a:r>
            <a:endParaRPr lang="en-US" b="1" dirty="0"/>
          </a:p>
          <a:p>
            <a:pPr lvl="1" indent="-457200" algn="just"/>
            <a:r>
              <a:rPr lang="vi-VN" dirty="0"/>
              <a:t>Ngành kỹ thuật phần mềm hiện nay vẫn đang rất phát triển ở nhiều lĩnh vực như </a:t>
            </a:r>
            <a:r>
              <a:rPr lang="vi-VN" b="1" dirty="0"/>
              <a:t>WEB, MOBILE, BACK-END, FRONT-END, FULL-STACK, TESTER, BA, PM..., </a:t>
            </a:r>
            <a:r>
              <a:rPr lang="vi-VN" dirty="0"/>
              <a:t>nhu cầu nhân lực vẫn rất nhiều. Tuy nhiên, nhân lực trong nghành khá nhiều nhưng nhân lực chất lượng cao thì vẫn còn ít dẫn đến tình trạng ít có cơ hội việc làm cho những bạn ít kinh nghiệm hoặc mới ra trường.</a:t>
            </a:r>
            <a:endParaRPr lang="vi-VN" dirty="0"/>
          </a:p>
          <a:p>
            <a:pPr lvl="1" indent="-457200" algn="just"/>
            <a:r>
              <a:rPr lang="vi-VN" dirty="0"/>
              <a:t>Sự cạnh tranh thì rất khốc liệt, đòi hỏi kiến thức chuyên môn vững vàng và khả năng thích ứng cao.</a:t>
            </a:r>
            <a:endParaRPr lang="vi-VN" dirty="0"/>
          </a:p>
          <a:p>
            <a:pPr lvl="1" indent="-457200" algn="just"/>
            <a:r>
              <a:rPr lang="vi-VN" dirty="0"/>
              <a:t>Áp lực công việc lớn và yêu cầu cập nhật kiến thức liên tục, có khả năng tự học và update và upgrade kiến thức bản thân. </a:t>
            </a:r>
            <a:endParaRPr lang="vi-VN" dirty="0"/>
          </a:p>
        </p:txBody>
      </p:sp>
      <p:sp>
        <p:nvSpPr>
          <p:cNvPr id="131" name="Google Shape;1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4. </a:t>
            </a:r>
            <a:r>
              <a:rPr lang="en-US" dirty="0" err="1"/>
              <a:t>Kinh</a:t>
            </a:r>
            <a:r>
              <a:rPr lang="en-US" dirty="0"/>
              <a:t> </a:t>
            </a:r>
            <a:r>
              <a:rPr lang="en-US" dirty="0" err="1"/>
              <a:t>nghiệm</a:t>
            </a:r>
            <a:r>
              <a:rPr lang="en-US" dirty="0"/>
              <a:t> </a:t>
            </a:r>
            <a:r>
              <a:rPr lang="en-US" dirty="0" err="1"/>
              <a:t>thu</a:t>
            </a:r>
            <a:r>
              <a:rPr lang="en-US" dirty="0"/>
              <a:t> </a:t>
            </a:r>
            <a:r>
              <a:rPr lang="en-US" dirty="0" err="1"/>
              <a:t>được</a:t>
            </a:r>
            <a:endParaRPr dirty="0"/>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r>
              <a:rPr lang="vi-VN" b="1" dirty="0"/>
              <a:t>Về kỹ năng mềm:</a:t>
            </a:r>
            <a:endParaRPr lang="vi-VN" b="1" dirty="0"/>
          </a:p>
          <a:p>
            <a:pPr lvl="1" indent="-457200">
              <a:spcBef>
                <a:spcPts val="1000"/>
              </a:spcBef>
              <a:buSzPts val="2800"/>
              <a:buFont typeface="Arial" panose="020B0604020202020204" pitchFamily="34" charset="0"/>
              <a:buChar char="•"/>
            </a:pPr>
            <a:r>
              <a:rPr lang="vi-VN" dirty="0"/>
              <a:t>Giao tiếp hiệu quả với đồng nghiệp</a:t>
            </a:r>
            <a:endParaRPr lang="vi-VN" dirty="0"/>
          </a:p>
          <a:p>
            <a:pPr lvl="1" indent="-457200">
              <a:spcBef>
                <a:spcPts val="1000"/>
              </a:spcBef>
              <a:buSzPts val="2800"/>
              <a:buFont typeface="Arial" panose="020B0604020202020204" pitchFamily="34" charset="0"/>
              <a:buChar char="•"/>
            </a:pPr>
            <a:r>
              <a:rPr lang="vi-VN" dirty="0"/>
              <a:t>Làm việc nhóm ăn ý và phối hợp nhịp nhàng với mọi người</a:t>
            </a:r>
            <a:endParaRPr lang="vi-VN" dirty="0"/>
          </a:p>
          <a:p>
            <a:pPr lvl="1" indent="-457200">
              <a:spcBef>
                <a:spcPts val="1000"/>
              </a:spcBef>
              <a:buSzPts val="2800"/>
              <a:buFont typeface="Arial" panose="020B0604020202020204" pitchFamily="34" charset="0"/>
              <a:buChar char="•"/>
            </a:pPr>
            <a:r>
              <a:rPr lang="vi-VN" dirty="0"/>
              <a:t>Quản lý thời gian và sắp xếp công việc cân bằng với việc học trên trường</a:t>
            </a:r>
            <a:endParaRPr lang="vi-VN" dirty="0"/>
          </a:p>
          <a:p>
            <a:pPr lvl="1" indent="-457200">
              <a:spcBef>
                <a:spcPts val="1000"/>
              </a:spcBef>
              <a:buSzPts val="2800"/>
              <a:buFont typeface="Arial" panose="020B0604020202020204" pitchFamily="34" charset="0"/>
              <a:buChar char="•"/>
            </a:pPr>
            <a:r>
              <a:rPr lang="vi-VN" dirty="0"/>
              <a:t>Học được cách thích nghi với môi trường làm việc mới, giải quyết vấn đề linh hoạt và tự tin hơn trong việc đưa ra ý kiến đóng góp.</a:t>
            </a:r>
            <a:endParaRPr dirty="0"/>
          </a:p>
        </p:txBody>
      </p:sp>
      <p:sp>
        <p:nvSpPr>
          <p:cNvPr id="131" name="Google Shape;1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4. </a:t>
            </a:r>
            <a:r>
              <a:rPr lang="en-US" dirty="0" err="1"/>
              <a:t>Kinh</a:t>
            </a:r>
            <a:r>
              <a:rPr lang="en-US" dirty="0"/>
              <a:t> </a:t>
            </a:r>
            <a:r>
              <a:rPr lang="en-US" dirty="0" err="1"/>
              <a:t>nghiệm</a:t>
            </a:r>
            <a:r>
              <a:rPr lang="en-US" dirty="0"/>
              <a:t> </a:t>
            </a:r>
            <a:r>
              <a:rPr lang="en-US" dirty="0" err="1"/>
              <a:t>thu</a:t>
            </a:r>
            <a:r>
              <a:rPr lang="en-US" dirty="0"/>
              <a:t> </a:t>
            </a:r>
            <a:r>
              <a:rPr lang="en-US" dirty="0" err="1"/>
              <a:t>được</a:t>
            </a:r>
            <a:endParaRPr dirty="0"/>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r>
              <a:rPr lang="vi-VN" b="1" dirty="0"/>
              <a:t>Về quy trình thực hiện dự án phần mềm:</a:t>
            </a:r>
            <a:endParaRPr lang="vi-VN" b="1" dirty="0"/>
          </a:p>
          <a:p>
            <a:pPr lvl="1" indent="-457200">
              <a:spcBef>
                <a:spcPts val="1000"/>
              </a:spcBef>
              <a:buSzPts val="2800"/>
              <a:buFont typeface="Arial" panose="020B0604020202020204" pitchFamily="34" charset="0"/>
              <a:buChar char="•"/>
            </a:pPr>
            <a:r>
              <a:rPr lang="vi-VN" dirty="0"/>
              <a:t>Phân tích yêu cầu</a:t>
            </a:r>
            <a:endParaRPr lang="vi-VN" dirty="0"/>
          </a:p>
          <a:p>
            <a:pPr lvl="1" indent="-457200">
              <a:spcBef>
                <a:spcPts val="1000"/>
              </a:spcBef>
              <a:buSzPts val="2800"/>
              <a:buFont typeface="Arial" panose="020B0604020202020204" pitchFamily="34" charset="0"/>
              <a:buChar char="•"/>
            </a:pPr>
            <a:r>
              <a:rPr lang="vi-VN" dirty="0"/>
              <a:t>Lập kế hoạch chi tiết</a:t>
            </a:r>
            <a:endParaRPr lang="vi-VN" dirty="0"/>
          </a:p>
          <a:p>
            <a:pPr lvl="1" indent="-457200">
              <a:spcBef>
                <a:spcPts val="1000"/>
              </a:spcBef>
              <a:buSzPts val="2800"/>
              <a:buFont typeface="Arial" panose="020B0604020202020204" pitchFamily="34" charset="0"/>
              <a:buChar char="•"/>
            </a:pPr>
            <a:r>
              <a:rPr lang="vi-VN" dirty="0"/>
              <a:t>Thiết kế và phát triển</a:t>
            </a:r>
            <a:endParaRPr lang="vi-VN" dirty="0"/>
          </a:p>
          <a:p>
            <a:pPr lvl="1" indent="-457200">
              <a:spcBef>
                <a:spcPts val="1000"/>
              </a:spcBef>
              <a:buSzPts val="2800"/>
              <a:buFont typeface="Arial" panose="020B0604020202020204" pitchFamily="34" charset="0"/>
              <a:buChar char="•"/>
            </a:pPr>
            <a:r>
              <a:rPr lang="vi-VN" dirty="0"/>
              <a:t>Kiểm thử và sửa lỗi</a:t>
            </a:r>
            <a:endParaRPr lang="vi-VN" dirty="0"/>
          </a:p>
          <a:p>
            <a:pPr lvl="1" indent="-457200">
              <a:spcBef>
                <a:spcPts val="1000"/>
              </a:spcBef>
              <a:buSzPts val="2800"/>
              <a:buFont typeface="Arial" panose="020B0604020202020204" pitchFamily="34" charset="0"/>
              <a:buChar char="•"/>
            </a:pPr>
            <a:r>
              <a:rPr lang="vi-VN" dirty="0"/>
              <a:t>Triển khai và bảo trì</a:t>
            </a:r>
            <a:endParaRPr dirty="0"/>
          </a:p>
        </p:txBody>
      </p:sp>
      <p:sp>
        <p:nvSpPr>
          <p:cNvPr id="131" name="Google Shape;1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5. Định hướng tương lai</a:t>
            </a:r>
            <a:endParaRPr lang="en-US"/>
          </a:p>
        </p:txBody>
      </p:sp>
      <p:sp>
        <p:nvSpPr>
          <p:cNvPr id="137" name="Google Shape;13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r>
              <a:rPr lang="vi-VN" dirty="0"/>
              <a:t>Sau khi thực tập tại công ty bản thân em định hướng sẽ tiếp tục làm việc trong lĩnh vực Front-end Developer ở thời điểm sau khi thực tập để tích lũy thêm nhiều kiến thức và kinh nghiêm hơn. </a:t>
            </a:r>
            <a:endParaRPr lang="vi-VN" dirty="0"/>
          </a:p>
          <a:p>
            <a:pPr marL="228600" lvl="0" indent="-228600" algn="l" rtl="0">
              <a:lnSpc>
                <a:spcPct val="90000"/>
              </a:lnSpc>
              <a:spcBef>
                <a:spcPts val="0"/>
              </a:spcBef>
              <a:spcAft>
                <a:spcPts val="0"/>
              </a:spcAft>
              <a:buClr>
                <a:schemeClr val="dk1"/>
              </a:buClr>
              <a:buSzPts val="2800"/>
              <a:buFont typeface="Calibri" panose="020F0502020204030204"/>
              <a:buChar char="-"/>
            </a:pPr>
            <a:endParaRPr lang="vi-VN" dirty="0"/>
          </a:p>
          <a:p>
            <a:pPr marL="228600" lvl="0" indent="-228600" algn="l" rtl="0">
              <a:lnSpc>
                <a:spcPct val="90000"/>
              </a:lnSpc>
              <a:spcBef>
                <a:spcPts val="0"/>
              </a:spcBef>
              <a:spcAft>
                <a:spcPts val="0"/>
              </a:spcAft>
              <a:buClr>
                <a:schemeClr val="dk1"/>
              </a:buClr>
              <a:buSzPts val="2800"/>
              <a:buFont typeface="Calibri" panose="020F0502020204030204"/>
              <a:buChar char="-"/>
            </a:pPr>
            <a:r>
              <a:rPr lang="vi-VN" dirty="0"/>
              <a:t>Sau đó, bản thân em sẽ chủ động học hỏi và thử sức thêm ở nhiều vị trí khác như Back-end, Mobile và Full-stack Developer trong tương lai.</a:t>
            </a:r>
            <a:endParaRPr lang="en-US" dirty="0"/>
          </a:p>
          <a:p>
            <a:pPr marL="228600" lvl="0" indent="-228600" algn="l" rtl="0">
              <a:lnSpc>
                <a:spcPct val="90000"/>
              </a:lnSpc>
              <a:spcBef>
                <a:spcPts val="0"/>
              </a:spcBef>
              <a:spcAft>
                <a:spcPts val="0"/>
              </a:spcAft>
              <a:buClr>
                <a:schemeClr val="dk1"/>
              </a:buClr>
              <a:buSzPts val="2800"/>
              <a:buFont typeface="Calibri" panose="020F0502020204030204"/>
              <a:buChar char="-"/>
            </a:pPr>
            <a:endParaRPr lang="en-US" dirty="0"/>
          </a:p>
          <a:p>
            <a:pPr marL="228600" lvl="0" indent="-228600" algn="l" rtl="0">
              <a:lnSpc>
                <a:spcPct val="90000"/>
              </a:lnSpc>
              <a:spcBef>
                <a:spcPts val="0"/>
              </a:spcBef>
              <a:spcAft>
                <a:spcPts val="0"/>
              </a:spcAft>
              <a:buClr>
                <a:schemeClr val="dk1"/>
              </a:buClr>
              <a:buSzPts val="2800"/>
              <a:buFont typeface="Calibri" panose="020F0502020204030204"/>
              <a:buChar char="-"/>
            </a:pPr>
            <a:r>
              <a:rPr lang="vi-VN" dirty="0"/>
              <a:t>Hiện tại thì em đã chuyển công tác sang công ty mới ở vị trí Front-end Developer để có thêm trải nghiệm làm việc chính thức sau thực tập.</a:t>
            </a:r>
            <a:endParaRPr dirty="0"/>
          </a:p>
        </p:txBody>
      </p:sp>
      <p:sp>
        <p:nvSpPr>
          <p:cNvPr id="138" name="Google Shape;13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ctrTitle"/>
          </p:nvPr>
        </p:nvSpPr>
        <p:spPr>
          <a:xfrm>
            <a:off x="1524000" y="2590799"/>
            <a:ext cx="9144000" cy="9191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panose="020F0502020204030204"/>
              <a:buNone/>
            </a:pPr>
            <a:r>
              <a:rPr lang="en-US" sz="4400" b="1">
                <a:solidFill>
                  <a:srgbClr val="0070C0"/>
                </a:solidFill>
              </a:rPr>
              <a:t>Cảm ơn quý thầy cô đã lắng nghe!</a:t>
            </a:r>
            <a:endParaRPr sz="4400" b="1">
              <a:solidFill>
                <a:srgbClr val="0070C0"/>
              </a:solidFill>
            </a:endParaRPr>
          </a:p>
        </p:txBody>
      </p:sp>
      <p:sp>
        <p:nvSpPr>
          <p:cNvPr id="144" name="Google Shape;1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Nội dung báo cáo</a:t>
            </a:r>
            <a:endParaRPr lang="en-US"/>
          </a:p>
        </p:txBody>
      </p:sp>
      <p:sp>
        <p:nvSpPr>
          <p:cNvPr id="102" name="Google Shape;10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US"/>
              <a:t>Thông tin thực tập</a:t>
            </a:r>
            <a:endParaRPr lang="en-US"/>
          </a:p>
          <a:p>
            <a:pPr marL="514350" lvl="0" indent="-514350" algn="l" rtl="0">
              <a:lnSpc>
                <a:spcPct val="90000"/>
              </a:lnSpc>
              <a:spcBef>
                <a:spcPts val="1000"/>
              </a:spcBef>
              <a:spcAft>
                <a:spcPts val="0"/>
              </a:spcAft>
              <a:buClr>
                <a:schemeClr val="dk1"/>
              </a:buClr>
              <a:buSzPts val="2800"/>
              <a:buAutoNum type="arabicPeriod"/>
            </a:pPr>
            <a:r>
              <a:rPr lang="en-US"/>
              <a:t>Nội dung thực tập</a:t>
            </a:r>
            <a:endParaRPr lang="en-US"/>
          </a:p>
          <a:p>
            <a:pPr marL="514350" lvl="0" indent="-514350" algn="l" rtl="0">
              <a:lnSpc>
                <a:spcPct val="90000"/>
              </a:lnSpc>
              <a:spcBef>
                <a:spcPts val="1000"/>
              </a:spcBef>
              <a:spcAft>
                <a:spcPts val="0"/>
              </a:spcAft>
              <a:buClr>
                <a:schemeClr val="dk1"/>
              </a:buClr>
              <a:buSzPts val="2800"/>
              <a:buAutoNum type="arabicPeriod"/>
            </a:pPr>
            <a:r>
              <a:rPr lang="en-US"/>
              <a:t>Kết quả thực tập</a:t>
            </a:r>
            <a:endParaRPr lang="en-US"/>
          </a:p>
          <a:p>
            <a:pPr marL="514350" lvl="0" indent="-514350" algn="l" rtl="0">
              <a:lnSpc>
                <a:spcPct val="90000"/>
              </a:lnSpc>
              <a:spcBef>
                <a:spcPts val="1000"/>
              </a:spcBef>
              <a:spcAft>
                <a:spcPts val="0"/>
              </a:spcAft>
              <a:buClr>
                <a:schemeClr val="dk1"/>
              </a:buClr>
              <a:buSzPts val="2800"/>
              <a:buAutoNum type="arabicPeriod"/>
            </a:pPr>
            <a:r>
              <a:rPr lang="en-US"/>
              <a:t>Kinh nghiệm thu được</a:t>
            </a:r>
            <a:endParaRPr lang="en-US"/>
          </a:p>
          <a:p>
            <a:pPr marL="514350" lvl="0" indent="-514350" algn="l" rtl="0">
              <a:lnSpc>
                <a:spcPct val="90000"/>
              </a:lnSpc>
              <a:spcBef>
                <a:spcPts val="1000"/>
              </a:spcBef>
              <a:spcAft>
                <a:spcPts val="0"/>
              </a:spcAft>
              <a:buClr>
                <a:schemeClr val="dk1"/>
              </a:buClr>
              <a:buSzPts val="2800"/>
              <a:buAutoNum type="arabicPeriod"/>
            </a:pPr>
            <a:r>
              <a:rPr lang="en-US"/>
              <a:t>Định hướng tương lai</a:t>
            </a:r>
            <a:endParaRPr lang="en-US"/>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1. </a:t>
            </a:r>
            <a:r>
              <a:rPr lang="en-US" dirty="0" err="1"/>
              <a:t>Thông</a:t>
            </a:r>
            <a:r>
              <a:rPr lang="en-US" dirty="0"/>
              <a:t> tin </a:t>
            </a:r>
            <a:r>
              <a:rPr lang="en-US" dirty="0" err="1"/>
              <a:t>thực</a:t>
            </a:r>
            <a:r>
              <a:rPr lang="en-US" dirty="0"/>
              <a:t> </a:t>
            </a:r>
            <a:r>
              <a:rPr lang="en-US" dirty="0" err="1"/>
              <a:t>tập</a:t>
            </a:r>
            <a:endParaRPr dirty="0"/>
          </a:p>
        </p:txBody>
      </p:sp>
      <p:sp>
        <p:nvSpPr>
          <p:cNvPr id="109" name="Google Shape;109;p3"/>
          <p:cNvSpPr txBox="1">
            <a:spLocks noGrp="1"/>
          </p:cNvSpPr>
          <p:nvPr>
            <p:ph type="body" idx="1"/>
          </p:nvPr>
        </p:nvSpPr>
        <p:spPr>
          <a:xfrm>
            <a:off x="838200" y="1676876"/>
            <a:ext cx="8124825"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Calibri" panose="020F0502020204030204"/>
              <a:buChar char="-"/>
            </a:pPr>
            <a:endParaRPr lang="en-US" sz="2400" dirty="0"/>
          </a:p>
          <a:p>
            <a:pPr marL="0" lvl="0" indent="0" algn="l" rtl="0">
              <a:lnSpc>
                <a:spcPct val="150000"/>
              </a:lnSpc>
              <a:spcBef>
                <a:spcPts val="0"/>
              </a:spcBef>
              <a:spcAft>
                <a:spcPts val="0"/>
              </a:spcAft>
              <a:buClr>
                <a:schemeClr val="dk1"/>
              </a:buClr>
              <a:buSzPts val="2800"/>
              <a:buNone/>
            </a:pPr>
            <a:r>
              <a:rPr lang="en-US" sz="2400" dirty="0"/>
              <a:t>-  </a:t>
            </a:r>
            <a:r>
              <a:rPr lang="en-US" sz="2400" b="1" dirty="0" err="1"/>
              <a:t>Tên</a:t>
            </a:r>
            <a:r>
              <a:rPr lang="en-US" sz="2400" b="1" dirty="0"/>
              <a:t> </a:t>
            </a:r>
            <a:r>
              <a:rPr lang="en-US" sz="2400" b="1" dirty="0" err="1"/>
              <a:t>công</a:t>
            </a:r>
            <a:r>
              <a:rPr lang="en-US" sz="2400" b="1" dirty="0"/>
              <a:t> ty</a:t>
            </a:r>
            <a:r>
              <a:rPr lang="en-US" sz="2400" dirty="0"/>
              <a:t>: </a:t>
            </a:r>
            <a:r>
              <a:rPr lang="vi-VN" sz="2400" dirty="0"/>
              <a:t>Công ty cổ phần TMDV TSP</a:t>
            </a:r>
            <a:endParaRPr sz="2400" dirty="0"/>
          </a:p>
          <a:p>
            <a:pPr marL="228600" lvl="0" indent="-228600" algn="l" rtl="0">
              <a:lnSpc>
                <a:spcPct val="150000"/>
              </a:lnSpc>
              <a:spcBef>
                <a:spcPts val="1000"/>
              </a:spcBef>
              <a:spcAft>
                <a:spcPts val="0"/>
              </a:spcAft>
              <a:buClr>
                <a:schemeClr val="dk1"/>
              </a:buClr>
              <a:buSzPts val="2800"/>
              <a:buFont typeface="Calibri" panose="020F0502020204030204"/>
              <a:buChar char="-"/>
            </a:pPr>
            <a:r>
              <a:rPr lang="en-US" sz="2400" b="1" dirty="0" err="1"/>
              <a:t>Thời</a:t>
            </a:r>
            <a:r>
              <a:rPr lang="en-US" sz="2400" b="1" dirty="0"/>
              <a:t> </a:t>
            </a:r>
            <a:r>
              <a:rPr lang="en-US" sz="2400" b="1" dirty="0" err="1"/>
              <a:t>gian</a:t>
            </a:r>
            <a:r>
              <a:rPr lang="en-US" sz="2400" b="1" dirty="0"/>
              <a:t> </a:t>
            </a:r>
            <a:r>
              <a:rPr lang="en-US" sz="2400" b="1" dirty="0" err="1"/>
              <a:t>thực</a:t>
            </a:r>
            <a:r>
              <a:rPr lang="en-US" sz="2400" b="1" dirty="0"/>
              <a:t> </a:t>
            </a:r>
            <a:r>
              <a:rPr lang="en-US" sz="2400" b="1" dirty="0" err="1"/>
              <a:t>tập</a:t>
            </a:r>
            <a:r>
              <a:rPr lang="en-US" sz="2400" dirty="0"/>
              <a:t>: 30 / 09 / 2024  -  02 / 12 / 2024</a:t>
            </a:r>
            <a:endParaRPr sz="2400" dirty="0"/>
          </a:p>
          <a:p>
            <a:pPr marL="228600" lvl="0" indent="-228600" algn="l" rtl="0">
              <a:lnSpc>
                <a:spcPct val="150000"/>
              </a:lnSpc>
              <a:spcBef>
                <a:spcPts val="1000"/>
              </a:spcBef>
              <a:spcAft>
                <a:spcPts val="0"/>
              </a:spcAft>
              <a:buClr>
                <a:schemeClr val="dk1"/>
              </a:buClr>
              <a:buSzPts val="2800"/>
              <a:buFont typeface="Calibri" panose="020F0502020204030204"/>
              <a:buChar char="-"/>
            </a:pPr>
            <a:r>
              <a:rPr lang="en-US" sz="2400" b="1" dirty="0" err="1"/>
              <a:t>Lịch</a:t>
            </a:r>
            <a:r>
              <a:rPr lang="en-US" sz="2400" b="1" dirty="0"/>
              <a:t> </a:t>
            </a:r>
            <a:r>
              <a:rPr lang="en-US" sz="2400" b="1" dirty="0" err="1"/>
              <a:t>làm</a:t>
            </a:r>
            <a:r>
              <a:rPr lang="en-US" sz="2400" b="1" dirty="0"/>
              <a:t> </a:t>
            </a:r>
            <a:r>
              <a:rPr lang="en-US" sz="2400" b="1" dirty="0" err="1"/>
              <a:t>việc</a:t>
            </a:r>
            <a:r>
              <a:rPr lang="en-US" sz="2400" b="1" dirty="0"/>
              <a:t> </a:t>
            </a:r>
            <a:r>
              <a:rPr lang="en-US" sz="2400" b="1" dirty="0" err="1"/>
              <a:t>trong</a:t>
            </a:r>
            <a:r>
              <a:rPr lang="en-US" sz="2400" b="1" dirty="0"/>
              <a:t> </a:t>
            </a:r>
            <a:r>
              <a:rPr lang="en-US" sz="2400" b="1" dirty="0" err="1"/>
              <a:t>tuần</a:t>
            </a:r>
            <a:r>
              <a:rPr lang="en-US" sz="2400" dirty="0"/>
              <a:t>: Full-time </a:t>
            </a:r>
            <a:r>
              <a:rPr lang="vi-VN" sz="2400" dirty="0"/>
              <a:t>từ 9:00 AM – 18:00 PM</a:t>
            </a:r>
            <a:endParaRPr sz="2400" dirty="0"/>
          </a:p>
          <a:p>
            <a:pPr marL="228600" lvl="0" indent="-228600" algn="l" rtl="0">
              <a:lnSpc>
                <a:spcPct val="150000"/>
              </a:lnSpc>
              <a:spcBef>
                <a:spcPts val="1000"/>
              </a:spcBef>
              <a:spcAft>
                <a:spcPts val="0"/>
              </a:spcAft>
              <a:buClr>
                <a:schemeClr val="dk1"/>
              </a:buClr>
              <a:buSzPts val="2800"/>
              <a:buFont typeface="Calibri" panose="020F0502020204030204"/>
              <a:buChar char="-"/>
            </a:pPr>
            <a:r>
              <a:rPr lang="en-US" sz="2400" b="1" dirty="0" err="1"/>
              <a:t>Vị</a:t>
            </a:r>
            <a:r>
              <a:rPr lang="en-US" sz="2400" b="1" dirty="0"/>
              <a:t> </a:t>
            </a:r>
            <a:r>
              <a:rPr lang="en-US" sz="2400" b="1" dirty="0" err="1"/>
              <a:t>trí</a:t>
            </a:r>
            <a:r>
              <a:rPr lang="en-US" sz="2400" b="1" dirty="0"/>
              <a:t> </a:t>
            </a:r>
            <a:r>
              <a:rPr lang="en-US" sz="2400" b="1" dirty="0" err="1"/>
              <a:t>thực</a:t>
            </a:r>
            <a:r>
              <a:rPr lang="en-US" sz="2400" b="1" dirty="0"/>
              <a:t> </a:t>
            </a:r>
            <a:r>
              <a:rPr lang="en-US" sz="2400" b="1" dirty="0" err="1"/>
              <a:t>tập</a:t>
            </a:r>
            <a:r>
              <a:rPr lang="en-US" sz="2400" dirty="0"/>
              <a:t>: Front-end Developer</a:t>
            </a:r>
            <a:endParaRPr sz="2400" dirty="0"/>
          </a:p>
        </p:txBody>
      </p:sp>
      <p:sp>
        <p:nvSpPr>
          <p:cNvPr id="110" name="Google Shape;1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5" name="Picture 4" descr="TỔNG QUAN"/>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1101" y="1768475"/>
            <a:ext cx="2838450" cy="3079750"/>
          </a:xfrm>
          <a:prstGeom prst="rect">
            <a:avLst/>
          </a:prstGeom>
          <a:noFill/>
          <a:ln>
            <a:noFill/>
          </a:ln>
        </p:spPr>
      </p:pic>
      <p:sp>
        <p:nvSpPr>
          <p:cNvPr id="2" name="TextBox 1"/>
          <p:cNvSpPr txBox="1"/>
          <p:nvPr/>
        </p:nvSpPr>
        <p:spPr>
          <a:xfrm>
            <a:off x="8962620" y="4286250"/>
            <a:ext cx="2677336" cy="307777"/>
          </a:xfrm>
          <a:prstGeom prst="rect">
            <a:avLst/>
          </a:prstGeom>
          <a:noFill/>
        </p:spPr>
        <p:txBody>
          <a:bodyPr wrap="none" rtlCol="0">
            <a:spAutoFit/>
          </a:bodyPr>
          <a:lstStyle/>
          <a:p>
            <a:r>
              <a:rPr lang="vi-VN" i="1" dirty="0">
                <a:latin typeface="+mj-lt"/>
              </a:rPr>
              <a:t>Logo công ty cổ phần TMDV TSP</a:t>
            </a:r>
            <a:endParaRPr lang="vi-VN" i="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Nội dung thực tập</a:t>
            </a:r>
            <a:endParaRPr lang="en-US"/>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vi-VN" dirty="0"/>
              <a:t>Nó gồm 3 giai đoạn chính mà em đã trải qua:</a:t>
            </a:r>
            <a:endParaRPr lang="vi-VN" dirty="0"/>
          </a:p>
          <a:p>
            <a:pPr marL="0" lvl="0" indent="0" algn="just" rtl="0">
              <a:lnSpc>
                <a:spcPct val="90000"/>
              </a:lnSpc>
              <a:spcBef>
                <a:spcPts val="0"/>
              </a:spcBef>
              <a:spcAft>
                <a:spcPts val="0"/>
              </a:spcAft>
              <a:buClr>
                <a:schemeClr val="dk1"/>
              </a:buClr>
              <a:buSzPts val="2800"/>
              <a:buNone/>
            </a:pPr>
            <a:endParaRPr lang="vi-VN" dirty="0"/>
          </a:p>
          <a:p>
            <a:pPr lvl="0" indent="-457200" algn="just" rtl="0">
              <a:lnSpc>
                <a:spcPct val="130000"/>
              </a:lnSpc>
              <a:spcBef>
                <a:spcPts val="0"/>
              </a:spcBef>
              <a:spcAft>
                <a:spcPts val="0"/>
              </a:spcAft>
              <a:buClr>
                <a:schemeClr val="dk1"/>
              </a:buClr>
              <a:buSzPts val="2800"/>
              <a:buFontTx/>
              <a:buChar char="-"/>
            </a:pPr>
            <a:r>
              <a:rPr lang="vi-VN" b="1" dirty="0"/>
              <a:t>Giai đoạn 1 ( 2 ngày, Từ 30/9 đến 1/9): </a:t>
            </a:r>
            <a:r>
              <a:rPr lang="vi-VN" dirty="0"/>
              <a:t>Tìm hiểu về cty và làm quen môi trường, quy trình và cách làm việc.</a:t>
            </a:r>
            <a:endParaRPr lang="vi-VN" dirty="0"/>
          </a:p>
          <a:p>
            <a:pPr lvl="1" indent="-457200" algn="just">
              <a:lnSpc>
                <a:spcPct val="130000"/>
              </a:lnSpc>
              <a:spcBef>
                <a:spcPts val="0"/>
              </a:spcBef>
              <a:buSzPts val="2800"/>
              <a:buFont typeface="Arial" panose="020B0604020202020204" pitchFamily="34" charset="0"/>
              <a:buChar char="•"/>
            </a:pPr>
            <a:r>
              <a:rPr lang="vi-VN" dirty="0"/>
              <a:t>Nội quy công ty</a:t>
            </a:r>
            <a:endParaRPr lang="vi-VN" dirty="0"/>
          </a:p>
          <a:p>
            <a:pPr lvl="1" indent="-457200" algn="just">
              <a:lnSpc>
                <a:spcPct val="130000"/>
              </a:lnSpc>
              <a:spcBef>
                <a:spcPts val="0"/>
              </a:spcBef>
              <a:buSzPts val="2800"/>
              <a:buFont typeface="Arial" panose="020B0604020202020204" pitchFamily="34" charset="0"/>
              <a:buChar char="•"/>
            </a:pPr>
            <a:r>
              <a:rPr lang="vi-VN" dirty="0"/>
              <a:t>Các công cụ và phương tiện phục vụ cho việc giao tiếp và làm việc nhóm trong quá trình làm việc.</a:t>
            </a:r>
            <a:endParaRPr lang="vi-VN" dirty="0"/>
          </a:p>
          <a:p>
            <a:pPr lvl="1" indent="-457200" algn="just">
              <a:lnSpc>
                <a:spcPct val="130000"/>
              </a:lnSpc>
              <a:spcBef>
                <a:spcPts val="0"/>
              </a:spcBef>
              <a:buSzPts val="2800"/>
              <a:buFont typeface="Arial" panose="020B0604020202020204" pitchFamily="34" charset="0"/>
              <a:buChar char="•"/>
            </a:pPr>
            <a:r>
              <a:rPr lang="vi-VN" dirty="0"/>
              <a:t>Tìm hiểu về quy trình làm việc và cách thức báo cáo công việc hàng ngày trong team.</a:t>
            </a:r>
            <a:endParaRPr lang="vi-VN" dirty="0"/>
          </a:p>
          <a:p>
            <a:pPr lvl="1" indent="-457200">
              <a:spcBef>
                <a:spcPts val="0"/>
              </a:spcBef>
              <a:buSzPts val="2800"/>
              <a:buFontTx/>
              <a:buChar char="-"/>
            </a:pPr>
            <a:endParaRPr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2. </a:t>
            </a:r>
            <a:r>
              <a:rPr lang="en-US" dirty="0" err="1"/>
              <a:t>Nội</a:t>
            </a:r>
            <a:r>
              <a:rPr lang="en-US" dirty="0"/>
              <a:t> dung </a:t>
            </a:r>
            <a:r>
              <a:rPr lang="en-US" dirty="0" err="1"/>
              <a:t>thực</a:t>
            </a:r>
            <a:r>
              <a:rPr lang="en-US" dirty="0"/>
              <a:t> </a:t>
            </a:r>
            <a:r>
              <a:rPr lang="en-US" dirty="0" err="1"/>
              <a:t>tập</a:t>
            </a:r>
            <a:endParaRPr dirty="0"/>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0"/>
              </a:spcBef>
              <a:spcAft>
                <a:spcPts val="0"/>
              </a:spcAft>
              <a:buClr>
                <a:schemeClr val="dk1"/>
              </a:buClr>
              <a:buSzPts val="2800"/>
              <a:buNone/>
            </a:pPr>
            <a:r>
              <a:rPr lang="vi-VN" b="1" dirty="0"/>
              <a:t>-     Giai đoạn 2 ( 7 Tuần, Từ 2/10 đến 25/11): </a:t>
            </a:r>
            <a:r>
              <a:rPr lang="vi-VN" dirty="0"/>
              <a:t>Training và thực hiện dự án cá nhân. Nghiên cứu các chủ đề được giao kéo dài khoảng 7 tuần, mentor sẽ hướng dẫn với từng chủ đề khác nhau sẽ cung cấp tài liệu và dựng base source nhỏ để thực hành với nó các chủ đề nghiên cứu bao gồm:</a:t>
            </a:r>
            <a:endParaRPr lang="vi-VN" dirty="0"/>
          </a:p>
          <a:p>
            <a:pPr lvl="1" indent="-457200">
              <a:lnSpc>
                <a:spcPct val="130000"/>
              </a:lnSpc>
              <a:spcBef>
                <a:spcPts val="0"/>
              </a:spcBef>
              <a:buSzPts val="2800"/>
              <a:buFont typeface="Arial" panose="020B0604020202020204" pitchFamily="34" charset="0"/>
              <a:buChar char="•"/>
            </a:pPr>
            <a:r>
              <a:rPr lang="vi-VN" dirty="0"/>
              <a:t>Tìm hiểu về Javascript cơ bản và các tính năng của ES6.</a:t>
            </a:r>
            <a:endParaRPr lang="vi-VN" dirty="0"/>
          </a:p>
          <a:p>
            <a:pPr lvl="1" indent="-457200">
              <a:lnSpc>
                <a:spcPct val="130000"/>
              </a:lnSpc>
              <a:spcBef>
                <a:spcPts val="0"/>
              </a:spcBef>
              <a:buSzPts val="2800"/>
              <a:buFont typeface="Arial" panose="020B0604020202020204" pitchFamily="34" charset="0"/>
              <a:buChar char="•"/>
            </a:pPr>
            <a:r>
              <a:rPr lang="vi-VN" dirty="0"/>
              <a:t>Nghiên cứu về ReactJs, React Hook Form và React Query.</a:t>
            </a:r>
            <a:endParaRPr lang="vi-VN" dirty="0"/>
          </a:p>
          <a:p>
            <a:pPr lvl="1" indent="-457200">
              <a:lnSpc>
                <a:spcPct val="130000"/>
              </a:lnSpc>
              <a:spcBef>
                <a:spcPts val="0"/>
              </a:spcBef>
              <a:buSzPts val="2800"/>
              <a:buFont typeface="Arial" panose="020B0604020202020204" pitchFamily="34" charset="0"/>
              <a:buChar char="•"/>
            </a:pPr>
            <a:r>
              <a:rPr lang="vi-VN" dirty="0"/>
              <a:t>Nghiên cứu về Typescript.</a:t>
            </a:r>
            <a:endParaRPr lang="vi-VN" dirty="0"/>
          </a:p>
          <a:p>
            <a:pPr lvl="1" indent="-457200">
              <a:spcBef>
                <a:spcPts val="0"/>
              </a:spcBef>
              <a:buSzPts val="2800"/>
              <a:buFontTx/>
              <a:buChar char="-"/>
            </a:pPr>
            <a:endParaRPr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2. </a:t>
            </a:r>
            <a:r>
              <a:rPr lang="en-US" dirty="0" err="1"/>
              <a:t>Nội</a:t>
            </a:r>
            <a:r>
              <a:rPr lang="en-US" dirty="0"/>
              <a:t> dung </a:t>
            </a:r>
            <a:r>
              <a:rPr lang="en-US" dirty="0" err="1"/>
              <a:t>thực</a:t>
            </a:r>
            <a:r>
              <a:rPr lang="en-US" dirty="0"/>
              <a:t> </a:t>
            </a:r>
            <a:r>
              <a:rPr lang="en-US" dirty="0" err="1"/>
              <a:t>tập</a:t>
            </a:r>
            <a:endParaRPr dirty="0"/>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lvl="1" indent="-457200" algn="just">
              <a:lnSpc>
                <a:spcPct val="130000"/>
              </a:lnSpc>
              <a:spcBef>
                <a:spcPts val="0"/>
              </a:spcBef>
              <a:buSzPts val="2800"/>
              <a:buFont typeface="Arial" panose="020B0604020202020204" pitchFamily="34" charset="0"/>
              <a:buChar char="•"/>
            </a:pPr>
            <a:r>
              <a:rPr lang="vi-VN" dirty="0"/>
              <a:t>Tìm hiểu về Tailwind CSS và SCSS.</a:t>
            </a:r>
            <a:endParaRPr lang="vi-VN" dirty="0"/>
          </a:p>
          <a:p>
            <a:pPr lvl="1" indent="-457200" algn="just">
              <a:lnSpc>
                <a:spcPct val="130000"/>
              </a:lnSpc>
              <a:spcBef>
                <a:spcPts val="0"/>
              </a:spcBef>
              <a:buSzPts val="2800"/>
              <a:buFont typeface="Arial" panose="020B0604020202020204" pitchFamily="34" charset="0"/>
              <a:buChar char="•"/>
            </a:pPr>
            <a:r>
              <a:rPr lang="vi-VN" dirty="0"/>
              <a:t>Tiếp cận và thử nghiệm với Ant Design.</a:t>
            </a:r>
            <a:endParaRPr lang="vi-VN" dirty="0"/>
          </a:p>
          <a:p>
            <a:pPr lvl="1" indent="-457200" algn="just">
              <a:lnSpc>
                <a:spcPct val="130000"/>
              </a:lnSpc>
              <a:spcBef>
                <a:spcPts val="0"/>
              </a:spcBef>
              <a:buSzPts val="2800"/>
              <a:buFont typeface="Arial" panose="020B0604020202020204" pitchFamily="34" charset="0"/>
              <a:buChar char="•"/>
            </a:pPr>
            <a:r>
              <a:rPr lang="vi-VN" dirty="0"/>
              <a:t>Tìm hiểu về RESTful API và các thao tác với file khi call API.</a:t>
            </a:r>
            <a:endParaRPr lang="vi-VN" dirty="0"/>
          </a:p>
          <a:p>
            <a:pPr lvl="1" indent="-457200" algn="just">
              <a:lnSpc>
                <a:spcPct val="130000"/>
              </a:lnSpc>
              <a:spcBef>
                <a:spcPts val="0"/>
              </a:spcBef>
              <a:buSzPts val="2800"/>
              <a:buFont typeface="Arial" panose="020B0604020202020204" pitchFamily="34" charset="0"/>
              <a:buChar char="•"/>
            </a:pPr>
            <a:r>
              <a:rPr lang="vi-VN" dirty="0"/>
              <a:t>Tìm hiểu về Git, Github và công cụ GitKraken.</a:t>
            </a:r>
            <a:endParaRPr lang="vi-VN" dirty="0"/>
          </a:p>
          <a:p>
            <a:pPr lvl="1" indent="-457200" algn="just">
              <a:lnSpc>
                <a:spcPct val="130000"/>
              </a:lnSpc>
              <a:spcBef>
                <a:spcPts val="0"/>
              </a:spcBef>
              <a:buSzPts val="2800"/>
              <a:buFont typeface="Arial" panose="020B0604020202020204" pitchFamily="34" charset="0"/>
              <a:buChar char="•"/>
            </a:pPr>
            <a:r>
              <a:rPr lang="vi-VN" dirty="0"/>
              <a:t>Phân tích các components theo thiết kế figma sẵn trong một dự án ReactJs và hiện thực các component sao cho tối ưu và có thể tái sử dụng.</a:t>
            </a:r>
            <a:endParaRPr lang="vi-VN"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Nội dung thực tập</a:t>
            </a:r>
            <a:endParaRPr lang="en-US" dirty="0"/>
          </a:p>
        </p:txBody>
      </p:sp>
      <p:sp>
        <p:nvSpPr>
          <p:cNvPr id="116" name="Google Shape;116;p4"/>
          <p:cNvSpPr txBox="1">
            <a:spLocks noGrp="1"/>
          </p:cNvSpPr>
          <p:nvPr>
            <p:ph type="body" idx="1"/>
          </p:nvPr>
        </p:nvSpPr>
        <p:spPr>
          <a:xfrm>
            <a:off x="598913" y="1443004"/>
            <a:ext cx="10515600" cy="4351338"/>
          </a:xfrm>
          <a:prstGeom prst="rect">
            <a:avLst/>
          </a:prstGeom>
          <a:noFill/>
          <a:ln>
            <a:noFill/>
          </a:ln>
        </p:spPr>
        <p:txBody>
          <a:bodyPr spcFirstLastPara="1" wrap="square" lIns="91425" tIns="45700" rIns="91425" bIns="45700" anchor="t" anchorCtr="0">
            <a:normAutofit/>
          </a:bodyPr>
          <a:lstStyle/>
          <a:p>
            <a:pPr lvl="1" indent="-457200" algn="just">
              <a:lnSpc>
                <a:spcPct val="130000"/>
              </a:lnSpc>
              <a:spcBef>
                <a:spcPts val="0"/>
              </a:spcBef>
              <a:buSzPts val="2800"/>
              <a:buFont typeface="Arial" panose="020B0604020202020204" pitchFamily="34" charset="0"/>
              <a:buChar char="•"/>
            </a:pPr>
            <a:r>
              <a:rPr lang="vi-VN" dirty="0"/>
              <a:t>Thực hiện dự án cá nhân: Một dự án với các tính năng mà tương tự như trong lúc em tham gia vào dự án thực tế. Với các tính năng bao gồm: </a:t>
            </a:r>
            <a:endParaRPr lang="vi-VN" dirty="0"/>
          </a:p>
          <a:p>
            <a:pPr marL="914400" lvl="2" indent="0" algn="just">
              <a:lnSpc>
                <a:spcPct val="130000"/>
              </a:lnSpc>
              <a:spcBef>
                <a:spcPts val="0"/>
              </a:spcBef>
              <a:buSzPts val="2800"/>
              <a:buNone/>
            </a:pPr>
            <a:endParaRPr lang="vi-VN" dirty="0"/>
          </a:p>
          <a:p>
            <a:pPr lvl="2" indent="-457200" algn="just">
              <a:lnSpc>
                <a:spcPct val="130000"/>
              </a:lnSpc>
              <a:spcBef>
                <a:spcPts val="0"/>
              </a:spcBef>
              <a:buSzPts val="2800"/>
              <a:buFont typeface="Wingdings" panose="05000000000000000000" pitchFamily="2" charset="2"/>
              <a:buChar char="ü"/>
            </a:pPr>
            <a:r>
              <a:rPr lang="vi-VN" dirty="0"/>
              <a:t>Login, Register, Forget Password</a:t>
            </a:r>
            <a:endParaRPr lang="vi-VN" dirty="0"/>
          </a:p>
          <a:p>
            <a:pPr lvl="2" indent="-457200" algn="just">
              <a:lnSpc>
                <a:spcPct val="130000"/>
              </a:lnSpc>
              <a:spcBef>
                <a:spcPts val="0"/>
              </a:spcBef>
              <a:buSzPts val="2800"/>
              <a:buFont typeface="Wingdings" panose="05000000000000000000" pitchFamily="2" charset="2"/>
              <a:buChar char="ü"/>
            </a:pPr>
            <a:r>
              <a:rPr lang="vi-VN" dirty="0"/>
              <a:t>Quản lý phòng ban</a:t>
            </a:r>
            <a:endParaRPr lang="vi-VN" dirty="0"/>
          </a:p>
          <a:p>
            <a:pPr lvl="2" indent="-457200" algn="just">
              <a:lnSpc>
                <a:spcPct val="130000"/>
              </a:lnSpc>
              <a:spcBef>
                <a:spcPts val="0"/>
              </a:spcBef>
              <a:buSzPts val="2800"/>
              <a:buFont typeface="Wingdings" panose="05000000000000000000" pitchFamily="2" charset="2"/>
              <a:buChar char="ü"/>
            </a:pPr>
            <a:r>
              <a:rPr lang="vi-VN" dirty="0"/>
              <a:t>Quản lý nhân viên</a:t>
            </a:r>
            <a:endParaRPr lang="vi-VN" dirty="0"/>
          </a:p>
          <a:p>
            <a:pPr lvl="2" indent="-457200" algn="just">
              <a:lnSpc>
                <a:spcPct val="130000"/>
              </a:lnSpc>
              <a:spcBef>
                <a:spcPts val="0"/>
              </a:spcBef>
              <a:buSzPts val="2800"/>
              <a:buFont typeface="Wingdings" panose="05000000000000000000" pitchFamily="2" charset="2"/>
              <a:buChar char="ü"/>
            </a:pPr>
            <a:r>
              <a:rPr lang="vi-VN" dirty="0"/>
              <a:t>Quản lý hợp đồng</a:t>
            </a:r>
            <a:endParaRPr lang="vi-VN" dirty="0"/>
          </a:p>
          <a:p>
            <a:pPr lvl="2" indent="-457200" algn="just">
              <a:lnSpc>
                <a:spcPct val="130000"/>
              </a:lnSpc>
              <a:spcBef>
                <a:spcPts val="0"/>
              </a:spcBef>
              <a:buSzPts val="2800"/>
              <a:buFont typeface="Wingdings" panose="05000000000000000000" pitchFamily="2" charset="2"/>
              <a:buChar char="ü"/>
            </a:pPr>
            <a:r>
              <a:rPr lang="vi-VN" dirty="0"/>
              <a:t>Quản lý profile cá nhân</a:t>
            </a:r>
            <a:endParaRPr lang="vi-VN" dirty="0"/>
          </a:p>
          <a:p>
            <a:pPr lvl="2" indent="-457200" algn="just">
              <a:lnSpc>
                <a:spcPct val="130000"/>
              </a:lnSpc>
              <a:spcBef>
                <a:spcPts val="0"/>
              </a:spcBef>
              <a:buSzPts val="2800"/>
              <a:buFont typeface="Wingdings" panose="05000000000000000000" pitchFamily="2" charset="2"/>
              <a:buChar char="ü"/>
            </a:pPr>
            <a:endParaRPr lang="vi-VN" dirty="0"/>
          </a:p>
          <a:p>
            <a:pPr lvl="1" indent="-457200" algn="just">
              <a:lnSpc>
                <a:spcPct val="130000"/>
              </a:lnSpc>
              <a:spcBef>
                <a:spcPts val="0"/>
              </a:spcBef>
              <a:buSzPts val="2800"/>
              <a:buFont typeface="Arial" panose="020B0604020202020204" pitchFamily="34" charset="0"/>
              <a:buChar char="•"/>
            </a:pPr>
            <a:r>
              <a:rPr lang="vi-VN" dirty="0"/>
              <a:t>Link: </a:t>
            </a:r>
            <a:r>
              <a:rPr lang="vi-VN" dirty="0">
                <a:hlinkClick r:id="rId1"/>
              </a:rPr>
              <a:t>Figma</a:t>
            </a:r>
            <a:r>
              <a:rPr lang="vi-VN" dirty="0"/>
              <a:t> , </a:t>
            </a:r>
            <a:r>
              <a:rPr lang="vi-VN" dirty="0">
                <a:hlinkClick r:id="rId2"/>
              </a:rPr>
              <a:t>Github</a:t>
            </a:r>
            <a:endParaRPr lang="vi-VN" dirty="0"/>
          </a:p>
          <a:p>
            <a:pPr lvl="1" indent="-457200" algn="just">
              <a:lnSpc>
                <a:spcPct val="130000"/>
              </a:lnSpc>
              <a:spcBef>
                <a:spcPts val="0"/>
              </a:spcBef>
              <a:buSzPts val="2800"/>
              <a:buFont typeface="Arial" panose="020B0604020202020204" pitchFamily="34" charset="0"/>
              <a:buChar char="•"/>
            </a:pPr>
            <a:endParaRPr lang="vi-VN" dirty="0"/>
          </a:p>
          <a:p>
            <a:pPr lvl="1" indent="-457200" algn="just">
              <a:lnSpc>
                <a:spcPct val="130000"/>
              </a:lnSpc>
              <a:spcBef>
                <a:spcPts val="0"/>
              </a:spcBef>
              <a:buSzPts val="2800"/>
              <a:buFont typeface="Arial" panose="020B0604020202020204" pitchFamily="34" charset="0"/>
              <a:buChar char="•"/>
            </a:pPr>
            <a:endParaRPr lang="vi-VN"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fld>
            <a:endParaRPr lang="en-US" dirty="0"/>
          </a:p>
        </p:txBody>
      </p:sp>
      <p:pic>
        <p:nvPicPr>
          <p:cNvPr id="6" name="Picture 5"/>
          <p:cNvPicPr/>
          <p:nvPr/>
        </p:nvPicPr>
        <p:blipFill>
          <a:blip r:embed="rId3"/>
          <a:stretch>
            <a:fillRect/>
          </a:stretch>
        </p:blipFill>
        <p:spPr>
          <a:xfrm>
            <a:off x="5622289" y="2570321"/>
            <a:ext cx="5970797" cy="3224021"/>
          </a:xfrm>
          <a:prstGeom prst="rect">
            <a:avLst/>
          </a:prstGeom>
        </p:spPr>
      </p:pic>
      <p:sp>
        <p:nvSpPr>
          <p:cNvPr id="7" name="TextBox 6"/>
          <p:cNvSpPr txBox="1"/>
          <p:nvPr/>
        </p:nvSpPr>
        <p:spPr>
          <a:xfrm>
            <a:off x="7269019" y="5921457"/>
            <a:ext cx="2547492" cy="307777"/>
          </a:xfrm>
          <a:prstGeom prst="rect">
            <a:avLst/>
          </a:prstGeom>
          <a:noFill/>
        </p:spPr>
        <p:txBody>
          <a:bodyPr wrap="none" rtlCol="0">
            <a:spAutoFit/>
          </a:bodyPr>
          <a:lstStyle/>
          <a:p>
            <a:r>
              <a:rPr lang="vi-VN" i="1" dirty="0">
                <a:latin typeface="+mj-lt"/>
              </a:rPr>
              <a:t>Figma design của dự án cá nhân</a:t>
            </a:r>
            <a:endParaRPr lang="vi-VN" i="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Nội dung thực tập</a:t>
            </a:r>
            <a:endParaRPr lang="en-US"/>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30000"/>
              </a:lnSpc>
              <a:spcBef>
                <a:spcPts val="0"/>
              </a:spcBef>
              <a:spcAft>
                <a:spcPts val="0"/>
              </a:spcAft>
              <a:buClr>
                <a:schemeClr val="dk1"/>
              </a:buClr>
              <a:buSzPts val="2800"/>
              <a:buFontTx/>
              <a:buChar char="-"/>
            </a:pPr>
            <a:r>
              <a:rPr lang="vi-VN" b="1" dirty="0"/>
              <a:t>Giai đoạn 3 ( 1 Tuần, Từ 25/11 đến 1/12): </a:t>
            </a:r>
            <a:r>
              <a:rPr lang="vi-VN" dirty="0"/>
              <a:t>Review 2 giai đoạn trước đó và đánh giá trước khi tham gia vào dự án thực tế. Và tham gia vào dự án của công ty.</a:t>
            </a:r>
            <a:endParaRPr lang="vi-VN" dirty="0"/>
          </a:p>
          <a:p>
            <a:pPr lvl="0" indent="-457200" algn="just" rtl="0">
              <a:lnSpc>
                <a:spcPct val="130000"/>
              </a:lnSpc>
              <a:spcBef>
                <a:spcPts val="0"/>
              </a:spcBef>
              <a:spcAft>
                <a:spcPts val="0"/>
              </a:spcAft>
              <a:buClr>
                <a:schemeClr val="dk1"/>
              </a:buClr>
              <a:buSzPts val="2800"/>
              <a:buFontTx/>
              <a:buChar char="-"/>
            </a:pPr>
            <a:endParaRPr lang="vi-VN" dirty="0"/>
          </a:p>
          <a:p>
            <a:pPr lvl="1" indent="-457200" algn="just">
              <a:lnSpc>
                <a:spcPct val="110000"/>
              </a:lnSpc>
              <a:spcBef>
                <a:spcPts val="0"/>
              </a:spcBef>
              <a:buSzPts val="2800"/>
              <a:buFont typeface="Arial" panose="020B0604020202020204" pitchFamily="34" charset="0"/>
              <a:buChar char="•"/>
            </a:pPr>
            <a:r>
              <a:rPr lang="vi-VN" dirty="0"/>
              <a:t>Ở giai đoạn này, em đã được mentor đánh giá hoàn thành tốt các chủ đề được giao và project cá nhân đạt yêu cầu để có thể tham gia vào dự án.</a:t>
            </a:r>
            <a:endParaRPr lang="vi-VN" dirty="0"/>
          </a:p>
          <a:p>
            <a:pPr lvl="1" indent="-457200" algn="just">
              <a:lnSpc>
                <a:spcPct val="110000"/>
              </a:lnSpc>
              <a:spcBef>
                <a:spcPts val="0"/>
              </a:spcBef>
              <a:buSzPts val="2800"/>
              <a:buFont typeface="Arial" panose="020B0604020202020204" pitchFamily="34" charset="0"/>
              <a:buChar char="•"/>
            </a:pPr>
            <a:endParaRPr lang="vi-VN" dirty="0"/>
          </a:p>
          <a:p>
            <a:pPr lvl="1" indent="-457200" algn="just">
              <a:lnSpc>
                <a:spcPct val="110000"/>
              </a:lnSpc>
              <a:spcBef>
                <a:spcPts val="0"/>
              </a:spcBef>
              <a:buSzPts val="2800"/>
              <a:buFont typeface="Arial" panose="020B0604020202020204" pitchFamily="34" charset="0"/>
              <a:buChar char="•"/>
            </a:pPr>
            <a:r>
              <a:rPr lang="vi-VN" dirty="0"/>
              <a:t>Em được mentor cho phép join vào dự án EBST Laundry với module hành chính nhân. Gồm 2 tính năng : Hồ sơ nhân viên và Quản lý phòng ban</a:t>
            </a:r>
            <a:endParaRPr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Nội dung thực tập</a:t>
            </a:r>
            <a:endParaRPr lang="en-US"/>
          </a:p>
        </p:txBody>
      </p:sp>
      <p:sp>
        <p:nvSpPr>
          <p:cNvPr id="116" name="Google Shape;116;p4"/>
          <p:cNvSpPr txBox="1">
            <a:spLocks noGrp="1"/>
          </p:cNvSpPr>
          <p:nvPr>
            <p:ph type="body" idx="1"/>
          </p:nvPr>
        </p:nvSpPr>
        <p:spPr>
          <a:xfrm>
            <a:off x="838200" y="15208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30000"/>
              </a:lnSpc>
              <a:spcBef>
                <a:spcPts val="0"/>
              </a:spcBef>
              <a:spcAft>
                <a:spcPts val="0"/>
              </a:spcAft>
              <a:buClr>
                <a:schemeClr val="dk1"/>
              </a:buClr>
              <a:buSzPts val="2800"/>
              <a:buFontTx/>
              <a:buChar char="-"/>
            </a:pPr>
            <a:r>
              <a:rPr lang="vi-VN" b="1" dirty="0"/>
              <a:t>Chức năng phòng ban:</a:t>
            </a:r>
            <a:endParaRPr lang="vi-VN" b="1" dirty="0"/>
          </a:p>
          <a:p>
            <a:pPr marL="0" lvl="0" indent="0" algn="just" rtl="0">
              <a:lnSpc>
                <a:spcPct val="130000"/>
              </a:lnSpc>
              <a:spcBef>
                <a:spcPts val="0"/>
              </a:spcBef>
              <a:spcAft>
                <a:spcPts val="0"/>
              </a:spcAft>
              <a:buClr>
                <a:schemeClr val="dk1"/>
              </a:buClr>
              <a:buSzPts val="2800"/>
              <a:buNone/>
            </a:pPr>
            <a:r>
              <a:rPr lang="vi-VN" b="1" dirty="0"/>
              <a:t> </a:t>
            </a:r>
            <a:endParaRPr dirty="0"/>
          </a:p>
        </p:txBody>
      </p:sp>
      <p:sp>
        <p:nvSpPr>
          <p:cNvPr id="117" name="Google Shape;1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dirty="0"/>
          </a:p>
        </p:txBody>
      </p:sp>
      <p:pic>
        <p:nvPicPr>
          <p:cNvPr id="5" name="Picture 4"/>
          <p:cNvPicPr/>
          <p:nvPr/>
        </p:nvPicPr>
        <p:blipFill>
          <a:blip r:embed="rId1"/>
          <a:stretch>
            <a:fillRect/>
          </a:stretch>
        </p:blipFill>
        <p:spPr>
          <a:xfrm>
            <a:off x="1091565" y="2411730"/>
            <a:ext cx="4699636" cy="3241817"/>
          </a:xfrm>
          <a:prstGeom prst="rect">
            <a:avLst/>
          </a:prstGeom>
        </p:spPr>
      </p:pic>
      <p:pic>
        <p:nvPicPr>
          <p:cNvPr id="7" name="Picture 6"/>
          <p:cNvPicPr/>
          <p:nvPr/>
        </p:nvPicPr>
        <p:blipFill>
          <a:blip r:embed="rId2"/>
          <a:stretch>
            <a:fillRect/>
          </a:stretch>
        </p:blipFill>
        <p:spPr>
          <a:xfrm>
            <a:off x="5988029" y="2411730"/>
            <a:ext cx="5365771" cy="3084354"/>
          </a:xfrm>
          <a:prstGeom prst="rect">
            <a:avLst/>
          </a:prstGeom>
        </p:spPr>
      </p:pic>
      <p:sp>
        <p:nvSpPr>
          <p:cNvPr id="8" name="TextBox 7"/>
          <p:cNvSpPr txBox="1"/>
          <p:nvPr/>
        </p:nvSpPr>
        <p:spPr>
          <a:xfrm>
            <a:off x="4621069" y="5872163"/>
            <a:ext cx="3688830" cy="307777"/>
          </a:xfrm>
          <a:prstGeom prst="rect">
            <a:avLst/>
          </a:prstGeom>
          <a:noFill/>
        </p:spPr>
        <p:txBody>
          <a:bodyPr wrap="none" rtlCol="0">
            <a:spAutoFit/>
          </a:bodyPr>
          <a:lstStyle/>
          <a:p>
            <a:r>
              <a:rPr lang="vi-VN" i="1" dirty="0">
                <a:latin typeface="+mj-lt"/>
              </a:rPr>
              <a:t>Một số hình ảnh dự án với chức năng phòng ban</a:t>
            </a:r>
            <a:endParaRPr lang="vi-VN" i="1" dirty="0">
              <a:latin typeface="+mj-lt"/>
            </a:endParaRPr>
          </a:p>
        </p:txBody>
      </p:sp>
    </p:spTree>
  </p:cSld>
  <p:clrMapOvr>
    <a:masterClrMapping/>
  </p:clrMapOvr>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5481</Words>
  <Application>WPS Presentation</Application>
  <PresentationFormat>Widescreen</PresentationFormat>
  <Paragraphs>187</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Arial</vt:lpstr>
      <vt:lpstr>Calibri</vt:lpstr>
      <vt:lpstr>Microsoft YaHei</vt:lpstr>
      <vt:lpstr>Arial Unicode MS</vt:lpstr>
      <vt:lpstr>Times New Roman</vt:lpstr>
      <vt:lpstr>Chủ đề Office</vt:lpstr>
      <vt:lpstr>KHOA CÔNG NGHỆ PHẦN MỀM</vt:lpstr>
      <vt:lpstr>Nội dung báo cáo</vt:lpstr>
      <vt:lpstr>1. Thông tin thực tập</vt:lpstr>
      <vt:lpstr>2. Nội dung thực tập</vt:lpstr>
      <vt:lpstr>2. Nội dung thực tập</vt:lpstr>
      <vt:lpstr>2. Nội dung thực tập</vt:lpstr>
      <vt:lpstr>2. Nội dung thực tập</vt:lpstr>
      <vt:lpstr>2. Nội dung thực tập</vt:lpstr>
      <vt:lpstr>2. Nội dung thực tập</vt:lpstr>
      <vt:lpstr>2. Nội dung thực tập</vt:lpstr>
      <vt:lpstr>3. Kết quả thực tập</vt:lpstr>
      <vt:lpstr>3. Kết quả thực tập</vt:lpstr>
      <vt:lpstr>4. Kinh nghiệm thu được</vt:lpstr>
      <vt:lpstr>4. Kinh nghiệm thu được</vt:lpstr>
      <vt:lpstr>4. Kinh nghiệm thu được</vt:lpstr>
      <vt:lpstr>4. Kinh nghiệm thu được</vt:lpstr>
      <vt:lpstr>5. Định hướng tương lai</vt:lpstr>
      <vt:lpstr>Cảm ơn quý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DOANH NGHIỆP</dc:title>
  <dc:creator>Vũ Tuấn Hải</dc:creator>
  <cp:lastModifiedBy>WPS_1720350002</cp:lastModifiedBy>
  <cp:revision>16</cp:revision>
  <dcterms:created xsi:type="dcterms:W3CDTF">2022-07-18T09:17:00Z</dcterms:created>
  <dcterms:modified xsi:type="dcterms:W3CDTF">2025-02-13T14:50:49Z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FB7C74D065EE4C298726D0E9F56994EA_12</vt:lpwstr>
  </property>
  <property fmtid="{D5CDD505-2E9C-101B-9397-08002B2CF9AE}" pid="3" name="KSOProductBuildVer">
    <vt:lpwstr>1033-12.2.0.19805</vt:lpwstr>
  </property>
</Properties>
</file>