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handoutMasterIdLst>
    <p:handoutMasterId r:id="rId73"/>
  </p:handoutMasterIdLst>
  <p:sldIdLst>
    <p:sldId id="260" r:id="rId5"/>
    <p:sldId id="261" r:id="rId6"/>
    <p:sldId id="267" r:id="rId7"/>
    <p:sldId id="271" r:id="rId8"/>
    <p:sldId id="273" r:id="rId9"/>
    <p:sldId id="274" r:id="rId10"/>
    <p:sldId id="272" r:id="rId11"/>
    <p:sldId id="275" r:id="rId12"/>
    <p:sldId id="276" r:id="rId13"/>
    <p:sldId id="331" r:id="rId14"/>
    <p:sldId id="277" r:id="rId15"/>
    <p:sldId id="278" r:id="rId16"/>
    <p:sldId id="279" r:id="rId17"/>
    <p:sldId id="332" r:id="rId18"/>
    <p:sldId id="280" r:id="rId19"/>
    <p:sldId id="281" r:id="rId20"/>
    <p:sldId id="282" r:id="rId21"/>
    <p:sldId id="334" r:id="rId22"/>
    <p:sldId id="283" r:id="rId23"/>
    <p:sldId id="333" r:id="rId24"/>
    <p:sldId id="335" r:id="rId25"/>
    <p:sldId id="336" r:id="rId26"/>
    <p:sldId id="337" r:id="rId27"/>
    <p:sldId id="341" r:id="rId28"/>
    <p:sldId id="338" r:id="rId29"/>
    <p:sldId id="339" r:id="rId30"/>
    <p:sldId id="340" r:id="rId31"/>
    <p:sldId id="349" r:id="rId32"/>
    <p:sldId id="284" r:id="rId33"/>
    <p:sldId id="286" r:id="rId34"/>
    <p:sldId id="287" r:id="rId35"/>
    <p:sldId id="285" r:id="rId36"/>
    <p:sldId id="292" r:id="rId37"/>
    <p:sldId id="288" r:id="rId38"/>
    <p:sldId id="289" r:id="rId39"/>
    <p:sldId id="294" r:id="rId40"/>
    <p:sldId id="295" r:id="rId41"/>
    <p:sldId id="297" r:id="rId42"/>
    <p:sldId id="350" r:id="rId43"/>
    <p:sldId id="298" r:id="rId44"/>
    <p:sldId id="325" r:id="rId45"/>
    <p:sldId id="328" r:id="rId46"/>
    <p:sldId id="329" r:id="rId47"/>
    <p:sldId id="302" r:id="rId48"/>
    <p:sldId id="303" r:id="rId49"/>
    <p:sldId id="305" r:id="rId50"/>
    <p:sldId id="330" r:id="rId51"/>
    <p:sldId id="307" r:id="rId52"/>
    <p:sldId id="308" r:id="rId53"/>
    <p:sldId id="310" r:id="rId54"/>
    <p:sldId id="309" r:id="rId55"/>
    <p:sldId id="311" r:id="rId56"/>
    <p:sldId id="312" r:id="rId57"/>
    <p:sldId id="313" r:id="rId58"/>
    <p:sldId id="314" r:id="rId59"/>
    <p:sldId id="315" r:id="rId60"/>
    <p:sldId id="317" r:id="rId61"/>
    <p:sldId id="316" r:id="rId62"/>
    <p:sldId id="320" r:id="rId63"/>
    <p:sldId id="321" r:id="rId64"/>
    <p:sldId id="326" r:id="rId65"/>
    <p:sldId id="318" r:id="rId66"/>
    <p:sldId id="319" r:id="rId67"/>
    <p:sldId id="342" r:id="rId68"/>
    <p:sldId id="343" r:id="rId69"/>
    <p:sldId id="345" r:id="rId70"/>
    <p:sldId id="346" r:id="rId71"/>
    <p:sldId id="347" r:id="rId72"/>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0071"/>
    <a:srgbClr val="005B85"/>
    <a:srgbClr val="566D31"/>
    <a:srgbClr val="4EC1B7"/>
    <a:srgbClr val="CF9A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varScale="1">
        <p:scale>
          <a:sx n="109" d="100"/>
          <a:sy n="109" d="100"/>
        </p:scale>
        <p:origin x="1050" y="11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showGuides="1">
      <p:cViewPr varScale="1">
        <p:scale>
          <a:sx n="86" d="100"/>
          <a:sy n="86"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F6F75D80-54C4-45A3-9312-1450C3CCC5C7}" type="datetimeFigureOut">
              <a:rPr lang="en-AU" smtClean="0"/>
              <a:t>10/06/2022</a:t>
            </a:fld>
            <a:endParaRPr lang="en-AU"/>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740AE4EE-6DF6-4823-A586-2B0003FE9305}" type="slidenum">
              <a:rPr lang="en-AU" smtClean="0"/>
              <a:t>‹#›</a:t>
            </a:fld>
            <a:endParaRPr lang="en-AU"/>
          </a:p>
        </p:txBody>
      </p:sp>
    </p:spTree>
    <p:extLst>
      <p:ext uri="{BB962C8B-B14F-4D97-AF65-F5344CB8AC3E}">
        <p14:creationId xmlns:p14="http://schemas.microsoft.com/office/powerpoint/2010/main" val="20245586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59" y="0"/>
            <a:ext cx="9119681" cy="6858000"/>
          </a:xfrm>
          <a:prstGeom prst="rect">
            <a:avLst/>
          </a:prstGeom>
        </p:spPr>
      </p:pic>
      <p:sp>
        <p:nvSpPr>
          <p:cNvPr id="3" name="Subtitle 2"/>
          <p:cNvSpPr>
            <a:spLocks noGrp="1"/>
          </p:cNvSpPr>
          <p:nvPr>
            <p:ph type="subTitle" idx="1" hasCustomPrompt="1"/>
          </p:nvPr>
        </p:nvSpPr>
        <p:spPr>
          <a:xfrm>
            <a:off x="0" y="4030663"/>
            <a:ext cx="6915600" cy="507600"/>
          </a:xfrm>
          <a:solidFill>
            <a:srgbClr val="000000">
              <a:alpha val="80000"/>
            </a:srgbClr>
          </a:solidFill>
        </p:spPr>
        <p:txBody>
          <a:bodyPr lIns="360000" bIns="0" anchor="b" anchorCtr="0">
            <a:normAutofit/>
          </a:bodyPr>
          <a:lstStyle>
            <a:lvl1pPr marL="0" indent="0" algn="l">
              <a:lnSpc>
                <a:spcPct val="100000"/>
              </a:lnSpc>
              <a:buNone/>
              <a:defRPr sz="320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Insert unit title</a:t>
            </a:r>
            <a:endParaRPr lang="en-AU" dirty="0"/>
          </a:p>
        </p:txBody>
      </p:sp>
      <p:sp>
        <p:nvSpPr>
          <p:cNvPr id="9" name="Rectangle 8"/>
          <p:cNvSpPr/>
          <p:nvPr userDrawn="1"/>
        </p:nvSpPr>
        <p:spPr>
          <a:xfrm>
            <a:off x="0" y="5981289"/>
            <a:ext cx="9144000" cy="432000"/>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327742" y="6071419"/>
            <a:ext cx="3441290" cy="246221"/>
          </a:xfrm>
          <a:prstGeom prst="rect">
            <a:avLst/>
          </a:prstGeom>
          <a:noFill/>
        </p:spPr>
        <p:txBody>
          <a:bodyPr wrap="square" rtlCol="0">
            <a:spAutoFit/>
          </a:bodyPr>
          <a:lstStyle/>
          <a:p>
            <a:r>
              <a:rPr lang="en-US" sz="1000" b="1" dirty="0">
                <a:solidFill>
                  <a:schemeClr val="accent4"/>
                </a:solidFill>
                <a:latin typeface="Arial"/>
                <a:cs typeface="Arial"/>
              </a:rPr>
              <a:t>Your pathway to Curtin. On campus. On track.</a:t>
            </a:r>
          </a:p>
        </p:txBody>
      </p:sp>
      <p:sp>
        <p:nvSpPr>
          <p:cNvPr id="11" name="TextBox 10"/>
          <p:cNvSpPr txBox="1"/>
          <p:nvPr userDrawn="1"/>
        </p:nvSpPr>
        <p:spPr>
          <a:xfrm>
            <a:off x="5420851" y="6071419"/>
            <a:ext cx="3441290" cy="246221"/>
          </a:xfrm>
          <a:prstGeom prst="rect">
            <a:avLst/>
          </a:prstGeom>
          <a:noFill/>
        </p:spPr>
        <p:txBody>
          <a:bodyPr wrap="square" rtlCol="0">
            <a:spAutoFit/>
          </a:bodyPr>
          <a:lstStyle/>
          <a:p>
            <a:pPr algn="r"/>
            <a:r>
              <a:rPr lang="en-US" sz="1000" b="1" dirty="0">
                <a:solidFill>
                  <a:schemeClr val="bg1"/>
                </a:solidFill>
                <a:latin typeface="Arial" panose="020B0604020202020204" pitchFamily="34" charset="0"/>
                <a:cs typeface="Arial" panose="020B0604020202020204" pitchFamily="34" charset="0"/>
              </a:rPr>
              <a:t>www.curtincollege.edu.au</a:t>
            </a:r>
          </a:p>
        </p:txBody>
      </p:sp>
      <p:pic>
        <p:nvPicPr>
          <p:cNvPr id="12" name="Picture 11"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2494" y="428114"/>
            <a:ext cx="2679700" cy="635000"/>
          </a:xfrm>
          <a:prstGeom prst="rect">
            <a:avLst/>
          </a:prstGeom>
        </p:spPr>
      </p:pic>
      <p:sp>
        <p:nvSpPr>
          <p:cNvPr id="4" name="TextBox 3"/>
          <p:cNvSpPr txBox="1"/>
          <p:nvPr userDrawn="1"/>
        </p:nvSpPr>
        <p:spPr>
          <a:xfrm>
            <a:off x="-8195" y="2776575"/>
            <a:ext cx="4210325" cy="646331"/>
          </a:xfrm>
          <a:prstGeom prst="rect">
            <a:avLst/>
          </a:prstGeom>
          <a:solidFill>
            <a:srgbClr val="005B85"/>
          </a:solidFill>
        </p:spPr>
        <p:txBody>
          <a:bodyPr wrap="square" lIns="360000" rtlCol="0">
            <a:spAutoFit/>
          </a:bodyPr>
          <a:lstStyle/>
          <a:p>
            <a:r>
              <a:rPr lang="en-AU" sz="3600" cap="all" dirty="0">
                <a:solidFill>
                  <a:schemeClr val="bg1"/>
                </a:solidFill>
              </a:rPr>
              <a:t>Diploma</a:t>
            </a:r>
            <a:r>
              <a:rPr lang="en-AU" sz="3600" cap="all" baseline="0" dirty="0">
                <a:solidFill>
                  <a:schemeClr val="bg1"/>
                </a:solidFill>
              </a:rPr>
              <a:t> of </a:t>
            </a:r>
          </a:p>
        </p:txBody>
      </p:sp>
      <p:sp>
        <p:nvSpPr>
          <p:cNvPr id="14" name="TextBox 13"/>
          <p:cNvSpPr txBox="1"/>
          <p:nvPr userDrawn="1"/>
        </p:nvSpPr>
        <p:spPr>
          <a:xfrm>
            <a:off x="-8196" y="3404346"/>
            <a:ext cx="9049453" cy="646331"/>
          </a:xfrm>
          <a:prstGeom prst="rect">
            <a:avLst/>
          </a:prstGeom>
          <a:solidFill>
            <a:srgbClr val="005B85"/>
          </a:solidFill>
        </p:spPr>
        <p:txBody>
          <a:bodyPr wrap="square" lIns="360000" rtlCol="0">
            <a:spAutoFit/>
          </a:bodyPr>
          <a:lstStyle/>
          <a:p>
            <a:r>
              <a:rPr lang="en-AU" sz="3600" cap="all" baseline="0" dirty="0">
                <a:solidFill>
                  <a:schemeClr val="bg1"/>
                </a:solidFill>
              </a:rPr>
              <a:t>Engineering</a:t>
            </a:r>
          </a:p>
        </p:txBody>
      </p:sp>
    </p:spTree>
    <p:extLst>
      <p:ext uri="{BB962C8B-B14F-4D97-AF65-F5344CB8AC3E}">
        <p14:creationId xmlns:p14="http://schemas.microsoft.com/office/powerpoint/2010/main" val="285789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7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 y="0"/>
            <a:ext cx="9144000" cy="6420903"/>
          </a:xfrm>
          <a:prstGeom prst="rect">
            <a:avLst/>
          </a:prstGeom>
        </p:spPr>
      </p:pic>
      <p:sp>
        <p:nvSpPr>
          <p:cNvPr id="2" name="Title 1"/>
          <p:cNvSpPr>
            <a:spLocks noGrp="1"/>
          </p:cNvSpPr>
          <p:nvPr>
            <p:ph type="title"/>
          </p:nvPr>
        </p:nvSpPr>
        <p:spPr>
          <a:xfrm>
            <a:off x="0" y="3193200"/>
            <a:ext cx="5709600" cy="648000"/>
          </a:xfrm>
          <a:solidFill>
            <a:srgbClr val="005B85"/>
          </a:solidFill>
        </p:spPr>
        <p:txBody>
          <a:bodyPr lIns="360000" bIns="0" anchor="b" anchorCtr="0">
            <a:noAutofit/>
          </a:bodyPr>
          <a:lstStyle>
            <a:lvl1pPr>
              <a:lnSpc>
                <a:spcPct val="100000"/>
              </a:lnSpc>
              <a:defRPr sz="5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Content Placeholder 2"/>
          <p:cNvSpPr>
            <a:spLocks noGrp="1"/>
          </p:cNvSpPr>
          <p:nvPr>
            <p:ph idx="1"/>
          </p:nvPr>
        </p:nvSpPr>
        <p:spPr>
          <a:xfrm>
            <a:off x="0" y="3841200"/>
            <a:ext cx="5040000" cy="1080000"/>
          </a:xfrm>
          <a:solidFill>
            <a:schemeClr val="bg1">
              <a:alpha val="80000"/>
            </a:schemeClr>
          </a:solidFill>
        </p:spPr>
        <p:txBody>
          <a:bodyPr lIns="360000"/>
          <a:lstStyle>
            <a:lvl1pPr marL="0" indent="0">
              <a:buNone/>
              <a:defRPr>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8" name="Picture 7"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40800" y="540000"/>
            <a:ext cx="2214000" cy="524645"/>
          </a:xfrm>
          <a:prstGeom prst="rect">
            <a:avLst/>
          </a:prstGeom>
        </p:spPr>
      </p:pic>
    </p:spTree>
    <p:extLst>
      <p:ext uri="{BB962C8B-B14F-4D97-AF65-F5344CB8AC3E}">
        <p14:creationId xmlns:p14="http://schemas.microsoft.com/office/powerpoint/2010/main" val="30546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7" y="2010599"/>
            <a:ext cx="6163734"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275697" y="2633133"/>
            <a:ext cx="6163734"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6352" y="1800000"/>
            <a:ext cx="2517648" cy="4620768"/>
          </a:xfrm>
          <a:prstGeom prst="rect">
            <a:avLst/>
          </a:prstGeom>
        </p:spPr>
      </p:pic>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8897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6" y="2010599"/>
            <a:ext cx="856972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275696" y="2633133"/>
            <a:ext cx="8569723"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16293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ext Placeholder 2"/>
          <p:cNvSpPr>
            <a:spLocks noGrp="1"/>
          </p:cNvSpPr>
          <p:nvPr>
            <p:ph type="body" idx="13"/>
          </p:nvPr>
        </p:nvSpPr>
        <p:spPr>
          <a:xfrm>
            <a:off x="275697" y="2010599"/>
            <a:ext cx="446775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p:cNvSpPr>
            <a:spLocks noGrp="1"/>
          </p:cNvSpPr>
          <p:nvPr>
            <p:ph sz="half" idx="2"/>
          </p:nvPr>
        </p:nvSpPr>
        <p:spPr>
          <a:xfrm>
            <a:off x="275697" y="2633133"/>
            <a:ext cx="446775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58512" y="1798701"/>
            <a:ext cx="4285488" cy="221894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8512" y="4172121"/>
            <a:ext cx="4285488" cy="2273808"/>
          </a:xfrm>
          <a:prstGeom prst="rect">
            <a:avLst/>
          </a:prstGeom>
        </p:spPr>
      </p:pic>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9548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ext Placeholder 2"/>
          <p:cNvSpPr>
            <a:spLocks noGrp="1"/>
          </p:cNvSpPr>
          <p:nvPr>
            <p:ph type="body" idx="13"/>
          </p:nvPr>
        </p:nvSpPr>
        <p:spPr>
          <a:xfrm>
            <a:off x="459316" y="2018007"/>
            <a:ext cx="401108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459316" y="2640541"/>
            <a:ext cx="401108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idx="14"/>
          </p:nvPr>
        </p:nvSpPr>
        <p:spPr>
          <a:xfrm>
            <a:off x="4749800" y="2018007"/>
            <a:ext cx="402643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p:cNvSpPr>
            <a:spLocks noGrp="1"/>
          </p:cNvSpPr>
          <p:nvPr>
            <p:ph sz="half" idx="15"/>
          </p:nvPr>
        </p:nvSpPr>
        <p:spPr>
          <a:xfrm>
            <a:off x="4749800" y="2640541"/>
            <a:ext cx="402643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29491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2"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
        <p:nvSpPr>
          <p:cNvPr id="10" name="Text Placeholder 2"/>
          <p:cNvSpPr>
            <a:spLocks noGrp="1"/>
          </p:cNvSpPr>
          <p:nvPr>
            <p:ph type="body" idx="14"/>
          </p:nvPr>
        </p:nvSpPr>
        <p:spPr>
          <a:xfrm>
            <a:off x="246580" y="2018007"/>
            <a:ext cx="852965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15"/>
          </p:nvPr>
        </p:nvSpPr>
        <p:spPr>
          <a:xfrm>
            <a:off x="246580" y="2640541"/>
            <a:ext cx="852965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4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5" name="Title 1"/>
          <p:cNvSpPr txBox="1">
            <a:spLocks/>
          </p:cNvSpPr>
          <p:nvPr userDrawn="1"/>
        </p:nvSpPr>
        <p:spPr>
          <a:xfrm>
            <a:off x="0" y="1368000"/>
            <a:ext cx="9144000" cy="432000"/>
          </a:xfrm>
          <a:prstGeom prst="rect">
            <a:avLst/>
          </a:prstGeom>
          <a:solidFill>
            <a:srgbClr val="005B85"/>
          </a:solidFill>
        </p:spPr>
        <p:txBody>
          <a:bodyPr vert="horz" wrap="square" lIns="360000" tIns="45720" rIns="91440" bIns="45720" rtlCol="0" anchor="ctr" anchorCtr="0">
            <a:noAutofit/>
          </a:bodyPr>
          <a:lstStyle>
            <a:lvl1pPr marL="271463" indent="0" algn="l" defTabSz="685800" rtl="0" eaLnBrk="1" latinLnBrk="0" hangingPunct="1">
              <a:lnSpc>
                <a:spcPct val="90000"/>
              </a:lnSpc>
              <a:spcBef>
                <a:spcPct val="0"/>
              </a:spcBef>
              <a:buNone/>
              <a:defRPr sz="3000" kern="1200" cap="all" baseline="0">
                <a:solidFill>
                  <a:schemeClr val="bg1"/>
                </a:solidFill>
                <a:latin typeface="+mj-lt"/>
                <a:ea typeface="+mj-ea"/>
                <a:cs typeface="+mj-cs"/>
              </a:defRPr>
            </a:lvl1pPr>
          </a:lstStyle>
          <a:p>
            <a:pPr marL="0" indent="0">
              <a:lnSpc>
                <a:spcPct val="100000"/>
              </a:lnSpc>
            </a:pPr>
            <a:r>
              <a:rPr lang="en-US" b="1" dirty="0">
                <a:latin typeface="Arial" panose="020B0604020202020204" pitchFamily="34" charset="0"/>
                <a:cs typeface="Arial" panose="020B0604020202020204" pitchFamily="34" charset="0"/>
              </a:rPr>
              <a:t>Click to </a:t>
            </a:r>
            <a:r>
              <a:rPr lang="en-US" sz="3000" b="1" dirty="0">
                <a:latin typeface="Arial" panose="020B0604020202020204" pitchFamily="34" charset="0"/>
                <a:cs typeface="Arial" panose="020B0604020202020204" pitchFamily="34" charset="0"/>
              </a:rPr>
              <a:t>edit</a:t>
            </a:r>
            <a:r>
              <a:rPr lang="en-US" b="1" dirty="0">
                <a:latin typeface="Arial" panose="020B0604020202020204" pitchFamily="34" charset="0"/>
                <a:cs typeface="Arial" panose="020B0604020202020204" pitchFamily="34" charset="0"/>
              </a:rPr>
              <a:t> Master title style</a:t>
            </a:r>
          </a:p>
        </p:txBody>
      </p:sp>
      <p:sp>
        <p:nvSpPr>
          <p:cNvPr id="7" name="Chart Placeholder 6"/>
          <p:cNvSpPr>
            <a:spLocks noGrp="1"/>
          </p:cNvSpPr>
          <p:nvPr>
            <p:ph type="chart" sz="quarter" idx="10"/>
          </p:nvPr>
        </p:nvSpPr>
        <p:spPr>
          <a:xfrm>
            <a:off x="457200" y="2074863"/>
            <a:ext cx="4097338" cy="4402138"/>
          </a:xfrm>
        </p:spPr>
        <p:txBody>
          <a:bodyPr/>
          <a:lstStyle/>
          <a:p>
            <a:r>
              <a:rPr lang="en-US"/>
              <a:t>Click icon to add chart</a:t>
            </a:r>
            <a:endParaRPr lang="en-AU"/>
          </a:p>
        </p:txBody>
      </p:sp>
      <p:sp>
        <p:nvSpPr>
          <p:cNvPr id="10" name="Content Placeholder 3"/>
          <p:cNvSpPr>
            <a:spLocks noGrp="1"/>
          </p:cNvSpPr>
          <p:nvPr>
            <p:ph sz="half" idx="15"/>
          </p:nvPr>
        </p:nvSpPr>
        <p:spPr>
          <a:xfrm>
            <a:off x="4749800" y="2074862"/>
            <a:ext cx="4026436" cy="4402138"/>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4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380209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C5CDEF-8739-4C8B-B1AA-535382531A6A}" type="datetimeFigureOut">
              <a:rPr lang="en-AU" smtClean="0"/>
              <a:t>10/06/2022</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364CA4-DB4F-4724-A800-13852C38F4F5}" type="slidenum">
              <a:rPr lang="en-AU" smtClean="0"/>
              <a:t>‹#›</a:t>
            </a:fld>
            <a:endParaRPr lang="en-AU"/>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930000" y="552513"/>
            <a:ext cx="2214000" cy="526652"/>
          </a:xfrm>
          <a:prstGeom prst="rect">
            <a:avLst/>
          </a:prstGeom>
        </p:spPr>
      </p:pic>
    </p:spTree>
    <p:extLst>
      <p:ext uri="{BB962C8B-B14F-4D97-AF65-F5344CB8AC3E}">
        <p14:creationId xmlns:p14="http://schemas.microsoft.com/office/powerpoint/2010/main" val="647635134"/>
      </p:ext>
    </p:extLst>
  </p:cSld>
  <p:clrMap bg1="lt1" tx1="dk1" bg2="lt2" tx2="dk2" accent1="accent1" accent2="accent2" accent3="accent3" accent4="accent4" accent5="accent5" accent6="accent6" hlink="hlink" folHlink="folHlink"/>
  <p:sldLayoutIdLst>
    <p:sldLayoutId id="2147493480" r:id="rId1"/>
    <p:sldLayoutId id="2147493481" r:id="rId2"/>
    <p:sldLayoutId id="2147493491" r:id="rId3"/>
    <p:sldLayoutId id="2147493498" r:id="rId4"/>
    <p:sldLayoutId id="2147493483" r:id="rId5"/>
    <p:sldLayoutId id="2147493485" r:id="rId6"/>
    <p:sldLayoutId id="2147493497" r:id="rId7"/>
    <p:sldLayoutId id="2147493486" r:id="rId8"/>
    <p:sldLayoutId id="2147493489" r:id="rId9"/>
    <p:sldLayoutId id="2147493490" r:id="rId10"/>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7" Type="http://schemas.openxmlformats.org/officeDocument/2006/relationships/image" Target="../media/image180.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00.png"/><Relationship Id="rId4" Type="http://schemas.openxmlformats.org/officeDocument/2006/relationships/image" Target="../media/image1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40.png"/></Relationships>
</file>

<file path=ppt/slides/_rels/slide31.xml.rels><?xml version="1.0" encoding="UTF-8" standalone="yes"?>
<Relationships xmlns="http://schemas.openxmlformats.org/package/2006/relationships"><Relationship Id="rId7"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7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hanacademy.org/math/math-for-fun-and-glory/math-warmup/random-sample-warmup/p/weak-law-of-large-numbers"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AU" dirty="0"/>
              <a:t>EMTH1019 LASE – Week 2</a:t>
            </a:r>
          </a:p>
        </p:txBody>
      </p:sp>
    </p:spTree>
    <p:extLst>
      <p:ext uri="{BB962C8B-B14F-4D97-AF65-F5344CB8AC3E}">
        <p14:creationId xmlns:p14="http://schemas.microsoft.com/office/powerpoint/2010/main" val="34976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normAutofit fontScale="85000" lnSpcReduction="10000"/>
          </a:bodyPr>
          <a:lstStyle/>
          <a:p>
            <a:r>
              <a:rPr lang="en-US" dirty="0"/>
              <a:t>A</a:t>
            </a:r>
            <a:r>
              <a:rPr lang="en-AU" dirty="0"/>
              <a:t> random variable is the set of all possible values from a random experiment</a:t>
            </a:r>
          </a:p>
        </p:txBody>
      </p:sp>
      <p:sp>
        <p:nvSpPr>
          <p:cNvPr id="3" name="Content Placeholder 2"/>
          <p:cNvSpPr>
            <a:spLocks noGrp="1"/>
          </p:cNvSpPr>
          <p:nvPr>
            <p:ph sz="half" idx="2"/>
          </p:nvPr>
        </p:nvSpPr>
        <p:spPr/>
        <p:txBody>
          <a:bodyPr/>
          <a:lstStyle/>
          <a:p>
            <a:r>
              <a:rPr lang="en-AU" dirty="0"/>
              <a:t>If S is a sample space and </a:t>
            </a:r>
            <a:r>
              <a:rPr lang="en-AU" dirty="0">
                <a:solidFill>
                  <a:schemeClr val="accent6">
                    <a:lumMod val="60000"/>
                    <a:lumOff val="40000"/>
                  </a:schemeClr>
                </a:solidFill>
              </a:rPr>
              <a:t>X</a:t>
            </a:r>
            <a:r>
              <a:rPr lang="en-AU" dirty="0"/>
              <a:t> is a real valued function </a:t>
            </a:r>
            <a:r>
              <a:rPr lang="en-AU" i="1" dirty="0"/>
              <a:t>(a function whose values are real) defined over the elements of S, then </a:t>
            </a:r>
            <a:r>
              <a:rPr lang="en-AU" i="1" dirty="0">
                <a:solidFill>
                  <a:schemeClr val="accent6">
                    <a:lumMod val="60000"/>
                    <a:lumOff val="40000"/>
                  </a:schemeClr>
                </a:solidFill>
              </a:rPr>
              <a:t>X</a:t>
            </a:r>
            <a:r>
              <a:rPr lang="en-AU" i="1" dirty="0"/>
              <a:t> is called a random variable</a:t>
            </a:r>
          </a:p>
          <a:p>
            <a:r>
              <a:rPr lang="en-AU" dirty="0"/>
              <a:t>Random variables are denoted by capital letters,</a:t>
            </a:r>
            <a:r>
              <a:rPr lang="en-AU" dirty="0">
                <a:solidFill>
                  <a:schemeClr val="accent6">
                    <a:lumMod val="60000"/>
                    <a:lumOff val="40000"/>
                  </a:schemeClr>
                </a:solidFill>
              </a:rPr>
              <a:t> X</a:t>
            </a:r>
            <a:r>
              <a:rPr lang="en-AU" dirty="0"/>
              <a:t>, and their values are denoted by lowercase letters, </a:t>
            </a:r>
            <a:r>
              <a:rPr lang="en-AU" dirty="0">
                <a:solidFill>
                  <a:schemeClr val="accent6">
                    <a:lumMod val="60000"/>
                    <a:lumOff val="40000"/>
                  </a:schemeClr>
                </a:solidFill>
              </a:rPr>
              <a:t>x</a:t>
            </a:r>
            <a:r>
              <a:rPr lang="en-AU" dirty="0"/>
              <a:t>.</a:t>
            </a:r>
          </a:p>
          <a:p>
            <a:pPr marL="342900" indent="-342900">
              <a:buFont typeface="Arial" panose="020B0604020202020204" pitchFamily="34" charset="0"/>
              <a:buChar char="•"/>
            </a:pPr>
            <a:r>
              <a:rPr lang="en-AU" dirty="0">
                <a:solidFill>
                  <a:schemeClr val="accent6">
                    <a:lumMod val="60000"/>
                    <a:lumOff val="40000"/>
                  </a:schemeClr>
                </a:solidFill>
              </a:rPr>
              <a:t>x</a:t>
            </a:r>
            <a:r>
              <a:rPr lang="en-AU" dirty="0"/>
              <a:t> denotes a value of the random variable </a:t>
            </a:r>
            <a:r>
              <a:rPr lang="en-AU" dirty="0">
                <a:solidFill>
                  <a:schemeClr val="accent6">
                    <a:lumMod val="60000"/>
                    <a:lumOff val="40000"/>
                  </a:schemeClr>
                </a:solidFill>
              </a:rPr>
              <a:t>X</a:t>
            </a:r>
          </a:p>
          <a:p>
            <a:pPr marL="342900" indent="-342900">
              <a:buFont typeface="Arial" panose="020B0604020202020204" pitchFamily="34" charset="0"/>
              <a:buChar char="•"/>
            </a:pPr>
            <a:r>
              <a:rPr lang="en-AU" dirty="0">
                <a:solidFill>
                  <a:schemeClr val="accent6">
                    <a:lumMod val="60000"/>
                    <a:lumOff val="40000"/>
                  </a:schemeClr>
                </a:solidFill>
              </a:rPr>
              <a:t>X= x </a:t>
            </a:r>
            <a:r>
              <a:rPr lang="en-AU" dirty="0"/>
              <a:t>is interpreted as the set of elements of the sample space for which the random variables take the value of </a:t>
            </a:r>
            <a:r>
              <a:rPr lang="en-AU" dirty="0">
                <a:solidFill>
                  <a:srgbClr val="D50071"/>
                </a:solidFill>
              </a:rPr>
              <a:t>x</a:t>
            </a:r>
          </a:p>
        </p:txBody>
      </p:sp>
      <p:sp>
        <p:nvSpPr>
          <p:cNvPr id="4" name="Title 3"/>
          <p:cNvSpPr>
            <a:spLocks noGrp="1"/>
          </p:cNvSpPr>
          <p:nvPr>
            <p:ph type="title"/>
          </p:nvPr>
        </p:nvSpPr>
        <p:spPr/>
        <p:txBody>
          <a:bodyPr/>
          <a:lstStyle/>
          <a:p>
            <a:r>
              <a:rPr lang="en-AU" dirty="0"/>
              <a:t>Random variable – Maths speak</a:t>
            </a:r>
          </a:p>
        </p:txBody>
      </p:sp>
    </p:spTree>
    <p:extLst>
      <p:ext uri="{BB962C8B-B14F-4D97-AF65-F5344CB8AC3E}">
        <p14:creationId xmlns:p14="http://schemas.microsoft.com/office/powerpoint/2010/main" val="419673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76733" y="2067004"/>
            <a:ext cx="8967267" cy="4349163"/>
          </a:xfrm>
        </p:spPr>
        <p:txBody>
          <a:bodyPr>
            <a:normAutofit fontScale="92500"/>
          </a:bodyPr>
          <a:lstStyle/>
          <a:p>
            <a:pPr marL="342900" indent="-342900">
              <a:buFont typeface="Arial" panose="020B0604020202020204" pitchFamily="34" charset="0"/>
              <a:buChar char="•"/>
            </a:pPr>
            <a:r>
              <a:rPr lang="en-AU" dirty="0"/>
              <a:t>An electrical circuit has 2 relays operating in parallel numbered 1 &amp; 2</a:t>
            </a:r>
          </a:p>
          <a:p>
            <a:pPr marL="342900" indent="-342900">
              <a:buFont typeface="Arial" panose="020B0604020202020204" pitchFamily="34" charset="0"/>
              <a:buChar char="•"/>
            </a:pPr>
            <a:r>
              <a:rPr lang="en-AU" dirty="0"/>
              <a:t>Current flows when </a:t>
            </a:r>
            <a:r>
              <a:rPr lang="en-AU" sz="2100" dirty="0"/>
              <a:t>a </a:t>
            </a:r>
            <a:r>
              <a:rPr lang="en-AU" sz="2100" b="1" dirty="0">
                <a:solidFill>
                  <a:srgbClr val="C00000"/>
                </a:solidFill>
              </a:rPr>
              <a:t>switch is thrown </a:t>
            </a:r>
            <a:r>
              <a:rPr lang="en-AU" dirty="0"/>
              <a:t>if either </a:t>
            </a:r>
            <a:r>
              <a:rPr lang="en-AU" b="1" dirty="0">
                <a:solidFill>
                  <a:srgbClr val="C00000"/>
                </a:solidFill>
              </a:rPr>
              <a:t>one or both </a:t>
            </a:r>
            <a:r>
              <a:rPr lang="en-AU" dirty="0"/>
              <a:t>relays are closed</a:t>
            </a:r>
          </a:p>
          <a:p>
            <a:pPr marL="342900" indent="-342900">
              <a:buFont typeface="Arial" panose="020B0604020202020204" pitchFamily="34" charset="0"/>
              <a:buChar char="•"/>
            </a:pPr>
            <a:r>
              <a:rPr lang="en-AU" dirty="0"/>
              <a:t>The probability of a relay closing properly is 0.8 ( same for both relays)</a:t>
            </a:r>
          </a:p>
          <a:p>
            <a:pPr marL="342900" indent="-342900">
              <a:buFont typeface="Arial" panose="020B0604020202020204" pitchFamily="34" charset="0"/>
              <a:buChar char="•"/>
            </a:pPr>
            <a:r>
              <a:rPr lang="en-AU" dirty="0"/>
              <a:t>The relays operate independently</a:t>
            </a:r>
          </a:p>
          <a:p>
            <a:pPr marL="342900" indent="-342900">
              <a:buFont typeface="Arial" panose="020B0604020202020204" pitchFamily="34" charset="0"/>
              <a:buChar char="•"/>
            </a:pPr>
            <a:r>
              <a:rPr lang="en-AU" dirty="0"/>
              <a:t>Let </a:t>
            </a:r>
            <a:r>
              <a:rPr lang="en-AU" b="1" dirty="0">
                <a:solidFill>
                  <a:srgbClr val="7030A0"/>
                </a:solidFill>
              </a:rPr>
              <a:t>R</a:t>
            </a:r>
            <a:r>
              <a:rPr lang="en-AU" b="1" baseline="-25000" dirty="0">
                <a:solidFill>
                  <a:srgbClr val="7030A0"/>
                </a:solidFill>
              </a:rPr>
              <a:t>i</a:t>
            </a:r>
            <a:r>
              <a:rPr lang="en-AU" dirty="0"/>
              <a:t> = the outcome that a relay closes properly: </a:t>
            </a:r>
            <a:r>
              <a:rPr lang="en-AU" b="1" dirty="0">
                <a:solidFill>
                  <a:srgbClr val="7030A0"/>
                </a:solidFill>
              </a:rPr>
              <a:t>R</a:t>
            </a:r>
            <a:r>
              <a:rPr lang="en-AU" b="1" baseline="-25000" dirty="0">
                <a:solidFill>
                  <a:srgbClr val="7030A0"/>
                </a:solidFill>
              </a:rPr>
              <a:t>1 </a:t>
            </a:r>
            <a:r>
              <a:rPr lang="en-AU" dirty="0"/>
              <a:t>or</a:t>
            </a:r>
            <a:r>
              <a:rPr lang="en-AU" b="1" baseline="-25000" dirty="0">
                <a:solidFill>
                  <a:srgbClr val="7030A0"/>
                </a:solidFill>
              </a:rPr>
              <a:t> </a:t>
            </a:r>
            <a:r>
              <a:rPr lang="en-AU" b="1" dirty="0">
                <a:solidFill>
                  <a:srgbClr val="7030A0"/>
                </a:solidFill>
              </a:rPr>
              <a:t>R</a:t>
            </a:r>
            <a:r>
              <a:rPr lang="en-AU" b="1" baseline="-25000" dirty="0">
                <a:solidFill>
                  <a:srgbClr val="7030A0"/>
                </a:solidFill>
              </a:rPr>
              <a:t>2</a:t>
            </a:r>
            <a:endParaRPr lang="en-AU" dirty="0"/>
          </a:p>
          <a:p>
            <a:pPr marL="342900" indent="-342900">
              <a:buFont typeface="Arial" panose="020B0604020202020204" pitchFamily="34" charset="0"/>
              <a:buChar char="•"/>
            </a:pPr>
            <a:r>
              <a:rPr lang="en-AU" b="1" dirty="0" err="1">
                <a:solidFill>
                  <a:srgbClr val="7030A0"/>
                </a:solidFill>
              </a:rPr>
              <a:t>R’</a:t>
            </a:r>
            <a:r>
              <a:rPr lang="en-AU" b="1" baseline="-25000" dirty="0" err="1">
                <a:solidFill>
                  <a:srgbClr val="7030A0"/>
                </a:solidFill>
              </a:rPr>
              <a:t>i</a:t>
            </a:r>
            <a:r>
              <a:rPr lang="en-AU" dirty="0"/>
              <a:t> that it does not close properly. </a:t>
            </a:r>
            <a:r>
              <a:rPr lang="en-AU" b="1" dirty="0">
                <a:solidFill>
                  <a:srgbClr val="7030A0"/>
                </a:solidFill>
              </a:rPr>
              <a:t>R’</a:t>
            </a:r>
            <a:r>
              <a:rPr lang="en-AU" b="1" baseline="-25000" dirty="0">
                <a:solidFill>
                  <a:srgbClr val="7030A0"/>
                </a:solidFill>
              </a:rPr>
              <a:t>1 </a:t>
            </a:r>
            <a:r>
              <a:rPr lang="en-AU" b="1" dirty="0">
                <a:solidFill>
                  <a:srgbClr val="7030A0"/>
                </a:solidFill>
              </a:rPr>
              <a:t>or</a:t>
            </a:r>
            <a:r>
              <a:rPr lang="en-AU" b="1" baseline="-25000" dirty="0">
                <a:solidFill>
                  <a:srgbClr val="7030A0"/>
                </a:solidFill>
              </a:rPr>
              <a:t> </a:t>
            </a:r>
            <a:r>
              <a:rPr lang="en-AU" b="1" dirty="0">
                <a:solidFill>
                  <a:srgbClr val="7030A0"/>
                </a:solidFill>
              </a:rPr>
              <a:t>R’</a:t>
            </a:r>
            <a:r>
              <a:rPr lang="en-AU" b="1" baseline="-25000" dirty="0">
                <a:solidFill>
                  <a:srgbClr val="7030A0"/>
                </a:solidFill>
              </a:rPr>
              <a:t>2</a:t>
            </a:r>
            <a:endParaRPr lang="en-AU" dirty="0"/>
          </a:p>
          <a:p>
            <a:pPr marL="342900" indent="-342900">
              <a:buFont typeface="Arial" panose="020B0604020202020204" pitchFamily="34" charset="0"/>
              <a:buChar char="•"/>
            </a:pPr>
            <a:r>
              <a:rPr lang="en-AU" dirty="0"/>
              <a:t>When a switch is thrown an event </a:t>
            </a:r>
            <a:r>
              <a:rPr lang="en-AU" b="1" dirty="0"/>
              <a:t>X</a:t>
            </a:r>
            <a:r>
              <a:rPr lang="en-AU" dirty="0"/>
              <a:t> occurs which is of interest to the operator</a:t>
            </a:r>
          </a:p>
          <a:p>
            <a:r>
              <a:rPr lang="en-AU" sz="2400" b="1" dirty="0"/>
              <a:t>Draw the relay and…</a:t>
            </a:r>
          </a:p>
          <a:p>
            <a:pPr marL="342900" indent="-342900">
              <a:buFont typeface="Arial" panose="020B0604020202020204" pitchFamily="34" charset="0"/>
              <a:buChar char="•"/>
            </a:pPr>
            <a:r>
              <a:rPr lang="en-AU" sz="2400" b="1" dirty="0"/>
              <a:t>List all the possibilities of the sample space S= {…..} in terms of </a:t>
            </a:r>
            <a:r>
              <a:rPr lang="en-AU" sz="2400" b="1" dirty="0" err="1">
                <a:solidFill>
                  <a:srgbClr val="C00000"/>
                </a:solidFill>
              </a:rPr>
              <a:t>R</a:t>
            </a:r>
            <a:r>
              <a:rPr lang="en-AU" sz="2400" b="1" baseline="-25000" dirty="0" err="1">
                <a:solidFill>
                  <a:srgbClr val="C00000"/>
                </a:solidFill>
              </a:rPr>
              <a:t>i</a:t>
            </a:r>
            <a:r>
              <a:rPr lang="en-AU" sz="2400" b="1" dirty="0"/>
              <a:t> and </a:t>
            </a:r>
            <a:r>
              <a:rPr lang="en-AU" sz="2400" b="1" dirty="0" err="1">
                <a:solidFill>
                  <a:srgbClr val="7030A0"/>
                </a:solidFill>
              </a:rPr>
              <a:t>R’</a:t>
            </a:r>
            <a:r>
              <a:rPr lang="en-AU" sz="2400" b="1" baseline="-25000" dirty="0" err="1">
                <a:solidFill>
                  <a:srgbClr val="7030A0"/>
                </a:solidFill>
              </a:rPr>
              <a:t>i</a:t>
            </a:r>
            <a:r>
              <a:rPr lang="en-AU" sz="2400" b="1" dirty="0"/>
              <a:t>, </a:t>
            </a:r>
          </a:p>
          <a:p>
            <a:pPr marL="342900" indent="-342900">
              <a:buFont typeface="Arial" panose="020B0604020202020204" pitchFamily="34" charset="0"/>
              <a:buChar char="•"/>
            </a:pPr>
            <a:r>
              <a:rPr lang="en-AU" sz="2400" b="1" dirty="0"/>
              <a:t>Calculate the probability of each possible outcome</a:t>
            </a:r>
          </a:p>
        </p:txBody>
      </p:sp>
      <p:sp>
        <p:nvSpPr>
          <p:cNvPr id="4" name="Title 3"/>
          <p:cNvSpPr>
            <a:spLocks noGrp="1"/>
          </p:cNvSpPr>
          <p:nvPr>
            <p:ph type="title"/>
          </p:nvPr>
        </p:nvSpPr>
        <p:spPr/>
        <p:txBody>
          <a:bodyPr/>
          <a:lstStyle/>
          <a:p>
            <a:r>
              <a:rPr lang="en-AU" dirty="0"/>
              <a:t>Example 2 relays in parallel</a:t>
            </a:r>
          </a:p>
        </p:txBody>
      </p:sp>
    </p:spTree>
    <p:extLst>
      <p:ext uri="{BB962C8B-B14F-4D97-AF65-F5344CB8AC3E}">
        <p14:creationId xmlns:p14="http://schemas.microsoft.com/office/powerpoint/2010/main" val="332660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1950058" y="3518542"/>
            <a:ext cx="5243884" cy="3078918"/>
          </a:xfrm>
          <a:prstGeom prst="rect">
            <a:avLst/>
          </a:prstGeom>
        </p:spPr>
      </p:pic>
      <p:sp>
        <p:nvSpPr>
          <p:cNvPr id="4" name="Title 3"/>
          <p:cNvSpPr>
            <a:spLocks noGrp="1"/>
          </p:cNvSpPr>
          <p:nvPr>
            <p:ph type="title"/>
          </p:nvPr>
        </p:nvSpPr>
        <p:spPr/>
        <p:txBody>
          <a:bodyPr/>
          <a:lstStyle/>
          <a:p>
            <a:r>
              <a:rPr lang="en-AU" dirty="0"/>
              <a:t>Continued…</a:t>
            </a:r>
          </a:p>
        </p:txBody>
      </p:sp>
      <p:pic>
        <p:nvPicPr>
          <p:cNvPr id="7" name="Picture 6">
            <a:extLst>
              <a:ext uri="{FF2B5EF4-FFF2-40B4-BE49-F238E27FC236}">
                <a16:creationId xmlns:a16="http://schemas.microsoft.com/office/drawing/2014/main" id="{A6D3140C-2E2D-C6A7-FE17-0EB215B03662}"/>
              </a:ext>
            </a:extLst>
          </p:cNvPr>
          <p:cNvPicPr>
            <a:picLocks noChangeAspect="1"/>
          </p:cNvPicPr>
          <p:nvPr/>
        </p:nvPicPr>
        <p:blipFill>
          <a:blip r:embed="rId3"/>
          <a:stretch>
            <a:fillRect/>
          </a:stretch>
        </p:blipFill>
        <p:spPr>
          <a:xfrm>
            <a:off x="2470007" y="1870338"/>
            <a:ext cx="3799539" cy="1799518"/>
          </a:xfrm>
          <a:prstGeom prst="rect">
            <a:avLst/>
          </a:prstGeom>
        </p:spPr>
      </p:pic>
    </p:spTree>
    <p:extLst>
      <p:ext uri="{BB962C8B-B14F-4D97-AF65-F5344CB8AC3E}">
        <p14:creationId xmlns:p14="http://schemas.microsoft.com/office/powerpoint/2010/main" val="362378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90057"/>
            <a:ext cx="8569723" cy="4099606"/>
          </a:xfrm>
        </p:spPr>
        <p:txBody>
          <a:bodyPr>
            <a:normAutofit/>
          </a:bodyPr>
          <a:lstStyle/>
          <a:p>
            <a:r>
              <a:rPr lang="en-AU" b="1" dirty="0">
                <a:solidFill>
                  <a:srgbClr val="FF0000"/>
                </a:solidFill>
              </a:rPr>
              <a:t>Discrete random variable</a:t>
            </a:r>
          </a:p>
          <a:p>
            <a:pPr marL="342900" indent="-342900">
              <a:buFont typeface="Arial" panose="020B0604020202020204" pitchFamily="34" charset="0"/>
              <a:buChar char="•"/>
            </a:pPr>
            <a:r>
              <a:rPr lang="en-AU" dirty="0"/>
              <a:t>You can count the outcomes.</a:t>
            </a:r>
          </a:p>
          <a:p>
            <a:pPr marL="857250" lvl="1" indent="-342900"/>
            <a:r>
              <a:rPr lang="en-AU" dirty="0"/>
              <a:t>The set of possible outcomes is </a:t>
            </a:r>
            <a:r>
              <a:rPr lang="en-AU" b="1" dirty="0">
                <a:solidFill>
                  <a:srgbClr val="FF0000"/>
                </a:solidFill>
              </a:rPr>
              <a:t>finite or countable</a:t>
            </a:r>
          </a:p>
          <a:p>
            <a:pPr marL="342900" indent="-342900">
              <a:buFont typeface="Arial" panose="020B0604020202020204" pitchFamily="34" charset="0"/>
              <a:buChar char="•"/>
            </a:pPr>
            <a:r>
              <a:rPr lang="en-AU" dirty="0"/>
              <a:t>If a coin is thrown 3 times the number of heads, X, can only be 0, 1, 2, 3 so the variable is discrete </a:t>
            </a:r>
          </a:p>
          <a:p>
            <a:pPr marL="857250" lvl="1" indent="-342900"/>
            <a:r>
              <a:rPr lang="en-AU" dirty="0"/>
              <a:t>P(X=0)= 1/2*1/2*1/2=1/8   {TTT}, </a:t>
            </a:r>
          </a:p>
          <a:p>
            <a:pPr marL="857250" lvl="1" indent="-342900"/>
            <a:r>
              <a:rPr lang="en-AU" dirty="0"/>
              <a:t>P(X=1)= (1/2*1/2*1/2)*3=3/8  {HTT, THT, TTH}</a:t>
            </a:r>
          </a:p>
          <a:p>
            <a:r>
              <a:rPr lang="en-AU" b="1" dirty="0">
                <a:solidFill>
                  <a:srgbClr val="7030A0"/>
                </a:solidFill>
              </a:rPr>
              <a:t>Continuous random variable</a:t>
            </a:r>
          </a:p>
          <a:p>
            <a:pPr marL="342900" indent="-342900">
              <a:buFont typeface="Arial" panose="020B0604020202020204" pitchFamily="34" charset="0"/>
              <a:buChar char="•"/>
            </a:pPr>
            <a:r>
              <a:rPr lang="en-AU" dirty="0"/>
              <a:t>You can measure it with a device.</a:t>
            </a:r>
          </a:p>
          <a:p>
            <a:pPr marL="857250" lvl="1" indent="-342900"/>
            <a:r>
              <a:rPr lang="en-AU" dirty="0"/>
              <a:t>Can have </a:t>
            </a:r>
            <a:r>
              <a:rPr lang="en-AU" b="1" dirty="0">
                <a:solidFill>
                  <a:srgbClr val="7030A0"/>
                </a:solidFill>
              </a:rPr>
              <a:t>infinitely</a:t>
            </a:r>
            <a:r>
              <a:rPr lang="en-AU" dirty="0"/>
              <a:t> many values</a:t>
            </a:r>
          </a:p>
          <a:p>
            <a:pPr marL="857250" lvl="1" indent="-342900"/>
            <a:r>
              <a:rPr lang="en-AU" dirty="0"/>
              <a:t>If we have lots of discrete data we can model it as continuous sometimes</a:t>
            </a:r>
          </a:p>
          <a:p>
            <a:pPr marL="342900" indent="-342900">
              <a:buFont typeface="Arial" panose="020B0604020202020204" pitchFamily="34" charset="0"/>
              <a:buChar char="•"/>
            </a:pPr>
            <a:r>
              <a:rPr lang="en-AU" dirty="0" err="1"/>
              <a:t>E.g</a:t>
            </a:r>
            <a:r>
              <a:rPr lang="en-AU" dirty="0"/>
              <a:t> how tall you are</a:t>
            </a:r>
            <a:r>
              <a:rPr lang="en-AU" i="1" dirty="0">
                <a:solidFill>
                  <a:srgbClr val="FF0000"/>
                </a:solidFill>
              </a:rPr>
              <a:t>187.23578453797</a:t>
            </a:r>
            <a:r>
              <a:rPr lang="en-AU" dirty="0"/>
              <a:t> cm</a:t>
            </a:r>
          </a:p>
        </p:txBody>
      </p:sp>
      <p:sp>
        <p:nvSpPr>
          <p:cNvPr id="4" name="Title 3"/>
          <p:cNvSpPr>
            <a:spLocks noGrp="1"/>
          </p:cNvSpPr>
          <p:nvPr>
            <p:ph type="title"/>
          </p:nvPr>
        </p:nvSpPr>
        <p:spPr/>
        <p:txBody>
          <a:bodyPr/>
          <a:lstStyle/>
          <a:p>
            <a:r>
              <a:rPr lang="en-AU" dirty="0"/>
              <a:t>Types of random variables</a:t>
            </a:r>
          </a:p>
        </p:txBody>
      </p:sp>
    </p:spTree>
    <p:extLst>
      <p:ext uri="{BB962C8B-B14F-4D97-AF65-F5344CB8AC3E}">
        <p14:creationId xmlns:p14="http://schemas.microsoft.com/office/powerpoint/2010/main" val="1536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82373"/>
                <a:ext cx="8569723" cy="4107290"/>
              </a:xfrm>
            </p:spPr>
            <p:txBody>
              <a:bodyPr>
                <a:normAutofit lnSpcReduction="10000"/>
              </a:bodyPr>
              <a:lstStyle/>
              <a:p>
                <a:r>
                  <a:rPr lang="en-AU" dirty="0"/>
                  <a:t>In a discrete probability distribution you make a list of all possible values </a:t>
                </a:r>
              </a:p>
              <a:p>
                <a:pPr marL="342900" indent="-342900">
                  <a:buFont typeface="Arial" panose="020B0604020202020204" pitchFamily="34" charset="0"/>
                  <a:buChar char="•"/>
                </a:pPr>
                <a:r>
                  <a:rPr lang="en-AU" dirty="0"/>
                  <a:t>For a die S={1,2,3,4,5,6} but you cannot get 3.46787983214</a:t>
                </a:r>
              </a:p>
              <a:p>
                <a:pPr marL="342900" indent="-342900">
                  <a:buFont typeface="Arial" panose="020B0604020202020204" pitchFamily="34" charset="0"/>
                  <a:buChar char="•"/>
                </a:pPr>
                <a:r>
                  <a:rPr lang="en-US" dirty="0"/>
                  <a:t>A</a:t>
                </a:r>
                <a:r>
                  <a:rPr lang="en-AU" dirty="0" err="1"/>
                  <a:t>ll</a:t>
                </a:r>
                <a:r>
                  <a:rPr lang="en-AU" dirty="0"/>
                  <a:t> the possible probabilities add up to 1 </a:t>
                </a:r>
              </a:p>
              <a:p>
                <a:pPr marL="342900" indent="-342900">
                  <a:buFont typeface="Arial" panose="020B0604020202020204" pitchFamily="34" charset="0"/>
                  <a:buChar char="•"/>
                </a:pPr>
                <a:r>
                  <a:rPr lang="en-AU" dirty="0"/>
                  <a:t>Individual probabilities are:</a:t>
                </a:r>
              </a:p>
              <a:p>
                <a:pPr marL="857250" lvl="1" indent="-342900"/>
                <a:r>
                  <a:rPr lang="en-AU" dirty="0"/>
                  <a:t>Never negative</a:t>
                </a:r>
              </a:p>
              <a:p>
                <a:pPr marL="857250" lvl="1" indent="-342900"/>
                <a:r>
                  <a:rPr lang="en-AU" dirty="0"/>
                  <a:t>Are always </a:t>
                </a:r>
                <a14:m>
                  <m:oMath xmlns:m="http://schemas.openxmlformats.org/officeDocument/2006/math">
                    <m:r>
                      <a:rPr lang="en-AU" i="1" smtClean="0">
                        <a:latin typeface="Cambria Math" panose="02040503050406030204" pitchFamily="18" charset="0"/>
                        <a:ea typeface="Cambria Math" panose="02040503050406030204" pitchFamily="18" charset="0"/>
                      </a:rPr>
                      <m:t>≥</m:t>
                    </m:r>
                  </m:oMath>
                </a14:m>
                <a:r>
                  <a:rPr lang="en-AU" dirty="0"/>
                  <a:t>0 e.g. P(X=5)=1/6 and P(X=0)=0</a:t>
                </a:r>
              </a:p>
              <a:p>
                <a:r>
                  <a:rPr lang="en-AU" b="1" dirty="0"/>
                  <a:t>Maths speak</a:t>
                </a:r>
              </a:p>
              <a:p>
                <a:pPr marL="342900" indent="-342900">
                  <a:buFont typeface="Arial" panose="020B0604020202020204" pitchFamily="34" charset="0"/>
                  <a:buChar char="•"/>
                </a:pPr>
                <a:r>
                  <a:rPr lang="en-AU" dirty="0"/>
                  <a:t>A random variable X is discrete if it can be counted. If X is a discrete random variable then: </a:t>
                </a:r>
              </a:p>
              <a:p>
                <a:pPr marL="857250" lvl="1" indent="-342900"/>
                <a:r>
                  <a:rPr lang="en-AU" dirty="0"/>
                  <a:t>f(x)=P(X=x) and is called the </a:t>
                </a:r>
                <a:r>
                  <a:rPr lang="en-AU" b="1" dirty="0"/>
                  <a:t>probability function (pf) </a:t>
                </a:r>
                <a:r>
                  <a:rPr lang="en-AU" dirty="0"/>
                  <a:t>or </a:t>
                </a:r>
                <a:r>
                  <a:rPr lang="en-AU" b="1" dirty="0"/>
                  <a:t>probability mass function (</a:t>
                </a:r>
                <a:r>
                  <a:rPr lang="en-AU" b="1" dirty="0" err="1"/>
                  <a:t>pmf</a:t>
                </a:r>
                <a:r>
                  <a:rPr lang="en-AU" b="1" dirty="0"/>
                  <a:t>) </a:t>
                </a:r>
                <a:r>
                  <a:rPr lang="en-AU" dirty="0"/>
                  <a:t>of X</a:t>
                </a:r>
              </a:p>
              <a:p>
                <a:pPr marL="857250" lvl="1" indent="-342900"/>
                <a:r>
                  <a:rPr lang="en-AU" dirty="0"/>
                  <a:t>f(x)</a:t>
                </a:r>
                <a14:m>
                  <m:oMath xmlns:m="http://schemas.openxmlformats.org/officeDocument/2006/math">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0</m:t>
                    </m:r>
                  </m:oMath>
                </a14:m>
                <a:r>
                  <a:rPr lang="en-AU" dirty="0"/>
                  <a:t> for all x  </a:t>
                </a:r>
                <a:r>
                  <a:rPr lang="en-AU" i="1" dirty="0">
                    <a:solidFill>
                      <a:srgbClr val="FF0000"/>
                    </a:solidFill>
                  </a:rPr>
                  <a:t>Why can’t it be negative?</a:t>
                </a:r>
              </a:p>
              <a:p>
                <a:pPr marL="857250" lvl="1" indent="-342900"/>
                <a14:m>
                  <m:oMath xmlns:m="http://schemas.openxmlformats.org/officeDocument/2006/math">
                    <m:nary>
                      <m:naryPr>
                        <m:chr m:val="∑"/>
                        <m:supHide m:val="on"/>
                        <m:ctrlPr>
                          <a:rPr lang="en-AU" i="1" smtClean="0">
                            <a:latin typeface="Cambria Math" panose="02040503050406030204" pitchFamily="18" charset="0"/>
                          </a:rPr>
                        </m:ctrlPr>
                      </m:naryPr>
                      <m:sub>
                        <m:r>
                          <m:rPr>
                            <m:brk m:alnAt="7"/>
                          </m:rPr>
                          <a:rPr lang="en-AU" b="0" i="1" smtClean="0">
                            <a:latin typeface="Cambria Math" panose="02040503050406030204" pitchFamily="18" charset="0"/>
                          </a:rPr>
                          <m:t>𝑥</m:t>
                        </m:r>
                      </m:sub>
                      <m:sup/>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=1</m:t>
                        </m:r>
                      </m:e>
                    </m:nary>
                    <m:r>
                      <a:rPr lang="en-AU" b="0" i="1" smtClean="0">
                        <a:latin typeface="Cambria Math" panose="02040503050406030204" pitchFamily="18" charset="0"/>
                      </a:rPr>
                      <m:t> </m:t>
                    </m:r>
                  </m:oMath>
                </a14:m>
                <a:r>
                  <a:rPr lang="en-AU" i="1" dirty="0">
                    <a:solidFill>
                      <a:srgbClr val="FF0000"/>
                    </a:solidFill>
                  </a:rPr>
                  <a:t>Why does it have to add up to 1?</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82373"/>
                <a:ext cx="8569723" cy="4107290"/>
              </a:xfrm>
              <a:blipFill>
                <a:blip r:embed="rId2"/>
                <a:stretch>
                  <a:fillRect l="-711" t="-2229" b="-11441"/>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Discrete Probability distributions</a:t>
            </a:r>
          </a:p>
        </p:txBody>
      </p:sp>
    </p:spTree>
    <p:extLst>
      <p:ext uri="{BB962C8B-B14F-4D97-AF65-F5344CB8AC3E}">
        <p14:creationId xmlns:p14="http://schemas.microsoft.com/office/powerpoint/2010/main" val="272247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082373"/>
                <a:ext cx="8569723" cy="4107290"/>
              </a:xfrm>
            </p:spPr>
            <p:txBody>
              <a:bodyPr>
                <a:normAutofit/>
              </a:bodyPr>
              <a:lstStyle/>
              <a:p>
                <a:r>
                  <a:rPr lang="en-AU" dirty="0"/>
                  <a:t>You can express the probabilities associated with the values of a random variable by means of a function f(x)</a:t>
                </a:r>
              </a:p>
              <a:p>
                <a:pPr marL="342900" indent="-342900">
                  <a:buFont typeface="Arial" panose="020B0604020202020204" pitchFamily="34" charset="0"/>
                  <a:buChar char="•"/>
                </a:pPr>
                <a:r>
                  <a:rPr lang="en-AU" dirty="0"/>
                  <a:t>f(x)= Probability that X takes on the value x</a:t>
                </a:r>
              </a:p>
              <a:p>
                <a:pPr marL="857250" lvl="1" indent="-342900"/>
                <a:r>
                  <a:rPr lang="en-AU" dirty="0"/>
                  <a:t>=P(X=x)   e.g. P(X=2)</a:t>
                </a:r>
              </a:p>
              <a:p>
                <a:pPr marL="857250" lvl="1" indent="-342900"/>
                <a:endParaRPr lang="en-AU" dirty="0"/>
              </a:p>
              <a:p>
                <a:r>
                  <a:rPr lang="en-AU" b="1" dirty="0"/>
                  <a:t>Definition</a:t>
                </a:r>
              </a:p>
              <a:p>
                <a:pPr marL="342900" indent="-342900">
                  <a:buFont typeface="Arial" panose="020B0604020202020204" pitchFamily="34" charset="0"/>
                  <a:buChar char="•"/>
                </a:pPr>
                <a:r>
                  <a:rPr lang="en-AU" dirty="0"/>
                  <a:t>A random variable X is discrete if it takes finite or countably infinite values. If X is a discrete random variable then: </a:t>
                </a:r>
              </a:p>
              <a:p>
                <a:pPr marL="857250" lvl="1" indent="-342900"/>
                <a:r>
                  <a:rPr lang="en-AU" dirty="0"/>
                  <a:t>f(x)=P(X=x) and is called the </a:t>
                </a:r>
                <a:r>
                  <a:rPr lang="en-AU" b="1" dirty="0"/>
                  <a:t>probability function (pf) </a:t>
                </a:r>
                <a:r>
                  <a:rPr lang="en-AU" dirty="0"/>
                  <a:t>or </a:t>
                </a:r>
                <a:r>
                  <a:rPr lang="en-AU" b="1" dirty="0"/>
                  <a:t>probability mass function (</a:t>
                </a:r>
                <a:r>
                  <a:rPr lang="en-AU" b="1" dirty="0" err="1"/>
                  <a:t>pmf</a:t>
                </a:r>
                <a:r>
                  <a:rPr lang="en-AU" b="1" dirty="0"/>
                  <a:t>) </a:t>
                </a:r>
                <a:r>
                  <a:rPr lang="en-AU" dirty="0"/>
                  <a:t>of X – it can be an equation or a tale of values</a:t>
                </a:r>
              </a:p>
              <a:p>
                <a:pPr marL="857250" lvl="1" indent="-342900"/>
                <a:r>
                  <a:rPr lang="en-AU" dirty="0"/>
                  <a:t>f(x)</a:t>
                </a:r>
                <a14:m>
                  <m:oMath xmlns:m="http://schemas.openxmlformats.org/officeDocument/2006/math">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0</m:t>
                    </m:r>
                  </m:oMath>
                </a14:m>
                <a:r>
                  <a:rPr lang="en-AU" dirty="0"/>
                  <a:t> for all x  </a:t>
                </a:r>
                <a:r>
                  <a:rPr lang="en-AU" i="1" dirty="0">
                    <a:solidFill>
                      <a:srgbClr val="FF0000"/>
                    </a:solidFill>
                  </a:rPr>
                  <a:t>Why can’t it be negative?</a:t>
                </a:r>
              </a:p>
              <a:p>
                <a:pPr marL="857250" lvl="1" indent="-342900"/>
                <a14:m>
                  <m:oMath xmlns:m="http://schemas.openxmlformats.org/officeDocument/2006/math">
                    <m:nary>
                      <m:naryPr>
                        <m:chr m:val="∑"/>
                        <m:supHide m:val="on"/>
                        <m:ctrlPr>
                          <a:rPr lang="en-AU" i="1" smtClean="0">
                            <a:latin typeface="Cambria Math" panose="02040503050406030204" pitchFamily="18" charset="0"/>
                          </a:rPr>
                        </m:ctrlPr>
                      </m:naryPr>
                      <m:sub>
                        <m:r>
                          <m:rPr>
                            <m:brk m:alnAt="7"/>
                          </m:rPr>
                          <a:rPr lang="en-AU" b="0" i="1" smtClean="0">
                            <a:latin typeface="Cambria Math" panose="02040503050406030204" pitchFamily="18" charset="0"/>
                          </a:rPr>
                          <m:t>𝑥</m:t>
                        </m:r>
                      </m:sub>
                      <m:sup/>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=1</m:t>
                        </m:r>
                      </m:e>
                    </m:nary>
                    <m:r>
                      <a:rPr lang="en-AU" b="0" i="1" smtClean="0">
                        <a:latin typeface="Cambria Math" panose="02040503050406030204" pitchFamily="18" charset="0"/>
                      </a:rPr>
                      <m:t> </m:t>
                    </m:r>
                  </m:oMath>
                </a14:m>
                <a:r>
                  <a:rPr lang="en-AU" i="1" dirty="0">
                    <a:solidFill>
                      <a:srgbClr val="FF0000"/>
                    </a:solidFill>
                  </a:rPr>
                  <a:t>Why does it have to add up to 1?</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082373"/>
                <a:ext cx="8569723" cy="4107290"/>
              </a:xfrm>
              <a:blipFill>
                <a:blip r:embed="rId2"/>
                <a:stretch>
                  <a:fillRect l="-711" t="-1486" b="-9064"/>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Discrete Probability distributions</a:t>
            </a:r>
          </a:p>
        </p:txBody>
      </p:sp>
    </p:spTree>
    <p:extLst>
      <p:ext uri="{BB962C8B-B14F-4D97-AF65-F5344CB8AC3E}">
        <p14:creationId xmlns:p14="http://schemas.microsoft.com/office/powerpoint/2010/main" val="93138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AU" dirty="0"/>
              <a:t>For the random variable X find the probability function f(x)</a:t>
            </a:r>
          </a:p>
        </p:txBody>
      </p:sp>
      <p:pic>
        <p:nvPicPr>
          <p:cNvPr id="5" name="Content Placeholder 4"/>
          <p:cNvPicPr>
            <a:picLocks noGrp="1" noChangeAspect="1"/>
          </p:cNvPicPr>
          <p:nvPr>
            <p:ph sz="half" idx="2"/>
          </p:nvPr>
        </p:nvPicPr>
        <p:blipFill>
          <a:blip r:embed="rId2"/>
          <a:stretch>
            <a:fillRect/>
          </a:stretch>
        </p:blipFill>
        <p:spPr>
          <a:xfrm>
            <a:off x="1339321" y="2633663"/>
            <a:ext cx="6443133" cy="3556000"/>
          </a:xfrm>
          <a:prstGeom prst="rect">
            <a:avLst/>
          </a:prstGeom>
        </p:spPr>
      </p:pic>
      <p:sp>
        <p:nvSpPr>
          <p:cNvPr id="4" name="Title 3"/>
          <p:cNvSpPr>
            <a:spLocks noGrp="1"/>
          </p:cNvSpPr>
          <p:nvPr>
            <p:ph type="title"/>
          </p:nvPr>
        </p:nvSpPr>
        <p:spPr/>
        <p:txBody>
          <a:bodyPr/>
          <a:lstStyle/>
          <a:p>
            <a:r>
              <a:rPr lang="en-AU" dirty="0"/>
              <a:t>Using relay example</a:t>
            </a:r>
          </a:p>
        </p:txBody>
      </p:sp>
    </p:spTree>
    <p:extLst>
      <p:ext uri="{BB962C8B-B14F-4D97-AF65-F5344CB8AC3E}">
        <p14:creationId xmlns:p14="http://schemas.microsoft.com/office/powerpoint/2010/main" val="247909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587714" y="2474259"/>
            <a:ext cx="7619448" cy="3715404"/>
          </a:xfrm>
          <a:prstGeom prst="rect">
            <a:avLst/>
          </a:prstGeom>
        </p:spPr>
      </p:pic>
      <p:sp>
        <p:nvSpPr>
          <p:cNvPr id="4" name="Title 3"/>
          <p:cNvSpPr>
            <a:spLocks noGrp="1"/>
          </p:cNvSpPr>
          <p:nvPr>
            <p:ph type="title"/>
          </p:nvPr>
        </p:nvSpPr>
        <p:spPr>
          <a:xfrm>
            <a:off x="0" y="1053737"/>
            <a:ext cx="9144000" cy="1036320"/>
          </a:xfrm>
        </p:spPr>
        <p:txBody>
          <a:bodyPr/>
          <a:lstStyle/>
          <a:p>
            <a:r>
              <a:rPr lang="en-AU" dirty="0"/>
              <a:t>Theory: Mean (expected value) &amp; variance</a:t>
            </a:r>
          </a:p>
        </p:txBody>
      </p:sp>
    </p:spTree>
    <p:extLst>
      <p:ext uri="{BB962C8B-B14F-4D97-AF65-F5344CB8AC3E}">
        <p14:creationId xmlns:p14="http://schemas.microsoft.com/office/powerpoint/2010/main" val="71896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Mean (expected value) &amp;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0FAABD-C516-4532-9546-48B85346C311}"/>
                  </a:ext>
                </a:extLst>
              </p:cNvPr>
              <p:cNvSpPr>
                <a:spLocks noGrp="1"/>
              </p:cNvSpPr>
              <p:nvPr>
                <p:ph sz="half" idx="2"/>
              </p:nvPr>
            </p:nvSpPr>
            <p:spPr>
              <a:xfrm>
                <a:off x="134224" y="2164360"/>
                <a:ext cx="9009776" cy="4025303"/>
              </a:xfrm>
            </p:spPr>
            <p:txBody>
              <a:bodyPr>
                <a:normAutofit/>
              </a:bodyPr>
              <a:lstStyle/>
              <a:p>
                <a:r>
                  <a:rPr lang="en-US" dirty="0"/>
                  <a:t>If all outcomes are </a:t>
                </a:r>
                <a:r>
                  <a:rPr lang="en-US" b="1" dirty="0">
                    <a:solidFill>
                      <a:srgbClr val="FF0000"/>
                    </a:solidFill>
                  </a:rPr>
                  <a:t>equally likely </a:t>
                </a:r>
                <a:r>
                  <a:rPr lang="en-US" dirty="0"/>
                  <a:t>such as throwing a fair die:</a:t>
                </a:r>
              </a:p>
              <a:p>
                <a:pPr marL="342900" indent="-342900">
                  <a:buFont typeface="Arial" panose="020B0604020202020204" pitchFamily="34" charset="0"/>
                  <a:buChar char="•"/>
                </a:pPr>
                <a:r>
                  <a:rPr lang="en-US" dirty="0"/>
                  <a:t>Expected value=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1*1/6+2*1/6+3*1/6+4*1/6+5*1/6+6*1/6=3.5</a:t>
                </a:r>
              </a:p>
              <a:p>
                <a:pPr marL="342900" indent="-342900">
                  <a:buFont typeface="Arial" panose="020B0604020202020204" pitchFamily="34" charset="0"/>
                  <a:buChar char="•"/>
                </a:pPr>
                <a:r>
                  <a:rPr lang="en-US" dirty="0"/>
                  <a:t>Variance = </a:t>
                </a:r>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nary>
                  </m:oMath>
                </a14:m>
                <a:br>
                  <a:rPr lang="en-US" dirty="0"/>
                </a:b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(3.5−1)</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3.5−</m:t>
                            </m:r>
                            <m:r>
                              <a:rPr lang="en-US" sz="1600" b="0" i="1" smtClean="0">
                                <a:latin typeface="Cambria Math" panose="02040503050406030204" pitchFamily="18" charset="0"/>
                              </a:rPr>
                              <m:t>2</m:t>
                            </m:r>
                          </m:e>
                        </m:d>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6</m:t>
                        </m:r>
                      </m:den>
                    </m:f>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3.5−</m:t>
                            </m:r>
                            <m:r>
                              <a:rPr lang="en-US" sz="1600" b="0" i="1" smtClean="0">
                                <a:latin typeface="Cambria Math" panose="02040503050406030204" pitchFamily="18" charset="0"/>
                              </a:rPr>
                              <m:t>3</m:t>
                            </m:r>
                          </m:e>
                        </m:d>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6</m:t>
                        </m:r>
                      </m:den>
                    </m:f>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3.5−</m:t>
                            </m:r>
                            <m:r>
                              <a:rPr lang="en-US" sz="1600" b="0" i="1" smtClean="0">
                                <a:latin typeface="Cambria Math" panose="02040503050406030204" pitchFamily="18" charset="0"/>
                              </a:rPr>
                              <m:t>4</m:t>
                            </m:r>
                          </m:e>
                        </m:d>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6</m:t>
                        </m:r>
                      </m:den>
                    </m:f>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3.5−</m:t>
                            </m:r>
                            <m:r>
                              <a:rPr lang="en-US" sz="1600" b="0" i="1" smtClean="0">
                                <a:latin typeface="Cambria Math" panose="02040503050406030204" pitchFamily="18" charset="0"/>
                              </a:rPr>
                              <m:t>5</m:t>
                            </m:r>
                          </m:e>
                        </m:d>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6</m:t>
                        </m:r>
                      </m:den>
                    </m:f>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3.5−</m:t>
                            </m:r>
                            <m:r>
                              <a:rPr lang="en-US" sz="1600" b="0" i="1" smtClean="0">
                                <a:latin typeface="Cambria Math" panose="02040503050406030204" pitchFamily="18" charset="0"/>
                              </a:rPr>
                              <m:t>6</m:t>
                            </m:r>
                          </m:e>
                        </m:d>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6</m:t>
                        </m:r>
                      </m:den>
                    </m:f>
                    <m:r>
                      <a:rPr lang="en-US" sz="1600" b="0" i="1" smtClean="0">
                        <a:latin typeface="Cambria Math" panose="02040503050406030204" pitchFamily="18" charset="0"/>
                      </a:rPr>
                      <m:t>=2.917</m:t>
                    </m:r>
                  </m:oMath>
                </a14:m>
                <a:endParaRPr lang="en-US" dirty="0"/>
              </a:p>
              <a:p>
                <a:pPr marL="342900" indent="-342900">
                  <a:buFont typeface="Arial" panose="020B0604020202020204" pitchFamily="34" charset="0"/>
                  <a:buChar char="•"/>
                </a:pPr>
                <a:r>
                  <a:rPr lang="en-US" dirty="0"/>
                  <a:t>Standard Deviation = Square Root of Variance</a:t>
                </a:r>
              </a:p>
              <a:p>
                <a:pPr marL="342900" indent="-342900">
                  <a:buFont typeface="Arial" panose="020B0604020202020204" pitchFamily="34" charset="0"/>
                  <a:buChar char="•"/>
                </a:pPr>
                <a:r>
                  <a:rPr lang="en-US" dirty="0"/>
                  <a:t>Standard deviation =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2.917</m:t>
                        </m:r>
                      </m:e>
                    </m:rad>
                    <m:r>
                      <a:rPr lang="en-US" b="0" i="1" smtClean="0">
                        <a:latin typeface="Cambria Math" panose="02040503050406030204" pitchFamily="18" charset="0"/>
                      </a:rPr>
                      <m:t>=1.708</m:t>
                    </m:r>
                  </m:oMath>
                </a14:m>
                <a:endParaRPr lang="en-US" dirty="0"/>
              </a:p>
              <a:p>
                <a:pPr marL="342900" indent="-342900">
                  <a:buFont typeface="Arial" panose="020B0604020202020204" pitchFamily="34" charset="0"/>
                  <a:buChar char="•"/>
                </a:pPr>
                <a:endParaRPr lang="en-US" dirty="0"/>
              </a:p>
              <a:p>
                <a:pPr algn="ctr"/>
                <a:r>
                  <a:rPr lang="en-US" b="1" dirty="0">
                    <a:solidFill>
                      <a:srgbClr val="FF0000"/>
                    </a:solidFill>
                  </a:rPr>
                  <a:t>But what if different outcomes have different probabilities?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mc:Choice>
        <mc:Fallback xmlns="">
          <p:sp>
            <p:nvSpPr>
              <p:cNvPr id="3" name="Content Placeholder 2">
                <a:extLst>
                  <a:ext uri="{FF2B5EF4-FFF2-40B4-BE49-F238E27FC236}">
                    <a16:creationId xmlns:a16="http://schemas.microsoft.com/office/drawing/2014/main" id="{B70FAABD-C516-4532-9546-48B85346C311}"/>
                  </a:ext>
                </a:extLst>
              </p:cNvPr>
              <p:cNvSpPr>
                <a:spLocks noGrp="1" noRot="1" noChangeAspect="1" noMove="1" noResize="1" noEditPoints="1" noAdjustHandles="1" noChangeArrowheads="1" noChangeShapeType="1" noTextEdit="1"/>
              </p:cNvSpPr>
              <p:nvPr>
                <p:ph sz="half" idx="2"/>
              </p:nvPr>
            </p:nvSpPr>
            <p:spPr>
              <a:xfrm>
                <a:off x="134224" y="2164360"/>
                <a:ext cx="9009776" cy="4025303"/>
              </a:xfrm>
              <a:blipFill>
                <a:blip r:embed="rId2"/>
                <a:stretch>
                  <a:fillRect l="-677" t="-1364"/>
                </a:stretch>
              </a:blipFill>
            </p:spPr>
            <p:txBody>
              <a:bodyPr/>
              <a:lstStyle/>
              <a:p>
                <a:r>
                  <a:rPr lang="en-AU">
                    <a:noFill/>
                  </a:rPr>
                  <a:t> </a:t>
                </a:r>
              </a:p>
            </p:txBody>
          </p:sp>
        </mc:Fallback>
      </mc:AlternateContent>
    </p:spTree>
    <p:extLst>
      <p:ext uri="{BB962C8B-B14F-4D97-AF65-F5344CB8AC3E}">
        <p14:creationId xmlns:p14="http://schemas.microsoft.com/office/powerpoint/2010/main" val="56913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normAutofit fontScale="85000" lnSpcReduction="10000"/>
          </a:bodyPr>
          <a:lstStyle/>
          <a:p>
            <a:r>
              <a:rPr lang="en-AU" dirty="0"/>
              <a:t>Find the mean and variance of the random variable from the relay example</a:t>
            </a:r>
          </a:p>
        </p:txBody>
      </p:sp>
      <p:pic>
        <p:nvPicPr>
          <p:cNvPr id="5" name="Content Placeholder 4"/>
          <p:cNvPicPr>
            <a:picLocks noGrp="1" noChangeAspect="1"/>
          </p:cNvPicPr>
          <p:nvPr>
            <p:ph sz="half" idx="2"/>
          </p:nvPr>
        </p:nvPicPr>
        <p:blipFill>
          <a:blip r:embed="rId2"/>
          <a:stretch>
            <a:fillRect/>
          </a:stretch>
        </p:blipFill>
        <p:spPr>
          <a:xfrm>
            <a:off x="1218754" y="2618514"/>
            <a:ext cx="6706491" cy="3556000"/>
          </a:xfrm>
          <a:prstGeom prst="rect">
            <a:avLst/>
          </a:prstGeom>
        </p:spPr>
      </p:pic>
      <p:sp>
        <p:nvSpPr>
          <p:cNvPr id="4" name="Title 3"/>
          <p:cNvSpPr>
            <a:spLocks noGrp="1"/>
          </p:cNvSpPr>
          <p:nvPr>
            <p:ph type="title"/>
          </p:nvPr>
        </p:nvSpPr>
        <p:spPr/>
        <p:txBody>
          <a:bodyPr/>
          <a:lstStyle/>
          <a:p>
            <a:r>
              <a:rPr lang="en-AU" dirty="0"/>
              <a:t>Different </a:t>
            </a:r>
            <a:r>
              <a:rPr lang="en-AU" dirty="0" err="1"/>
              <a:t>probabilites</a:t>
            </a:r>
            <a:endParaRPr lang="en-AU" dirty="0"/>
          </a:p>
        </p:txBody>
      </p:sp>
      <p:sp>
        <p:nvSpPr>
          <p:cNvPr id="3" name="TextBox 2">
            <a:extLst>
              <a:ext uri="{FF2B5EF4-FFF2-40B4-BE49-F238E27FC236}">
                <a16:creationId xmlns:a16="http://schemas.microsoft.com/office/drawing/2014/main" id="{AEDD94C9-53A9-45A9-9DF5-77A4B7084B61}"/>
              </a:ext>
            </a:extLst>
          </p:cNvPr>
          <p:cNvSpPr txBox="1"/>
          <p:nvPr/>
        </p:nvSpPr>
        <p:spPr>
          <a:xfrm>
            <a:off x="6669248" y="5620516"/>
            <a:ext cx="822121" cy="369332"/>
          </a:xfrm>
          <a:prstGeom prst="rect">
            <a:avLst/>
          </a:prstGeom>
          <a:solidFill>
            <a:schemeClr val="bg1"/>
          </a:solidFill>
        </p:spPr>
        <p:txBody>
          <a:bodyPr wrap="square" rtlCol="0">
            <a:spAutoFit/>
          </a:bodyPr>
          <a:lstStyle/>
          <a:p>
            <a:r>
              <a:rPr lang="en-US" dirty="0"/>
              <a:t>0.32</a:t>
            </a:r>
            <a:endParaRPr lang="en-AU" dirty="0"/>
          </a:p>
        </p:txBody>
      </p:sp>
    </p:spTree>
    <p:extLst>
      <p:ext uri="{BB962C8B-B14F-4D97-AF65-F5344CB8AC3E}">
        <p14:creationId xmlns:p14="http://schemas.microsoft.com/office/powerpoint/2010/main" val="205658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Probability Distributions</a:t>
            </a:r>
          </a:p>
        </p:txBody>
      </p:sp>
      <p:sp>
        <p:nvSpPr>
          <p:cNvPr id="3" name="Content Placeholder 2"/>
          <p:cNvSpPr>
            <a:spLocks noGrp="1"/>
          </p:cNvSpPr>
          <p:nvPr>
            <p:ph idx="1"/>
          </p:nvPr>
        </p:nvSpPr>
        <p:spPr>
          <a:xfrm>
            <a:off x="-1" y="3841200"/>
            <a:ext cx="6093439" cy="1080000"/>
          </a:xfrm>
        </p:spPr>
        <p:txBody>
          <a:bodyPr>
            <a:normAutofit fontScale="85000" lnSpcReduction="10000"/>
          </a:bodyPr>
          <a:lstStyle/>
          <a:p>
            <a:r>
              <a:rPr lang="en-AU" dirty="0"/>
              <a:t>Discrete &amp; Continuous Random Variables</a:t>
            </a:r>
          </a:p>
          <a:p>
            <a:r>
              <a:rPr lang="en-AU" dirty="0"/>
              <a:t>Mean &amp; Variance of Random Variables</a:t>
            </a:r>
          </a:p>
          <a:p>
            <a:r>
              <a:rPr lang="en-AU" dirty="0"/>
              <a:t>Probability Functions &amp; Probability Density Functions</a:t>
            </a:r>
          </a:p>
        </p:txBody>
      </p:sp>
    </p:spTree>
    <p:extLst>
      <p:ext uri="{BB962C8B-B14F-4D97-AF65-F5344CB8AC3E}">
        <p14:creationId xmlns:p14="http://schemas.microsoft.com/office/powerpoint/2010/main" val="393360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C44AB98-A012-4FC3-A1BC-5A9EEB2E61B2}"/>
                  </a:ext>
                </a:extLst>
              </p:cNvPr>
              <p:cNvSpPr>
                <a:spLocks noGrp="1"/>
              </p:cNvSpPr>
              <p:nvPr>
                <p:ph type="body" idx="13"/>
              </p:nvPr>
            </p:nvSpPr>
            <p:spPr/>
            <p:txBody>
              <a:bodyPr>
                <a:normAutofit/>
              </a:bodyPr>
              <a:lstStyle/>
              <a:p>
                <a:r>
                  <a:rPr lang="en-US" dirty="0"/>
                  <a:t>I prefer to work with </a:t>
                </a:r>
                <a14:m>
                  <m:oMath xmlns:m="http://schemas.openxmlformats.org/officeDocument/2006/math">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GB" b="0" i="1" smtClean="0">
                        <a:latin typeface="Cambria Math" panose="02040503050406030204" pitchFamily="18" charset="0"/>
                      </a:rPr>
                      <m:t>−</m:t>
                    </m:r>
                    <m:sSup>
                      <m:sSupPr>
                        <m:ctrlPr>
                          <a:rPr lang="en-AU"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e>
                      <m:sup>
                        <m:r>
                          <a:rPr lang="en-US" i="1">
                            <a:latin typeface="Cambria Math" panose="02040503050406030204" pitchFamily="18" charset="0"/>
                          </a:rPr>
                          <m:t>2</m:t>
                        </m:r>
                      </m:sup>
                    </m:sSup>
                  </m:oMath>
                </a14:m>
                <a:endParaRPr lang="en-AU" dirty="0"/>
              </a:p>
            </p:txBody>
          </p:sp>
        </mc:Choice>
        <mc:Fallback xmlns="">
          <p:sp>
            <p:nvSpPr>
              <p:cNvPr id="2" name="Text Placeholder 1">
                <a:extLst>
                  <a:ext uri="{FF2B5EF4-FFF2-40B4-BE49-F238E27FC236}">
                    <a16:creationId xmlns:a16="http://schemas.microsoft.com/office/drawing/2014/main" id="{AC44AB98-A012-4FC3-A1BC-5A9EEB2E61B2}"/>
                  </a:ext>
                </a:extLst>
              </p:cNvPr>
              <p:cNvSpPr>
                <a:spLocks noGrp="1" noRot="1" noChangeAspect="1" noMove="1" noResize="1" noEditPoints="1" noAdjustHandles="1" noChangeArrowheads="1" noChangeShapeType="1" noTextEdit="1"/>
              </p:cNvSpPr>
              <p:nvPr>
                <p:ph type="body" idx="13"/>
              </p:nvPr>
            </p:nvSpPr>
            <p:spPr>
              <a:blipFill>
                <a:blip r:embed="rId2"/>
                <a:stretch>
                  <a:fillRect l="-711"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1520E-5917-422B-8995-B4A2B34BF8C6}"/>
                  </a:ext>
                </a:extLst>
              </p:cNvPr>
              <p:cNvSpPr>
                <a:spLocks noGrp="1"/>
              </p:cNvSpPr>
              <p:nvPr>
                <p:ph sz="half" idx="2"/>
              </p:nvPr>
            </p:nvSpPr>
            <p:spPr>
              <a:xfrm>
                <a:off x="275696" y="2633132"/>
                <a:ext cx="8569723" cy="4016587"/>
              </a:xfrm>
            </p:spPr>
            <p:txBody>
              <a:bodyPr/>
              <a:lstStyle/>
              <a:p>
                <a:r>
                  <a:rPr lang="en-US" dirty="0"/>
                  <a:t>Calculate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b="0" dirty="0"/>
                  <a: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AU"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AU" dirty="0"/>
                  <a:t> and Variance. </a:t>
                </a:r>
                <a14:m>
                  <m:oMath xmlns:m="http://schemas.openxmlformats.org/officeDocument/2006/math">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GB" b="0" i="1" smtClean="0">
                        <a:latin typeface="Cambria Math" panose="02040503050406030204" pitchFamily="18" charset="0"/>
                      </a:rPr>
                      <m:t>−</m:t>
                    </m:r>
                    <m:sSup>
                      <m:sSupPr>
                        <m:ctrlPr>
                          <a:rPr lang="en-AU"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e>
                      <m:sup>
                        <m:r>
                          <a:rPr lang="en-US" i="1">
                            <a:latin typeface="Cambria Math" panose="02040503050406030204" pitchFamily="18" charset="0"/>
                          </a:rPr>
                          <m:t>2</m:t>
                        </m:r>
                      </m:sup>
                    </m:sSup>
                  </m:oMath>
                </a14:m>
                <a:endParaRPr lang="en-AU" dirty="0"/>
              </a:p>
              <a:p>
                <a:pPr marL="857250" lvl="1" indent="-342900"/>
                <a:r>
                  <a:rPr lang="en-AU" dirty="0"/>
                  <a:t>Variance is always positive and </a:t>
                </a:r>
                <a14:m>
                  <m:oMath xmlns:m="http://schemas.openxmlformats.org/officeDocument/2006/math">
                    <m:r>
                      <m:rPr>
                        <m:sty m:val="p"/>
                      </m:rPr>
                      <a:rPr lang="en-US" b="0" i="0" smtClean="0">
                        <a:latin typeface="Cambria Math" panose="02040503050406030204" pitchFamily="18" charset="0"/>
                      </a:rPr>
                      <m:t>standard</m:t>
                    </m:r>
                    <m:r>
                      <a:rPr lang="en-US" b="0" i="0" smtClean="0">
                        <a:latin typeface="Cambria Math" panose="02040503050406030204" pitchFamily="18" charset="0"/>
                      </a:rPr>
                      <m:t> </m:t>
                    </m:r>
                    <m:r>
                      <m:rPr>
                        <m:sty m:val="p"/>
                      </m:rPr>
                      <a:rPr lang="en-US" b="0" i="0" smtClean="0">
                        <a:latin typeface="Cambria Math" panose="02040503050406030204" pitchFamily="18" charset="0"/>
                      </a:rPr>
                      <m:t>deviation</m:t>
                    </m:r>
                    <m:r>
                      <a:rPr lang="en-US" b="0" i="0" smtClean="0">
                        <a:latin typeface="Cambria Math" panose="02040503050406030204" pitchFamily="18" charset="0"/>
                      </a:rPr>
                      <m:t>=</m:t>
                    </m:r>
                    <m:rad>
                      <m:radPr>
                        <m:degHide m:val="on"/>
                        <m:ctrlPr>
                          <a:rPr lang="en-AU" i="1" smtClean="0">
                            <a:latin typeface="Cambria Math" panose="02040503050406030204" pitchFamily="18" charset="0"/>
                          </a:rPr>
                        </m:ctrlPr>
                      </m:radPr>
                      <m:deg/>
                      <m:e>
                        <m:r>
                          <a:rPr lang="en-US" b="0" i="1" smtClean="0">
                            <a:latin typeface="Cambria Math" panose="02040503050406030204" pitchFamily="18" charset="0"/>
                          </a:rPr>
                          <m:t>𝑉𝑎𝑟𝑖𝑎𝑛𝑐𝑒</m:t>
                        </m:r>
                      </m:e>
                    </m:rad>
                  </m:oMath>
                </a14:m>
                <a:endParaRPr lang="en-AU" dirty="0"/>
              </a:p>
            </p:txBody>
          </p:sp>
        </mc:Choice>
        <mc:Fallback xmlns="">
          <p:sp>
            <p:nvSpPr>
              <p:cNvPr id="3" name="Content Placeholder 2">
                <a:extLst>
                  <a:ext uri="{FF2B5EF4-FFF2-40B4-BE49-F238E27FC236}">
                    <a16:creationId xmlns:a16="http://schemas.microsoft.com/office/drawing/2014/main" id="{3CC1520E-5917-422B-8995-B4A2B34BF8C6}"/>
                  </a:ext>
                </a:extLst>
              </p:cNvPr>
              <p:cNvSpPr>
                <a:spLocks noGrp="1" noRot="1" noChangeAspect="1" noMove="1" noResize="1" noEditPoints="1" noAdjustHandles="1" noChangeArrowheads="1" noChangeShapeType="1" noTextEdit="1"/>
              </p:cNvSpPr>
              <p:nvPr>
                <p:ph sz="half" idx="2"/>
              </p:nvPr>
            </p:nvSpPr>
            <p:spPr>
              <a:xfrm>
                <a:off x="275696" y="2633132"/>
                <a:ext cx="8569723" cy="4016587"/>
              </a:xfrm>
              <a:blipFill>
                <a:blip r:embed="rId3"/>
                <a:stretch>
                  <a:fillRect l="-711" t="-1517"/>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39F9BB6A-CE09-4F9C-8EC1-82CF00259CC6}"/>
              </a:ext>
            </a:extLst>
          </p:cNvPr>
          <p:cNvSpPr>
            <a:spLocks noGrp="1"/>
          </p:cNvSpPr>
          <p:nvPr>
            <p:ph type="title"/>
          </p:nvPr>
        </p:nvSpPr>
        <p:spPr/>
        <p:txBody>
          <a:bodyPr/>
          <a:lstStyle/>
          <a:p>
            <a:r>
              <a:rPr lang="en-US" dirty="0"/>
              <a:t>EASIER way of calculating variance</a:t>
            </a:r>
            <a:endParaRPr lang="en-AU" dirty="0"/>
          </a:p>
        </p:txBody>
      </p:sp>
      <p:pic>
        <p:nvPicPr>
          <p:cNvPr id="5" name="Content Placeholder 4">
            <a:extLst>
              <a:ext uri="{FF2B5EF4-FFF2-40B4-BE49-F238E27FC236}">
                <a16:creationId xmlns:a16="http://schemas.microsoft.com/office/drawing/2014/main" id="{43E9ED6B-B2CE-4B88-8470-00887EB45A16}"/>
              </a:ext>
            </a:extLst>
          </p:cNvPr>
          <p:cNvPicPr>
            <a:picLocks noChangeAspect="1"/>
          </p:cNvPicPr>
          <p:nvPr/>
        </p:nvPicPr>
        <p:blipFill>
          <a:blip r:embed="rId4"/>
          <a:stretch>
            <a:fillRect/>
          </a:stretch>
        </p:blipFill>
        <p:spPr>
          <a:xfrm>
            <a:off x="70478" y="3242238"/>
            <a:ext cx="5494299" cy="1224070"/>
          </a:xfrm>
          <a:prstGeom prst="rect">
            <a:avLst/>
          </a:prstGeom>
        </p:spPr>
      </p:pic>
    </p:spTree>
    <p:extLst>
      <p:ext uri="{BB962C8B-B14F-4D97-AF65-F5344CB8AC3E}">
        <p14:creationId xmlns:p14="http://schemas.microsoft.com/office/powerpoint/2010/main" val="12588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11614-2BEF-4C9C-96CA-2D107E21E3C4}"/>
                  </a:ext>
                </a:extLst>
              </p:cNvPr>
              <p:cNvSpPr>
                <a:spLocks noGrp="1"/>
              </p:cNvSpPr>
              <p:nvPr>
                <p:ph sz="half" idx="2"/>
              </p:nvPr>
            </p:nvSpPr>
            <p:spPr>
              <a:xfrm>
                <a:off x="275696" y="1933303"/>
                <a:ext cx="8569723" cy="4256360"/>
              </a:xfrm>
            </p:spPr>
            <p:txBody>
              <a:bodyPr>
                <a:normAutofit fontScale="85000" lnSpcReduction="20000"/>
              </a:bodyPr>
              <a:lstStyle/>
              <a:p>
                <a:r>
                  <a:rPr lang="en-US" dirty="0"/>
                  <a:t>According to WIKI in the 1990-91 season MJ (Michael Jordan) had a 53.9% shooting success</a:t>
                </a:r>
              </a:p>
              <a:p>
                <a:pPr marL="342900" indent="-342900">
                  <a:buFont typeface="Arial" panose="020B0604020202020204" pitchFamily="34" charset="0"/>
                  <a:buChar char="•"/>
                </a:pPr>
                <a:r>
                  <a:rPr lang="en-US" dirty="0"/>
                  <a:t>His probability of making a shot was p=0.539</a:t>
                </a:r>
              </a:p>
              <a:p>
                <a:pPr marL="342900" indent="-342900">
                  <a:buFont typeface="Arial" panose="020B0604020202020204" pitchFamily="34" charset="0"/>
                  <a:buChar char="•"/>
                </a:pPr>
                <a:r>
                  <a:rPr lang="en-US" dirty="0"/>
                  <a:t>The probability MJ does not make the shot is (1-p) = 1-0.539=0.461</a:t>
                </a:r>
              </a:p>
              <a:p>
                <a:endParaRPr lang="en-US" dirty="0"/>
              </a:p>
              <a:p>
                <a:r>
                  <a:rPr lang="en-US" b="1" dirty="0">
                    <a:solidFill>
                      <a:srgbClr val="FF0000"/>
                    </a:solidFill>
                  </a:rPr>
                  <a:t>What is the chance MJ would make 3 out of the next 4 shots?</a:t>
                </a:r>
              </a:p>
              <a:p>
                <a:r>
                  <a:rPr lang="en-US" dirty="0"/>
                  <a:t>There 4 different ways MJ can make 3 out of 4 shots</a:t>
                </a:r>
              </a:p>
              <a:p>
                <a:pPr algn="ctr"/>
                <a:r>
                  <a:rPr lang="en-AU" dirty="0">
                    <a:sym typeface="Wingdings" panose="05000000000000000000" pitchFamily="2" charset="2"/>
                  </a:rPr>
                  <a:t></a:t>
                </a:r>
              </a:p>
              <a:p>
                <a:pPr algn="ctr"/>
                <a:r>
                  <a:rPr lang="en-AU" dirty="0">
                    <a:sym typeface="Wingdings" panose="05000000000000000000" pitchFamily="2" charset="2"/>
                  </a:rPr>
                  <a:t></a:t>
                </a:r>
              </a:p>
              <a:p>
                <a:pPr algn="ctr"/>
                <a:r>
                  <a:rPr lang="en-AU" dirty="0">
                    <a:sym typeface="Wingdings" panose="05000000000000000000" pitchFamily="2" charset="2"/>
                  </a:rPr>
                  <a:t></a:t>
                </a:r>
              </a:p>
              <a:p>
                <a:pPr algn="ctr"/>
                <a:r>
                  <a:rPr lang="en-AU" dirty="0">
                    <a:sym typeface="Wingdings" panose="05000000000000000000" pitchFamily="2" charset="2"/>
                  </a:rPr>
                  <a:t></a:t>
                </a:r>
              </a:p>
              <a:p>
                <a:r>
                  <a:rPr lang="en-US" dirty="0">
                    <a:sym typeface="Wingdings" panose="05000000000000000000" pitchFamily="2" charset="2"/>
                  </a:rPr>
                  <a:t>E</a:t>
                </a:r>
                <a:r>
                  <a:rPr lang="en-AU" dirty="0">
                    <a:sym typeface="Wingdings" panose="05000000000000000000" pitchFamily="2" charset="2"/>
                  </a:rPr>
                  <a:t>ach way has a probability of </a:t>
                </a:r>
              </a:p>
              <a:p>
                <a:pPr marL="342900" indent="-342900">
                  <a:buFont typeface="Arial" panose="020B0604020202020204" pitchFamily="34" charset="0"/>
                  <a:buChar char="•"/>
                </a:pPr>
                <a:r>
                  <a:rPr lang="en-AU" dirty="0">
                    <a:sym typeface="Wingdings" panose="05000000000000000000" pitchFamily="2" charset="2"/>
                  </a:rPr>
                  <a:t>0.539*0.539*0.539*(1-0.539) or </a:t>
                </a:r>
                <a:r>
                  <a:rPr lang="en-US" dirty="0">
                    <a:sym typeface="Wingdings" panose="05000000000000000000" pitchFamily="2" charset="2"/>
                  </a:rPr>
                  <a:t>S</a:t>
                </a:r>
                <a:r>
                  <a:rPr lang="en-AU" dirty="0">
                    <a:sym typeface="Wingdings" panose="05000000000000000000" pitchFamily="2" charset="2"/>
                  </a:rPr>
                  <a:t>hot*shot*shot*miss</a:t>
                </a:r>
              </a:p>
              <a:p>
                <a:endParaRPr lang="en-AU" dirty="0">
                  <a:sym typeface="Wingdings" panose="05000000000000000000" pitchFamily="2" charset="2"/>
                </a:endParaRPr>
              </a:p>
              <a:p>
                <a:r>
                  <a:rPr lang="en-US" sz="2100" b="1" dirty="0">
                    <a:solidFill>
                      <a:srgbClr val="7030A0"/>
                    </a:solidFill>
                    <a:sym typeface="Wingdings" panose="05000000000000000000" pitchFamily="2" charset="2"/>
                  </a:rPr>
                  <a:t>Probability MJ will make 3 of next 4 shots = </a:t>
                </a:r>
                <a14:m>
                  <m:oMath xmlns:m="http://schemas.openxmlformats.org/officeDocument/2006/math">
                    <m:r>
                      <a:rPr lang="en-US" sz="2100" b="1" i="1">
                        <a:solidFill>
                          <a:srgbClr val="7030A0"/>
                        </a:solidFill>
                        <a:latin typeface="Cambria Math" panose="02040503050406030204" pitchFamily="18" charset="0"/>
                        <a:sym typeface="Wingdings" panose="05000000000000000000" pitchFamily="2" charset="2"/>
                      </a:rPr>
                      <m:t>𝟒</m:t>
                    </m:r>
                    <m:r>
                      <a:rPr lang="en-US" sz="2100" b="1" i="1">
                        <a:solidFill>
                          <a:srgbClr val="7030A0"/>
                        </a:solidFill>
                        <a:latin typeface="Cambria Math" panose="02040503050406030204" pitchFamily="18" charset="0"/>
                        <a:sym typeface="Wingdings" panose="05000000000000000000" pitchFamily="2" charset="2"/>
                      </a:rPr>
                      <m:t>∗</m:t>
                    </m:r>
                    <m:sSup>
                      <m:sSupPr>
                        <m:ctrlPr>
                          <a:rPr lang="en-US" sz="2100" b="1" i="1">
                            <a:solidFill>
                              <a:srgbClr val="7030A0"/>
                            </a:solidFill>
                            <a:latin typeface="Cambria Math" panose="02040503050406030204" pitchFamily="18" charset="0"/>
                            <a:sym typeface="Wingdings" panose="05000000000000000000" pitchFamily="2" charset="2"/>
                          </a:rPr>
                        </m:ctrlPr>
                      </m:sSupPr>
                      <m:e>
                        <m:r>
                          <a:rPr lang="en-US" sz="2100" b="1" i="1">
                            <a:solidFill>
                              <a:srgbClr val="7030A0"/>
                            </a:solidFill>
                            <a:latin typeface="Cambria Math" panose="02040503050406030204" pitchFamily="18" charset="0"/>
                            <a:sym typeface="Wingdings" panose="05000000000000000000" pitchFamily="2" charset="2"/>
                          </a:rPr>
                          <m:t>𝟎</m:t>
                        </m:r>
                        <m:r>
                          <a:rPr lang="en-US" sz="2100" b="1" i="1">
                            <a:solidFill>
                              <a:srgbClr val="7030A0"/>
                            </a:solidFill>
                            <a:latin typeface="Cambria Math" panose="02040503050406030204" pitchFamily="18" charset="0"/>
                            <a:sym typeface="Wingdings" panose="05000000000000000000" pitchFamily="2" charset="2"/>
                          </a:rPr>
                          <m:t>.</m:t>
                        </m:r>
                        <m:r>
                          <a:rPr lang="en-US" sz="2100" b="1" i="1">
                            <a:solidFill>
                              <a:srgbClr val="7030A0"/>
                            </a:solidFill>
                            <a:latin typeface="Cambria Math" panose="02040503050406030204" pitchFamily="18" charset="0"/>
                            <a:sym typeface="Wingdings" panose="05000000000000000000" pitchFamily="2" charset="2"/>
                          </a:rPr>
                          <m:t>𝟓𝟑𝟗</m:t>
                        </m:r>
                      </m:e>
                      <m:sup>
                        <m:r>
                          <a:rPr lang="en-US" sz="2100" b="1" i="1">
                            <a:solidFill>
                              <a:srgbClr val="7030A0"/>
                            </a:solidFill>
                            <a:latin typeface="Cambria Math" panose="02040503050406030204" pitchFamily="18" charset="0"/>
                            <a:sym typeface="Wingdings" panose="05000000000000000000" pitchFamily="2" charset="2"/>
                          </a:rPr>
                          <m:t>𝟑</m:t>
                        </m:r>
                      </m:sup>
                    </m:sSup>
                    <m:r>
                      <a:rPr lang="en-US" sz="2100" b="1" i="1">
                        <a:solidFill>
                          <a:srgbClr val="7030A0"/>
                        </a:solidFill>
                        <a:latin typeface="Cambria Math" panose="02040503050406030204" pitchFamily="18" charset="0"/>
                        <a:sym typeface="Wingdings" panose="05000000000000000000" pitchFamily="2" charset="2"/>
                      </a:rPr>
                      <m:t>∗</m:t>
                    </m:r>
                    <m:d>
                      <m:dPr>
                        <m:ctrlPr>
                          <a:rPr lang="en-US" sz="2100" b="1" i="1">
                            <a:solidFill>
                              <a:srgbClr val="7030A0"/>
                            </a:solidFill>
                            <a:latin typeface="Cambria Math" panose="02040503050406030204" pitchFamily="18" charset="0"/>
                            <a:sym typeface="Wingdings" panose="05000000000000000000" pitchFamily="2" charset="2"/>
                          </a:rPr>
                        </m:ctrlPr>
                      </m:dPr>
                      <m:e>
                        <m:r>
                          <a:rPr lang="en-US" sz="2100" b="1" i="1">
                            <a:solidFill>
                              <a:srgbClr val="7030A0"/>
                            </a:solidFill>
                            <a:latin typeface="Cambria Math" panose="02040503050406030204" pitchFamily="18" charset="0"/>
                            <a:sym typeface="Wingdings" panose="05000000000000000000" pitchFamily="2" charset="2"/>
                          </a:rPr>
                          <m:t>𝟏</m:t>
                        </m:r>
                        <m:r>
                          <a:rPr lang="en-US" sz="2100" b="1" i="1">
                            <a:solidFill>
                              <a:srgbClr val="7030A0"/>
                            </a:solidFill>
                            <a:latin typeface="Cambria Math" panose="02040503050406030204" pitchFamily="18" charset="0"/>
                            <a:sym typeface="Wingdings" panose="05000000000000000000" pitchFamily="2" charset="2"/>
                          </a:rPr>
                          <m:t>−</m:t>
                        </m:r>
                        <m:r>
                          <a:rPr lang="en-US" sz="2100" b="1" i="1">
                            <a:solidFill>
                              <a:srgbClr val="7030A0"/>
                            </a:solidFill>
                            <a:latin typeface="Cambria Math" panose="02040503050406030204" pitchFamily="18" charset="0"/>
                            <a:sym typeface="Wingdings" panose="05000000000000000000" pitchFamily="2" charset="2"/>
                          </a:rPr>
                          <m:t>𝟎</m:t>
                        </m:r>
                        <m:r>
                          <a:rPr lang="en-US" sz="2100" b="1" i="1">
                            <a:solidFill>
                              <a:srgbClr val="7030A0"/>
                            </a:solidFill>
                            <a:latin typeface="Cambria Math" panose="02040503050406030204" pitchFamily="18" charset="0"/>
                            <a:sym typeface="Wingdings" panose="05000000000000000000" pitchFamily="2" charset="2"/>
                          </a:rPr>
                          <m:t>.</m:t>
                        </m:r>
                        <m:r>
                          <a:rPr lang="en-US" sz="2100" b="1" i="1">
                            <a:solidFill>
                              <a:srgbClr val="7030A0"/>
                            </a:solidFill>
                            <a:latin typeface="Cambria Math" panose="02040503050406030204" pitchFamily="18" charset="0"/>
                            <a:sym typeface="Wingdings" panose="05000000000000000000" pitchFamily="2" charset="2"/>
                          </a:rPr>
                          <m:t>𝟓𝟑𝟗</m:t>
                        </m:r>
                      </m:e>
                    </m:d>
                    <m:r>
                      <a:rPr lang="en-US" sz="2100" b="1" i="1">
                        <a:solidFill>
                          <a:srgbClr val="7030A0"/>
                        </a:solidFill>
                        <a:latin typeface="Cambria Math" panose="02040503050406030204" pitchFamily="18" charset="0"/>
                        <a:sym typeface="Wingdings" panose="05000000000000000000" pitchFamily="2" charset="2"/>
                      </a:rPr>
                      <m:t>=</m:t>
                    </m:r>
                    <m:r>
                      <a:rPr lang="en-US" sz="2100" b="1" i="1">
                        <a:solidFill>
                          <a:srgbClr val="7030A0"/>
                        </a:solidFill>
                        <a:latin typeface="Cambria Math" panose="02040503050406030204" pitchFamily="18" charset="0"/>
                        <a:sym typeface="Wingdings" panose="05000000000000000000" pitchFamily="2" charset="2"/>
                      </a:rPr>
                      <m:t>𝟎</m:t>
                    </m:r>
                    <m:r>
                      <a:rPr lang="en-US" sz="2100" b="1" i="1">
                        <a:solidFill>
                          <a:srgbClr val="7030A0"/>
                        </a:solidFill>
                        <a:latin typeface="Cambria Math" panose="02040503050406030204" pitchFamily="18" charset="0"/>
                        <a:sym typeface="Wingdings" panose="05000000000000000000" pitchFamily="2" charset="2"/>
                      </a:rPr>
                      <m:t>.</m:t>
                    </m:r>
                    <m:r>
                      <a:rPr lang="en-US" sz="2100" b="1" i="1">
                        <a:solidFill>
                          <a:srgbClr val="7030A0"/>
                        </a:solidFill>
                        <a:latin typeface="Cambria Math" panose="02040503050406030204" pitchFamily="18" charset="0"/>
                        <a:sym typeface="Wingdings" panose="05000000000000000000" pitchFamily="2" charset="2"/>
                      </a:rPr>
                      <m:t>𝟐𝟖𝟗</m:t>
                    </m:r>
                  </m:oMath>
                </a14:m>
                <a:endParaRPr lang="en-AU" sz="2100" b="1" dirty="0">
                  <a:solidFill>
                    <a:srgbClr val="7030A0"/>
                  </a:solidFill>
                  <a:sym typeface="Wingdings" panose="05000000000000000000" pitchFamily="2" charset="2"/>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E0B11614-2BEF-4C9C-96CA-2D107E21E3C4}"/>
                  </a:ext>
                </a:extLst>
              </p:cNvPr>
              <p:cNvSpPr>
                <a:spLocks noGrp="1" noRot="1" noChangeAspect="1" noMove="1" noResize="1" noEditPoints="1" noAdjustHandles="1" noChangeArrowheads="1" noChangeShapeType="1" noTextEdit="1"/>
              </p:cNvSpPr>
              <p:nvPr>
                <p:ph sz="half" idx="2"/>
              </p:nvPr>
            </p:nvSpPr>
            <p:spPr>
              <a:xfrm>
                <a:off x="275696" y="1933303"/>
                <a:ext cx="8569723" cy="4256360"/>
              </a:xfrm>
              <a:blipFill>
                <a:blip r:embed="rId2"/>
                <a:stretch>
                  <a:fillRect l="-569" t="-2149"/>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1A5D2072-FC5E-4851-A347-738C02F77CE8}"/>
              </a:ext>
            </a:extLst>
          </p:cNvPr>
          <p:cNvSpPr>
            <a:spLocks noGrp="1"/>
          </p:cNvSpPr>
          <p:nvPr>
            <p:ph type="title"/>
          </p:nvPr>
        </p:nvSpPr>
        <p:spPr/>
        <p:txBody>
          <a:bodyPr/>
          <a:lstStyle/>
          <a:p>
            <a:r>
              <a:rPr lang="en-US" dirty="0"/>
              <a:t>MJ and Basketball</a:t>
            </a:r>
            <a:endParaRPr lang="en-AU" dirty="0"/>
          </a:p>
        </p:txBody>
      </p:sp>
    </p:spTree>
    <p:extLst>
      <p:ext uri="{BB962C8B-B14F-4D97-AF65-F5344CB8AC3E}">
        <p14:creationId xmlns:p14="http://schemas.microsoft.com/office/powerpoint/2010/main" val="1319385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46A1FD-C692-4A79-9630-DB6D769F6117}"/>
                  </a:ext>
                </a:extLst>
              </p:cNvPr>
              <p:cNvSpPr>
                <a:spLocks noGrp="1"/>
              </p:cNvSpPr>
              <p:nvPr>
                <p:ph sz="half" idx="2"/>
              </p:nvPr>
            </p:nvSpPr>
            <p:spPr/>
            <p:txBody>
              <a:bodyPr>
                <a:normAutofit lnSpcReduction="10000"/>
              </a:bodyPr>
              <a:lstStyle/>
              <a:p>
                <a:r>
                  <a:rPr lang="en-US" dirty="0"/>
                  <a:t>There 4 different ways MJ can make 3 out of 4 shots</a:t>
                </a:r>
              </a:p>
              <a:p>
                <a:pPr algn="ctr"/>
                <a:r>
                  <a:rPr lang="en-AU" dirty="0">
                    <a:sym typeface="Wingdings" panose="05000000000000000000" pitchFamily="2" charset="2"/>
                  </a:rPr>
                  <a:t></a:t>
                </a:r>
              </a:p>
              <a:p>
                <a:pPr algn="ctr"/>
                <a:r>
                  <a:rPr lang="en-AU" dirty="0">
                    <a:sym typeface="Wingdings" panose="05000000000000000000" pitchFamily="2" charset="2"/>
                  </a:rPr>
                  <a:t></a:t>
                </a:r>
              </a:p>
              <a:p>
                <a:pPr algn="ctr"/>
                <a:r>
                  <a:rPr lang="en-AU" dirty="0">
                    <a:sym typeface="Wingdings" panose="05000000000000000000" pitchFamily="2" charset="2"/>
                  </a:rPr>
                  <a:t></a:t>
                </a:r>
              </a:p>
              <a:p>
                <a:pPr algn="ctr"/>
                <a:r>
                  <a:rPr lang="en-AU" dirty="0">
                    <a:sym typeface="Wingdings" panose="05000000000000000000" pitchFamily="2" charset="2"/>
                  </a:rPr>
                  <a:t></a:t>
                </a:r>
              </a:p>
              <a:p>
                <a:r>
                  <a:rPr lang="en-US" dirty="0">
                    <a:sym typeface="Wingdings" panose="05000000000000000000" pitchFamily="2" charset="2"/>
                  </a:rPr>
                  <a:t>E</a:t>
                </a:r>
                <a:r>
                  <a:rPr lang="en-AU" dirty="0">
                    <a:sym typeface="Wingdings" panose="05000000000000000000" pitchFamily="2" charset="2"/>
                  </a:rPr>
                  <a:t>ach way has a probability of </a:t>
                </a:r>
              </a:p>
              <a:p>
                <a:pPr marL="342900" indent="-342900">
                  <a:buFont typeface="Arial" panose="020B0604020202020204" pitchFamily="34" charset="0"/>
                  <a:buChar char="•"/>
                </a:pPr>
                <a:r>
                  <a:rPr lang="en-AU" dirty="0">
                    <a:sym typeface="Wingdings" panose="05000000000000000000" pitchFamily="2" charset="2"/>
                  </a:rPr>
                  <a:t>0.539*0.539*0.539*(1-0.539)</a:t>
                </a:r>
              </a:p>
              <a:p>
                <a:pPr marL="342900" indent="-342900">
                  <a:buFont typeface="Arial" panose="020B0604020202020204" pitchFamily="34" charset="0"/>
                  <a:buChar char="•"/>
                </a:pPr>
                <a:r>
                  <a:rPr lang="en-US" dirty="0">
                    <a:sym typeface="Wingdings" panose="05000000000000000000" pitchFamily="2" charset="2"/>
                  </a:rPr>
                  <a:t>S</a:t>
                </a:r>
                <a:r>
                  <a:rPr lang="en-AU" dirty="0">
                    <a:sym typeface="Wingdings" panose="05000000000000000000" pitchFamily="2" charset="2"/>
                  </a:rPr>
                  <a:t>hot*shot*shot*miss</a:t>
                </a:r>
              </a:p>
              <a:p>
                <a:pPr/>
                <a:r>
                  <a:rPr lang="en-US" dirty="0">
                    <a:sym typeface="Wingdings" panose="05000000000000000000" pitchFamily="2" charset="2"/>
                  </a:rPr>
                  <a:t>Probability MJ will make 3 of next 4 shots = </a:t>
                </a:r>
                <a:br>
                  <a:rPr lang="en-US" dirty="0">
                    <a:sym typeface="Wingdings" panose="05000000000000000000" pitchFamily="2" charset="2"/>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4∗</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0.539</m:t>
                          </m:r>
                        </m:e>
                        <m:sup>
                          <m:r>
                            <a:rPr lang="en-US" i="1">
                              <a:latin typeface="Cambria Math" panose="02040503050406030204" pitchFamily="18" charset="0"/>
                              <a:sym typeface="Wingdings" panose="05000000000000000000" pitchFamily="2" charset="2"/>
                            </a:rPr>
                            <m:t>3</m:t>
                          </m:r>
                        </m:sup>
                      </m:sSup>
                      <m:r>
                        <a:rPr lang="en-US" i="1">
                          <a:latin typeface="Cambria Math" panose="02040503050406030204" pitchFamily="18" charset="0"/>
                          <a:sym typeface="Wingdings" panose="05000000000000000000" pitchFamily="2" charset="2"/>
                        </a:rPr>
                        <m:t>∗</m:t>
                      </m:r>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1−0.539</m:t>
                          </m:r>
                        </m:e>
                      </m:d>
                      <m:r>
                        <a:rPr lang="en-US" i="1">
                          <a:latin typeface="Cambria Math" panose="02040503050406030204" pitchFamily="18" charset="0"/>
                          <a:sym typeface="Wingdings" panose="05000000000000000000" pitchFamily="2" charset="2"/>
                        </a:rPr>
                        <m:t>=0.289</m:t>
                      </m:r>
                    </m:oMath>
                  </m:oMathPara>
                </a14:m>
                <a:endParaRPr lang="en-AU" dirty="0">
                  <a:sym typeface="Wingdings" panose="05000000000000000000" pitchFamily="2" charset="2"/>
                </a:endParaRPr>
              </a:p>
              <a:p>
                <a:endParaRPr lang="en-AU" dirty="0"/>
              </a:p>
            </p:txBody>
          </p:sp>
        </mc:Choice>
        <mc:Fallback xmlns="">
          <p:sp>
            <p:nvSpPr>
              <p:cNvPr id="3" name="Content Placeholder 2">
                <a:extLst>
                  <a:ext uri="{FF2B5EF4-FFF2-40B4-BE49-F238E27FC236}">
                    <a16:creationId xmlns:a16="http://schemas.microsoft.com/office/drawing/2014/main" id="{A646A1FD-C692-4A79-9630-DB6D769F6117}"/>
                  </a:ext>
                </a:extLst>
              </p:cNvPr>
              <p:cNvSpPr>
                <a:spLocks noGrp="1" noRot="1" noChangeAspect="1" noMove="1" noResize="1" noEditPoints="1" noAdjustHandles="1" noChangeArrowheads="1" noChangeShapeType="1" noTextEdit="1"/>
              </p:cNvSpPr>
              <p:nvPr>
                <p:ph sz="half" idx="2"/>
              </p:nvPr>
            </p:nvSpPr>
            <p:spPr>
              <a:blipFill>
                <a:blip r:embed="rId2"/>
                <a:stretch>
                  <a:fillRect l="-711" t="-2573"/>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9A491FDC-01A1-42A6-AADD-193CD90A1DAA}"/>
              </a:ext>
            </a:extLst>
          </p:cNvPr>
          <p:cNvSpPr>
            <a:spLocks noGrp="1"/>
          </p:cNvSpPr>
          <p:nvPr>
            <p:ph type="title"/>
          </p:nvPr>
        </p:nvSpPr>
        <p:spPr/>
        <p:txBody>
          <a:bodyPr/>
          <a:lstStyle/>
          <a:p>
            <a:r>
              <a:rPr lang="en-US" dirty="0"/>
              <a:t>Calculation</a:t>
            </a:r>
            <a:endParaRPr lang="en-AU" dirty="0"/>
          </a:p>
        </p:txBody>
      </p:sp>
    </p:spTree>
    <p:extLst>
      <p:ext uri="{BB962C8B-B14F-4D97-AF65-F5344CB8AC3E}">
        <p14:creationId xmlns:p14="http://schemas.microsoft.com/office/powerpoint/2010/main" val="239907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F5808D-25CB-443F-8495-954F6035DFCE}"/>
              </a:ext>
            </a:extLst>
          </p:cNvPr>
          <p:cNvSpPr>
            <a:spLocks noGrp="1"/>
          </p:cNvSpPr>
          <p:nvPr>
            <p:ph type="body" idx="13"/>
          </p:nvPr>
        </p:nvSpPr>
        <p:spPr/>
        <p:txBody>
          <a:bodyPr/>
          <a:lstStyle/>
          <a:p>
            <a:pPr algn="ctr"/>
            <a:r>
              <a:rPr lang="en-US" dirty="0">
                <a:solidFill>
                  <a:srgbClr val="FF0000"/>
                </a:solidFill>
              </a:rPr>
              <a:t>Using Combinations to make life easier</a:t>
            </a:r>
            <a:endParaRPr lang="en-AU"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B9E321-4218-4640-A7F5-7FADDF2FBE5A}"/>
                  </a:ext>
                </a:extLst>
              </p:cNvPr>
              <p:cNvSpPr>
                <a:spLocks noGrp="1"/>
              </p:cNvSpPr>
              <p:nvPr>
                <p:ph sz="half" idx="2"/>
              </p:nvPr>
            </p:nvSpPr>
            <p:spPr/>
            <p:txBody>
              <a:bodyPr>
                <a:normAutofit/>
              </a:bodyPr>
              <a:lstStyle/>
              <a:p>
                <a:r>
                  <a:rPr lang="en-US" dirty="0"/>
                  <a:t>Rather than writing out all the possible ways you can write</a:t>
                </a:r>
              </a:p>
              <a:p>
                <a:pPr/>
                <a14:m>
                  <m:oMathPara xmlns:m="http://schemas.openxmlformats.org/officeDocument/2006/math">
                    <m:oMathParaPr>
                      <m:jc m:val="centerGroup"/>
                    </m:oMathParaPr>
                    <m:oMath xmlns:m="http://schemas.openxmlformats.org/officeDocument/2006/math">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𝑥</m:t>
                                </m:r>
                              </m:e>
                            </m:mr>
                          </m:m>
                        </m:e>
                      </m:d>
                      <m:sSup>
                        <m:sSupPr>
                          <m:ctrlPr>
                            <a:rPr lang="en-AU"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𝑥</m:t>
                          </m:r>
                        </m:sup>
                      </m:sSup>
                      <m:sSup>
                        <m:sSupPr>
                          <m:ctrlPr>
                            <a:rPr lang="en-AU"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𝑥</m:t>
                          </m:r>
                        </m:sup>
                      </m:sSup>
                    </m:oMath>
                  </m:oMathPara>
                </a14:m>
                <a:endParaRPr lang="en-AU" dirty="0"/>
              </a:p>
              <a:p>
                <a:r>
                  <a:rPr lang="en-US" dirty="0"/>
                  <a:t>T</a:t>
                </a:r>
                <a:r>
                  <a:rPr lang="en-AU" dirty="0"/>
                  <a:t>he </a:t>
                </a:r>
                <a14:m>
                  <m:oMath xmlns:m="http://schemas.openxmlformats.org/officeDocument/2006/math">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𝑥</m:t>
                              </m:r>
                            </m:e>
                          </m:mr>
                        </m:m>
                      </m:e>
                    </m:d>
                  </m:oMath>
                </a14:m>
                <a:r>
                  <a:rPr lang="en-AU" dirty="0"/>
                  <a:t> or </a:t>
                </a:r>
                <a14:m>
                  <m:oMath xmlns:m="http://schemas.openxmlformats.org/officeDocument/2006/math">
                    <m:r>
                      <a:rPr lang="en-US" i="1" baseline="30000">
                        <a:latin typeface="Cambria Math" panose="02040503050406030204" pitchFamily="18" charset="0"/>
                      </a:rPr>
                      <m:t>𝑛</m:t>
                    </m:r>
                    <m:r>
                      <a:rPr lang="en-US" i="1">
                        <a:latin typeface="Cambria Math" panose="02040503050406030204" pitchFamily="18" charset="0"/>
                      </a:rPr>
                      <m:t>𝐶</m:t>
                    </m:r>
                    <m:r>
                      <a:rPr lang="en-US" i="1" baseline="-25000">
                        <a:latin typeface="Cambria Math" panose="02040503050406030204" pitchFamily="18" charset="0"/>
                      </a:rPr>
                      <m:t>𝑟</m:t>
                    </m:r>
                  </m:oMath>
                </a14:m>
                <a:r>
                  <a:rPr lang="en-AU" dirty="0"/>
                  <a:t> will work out how many different ways there are.</a:t>
                </a:r>
              </a:p>
              <a:p>
                <a:r>
                  <a:rPr lang="en-US" dirty="0"/>
                  <a:t>This is a </a:t>
                </a:r>
                <a:r>
                  <a:rPr lang="en-US" b="1" dirty="0">
                    <a:solidFill>
                      <a:srgbClr val="FF0000"/>
                    </a:solidFill>
                  </a:rPr>
                  <a:t>Binomial Distribution </a:t>
                </a:r>
                <a:r>
                  <a:rPr lang="en-US" b="1" dirty="0"/>
                  <a:t>- </a:t>
                </a:r>
                <a14:m>
                  <m:oMath xmlns:m="http://schemas.openxmlformats.org/officeDocument/2006/math">
                    <m:r>
                      <a:rPr lang="en-US" b="1" i="1" dirty="0">
                        <a:solidFill>
                          <a:srgbClr val="FF0000"/>
                        </a:solidFill>
                        <a:latin typeface="Cambria Math" panose="02040503050406030204" pitchFamily="18" charset="0"/>
                      </a:rPr>
                      <m:t>𝑩𝒊𝒏𝒐𝒎𝒊𝒂𝒍</m:t>
                    </m:r>
                    <m:r>
                      <a:rPr lang="en-US" b="1" i="1" dirty="0">
                        <a:solidFill>
                          <a:srgbClr val="FF0000"/>
                        </a:solidFill>
                        <a:latin typeface="Cambria Math" panose="02040503050406030204" pitchFamily="18" charset="0"/>
                      </a:rPr>
                      <m:t>(</m:t>
                    </m:r>
                    <m:r>
                      <a:rPr lang="en-US" b="1" i="1" dirty="0" err="1">
                        <a:solidFill>
                          <a:srgbClr val="FF0000"/>
                        </a:solidFill>
                        <a:latin typeface="Cambria Math" panose="02040503050406030204" pitchFamily="18" charset="0"/>
                      </a:rPr>
                      <m:t>𝒏</m:t>
                    </m:r>
                    <m:r>
                      <a:rPr lang="en-US" b="1" i="1" dirty="0" err="1">
                        <a:solidFill>
                          <a:srgbClr val="FF0000"/>
                        </a:solidFill>
                        <a:latin typeface="Cambria Math" panose="02040503050406030204" pitchFamily="18" charset="0"/>
                      </a:rPr>
                      <m:t>,</m:t>
                    </m:r>
                    <m:r>
                      <a:rPr lang="en-US" b="1" i="1" dirty="0" err="1">
                        <a:solidFill>
                          <a:srgbClr val="FF0000"/>
                        </a:solidFill>
                        <a:latin typeface="Cambria Math" panose="02040503050406030204" pitchFamily="18" charset="0"/>
                      </a:rPr>
                      <m:t>𝒑</m:t>
                    </m:r>
                    <m:r>
                      <a:rPr lang="en-US" b="1" i="1" dirty="0">
                        <a:solidFill>
                          <a:srgbClr val="FF0000"/>
                        </a:solidFill>
                        <a:latin typeface="Cambria Math" panose="02040503050406030204" pitchFamily="18" charset="0"/>
                      </a:rPr>
                      <m:t>)</m:t>
                    </m:r>
                  </m:oMath>
                </a14:m>
                <a:endParaRPr lang="en-US" b="1" dirty="0">
                  <a:solidFill>
                    <a:srgbClr val="FF0000"/>
                  </a:solidFill>
                </a:endParaRPr>
              </a:p>
              <a:p>
                <a:r>
                  <a:rPr lang="en-US" b="1" dirty="0">
                    <a:solidFill>
                      <a:srgbClr val="FF0000"/>
                    </a:solidFill>
                  </a:rPr>
                  <a:t>Origin</a:t>
                </a:r>
                <a:r>
                  <a:rPr lang="en-US" dirty="0"/>
                  <a:t>: “bi” comes from Latin and means “having two” whilst “nomos” is Greek and means “part” or “portion”</a:t>
                </a:r>
              </a:p>
              <a:p>
                <a:r>
                  <a:rPr lang="en-US" dirty="0"/>
                  <a:t>S</a:t>
                </a:r>
                <a:r>
                  <a:rPr lang="en-AU" dirty="0"/>
                  <a:t>o for our question we write:</a:t>
                </a:r>
              </a:p>
              <a:p>
                <a:r>
                  <a:rPr lang="en-US" dirty="0"/>
                  <a:t>T</a:t>
                </a:r>
                <a:r>
                  <a:rPr lang="en-AU" dirty="0"/>
                  <a:t>he probability that MJ will 3 of the next 4 shots is </a:t>
                </a:r>
              </a:p>
              <a:p>
                <a:pPr/>
                <a14:m>
                  <m:oMathPara xmlns:m="http://schemas.openxmlformats.org/officeDocument/2006/math">
                    <m:oMathParaPr>
                      <m:jc m:val="centerGroup"/>
                    </m:oMathParaPr>
                    <m:oMath xmlns:m="http://schemas.openxmlformats.org/officeDocument/2006/math">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US" i="1">
                                    <a:latin typeface="Cambria Math" panose="02040503050406030204" pitchFamily="18" charset="0"/>
                                  </a:rPr>
                                  <m:t>4</m:t>
                                </m:r>
                              </m:e>
                            </m:mr>
                            <m:mr>
                              <m:e>
                                <m:r>
                                  <a:rPr lang="en-US" i="1">
                                    <a:latin typeface="Cambria Math" panose="02040503050406030204" pitchFamily="18" charset="0"/>
                                  </a:rPr>
                                  <m:t>3</m:t>
                                </m:r>
                              </m:e>
                            </m:mr>
                          </m:m>
                        </m:e>
                      </m:d>
                      <m:sSup>
                        <m:sSupPr>
                          <m:ctrlPr>
                            <a:rPr lang="en-AU" i="1">
                              <a:latin typeface="Cambria Math" panose="02040503050406030204" pitchFamily="18" charset="0"/>
                            </a:rPr>
                          </m:ctrlPr>
                        </m:sSupPr>
                        <m:e>
                          <m:r>
                            <a:rPr lang="en-US" i="1">
                              <a:latin typeface="Cambria Math" panose="02040503050406030204" pitchFamily="18" charset="0"/>
                            </a:rPr>
                            <m:t>0.539</m:t>
                          </m:r>
                        </m:e>
                        <m:sup>
                          <m:r>
                            <a:rPr lang="en-US" i="1">
                              <a:latin typeface="Cambria Math" panose="02040503050406030204" pitchFamily="18" charset="0"/>
                            </a:rPr>
                            <m:t>3</m:t>
                          </m:r>
                        </m:sup>
                      </m:sSup>
                      <m:sSup>
                        <m:sSupPr>
                          <m:ctrlPr>
                            <a:rPr lang="en-AU" i="1">
                              <a:latin typeface="Cambria Math" panose="02040503050406030204" pitchFamily="18" charset="0"/>
                            </a:rPr>
                          </m:ctrlPr>
                        </m:sSupPr>
                        <m:e>
                          <m:r>
                            <a:rPr lang="en-US" i="1">
                              <a:latin typeface="Cambria Math" panose="02040503050406030204" pitchFamily="18" charset="0"/>
                            </a:rPr>
                            <m:t>(1−0.539)</m:t>
                          </m:r>
                        </m:e>
                        <m:sup>
                          <m:r>
                            <a:rPr lang="en-US" i="1">
                              <a:latin typeface="Cambria Math" panose="02040503050406030204" pitchFamily="18" charset="0"/>
                            </a:rPr>
                            <m:t>4−3</m:t>
                          </m:r>
                        </m:sup>
                      </m:sSup>
                      <m:r>
                        <a:rPr lang="en-US" i="1">
                          <a:latin typeface="Cambria Math" panose="02040503050406030204" pitchFamily="18" charset="0"/>
                        </a:rPr>
                        <m:t>=0.289</m:t>
                      </m:r>
                    </m:oMath>
                  </m:oMathPara>
                </a14:m>
                <a:endParaRPr lang="en-AU" dirty="0"/>
              </a:p>
              <a:p>
                <a:endParaRPr lang="en-AU" dirty="0"/>
              </a:p>
            </p:txBody>
          </p:sp>
        </mc:Choice>
        <mc:Fallback xmlns="">
          <p:sp>
            <p:nvSpPr>
              <p:cNvPr id="3" name="Content Placeholder 2">
                <a:extLst>
                  <a:ext uri="{FF2B5EF4-FFF2-40B4-BE49-F238E27FC236}">
                    <a16:creationId xmlns:a16="http://schemas.microsoft.com/office/drawing/2014/main" id="{A7B9E321-4218-4640-A7F5-7FADDF2FBE5A}"/>
                  </a:ext>
                </a:extLst>
              </p:cNvPr>
              <p:cNvSpPr>
                <a:spLocks noGrp="1" noRot="1" noChangeAspect="1" noMove="1" noResize="1" noEditPoints="1" noAdjustHandles="1" noChangeArrowheads="1" noChangeShapeType="1" noTextEdit="1"/>
              </p:cNvSpPr>
              <p:nvPr>
                <p:ph sz="half" idx="2"/>
              </p:nvPr>
            </p:nvSpPr>
            <p:spPr>
              <a:blipFill>
                <a:blip r:embed="rId2"/>
                <a:stretch>
                  <a:fillRect l="-711" t="-1715" b="-686"/>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8D032195-C5DE-4329-9630-C4CADAE52FDE}"/>
              </a:ext>
            </a:extLst>
          </p:cNvPr>
          <p:cNvSpPr>
            <a:spLocks noGrp="1"/>
          </p:cNvSpPr>
          <p:nvPr>
            <p:ph type="title"/>
          </p:nvPr>
        </p:nvSpPr>
        <p:spPr/>
        <p:txBody>
          <a:bodyPr/>
          <a:lstStyle/>
          <a:p>
            <a:r>
              <a:rPr lang="en-US" dirty="0"/>
              <a:t>Binomial Distributions</a:t>
            </a:r>
            <a:endParaRPr lang="en-AU" dirty="0"/>
          </a:p>
        </p:txBody>
      </p:sp>
    </p:spTree>
    <p:extLst>
      <p:ext uri="{BB962C8B-B14F-4D97-AF65-F5344CB8AC3E}">
        <p14:creationId xmlns:p14="http://schemas.microsoft.com/office/powerpoint/2010/main" val="12647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C87D30-0664-40A3-99D7-BA40A78FCAD2}"/>
              </a:ext>
            </a:extLst>
          </p:cNvPr>
          <p:cNvSpPr>
            <a:spLocks noGrp="1"/>
          </p:cNvSpPr>
          <p:nvPr>
            <p:ph type="body" idx="13"/>
          </p:nvPr>
        </p:nvSpPr>
        <p:spPr>
          <a:xfrm>
            <a:off x="275696" y="2010599"/>
            <a:ext cx="8569723" cy="494476"/>
          </a:xfrm>
        </p:spPr>
        <p:txBody>
          <a:bodyPr>
            <a:normAutofit fontScale="85000" lnSpcReduction="10000"/>
          </a:bodyPr>
          <a:lstStyle/>
          <a:p>
            <a:r>
              <a:rPr lang="en-US" dirty="0"/>
              <a:t>Determine the probabilities that MJ makes 0, 1, 2, 3 or 4 of the next 4 shots.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324F82-41ED-40B3-9A65-D0D133A60C27}"/>
                  </a:ext>
                </a:extLst>
              </p:cNvPr>
              <p:cNvSpPr>
                <a:spLocks noGrp="1"/>
              </p:cNvSpPr>
              <p:nvPr>
                <p:ph sz="half" idx="2"/>
              </p:nvPr>
            </p:nvSpPr>
            <p:spPr/>
            <p: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𝑥</m:t>
                                </m:r>
                              </m:e>
                            </m:mr>
                          </m:m>
                        </m:e>
                      </m:d>
                      <m:sSup>
                        <m:sSupPr>
                          <m:ctrlPr>
                            <a:rPr lang="en-AU"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𝑥</m:t>
                          </m:r>
                        </m:sup>
                      </m:sSup>
                      <m:sSup>
                        <m:sSupPr>
                          <m:ctrlPr>
                            <a:rPr lang="en-AU"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𝑥</m:t>
                          </m:r>
                        </m:sup>
                      </m:sSup>
                    </m:oMath>
                  </m:oMathPara>
                </a14:m>
                <a:endParaRPr lang="en-AU"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=0</m:t>
                          </m:r>
                        </m:e>
                      </m:d>
                      <m:r>
                        <a:rPr lang="en-US"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US" b="0" i="1" smtClean="0">
                                    <a:latin typeface="Cambria Math" panose="02040503050406030204" pitchFamily="18" charset="0"/>
                                  </a:rPr>
                                  <m:t>4</m:t>
                                </m:r>
                              </m:e>
                            </m:mr>
                            <m:mr>
                              <m:e>
                                <m:r>
                                  <a:rPr lang="en-US" b="0" i="1" smtClean="0">
                                    <a:latin typeface="Cambria Math" panose="02040503050406030204" pitchFamily="18" charset="0"/>
                                  </a:rPr>
                                  <m:t>0</m:t>
                                </m:r>
                              </m:e>
                            </m:mr>
                          </m:m>
                        </m:e>
                      </m:d>
                      <m:sSup>
                        <m:sSupPr>
                          <m:ctrlPr>
                            <a:rPr lang="en-AU" i="1">
                              <a:latin typeface="Cambria Math" panose="02040503050406030204" pitchFamily="18" charset="0"/>
                            </a:rPr>
                          </m:ctrlPr>
                        </m:sSupPr>
                        <m:e>
                          <m:r>
                            <a:rPr lang="en-US" b="0" i="1" smtClean="0">
                              <a:latin typeface="Cambria Math" panose="02040503050406030204" pitchFamily="18" charset="0"/>
                            </a:rPr>
                            <m:t>0.539</m:t>
                          </m:r>
                        </m:e>
                        <m:sup>
                          <m:r>
                            <a:rPr lang="en-US" b="0" i="1" smtClean="0">
                              <a:latin typeface="Cambria Math" panose="02040503050406030204" pitchFamily="18" charset="0"/>
                            </a:rPr>
                            <m:t>0</m:t>
                          </m:r>
                        </m:sup>
                      </m:sSup>
                      <m:sSup>
                        <m:sSupPr>
                          <m:ctrlPr>
                            <a:rPr lang="en-AU" i="1">
                              <a:latin typeface="Cambria Math" panose="02040503050406030204" pitchFamily="18" charset="0"/>
                            </a:rPr>
                          </m:ctrlPr>
                        </m:sSupPr>
                        <m:e>
                          <m:r>
                            <a:rPr lang="en-US" i="1">
                              <a:latin typeface="Cambria Math" panose="02040503050406030204" pitchFamily="18" charset="0"/>
                            </a:rPr>
                            <m:t>(1−</m:t>
                          </m:r>
                          <m:r>
                            <a:rPr lang="en-US" b="0" i="1" smtClean="0">
                              <a:latin typeface="Cambria Math" panose="02040503050406030204" pitchFamily="18" charset="0"/>
                            </a:rPr>
                            <m:t>0.539</m:t>
                          </m:r>
                          <m:r>
                            <a:rPr lang="en-US" i="1">
                              <a:latin typeface="Cambria Math" panose="02040503050406030204" pitchFamily="18" charset="0"/>
                            </a:rPr>
                            <m:t>)</m:t>
                          </m:r>
                        </m:e>
                        <m:sup>
                          <m:r>
                            <a:rPr lang="en-US" b="0" i="1" smtClean="0">
                              <a:latin typeface="Cambria Math" panose="02040503050406030204" pitchFamily="18" charset="0"/>
                            </a:rPr>
                            <m:t>4−0</m:t>
                          </m:r>
                        </m:sup>
                      </m:sSup>
                      <m:r>
                        <a:rPr lang="en-US" b="0" i="1" smtClean="0">
                          <a:latin typeface="Cambria Math" panose="02040503050406030204" pitchFamily="18" charset="0"/>
                        </a:rPr>
                        <m:t>=</m:t>
                      </m:r>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=1</m:t>
                          </m:r>
                        </m:e>
                      </m:d>
                      <m:r>
                        <a:rPr lang="en-US"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US" i="1">
                                    <a:latin typeface="Cambria Math" panose="02040503050406030204" pitchFamily="18" charset="0"/>
                                  </a:rPr>
                                  <m:t>4</m:t>
                                </m:r>
                              </m:e>
                            </m:mr>
                            <m:mr>
                              <m:e>
                                <m:r>
                                  <a:rPr lang="en-US" b="0" i="1" smtClean="0">
                                    <a:latin typeface="Cambria Math" panose="02040503050406030204" pitchFamily="18" charset="0"/>
                                  </a:rPr>
                                  <m:t>1</m:t>
                                </m:r>
                              </m:e>
                            </m:mr>
                          </m:m>
                        </m:e>
                      </m:d>
                      <m:sSup>
                        <m:sSupPr>
                          <m:ctrlPr>
                            <a:rPr lang="en-AU" i="1">
                              <a:latin typeface="Cambria Math" panose="02040503050406030204" pitchFamily="18" charset="0"/>
                            </a:rPr>
                          </m:ctrlPr>
                        </m:sSupPr>
                        <m:e>
                          <m:r>
                            <a:rPr lang="en-US" i="1">
                              <a:latin typeface="Cambria Math" panose="02040503050406030204" pitchFamily="18" charset="0"/>
                            </a:rPr>
                            <m:t>0.539</m:t>
                          </m:r>
                        </m:e>
                        <m:sup>
                          <m:r>
                            <a:rPr lang="en-US" b="0" i="1" smtClean="0">
                              <a:latin typeface="Cambria Math" panose="02040503050406030204" pitchFamily="18" charset="0"/>
                            </a:rPr>
                            <m:t>1</m:t>
                          </m:r>
                        </m:sup>
                      </m:sSup>
                      <m:sSup>
                        <m:sSupPr>
                          <m:ctrlPr>
                            <a:rPr lang="en-AU" i="1">
                              <a:latin typeface="Cambria Math" panose="02040503050406030204" pitchFamily="18" charset="0"/>
                            </a:rPr>
                          </m:ctrlPr>
                        </m:sSupPr>
                        <m:e>
                          <m:r>
                            <a:rPr lang="en-US" i="1">
                              <a:latin typeface="Cambria Math" panose="02040503050406030204" pitchFamily="18" charset="0"/>
                            </a:rPr>
                            <m:t>(1−0.539)</m:t>
                          </m:r>
                        </m:e>
                        <m:sup>
                          <m:r>
                            <a:rPr lang="en-US" i="1">
                              <a:latin typeface="Cambria Math" panose="02040503050406030204" pitchFamily="18" charset="0"/>
                            </a:rPr>
                            <m:t>4−</m:t>
                          </m:r>
                          <m:r>
                            <a:rPr lang="en-US" b="0" i="1" smtClean="0">
                              <a:latin typeface="Cambria Math" panose="02040503050406030204" pitchFamily="18" charset="0"/>
                            </a:rPr>
                            <m:t>1</m:t>
                          </m:r>
                        </m:sup>
                      </m:sSup>
                      <m:r>
                        <a:rPr lang="en-US" i="1">
                          <a:latin typeface="Cambria Math" panose="02040503050406030204" pitchFamily="18" charset="0"/>
                        </a:rPr>
                        <m:t>=</m:t>
                      </m:r>
                    </m:oMath>
                  </m:oMathPara>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mc:Choice>
        <mc:Fallback xmlns="">
          <p:sp>
            <p:nvSpPr>
              <p:cNvPr id="3" name="Content Placeholder 2">
                <a:extLst>
                  <a:ext uri="{FF2B5EF4-FFF2-40B4-BE49-F238E27FC236}">
                    <a16:creationId xmlns:a16="http://schemas.microsoft.com/office/drawing/2014/main" id="{FE324F82-41ED-40B3-9A65-D0D133A60C27}"/>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6A1675ED-4D37-4C07-93E4-2DB672460295}"/>
              </a:ext>
            </a:extLst>
          </p:cNvPr>
          <p:cNvSpPr>
            <a:spLocks noGrp="1"/>
          </p:cNvSpPr>
          <p:nvPr>
            <p:ph type="title"/>
          </p:nvPr>
        </p:nvSpPr>
        <p:spPr/>
        <p:txBody>
          <a:bodyPr/>
          <a:lstStyle/>
          <a:p>
            <a:endParaRPr lang="en-AU" dirty="0"/>
          </a:p>
        </p:txBody>
      </p:sp>
    </p:spTree>
    <p:extLst>
      <p:ext uri="{BB962C8B-B14F-4D97-AF65-F5344CB8AC3E}">
        <p14:creationId xmlns:p14="http://schemas.microsoft.com/office/powerpoint/2010/main" val="314120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4D438-DD12-4712-BAF0-D8E643D9068D}"/>
              </a:ext>
            </a:extLst>
          </p:cNvPr>
          <p:cNvSpPr>
            <a:spLocks noGrp="1"/>
          </p:cNvSpPr>
          <p:nvPr>
            <p:ph type="body" idx="13"/>
          </p:nvPr>
        </p:nvSpPr>
        <p:spPr/>
        <p:txBody>
          <a:bodyPr/>
          <a:lstStyle/>
          <a:p>
            <a:r>
              <a:rPr lang="en-US" dirty="0"/>
              <a:t>If I now ask….</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C80B31-1E7D-497C-8C85-4CC94D41B833}"/>
                  </a:ext>
                </a:extLst>
              </p:cNvPr>
              <p:cNvSpPr>
                <a:spLocks noGrp="1"/>
              </p:cNvSpPr>
              <p:nvPr>
                <p:ph sz="half" idx="2"/>
              </p:nvPr>
            </p:nvSpPr>
            <p:spPr/>
            <p:txBody>
              <a:bodyPr/>
              <a:lstStyle/>
              <a:p>
                <a:r>
                  <a:rPr lang="en-US" dirty="0"/>
                  <a:t>What is the probability that MJ will make 20 of the next 30 shots</a:t>
                </a:r>
              </a:p>
              <a:p>
                <a:pPr>
                  <a:lnSpc>
                    <a:spcPct val="100000"/>
                  </a:lnSpc>
                  <a:spcAft>
                    <a:spcPts val="600"/>
                  </a:spcAft>
                </a:pPr>
                <a:r>
                  <a:rPr lang="en-US" dirty="0"/>
                  <a:t> </a:t>
                </a:r>
                <a:br>
                  <a:rPr lang="en-US" dirty="0"/>
                </a:br>
                <a:r>
                  <a:rPr lang="en-US" b="1" dirty="0">
                    <a:solidFill>
                      <a:srgbClr val="FF0000"/>
                    </a:solidFill>
                  </a:rPr>
                  <a:t>YOU CAN</a:t>
                </a:r>
                <a:r>
                  <a:rPr lang="en-US" b="1" dirty="0"/>
                  <a:t> NOT </a:t>
                </a:r>
                <a:r>
                  <a:rPr lang="en-US" b="1" dirty="0">
                    <a:solidFill>
                      <a:srgbClr val="FF0000"/>
                    </a:solidFill>
                  </a:rPr>
                  <a:t>WRITE EVERY COMBINATIONS AS THERE ARE </a:t>
                </a:r>
                <a:r>
                  <a:rPr lang="en-US" b="1" dirty="0"/>
                  <a:t>30,045,015</a:t>
                </a:r>
                <a:r>
                  <a:rPr lang="en-US" b="1" dirty="0">
                    <a:solidFill>
                      <a:srgbClr val="FF0000"/>
                    </a:solidFill>
                  </a:rPr>
                  <a:t> WAYS MJ COULD ACHIEVE THIS</a:t>
                </a:r>
              </a:p>
              <a:p>
                <a:r>
                  <a:rPr lang="en-US" dirty="0"/>
                  <a:t>You do write</a:t>
                </a:r>
              </a:p>
              <a:p>
                <a:pPr algn="ctr"/>
                <a14:m>
                  <m:oMath xmlns:m="http://schemas.openxmlformats.org/officeDocument/2006/math">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0</m:t>
                              </m:r>
                            </m:e>
                          </m:mr>
                          <m:mr>
                            <m:e>
                              <m:r>
                                <a:rPr lang="en-US" i="1">
                                  <a:latin typeface="Cambria Math" panose="02040503050406030204" pitchFamily="18" charset="0"/>
                                </a:rPr>
                                <m:t>20</m:t>
                              </m:r>
                            </m:e>
                          </m:mr>
                        </m:m>
                      </m:e>
                    </m:d>
                    <m:sSup>
                      <m:sSupPr>
                        <m:ctrlPr>
                          <a:rPr lang="en-AU" i="1">
                            <a:latin typeface="Cambria Math" panose="02040503050406030204" pitchFamily="18" charset="0"/>
                          </a:rPr>
                        </m:ctrlPr>
                      </m:sSupPr>
                      <m:e>
                        <m:r>
                          <a:rPr lang="en-US" i="1">
                            <a:latin typeface="Cambria Math" panose="02040503050406030204" pitchFamily="18" charset="0"/>
                          </a:rPr>
                          <m:t>0.539</m:t>
                        </m:r>
                      </m:e>
                      <m:sup>
                        <m:r>
                          <a:rPr lang="en-US" i="1">
                            <a:latin typeface="Cambria Math" panose="02040503050406030204" pitchFamily="18" charset="0"/>
                          </a:rPr>
                          <m:t>20</m:t>
                        </m:r>
                      </m:sup>
                    </m:sSup>
                    <m:sSup>
                      <m:sSupPr>
                        <m:ctrlPr>
                          <a:rPr lang="en-AU" i="1">
                            <a:latin typeface="Cambria Math" panose="02040503050406030204" pitchFamily="18" charset="0"/>
                          </a:rPr>
                        </m:ctrlPr>
                      </m:sSupPr>
                      <m:e>
                        <m:r>
                          <a:rPr lang="en-US" i="1">
                            <a:latin typeface="Cambria Math" panose="02040503050406030204" pitchFamily="18" charset="0"/>
                          </a:rPr>
                          <m:t>(1−0.539)</m:t>
                        </m:r>
                      </m:e>
                      <m:sup>
                        <m:r>
                          <a:rPr lang="en-US" i="1">
                            <a:latin typeface="Cambria Math" panose="02040503050406030204" pitchFamily="18" charset="0"/>
                          </a:rPr>
                          <m:t>30−20</m:t>
                        </m:r>
                      </m:sup>
                    </m:sSup>
                    <m:r>
                      <a:rPr lang="en-US" i="1">
                        <a:latin typeface="Cambria Math" panose="02040503050406030204" pitchFamily="18" charset="0"/>
                      </a:rPr>
                      <m:t>=</m:t>
                    </m:r>
                  </m:oMath>
                </a14:m>
                <a:r>
                  <a:rPr lang="en-US" dirty="0"/>
                  <a:t>0.0558</a:t>
                </a:r>
              </a:p>
              <a:p>
                <a:endParaRPr lang="en-AU" dirty="0"/>
              </a:p>
            </p:txBody>
          </p:sp>
        </mc:Choice>
        <mc:Fallback>
          <p:sp>
            <p:nvSpPr>
              <p:cNvPr id="3" name="Content Placeholder 2">
                <a:extLst>
                  <a:ext uri="{FF2B5EF4-FFF2-40B4-BE49-F238E27FC236}">
                    <a16:creationId xmlns:a16="http://schemas.microsoft.com/office/drawing/2014/main" id="{A6C80B31-1E7D-497C-8C85-4CC94D41B833}"/>
                  </a:ext>
                </a:extLst>
              </p:cNvPr>
              <p:cNvSpPr>
                <a:spLocks noGrp="1" noRot="1" noChangeAspect="1" noMove="1" noResize="1" noEditPoints="1" noAdjustHandles="1" noChangeArrowheads="1" noChangeShapeType="1" noTextEdit="1"/>
              </p:cNvSpPr>
              <p:nvPr>
                <p:ph sz="half" idx="2"/>
              </p:nvPr>
            </p:nvSpPr>
            <p:spPr>
              <a:blipFill>
                <a:blip r:embed="rId2"/>
                <a:stretch>
                  <a:fillRect l="-711" t="-1715"/>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F97EC007-FC41-4110-A558-C644B0E1BCC7}"/>
              </a:ext>
            </a:extLst>
          </p:cNvPr>
          <p:cNvSpPr>
            <a:spLocks noGrp="1"/>
          </p:cNvSpPr>
          <p:nvPr>
            <p:ph type="title"/>
          </p:nvPr>
        </p:nvSpPr>
        <p:spPr/>
        <p:txBody>
          <a:bodyPr/>
          <a:lstStyle/>
          <a:p>
            <a:r>
              <a:rPr lang="en-US" dirty="0"/>
              <a:t>A </a:t>
            </a:r>
            <a:r>
              <a:rPr lang="en-US" dirty="0" err="1"/>
              <a:t>biGger</a:t>
            </a:r>
            <a:r>
              <a:rPr lang="en-US" dirty="0"/>
              <a:t> problem</a:t>
            </a:r>
            <a:endParaRPr lang="en-AU" dirty="0"/>
          </a:p>
        </p:txBody>
      </p:sp>
    </p:spTree>
    <p:extLst>
      <p:ext uri="{BB962C8B-B14F-4D97-AF65-F5344CB8AC3E}">
        <p14:creationId xmlns:p14="http://schemas.microsoft.com/office/powerpoint/2010/main" val="533719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CD741B-E22A-4E0A-8B44-D2F5CEE5E106}"/>
              </a:ext>
            </a:extLst>
          </p:cNvPr>
          <p:cNvSpPr>
            <a:spLocks noGrp="1"/>
          </p:cNvSpPr>
          <p:nvPr>
            <p:ph type="body" idx="13"/>
          </p:nvPr>
        </p:nvSpPr>
        <p:spPr/>
        <p:txBody>
          <a:bodyPr/>
          <a:lstStyle/>
          <a:p>
            <a:r>
              <a:rPr lang="en-US" dirty="0"/>
              <a:t>MJ makes </a:t>
            </a:r>
            <a:r>
              <a:rPr lang="en-US" dirty="0">
                <a:solidFill>
                  <a:srgbClr val="FF0000"/>
                </a:solidFill>
              </a:rPr>
              <a:t>at least</a:t>
            </a:r>
            <a:r>
              <a:rPr lang="en-US" dirty="0"/>
              <a:t> 20 of the next 30 shots</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69E997-5EBA-433F-9C5A-A3327EAE5FAB}"/>
                  </a:ext>
                </a:extLst>
              </p:cNvPr>
              <p:cNvSpPr>
                <a:spLocks noGrp="1"/>
              </p:cNvSpPr>
              <p:nvPr>
                <p:ph sz="half" idx="2"/>
              </p:nvPr>
            </p:nvSpPr>
            <p:spPr/>
            <p:txBody>
              <a:bodyPr>
                <a:normAutofit fontScale="92500"/>
              </a:bodyPr>
              <a:lstStyle/>
              <a:p>
                <a:r>
                  <a:rPr lang="en-US" dirty="0"/>
                  <a:t>This is a </a:t>
                </a:r>
                <a:r>
                  <a:rPr lang="en-US" b="1" i="1" dirty="0">
                    <a:solidFill>
                      <a:srgbClr val="FF0000"/>
                    </a:solidFill>
                  </a:rPr>
                  <a:t>cumulative</a:t>
                </a:r>
                <a:r>
                  <a:rPr lang="en-US" dirty="0">
                    <a:solidFill>
                      <a:srgbClr val="FF0000"/>
                    </a:solidFill>
                  </a:rPr>
                  <a:t> probability </a:t>
                </a:r>
                <a:r>
                  <a:rPr lang="en-US" dirty="0"/>
                  <a:t>as we are calculating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(20≤</m:t>
                    </m:r>
                    <m:r>
                      <a:rPr lang="en-US" i="1">
                        <a:latin typeface="Cambria Math" panose="02040503050406030204" pitchFamily="18" charset="0"/>
                      </a:rPr>
                      <m:t>𝑋</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r>
                      <a:rPr lang="en-US" i="1">
                        <a:latin typeface="Cambria Math" panose="02040503050406030204" pitchFamily="18" charset="0"/>
                        <a:ea typeface="Cambria Math" panose="02040503050406030204" pitchFamily="18" charset="0"/>
                      </a:rPr>
                      <m:t>)</m:t>
                    </m:r>
                  </m:oMath>
                </a14:m>
                <a:r>
                  <a:rPr lang="en-US" dirty="0"/>
                  <a:t> .</a:t>
                </a:r>
              </a:p>
              <a:p>
                <a:r>
                  <a:rPr lang="en-US" dirty="0"/>
                  <a:t>We need to calculate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=20</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=21</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=22</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=29</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=30</m:t>
                        </m:r>
                      </m:e>
                    </m:d>
                  </m:oMath>
                </a14:m>
                <a:r>
                  <a:rPr lang="en-US" dirty="0"/>
                  <a:t>. A tedious but possible calculation.</a:t>
                </a:r>
              </a:p>
              <a:p>
                <a:endParaRPr lang="en-US" dirty="0"/>
              </a:p>
              <a:p>
                <a:pPr>
                  <a:lnSpc>
                    <a:spcPct val="120000"/>
                  </a:lnSpc>
                  <a:spcAft>
                    <a:spcPts val="600"/>
                  </a:spcAft>
                </a:pPr>
                <a14:m>
                  <m:oMath xmlns:m="http://schemas.openxmlformats.org/officeDocument/2006/math">
                    <m:d>
                      <m:dPr>
                        <m:ctrlPr>
                          <a:rPr lang="en-AU" sz="1700" i="1" smtClean="0">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m:rPr>
                                  <m:brk m:alnAt="7"/>
                                </m:rPr>
                                <a:rPr lang="en-US" sz="1700" i="1">
                                  <a:latin typeface="Cambria Math" panose="02040503050406030204" pitchFamily="18" charset="0"/>
                                </a:rPr>
                                <m:t>3</m:t>
                              </m:r>
                              <m:r>
                                <a:rPr lang="en-US" sz="1700" i="1">
                                  <a:latin typeface="Cambria Math" panose="02040503050406030204" pitchFamily="18" charset="0"/>
                                </a:rPr>
                                <m:t>0</m:t>
                              </m:r>
                            </m:e>
                          </m:mr>
                          <m:mr>
                            <m:e>
                              <m:r>
                                <a:rPr lang="en-US" sz="1700" i="1">
                                  <a:latin typeface="Cambria Math" panose="02040503050406030204" pitchFamily="18" charset="0"/>
                                </a:rPr>
                                <m:t>20</m:t>
                              </m:r>
                            </m:e>
                          </m:mr>
                        </m:m>
                      </m:e>
                    </m:d>
                    <m:sSup>
                      <m:sSupPr>
                        <m:ctrlPr>
                          <a:rPr lang="en-AU" sz="1700" i="1" smtClean="0">
                            <a:latin typeface="Cambria Math" panose="02040503050406030204" pitchFamily="18" charset="0"/>
                          </a:rPr>
                        </m:ctrlPr>
                      </m:sSupPr>
                      <m:e>
                        <m:r>
                          <a:rPr lang="en-US" sz="1700" i="1">
                            <a:latin typeface="Cambria Math" panose="02040503050406030204" pitchFamily="18" charset="0"/>
                          </a:rPr>
                          <m:t>0.539</m:t>
                        </m:r>
                      </m:e>
                      <m:sup>
                        <m:r>
                          <a:rPr lang="en-US" sz="1700" i="1">
                            <a:latin typeface="Cambria Math" panose="02040503050406030204" pitchFamily="18" charset="0"/>
                          </a:rPr>
                          <m:t>20</m:t>
                        </m:r>
                      </m:sup>
                    </m:sSup>
                    <m:sSup>
                      <m:sSupPr>
                        <m:ctrlPr>
                          <a:rPr lang="en-AU" sz="1700" i="1" smtClean="0">
                            <a:latin typeface="Cambria Math" panose="02040503050406030204" pitchFamily="18" charset="0"/>
                          </a:rPr>
                        </m:ctrlPr>
                      </m:sSupPr>
                      <m:e>
                        <m:r>
                          <a:rPr lang="en-US" sz="1700" i="1">
                            <a:latin typeface="Cambria Math" panose="02040503050406030204" pitchFamily="18" charset="0"/>
                          </a:rPr>
                          <m:t>(1−0.539)</m:t>
                        </m:r>
                      </m:e>
                      <m:sup>
                        <m:r>
                          <a:rPr lang="en-US" sz="1700" i="1">
                            <a:latin typeface="Cambria Math" panose="02040503050406030204" pitchFamily="18" charset="0"/>
                          </a:rPr>
                          <m:t>30−20</m:t>
                        </m:r>
                      </m:sup>
                    </m:sSup>
                  </m:oMath>
                </a14:m>
                <a:r>
                  <a:rPr lang="en-AU" sz="1700" dirty="0"/>
                  <a:t>+</a:t>
                </a:r>
                <a14:m>
                  <m:oMath xmlns:m="http://schemas.openxmlformats.org/officeDocument/2006/math">
                    <m:d>
                      <m:dPr>
                        <m:ctrlPr>
                          <a:rPr lang="en-AU" sz="1700" i="1" smtClean="0">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m:rPr>
                                  <m:brk m:alnAt="7"/>
                                </m:rPr>
                                <a:rPr lang="en-US" sz="1700" i="1">
                                  <a:latin typeface="Cambria Math" panose="02040503050406030204" pitchFamily="18" charset="0"/>
                                </a:rPr>
                                <m:t>3</m:t>
                              </m:r>
                              <m:r>
                                <a:rPr lang="en-US" sz="1700" i="1">
                                  <a:latin typeface="Cambria Math" panose="02040503050406030204" pitchFamily="18" charset="0"/>
                                </a:rPr>
                                <m:t>0</m:t>
                              </m:r>
                            </m:e>
                          </m:mr>
                          <m:mr>
                            <m:e>
                              <m:r>
                                <a:rPr lang="en-US" sz="1700" i="1">
                                  <a:latin typeface="Cambria Math" panose="02040503050406030204" pitchFamily="18" charset="0"/>
                                </a:rPr>
                                <m:t>21</m:t>
                              </m:r>
                            </m:e>
                          </m:mr>
                        </m:m>
                      </m:e>
                    </m:d>
                    <m:sSup>
                      <m:sSupPr>
                        <m:ctrlPr>
                          <a:rPr lang="en-AU" sz="1700" i="1" smtClean="0">
                            <a:latin typeface="Cambria Math" panose="02040503050406030204" pitchFamily="18" charset="0"/>
                          </a:rPr>
                        </m:ctrlPr>
                      </m:sSupPr>
                      <m:e>
                        <m:r>
                          <a:rPr lang="en-US" sz="1700" i="1">
                            <a:latin typeface="Cambria Math" panose="02040503050406030204" pitchFamily="18" charset="0"/>
                          </a:rPr>
                          <m:t>0.539</m:t>
                        </m:r>
                      </m:e>
                      <m:sup>
                        <m:r>
                          <a:rPr lang="en-US" sz="1700" i="1">
                            <a:latin typeface="Cambria Math" panose="02040503050406030204" pitchFamily="18" charset="0"/>
                          </a:rPr>
                          <m:t>21</m:t>
                        </m:r>
                      </m:sup>
                    </m:sSup>
                    <m:sSup>
                      <m:sSupPr>
                        <m:ctrlPr>
                          <a:rPr lang="en-AU" sz="1700" i="1" smtClean="0">
                            <a:latin typeface="Cambria Math" panose="02040503050406030204" pitchFamily="18" charset="0"/>
                          </a:rPr>
                        </m:ctrlPr>
                      </m:sSupPr>
                      <m:e>
                        <m:r>
                          <a:rPr lang="en-US" sz="1700" i="1">
                            <a:latin typeface="Cambria Math" panose="02040503050406030204" pitchFamily="18" charset="0"/>
                          </a:rPr>
                          <m:t>(1−0.539)</m:t>
                        </m:r>
                      </m:e>
                      <m:sup>
                        <m:r>
                          <a:rPr lang="en-US" sz="1700" i="1">
                            <a:latin typeface="Cambria Math" panose="02040503050406030204" pitchFamily="18" charset="0"/>
                          </a:rPr>
                          <m:t>30−21</m:t>
                        </m:r>
                      </m:sup>
                    </m:sSup>
                  </m:oMath>
                </a14:m>
                <a:r>
                  <a:rPr lang="en-AU" sz="1700" dirty="0"/>
                  <a:t>+</a:t>
                </a:r>
                <a14:m>
                  <m:oMath xmlns:m="http://schemas.openxmlformats.org/officeDocument/2006/math">
                    <m:d>
                      <m:dPr>
                        <m:ctrlPr>
                          <a:rPr lang="en-AU" sz="1700" i="1" smtClean="0">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m:rPr>
                                  <m:brk m:alnAt="7"/>
                                </m:rPr>
                                <a:rPr lang="en-US" sz="1700" i="1">
                                  <a:latin typeface="Cambria Math" panose="02040503050406030204" pitchFamily="18" charset="0"/>
                                </a:rPr>
                                <m:t>3</m:t>
                              </m:r>
                              <m:r>
                                <a:rPr lang="en-US" sz="1700" i="1">
                                  <a:latin typeface="Cambria Math" panose="02040503050406030204" pitchFamily="18" charset="0"/>
                                </a:rPr>
                                <m:t>0</m:t>
                              </m:r>
                            </m:e>
                          </m:mr>
                          <m:mr>
                            <m:e>
                              <m:r>
                                <a:rPr lang="en-US" sz="1700" i="1">
                                  <a:latin typeface="Cambria Math" panose="02040503050406030204" pitchFamily="18" charset="0"/>
                                </a:rPr>
                                <m:t>22</m:t>
                              </m:r>
                            </m:e>
                          </m:mr>
                        </m:m>
                      </m:e>
                    </m:d>
                    <m:sSup>
                      <m:sSupPr>
                        <m:ctrlPr>
                          <a:rPr lang="en-AU" sz="1700" i="1" smtClean="0">
                            <a:latin typeface="Cambria Math" panose="02040503050406030204" pitchFamily="18" charset="0"/>
                          </a:rPr>
                        </m:ctrlPr>
                      </m:sSupPr>
                      <m:e>
                        <m:r>
                          <a:rPr lang="en-US" sz="1700" i="1">
                            <a:latin typeface="Cambria Math" panose="02040503050406030204" pitchFamily="18" charset="0"/>
                          </a:rPr>
                          <m:t>0.539</m:t>
                        </m:r>
                      </m:e>
                      <m:sup>
                        <m:r>
                          <a:rPr lang="en-US" sz="1700" i="1">
                            <a:latin typeface="Cambria Math" panose="02040503050406030204" pitchFamily="18" charset="0"/>
                          </a:rPr>
                          <m:t>22</m:t>
                        </m:r>
                      </m:sup>
                    </m:sSup>
                    <m:sSup>
                      <m:sSupPr>
                        <m:ctrlPr>
                          <a:rPr lang="en-AU" sz="1700" i="1" smtClean="0">
                            <a:latin typeface="Cambria Math" panose="02040503050406030204" pitchFamily="18" charset="0"/>
                          </a:rPr>
                        </m:ctrlPr>
                      </m:sSupPr>
                      <m:e>
                        <m:r>
                          <a:rPr lang="en-US" sz="1700" i="1">
                            <a:latin typeface="Cambria Math" panose="02040503050406030204" pitchFamily="18" charset="0"/>
                          </a:rPr>
                          <m:t>(1−0.539)</m:t>
                        </m:r>
                      </m:e>
                      <m:sup>
                        <m:r>
                          <a:rPr lang="en-US" sz="1700" i="1">
                            <a:latin typeface="Cambria Math" panose="02040503050406030204" pitchFamily="18" charset="0"/>
                          </a:rPr>
                          <m:t>30−22</m:t>
                        </m:r>
                      </m:sup>
                    </m:sSup>
                  </m:oMath>
                </a14:m>
                <a:r>
                  <a:rPr lang="en-AU" sz="1700" dirty="0"/>
                  <a:t>+</a:t>
                </a:r>
              </a:p>
              <a:p>
                <a:pPr>
                  <a:lnSpc>
                    <a:spcPct val="120000"/>
                  </a:lnSpc>
                  <a:spcAft>
                    <a:spcPts val="600"/>
                  </a:spcAft>
                </a:pPr>
                <a:r>
                  <a:rPr lang="en-AU" sz="1700" dirty="0"/>
                  <a:t>…</a:t>
                </a:r>
                <a14:m>
                  <m:oMath xmlns:m="http://schemas.openxmlformats.org/officeDocument/2006/math">
                    <m:d>
                      <m:dPr>
                        <m:ctrlPr>
                          <a:rPr lang="en-AU" sz="1700" i="1">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m:rPr>
                                  <m:brk m:alnAt="7"/>
                                </m:rPr>
                                <a:rPr lang="en-US" sz="1700" i="1">
                                  <a:latin typeface="Cambria Math" panose="02040503050406030204" pitchFamily="18" charset="0"/>
                                </a:rPr>
                                <m:t>3</m:t>
                              </m:r>
                              <m:r>
                                <a:rPr lang="en-US" sz="1700" i="1">
                                  <a:latin typeface="Cambria Math" panose="02040503050406030204" pitchFamily="18" charset="0"/>
                                </a:rPr>
                                <m:t>0</m:t>
                              </m:r>
                            </m:e>
                          </m:mr>
                          <m:mr>
                            <m:e>
                              <m:r>
                                <a:rPr lang="en-US" sz="1700" b="0" i="1" smtClean="0">
                                  <a:latin typeface="Cambria Math" panose="02040503050406030204" pitchFamily="18" charset="0"/>
                                </a:rPr>
                                <m:t>29</m:t>
                              </m:r>
                            </m:e>
                          </m:mr>
                        </m:m>
                      </m:e>
                    </m:d>
                    <m:sSup>
                      <m:sSupPr>
                        <m:ctrlPr>
                          <a:rPr lang="en-AU" sz="1700" i="1">
                            <a:latin typeface="Cambria Math" panose="02040503050406030204" pitchFamily="18" charset="0"/>
                          </a:rPr>
                        </m:ctrlPr>
                      </m:sSupPr>
                      <m:e>
                        <m:r>
                          <a:rPr lang="en-US" sz="1700" i="1">
                            <a:latin typeface="Cambria Math" panose="02040503050406030204" pitchFamily="18" charset="0"/>
                          </a:rPr>
                          <m:t>0.539</m:t>
                        </m:r>
                      </m:e>
                      <m:sup>
                        <m:r>
                          <a:rPr lang="en-US" sz="1700" b="0" i="1" smtClean="0">
                            <a:latin typeface="Cambria Math" panose="02040503050406030204" pitchFamily="18" charset="0"/>
                          </a:rPr>
                          <m:t>29</m:t>
                        </m:r>
                      </m:sup>
                    </m:sSup>
                    <m:sSup>
                      <m:sSupPr>
                        <m:ctrlPr>
                          <a:rPr lang="en-AU" sz="1700" i="1">
                            <a:latin typeface="Cambria Math" panose="02040503050406030204" pitchFamily="18" charset="0"/>
                          </a:rPr>
                        </m:ctrlPr>
                      </m:sSupPr>
                      <m:e>
                        <m:r>
                          <a:rPr lang="en-US" sz="1700" i="1">
                            <a:latin typeface="Cambria Math" panose="02040503050406030204" pitchFamily="18" charset="0"/>
                          </a:rPr>
                          <m:t>(1−0.539)</m:t>
                        </m:r>
                      </m:e>
                      <m:sup>
                        <m:r>
                          <a:rPr lang="en-US" sz="1700" i="1">
                            <a:latin typeface="Cambria Math" panose="02040503050406030204" pitchFamily="18" charset="0"/>
                          </a:rPr>
                          <m:t>30−</m:t>
                        </m:r>
                        <m:r>
                          <a:rPr lang="en-US" sz="1700" b="0" i="1" smtClean="0">
                            <a:latin typeface="Cambria Math" panose="02040503050406030204" pitchFamily="18" charset="0"/>
                          </a:rPr>
                          <m:t>29</m:t>
                        </m:r>
                      </m:sup>
                    </m:sSup>
                    <m:r>
                      <a:rPr lang="en-US" sz="1700" b="0" i="1" smtClean="0">
                        <a:latin typeface="Cambria Math" panose="02040503050406030204" pitchFamily="18" charset="0"/>
                      </a:rPr>
                      <m:t>+</m:t>
                    </m:r>
                    <m:d>
                      <m:dPr>
                        <m:ctrlPr>
                          <a:rPr lang="en-AU" sz="1700" i="1" smtClean="0">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m:rPr>
                                  <m:brk m:alnAt="7"/>
                                </m:rPr>
                                <a:rPr lang="en-US" sz="1700" i="1">
                                  <a:latin typeface="Cambria Math" panose="02040503050406030204" pitchFamily="18" charset="0"/>
                                </a:rPr>
                                <m:t>3</m:t>
                              </m:r>
                              <m:r>
                                <a:rPr lang="en-US" sz="1700" i="1">
                                  <a:latin typeface="Cambria Math" panose="02040503050406030204" pitchFamily="18" charset="0"/>
                                </a:rPr>
                                <m:t>0</m:t>
                              </m:r>
                            </m:e>
                          </m:mr>
                          <m:mr>
                            <m:e>
                              <m:r>
                                <a:rPr lang="en-US" sz="1700" i="1">
                                  <a:latin typeface="Cambria Math" panose="02040503050406030204" pitchFamily="18" charset="0"/>
                                </a:rPr>
                                <m:t>30</m:t>
                              </m:r>
                            </m:e>
                          </m:mr>
                        </m:m>
                      </m:e>
                    </m:d>
                    <m:sSup>
                      <m:sSupPr>
                        <m:ctrlPr>
                          <a:rPr lang="en-AU" sz="1700" i="1" smtClean="0">
                            <a:latin typeface="Cambria Math" panose="02040503050406030204" pitchFamily="18" charset="0"/>
                          </a:rPr>
                        </m:ctrlPr>
                      </m:sSupPr>
                      <m:e>
                        <m:r>
                          <a:rPr lang="en-US" sz="1700" i="1">
                            <a:latin typeface="Cambria Math" panose="02040503050406030204" pitchFamily="18" charset="0"/>
                          </a:rPr>
                          <m:t>0.539</m:t>
                        </m:r>
                      </m:e>
                      <m:sup>
                        <m:r>
                          <a:rPr lang="en-US" sz="1700" i="1">
                            <a:latin typeface="Cambria Math" panose="02040503050406030204" pitchFamily="18" charset="0"/>
                          </a:rPr>
                          <m:t>30</m:t>
                        </m:r>
                      </m:sup>
                    </m:sSup>
                    <m:sSup>
                      <m:sSupPr>
                        <m:ctrlPr>
                          <a:rPr lang="en-AU" sz="1700" i="1" smtClean="0">
                            <a:latin typeface="Cambria Math" panose="02040503050406030204" pitchFamily="18" charset="0"/>
                          </a:rPr>
                        </m:ctrlPr>
                      </m:sSupPr>
                      <m:e>
                        <m:r>
                          <a:rPr lang="en-US" sz="1700" i="1">
                            <a:latin typeface="Cambria Math" panose="02040503050406030204" pitchFamily="18" charset="0"/>
                          </a:rPr>
                          <m:t>(1−0.539)</m:t>
                        </m:r>
                      </m:e>
                      <m:sup>
                        <m:r>
                          <a:rPr lang="en-US" sz="1700" i="1">
                            <a:latin typeface="Cambria Math" panose="02040503050406030204" pitchFamily="18" charset="0"/>
                          </a:rPr>
                          <m:t>30−30</m:t>
                        </m:r>
                      </m:sup>
                    </m:sSup>
                    <m:r>
                      <a:rPr lang="en-US" sz="1700" b="0" i="0" smtClean="0">
                        <a:latin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≈0.1105 ≈11%</m:t>
                    </m:r>
                  </m:oMath>
                </a14:m>
                <a:endParaRPr lang="en-AU" sz="1700" dirty="0"/>
              </a:p>
              <a:p>
                <a:endParaRPr lang="en-US" dirty="0"/>
              </a:p>
              <a:p>
                <a:r>
                  <a:rPr lang="en-US" dirty="0"/>
                  <a:t>An </a:t>
                </a:r>
                <a:r>
                  <a:rPr lang="en-US" b="1" i="1" dirty="0">
                    <a:solidFill>
                      <a:srgbClr val="FF0000"/>
                    </a:solidFill>
                  </a:rPr>
                  <a:t>individual</a:t>
                </a:r>
                <a:r>
                  <a:rPr lang="en-US" dirty="0">
                    <a:solidFill>
                      <a:srgbClr val="FF0000"/>
                    </a:solidFill>
                  </a:rPr>
                  <a:t> discrete probability </a:t>
                </a:r>
                <a:r>
                  <a:rPr lang="en-US" dirty="0"/>
                  <a:t>would be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=20)</m:t>
                    </m:r>
                  </m:oMath>
                </a14:m>
                <a:endParaRPr lang="en-AU" dirty="0">
                  <a:solidFill>
                    <a:srgbClr val="FF0000"/>
                  </a:solidFill>
                </a:endParaRPr>
              </a:p>
              <a:p>
                <a:endParaRPr lang="en-AU" dirty="0"/>
              </a:p>
            </p:txBody>
          </p:sp>
        </mc:Choice>
        <mc:Fallback>
          <p:sp>
            <p:nvSpPr>
              <p:cNvPr id="3" name="Content Placeholder 2">
                <a:extLst>
                  <a:ext uri="{FF2B5EF4-FFF2-40B4-BE49-F238E27FC236}">
                    <a16:creationId xmlns:a16="http://schemas.microsoft.com/office/drawing/2014/main" id="{7F69E997-5EBA-433F-9C5A-A3327EAE5FAB}"/>
                  </a:ext>
                </a:extLst>
              </p:cNvPr>
              <p:cNvSpPr>
                <a:spLocks noGrp="1" noRot="1" noChangeAspect="1" noMove="1" noResize="1" noEditPoints="1" noAdjustHandles="1" noChangeArrowheads="1" noChangeShapeType="1" noTextEdit="1"/>
              </p:cNvSpPr>
              <p:nvPr>
                <p:ph sz="half" idx="2"/>
              </p:nvPr>
            </p:nvSpPr>
            <p:spPr>
              <a:blipFill>
                <a:blip r:embed="rId2"/>
                <a:stretch>
                  <a:fillRect l="-640" t="-1715"/>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AEC5E05F-2C1A-4A40-B98B-4123644AEC0C}"/>
              </a:ext>
            </a:extLst>
          </p:cNvPr>
          <p:cNvSpPr>
            <a:spLocks noGrp="1"/>
          </p:cNvSpPr>
          <p:nvPr>
            <p:ph type="title"/>
          </p:nvPr>
        </p:nvSpPr>
        <p:spPr>
          <a:xfrm>
            <a:off x="0" y="1114697"/>
            <a:ext cx="9144000" cy="767844"/>
          </a:xfrm>
        </p:spPr>
        <p:txBody>
          <a:bodyPr/>
          <a:lstStyle/>
          <a:p>
            <a:r>
              <a:rPr lang="en-US" dirty="0"/>
              <a:t>Individual versus CUMULATIVE probability</a:t>
            </a:r>
            <a:endParaRPr lang="en-AU" dirty="0"/>
          </a:p>
        </p:txBody>
      </p:sp>
    </p:spTree>
    <p:extLst>
      <p:ext uri="{BB962C8B-B14F-4D97-AF65-F5344CB8AC3E}">
        <p14:creationId xmlns:p14="http://schemas.microsoft.com/office/powerpoint/2010/main" val="298211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925416-F03B-45CB-BB87-10B46DFD681F}"/>
              </a:ext>
            </a:extLst>
          </p:cNvPr>
          <p:cNvSpPr>
            <a:spLocks noGrp="1"/>
          </p:cNvSpPr>
          <p:nvPr>
            <p:ph type="body" idx="13"/>
          </p:nvPr>
        </p:nvSpPr>
        <p:spPr/>
        <p:txBody>
          <a:bodyPr/>
          <a:lstStyle/>
          <a:p>
            <a:r>
              <a:rPr lang="en-US" dirty="0"/>
              <a:t>MJ made at least 1 of the next 30 shots</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1B1620-AC08-4B23-A13F-65842CA47E2D}"/>
                  </a:ext>
                </a:extLst>
              </p:cNvPr>
              <p:cNvSpPr>
                <a:spLocks noGrp="1"/>
              </p:cNvSpPr>
              <p:nvPr>
                <p:ph sz="half" idx="2"/>
              </p:nvPr>
            </p:nvSpPr>
            <p:spPr/>
            <p:txBody>
              <a:bodyPr/>
              <a:lstStyle/>
              <a:p>
                <a:r>
                  <a:rPr lang="en-US" dirty="0">
                    <a:solidFill>
                      <a:srgbClr val="FF0000"/>
                    </a:solidFill>
                  </a:rPr>
                  <a:t>This is cumulative probability as we are calculating </a:t>
                </a:r>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𝑋</m:t>
                        </m:r>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1</m:t>
                        </m:r>
                      </m:e>
                    </m:d>
                    <m:r>
                      <a:rPr lang="en-US" b="0" i="1" smtClean="0">
                        <a:solidFill>
                          <a:srgbClr val="FF0000"/>
                        </a:solidFill>
                        <a:latin typeface="Cambria Math" panose="02040503050406030204" pitchFamily="18" charset="0"/>
                        <a:ea typeface="Cambria Math" panose="02040503050406030204" pitchFamily="18" charset="0"/>
                      </a:rPr>
                      <m:t>. </m:t>
                    </m:r>
                  </m:oMath>
                </a14:m>
                <a:r>
                  <a:rPr lang="en-US" dirty="0">
                    <a:solidFill>
                      <a:srgbClr val="FF0000"/>
                    </a:solidFill>
                  </a:rPr>
                  <a:t> </a:t>
                </a:r>
              </a:p>
              <a:p>
                <a:r>
                  <a:rPr lang="en-US" dirty="0">
                    <a:solidFill>
                      <a:srgbClr val="FF0000"/>
                    </a:solidFill>
                  </a:rPr>
                  <a:t>Cumulative probability questions have inequalities.</a:t>
                </a:r>
              </a:p>
              <a:p>
                <a:r>
                  <a:rPr lang="en-US" dirty="0"/>
                  <a:t>It might seem you need to work this out for every different variation 1, 2, 3,…29, 30  but you don’t.</a:t>
                </a:r>
              </a:p>
              <a:p>
                <a:r>
                  <a:rPr lang="en-US" dirty="0"/>
                  <a:t>You only need to exclude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oMath>
                </a14:m>
                <a:r>
                  <a:rPr lang="en-AU" dirty="0">
                    <a:solidFill>
                      <a:srgbClr val="FF0000"/>
                    </a:solidFill>
                  </a:rPr>
                  <a:t> so</a:t>
                </a:r>
                <a:r>
                  <a:rPr lang="en-AU"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oMath>
                </a14:m>
                <a:endParaRPr lang="en-AU"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=0</m:t>
                          </m:r>
                        </m:e>
                      </m:d>
                      <m:r>
                        <a:rPr lang="en-US"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US" b="0" i="1" smtClean="0">
                                    <a:latin typeface="Cambria Math" panose="02040503050406030204" pitchFamily="18" charset="0"/>
                                  </a:rPr>
                                  <m:t>4</m:t>
                                </m:r>
                              </m:e>
                            </m:mr>
                            <m:mr>
                              <m:e>
                                <m:r>
                                  <a:rPr lang="en-US" b="0" i="1" smtClean="0">
                                    <a:latin typeface="Cambria Math" panose="02040503050406030204" pitchFamily="18" charset="0"/>
                                  </a:rPr>
                                  <m:t>0</m:t>
                                </m:r>
                              </m:e>
                            </m:mr>
                          </m:m>
                        </m:e>
                      </m:d>
                      <m:sSup>
                        <m:sSupPr>
                          <m:ctrlPr>
                            <a:rPr lang="en-AU" i="1">
                              <a:latin typeface="Cambria Math" panose="02040503050406030204" pitchFamily="18" charset="0"/>
                            </a:rPr>
                          </m:ctrlPr>
                        </m:sSupPr>
                        <m:e>
                          <m:r>
                            <a:rPr lang="en-US" b="0" i="1" smtClean="0">
                              <a:latin typeface="Cambria Math" panose="02040503050406030204" pitchFamily="18" charset="0"/>
                            </a:rPr>
                            <m:t>0.539</m:t>
                          </m:r>
                        </m:e>
                        <m:sup>
                          <m:r>
                            <a:rPr lang="en-US" b="0" i="1" smtClean="0">
                              <a:latin typeface="Cambria Math" panose="02040503050406030204" pitchFamily="18" charset="0"/>
                            </a:rPr>
                            <m:t>0</m:t>
                          </m:r>
                        </m:sup>
                      </m:sSup>
                      <m:sSup>
                        <m:sSupPr>
                          <m:ctrlPr>
                            <a:rPr lang="en-AU" i="1">
                              <a:latin typeface="Cambria Math" panose="02040503050406030204" pitchFamily="18" charset="0"/>
                            </a:rPr>
                          </m:ctrlPr>
                        </m:sSupPr>
                        <m:e>
                          <m:r>
                            <a:rPr lang="en-US" i="1">
                              <a:latin typeface="Cambria Math" panose="02040503050406030204" pitchFamily="18" charset="0"/>
                            </a:rPr>
                            <m:t>(1−</m:t>
                          </m:r>
                          <m:r>
                            <a:rPr lang="en-US" b="0" i="1" smtClean="0">
                              <a:latin typeface="Cambria Math" panose="02040503050406030204" pitchFamily="18" charset="0"/>
                            </a:rPr>
                            <m:t>0.539</m:t>
                          </m:r>
                          <m:r>
                            <a:rPr lang="en-US" i="1">
                              <a:latin typeface="Cambria Math" panose="02040503050406030204" pitchFamily="18" charset="0"/>
                            </a:rPr>
                            <m:t>)</m:t>
                          </m:r>
                        </m:e>
                        <m:sup>
                          <m:r>
                            <a:rPr lang="en-US" b="0" i="1" smtClean="0">
                              <a:latin typeface="Cambria Math" panose="02040503050406030204" pitchFamily="18" charset="0"/>
                            </a:rPr>
                            <m:t>4−0</m:t>
                          </m:r>
                        </m:sup>
                      </m:sSup>
                      <m:r>
                        <a:rPr lang="en-US" b="0" i="1" smtClean="0">
                          <a:latin typeface="Cambria Math" panose="02040503050406030204" pitchFamily="18" charset="0"/>
                        </a:rPr>
                        <m:t>=8.14∗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−11</m:t>
                          </m:r>
                        </m:sup>
                      </m:sSup>
                    </m:oMath>
                  </m:oMathPara>
                </a14:m>
                <a:endParaRPr lang="en-AU" dirty="0"/>
              </a:p>
              <a:p>
                <a:pPr/>
                <a:r>
                  <a:rPr lang="en-AU" dirty="0"/>
                  <a:t>The probability Michael Jordan will make at least 1 of the next 30 shots is:</a:t>
                </a:r>
              </a:p>
              <a:p>
                <a:pPr algn="ct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 </m:t>
                    </m:r>
                  </m:oMath>
                </a14:m>
                <a:r>
                  <a:rPr lang="en-AU" dirty="0"/>
                  <a:t>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=0</m:t>
                        </m:r>
                      </m:e>
                    </m:d>
                  </m:oMath>
                </a14:m>
                <a:endParaRPr lang="en-AU" dirty="0"/>
              </a:p>
              <a:p>
                <a:pPr algn="ctr"/>
                <a:r>
                  <a:rPr lang="en-AU" dirty="0"/>
                  <a:t> </a:t>
                </a:r>
                <a14:m>
                  <m:oMath xmlns:m="http://schemas.openxmlformats.org/officeDocument/2006/math">
                    <m:r>
                      <a:rPr lang="en-US" b="0" i="0" dirty="0" smtClean="0">
                        <a:latin typeface="Cambria Math" panose="02040503050406030204" pitchFamily="18" charset="0"/>
                      </a:rPr>
                      <m:t>=</m:t>
                    </m:r>
                    <m:r>
                      <a:rPr lang="en-AU" i="1" dirty="0" smtClean="0">
                        <a:latin typeface="Cambria Math" panose="02040503050406030204" pitchFamily="18" charset="0"/>
                      </a:rPr>
                      <m:t>1− </m:t>
                    </m:r>
                    <m:r>
                      <a:rPr lang="en-US" b="0" i="1" smtClean="0">
                        <a:latin typeface="Cambria Math" panose="02040503050406030204" pitchFamily="18" charset="0"/>
                      </a:rPr>
                      <m:t>8.14∗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−11</m:t>
                        </m:r>
                      </m:sup>
                    </m:sSup>
                    <m:r>
                      <a:rPr lang="en-AU" i="1" dirty="0" smtClean="0">
                        <a:latin typeface="Cambria Math" panose="02040503050406030204" pitchFamily="18" charset="0"/>
                      </a:rPr>
                      <m:t>=1 – 0.0000000000814 </m:t>
                    </m:r>
                    <m:r>
                      <a:rPr lang="en-AU" i="1" dirty="0" smtClean="0">
                        <a:latin typeface="Cambria Math" panose="02040503050406030204" pitchFamily="18" charset="0"/>
                        <a:ea typeface="Cambria Math" panose="02040503050406030204" pitchFamily="18" charset="0"/>
                      </a:rPr>
                      <m:t>≈</m:t>
                    </m:r>
                    <m:r>
                      <a:rPr lang="en-AU" i="1" dirty="0" smtClean="0">
                        <a:latin typeface="Cambria Math" panose="02040503050406030204" pitchFamily="18" charset="0"/>
                      </a:rPr>
                      <m:t> 1</m:t>
                    </m:r>
                  </m:oMath>
                </a14:m>
                <a:endParaRPr lang="en-AU" dirty="0"/>
              </a:p>
              <a:p>
                <a:endParaRPr lang="en-AU" dirty="0"/>
              </a:p>
            </p:txBody>
          </p:sp>
        </mc:Choice>
        <mc:Fallback>
          <p:sp>
            <p:nvSpPr>
              <p:cNvPr id="3" name="Content Placeholder 2">
                <a:extLst>
                  <a:ext uri="{FF2B5EF4-FFF2-40B4-BE49-F238E27FC236}">
                    <a16:creationId xmlns:a16="http://schemas.microsoft.com/office/drawing/2014/main" id="{1D1B1620-AC08-4B23-A13F-65842CA47E2D}"/>
                  </a:ext>
                </a:extLst>
              </p:cNvPr>
              <p:cNvSpPr>
                <a:spLocks noGrp="1" noRot="1" noChangeAspect="1" noMove="1" noResize="1" noEditPoints="1" noAdjustHandles="1" noChangeArrowheads="1" noChangeShapeType="1" noTextEdit="1"/>
              </p:cNvSpPr>
              <p:nvPr>
                <p:ph sz="half" idx="2"/>
              </p:nvPr>
            </p:nvSpPr>
            <p:spPr>
              <a:blipFill>
                <a:blip r:embed="rId2"/>
                <a:stretch>
                  <a:fillRect l="-711" t="-1715"/>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3E697C36-E9AD-49CA-85FF-401598B50D4C}"/>
              </a:ext>
            </a:extLst>
          </p:cNvPr>
          <p:cNvSpPr>
            <a:spLocks noGrp="1"/>
          </p:cNvSpPr>
          <p:nvPr>
            <p:ph type="title"/>
          </p:nvPr>
        </p:nvSpPr>
        <p:spPr/>
        <p:txBody>
          <a:bodyPr/>
          <a:lstStyle/>
          <a:p>
            <a:r>
              <a:rPr lang="en-US" dirty="0"/>
              <a:t>Cumulative probability</a:t>
            </a:r>
            <a:endParaRPr lang="en-AU" dirty="0"/>
          </a:p>
        </p:txBody>
      </p:sp>
    </p:spTree>
    <p:extLst>
      <p:ext uri="{BB962C8B-B14F-4D97-AF65-F5344CB8AC3E}">
        <p14:creationId xmlns:p14="http://schemas.microsoft.com/office/powerpoint/2010/main" val="364002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68343-DD74-407B-9E7D-45DB22458B91}"/>
              </a:ext>
            </a:extLst>
          </p:cNvPr>
          <p:cNvSpPr>
            <a:spLocks noGrp="1"/>
          </p:cNvSpPr>
          <p:nvPr>
            <p:ph sz="half" idx="2"/>
          </p:nvPr>
        </p:nvSpPr>
        <p:spPr/>
        <p:txBody>
          <a:bodyPr/>
          <a:lstStyle/>
          <a:p>
            <a:r>
              <a:rPr lang="en-US" dirty="0"/>
              <a:t>People get these words mixed up.</a:t>
            </a:r>
          </a:p>
          <a:p>
            <a:r>
              <a:rPr lang="en-US" dirty="0"/>
              <a:t>In the Michael Jordan question the probability of MJ making a shot is the Bernoulli variable. </a:t>
            </a:r>
            <a:r>
              <a:rPr lang="en-US" b="1" dirty="0">
                <a:solidFill>
                  <a:srgbClr val="FF0000"/>
                </a:solidFill>
              </a:rPr>
              <a:t>p=0.539.</a:t>
            </a:r>
          </a:p>
          <a:p>
            <a:r>
              <a:rPr lang="en-US" dirty="0"/>
              <a:t>The Binomial part uses that initial probability to work out the probability of making 3 of the next 30 shots or at least 1 of the next 30 shots.</a:t>
            </a:r>
          </a:p>
          <a:p>
            <a:endParaRPr lang="en-US" dirty="0"/>
          </a:p>
          <a:p>
            <a:r>
              <a:rPr lang="en-US" dirty="0"/>
              <a:t>The next few slides present some of the theory behind this and as always some of the jargon.</a:t>
            </a:r>
            <a:endParaRPr lang="en-AU" dirty="0"/>
          </a:p>
        </p:txBody>
      </p:sp>
      <p:sp>
        <p:nvSpPr>
          <p:cNvPr id="4" name="Title 3">
            <a:extLst>
              <a:ext uri="{FF2B5EF4-FFF2-40B4-BE49-F238E27FC236}">
                <a16:creationId xmlns:a16="http://schemas.microsoft.com/office/drawing/2014/main" id="{6B0CCF76-CCC6-47E8-8DC4-6E3CCDF23C21}"/>
              </a:ext>
            </a:extLst>
          </p:cNvPr>
          <p:cNvSpPr>
            <a:spLocks noGrp="1"/>
          </p:cNvSpPr>
          <p:nvPr>
            <p:ph type="title"/>
          </p:nvPr>
        </p:nvSpPr>
        <p:spPr/>
        <p:txBody>
          <a:bodyPr/>
          <a:lstStyle/>
          <a:p>
            <a:r>
              <a:rPr lang="en-US" dirty="0"/>
              <a:t>Bernoulli and Binomial</a:t>
            </a:r>
            <a:endParaRPr lang="en-AU" dirty="0"/>
          </a:p>
        </p:txBody>
      </p:sp>
    </p:spTree>
    <p:extLst>
      <p:ext uri="{BB962C8B-B14F-4D97-AF65-F5344CB8AC3E}">
        <p14:creationId xmlns:p14="http://schemas.microsoft.com/office/powerpoint/2010/main" val="3651561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3"/>
              </p:nvPr>
            </p:nvSpPr>
            <p:spPr>
              <a:xfrm>
                <a:off x="275696" y="1913325"/>
                <a:ext cx="8569723" cy="376518"/>
              </a:xfrm>
            </p:spPr>
            <p:txBody>
              <a:bodyPr>
                <a:normAutofit/>
              </a:bodyPr>
              <a:lstStyle/>
              <a:p>
                <a:r>
                  <a:rPr lang="en-AU" dirty="0"/>
                  <a:t>Often we want to know </a:t>
                </a:r>
                <a14:m>
                  <m:oMath xmlns:m="http://schemas.openxmlformats.org/officeDocument/2006/math">
                    <m:r>
                      <a:rPr lang="en-AU" b="1" i="1" smtClean="0">
                        <a:latin typeface="Cambria Math" panose="02040503050406030204" pitchFamily="18" charset="0"/>
                      </a:rPr>
                      <m:t>𝑷</m:t>
                    </m:r>
                    <m:r>
                      <a:rPr lang="en-AU" b="1" i="1" smtClean="0">
                        <a:latin typeface="Cambria Math" panose="02040503050406030204" pitchFamily="18" charset="0"/>
                      </a:rPr>
                      <m:t>(</m:t>
                    </m:r>
                    <m:r>
                      <a:rPr lang="en-AU" b="1" i="1" smtClean="0">
                        <a:latin typeface="Cambria Math" panose="02040503050406030204" pitchFamily="18" charset="0"/>
                      </a:rPr>
                      <m:t>𝟑</m:t>
                    </m:r>
                    <m:r>
                      <a:rPr lang="en-AU" b="1" i="1" smtClean="0">
                        <a:latin typeface="Cambria Math" panose="02040503050406030204" pitchFamily="18" charset="0"/>
                        <a:ea typeface="Cambria Math" panose="02040503050406030204" pitchFamily="18" charset="0"/>
                      </a:rPr>
                      <m:t>≤</m:t>
                    </m:r>
                    <m:r>
                      <a:rPr lang="en-AU" b="1" i="1" smtClean="0">
                        <a:latin typeface="Cambria Math" panose="02040503050406030204" pitchFamily="18" charset="0"/>
                        <a:ea typeface="Cambria Math" panose="02040503050406030204" pitchFamily="18" charset="0"/>
                      </a:rPr>
                      <m:t>𝑿</m:t>
                    </m:r>
                    <m:r>
                      <a:rPr lang="en-AU" b="1" i="1" smtClean="0">
                        <a:latin typeface="Cambria Math" panose="02040503050406030204" pitchFamily="18" charset="0"/>
                        <a:ea typeface="Cambria Math" panose="02040503050406030204" pitchFamily="18" charset="0"/>
                      </a:rPr>
                      <m:t>≤</m:t>
                    </m:r>
                    <m:r>
                      <a:rPr lang="en-AU" b="1" i="1" smtClean="0">
                        <a:latin typeface="Cambria Math" panose="02040503050406030204" pitchFamily="18" charset="0"/>
                        <a:ea typeface="Cambria Math" panose="02040503050406030204" pitchFamily="18" charset="0"/>
                      </a:rPr>
                      <m:t>𝟓</m:t>
                    </m:r>
                    <m:r>
                      <a:rPr lang="en-AU" b="1" i="1" smtClean="0">
                        <a:latin typeface="Cambria Math" panose="02040503050406030204" pitchFamily="18" charset="0"/>
                        <a:ea typeface="Cambria Math" panose="02040503050406030204" pitchFamily="18" charset="0"/>
                      </a:rPr>
                      <m:t>)</m:t>
                    </m:r>
                  </m:oMath>
                </a14:m>
                <a:r>
                  <a:rPr lang="en-AU" dirty="0"/>
                  <a:t> or </a:t>
                </a:r>
                <a14:m>
                  <m:oMath xmlns:m="http://schemas.openxmlformats.org/officeDocument/2006/math">
                    <m:r>
                      <a:rPr lang="en-AU" b="1" i="1" smtClean="0">
                        <a:latin typeface="Cambria Math" panose="02040503050406030204" pitchFamily="18" charset="0"/>
                      </a:rPr>
                      <m:t>𝑷</m:t>
                    </m:r>
                    <m:r>
                      <a:rPr lang="en-AU" b="1" i="1" smtClean="0">
                        <a:latin typeface="Cambria Math" panose="02040503050406030204" pitchFamily="18" charset="0"/>
                      </a:rPr>
                      <m:t>(</m:t>
                    </m:r>
                    <m:r>
                      <a:rPr lang="en-AU" b="1" i="1" smtClean="0">
                        <a:latin typeface="Cambria Math" panose="02040503050406030204" pitchFamily="18" charset="0"/>
                      </a:rPr>
                      <m:t>𝑿</m:t>
                    </m:r>
                    <m:r>
                      <a:rPr lang="en-AU" b="1" i="1" smtClean="0">
                        <a:latin typeface="Cambria Math" panose="02040503050406030204" pitchFamily="18" charset="0"/>
                        <a:ea typeface="Cambria Math" panose="02040503050406030204" pitchFamily="18" charset="0"/>
                      </a:rPr>
                      <m:t>≤</m:t>
                    </m:r>
                    <m:r>
                      <a:rPr lang="en-AU" b="1" i="1" smtClean="0">
                        <a:latin typeface="Cambria Math" panose="02040503050406030204" pitchFamily="18" charset="0"/>
                        <a:ea typeface="Cambria Math" panose="02040503050406030204" pitchFamily="18" charset="0"/>
                      </a:rPr>
                      <m:t>𝟒</m:t>
                    </m:r>
                    <m:r>
                      <a:rPr lang="en-AU" b="1" i="1" smtClean="0">
                        <a:latin typeface="Cambria Math" panose="02040503050406030204" pitchFamily="18" charset="0"/>
                        <a:ea typeface="Cambria Math" panose="02040503050406030204" pitchFamily="18" charset="0"/>
                      </a:rPr>
                      <m:t>)</m:t>
                    </m:r>
                  </m:oMath>
                </a14:m>
                <a:r>
                  <a:rPr lang="en-AU" dirty="0"/>
                  <a:t> or </a:t>
                </a:r>
                <a14:m>
                  <m:oMath xmlns:m="http://schemas.openxmlformats.org/officeDocument/2006/math">
                    <m:r>
                      <a:rPr lang="en-AU" b="1" i="1" smtClean="0">
                        <a:latin typeface="Cambria Math" panose="02040503050406030204" pitchFamily="18" charset="0"/>
                      </a:rPr>
                      <m:t>𝑷</m:t>
                    </m:r>
                    <m:r>
                      <a:rPr lang="en-AU" b="1" i="1" smtClean="0">
                        <a:latin typeface="Cambria Math" panose="02040503050406030204" pitchFamily="18" charset="0"/>
                      </a:rPr>
                      <m:t>(</m:t>
                    </m:r>
                    <m:r>
                      <a:rPr lang="en-AU" b="1" i="1" smtClean="0">
                        <a:latin typeface="Cambria Math" panose="02040503050406030204" pitchFamily="18" charset="0"/>
                      </a:rPr>
                      <m:t>𝑿</m:t>
                    </m:r>
                    <m:r>
                      <a:rPr lang="en-AU" b="1" i="1" smtClean="0">
                        <a:latin typeface="Cambria Math" panose="02040503050406030204" pitchFamily="18" charset="0"/>
                        <a:ea typeface="Cambria Math" panose="02040503050406030204" pitchFamily="18" charset="0"/>
                      </a:rPr>
                      <m:t>&lt;</m:t>
                    </m:r>
                    <m:r>
                      <a:rPr lang="en-AU" b="1" i="1" smtClean="0">
                        <a:latin typeface="Cambria Math" panose="02040503050406030204" pitchFamily="18" charset="0"/>
                        <a:ea typeface="Cambria Math" panose="02040503050406030204" pitchFamily="18" charset="0"/>
                      </a:rPr>
                      <m:t>𝟕</m:t>
                    </m:r>
                    <m:r>
                      <a:rPr lang="en-AU" b="1" i="1" smtClean="0">
                        <a:latin typeface="Cambria Math" panose="02040503050406030204" pitchFamily="18" charset="0"/>
                        <a:ea typeface="Cambria Math" panose="02040503050406030204" pitchFamily="18" charset="0"/>
                      </a:rPr>
                      <m:t>)</m:t>
                    </m:r>
                  </m:oMath>
                </a14:m>
                <a:endParaRPr lang="en-AU" dirty="0"/>
              </a:p>
            </p:txBody>
          </p:sp>
        </mc:Choice>
        <mc:Fallback xmlns="">
          <p:sp>
            <p:nvSpPr>
              <p:cNvPr id="2" name="Text Placeholder 1"/>
              <p:cNvSpPr>
                <a:spLocks noGrp="1" noRot="1" noChangeAspect="1" noMove="1" noResize="1" noEditPoints="1" noAdjustHandles="1" noChangeArrowheads="1" noChangeShapeType="1" noTextEdit="1"/>
              </p:cNvSpPr>
              <p:nvPr>
                <p:ph type="body" idx="13"/>
              </p:nvPr>
            </p:nvSpPr>
            <p:spPr>
              <a:xfrm>
                <a:off x="275696" y="1913325"/>
                <a:ext cx="8569723" cy="376518"/>
              </a:xfrm>
              <a:blipFill rotWithShape="0">
                <a:blip r:embed="rId4"/>
                <a:stretch>
                  <a:fillRect l="-711" t="-12903" b="-3064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289843"/>
                <a:ext cx="8569723" cy="4426002"/>
              </a:xfrm>
            </p:spPr>
            <p:txBody>
              <a:bodyPr/>
              <a:lstStyle/>
              <a:p>
                <a:r>
                  <a:rPr lang="en-AU" b="0" dirty="0">
                    <a:latin typeface="Cambria Math" panose="02040503050406030204" pitchFamily="18" charset="0"/>
                  </a:rPr>
                  <a:t>The </a:t>
                </a:r>
                <a:r>
                  <a:rPr lang="en-AU" b="1" i="1" dirty="0" err="1">
                    <a:latin typeface="Cambria Math" panose="02040503050406030204" pitchFamily="18" charset="0"/>
                  </a:rPr>
                  <a:t>cdf</a:t>
                </a:r>
                <a:r>
                  <a:rPr lang="en-AU" b="0" dirty="0">
                    <a:latin typeface="Cambria Math" panose="02040503050406030204" pitchFamily="18" charset="0"/>
                  </a:rPr>
                  <a:t>   of a random variable </a:t>
                </a:r>
                <a:r>
                  <a:rPr lang="en-AU" i="1" dirty="0">
                    <a:latin typeface="Cambria Math" panose="02040503050406030204" pitchFamily="18" charset="0"/>
                  </a:rPr>
                  <a:t>X</a:t>
                </a:r>
                <a:r>
                  <a:rPr lang="en-AU" b="0" dirty="0">
                    <a:latin typeface="Cambria Math" panose="02040503050406030204" pitchFamily="18" charset="0"/>
                  </a:rPr>
                  <a:t> for any real number </a:t>
                </a:r>
                <a:r>
                  <a:rPr lang="en-AU" i="1" dirty="0">
                    <a:latin typeface="Cambria Math" panose="02040503050406030204" pitchFamily="18" charset="0"/>
                  </a:rPr>
                  <a:t>x </a:t>
                </a:r>
                <a:r>
                  <a:rPr lang="en-AU" b="0" dirty="0">
                    <a:latin typeface="Cambria Math" panose="02040503050406030204" pitchFamily="18" charset="0"/>
                  </a:rPr>
                  <a:t>is defined by</a:t>
                </a:r>
              </a:p>
              <a:p>
                <a:pPr/>
                <a14:m>
                  <m:oMathPara xmlns:m="http://schemas.openxmlformats.org/officeDocument/2006/math">
                    <m:oMathParaPr>
                      <m:jc m:val="centerGroup"/>
                    </m:oMathParaPr>
                    <m:oMath xmlns:m="http://schemas.openxmlformats.org/officeDocument/2006/math">
                      <m:r>
                        <a:rPr lang="en-AU" b="1" i="1" smtClean="0">
                          <a:solidFill>
                            <a:srgbClr val="7030A0"/>
                          </a:solidFill>
                          <a:latin typeface="Cambria Math" panose="02040503050406030204" pitchFamily="18" charset="0"/>
                        </a:rPr>
                        <m:t>𝑷</m:t>
                      </m:r>
                      <m:d>
                        <m:dPr>
                          <m:ctrlPr>
                            <a:rPr lang="en-AU" b="1" i="1" smtClean="0">
                              <a:solidFill>
                                <a:srgbClr val="7030A0"/>
                              </a:solidFill>
                              <a:latin typeface="Cambria Math" panose="02040503050406030204" pitchFamily="18" charset="0"/>
                            </a:rPr>
                          </m:ctrlPr>
                        </m:dPr>
                        <m:e>
                          <m:r>
                            <a:rPr lang="en-AU" b="1" i="1" smtClean="0">
                              <a:solidFill>
                                <a:srgbClr val="7030A0"/>
                              </a:solidFill>
                              <a:latin typeface="Cambria Math" panose="02040503050406030204" pitchFamily="18" charset="0"/>
                            </a:rPr>
                            <m:t>𝑿</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𝒙</m:t>
                          </m:r>
                        </m:e>
                      </m:d>
                    </m:oMath>
                  </m:oMathPara>
                </a14:m>
                <a:endParaRPr lang="en-AU" b="1" dirty="0">
                  <a:solidFill>
                    <a:srgbClr val="7030A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b="1" i="1" smtClean="0">
                          <a:solidFill>
                            <a:srgbClr val="7030A0"/>
                          </a:solidFill>
                          <a:latin typeface="Cambria Math" panose="02040503050406030204" pitchFamily="18" charset="0"/>
                        </a:rPr>
                        <m:t>𝑭</m:t>
                      </m:r>
                      <m:d>
                        <m:dPr>
                          <m:ctrlPr>
                            <a:rPr lang="en-AU" b="1" i="1" smtClean="0">
                              <a:solidFill>
                                <a:srgbClr val="7030A0"/>
                              </a:solidFill>
                              <a:latin typeface="Cambria Math" panose="02040503050406030204" pitchFamily="18" charset="0"/>
                            </a:rPr>
                          </m:ctrlPr>
                        </m:dPr>
                        <m:e>
                          <m:r>
                            <a:rPr lang="en-AU" b="1" i="1" smtClean="0">
                              <a:solidFill>
                                <a:srgbClr val="7030A0"/>
                              </a:solidFill>
                              <a:latin typeface="Cambria Math" panose="02040503050406030204" pitchFamily="18" charset="0"/>
                            </a:rPr>
                            <m:t>𝒙</m:t>
                          </m:r>
                        </m:e>
                      </m:d>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𝑷</m:t>
                      </m:r>
                      <m:d>
                        <m:dPr>
                          <m:ctrlPr>
                            <a:rPr lang="en-AU" b="1" i="1" smtClean="0">
                              <a:solidFill>
                                <a:srgbClr val="7030A0"/>
                              </a:solidFill>
                              <a:latin typeface="Cambria Math" panose="02040503050406030204" pitchFamily="18" charset="0"/>
                            </a:rPr>
                          </m:ctrlPr>
                        </m:dPr>
                        <m:e>
                          <m:r>
                            <a:rPr lang="en-AU" b="1" i="1" smtClean="0">
                              <a:solidFill>
                                <a:srgbClr val="7030A0"/>
                              </a:solidFill>
                              <a:latin typeface="Cambria Math" panose="02040503050406030204" pitchFamily="18" charset="0"/>
                            </a:rPr>
                            <m:t>𝑿</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𝒙</m:t>
                          </m:r>
                        </m:e>
                      </m:d>
                      <m:r>
                        <a:rPr lang="en-AU" b="1" i="1" smtClean="0">
                          <a:solidFill>
                            <a:srgbClr val="7030A0"/>
                          </a:solidFill>
                          <a:latin typeface="Cambria Math" panose="02040503050406030204" pitchFamily="18" charset="0"/>
                          <a:ea typeface="Cambria Math" panose="02040503050406030204" pitchFamily="18" charset="0"/>
                        </a:rPr>
                        <m:t>=</m:t>
                      </m:r>
                      <m:nary>
                        <m:naryPr>
                          <m:chr m:val="∑"/>
                          <m:supHide m:val="on"/>
                          <m:ctrlPr>
                            <a:rPr lang="en-AU" b="1" i="1" smtClean="0">
                              <a:solidFill>
                                <a:srgbClr val="7030A0"/>
                              </a:solidFill>
                              <a:latin typeface="Cambria Math" panose="02040503050406030204" pitchFamily="18" charset="0"/>
                              <a:ea typeface="Cambria Math" panose="02040503050406030204" pitchFamily="18" charset="0"/>
                            </a:rPr>
                          </m:ctrlPr>
                        </m:naryPr>
                        <m:sub>
                          <m:r>
                            <m:rPr>
                              <m:brk m:alnAt="7"/>
                            </m:rPr>
                            <a:rPr lang="en-AU" b="1" i="1" smtClean="0">
                              <a:solidFill>
                                <a:srgbClr val="7030A0"/>
                              </a:solidFill>
                              <a:latin typeface="Cambria Math" panose="02040503050406030204" pitchFamily="18" charset="0"/>
                              <a:ea typeface="Cambria Math" panose="02040503050406030204" pitchFamily="18" charset="0"/>
                            </a:rPr>
                            <m:t>𝒚</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𝒙</m:t>
                          </m:r>
                        </m:sub>
                        <m:sup/>
                        <m:e>
                          <m:r>
                            <a:rPr lang="en-AU" b="1" i="1" smtClean="0">
                              <a:solidFill>
                                <a:srgbClr val="7030A0"/>
                              </a:solidFill>
                              <a:latin typeface="Cambria Math" panose="02040503050406030204" pitchFamily="18" charset="0"/>
                              <a:ea typeface="Cambria Math" panose="02040503050406030204" pitchFamily="18" charset="0"/>
                            </a:rPr>
                            <m:t>𝒑</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𝒚</m:t>
                          </m:r>
                          <m:r>
                            <a:rPr lang="en-AU" b="1" i="1" smtClean="0">
                              <a:solidFill>
                                <a:srgbClr val="7030A0"/>
                              </a:solidFill>
                              <a:latin typeface="Cambria Math" panose="02040503050406030204" pitchFamily="18" charset="0"/>
                              <a:ea typeface="Cambria Math" panose="02040503050406030204" pitchFamily="18" charset="0"/>
                            </a:rPr>
                            <m:t>)</m:t>
                          </m:r>
                        </m:e>
                      </m:nary>
                    </m:oMath>
                  </m:oMathPara>
                </a14:m>
                <a:endParaRPr lang="en-AU" b="1" dirty="0"/>
              </a:p>
              <a:p>
                <a:r>
                  <a:rPr lang="en-AU" b="1" dirty="0">
                    <a:solidFill>
                      <a:srgbClr val="FF0000"/>
                    </a:solidFill>
                  </a:rPr>
                  <a:t>What does this mean</a:t>
                </a:r>
                <a:r>
                  <a:rPr lang="en-AU" dirty="0"/>
                  <a:t>? Add up all the probabilities up to and including </a:t>
                </a:r>
                <a14:m>
                  <m:oMath xmlns:m="http://schemas.openxmlformats.org/officeDocument/2006/math">
                    <m:r>
                      <a:rPr lang="en-AU" i="1" dirty="0" smtClean="0">
                        <a:latin typeface="Cambria Math" panose="02040503050406030204" pitchFamily="18" charset="0"/>
                      </a:rPr>
                      <m:t>𝑥</m:t>
                    </m:r>
                  </m:oMath>
                </a14:m>
                <a:endParaRPr lang="en-AU" dirty="0"/>
              </a:p>
              <a:p>
                <a:r>
                  <a:rPr lang="en-AU" dirty="0">
                    <a:solidFill>
                      <a:srgbClr val="7030A0"/>
                    </a:solidFill>
                  </a:rPr>
                  <a:t>Consider the relay question…again. Obtain the </a:t>
                </a:r>
                <a:r>
                  <a:rPr lang="en-AU" b="1" i="1" dirty="0" err="1">
                    <a:solidFill>
                      <a:srgbClr val="7030A0"/>
                    </a:solidFill>
                  </a:rPr>
                  <a:t>cdf</a:t>
                </a:r>
                <a:r>
                  <a:rPr lang="en-AU" dirty="0">
                    <a:solidFill>
                      <a:srgbClr val="7030A0"/>
                    </a:solidFill>
                  </a:rPr>
                  <a:t> of X</a:t>
                </a:r>
              </a:p>
              <a:p>
                <a:pPr marL="342900" indent="-342900">
                  <a:buFont typeface="Arial" panose="020B0604020202020204" pitchFamily="34" charset="0"/>
                  <a:buChar char="•"/>
                </a:pPr>
                <a14:m>
                  <m:oMath xmlns:m="http://schemas.openxmlformats.org/officeDocument/2006/math">
                    <m:r>
                      <a:rPr lang="en-AU" sz="1800" b="1" i="1">
                        <a:solidFill>
                          <a:srgbClr val="7030A0"/>
                        </a:solidFill>
                        <a:latin typeface="Cambria Math" panose="02040503050406030204" pitchFamily="18" charset="0"/>
                      </a:rPr>
                      <m:t>𝑭</m:t>
                    </m:r>
                    <m:d>
                      <m:dPr>
                        <m:ctrlPr>
                          <a:rPr lang="en-AU" sz="1800" b="1" i="1">
                            <a:solidFill>
                              <a:srgbClr val="7030A0"/>
                            </a:solidFill>
                            <a:latin typeface="Cambria Math" panose="02040503050406030204" pitchFamily="18" charset="0"/>
                          </a:rPr>
                        </m:ctrlPr>
                      </m:dPr>
                      <m:e>
                        <m:r>
                          <a:rPr lang="en-AU" sz="1800" b="1" i="1" smtClean="0">
                            <a:solidFill>
                              <a:srgbClr val="7030A0"/>
                            </a:solidFill>
                            <a:latin typeface="Cambria Math" panose="02040503050406030204" pitchFamily="18" charset="0"/>
                          </a:rPr>
                          <m:t>𝟎</m:t>
                        </m:r>
                      </m:e>
                    </m:d>
                    <m:r>
                      <a:rPr lang="en-AU" sz="1800" b="1" i="1">
                        <a:solidFill>
                          <a:srgbClr val="7030A0"/>
                        </a:solidFill>
                        <a:latin typeface="Cambria Math" panose="02040503050406030204" pitchFamily="18" charset="0"/>
                      </a:rPr>
                      <m:t>=</m:t>
                    </m:r>
                    <m:r>
                      <a:rPr lang="en-AU" sz="1800" b="1" i="1">
                        <a:solidFill>
                          <a:srgbClr val="7030A0"/>
                        </a:solidFill>
                        <a:latin typeface="Cambria Math" panose="02040503050406030204" pitchFamily="18" charset="0"/>
                      </a:rPr>
                      <m:t>𝑷</m:t>
                    </m:r>
                    <m:d>
                      <m:dPr>
                        <m:ctrlPr>
                          <a:rPr lang="en-AU" sz="1800" b="1" i="1">
                            <a:solidFill>
                              <a:srgbClr val="7030A0"/>
                            </a:solidFill>
                            <a:latin typeface="Cambria Math" panose="02040503050406030204" pitchFamily="18" charset="0"/>
                          </a:rPr>
                        </m:ctrlPr>
                      </m:dPr>
                      <m:e>
                        <m:r>
                          <a:rPr lang="en-AU" sz="1800" b="1" i="1">
                            <a:solidFill>
                              <a:srgbClr val="7030A0"/>
                            </a:solidFill>
                            <a:latin typeface="Cambria Math" panose="02040503050406030204" pitchFamily="18" charset="0"/>
                          </a:rPr>
                          <m:t>𝑿</m:t>
                        </m:r>
                        <m:r>
                          <a:rPr lang="en-AU" sz="1800" b="1" i="1">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m:t>
                        </m:r>
                      </m:e>
                    </m:d>
                    <m:r>
                      <a:rPr lang="en-AU" sz="1800" b="1" i="1">
                        <a:solidFill>
                          <a:srgbClr val="7030A0"/>
                        </a:solidFill>
                        <a:latin typeface="Cambria Math" panose="02040503050406030204" pitchFamily="18" charset="0"/>
                        <a:ea typeface="Cambria Math" panose="02040503050406030204" pitchFamily="18" charset="0"/>
                      </a:rPr>
                      <m:t>=</m:t>
                    </m:r>
                  </m:oMath>
                </a14:m>
                <a:r>
                  <a:rPr lang="en-AU" sz="1800" dirty="0">
                    <a:solidFill>
                      <a:srgbClr val="7030A0"/>
                    </a:solidFill>
                  </a:rPr>
                  <a:t>0.04, </a:t>
                </a:r>
                <a:endParaRPr lang="en-AU" sz="1800" b="1" i="1" dirty="0">
                  <a:solidFill>
                    <a:srgbClr val="7030A0"/>
                  </a:solidFill>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AU" sz="1800" b="1" i="1">
                        <a:solidFill>
                          <a:srgbClr val="7030A0"/>
                        </a:solidFill>
                        <a:latin typeface="Cambria Math" panose="02040503050406030204" pitchFamily="18" charset="0"/>
                      </a:rPr>
                      <m:t>𝑭</m:t>
                    </m:r>
                    <m:d>
                      <m:dPr>
                        <m:ctrlPr>
                          <a:rPr lang="en-AU" sz="1800" b="1" i="1">
                            <a:solidFill>
                              <a:srgbClr val="7030A0"/>
                            </a:solidFill>
                            <a:latin typeface="Cambria Math" panose="02040503050406030204" pitchFamily="18" charset="0"/>
                          </a:rPr>
                        </m:ctrlPr>
                      </m:dPr>
                      <m:e>
                        <m:r>
                          <a:rPr lang="en-AU" sz="1800" b="1" i="1" smtClean="0">
                            <a:solidFill>
                              <a:srgbClr val="7030A0"/>
                            </a:solidFill>
                            <a:latin typeface="Cambria Math" panose="02040503050406030204" pitchFamily="18" charset="0"/>
                          </a:rPr>
                          <m:t>𝟏</m:t>
                        </m:r>
                      </m:e>
                    </m:d>
                    <m:r>
                      <a:rPr lang="en-AU" sz="1800" b="1" i="1">
                        <a:solidFill>
                          <a:srgbClr val="7030A0"/>
                        </a:solidFill>
                        <a:latin typeface="Cambria Math" panose="02040503050406030204" pitchFamily="18" charset="0"/>
                      </a:rPr>
                      <m:t>=</m:t>
                    </m:r>
                    <m:r>
                      <a:rPr lang="en-AU" sz="1800" b="1" i="1">
                        <a:solidFill>
                          <a:srgbClr val="7030A0"/>
                        </a:solidFill>
                        <a:latin typeface="Cambria Math" panose="02040503050406030204" pitchFamily="18" charset="0"/>
                      </a:rPr>
                      <m:t>𝑷</m:t>
                    </m:r>
                    <m:d>
                      <m:dPr>
                        <m:ctrlPr>
                          <a:rPr lang="en-AU" sz="1800" b="1" i="1">
                            <a:solidFill>
                              <a:srgbClr val="7030A0"/>
                            </a:solidFill>
                            <a:latin typeface="Cambria Math" panose="02040503050406030204" pitchFamily="18" charset="0"/>
                          </a:rPr>
                        </m:ctrlPr>
                      </m:dPr>
                      <m:e>
                        <m:r>
                          <a:rPr lang="en-AU" sz="1800" b="1" i="1">
                            <a:solidFill>
                              <a:srgbClr val="7030A0"/>
                            </a:solidFill>
                            <a:latin typeface="Cambria Math" panose="02040503050406030204" pitchFamily="18" charset="0"/>
                          </a:rPr>
                          <m:t>𝑿</m:t>
                        </m:r>
                        <m:r>
                          <a:rPr lang="en-AU" sz="1800" b="1" i="1">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𝟏</m:t>
                        </m:r>
                      </m:e>
                    </m:d>
                    <m:r>
                      <a:rPr lang="en-AU" sz="1800" b="1" i="1">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𝒇</m:t>
                    </m:r>
                    <m:d>
                      <m:dPr>
                        <m:ctrlPr>
                          <a:rPr lang="en-AU" sz="1800" b="1" i="1" smtClean="0">
                            <a:solidFill>
                              <a:srgbClr val="7030A0"/>
                            </a:solidFill>
                            <a:latin typeface="Cambria Math" panose="02040503050406030204" pitchFamily="18" charset="0"/>
                            <a:ea typeface="Cambria Math" panose="02040503050406030204" pitchFamily="18" charset="0"/>
                          </a:rPr>
                        </m:ctrlPr>
                      </m:dPr>
                      <m:e>
                        <m:r>
                          <a:rPr lang="en-AU" sz="1800" b="1" i="1" smtClean="0">
                            <a:solidFill>
                              <a:srgbClr val="7030A0"/>
                            </a:solidFill>
                            <a:latin typeface="Cambria Math" panose="02040503050406030204" pitchFamily="18" charset="0"/>
                            <a:ea typeface="Cambria Math" panose="02040503050406030204" pitchFamily="18" charset="0"/>
                          </a:rPr>
                          <m:t>𝟎</m:t>
                        </m:r>
                      </m:e>
                    </m:d>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𝒇</m:t>
                    </m:r>
                    <m:d>
                      <m:dPr>
                        <m:ctrlPr>
                          <a:rPr lang="en-AU" sz="1800" b="1" i="1" smtClean="0">
                            <a:solidFill>
                              <a:srgbClr val="7030A0"/>
                            </a:solidFill>
                            <a:latin typeface="Cambria Math" panose="02040503050406030204" pitchFamily="18" charset="0"/>
                            <a:ea typeface="Cambria Math" panose="02040503050406030204" pitchFamily="18" charset="0"/>
                          </a:rPr>
                        </m:ctrlPr>
                      </m:dPr>
                      <m:e>
                        <m:r>
                          <a:rPr lang="en-AU" sz="1800" b="1" i="1" smtClean="0">
                            <a:solidFill>
                              <a:srgbClr val="7030A0"/>
                            </a:solidFill>
                            <a:latin typeface="Cambria Math" panose="02040503050406030204" pitchFamily="18" charset="0"/>
                            <a:ea typeface="Cambria Math" panose="02040503050406030204" pitchFamily="18" charset="0"/>
                          </a:rPr>
                          <m:t>𝟏</m:t>
                        </m:r>
                      </m:e>
                    </m:d>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𝟎𝟒</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𝟑𝟐</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𝟑𝟔</m:t>
                    </m:r>
                  </m:oMath>
                </a14:m>
                <a:endParaRPr lang="en-AU" sz="1800" dirty="0">
                  <a:solidFill>
                    <a:srgbClr val="7030A0"/>
                  </a:solidFill>
                </a:endParaRPr>
              </a:p>
              <a:p>
                <a:pPr marL="342900" indent="-342900">
                  <a:buFont typeface="Arial" panose="020B0604020202020204" pitchFamily="34" charset="0"/>
                  <a:buChar char="•"/>
                </a:pPr>
                <a14:m>
                  <m:oMath xmlns:m="http://schemas.openxmlformats.org/officeDocument/2006/math">
                    <m:r>
                      <a:rPr lang="en-AU" sz="1800" b="1" i="1">
                        <a:solidFill>
                          <a:srgbClr val="7030A0"/>
                        </a:solidFill>
                        <a:latin typeface="Cambria Math" panose="02040503050406030204" pitchFamily="18" charset="0"/>
                      </a:rPr>
                      <m:t>𝑭</m:t>
                    </m:r>
                    <m:d>
                      <m:dPr>
                        <m:ctrlPr>
                          <a:rPr lang="en-AU" sz="1800" b="1" i="1">
                            <a:solidFill>
                              <a:srgbClr val="7030A0"/>
                            </a:solidFill>
                            <a:latin typeface="Cambria Math" panose="02040503050406030204" pitchFamily="18" charset="0"/>
                          </a:rPr>
                        </m:ctrlPr>
                      </m:dPr>
                      <m:e>
                        <m:r>
                          <a:rPr lang="en-AU" sz="1800" b="1" i="1" smtClean="0">
                            <a:solidFill>
                              <a:srgbClr val="7030A0"/>
                            </a:solidFill>
                            <a:latin typeface="Cambria Math" panose="02040503050406030204" pitchFamily="18" charset="0"/>
                          </a:rPr>
                          <m:t>𝟐</m:t>
                        </m:r>
                      </m:e>
                    </m:d>
                    <m:r>
                      <a:rPr lang="en-AU" sz="1800" b="1" i="1">
                        <a:solidFill>
                          <a:srgbClr val="7030A0"/>
                        </a:solidFill>
                        <a:latin typeface="Cambria Math" panose="02040503050406030204" pitchFamily="18" charset="0"/>
                      </a:rPr>
                      <m:t>=</m:t>
                    </m:r>
                    <m:r>
                      <a:rPr lang="en-AU" sz="1800" b="1" i="1">
                        <a:solidFill>
                          <a:srgbClr val="7030A0"/>
                        </a:solidFill>
                        <a:latin typeface="Cambria Math" panose="02040503050406030204" pitchFamily="18" charset="0"/>
                      </a:rPr>
                      <m:t>𝑷</m:t>
                    </m:r>
                    <m:d>
                      <m:dPr>
                        <m:ctrlPr>
                          <a:rPr lang="en-AU" sz="1800" b="1" i="1">
                            <a:solidFill>
                              <a:srgbClr val="7030A0"/>
                            </a:solidFill>
                            <a:latin typeface="Cambria Math" panose="02040503050406030204" pitchFamily="18" charset="0"/>
                          </a:rPr>
                        </m:ctrlPr>
                      </m:dPr>
                      <m:e>
                        <m:r>
                          <a:rPr lang="en-AU" sz="1800" b="1" i="1">
                            <a:solidFill>
                              <a:srgbClr val="7030A0"/>
                            </a:solidFill>
                            <a:latin typeface="Cambria Math" panose="02040503050406030204" pitchFamily="18" charset="0"/>
                          </a:rPr>
                          <m:t>𝑿</m:t>
                        </m:r>
                        <m:r>
                          <a:rPr lang="en-AU" sz="1800" b="1" i="1">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𝟐</m:t>
                        </m:r>
                      </m:e>
                    </m:d>
                    <m:r>
                      <a:rPr lang="en-AU" sz="1800" b="1" i="1">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𝒇</m:t>
                    </m:r>
                    <m:d>
                      <m:dPr>
                        <m:ctrlPr>
                          <a:rPr lang="en-AU" sz="1800" b="1" i="1">
                            <a:solidFill>
                              <a:srgbClr val="7030A0"/>
                            </a:solidFill>
                            <a:latin typeface="Cambria Math" panose="02040503050406030204" pitchFamily="18" charset="0"/>
                            <a:ea typeface="Cambria Math" panose="02040503050406030204" pitchFamily="18" charset="0"/>
                          </a:rPr>
                        </m:ctrlPr>
                      </m:dPr>
                      <m:e>
                        <m:r>
                          <a:rPr lang="en-AU" sz="1800" b="1" i="1">
                            <a:solidFill>
                              <a:srgbClr val="7030A0"/>
                            </a:solidFill>
                            <a:latin typeface="Cambria Math" panose="02040503050406030204" pitchFamily="18" charset="0"/>
                            <a:ea typeface="Cambria Math" panose="02040503050406030204" pitchFamily="18" charset="0"/>
                          </a:rPr>
                          <m:t>𝟎</m:t>
                        </m:r>
                      </m:e>
                    </m:d>
                    <m:r>
                      <a:rPr lang="en-AU" sz="1800" b="1" i="1">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𝒇</m:t>
                    </m:r>
                    <m:d>
                      <m:dPr>
                        <m:ctrlPr>
                          <a:rPr lang="en-AU" sz="1800" b="1" i="1">
                            <a:solidFill>
                              <a:srgbClr val="7030A0"/>
                            </a:solidFill>
                            <a:latin typeface="Cambria Math" panose="02040503050406030204" pitchFamily="18" charset="0"/>
                            <a:ea typeface="Cambria Math" panose="02040503050406030204" pitchFamily="18" charset="0"/>
                          </a:rPr>
                        </m:ctrlPr>
                      </m:dPr>
                      <m:e>
                        <m:r>
                          <a:rPr lang="en-AU" sz="1800" b="1" i="1">
                            <a:solidFill>
                              <a:srgbClr val="7030A0"/>
                            </a:solidFill>
                            <a:latin typeface="Cambria Math" panose="02040503050406030204" pitchFamily="18" charset="0"/>
                            <a:ea typeface="Cambria Math" panose="02040503050406030204" pitchFamily="18" charset="0"/>
                          </a:rPr>
                          <m:t>𝟏</m:t>
                        </m:r>
                      </m:e>
                    </m:d>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𝒇</m:t>
                    </m:r>
                    <m:d>
                      <m:dPr>
                        <m:ctrlPr>
                          <a:rPr lang="en-AU" sz="1800" b="1" i="1" smtClean="0">
                            <a:solidFill>
                              <a:srgbClr val="7030A0"/>
                            </a:solidFill>
                            <a:latin typeface="Cambria Math" panose="02040503050406030204" pitchFamily="18" charset="0"/>
                            <a:ea typeface="Cambria Math" panose="02040503050406030204" pitchFamily="18" charset="0"/>
                          </a:rPr>
                        </m:ctrlPr>
                      </m:dPr>
                      <m:e>
                        <m:r>
                          <a:rPr lang="en-AU" sz="1800" b="1" i="1" smtClean="0">
                            <a:solidFill>
                              <a:srgbClr val="7030A0"/>
                            </a:solidFill>
                            <a:latin typeface="Cambria Math" panose="02040503050406030204" pitchFamily="18" charset="0"/>
                            <a:ea typeface="Cambria Math" panose="02040503050406030204" pitchFamily="18" charset="0"/>
                          </a:rPr>
                          <m:t>𝟐</m:t>
                        </m:r>
                      </m:e>
                    </m:d>
                    <m:r>
                      <a:rPr lang="en-AU" sz="1800" b="1" i="1" smtClean="0">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𝟎</m:t>
                    </m:r>
                    <m:r>
                      <a:rPr lang="en-AU" sz="1800" b="1" i="1">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𝟎𝟒</m:t>
                    </m:r>
                    <m:r>
                      <a:rPr lang="en-AU" sz="1800" b="1" i="1">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𝟎</m:t>
                    </m:r>
                    <m:r>
                      <a:rPr lang="en-AU" sz="1800" b="1" i="1">
                        <a:solidFill>
                          <a:srgbClr val="7030A0"/>
                        </a:solidFill>
                        <a:latin typeface="Cambria Math" panose="02040503050406030204" pitchFamily="18" charset="0"/>
                        <a:ea typeface="Cambria Math" panose="02040503050406030204" pitchFamily="18" charset="0"/>
                      </a:rPr>
                      <m:t>.</m:t>
                    </m:r>
                    <m:r>
                      <a:rPr lang="en-AU" sz="1800" b="1" i="1">
                        <a:solidFill>
                          <a:srgbClr val="7030A0"/>
                        </a:solidFill>
                        <a:latin typeface="Cambria Math" panose="02040503050406030204" pitchFamily="18" charset="0"/>
                        <a:ea typeface="Cambria Math" panose="02040503050406030204" pitchFamily="18" charset="0"/>
                      </a:rPr>
                      <m:t>𝟑𝟐</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𝟎</m:t>
                    </m:r>
                    <m:r>
                      <a:rPr lang="en-AU" sz="1800" b="1" i="1" smtClean="0">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𝟔𝟒</m:t>
                    </m:r>
                    <m:r>
                      <a:rPr lang="en-AU" sz="1800" b="1" i="1">
                        <a:solidFill>
                          <a:srgbClr val="7030A0"/>
                        </a:solidFill>
                        <a:latin typeface="Cambria Math" panose="02040503050406030204" pitchFamily="18" charset="0"/>
                        <a:ea typeface="Cambria Math" panose="02040503050406030204" pitchFamily="18" charset="0"/>
                      </a:rPr>
                      <m:t>=</m:t>
                    </m:r>
                    <m:r>
                      <a:rPr lang="en-AU" sz="1800" b="1" i="1" smtClean="0">
                        <a:solidFill>
                          <a:srgbClr val="7030A0"/>
                        </a:solidFill>
                        <a:latin typeface="Cambria Math" panose="02040503050406030204" pitchFamily="18" charset="0"/>
                        <a:ea typeface="Cambria Math" panose="02040503050406030204" pitchFamily="18" charset="0"/>
                      </a:rPr>
                      <m:t>𝟏</m:t>
                    </m:r>
                  </m:oMath>
                </a14:m>
                <a:endParaRPr lang="en-AU" sz="1800" dirty="0">
                  <a:solidFill>
                    <a:srgbClr val="7030A0"/>
                  </a:solidFill>
                </a:endParaRPr>
              </a:p>
              <a:p>
                <a:r>
                  <a:rPr lang="en-AU" dirty="0">
                    <a:solidFill>
                      <a:srgbClr val="7030A0"/>
                    </a:solidFill>
                  </a:rPr>
                  <a:t>Answer</a:t>
                </a:r>
              </a:p>
              <a:p>
                <a:pPr marL="342900" indent="-342900">
                  <a:buFont typeface="Arial" panose="020B0604020202020204" pitchFamily="34" charset="0"/>
                  <a:buChar char="•"/>
                </a:pPr>
                <a:endParaRPr lang="en-AU" dirty="0">
                  <a:solidFill>
                    <a:srgbClr val="7030A0"/>
                  </a:solidFill>
                </a:endParaRPr>
              </a:p>
              <a:p>
                <a:pPr marL="342900" indent="-342900">
                  <a:buFont typeface="Arial" panose="020B0604020202020204" pitchFamily="34" charset="0"/>
                  <a:buChar char="•"/>
                </a:pPr>
                <a:endParaRPr lang="en-AU" dirty="0">
                  <a:solidFill>
                    <a:srgbClr val="7030A0"/>
                  </a:solidFill>
                </a:endParaRPr>
              </a:p>
              <a:p>
                <a:pPr marL="342900" indent="-342900">
                  <a:buFont typeface="Arial" panose="020B0604020202020204" pitchFamily="34" charset="0"/>
                  <a:buChar char="•"/>
                </a:pPr>
                <a:endParaRPr lang="en-AU" dirty="0">
                  <a:solidFill>
                    <a:srgbClr val="7030A0"/>
                  </a:solidFill>
                </a:endParaRPr>
              </a:p>
              <a:p>
                <a:pPr marL="342900" indent="-342900">
                  <a:buFont typeface="Arial" panose="020B0604020202020204" pitchFamily="34" charset="0"/>
                  <a:buChar char="•"/>
                </a:pPr>
                <a:endParaRPr lang="en-AU" dirty="0">
                  <a:solidFill>
                    <a:srgbClr val="7030A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289843"/>
                <a:ext cx="8569723" cy="4426002"/>
              </a:xfrm>
              <a:blipFill rotWithShape="0">
                <a:blip r:embed="rId5"/>
                <a:stretch>
                  <a:fillRect l="-711" t="-151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sz="2400" dirty="0"/>
              <a:t>Cumulative Distribution Function (</a:t>
            </a:r>
            <a:r>
              <a:rPr lang="en-AU" sz="2400" dirty="0" err="1"/>
              <a:t>cdf</a:t>
            </a:r>
            <a:r>
              <a:rPr lang="en-AU" sz="2400" dirty="0"/>
              <a:t>) of X</a:t>
            </a:r>
          </a:p>
        </p:txBody>
      </p:sp>
      <p:pic>
        <p:nvPicPr>
          <p:cNvPr id="5" name="Picture 4"/>
          <p:cNvPicPr>
            <a:picLocks noChangeAspect="1"/>
          </p:cNvPicPr>
          <p:nvPr/>
        </p:nvPicPr>
        <p:blipFill>
          <a:blip r:embed="rId6"/>
          <a:stretch>
            <a:fillRect/>
          </a:stretch>
        </p:blipFill>
        <p:spPr>
          <a:xfrm>
            <a:off x="1562940" y="5429970"/>
            <a:ext cx="2790825" cy="128587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507971" y="6247599"/>
                <a:ext cx="232756"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6" name="TextBox 5"/>
              <p:cNvSpPr txBox="1">
                <a:spLocks noRot="1" noChangeAspect="1" noMove="1" noResize="1" noEditPoints="1" noAdjustHandles="1" noChangeArrowheads="1" noChangeShapeType="1" noTextEdit="1"/>
              </p:cNvSpPr>
              <p:nvPr/>
            </p:nvSpPr>
            <p:spPr>
              <a:xfrm>
                <a:off x="3507971" y="6247599"/>
                <a:ext cx="232756" cy="369332"/>
              </a:xfrm>
              <a:prstGeom prst="rect">
                <a:avLst/>
              </a:prstGeom>
              <a:blipFill>
                <a:blip r:embed="rId7"/>
                <a:stretch>
                  <a:fillRect r="-46154"/>
                </a:stretch>
              </a:blipFill>
            </p:spPr>
            <p:txBody>
              <a:bodyPr/>
              <a:lstStyle/>
              <a:p>
                <a:r>
                  <a:rPr lang="en-AU">
                    <a:noFill/>
                  </a:rPr>
                  <a:t> </a:t>
                </a:r>
              </a:p>
            </p:txBody>
          </p:sp>
        </mc:Fallback>
      </mc:AlternateContent>
    </p:spTree>
    <p:extLst>
      <p:ext uri="{BB962C8B-B14F-4D97-AF65-F5344CB8AC3E}">
        <p14:creationId xmlns:p14="http://schemas.microsoft.com/office/powerpoint/2010/main" val="78807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275697" y="2274474"/>
            <a:ext cx="6163734" cy="3915189"/>
          </a:xfrm>
        </p:spPr>
        <p:txBody>
          <a:bodyPr/>
          <a:lstStyle/>
          <a:p>
            <a:r>
              <a:rPr lang="en-AU" dirty="0"/>
              <a:t>Discrete random distributions</a:t>
            </a:r>
          </a:p>
          <a:p>
            <a:r>
              <a:rPr lang="en-AU" dirty="0"/>
              <a:t>Continuous random distributions</a:t>
            </a:r>
          </a:p>
          <a:p>
            <a:r>
              <a:rPr lang="en-AU" dirty="0"/>
              <a:t>	Normal distributions</a:t>
            </a:r>
          </a:p>
        </p:txBody>
      </p:sp>
      <p:sp>
        <p:nvSpPr>
          <p:cNvPr id="4" name="Title 3"/>
          <p:cNvSpPr>
            <a:spLocks noGrp="1"/>
          </p:cNvSpPr>
          <p:nvPr>
            <p:ph type="title"/>
          </p:nvPr>
        </p:nvSpPr>
        <p:spPr/>
        <p:txBody>
          <a:bodyPr/>
          <a:lstStyle/>
          <a:p>
            <a:r>
              <a:rPr lang="en-AU" dirty="0"/>
              <a:t>Key Concepts</a:t>
            </a:r>
          </a:p>
        </p:txBody>
      </p:sp>
    </p:spTree>
    <p:extLst>
      <p:ext uri="{BB962C8B-B14F-4D97-AF65-F5344CB8AC3E}">
        <p14:creationId xmlns:p14="http://schemas.microsoft.com/office/powerpoint/2010/main" val="405992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a:xfrm>
            <a:off x="275696" y="1867220"/>
            <a:ext cx="8569723" cy="637855"/>
          </a:xfrm>
        </p:spPr>
        <p:txBody>
          <a:bodyPr>
            <a:normAutofit fontScale="85000" lnSpcReduction="20000"/>
          </a:bodyPr>
          <a:lstStyle/>
          <a:p>
            <a:pPr>
              <a:lnSpc>
                <a:spcPct val="120000"/>
              </a:lnSpc>
            </a:pPr>
            <a:r>
              <a:rPr lang="en-AU" dirty="0"/>
              <a:t>A </a:t>
            </a:r>
            <a:r>
              <a:rPr lang="en-AU" dirty="0">
                <a:solidFill>
                  <a:srgbClr val="D50071"/>
                </a:solidFill>
              </a:rPr>
              <a:t>Bernoulli Trial</a:t>
            </a:r>
            <a:r>
              <a:rPr lang="en-AU" dirty="0"/>
              <a:t> is an experiment in which there are only 2 possible outcomes, success or failure. If </a:t>
            </a:r>
            <a:r>
              <a:rPr lang="en-AU" i="1" dirty="0">
                <a:solidFill>
                  <a:srgbClr val="7030A0"/>
                </a:solidFill>
              </a:rPr>
              <a:t>P(success)=p</a:t>
            </a:r>
            <a:r>
              <a:rPr lang="en-AU" dirty="0"/>
              <a:t>, then </a:t>
            </a:r>
            <a:r>
              <a:rPr lang="en-AU" dirty="0">
                <a:solidFill>
                  <a:srgbClr val="FF0000"/>
                </a:solidFill>
              </a:rPr>
              <a:t>P(failure)=1-p</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AU" dirty="0"/>
                  <a:t>A </a:t>
                </a:r>
                <a:r>
                  <a:rPr lang="en-AU" b="1" dirty="0">
                    <a:solidFill>
                      <a:srgbClr val="00B050"/>
                    </a:solidFill>
                  </a:rPr>
                  <a:t>Bernoulli Random Variable</a:t>
                </a:r>
                <a:r>
                  <a:rPr lang="en-AU" dirty="0"/>
                  <a:t> measures the outcome of a </a:t>
                </a:r>
                <a:r>
                  <a:rPr lang="en-AU" dirty="0">
                    <a:solidFill>
                      <a:srgbClr val="D50071"/>
                    </a:solidFill>
                  </a:rPr>
                  <a:t>Bernoulli Trial </a:t>
                </a:r>
                <a:r>
                  <a:rPr lang="en-AU" dirty="0"/>
                  <a:t>as 1 or 0</a:t>
                </a:r>
              </a:p>
              <a:p>
                <a:pPr marL="342900" indent="-342900">
                  <a:buFont typeface="Arial" panose="020B0604020202020204" pitchFamily="34" charset="0"/>
                  <a:buChar char="•"/>
                </a:pPr>
                <a:r>
                  <a:rPr lang="en-AU" dirty="0">
                    <a:solidFill>
                      <a:srgbClr val="7030A0"/>
                    </a:solidFill>
                  </a:rPr>
                  <a:t>X=1 if it is a success </a:t>
                </a:r>
                <a:r>
                  <a:rPr lang="en-AU" dirty="0"/>
                  <a:t>and</a:t>
                </a:r>
                <a:r>
                  <a:rPr lang="en-AU" dirty="0">
                    <a:solidFill>
                      <a:srgbClr val="D50071"/>
                    </a:solidFill>
                  </a:rPr>
                  <a:t> </a:t>
                </a:r>
                <a:r>
                  <a:rPr lang="en-AU" dirty="0">
                    <a:solidFill>
                      <a:srgbClr val="FF0000"/>
                    </a:solidFill>
                  </a:rPr>
                  <a:t>X=0 if it is a failure</a:t>
                </a:r>
              </a:p>
              <a:p>
                <a:r>
                  <a:rPr lang="en-AU" dirty="0"/>
                  <a:t>The probability function of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𝑝</m:t>
                        </m:r>
                      </m:e>
                      <m:sup>
                        <m:r>
                          <a:rPr lang="en-AU" b="0" i="1" smtClean="0">
                            <a:latin typeface="Cambria Math" panose="02040503050406030204" pitchFamily="18" charset="0"/>
                          </a:rPr>
                          <m:t>𝑥</m:t>
                        </m:r>
                      </m:sup>
                    </m:sSup>
                    <m:sSup>
                      <m:sSupPr>
                        <m:ctrlPr>
                          <a:rPr lang="en-AU" b="0" i="1" smtClean="0">
                            <a:latin typeface="Cambria Math" panose="02040503050406030204" pitchFamily="18" charset="0"/>
                          </a:rPr>
                        </m:ctrlPr>
                      </m:sSupPr>
                      <m:e>
                        <m:r>
                          <a:rPr lang="en-AU" b="0" i="1" smtClean="0">
                            <a:latin typeface="Cambria Math" panose="02040503050406030204" pitchFamily="18" charset="0"/>
                          </a:rPr>
                          <m:t>(1−</m:t>
                        </m:r>
                        <m:r>
                          <a:rPr lang="en-AU" b="0" i="1" smtClean="0">
                            <a:latin typeface="Cambria Math" panose="02040503050406030204" pitchFamily="18" charset="0"/>
                          </a:rPr>
                          <m:t>𝑝</m:t>
                        </m:r>
                        <m:r>
                          <a:rPr lang="en-AU" b="0" i="1" smtClean="0">
                            <a:latin typeface="Cambria Math" panose="02040503050406030204" pitchFamily="18" charset="0"/>
                          </a:rPr>
                          <m:t>)</m:t>
                        </m:r>
                      </m:e>
                      <m:sup>
                        <m:r>
                          <a:rPr lang="en-AU" b="0" i="1" smtClean="0">
                            <a:latin typeface="Cambria Math" panose="02040503050406030204" pitchFamily="18" charset="0"/>
                          </a:rPr>
                          <m:t>1−</m:t>
                        </m:r>
                        <m:r>
                          <a:rPr lang="en-AU" b="0" i="1" smtClean="0">
                            <a:latin typeface="Cambria Math" panose="02040503050406030204" pitchFamily="18" charset="0"/>
                          </a:rPr>
                          <m:t>𝑥</m:t>
                        </m:r>
                      </m:sup>
                    </m:sSup>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Or as a table </a:t>
                </a:r>
              </a:p>
              <a:p>
                <a:pPr marL="342900" indent="-342900">
                  <a:buFont typeface="Arial" panose="020B0604020202020204" pitchFamily="34" charset="0"/>
                  <a:buChar char="•"/>
                </a:pPr>
                <a:endParaRPr lang="en-AU" dirty="0"/>
              </a:p>
              <a:p>
                <a:r>
                  <a:rPr lang="en-AU" dirty="0"/>
                  <a:t>Distribution shorthand…</a:t>
                </a:r>
                <a14:m>
                  <m:oMath xmlns:m="http://schemas.openxmlformats.org/officeDocument/2006/math">
                    <m:r>
                      <a:rPr lang="en-AU" b="1" i="1" smtClean="0">
                        <a:latin typeface="Cambria Math" panose="02040503050406030204" pitchFamily="18" charset="0"/>
                      </a:rPr>
                      <m:t>𝑿</m:t>
                    </m:r>
                    <m:r>
                      <a:rPr lang="en-AU" b="1" i="1" smtClean="0">
                        <a:latin typeface="Cambria Math" panose="02040503050406030204" pitchFamily="18" charset="0"/>
                      </a:rPr>
                      <m:t>~</m:t>
                    </m:r>
                    <m:r>
                      <a:rPr lang="en-AU" b="1" i="1" smtClean="0">
                        <a:latin typeface="Cambria Math" panose="02040503050406030204" pitchFamily="18" charset="0"/>
                      </a:rPr>
                      <m:t>𝑩𝒆𝒓𝒏𝒐𝒖𝒍𝒍𝒊</m:t>
                    </m:r>
                    <m:r>
                      <a:rPr lang="en-AU" b="1" i="1" smtClean="0">
                        <a:latin typeface="Cambria Math" panose="02040503050406030204" pitchFamily="18" charset="0"/>
                      </a:rPr>
                      <m:t>(</m:t>
                    </m:r>
                    <m:r>
                      <a:rPr lang="en-AU" b="1" i="1" smtClean="0">
                        <a:latin typeface="Cambria Math" panose="02040503050406030204" pitchFamily="18" charset="0"/>
                      </a:rPr>
                      <m:t>𝒑</m:t>
                    </m:r>
                    <m:r>
                      <a:rPr lang="en-AU" b="1" i="1" smtClean="0">
                        <a:latin typeface="Cambria Math" panose="02040503050406030204" pitchFamily="18" charset="0"/>
                      </a:rPr>
                      <m:t>)</m:t>
                    </m:r>
                  </m:oMath>
                </a14:m>
                <a:endParaRPr lang="en-AU" b="1" dirty="0"/>
              </a:p>
              <a:p>
                <a:pPr marL="342900" indent="-342900">
                  <a:buFont typeface="Arial" panose="020B0604020202020204" pitchFamily="34" charset="0"/>
                  <a:buChar char="•"/>
                </a:pPr>
                <a:r>
                  <a:rPr lang="en-AU" dirty="0"/>
                  <a:t>If P(success)=p=0.6 then we write </a:t>
                </a:r>
                <a14:m>
                  <m:oMath xmlns:m="http://schemas.openxmlformats.org/officeDocument/2006/math">
                    <m:r>
                      <a:rPr lang="en-AU" b="1" i="1">
                        <a:latin typeface="Cambria Math" panose="02040503050406030204" pitchFamily="18" charset="0"/>
                      </a:rPr>
                      <m:t>𝑿</m:t>
                    </m:r>
                    <m:r>
                      <a:rPr lang="en-AU" b="1" i="1">
                        <a:latin typeface="Cambria Math" panose="02040503050406030204" pitchFamily="18" charset="0"/>
                      </a:rPr>
                      <m:t>~</m:t>
                    </m:r>
                    <m:r>
                      <a:rPr lang="en-AU" b="1" i="1">
                        <a:latin typeface="Cambria Math" panose="02040503050406030204" pitchFamily="18" charset="0"/>
                      </a:rPr>
                      <m:t>𝑩𝒆𝒓𝒏𝒐𝒖𝒍𝒍𝒊</m:t>
                    </m:r>
                    <m:r>
                      <a:rPr lang="en-AU" b="1" i="1">
                        <a:latin typeface="Cambria Math" panose="02040503050406030204" pitchFamily="18" charset="0"/>
                      </a:rPr>
                      <m:t>(</m:t>
                    </m:r>
                    <m:r>
                      <a:rPr lang="en-AU" b="1" i="1" smtClean="0">
                        <a:latin typeface="Cambria Math" panose="02040503050406030204" pitchFamily="18" charset="0"/>
                      </a:rPr>
                      <m:t>𝟎</m:t>
                    </m:r>
                    <m:r>
                      <a:rPr lang="en-AU" b="1" i="1" smtClean="0">
                        <a:latin typeface="Cambria Math" panose="02040503050406030204" pitchFamily="18" charset="0"/>
                      </a:rPr>
                      <m:t>.</m:t>
                    </m:r>
                    <m:r>
                      <a:rPr lang="en-AU" b="1" i="1" smtClean="0">
                        <a:latin typeface="Cambria Math" panose="02040503050406030204" pitchFamily="18" charset="0"/>
                      </a:rPr>
                      <m:t>𝟔</m:t>
                    </m:r>
                    <m:r>
                      <a:rPr lang="en-AU" b="1" i="1">
                        <a:latin typeface="Cambria Math" panose="02040503050406030204" pitchFamily="18" charset="0"/>
                      </a:rPr>
                      <m:t>)</m:t>
                    </m:r>
                  </m:oMath>
                </a14:m>
                <a:r>
                  <a:rPr lang="en-AU" b="1" dirty="0"/>
                  <a:t> </a:t>
                </a:r>
                <a:r>
                  <a:rPr lang="en-AU" dirty="0"/>
                  <a:t>and that tells us everything we need to know!</a:t>
                </a:r>
              </a:p>
              <a:p>
                <a:pPr marL="342900" indent="-342900">
                  <a:buFont typeface="Arial" panose="020B0604020202020204" pitchFamily="34" charset="0"/>
                  <a:buChar char="•"/>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4"/>
                <a:stretch>
                  <a:fillRect l="-711" t="-1715" r="-71" b="-2916"/>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Bernoulli  Distributions</a:t>
            </a:r>
          </a:p>
        </p:txBody>
      </p:sp>
      <p:pic>
        <p:nvPicPr>
          <p:cNvPr id="5" name="Picture 4"/>
          <p:cNvPicPr>
            <a:picLocks noChangeAspect="1"/>
          </p:cNvPicPr>
          <p:nvPr/>
        </p:nvPicPr>
        <p:blipFill>
          <a:blip r:embed="rId5"/>
          <a:stretch>
            <a:fillRect/>
          </a:stretch>
        </p:blipFill>
        <p:spPr>
          <a:xfrm>
            <a:off x="3272201" y="4114879"/>
            <a:ext cx="2133600" cy="933450"/>
          </a:xfrm>
          <a:prstGeom prst="rect">
            <a:avLst/>
          </a:prstGeom>
        </p:spPr>
      </p:pic>
    </p:spTree>
    <p:extLst>
      <p:ext uri="{BB962C8B-B14F-4D97-AF65-F5344CB8AC3E}">
        <p14:creationId xmlns:p14="http://schemas.microsoft.com/office/powerpoint/2010/main" val="4236319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05533"/>
                <a:ext cx="8569723" cy="4184130"/>
              </a:xfrm>
            </p:spPr>
            <p:txBody>
              <a:bodyPr>
                <a:normAutofit/>
              </a:bodyPr>
              <a:lstStyle/>
              <a:p>
                <a:r>
                  <a:rPr lang="en-AU" dirty="0">
                    <a:solidFill>
                      <a:srgbClr val="FF0000"/>
                    </a:solidFill>
                  </a:rPr>
                  <a:t>The mean or expected value of X</a:t>
                </a:r>
              </a:p>
              <a:p>
                <a:pPr marL="342900" indent="-342900">
                  <a:buFont typeface="Arial" panose="020B0604020202020204" pitchFamily="34" charset="0"/>
                  <a:buChar char="•"/>
                </a:pPr>
                <a14:m>
                  <m:oMath xmlns:m="http://schemas.openxmlformats.org/officeDocument/2006/math">
                    <m:r>
                      <a:rPr lang="en-AU" i="1" dirty="0" smtClean="0">
                        <a:latin typeface="Cambria Math" panose="02040503050406030204" pitchFamily="18" charset="0"/>
                      </a:rPr>
                      <m:t>𝐸</m:t>
                    </m:r>
                    <m:r>
                      <a:rPr lang="en-AU" i="1" dirty="0" smtClean="0">
                        <a:latin typeface="Cambria Math" panose="02040503050406030204" pitchFamily="18" charset="0"/>
                      </a:rPr>
                      <m:t>(</m:t>
                    </m:r>
                    <m:r>
                      <a:rPr lang="en-AU" i="1" dirty="0" smtClean="0">
                        <a:latin typeface="Cambria Math" panose="02040503050406030204" pitchFamily="18" charset="0"/>
                      </a:rPr>
                      <m:t>𝑋</m:t>
                    </m:r>
                    <m:r>
                      <a:rPr lang="en-AU" i="1" dirty="0" smtClean="0">
                        <a:latin typeface="Cambria Math" panose="02040503050406030204" pitchFamily="18" charset="0"/>
                      </a:rPr>
                      <m:t>)=0(1−</m:t>
                    </m:r>
                    <m:r>
                      <a:rPr lang="en-AU" i="1" dirty="0" smtClean="0">
                        <a:latin typeface="Cambria Math" panose="02040503050406030204" pitchFamily="18" charset="0"/>
                      </a:rPr>
                      <m:t>𝑝</m:t>
                    </m:r>
                    <m:r>
                      <a:rPr lang="en-AU" i="1" dirty="0" smtClean="0">
                        <a:latin typeface="Cambria Math" panose="02040503050406030204" pitchFamily="18" charset="0"/>
                      </a:rPr>
                      <m:t>)+1</m:t>
                    </m:r>
                    <m:r>
                      <a:rPr lang="en-AU" i="1" dirty="0" smtClean="0">
                        <a:latin typeface="Cambria Math" panose="02040503050406030204" pitchFamily="18" charset="0"/>
                      </a:rPr>
                      <m:t>𝑝</m:t>
                    </m:r>
                    <m:r>
                      <a:rPr lang="en-AU" i="1" dirty="0" smtClean="0">
                        <a:latin typeface="Cambria Math" panose="02040503050406030204" pitchFamily="18" charset="0"/>
                      </a:rPr>
                      <m:t>=</m:t>
                    </m:r>
                    <m:r>
                      <a:rPr lang="en-AU" i="1" dirty="0" smtClean="0">
                        <a:latin typeface="Cambria Math" panose="02040503050406030204" pitchFamily="18" charset="0"/>
                      </a:rPr>
                      <m:t>𝑝</m:t>
                    </m:r>
                  </m:oMath>
                </a14:m>
                <a:endParaRPr lang="en-AU" dirty="0"/>
              </a:p>
              <a:p>
                <a:pPr marL="342900" indent="-342900">
                  <a:buFont typeface="Arial" panose="020B0604020202020204" pitchFamily="34" charset="0"/>
                  <a:buChar char="•"/>
                </a:pPr>
                <a:endParaRPr lang="en-AU" dirty="0"/>
              </a:p>
              <a:p>
                <a:r>
                  <a:rPr lang="en-AU" dirty="0">
                    <a:solidFill>
                      <a:srgbClr val="FF0000"/>
                    </a:solidFill>
                  </a:rPr>
                  <a:t>The Expected value of X</a:t>
                </a:r>
                <a:r>
                  <a:rPr lang="en-AU" baseline="30000" dirty="0">
                    <a:solidFill>
                      <a:srgbClr val="FF0000"/>
                    </a:solidFill>
                  </a:rPr>
                  <a:t>2</a:t>
                </a:r>
              </a:p>
              <a:p>
                <a:endParaRPr lang="en-AU" baseline="30000" dirty="0"/>
              </a:p>
              <a:p>
                <a:r>
                  <a:rPr lang="en-AU" dirty="0">
                    <a:solidFill>
                      <a:srgbClr val="FF0000"/>
                    </a:solidFill>
                  </a:rPr>
                  <a:t>The Variance of X</a:t>
                </a:r>
              </a:p>
              <a:p>
                <a:endParaRPr lang="en-AU" dirty="0">
                  <a:solidFill>
                    <a:srgbClr val="FF0000"/>
                  </a:solidFill>
                </a:endParaRPr>
              </a:p>
              <a:p>
                <a:r>
                  <a:rPr lang="en-AU" b="1" dirty="0"/>
                  <a:t>A Bernoulli Process that has n trials</a:t>
                </a:r>
              </a:p>
              <a:p>
                <a:pPr marL="342900" indent="-342900">
                  <a:buFont typeface="Arial" panose="020B0604020202020204" pitchFamily="34" charset="0"/>
                  <a:buChar char="•"/>
                </a:pPr>
                <a:r>
                  <a:rPr lang="en-AU" dirty="0"/>
                  <a:t>Is a Bernoulli experiment repeated n times</a:t>
                </a:r>
              </a:p>
              <a:p>
                <a:pPr marL="342900" indent="-342900">
                  <a:buFont typeface="Arial" panose="020B0604020202020204" pitchFamily="34" charset="0"/>
                  <a:buChar char="•"/>
                </a:pPr>
                <a:r>
                  <a:rPr lang="en-AU" dirty="0"/>
                  <a:t>Has the same probability of success, p, from trial to trial</a:t>
                </a:r>
              </a:p>
              <a:p>
                <a:pPr marL="342900" indent="-342900">
                  <a:buFont typeface="Arial" panose="020B0604020202020204" pitchFamily="34" charset="0"/>
                  <a:buChar char="•"/>
                </a:pPr>
                <a:r>
                  <a:rPr lang="en-AU" dirty="0"/>
                  <a:t>Has each trial is independent of the other trials</a:t>
                </a:r>
              </a:p>
              <a:p>
                <a:endParaRPr lang="en-AU" baseline="30000"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05533"/>
                <a:ext cx="8569723" cy="4184130"/>
              </a:xfrm>
              <a:blipFill rotWithShape="0">
                <a:blip r:embed="rId4"/>
                <a:stretch>
                  <a:fillRect l="-711" t="-1458"/>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sz="2000" dirty="0"/>
              <a:t>Mean &amp; variance of the Bernoulli random variable x</a:t>
            </a:r>
          </a:p>
        </p:txBody>
      </p:sp>
      <p:pic>
        <p:nvPicPr>
          <p:cNvPr id="5" name="Picture 4"/>
          <p:cNvPicPr>
            <a:picLocks noChangeAspect="1"/>
          </p:cNvPicPr>
          <p:nvPr/>
        </p:nvPicPr>
        <p:blipFill>
          <a:blip r:embed="rId5"/>
          <a:stretch>
            <a:fillRect/>
          </a:stretch>
        </p:blipFill>
        <p:spPr>
          <a:xfrm>
            <a:off x="4178918" y="1800000"/>
            <a:ext cx="2133600" cy="933450"/>
          </a:xfrm>
          <a:prstGeom prst="rect">
            <a:avLst/>
          </a:prstGeom>
        </p:spPr>
      </p:pic>
      <p:pic>
        <p:nvPicPr>
          <p:cNvPr id="6" name="Picture 5"/>
          <p:cNvPicPr>
            <a:picLocks noChangeAspect="1"/>
          </p:cNvPicPr>
          <p:nvPr/>
        </p:nvPicPr>
        <p:blipFill>
          <a:blip r:embed="rId6"/>
          <a:stretch>
            <a:fillRect/>
          </a:stretch>
        </p:blipFill>
        <p:spPr>
          <a:xfrm>
            <a:off x="3285565" y="3080746"/>
            <a:ext cx="3491753" cy="401270"/>
          </a:xfrm>
          <a:prstGeom prst="rect">
            <a:avLst/>
          </a:prstGeom>
        </p:spPr>
      </p:pic>
      <p:pic>
        <p:nvPicPr>
          <p:cNvPr id="7" name="Picture 6"/>
          <p:cNvPicPr>
            <a:picLocks noChangeAspect="1"/>
          </p:cNvPicPr>
          <p:nvPr/>
        </p:nvPicPr>
        <p:blipFill>
          <a:blip r:embed="rId7"/>
          <a:stretch>
            <a:fillRect/>
          </a:stretch>
        </p:blipFill>
        <p:spPr>
          <a:xfrm>
            <a:off x="2699856" y="3829313"/>
            <a:ext cx="3493475" cy="432107"/>
          </a:xfrm>
          <a:prstGeom prst="rect">
            <a:avLst/>
          </a:prstGeom>
        </p:spPr>
      </p:pic>
    </p:spTree>
    <p:extLst>
      <p:ext uri="{BB962C8B-B14F-4D97-AF65-F5344CB8AC3E}">
        <p14:creationId xmlns:p14="http://schemas.microsoft.com/office/powerpoint/2010/main" val="36641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Binomial random variable</a:t>
            </a:r>
          </a:p>
        </p:txBody>
      </p:sp>
      <p:sp>
        <p:nvSpPr>
          <p:cNvPr id="8" name="Text Placeholder 7"/>
          <p:cNvSpPr>
            <a:spLocks noGrp="1"/>
          </p:cNvSpPr>
          <p:nvPr>
            <p:ph type="body" idx="14"/>
          </p:nvPr>
        </p:nvSpPr>
        <p:spPr/>
        <p:txBody>
          <a:bodyPr/>
          <a:lstStyle/>
          <a:p>
            <a:r>
              <a:rPr lang="en-AU" dirty="0"/>
              <a:t>When there are n trials….</a:t>
            </a:r>
          </a:p>
        </p:txBody>
      </p:sp>
      <p:sp>
        <p:nvSpPr>
          <p:cNvPr id="9" name="Content Placeholder 8"/>
          <p:cNvSpPr>
            <a:spLocks noGrp="1"/>
          </p:cNvSpPr>
          <p:nvPr>
            <p:ph sz="half" idx="15"/>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dirty="0"/>
              <a:t>The values for pf and for </a:t>
            </a:r>
            <a:r>
              <a:rPr lang="en-AU" dirty="0" err="1"/>
              <a:t>cdf</a:t>
            </a:r>
            <a:r>
              <a:rPr lang="en-AU" dirty="0"/>
              <a:t> ( cumulative) are listed in statistical tables</a:t>
            </a:r>
          </a:p>
        </p:txBody>
      </p:sp>
      <p:pic>
        <p:nvPicPr>
          <p:cNvPr id="10" name="Picture 9"/>
          <p:cNvPicPr>
            <a:picLocks noChangeAspect="1"/>
          </p:cNvPicPr>
          <p:nvPr/>
        </p:nvPicPr>
        <p:blipFill>
          <a:blip r:embed="rId2"/>
          <a:stretch>
            <a:fillRect/>
          </a:stretch>
        </p:blipFill>
        <p:spPr>
          <a:xfrm>
            <a:off x="222786" y="2640541"/>
            <a:ext cx="8553450" cy="3143250"/>
          </a:xfrm>
          <a:prstGeom prst="rect">
            <a:avLst/>
          </a:prstGeom>
        </p:spPr>
      </p:pic>
    </p:spTree>
    <p:extLst>
      <p:ext uri="{BB962C8B-B14F-4D97-AF65-F5344CB8AC3E}">
        <p14:creationId xmlns:p14="http://schemas.microsoft.com/office/powerpoint/2010/main" val="471952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sz="half" idx="2"/>
              </p:nvPr>
            </p:nvSpPr>
            <p:spPr/>
            <p:txBody>
              <a:bodyPr/>
              <a:lstStyle/>
              <a:p>
                <a:r>
                  <a:rPr lang="en-AU" b="1" dirty="0"/>
                  <a:t>Permutations</a:t>
                </a:r>
              </a:p>
              <a:p>
                <a:r>
                  <a:rPr lang="en-AU" baseline="30000" dirty="0"/>
                  <a:t>n</a:t>
                </a:r>
                <a:r>
                  <a:rPr lang="en-AU" dirty="0"/>
                  <a:t>P</a:t>
                </a:r>
                <a:r>
                  <a:rPr lang="en-AU" baseline="-25000" dirty="0"/>
                  <a:t>r</a:t>
                </a:r>
                <a:r>
                  <a:rPr lang="en-AU" dirty="0"/>
                  <a:t>=</a:t>
                </a:r>
                <a14:m>
                  <m:oMath xmlns:m="http://schemas.openxmlformats.org/officeDocument/2006/math">
                    <m:f>
                      <m:fPr>
                        <m:ctrlPr>
                          <a:rPr lang="en-AU" i="1" dirty="0">
                            <a:latin typeface="Cambria Math" panose="02040503050406030204" pitchFamily="18" charset="0"/>
                          </a:rPr>
                        </m:ctrlPr>
                      </m:fPr>
                      <m:num>
                        <m:r>
                          <a:rPr lang="en-AU" i="1" dirty="0">
                            <a:latin typeface="Cambria Math" panose="02040503050406030204" pitchFamily="18" charset="0"/>
                          </a:rPr>
                          <m:t>𝑛</m:t>
                        </m:r>
                        <m:r>
                          <a:rPr lang="en-AU" i="1" dirty="0">
                            <a:latin typeface="Cambria Math" panose="02040503050406030204" pitchFamily="18" charset="0"/>
                          </a:rPr>
                          <m:t>!</m:t>
                        </m:r>
                      </m:num>
                      <m:den>
                        <m:d>
                          <m:dPr>
                            <m:ctrlPr>
                              <a:rPr lang="en-AU" i="1" dirty="0">
                                <a:latin typeface="Cambria Math" panose="02040503050406030204" pitchFamily="18" charset="0"/>
                              </a:rPr>
                            </m:ctrlPr>
                          </m:dPr>
                          <m:e>
                            <m:r>
                              <a:rPr lang="en-AU" i="1" dirty="0">
                                <a:latin typeface="Cambria Math" panose="02040503050406030204" pitchFamily="18" charset="0"/>
                              </a:rPr>
                              <m:t>𝑛</m:t>
                            </m:r>
                            <m:r>
                              <a:rPr lang="en-AU" i="1" dirty="0">
                                <a:latin typeface="Cambria Math" panose="02040503050406030204" pitchFamily="18" charset="0"/>
                              </a:rPr>
                              <m:t>−</m:t>
                            </m:r>
                            <m:r>
                              <a:rPr lang="en-AU" i="1" dirty="0">
                                <a:latin typeface="Cambria Math" panose="02040503050406030204" pitchFamily="18" charset="0"/>
                              </a:rPr>
                              <m:t>𝑟</m:t>
                            </m:r>
                          </m:e>
                        </m:d>
                        <m:r>
                          <a:rPr lang="en-AU" i="1" dirty="0">
                            <a:latin typeface="Cambria Math" panose="02040503050406030204" pitchFamily="18" charset="0"/>
                          </a:rPr>
                          <m:t>!</m:t>
                        </m:r>
                      </m:den>
                    </m:f>
                    <m:r>
                      <a:rPr lang="en-AU" b="0" i="1" dirty="0" smtClean="0">
                        <a:latin typeface="Cambria Math" panose="02040503050406030204" pitchFamily="18" charset="0"/>
                      </a:rPr>
                      <m:t>=</m:t>
                    </m:r>
                    <m:r>
                      <a:rPr lang="en-AU" b="0" i="1" dirty="0" smtClean="0">
                        <a:latin typeface="Cambria Math" panose="02040503050406030204" pitchFamily="18" charset="0"/>
                      </a:rPr>
                      <m:t>𝑃</m:t>
                    </m:r>
                    <m:r>
                      <a:rPr lang="en-AU" b="0" i="1" dirty="0" smtClean="0">
                        <a:latin typeface="Cambria Math" panose="02040503050406030204" pitchFamily="18" charset="0"/>
                      </a:rPr>
                      <m:t>(</m:t>
                    </m:r>
                    <m:r>
                      <a:rPr lang="en-AU" b="0" i="1" dirty="0" smtClean="0">
                        <a:latin typeface="Cambria Math" panose="02040503050406030204" pitchFamily="18" charset="0"/>
                      </a:rPr>
                      <m:t>𝑛</m:t>
                    </m:r>
                    <m:r>
                      <a:rPr lang="en-AU" b="0" i="1" dirty="0" smtClean="0">
                        <a:latin typeface="Cambria Math" panose="02040503050406030204" pitchFamily="18" charset="0"/>
                      </a:rPr>
                      <m:t>,</m:t>
                    </m:r>
                    <m:r>
                      <a:rPr lang="en-AU" b="0" i="1" dirty="0" smtClean="0">
                        <a:latin typeface="Cambria Math" panose="02040503050406030204" pitchFamily="18" charset="0"/>
                      </a:rPr>
                      <m:t>𝑟</m:t>
                    </m:r>
                    <m:r>
                      <a:rPr lang="en-AU" b="0" i="1" dirty="0" smtClean="0">
                        <a:latin typeface="Cambria Math" panose="02040503050406030204" pitchFamily="18" charset="0"/>
                      </a:rPr>
                      <m:t>)</m:t>
                    </m:r>
                  </m:oMath>
                </a14:m>
                <a:endParaRPr lang="en-AU" dirty="0"/>
              </a:p>
              <a:p>
                <a:endParaRPr lang="en-AU" dirty="0"/>
              </a:p>
              <a:p>
                <a:r>
                  <a:rPr lang="en-AU" b="1" dirty="0"/>
                  <a:t>Combinations</a:t>
                </a:r>
              </a:p>
              <a:p>
                <a:r>
                  <a:rPr lang="en-AU" baseline="30000" dirty="0"/>
                  <a:t>n</a:t>
                </a:r>
                <a:r>
                  <a:rPr lang="en-AU" dirty="0" err="1"/>
                  <a:t>C</a:t>
                </a:r>
                <a:r>
                  <a:rPr lang="en-AU" baseline="-25000" dirty="0" err="1"/>
                  <a:t>r</a:t>
                </a:r>
                <a:r>
                  <a:rPr lang="en-AU" dirty="0"/>
                  <a:t>=</a:t>
                </a:r>
                <a14:m>
                  <m:oMath xmlns:m="http://schemas.openxmlformats.org/officeDocument/2006/math">
                    <m:f>
                      <m:fPr>
                        <m:ctrlPr>
                          <a:rPr lang="en-AU" i="1" dirty="0">
                            <a:latin typeface="Cambria Math" panose="02040503050406030204" pitchFamily="18" charset="0"/>
                          </a:rPr>
                        </m:ctrlPr>
                      </m:fPr>
                      <m:num>
                        <m:r>
                          <a:rPr lang="en-AU" i="1" dirty="0">
                            <a:latin typeface="Cambria Math" panose="02040503050406030204" pitchFamily="18" charset="0"/>
                          </a:rPr>
                          <m:t>𝑛</m:t>
                        </m:r>
                        <m:r>
                          <a:rPr lang="en-AU" i="1" dirty="0">
                            <a:latin typeface="Cambria Math" panose="02040503050406030204" pitchFamily="18" charset="0"/>
                          </a:rPr>
                          <m:t>!</m:t>
                        </m:r>
                      </m:num>
                      <m:den>
                        <m:r>
                          <a:rPr lang="en-AU" i="1" dirty="0">
                            <a:latin typeface="Cambria Math" panose="02040503050406030204" pitchFamily="18" charset="0"/>
                          </a:rPr>
                          <m:t>𝑟</m:t>
                        </m:r>
                        <m:r>
                          <a:rPr lang="en-AU" i="1" dirty="0">
                            <a:latin typeface="Cambria Math" panose="02040503050406030204" pitchFamily="18" charset="0"/>
                          </a:rPr>
                          <m:t>!</m:t>
                        </m:r>
                        <m:d>
                          <m:dPr>
                            <m:ctrlPr>
                              <a:rPr lang="en-AU" i="1" dirty="0">
                                <a:latin typeface="Cambria Math" panose="02040503050406030204" pitchFamily="18" charset="0"/>
                              </a:rPr>
                            </m:ctrlPr>
                          </m:dPr>
                          <m:e>
                            <m:r>
                              <a:rPr lang="en-AU" i="1" dirty="0">
                                <a:latin typeface="Cambria Math" panose="02040503050406030204" pitchFamily="18" charset="0"/>
                              </a:rPr>
                              <m:t>𝑛</m:t>
                            </m:r>
                            <m:r>
                              <a:rPr lang="en-AU" i="1" dirty="0">
                                <a:latin typeface="Cambria Math" panose="02040503050406030204" pitchFamily="18" charset="0"/>
                              </a:rPr>
                              <m:t>−</m:t>
                            </m:r>
                            <m:r>
                              <a:rPr lang="en-AU" i="1" dirty="0">
                                <a:latin typeface="Cambria Math" panose="02040503050406030204" pitchFamily="18" charset="0"/>
                              </a:rPr>
                              <m:t>𝑟</m:t>
                            </m:r>
                          </m:e>
                        </m:d>
                        <m:r>
                          <a:rPr lang="en-AU" i="1" dirty="0">
                            <a:latin typeface="Cambria Math" panose="02040503050406030204" pitchFamily="18" charset="0"/>
                          </a:rPr>
                          <m:t>!</m:t>
                        </m:r>
                      </m:den>
                    </m:f>
                    <m:r>
                      <a:rPr lang="en-AU" b="0" i="1" dirty="0" smtClean="0">
                        <a:latin typeface="Cambria Math" panose="02040503050406030204" pitchFamily="18" charset="0"/>
                      </a:rPr>
                      <m:t>=</m:t>
                    </m:r>
                    <m:r>
                      <a:rPr lang="en-AU" b="0" i="1" dirty="0" smtClean="0">
                        <a:latin typeface="Cambria Math" panose="02040503050406030204" pitchFamily="18" charset="0"/>
                      </a:rPr>
                      <m:t>𝐶</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𝑛</m:t>
                        </m:r>
                        <m:r>
                          <a:rPr lang="en-AU" b="0" i="1" dirty="0" smtClean="0">
                            <a:latin typeface="Cambria Math" panose="02040503050406030204" pitchFamily="18" charset="0"/>
                          </a:rPr>
                          <m:t>,</m:t>
                        </m:r>
                        <m:r>
                          <a:rPr lang="en-AU" b="0" i="1" dirty="0" smtClean="0">
                            <a:latin typeface="Cambria Math" panose="02040503050406030204" pitchFamily="18" charset="0"/>
                          </a:rPr>
                          <m:t>𝑟</m:t>
                        </m:r>
                      </m:e>
                    </m:d>
                    <m:r>
                      <a:rPr lang="en-AU" b="0" i="1" dirty="0" smtClean="0">
                        <a:latin typeface="Cambria Math" panose="02040503050406030204" pitchFamily="18" charset="0"/>
                      </a:rPr>
                      <m:t>= </m:t>
                    </m:r>
                    <m:d>
                      <m:dPr>
                        <m:ctrlPr>
                          <a:rPr lang="en-AU" b="1" i="1" dirty="0" smtClean="0">
                            <a:solidFill>
                              <a:srgbClr val="FF0000"/>
                            </a:solidFill>
                            <a:latin typeface="Cambria Math" panose="02040503050406030204" pitchFamily="18" charset="0"/>
                          </a:rPr>
                        </m:ctrlPr>
                      </m:dPr>
                      <m:e>
                        <m:m>
                          <m:mPr>
                            <m:mcs>
                              <m:mc>
                                <m:mcPr>
                                  <m:count m:val="1"/>
                                  <m:mcJc m:val="center"/>
                                </m:mcPr>
                              </m:mc>
                            </m:mcs>
                            <m:ctrlPr>
                              <a:rPr lang="en-AU" b="1" i="1" dirty="0" smtClean="0">
                                <a:solidFill>
                                  <a:srgbClr val="FF0000"/>
                                </a:solidFill>
                                <a:latin typeface="Cambria Math" panose="02040503050406030204" pitchFamily="18" charset="0"/>
                              </a:rPr>
                            </m:ctrlPr>
                          </m:mPr>
                          <m:mr>
                            <m:e>
                              <m:r>
                                <m:rPr>
                                  <m:brk m:alnAt="7"/>
                                </m:rPr>
                                <a:rPr lang="en-AU" b="1" i="1" dirty="0" smtClean="0">
                                  <a:solidFill>
                                    <a:srgbClr val="FF0000"/>
                                  </a:solidFill>
                                  <a:latin typeface="Cambria Math" panose="02040503050406030204" pitchFamily="18" charset="0"/>
                                </a:rPr>
                                <m:t>𝒏</m:t>
                              </m:r>
                            </m:e>
                          </m:mr>
                          <m:mr>
                            <m:e>
                              <m:r>
                                <a:rPr lang="en-AU" b="1" i="1" dirty="0" smtClean="0">
                                  <a:solidFill>
                                    <a:srgbClr val="FF0000"/>
                                  </a:solidFill>
                                  <a:latin typeface="Cambria Math" panose="02040503050406030204" pitchFamily="18" charset="0"/>
                                </a:rPr>
                                <m:t>𝒓</m:t>
                              </m:r>
                            </m:e>
                          </m:mr>
                        </m:m>
                      </m:e>
                    </m:d>
                  </m:oMath>
                </a14:m>
                <a:endParaRPr lang="en-AU" b="1"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blipFill rotWithShape="0">
                <a:blip r:embed="rId3"/>
                <a:stretch>
                  <a:fillRect l="-711" t="-1715"/>
                </a:stretch>
              </a:blipFill>
            </p:spPr>
            <p:txBody>
              <a:bodyPr/>
              <a:lstStyle/>
              <a:p>
                <a:r>
                  <a:rPr lang="en-AU">
                    <a:noFill/>
                  </a:rPr>
                  <a:t> </a:t>
                </a:r>
              </a:p>
            </p:txBody>
          </p:sp>
        </mc:Fallback>
      </mc:AlternateContent>
      <p:sp>
        <p:nvSpPr>
          <p:cNvPr id="7" name="Title 6"/>
          <p:cNvSpPr>
            <a:spLocks noGrp="1"/>
          </p:cNvSpPr>
          <p:nvPr>
            <p:ph type="title"/>
          </p:nvPr>
        </p:nvSpPr>
        <p:spPr/>
        <p:txBody>
          <a:bodyPr/>
          <a:lstStyle/>
          <a:p>
            <a:r>
              <a:rPr lang="en-AU" dirty="0"/>
              <a:t>Notation – we use Combinations</a:t>
            </a:r>
          </a:p>
        </p:txBody>
      </p:sp>
    </p:spTree>
    <p:extLst>
      <p:ext uri="{BB962C8B-B14F-4D97-AF65-F5344CB8AC3E}">
        <p14:creationId xmlns:p14="http://schemas.microsoft.com/office/powerpoint/2010/main" val="1806567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13217"/>
                <a:ext cx="8569723" cy="4502844"/>
              </a:xfrm>
            </p:spPr>
            <p:txBody>
              <a:bodyPr>
                <a:normAutofit fontScale="92500" lnSpcReduction="20000"/>
              </a:bodyPr>
              <a:lstStyle/>
              <a:p>
                <a:r>
                  <a:rPr lang="en-AU" dirty="0"/>
                  <a:t>A certain program has </a:t>
                </a:r>
                <a:r>
                  <a:rPr lang="en-AU" b="1" dirty="0">
                    <a:solidFill>
                      <a:srgbClr val="FF0000"/>
                    </a:solidFill>
                  </a:rPr>
                  <a:t>12</a:t>
                </a:r>
                <a:r>
                  <a:rPr lang="en-AU" dirty="0"/>
                  <a:t> subroutines</a:t>
                </a:r>
              </a:p>
              <a:p>
                <a:r>
                  <a:rPr lang="en-AU" dirty="0"/>
                  <a:t>When the program is run there is a </a:t>
                </a:r>
                <a:r>
                  <a:rPr lang="en-AU" b="1" dirty="0">
                    <a:solidFill>
                      <a:srgbClr val="FF0000"/>
                    </a:solidFill>
                  </a:rPr>
                  <a:t>10% </a:t>
                </a:r>
                <a:r>
                  <a:rPr lang="en-AU" dirty="0"/>
                  <a:t>chance that each subroutine has a bug, which is independent </a:t>
                </a:r>
                <a:r>
                  <a:rPr lang="en-AU" i="1" dirty="0"/>
                  <a:t>(does not depend) </a:t>
                </a:r>
                <a:r>
                  <a:rPr lang="en-AU" dirty="0"/>
                  <a:t>of bugs in the other subroutines.</a:t>
                </a:r>
              </a:p>
              <a:p>
                <a:pPr marL="342900" indent="-342900">
                  <a:buFont typeface="Arial" panose="020B0604020202020204" pitchFamily="34" charset="0"/>
                  <a:buChar char="•"/>
                </a:pPr>
                <a:r>
                  <a:rPr lang="en-AU" dirty="0"/>
                  <a:t>What information is there? 12 and 10%</a:t>
                </a:r>
              </a:p>
              <a:p>
                <a:pPr marL="342900" indent="-342900">
                  <a:buFont typeface="Arial" panose="020B0604020202020204" pitchFamily="34" charset="0"/>
                  <a:buChar char="•"/>
                </a:pPr>
                <a:r>
                  <a:rPr lang="en-US" dirty="0"/>
                  <a:t>What are they?</a:t>
                </a:r>
              </a:p>
              <a:p>
                <a:pPr marL="342900" indent="-342900">
                  <a:buFont typeface="Arial" panose="020B0604020202020204" pitchFamily="34" charset="0"/>
                  <a:buChar char="•"/>
                </a:pPr>
                <a:r>
                  <a:rPr lang="en-US" dirty="0"/>
                  <a:t>What sort of distribution is this?</a:t>
                </a:r>
              </a:p>
              <a:p>
                <a:r>
                  <a:rPr lang="en-US" b="1" dirty="0">
                    <a:solidFill>
                      <a:srgbClr val="FF0000"/>
                    </a:solidFill>
                  </a:rPr>
                  <a:t>Questions</a:t>
                </a:r>
                <a:endParaRPr lang="en-AU" b="1" dirty="0">
                  <a:solidFill>
                    <a:srgbClr val="FF0000"/>
                  </a:solidFill>
                </a:endParaRPr>
              </a:p>
              <a:p>
                <a:pPr marL="457200" indent="-457200">
                  <a:buFont typeface="+mj-lt"/>
                  <a:buAutoNum type="arabicPeriod"/>
                </a:pPr>
                <a:r>
                  <a:rPr lang="en-AU" dirty="0"/>
                  <a:t>Probability function of bugs in a single subroutine? </a:t>
                </a:r>
                <a:r>
                  <a:rPr lang="en-AU" sz="1700" i="1" dirty="0">
                    <a:solidFill>
                      <a:srgbClr val="7030A0"/>
                    </a:solidFill>
                  </a:rPr>
                  <a:t>(HINT: what is the probability of a bug in a single sub routine?)</a:t>
                </a:r>
              </a:p>
              <a:p>
                <a:pPr marL="457200" indent="-457200">
                  <a:buFont typeface="+mj-lt"/>
                  <a:buAutoNum type="arabicPeriod"/>
                </a:pPr>
                <a:r>
                  <a:rPr lang="en-AU" dirty="0"/>
                  <a:t>Mean and variance of the number of bugs in </a:t>
                </a:r>
                <a:r>
                  <a:rPr lang="en-AU" b="1" i="1" dirty="0">
                    <a:solidFill>
                      <a:srgbClr val="FF0000"/>
                    </a:solidFill>
                  </a:rPr>
                  <a:t>a</a:t>
                </a:r>
                <a:r>
                  <a:rPr lang="en-AU" dirty="0"/>
                  <a:t> subroutine? </a:t>
                </a:r>
                <a:r>
                  <a:rPr lang="en-AU" sz="1700" i="1" dirty="0">
                    <a:solidFill>
                      <a:srgbClr val="7030A0"/>
                    </a:solidFill>
                  </a:rPr>
                  <a:t>(Hint: there are formulae)</a:t>
                </a:r>
              </a:p>
              <a:p>
                <a:pPr marL="457200" indent="-457200">
                  <a:buFont typeface="+mj-lt"/>
                  <a:buAutoNum type="arabicPeriod"/>
                </a:pPr>
                <a:r>
                  <a:rPr lang="en-AU" dirty="0"/>
                  <a:t>Probability function of total number of bugs in program </a:t>
                </a:r>
                <a:r>
                  <a:rPr lang="en-AU" sz="1700" i="1" dirty="0">
                    <a:solidFill>
                      <a:srgbClr val="7030A0"/>
                    </a:solidFill>
                  </a:rPr>
                  <a:t>(Hint: remember n=12 so this must be Binomial )</a:t>
                </a:r>
              </a:p>
              <a:p>
                <a:pPr marL="457200" indent="-457200">
                  <a:buFont typeface="+mj-lt"/>
                  <a:buAutoNum type="arabicPeriod"/>
                </a:pPr>
                <a:r>
                  <a:rPr lang="en-AU" dirty="0"/>
                  <a:t>Probability that there are, at most, 6 bugs when the program is run</a:t>
                </a:r>
                <a:r>
                  <a:rPr lang="en-AU" sz="1700" dirty="0">
                    <a:solidFill>
                      <a:srgbClr val="7030A0"/>
                    </a:solidFill>
                  </a:rPr>
                  <a:t>?</a:t>
                </a:r>
                <a:br>
                  <a:rPr lang="en-AU" sz="1700" dirty="0">
                    <a:solidFill>
                      <a:srgbClr val="7030A0"/>
                    </a:solidFill>
                  </a:rPr>
                </a:br>
                <a:r>
                  <a:rPr lang="en-AU" sz="1700" dirty="0">
                    <a:solidFill>
                      <a:srgbClr val="7030A0"/>
                    </a:solidFill>
                  </a:rPr>
                  <a:t>(</a:t>
                </a:r>
                <a:r>
                  <a:rPr lang="en-AU" sz="1700" i="1" dirty="0">
                    <a:solidFill>
                      <a:srgbClr val="7030A0"/>
                    </a:solidFill>
                  </a:rPr>
                  <a:t>Hint: Binomial and </a:t>
                </a:r>
                <a14:m>
                  <m:oMath xmlns:m="http://schemas.openxmlformats.org/officeDocument/2006/math">
                    <m:r>
                      <a:rPr lang="en-AU" sz="1700" i="1" dirty="0">
                        <a:solidFill>
                          <a:srgbClr val="7030A0"/>
                        </a:solidFill>
                        <a:latin typeface="Cambria Math" panose="02040503050406030204" pitchFamily="18" charset="0"/>
                      </a:rPr>
                      <m:t>𝑃</m:t>
                    </m:r>
                    <m:d>
                      <m:dPr>
                        <m:ctrlPr>
                          <a:rPr lang="en-AU" sz="1700" i="1" dirty="0">
                            <a:solidFill>
                              <a:srgbClr val="7030A0"/>
                            </a:solidFill>
                            <a:latin typeface="Cambria Math" panose="02040503050406030204" pitchFamily="18" charset="0"/>
                          </a:rPr>
                        </m:ctrlPr>
                      </m:dPr>
                      <m:e>
                        <m:r>
                          <a:rPr lang="en-AU" sz="1700" i="1" dirty="0">
                            <a:solidFill>
                              <a:srgbClr val="7030A0"/>
                            </a:solidFill>
                            <a:latin typeface="Cambria Math" panose="02040503050406030204" pitchFamily="18" charset="0"/>
                          </a:rPr>
                          <m:t>𝑋</m:t>
                        </m:r>
                        <m:r>
                          <a:rPr lang="en-AU" sz="1700" i="1" dirty="0" smtClean="0">
                            <a:solidFill>
                              <a:srgbClr val="7030A0"/>
                            </a:solidFill>
                            <a:latin typeface="Cambria Math" panose="02040503050406030204" pitchFamily="18" charset="0"/>
                            <a:ea typeface="Cambria Math" panose="02040503050406030204" pitchFamily="18" charset="0"/>
                          </a:rPr>
                          <m:t>≤</m:t>
                        </m:r>
                        <m:r>
                          <a:rPr lang="en-AU" sz="1700" b="0" i="1" dirty="0" smtClean="0">
                            <a:solidFill>
                              <a:srgbClr val="7030A0"/>
                            </a:solidFill>
                            <a:latin typeface="Cambria Math" panose="02040503050406030204" pitchFamily="18" charset="0"/>
                            <a:ea typeface="Cambria Math" panose="02040503050406030204" pitchFamily="18" charset="0"/>
                          </a:rPr>
                          <m:t>6</m:t>
                        </m:r>
                      </m:e>
                    </m:d>
                    <m:r>
                      <a:rPr lang="en-AU" sz="1700" b="0" i="1" dirty="0" smtClean="0">
                        <a:solidFill>
                          <a:srgbClr val="7030A0"/>
                        </a:solidFill>
                        <a:latin typeface="Cambria Math" panose="02040503050406030204" pitchFamily="18" charset="0"/>
                        <a:ea typeface="Cambria Math" panose="02040503050406030204" pitchFamily="18" charset="0"/>
                      </a:rPr>
                      <m:t>=…)</m:t>
                    </m:r>
                  </m:oMath>
                </a14:m>
                <a:endParaRPr lang="en-AU" sz="1700" dirty="0">
                  <a:solidFill>
                    <a:srgbClr val="7030A0"/>
                  </a:solidFill>
                </a:endParaRPr>
              </a:p>
              <a:p>
                <a:pPr marL="457200" indent="-457200">
                  <a:buFont typeface="+mj-lt"/>
                  <a:buAutoNum type="arabicPeriod"/>
                </a:pPr>
                <a:r>
                  <a:rPr lang="en-AU" dirty="0"/>
                  <a:t>Mean number of bugs in the program when it is run once. </a:t>
                </a:r>
                <a:r>
                  <a:rPr lang="en-AU" sz="1700" i="1" dirty="0">
                    <a:solidFill>
                      <a:srgbClr val="7030A0"/>
                    </a:solidFill>
                  </a:rPr>
                  <a:t>(Hint: </a:t>
                </a:r>
                <a14:m>
                  <m:oMath xmlns:m="http://schemas.openxmlformats.org/officeDocument/2006/math">
                    <m:r>
                      <a:rPr lang="en-AU" sz="1700" i="1" dirty="0" smtClean="0">
                        <a:solidFill>
                          <a:srgbClr val="7030A0"/>
                        </a:solidFill>
                        <a:latin typeface="Cambria Math" panose="02040503050406030204" pitchFamily="18" charset="0"/>
                      </a:rPr>
                      <m:t>𝐸</m:t>
                    </m:r>
                    <m:r>
                      <a:rPr lang="en-AU" sz="1700" i="1" dirty="0" smtClean="0">
                        <a:solidFill>
                          <a:srgbClr val="7030A0"/>
                        </a:solidFill>
                        <a:latin typeface="Cambria Math" panose="02040503050406030204" pitchFamily="18" charset="0"/>
                      </a:rPr>
                      <m:t>(</m:t>
                    </m:r>
                    <m:r>
                      <a:rPr lang="en-AU" sz="1700" i="1" dirty="0" smtClean="0">
                        <a:solidFill>
                          <a:srgbClr val="7030A0"/>
                        </a:solidFill>
                        <a:latin typeface="Cambria Math" panose="02040503050406030204" pitchFamily="18" charset="0"/>
                      </a:rPr>
                      <m:t>𝑌</m:t>
                    </m:r>
                    <m:r>
                      <a:rPr lang="en-AU" sz="1700" i="1" dirty="0" smtClean="0">
                        <a:solidFill>
                          <a:srgbClr val="7030A0"/>
                        </a:solidFill>
                        <a:latin typeface="Cambria Math" panose="02040503050406030204" pitchFamily="18" charset="0"/>
                      </a:rPr>
                      <m:t>)=</m:t>
                    </m:r>
                    <m:r>
                      <a:rPr lang="en-US" sz="1700" b="0" i="1" dirty="0" smtClean="0">
                        <a:solidFill>
                          <a:srgbClr val="7030A0"/>
                        </a:solidFill>
                        <a:latin typeface="Cambria Math" panose="02040503050406030204" pitchFamily="18" charset="0"/>
                      </a:rPr>
                      <m:t>𝑛𝑝</m:t>
                    </m:r>
                  </m:oMath>
                </a14:m>
                <a:r>
                  <a:rPr lang="en-AU" sz="1700" i="1" dirty="0">
                    <a:solidFill>
                      <a:srgbClr val="7030A0"/>
                    </a:solidFill>
                  </a:rPr>
                  <a:t>)</a:t>
                </a:r>
                <a:endParaRPr lang="en-AU" sz="1700" i="1"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13217"/>
                <a:ext cx="8569723" cy="4502844"/>
              </a:xfrm>
              <a:blipFill>
                <a:blip r:embed="rId2"/>
                <a:stretch>
                  <a:fillRect l="-640" t="-2571" r="-284"/>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bugs</a:t>
            </a:r>
          </a:p>
        </p:txBody>
      </p:sp>
    </p:spTree>
    <p:extLst>
      <p:ext uri="{BB962C8B-B14F-4D97-AF65-F5344CB8AC3E}">
        <p14:creationId xmlns:p14="http://schemas.microsoft.com/office/powerpoint/2010/main" val="3433908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1882588"/>
                <a:ext cx="8569723" cy="4307075"/>
              </a:xfrm>
            </p:spPr>
            <p:txBody>
              <a:bodyPr>
                <a:normAutofit lnSpcReduction="10000"/>
              </a:bodyPr>
              <a:lstStyle/>
              <a:p>
                <a:pPr marL="457200" indent="-457200">
                  <a:buFont typeface="+mj-lt"/>
                  <a:buAutoNum type="arabicPeriod"/>
                </a:pPr>
                <a:r>
                  <a:rPr lang="en-AU" dirty="0">
                    <a:solidFill>
                      <a:srgbClr val="7030A0"/>
                    </a:solidFill>
                  </a:rPr>
                  <a:t>Probability function of bugs in a single subroutine, e.g. in the 1</a:t>
                </a:r>
                <a:r>
                  <a:rPr lang="en-AU" baseline="30000" dirty="0">
                    <a:solidFill>
                      <a:srgbClr val="7030A0"/>
                    </a:solidFill>
                  </a:rPr>
                  <a:t>st</a:t>
                </a:r>
                <a:r>
                  <a:rPr lang="en-AU" dirty="0">
                    <a:solidFill>
                      <a:srgbClr val="7030A0"/>
                    </a:solidFill>
                  </a:rPr>
                  <a:t>, 2</a:t>
                </a:r>
                <a:r>
                  <a:rPr lang="en-AU" baseline="30000" dirty="0">
                    <a:solidFill>
                      <a:srgbClr val="7030A0"/>
                    </a:solidFill>
                  </a:rPr>
                  <a:t>nd</a:t>
                </a:r>
                <a:r>
                  <a:rPr lang="en-AU" dirty="0">
                    <a:solidFill>
                      <a:srgbClr val="7030A0"/>
                    </a:solidFill>
                  </a:rPr>
                  <a:t> or… subroutine. We could call that event </a:t>
                </a:r>
                <a14:m>
                  <m:oMath xmlns:m="http://schemas.openxmlformats.org/officeDocument/2006/math">
                    <m:sSub>
                      <m:sSubPr>
                        <m:ctrlPr>
                          <a:rPr lang="en-AU" i="1">
                            <a:solidFill>
                              <a:srgbClr val="7030A0"/>
                            </a:solidFill>
                            <a:latin typeface="Cambria Math" panose="02040503050406030204" pitchFamily="18" charset="0"/>
                          </a:rPr>
                        </m:ctrlPr>
                      </m:sSubPr>
                      <m:e>
                        <m:r>
                          <a:rPr lang="en-AU" i="1">
                            <a:solidFill>
                              <a:srgbClr val="7030A0"/>
                            </a:solidFill>
                            <a:latin typeface="Cambria Math" panose="02040503050406030204" pitchFamily="18" charset="0"/>
                          </a:rPr>
                          <m:t>𝑋</m:t>
                        </m:r>
                      </m:e>
                      <m:sub>
                        <m:r>
                          <a:rPr lang="en-AU" i="1">
                            <a:solidFill>
                              <a:srgbClr val="7030A0"/>
                            </a:solidFill>
                            <a:latin typeface="Cambria Math" panose="02040503050406030204" pitchFamily="18" charset="0"/>
                          </a:rPr>
                          <m:t>1</m:t>
                        </m:r>
                      </m:sub>
                    </m:sSub>
                  </m:oMath>
                </a14:m>
                <a:r>
                  <a:rPr lang="en-AU" dirty="0">
                    <a:solidFill>
                      <a:srgbClr val="7030A0"/>
                    </a:solidFill>
                  </a:rPr>
                  <a:t>?</a:t>
                </a:r>
              </a:p>
              <a:p>
                <a:pPr marL="971550" lvl="1" indent="-457200"/>
                <a:r>
                  <a:rPr lang="en-AU" dirty="0"/>
                  <a:t>If success is having a bug then p=0.1, </a:t>
                </a:r>
                <a14:m>
                  <m:oMath xmlns:m="http://schemas.openxmlformats.org/officeDocument/2006/math">
                    <m:r>
                      <a:rPr lang="en-AU" b="1" i="1">
                        <a:latin typeface="Cambria Math" panose="02040503050406030204" pitchFamily="18" charset="0"/>
                      </a:rPr>
                      <m:t>𝑿</m:t>
                    </m:r>
                    <m:r>
                      <a:rPr lang="en-AU" b="1" i="1">
                        <a:latin typeface="Cambria Math" panose="02040503050406030204" pitchFamily="18" charset="0"/>
                      </a:rPr>
                      <m:t>~</m:t>
                    </m:r>
                    <m:r>
                      <a:rPr lang="en-AU" b="1" i="1">
                        <a:latin typeface="Cambria Math" panose="02040503050406030204" pitchFamily="18" charset="0"/>
                      </a:rPr>
                      <m:t>𝑩𝒆𝒓𝒏𝒐𝒖𝒍𝒍𝒊</m:t>
                    </m:r>
                    <m:r>
                      <a:rPr lang="en-AU" b="1" i="1">
                        <a:latin typeface="Cambria Math" panose="02040503050406030204" pitchFamily="18" charset="0"/>
                      </a:rPr>
                      <m:t>(</m:t>
                    </m:r>
                    <m:r>
                      <a:rPr lang="en-AU" b="1" i="1">
                        <a:latin typeface="Cambria Math" panose="02040503050406030204" pitchFamily="18" charset="0"/>
                      </a:rPr>
                      <m:t>𝟎</m:t>
                    </m:r>
                    <m:r>
                      <a:rPr lang="en-AU" b="1" i="1">
                        <a:latin typeface="Cambria Math" panose="02040503050406030204" pitchFamily="18" charset="0"/>
                      </a:rPr>
                      <m:t>.</m:t>
                    </m:r>
                    <m:r>
                      <a:rPr lang="en-AU" b="1" i="1">
                        <a:latin typeface="Cambria Math" panose="02040503050406030204" pitchFamily="18" charset="0"/>
                      </a:rPr>
                      <m:t>𝟏</m:t>
                    </m:r>
                  </m:oMath>
                </a14:m>
                <a:r>
                  <a:rPr lang="en-AU" b="1" dirty="0"/>
                  <a:t>)</a:t>
                </a:r>
              </a:p>
              <a:p>
                <a:pPr marL="457200" indent="-457200">
                  <a:buFont typeface="+mj-lt"/>
                  <a:buAutoNum type="arabicPeriod"/>
                </a:pPr>
                <a:r>
                  <a:rPr lang="en-AU" dirty="0">
                    <a:solidFill>
                      <a:srgbClr val="7030A0"/>
                    </a:solidFill>
                  </a:rPr>
                  <a:t>Mean and variance of the number of bugs in </a:t>
                </a:r>
                <a:r>
                  <a:rPr lang="en-AU" b="1" i="1" dirty="0">
                    <a:solidFill>
                      <a:srgbClr val="7030A0"/>
                    </a:solidFill>
                  </a:rPr>
                  <a:t>a</a:t>
                </a:r>
                <a:r>
                  <a:rPr lang="en-AU" dirty="0">
                    <a:solidFill>
                      <a:srgbClr val="7030A0"/>
                    </a:solidFill>
                  </a:rPr>
                  <a:t> subroutine?</a:t>
                </a:r>
              </a:p>
              <a:p>
                <a:pPr marL="971550" lvl="1" indent="-457200"/>
                <a:r>
                  <a:rPr lang="en-AU" dirty="0"/>
                  <a:t>E(X</a:t>
                </a:r>
                <a:r>
                  <a:rPr lang="en-AU" baseline="-25000" dirty="0"/>
                  <a:t>i</a:t>
                </a:r>
                <a:r>
                  <a:rPr lang="en-AU" dirty="0"/>
                  <a:t>)=p=0.1, </a:t>
                </a:r>
                <a:r>
                  <a:rPr lang="en-AU" dirty="0" err="1"/>
                  <a:t>Var</a:t>
                </a:r>
                <a:r>
                  <a:rPr lang="en-AU" dirty="0"/>
                  <a:t>(X)=p(1-p)=0.1(1-0.1)=0.1*0.9=0.09</a:t>
                </a:r>
              </a:p>
              <a:p>
                <a:pPr marL="457200" indent="-457200">
                  <a:buFont typeface="+mj-lt"/>
                  <a:buAutoNum type="arabicPeriod"/>
                </a:pPr>
                <a:r>
                  <a:rPr lang="en-AU" dirty="0">
                    <a:solidFill>
                      <a:srgbClr val="7030A0"/>
                    </a:solidFill>
                  </a:rPr>
                  <a:t>Probability function of total number of bugs in program, we can call that Y</a:t>
                </a:r>
              </a:p>
              <a:p>
                <a:pPr marL="971550" lvl="1" indent="-457200"/>
                <a14:m>
                  <m:oMath xmlns:m="http://schemas.openxmlformats.org/officeDocument/2006/math">
                    <m:r>
                      <a:rPr lang="en-AU" b="0" i="1" smtClean="0">
                        <a:latin typeface="Cambria Math" panose="02040503050406030204" pitchFamily="18" charset="0"/>
                      </a:rPr>
                      <m:t>𝑌</m:t>
                    </m:r>
                    <m:r>
                      <a:rPr lang="en-AU" b="0" i="1" smtClean="0">
                        <a:latin typeface="Cambria Math" panose="02040503050406030204" pitchFamily="18" charset="0"/>
                      </a:rPr>
                      <m:t>~</m:t>
                    </m:r>
                    <m:r>
                      <a:rPr lang="en-AU" b="0" i="1" smtClean="0">
                        <a:latin typeface="Cambria Math" panose="02040503050406030204" pitchFamily="18" charset="0"/>
                      </a:rPr>
                      <m:t>𝐵𝑖𝑛𝑜𝑚𝑖𝑎𝑙</m:t>
                    </m:r>
                    <m:d>
                      <m:dPr>
                        <m:ctrlPr>
                          <a:rPr lang="en-AU" b="0" i="1" smtClean="0">
                            <a:latin typeface="Cambria Math" panose="02040503050406030204" pitchFamily="18" charset="0"/>
                          </a:rPr>
                        </m:ctrlPr>
                      </m:dPr>
                      <m:e>
                        <m:r>
                          <a:rPr lang="en-AU" b="0" i="1" smtClean="0">
                            <a:latin typeface="Cambria Math" panose="02040503050406030204" pitchFamily="18" charset="0"/>
                          </a:rPr>
                          <m:t>𝑛</m:t>
                        </m:r>
                        <m:r>
                          <a:rPr lang="en-AU" b="0" i="1" smtClean="0">
                            <a:latin typeface="Cambria Math" panose="02040503050406030204" pitchFamily="18" charset="0"/>
                          </a:rPr>
                          <m:t>=12,</m:t>
                        </m:r>
                        <m:r>
                          <a:rPr lang="en-AU" b="0" i="1" smtClean="0">
                            <a:latin typeface="Cambria Math" panose="02040503050406030204" pitchFamily="18" charset="0"/>
                          </a:rPr>
                          <m:t>𝑝</m:t>
                        </m:r>
                        <m:r>
                          <a:rPr lang="en-AU" b="0" i="1" smtClean="0">
                            <a:latin typeface="Cambria Math" panose="02040503050406030204" pitchFamily="18" charset="0"/>
                          </a:rPr>
                          <m:t>=0.1</m:t>
                        </m:r>
                      </m:e>
                    </m:d>
                  </m:oMath>
                </a14:m>
                <a:endParaRPr lang="en-AU" b="0" dirty="0"/>
              </a:p>
              <a:p>
                <a:pPr marL="971550" lvl="1" indent="-457200"/>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𝑦</m:t>
                        </m:r>
                      </m:e>
                    </m:d>
                    <m:r>
                      <a:rPr lang="en-AU" b="0" i="1" smtClean="0">
                        <a:latin typeface="Cambria Math" panose="02040503050406030204" pitchFamily="18" charset="0"/>
                      </a:rPr>
                      <m:t>=</m:t>
                    </m:r>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𝑌</m:t>
                        </m:r>
                        <m:r>
                          <a:rPr lang="en-AU" b="0" i="1" smtClean="0">
                            <a:latin typeface="Cambria Math" panose="02040503050406030204" pitchFamily="18" charset="0"/>
                          </a:rPr>
                          <m:t>=</m:t>
                        </m:r>
                        <m:r>
                          <a:rPr lang="en-AU" b="0" i="1" smtClean="0">
                            <a:latin typeface="Cambria Math" panose="02040503050406030204" pitchFamily="18" charset="0"/>
                          </a:rPr>
                          <m:t>𝑦</m:t>
                        </m:r>
                      </m:e>
                    </m:d>
                    <m:r>
                      <a:rPr lang="en-AU" b="0" i="1" smtClean="0">
                        <a:latin typeface="Cambria Math" panose="02040503050406030204" pitchFamily="18" charset="0"/>
                      </a:rPr>
                      <m:t>=</m:t>
                    </m:r>
                    <m:d>
                      <m:dPr>
                        <m:ctrlPr>
                          <a:rPr lang="en-AU" b="0" i="1" smtClean="0">
                            <a:latin typeface="Cambria Math" panose="02040503050406030204" pitchFamily="18" charset="0"/>
                          </a:rPr>
                        </m:ctrlPr>
                      </m:dPr>
                      <m:e>
                        <m:m>
                          <m:mPr>
                            <m:mcs>
                              <m:mc>
                                <m:mcPr>
                                  <m:count m:val="1"/>
                                  <m:mcJc m:val="center"/>
                                </m:mcPr>
                              </m:mc>
                            </m:mcs>
                            <m:ctrlPr>
                              <a:rPr lang="en-AU" b="0" i="1" smtClean="0">
                                <a:latin typeface="Cambria Math" panose="02040503050406030204" pitchFamily="18" charset="0"/>
                              </a:rPr>
                            </m:ctrlPr>
                          </m:mPr>
                          <m:mr>
                            <m:e>
                              <m:r>
                                <m:rPr>
                                  <m:brk m:alnAt="7"/>
                                </m:rPr>
                                <a:rPr lang="en-AU" b="0" i="1" smtClean="0">
                                  <a:latin typeface="Cambria Math" panose="02040503050406030204" pitchFamily="18" charset="0"/>
                                </a:rPr>
                                <m:t>1</m:t>
                              </m:r>
                              <m:r>
                                <a:rPr lang="en-AU" b="0" i="1" smtClean="0">
                                  <a:latin typeface="Cambria Math" panose="02040503050406030204" pitchFamily="18" charset="0"/>
                                </a:rPr>
                                <m:t>2</m:t>
                              </m:r>
                            </m:e>
                          </m:mr>
                          <m:mr>
                            <m:e>
                              <m:r>
                                <a:rPr lang="en-AU" b="0" i="1" smtClean="0">
                                  <a:latin typeface="Cambria Math" panose="02040503050406030204" pitchFamily="18" charset="0"/>
                                </a:rPr>
                                <m:t>𝑦</m:t>
                              </m:r>
                            </m:e>
                          </m:mr>
                        </m:m>
                      </m:e>
                    </m:d>
                    <m:sSup>
                      <m:sSupPr>
                        <m:ctrlPr>
                          <a:rPr lang="en-AU" b="0" i="1" smtClean="0">
                            <a:latin typeface="Cambria Math" panose="02040503050406030204" pitchFamily="18" charset="0"/>
                          </a:rPr>
                        </m:ctrlPr>
                      </m:sSupPr>
                      <m:e>
                        <m:r>
                          <a:rPr lang="en-AU" b="0" i="1" smtClean="0">
                            <a:latin typeface="Cambria Math" panose="02040503050406030204" pitchFamily="18" charset="0"/>
                          </a:rPr>
                          <m:t>0.1</m:t>
                        </m:r>
                      </m:e>
                      <m:sup>
                        <m:r>
                          <a:rPr lang="en-AU" b="0" i="1" smtClean="0">
                            <a:latin typeface="Cambria Math" panose="02040503050406030204" pitchFamily="18" charset="0"/>
                          </a:rPr>
                          <m:t>𝑦</m:t>
                        </m:r>
                      </m:sup>
                    </m:sSup>
                    <m:sSup>
                      <m:sSupPr>
                        <m:ctrlPr>
                          <a:rPr lang="en-AU" b="0" i="1" smtClean="0">
                            <a:latin typeface="Cambria Math" panose="02040503050406030204" pitchFamily="18" charset="0"/>
                          </a:rPr>
                        </m:ctrlPr>
                      </m:sSupPr>
                      <m:e>
                        <m:r>
                          <a:rPr lang="en-AU" b="0" i="1" smtClean="0">
                            <a:latin typeface="Cambria Math" panose="02040503050406030204" pitchFamily="18" charset="0"/>
                          </a:rPr>
                          <m:t>0.9</m:t>
                        </m:r>
                      </m:e>
                      <m:sup>
                        <m:r>
                          <a:rPr lang="en-AU" b="0" i="1" smtClean="0">
                            <a:latin typeface="Cambria Math" panose="02040503050406030204" pitchFamily="18" charset="0"/>
                          </a:rPr>
                          <m:t>12−</m:t>
                        </m:r>
                        <m:r>
                          <a:rPr lang="en-AU" b="0" i="1" smtClean="0">
                            <a:latin typeface="Cambria Math" panose="02040503050406030204" pitchFamily="18" charset="0"/>
                          </a:rPr>
                          <m:t>𝑦</m:t>
                        </m:r>
                      </m:sup>
                    </m:sSup>
                    <m:r>
                      <a:rPr lang="en-AU" b="0" i="1" smtClean="0">
                        <a:latin typeface="Cambria Math" panose="02040503050406030204" pitchFamily="18" charset="0"/>
                      </a:rPr>
                      <m:t>, </m:t>
                    </m:r>
                    <m:r>
                      <a:rPr lang="en-AU" b="0" i="1" smtClean="0">
                        <a:latin typeface="Cambria Math" panose="02040503050406030204" pitchFamily="18" charset="0"/>
                      </a:rPr>
                      <m:t>𝑦</m:t>
                    </m:r>
                    <m:r>
                      <a:rPr lang="en-AU" b="0" i="1" smtClean="0">
                        <a:latin typeface="Cambria Math" panose="02040503050406030204" pitchFamily="18" charset="0"/>
                      </a:rPr>
                      <m:t>=0,1,2,3…..12</m:t>
                    </m:r>
                  </m:oMath>
                </a14:m>
                <a:endParaRPr lang="en-AU" dirty="0"/>
              </a:p>
              <a:p>
                <a:pPr marL="457200" indent="-457200">
                  <a:buFont typeface="+mj-lt"/>
                  <a:buAutoNum type="arabicPeriod"/>
                </a:pPr>
                <a:r>
                  <a:rPr lang="en-AU" dirty="0">
                    <a:solidFill>
                      <a:srgbClr val="7030A0"/>
                    </a:solidFill>
                  </a:rPr>
                  <a:t>Probability that there are, at most, 6 bugs when the program is run?</a:t>
                </a:r>
              </a:p>
              <a:p>
                <a:pPr marL="971550" lvl="1" indent="-457200"/>
                <a14:m>
                  <m:oMath xmlns:m="http://schemas.openxmlformats.org/officeDocument/2006/math">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𝑌</m:t>
                        </m:r>
                        <m:r>
                          <a:rPr lang="en-AU" b="0" i="1" smtClean="0">
                            <a:latin typeface="Cambria Math" panose="02040503050406030204" pitchFamily="18" charset="0"/>
                            <a:ea typeface="Cambria Math" panose="02040503050406030204" pitchFamily="18" charset="0"/>
                          </a:rPr>
                          <m:t>≤6</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𝑌</m:t>
                        </m:r>
                        <m:r>
                          <a:rPr lang="en-AU" b="0" i="1" smtClean="0">
                            <a:latin typeface="Cambria Math" panose="02040503050406030204" pitchFamily="18" charset="0"/>
                            <a:ea typeface="Cambria Math" panose="02040503050406030204" pitchFamily="18" charset="0"/>
                          </a:rPr>
                          <m:t>=0</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𝑌</m:t>
                        </m:r>
                        <m:r>
                          <a:rPr lang="en-AU" b="0" i="1" smtClean="0">
                            <a:latin typeface="Cambria Math" panose="02040503050406030204" pitchFamily="18" charset="0"/>
                            <a:ea typeface="Cambria Math" panose="02040503050406030204" pitchFamily="18" charset="0"/>
                          </a:rPr>
                          <m:t>=1</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𝑌</m:t>
                        </m:r>
                        <m:r>
                          <a:rPr lang="en-AU" b="0" i="1" smtClean="0">
                            <a:latin typeface="Cambria Math" panose="02040503050406030204" pitchFamily="18" charset="0"/>
                            <a:ea typeface="Cambria Math" panose="02040503050406030204" pitchFamily="18" charset="0"/>
                          </a:rPr>
                          <m:t>=2</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𝑌</m:t>
                        </m:r>
                        <m:r>
                          <a:rPr lang="en-AU" b="0" i="1" smtClean="0">
                            <a:latin typeface="Cambria Math" panose="02040503050406030204" pitchFamily="18" charset="0"/>
                            <a:ea typeface="Cambria Math" panose="02040503050406030204" pitchFamily="18" charset="0"/>
                          </a:rPr>
                          <m:t>=6</m:t>
                        </m:r>
                      </m:e>
                    </m:d>
                    <m:r>
                      <a:rPr lang="en-AU" b="0" i="1" smtClean="0">
                        <a:latin typeface="Cambria Math" panose="02040503050406030204" pitchFamily="18" charset="0"/>
                        <a:ea typeface="Cambria Math" panose="02040503050406030204" pitchFamily="18" charset="0"/>
                      </a:rPr>
                      <m:t>=0.9999</m:t>
                    </m:r>
                  </m:oMath>
                </a14:m>
                <a:endParaRPr lang="en-AU" dirty="0"/>
              </a:p>
              <a:p>
                <a:pPr marL="457200" indent="-457200">
                  <a:buFont typeface="+mj-lt"/>
                  <a:buAutoNum type="arabicPeriod"/>
                </a:pPr>
                <a:r>
                  <a:rPr lang="en-AU" dirty="0">
                    <a:solidFill>
                      <a:srgbClr val="7030A0"/>
                    </a:solidFill>
                  </a:rPr>
                  <a:t>Mean number of bugs in the program when it is run once.</a:t>
                </a:r>
              </a:p>
              <a:p>
                <a:pPr marL="971550" lvl="1" indent="-457200"/>
                <a:r>
                  <a:rPr lang="en-AU" dirty="0"/>
                  <a:t> Mean number of bugs </a:t>
                </a:r>
                <a14:m>
                  <m:oMath xmlns:m="http://schemas.openxmlformats.org/officeDocument/2006/math">
                    <m:r>
                      <a:rPr lang="en-AU" b="0" i="1" smtClean="0">
                        <a:latin typeface="Cambria Math" panose="02040503050406030204" pitchFamily="18" charset="0"/>
                      </a:rPr>
                      <m:t>𝐸</m:t>
                    </m:r>
                    <m:d>
                      <m:dPr>
                        <m:ctrlPr>
                          <a:rPr lang="en-AU" b="0" i="1" smtClean="0">
                            <a:latin typeface="Cambria Math" panose="02040503050406030204" pitchFamily="18" charset="0"/>
                          </a:rPr>
                        </m:ctrlPr>
                      </m:dPr>
                      <m:e>
                        <m:r>
                          <a:rPr lang="en-AU" b="0" i="1" smtClean="0">
                            <a:latin typeface="Cambria Math" panose="02040503050406030204" pitchFamily="18" charset="0"/>
                          </a:rPr>
                          <m:t>𝑌</m:t>
                        </m:r>
                      </m:e>
                    </m:d>
                    <m:r>
                      <a:rPr lang="en-AU" b="0" i="1" smtClean="0">
                        <a:latin typeface="Cambria Math" panose="02040503050406030204" pitchFamily="18" charset="0"/>
                      </a:rPr>
                      <m:t>=</m:t>
                    </m:r>
                    <m:r>
                      <a:rPr lang="en-AU" b="0" i="1" smtClean="0">
                        <a:latin typeface="Cambria Math" panose="02040503050406030204" pitchFamily="18" charset="0"/>
                      </a:rPr>
                      <m:t>𝑛𝑝</m:t>
                    </m:r>
                    <m:r>
                      <a:rPr lang="en-AU" b="0" i="1" smtClean="0">
                        <a:latin typeface="Cambria Math" panose="02040503050406030204" pitchFamily="18" charset="0"/>
                      </a:rPr>
                      <m:t>=12</m:t>
                    </m:r>
                    <m:d>
                      <m:dPr>
                        <m:ctrlPr>
                          <a:rPr lang="en-AU" b="0" i="1" smtClean="0">
                            <a:latin typeface="Cambria Math" panose="02040503050406030204" pitchFamily="18" charset="0"/>
                          </a:rPr>
                        </m:ctrlPr>
                      </m:dPr>
                      <m:e>
                        <m:r>
                          <a:rPr lang="en-AU" b="0" i="1" smtClean="0">
                            <a:latin typeface="Cambria Math" panose="02040503050406030204" pitchFamily="18" charset="0"/>
                          </a:rPr>
                          <m:t>0.1</m:t>
                        </m:r>
                      </m:e>
                    </m:d>
                    <m:r>
                      <a:rPr lang="en-AU" b="0" i="1" smtClean="0">
                        <a:latin typeface="Cambria Math" panose="02040503050406030204" pitchFamily="18" charset="0"/>
                      </a:rPr>
                      <m:t>=1.2</m:t>
                    </m:r>
                  </m:oMath>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1882588"/>
                <a:ext cx="8569723" cy="4307075"/>
              </a:xfrm>
              <a:blipFill>
                <a:blip r:embed="rId2"/>
                <a:stretch>
                  <a:fillRect l="-640" t="-212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Solution</a:t>
            </a:r>
          </a:p>
        </p:txBody>
      </p:sp>
    </p:spTree>
    <p:extLst>
      <p:ext uri="{BB962C8B-B14F-4D97-AF65-F5344CB8AC3E}">
        <p14:creationId xmlns:p14="http://schemas.microsoft.com/office/powerpoint/2010/main" val="559091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130804"/>
            <a:ext cx="8569723" cy="4058859"/>
          </a:xfrm>
        </p:spPr>
        <p:txBody>
          <a:bodyPr>
            <a:normAutofit/>
          </a:bodyPr>
          <a:lstStyle/>
          <a:p>
            <a:r>
              <a:rPr lang="en-AU" dirty="0"/>
              <a:t>A fair coin is tossed 10 times.</a:t>
            </a:r>
          </a:p>
          <a:p>
            <a:r>
              <a:rPr lang="en-AU" dirty="0"/>
              <a:t>LET X denote the number of heads obtained.</a:t>
            </a:r>
          </a:p>
          <a:p>
            <a:r>
              <a:rPr lang="en-AU" dirty="0"/>
              <a:t>Determine the following:</a:t>
            </a:r>
          </a:p>
          <a:p>
            <a:pPr marL="457200" indent="-457200">
              <a:buFont typeface="+mj-lt"/>
              <a:buAutoNum type="alphaLcParenR"/>
            </a:pPr>
            <a:r>
              <a:rPr lang="en-AU" dirty="0"/>
              <a:t>P(X&lt;3)</a:t>
            </a:r>
          </a:p>
          <a:p>
            <a:pPr marL="457200" indent="-457200">
              <a:buFont typeface="+mj-lt"/>
              <a:buAutoNum type="alphaLcParenR"/>
            </a:pPr>
            <a:r>
              <a:rPr lang="en-AU" dirty="0"/>
              <a:t>P(X≥3)</a:t>
            </a:r>
          </a:p>
          <a:p>
            <a:pPr marL="457200" indent="-457200">
              <a:buFont typeface="+mj-lt"/>
              <a:buAutoNum type="alphaLcParenR"/>
            </a:pPr>
            <a:r>
              <a:rPr lang="en-AU" dirty="0"/>
              <a:t>P(3&lt;X&lt;8)</a:t>
            </a:r>
          </a:p>
          <a:p>
            <a:endParaRPr lang="en-AU" dirty="0"/>
          </a:p>
          <a:p>
            <a:pPr marL="457200" indent="-457200">
              <a:buFont typeface="Arial" panose="020B0604020202020204" pitchFamily="34" charset="0"/>
              <a:buChar char="•"/>
            </a:pPr>
            <a:r>
              <a:rPr lang="en-AU" dirty="0"/>
              <a:t>Important: if X&lt;3 it does not include 3.  You have to pay attention to the inequalities.</a:t>
            </a:r>
          </a:p>
        </p:txBody>
      </p:sp>
      <p:sp>
        <p:nvSpPr>
          <p:cNvPr id="4" name="Title 3"/>
          <p:cNvSpPr>
            <a:spLocks noGrp="1"/>
          </p:cNvSpPr>
          <p:nvPr>
            <p:ph type="title"/>
          </p:nvPr>
        </p:nvSpPr>
        <p:spPr/>
        <p:txBody>
          <a:bodyPr/>
          <a:lstStyle/>
          <a:p>
            <a:r>
              <a:rPr lang="en-AU" dirty="0"/>
              <a:t>Example COIN tossed 10 times</a:t>
            </a:r>
          </a:p>
        </p:txBody>
      </p:sp>
    </p:spTree>
    <p:extLst>
      <p:ext uri="{BB962C8B-B14F-4D97-AF65-F5344CB8AC3E}">
        <p14:creationId xmlns:p14="http://schemas.microsoft.com/office/powerpoint/2010/main" val="3118241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354227" y="1919416"/>
                <a:ext cx="8491192" cy="4270247"/>
              </a:xfrm>
            </p:spPr>
            <p:txBody>
              <a:bodyPr>
                <a:normAutofit lnSpcReduction="10000"/>
              </a:bodyPr>
              <a:lstStyle/>
              <a:p>
                <a:r>
                  <a:rPr lang="en-AU" dirty="0"/>
                  <a:t>If a head is a success, then p=0.5, n=10, each toss is independent</a:t>
                </a:r>
              </a:p>
              <a:p>
                <a:pPr marL="342900" indent="-342900">
                  <a:buFont typeface="Arial" panose="020B0604020202020204" pitchFamily="34" charset="0"/>
                  <a:buChar char="•"/>
                </a:pPr>
                <a:r>
                  <a:rPr lang="en-AU" dirty="0" err="1"/>
                  <a:t>X~Binomial</a:t>
                </a:r>
                <a:r>
                  <a:rPr lang="en-AU" dirty="0"/>
                  <a:t>(n=10, p=0.5)</a:t>
                </a:r>
              </a:p>
              <a:p>
                <a:pPr marL="342900" indent="-342900">
                  <a:buFont typeface="Arial" panose="020B0604020202020204" pitchFamily="34" charset="0"/>
                  <a:buChar char="•"/>
                </a:pPr>
                <a14:m>
                  <m:oMath xmlns:m="http://schemas.openxmlformats.org/officeDocument/2006/math">
                    <m:r>
                      <a:rPr lang="en-AU" i="1">
                        <a:latin typeface="Cambria Math" panose="02040503050406030204" pitchFamily="18" charset="0"/>
                      </a:rPr>
                      <m:t>𝑓</m:t>
                    </m:r>
                    <m:d>
                      <m:dPr>
                        <m:ctrlPr>
                          <a:rPr lang="en-AU" i="1">
                            <a:latin typeface="Cambria Math" panose="02040503050406030204" pitchFamily="18" charset="0"/>
                          </a:rPr>
                        </m:ctrlPr>
                      </m:dPr>
                      <m:e>
                        <m:r>
                          <a:rPr lang="en-AU" b="0" i="1" smtClean="0">
                            <a:latin typeface="Cambria Math" panose="02040503050406030204" pitchFamily="18" charset="0"/>
                          </a:rPr>
                          <m:t>𝑥</m:t>
                        </m:r>
                      </m:e>
                    </m:d>
                    <m:r>
                      <a:rPr lang="en-AU" i="1">
                        <a:latin typeface="Cambria Math" panose="02040503050406030204" pitchFamily="18" charset="0"/>
                      </a:rPr>
                      <m:t>=</m:t>
                    </m:r>
                    <m:r>
                      <a:rPr lang="en-AU" i="1">
                        <a:latin typeface="Cambria Math" panose="02040503050406030204" pitchFamily="18" charset="0"/>
                      </a:rPr>
                      <m:t>𝑃</m:t>
                    </m:r>
                    <m:d>
                      <m:dPr>
                        <m:ctrlPr>
                          <a:rPr lang="en-AU" i="1">
                            <a:latin typeface="Cambria Math" panose="02040503050406030204" pitchFamily="18" charset="0"/>
                          </a:rPr>
                        </m:ctrlPr>
                      </m:dPr>
                      <m:e>
                        <m:r>
                          <a:rPr lang="en-AU" b="0" i="1" smtClean="0">
                            <a:latin typeface="Cambria Math" panose="02040503050406030204" pitchFamily="18" charset="0"/>
                          </a:rPr>
                          <m:t>𝑋</m:t>
                        </m:r>
                        <m:r>
                          <a:rPr lang="en-AU" i="1">
                            <a:latin typeface="Cambria Math" panose="02040503050406030204" pitchFamily="18" charset="0"/>
                          </a:rPr>
                          <m:t>=</m:t>
                        </m:r>
                        <m:r>
                          <a:rPr lang="en-AU" b="0" i="1" smtClean="0">
                            <a:latin typeface="Cambria Math" panose="02040503050406030204" pitchFamily="18" charset="0"/>
                          </a:rPr>
                          <m:t>𝑥</m:t>
                        </m:r>
                      </m:e>
                    </m:d>
                    <m:r>
                      <a:rPr lang="en-AU"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AU" i="1">
                                  <a:latin typeface="Cambria Math" panose="02040503050406030204" pitchFamily="18" charset="0"/>
                                </a:rPr>
                                <m:t>1</m:t>
                              </m:r>
                              <m:r>
                                <a:rPr lang="en-AU" b="0" i="1" smtClean="0">
                                  <a:latin typeface="Cambria Math" panose="02040503050406030204" pitchFamily="18" charset="0"/>
                                </a:rPr>
                                <m:t>0</m:t>
                              </m:r>
                            </m:e>
                          </m:mr>
                          <m:mr>
                            <m:e>
                              <m:r>
                                <a:rPr lang="en-AU" b="0" i="1" smtClean="0">
                                  <a:latin typeface="Cambria Math" panose="02040503050406030204" pitchFamily="18" charset="0"/>
                                </a:rPr>
                                <m:t>𝑥</m:t>
                              </m:r>
                            </m:e>
                          </m:mr>
                        </m:m>
                      </m:e>
                    </m:d>
                    <m:sSup>
                      <m:sSupPr>
                        <m:ctrlPr>
                          <a:rPr lang="en-AU" i="1">
                            <a:latin typeface="Cambria Math" panose="02040503050406030204" pitchFamily="18" charset="0"/>
                          </a:rPr>
                        </m:ctrlPr>
                      </m:sSupPr>
                      <m:e>
                        <m:r>
                          <a:rPr lang="en-AU" i="1">
                            <a:latin typeface="Cambria Math" panose="02040503050406030204" pitchFamily="18" charset="0"/>
                          </a:rPr>
                          <m:t>0.</m:t>
                        </m:r>
                        <m:r>
                          <a:rPr lang="en-AU" b="0" i="1" smtClean="0">
                            <a:latin typeface="Cambria Math" panose="02040503050406030204" pitchFamily="18" charset="0"/>
                          </a:rPr>
                          <m:t>5</m:t>
                        </m:r>
                      </m:e>
                      <m:sup>
                        <m:r>
                          <a:rPr lang="en-AU" b="0" i="1" smtClean="0">
                            <a:latin typeface="Cambria Math" panose="02040503050406030204" pitchFamily="18" charset="0"/>
                          </a:rPr>
                          <m:t>𝑥</m:t>
                        </m:r>
                      </m:sup>
                    </m:sSup>
                    <m:sSup>
                      <m:sSupPr>
                        <m:ctrlPr>
                          <a:rPr lang="en-AU" i="1">
                            <a:latin typeface="Cambria Math" panose="02040503050406030204" pitchFamily="18" charset="0"/>
                          </a:rPr>
                        </m:ctrlPr>
                      </m:sSupPr>
                      <m:e>
                        <m:r>
                          <a:rPr lang="en-AU" i="1">
                            <a:latin typeface="Cambria Math" panose="02040503050406030204" pitchFamily="18" charset="0"/>
                          </a:rPr>
                          <m:t>0.</m:t>
                        </m:r>
                        <m:r>
                          <a:rPr lang="en-AU" b="0" i="1" smtClean="0">
                            <a:latin typeface="Cambria Math" panose="02040503050406030204" pitchFamily="18" charset="0"/>
                          </a:rPr>
                          <m:t>5</m:t>
                        </m:r>
                      </m:e>
                      <m:sup>
                        <m:r>
                          <a:rPr lang="en-AU" i="1">
                            <a:latin typeface="Cambria Math" panose="02040503050406030204" pitchFamily="18" charset="0"/>
                          </a:rPr>
                          <m:t>1</m:t>
                        </m:r>
                        <m:r>
                          <a:rPr lang="en-AU" b="0" i="1" smtClean="0">
                            <a:latin typeface="Cambria Math" panose="02040503050406030204" pitchFamily="18" charset="0"/>
                          </a:rPr>
                          <m:t>0</m:t>
                        </m:r>
                        <m:r>
                          <a:rPr lang="en-AU" i="1">
                            <a:latin typeface="Cambria Math" panose="02040503050406030204" pitchFamily="18" charset="0"/>
                          </a:rPr>
                          <m:t>−</m:t>
                        </m:r>
                        <m:r>
                          <a:rPr lang="en-AU" b="0" i="1" smtClean="0">
                            <a:latin typeface="Cambria Math" panose="02040503050406030204" pitchFamily="18" charset="0"/>
                          </a:rPr>
                          <m:t>𝑥</m:t>
                        </m:r>
                      </m:sup>
                    </m:sSup>
                    <m:r>
                      <a:rPr lang="en-AU" i="1">
                        <a:latin typeface="Cambria Math" panose="02040503050406030204" pitchFamily="18" charset="0"/>
                      </a:rPr>
                      <m:t>, </m:t>
                    </m:r>
                    <m:r>
                      <a:rPr lang="en-AU" i="1">
                        <a:latin typeface="Cambria Math" panose="02040503050406030204" pitchFamily="18" charset="0"/>
                      </a:rPr>
                      <m:t>𝑦</m:t>
                    </m:r>
                    <m:r>
                      <a:rPr lang="en-AU" i="1">
                        <a:latin typeface="Cambria Math" panose="02040503050406030204" pitchFamily="18" charset="0"/>
                      </a:rPr>
                      <m:t>=0,1,2,3…..10</m:t>
                    </m:r>
                  </m:oMath>
                </a14:m>
                <a:endParaRPr lang="en-AU" dirty="0"/>
              </a:p>
              <a:p>
                <a:pPr marL="457200" indent="-457200">
                  <a:buFont typeface="+mj-lt"/>
                  <a:buAutoNum type="alphaLcParenR"/>
                </a:pPr>
                <a:r>
                  <a:rPr lang="en-AU" dirty="0"/>
                  <a:t>P(X&lt;3)=P(X=0)+P(X=1)+P(X=2)=(</a:t>
                </a:r>
                <a14:m>
                  <m:oMath xmlns:m="http://schemas.openxmlformats.org/officeDocument/2006/math">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≤2</m:t>
                        </m:r>
                      </m:e>
                    </m:d>
                    <m:r>
                      <a:rPr lang="en-AU" b="0" i="1" smtClean="0">
                        <a:latin typeface="Cambria Math" panose="02040503050406030204" pitchFamily="18" charset="0"/>
                        <a:ea typeface="Cambria Math" panose="02040503050406030204" pitchFamily="18" charset="0"/>
                      </a:rPr>
                      <m:t>=0.0547</m:t>
                    </m:r>
                  </m:oMath>
                </a14:m>
                <a:r>
                  <a:rPr lang="en-AU" dirty="0"/>
                  <a:t> </a:t>
                </a:r>
              </a:p>
              <a:p>
                <a:pPr marL="857250" lvl="1" indent="-342900">
                  <a:buFont typeface="+mj-lt"/>
                  <a:buAutoNum type="alphaLcParenR"/>
                </a:pPr>
                <a:r>
                  <a:rPr lang="en-AU" i="1" dirty="0">
                    <a:solidFill>
                      <a:srgbClr val="7030A0"/>
                    </a:solidFill>
                  </a:rPr>
                  <a:t>In the old days you might have looked up a table for </a:t>
                </a:r>
                <a:r>
                  <a:rPr lang="en-AU" dirty="0"/>
                  <a:t>(</a:t>
                </a:r>
                <a14:m>
                  <m:oMath xmlns:m="http://schemas.openxmlformats.org/officeDocument/2006/math">
                    <m:r>
                      <a:rPr lang="en-AU" i="1">
                        <a:latin typeface="Cambria Math" panose="02040503050406030204" pitchFamily="18" charset="0"/>
                      </a:rPr>
                      <m:t>𝑃</m:t>
                    </m:r>
                    <m:d>
                      <m:dPr>
                        <m:ctrlPr>
                          <a:rPr lang="en-AU" i="1">
                            <a:latin typeface="Cambria Math" panose="02040503050406030204" pitchFamily="18" charset="0"/>
                          </a:rPr>
                        </m:ctrlPr>
                      </m:dPr>
                      <m:e>
                        <m:r>
                          <a:rPr lang="en-AU" i="1">
                            <a:latin typeface="Cambria Math" panose="02040503050406030204" pitchFamily="18" charset="0"/>
                          </a:rPr>
                          <m:t>𝑋</m:t>
                        </m:r>
                        <m:r>
                          <a:rPr lang="en-AU" i="1">
                            <a:latin typeface="Cambria Math" panose="02040503050406030204" pitchFamily="18" charset="0"/>
                            <a:ea typeface="Cambria Math" panose="02040503050406030204" pitchFamily="18" charset="0"/>
                          </a:rPr>
                          <m:t>≤2</m:t>
                        </m:r>
                      </m:e>
                    </m:d>
                    <m:r>
                      <a:rPr lang="en-AU"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a14:m>
                <a:r>
                  <a:rPr lang="en-AU" i="1" dirty="0">
                    <a:solidFill>
                      <a:srgbClr val="7030A0"/>
                    </a:solidFill>
                  </a:rPr>
                  <a:t>but now we use computers. </a:t>
                </a:r>
              </a:p>
              <a:p>
                <a:pPr marL="342900" indent="-342900">
                  <a:buFont typeface="+mj-lt"/>
                  <a:buAutoNum type="alphaLcParenR"/>
                </a:pPr>
                <a:r>
                  <a:rPr lang="en-AU" dirty="0">
                    <a:solidFill>
                      <a:schemeClr val="tx1"/>
                    </a:solidFill>
                  </a:rPr>
                  <a:t>P(X ≥ 3)</a:t>
                </a:r>
                <a14:m>
                  <m:oMath xmlns:m="http://schemas.openxmlformats.org/officeDocument/2006/math">
                    <m:r>
                      <a:rPr lang="en-AU" b="0" i="1" smtClean="0">
                        <a:solidFill>
                          <a:schemeClr val="tx1"/>
                        </a:solidFill>
                        <a:latin typeface="Cambria Math" panose="02040503050406030204" pitchFamily="18" charset="0"/>
                      </a:rPr>
                      <m:t>=</m:t>
                    </m:r>
                    <m:r>
                      <a:rPr lang="en-AU" b="1" i="1" smtClean="0">
                        <a:solidFill>
                          <a:srgbClr val="FF0000"/>
                        </a:solidFill>
                        <a:latin typeface="Cambria Math" panose="02040503050406030204" pitchFamily="18" charset="0"/>
                      </a:rPr>
                      <m:t>𝟏</m:t>
                    </m:r>
                    <m:r>
                      <a:rPr lang="en-AU" b="1" i="1" smtClean="0">
                        <a:solidFill>
                          <a:srgbClr val="FF0000"/>
                        </a:solidFill>
                        <a:latin typeface="Cambria Math" panose="02040503050406030204" pitchFamily="18" charset="0"/>
                      </a:rPr>
                      <m:t>−</m:t>
                    </m:r>
                    <m:r>
                      <a:rPr lang="en-AU" b="1" i="1" smtClean="0">
                        <a:solidFill>
                          <a:srgbClr val="FF0000"/>
                        </a:solidFill>
                        <a:latin typeface="Cambria Math" panose="02040503050406030204" pitchFamily="18" charset="0"/>
                      </a:rPr>
                      <m:t>𝑷</m:t>
                    </m:r>
                    <m:d>
                      <m:dPr>
                        <m:ctrlPr>
                          <a:rPr lang="en-AU" b="1" i="1" smtClean="0">
                            <a:solidFill>
                              <a:srgbClr val="FF0000"/>
                            </a:solidFill>
                            <a:latin typeface="Cambria Math" panose="02040503050406030204" pitchFamily="18" charset="0"/>
                          </a:rPr>
                        </m:ctrlPr>
                      </m:dPr>
                      <m:e>
                        <m:r>
                          <a:rPr lang="en-AU" b="1" i="1" smtClean="0">
                            <a:solidFill>
                              <a:srgbClr val="FF0000"/>
                            </a:solidFill>
                            <a:latin typeface="Cambria Math" panose="02040503050406030204" pitchFamily="18" charset="0"/>
                          </a:rPr>
                          <m:t>𝑿</m:t>
                        </m:r>
                        <m:r>
                          <a:rPr lang="en-AU" b="1" i="1" smtClean="0">
                            <a:solidFill>
                              <a:srgbClr val="FF0000"/>
                            </a:solidFill>
                            <a:latin typeface="Cambria Math" panose="02040503050406030204" pitchFamily="18" charset="0"/>
                            <a:ea typeface="Cambria Math" panose="02040503050406030204" pitchFamily="18" charset="0"/>
                          </a:rPr>
                          <m:t>&lt;</m:t>
                        </m:r>
                        <m:r>
                          <a:rPr lang="en-US" b="1" i="1" smtClean="0">
                            <a:solidFill>
                              <a:srgbClr val="FF0000"/>
                            </a:solidFill>
                            <a:latin typeface="Cambria Math" panose="02040503050406030204" pitchFamily="18" charset="0"/>
                            <a:ea typeface="Cambria Math" panose="02040503050406030204" pitchFamily="18" charset="0"/>
                          </a:rPr>
                          <m:t>𝟑</m:t>
                        </m:r>
                      </m:e>
                    </m:d>
                    <m:r>
                      <a:rPr lang="en-AU" b="0" i="1" smtClean="0">
                        <a:solidFill>
                          <a:schemeClr val="tx1"/>
                        </a:solidFill>
                        <a:latin typeface="Cambria Math" panose="02040503050406030204" pitchFamily="18" charset="0"/>
                        <a:ea typeface="Cambria Math" panose="02040503050406030204" pitchFamily="18" charset="0"/>
                      </a:rPr>
                      <m:t>=1−0.</m:t>
                    </m:r>
                    <m:r>
                      <a:rPr lang="en-US" b="0" i="1" smtClean="0">
                        <a:solidFill>
                          <a:schemeClr val="tx1"/>
                        </a:solidFill>
                        <a:latin typeface="Cambria Math" panose="02040503050406030204" pitchFamily="18" charset="0"/>
                        <a:ea typeface="Cambria Math" panose="02040503050406030204" pitchFamily="18" charset="0"/>
                      </a:rPr>
                      <m:t>0547</m:t>
                    </m:r>
                    <m:r>
                      <a:rPr lang="en-AU" b="0" i="1" smtClean="0">
                        <a:solidFill>
                          <a:schemeClr val="tx1"/>
                        </a:solidFill>
                        <a:latin typeface="Cambria Math" panose="02040503050406030204" pitchFamily="18" charset="0"/>
                        <a:ea typeface="Cambria Math" panose="02040503050406030204" pitchFamily="18" charset="0"/>
                      </a:rPr>
                      <m:t>=0.</m:t>
                    </m:r>
                    <m:r>
                      <a:rPr lang="en-US" b="0" i="1" smtClean="0">
                        <a:solidFill>
                          <a:schemeClr val="tx1"/>
                        </a:solidFill>
                        <a:latin typeface="Cambria Math" panose="02040503050406030204" pitchFamily="18" charset="0"/>
                        <a:ea typeface="Cambria Math" panose="02040503050406030204" pitchFamily="18" charset="0"/>
                      </a:rPr>
                      <m:t>9453</m:t>
                    </m:r>
                  </m:oMath>
                </a14:m>
                <a:br>
                  <a:rPr lang="en-US" i="1" dirty="0">
                    <a:solidFill>
                      <a:srgbClr val="FF0000"/>
                    </a:solidFill>
                  </a:rPr>
                </a:br>
                <a14:m>
                  <m:oMath xmlns:m="http://schemas.openxmlformats.org/officeDocument/2006/math">
                    <m:r>
                      <m:rPr>
                        <m:sty m:val="p"/>
                      </m:rPr>
                      <a:rPr lang="en-US" b="0" i="0" smtClean="0">
                        <a:solidFill>
                          <a:srgbClr val="7030A0"/>
                        </a:solidFill>
                        <a:latin typeface="Cambria Math" panose="02040503050406030204" pitchFamily="18" charset="0"/>
                      </a:rPr>
                      <m:t>be</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very</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careful</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about</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the</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inequalities</m:t>
                    </m:r>
                    <m:r>
                      <a:rPr lang="en-US" b="0" i="0" smtClean="0">
                        <a:solidFill>
                          <a:srgbClr val="7030A0"/>
                        </a:solidFill>
                        <a:latin typeface="Cambria Math" panose="02040503050406030204" pitchFamily="18" charset="0"/>
                      </a:rPr>
                      <m:t>.</m:t>
                    </m:r>
                  </m:oMath>
                </a14:m>
                <a:endParaRPr lang="en-AU" dirty="0">
                  <a:solidFill>
                    <a:srgbClr val="7030A0"/>
                  </a:solidFill>
                </a:endParaRPr>
              </a:p>
              <a:p>
                <a:pPr marL="457200" indent="-457200">
                  <a:buFont typeface="+mj-lt"/>
                  <a:buAutoNum type="alphaLcParenR"/>
                </a:pPr>
                <a:r>
                  <a:rPr lang="en-AU" i="1" dirty="0">
                    <a:solidFill>
                      <a:schemeClr val="tx1"/>
                    </a:solidFill>
                  </a:rPr>
                  <a:t>P(3&lt;X&lt;8)= P(X=4)+P(X=5)+P(X=6)+P(X=7)</a:t>
                </a:r>
                <a:br>
                  <a:rPr lang="en-AU" i="1" dirty="0">
                    <a:solidFill>
                      <a:schemeClr val="tx1"/>
                    </a:solidFill>
                  </a:rPr>
                </a:br>
                <a:r>
                  <a:rPr lang="en-AU" b="1" i="1" dirty="0">
                    <a:solidFill>
                      <a:srgbClr val="7030A0"/>
                    </a:solidFill>
                  </a:rPr>
                  <a:t>=</a:t>
                </a:r>
                <a:r>
                  <a:rPr lang="en-AU" i="1" dirty="0">
                    <a:solidFill>
                      <a:schemeClr val="tx1"/>
                    </a:solidFill>
                  </a:rPr>
                  <a:t> 0.7734</a:t>
                </a:r>
                <a:br>
                  <a:rPr lang="en-AU" i="1" dirty="0">
                    <a:solidFill>
                      <a:schemeClr val="tx1"/>
                    </a:solidFill>
                  </a:rPr>
                </a:br>
                <a:r>
                  <a:rPr lang="en-AU" i="1" dirty="0">
                    <a:solidFill>
                      <a:srgbClr val="7030A0"/>
                    </a:solidFill>
                  </a:rPr>
                  <a:t>A tedious calculation to do by hand as you need to do the Binomial calculation for each x and then add those probabilities together.</a:t>
                </a:r>
                <a:br>
                  <a:rPr lang="en-AU" i="1" dirty="0">
                    <a:solidFill>
                      <a:schemeClr val="tx1"/>
                    </a:solidFill>
                  </a:rPr>
                </a:br>
                <a:endParaRPr lang="en-AU" sz="1600" b="1" i="1" dirty="0"/>
              </a:p>
              <a:p>
                <a:pPr marL="342900" indent="-342900">
                  <a:buFont typeface="Arial" panose="020B0604020202020204" pitchFamily="34" charset="0"/>
                  <a:buChar char="•"/>
                </a:pPr>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354227" y="1919416"/>
                <a:ext cx="8491192" cy="4270247"/>
              </a:xfrm>
              <a:blipFill>
                <a:blip r:embed="rId2"/>
                <a:stretch>
                  <a:fillRect l="-718" t="-2143"/>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Solution</a:t>
            </a:r>
          </a:p>
        </p:txBody>
      </p:sp>
    </p:spTree>
    <p:extLst>
      <p:ext uri="{BB962C8B-B14F-4D97-AF65-F5344CB8AC3E}">
        <p14:creationId xmlns:p14="http://schemas.microsoft.com/office/powerpoint/2010/main" val="304099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a:xfrm>
            <a:off x="275696" y="2010599"/>
            <a:ext cx="8569723" cy="622534"/>
          </a:xfrm>
        </p:spPr>
        <p:txBody>
          <a:bodyPr>
            <a:noAutofit/>
          </a:bodyPr>
          <a:lstStyle/>
          <a:p>
            <a:pPr>
              <a:lnSpc>
                <a:spcPct val="120000"/>
              </a:lnSpc>
            </a:pPr>
            <a:endParaRPr lang="en-AU" sz="1600" i="1" dirty="0">
              <a:solidFill>
                <a:srgbClr val="7030A0"/>
              </a:solidFill>
            </a:endParaRPr>
          </a:p>
        </p:txBody>
      </p:sp>
      <p:sp>
        <p:nvSpPr>
          <p:cNvPr id="3" name="Content Placeholder 2"/>
          <p:cNvSpPr>
            <a:spLocks noGrp="1"/>
          </p:cNvSpPr>
          <p:nvPr>
            <p:ph sz="half" idx="2"/>
          </p:nvPr>
        </p:nvSpPr>
        <p:spPr>
          <a:xfrm>
            <a:off x="275696" y="2633133"/>
            <a:ext cx="8569723" cy="4068292"/>
          </a:xfrm>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19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century the Prussian military became concerned about the number of its cavalry officers killed by horse kick during peacetime.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Prussians had the foresight to collect hard data over 20 years on death by horse kick.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would have been easy to blame these deaths on what are described as “never events”, which are adverse, serious and largely preventable events e.g.  blaming the victims for being careless, horses for being vicious or poor leadership and systems.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Instead, the Mathematician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Ladislaus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Bortkiewicz</a:t>
            </a:r>
            <a:r>
              <a:rPr lang="en-US" sz="1800" dirty="0">
                <a:effectLst/>
                <a:latin typeface="Calibri" panose="020F0502020204030204" pitchFamily="34" charset="0"/>
                <a:ea typeface="Calibri" panose="020F0502020204030204" pitchFamily="34" charset="0"/>
                <a:cs typeface="Times New Roman" panose="02020603050405020304" pitchFamily="18" charset="0"/>
              </a:rPr>
              <a:t> analyzed the data. In his book “The Law of Small Numbers” (1908) he showed that these fatalities were rare events (low frequency) in a large population and closely followed a Poisson distribution.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Title 3"/>
          <p:cNvSpPr>
            <a:spLocks noGrp="1"/>
          </p:cNvSpPr>
          <p:nvPr>
            <p:ph type="title"/>
          </p:nvPr>
        </p:nvSpPr>
        <p:spPr/>
        <p:txBody>
          <a:bodyPr/>
          <a:lstStyle/>
          <a:p>
            <a:r>
              <a:rPr lang="en-AU" dirty="0" err="1"/>
              <a:t>prussian</a:t>
            </a:r>
            <a:r>
              <a:rPr lang="en-AU" dirty="0"/>
              <a:t> officers killed by </a:t>
            </a:r>
            <a:r>
              <a:rPr lang="en-AU" dirty="0" err="1"/>
              <a:t>horsekick</a:t>
            </a:r>
            <a:endParaRPr lang="en-AU" dirty="0"/>
          </a:p>
        </p:txBody>
      </p:sp>
    </p:spTree>
    <p:extLst>
      <p:ext uri="{BB962C8B-B14F-4D97-AF65-F5344CB8AC3E}">
        <p14:creationId xmlns:p14="http://schemas.microsoft.com/office/powerpoint/2010/main" val="3520895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986E05-771F-BD17-0C1F-ABCAEC3A29EC}"/>
              </a:ext>
            </a:extLst>
          </p:cNvPr>
          <p:cNvSpPr>
            <a:spLocks noGrp="1"/>
          </p:cNvSpPr>
          <p:nvPr>
            <p:ph type="body" idx="13"/>
          </p:nvPr>
        </p:nvSpPr>
        <p:spPr>
          <a:xfrm>
            <a:off x="61546" y="1800000"/>
            <a:ext cx="8985739" cy="705075"/>
          </a:xfrm>
        </p:spPr>
        <p:txBody>
          <a:bodyPr>
            <a:normAutofit fontScale="92500"/>
          </a:bodyPr>
          <a:lstStyle/>
          <a:p>
            <a:r>
              <a:rPr lang="en-AU" sz="2000" b="0" dirty="0"/>
              <a:t>Named after Simeon Denis Poisson in 1837. It is a discrete probability distribution that gives the probability of a </a:t>
            </a:r>
            <a:r>
              <a:rPr lang="en-AU" sz="2000" b="0" i="1" dirty="0">
                <a:solidFill>
                  <a:srgbClr val="0070C0"/>
                </a:solidFill>
              </a:rPr>
              <a:t>given number of events occurring in a fixed interval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A4C08E-8B54-3F86-1F5C-150679DE22B9}"/>
                  </a:ext>
                </a:extLst>
              </p:cNvPr>
              <p:cNvSpPr>
                <a:spLocks noGrp="1"/>
              </p:cNvSpPr>
              <p:nvPr>
                <p:ph sz="half" idx="2"/>
              </p:nvPr>
            </p:nvSpPr>
            <p:spPr>
              <a:xfrm>
                <a:off x="275696" y="2611314"/>
                <a:ext cx="8569723" cy="3903785"/>
              </a:xfrm>
            </p:spPr>
            <p:txBody>
              <a:bodyPr>
                <a:normAutofit fontScale="70000" lnSpcReduction="20000"/>
              </a:bodyPr>
              <a:lstStyle/>
              <a:p>
                <a:pPr algn="ctr"/>
                <a14:m>
                  <m:oMath xmlns:m="http://schemas.openxmlformats.org/officeDocument/2006/math">
                    <m:r>
                      <a:rPr lang="en-AU" sz="4100" b="1" i="1" smtClean="0">
                        <a:solidFill>
                          <a:srgbClr val="0070C0"/>
                        </a:solidFill>
                        <a:latin typeface="Cambria Math" panose="02040503050406030204" pitchFamily="18" charset="0"/>
                      </a:rPr>
                      <m:t>𝒇</m:t>
                    </m:r>
                    <m:d>
                      <m:dPr>
                        <m:ctrlPr>
                          <a:rPr lang="en-AU" sz="4100" b="1" i="1" smtClean="0">
                            <a:solidFill>
                              <a:srgbClr val="0070C0"/>
                            </a:solidFill>
                            <a:latin typeface="Cambria Math" panose="02040503050406030204" pitchFamily="18" charset="0"/>
                          </a:rPr>
                        </m:ctrlPr>
                      </m:dPr>
                      <m:e>
                        <m:r>
                          <a:rPr lang="en-AU" sz="4100" b="1" i="1" smtClean="0">
                            <a:solidFill>
                              <a:srgbClr val="0070C0"/>
                            </a:solidFill>
                            <a:latin typeface="Cambria Math" panose="02040503050406030204" pitchFamily="18" charset="0"/>
                          </a:rPr>
                          <m:t>𝒙</m:t>
                        </m:r>
                      </m:e>
                    </m:d>
                    <m:r>
                      <a:rPr lang="en-AU" sz="4100" b="1" i="1" smtClean="0">
                        <a:solidFill>
                          <a:srgbClr val="0070C0"/>
                        </a:solidFill>
                        <a:latin typeface="Cambria Math" panose="02040503050406030204" pitchFamily="18" charset="0"/>
                      </a:rPr>
                      <m:t>=</m:t>
                    </m:r>
                    <m:f>
                      <m:fPr>
                        <m:ctrlPr>
                          <a:rPr lang="en-AU" sz="4100" b="1" i="1" smtClean="0">
                            <a:solidFill>
                              <a:srgbClr val="0070C0"/>
                            </a:solidFill>
                            <a:latin typeface="Cambria Math" panose="02040503050406030204" pitchFamily="18" charset="0"/>
                          </a:rPr>
                        </m:ctrlPr>
                      </m:fPr>
                      <m:num>
                        <m:sSup>
                          <m:sSupPr>
                            <m:ctrlPr>
                              <a:rPr lang="en-AU" sz="4100" b="1" i="1" smtClean="0">
                                <a:solidFill>
                                  <a:srgbClr val="0070C0"/>
                                </a:solidFill>
                                <a:latin typeface="Cambria Math" panose="02040503050406030204" pitchFamily="18" charset="0"/>
                              </a:rPr>
                            </m:ctrlPr>
                          </m:sSupPr>
                          <m:e>
                            <m:r>
                              <a:rPr lang="en-AU" sz="4100" b="1" i="1" smtClean="0">
                                <a:solidFill>
                                  <a:srgbClr val="0070C0"/>
                                </a:solidFill>
                                <a:latin typeface="Cambria Math" panose="02040503050406030204" pitchFamily="18" charset="0"/>
                              </a:rPr>
                              <m:t>𝒆</m:t>
                            </m:r>
                          </m:e>
                          <m:sup>
                            <m:r>
                              <a:rPr lang="en-AU" sz="4100" b="1" i="1" smtClean="0">
                                <a:solidFill>
                                  <a:srgbClr val="0070C0"/>
                                </a:solidFill>
                                <a:latin typeface="Cambria Math" panose="02040503050406030204" pitchFamily="18" charset="0"/>
                              </a:rPr>
                              <m:t>−</m:t>
                            </m:r>
                            <m:r>
                              <a:rPr lang="en-AU" sz="4100" b="1" i="1" smtClean="0">
                                <a:solidFill>
                                  <a:srgbClr val="0070C0"/>
                                </a:solidFill>
                                <a:latin typeface="Cambria Math" panose="02040503050406030204" pitchFamily="18" charset="0"/>
                                <a:ea typeface="Cambria Math" panose="02040503050406030204" pitchFamily="18" charset="0"/>
                              </a:rPr>
                              <m:t>𝝀</m:t>
                            </m:r>
                          </m:sup>
                        </m:sSup>
                        <m:sSup>
                          <m:sSupPr>
                            <m:ctrlPr>
                              <a:rPr lang="en-AU" sz="4100" b="1" i="1" smtClean="0">
                                <a:solidFill>
                                  <a:srgbClr val="0070C0"/>
                                </a:solidFill>
                                <a:latin typeface="Cambria Math" panose="02040503050406030204" pitchFamily="18" charset="0"/>
                              </a:rPr>
                            </m:ctrlPr>
                          </m:sSupPr>
                          <m:e>
                            <m:r>
                              <a:rPr lang="en-AU" sz="4100" b="1" i="1" smtClean="0">
                                <a:solidFill>
                                  <a:srgbClr val="0070C0"/>
                                </a:solidFill>
                                <a:latin typeface="Cambria Math" panose="02040503050406030204" pitchFamily="18" charset="0"/>
                                <a:ea typeface="Cambria Math" panose="02040503050406030204" pitchFamily="18" charset="0"/>
                              </a:rPr>
                              <m:t>𝝀</m:t>
                            </m:r>
                          </m:e>
                          <m:sup>
                            <m:r>
                              <a:rPr lang="en-AU" sz="4100" b="1" i="1" smtClean="0">
                                <a:solidFill>
                                  <a:srgbClr val="0070C0"/>
                                </a:solidFill>
                                <a:latin typeface="Cambria Math" panose="02040503050406030204" pitchFamily="18" charset="0"/>
                              </a:rPr>
                              <m:t>𝒙</m:t>
                            </m:r>
                          </m:sup>
                        </m:sSup>
                      </m:num>
                      <m:den>
                        <m:r>
                          <a:rPr lang="en-AU" sz="4100" b="1" i="1" smtClean="0">
                            <a:solidFill>
                              <a:srgbClr val="0070C0"/>
                            </a:solidFill>
                            <a:latin typeface="Cambria Math" panose="02040503050406030204" pitchFamily="18" charset="0"/>
                          </a:rPr>
                          <m:t>𝒙</m:t>
                        </m:r>
                        <m:r>
                          <a:rPr lang="en-AU" sz="4100" b="1" i="1" smtClean="0">
                            <a:solidFill>
                              <a:srgbClr val="0070C0"/>
                            </a:solidFill>
                            <a:latin typeface="Cambria Math" panose="02040503050406030204" pitchFamily="18" charset="0"/>
                          </a:rPr>
                          <m:t>!</m:t>
                        </m:r>
                      </m:den>
                    </m:f>
                  </m:oMath>
                </a14:m>
                <a:r>
                  <a:rPr lang="en-AU" sz="4100" b="1" dirty="0">
                    <a:solidFill>
                      <a:srgbClr val="0070C0"/>
                    </a:solidFill>
                  </a:rPr>
                  <a:t>   </a:t>
                </a:r>
                <a:endParaRPr lang="en-US" sz="4100" b="1" i="1" dirty="0">
                  <a:solidFill>
                    <a:srgbClr val="0070C0"/>
                  </a:solidFill>
                  <a:latin typeface="Cambria Math" panose="02040503050406030204" pitchFamily="18" charset="0"/>
                  <a:ea typeface="Cambria Math" panose="02040503050406030204" pitchFamily="18" charset="0"/>
                </a:endParaRPr>
              </a:p>
              <a:p>
                <a:pPr algn="ctr"/>
                <a14:m>
                  <m:oMath xmlns:m="http://schemas.openxmlformats.org/officeDocument/2006/math">
                    <m:r>
                      <a:rPr lang="en-AU" sz="2600" i="1" smtClean="0">
                        <a:latin typeface="Cambria Math" panose="02040503050406030204" pitchFamily="18" charset="0"/>
                        <a:ea typeface="Cambria Math" panose="02040503050406030204" pitchFamily="18" charset="0"/>
                      </a:rPr>
                      <m:t>𝜆</m:t>
                    </m:r>
                  </m:oMath>
                </a14:m>
                <a:r>
                  <a:rPr lang="en-AU" sz="2600" dirty="0"/>
                  <a:t>= mean number of occurrences &amp; x=0,1,2…</a:t>
                </a:r>
                <a:endParaRPr lang="en-US" sz="2600" dirty="0">
                  <a:solidFill>
                    <a:srgbClr val="FF0000"/>
                  </a:solidFill>
                </a:endParaRPr>
              </a:p>
              <a:p>
                <a:endParaRPr lang="en-US" dirty="0">
                  <a:solidFill>
                    <a:srgbClr val="FF0000"/>
                  </a:solidFill>
                </a:endParaRPr>
              </a:p>
              <a:p>
                <a:r>
                  <a:rPr lang="en-US" dirty="0">
                    <a:solidFill>
                      <a:srgbClr val="0070C0"/>
                    </a:solidFill>
                  </a:rPr>
                  <a:t>Applications</a:t>
                </a:r>
              </a:p>
              <a:p>
                <a:pPr marL="342900" indent="-342900">
                  <a:lnSpc>
                    <a:spcPct val="120000"/>
                  </a:lnSpc>
                  <a:buFont typeface="Arial" panose="020B0604020202020204" pitchFamily="34" charset="0"/>
                  <a:buChar char="•"/>
                </a:pPr>
                <a:r>
                  <a:rPr lang="en-US" sz="2100" dirty="0"/>
                  <a:t>Rare diseases (not infectious diseases because they are not independent)</a:t>
                </a:r>
              </a:p>
              <a:p>
                <a:pPr marL="342900" indent="-342900">
                  <a:lnSpc>
                    <a:spcPct val="120000"/>
                  </a:lnSpc>
                  <a:buFont typeface="Arial" panose="020B0604020202020204" pitchFamily="34" charset="0"/>
                  <a:buChar char="•"/>
                </a:pPr>
                <a:r>
                  <a:rPr lang="en-US" sz="2100" dirty="0"/>
                  <a:t>Car accidents, traffic flow and ideal gap distance</a:t>
                </a:r>
              </a:p>
              <a:p>
                <a:pPr marL="342900" indent="-342900">
                  <a:lnSpc>
                    <a:spcPct val="120000"/>
                  </a:lnSpc>
                  <a:buFont typeface="Arial" panose="020B0604020202020204" pitchFamily="34" charset="0"/>
                  <a:buChar char="•"/>
                </a:pPr>
                <a:r>
                  <a:rPr lang="en-US" sz="2100" dirty="0"/>
                  <a:t>Failure of a machine in 1 month</a:t>
                </a:r>
                <a:endParaRPr lang="en-AU" sz="2100" dirty="0"/>
              </a:p>
              <a:p>
                <a:r>
                  <a:rPr lang="en-US" dirty="0">
                    <a:solidFill>
                      <a:srgbClr val="0070C0"/>
                    </a:solidFill>
                  </a:rPr>
                  <a:t>A Poisson Random variable must satisfy the following conditions:</a:t>
                </a:r>
              </a:p>
              <a:p>
                <a:pPr marL="342900" indent="-342900">
                  <a:lnSpc>
                    <a:spcPct val="120000"/>
                  </a:lnSpc>
                  <a:buFont typeface="Arial" panose="020B0604020202020204" pitchFamily="34" charset="0"/>
                  <a:buChar char="•"/>
                </a:pPr>
                <a:r>
                  <a:rPr lang="en-US" dirty="0"/>
                  <a:t>The number of successes in 2 separate times or places is independent</a:t>
                </a:r>
              </a:p>
              <a:p>
                <a:pPr marL="342900" indent="-342900">
                  <a:lnSpc>
                    <a:spcPct val="120000"/>
                  </a:lnSpc>
                  <a:buFont typeface="Arial" panose="020B0604020202020204" pitchFamily="34" charset="0"/>
                  <a:buChar char="•"/>
                </a:pPr>
                <a:r>
                  <a:rPr lang="en-US" dirty="0"/>
                  <a:t>The probability of success in a small time interval is PROPORTIONAL TO the entire length of the time interval </a:t>
                </a:r>
              </a:p>
              <a:p>
                <a:pPr marL="342900" indent="-342900">
                  <a:lnSpc>
                    <a:spcPct val="120000"/>
                  </a:lnSpc>
                  <a:buFont typeface="Arial" panose="020B0604020202020204" pitchFamily="34" charset="0"/>
                  <a:buChar char="•"/>
                </a:pPr>
                <a:r>
                  <a:rPr lang="en-US" dirty="0"/>
                  <a:t>You can replace the time interval with regions of space e.g. number of mice in a field</a:t>
                </a:r>
                <a:endParaRPr lang="en-AU" dirty="0"/>
              </a:p>
              <a:p>
                <a:endParaRPr lang="en-AU" dirty="0"/>
              </a:p>
            </p:txBody>
          </p:sp>
        </mc:Choice>
        <mc:Fallback>
          <p:sp>
            <p:nvSpPr>
              <p:cNvPr id="3" name="Content Placeholder 2">
                <a:extLst>
                  <a:ext uri="{FF2B5EF4-FFF2-40B4-BE49-F238E27FC236}">
                    <a16:creationId xmlns:a16="http://schemas.microsoft.com/office/drawing/2014/main" id="{2FA4C08E-8B54-3F86-1F5C-150679DE22B9}"/>
                  </a:ext>
                </a:extLst>
              </p:cNvPr>
              <p:cNvSpPr>
                <a:spLocks noGrp="1" noRot="1" noChangeAspect="1" noMove="1" noResize="1" noEditPoints="1" noAdjustHandles="1" noChangeArrowheads="1" noChangeShapeType="1" noTextEdit="1"/>
              </p:cNvSpPr>
              <p:nvPr>
                <p:ph sz="half" idx="2"/>
              </p:nvPr>
            </p:nvSpPr>
            <p:spPr>
              <a:xfrm>
                <a:off x="275696" y="2611314"/>
                <a:ext cx="8569723" cy="3903785"/>
              </a:xfrm>
              <a:blipFill>
                <a:blip r:embed="rId2"/>
                <a:stretch>
                  <a:fillRect l="-213" t="-1404"/>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979E1A35-674F-77C6-783E-F1FEC3572489}"/>
              </a:ext>
            </a:extLst>
          </p:cNvPr>
          <p:cNvSpPr>
            <a:spLocks noGrp="1"/>
          </p:cNvSpPr>
          <p:nvPr>
            <p:ph type="title"/>
          </p:nvPr>
        </p:nvSpPr>
        <p:spPr/>
        <p:txBody>
          <a:bodyPr/>
          <a:lstStyle/>
          <a:p>
            <a:r>
              <a:rPr lang="en-US" dirty="0"/>
              <a:t>Poisson Distribution</a:t>
            </a:r>
            <a:endParaRPr lang="en-AU" dirty="0"/>
          </a:p>
        </p:txBody>
      </p:sp>
    </p:spTree>
    <p:extLst>
      <p:ext uri="{BB962C8B-B14F-4D97-AF65-F5344CB8AC3E}">
        <p14:creationId xmlns:p14="http://schemas.microsoft.com/office/powerpoint/2010/main" val="79025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random</a:t>
            </a:r>
          </a:p>
        </p:txBody>
      </p:sp>
      <p:sp>
        <p:nvSpPr>
          <p:cNvPr id="8" name="Content Placeholder 7"/>
          <p:cNvSpPr>
            <a:spLocks noGrp="1"/>
          </p:cNvSpPr>
          <p:nvPr>
            <p:ph sz="half" idx="15"/>
          </p:nvPr>
        </p:nvSpPr>
        <p:spPr>
          <a:xfrm>
            <a:off x="246580" y="2097741"/>
            <a:ext cx="8529656" cy="4355596"/>
          </a:xfrm>
        </p:spPr>
        <p:txBody>
          <a:bodyPr/>
          <a:lstStyle/>
          <a:p>
            <a:r>
              <a:rPr lang="en-AU" b="1" dirty="0">
                <a:solidFill>
                  <a:srgbClr val="FF0000"/>
                </a:solidFill>
              </a:rPr>
              <a:t>Adjective</a:t>
            </a:r>
            <a:r>
              <a:rPr lang="en-AU" dirty="0"/>
              <a:t>: proceed, made or occurring without definite aim, reason or pattern</a:t>
            </a:r>
          </a:p>
          <a:p>
            <a:r>
              <a:rPr lang="en-AU" b="1" dirty="0">
                <a:solidFill>
                  <a:srgbClr val="FF0000"/>
                </a:solidFill>
              </a:rPr>
              <a:t>Origin: </a:t>
            </a:r>
            <a:r>
              <a:rPr lang="en-AU" dirty="0"/>
              <a:t>1275-1325 Middle English or Old French </a:t>
            </a:r>
            <a:r>
              <a:rPr lang="en-AU" i="1" dirty="0" err="1"/>
              <a:t>randon</a:t>
            </a:r>
            <a:r>
              <a:rPr lang="en-AU" dirty="0"/>
              <a:t>, derived from </a:t>
            </a:r>
            <a:r>
              <a:rPr lang="en-AU" i="1" dirty="0" err="1">
                <a:solidFill>
                  <a:srgbClr val="FF0000"/>
                </a:solidFill>
              </a:rPr>
              <a:t>randir</a:t>
            </a:r>
            <a:r>
              <a:rPr lang="en-AU" i="1" dirty="0">
                <a:solidFill>
                  <a:srgbClr val="FF0000"/>
                </a:solidFill>
              </a:rPr>
              <a:t> – to gallop</a:t>
            </a:r>
          </a:p>
          <a:p>
            <a:r>
              <a:rPr lang="en-AU" dirty="0"/>
              <a:t>In Statistics we aim to understand the characteristics of a population without measuring every item.</a:t>
            </a:r>
          </a:p>
          <a:p>
            <a:r>
              <a:rPr lang="en-AU" dirty="0"/>
              <a:t>We often study a population by taking a (hopefully) </a:t>
            </a:r>
            <a:r>
              <a:rPr lang="en-AU" b="1" dirty="0"/>
              <a:t>random</a:t>
            </a:r>
            <a:r>
              <a:rPr lang="en-AU" dirty="0"/>
              <a:t> sample. </a:t>
            </a:r>
          </a:p>
          <a:p>
            <a:endParaRPr lang="en-AU" dirty="0"/>
          </a:p>
        </p:txBody>
      </p:sp>
    </p:spTree>
    <p:extLst>
      <p:ext uri="{BB962C8B-B14F-4D97-AF65-F5344CB8AC3E}">
        <p14:creationId xmlns:p14="http://schemas.microsoft.com/office/powerpoint/2010/main" val="1627191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066192"/>
                <a:ext cx="8569723" cy="4123471"/>
              </a:xfrm>
            </p:spPr>
            <p:txBody>
              <a:bodyPr>
                <a:normAutofit fontScale="92500" lnSpcReduction="10000"/>
              </a:bodyPr>
              <a:lstStyle/>
              <a:p>
                <a:r>
                  <a:rPr lang="en-AU" b="1" dirty="0"/>
                  <a:t>Definition of a Poisson Random Variable</a:t>
                </a:r>
              </a:p>
              <a:p>
                <a:pPr marL="342900" indent="-342900">
                  <a:buFont typeface="Arial" panose="020B0604020202020204" pitchFamily="34" charset="0"/>
                  <a:buChar char="•"/>
                </a:pPr>
                <a:r>
                  <a:rPr lang="en-AU" dirty="0"/>
                  <a:t>X= number of certain events occurring in a time interval or region</a:t>
                </a:r>
              </a:p>
              <a:p>
                <a:r>
                  <a:rPr lang="en-AU" b="1" dirty="0"/>
                  <a:t>Probability function of a Poisson Distribution</a:t>
                </a:r>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m:t>
                    </m:r>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𝜆</m:t>
                            </m:r>
                          </m:sup>
                        </m:sSup>
                        <m:sSup>
                          <m:sSupPr>
                            <m:ctrlPr>
                              <a:rPr lang="en-AU" b="0" i="1" smtClean="0">
                                <a:latin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𝜆</m:t>
                            </m:r>
                          </m:e>
                          <m:sup>
                            <m:r>
                              <a:rPr lang="en-AU" b="0" i="1" smtClean="0">
                                <a:latin typeface="Cambria Math" panose="02040503050406030204" pitchFamily="18" charset="0"/>
                              </a:rPr>
                              <m:t>𝑥</m:t>
                            </m:r>
                          </m:sup>
                        </m:sSup>
                      </m:num>
                      <m:den>
                        <m:r>
                          <a:rPr lang="en-AU" b="0" i="1" smtClean="0">
                            <a:latin typeface="Cambria Math" panose="02040503050406030204" pitchFamily="18" charset="0"/>
                          </a:rPr>
                          <m:t>𝑥</m:t>
                        </m:r>
                        <m:r>
                          <a:rPr lang="en-AU" b="0" i="1" smtClean="0">
                            <a:latin typeface="Cambria Math" panose="02040503050406030204" pitchFamily="18" charset="0"/>
                          </a:rPr>
                          <m:t>!</m:t>
                        </m:r>
                      </m:den>
                    </m:f>
                  </m:oMath>
                </a14:m>
                <a:r>
                  <a:rPr lang="en-AU" dirty="0"/>
                  <a:t>  where </a:t>
                </a:r>
                <a14:m>
                  <m:oMath xmlns:m="http://schemas.openxmlformats.org/officeDocument/2006/math">
                    <m:r>
                      <a:rPr lang="en-AU" i="1" smtClean="0">
                        <a:latin typeface="Cambria Math" panose="02040503050406030204" pitchFamily="18" charset="0"/>
                        <a:ea typeface="Cambria Math" panose="02040503050406030204" pitchFamily="18" charset="0"/>
                      </a:rPr>
                      <m:t>𝜆</m:t>
                    </m:r>
                  </m:oMath>
                </a14:m>
                <a:r>
                  <a:rPr lang="en-AU" dirty="0"/>
                  <a:t>= mean number of occurrences and x=0,1,2….</a:t>
                </a:r>
              </a:p>
              <a:p>
                <a:pPr marL="342900" indent="-342900">
                  <a:buFont typeface="Arial" panose="020B0604020202020204" pitchFamily="34" charset="0"/>
                  <a:buChar char="•"/>
                </a:pPr>
                <a:r>
                  <a:rPr lang="en-AU" dirty="0"/>
                  <a:t>Sometimes you see </a:t>
                </a:r>
                <a14:m>
                  <m:oMath xmlns:m="http://schemas.openxmlformats.org/officeDocument/2006/math">
                    <m:r>
                      <a:rPr lang="en-AU" i="1" smtClean="0">
                        <a:latin typeface="Cambria Math" panose="02040503050406030204" pitchFamily="18" charset="0"/>
                        <a:ea typeface="Cambria Math" panose="02040503050406030204" pitchFamily="18" charset="0"/>
                      </a:rPr>
                      <m:t>𝜇</m:t>
                    </m:r>
                  </m:oMath>
                </a14:m>
                <a:r>
                  <a:rPr lang="en-AU" dirty="0"/>
                  <a:t> used instead of </a:t>
                </a:r>
                <a14:m>
                  <m:oMath xmlns:m="http://schemas.openxmlformats.org/officeDocument/2006/math">
                    <m:r>
                      <a:rPr lang="en-AU" i="1" smtClean="0">
                        <a:latin typeface="Cambria Math" panose="02040503050406030204" pitchFamily="18" charset="0"/>
                        <a:ea typeface="Cambria Math" panose="02040503050406030204" pitchFamily="18" charset="0"/>
                      </a:rPr>
                      <m:t>𝜆</m:t>
                    </m:r>
                  </m:oMath>
                </a14:m>
                <a:r>
                  <a:rPr lang="en-AU" dirty="0"/>
                  <a:t>.</a:t>
                </a:r>
              </a:p>
              <a:p>
                <a:r>
                  <a:rPr lang="en-AU" b="1" dirty="0"/>
                  <a:t>Theorem</a:t>
                </a:r>
              </a:p>
              <a:p>
                <a:pPr marL="342900" indent="-342900">
                  <a:buFont typeface="Arial" panose="020B0604020202020204" pitchFamily="34" charset="0"/>
                  <a:buChar char="•"/>
                </a:pPr>
                <a:r>
                  <a:rPr lang="en-AU" dirty="0"/>
                  <a:t>If </a:t>
                </a:r>
                <a:r>
                  <a:rPr lang="en-AU" dirty="0" err="1"/>
                  <a:t>X~Poisson</a:t>
                </a:r>
                <a:r>
                  <a:rPr lang="en-AU" dirty="0"/>
                  <a:t>(</a:t>
                </a:r>
                <a14:m>
                  <m:oMath xmlns:m="http://schemas.openxmlformats.org/officeDocument/2006/math">
                    <m:r>
                      <a:rPr lang="en-AU" i="1" smtClean="0">
                        <a:latin typeface="Cambria Math" panose="02040503050406030204" pitchFamily="18" charset="0"/>
                        <a:ea typeface="Cambria Math" panose="02040503050406030204" pitchFamily="18" charset="0"/>
                      </a:rPr>
                      <m:t>𝜆</m:t>
                    </m:r>
                  </m:oMath>
                </a14:m>
                <a:r>
                  <a:rPr lang="en-AU" dirty="0"/>
                  <a:t>) then </a:t>
                </a:r>
                <a14:m>
                  <m:oMath xmlns:m="http://schemas.openxmlformats.org/officeDocument/2006/math">
                    <m:r>
                      <a:rPr lang="en-AU" b="0" i="1" smtClean="0">
                        <a:latin typeface="Cambria Math" panose="02040503050406030204" pitchFamily="18" charset="0"/>
                      </a:rPr>
                      <m:t>𝐸</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e>
                    </m:d>
                    <m: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𝜆</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𝑎𝑛𝑑</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𝑉𝑎𝑟</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𝜆</m:t>
                    </m:r>
                  </m:oMath>
                </a14:m>
                <a:r>
                  <a:rPr lang="en-AU" dirty="0"/>
                  <a:t> </a:t>
                </a:r>
                <a:r>
                  <a:rPr lang="en-AU" i="1" dirty="0"/>
                  <a:t>(</a:t>
                </a:r>
                <a:r>
                  <a:rPr lang="en-AU" i="1" dirty="0">
                    <a:solidFill>
                      <a:srgbClr val="7030A0"/>
                    </a:solidFill>
                  </a:rPr>
                  <a:t>how nice is that!)</a:t>
                </a:r>
              </a:p>
              <a:p>
                <a:endParaRPr lang="en-AU" i="1" dirty="0">
                  <a:solidFill>
                    <a:srgbClr val="7030A0"/>
                  </a:solidFill>
                </a:endParaRPr>
              </a:p>
              <a:p>
                <a:r>
                  <a:rPr lang="en-AU" i="1" dirty="0"/>
                  <a:t>Note: </a:t>
                </a:r>
              </a:p>
              <a:p>
                <a:pPr marL="285750" indent="-285750">
                  <a:buFont typeface="Arial" panose="020B0604020202020204" pitchFamily="34" charset="0"/>
                  <a:buChar char="•"/>
                </a:pPr>
                <a:r>
                  <a:rPr lang="en-AU" sz="1700" i="1" dirty="0">
                    <a:solidFill>
                      <a:srgbClr val="7030A0"/>
                    </a:solidFill>
                  </a:rPr>
                  <a:t>Be careful how information is provided. Is the number of events per hour, per day you need to be consistent. Look at the life insurance example.</a:t>
                </a:r>
              </a:p>
              <a:p>
                <a:pPr marL="285750" indent="-285750">
                  <a:buFont typeface="Arial" panose="020B0604020202020204" pitchFamily="34" charset="0"/>
                  <a:buChar char="•"/>
                </a:pPr>
                <a:r>
                  <a:rPr lang="en-AU" sz="1700" i="1" dirty="0">
                    <a:solidFill>
                      <a:srgbClr val="7030A0"/>
                    </a:solidFill>
                  </a:rPr>
                  <a:t>Maths speak: If the number of events occurring in a time interval or region has Poisson(</a:t>
                </a:r>
                <a14:m>
                  <m:oMath xmlns:m="http://schemas.openxmlformats.org/officeDocument/2006/math">
                    <m:r>
                      <a:rPr lang="en-AU" sz="1700" i="1" smtClean="0">
                        <a:solidFill>
                          <a:srgbClr val="7030A0"/>
                        </a:solidFill>
                        <a:latin typeface="Cambria Math" panose="02040503050406030204" pitchFamily="18" charset="0"/>
                        <a:ea typeface="Cambria Math" panose="02040503050406030204" pitchFamily="18" charset="0"/>
                      </a:rPr>
                      <m:t>𝛼</m:t>
                    </m:r>
                    <m:r>
                      <a:rPr lang="en-AU" sz="1700" b="0" i="1" smtClean="0">
                        <a:solidFill>
                          <a:srgbClr val="7030A0"/>
                        </a:solidFill>
                        <a:latin typeface="Cambria Math" panose="02040503050406030204" pitchFamily="18" charset="0"/>
                        <a:ea typeface="Cambria Math" panose="02040503050406030204" pitchFamily="18" charset="0"/>
                      </a:rPr>
                      <m:t>) </m:t>
                    </m:r>
                    <m:r>
                      <a:rPr lang="en-AU" sz="1700" b="0" i="1" smtClean="0">
                        <a:solidFill>
                          <a:srgbClr val="7030A0"/>
                        </a:solidFill>
                        <a:latin typeface="Cambria Math" panose="02040503050406030204" pitchFamily="18" charset="0"/>
                        <a:ea typeface="Cambria Math" panose="02040503050406030204" pitchFamily="18" charset="0"/>
                      </a:rPr>
                      <m:t>𝑤h𝑒𝑟𝑒</m:t>
                    </m:r>
                    <m:r>
                      <a:rPr lang="en-AU" sz="1700" b="0" i="1" smtClean="0">
                        <a:solidFill>
                          <a:srgbClr val="7030A0"/>
                        </a:solidFill>
                        <a:latin typeface="Cambria Math" panose="02040503050406030204" pitchFamily="18" charset="0"/>
                        <a:ea typeface="Cambria Math" panose="02040503050406030204" pitchFamily="18" charset="0"/>
                      </a:rPr>
                      <m:t> </m:t>
                    </m:r>
                    <m:r>
                      <a:rPr lang="en-AU" sz="1700" b="0" i="1" smtClean="0">
                        <a:solidFill>
                          <a:srgbClr val="7030A0"/>
                        </a:solidFill>
                        <a:latin typeface="Cambria Math" panose="02040503050406030204" pitchFamily="18" charset="0"/>
                        <a:ea typeface="Cambria Math" panose="02040503050406030204" pitchFamily="18" charset="0"/>
                      </a:rPr>
                      <m:t>𝛼</m:t>
                    </m:r>
                    <m:r>
                      <a:rPr lang="en-AU" sz="1700" b="0" i="1" smtClean="0">
                        <a:solidFill>
                          <a:srgbClr val="7030A0"/>
                        </a:solidFill>
                        <a:latin typeface="Cambria Math" panose="02040503050406030204" pitchFamily="18" charset="0"/>
                        <a:ea typeface="Cambria Math" panose="02040503050406030204" pitchFamily="18" charset="0"/>
                      </a:rPr>
                      <m:t>=</m:t>
                    </m:r>
                    <m:r>
                      <a:rPr lang="en-AU" sz="1700" b="0" i="1" smtClean="0">
                        <a:solidFill>
                          <a:srgbClr val="7030A0"/>
                        </a:solidFill>
                        <a:latin typeface="Cambria Math" panose="02040503050406030204" pitchFamily="18" charset="0"/>
                        <a:ea typeface="Cambria Math" panose="02040503050406030204" pitchFamily="18" charset="0"/>
                      </a:rPr>
                      <m:t>𝜆</m:t>
                    </m:r>
                    <m:r>
                      <a:rPr lang="en-AU" sz="1700" b="0" i="1" smtClean="0">
                        <a:solidFill>
                          <a:srgbClr val="7030A0"/>
                        </a:solidFill>
                        <a:latin typeface="Cambria Math" panose="02040503050406030204" pitchFamily="18" charset="0"/>
                        <a:ea typeface="Cambria Math" panose="02040503050406030204" pitchFamily="18" charset="0"/>
                      </a:rPr>
                      <m:t>𝑡</m:t>
                    </m:r>
                  </m:oMath>
                </a14:m>
                <a:r>
                  <a:rPr lang="en-AU" sz="1700" i="1" dirty="0">
                    <a:solidFill>
                      <a:srgbClr val="7030A0"/>
                    </a:solidFill>
                  </a:rPr>
                  <a:t> then </a:t>
                </a:r>
                <a14:m>
                  <m:oMath xmlns:m="http://schemas.openxmlformats.org/officeDocument/2006/math">
                    <m:r>
                      <a:rPr lang="en-AU" sz="1700" b="0" i="1" smtClean="0">
                        <a:solidFill>
                          <a:srgbClr val="7030A0"/>
                        </a:solidFill>
                        <a:latin typeface="Cambria Math" panose="02040503050406030204" pitchFamily="18" charset="0"/>
                      </a:rPr>
                      <m:t>𝐸</m:t>
                    </m:r>
                    <m:d>
                      <m:dPr>
                        <m:ctrlPr>
                          <a:rPr lang="en-AU" sz="1700" b="0" i="1" smtClean="0">
                            <a:solidFill>
                              <a:srgbClr val="7030A0"/>
                            </a:solidFill>
                            <a:latin typeface="Cambria Math" panose="02040503050406030204" pitchFamily="18" charset="0"/>
                          </a:rPr>
                        </m:ctrlPr>
                      </m:dPr>
                      <m:e>
                        <m:r>
                          <a:rPr lang="en-AU" sz="1700" b="0" i="1" smtClean="0">
                            <a:solidFill>
                              <a:srgbClr val="7030A0"/>
                            </a:solidFill>
                            <a:latin typeface="Cambria Math" panose="02040503050406030204" pitchFamily="18" charset="0"/>
                          </a:rPr>
                          <m:t>𝑋</m:t>
                        </m:r>
                      </m:e>
                    </m:d>
                    <m:r>
                      <a:rPr lang="en-AU" sz="1700" b="0" i="1" smtClean="0">
                        <a:solidFill>
                          <a:srgbClr val="7030A0"/>
                        </a:solidFill>
                        <a:latin typeface="Cambria Math" panose="02040503050406030204" pitchFamily="18" charset="0"/>
                      </a:rPr>
                      <m:t>=</m:t>
                    </m:r>
                    <m:r>
                      <a:rPr lang="en-AU" sz="1700" b="0" i="1" smtClean="0">
                        <a:solidFill>
                          <a:srgbClr val="7030A0"/>
                        </a:solidFill>
                        <a:latin typeface="Cambria Math" panose="02040503050406030204" pitchFamily="18" charset="0"/>
                        <a:ea typeface="Cambria Math" panose="02040503050406030204" pitchFamily="18" charset="0"/>
                      </a:rPr>
                      <m:t>𝛼</m:t>
                    </m:r>
                    <m:r>
                      <a:rPr lang="en-AU" sz="1700" b="0" i="1" smtClean="0">
                        <a:solidFill>
                          <a:srgbClr val="7030A0"/>
                        </a:solidFill>
                        <a:latin typeface="Cambria Math" panose="02040503050406030204" pitchFamily="18" charset="0"/>
                        <a:ea typeface="Cambria Math" panose="02040503050406030204" pitchFamily="18" charset="0"/>
                      </a:rPr>
                      <m:t>=</m:t>
                    </m:r>
                    <m:r>
                      <a:rPr lang="en-AU" sz="1700" b="0" i="1" smtClean="0">
                        <a:solidFill>
                          <a:srgbClr val="7030A0"/>
                        </a:solidFill>
                        <a:latin typeface="Cambria Math" panose="02040503050406030204" pitchFamily="18" charset="0"/>
                        <a:ea typeface="Cambria Math" panose="02040503050406030204" pitchFamily="18" charset="0"/>
                      </a:rPr>
                      <m:t>𝜆</m:t>
                    </m:r>
                    <m:r>
                      <a:rPr lang="en-AU" sz="1700" b="0" i="1" smtClean="0">
                        <a:solidFill>
                          <a:srgbClr val="7030A0"/>
                        </a:solidFill>
                        <a:latin typeface="Cambria Math" panose="02040503050406030204" pitchFamily="18" charset="0"/>
                        <a:ea typeface="Cambria Math" panose="02040503050406030204" pitchFamily="18" charset="0"/>
                      </a:rPr>
                      <m:t>𝑡</m:t>
                    </m:r>
                    <m:r>
                      <a:rPr lang="en-AU" sz="1700" b="0" i="1" smtClean="0">
                        <a:solidFill>
                          <a:srgbClr val="7030A0"/>
                        </a:solidFill>
                        <a:latin typeface="Cambria Math" panose="02040503050406030204" pitchFamily="18" charset="0"/>
                        <a:ea typeface="Cambria Math" panose="02040503050406030204" pitchFamily="18" charset="0"/>
                      </a:rPr>
                      <m:t>=</m:t>
                    </m:r>
                    <m:r>
                      <a:rPr lang="en-AU" sz="1700" b="0" i="1" smtClean="0">
                        <a:solidFill>
                          <a:srgbClr val="7030A0"/>
                        </a:solidFill>
                        <a:latin typeface="Cambria Math" panose="02040503050406030204" pitchFamily="18" charset="0"/>
                        <a:ea typeface="Cambria Math" panose="02040503050406030204" pitchFamily="18" charset="0"/>
                      </a:rPr>
                      <m:t>𝑉𝑎𝑟</m:t>
                    </m:r>
                    <m:r>
                      <a:rPr lang="en-AU" sz="1700" b="0" i="1" smtClean="0">
                        <a:solidFill>
                          <a:srgbClr val="7030A0"/>
                        </a:solidFill>
                        <a:latin typeface="Cambria Math" panose="02040503050406030204" pitchFamily="18" charset="0"/>
                        <a:ea typeface="Cambria Math" panose="02040503050406030204" pitchFamily="18" charset="0"/>
                      </a:rPr>
                      <m:t>(</m:t>
                    </m:r>
                    <m:r>
                      <a:rPr lang="en-AU" sz="1700" b="0" i="1" smtClean="0">
                        <a:solidFill>
                          <a:srgbClr val="7030A0"/>
                        </a:solidFill>
                        <a:latin typeface="Cambria Math" panose="02040503050406030204" pitchFamily="18" charset="0"/>
                        <a:ea typeface="Cambria Math" panose="02040503050406030204" pitchFamily="18" charset="0"/>
                      </a:rPr>
                      <m:t>𝑋</m:t>
                    </m:r>
                    <m:r>
                      <a:rPr lang="en-AU" sz="1700" b="0" i="1" smtClean="0">
                        <a:solidFill>
                          <a:srgbClr val="7030A0"/>
                        </a:solidFill>
                        <a:latin typeface="Cambria Math" panose="02040503050406030204" pitchFamily="18" charset="0"/>
                        <a:ea typeface="Cambria Math" panose="02040503050406030204" pitchFamily="18" charset="0"/>
                      </a:rPr>
                      <m:t>)</m:t>
                    </m:r>
                  </m:oMath>
                </a14:m>
                <a:r>
                  <a:rPr lang="en-AU" sz="1700" i="1" dirty="0">
                    <a:solidFill>
                      <a:srgbClr val="7030A0"/>
                    </a:solidFill>
                  </a:rPr>
                  <a:t>. </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066192"/>
                <a:ext cx="8569723" cy="4123471"/>
              </a:xfrm>
              <a:blipFill>
                <a:blip r:embed="rId2"/>
                <a:stretch>
                  <a:fillRect l="-640" t="-2219" b="-192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en-AU" dirty="0" err="1"/>
                  <a:t>X~Poisson</a:t>
                </a:r>
                <a:r>
                  <a:rPr lang="en-AU" dirty="0"/>
                  <a:t>(</a:t>
                </a:r>
                <a14:m>
                  <m:oMath xmlns:m="http://schemas.openxmlformats.org/officeDocument/2006/math">
                    <m:r>
                      <a:rPr lang="en-AU" i="1" smtClean="0">
                        <a:latin typeface="Cambria Math" panose="02040503050406030204" pitchFamily="18" charset="0"/>
                        <a:ea typeface="Cambria Math" panose="02040503050406030204" pitchFamily="18" charset="0"/>
                      </a:rPr>
                      <m:t>𝝀</m:t>
                    </m:r>
                  </m:oMath>
                </a14:m>
                <a:r>
                  <a:rPr lang="en-AU" dirty="0"/>
                  <a: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3"/>
                <a:stretch>
                  <a:fillRect t="-30986" b="-57746"/>
                </a:stretch>
              </a:blipFill>
            </p:spPr>
            <p:txBody>
              <a:bodyPr/>
              <a:lstStyle/>
              <a:p>
                <a:r>
                  <a:rPr lang="en-AU">
                    <a:noFill/>
                  </a:rPr>
                  <a:t> </a:t>
                </a:r>
              </a:p>
            </p:txBody>
          </p:sp>
        </mc:Fallback>
      </mc:AlternateContent>
    </p:spTree>
    <p:extLst>
      <p:ext uri="{BB962C8B-B14F-4D97-AF65-F5344CB8AC3E}">
        <p14:creationId xmlns:p14="http://schemas.microsoft.com/office/powerpoint/2010/main" val="1789683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Classic </a:t>
            </a:r>
            <a:r>
              <a:rPr lang="en-AU" dirty="0" err="1"/>
              <a:t>poisson</a:t>
            </a:r>
            <a:r>
              <a:rPr lang="en-AU" dirty="0"/>
              <a:t> question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F5A5081B-83F6-4445-9B8D-42C7E319B7BC}"/>
                  </a:ext>
                </a:extLst>
              </p:cNvPr>
              <p:cNvSpPr>
                <a:spLocks noGrp="1"/>
              </p:cNvSpPr>
              <p:nvPr>
                <p:ph sz="half" idx="2"/>
              </p:nvPr>
            </p:nvSpPr>
            <p:spPr>
              <a:xfrm>
                <a:off x="100668" y="2031024"/>
                <a:ext cx="8976220" cy="4730504"/>
              </a:xfrm>
            </p:spPr>
            <p:txBody>
              <a:bodyPr>
                <a:normAutofit fontScale="92500" lnSpcReduction="20000"/>
              </a:bodyPr>
              <a:lstStyle/>
              <a:p>
                <a:r>
                  <a:rPr lang="en-US" sz="1900" dirty="0"/>
                  <a:t>The mean number of kangaroos/acre on a farm is estimated to be 7. </a:t>
                </a:r>
              </a:p>
              <a:p>
                <a:r>
                  <a:rPr lang="en-US" sz="1900" dirty="0"/>
                  <a:t>Assuming a Poisson Distribution determine the probability that there are:</a:t>
                </a:r>
              </a:p>
              <a:p>
                <a:pPr marL="457200" indent="-457200">
                  <a:spcBef>
                    <a:spcPts val="600"/>
                  </a:spcBef>
                  <a:buFont typeface="+mj-lt"/>
                  <a:buAutoNum type="alphaLcParenR"/>
                </a:pPr>
                <a:r>
                  <a:rPr lang="en-US" sz="1900" dirty="0"/>
                  <a:t>2 kangaroos on an acre.</a:t>
                </a:r>
              </a:p>
              <a:p>
                <a:pPr marL="457200" indent="-457200">
                  <a:spcBef>
                    <a:spcPts val="600"/>
                  </a:spcBef>
                  <a:buFont typeface="+mj-lt"/>
                  <a:buAutoNum type="alphaLcParenR"/>
                </a:pPr>
                <a:r>
                  <a:rPr lang="en-US" sz="1900" dirty="0"/>
                  <a:t>Less than 2 kangaroos on an acre.</a:t>
                </a:r>
              </a:p>
              <a:p>
                <a:pPr marL="457200" indent="-457200">
                  <a:spcBef>
                    <a:spcPts val="600"/>
                  </a:spcBef>
                  <a:buFont typeface="+mj-lt"/>
                  <a:buAutoNum type="alphaLcParenR"/>
                </a:pPr>
                <a:r>
                  <a:rPr lang="en-US" sz="1900" dirty="0"/>
                  <a:t>Less than 2 kangaroos on 1 of the next 3 acres.</a:t>
                </a:r>
              </a:p>
              <a:p>
                <a:pPr>
                  <a:spcBef>
                    <a:spcPts val="600"/>
                  </a:spcBef>
                </a:pPr>
                <a:endParaRPr lang="en-US" sz="1900" b="1" dirty="0">
                  <a:solidFill>
                    <a:srgbClr val="FF0000"/>
                  </a:solidFill>
                </a:endParaRPr>
              </a:p>
              <a:p>
                <a:pPr>
                  <a:spcBef>
                    <a:spcPts val="600"/>
                  </a:spcBef>
                </a:pPr>
                <a:r>
                  <a:rPr lang="en-US" sz="1900" b="1" dirty="0">
                    <a:solidFill>
                      <a:srgbClr val="FF0000"/>
                    </a:solidFill>
                  </a:rPr>
                  <a:t>SOLUTION</a:t>
                </a:r>
              </a:p>
              <a:p>
                <a:r>
                  <a:rPr lang="en-US" sz="1900" dirty="0" err="1"/>
                  <a:t>X~Poisson</a:t>
                </a:r>
                <a:r>
                  <a:rPr lang="en-US" sz="1900" dirty="0"/>
                  <a:t> (</a:t>
                </a:r>
                <a14:m>
                  <m:oMath xmlns:m="http://schemas.openxmlformats.org/officeDocument/2006/math">
                    <m:r>
                      <a:rPr lang="en-US" sz="1900" i="1" smtClean="0">
                        <a:latin typeface="Cambria Math" panose="02040503050406030204" pitchFamily="18" charset="0"/>
                        <a:ea typeface="Cambria Math" panose="02040503050406030204" pitchFamily="18" charset="0"/>
                      </a:rPr>
                      <m:t>𝜆</m:t>
                    </m:r>
                    <m:r>
                      <a:rPr lang="en-US" sz="1900" b="0" i="1" smtClean="0">
                        <a:latin typeface="Cambria Math" panose="02040503050406030204" pitchFamily="18" charset="0"/>
                        <a:ea typeface="Cambria Math" panose="02040503050406030204" pitchFamily="18" charset="0"/>
                      </a:rPr>
                      <m:t>=7)</m:t>
                    </m:r>
                  </m:oMath>
                </a14:m>
                <a:endParaRPr lang="en-US" sz="1900" b="0" dirty="0">
                  <a:ea typeface="Cambria Math" panose="02040503050406030204" pitchFamily="18" charset="0"/>
                </a:endParaRPr>
              </a:p>
              <a:p>
                <a:pPr marL="457200" indent="-457200">
                  <a:buFont typeface="+mj-lt"/>
                  <a:buAutoNum type="alphaLcParenR"/>
                </a:pPr>
                <a14:m>
                  <m:oMath xmlns:m="http://schemas.openxmlformats.org/officeDocument/2006/math">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𝑋</m:t>
                        </m:r>
                        <m:r>
                          <a:rPr lang="en-US" sz="1900" b="0" i="1" smtClean="0">
                            <a:latin typeface="Cambria Math" panose="02040503050406030204" pitchFamily="18" charset="0"/>
                          </a:rPr>
                          <m:t>=2</m:t>
                        </m:r>
                      </m:e>
                    </m:d>
                    <m:r>
                      <a:rPr lang="en-US" sz="1900" b="0" i="1" smtClean="0">
                        <a:latin typeface="Cambria Math" panose="02040503050406030204" pitchFamily="18" charset="0"/>
                      </a:rPr>
                      <m:t>=</m:t>
                    </m:r>
                    <m:f>
                      <m:fPr>
                        <m:ctrlPr>
                          <a:rPr lang="en-AU" sz="1900" i="1">
                            <a:latin typeface="Cambria Math" panose="02040503050406030204" pitchFamily="18" charset="0"/>
                          </a:rPr>
                        </m:ctrlPr>
                      </m:fPr>
                      <m:num>
                        <m:sSup>
                          <m:sSupPr>
                            <m:ctrlPr>
                              <a:rPr lang="en-AU" sz="1900" i="1">
                                <a:latin typeface="Cambria Math" panose="02040503050406030204" pitchFamily="18" charset="0"/>
                              </a:rPr>
                            </m:ctrlPr>
                          </m:sSupPr>
                          <m:e>
                            <m:r>
                              <a:rPr lang="en-AU" sz="1900" i="1">
                                <a:latin typeface="Cambria Math" panose="02040503050406030204" pitchFamily="18" charset="0"/>
                              </a:rPr>
                              <m:t>𝑒</m:t>
                            </m:r>
                          </m:e>
                          <m:sup>
                            <m:r>
                              <a:rPr lang="en-AU" sz="1900" i="1">
                                <a:latin typeface="Cambria Math" panose="02040503050406030204" pitchFamily="18" charset="0"/>
                              </a:rPr>
                              <m:t>−</m:t>
                            </m:r>
                            <m:r>
                              <a:rPr lang="en-AU" sz="1900" i="1">
                                <a:latin typeface="Cambria Math" panose="02040503050406030204" pitchFamily="18" charset="0"/>
                                <a:ea typeface="Cambria Math" panose="02040503050406030204" pitchFamily="18" charset="0"/>
                              </a:rPr>
                              <m:t>𝜆</m:t>
                            </m:r>
                          </m:sup>
                        </m:sSup>
                        <m:sSup>
                          <m:sSupPr>
                            <m:ctrlPr>
                              <a:rPr lang="en-AU" sz="1900" i="1">
                                <a:latin typeface="Cambria Math" panose="02040503050406030204" pitchFamily="18" charset="0"/>
                              </a:rPr>
                            </m:ctrlPr>
                          </m:sSupPr>
                          <m:e>
                            <m:r>
                              <a:rPr lang="en-AU" sz="1900" i="1">
                                <a:latin typeface="Cambria Math" panose="02040503050406030204" pitchFamily="18" charset="0"/>
                                <a:ea typeface="Cambria Math" panose="02040503050406030204" pitchFamily="18" charset="0"/>
                              </a:rPr>
                              <m:t>𝜆</m:t>
                            </m:r>
                          </m:e>
                          <m:sup>
                            <m:r>
                              <a:rPr lang="en-AU" sz="1900" i="1">
                                <a:latin typeface="Cambria Math" panose="02040503050406030204" pitchFamily="18" charset="0"/>
                              </a:rPr>
                              <m:t>𝑥</m:t>
                            </m:r>
                          </m:sup>
                        </m:sSup>
                      </m:num>
                      <m:den>
                        <m:r>
                          <a:rPr lang="en-AU" sz="1900" i="1">
                            <a:latin typeface="Cambria Math" panose="02040503050406030204" pitchFamily="18" charset="0"/>
                          </a:rPr>
                          <m:t>𝑥</m:t>
                        </m:r>
                        <m:r>
                          <a:rPr lang="en-AU" sz="1900" i="1">
                            <a:latin typeface="Cambria Math" panose="02040503050406030204" pitchFamily="18" charset="0"/>
                          </a:rPr>
                          <m:t>!</m:t>
                        </m:r>
                      </m:den>
                    </m:f>
                    <m:r>
                      <a:rPr lang="en-US" sz="1900" b="0" i="0" smtClean="0">
                        <a:latin typeface="Cambria Math" panose="02040503050406030204" pitchFamily="18" charset="0"/>
                      </a:rPr>
                      <m:t>=</m:t>
                    </m:r>
                    <m:f>
                      <m:fPr>
                        <m:ctrlPr>
                          <a:rPr lang="en-AU" sz="1900" i="1">
                            <a:latin typeface="Cambria Math" panose="02040503050406030204" pitchFamily="18" charset="0"/>
                          </a:rPr>
                        </m:ctrlPr>
                      </m:fPr>
                      <m:num>
                        <m:sSup>
                          <m:sSupPr>
                            <m:ctrlPr>
                              <a:rPr lang="en-AU" sz="1900" i="1">
                                <a:latin typeface="Cambria Math" panose="02040503050406030204" pitchFamily="18" charset="0"/>
                              </a:rPr>
                            </m:ctrlPr>
                          </m:sSupPr>
                          <m:e>
                            <m:r>
                              <a:rPr lang="en-AU" sz="1900" i="1">
                                <a:latin typeface="Cambria Math" panose="02040503050406030204" pitchFamily="18" charset="0"/>
                              </a:rPr>
                              <m:t>𝑒</m:t>
                            </m:r>
                          </m:e>
                          <m:sup>
                            <m:r>
                              <a:rPr lang="en-AU" sz="1900" i="1">
                                <a:latin typeface="Cambria Math" panose="02040503050406030204" pitchFamily="18" charset="0"/>
                              </a:rPr>
                              <m:t>−</m:t>
                            </m:r>
                            <m:r>
                              <a:rPr lang="en-US" sz="1900" b="0" i="1" smtClean="0">
                                <a:latin typeface="Cambria Math" panose="02040503050406030204" pitchFamily="18" charset="0"/>
                              </a:rPr>
                              <m:t>7</m:t>
                            </m:r>
                          </m:sup>
                        </m:sSup>
                        <m:sSup>
                          <m:sSupPr>
                            <m:ctrlPr>
                              <a:rPr lang="en-AU" sz="1900" i="1">
                                <a:latin typeface="Cambria Math" panose="02040503050406030204" pitchFamily="18" charset="0"/>
                              </a:rPr>
                            </m:ctrlPr>
                          </m:sSupPr>
                          <m:e>
                            <m:r>
                              <a:rPr lang="en-US" sz="1900" b="0" i="1" smtClean="0">
                                <a:latin typeface="Cambria Math" panose="02040503050406030204" pitchFamily="18" charset="0"/>
                              </a:rPr>
                              <m:t>7</m:t>
                            </m:r>
                          </m:e>
                          <m:sup>
                            <m:r>
                              <a:rPr lang="en-US" sz="1900" b="0" i="1" smtClean="0">
                                <a:latin typeface="Cambria Math" panose="02040503050406030204" pitchFamily="18" charset="0"/>
                                <a:ea typeface="Cambria Math" panose="02040503050406030204" pitchFamily="18" charset="0"/>
                              </a:rPr>
                              <m:t>2</m:t>
                            </m:r>
                          </m:sup>
                        </m:sSup>
                      </m:num>
                      <m:den>
                        <m:r>
                          <a:rPr lang="en-US" sz="1900" b="0" i="1" smtClean="0">
                            <a:latin typeface="Cambria Math" panose="02040503050406030204" pitchFamily="18" charset="0"/>
                          </a:rPr>
                          <m:t>2</m:t>
                        </m:r>
                        <m:r>
                          <a:rPr lang="en-AU" sz="1900" i="1">
                            <a:latin typeface="Cambria Math" panose="02040503050406030204" pitchFamily="18" charset="0"/>
                          </a:rPr>
                          <m:t>!</m:t>
                        </m:r>
                      </m:den>
                    </m:f>
                    <m:r>
                      <a:rPr lang="en-US" sz="1900" b="0" i="1" smtClean="0">
                        <a:latin typeface="Cambria Math" panose="02040503050406030204" pitchFamily="18" charset="0"/>
                      </a:rPr>
                      <m:t>=0.0223</m:t>
                    </m:r>
                  </m:oMath>
                </a14:m>
                <a:endParaRPr lang="en-AU" sz="1900" dirty="0"/>
              </a:p>
              <a:p>
                <a:pPr marL="342900" indent="-342900">
                  <a:buFont typeface="+mj-lt"/>
                  <a:buAutoNum type="alphaLcParenR"/>
                </a:pP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&lt;2</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=0</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=1</m:t>
                        </m:r>
                      </m:e>
                    </m:d>
                    <m:r>
                      <a:rPr lang="en-US" sz="1800" b="0" i="1" smtClean="0">
                        <a:latin typeface="Cambria Math" panose="02040503050406030204" pitchFamily="18" charset="0"/>
                        <a:ea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𝑒</m:t>
                            </m:r>
                          </m:e>
                          <m:sup>
                            <m:r>
                              <a:rPr lang="en-AU" sz="1800" i="1">
                                <a:latin typeface="Cambria Math" panose="02040503050406030204" pitchFamily="18" charset="0"/>
                              </a:rPr>
                              <m:t>−</m:t>
                            </m:r>
                            <m:r>
                              <a:rPr lang="en-US" sz="1800" b="0" i="1" smtClean="0">
                                <a:latin typeface="Cambria Math" panose="02040503050406030204" pitchFamily="18" charset="0"/>
                              </a:rPr>
                              <m:t>7</m:t>
                            </m:r>
                          </m:sup>
                        </m:sSup>
                        <m:sSup>
                          <m:sSupPr>
                            <m:ctrlPr>
                              <a:rPr lang="en-AU" sz="1800" i="1">
                                <a:latin typeface="Cambria Math" panose="02040503050406030204" pitchFamily="18" charset="0"/>
                              </a:rPr>
                            </m:ctrlPr>
                          </m:sSupPr>
                          <m:e>
                            <m:r>
                              <a:rPr lang="en-US" sz="1800" b="0" i="1" smtClean="0">
                                <a:latin typeface="Cambria Math" panose="02040503050406030204" pitchFamily="18" charset="0"/>
                              </a:rPr>
                              <m:t>7</m:t>
                            </m:r>
                          </m:e>
                          <m:sup>
                            <m:r>
                              <a:rPr lang="en-US" sz="1800" b="0" i="1" smtClean="0">
                                <a:latin typeface="Cambria Math" panose="02040503050406030204" pitchFamily="18" charset="0"/>
                                <a:ea typeface="Cambria Math" panose="02040503050406030204" pitchFamily="18" charset="0"/>
                              </a:rPr>
                              <m:t>0</m:t>
                            </m:r>
                          </m:sup>
                        </m:sSup>
                      </m:num>
                      <m:den>
                        <m:r>
                          <a:rPr lang="en-US" sz="1800" b="0" i="1" smtClean="0">
                            <a:latin typeface="Cambria Math" panose="02040503050406030204" pitchFamily="18" charset="0"/>
                          </a:rPr>
                          <m:t>0</m:t>
                        </m:r>
                        <m:r>
                          <a:rPr lang="en-AU" sz="1800" i="1">
                            <a:latin typeface="Cambria Math" panose="02040503050406030204" pitchFamily="18" charset="0"/>
                          </a:rPr>
                          <m:t>!</m:t>
                        </m:r>
                      </m:den>
                    </m:f>
                    <m:r>
                      <a:rPr lang="en-US" sz="1800" b="0" i="1" smtClean="0">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𝑒</m:t>
                            </m:r>
                          </m:e>
                          <m:sup>
                            <m:r>
                              <a:rPr lang="en-AU" sz="1800" i="1">
                                <a:latin typeface="Cambria Math" panose="02040503050406030204" pitchFamily="18" charset="0"/>
                              </a:rPr>
                              <m:t>−</m:t>
                            </m:r>
                            <m:r>
                              <a:rPr lang="en-US" sz="1800" b="0" i="1" smtClean="0">
                                <a:latin typeface="Cambria Math" panose="02040503050406030204" pitchFamily="18" charset="0"/>
                              </a:rPr>
                              <m:t>7</m:t>
                            </m:r>
                          </m:sup>
                        </m:sSup>
                        <m:sSup>
                          <m:sSupPr>
                            <m:ctrlPr>
                              <a:rPr lang="en-AU" sz="1800" i="1">
                                <a:latin typeface="Cambria Math" panose="02040503050406030204" pitchFamily="18" charset="0"/>
                              </a:rPr>
                            </m:ctrlPr>
                          </m:sSupPr>
                          <m:e>
                            <m:r>
                              <a:rPr lang="en-US" sz="1800" b="0" i="1" smtClean="0">
                                <a:latin typeface="Cambria Math" panose="02040503050406030204" pitchFamily="18" charset="0"/>
                              </a:rPr>
                              <m:t>7</m:t>
                            </m:r>
                          </m:e>
                          <m:sup>
                            <m:r>
                              <a:rPr lang="en-US" sz="1800" b="0" i="1" smtClean="0">
                                <a:latin typeface="Cambria Math" panose="02040503050406030204" pitchFamily="18" charset="0"/>
                                <a:ea typeface="Cambria Math" panose="02040503050406030204" pitchFamily="18" charset="0"/>
                              </a:rPr>
                              <m:t>1</m:t>
                            </m:r>
                          </m:sup>
                        </m:sSup>
                      </m:num>
                      <m:den>
                        <m:r>
                          <a:rPr lang="en-US" sz="1800" b="0" i="1" smtClean="0">
                            <a:latin typeface="Cambria Math" panose="02040503050406030204" pitchFamily="18" charset="0"/>
                          </a:rPr>
                          <m:t>1</m:t>
                        </m:r>
                        <m:r>
                          <a:rPr lang="en-AU" sz="1800" i="1">
                            <a:latin typeface="Cambria Math" panose="02040503050406030204" pitchFamily="18" charset="0"/>
                          </a:rPr>
                          <m:t>!</m:t>
                        </m:r>
                      </m:den>
                    </m:f>
                    <m:r>
                      <a:rPr lang="en-US" sz="1800" b="0" i="1" smtClean="0">
                        <a:latin typeface="Cambria Math" panose="02040503050406030204" pitchFamily="18" charset="0"/>
                      </a:rPr>
                      <m:t>=0.00091+0.0063</m:t>
                    </m:r>
                    <m:r>
                      <a:rPr lang="en-US" sz="1800" b="0" i="1" smtClean="0">
                        <a:latin typeface="Cambria Math" panose="02040503050406030204" pitchFamily="18" charset="0"/>
                      </a:rPr>
                      <m:t>8 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0.0073</m:t>
                    </m:r>
                  </m:oMath>
                </a14:m>
                <a:endParaRPr lang="en-AU" sz="1800" dirty="0"/>
              </a:p>
              <a:p>
                <a:pPr marL="457200" indent="-457200">
                  <a:buFont typeface="+mj-lt"/>
                  <a:buAutoNum type="alphaLcParenR"/>
                </a:pPr>
                <a:r>
                  <a:rPr lang="en-AU" sz="1900" dirty="0"/>
                  <a:t>1 of the next 3 tells you this is </a:t>
                </a:r>
                <a:r>
                  <a:rPr lang="en-AU" sz="1900" dirty="0">
                    <a:solidFill>
                      <a:srgbClr val="FF0000"/>
                    </a:solidFill>
                  </a:rPr>
                  <a:t>binomial </a:t>
                </a:r>
                <a:r>
                  <a:rPr lang="en-AU" sz="1900" dirty="0"/>
                  <a:t>use </a:t>
                </a:r>
                <a14:m>
                  <m:oMath xmlns:m="http://schemas.openxmlformats.org/officeDocument/2006/math">
                    <m:r>
                      <m:rPr>
                        <m:sty m:val="p"/>
                      </m:rPr>
                      <a:rPr lang="en-US" sz="1900" b="0" i="0" smtClean="0">
                        <a:latin typeface="Cambria Math" panose="02040503050406030204" pitchFamily="18" charset="0"/>
                      </a:rPr>
                      <m:t>P</m:t>
                    </m:r>
                    <m:d>
                      <m:dPr>
                        <m:ctrlPr>
                          <a:rPr lang="en-US" sz="1900" b="0" i="0" smtClean="0">
                            <a:latin typeface="Cambria Math" panose="02040503050406030204" pitchFamily="18" charset="0"/>
                          </a:rPr>
                        </m:ctrlPr>
                      </m:dPr>
                      <m:e>
                        <m:r>
                          <m:rPr>
                            <m:sty m:val="p"/>
                          </m:rPr>
                          <a:rPr lang="en-US" sz="1900" b="0" i="0" smtClean="0">
                            <a:latin typeface="Cambria Math" panose="02040503050406030204" pitchFamily="18" charset="0"/>
                          </a:rPr>
                          <m:t>X</m:t>
                        </m:r>
                        <m:r>
                          <a:rPr lang="en-US" sz="1900" b="0" i="0" smtClean="0">
                            <a:latin typeface="Cambria Math" panose="02040503050406030204" pitchFamily="18" charset="0"/>
                          </a:rPr>
                          <m:t>=1</m:t>
                        </m:r>
                      </m:e>
                    </m:d>
                    <m:r>
                      <a:rPr lang="en-US" sz="1900" b="0" i="0" smtClean="0">
                        <a:latin typeface="Cambria Math" panose="02040503050406030204" pitchFamily="18" charset="0"/>
                      </a:rPr>
                      <m:t>=</m:t>
                    </m:r>
                    <m:d>
                      <m:dPr>
                        <m:ctrlPr>
                          <a:rPr lang="en-AU" sz="1900" i="1" smtClean="0">
                            <a:latin typeface="Cambria Math" panose="02040503050406030204" pitchFamily="18" charset="0"/>
                          </a:rPr>
                        </m:ctrlPr>
                      </m:dPr>
                      <m:e>
                        <m:m>
                          <m:mPr>
                            <m:mcs>
                              <m:mc>
                                <m:mcPr>
                                  <m:count m:val="1"/>
                                  <m:mcJc m:val="center"/>
                                </m:mcPr>
                              </m:mc>
                            </m:mcs>
                            <m:ctrlPr>
                              <a:rPr lang="en-AU" sz="1900" i="1">
                                <a:latin typeface="Cambria Math" panose="02040503050406030204" pitchFamily="18" charset="0"/>
                              </a:rPr>
                            </m:ctrlPr>
                          </m:mPr>
                          <m:mr>
                            <m:e>
                              <m:r>
                                <m:rPr>
                                  <m:brk m:alnAt="7"/>
                                </m:rPr>
                                <a:rPr lang="en-US" sz="1900" i="1">
                                  <a:latin typeface="Cambria Math" panose="02040503050406030204" pitchFamily="18" charset="0"/>
                                </a:rPr>
                                <m:t>𝑛</m:t>
                              </m:r>
                            </m:e>
                          </m:mr>
                          <m:mr>
                            <m:e>
                              <m:r>
                                <a:rPr lang="en-US" sz="1900" i="1">
                                  <a:latin typeface="Cambria Math" panose="02040503050406030204" pitchFamily="18" charset="0"/>
                                </a:rPr>
                                <m:t>𝑥</m:t>
                              </m:r>
                            </m:e>
                          </m:mr>
                        </m:m>
                      </m:e>
                    </m:d>
                    <m:sSup>
                      <m:sSupPr>
                        <m:ctrlPr>
                          <a:rPr lang="en-AU" sz="1900" i="1">
                            <a:latin typeface="Cambria Math" panose="02040503050406030204" pitchFamily="18" charset="0"/>
                          </a:rPr>
                        </m:ctrlPr>
                      </m:sSupPr>
                      <m:e>
                        <m:r>
                          <a:rPr lang="en-US" sz="1900" i="1">
                            <a:latin typeface="Cambria Math" panose="02040503050406030204" pitchFamily="18" charset="0"/>
                          </a:rPr>
                          <m:t>𝑝</m:t>
                        </m:r>
                      </m:e>
                      <m:sup>
                        <m:r>
                          <a:rPr lang="en-US" sz="1900" i="1">
                            <a:latin typeface="Cambria Math" panose="02040503050406030204" pitchFamily="18" charset="0"/>
                          </a:rPr>
                          <m:t>𝑥</m:t>
                        </m:r>
                      </m:sup>
                    </m:sSup>
                    <m:sSup>
                      <m:sSupPr>
                        <m:ctrlPr>
                          <a:rPr lang="en-AU" sz="1900" i="1">
                            <a:latin typeface="Cambria Math" panose="02040503050406030204" pitchFamily="18" charset="0"/>
                          </a:rPr>
                        </m:ctrlPr>
                      </m:sSupPr>
                      <m:e>
                        <m:r>
                          <a:rPr lang="en-US" sz="1900" i="1">
                            <a:latin typeface="Cambria Math" panose="02040503050406030204" pitchFamily="18" charset="0"/>
                          </a:rPr>
                          <m:t>(1−</m:t>
                        </m:r>
                        <m:r>
                          <a:rPr lang="en-US" sz="1900" i="1">
                            <a:latin typeface="Cambria Math" panose="02040503050406030204" pitchFamily="18" charset="0"/>
                          </a:rPr>
                          <m:t>𝑝</m:t>
                        </m:r>
                        <m:r>
                          <a:rPr lang="en-US" sz="1900" i="1">
                            <a:latin typeface="Cambria Math" panose="02040503050406030204" pitchFamily="18" charset="0"/>
                          </a:rPr>
                          <m:t>)</m:t>
                        </m:r>
                      </m:e>
                      <m:sup>
                        <m:r>
                          <a:rPr lang="en-US" sz="1900" i="1">
                            <a:latin typeface="Cambria Math" panose="02040503050406030204" pitchFamily="18" charset="0"/>
                          </a:rPr>
                          <m:t>𝑛</m:t>
                        </m:r>
                        <m:r>
                          <a:rPr lang="en-US" sz="1900" i="1">
                            <a:latin typeface="Cambria Math" panose="02040503050406030204" pitchFamily="18" charset="0"/>
                          </a:rPr>
                          <m:t>−</m:t>
                        </m:r>
                        <m:r>
                          <a:rPr lang="en-US" sz="1900" i="1">
                            <a:latin typeface="Cambria Math" panose="02040503050406030204" pitchFamily="18" charset="0"/>
                          </a:rPr>
                          <m:t>𝑥</m:t>
                        </m:r>
                      </m:sup>
                    </m:sSup>
                  </m:oMath>
                </a14:m>
                <a:endParaRPr lang="en-AU" sz="1900" dirty="0"/>
              </a:p>
              <a:p>
                <a:pPr marL="971550" lvl="1" indent="-457200"/>
                <a14:m>
                  <m:oMath xmlns:m="http://schemas.openxmlformats.org/officeDocument/2006/math">
                    <m:r>
                      <a:rPr lang="en-US" sz="1700" b="0" i="1" dirty="0" smtClean="0">
                        <a:latin typeface="Cambria Math" panose="02040503050406030204" pitchFamily="18" charset="0"/>
                      </a:rPr>
                      <m:t>𝑝</m:t>
                    </m:r>
                    <m:r>
                      <a:rPr lang="en-AU" sz="1700" i="1" dirty="0" smtClean="0">
                        <a:latin typeface="Cambria Math" panose="02040503050406030204" pitchFamily="18" charset="0"/>
                      </a:rPr>
                      <m:t>=0.0073 </m:t>
                    </m:r>
                  </m:oMath>
                </a14:m>
                <a:r>
                  <a:rPr lang="en-AU" sz="1700" dirty="0"/>
                  <a:t>from above, </a:t>
                </a:r>
                <a14:m>
                  <m:oMath xmlns:m="http://schemas.openxmlformats.org/officeDocument/2006/math">
                    <m:r>
                      <a:rPr lang="en-AU" sz="1700" i="1" dirty="0" smtClean="0">
                        <a:latin typeface="Cambria Math" panose="02040503050406030204" pitchFamily="18" charset="0"/>
                      </a:rPr>
                      <m:t>𝑛</m:t>
                    </m:r>
                    <m:r>
                      <a:rPr lang="en-AU" sz="1700" i="1" dirty="0" smtClean="0">
                        <a:latin typeface="Cambria Math" panose="02040503050406030204" pitchFamily="18" charset="0"/>
                      </a:rPr>
                      <m:t>=3 </m:t>
                    </m:r>
                  </m:oMath>
                </a14:m>
                <a:r>
                  <a:rPr lang="en-AU" sz="1700" dirty="0"/>
                  <a:t>and </a:t>
                </a:r>
                <a14:m>
                  <m:oMath xmlns:m="http://schemas.openxmlformats.org/officeDocument/2006/math">
                    <m:r>
                      <a:rPr lang="en-US" sz="1700" b="0" i="1" dirty="0" smtClean="0">
                        <a:latin typeface="Cambria Math" panose="02040503050406030204" pitchFamily="18" charset="0"/>
                      </a:rPr>
                      <m:t>𝑥</m:t>
                    </m:r>
                    <m:r>
                      <a:rPr lang="en-AU" sz="1700" i="1" dirty="0" smtClean="0">
                        <a:latin typeface="Cambria Math" panose="02040503050406030204" pitchFamily="18" charset="0"/>
                      </a:rPr>
                      <m:t>=1</m:t>
                    </m:r>
                  </m:oMath>
                </a14:m>
                <a:endParaRPr lang="en-AU" sz="1700" dirty="0"/>
              </a:p>
              <a:p>
                <a:pPr marL="971550" lvl="1" indent="-457200"/>
                <a14:m>
                  <m:oMath xmlns:m="http://schemas.openxmlformats.org/officeDocument/2006/math">
                    <m:d>
                      <m:dPr>
                        <m:ctrlPr>
                          <a:rPr lang="en-AU" sz="1700" i="1" smtClean="0">
                            <a:latin typeface="Cambria Math" panose="02040503050406030204" pitchFamily="18" charset="0"/>
                          </a:rPr>
                        </m:ctrlPr>
                      </m:dPr>
                      <m:e>
                        <m:m>
                          <m:mPr>
                            <m:mcs>
                              <m:mc>
                                <m:mcPr>
                                  <m:count m:val="1"/>
                                  <m:mcJc m:val="center"/>
                                </m:mcPr>
                              </m:mc>
                            </m:mcs>
                            <m:ctrlPr>
                              <a:rPr lang="en-AU" sz="1700" i="1">
                                <a:latin typeface="Cambria Math" panose="02040503050406030204" pitchFamily="18" charset="0"/>
                              </a:rPr>
                            </m:ctrlPr>
                          </m:mPr>
                          <m:mr>
                            <m:e>
                              <m:r>
                                <a:rPr lang="en-US" sz="1700" b="0" i="1" smtClean="0">
                                  <a:latin typeface="Cambria Math" panose="02040503050406030204" pitchFamily="18" charset="0"/>
                                </a:rPr>
                                <m:t>3</m:t>
                              </m:r>
                            </m:e>
                          </m:mr>
                          <m:mr>
                            <m:e>
                              <m:r>
                                <a:rPr lang="en-US" sz="1700" b="0" i="1" smtClean="0">
                                  <a:latin typeface="Cambria Math" panose="02040503050406030204" pitchFamily="18" charset="0"/>
                                </a:rPr>
                                <m:t>1</m:t>
                              </m:r>
                            </m:e>
                          </m:mr>
                        </m:m>
                      </m:e>
                    </m:d>
                    <m:sSup>
                      <m:sSupPr>
                        <m:ctrlPr>
                          <a:rPr lang="en-AU" sz="1700" i="1">
                            <a:latin typeface="Cambria Math" panose="02040503050406030204" pitchFamily="18" charset="0"/>
                          </a:rPr>
                        </m:ctrlPr>
                      </m:sSupPr>
                      <m:e>
                        <m:r>
                          <a:rPr lang="en-US" sz="1700" b="0" i="1" smtClean="0">
                            <a:latin typeface="Cambria Math" panose="02040503050406030204" pitchFamily="18" charset="0"/>
                          </a:rPr>
                          <m:t>0.0073</m:t>
                        </m:r>
                      </m:e>
                      <m:sup>
                        <m:r>
                          <a:rPr lang="en-US" sz="1700" b="0" i="1" smtClean="0">
                            <a:latin typeface="Cambria Math" panose="02040503050406030204" pitchFamily="18" charset="0"/>
                          </a:rPr>
                          <m:t>1</m:t>
                        </m:r>
                      </m:sup>
                    </m:sSup>
                    <m:sSup>
                      <m:sSupPr>
                        <m:ctrlPr>
                          <a:rPr lang="en-AU" sz="1700" i="1">
                            <a:latin typeface="Cambria Math" panose="02040503050406030204" pitchFamily="18" charset="0"/>
                          </a:rPr>
                        </m:ctrlPr>
                      </m:sSupPr>
                      <m:e>
                        <m:r>
                          <a:rPr lang="en-US" sz="1700" i="1">
                            <a:latin typeface="Cambria Math" panose="02040503050406030204" pitchFamily="18" charset="0"/>
                          </a:rPr>
                          <m:t>(1−</m:t>
                        </m:r>
                        <m:r>
                          <a:rPr lang="en-US" sz="1700" b="0" i="1" smtClean="0">
                            <a:latin typeface="Cambria Math" panose="02040503050406030204" pitchFamily="18" charset="0"/>
                          </a:rPr>
                          <m:t>0.0073</m:t>
                        </m:r>
                        <m:r>
                          <a:rPr lang="en-US" sz="1700" i="1">
                            <a:latin typeface="Cambria Math" panose="02040503050406030204" pitchFamily="18" charset="0"/>
                          </a:rPr>
                          <m:t>)</m:t>
                        </m:r>
                      </m:e>
                      <m:sup>
                        <m:r>
                          <a:rPr lang="en-US" sz="1700" b="0" i="1" smtClean="0">
                            <a:latin typeface="Cambria Math" panose="02040503050406030204" pitchFamily="18" charset="0"/>
                          </a:rPr>
                          <m:t>3−1</m:t>
                        </m:r>
                      </m:sup>
                    </m:sSup>
                    <m:r>
                      <a:rPr lang="en-US" sz="1700" b="0" i="1" smtClean="0">
                        <a:latin typeface="Cambria Math" panose="02040503050406030204" pitchFamily="18" charset="0"/>
                      </a:rPr>
                      <m:t>=0.0216</m:t>
                    </m:r>
                  </m:oMath>
                </a14:m>
                <a:endParaRPr lang="en-AU" sz="1700" dirty="0"/>
              </a:p>
              <a:p>
                <a:endParaRPr lang="en-AU" sz="1900" dirty="0"/>
              </a:p>
              <a:p>
                <a:r>
                  <a:rPr lang="en-AU" sz="1700" dirty="0"/>
                  <a:t>Remember that the meaning of </a:t>
                </a:r>
                <a14:m>
                  <m:oMath xmlns:m="http://schemas.openxmlformats.org/officeDocument/2006/math">
                    <m:r>
                      <a:rPr lang="en-AU" sz="1700" i="1" dirty="0" smtClean="0">
                        <a:latin typeface="Cambria Math" panose="02040503050406030204" pitchFamily="18" charset="0"/>
                      </a:rPr>
                      <m:t>𝑃</m:t>
                    </m:r>
                    <m:r>
                      <a:rPr lang="en-AU" sz="1700" i="1" dirty="0" smtClean="0">
                        <a:latin typeface="Cambria Math" panose="02040503050406030204" pitchFamily="18" charset="0"/>
                      </a:rPr>
                      <m:t>(</m:t>
                    </m:r>
                    <m:r>
                      <a:rPr lang="en-AU" sz="1700" i="1" dirty="0" smtClean="0">
                        <a:latin typeface="Cambria Math" panose="02040503050406030204" pitchFamily="18" charset="0"/>
                      </a:rPr>
                      <m:t>𝑋</m:t>
                    </m:r>
                    <m:r>
                      <a:rPr lang="en-AU" sz="1700" i="1" dirty="0" smtClean="0">
                        <a:latin typeface="Cambria Math" panose="02040503050406030204" pitchFamily="18" charset="0"/>
                      </a:rPr>
                      <m:t>=</m:t>
                    </m:r>
                    <m:r>
                      <a:rPr lang="en-AU" sz="1700" i="1" dirty="0" smtClean="0">
                        <a:latin typeface="Cambria Math" panose="02040503050406030204" pitchFamily="18" charset="0"/>
                      </a:rPr>
                      <m:t>𝑥</m:t>
                    </m:r>
                    <m:r>
                      <a:rPr lang="en-AU" sz="1700" i="1" dirty="0" smtClean="0">
                        <a:latin typeface="Cambria Math" panose="02040503050406030204" pitchFamily="18" charset="0"/>
                      </a:rPr>
                      <m:t>) </m:t>
                    </m:r>
                  </m:oMath>
                </a14:m>
                <a:r>
                  <a:rPr lang="en-AU" sz="1700" dirty="0"/>
                  <a:t>depends on the word question and type of distribution.</a:t>
                </a:r>
              </a:p>
            </p:txBody>
          </p:sp>
        </mc:Choice>
        <mc:Fallback>
          <p:sp>
            <p:nvSpPr>
              <p:cNvPr id="6" name="Content Placeholder 5">
                <a:extLst>
                  <a:ext uri="{FF2B5EF4-FFF2-40B4-BE49-F238E27FC236}">
                    <a16:creationId xmlns:a16="http://schemas.microsoft.com/office/drawing/2014/main" id="{F5A5081B-83F6-4445-9B8D-42C7E319B7BC}"/>
                  </a:ext>
                </a:extLst>
              </p:cNvPr>
              <p:cNvSpPr>
                <a:spLocks noGrp="1" noRot="1" noChangeAspect="1" noMove="1" noResize="1" noEditPoints="1" noAdjustHandles="1" noChangeArrowheads="1" noChangeShapeType="1" noTextEdit="1"/>
              </p:cNvSpPr>
              <p:nvPr>
                <p:ph sz="half" idx="2"/>
              </p:nvPr>
            </p:nvSpPr>
            <p:spPr>
              <a:xfrm>
                <a:off x="100668" y="2031024"/>
                <a:ext cx="8976220" cy="4730504"/>
              </a:xfrm>
              <a:blipFill>
                <a:blip r:embed="rId2"/>
                <a:stretch>
                  <a:fillRect l="-611" t="-2191"/>
                </a:stretch>
              </a:blipFill>
            </p:spPr>
            <p:txBody>
              <a:bodyPr/>
              <a:lstStyle/>
              <a:p>
                <a:r>
                  <a:rPr lang="en-AU">
                    <a:noFill/>
                  </a:rPr>
                  <a:t> </a:t>
                </a:r>
              </a:p>
            </p:txBody>
          </p:sp>
        </mc:Fallback>
      </mc:AlternateContent>
      <p:cxnSp>
        <p:nvCxnSpPr>
          <p:cNvPr id="3" name="Straight Connector 2">
            <a:extLst>
              <a:ext uri="{FF2B5EF4-FFF2-40B4-BE49-F238E27FC236}">
                <a16:creationId xmlns:a16="http://schemas.microsoft.com/office/drawing/2014/main" id="{100E8310-CA63-1FA1-E95F-8F44C9C62B68}"/>
              </a:ext>
            </a:extLst>
          </p:cNvPr>
          <p:cNvCxnSpPr/>
          <p:nvPr/>
        </p:nvCxnSpPr>
        <p:spPr>
          <a:xfrm>
            <a:off x="116276" y="3552092"/>
            <a:ext cx="89114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6865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54431"/>
            <a:ext cx="8569723" cy="4135232"/>
          </a:xfrm>
        </p:spPr>
        <p:txBody>
          <a:bodyPr>
            <a:normAutofit/>
          </a:bodyPr>
          <a:lstStyle/>
          <a:p>
            <a:r>
              <a:rPr lang="en-US" dirty="0"/>
              <a:t>A life insurance salesman sells on average 3 </a:t>
            </a:r>
            <a:r>
              <a:rPr lang="en-US" dirty="0">
                <a:solidFill>
                  <a:srgbClr val="FF0000"/>
                </a:solidFill>
              </a:rPr>
              <a:t>policies per week</a:t>
            </a:r>
            <a:r>
              <a:rPr lang="en-US" dirty="0"/>
              <a:t>. </a:t>
            </a:r>
          </a:p>
          <a:p>
            <a:r>
              <a:rPr lang="en-US" dirty="0"/>
              <a:t>Assuming a Poisson Distribution calculate the probability that in a week he will sell:</a:t>
            </a:r>
          </a:p>
          <a:p>
            <a:pPr marL="342900" indent="-342900">
              <a:buFont typeface="Arial" panose="020B0604020202020204" pitchFamily="34" charset="0"/>
              <a:buChar char="•"/>
            </a:pPr>
            <a:r>
              <a:rPr lang="en-US" dirty="0"/>
              <a:t>Some policies</a:t>
            </a:r>
          </a:p>
          <a:p>
            <a:pPr marL="342900" indent="-342900">
              <a:buFont typeface="Arial" panose="020B0604020202020204" pitchFamily="34" charset="0"/>
              <a:buChar char="•"/>
            </a:pPr>
            <a:r>
              <a:rPr lang="en-US" dirty="0"/>
              <a:t>2 or more policies but less than 5</a:t>
            </a:r>
          </a:p>
          <a:p>
            <a:pPr marL="342900" indent="-342900">
              <a:buFont typeface="Arial" panose="020B0604020202020204" pitchFamily="34" charset="0"/>
              <a:buChar char="•"/>
            </a:pPr>
            <a:r>
              <a:rPr lang="en-US" dirty="0"/>
              <a:t>Assuming there are 5 working days in a week what is the probability that on a </a:t>
            </a:r>
            <a:r>
              <a:rPr lang="en-US" dirty="0">
                <a:solidFill>
                  <a:srgbClr val="FF0000"/>
                </a:solidFill>
              </a:rPr>
              <a:t>given day </a:t>
            </a:r>
            <a:r>
              <a:rPr lang="en-US" dirty="0"/>
              <a:t>he will sell one policy?</a:t>
            </a:r>
          </a:p>
          <a:p>
            <a:pPr marL="342900" indent="-342900">
              <a:buFont typeface="Arial" panose="020B0604020202020204" pitchFamily="34" charset="0"/>
              <a:buChar char="•"/>
            </a:pPr>
            <a:endParaRPr lang="en-US" sz="600" dirty="0"/>
          </a:p>
          <a:p>
            <a:endParaRPr lang="en-AU" sz="1200" dirty="0"/>
          </a:p>
          <a:p>
            <a:endParaRPr lang="en-AU" sz="1200" dirty="0"/>
          </a:p>
          <a:p>
            <a:endParaRPr lang="en-AU" sz="1200" dirty="0"/>
          </a:p>
          <a:p>
            <a:endParaRPr lang="en-AU" sz="1200" dirty="0"/>
          </a:p>
          <a:p>
            <a:pPr algn="r"/>
            <a:r>
              <a:rPr lang="en-AU" sz="1200" dirty="0"/>
              <a:t>https://www.intmath.com/counting-probability/13-poisson-probability-distribution.php</a:t>
            </a:r>
          </a:p>
        </p:txBody>
      </p:sp>
      <p:sp>
        <p:nvSpPr>
          <p:cNvPr id="4" name="Title 3"/>
          <p:cNvSpPr>
            <a:spLocks noGrp="1"/>
          </p:cNvSpPr>
          <p:nvPr>
            <p:ph type="title"/>
          </p:nvPr>
        </p:nvSpPr>
        <p:spPr/>
        <p:txBody>
          <a:bodyPr/>
          <a:lstStyle/>
          <a:p>
            <a:r>
              <a:rPr lang="en-US" dirty="0"/>
              <a:t>Poisson and Life Insurance</a:t>
            </a:r>
            <a:endParaRPr lang="en-AU" dirty="0"/>
          </a:p>
        </p:txBody>
      </p:sp>
    </p:spTree>
    <p:extLst>
      <p:ext uri="{BB962C8B-B14F-4D97-AF65-F5344CB8AC3E}">
        <p14:creationId xmlns:p14="http://schemas.microsoft.com/office/powerpoint/2010/main" val="1702809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5733" y="179998"/>
            <a:ext cx="7681480" cy="3610952"/>
          </a:xfrm>
          <a:prstGeom prst="rect">
            <a:avLst/>
          </a:prstGeom>
        </p:spPr>
      </p:pic>
      <p:pic>
        <p:nvPicPr>
          <p:cNvPr id="6" name="Picture 5"/>
          <p:cNvPicPr>
            <a:picLocks noChangeAspect="1"/>
          </p:cNvPicPr>
          <p:nvPr/>
        </p:nvPicPr>
        <p:blipFill>
          <a:blip r:embed="rId3"/>
          <a:stretch>
            <a:fillRect/>
          </a:stretch>
        </p:blipFill>
        <p:spPr>
          <a:xfrm>
            <a:off x="408205" y="3790950"/>
            <a:ext cx="4877780" cy="2935785"/>
          </a:xfrm>
          <a:prstGeom prst="rect">
            <a:avLst/>
          </a:prstGeom>
        </p:spPr>
      </p:pic>
    </p:spTree>
    <p:extLst>
      <p:ext uri="{BB962C8B-B14F-4D97-AF65-F5344CB8AC3E}">
        <p14:creationId xmlns:p14="http://schemas.microsoft.com/office/powerpoint/2010/main" val="3126601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a:xfrm>
            <a:off x="275696" y="2010599"/>
            <a:ext cx="8569723" cy="432000"/>
          </a:xfrm>
        </p:spPr>
        <p:txBody>
          <a:bodyPr/>
          <a:lstStyle/>
          <a:p>
            <a:r>
              <a:rPr lang="en-AU" dirty="0">
                <a:solidFill>
                  <a:srgbClr val="FF0000"/>
                </a:solidFill>
              </a:rPr>
              <a:t>A random variable X is continuous if P(X=x)=0 for all real numbers x</a:t>
            </a:r>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653197"/>
                <a:ext cx="8569723" cy="3536465"/>
              </a:xfrm>
            </p:spPr>
            <p:txBody>
              <a:bodyPr>
                <a:normAutofit fontScale="92500" lnSpcReduction="10000"/>
              </a:bodyPr>
              <a:lstStyle/>
              <a:p>
                <a:r>
                  <a:rPr lang="en-AU" dirty="0"/>
                  <a:t>The diameters of a rod can be anywhere from 12 to 15 mm. </a:t>
                </a:r>
              </a:p>
              <a:p>
                <a:pPr>
                  <a:lnSpc>
                    <a:spcPct val="110000"/>
                  </a:lnSpc>
                </a:pPr>
                <a:r>
                  <a:rPr lang="en-AU" dirty="0"/>
                  <a:t>What is the probability that a rod selected at random has a diameter of EXACTLY 13 mm? </a:t>
                </a:r>
                <a:r>
                  <a:rPr lang="en-AU"/>
                  <a:t>13.0000000000000000 </a:t>
                </a:r>
                <a:r>
                  <a:rPr lang="en-AU" dirty="0"/>
                  <a:t>(forever) mm</a:t>
                </a:r>
              </a:p>
              <a:p>
                <a:pPr algn="ctr"/>
                <a:r>
                  <a:rPr lang="en-AU" b="1" dirty="0">
                    <a:solidFill>
                      <a:srgbClr val="FF0000"/>
                    </a:solidFill>
                  </a:rPr>
                  <a:t>The Probability the diameter is exactly 13 mm is ZERO</a:t>
                </a:r>
              </a:p>
              <a:p>
                <a:r>
                  <a:rPr lang="en-AU" dirty="0">
                    <a:solidFill>
                      <a:srgbClr val="000000"/>
                    </a:solidFill>
                  </a:rPr>
                  <a:t>For continuous random variables we deal with intervals. </a:t>
                </a:r>
              </a:p>
              <a:p>
                <a:endParaRPr lang="en-AU" dirty="0">
                  <a:solidFill>
                    <a:srgbClr val="000000"/>
                  </a:solidFill>
                </a:endParaRPr>
              </a:p>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&lt;</m:t>
                          </m:r>
                          <m:r>
                            <a:rPr lang="en-US" b="0" i="1" smtClean="0">
                              <a:solidFill>
                                <a:srgbClr val="000000"/>
                              </a:solidFill>
                              <a:latin typeface="Cambria Math" panose="02040503050406030204" pitchFamily="18" charset="0"/>
                            </a:rPr>
                            <m:t>𝑎</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𝑃</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𝑎</m:t>
                      </m:r>
                      <m:r>
                        <a:rPr lang="en-US" b="0" i="1"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Math" panose="02040503050406030204" pitchFamily="18" charset="0"/>
                </a:endParaRPr>
              </a:p>
              <a:p>
                <a:endParaRPr lang="en-US" dirty="0">
                  <a:solidFill>
                    <a:srgbClr val="000000"/>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AU" b="0" i="1" dirty="0" smtClean="0">
                          <a:solidFill>
                            <a:srgbClr val="000000"/>
                          </a:solidFill>
                          <a:latin typeface="Cambria Math" panose="02040503050406030204" pitchFamily="18" charset="0"/>
                        </a:rPr>
                        <m:t>𝑃</m:t>
                      </m:r>
                      <m:d>
                        <m:dPr>
                          <m:ctrlPr>
                            <a:rPr lang="en-AU" i="1" dirty="0" smtClean="0">
                              <a:solidFill>
                                <a:srgbClr val="000000"/>
                              </a:solidFill>
                              <a:latin typeface="Cambria Math" panose="02040503050406030204" pitchFamily="18" charset="0"/>
                            </a:rPr>
                          </m:ctrlPr>
                        </m:dPr>
                        <m:e>
                          <m:r>
                            <a:rPr lang="en-AU" b="0" i="1" dirty="0" smtClean="0">
                              <a:solidFill>
                                <a:srgbClr val="000000"/>
                              </a:solidFill>
                              <a:latin typeface="Cambria Math" panose="02040503050406030204" pitchFamily="18" charset="0"/>
                            </a:rPr>
                            <m:t>𝑎</m:t>
                          </m:r>
                          <m:r>
                            <a:rPr lang="en-AU" b="0" i="1" dirty="0" smtClean="0">
                              <a:solidFill>
                                <a:srgbClr val="000000"/>
                              </a:solidFill>
                              <a:latin typeface="Cambria Math" panose="02040503050406030204" pitchFamily="18" charset="0"/>
                            </a:rPr>
                            <m:t>&lt;</m:t>
                          </m:r>
                          <m:r>
                            <a:rPr lang="en-AU" b="0" i="1" dirty="0" smtClean="0">
                              <a:solidFill>
                                <a:srgbClr val="000000"/>
                              </a:solidFill>
                              <a:latin typeface="Cambria Math" panose="02040503050406030204" pitchFamily="18" charset="0"/>
                            </a:rPr>
                            <m:t>𝑋</m:t>
                          </m:r>
                          <m:r>
                            <a:rPr lang="en-AU" b="0" i="1" dirty="0" smtClean="0">
                              <a:solidFill>
                                <a:srgbClr val="000000"/>
                              </a:solidFill>
                              <a:latin typeface="Cambria Math" panose="02040503050406030204" pitchFamily="18" charset="0"/>
                            </a:rPr>
                            <m:t>&lt;</m:t>
                          </m:r>
                          <m:r>
                            <a:rPr lang="en-AU" b="0" i="1" dirty="0" smtClean="0">
                              <a:solidFill>
                                <a:srgbClr val="000000"/>
                              </a:solidFill>
                              <a:latin typeface="Cambria Math" panose="02040503050406030204" pitchFamily="18" charset="0"/>
                            </a:rPr>
                            <m:t>𝑏</m:t>
                          </m:r>
                        </m:e>
                      </m:d>
                      <m:r>
                        <a:rPr lang="en-US" b="0" i="0" dirty="0" smtClean="0">
                          <a:solidFill>
                            <a:srgbClr val="000000"/>
                          </a:solidFill>
                          <a:latin typeface="Cambria Math" panose="02040503050406030204" pitchFamily="18" charset="0"/>
                        </a:rPr>
                        <m:t>=</m:t>
                      </m:r>
                      <m:r>
                        <a:rPr lang="en-AU" b="0" i="1" dirty="0">
                          <a:solidFill>
                            <a:srgbClr val="000000"/>
                          </a:solidFill>
                          <a:latin typeface="Cambria Math" panose="02040503050406030204" pitchFamily="18" charset="0"/>
                        </a:rPr>
                        <m:t>𝑃</m:t>
                      </m:r>
                      <m:d>
                        <m:dPr>
                          <m:ctrlPr>
                            <a:rPr lang="en-AU" i="1" dirty="0">
                              <a:solidFill>
                                <a:srgbClr val="000000"/>
                              </a:solidFill>
                              <a:latin typeface="Cambria Math" panose="02040503050406030204" pitchFamily="18" charset="0"/>
                            </a:rPr>
                          </m:ctrlPr>
                        </m:dPr>
                        <m:e>
                          <m:r>
                            <a:rPr lang="en-AU" b="0" i="1" dirty="0">
                              <a:solidFill>
                                <a:srgbClr val="000000"/>
                              </a:solidFill>
                              <a:latin typeface="Cambria Math" panose="02040503050406030204" pitchFamily="18" charset="0"/>
                            </a:rPr>
                            <m:t>𝑎</m:t>
                          </m:r>
                          <m:r>
                            <a:rPr lang="en-AU" b="0" i="1" dirty="0" smtClean="0">
                              <a:solidFill>
                                <a:srgbClr val="000000"/>
                              </a:solidFill>
                              <a:latin typeface="Cambria Math" panose="02040503050406030204" pitchFamily="18" charset="0"/>
                              <a:ea typeface="Cambria Math" panose="02040503050406030204" pitchFamily="18" charset="0"/>
                            </a:rPr>
                            <m:t>≤</m:t>
                          </m:r>
                          <m:r>
                            <a:rPr lang="en-AU" b="0" i="1" dirty="0">
                              <a:solidFill>
                                <a:srgbClr val="000000"/>
                              </a:solidFill>
                              <a:latin typeface="Cambria Math" panose="02040503050406030204" pitchFamily="18" charset="0"/>
                            </a:rPr>
                            <m:t>𝑋</m:t>
                          </m:r>
                          <m:r>
                            <a:rPr lang="en-AU" b="0" i="1" dirty="0" smtClean="0">
                              <a:solidFill>
                                <a:srgbClr val="000000"/>
                              </a:solidFill>
                              <a:latin typeface="Cambria Math" panose="02040503050406030204" pitchFamily="18" charset="0"/>
                              <a:ea typeface="Cambria Math" panose="02040503050406030204" pitchFamily="18" charset="0"/>
                            </a:rPr>
                            <m:t>≤</m:t>
                          </m:r>
                          <m:r>
                            <a:rPr lang="en-AU" b="0" i="1" dirty="0">
                              <a:solidFill>
                                <a:srgbClr val="000000"/>
                              </a:solidFill>
                              <a:latin typeface="Cambria Math" panose="02040503050406030204" pitchFamily="18" charset="0"/>
                            </a:rPr>
                            <m:t>𝑏</m:t>
                          </m:r>
                        </m:e>
                      </m:d>
                    </m:oMath>
                  </m:oMathPara>
                </a14:m>
                <a:endParaRPr lang="en-AU" dirty="0">
                  <a:solidFill>
                    <a:srgbClr val="000000"/>
                  </a:solidFill>
                </a:endParaRPr>
              </a:p>
              <a:p>
                <a:endParaRPr lang="en-AU" b="1" dirty="0">
                  <a:solidFill>
                    <a:srgbClr val="000000"/>
                  </a:solidFill>
                </a:endParaRPr>
              </a:p>
              <a:p>
                <a:pPr algn="r"/>
                <a:r>
                  <a:rPr lang="en-AU" sz="1600" i="1" dirty="0">
                    <a:solidFill>
                      <a:srgbClr val="000000"/>
                    </a:solidFill>
                  </a:rPr>
                  <a:t>NOTE: For discrete random variables the above probability statements are not true</a:t>
                </a:r>
                <a:r>
                  <a:rPr lang="en-AU" sz="1900" i="1" dirty="0">
                    <a:solidFill>
                      <a:srgbClr val="000000"/>
                    </a:solidFill>
                  </a:rPr>
                  <a:t>.</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653197"/>
                <a:ext cx="8569723" cy="3536465"/>
              </a:xfrm>
              <a:blipFill>
                <a:blip r:embed="rId2"/>
                <a:stretch>
                  <a:fillRect l="-640" t="-2586" r="-640" b="-2241"/>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Continuous probability distributions</a:t>
            </a:r>
          </a:p>
        </p:txBody>
      </p:sp>
      <p:cxnSp>
        <p:nvCxnSpPr>
          <p:cNvPr id="6" name="Straight Connector 5">
            <a:extLst>
              <a:ext uri="{FF2B5EF4-FFF2-40B4-BE49-F238E27FC236}">
                <a16:creationId xmlns:a16="http://schemas.microsoft.com/office/drawing/2014/main" id="{DF0F14D9-BA0E-D7CE-3D6E-D68C3F97BFC5}"/>
              </a:ext>
            </a:extLst>
          </p:cNvPr>
          <p:cNvCxnSpPr/>
          <p:nvPr/>
        </p:nvCxnSpPr>
        <p:spPr>
          <a:xfrm>
            <a:off x="298581" y="5556738"/>
            <a:ext cx="854683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459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133600"/>
                <a:ext cx="8569723" cy="4056063"/>
              </a:xfrm>
            </p:spPr>
            <p:txBody>
              <a:bodyPr/>
              <a:lstStyle/>
              <a:p>
                <a:pPr marL="342900" indent="-342900">
                  <a:buFont typeface="Arial" panose="020B0604020202020204" pitchFamily="34" charset="0"/>
                  <a:buChar char="•"/>
                </a:pPr>
                <a:r>
                  <a:rPr lang="en-AU" dirty="0">
                    <a:solidFill>
                      <a:srgbClr val="000000"/>
                    </a:solidFill>
                  </a:rPr>
                  <a:t>To calculate the probability we need a probability density function f(x), where the area under f(x) between a and b equals the probability</a:t>
                </a:r>
              </a:p>
              <a:p>
                <a:pPr algn="ctr"/>
                <a14:m>
                  <m:oMathPara xmlns:m="http://schemas.openxmlformats.org/officeDocument/2006/math">
                    <m:oMathParaPr>
                      <m:jc m:val="centerGroup"/>
                    </m:oMathParaPr>
                    <m:oMath xmlns:m="http://schemas.openxmlformats.org/officeDocument/2006/math">
                      <m:r>
                        <a:rPr lang="en-AU" i="1">
                          <a:solidFill>
                            <a:srgbClr val="000000"/>
                          </a:solidFill>
                          <a:latin typeface="Cambria Math" panose="02040503050406030204" pitchFamily="18" charset="0"/>
                        </a:rPr>
                        <m:t>𝑃</m:t>
                      </m:r>
                      <m:d>
                        <m:dPr>
                          <m:ctrlPr>
                            <a:rPr lang="en-AU" i="1">
                              <a:solidFill>
                                <a:srgbClr val="000000"/>
                              </a:solidFill>
                              <a:latin typeface="Cambria Math" panose="02040503050406030204" pitchFamily="18" charset="0"/>
                            </a:rPr>
                          </m:ctrlPr>
                        </m:dPr>
                        <m:e>
                          <m:r>
                            <a:rPr lang="en-AU" i="1">
                              <a:solidFill>
                                <a:srgbClr val="000000"/>
                              </a:solidFill>
                              <a:latin typeface="Cambria Math" panose="02040503050406030204" pitchFamily="18" charset="0"/>
                            </a:rPr>
                            <m:t>𝑎</m:t>
                          </m:r>
                          <m:r>
                            <a:rPr lang="en-AU" i="1">
                              <a:solidFill>
                                <a:srgbClr val="000000"/>
                              </a:solidFill>
                              <a:latin typeface="Cambria Math" panose="02040503050406030204" pitchFamily="18" charset="0"/>
                            </a:rPr>
                            <m:t>&lt;</m:t>
                          </m:r>
                          <m:r>
                            <a:rPr lang="en-AU" i="1">
                              <a:solidFill>
                                <a:srgbClr val="000000"/>
                              </a:solidFill>
                              <a:latin typeface="Cambria Math" panose="02040503050406030204" pitchFamily="18" charset="0"/>
                            </a:rPr>
                            <m:t>𝑋</m:t>
                          </m:r>
                          <m:r>
                            <a:rPr lang="en-AU" i="1">
                              <a:solidFill>
                                <a:srgbClr val="000000"/>
                              </a:solidFill>
                              <a:latin typeface="Cambria Math" panose="02040503050406030204" pitchFamily="18" charset="0"/>
                            </a:rPr>
                            <m:t>&lt;</m:t>
                          </m:r>
                          <m:r>
                            <a:rPr lang="en-AU" i="1">
                              <a:solidFill>
                                <a:srgbClr val="000000"/>
                              </a:solidFill>
                              <a:latin typeface="Cambria Math" panose="02040503050406030204" pitchFamily="18" charset="0"/>
                            </a:rPr>
                            <m:t>𝑏</m:t>
                          </m:r>
                        </m:e>
                      </m:d>
                      <m:r>
                        <a:rPr lang="en-AU" i="1">
                          <a:solidFill>
                            <a:srgbClr val="000000"/>
                          </a:solidFill>
                          <a:latin typeface="Cambria Math" panose="02040503050406030204" pitchFamily="18" charset="0"/>
                        </a:rPr>
                        <m:t>=</m:t>
                      </m:r>
                      <m:nary>
                        <m:naryPr>
                          <m:ctrlPr>
                            <a:rPr lang="en-AU" i="1">
                              <a:solidFill>
                                <a:srgbClr val="000000"/>
                              </a:solidFill>
                              <a:latin typeface="Cambria Math" panose="02040503050406030204" pitchFamily="18" charset="0"/>
                            </a:rPr>
                          </m:ctrlPr>
                        </m:naryPr>
                        <m:sub>
                          <m:r>
                            <m:rPr>
                              <m:brk m:alnAt="23"/>
                            </m:rPr>
                            <a:rPr lang="en-AU" i="1">
                              <a:solidFill>
                                <a:srgbClr val="000000"/>
                              </a:solidFill>
                              <a:latin typeface="Cambria Math" panose="02040503050406030204" pitchFamily="18" charset="0"/>
                            </a:rPr>
                            <m:t>𝑎</m:t>
                          </m:r>
                        </m:sub>
                        <m:sup>
                          <m:r>
                            <a:rPr lang="en-AU" i="1">
                              <a:solidFill>
                                <a:srgbClr val="000000"/>
                              </a:solidFill>
                              <a:latin typeface="Cambria Math" panose="02040503050406030204" pitchFamily="18" charset="0"/>
                            </a:rPr>
                            <m:t>𝑏</m:t>
                          </m:r>
                        </m:sup>
                        <m:e>
                          <m:r>
                            <a:rPr lang="en-AU" i="1">
                              <a:solidFill>
                                <a:srgbClr val="000000"/>
                              </a:solidFill>
                              <a:latin typeface="Cambria Math" panose="02040503050406030204" pitchFamily="18" charset="0"/>
                            </a:rPr>
                            <m:t>𝑓</m:t>
                          </m:r>
                          <m:d>
                            <m:dPr>
                              <m:ctrlPr>
                                <a:rPr lang="en-AU" i="1">
                                  <a:solidFill>
                                    <a:srgbClr val="000000"/>
                                  </a:solidFill>
                                  <a:latin typeface="Cambria Math" panose="02040503050406030204" pitchFamily="18" charset="0"/>
                                </a:rPr>
                              </m:ctrlPr>
                            </m:dPr>
                            <m:e>
                              <m:r>
                                <a:rPr lang="en-AU" i="1">
                                  <a:solidFill>
                                    <a:srgbClr val="000000"/>
                                  </a:solidFill>
                                  <a:latin typeface="Cambria Math" panose="02040503050406030204" pitchFamily="18" charset="0"/>
                                </a:rPr>
                                <m:t>𝑥</m:t>
                              </m:r>
                            </m:e>
                          </m:d>
                          <m:r>
                            <a:rPr lang="en-AU" i="1">
                              <a:solidFill>
                                <a:srgbClr val="000000"/>
                              </a:solidFill>
                              <a:latin typeface="Cambria Math" panose="02040503050406030204" pitchFamily="18" charset="0"/>
                            </a:rPr>
                            <m:t>𝑑𝑥</m:t>
                          </m:r>
                          <m:r>
                            <a:rPr lang="en-AU" i="1">
                              <a:solidFill>
                                <a:srgbClr val="000000"/>
                              </a:solidFill>
                              <a:latin typeface="Cambria Math" panose="02040503050406030204" pitchFamily="18" charset="0"/>
                            </a:rPr>
                            <m:t>  </m:t>
                          </m:r>
                          <m:r>
                            <a:rPr lang="en-AU" i="1">
                              <a:solidFill>
                                <a:srgbClr val="000000"/>
                              </a:solidFill>
                              <a:latin typeface="Cambria Math" panose="02040503050406030204" pitchFamily="18" charset="0"/>
                            </a:rPr>
                            <m:t>𝑓𝑜𝑟</m:t>
                          </m:r>
                          <m:r>
                            <a:rPr lang="en-AU" i="1">
                              <a:solidFill>
                                <a:srgbClr val="000000"/>
                              </a:solidFill>
                              <a:latin typeface="Cambria Math" panose="02040503050406030204" pitchFamily="18" charset="0"/>
                            </a:rPr>
                            <m:t> </m:t>
                          </m:r>
                          <m:r>
                            <a:rPr lang="en-AU" i="1">
                              <a:solidFill>
                                <a:srgbClr val="000000"/>
                              </a:solidFill>
                              <a:latin typeface="Cambria Math" panose="02040503050406030204" pitchFamily="18" charset="0"/>
                            </a:rPr>
                            <m:t>𝑎</m:t>
                          </m:r>
                          <m:r>
                            <a:rPr lang="en-AU" i="1">
                              <a:solidFill>
                                <a:srgbClr val="000000"/>
                              </a:solidFill>
                              <a:latin typeface="Cambria Math" panose="02040503050406030204" pitchFamily="18" charset="0"/>
                            </a:rPr>
                            <m:t>&lt;</m:t>
                          </m:r>
                          <m:r>
                            <a:rPr lang="en-AU" i="1">
                              <a:solidFill>
                                <a:srgbClr val="000000"/>
                              </a:solidFill>
                              <a:latin typeface="Cambria Math" panose="02040503050406030204" pitchFamily="18" charset="0"/>
                            </a:rPr>
                            <m:t>𝑏</m:t>
                          </m:r>
                        </m:e>
                      </m:nary>
                    </m:oMath>
                  </m:oMathPara>
                </a14:m>
                <a:endParaRPr lang="en-AU" dirty="0"/>
              </a:p>
              <a:p>
                <a:pPr marL="342900" indent="-342900">
                  <a:buFont typeface="Arial" panose="020B0604020202020204" pitchFamily="34" charset="0"/>
                  <a:buChar char="•"/>
                </a:pPr>
                <a:r>
                  <a:rPr lang="en-AU" dirty="0"/>
                  <a:t>The total probability = 1 ( cannot be more than 1)</a:t>
                </a:r>
              </a:p>
              <a:p>
                <a:pPr algn="ctr"/>
                <a14:m>
                  <m:oMathPara xmlns:m="http://schemas.openxmlformats.org/officeDocument/2006/math">
                    <m:oMathParaPr>
                      <m:jc m:val="centerGroup"/>
                    </m:oMathParaPr>
                    <m:oMath xmlns:m="http://schemas.openxmlformats.org/officeDocument/2006/math">
                      <m:nary>
                        <m:naryPr>
                          <m:ctrlPr>
                            <a:rPr lang="en-AU" i="1" smtClean="0">
                              <a:latin typeface="Cambria Math" panose="02040503050406030204" pitchFamily="18" charset="0"/>
                            </a:rPr>
                          </m:ctrlPr>
                        </m:naryPr>
                        <m:sub>
                          <m:r>
                            <m:rPr>
                              <m:brk m:alnAt="23"/>
                            </m:rP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m:t>
                          </m:r>
                        </m:sub>
                        <m:sup>
                          <m:r>
                            <a:rPr lang="en-AU" i="1" smtClean="0">
                              <a:latin typeface="Cambria Math" panose="02040503050406030204" pitchFamily="18" charset="0"/>
                              <a:ea typeface="Cambria Math" panose="02040503050406030204" pitchFamily="18" charset="0"/>
                            </a:rPr>
                            <m:t>∞</m:t>
                          </m:r>
                        </m:sup>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𝑑𝑥</m:t>
                          </m:r>
                          <m:r>
                            <a:rPr lang="en-AU" b="0" i="1" smtClean="0">
                              <a:latin typeface="Cambria Math" panose="02040503050406030204" pitchFamily="18" charset="0"/>
                            </a:rPr>
                            <m:t>=1</m:t>
                          </m:r>
                        </m:e>
                      </m:nary>
                    </m:oMath>
                  </m:oMathPara>
                </a14:m>
                <a:endParaRPr lang="en-AU" dirty="0"/>
              </a:p>
              <a:p>
                <a:pPr marL="342900" indent="-342900">
                  <a:buFont typeface="Arial" panose="020B0604020202020204" pitchFamily="34" charset="0"/>
                  <a:buChar char="•"/>
                </a:pPr>
                <a:r>
                  <a:rPr lang="en-AU" dirty="0"/>
                  <a:t>Probability density function is always positive</a:t>
                </a:r>
              </a:p>
              <a:p>
                <a:pPr algn="ct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ea typeface="Cambria Math" panose="02040503050406030204" pitchFamily="18" charset="0"/>
                        </a:rPr>
                        <m:t>≥0 </m:t>
                      </m:r>
                      <m:r>
                        <a:rPr lang="en-AU" b="0" i="1" smtClean="0">
                          <a:latin typeface="Cambria Math" panose="02040503050406030204" pitchFamily="18" charset="0"/>
                          <a:ea typeface="Cambria Math" panose="02040503050406030204" pitchFamily="18" charset="0"/>
                        </a:rPr>
                        <m:t>𝑓𝑜𝑟</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𝑎𝑙𝑙</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𝑥</m:t>
                      </m:r>
                    </m:oMath>
                  </m:oMathPara>
                </a14:m>
                <a:endParaRPr lang="en-AU" dirty="0"/>
              </a:p>
              <a:p>
                <a:pPr marL="342900" indent="-342900">
                  <a:buFont typeface="Arial" panose="020B0604020202020204" pitchFamily="34" charset="0"/>
                  <a:buChar char="•"/>
                </a:pPr>
                <a:r>
                  <a:rPr lang="en-US" dirty="0"/>
                  <a:t>You can see from Calculus that we cannot get a probability for </a:t>
                </a:r>
                <a:r>
                  <a:rPr lang="en-US" b="1" dirty="0">
                    <a:solidFill>
                      <a:srgbClr val="FF0000"/>
                    </a:solidFill>
                  </a:rPr>
                  <a:t>continuous</a:t>
                </a:r>
                <a:r>
                  <a:rPr lang="en-US" dirty="0"/>
                  <a:t> probability density functions where  the boundaries are </a:t>
                </a:r>
                <a14:m>
                  <m:oMath xmlns:m="http://schemas.openxmlformats.org/officeDocument/2006/math">
                    <m:r>
                      <a:rPr lang="en-AU" i="1">
                        <a:solidFill>
                          <a:srgbClr val="000000"/>
                        </a:solidFill>
                        <a:latin typeface="Cambria Math" panose="02040503050406030204" pitchFamily="18" charset="0"/>
                      </a:rPr>
                      <m:t>𝑎</m:t>
                    </m:r>
                    <m:r>
                      <a:rPr lang="en-US" b="0" i="1" smtClean="0">
                        <a:solidFill>
                          <a:srgbClr val="000000"/>
                        </a:solidFill>
                        <a:latin typeface="Cambria Math" panose="02040503050406030204" pitchFamily="18" charset="0"/>
                      </a:rPr>
                      <m:t>=</m:t>
                    </m:r>
                    <m:r>
                      <a:rPr lang="en-AU" i="1">
                        <a:solidFill>
                          <a:srgbClr val="000000"/>
                        </a:solidFill>
                        <a:latin typeface="Cambria Math" panose="02040503050406030204" pitchFamily="18" charset="0"/>
                      </a:rPr>
                      <m:t>𝑏</m:t>
                    </m:r>
                  </m:oMath>
                </a14:m>
                <a:r>
                  <a:rPr lang="en-AU" dirty="0"/>
                  <a:t>, as that integral would be zero.</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133600"/>
                <a:ext cx="8569723" cy="4056063"/>
              </a:xfrm>
              <a:blipFill>
                <a:blip r:embed="rId2"/>
                <a:stretch>
                  <a:fillRect l="-640" t="-1353"/>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Some theory</a:t>
            </a:r>
          </a:p>
        </p:txBody>
      </p:sp>
    </p:spTree>
    <p:extLst>
      <p:ext uri="{BB962C8B-B14F-4D97-AF65-F5344CB8AC3E}">
        <p14:creationId xmlns:p14="http://schemas.microsoft.com/office/powerpoint/2010/main" val="1483367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AU" b="1" dirty="0">
                    <a:solidFill>
                      <a:srgbClr val="7030A0"/>
                    </a:solidFill>
                  </a:rPr>
                  <a:t>MEAN </a:t>
                </a:r>
                <a14:m>
                  <m:oMath xmlns:m="http://schemas.openxmlformats.org/officeDocument/2006/math">
                    <m:r>
                      <a:rPr lang="en-AU" b="1" i="0"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𝝁</m:t>
                    </m:r>
                    <m:r>
                      <a:rPr lang="en-AU" b="1" i="1" smtClean="0">
                        <a:solidFill>
                          <a:srgbClr val="7030A0"/>
                        </a:solidFill>
                        <a:latin typeface="Cambria Math" panose="02040503050406030204" pitchFamily="18" charset="0"/>
                        <a:ea typeface="Cambria Math" panose="02040503050406030204" pitchFamily="18" charset="0"/>
                      </a:rPr>
                      <m:t>)</m:t>
                    </m:r>
                  </m:oMath>
                </a14:m>
                <a:r>
                  <a:rPr lang="en-AU" b="1" dirty="0">
                    <a:solidFill>
                      <a:srgbClr val="7030A0"/>
                    </a:solidFill>
                  </a:rPr>
                  <a:t> OR EXPECTED VALUE </a:t>
                </a:r>
                <a14:m>
                  <m:oMath xmlns:m="http://schemas.openxmlformats.org/officeDocument/2006/math">
                    <m:r>
                      <a:rPr lang="en-AU" b="1" i="1" smtClean="0">
                        <a:solidFill>
                          <a:srgbClr val="7030A0"/>
                        </a:solidFill>
                        <a:latin typeface="Cambria Math" panose="02040503050406030204" pitchFamily="18" charset="0"/>
                      </a:rPr>
                      <m:t>𝑬</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𝑿</m:t>
                    </m:r>
                    <m:r>
                      <a:rPr lang="en-AU" b="1" i="1" smtClean="0">
                        <a:solidFill>
                          <a:srgbClr val="7030A0"/>
                        </a:solidFill>
                        <a:latin typeface="Cambria Math" panose="02040503050406030204" pitchFamily="18" charset="0"/>
                      </a:rPr>
                      <m:t>)</m:t>
                    </m:r>
                  </m:oMath>
                </a14:m>
                <a:endParaRPr lang="en-AU" b="1" i="1" dirty="0">
                  <a:solidFill>
                    <a:srgbClr val="7030A0"/>
                  </a:solidFill>
                </a:endParaRPr>
              </a:p>
              <a:p>
                <a:pPr marL="342900" indent="-342900">
                  <a:buFont typeface="Arial" panose="020B0604020202020204" pitchFamily="34" charset="0"/>
                  <a:buChar char="•"/>
                </a:pPr>
                <a:r>
                  <a:rPr lang="en-AU" i="1" dirty="0"/>
                  <a:t>If X is a continuous random variable with pdf f(x), the mean or expected value is </a:t>
                </a:r>
                <a:br>
                  <a:rPr lang="en-AU" i="1" dirty="0"/>
                </a:br>
                <a14:m>
                  <m:oMath xmlns:m="http://schemas.openxmlformats.org/officeDocument/2006/math">
                    <m:r>
                      <a:rPr lang="en-AU" b="1" i="1" smtClean="0">
                        <a:solidFill>
                          <a:srgbClr val="7030A0"/>
                        </a:solidFill>
                        <a:latin typeface="Cambria Math" panose="02040503050406030204" pitchFamily="18" charset="0"/>
                        <a:ea typeface="Cambria Math" panose="02040503050406030204" pitchFamily="18" charset="0"/>
                      </a:rPr>
                      <m:t>𝝁</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𝑬</m:t>
                    </m:r>
                    <m:d>
                      <m:dPr>
                        <m:ctrlPr>
                          <a:rPr lang="en-AU" b="1" i="1" smtClean="0">
                            <a:solidFill>
                              <a:srgbClr val="7030A0"/>
                            </a:solidFill>
                            <a:latin typeface="Cambria Math" panose="02040503050406030204" pitchFamily="18" charset="0"/>
                            <a:ea typeface="Cambria Math" panose="02040503050406030204" pitchFamily="18" charset="0"/>
                          </a:rPr>
                        </m:ctrlPr>
                      </m:dPr>
                      <m:e>
                        <m:r>
                          <a:rPr lang="en-AU" b="1" i="1" smtClean="0">
                            <a:solidFill>
                              <a:srgbClr val="7030A0"/>
                            </a:solidFill>
                            <a:latin typeface="Cambria Math" panose="02040503050406030204" pitchFamily="18" charset="0"/>
                            <a:ea typeface="Cambria Math" panose="02040503050406030204" pitchFamily="18" charset="0"/>
                          </a:rPr>
                          <m:t>𝑿</m:t>
                        </m:r>
                      </m:e>
                    </m:d>
                    <m:r>
                      <a:rPr lang="en-AU" b="1" i="1" smtClean="0">
                        <a:solidFill>
                          <a:srgbClr val="7030A0"/>
                        </a:solidFill>
                        <a:latin typeface="Cambria Math" panose="02040503050406030204" pitchFamily="18" charset="0"/>
                        <a:ea typeface="Cambria Math" panose="02040503050406030204" pitchFamily="18" charset="0"/>
                      </a:rPr>
                      <m:t>=</m:t>
                    </m:r>
                    <m:nary>
                      <m:naryPr>
                        <m:ctrlPr>
                          <a:rPr lang="en-AU" b="1" i="1" smtClean="0">
                            <a:solidFill>
                              <a:srgbClr val="7030A0"/>
                            </a:solidFill>
                            <a:latin typeface="Cambria Math" panose="02040503050406030204" pitchFamily="18" charset="0"/>
                            <a:ea typeface="Cambria Math" panose="02040503050406030204" pitchFamily="18" charset="0"/>
                          </a:rPr>
                        </m:ctrlPr>
                      </m:naryPr>
                      <m:sub>
                        <m:r>
                          <m:rPr>
                            <m:brk m:alnAt="23"/>
                          </m:rP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m:t>
                        </m:r>
                      </m:sub>
                      <m:sup>
                        <m:r>
                          <a:rPr lang="en-AU" b="1" i="1" smtClean="0">
                            <a:solidFill>
                              <a:srgbClr val="7030A0"/>
                            </a:solidFill>
                            <a:latin typeface="Cambria Math" panose="02040503050406030204" pitchFamily="18" charset="0"/>
                            <a:ea typeface="Cambria Math" panose="02040503050406030204" pitchFamily="18" charset="0"/>
                          </a:rPr>
                          <m:t>∞</m:t>
                        </m:r>
                      </m:sup>
                      <m:e>
                        <m:r>
                          <a:rPr lang="en-AU" b="1" i="1" smtClean="0">
                            <a:solidFill>
                              <a:srgbClr val="7030A0"/>
                            </a:solidFill>
                            <a:latin typeface="Cambria Math" panose="02040503050406030204" pitchFamily="18" charset="0"/>
                            <a:ea typeface="Cambria Math" panose="02040503050406030204" pitchFamily="18" charset="0"/>
                          </a:rPr>
                          <m:t>𝒙𝒇</m:t>
                        </m:r>
                        <m:d>
                          <m:dPr>
                            <m:ctrlPr>
                              <a:rPr lang="en-AU" b="1" i="1" smtClean="0">
                                <a:solidFill>
                                  <a:srgbClr val="7030A0"/>
                                </a:solidFill>
                                <a:latin typeface="Cambria Math" panose="02040503050406030204" pitchFamily="18" charset="0"/>
                                <a:ea typeface="Cambria Math" panose="02040503050406030204" pitchFamily="18" charset="0"/>
                              </a:rPr>
                            </m:ctrlPr>
                          </m:dPr>
                          <m:e>
                            <m:r>
                              <a:rPr lang="en-AU" b="1" i="1" smtClean="0">
                                <a:solidFill>
                                  <a:srgbClr val="7030A0"/>
                                </a:solidFill>
                                <a:latin typeface="Cambria Math" panose="02040503050406030204" pitchFamily="18" charset="0"/>
                                <a:ea typeface="Cambria Math" panose="02040503050406030204" pitchFamily="18" charset="0"/>
                              </a:rPr>
                              <m:t>𝒙</m:t>
                            </m:r>
                          </m:e>
                        </m:d>
                        <m:r>
                          <a:rPr lang="en-AU" b="1" i="1" smtClean="0">
                            <a:solidFill>
                              <a:srgbClr val="7030A0"/>
                            </a:solidFill>
                            <a:latin typeface="Cambria Math" panose="02040503050406030204" pitchFamily="18" charset="0"/>
                            <a:ea typeface="Cambria Math" panose="02040503050406030204" pitchFamily="18" charset="0"/>
                          </a:rPr>
                          <m:t>𝒅𝒙</m:t>
                        </m:r>
                      </m:e>
                    </m:nary>
                  </m:oMath>
                </a14:m>
                <a:endParaRPr lang="en-AU" b="1" i="1" dirty="0">
                  <a:ea typeface="Cambria Math" panose="02040503050406030204" pitchFamily="18" charset="0"/>
                </a:endParaRPr>
              </a:p>
              <a:p>
                <a:r>
                  <a:rPr lang="en-AU" b="1" dirty="0">
                    <a:solidFill>
                      <a:srgbClr val="7030A0"/>
                    </a:solidFill>
                  </a:rPr>
                  <a:t>VARIANCE OF X </a:t>
                </a:r>
              </a:p>
              <a:p>
                <a:pPr marL="342900" indent="-342900">
                  <a:buFont typeface="Arial" panose="020B0604020202020204" pitchFamily="34" charset="0"/>
                  <a:buChar char="•"/>
                </a:pPr>
                <a:r>
                  <a:rPr lang="en-AU" i="1" dirty="0"/>
                  <a:t>For a random variable X with mean </a:t>
                </a:r>
                <a14:m>
                  <m:oMath xmlns:m="http://schemas.openxmlformats.org/officeDocument/2006/math">
                    <m:r>
                      <a:rPr lang="en-AU" i="1" smtClean="0">
                        <a:latin typeface="Cambria Math" panose="02040503050406030204" pitchFamily="18" charset="0"/>
                        <a:ea typeface="Cambria Math" panose="02040503050406030204" pitchFamily="18" charset="0"/>
                      </a:rPr>
                      <m:t>𝜇</m:t>
                    </m:r>
                  </m:oMath>
                </a14:m>
                <a:r>
                  <a:rPr lang="en-AU" i="1" dirty="0"/>
                  <a:t>, the variance of X is</a:t>
                </a:r>
                <a:br>
                  <a:rPr lang="en-AU" i="1" dirty="0"/>
                </a:br>
                <a14:m>
                  <m:oMath xmlns:m="http://schemas.openxmlformats.org/officeDocument/2006/math">
                    <m:sSup>
                      <m:sSupPr>
                        <m:ctrlPr>
                          <a:rPr lang="en-AU" i="1" smtClean="0">
                            <a:latin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AU" b="0" i="1" smtClean="0">
                        <a:latin typeface="Cambria Math" panose="02040503050406030204" pitchFamily="18" charset="0"/>
                      </a:rPr>
                      <m:t>𝑉𝑎𝑟</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e>
                    </m:d>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𝑋</m:t>
                                </m:r>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𝑋</m:t>
                                    </m:r>
                                  </m:e>
                                </m:d>
                              </m:e>
                            </m:d>
                          </m:e>
                          <m:sup>
                            <m:r>
                              <a:rPr lang="en-AU" b="0" i="1" smtClean="0">
                                <a:latin typeface="Cambria Math" panose="02040503050406030204" pitchFamily="18" charset="0"/>
                              </a:rPr>
                              <m:t>2</m:t>
                            </m:r>
                          </m:sup>
                        </m:sSup>
                      </m:e>
                    </m:d>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𝜇</m:t>
                                </m:r>
                              </m:e>
                            </m:d>
                          </m:e>
                          <m:sup>
                            <m:r>
                              <a:rPr lang="en-AU" b="0" i="1" smtClean="0">
                                <a:latin typeface="Cambria Math" panose="02040503050406030204" pitchFamily="18" charset="0"/>
                              </a:rPr>
                              <m:t>2</m:t>
                            </m:r>
                          </m:sup>
                        </m:sSup>
                      </m:e>
                    </m:d>
                  </m:oMath>
                </a14:m>
                <a:br>
                  <a:rPr lang="en-AU" b="0" i="1" dirty="0">
                    <a:latin typeface="Cambria Math" panose="02040503050406030204" pitchFamily="18" charset="0"/>
                  </a:rPr>
                </a:br>
                <a:endParaRPr lang="en-AU"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en-AU" b="1" i="1" smtClean="0">
                              <a:solidFill>
                                <a:srgbClr val="7030A0"/>
                              </a:solidFill>
                              <a:latin typeface="Cambria Math" panose="02040503050406030204" pitchFamily="18" charset="0"/>
                            </a:rPr>
                          </m:ctrlPr>
                        </m:sSupPr>
                        <m:e>
                          <m:r>
                            <a:rPr lang="en-AU" b="1" i="1">
                              <a:solidFill>
                                <a:srgbClr val="7030A0"/>
                              </a:solidFill>
                              <a:latin typeface="Cambria Math" panose="02040503050406030204" pitchFamily="18" charset="0"/>
                              <a:ea typeface="Cambria Math" panose="02040503050406030204" pitchFamily="18" charset="0"/>
                            </a:rPr>
                            <m:t>𝝈</m:t>
                          </m:r>
                        </m:e>
                        <m:sup>
                          <m:r>
                            <a:rPr lang="en-AU" b="1" i="1">
                              <a:solidFill>
                                <a:srgbClr val="7030A0"/>
                              </a:solidFill>
                              <a:latin typeface="Cambria Math" panose="02040503050406030204" pitchFamily="18" charset="0"/>
                            </a:rPr>
                            <m:t>𝟐</m:t>
                          </m:r>
                        </m:sup>
                      </m:sSup>
                      <m:r>
                        <a:rPr lang="en-AU" b="1" i="1">
                          <a:solidFill>
                            <a:srgbClr val="7030A0"/>
                          </a:solidFill>
                          <a:latin typeface="Cambria Math" panose="02040503050406030204" pitchFamily="18" charset="0"/>
                        </a:rPr>
                        <m:t>=</m:t>
                      </m:r>
                      <m:r>
                        <a:rPr lang="en-AU" b="1" i="1">
                          <a:solidFill>
                            <a:srgbClr val="7030A0"/>
                          </a:solidFill>
                          <a:latin typeface="Cambria Math" panose="02040503050406030204" pitchFamily="18" charset="0"/>
                        </a:rPr>
                        <m:t>𝑽𝒂𝒓</m:t>
                      </m:r>
                      <m:d>
                        <m:dPr>
                          <m:ctrlPr>
                            <a:rPr lang="en-AU" b="1" i="1">
                              <a:solidFill>
                                <a:srgbClr val="7030A0"/>
                              </a:solidFill>
                              <a:latin typeface="Cambria Math" panose="02040503050406030204" pitchFamily="18" charset="0"/>
                            </a:rPr>
                          </m:ctrlPr>
                        </m:dPr>
                        <m:e>
                          <m:r>
                            <a:rPr lang="en-AU" b="1" i="1">
                              <a:solidFill>
                                <a:srgbClr val="7030A0"/>
                              </a:solidFill>
                              <a:latin typeface="Cambria Math" panose="02040503050406030204" pitchFamily="18" charset="0"/>
                            </a:rPr>
                            <m:t>𝑿</m:t>
                          </m:r>
                        </m:e>
                      </m:d>
                      <m:r>
                        <a:rPr lang="en-AU" b="1" i="1">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𝑬</m:t>
                      </m:r>
                      <m:r>
                        <a:rPr lang="en-AU" b="1" i="1" smtClean="0">
                          <a:solidFill>
                            <a:srgbClr val="7030A0"/>
                          </a:solidFill>
                          <a:latin typeface="Cambria Math" panose="02040503050406030204" pitchFamily="18" charset="0"/>
                        </a:rPr>
                        <m:t>(</m:t>
                      </m:r>
                      <m:sSup>
                        <m:sSupPr>
                          <m:ctrlPr>
                            <a:rPr lang="en-AU" b="1" i="1" smtClean="0">
                              <a:solidFill>
                                <a:srgbClr val="7030A0"/>
                              </a:solidFill>
                              <a:latin typeface="Cambria Math" panose="02040503050406030204" pitchFamily="18" charset="0"/>
                            </a:rPr>
                          </m:ctrlPr>
                        </m:sSupPr>
                        <m:e>
                          <m:r>
                            <a:rPr lang="en-AU" b="1" i="1" smtClean="0">
                              <a:solidFill>
                                <a:srgbClr val="7030A0"/>
                              </a:solidFill>
                              <a:latin typeface="Cambria Math" panose="02040503050406030204" pitchFamily="18" charset="0"/>
                            </a:rPr>
                            <m:t>𝑿</m:t>
                          </m:r>
                        </m:e>
                        <m:sup>
                          <m:r>
                            <a:rPr lang="en-AU" b="1" i="1" smtClean="0">
                              <a:solidFill>
                                <a:srgbClr val="7030A0"/>
                              </a:solidFill>
                              <a:latin typeface="Cambria Math" panose="02040503050406030204" pitchFamily="18" charset="0"/>
                            </a:rPr>
                            <m:t>𝟐</m:t>
                          </m:r>
                        </m:sup>
                      </m:sSup>
                      <m:r>
                        <a:rPr lang="en-US"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m:t>
                      </m:r>
                      <m:sSup>
                        <m:sSupPr>
                          <m:ctrlPr>
                            <a:rPr lang="en-AU" b="1" i="1" smtClean="0">
                              <a:solidFill>
                                <a:srgbClr val="7030A0"/>
                              </a:solidFill>
                              <a:latin typeface="Cambria Math" panose="02040503050406030204" pitchFamily="18" charset="0"/>
                            </a:rPr>
                          </m:ctrlPr>
                        </m:sSupPr>
                        <m:e>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𝑬</m:t>
                          </m:r>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𝑿</m:t>
                          </m:r>
                          <m:r>
                            <a:rPr lang="en-US" b="1" i="1" smtClean="0">
                              <a:solidFill>
                                <a:srgbClr val="7030A0"/>
                              </a:solidFill>
                              <a:latin typeface="Cambria Math" panose="02040503050406030204" pitchFamily="18" charset="0"/>
                            </a:rPr>
                            <m:t>))</m:t>
                          </m:r>
                        </m:e>
                        <m:sup>
                          <m:r>
                            <a:rPr lang="en-AU" b="1" i="1" smtClean="0">
                              <a:solidFill>
                                <a:srgbClr val="7030A0"/>
                              </a:solidFill>
                              <a:latin typeface="Cambria Math" panose="02040503050406030204" pitchFamily="18" charset="0"/>
                            </a:rPr>
                            <m:t>𝟐</m:t>
                          </m:r>
                        </m:sup>
                      </m:sSup>
                      <m:r>
                        <a:rPr lang="en-AU" b="1" i="1" smtClean="0">
                          <a:solidFill>
                            <a:srgbClr val="7030A0"/>
                          </a:solidFill>
                          <a:latin typeface="Cambria Math" panose="02040503050406030204" pitchFamily="18" charset="0"/>
                        </a:rPr>
                        <m:t>=</m:t>
                      </m:r>
                      <m:nary>
                        <m:naryPr>
                          <m:ctrlPr>
                            <a:rPr lang="en-AU" b="1" i="1">
                              <a:solidFill>
                                <a:srgbClr val="7030A0"/>
                              </a:solidFill>
                              <a:latin typeface="Cambria Math" panose="02040503050406030204" pitchFamily="18" charset="0"/>
                              <a:ea typeface="Cambria Math" panose="02040503050406030204" pitchFamily="18" charset="0"/>
                            </a:rPr>
                          </m:ctrlPr>
                        </m:naryPr>
                        <m:sub>
                          <m:r>
                            <m:rPr>
                              <m:brk m:alnAt="23"/>
                            </m:rPr>
                            <a:rPr lang="en-AU" b="1" i="1">
                              <a:solidFill>
                                <a:srgbClr val="7030A0"/>
                              </a:solidFill>
                              <a:latin typeface="Cambria Math" panose="02040503050406030204" pitchFamily="18" charset="0"/>
                              <a:ea typeface="Cambria Math" panose="02040503050406030204" pitchFamily="18" charset="0"/>
                            </a:rPr>
                            <m:t>−</m:t>
                          </m:r>
                          <m:r>
                            <a:rPr lang="en-AU" b="1" i="1">
                              <a:solidFill>
                                <a:srgbClr val="7030A0"/>
                              </a:solidFill>
                              <a:latin typeface="Cambria Math" panose="02040503050406030204" pitchFamily="18" charset="0"/>
                              <a:ea typeface="Cambria Math" panose="02040503050406030204" pitchFamily="18" charset="0"/>
                            </a:rPr>
                            <m:t>∞</m:t>
                          </m:r>
                        </m:sub>
                        <m:sup>
                          <m:r>
                            <a:rPr lang="en-AU" b="1" i="1">
                              <a:solidFill>
                                <a:srgbClr val="7030A0"/>
                              </a:solidFill>
                              <a:latin typeface="Cambria Math" panose="02040503050406030204" pitchFamily="18" charset="0"/>
                              <a:ea typeface="Cambria Math" panose="02040503050406030204" pitchFamily="18" charset="0"/>
                            </a:rPr>
                            <m:t>∞</m:t>
                          </m:r>
                        </m:sup>
                        <m:e>
                          <m:sSup>
                            <m:sSupPr>
                              <m:ctrlPr>
                                <a:rPr lang="en-AU" b="1" i="1" smtClean="0">
                                  <a:solidFill>
                                    <a:srgbClr val="7030A0"/>
                                  </a:solidFill>
                                  <a:latin typeface="Cambria Math" panose="02040503050406030204" pitchFamily="18" charset="0"/>
                                  <a:ea typeface="Cambria Math" panose="02040503050406030204" pitchFamily="18" charset="0"/>
                                </a:rPr>
                              </m:ctrlPr>
                            </m:sSupPr>
                            <m:e>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𝒙</m:t>
                              </m:r>
                              <m:r>
                                <a:rPr lang="en-AU" b="1" i="1" smtClean="0">
                                  <a:solidFill>
                                    <a:srgbClr val="7030A0"/>
                                  </a:solidFill>
                                  <a:latin typeface="Cambria Math" panose="02040503050406030204" pitchFamily="18" charset="0"/>
                                  <a:ea typeface="Cambria Math" panose="02040503050406030204" pitchFamily="18" charset="0"/>
                                </a:rPr>
                                <m:t>−</m:t>
                              </m:r>
                              <m:r>
                                <a:rPr lang="en-AU" b="1" i="1" smtClean="0">
                                  <a:solidFill>
                                    <a:srgbClr val="7030A0"/>
                                  </a:solidFill>
                                  <a:latin typeface="Cambria Math" panose="02040503050406030204" pitchFamily="18" charset="0"/>
                                  <a:ea typeface="Cambria Math" panose="02040503050406030204" pitchFamily="18" charset="0"/>
                                </a:rPr>
                                <m:t>𝝁</m:t>
                              </m:r>
                              <m:r>
                                <a:rPr lang="en-AU" b="1" i="1" smtClean="0">
                                  <a:solidFill>
                                    <a:srgbClr val="7030A0"/>
                                  </a:solidFill>
                                  <a:latin typeface="Cambria Math" panose="02040503050406030204" pitchFamily="18" charset="0"/>
                                  <a:ea typeface="Cambria Math" panose="02040503050406030204" pitchFamily="18" charset="0"/>
                                </a:rPr>
                                <m:t>)</m:t>
                              </m:r>
                            </m:e>
                            <m:sup>
                              <m:r>
                                <a:rPr lang="en-AU" b="1" i="1" smtClean="0">
                                  <a:solidFill>
                                    <a:srgbClr val="7030A0"/>
                                  </a:solidFill>
                                  <a:latin typeface="Cambria Math" panose="02040503050406030204" pitchFamily="18" charset="0"/>
                                  <a:ea typeface="Cambria Math" panose="02040503050406030204" pitchFamily="18" charset="0"/>
                                </a:rPr>
                                <m:t>𝟐</m:t>
                              </m:r>
                            </m:sup>
                          </m:sSup>
                          <m:r>
                            <a:rPr lang="en-AU" b="1" i="1">
                              <a:solidFill>
                                <a:srgbClr val="7030A0"/>
                              </a:solidFill>
                              <a:latin typeface="Cambria Math" panose="02040503050406030204" pitchFamily="18" charset="0"/>
                              <a:ea typeface="Cambria Math" panose="02040503050406030204" pitchFamily="18" charset="0"/>
                            </a:rPr>
                            <m:t>𝒇</m:t>
                          </m:r>
                          <m:d>
                            <m:dPr>
                              <m:ctrlPr>
                                <a:rPr lang="en-AU" b="1" i="1">
                                  <a:solidFill>
                                    <a:srgbClr val="7030A0"/>
                                  </a:solidFill>
                                  <a:latin typeface="Cambria Math" panose="02040503050406030204" pitchFamily="18" charset="0"/>
                                  <a:ea typeface="Cambria Math" panose="02040503050406030204" pitchFamily="18" charset="0"/>
                                </a:rPr>
                              </m:ctrlPr>
                            </m:dPr>
                            <m:e>
                              <m:r>
                                <a:rPr lang="en-AU" b="1" i="1">
                                  <a:solidFill>
                                    <a:srgbClr val="7030A0"/>
                                  </a:solidFill>
                                  <a:latin typeface="Cambria Math" panose="02040503050406030204" pitchFamily="18" charset="0"/>
                                  <a:ea typeface="Cambria Math" panose="02040503050406030204" pitchFamily="18" charset="0"/>
                                </a:rPr>
                                <m:t>𝒙</m:t>
                              </m:r>
                            </m:e>
                          </m:d>
                          <m:r>
                            <a:rPr lang="en-AU" b="1" i="1">
                              <a:solidFill>
                                <a:srgbClr val="7030A0"/>
                              </a:solidFill>
                              <a:latin typeface="Cambria Math" panose="02040503050406030204" pitchFamily="18" charset="0"/>
                              <a:ea typeface="Cambria Math" panose="02040503050406030204" pitchFamily="18" charset="0"/>
                            </a:rPr>
                            <m:t>𝒅𝒙</m:t>
                          </m:r>
                        </m:e>
                      </m:nary>
                    </m:oMath>
                  </m:oMathPara>
                </a14:m>
                <a:endParaRPr lang="en-AU" b="1" i="1"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711" t="-1715" r="-1138"/>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Theory - Mean &amp; variance</a:t>
            </a:r>
          </a:p>
        </p:txBody>
      </p:sp>
    </p:spTree>
    <p:extLst>
      <p:ext uri="{BB962C8B-B14F-4D97-AF65-F5344CB8AC3E}">
        <p14:creationId xmlns:p14="http://schemas.microsoft.com/office/powerpoint/2010/main" val="2487007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We do not do any calculus in this unit so you do not have to be able to calculate these integrals.</a:t>
            </a:r>
          </a:p>
          <a:p>
            <a:endParaRPr lang="en-US" dirty="0"/>
          </a:p>
          <a:p>
            <a:r>
              <a:rPr lang="en-US" dirty="0"/>
              <a:t>We will be using normal distribution tables.</a:t>
            </a:r>
            <a:endParaRPr lang="en-AU" dirty="0"/>
          </a:p>
        </p:txBody>
      </p:sp>
      <p:sp>
        <p:nvSpPr>
          <p:cNvPr id="4" name="Title 3"/>
          <p:cNvSpPr>
            <a:spLocks noGrp="1"/>
          </p:cNvSpPr>
          <p:nvPr>
            <p:ph type="title"/>
          </p:nvPr>
        </p:nvSpPr>
        <p:spPr/>
        <p:txBody>
          <a:bodyPr/>
          <a:lstStyle/>
          <a:p>
            <a:r>
              <a:rPr lang="en-US" dirty="0"/>
              <a:t>Do not panic</a:t>
            </a:r>
            <a:endParaRPr lang="en-AU" dirty="0"/>
          </a:p>
        </p:txBody>
      </p:sp>
    </p:spTree>
    <p:extLst>
      <p:ext uri="{BB962C8B-B14F-4D97-AF65-F5344CB8AC3E}">
        <p14:creationId xmlns:p14="http://schemas.microsoft.com/office/powerpoint/2010/main" val="4208502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en-AU" dirty="0"/>
                  <a:t>Normal distributions </a:t>
                </a:r>
                <a14:m>
                  <m:oMath xmlns:m="http://schemas.openxmlformats.org/officeDocument/2006/math">
                    <m:r>
                      <a:rPr lang="en-AU" b="1" i="1" smtClean="0">
                        <a:latin typeface="Cambria Math" panose="02040503050406030204" pitchFamily="18" charset="0"/>
                      </a:rPr>
                      <m:t>𝑿</m:t>
                    </m:r>
                    <m:r>
                      <a:rPr lang="en-AU" b="1" i="1" smtClean="0">
                        <a:latin typeface="Cambria Math" panose="02040503050406030204" pitchFamily="18" charset="0"/>
                      </a:rPr>
                      <m:t>~</m:t>
                    </m:r>
                    <m:r>
                      <a:rPr lang="en-AU" b="1" i="1" smtClean="0">
                        <a:latin typeface="Cambria Math" panose="02040503050406030204" pitchFamily="18" charset="0"/>
                      </a:rPr>
                      <m:t>𝑵</m:t>
                    </m:r>
                    <m:r>
                      <a:rPr lang="en-AU" b="1" i="1" smtClean="0">
                        <a:latin typeface="Cambria Math" panose="02040503050406030204" pitchFamily="18" charset="0"/>
                      </a:rPr>
                      <m:t>(</m:t>
                    </m:r>
                    <m:r>
                      <a:rPr lang="en-AU" b="1" i="1" smtClean="0">
                        <a:latin typeface="Cambria Math" panose="02040503050406030204" pitchFamily="18" charset="0"/>
                        <a:ea typeface="Cambria Math" panose="02040503050406030204" pitchFamily="18" charset="0"/>
                      </a:rPr>
                      <m:t>𝝁</m:t>
                    </m:r>
                    <m:r>
                      <a:rPr lang="en-AU" b="1" i="1" smtClean="0">
                        <a:latin typeface="Cambria Math" panose="02040503050406030204" pitchFamily="18" charset="0"/>
                        <a:ea typeface="Cambria Math" panose="02040503050406030204" pitchFamily="18" charset="0"/>
                      </a:rPr>
                      <m:t>, </m:t>
                    </m:r>
                    <m:sSup>
                      <m:sSupPr>
                        <m:ctrlPr>
                          <a:rPr lang="en-AU" b="1" i="1" smtClean="0">
                            <a:latin typeface="Cambria Math" panose="02040503050406030204" pitchFamily="18" charset="0"/>
                            <a:ea typeface="Cambria Math" panose="02040503050406030204" pitchFamily="18" charset="0"/>
                          </a:rPr>
                        </m:ctrlPr>
                      </m:sSupPr>
                      <m:e>
                        <m:r>
                          <a:rPr lang="en-AU" b="1" i="1" smtClean="0">
                            <a:latin typeface="Cambria Math" panose="02040503050406030204" pitchFamily="18" charset="0"/>
                            <a:ea typeface="Cambria Math" panose="02040503050406030204" pitchFamily="18" charset="0"/>
                          </a:rPr>
                          <m:t>𝝈</m:t>
                        </m:r>
                      </m:e>
                      <m:sup>
                        <m:r>
                          <a:rPr lang="en-AU" b="1" i="1" smtClean="0">
                            <a:latin typeface="Cambria Math" panose="02040503050406030204" pitchFamily="18" charset="0"/>
                            <a:ea typeface="Cambria Math" panose="02040503050406030204" pitchFamily="18" charset="0"/>
                          </a:rPr>
                          <m:t>𝟐</m:t>
                        </m:r>
                      </m:sup>
                    </m:sSup>
                    <m:r>
                      <a:rPr lang="en-AU" b="1" i="1" smtClean="0">
                        <a:latin typeface="Cambria Math" panose="02040503050406030204" pitchFamily="18" charset="0"/>
                        <a:ea typeface="Cambria Math" panose="02040503050406030204" pitchFamily="18" charset="0"/>
                      </a:rPr>
                      <m:t>)</m:t>
                    </m:r>
                  </m:oMath>
                </a14:m>
                <a:endParaRPr lang="en-AU"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2"/>
                <a:stretch>
                  <a:fillRect t="-29577" b="-59155"/>
                </a:stretch>
              </a:blipFill>
            </p:spPr>
            <p:txBody>
              <a:bodyPr/>
              <a:lstStyle/>
              <a:p>
                <a:r>
                  <a:rPr lang="en-AU">
                    <a:noFill/>
                  </a:rPr>
                  <a:t> </a:t>
                </a:r>
              </a:p>
            </p:txBody>
          </p:sp>
        </mc:Fallback>
      </mc:AlternateContent>
      <p:pic>
        <p:nvPicPr>
          <p:cNvPr id="6" name="Picture 5"/>
          <p:cNvPicPr>
            <a:picLocks noChangeAspect="1"/>
          </p:cNvPicPr>
          <p:nvPr/>
        </p:nvPicPr>
        <p:blipFill>
          <a:blip r:embed="rId3"/>
          <a:stretch>
            <a:fillRect/>
          </a:stretch>
        </p:blipFill>
        <p:spPr>
          <a:xfrm>
            <a:off x="334391" y="2633133"/>
            <a:ext cx="8615067" cy="3116714"/>
          </a:xfrm>
          <a:prstGeom prst="rect">
            <a:avLst/>
          </a:prstGeom>
        </p:spPr>
      </p:pic>
      <p:sp>
        <p:nvSpPr>
          <p:cNvPr id="7" name="Rectangle 6"/>
          <p:cNvSpPr/>
          <p:nvPr/>
        </p:nvSpPr>
        <p:spPr>
          <a:xfrm>
            <a:off x="4572000" y="6401655"/>
            <a:ext cx="4572000" cy="246221"/>
          </a:xfrm>
          <a:prstGeom prst="rect">
            <a:avLst/>
          </a:prstGeom>
        </p:spPr>
        <p:txBody>
          <a:bodyPr>
            <a:spAutoFit/>
          </a:bodyPr>
          <a:lstStyle/>
          <a:p>
            <a:r>
              <a:rPr lang="en-AU" sz="1000" dirty="0"/>
              <a:t>http://www.statisticshowto.com/probability-and-statistics/normal-distributions/</a:t>
            </a:r>
          </a:p>
        </p:txBody>
      </p:sp>
    </p:spTree>
    <p:extLst>
      <p:ext uri="{BB962C8B-B14F-4D97-AF65-F5344CB8AC3E}">
        <p14:creationId xmlns:p14="http://schemas.microsoft.com/office/powerpoint/2010/main" val="972152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1911178"/>
                <a:ext cx="8569723" cy="4278485"/>
              </a:xfrm>
            </p:spPr>
            <p:txBody>
              <a:bodyPr>
                <a:normAutofit/>
              </a:bodyPr>
              <a:lstStyle/>
              <a:p>
                <a:r>
                  <a:rPr lang="en-AU" dirty="0"/>
                  <a:t>Discovered by Abraham de </a:t>
                </a:r>
                <a:r>
                  <a:rPr lang="en-AU" dirty="0" err="1"/>
                  <a:t>Moivre</a:t>
                </a:r>
                <a:r>
                  <a:rPr lang="en-AU" dirty="0"/>
                  <a:t> (1667-1754)</a:t>
                </a:r>
              </a:p>
              <a:p>
                <a:r>
                  <a:rPr lang="en-AU" dirty="0"/>
                  <a:t>Early applications included: </a:t>
                </a:r>
                <a:r>
                  <a:rPr lang="en-AU" dirty="0">
                    <a:solidFill>
                      <a:srgbClr val="FF0000"/>
                    </a:solidFill>
                  </a:rPr>
                  <a:t>Astronomy,  Pierre-Simon Laplace (1749-1827) </a:t>
                </a:r>
                <a:r>
                  <a:rPr lang="en-AU" dirty="0"/>
                  <a:t>and</a:t>
                </a:r>
                <a:r>
                  <a:rPr lang="en-AU" dirty="0">
                    <a:solidFill>
                      <a:srgbClr val="FF0000"/>
                    </a:solidFill>
                  </a:rPr>
                  <a:t>  </a:t>
                </a:r>
                <a:r>
                  <a:rPr lang="en-AU" dirty="0">
                    <a:solidFill>
                      <a:srgbClr val="7030A0"/>
                    </a:solidFill>
                  </a:rPr>
                  <a:t>Physics, Carl Friedrich Gauss (1777-1855)</a:t>
                </a:r>
              </a:p>
              <a:p>
                <a:r>
                  <a:rPr lang="en-AU" dirty="0"/>
                  <a:t>A random variable X is said to have a normal distribution if the pdf of X has the form</a:t>
                </a:r>
              </a:p>
              <a:p>
                <a:endParaRPr lang="en-AU" dirty="0"/>
              </a:p>
              <a:p>
                <a:pPr marL="342900" indent="-342900">
                  <a:buFont typeface="Arial" panose="020B0604020202020204" pitchFamily="34" charset="0"/>
                  <a:buChar char="•"/>
                </a:pPr>
                <a:endParaRPr lang="en-AU" dirty="0"/>
              </a:p>
              <a:p>
                <a:pPr algn="ctr"/>
                <a:endParaRPr lang="en-AU" dirty="0">
                  <a:solidFill>
                    <a:srgbClr val="FF0000"/>
                  </a:solidFill>
                </a:endParaRPr>
              </a:p>
              <a:p>
                <a:pPr algn="ctr"/>
                <a:endParaRPr lang="en-AU" dirty="0">
                  <a:solidFill>
                    <a:srgbClr val="FF0000"/>
                  </a:solidFill>
                </a:endParaRPr>
              </a:p>
              <a:p>
                <a:pPr algn="ctr"/>
                <a:r>
                  <a:rPr lang="en-AU" dirty="0">
                    <a:solidFill>
                      <a:srgbClr val="FF0000"/>
                    </a:solidFill>
                  </a:rPr>
                  <a:t>IMPORTANT:  </a:t>
                </a:r>
                <a14:m>
                  <m:oMath xmlns:m="http://schemas.openxmlformats.org/officeDocument/2006/math">
                    <m:r>
                      <a:rPr lang="en-AU" b="0" i="1" smtClean="0">
                        <a:solidFill>
                          <a:srgbClr val="FF0000"/>
                        </a:solidFill>
                        <a:latin typeface="Cambria Math" panose="02040503050406030204" pitchFamily="18" charset="0"/>
                        <a:ea typeface="Cambria Math" panose="02040503050406030204" pitchFamily="18" charset="0"/>
                      </a:rPr>
                      <m:t>𝜇</m:t>
                    </m:r>
                    <m:r>
                      <a:rPr lang="en-AU" b="0" i="1" smtClean="0">
                        <a:solidFill>
                          <a:srgbClr val="FF0000"/>
                        </a:solidFill>
                        <a:latin typeface="Cambria Math" panose="02040503050406030204" pitchFamily="18" charset="0"/>
                        <a:ea typeface="Cambria Math" panose="02040503050406030204" pitchFamily="18" charset="0"/>
                      </a:rPr>
                      <m:t> </m:t>
                    </m:r>
                    <m:r>
                      <m:rPr>
                        <m:sty m:val="p"/>
                      </m:rPr>
                      <a:rPr lang="en-AU" b="0" i="0" smtClean="0">
                        <a:solidFill>
                          <a:srgbClr val="FF0000"/>
                        </a:solidFill>
                        <a:latin typeface="Cambria Math" panose="02040503050406030204" pitchFamily="18" charset="0"/>
                        <a:ea typeface="Cambria Math" panose="02040503050406030204" pitchFamily="18" charset="0"/>
                      </a:rPr>
                      <m:t>and</m:t>
                    </m:r>
                    <m:r>
                      <a:rPr lang="en-AU" b="0" i="1" smtClean="0">
                        <a:solidFill>
                          <a:srgbClr val="FF0000"/>
                        </a:solidFill>
                        <a:latin typeface="Cambria Math" panose="02040503050406030204" pitchFamily="18" charset="0"/>
                        <a:ea typeface="Cambria Math" panose="02040503050406030204" pitchFamily="18" charset="0"/>
                      </a:rPr>
                      <m:t> </m:t>
                    </m:r>
                    <m:r>
                      <a:rPr lang="en-AU" b="0" i="1" smtClean="0">
                        <a:solidFill>
                          <a:srgbClr val="FF0000"/>
                        </a:solidFill>
                        <a:latin typeface="Cambria Math" panose="02040503050406030204" pitchFamily="18" charset="0"/>
                        <a:ea typeface="Cambria Math" panose="02040503050406030204" pitchFamily="18" charset="0"/>
                      </a:rPr>
                      <m:t>𝜎</m:t>
                    </m:r>
                  </m:oMath>
                </a14:m>
                <a:r>
                  <a:rPr lang="en-AU" dirty="0">
                    <a:solidFill>
                      <a:srgbClr val="FF0000"/>
                    </a:solidFill>
                  </a:rPr>
                  <a:t> are constants and the distribution is symmetrical.</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1911178"/>
                <a:ext cx="8569723" cy="4278485"/>
              </a:xfrm>
              <a:blipFill>
                <a:blip r:embed="rId2"/>
                <a:stretch>
                  <a:fillRect l="-711" t="-1427" r="-1422"/>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A little normal history</a:t>
            </a:r>
          </a:p>
        </p:txBody>
      </p:sp>
      <p:pic>
        <p:nvPicPr>
          <p:cNvPr id="6" name="Picture 5"/>
          <p:cNvPicPr>
            <a:picLocks noChangeAspect="1"/>
          </p:cNvPicPr>
          <p:nvPr/>
        </p:nvPicPr>
        <p:blipFill>
          <a:blip r:embed="rId3"/>
          <a:stretch>
            <a:fillRect/>
          </a:stretch>
        </p:blipFill>
        <p:spPr>
          <a:xfrm>
            <a:off x="2140563" y="3455259"/>
            <a:ext cx="4543425" cy="952500"/>
          </a:xfrm>
          <a:prstGeom prst="rect">
            <a:avLst/>
          </a:prstGeom>
        </p:spPr>
      </p:pic>
    </p:spTree>
    <p:extLst>
      <p:ext uri="{BB962C8B-B14F-4D97-AF65-F5344CB8AC3E}">
        <p14:creationId xmlns:p14="http://schemas.microsoft.com/office/powerpoint/2010/main" val="79876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half" idx="2"/>
          </p:nvPr>
        </p:nvSpPr>
        <p:spPr>
          <a:xfrm>
            <a:off x="459316" y="2640541"/>
            <a:ext cx="4290484" cy="3812796"/>
          </a:xfrm>
        </p:spPr>
        <p:txBody>
          <a:bodyPr>
            <a:normAutofit/>
          </a:bodyPr>
          <a:lstStyle/>
          <a:p>
            <a:r>
              <a:rPr lang="en-AU" dirty="0"/>
              <a:t>With random sampling each member of the population has an equal chance of being chosen to be in the sample group.</a:t>
            </a:r>
          </a:p>
          <a:p>
            <a:r>
              <a:rPr lang="en-AU" dirty="0"/>
              <a:t>Look at the image.</a:t>
            </a:r>
          </a:p>
          <a:p>
            <a:r>
              <a:rPr lang="en-AU" dirty="0"/>
              <a:t>What are the pros and cons of using sample data versus population data?</a:t>
            </a:r>
          </a:p>
          <a:p>
            <a:endParaRPr lang="en-AU" dirty="0"/>
          </a:p>
          <a:p>
            <a:r>
              <a:rPr lang="en-AU" sz="1300" dirty="0">
                <a:hlinkClick r:id="rId2"/>
              </a:rPr>
              <a:t>https://www.khanacademy.org/math/math-for-fun-and-glory/math-warmup/random-sample-warmup/p/weak-law-of-large-numbers</a:t>
            </a:r>
            <a:endParaRPr lang="en-AU" sz="1300" dirty="0"/>
          </a:p>
        </p:txBody>
      </p:sp>
      <p:pic>
        <p:nvPicPr>
          <p:cNvPr id="19" name="Content Placeholder 18"/>
          <p:cNvPicPr>
            <a:picLocks noGrp="1" noChangeAspect="1"/>
          </p:cNvPicPr>
          <p:nvPr>
            <p:ph sz="half" idx="15"/>
          </p:nvPr>
        </p:nvPicPr>
        <p:blipFill>
          <a:blip r:embed="rId3"/>
          <a:stretch>
            <a:fillRect/>
          </a:stretch>
        </p:blipFill>
        <p:spPr>
          <a:xfrm>
            <a:off x="4749800" y="3006904"/>
            <a:ext cx="4025900" cy="3079392"/>
          </a:xfrm>
          <a:prstGeom prst="rect">
            <a:avLst/>
          </a:prstGeom>
        </p:spPr>
      </p:pic>
      <p:sp>
        <p:nvSpPr>
          <p:cNvPr id="2" name="Title 1"/>
          <p:cNvSpPr>
            <a:spLocks noGrp="1"/>
          </p:cNvSpPr>
          <p:nvPr>
            <p:ph type="title"/>
          </p:nvPr>
        </p:nvSpPr>
        <p:spPr/>
        <p:txBody>
          <a:bodyPr/>
          <a:lstStyle/>
          <a:p>
            <a:r>
              <a:rPr lang="en-AU" dirty="0"/>
              <a:t>Random SAMPLING</a:t>
            </a:r>
          </a:p>
        </p:txBody>
      </p:sp>
      <p:sp>
        <p:nvSpPr>
          <p:cNvPr id="20" name="Right Arrow 19"/>
          <p:cNvSpPr/>
          <p:nvPr/>
        </p:nvSpPr>
        <p:spPr>
          <a:xfrm>
            <a:off x="3050561" y="3891963"/>
            <a:ext cx="1521439" cy="25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21617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AU" dirty="0"/>
              <a:t>The pdf of a normal distribution is a difficult function to deal with.</a:t>
            </a:r>
          </a:p>
          <a:p>
            <a:endParaRPr lang="en-AU" dirty="0"/>
          </a:p>
          <a:p>
            <a:endParaRPr lang="en-AU" dirty="0"/>
          </a:p>
          <a:p>
            <a:r>
              <a:rPr lang="en-AU" dirty="0"/>
              <a:t>And then to calculate the probability, then is an even </a:t>
            </a:r>
            <a:r>
              <a:rPr lang="en-AU" i="1" dirty="0">
                <a:solidFill>
                  <a:srgbClr val="FF0000"/>
                </a:solidFill>
              </a:rPr>
              <a:t>uglier</a:t>
            </a:r>
            <a:r>
              <a:rPr lang="en-AU" dirty="0"/>
              <a:t> integral to solve.</a:t>
            </a:r>
          </a:p>
          <a:p>
            <a:endParaRPr lang="en-AU" dirty="0"/>
          </a:p>
        </p:txBody>
      </p:sp>
      <p:sp>
        <p:nvSpPr>
          <p:cNvPr id="4" name="Title 3"/>
          <p:cNvSpPr>
            <a:spLocks noGrp="1"/>
          </p:cNvSpPr>
          <p:nvPr>
            <p:ph type="title"/>
          </p:nvPr>
        </p:nvSpPr>
        <p:spPr/>
        <p:txBody>
          <a:bodyPr/>
          <a:lstStyle/>
          <a:p>
            <a:r>
              <a:rPr lang="en-AU" dirty="0"/>
              <a:t>normal distribution theory</a:t>
            </a:r>
          </a:p>
        </p:txBody>
      </p:sp>
      <p:pic>
        <p:nvPicPr>
          <p:cNvPr id="5" name="Picture 4"/>
          <p:cNvPicPr>
            <a:picLocks noChangeAspect="1"/>
          </p:cNvPicPr>
          <p:nvPr/>
        </p:nvPicPr>
        <p:blipFill>
          <a:blip r:embed="rId2"/>
          <a:stretch>
            <a:fillRect/>
          </a:stretch>
        </p:blipFill>
        <p:spPr>
          <a:xfrm>
            <a:off x="2871787" y="3100387"/>
            <a:ext cx="3400425" cy="657225"/>
          </a:xfrm>
          <a:prstGeom prst="rect">
            <a:avLst/>
          </a:prstGeom>
        </p:spPr>
      </p:pic>
      <p:pic>
        <p:nvPicPr>
          <p:cNvPr id="6" name="Picture 5"/>
          <p:cNvPicPr>
            <a:picLocks noChangeAspect="1"/>
          </p:cNvPicPr>
          <p:nvPr/>
        </p:nvPicPr>
        <p:blipFill>
          <a:blip r:embed="rId3"/>
          <a:stretch>
            <a:fillRect/>
          </a:stretch>
        </p:blipFill>
        <p:spPr>
          <a:xfrm>
            <a:off x="2605087" y="4275667"/>
            <a:ext cx="3667125" cy="2381250"/>
          </a:xfrm>
          <a:prstGeom prst="rect">
            <a:avLst/>
          </a:prstGeom>
        </p:spPr>
      </p:pic>
    </p:spTree>
    <p:extLst>
      <p:ext uri="{BB962C8B-B14F-4D97-AF65-F5344CB8AC3E}">
        <p14:creationId xmlns:p14="http://schemas.microsoft.com/office/powerpoint/2010/main" val="1131018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856735" y="1934210"/>
            <a:ext cx="6845643" cy="4578580"/>
          </a:xfrm>
          <a:prstGeom prst="rect">
            <a:avLst/>
          </a:prstGeom>
        </p:spPr>
      </p:pic>
      <p:sp>
        <p:nvSpPr>
          <p:cNvPr id="4" name="Title 3"/>
          <p:cNvSpPr>
            <a:spLocks noGrp="1"/>
          </p:cNvSpPr>
          <p:nvPr>
            <p:ph type="title"/>
          </p:nvPr>
        </p:nvSpPr>
        <p:spPr/>
        <p:txBody>
          <a:bodyPr/>
          <a:lstStyle/>
          <a:p>
            <a:r>
              <a:rPr lang="en-AU" dirty="0"/>
              <a:t>Normal distributions</a:t>
            </a:r>
          </a:p>
        </p:txBody>
      </p:sp>
    </p:spTree>
    <p:extLst>
      <p:ext uri="{BB962C8B-B14F-4D97-AF65-F5344CB8AC3E}">
        <p14:creationId xmlns:p14="http://schemas.microsoft.com/office/powerpoint/2010/main" val="4033127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AU" dirty="0"/>
              <a:t>To get arounds the difficulties of dealing with the equations…</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AU" dirty="0"/>
                  <a:t>Have tables of values of Standardised Normal Distributions (and Excel!)</a:t>
                </a:r>
              </a:p>
              <a:p>
                <a:r>
                  <a:rPr lang="en-AU" dirty="0"/>
                  <a:t>When we standardise a normal distribution</a:t>
                </a:r>
              </a:p>
              <a:p>
                <a:pPr marL="342900" indent="-342900">
                  <a:buFont typeface="Arial" panose="020B0604020202020204" pitchFamily="34" charset="0"/>
                  <a:buChar char="•"/>
                </a:pPr>
                <a:r>
                  <a:rPr lang="en-AU" dirty="0"/>
                  <a:t>We shift the f(x) so that the </a:t>
                </a:r>
                <a14:m>
                  <m:oMath xmlns:m="http://schemas.openxmlformats.org/officeDocument/2006/math">
                    <m:r>
                      <a:rPr lang="en-AU" i="1" smtClean="0">
                        <a:latin typeface="Cambria Math" panose="02040503050406030204" pitchFamily="18" charset="0"/>
                        <a:ea typeface="Cambria Math" panose="02040503050406030204" pitchFamily="18" charset="0"/>
                      </a:rPr>
                      <m:t>𝜇</m:t>
                    </m:r>
                    <m:r>
                      <a:rPr lang="en-AU" b="0" i="1" smtClean="0">
                        <a:latin typeface="Cambria Math" panose="02040503050406030204" pitchFamily="18" charset="0"/>
                        <a:ea typeface="Cambria Math" panose="02040503050406030204" pitchFamily="18" charset="0"/>
                      </a:rPr>
                      <m:t>=0</m:t>
                    </m:r>
                  </m:oMath>
                </a14:m>
                <a:endParaRPr lang="en-AU" dirty="0"/>
              </a:p>
              <a:p>
                <a:pPr marL="342900" indent="-342900">
                  <a:buFont typeface="Arial" panose="020B0604020202020204" pitchFamily="34" charset="0"/>
                  <a:buChar char="•"/>
                </a:pPr>
                <a:r>
                  <a:rPr lang="en-AU" dirty="0"/>
                  <a:t>We create a standardised value for the </a:t>
                </a:r>
                <a14:m>
                  <m:oMath xmlns:m="http://schemas.openxmlformats.org/officeDocument/2006/math">
                    <m:r>
                      <a:rPr lang="en-AU" i="1" smtClean="0">
                        <a:latin typeface="Cambria Math" panose="02040503050406030204" pitchFamily="18" charset="0"/>
                        <a:ea typeface="Cambria Math" panose="02040503050406030204" pitchFamily="18" charset="0"/>
                      </a:rPr>
                      <m:t>𝜎</m:t>
                    </m:r>
                  </m:oMath>
                </a14:m>
                <a:r>
                  <a:rPr lang="en-AU" dirty="0"/>
                  <a:t> which we call </a:t>
                </a:r>
                <a14:m>
                  <m:oMath xmlns:m="http://schemas.openxmlformats.org/officeDocument/2006/math">
                    <m:r>
                      <a:rPr lang="en-AU" b="0" i="1" smtClean="0">
                        <a:latin typeface="Cambria Math" panose="02040503050406030204" pitchFamily="18" charset="0"/>
                      </a:rPr>
                      <m:t>𝑧</m:t>
                    </m:r>
                  </m:oMath>
                </a14:m>
                <a:endParaRPr lang="en-AU" dirty="0"/>
              </a:p>
              <a:p>
                <a:pPr/>
                <a14:m>
                  <m:oMathPara xmlns:m="http://schemas.openxmlformats.org/officeDocument/2006/math">
                    <m:oMathParaPr>
                      <m:jc m:val="centerGroup"/>
                    </m:oMathParaPr>
                    <m:oMath xmlns:m="http://schemas.openxmlformats.org/officeDocument/2006/math">
                      <m:r>
                        <a:rPr lang="en-AU" b="1" i="1" smtClean="0">
                          <a:solidFill>
                            <a:srgbClr val="FF0000"/>
                          </a:solidFill>
                          <a:latin typeface="Cambria Math" panose="02040503050406030204" pitchFamily="18" charset="0"/>
                        </a:rPr>
                        <m:t>𝒛</m:t>
                      </m:r>
                      <m:r>
                        <a:rPr lang="en-AU" b="1" i="1" smtClean="0">
                          <a:solidFill>
                            <a:srgbClr val="FF0000"/>
                          </a:solidFill>
                          <a:latin typeface="Cambria Math" panose="02040503050406030204" pitchFamily="18" charset="0"/>
                        </a:rPr>
                        <m:t>=</m:t>
                      </m:r>
                      <m:f>
                        <m:fPr>
                          <m:ctrlPr>
                            <a:rPr lang="en-AU" b="1" i="1" smtClean="0">
                              <a:solidFill>
                                <a:srgbClr val="FF0000"/>
                              </a:solidFill>
                              <a:latin typeface="Cambria Math" panose="02040503050406030204" pitchFamily="18" charset="0"/>
                            </a:rPr>
                          </m:ctrlPr>
                        </m:fPr>
                        <m:num>
                          <m:r>
                            <a:rPr lang="en-AU" b="1" i="1" smtClean="0">
                              <a:solidFill>
                                <a:srgbClr val="FF0000"/>
                              </a:solidFill>
                              <a:latin typeface="Cambria Math" panose="02040503050406030204" pitchFamily="18" charset="0"/>
                            </a:rPr>
                            <m:t>(</m:t>
                          </m:r>
                          <m:r>
                            <a:rPr lang="en-AU" b="1" i="1" smtClean="0">
                              <a:solidFill>
                                <a:srgbClr val="FF0000"/>
                              </a:solidFill>
                              <a:latin typeface="Cambria Math" panose="02040503050406030204" pitchFamily="18" charset="0"/>
                            </a:rPr>
                            <m:t>𝑿</m:t>
                          </m:r>
                          <m:r>
                            <a:rPr lang="en-AU" b="1" i="1" smtClean="0">
                              <a:solidFill>
                                <a:srgbClr val="FF0000"/>
                              </a:solidFill>
                              <a:latin typeface="Cambria Math" panose="02040503050406030204" pitchFamily="18" charset="0"/>
                            </a:rPr>
                            <m:t>−</m:t>
                          </m:r>
                          <m:r>
                            <a:rPr lang="en-AU" b="1" i="1" smtClean="0">
                              <a:solidFill>
                                <a:srgbClr val="FF0000"/>
                              </a:solidFill>
                              <a:latin typeface="Cambria Math" panose="02040503050406030204" pitchFamily="18" charset="0"/>
                              <a:ea typeface="Cambria Math" panose="02040503050406030204" pitchFamily="18" charset="0"/>
                            </a:rPr>
                            <m:t>𝝁</m:t>
                          </m:r>
                          <m:r>
                            <a:rPr lang="en-AU" b="1" i="1" smtClean="0">
                              <a:solidFill>
                                <a:srgbClr val="FF0000"/>
                              </a:solidFill>
                              <a:latin typeface="Cambria Math" panose="02040503050406030204" pitchFamily="18" charset="0"/>
                              <a:ea typeface="Cambria Math" panose="02040503050406030204" pitchFamily="18" charset="0"/>
                            </a:rPr>
                            <m:t>)</m:t>
                          </m:r>
                        </m:num>
                        <m:den>
                          <m:r>
                            <a:rPr lang="en-AU" b="1" i="1" smtClean="0">
                              <a:solidFill>
                                <a:srgbClr val="FF0000"/>
                              </a:solidFill>
                              <a:latin typeface="Cambria Math" panose="02040503050406030204" pitchFamily="18" charset="0"/>
                              <a:ea typeface="Cambria Math" panose="02040503050406030204" pitchFamily="18" charset="0"/>
                            </a:rPr>
                            <m:t>𝝈</m:t>
                          </m:r>
                        </m:den>
                      </m:f>
                    </m:oMath>
                  </m:oMathPara>
                </a14:m>
                <a:endParaRPr lang="en-AU" b="1" dirty="0"/>
              </a:p>
              <a:p>
                <a:r>
                  <a:rPr lang="en-AU" b="1" dirty="0"/>
                  <a:t>This is a VERY IMPORTANT EQUATION</a:t>
                </a:r>
              </a:p>
              <a:p>
                <a:pPr marL="342900" indent="-342900">
                  <a:buFont typeface="Arial" panose="020B0604020202020204" pitchFamily="34" charset="0"/>
                  <a:buChar char="•"/>
                </a:pPr>
                <a:r>
                  <a:rPr lang="en-AU" dirty="0"/>
                  <a:t>We started with </a:t>
                </a:r>
                <a14:m>
                  <m:oMath xmlns:m="http://schemas.openxmlformats.org/officeDocument/2006/math">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𝑁</m:t>
                    </m:r>
                    <m:d>
                      <m:dPr>
                        <m:ctrlPr>
                          <a:rPr lang="en-AU" b="0" i="1" smtClean="0">
                            <a:latin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𝜇</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e>
                    </m:d>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and</m:t>
                    </m:r>
                    <m:r>
                      <a:rPr lang="en-AU" b="0" i="0"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then</m:t>
                    </m:r>
                    <m:r>
                      <a:rPr lang="en-AU" b="0" i="0"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standardised</m:t>
                    </m:r>
                    <m:r>
                      <a:rPr lang="en-AU" b="0" i="0"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using</m:t>
                    </m:r>
                  </m:oMath>
                </a14:m>
                <a:r>
                  <a:rPr lang="en-AU" dirty="0"/>
                  <a:t> </a:t>
                </a:r>
                <a14:m>
                  <m:oMath xmlns:m="http://schemas.openxmlformats.org/officeDocument/2006/math">
                    <m:r>
                      <a:rPr lang="en-AU" b="1" i="1">
                        <a:solidFill>
                          <a:srgbClr val="FF0000"/>
                        </a:solidFill>
                        <a:latin typeface="Cambria Math" panose="02040503050406030204" pitchFamily="18" charset="0"/>
                      </a:rPr>
                      <m:t>𝒛</m:t>
                    </m:r>
                    <m:r>
                      <a:rPr lang="en-AU" b="1" i="1">
                        <a:solidFill>
                          <a:srgbClr val="FF0000"/>
                        </a:solidFill>
                        <a:latin typeface="Cambria Math" panose="02040503050406030204" pitchFamily="18" charset="0"/>
                      </a:rPr>
                      <m:t>=</m:t>
                    </m:r>
                    <m:f>
                      <m:fPr>
                        <m:ctrlPr>
                          <a:rPr lang="en-AU" b="1" i="1">
                            <a:solidFill>
                              <a:srgbClr val="FF0000"/>
                            </a:solidFill>
                            <a:latin typeface="Cambria Math" panose="02040503050406030204" pitchFamily="18" charset="0"/>
                          </a:rPr>
                        </m:ctrlPr>
                      </m:fPr>
                      <m:num>
                        <m:r>
                          <a:rPr lang="en-AU" b="1" i="1">
                            <a:solidFill>
                              <a:srgbClr val="FF0000"/>
                            </a:solidFill>
                            <a:latin typeface="Cambria Math" panose="02040503050406030204" pitchFamily="18" charset="0"/>
                          </a:rPr>
                          <m:t>(</m:t>
                        </m:r>
                        <m:r>
                          <a:rPr lang="en-AU" b="1" i="1">
                            <a:solidFill>
                              <a:srgbClr val="FF0000"/>
                            </a:solidFill>
                            <a:latin typeface="Cambria Math" panose="02040503050406030204" pitchFamily="18" charset="0"/>
                          </a:rPr>
                          <m:t>𝑿</m:t>
                        </m:r>
                        <m:r>
                          <a:rPr lang="en-AU" b="1" i="1">
                            <a:solidFill>
                              <a:srgbClr val="FF0000"/>
                            </a:solidFill>
                            <a:latin typeface="Cambria Math" panose="02040503050406030204" pitchFamily="18" charset="0"/>
                          </a:rPr>
                          <m:t>−</m:t>
                        </m:r>
                        <m:r>
                          <a:rPr lang="en-AU" b="1" i="1">
                            <a:solidFill>
                              <a:srgbClr val="FF0000"/>
                            </a:solidFill>
                            <a:latin typeface="Cambria Math" panose="02040503050406030204" pitchFamily="18" charset="0"/>
                            <a:ea typeface="Cambria Math" panose="02040503050406030204" pitchFamily="18" charset="0"/>
                          </a:rPr>
                          <m:t>𝝁</m:t>
                        </m:r>
                        <m:r>
                          <a:rPr lang="en-AU" b="1" i="1">
                            <a:solidFill>
                              <a:srgbClr val="FF0000"/>
                            </a:solidFill>
                            <a:latin typeface="Cambria Math" panose="02040503050406030204" pitchFamily="18" charset="0"/>
                            <a:ea typeface="Cambria Math" panose="02040503050406030204" pitchFamily="18" charset="0"/>
                          </a:rPr>
                          <m:t>)</m:t>
                        </m:r>
                      </m:num>
                      <m:den>
                        <m:r>
                          <a:rPr lang="en-AU" b="1" i="1">
                            <a:solidFill>
                              <a:srgbClr val="FF0000"/>
                            </a:solidFill>
                            <a:latin typeface="Cambria Math" panose="02040503050406030204" pitchFamily="18" charset="0"/>
                            <a:ea typeface="Cambria Math" panose="02040503050406030204" pitchFamily="18" charset="0"/>
                          </a:rPr>
                          <m:t>𝝈</m:t>
                        </m:r>
                      </m:den>
                    </m:f>
                  </m:oMath>
                </a14:m>
                <a:endParaRPr lang="en-AU" dirty="0"/>
              </a:p>
              <a:p>
                <a:pPr marL="342900" indent="-342900">
                  <a:buFont typeface="Arial" panose="020B0604020202020204" pitchFamily="34" charset="0"/>
                  <a:buChar char="•"/>
                </a:pPr>
                <a:r>
                  <a:rPr lang="en-AU" dirty="0"/>
                  <a:t>We now have </a:t>
                </a:r>
                <a14:m>
                  <m:oMath xmlns:m="http://schemas.openxmlformats.org/officeDocument/2006/math">
                    <m:r>
                      <a:rPr lang="en-AU" b="0" i="1" smtClean="0">
                        <a:latin typeface="Cambria Math" panose="02040503050406030204" pitchFamily="18" charset="0"/>
                      </a:rPr>
                      <m:t>𝑍</m:t>
                    </m:r>
                    <m:r>
                      <a:rPr lang="en-AU" b="0" i="1" smtClean="0">
                        <a:latin typeface="Cambria Math" panose="02040503050406030204" pitchFamily="18" charset="0"/>
                      </a:rPr>
                      <m:t>~</m:t>
                    </m:r>
                    <m:r>
                      <a:rPr lang="en-AU" b="0" i="1" smtClean="0">
                        <a:latin typeface="Cambria Math" panose="02040503050406030204" pitchFamily="18" charset="0"/>
                      </a:rPr>
                      <m:t>𝑁</m:t>
                    </m:r>
                    <m:r>
                      <a:rPr lang="en-AU" b="0" i="1" smtClean="0">
                        <a:latin typeface="Cambria Math" panose="02040503050406030204" pitchFamily="18" charset="0"/>
                      </a:rPr>
                      <m:t>(0,1)</m:t>
                    </m:r>
                  </m:oMath>
                </a14:m>
                <a:r>
                  <a:rPr lang="en-AU" dirty="0"/>
                  <a:t>. The mean is zero and the variance= 1</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711" t="-171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Standard normal distributions</a:t>
            </a:r>
          </a:p>
        </p:txBody>
      </p:sp>
    </p:spTree>
    <p:extLst>
      <p:ext uri="{BB962C8B-B14F-4D97-AF65-F5344CB8AC3E}">
        <p14:creationId xmlns:p14="http://schemas.microsoft.com/office/powerpoint/2010/main" val="2823811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8361" y="904231"/>
            <a:ext cx="6286500" cy="5362575"/>
          </a:xfrm>
          <a:prstGeom prst="rect">
            <a:avLst/>
          </a:prstGeom>
        </p:spPr>
      </p:pic>
    </p:spTree>
    <p:extLst>
      <p:ext uri="{BB962C8B-B14F-4D97-AF65-F5344CB8AC3E}">
        <p14:creationId xmlns:p14="http://schemas.microsoft.com/office/powerpoint/2010/main" val="93367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AU" dirty="0"/>
                  <a:t>Supose Z has standard normal distribution.</a:t>
                </a:r>
              </a:p>
              <a:p>
                <a:pPr marL="342900" indent="-342900">
                  <a:buFont typeface="Arial" panose="020B0604020202020204" pitchFamily="34" charset="0"/>
                  <a:buChar char="•"/>
                </a:pPr>
                <a:r>
                  <a:rPr lang="en-AU" dirty="0"/>
                  <a:t>What is the value of </a:t>
                </a:r>
                <a14:m>
                  <m:oMath xmlns:m="http://schemas.openxmlformats.org/officeDocument/2006/math">
                    <m:r>
                      <a:rPr lang="en-AU" i="1" smtClean="0">
                        <a:latin typeface="Cambria Math" panose="02040503050406030204" pitchFamily="18" charset="0"/>
                        <a:ea typeface="Cambria Math" panose="02040503050406030204" pitchFamily="18" charset="0"/>
                      </a:rPr>
                      <m:t>𝜇</m:t>
                    </m:r>
                  </m:oMath>
                </a14:m>
                <a:r>
                  <a:rPr lang="en-AU" dirty="0"/>
                  <a:t> </a:t>
                </a:r>
                <a14:m>
                  <m:oMath xmlns:m="http://schemas.openxmlformats.org/officeDocument/2006/math">
                    <m:r>
                      <m:rPr>
                        <m:sty m:val="p"/>
                      </m:rPr>
                      <a:rPr lang="en-AU" b="0" i="0" smtClean="0">
                        <a:latin typeface="Cambria Math" panose="02040503050406030204" pitchFamily="18" charset="0"/>
                      </a:rPr>
                      <m:t>and</m:t>
                    </m:r>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𝜎</m:t>
                    </m:r>
                  </m:oMath>
                </a14:m>
                <a:r>
                  <a:rPr lang="en-AU" dirty="0"/>
                  <a:t>?</a:t>
                </a:r>
              </a:p>
              <a:p>
                <a:pPr marL="342900" indent="-342900">
                  <a:buFont typeface="Arial" panose="020B0604020202020204" pitchFamily="34" charset="0"/>
                  <a:buChar char="•"/>
                </a:pPr>
                <a:r>
                  <a:rPr lang="en-AU" dirty="0"/>
                  <a:t>P(Z&lt;1.9)</a:t>
                </a:r>
              </a:p>
              <a:p>
                <a:pPr marL="342900" indent="-342900">
                  <a:buFont typeface="Arial" panose="020B0604020202020204" pitchFamily="34" charset="0"/>
                  <a:buChar char="•"/>
                </a:pPr>
                <a:r>
                  <a:rPr lang="en-AU" dirty="0"/>
                  <a:t>P(Z&gt;1.9)</a:t>
                </a:r>
              </a:p>
              <a:p>
                <a:pPr marL="342900" indent="-342900">
                  <a:buFont typeface="Arial" panose="020B0604020202020204" pitchFamily="34" charset="0"/>
                  <a:buChar char="•"/>
                </a:pPr>
                <a:r>
                  <a:rPr lang="en-AU" dirty="0"/>
                  <a:t>P(-1&lt;Z&lt;1)</a:t>
                </a:r>
              </a:p>
              <a:p>
                <a:pPr marL="342900" indent="-342900">
                  <a:buFont typeface="Arial" panose="020B0604020202020204" pitchFamily="34" charset="0"/>
                  <a:buChar char="•"/>
                </a:pPr>
                <a:r>
                  <a:rPr lang="en-AU" dirty="0"/>
                  <a:t>P(-2.1&lt;Z&lt;4.2)</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711" t="-171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sz="2400" dirty="0"/>
              <a:t>Using Cumulative normal distribution tables</a:t>
            </a:r>
          </a:p>
        </p:txBody>
      </p:sp>
    </p:spTree>
    <p:extLst>
      <p:ext uri="{BB962C8B-B14F-4D97-AF65-F5344CB8AC3E}">
        <p14:creationId xmlns:p14="http://schemas.microsoft.com/office/powerpoint/2010/main" val="2590487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solution</a:t>
            </a:r>
          </a:p>
        </p:txBody>
      </p:sp>
      <p:pic>
        <p:nvPicPr>
          <p:cNvPr id="5" name="Picture 4"/>
          <p:cNvPicPr>
            <a:picLocks noChangeAspect="1"/>
          </p:cNvPicPr>
          <p:nvPr/>
        </p:nvPicPr>
        <p:blipFill>
          <a:blip r:embed="rId2"/>
          <a:stretch>
            <a:fillRect/>
          </a:stretch>
        </p:blipFill>
        <p:spPr>
          <a:xfrm>
            <a:off x="355515" y="2038525"/>
            <a:ext cx="6686550" cy="4128383"/>
          </a:xfrm>
          <a:prstGeom prst="rect">
            <a:avLst/>
          </a:prstGeom>
        </p:spPr>
      </p:pic>
    </p:spTree>
    <p:extLst>
      <p:ext uri="{BB962C8B-B14F-4D97-AF65-F5344CB8AC3E}">
        <p14:creationId xmlns:p14="http://schemas.microsoft.com/office/powerpoint/2010/main" val="756881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AU" dirty="0"/>
              <a:t>X has a normal distribution with mean 10 and variance 16</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AU" dirty="0"/>
                  <a:t>What is:</a:t>
                </a:r>
              </a:p>
              <a:p>
                <a:pPr marL="342900" indent="-342900">
                  <a:buFont typeface="Arial" panose="020B0604020202020204" pitchFamily="34" charset="0"/>
                  <a:buChar char="•"/>
                </a:pPr>
                <a:r>
                  <a:rPr lang="en-AU" dirty="0"/>
                  <a:t>The standard deviation </a:t>
                </a:r>
                <a14:m>
                  <m:oMath xmlns:m="http://schemas.openxmlformats.org/officeDocument/2006/math">
                    <m:r>
                      <a:rPr lang="en-AU" i="1" smtClean="0">
                        <a:latin typeface="Cambria Math" panose="02040503050406030204" pitchFamily="18" charset="0"/>
                        <a:ea typeface="Cambria Math" panose="02040503050406030204" pitchFamily="18" charset="0"/>
                      </a:rPr>
                      <m:t>𝜎</m:t>
                    </m:r>
                  </m:oMath>
                </a14:m>
                <a:endParaRPr lang="en-AU" dirty="0"/>
              </a:p>
              <a:p>
                <a:pPr marL="342900" indent="-342900">
                  <a:buFont typeface="Arial" panose="020B0604020202020204" pitchFamily="34" charset="0"/>
                  <a:buChar char="•"/>
                </a:pPr>
                <a:r>
                  <a:rPr lang="en-AU" dirty="0"/>
                  <a:t>P(X&lt;8)</a:t>
                </a:r>
              </a:p>
              <a:p>
                <a:pPr marL="342900" indent="-342900">
                  <a:buFont typeface="Arial" panose="020B0604020202020204" pitchFamily="34" charset="0"/>
                  <a:buChar char="•"/>
                </a:pPr>
                <a:r>
                  <a:rPr lang="en-AU" dirty="0"/>
                  <a:t>P(X&gt;6)</a:t>
                </a:r>
              </a:p>
              <a:p>
                <a:pPr marL="342900" indent="-342900">
                  <a:buFont typeface="Arial" panose="020B0604020202020204" pitchFamily="34" charset="0"/>
                  <a:buChar char="•"/>
                </a:pPr>
                <a:r>
                  <a:rPr lang="en-AU" dirty="0"/>
                  <a:t>P(4&lt;X&lt;12)</a:t>
                </a:r>
              </a:p>
              <a:p>
                <a:pPr marL="342900" indent="-342900">
                  <a:buFont typeface="Arial" panose="020B0604020202020204" pitchFamily="34" charset="0"/>
                  <a:buChar char="•"/>
                </a:pPr>
                <a:r>
                  <a:rPr lang="en-AU" dirty="0">
                    <a:solidFill>
                      <a:srgbClr val="FF0000"/>
                    </a:solidFill>
                  </a:rPr>
                  <a:t>Remember to create your z for each part</a:t>
                </a:r>
              </a:p>
              <a:p>
                <a:pPr marL="342900" indent="-342900">
                  <a:buFont typeface="Arial" panose="020B0604020202020204" pitchFamily="34" charset="0"/>
                  <a:buChar char="•"/>
                </a:pPr>
                <a:r>
                  <a:rPr lang="en-AU" dirty="0">
                    <a:solidFill>
                      <a:srgbClr val="FF0000"/>
                    </a:solidFill>
                  </a:rPr>
                  <a:t>Useful to draw the problem each time</a:t>
                </a:r>
              </a:p>
              <a:p>
                <a:pPr marL="342900" indent="-342900">
                  <a:buFont typeface="Arial" panose="020B0604020202020204" pitchFamily="34" charset="0"/>
                  <a:buChar char="•"/>
                </a:pPr>
                <a:r>
                  <a:rPr lang="en-AU" dirty="0">
                    <a:solidFill>
                      <a:schemeClr val="bg1">
                        <a:lumMod val="50000"/>
                      </a:schemeClr>
                    </a:solidFill>
                  </a:rPr>
                  <a:t>4, 0.3085, 0.8413, 0.6247</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711" t="-171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problem</a:t>
            </a:r>
          </a:p>
        </p:txBody>
      </p:sp>
    </p:spTree>
    <p:extLst>
      <p:ext uri="{BB962C8B-B14F-4D97-AF65-F5344CB8AC3E}">
        <p14:creationId xmlns:p14="http://schemas.microsoft.com/office/powerpoint/2010/main" val="737790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026" y="289225"/>
            <a:ext cx="7828520" cy="6479194"/>
          </a:xfrm>
          <a:prstGeom prst="rect">
            <a:avLst/>
          </a:prstGeom>
        </p:spPr>
      </p:pic>
    </p:spTree>
    <p:extLst>
      <p:ext uri="{BB962C8B-B14F-4D97-AF65-F5344CB8AC3E}">
        <p14:creationId xmlns:p14="http://schemas.microsoft.com/office/powerpoint/2010/main" val="3918467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408987" y="2785145"/>
            <a:ext cx="8372873" cy="3280095"/>
          </a:xfrm>
          <a:prstGeom prst="rect">
            <a:avLst/>
          </a:prstGeom>
        </p:spPr>
      </p:pic>
      <p:sp>
        <p:nvSpPr>
          <p:cNvPr id="4" name="Title 3"/>
          <p:cNvSpPr>
            <a:spLocks noGrp="1"/>
          </p:cNvSpPr>
          <p:nvPr>
            <p:ph type="title"/>
          </p:nvPr>
        </p:nvSpPr>
        <p:spPr/>
        <p:txBody>
          <a:bodyPr/>
          <a:lstStyle/>
          <a:p>
            <a:r>
              <a:rPr lang="en-AU" dirty="0"/>
              <a:t>solution</a:t>
            </a:r>
          </a:p>
        </p:txBody>
      </p:sp>
    </p:spTree>
    <p:extLst>
      <p:ext uri="{BB962C8B-B14F-4D97-AF65-F5344CB8AC3E}">
        <p14:creationId xmlns:p14="http://schemas.microsoft.com/office/powerpoint/2010/main" val="17744443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197318" y="1936976"/>
            <a:ext cx="4652197" cy="2817903"/>
          </a:xfrm>
          <a:prstGeom prst="rect">
            <a:avLst/>
          </a:prstGeom>
        </p:spPr>
      </p:pic>
      <p:sp>
        <p:nvSpPr>
          <p:cNvPr id="4" name="Title 3"/>
          <p:cNvSpPr>
            <a:spLocks noGrp="1"/>
          </p:cNvSpPr>
          <p:nvPr>
            <p:ph type="title"/>
          </p:nvPr>
        </p:nvSpPr>
        <p:spPr/>
        <p:txBody>
          <a:bodyPr/>
          <a:lstStyle/>
          <a:p>
            <a:r>
              <a:rPr lang="en-AU" dirty="0"/>
              <a:t>Typical normal distribution question</a:t>
            </a:r>
          </a:p>
        </p:txBody>
      </p:sp>
    </p:spTree>
    <p:extLst>
      <p:ext uri="{BB962C8B-B14F-4D97-AF65-F5344CB8AC3E}">
        <p14:creationId xmlns:p14="http://schemas.microsoft.com/office/powerpoint/2010/main" val="150095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3"/>
          </p:nvPr>
        </p:nvSpPr>
        <p:spPr/>
        <p:txBody>
          <a:bodyPr>
            <a:normAutofit fontScale="70000" lnSpcReduction="20000"/>
          </a:bodyPr>
          <a:lstStyle/>
          <a:p>
            <a:pPr>
              <a:lnSpc>
                <a:spcPct val="120000"/>
              </a:lnSpc>
            </a:pPr>
            <a:r>
              <a:rPr lang="en-AU" dirty="0"/>
              <a:t>The process where we use </a:t>
            </a:r>
            <a:r>
              <a:rPr lang="en-AU" i="1" dirty="0">
                <a:solidFill>
                  <a:srgbClr val="FF0000"/>
                </a:solidFill>
              </a:rPr>
              <a:t>Sample Statistics </a:t>
            </a:r>
            <a:r>
              <a:rPr lang="en-AU" dirty="0"/>
              <a:t>to make inferences about </a:t>
            </a:r>
            <a:r>
              <a:rPr lang="en-AU" i="1" dirty="0">
                <a:solidFill>
                  <a:srgbClr val="7030A0"/>
                </a:solidFill>
              </a:rPr>
              <a:t>Populations Parameters</a:t>
            </a:r>
          </a:p>
        </p:txBody>
      </p:sp>
      <p:sp>
        <p:nvSpPr>
          <p:cNvPr id="15" name="Content Placeholder 14"/>
          <p:cNvSpPr>
            <a:spLocks noGrp="1"/>
          </p:cNvSpPr>
          <p:nvPr>
            <p:ph sz="half" idx="2"/>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pPr algn="r"/>
            <a:r>
              <a:rPr lang="en-AU" sz="1000" i="1" dirty="0"/>
              <a:t>http://labs.geog.uvic.ca/geog226/frLab3.html</a:t>
            </a:r>
          </a:p>
          <a:p>
            <a:endParaRPr lang="en-AU" dirty="0"/>
          </a:p>
          <a:p>
            <a:endParaRPr lang="en-AU" dirty="0"/>
          </a:p>
          <a:p>
            <a:endParaRPr lang="en-AU" dirty="0"/>
          </a:p>
        </p:txBody>
      </p:sp>
      <p:sp>
        <p:nvSpPr>
          <p:cNvPr id="14" name="Title 13"/>
          <p:cNvSpPr>
            <a:spLocks noGrp="1"/>
          </p:cNvSpPr>
          <p:nvPr>
            <p:ph type="title"/>
          </p:nvPr>
        </p:nvSpPr>
        <p:spPr/>
        <p:txBody>
          <a:bodyPr/>
          <a:lstStyle/>
          <a:p>
            <a:r>
              <a:rPr lang="en-AU" dirty="0"/>
              <a:t>Statistical Inference</a:t>
            </a:r>
          </a:p>
        </p:txBody>
      </p:sp>
      <p:pic>
        <p:nvPicPr>
          <p:cNvPr id="17" name="Picture 16"/>
          <p:cNvPicPr>
            <a:picLocks noChangeAspect="1"/>
          </p:cNvPicPr>
          <p:nvPr/>
        </p:nvPicPr>
        <p:blipFill>
          <a:blip r:embed="rId2"/>
          <a:stretch>
            <a:fillRect/>
          </a:stretch>
        </p:blipFill>
        <p:spPr>
          <a:xfrm>
            <a:off x="1519357" y="2715674"/>
            <a:ext cx="5905500" cy="2724150"/>
          </a:xfrm>
          <a:prstGeom prst="rect">
            <a:avLst/>
          </a:prstGeom>
        </p:spPr>
      </p:pic>
    </p:spTree>
    <p:extLst>
      <p:ext uri="{BB962C8B-B14F-4D97-AF65-F5344CB8AC3E}">
        <p14:creationId xmlns:p14="http://schemas.microsoft.com/office/powerpoint/2010/main" val="14681483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stretch>
            <a:fillRect/>
          </a:stretch>
        </p:blipFill>
        <p:spPr>
          <a:xfrm>
            <a:off x="184107" y="1900496"/>
            <a:ext cx="4145436" cy="2613840"/>
          </a:xfrm>
          <a:prstGeom prst="rect">
            <a:avLst/>
          </a:prstGeom>
        </p:spPr>
      </p:pic>
      <p:sp>
        <p:nvSpPr>
          <p:cNvPr id="5" name="Title 4"/>
          <p:cNvSpPr>
            <a:spLocks noGrp="1"/>
          </p:cNvSpPr>
          <p:nvPr>
            <p:ph type="title"/>
          </p:nvPr>
        </p:nvSpPr>
        <p:spPr/>
        <p:txBody>
          <a:bodyPr/>
          <a:lstStyle/>
          <a:p>
            <a:r>
              <a:rPr lang="en-AU" dirty="0"/>
              <a:t>Solution </a:t>
            </a:r>
          </a:p>
        </p:txBody>
      </p:sp>
      <p:pic>
        <p:nvPicPr>
          <p:cNvPr id="9" name="Picture 8"/>
          <p:cNvPicPr>
            <a:picLocks noChangeAspect="1"/>
          </p:cNvPicPr>
          <p:nvPr/>
        </p:nvPicPr>
        <p:blipFill>
          <a:blip r:embed="rId3"/>
          <a:stretch>
            <a:fillRect/>
          </a:stretch>
        </p:blipFill>
        <p:spPr>
          <a:xfrm>
            <a:off x="4541752" y="4118919"/>
            <a:ext cx="4602248" cy="2627870"/>
          </a:xfrm>
          <a:prstGeom prst="rect">
            <a:avLst/>
          </a:prstGeom>
        </p:spPr>
      </p:pic>
    </p:spTree>
    <p:extLst>
      <p:ext uri="{BB962C8B-B14F-4D97-AF65-F5344CB8AC3E}">
        <p14:creationId xmlns:p14="http://schemas.microsoft.com/office/powerpoint/2010/main" val="813898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endParaRPr lang="en-AU"/>
          </a:p>
        </p:txBody>
      </p:sp>
      <p:pic>
        <p:nvPicPr>
          <p:cNvPr id="5" name="Content Placeholder 4"/>
          <p:cNvPicPr>
            <a:picLocks noGrp="1" noChangeAspect="1"/>
          </p:cNvPicPr>
          <p:nvPr>
            <p:ph sz="half" idx="2"/>
          </p:nvPr>
        </p:nvPicPr>
        <p:blipFill>
          <a:blip r:embed="rId2"/>
          <a:stretch>
            <a:fillRect/>
          </a:stretch>
        </p:blipFill>
        <p:spPr>
          <a:xfrm>
            <a:off x="322653" y="2024792"/>
            <a:ext cx="8522766" cy="1829658"/>
          </a:xfrm>
          <a:prstGeom prst="rect">
            <a:avLst/>
          </a:prstGeom>
        </p:spPr>
      </p:pic>
      <p:sp>
        <p:nvSpPr>
          <p:cNvPr id="4" name="Title 3"/>
          <p:cNvSpPr>
            <a:spLocks noGrp="1"/>
          </p:cNvSpPr>
          <p:nvPr>
            <p:ph type="title"/>
          </p:nvPr>
        </p:nvSpPr>
        <p:spPr/>
        <p:txBody>
          <a:bodyPr/>
          <a:lstStyle/>
          <a:p>
            <a:r>
              <a:rPr lang="en-AU" sz="2400" dirty="0"/>
              <a:t>Workshop question #15 – working backwards</a:t>
            </a:r>
          </a:p>
        </p:txBody>
      </p:sp>
    </p:spTree>
    <p:extLst>
      <p:ext uri="{BB962C8B-B14F-4D97-AF65-F5344CB8AC3E}">
        <p14:creationId xmlns:p14="http://schemas.microsoft.com/office/powerpoint/2010/main" val="1417896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a:xfrm>
            <a:off x="275696" y="2010599"/>
            <a:ext cx="8569723" cy="622534"/>
          </a:xfrm>
        </p:spPr>
        <p:txBody>
          <a:bodyPr>
            <a:normAutofit fontScale="92500"/>
          </a:bodyPr>
          <a:lstStyle/>
          <a:p>
            <a:r>
              <a:rPr lang="en-AU" dirty="0"/>
              <a:t>Using this basic normal distribution assumes that you know the mean and variance of the whole population; this can be difficult to know as…</a:t>
            </a:r>
          </a:p>
        </p:txBody>
      </p:sp>
      <p:sp>
        <p:nvSpPr>
          <p:cNvPr id="3" name="Content Placeholder 2"/>
          <p:cNvSpPr>
            <a:spLocks noGrp="1"/>
          </p:cNvSpPr>
          <p:nvPr>
            <p:ph sz="half" idx="2"/>
          </p:nvPr>
        </p:nvSpPr>
        <p:spPr/>
        <p:txBody>
          <a:bodyPr/>
          <a:lstStyle/>
          <a:p>
            <a:pPr marL="457200" indent="-457200">
              <a:buFont typeface="+mj-lt"/>
              <a:buAutoNum type="arabicPeriod"/>
            </a:pPr>
            <a:r>
              <a:rPr lang="en-AU" b="1" dirty="0">
                <a:solidFill>
                  <a:srgbClr val="FF0000"/>
                </a:solidFill>
              </a:rPr>
              <a:t>Is all data normally distributed?</a:t>
            </a:r>
          </a:p>
          <a:p>
            <a:pPr marL="457200" indent="-457200">
              <a:buFont typeface="+mj-lt"/>
              <a:buAutoNum type="arabicPeriod"/>
            </a:pPr>
            <a:r>
              <a:rPr lang="en-AU" b="1" dirty="0">
                <a:solidFill>
                  <a:srgbClr val="FF0000"/>
                </a:solidFill>
              </a:rPr>
              <a:t>What information do you need to calculate the mean and variance of a large population?</a:t>
            </a:r>
          </a:p>
          <a:p>
            <a:pPr marL="457200" indent="-457200">
              <a:buFont typeface="+mj-lt"/>
              <a:buAutoNum type="arabicPeriod"/>
            </a:pPr>
            <a:r>
              <a:rPr lang="en-AU" b="1" dirty="0">
                <a:solidFill>
                  <a:srgbClr val="FF0000"/>
                </a:solidFill>
              </a:rPr>
              <a:t>How much time and $$$$ do you have?</a:t>
            </a:r>
          </a:p>
          <a:p>
            <a:pPr marL="457200" indent="-457200">
              <a:buFont typeface="+mj-lt"/>
              <a:buAutoNum type="arabicPeriod"/>
            </a:pPr>
            <a:r>
              <a:rPr lang="en-AU" b="1" dirty="0">
                <a:solidFill>
                  <a:srgbClr val="FF0000"/>
                </a:solidFill>
              </a:rPr>
              <a:t>Think of an organisation that specialises in collecting and using enormous amounts of data.</a:t>
            </a:r>
          </a:p>
          <a:p>
            <a:endParaRPr lang="en-AU" b="1" dirty="0">
              <a:solidFill>
                <a:srgbClr val="FF0000"/>
              </a:solidFill>
            </a:endParaRPr>
          </a:p>
          <a:p>
            <a:endParaRPr lang="en-AU" b="1" dirty="0">
              <a:solidFill>
                <a:srgbClr val="7030A0"/>
              </a:solidFill>
            </a:endParaRPr>
          </a:p>
          <a:p>
            <a:endParaRPr lang="en-AU" b="1" dirty="0">
              <a:solidFill>
                <a:srgbClr val="FF0000"/>
              </a:solidFill>
            </a:endParaRPr>
          </a:p>
        </p:txBody>
      </p:sp>
      <p:sp>
        <p:nvSpPr>
          <p:cNvPr id="4" name="Title 3"/>
          <p:cNvSpPr>
            <a:spLocks noGrp="1"/>
          </p:cNvSpPr>
          <p:nvPr>
            <p:ph type="title"/>
          </p:nvPr>
        </p:nvSpPr>
        <p:spPr/>
        <p:txBody>
          <a:bodyPr/>
          <a:lstStyle/>
          <a:p>
            <a:r>
              <a:rPr lang="en-AU" dirty="0"/>
              <a:t>Limitations of normal distributions</a:t>
            </a:r>
          </a:p>
        </p:txBody>
      </p:sp>
    </p:spTree>
    <p:extLst>
      <p:ext uri="{BB962C8B-B14F-4D97-AF65-F5344CB8AC3E}">
        <p14:creationId xmlns:p14="http://schemas.microsoft.com/office/powerpoint/2010/main" val="371526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AU" dirty="0"/>
              <a:t>The trouble with normal distributions is that it sounds so NORMAL</a:t>
            </a:r>
          </a:p>
        </p:txBody>
      </p:sp>
      <p:sp>
        <p:nvSpPr>
          <p:cNvPr id="3" name="Content Placeholder 2"/>
          <p:cNvSpPr>
            <a:spLocks noGrp="1"/>
          </p:cNvSpPr>
          <p:nvPr>
            <p:ph sz="half" idx="2"/>
          </p:nvPr>
        </p:nvSpPr>
        <p:spPr/>
        <p:txBody>
          <a:bodyPr/>
          <a:lstStyle/>
          <a:p>
            <a:r>
              <a:rPr lang="en-AU" dirty="0"/>
              <a:t>It is nice to think that “all things” has some beautiful inherent symmetry and that if you have enough data it is OK to assume NORMALITY</a:t>
            </a:r>
          </a:p>
          <a:p>
            <a:r>
              <a:rPr lang="en-AU" b="1" dirty="0">
                <a:solidFill>
                  <a:srgbClr val="FF0000"/>
                </a:solidFill>
              </a:rPr>
              <a:t>WRONG</a:t>
            </a:r>
          </a:p>
          <a:p>
            <a:r>
              <a:rPr lang="en-AU" dirty="0"/>
              <a:t>Data is often skewed (not symmetrical) or is symmetrical but not normally distributed.</a:t>
            </a:r>
          </a:p>
          <a:p>
            <a:r>
              <a:rPr lang="en-AU" dirty="0"/>
              <a:t>MJ made the mistake of assuming normality when she had n=500 bits of data. When  she graphed the data…….it didn’t even look bell shaped, let alone symmetrical and when tested for normality it wasn’t. </a:t>
            </a:r>
            <a:r>
              <a:rPr lang="en-AU" i="1" dirty="0"/>
              <a:t>A week wasted…</a:t>
            </a:r>
          </a:p>
          <a:p>
            <a:r>
              <a:rPr lang="en-AU" dirty="0">
                <a:solidFill>
                  <a:srgbClr val="FF0000"/>
                </a:solidFill>
              </a:rPr>
              <a:t>So where do we use normal distributions? NEXT WEEK.</a:t>
            </a:r>
            <a:endParaRPr lang="en-AU" dirty="0"/>
          </a:p>
        </p:txBody>
      </p:sp>
      <p:sp>
        <p:nvSpPr>
          <p:cNvPr id="4" name="Title 3"/>
          <p:cNvSpPr>
            <a:spLocks noGrp="1"/>
          </p:cNvSpPr>
          <p:nvPr>
            <p:ph type="title"/>
          </p:nvPr>
        </p:nvSpPr>
        <p:spPr/>
        <p:txBody>
          <a:bodyPr/>
          <a:lstStyle/>
          <a:p>
            <a:r>
              <a:rPr lang="en-AU" dirty="0"/>
              <a:t>The world is not always normal</a:t>
            </a:r>
          </a:p>
        </p:txBody>
      </p:sp>
    </p:spTree>
    <p:extLst>
      <p:ext uri="{BB962C8B-B14F-4D97-AF65-F5344CB8AC3E}">
        <p14:creationId xmlns:p14="http://schemas.microsoft.com/office/powerpoint/2010/main" val="2875544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03367"/>
            <a:ext cx="8569723" cy="4186296"/>
          </a:xfrm>
        </p:spPr>
        <p:txBody>
          <a:bodyPr/>
          <a:lstStyle/>
          <a:p>
            <a:r>
              <a:rPr lang="en-US" dirty="0"/>
              <a:t>The probability of </a:t>
            </a:r>
            <a:r>
              <a:rPr lang="en-US" dirty="0" err="1"/>
              <a:t>Yasir</a:t>
            </a:r>
            <a:r>
              <a:rPr lang="en-US" dirty="0"/>
              <a:t> scoring a goal at football is 27%. </a:t>
            </a:r>
          </a:p>
          <a:p>
            <a:pPr marL="457200" indent="-457200">
              <a:buFont typeface="+mj-lt"/>
              <a:buAutoNum type="arabicPeriod"/>
            </a:pPr>
            <a:r>
              <a:rPr lang="en-US" dirty="0"/>
              <a:t>What sort of variable is 27%?</a:t>
            </a:r>
          </a:p>
          <a:p>
            <a:pPr marL="457200" indent="-457200">
              <a:buFont typeface="+mj-lt"/>
              <a:buAutoNum type="arabicPeriod"/>
            </a:pPr>
            <a:r>
              <a:rPr lang="en-US" dirty="0"/>
              <a:t>What is the probability he will miss the goal?</a:t>
            </a:r>
          </a:p>
          <a:p>
            <a:pPr marL="457200" indent="-457200">
              <a:buFont typeface="+mj-lt"/>
              <a:buAutoNum type="arabicPeriod"/>
            </a:pPr>
            <a:r>
              <a:rPr lang="en-US" dirty="0"/>
              <a:t>If </a:t>
            </a:r>
            <a:r>
              <a:rPr lang="en-US" dirty="0" err="1"/>
              <a:t>Yasir</a:t>
            </a:r>
            <a:r>
              <a:rPr lang="en-US" dirty="0"/>
              <a:t> has 9 shots at goal how many goals would he expect to score?</a:t>
            </a:r>
          </a:p>
          <a:p>
            <a:pPr marL="457200" indent="-457200">
              <a:buFont typeface="+mj-lt"/>
              <a:buAutoNum type="arabicPeriod"/>
            </a:pPr>
            <a:r>
              <a:rPr lang="en-US" dirty="0"/>
              <a:t>What is the probability he will score</a:t>
            </a:r>
          </a:p>
          <a:p>
            <a:pPr marL="971550" lvl="1" indent="-457200">
              <a:buFont typeface="+mj-lt"/>
              <a:buAutoNum type="alphaLcParenR"/>
            </a:pPr>
            <a:r>
              <a:rPr lang="en-US" dirty="0"/>
              <a:t>4 of the next 9 shots</a:t>
            </a:r>
          </a:p>
          <a:p>
            <a:pPr marL="971550" lvl="1" indent="-457200">
              <a:buFont typeface="+mj-lt"/>
              <a:buAutoNum type="alphaLcParenR"/>
            </a:pPr>
            <a:r>
              <a:rPr lang="en-US" dirty="0"/>
              <a:t>None of the next 9 shots</a:t>
            </a:r>
          </a:p>
          <a:p>
            <a:pPr marL="971550" lvl="1" indent="-457200">
              <a:buFont typeface="+mj-lt"/>
              <a:buAutoNum type="alphaLcParenR"/>
            </a:pPr>
            <a:r>
              <a:rPr lang="en-US" dirty="0"/>
              <a:t>Less than 1 shot</a:t>
            </a:r>
          </a:p>
          <a:p>
            <a:pPr marL="971550" lvl="1" indent="-457200">
              <a:buFont typeface="+mj-lt"/>
              <a:buAutoNum type="alphaLcParenR"/>
            </a:pPr>
            <a:r>
              <a:rPr lang="en-US" dirty="0"/>
              <a:t>1 of the next 9 shots</a:t>
            </a:r>
          </a:p>
          <a:p>
            <a:pPr marL="971550" lvl="1" indent="-457200">
              <a:buFont typeface="+mj-lt"/>
              <a:buAutoNum type="alphaLcParenR"/>
            </a:pPr>
            <a:r>
              <a:rPr lang="en-US" dirty="0"/>
              <a:t>At least 1 of the next 9 shots</a:t>
            </a:r>
          </a:p>
          <a:p>
            <a:pPr marL="971550" lvl="1" indent="-457200">
              <a:buFont typeface="+mj-lt"/>
              <a:buAutoNum type="alphaLcParenR"/>
            </a:pPr>
            <a:r>
              <a:rPr lang="en-US" dirty="0"/>
              <a:t>At least 2 of the next 9 shots</a:t>
            </a:r>
          </a:p>
          <a:p>
            <a:pPr marL="971550" lvl="1" indent="-457200">
              <a:buFont typeface="+mj-lt"/>
              <a:buAutoNum type="alphaLcParenR"/>
            </a:pPr>
            <a:r>
              <a:rPr lang="en-US" dirty="0"/>
              <a:t>No more than 8 of the next 9 shots</a:t>
            </a:r>
          </a:p>
          <a:p>
            <a:endParaRPr lang="en-AU" dirty="0"/>
          </a:p>
        </p:txBody>
      </p:sp>
      <p:sp>
        <p:nvSpPr>
          <p:cNvPr id="4" name="Title 3"/>
          <p:cNvSpPr>
            <a:spLocks noGrp="1"/>
          </p:cNvSpPr>
          <p:nvPr>
            <p:ph type="title"/>
          </p:nvPr>
        </p:nvSpPr>
        <p:spPr/>
        <p:txBody>
          <a:bodyPr/>
          <a:lstStyle/>
          <a:p>
            <a:r>
              <a:rPr lang="en-US" dirty="0"/>
              <a:t>Homework Bernoulli and Binomial</a:t>
            </a:r>
            <a:endParaRPr lang="en-AU" dirty="0"/>
          </a:p>
        </p:txBody>
      </p:sp>
    </p:spTree>
    <p:extLst>
      <p:ext uri="{BB962C8B-B14F-4D97-AF65-F5344CB8AC3E}">
        <p14:creationId xmlns:p14="http://schemas.microsoft.com/office/powerpoint/2010/main" val="85701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Answers Bernoulli and Binomial</a:t>
            </a:r>
            <a:endParaRPr lang="en-AU" dirty="0"/>
          </a:p>
        </p:txBody>
      </p:sp>
      <p:graphicFrame>
        <p:nvGraphicFramePr>
          <p:cNvPr id="6" name="Object 5"/>
          <p:cNvGraphicFramePr>
            <a:graphicFrameLocks noChangeAspect="1"/>
          </p:cNvGraphicFramePr>
          <p:nvPr>
            <p:extLst>
              <p:ext uri="{D42A27DB-BD31-4B8C-83A1-F6EECF244321}">
                <p14:modId xmlns:p14="http://schemas.microsoft.com/office/powerpoint/2010/main" val="3902410914"/>
              </p:ext>
            </p:extLst>
          </p:nvPr>
        </p:nvGraphicFramePr>
        <p:xfrm>
          <a:off x="674983" y="2352243"/>
          <a:ext cx="7794033" cy="3483292"/>
        </p:xfrm>
        <a:graphic>
          <a:graphicData uri="http://schemas.openxmlformats.org/presentationml/2006/ole">
            <mc:AlternateContent xmlns:mc="http://schemas.openxmlformats.org/markup-compatibility/2006">
              <mc:Choice xmlns:v="urn:schemas-microsoft-com:vml" Requires="v">
                <p:oleObj name="Worksheet" r:id="rId2" imgW="5562779" imgH="2486085" progId="Excel.Sheet.12">
                  <p:embed/>
                </p:oleObj>
              </mc:Choice>
              <mc:Fallback>
                <p:oleObj name="Worksheet" r:id="rId2" imgW="5562779" imgH="2486085" progId="Excel.Sheet.12">
                  <p:embed/>
                  <p:pic>
                    <p:nvPicPr>
                      <p:cNvPr id="0" name=""/>
                      <p:cNvPicPr/>
                      <p:nvPr/>
                    </p:nvPicPr>
                    <p:blipFill>
                      <a:blip r:embed="rId3"/>
                      <a:stretch>
                        <a:fillRect/>
                      </a:stretch>
                    </p:blipFill>
                    <p:spPr>
                      <a:xfrm>
                        <a:off x="674983" y="2352243"/>
                        <a:ext cx="7794033" cy="3483292"/>
                      </a:xfrm>
                      <a:prstGeom prst="rect">
                        <a:avLst/>
                      </a:prstGeom>
                    </p:spPr>
                  </p:pic>
                </p:oleObj>
              </mc:Fallback>
            </mc:AlternateContent>
          </a:graphicData>
        </a:graphic>
      </p:graphicFrame>
    </p:spTree>
    <p:extLst>
      <p:ext uri="{BB962C8B-B14F-4D97-AF65-F5344CB8AC3E}">
        <p14:creationId xmlns:p14="http://schemas.microsoft.com/office/powerpoint/2010/main" val="3785979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03367"/>
            <a:ext cx="8569723" cy="4613564"/>
          </a:xfrm>
        </p:spPr>
        <p:txBody>
          <a:bodyPr>
            <a:normAutofit fontScale="92500" lnSpcReduction="20000"/>
          </a:bodyPr>
          <a:lstStyle/>
          <a:p>
            <a:pPr marL="342900" indent="-342900">
              <a:lnSpc>
                <a:spcPct val="120000"/>
              </a:lnSpc>
              <a:spcBef>
                <a:spcPts val="600"/>
              </a:spcBef>
              <a:buFont typeface="+mj-lt"/>
              <a:buAutoNum type="arabicPeriod"/>
            </a:pPr>
            <a:r>
              <a:rPr lang="en-US" sz="1600" dirty="0"/>
              <a:t>On </a:t>
            </a:r>
            <a:r>
              <a:rPr lang="en-US" sz="1700" dirty="0"/>
              <a:t>average there are 6 accidents per week on Manning Rd. Assuming a Poisson Distribution determine the probability that in a </a:t>
            </a:r>
            <a:r>
              <a:rPr lang="en-US" sz="1700" b="1" i="1" dirty="0">
                <a:solidFill>
                  <a:srgbClr val="FF0000"/>
                </a:solidFill>
              </a:rPr>
              <a:t>week</a:t>
            </a:r>
            <a:r>
              <a:rPr lang="en-US" sz="1700" dirty="0"/>
              <a:t> there are:</a:t>
            </a:r>
          </a:p>
          <a:p>
            <a:pPr marL="857250" lvl="1" indent="-342900">
              <a:lnSpc>
                <a:spcPct val="120000"/>
              </a:lnSpc>
              <a:spcBef>
                <a:spcPts val="600"/>
              </a:spcBef>
              <a:buFont typeface="+mj-lt"/>
              <a:buAutoNum type="alphaLcParenR"/>
            </a:pPr>
            <a:r>
              <a:rPr lang="en-US" sz="1500" dirty="0"/>
              <a:t>No accidents</a:t>
            </a:r>
          </a:p>
          <a:p>
            <a:pPr marL="857250" lvl="1" indent="-342900">
              <a:lnSpc>
                <a:spcPct val="120000"/>
              </a:lnSpc>
              <a:spcBef>
                <a:spcPts val="600"/>
              </a:spcBef>
              <a:buFont typeface="+mj-lt"/>
              <a:buAutoNum type="alphaLcParenR"/>
            </a:pPr>
            <a:r>
              <a:rPr lang="en-US" sz="1500" dirty="0"/>
              <a:t>Some accidents</a:t>
            </a:r>
          </a:p>
          <a:p>
            <a:pPr marL="857250" lvl="1" indent="-342900">
              <a:lnSpc>
                <a:spcPct val="120000"/>
              </a:lnSpc>
              <a:spcBef>
                <a:spcPts val="600"/>
              </a:spcBef>
              <a:buFont typeface="+mj-lt"/>
              <a:buAutoNum type="alphaLcParenR"/>
            </a:pPr>
            <a:r>
              <a:rPr lang="en-US" sz="1500" dirty="0"/>
              <a:t>5 accidents</a:t>
            </a:r>
          </a:p>
          <a:p>
            <a:pPr marL="857250" lvl="1" indent="-342900">
              <a:lnSpc>
                <a:spcPct val="120000"/>
              </a:lnSpc>
              <a:spcBef>
                <a:spcPts val="600"/>
              </a:spcBef>
              <a:buFont typeface="+mj-lt"/>
              <a:buAutoNum type="alphaLcParenR"/>
            </a:pPr>
            <a:r>
              <a:rPr lang="en-US" sz="1500" dirty="0"/>
              <a:t>More than 3 accidents but less than 6</a:t>
            </a:r>
          </a:p>
          <a:p>
            <a:pPr marL="857250" lvl="1" indent="-342900">
              <a:lnSpc>
                <a:spcPct val="120000"/>
              </a:lnSpc>
              <a:spcBef>
                <a:spcPts val="600"/>
              </a:spcBef>
              <a:buFont typeface="+mj-lt"/>
              <a:buAutoNum type="alphaLcParenR"/>
            </a:pPr>
            <a:r>
              <a:rPr lang="en-US" sz="1500" dirty="0"/>
              <a:t>5 accidents per week in 6 of the next 10 weeks</a:t>
            </a:r>
          </a:p>
          <a:p>
            <a:pPr marL="857250" lvl="1" indent="-342900">
              <a:lnSpc>
                <a:spcPct val="120000"/>
              </a:lnSpc>
              <a:spcBef>
                <a:spcPts val="600"/>
              </a:spcBef>
              <a:buFont typeface="+mj-lt"/>
              <a:buAutoNum type="alphaLcParenR"/>
            </a:pPr>
            <a:r>
              <a:rPr lang="en-US" sz="1500" dirty="0"/>
              <a:t>What is the average number of accidents per day?</a:t>
            </a:r>
          </a:p>
          <a:p>
            <a:pPr marL="342900" indent="-342900">
              <a:lnSpc>
                <a:spcPct val="120000"/>
              </a:lnSpc>
              <a:spcBef>
                <a:spcPts val="600"/>
              </a:spcBef>
              <a:buFont typeface="+mj-lt"/>
              <a:buAutoNum type="arabicPeriod"/>
            </a:pPr>
            <a:r>
              <a:rPr lang="en-US" sz="1700" dirty="0"/>
              <a:t>Still assuming a Poisson Distribution determine the probability that on a given </a:t>
            </a:r>
            <a:r>
              <a:rPr lang="en-US" sz="1700" b="1" i="1" dirty="0">
                <a:solidFill>
                  <a:srgbClr val="FF0000"/>
                </a:solidFill>
              </a:rPr>
              <a:t>day</a:t>
            </a:r>
            <a:r>
              <a:rPr lang="en-US" sz="1700" dirty="0"/>
              <a:t> there are:</a:t>
            </a:r>
          </a:p>
          <a:p>
            <a:pPr marL="857250" lvl="1" indent="-342900">
              <a:lnSpc>
                <a:spcPct val="120000"/>
              </a:lnSpc>
              <a:spcBef>
                <a:spcPts val="600"/>
              </a:spcBef>
              <a:buFont typeface="+mj-lt"/>
              <a:buAutoNum type="alphaLcParenR"/>
            </a:pPr>
            <a:r>
              <a:rPr lang="en-US" sz="1500" dirty="0"/>
              <a:t>No accidents</a:t>
            </a:r>
          </a:p>
          <a:p>
            <a:pPr marL="857250" lvl="1" indent="-342900">
              <a:lnSpc>
                <a:spcPct val="120000"/>
              </a:lnSpc>
              <a:spcBef>
                <a:spcPts val="600"/>
              </a:spcBef>
              <a:buFont typeface="+mj-lt"/>
              <a:buAutoNum type="alphaLcParenR"/>
            </a:pPr>
            <a:r>
              <a:rPr lang="en-US" sz="1500" dirty="0"/>
              <a:t>Some accidents</a:t>
            </a:r>
          </a:p>
          <a:p>
            <a:pPr marL="857250" lvl="1" indent="-342900">
              <a:lnSpc>
                <a:spcPct val="120000"/>
              </a:lnSpc>
              <a:spcBef>
                <a:spcPts val="600"/>
              </a:spcBef>
              <a:buFont typeface="+mj-lt"/>
              <a:buAutoNum type="alphaLcParenR"/>
            </a:pPr>
            <a:r>
              <a:rPr lang="en-US" sz="1500" dirty="0"/>
              <a:t>5 accidents</a:t>
            </a:r>
          </a:p>
          <a:p>
            <a:pPr marL="857250" lvl="1" indent="-342900">
              <a:lnSpc>
                <a:spcPct val="120000"/>
              </a:lnSpc>
              <a:spcBef>
                <a:spcPts val="600"/>
              </a:spcBef>
              <a:buFont typeface="+mj-lt"/>
              <a:buAutoNum type="alphaLcParenR"/>
            </a:pPr>
            <a:r>
              <a:rPr lang="en-US" sz="1500" dirty="0"/>
              <a:t>More than 3 accidents but less than 6</a:t>
            </a:r>
          </a:p>
          <a:p>
            <a:pPr marL="857250" lvl="1" indent="-342900">
              <a:lnSpc>
                <a:spcPct val="120000"/>
              </a:lnSpc>
              <a:spcBef>
                <a:spcPts val="600"/>
              </a:spcBef>
              <a:buFont typeface="+mj-lt"/>
              <a:buAutoNum type="alphaLcParenR"/>
            </a:pPr>
            <a:r>
              <a:rPr lang="en-US" sz="1500" dirty="0"/>
              <a:t>No accidents </a:t>
            </a:r>
            <a:r>
              <a:rPr lang="en-US" sz="1400" dirty="0"/>
              <a:t>in 6 of the next 10 days</a:t>
            </a:r>
            <a:endParaRPr lang="en-AU" sz="1400" dirty="0"/>
          </a:p>
        </p:txBody>
      </p:sp>
      <p:sp>
        <p:nvSpPr>
          <p:cNvPr id="4" name="Title 3"/>
          <p:cNvSpPr>
            <a:spLocks noGrp="1"/>
          </p:cNvSpPr>
          <p:nvPr>
            <p:ph type="title"/>
          </p:nvPr>
        </p:nvSpPr>
        <p:spPr/>
        <p:txBody>
          <a:bodyPr/>
          <a:lstStyle/>
          <a:p>
            <a:r>
              <a:rPr lang="en-US" dirty="0"/>
              <a:t>Homework - </a:t>
            </a:r>
            <a:r>
              <a:rPr lang="en-US" dirty="0" err="1"/>
              <a:t>poisson</a:t>
            </a:r>
            <a:r>
              <a:rPr lang="en-US" dirty="0"/>
              <a:t> and binomial</a:t>
            </a:r>
            <a:endParaRPr lang="en-AU" dirty="0"/>
          </a:p>
        </p:txBody>
      </p:sp>
    </p:spTree>
    <p:extLst>
      <p:ext uri="{BB962C8B-B14F-4D97-AF65-F5344CB8AC3E}">
        <p14:creationId xmlns:p14="http://schemas.microsoft.com/office/powerpoint/2010/main" val="3489453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Answers Poisson and binomial</a:t>
            </a:r>
            <a:endParaRPr lang="en-AU" dirty="0"/>
          </a:p>
        </p:txBody>
      </p:sp>
      <p:graphicFrame>
        <p:nvGraphicFramePr>
          <p:cNvPr id="5" name="Object 4"/>
          <p:cNvGraphicFramePr>
            <a:graphicFrameLocks noChangeAspect="1"/>
          </p:cNvGraphicFramePr>
          <p:nvPr>
            <p:extLst>
              <p:ext uri="{D42A27DB-BD31-4B8C-83A1-F6EECF244321}">
                <p14:modId xmlns:p14="http://schemas.microsoft.com/office/powerpoint/2010/main" val="2912616379"/>
              </p:ext>
            </p:extLst>
          </p:nvPr>
        </p:nvGraphicFramePr>
        <p:xfrm>
          <a:off x="984366" y="2269808"/>
          <a:ext cx="6966606" cy="3590665"/>
        </p:xfrm>
        <a:graphic>
          <a:graphicData uri="http://schemas.openxmlformats.org/presentationml/2006/ole">
            <mc:AlternateContent xmlns:mc="http://schemas.openxmlformats.org/markup-compatibility/2006">
              <mc:Choice xmlns:v="urn:schemas-microsoft-com:vml" Requires="v">
                <p:oleObj name="Worksheet" r:id="rId2" imgW="5562779" imgH="2867098" progId="Excel.Sheet.12">
                  <p:embed/>
                </p:oleObj>
              </mc:Choice>
              <mc:Fallback>
                <p:oleObj name="Worksheet" r:id="rId2" imgW="5562779" imgH="2867098" progId="Excel.Sheet.12">
                  <p:embed/>
                  <p:pic>
                    <p:nvPicPr>
                      <p:cNvPr id="0" name=""/>
                      <p:cNvPicPr/>
                      <p:nvPr/>
                    </p:nvPicPr>
                    <p:blipFill>
                      <a:blip r:embed="rId3"/>
                      <a:stretch>
                        <a:fillRect/>
                      </a:stretch>
                    </p:blipFill>
                    <p:spPr>
                      <a:xfrm>
                        <a:off x="984366" y="2269808"/>
                        <a:ext cx="6966606" cy="3590665"/>
                      </a:xfrm>
                      <a:prstGeom prst="rect">
                        <a:avLst/>
                      </a:prstGeom>
                    </p:spPr>
                  </p:pic>
                </p:oleObj>
              </mc:Fallback>
            </mc:AlternateContent>
          </a:graphicData>
        </a:graphic>
      </p:graphicFrame>
    </p:spTree>
    <p:extLst>
      <p:ext uri="{BB962C8B-B14F-4D97-AF65-F5344CB8AC3E}">
        <p14:creationId xmlns:p14="http://schemas.microsoft.com/office/powerpoint/2010/main" val="2800034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349135" y="2086495"/>
                <a:ext cx="8496284" cy="4103168"/>
              </a:xfrm>
            </p:spPr>
            <p:txBody>
              <a:bodyPr>
                <a:normAutofit/>
              </a:bodyPr>
              <a:lstStyle/>
              <a:p>
                <a:r>
                  <a:rPr lang="en-US" dirty="0"/>
                  <a:t>Assuming a normal distribution,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=10,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=3</m:t>
                    </m:r>
                  </m:oMath>
                </a14:m>
                <a:r>
                  <a:rPr lang="en-AU" dirty="0"/>
                  <a:t> determine</a:t>
                </a:r>
              </a:p>
              <a:p>
                <a:pPr marL="971550" lvl="1" indent="-457200">
                  <a:buFont typeface="+mj-lt"/>
                  <a:buAutoNum type="alphaLcParenR"/>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&lt;10</m:t>
                        </m:r>
                      </m:e>
                    </m:d>
                  </m:oMath>
                </a14:m>
                <a:endParaRPr lang="en-US" b="0"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&gt;</m:t>
                        </m:r>
                        <m:r>
                          <a:rPr lang="en-US" i="1">
                            <a:latin typeface="Cambria Math" panose="02040503050406030204" pitchFamily="18" charset="0"/>
                          </a:rPr>
                          <m:t>10</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10</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&lt;4.5</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&gt;4.5</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&gt;11</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&gt;20</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4.5&lt;</m:t>
                        </m:r>
                        <m:r>
                          <a:rPr lang="en-US" i="1">
                            <a:latin typeface="Cambria Math" panose="02040503050406030204" pitchFamily="18" charset="0"/>
                          </a:rPr>
                          <m:t>𝑋</m:t>
                        </m:r>
                        <m:r>
                          <a:rPr lang="en-US" b="0" i="1" smtClean="0">
                            <a:latin typeface="Cambria Math" panose="02040503050406030204" pitchFamily="18" charset="0"/>
                          </a:rPr>
                          <m:t>&lt;</m:t>
                        </m:r>
                        <m:r>
                          <a:rPr lang="en-US" i="1">
                            <a:latin typeface="Cambria Math" panose="02040503050406030204" pitchFamily="18" charset="0"/>
                          </a:rPr>
                          <m:t>10</m:t>
                        </m:r>
                      </m:e>
                    </m:d>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10&lt;</m:t>
                        </m:r>
                        <m:r>
                          <a:rPr lang="en-US" i="1">
                            <a:latin typeface="Cambria Math" panose="02040503050406030204" pitchFamily="18" charset="0"/>
                          </a:rPr>
                          <m:t>𝑋</m:t>
                        </m:r>
                        <m:r>
                          <a:rPr lang="en-US" b="0" i="1" smtClean="0">
                            <a:latin typeface="Cambria Math" panose="02040503050406030204" pitchFamily="18" charset="0"/>
                          </a:rPr>
                          <m:t>&lt;13</m:t>
                        </m:r>
                      </m:e>
                    </m:d>
                  </m:oMath>
                </a14:m>
                <a:r>
                  <a:rPr lang="en-AU" dirty="0"/>
                  <a:t> </a:t>
                </a:r>
              </a:p>
              <a:p>
                <a:pPr marL="971550" lvl="1" indent="-457200">
                  <a:buFont typeface="+mj-lt"/>
                  <a:buAutoNum type="alphaLcParenR"/>
                </a:pPr>
                <a14:m>
                  <m:oMath xmlns:m="http://schemas.openxmlformats.org/officeDocument/2006/math">
                    <m:r>
                      <a:rPr lang="en-US" i="1" dirty="0" smtClean="0">
                        <a:latin typeface="Cambria Math" panose="02040503050406030204" pitchFamily="18" charset="0"/>
                      </a:rPr>
                      <m:t>𝑎</m:t>
                    </m:r>
                  </m:oMath>
                </a14:m>
                <a:r>
                  <a:rPr lang="en-US" dirty="0"/>
                  <a:t> such that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0" smtClean="0">
                        <a:latin typeface="Cambria Math" panose="02040503050406030204" pitchFamily="18" charset="0"/>
                      </a:rPr>
                      <m:t>0.33</m:t>
                    </m:r>
                  </m:oMath>
                </a14:m>
                <a:endParaRPr lang="en-AU" dirty="0"/>
              </a:p>
              <a:p>
                <a:pPr marL="971550" lvl="1" indent="-457200">
                  <a:buFont typeface="+mj-lt"/>
                  <a:buAutoNum type="alphaLcParenR"/>
                </a:pPr>
                <a14:m>
                  <m:oMath xmlns:m="http://schemas.openxmlformats.org/officeDocument/2006/math">
                    <m:r>
                      <a:rPr lang="en-US" b="0" i="1" dirty="0" smtClean="0">
                        <a:latin typeface="Cambria Math" panose="02040503050406030204" pitchFamily="18" charset="0"/>
                      </a:rPr>
                      <m:t>𝑏</m:t>
                    </m:r>
                  </m:oMath>
                </a14:m>
                <a:r>
                  <a:rPr lang="en-US" dirty="0"/>
                  <a:t> such that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𝑏</m:t>
                        </m:r>
                      </m:e>
                    </m:d>
                    <m:r>
                      <a:rPr lang="en-US" i="1">
                        <a:latin typeface="Cambria Math" panose="02040503050406030204" pitchFamily="18" charset="0"/>
                      </a:rPr>
                      <m:t>=</m:t>
                    </m:r>
                    <m:r>
                      <a:rPr lang="en-US">
                        <a:latin typeface="Cambria Math" panose="02040503050406030204" pitchFamily="18" charset="0"/>
                      </a:rPr>
                      <m:t>0.33</m:t>
                    </m:r>
                  </m:oMath>
                </a14:m>
                <a:endParaRPr lang="en-AU" dirty="0"/>
              </a:p>
              <a:p>
                <a:pPr marL="971550" lvl="1" indent="-457200">
                  <a:buFont typeface="+mj-lt"/>
                  <a:buAutoNum type="alphaLcParen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&lt;</m:t>
                        </m:r>
                        <m:r>
                          <a:rPr lang="en-US" i="1">
                            <a:latin typeface="Cambria Math" panose="02040503050406030204" pitchFamily="18" charset="0"/>
                          </a:rPr>
                          <m:t>𝑋</m:t>
                        </m:r>
                        <m:r>
                          <a:rPr lang="en-US" i="1">
                            <a:latin typeface="Cambria Math" panose="02040503050406030204" pitchFamily="18" charset="0"/>
                          </a:rPr>
                          <m:t>&lt;</m:t>
                        </m:r>
                        <m:r>
                          <a:rPr lang="en-US" b="0" i="1" smtClean="0">
                            <a:latin typeface="Cambria Math" panose="02040503050406030204" pitchFamily="18" charset="0"/>
                          </a:rPr>
                          <m:t>𝑏</m:t>
                        </m:r>
                      </m:e>
                    </m:d>
                  </m:oMath>
                </a14:m>
                <a:endParaRPr lang="en-AU" dirty="0"/>
              </a:p>
              <a:p>
                <a:pPr marL="971550" lvl="1" indent="-457200">
                  <a:buFont typeface="+mj-lt"/>
                  <a:buAutoNum type="alphaLcParenR"/>
                </a:pPr>
                <a:endParaRPr lang="en-AU" dirty="0"/>
              </a:p>
              <a:p>
                <a:pPr marL="971550" lvl="1" indent="-457200">
                  <a:buFont typeface="+mj-lt"/>
                  <a:buAutoNum type="alphaLcParenR"/>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349135" y="2086495"/>
                <a:ext cx="8496284" cy="4103168"/>
              </a:xfrm>
              <a:blipFill>
                <a:blip r:embed="rId2"/>
                <a:stretch>
                  <a:fillRect l="-717" t="-1337"/>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Homework Normal distributions</a:t>
            </a:r>
            <a:endParaRPr lang="en-AU" dirty="0"/>
          </a:p>
        </p:txBody>
      </p:sp>
    </p:spTree>
    <p:extLst>
      <p:ext uri="{BB962C8B-B14F-4D97-AF65-F5344CB8AC3E}">
        <p14:creationId xmlns:p14="http://schemas.microsoft.com/office/powerpoint/2010/main" val="41552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Random language</a:t>
            </a:r>
          </a:p>
        </p:txBody>
      </p:sp>
      <p:sp>
        <p:nvSpPr>
          <p:cNvPr id="4" name="Content Placeholder 3"/>
          <p:cNvSpPr>
            <a:spLocks noGrp="1"/>
          </p:cNvSpPr>
          <p:nvPr>
            <p:ph sz="half" idx="15"/>
          </p:nvPr>
        </p:nvSpPr>
        <p:spPr/>
        <p:txBody>
          <a:bodyPr/>
          <a:lstStyle/>
          <a:p>
            <a:r>
              <a:rPr lang="en-AU" b="1" dirty="0">
                <a:solidFill>
                  <a:srgbClr val="FF0000"/>
                </a:solidFill>
              </a:rPr>
              <a:t>Random experiment</a:t>
            </a:r>
          </a:p>
          <a:p>
            <a:pPr marL="342900" indent="-342900">
              <a:buFont typeface="Arial" panose="020B0604020202020204" pitchFamily="34" charset="0"/>
              <a:buChar char="•"/>
            </a:pPr>
            <a:r>
              <a:rPr lang="en-AU" dirty="0"/>
              <a:t>Is an experiment or a process for which the outcome cannot be predicted with certainty</a:t>
            </a:r>
          </a:p>
          <a:p>
            <a:r>
              <a:rPr lang="en-AU" b="1" dirty="0">
                <a:solidFill>
                  <a:srgbClr val="FF0000"/>
                </a:solidFill>
              </a:rPr>
              <a:t>Outcomes</a:t>
            </a:r>
          </a:p>
          <a:p>
            <a:pPr marL="342900" indent="-342900">
              <a:buFont typeface="Arial" panose="020B0604020202020204" pitchFamily="34" charset="0"/>
              <a:buChar char="•"/>
            </a:pPr>
            <a:r>
              <a:rPr lang="en-AU" dirty="0"/>
              <a:t>Are the result of the experiment</a:t>
            </a:r>
          </a:p>
          <a:p>
            <a:r>
              <a:rPr lang="en-AU" b="1" dirty="0">
                <a:solidFill>
                  <a:srgbClr val="FF0000"/>
                </a:solidFill>
              </a:rPr>
              <a:t>Sample space</a:t>
            </a:r>
          </a:p>
          <a:p>
            <a:pPr marL="342900" indent="-342900">
              <a:buFont typeface="Arial" panose="020B0604020202020204" pitchFamily="34" charset="0"/>
              <a:buChar char="•"/>
            </a:pPr>
            <a:r>
              <a:rPr lang="en-AU" dirty="0"/>
              <a:t>Of an experiment is the set of all possible outcomes</a:t>
            </a:r>
          </a:p>
          <a:p>
            <a:r>
              <a:rPr lang="en-AU" b="1" dirty="0">
                <a:solidFill>
                  <a:srgbClr val="FF0000"/>
                </a:solidFill>
              </a:rPr>
              <a:t>Element</a:t>
            </a:r>
          </a:p>
          <a:p>
            <a:pPr marL="342900" indent="-342900">
              <a:buFont typeface="Arial" panose="020B0604020202020204" pitchFamily="34" charset="0"/>
              <a:buChar char="•"/>
            </a:pPr>
            <a:r>
              <a:rPr lang="en-AU" dirty="0"/>
              <a:t>Is what you call each outcome of a sample space</a:t>
            </a:r>
          </a:p>
        </p:txBody>
      </p:sp>
    </p:spTree>
    <p:extLst>
      <p:ext uri="{BB962C8B-B14F-4D97-AF65-F5344CB8AC3E}">
        <p14:creationId xmlns:p14="http://schemas.microsoft.com/office/powerpoint/2010/main" val="303595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365125" y="2687638"/>
            <a:ext cx="8391525" cy="3448050"/>
          </a:xfrm>
          <a:prstGeom prst="rect">
            <a:avLst/>
          </a:prstGeom>
        </p:spPr>
      </p:pic>
      <p:sp>
        <p:nvSpPr>
          <p:cNvPr id="2" name="Title 1"/>
          <p:cNvSpPr>
            <a:spLocks noGrp="1"/>
          </p:cNvSpPr>
          <p:nvPr>
            <p:ph type="title"/>
          </p:nvPr>
        </p:nvSpPr>
        <p:spPr>
          <a:solidFill>
            <a:schemeClr val="bg1"/>
          </a:solidFill>
        </p:spPr>
        <p:txBody>
          <a:bodyPr/>
          <a:lstStyle/>
          <a:p>
            <a:r>
              <a:rPr lang="en-AU" dirty="0"/>
              <a:t>Examples</a:t>
            </a:r>
          </a:p>
        </p:txBody>
      </p:sp>
      <p:sp>
        <p:nvSpPr>
          <p:cNvPr id="6" name="Rectangle 5"/>
          <p:cNvSpPr/>
          <p:nvPr/>
        </p:nvSpPr>
        <p:spPr>
          <a:xfrm>
            <a:off x="4141692" y="3557247"/>
            <a:ext cx="607039"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3964961" y="3903028"/>
            <a:ext cx="607039"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4878870" y="3980329"/>
            <a:ext cx="607039"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149173" y="4424397"/>
            <a:ext cx="1192306"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901133" y="4393747"/>
            <a:ext cx="607039"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3250346" y="4779850"/>
            <a:ext cx="714615"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4141693" y="5294006"/>
            <a:ext cx="607039"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3288766" y="5639787"/>
            <a:ext cx="768404" cy="345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 Placeholder 14"/>
          <p:cNvSpPr>
            <a:spLocks noGrp="1"/>
          </p:cNvSpPr>
          <p:nvPr>
            <p:ph type="body" idx="13"/>
          </p:nvPr>
        </p:nvSpPr>
        <p:spPr>
          <a:prstGeom prst="rect">
            <a:avLst/>
          </a:prstGeom>
          <a:solidFill>
            <a:srgbClr val="00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AU" sz="3600" dirty="0"/>
              <a:t>Examples</a:t>
            </a:r>
          </a:p>
        </p:txBody>
      </p:sp>
      <p:sp>
        <p:nvSpPr>
          <p:cNvPr id="16" name="Rectangle 15"/>
          <p:cNvSpPr/>
          <p:nvPr/>
        </p:nvSpPr>
        <p:spPr>
          <a:xfrm>
            <a:off x="3227293" y="3934687"/>
            <a:ext cx="1014294" cy="307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9676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a:xfrm>
            <a:off x="275696" y="1862653"/>
            <a:ext cx="8569723" cy="431999"/>
          </a:xfrm>
        </p:spPr>
        <p:txBody>
          <a:bodyPr>
            <a:normAutofit fontScale="85000" lnSpcReduction="10000"/>
          </a:bodyPr>
          <a:lstStyle/>
          <a:p>
            <a:r>
              <a:rPr lang="en-US" dirty="0"/>
              <a:t>A</a:t>
            </a:r>
            <a:r>
              <a:rPr lang="en-AU" dirty="0"/>
              <a:t> random variable is the set of all possible values from a </a:t>
            </a:r>
            <a:r>
              <a:rPr lang="en-AU" i="1" dirty="0">
                <a:solidFill>
                  <a:srgbClr val="FF0000"/>
                </a:solidFill>
              </a:rPr>
              <a:t>random</a:t>
            </a:r>
            <a:r>
              <a:rPr lang="en-AU" dirty="0"/>
              <a:t> experiment</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357306"/>
                <a:ext cx="8569723" cy="3832357"/>
              </a:xfrm>
            </p:spPr>
            <p:txBody>
              <a:bodyPr>
                <a:normAutofit fontScale="92500" lnSpcReduction="20000"/>
              </a:bodyPr>
              <a:lstStyle/>
              <a:p>
                <a:r>
                  <a:rPr lang="en-AU" b="1" dirty="0">
                    <a:solidFill>
                      <a:srgbClr val="FF0000"/>
                    </a:solidFill>
                  </a:rPr>
                  <a:t>Capital letters</a:t>
                </a:r>
              </a:p>
              <a:p>
                <a:pPr marL="342900" indent="-342900">
                  <a:buFont typeface="Arial" panose="020B0604020202020204" pitchFamily="34" charset="0"/>
                  <a:buChar char="•"/>
                </a:pPr>
                <a:r>
                  <a:rPr lang="en-US" dirty="0"/>
                  <a:t>We use capitals like </a:t>
                </a:r>
                <a:r>
                  <a:rPr lang="en-US" b="1" dirty="0">
                    <a:solidFill>
                      <a:srgbClr val="FF0000"/>
                    </a:solidFill>
                  </a:rPr>
                  <a:t>X</a:t>
                </a:r>
                <a:r>
                  <a:rPr lang="en-US" dirty="0"/>
                  <a:t> and </a:t>
                </a:r>
                <a:r>
                  <a:rPr lang="en-US" b="1" dirty="0">
                    <a:solidFill>
                      <a:srgbClr val="FF0000"/>
                    </a:solidFill>
                  </a:rPr>
                  <a:t>Y</a:t>
                </a:r>
                <a:r>
                  <a:rPr lang="en-US" dirty="0"/>
                  <a:t>, to avoid confusion with algebra. </a:t>
                </a:r>
                <a:endParaRPr lang="en-AU" dirty="0"/>
              </a:p>
              <a:p>
                <a:r>
                  <a:rPr lang="en-AU" b="1" dirty="0">
                    <a:solidFill>
                      <a:srgbClr val="FF0000"/>
                    </a:solidFill>
                  </a:rPr>
                  <a:t>Sample Space</a:t>
                </a:r>
              </a:p>
              <a:p>
                <a:pPr marL="342900" indent="-342900">
                  <a:buFont typeface="Arial" panose="020B0604020202020204" pitchFamily="34" charset="0"/>
                  <a:buChar char="•"/>
                </a:pPr>
                <a:r>
                  <a:rPr lang="en-AU" dirty="0"/>
                  <a:t>A random variables set of values is the </a:t>
                </a:r>
                <a:r>
                  <a:rPr lang="en-AU" b="1" dirty="0">
                    <a:solidFill>
                      <a:srgbClr val="FF0000"/>
                    </a:solidFill>
                  </a:rPr>
                  <a:t>Sample Space</a:t>
                </a:r>
              </a:p>
              <a:p>
                <a:r>
                  <a:rPr lang="en-US" b="1" dirty="0">
                    <a:solidFill>
                      <a:srgbClr val="FF0000"/>
                    </a:solidFill>
                  </a:rPr>
                  <a:t>P</a:t>
                </a:r>
                <a:r>
                  <a:rPr lang="en-AU" b="1" dirty="0" err="1">
                    <a:solidFill>
                      <a:srgbClr val="FF0000"/>
                    </a:solidFill>
                  </a:rPr>
                  <a:t>robability</a:t>
                </a:r>
                <a:endParaRPr lang="en-AU" b="1" dirty="0">
                  <a:solidFill>
                    <a:srgbClr val="FF0000"/>
                  </a:solidFill>
                </a:endParaRPr>
              </a:p>
              <a:p>
                <a:pPr marL="342900" indent="-342900">
                  <a:buFont typeface="Arial" panose="020B0604020202020204" pitchFamily="34" charset="0"/>
                  <a:buChar char="•"/>
                </a:pPr>
                <a:r>
                  <a:rPr lang="en-US" dirty="0"/>
                  <a:t>P</a:t>
                </a:r>
                <a:r>
                  <a:rPr lang="en-AU" dirty="0"/>
                  <a:t>(</a:t>
                </a:r>
                <a:r>
                  <a:rPr lang="en-AU" b="1" dirty="0">
                    <a:solidFill>
                      <a:srgbClr val="FF0000"/>
                    </a:solidFill>
                  </a:rPr>
                  <a:t>X</a:t>
                </a:r>
                <a:r>
                  <a:rPr lang="en-AU" dirty="0"/>
                  <a:t>=value) = probability of that value</a:t>
                </a:r>
              </a:p>
              <a:p>
                <a:r>
                  <a:rPr lang="en-US" b="1" dirty="0">
                    <a:solidFill>
                      <a:srgbClr val="FF0000"/>
                    </a:solidFill>
                  </a:rPr>
                  <a:t>E</a:t>
                </a:r>
                <a:r>
                  <a:rPr lang="en-AU" b="1" dirty="0" err="1">
                    <a:solidFill>
                      <a:srgbClr val="FF0000"/>
                    </a:solidFill>
                  </a:rPr>
                  <a:t>xample</a:t>
                </a:r>
                <a:r>
                  <a:rPr lang="en-AU" dirty="0"/>
                  <a:t>: Throw a die once</a:t>
                </a:r>
              </a:p>
              <a:p>
                <a:pPr marL="342900" indent="-342900">
                  <a:lnSpc>
                    <a:spcPct val="120000"/>
                  </a:lnSpc>
                  <a:buFont typeface="Arial" panose="020B0604020202020204" pitchFamily="34" charset="0"/>
                  <a:buChar char="•"/>
                </a:pPr>
                <a:r>
                  <a:rPr lang="en-US" dirty="0"/>
                  <a:t>R</a:t>
                </a:r>
                <a:r>
                  <a:rPr lang="en-AU" dirty="0" err="1"/>
                  <a:t>andom</a:t>
                </a:r>
                <a:r>
                  <a:rPr lang="en-AU" dirty="0"/>
                  <a:t> variable </a:t>
                </a:r>
                <a:r>
                  <a:rPr lang="en-AU" b="1" dirty="0">
                    <a:solidFill>
                      <a:srgbClr val="FF0000"/>
                    </a:solidFill>
                  </a:rPr>
                  <a:t>X</a:t>
                </a:r>
                <a:r>
                  <a:rPr lang="en-AU" dirty="0"/>
                  <a:t> = “the score shown on the top face”. </a:t>
                </a:r>
                <a:r>
                  <a:rPr lang="en-AU" b="1" dirty="0">
                    <a:solidFill>
                      <a:srgbClr val="FF0000"/>
                    </a:solidFill>
                  </a:rPr>
                  <a:t>X</a:t>
                </a:r>
                <a:r>
                  <a:rPr lang="en-AU" dirty="0"/>
                  <a:t> could be 1,2,3,4,5 or 6.</a:t>
                </a:r>
              </a:p>
              <a:p>
                <a:pPr marL="342900" indent="-342900">
                  <a:buFont typeface="Arial" panose="020B0604020202020204" pitchFamily="34" charset="0"/>
                  <a:buChar char="•"/>
                </a:pPr>
                <a:r>
                  <a:rPr lang="en-US" dirty="0"/>
                  <a:t>S</a:t>
                </a:r>
                <a:r>
                  <a:rPr lang="en-AU" dirty="0"/>
                  <a:t>ample Space = {1,2,3,4,5,6}</a:t>
                </a:r>
              </a:p>
              <a:p>
                <a:pPr marL="342900" indent="-3429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1" i="1" dirty="0" smtClean="0">
                        <a:solidFill>
                          <a:srgbClr val="FF0000"/>
                        </a:solidFill>
                        <a:latin typeface="Cambria Math" panose="02040503050406030204" pitchFamily="18" charset="0"/>
                      </a:rPr>
                      <m:t>𝑿</m:t>
                    </m:r>
                    <m:r>
                      <a:rPr lang="en-US" i="1" dirty="0" smtClean="0">
                        <a:latin typeface="Cambria Math" panose="02040503050406030204" pitchFamily="18" charset="0"/>
                      </a:rPr>
                      <m:t>=3) =1/6</m:t>
                    </m:r>
                  </m:oMath>
                </a14:m>
                <a:endParaRPr lang="en-US" dirty="0"/>
              </a:p>
              <a:p>
                <a:pPr marL="342900" indent="-3429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1" i="1" dirty="0" smtClean="0">
                        <a:solidFill>
                          <a:srgbClr val="FF0000"/>
                        </a:solidFill>
                        <a:latin typeface="Cambria Math" panose="02040503050406030204" pitchFamily="18" charset="0"/>
                      </a:rPr>
                      <m:t>𝑿</m:t>
                    </m:r>
                    <m:r>
                      <a:rPr lang="en-US" i="1" dirty="0" smtClean="0">
                        <a:latin typeface="Cambria Math" panose="02040503050406030204" pitchFamily="18" charset="0"/>
                      </a:rPr>
                      <m:t>&lt;3) =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=1)+</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=2)= 1/6+1/6=1/3</m:t>
                    </m:r>
                  </m:oMath>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357306"/>
                <a:ext cx="8569723" cy="3832357"/>
              </a:xfrm>
              <a:blipFill>
                <a:blip r:embed="rId2"/>
                <a:stretch>
                  <a:fillRect l="-640" t="-302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Random variable</a:t>
            </a:r>
          </a:p>
        </p:txBody>
      </p:sp>
      <p:pic>
        <p:nvPicPr>
          <p:cNvPr id="5" name="Picture 4">
            <a:extLst>
              <a:ext uri="{FF2B5EF4-FFF2-40B4-BE49-F238E27FC236}">
                <a16:creationId xmlns:a16="http://schemas.microsoft.com/office/drawing/2014/main" id="{AF5A6012-13A2-49E6-A725-393BB6908563}"/>
              </a:ext>
            </a:extLst>
          </p:cNvPr>
          <p:cNvPicPr>
            <a:picLocks noChangeAspect="1"/>
          </p:cNvPicPr>
          <p:nvPr/>
        </p:nvPicPr>
        <p:blipFill>
          <a:blip r:embed="rId3"/>
          <a:stretch>
            <a:fillRect/>
          </a:stretch>
        </p:blipFill>
        <p:spPr>
          <a:xfrm>
            <a:off x="6954342" y="5023275"/>
            <a:ext cx="1057275" cy="933450"/>
          </a:xfrm>
          <a:prstGeom prst="rect">
            <a:avLst/>
          </a:prstGeom>
        </p:spPr>
      </p:pic>
    </p:spTree>
    <p:extLst>
      <p:ext uri="{BB962C8B-B14F-4D97-AF65-F5344CB8AC3E}">
        <p14:creationId xmlns:p14="http://schemas.microsoft.com/office/powerpoint/2010/main" val="3508771058"/>
      </p:ext>
    </p:extLst>
  </p:cSld>
  <p:clrMapOvr>
    <a:masterClrMapping/>
  </p:clrMapOvr>
</p:sld>
</file>

<file path=ppt/theme/theme1.xml><?xml version="1.0" encoding="utf-8"?>
<a:theme xmlns:a="http://schemas.openxmlformats.org/drawingml/2006/main" name="Office Theme">
  <a:themeElements>
    <a:clrScheme name="CurtinCollege">
      <a:dk1>
        <a:srgbClr val="000000"/>
      </a:dk1>
      <a:lt1>
        <a:srgbClr val="FFFFFF"/>
      </a:lt1>
      <a:dk2>
        <a:srgbClr val="000000"/>
      </a:dk2>
      <a:lt2>
        <a:srgbClr val="D50071"/>
      </a:lt2>
      <a:accent1>
        <a:srgbClr val="B58C0A"/>
      </a:accent1>
      <a:accent2>
        <a:srgbClr val="000000"/>
      </a:accent2>
      <a:accent3>
        <a:srgbClr val="919296"/>
      </a:accent3>
      <a:accent4>
        <a:srgbClr val="4EC1B7"/>
      </a:accent4>
      <a:accent5>
        <a:srgbClr val="566D31"/>
      </a:accent5>
      <a:accent6>
        <a:srgbClr val="D50071"/>
      </a:accent6>
      <a:hlink>
        <a:srgbClr val="0563C1"/>
      </a:hlink>
      <a:folHlink>
        <a:srgbClr val="954F72"/>
      </a:folHlink>
    </a:clrScheme>
    <a:fontScheme name="Curtin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Lecture Presentation - Engineering" id="{D225BB46-7B46-4CC2-AFB0-6C935CD9EC60}" vid="{A891FBD2-F3C0-494C-B5EC-6AAE6421B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http://schemas.microsoft.com/office/2006/documentManagement/types"/>
    <ds:schemaRef ds:uri="http://schemas.microsoft.com/sharepoint/v3/fields"/>
    <ds:schemaRef ds:uri="http://purl.org/dc/term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 Lecture Presentation - Engineering 2015</Template>
  <TotalTime>12144</TotalTime>
  <Words>4575</Words>
  <Application>Microsoft Office PowerPoint</Application>
  <PresentationFormat>On-screen Show (4:3)</PresentationFormat>
  <Paragraphs>491</Paragraphs>
  <Slides>68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3" baseType="lpstr">
      <vt:lpstr>Arial</vt:lpstr>
      <vt:lpstr>Calibri</vt:lpstr>
      <vt:lpstr>Cambria Math</vt:lpstr>
      <vt:lpstr>Office Theme</vt:lpstr>
      <vt:lpstr>Worksheet</vt:lpstr>
      <vt:lpstr>PowerPoint Presentation</vt:lpstr>
      <vt:lpstr>Probability Distributions</vt:lpstr>
      <vt:lpstr>Key Concepts</vt:lpstr>
      <vt:lpstr>random</vt:lpstr>
      <vt:lpstr>Random SAMPLING</vt:lpstr>
      <vt:lpstr>Statistical Inference</vt:lpstr>
      <vt:lpstr>Random language</vt:lpstr>
      <vt:lpstr>Examples</vt:lpstr>
      <vt:lpstr>Random variable</vt:lpstr>
      <vt:lpstr>Random variable – Maths speak</vt:lpstr>
      <vt:lpstr>Example 2 relays in parallel</vt:lpstr>
      <vt:lpstr>Continued…</vt:lpstr>
      <vt:lpstr>Types of random variables</vt:lpstr>
      <vt:lpstr>Discrete Probability distributions</vt:lpstr>
      <vt:lpstr>Discrete Probability distributions</vt:lpstr>
      <vt:lpstr>Using relay example</vt:lpstr>
      <vt:lpstr>Theory: Mean (expected value) &amp; variance</vt:lpstr>
      <vt:lpstr>Mean (expected value) &amp; variance</vt:lpstr>
      <vt:lpstr>Different probabilites</vt:lpstr>
      <vt:lpstr>EASIER way of calculating variance</vt:lpstr>
      <vt:lpstr>MJ and Basketball</vt:lpstr>
      <vt:lpstr>Calculation</vt:lpstr>
      <vt:lpstr>Binomial Distributions</vt:lpstr>
      <vt:lpstr>PowerPoint Presentation</vt:lpstr>
      <vt:lpstr>A biGger problem</vt:lpstr>
      <vt:lpstr>Individual versus CUMULATIVE probability</vt:lpstr>
      <vt:lpstr>Cumulative probability</vt:lpstr>
      <vt:lpstr>Bernoulli and Binomial</vt:lpstr>
      <vt:lpstr>Cumulative Distribution Function (cdf) of X</vt:lpstr>
      <vt:lpstr>Bernoulli  Distributions</vt:lpstr>
      <vt:lpstr>Mean &amp; variance of the Bernoulli random variable x</vt:lpstr>
      <vt:lpstr>Binomial random variable</vt:lpstr>
      <vt:lpstr>Notation – we use Combinations</vt:lpstr>
      <vt:lpstr>bugs</vt:lpstr>
      <vt:lpstr>Solution</vt:lpstr>
      <vt:lpstr>Example COIN tossed 10 times</vt:lpstr>
      <vt:lpstr>Solution</vt:lpstr>
      <vt:lpstr>prussian officers killed by horsekick</vt:lpstr>
      <vt:lpstr>Poisson Distribution</vt:lpstr>
      <vt:lpstr>X~Poisson(λ)</vt:lpstr>
      <vt:lpstr>Classic poisson question</vt:lpstr>
      <vt:lpstr>Poisson and Life Insurance</vt:lpstr>
      <vt:lpstr>PowerPoint Presentation</vt:lpstr>
      <vt:lpstr>Continuous probability distributions</vt:lpstr>
      <vt:lpstr>Some theory</vt:lpstr>
      <vt:lpstr>Theory - Mean &amp; variance</vt:lpstr>
      <vt:lpstr>Do not panic</vt:lpstr>
      <vt:lpstr>Normal distributions X~N(μ, σ^2)</vt:lpstr>
      <vt:lpstr>A little normal history</vt:lpstr>
      <vt:lpstr>normal distribution theory</vt:lpstr>
      <vt:lpstr>Normal distributions</vt:lpstr>
      <vt:lpstr>Standard normal distributions</vt:lpstr>
      <vt:lpstr>PowerPoint Presentation</vt:lpstr>
      <vt:lpstr>Using Cumulative normal distribution tables</vt:lpstr>
      <vt:lpstr>solution</vt:lpstr>
      <vt:lpstr>problem</vt:lpstr>
      <vt:lpstr>PowerPoint Presentation</vt:lpstr>
      <vt:lpstr>solution</vt:lpstr>
      <vt:lpstr>Typical normal distribution question</vt:lpstr>
      <vt:lpstr>Solution </vt:lpstr>
      <vt:lpstr>Workshop question #15 – working backwards</vt:lpstr>
      <vt:lpstr>Limitations of normal distributions</vt:lpstr>
      <vt:lpstr>The world is not always normal</vt:lpstr>
      <vt:lpstr>Homework Bernoulli and Binomial</vt:lpstr>
      <vt:lpstr>Answers Bernoulli and Binomial</vt:lpstr>
      <vt:lpstr>Homework - poisson and binomial</vt:lpstr>
      <vt:lpstr>Answers Poisson and binomial</vt:lpstr>
      <vt:lpstr>Homework Normal distributions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Jane O'Callaghan</dc:creator>
  <cp:lastModifiedBy>Mary Jane O'Callaghan</cp:lastModifiedBy>
  <cp:revision>125</cp:revision>
  <cp:lastPrinted>2019-08-05T08:19:18Z</cp:lastPrinted>
  <dcterms:created xsi:type="dcterms:W3CDTF">2018-07-22T02:53:13Z</dcterms:created>
  <dcterms:modified xsi:type="dcterms:W3CDTF">2022-06-10T05:19:40Z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