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79" r:id="rId4"/>
  </p:sldMasterIdLst>
  <p:handoutMasterIdLst>
    <p:handoutMasterId r:id="rId58"/>
  </p:handoutMasterIdLst>
  <p:sldIdLst>
    <p:sldId id="260" r:id="rId5"/>
    <p:sldId id="261" r:id="rId6"/>
    <p:sldId id="324" r:id="rId7"/>
    <p:sldId id="323" r:id="rId8"/>
    <p:sldId id="271" r:id="rId9"/>
    <p:sldId id="273" r:id="rId10"/>
    <p:sldId id="272" r:id="rId11"/>
    <p:sldId id="274" r:id="rId12"/>
    <p:sldId id="279" r:id="rId13"/>
    <p:sldId id="275" r:id="rId14"/>
    <p:sldId id="276" r:id="rId15"/>
    <p:sldId id="278" r:id="rId16"/>
    <p:sldId id="277" r:id="rId17"/>
    <p:sldId id="280" r:id="rId18"/>
    <p:sldId id="325" r:id="rId19"/>
    <p:sldId id="319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88" r:id="rId29"/>
    <p:sldId id="290" r:id="rId30"/>
    <p:sldId id="291" r:id="rId31"/>
    <p:sldId id="292" r:id="rId32"/>
    <p:sldId id="293" r:id="rId33"/>
    <p:sldId id="295" r:id="rId34"/>
    <p:sldId id="294" r:id="rId35"/>
    <p:sldId id="296" r:id="rId36"/>
    <p:sldId id="297" r:id="rId37"/>
    <p:sldId id="315" r:id="rId38"/>
    <p:sldId id="298" r:id="rId39"/>
    <p:sldId id="316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8" r:id="rId51"/>
    <p:sldId id="310" r:id="rId52"/>
    <p:sldId id="311" r:id="rId53"/>
    <p:sldId id="312" r:id="rId54"/>
    <p:sldId id="313" r:id="rId55"/>
    <p:sldId id="321" r:id="rId56"/>
    <p:sldId id="314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0071"/>
    <a:srgbClr val="005B85"/>
    <a:srgbClr val="566D31"/>
    <a:srgbClr val="4EC1B7"/>
    <a:srgbClr val="CF9A4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33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29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75D80-54C4-45A3-9312-1450C3CCC5C7}" type="datetimeFigureOut">
              <a:rPr lang="en-AU" smtClean="0"/>
              <a:t>10/06/2022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AE4EE-6DF6-4823-A586-2B0003FE93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558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" y="0"/>
            <a:ext cx="9119681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030663"/>
            <a:ext cx="6915600" cy="507600"/>
          </a:xfrm>
          <a:solidFill>
            <a:srgbClr val="000000">
              <a:alpha val="80000"/>
            </a:srgbClr>
          </a:solidFill>
        </p:spPr>
        <p:txBody>
          <a:bodyPr lIns="360000" bIns="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unit title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981289"/>
            <a:ext cx="9144000" cy="432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7742" y="6071419"/>
            <a:ext cx="3441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4"/>
                </a:solidFill>
                <a:latin typeface="Arial"/>
                <a:cs typeface="Arial"/>
              </a:rPr>
              <a:t>Your pathway to Curtin. On campus. On track.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420851" y="6071419"/>
            <a:ext cx="3441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www.curtincollege.edu.au</a:t>
            </a:r>
          </a:p>
        </p:txBody>
      </p:sp>
      <p:pic>
        <p:nvPicPr>
          <p:cNvPr id="12" name="Picture 11" descr="CC_Logo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2494" y="428114"/>
            <a:ext cx="2679700" cy="635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-8195" y="2776575"/>
            <a:ext cx="4210325" cy="646331"/>
          </a:xfrm>
          <a:prstGeom prst="rect">
            <a:avLst/>
          </a:prstGeom>
          <a:solidFill>
            <a:srgbClr val="005B85"/>
          </a:solidFill>
        </p:spPr>
        <p:txBody>
          <a:bodyPr wrap="square" lIns="360000" rtlCol="0">
            <a:spAutoFit/>
          </a:bodyPr>
          <a:lstStyle/>
          <a:p>
            <a:r>
              <a:rPr lang="en-AU" sz="3600" cap="all" dirty="0">
                <a:solidFill>
                  <a:schemeClr val="bg1"/>
                </a:solidFill>
              </a:rPr>
              <a:t>Diploma</a:t>
            </a:r>
            <a:r>
              <a:rPr lang="en-AU" sz="3600" cap="all" baseline="0" dirty="0">
                <a:solidFill>
                  <a:schemeClr val="bg1"/>
                </a:solidFill>
              </a:rPr>
              <a:t> of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8196" y="3404346"/>
            <a:ext cx="9049453" cy="646331"/>
          </a:xfrm>
          <a:prstGeom prst="rect">
            <a:avLst/>
          </a:prstGeom>
          <a:solidFill>
            <a:srgbClr val="005B85"/>
          </a:solidFill>
        </p:spPr>
        <p:txBody>
          <a:bodyPr wrap="square" lIns="360000" rtlCol="0">
            <a:spAutoFit/>
          </a:bodyPr>
          <a:lstStyle/>
          <a:p>
            <a:r>
              <a:rPr lang="en-AU" sz="3600" cap="all" baseline="0" dirty="0">
                <a:solidFill>
                  <a:schemeClr val="bg1"/>
                </a:solidFill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285789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72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" y="0"/>
            <a:ext cx="9144000" cy="64209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93200"/>
            <a:ext cx="5709600" cy="648000"/>
          </a:xfrm>
          <a:solidFill>
            <a:srgbClr val="005B85"/>
          </a:solidFill>
        </p:spPr>
        <p:txBody>
          <a:bodyPr lIns="360000" bIns="0" anchor="b" anchorCtr="0">
            <a:noAutofit/>
          </a:bodyPr>
          <a:lstStyle>
            <a:lvl1pPr>
              <a:lnSpc>
                <a:spcPct val="100000"/>
              </a:lnSpc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41200"/>
            <a:ext cx="5040000" cy="1080000"/>
          </a:xfrm>
          <a:solidFill>
            <a:schemeClr val="bg1">
              <a:alpha val="80000"/>
            </a:schemeClr>
          </a:solidFill>
        </p:spPr>
        <p:txBody>
          <a:bodyPr lIns="36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 descr="CC_Logo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0800" y="540000"/>
            <a:ext cx="2214000" cy="52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4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275697" y="2010599"/>
            <a:ext cx="6163734" cy="4944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275697" y="2633133"/>
            <a:ext cx="6163734" cy="355653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352" y="1800000"/>
            <a:ext cx="2517648" cy="462076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368000"/>
            <a:ext cx="9144000" cy="432000"/>
          </a:xfrm>
          <a:solidFill>
            <a:srgbClr val="005B85"/>
          </a:solidFill>
        </p:spPr>
        <p:txBody>
          <a:bodyPr lIns="360000">
            <a:noAutofit/>
          </a:bodyPr>
          <a:lstStyle>
            <a:lvl1pPr>
              <a:lnSpc>
                <a:spcPct val="100000"/>
              </a:lnSpc>
              <a:defRPr sz="3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97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275696" y="2010599"/>
            <a:ext cx="8569723" cy="4944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275696" y="2633133"/>
            <a:ext cx="8569723" cy="355653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368000"/>
            <a:ext cx="9144000" cy="432000"/>
          </a:xfrm>
          <a:solidFill>
            <a:srgbClr val="005B85"/>
          </a:solidFill>
        </p:spPr>
        <p:txBody>
          <a:bodyPr lIns="360000">
            <a:noAutofit/>
          </a:bodyPr>
          <a:lstStyle>
            <a:lvl1pPr>
              <a:lnSpc>
                <a:spcPct val="100000"/>
              </a:lnSpc>
              <a:defRPr sz="3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293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75697" y="2010599"/>
            <a:ext cx="4467753" cy="4944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275697" y="2633133"/>
            <a:ext cx="4467753" cy="381279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12" y="1798701"/>
            <a:ext cx="4285488" cy="2218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12" y="4172121"/>
            <a:ext cx="4285488" cy="227380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368000"/>
            <a:ext cx="9144000" cy="432000"/>
          </a:xfrm>
          <a:solidFill>
            <a:srgbClr val="005B85"/>
          </a:solidFill>
        </p:spPr>
        <p:txBody>
          <a:bodyPr lIns="360000">
            <a:noAutofit/>
          </a:bodyPr>
          <a:lstStyle>
            <a:lvl1pPr>
              <a:lnSpc>
                <a:spcPct val="100000"/>
              </a:lnSpc>
              <a:defRPr sz="3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489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9316" y="2018007"/>
            <a:ext cx="4011083" cy="4944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9316" y="2640541"/>
            <a:ext cx="4011083" cy="381279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/>
          </p:nvPr>
        </p:nvSpPr>
        <p:spPr>
          <a:xfrm>
            <a:off x="4749800" y="2018007"/>
            <a:ext cx="4026436" cy="4944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4749800" y="2640541"/>
            <a:ext cx="4026436" cy="381279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368000"/>
            <a:ext cx="9144000" cy="432000"/>
          </a:xfrm>
          <a:solidFill>
            <a:srgbClr val="005B85"/>
          </a:solidFill>
        </p:spPr>
        <p:txBody>
          <a:bodyPr lIns="360000">
            <a:noAutofit/>
          </a:bodyPr>
          <a:lstStyle>
            <a:lvl1pPr>
              <a:lnSpc>
                <a:spcPct val="100000"/>
              </a:lnSpc>
              <a:defRPr sz="3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491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8000"/>
            <a:ext cx="9144000" cy="432000"/>
          </a:xfrm>
          <a:solidFill>
            <a:srgbClr val="005B85"/>
          </a:solidFill>
        </p:spPr>
        <p:txBody>
          <a:bodyPr lIns="360000">
            <a:noAutofit/>
          </a:bodyPr>
          <a:lstStyle>
            <a:lvl1pPr>
              <a:lnSpc>
                <a:spcPct val="100000"/>
              </a:lnSpc>
              <a:defRPr sz="3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4"/>
          </p:nvPr>
        </p:nvSpPr>
        <p:spPr>
          <a:xfrm>
            <a:off x="246580" y="2018007"/>
            <a:ext cx="8529656" cy="4944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5"/>
          </p:nvPr>
        </p:nvSpPr>
        <p:spPr>
          <a:xfrm>
            <a:off x="246580" y="2640541"/>
            <a:ext cx="8529656" cy="381279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8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0" y="1368000"/>
            <a:ext cx="9144000" cy="432000"/>
          </a:xfrm>
          <a:prstGeom prst="rect">
            <a:avLst/>
          </a:prstGeom>
          <a:solidFill>
            <a:srgbClr val="005B85"/>
          </a:solidFill>
        </p:spPr>
        <p:txBody>
          <a:bodyPr vert="horz" wrap="square" lIns="360000" tIns="45720" rIns="91440" bIns="45720" rtlCol="0" anchor="ctr" anchorCtr="0">
            <a:noAutofit/>
          </a:bodyPr>
          <a:lstStyle>
            <a:lvl1pPr marL="271463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Click to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457200" y="2074863"/>
            <a:ext cx="4097338" cy="4402138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4749800" y="2074862"/>
            <a:ext cx="4026436" cy="44021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368000"/>
            <a:ext cx="9144000" cy="432000"/>
          </a:xfrm>
          <a:solidFill>
            <a:srgbClr val="005B85"/>
          </a:solidFill>
        </p:spPr>
        <p:txBody>
          <a:bodyPr lIns="360000">
            <a:noAutofit/>
          </a:bodyPr>
          <a:lstStyle>
            <a:lvl1pPr>
              <a:lnSpc>
                <a:spcPct val="100000"/>
              </a:lnSpc>
              <a:defRPr sz="3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209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5CDEF-8739-4C8B-B1AA-535382531A6A}" type="datetimeFigureOut">
              <a:rPr lang="en-AU" smtClean="0"/>
              <a:t>10/06/2022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64CA4-DB4F-4724-A800-13852C38F4F5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00" y="552513"/>
            <a:ext cx="2214000" cy="5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3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81" r:id="rId2"/>
    <p:sldLayoutId id="2147493491" r:id="rId3"/>
    <p:sldLayoutId id="2147493498" r:id="rId4"/>
    <p:sldLayoutId id="2147493483" r:id="rId5"/>
    <p:sldLayoutId id="2147493485" r:id="rId6"/>
    <p:sldLayoutId id="2147493497" r:id="rId7"/>
    <p:sldLayoutId id="2147493486" r:id="rId8"/>
    <p:sldLayoutId id="2147493489" r:id="rId9"/>
    <p:sldLayoutId id="214749349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jermaine-huffman/chapter-7-statistical-inference-confidence-intervals" TargetMode="External"/><Relationship Id="rId2" Type="http://schemas.openxmlformats.org/officeDocument/2006/relationships/hyperlink" Target="https://stattrek.com/statistics/dictionary.aspx?definition=point_estimat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EMTH1019 Week 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76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random sample - SRS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There is nothing simple about getting a SRS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 a sample of 5 numbers and calculate the mean.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Definition</a:t>
            </a:r>
          </a:p>
          <a:p>
            <a:r>
              <a:rPr lang="en-US" dirty="0"/>
              <a:t>A </a:t>
            </a:r>
            <a:r>
              <a:rPr lang="en-US" b="1" dirty="0"/>
              <a:t>SRS</a:t>
            </a:r>
            <a:r>
              <a:rPr lang="en-US" dirty="0"/>
              <a:t> of size </a:t>
            </a:r>
            <a:r>
              <a:rPr lang="en-US" b="1" i="1" dirty="0"/>
              <a:t>n</a:t>
            </a:r>
            <a:r>
              <a:rPr lang="en-US" dirty="0"/>
              <a:t> consist of </a:t>
            </a:r>
            <a:r>
              <a:rPr lang="en-US" b="1" i="1" dirty="0"/>
              <a:t>n</a:t>
            </a:r>
            <a:r>
              <a:rPr lang="en-US" dirty="0"/>
              <a:t> units from a population chosen in such a way that every possible group of </a:t>
            </a:r>
            <a:r>
              <a:rPr lang="en-US" b="1" i="1" dirty="0"/>
              <a:t>n</a:t>
            </a:r>
            <a:r>
              <a:rPr lang="en-US" dirty="0"/>
              <a:t> units has the same probability of being chosen as the sample.</a:t>
            </a:r>
          </a:p>
          <a:p>
            <a:pPr algn="ctr"/>
            <a:r>
              <a:rPr lang="en-US" i="1" dirty="0">
                <a:solidFill>
                  <a:srgbClr val="7030A0"/>
                </a:solidFill>
              </a:rPr>
              <a:t>This can be difficult to achieve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785291"/>
              </p:ext>
            </p:extLst>
          </p:nvPr>
        </p:nvGraphicFramePr>
        <p:xfrm>
          <a:off x="2324746" y="3053166"/>
          <a:ext cx="3048000" cy="1666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294580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53606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083330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786058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409318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12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14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6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18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163358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13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202781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19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16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13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7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19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91537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12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18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9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956467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7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19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17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10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540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57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>
          <a:xfrm>
            <a:off x="0" y="1800000"/>
            <a:ext cx="9074258" cy="712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design of an experiment is </a:t>
            </a:r>
            <a:r>
              <a:rPr lang="en-US" dirty="0">
                <a:solidFill>
                  <a:srgbClr val="D50071"/>
                </a:solidFill>
              </a:rPr>
              <a:t>biased</a:t>
            </a:r>
            <a:r>
              <a:rPr lang="en-US" dirty="0"/>
              <a:t> if it systematically favors certain outcomes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did you choose the numbers you did?</a:t>
            </a:r>
          </a:p>
          <a:p>
            <a:r>
              <a:rPr lang="en-US" dirty="0"/>
              <a:t>Was there a pattern to the way you chose the numbers?</a:t>
            </a:r>
          </a:p>
          <a:p>
            <a:r>
              <a:rPr lang="en-US" dirty="0"/>
              <a:t>Did you purposely choose or not choose 18,18,19,19,19?</a:t>
            </a:r>
          </a:p>
          <a:p>
            <a:r>
              <a:rPr lang="en-US" dirty="0"/>
              <a:t>Were you trying to choose 5 numbers that might add up to the mean?</a:t>
            </a:r>
          </a:p>
          <a:p>
            <a:endParaRPr lang="en-US" dirty="0"/>
          </a:p>
          <a:p>
            <a:r>
              <a:rPr lang="en-US" dirty="0"/>
              <a:t>How could we ensure that the 5 numbers we select are a SRS?</a:t>
            </a:r>
          </a:p>
          <a:p>
            <a:endParaRPr lang="en-US" dirty="0"/>
          </a:p>
          <a:p>
            <a:r>
              <a:rPr lang="en-US" dirty="0">
                <a:solidFill>
                  <a:srgbClr val="D50071"/>
                </a:solidFill>
              </a:rPr>
              <a:t>Good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Controlled, randomized, planned, does not only use the easy to collect data, removes selection bias.</a:t>
            </a:r>
          </a:p>
          <a:p>
            <a:r>
              <a:rPr lang="en-US" dirty="0">
                <a:solidFill>
                  <a:srgbClr val="D50071"/>
                </a:solidFill>
              </a:rPr>
              <a:t>Good design of experiment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don’t go to basketball courts to find the average </a:t>
            </a:r>
            <a:r>
              <a:rPr lang="en-US" dirty="0" err="1"/>
              <a:t>uni</a:t>
            </a:r>
            <a:r>
              <a:rPr lang="en-US" dirty="0"/>
              <a:t> student height!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062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Presidential elections 1936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>
          <a:xfrm>
            <a:off x="246580" y="2076773"/>
            <a:ext cx="8529656" cy="43765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1936  the incumbent United States President, Franklin D. Roosevelt, was up for re-election and faced Republican Alf Landon. The Great Depression was 7 years old.</a:t>
            </a:r>
          </a:p>
          <a:p>
            <a:r>
              <a:rPr lang="en-US" i="1" dirty="0"/>
              <a:t>The Literary Digest</a:t>
            </a:r>
            <a:r>
              <a:rPr lang="en-US" dirty="0"/>
              <a:t>, an influential weekly magazine of the time, had begun political polling and had correctly predicted the outcome of the previous 5 presidential elections. </a:t>
            </a:r>
          </a:p>
          <a:p>
            <a:r>
              <a:rPr lang="en-US" dirty="0"/>
              <a:t>For this election </a:t>
            </a:r>
            <a:r>
              <a:rPr lang="en-US" i="1" dirty="0"/>
              <a:t>The Literary Digest </a:t>
            </a:r>
            <a:r>
              <a:rPr lang="en-US" dirty="0"/>
              <a:t>polled a sample of over </a:t>
            </a:r>
            <a:r>
              <a:rPr lang="en-US" b="1" dirty="0">
                <a:solidFill>
                  <a:srgbClr val="D50071"/>
                </a:solidFill>
              </a:rPr>
              <a:t>2 million </a:t>
            </a:r>
            <a:r>
              <a:rPr lang="en-US" dirty="0"/>
              <a:t>people based upon telephone and car registrations. Based on this data  they predicted Landon would win with over </a:t>
            </a:r>
            <a:r>
              <a:rPr lang="en-US" b="1" dirty="0">
                <a:solidFill>
                  <a:srgbClr val="FF0000"/>
                </a:solidFill>
              </a:rPr>
              <a:t>57%</a:t>
            </a:r>
            <a:r>
              <a:rPr lang="en-US" dirty="0"/>
              <a:t> of the popular vote.</a:t>
            </a:r>
          </a:p>
          <a:p>
            <a:r>
              <a:rPr lang="en-US" b="1" dirty="0">
                <a:solidFill>
                  <a:srgbClr val="D50071"/>
                </a:solidFill>
              </a:rPr>
              <a:t>REALITY CHECK</a:t>
            </a:r>
          </a:p>
          <a:p>
            <a:r>
              <a:rPr lang="en-US" dirty="0"/>
              <a:t>Roosevelt won </a:t>
            </a:r>
            <a:r>
              <a:rPr lang="en-US" b="1" dirty="0">
                <a:solidFill>
                  <a:srgbClr val="D50071"/>
                </a:solidFill>
              </a:rPr>
              <a:t>60.8%</a:t>
            </a:r>
            <a:r>
              <a:rPr lang="en-US" dirty="0">
                <a:solidFill>
                  <a:srgbClr val="D50071"/>
                </a:solidFill>
              </a:rPr>
              <a:t> </a:t>
            </a:r>
            <a:r>
              <a:rPr lang="en-US" dirty="0"/>
              <a:t>of the popular vote and all but 2 states with the largest landslide in US election history.</a:t>
            </a:r>
          </a:p>
          <a:p>
            <a:r>
              <a:rPr lang="en-US" dirty="0"/>
              <a:t>How did the Literary Digest get it so wrong?</a:t>
            </a:r>
          </a:p>
          <a:p>
            <a:r>
              <a:rPr lang="en-AU" sz="800" dirty="0"/>
              <a:t>https://www.qualtrics.com/blog/the-1936-election-a-polling-catastrophe/</a:t>
            </a:r>
          </a:p>
        </p:txBody>
      </p:sp>
    </p:spTree>
    <p:extLst>
      <p:ext uri="{BB962C8B-B14F-4D97-AF65-F5344CB8AC3E}">
        <p14:creationId xmlns:p14="http://schemas.microsoft.com/office/powerpoint/2010/main" val="232971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they get it so wrong?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AU" dirty="0"/>
              <a:t>The sample was biased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For this election </a:t>
            </a:r>
            <a:r>
              <a:rPr lang="en-US" i="1" dirty="0">
                <a:solidFill>
                  <a:srgbClr val="7030A0"/>
                </a:solidFill>
              </a:rPr>
              <a:t>The Literary Digest </a:t>
            </a:r>
            <a:r>
              <a:rPr lang="en-US" dirty="0">
                <a:solidFill>
                  <a:srgbClr val="7030A0"/>
                </a:solidFill>
              </a:rPr>
              <a:t>polled a sample of over 2 million people based upon telephone and car registrations. </a:t>
            </a:r>
            <a:r>
              <a:rPr lang="en-US" b="1" i="1" dirty="0">
                <a:solidFill>
                  <a:srgbClr val="7030A0"/>
                </a:solidFill>
              </a:rPr>
              <a:t>n</a:t>
            </a:r>
            <a:r>
              <a:rPr lang="en-US" dirty="0">
                <a:solidFill>
                  <a:srgbClr val="7030A0"/>
                </a:solidFill>
              </a:rPr>
              <a:t> was very large.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During the Great Depression only the wealthy owned phones and cars.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wealthy were generally supporting Landon and his policies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The Literary Digest </a:t>
            </a:r>
            <a:r>
              <a:rPr lang="en-US" dirty="0"/>
              <a:t>was sampling the “wealthy” phone and car owners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“not wealthy” still voted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People don’t always tell the truth when asked how they will vote…</a:t>
            </a:r>
          </a:p>
          <a:p>
            <a:pPr algn="ctr"/>
            <a:r>
              <a:rPr lang="en-US" sz="2400" b="1" dirty="0">
                <a:solidFill>
                  <a:srgbClr val="D50071"/>
                </a:solidFill>
              </a:rPr>
              <a:t>An incorrect sample, no matter how large, is still </a:t>
            </a:r>
            <a:r>
              <a:rPr lang="en-US" sz="2400" b="1" dirty="0"/>
              <a:t>INCORRECT</a:t>
            </a:r>
            <a:endParaRPr lang="en-AU" sz="2400" b="1" dirty="0">
              <a:solidFill>
                <a:srgbClr val="D500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69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Brexit – UK voting on leaving the EU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AU" dirty="0"/>
              <a:t>Did the pollsters get it very wrong on the EU referendum?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168 polls carried out before vote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Only 16 predicted 52:48 leave EU</a:t>
            </a:r>
          </a:p>
          <a:p>
            <a:r>
              <a:rPr lang="en-AU" dirty="0"/>
              <a:t>Awful graph but…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Look at blue line and blue dots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Blue=leave EU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Blue line is actual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Dots are polls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 average of blue dots ~48%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Actual result ~52%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600" dirty="0"/>
              <a:t>https://www.theguardian.com/politics/2016/jun/24/how-eu-referendum-pollsters-wrong-opinion-predict-close</a:t>
            </a:r>
          </a:p>
          <a:p>
            <a:endParaRPr lang="en-AU" sz="600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74" y="2512482"/>
            <a:ext cx="4418409" cy="394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8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B65A-26F7-7673-3301-7F5B2312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revision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8A866-EE04-F897-2974-A16B641C04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46580" y="1916723"/>
            <a:ext cx="8529656" cy="369277"/>
          </a:xfrm>
        </p:spPr>
        <p:txBody>
          <a:bodyPr/>
          <a:lstStyle/>
          <a:p>
            <a:r>
              <a:rPr lang="en-US" dirty="0"/>
              <a:t>Do you understand this graph? What is wrong with it?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96C6C3-1940-CE52-4FA8-DEB523B7D154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2031023" y="2333541"/>
            <a:ext cx="5055577" cy="451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53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A046-27A2-4A8D-A1FC-3463876B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C553-E6C9-4731-864F-200CA0EE1A9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246580" y="2055303"/>
            <a:ext cx="8529656" cy="4398034"/>
          </a:xfrm>
        </p:spPr>
        <p:txBody>
          <a:bodyPr>
            <a:normAutofit/>
          </a:bodyPr>
          <a:lstStyle/>
          <a:p>
            <a:r>
              <a:rPr lang="en-AU" dirty="0"/>
              <a:t>A recent study investigated the relationship between energy drink consumption and academic performance. The researchers concluded that increased energy drink consumption is associated with a lower Grade Point Average (GPA is a measure of academic performance) amongst undergraduate students at a </a:t>
            </a:r>
            <a:r>
              <a:rPr lang="en-AU" dirty="0">
                <a:solidFill>
                  <a:srgbClr val="00B0F0"/>
                </a:solidFill>
              </a:rPr>
              <a:t>significance of 1%.</a:t>
            </a:r>
          </a:p>
          <a:p>
            <a:r>
              <a:rPr lang="en-AU" dirty="0"/>
              <a:t>Data was collected by a </a:t>
            </a:r>
            <a:r>
              <a:rPr lang="en-AU" dirty="0">
                <a:solidFill>
                  <a:srgbClr val="FF0000"/>
                </a:solidFill>
              </a:rPr>
              <a:t>voluntary online survey </a:t>
            </a:r>
            <a:r>
              <a:rPr lang="en-AU" dirty="0"/>
              <a:t>on social media. 848 of the survey participants </a:t>
            </a:r>
            <a:r>
              <a:rPr lang="en-AU" dirty="0">
                <a:solidFill>
                  <a:srgbClr val="FF0000"/>
                </a:solidFill>
              </a:rPr>
              <a:t>claimed</a:t>
            </a:r>
            <a:r>
              <a:rPr lang="en-AU" dirty="0"/>
              <a:t> they were undergraduate students and provided data on their: age, gender, GPA and energy drink consumption in the last month.</a:t>
            </a:r>
          </a:p>
          <a:p>
            <a:r>
              <a:rPr lang="en-AU" dirty="0"/>
              <a:t>The data was analysed </a:t>
            </a:r>
            <a:r>
              <a:rPr lang="en-AU" dirty="0">
                <a:solidFill>
                  <a:srgbClr val="00B0F0"/>
                </a:solidFill>
              </a:rPr>
              <a:t>using powerful statistical software.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AU" dirty="0"/>
              <a:t>Use your knowledge of statistics to critique the data collection method used.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AU" dirty="0"/>
              <a:t>Recommend one way in which the data collection could be improved.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95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Sampling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>
          <a:xfrm>
            <a:off x="246580" y="1899139"/>
            <a:ext cx="8529656" cy="432000"/>
          </a:xfrm>
        </p:spPr>
        <p:txBody>
          <a:bodyPr>
            <a:normAutofit/>
          </a:bodyPr>
          <a:lstStyle/>
          <a:p>
            <a:r>
              <a:rPr lang="en-AU" dirty="0"/>
              <a:t>The distribution of a statistic is the Sampling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5"/>
              </p:nvPr>
            </p:nvSpPr>
            <p:spPr>
              <a:xfrm>
                <a:off x="246579" y="2430278"/>
                <a:ext cx="8809497" cy="402305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AU" dirty="0"/>
                  <a:t>How would you ensure that you take an SRS of n=10 to determine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AU" dirty="0"/>
                  <a:t>?</a:t>
                </a:r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Should your sample mean = the population mean?</a:t>
                </a:r>
                <a:r>
                  <a:rPr lang="en-AU" dirty="0">
                    <a:solidFill>
                      <a:schemeClr val="bg1"/>
                    </a:solidFill>
                  </a:rPr>
                  <a:t>56.62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AU" dirty="0"/>
                  <a:t>If you took 25 SRS of n=10 and then took the average what would the average of all those samples look like?</a:t>
                </a:r>
              </a:p>
              <a:p>
                <a:endParaRPr lang="en-AU" sz="1900" dirty="0"/>
              </a:p>
              <a:p>
                <a:r>
                  <a:rPr lang="en-AU" sz="1900" dirty="0"/>
                  <a:t>The average of the sample means = </a:t>
                </a:r>
              </a:p>
              <a:p>
                <a:r>
                  <a:rPr lang="en-AU" sz="1900" dirty="0"/>
                  <a:t>	mean of the (</a:t>
                </a:r>
                <a:r>
                  <a:rPr lang="en-AU" sz="1900" i="1" dirty="0"/>
                  <a:t>sample</a:t>
                </a:r>
                <a:r>
                  <a:rPr lang="en-AU" sz="1900" dirty="0"/>
                  <a:t>) means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AU" sz="19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=25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AU" sz="19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AU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19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1900" dirty="0"/>
                  <a:t>= population mean.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246579" y="2430278"/>
                <a:ext cx="8809497" cy="4023059"/>
              </a:xfrm>
              <a:blipFill>
                <a:blip r:embed="rId2"/>
                <a:stretch>
                  <a:fillRect l="-415" t="-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04764"/>
              </p:ext>
            </p:extLst>
          </p:nvPr>
        </p:nvGraphicFramePr>
        <p:xfrm>
          <a:off x="1216270" y="2842236"/>
          <a:ext cx="5843950" cy="1419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3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3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3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3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43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947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33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84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70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21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0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23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46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1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82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67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7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45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53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22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84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27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9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97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50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66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32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47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63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98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99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71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87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49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100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31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24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46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18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54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11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16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18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50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53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37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49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34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47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22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16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79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93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28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11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42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94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>
                          <a:effectLst/>
                        </a:rPr>
                        <a:t>94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37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747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8000"/>
            <a:ext cx="9251092" cy="889168"/>
          </a:xfrm>
        </p:spPr>
        <p:txBody>
          <a:bodyPr/>
          <a:lstStyle/>
          <a:p>
            <a:r>
              <a:rPr lang="en-AU" dirty="0"/>
              <a:t>What  if you have proportions instead of raw data?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>
          <a:xfrm>
            <a:off x="246580" y="2298539"/>
            <a:ext cx="8716188" cy="6840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AU" dirty="0"/>
              <a:t>Assume a population consists of a large &amp; equal number of 3 possible outcomes. You do not know the raw data. Calculate the mean and variance of the parent population.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5"/>
              </p:nvPr>
            </p:nvSpPr>
            <p:spPr>
              <a:xfrm>
                <a:off x="246580" y="3085384"/>
                <a:ext cx="8529656" cy="3367953"/>
              </a:xfrm>
            </p:spPr>
            <p:txBody>
              <a:bodyPr/>
              <a:lstStyle/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r>
                  <a:rPr lang="en-AU" b="1" dirty="0">
                    <a:solidFill>
                      <a:schemeClr val="bg2"/>
                    </a:solidFill>
                  </a:rPr>
                  <a:t>The mean = </a:t>
                </a:r>
                <a14:m>
                  <m:oMath xmlns:m="http://schemas.openxmlformats.org/officeDocument/2006/math">
                    <m:r>
                      <a:rPr lang="en-AU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ctrlPr>
                          <a:rPr lang="en-AU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dirty="0"/>
                  <a:t> 1*1/3 + 2* 1/3 +3* 1/3 = 2</a:t>
                </a:r>
              </a:p>
              <a:p>
                <a:r>
                  <a:rPr lang="en-AU" b="1" dirty="0">
                    <a:solidFill>
                      <a:schemeClr val="bg2"/>
                    </a:solidFill>
                  </a:rPr>
                  <a:t>The variance= E(X</a:t>
                </a:r>
                <a:r>
                  <a:rPr lang="en-AU" b="1" baseline="30000" dirty="0">
                    <a:solidFill>
                      <a:schemeClr val="bg2"/>
                    </a:solidFill>
                  </a:rPr>
                  <a:t>2</a:t>
                </a:r>
                <a:r>
                  <a:rPr lang="en-AU" b="1" dirty="0">
                    <a:solidFill>
                      <a:schemeClr val="bg2"/>
                    </a:solidFill>
                  </a:rPr>
                  <a:t>)-(E(X))</a:t>
                </a:r>
                <a:r>
                  <a:rPr lang="en-AU" b="1" baseline="30000" dirty="0">
                    <a:solidFill>
                      <a:schemeClr val="bg2"/>
                    </a:solidFill>
                  </a:rPr>
                  <a:t>2 </a:t>
                </a:r>
                <a:r>
                  <a:rPr lang="en-AU" dirty="0"/>
                  <a:t>= 1</a:t>
                </a:r>
                <a:r>
                  <a:rPr lang="en-AU" baseline="30000" dirty="0"/>
                  <a:t>2</a:t>
                </a:r>
                <a:r>
                  <a:rPr lang="en-AU" dirty="0"/>
                  <a:t> * 1/3 + 2</a:t>
                </a:r>
                <a:r>
                  <a:rPr lang="en-AU" baseline="30000" dirty="0"/>
                  <a:t>2</a:t>
                </a:r>
                <a:r>
                  <a:rPr lang="en-AU" dirty="0"/>
                  <a:t> * 1/3 + 3</a:t>
                </a:r>
                <a:r>
                  <a:rPr lang="en-AU" baseline="30000" dirty="0"/>
                  <a:t>2</a:t>
                </a:r>
                <a:r>
                  <a:rPr lang="en-AU" dirty="0"/>
                  <a:t> * 1/3 – 2</a:t>
                </a:r>
                <a:r>
                  <a:rPr lang="en-AU" baseline="30000" dirty="0"/>
                  <a:t>2</a:t>
                </a:r>
                <a:r>
                  <a:rPr lang="en-AU" dirty="0"/>
                  <a:t> </a:t>
                </a:r>
              </a:p>
              <a:p>
                <a:pPr marL="1371600" lvl="4" indent="0">
                  <a:buNone/>
                </a:pPr>
                <a:r>
                  <a:rPr lang="en-AU" dirty="0"/>
                  <a:t>  = 4 – (1/3 + 4/3 + 9/3) = 4 – 14/3 = 2/3 </a:t>
                </a:r>
              </a:p>
              <a:p>
                <a:pPr indent="-171450"/>
                <a:endParaRPr lang="en-AU" dirty="0"/>
              </a:p>
              <a:p>
                <a:pPr indent="-171450"/>
                <a:r>
                  <a:rPr lang="en-AU" dirty="0"/>
                  <a:t>This is a </a:t>
                </a:r>
                <a:r>
                  <a:rPr lang="en-AU" b="1" dirty="0">
                    <a:solidFill>
                      <a:schemeClr val="bg2"/>
                    </a:solidFill>
                  </a:rPr>
                  <a:t>symmetric</a:t>
                </a:r>
                <a:r>
                  <a:rPr lang="en-AU" dirty="0"/>
                  <a:t> distribution with mean =2 and variance = 2/3</a:t>
                </a:r>
              </a:p>
              <a:p>
                <a:pPr marL="1371600" lvl="4" indent="0">
                  <a:buNone/>
                </a:pPr>
                <a:endParaRPr lang="en-AU" dirty="0"/>
              </a:p>
              <a:p>
                <a:pPr marL="1371600" lvl="4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246580" y="3085384"/>
                <a:ext cx="8529656" cy="3367953"/>
              </a:xfrm>
              <a:blipFill rotWithShape="0">
                <a:blip r:embed="rId2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83" y="3085384"/>
            <a:ext cx="3438912" cy="86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0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if I take sample size of 2?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4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AU" dirty="0"/>
                  <a:t>You need to create a new probability table and redo the </a:t>
                </a:r>
                <a:r>
                  <a:rPr lang="en-AU" dirty="0" err="1"/>
                  <a:t>calcualtions</a:t>
                </a:r>
                <a:r>
                  <a:rPr lang="en-AU" dirty="0"/>
                  <a:t>.</a:t>
                </a:r>
              </a:p>
              <a:p>
                <a:r>
                  <a:rPr lang="en-AU" dirty="0"/>
                  <a:t>The distribution of these means,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AU" dirty="0"/>
                  <a:t>, is the sampling distribution of the means when n=2.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4"/>
              </p:nvPr>
            </p:nvSpPr>
            <p:spPr>
              <a:blipFill>
                <a:blip r:embed="rId2"/>
                <a:stretch>
                  <a:fillRect l="-71" t="-7407" b="-1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5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AU" b="1" dirty="0"/>
              </a:p>
              <a:p>
                <a:endParaRPr lang="en-AU" b="1" dirty="0"/>
              </a:p>
              <a:p>
                <a:endParaRPr lang="en-AU" b="1" dirty="0"/>
              </a:p>
              <a:p>
                <a:endParaRPr lang="en-AU" b="1" dirty="0"/>
              </a:p>
              <a:p>
                <a:endParaRPr lang="en-AU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=1∗</m:t>
                      </m:r>
                      <m:f>
                        <m:fPr>
                          <m:ctrlPr>
                            <a:rPr lang="en-AU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+1.5∗</m:t>
                      </m:r>
                      <m:f>
                        <m:fPr>
                          <m:ctrlPr>
                            <a:rPr lang="en-AU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+2∗</m:t>
                      </m:r>
                      <m:f>
                        <m:fPr>
                          <m:ctrlPr>
                            <a:rPr lang="en-AU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+2.5∗</m:t>
                      </m:r>
                      <m:f>
                        <m:fPr>
                          <m:ctrlPr>
                            <a:rPr lang="en-AU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+3∗</m:t>
                      </m:r>
                      <m:f>
                        <m:f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A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AU" sz="1800" i="1">
                          <a:latin typeface="Cambria Math" panose="02040503050406030204" pitchFamily="18" charset="0"/>
                        </a:rPr>
                        <m:t>=1∗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1∗</m:t>
                      </m:r>
                      <m:f>
                        <m:f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1800" i="1">
                          <a:latin typeface="Cambria Math" panose="02040503050406030204" pitchFamily="18" charset="0"/>
                        </a:rPr>
                        <m:t>+1.5∗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1.5∗</m:t>
                      </m:r>
                      <m:f>
                        <m:f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1800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2∗</m:t>
                      </m:r>
                      <m:f>
                        <m:f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1800" i="1">
                          <a:latin typeface="Cambria Math" panose="02040503050406030204" pitchFamily="18" charset="0"/>
                        </a:rPr>
                        <m:t>+2.5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∗2.5</m:t>
                      </m:r>
                      <m:r>
                        <a:rPr lang="en-AU" sz="18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18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en-AU" sz="18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AU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1600" i="1" dirty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AU" sz="1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AU" sz="1600" i="1" dirty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AU" sz="16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AU" sz="1600" i="1" dirty="0">
                          <a:latin typeface="Cambria Math" panose="02040503050406030204" pitchFamily="18" charset="0"/>
                        </a:rPr>
                        <m:t>)−(</m:t>
                      </m:r>
                      <m:r>
                        <m:rPr>
                          <m:nor/>
                        </m:rPr>
                        <a:rPr lang="en-AU" sz="1600" i="1" dirty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AU" sz="1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AU" sz="1600" i="1" dirty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AU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AU" sz="16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AU" sz="1600" b="0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AU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1600" b="0" i="1" dirty="0" smtClean="0">
                          <a:latin typeface="Cambria Math" panose="02040503050406030204" pitchFamily="18" charset="0"/>
                        </a:rPr>
                        <m:t>−4=</m:t>
                      </m:r>
                      <m:f>
                        <m:fPr>
                          <m:ctrlP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1800" dirty="0"/>
              </a:p>
              <a:p>
                <a:r>
                  <a:rPr lang="en-AU" sz="1800" dirty="0"/>
                  <a:t>E(X) is still 2 but E(X</a:t>
                </a:r>
                <a:r>
                  <a:rPr lang="en-AU" sz="1800" baseline="30000" dirty="0"/>
                  <a:t>2</a:t>
                </a:r>
                <a:r>
                  <a:rPr lang="en-AU" sz="1800" dirty="0"/>
                  <a:t>) changed, the variance of the sample means is halved.</a:t>
                </a:r>
              </a:p>
              <a:p>
                <a:pPr lvl="1"/>
                <a:r>
                  <a:rPr lang="en-AU" sz="1600" dirty="0"/>
                  <a:t>If n=3, expected value=2, variance of the sample means=2/9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blipFill>
                <a:blip r:embed="rId3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6300389"/>
                  </p:ext>
                </p:extLst>
              </p:nvPr>
            </p:nvGraphicFramePr>
            <p:xfrm>
              <a:off x="246578" y="2516194"/>
              <a:ext cx="8529660" cy="1542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91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50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16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706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2161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2161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21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1 &amp;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1 &amp; 2,</a:t>
                          </a:r>
                          <a:r>
                            <a:rPr lang="en-AU" baseline="0" dirty="0"/>
                            <a:t> </a:t>
                          </a:r>
                          <a:r>
                            <a:rPr lang="en-AU" dirty="0"/>
                            <a:t> 2 &amp;1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1 &amp; 3, 3 &amp;1,  2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2 &amp; 3, 3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3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289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Average of sample</a:t>
                          </a:r>
                          <a:r>
                            <a:rPr lang="en-AU" baseline="0" dirty="0"/>
                            <a:t> =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569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AU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6300389"/>
                  </p:ext>
                </p:extLst>
              </p:nvPr>
            </p:nvGraphicFramePr>
            <p:xfrm>
              <a:off x="246578" y="2516194"/>
              <a:ext cx="8529660" cy="1542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9141"/>
                    <a:gridCol w="1005016"/>
                    <a:gridCol w="1581665"/>
                    <a:gridCol w="1970618"/>
                    <a:gridCol w="1421610"/>
                    <a:gridCol w="1421610"/>
                  </a:tblGrid>
                  <a:tr h="3821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 smtClean="0"/>
                            <a:t>1 &amp; 1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 smtClean="0"/>
                            <a:t>1 &amp; 2,</a:t>
                          </a:r>
                          <a:r>
                            <a:rPr lang="en-AU" baseline="0" dirty="0" smtClean="0"/>
                            <a:t> </a:t>
                          </a:r>
                          <a:r>
                            <a:rPr lang="en-AU" dirty="0" smtClean="0"/>
                            <a:t> 2 &amp;1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 smtClean="0"/>
                            <a:t>1 &amp; 3, 3 &amp;1,  2 &amp; 2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 smtClean="0"/>
                            <a:t>2 &amp; 3, 3 &amp; 2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 smtClean="0"/>
                            <a:t>3 &amp; 3</a:t>
                          </a:r>
                          <a:endParaRPr lang="en-AU" dirty="0"/>
                        </a:p>
                      </a:txBody>
                      <a:tcPr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41" t="-77108" r="-658919" b="-1325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 smtClean="0"/>
                            <a:t>1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 smtClean="0"/>
                            <a:t>1.5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 smtClean="0"/>
                            <a:t>2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 smtClean="0"/>
                            <a:t>2.5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 smtClean="0"/>
                            <a:t>3</a:t>
                          </a:r>
                          <a:endParaRPr lang="en-AU" dirty="0"/>
                        </a:p>
                      </a:txBody>
                      <a:tcPr/>
                    </a:tc>
                  </a:tr>
                  <a:tr h="656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41" t="-136111" r="-658919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2727" t="-136111" r="-638788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5000" t="-136111" r="-305385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9164" t="-136111" r="-14582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145" t="-136111" r="-101282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1288" t="-136111" r="-1717" b="-18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892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05932"/>
            <a:ext cx="6850250" cy="935268"/>
          </a:xfrm>
        </p:spPr>
        <p:txBody>
          <a:bodyPr/>
          <a:lstStyle/>
          <a:p>
            <a:r>
              <a:rPr lang="en-US" sz="3200" dirty="0"/>
              <a:t>Sampling Distribution &amp; Estimation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3841200"/>
            <a:ext cx="6850251" cy="1080000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Checking data for normality</a:t>
            </a:r>
          </a:p>
          <a:p>
            <a:r>
              <a:rPr lang="en-US" dirty="0"/>
              <a:t>Obtain the sampling distribution of the mean</a:t>
            </a:r>
          </a:p>
          <a:p>
            <a:r>
              <a:rPr lang="en-US" dirty="0"/>
              <a:t>Use a confidence interval to estimate a population parameter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360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Calculation for n=3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522706" y="2640013"/>
            <a:ext cx="7976351" cy="38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62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8571"/>
            <a:ext cx="9144000" cy="801378"/>
          </a:xfrm>
        </p:spPr>
        <p:txBody>
          <a:bodyPr/>
          <a:lstStyle/>
          <a:p>
            <a:r>
              <a:rPr lang="en-AU" dirty="0"/>
              <a:t>WARNING: Sampling distribution of  sample mean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>
          <a:xfrm>
            <a:off x="246580" y="2151017"/>
            <a:ext cx="8529656" cy="4302320"/>
          </a:xfrm>
        </p:spPr>
        <p:txBody>
          <a:bodyPr>
            <a:normAutofit/>
          </a:bodyPr>
          <a:lstStyle/>
          <a:p>
            <a:r>
              <a:rPr lang="en-AU" dirty="0"/>
              <a:t>The distribution of the sample means </a:t>
            </a:r>
            <a:r>
              <a:rPr lang="en-AU" b="1" dirty="0">
                <a:solidFill>
                  <a:schemeClr val="bg2"/>
                </a:solidFill>
              </a:rPr>
              <a:t>does not </a:t>
            </a:r>
            <a:r>
              <a:rPr lang="en-AU" dirty="0"/>
              <a:t>have to equal the distribution of the parent population.</a:t>
            </a:r>
          </a:p>
          <a:p>
            <a:r>
              <a:rPr lang="en-AU" dirty="0"/>
              <a:t>In the example we saw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 Var(X) depended on the sample size 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Var(X) of the sample means was less than the original variance</a:t>
            </a:r>
          </a:p>
          <a:p>
            <a:r>
              <a:rPr lang="en-AU" dirty="0"/>
              <a:t>What does this mean for us?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You can estimate the population mean from sample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Sample means hide variation in the raw data. Do not assume you can determine the variance of a population from sample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Be very careful about what you assume from calculated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If in doubt pay a statistician!</a:t>
            </a:r>
          </a:p>
        </p:txBody>
      </p:sp>
    </p:spTree>
    <p:extLst>
      <p:ext uri="{BB962C8B-B14F-4D97-AF65-F5344CB8AC3E}">
        <p14:creationId xmlns:p14="http://schemas.microsoft.com/office/powerpoint/2010/main" val="2647079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7395"/>
            <a:ext cx="9144000" cy="930612"/>
          </a:xfrm>
        </p:spPr>
        <p:txBody>
          <a:bodyPr/>
          <a:lstStyle/>
          <a:p>
            <a:r>
              <a:rPr lang="en-AU" dirty="0"/>
              <a:t>Mean and standard deviation of a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5"/>
              </p:nvPr>
            </p:nvSpPr>
            <p:spPr>
              <a:xfrm>
                <a:off x="246580" y="2240692"/>
                <a:ext cx="8529656" cy="4212645"/>
              </a:xfrm>
            </p:spPr>
            <p:txBody>
              <a:bodyPr/>
              <a:lstStyle/>
              <a:p>
                <a:r>
                  <a:rPr lang="en-AU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AU" dirty="0"/>
                  <a:t> is the mean of a </a:t>
                </a:r>
                <a:r>
                  <a:rPr lang="en-AU" dirty="0">
                    <a:solidFill>
                      <a:schemeClr val="bg2"/>
                    </a:solidFill>
                  </a:rPr>
                  <a:t>SRS</a:t>
                </a:r>
                <a:r>
                  <a:rPr lang="en-AU" dirty="0"/>
                  <a:t> of size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from a </a:t>
                </a:r>
                <a:r>
                  <a:rPr lang="en-AU" dirty="0">
                    <a:solidFill>
                      <a:schemeClr val="bg2"/>
                    </a:solidFill>
                  </a:rPr>
                  <a:t>population</a:t>
                </a:r>
                <a:r>
                  <a:rPr lang="en-AU" dirty="0"/>
                  <a:t> having mean </a:t>
                </a:r>
                <a14:m>
                  <m:oMath xmlns:m="http://schemas.openxmlformats.org/officeDocument/2006/math">
                    <m:r>
                      <a:rPr lang="en-AU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dirty="0"/>
                  <a:t> and standard deviation </a:t>
                </a:r>
                <a14:m>
                  <m:oMath xmlns:m="http://schemas.openxmlformats.org/officeDocument/2006/math">
                    <m:r>
                      <a:rPr lang="en-AU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AU" dirty="0"/>
                  <a:t>, then: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The mean of the means = the population mean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A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Variance of the means = the population variance / sample size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acc>
                            <m:accPr>
                              <m:chr m:val="̅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Standard deviation of the means =square root of variance of the means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dirty="0"/>
              </a:p>
              <a:p>
                <a:endParaRPr lang="en-AU" dirty="0"/>
              </a:p>
              <a:p>
                <a:r>
                  <a:rPr lang="en-AU" dirty="0"/>
                  <a:t>NOTE: - The validity of these calculations depends on the “</a:t>
                </a:r>
                <a:r>
                  <a:rPr lang="en-AU" dirty="0">
                    <a:solidFill>
                      <a:schemeClr val="bg2"/>
                    </a:solidFill>
                  </a:rPr>
                  <a:t>If…..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246580" y="2240692"/>
                <a:ext cx="8529656" cy="4212645"/>
              </a:xfrm>
              <a:blipFill rotWithShape="0">
                <a:blip r:embed="rId2"/>
                <a:stretch>
                  <a:fillRect l="-714" t="-1447" r="-6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128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dirty="0"/>
                  <a:t>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30986" b="-577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5"/>
              </p:nvPr>
            </p:nvSpPr>
            <p:spPr>
              <a:xfrm>
                <a:off x="246580" y="2072640"/>
                <a:ext cx="8529656" cy="4380697"/>
              </a:xfrm>
            </p:spPr>
            <p:txBody>
              <a:bodyPr/>
              <a:lstStyle/>
              <a:p>
                <a:r>
                  <a:rPr lang="en-AU" dirty="0"/>
                  <a:t>If a Normal population has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distribution then the sample mean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independent observations has distribution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A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  <a:p>
                <a:endParaRPr lang="en-US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AU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lang="en-AU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AU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  <a:p>
                <a:endParaRPr lang="en-A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246580" y="2072640"/>
                <a:ext cx="8529656" cy="4380697"/>
              </a:xfrm>
              <a:blipFill>
                <a:blip r:embed="rId3"/>
                <a:stretch>
                  <a:fillRect l="-714" t="-12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595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zZZZZZ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5"/>
              </p:nvPr>
            </p:nvSpPr>
            <p:spPr/>
            <p:txBody>
              <a:bodyPr/>
              <a:lstStyle/>
              <a:p>
                <a:r>
                  <a:rPr lang="en-AU" dirty="0"/>
                  <a:t>Remember from week 2 that for a </a:t>
                </a:r>
                <a:r>
                  <a:rPr lang="en-AU" b="1" dirty="0">
                    <a:solidFill>
                      <a:schemeClr val="bg2"/>
                    </a:solidFill>
                  </a:rPr>
                  <a:t>POPULATION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r>
                  <a:rPr lang="en-AU" dirty="0"/>
                  <a:t>Then for our </a:t>
                </a:r>
                <a:r>
                  <a:rPr lang="en-AU" b="1" dirty="0">
                    <a:solidFill>
                      <a:schemeClr val="bg2"/>
                    </a:solidFill>
                  </a:rPr>
                  <a:t>SAMPLE MEANS </a:t>
                </a:r>
                <a:r>
                  <a:rPr lang="en-AU" dirty="0"/>
                  <a:t>we can write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AU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lang="en-AU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AU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A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𝒄𝒂𝒏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𝒘𝒐𝒓𝒌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𝒘𝒊𝒕𝒉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en-A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A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A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A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blipFill>
                <a:blip r:embed="rId2"/>
                <a:stretch>
                  <a:fillRect l="-714" t="-14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593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FYI </a:t>
            </a:r>
            <a:r>
              <a:rPr lang="en-AU" i="1" dirty="0">
                <a:solidFill>
                  <a:schemeClr val="tx1"/>
                </a:solidFill>
              </a:rPr>
              <a:t>Normal Populations slide week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AU" dirty="0"/>
              <a:t>Remember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5"/>
              </p:nvPr>
            </p:nvSpPr>
            <p:spPr/>
            <p:txBody>
              <a:bodyPr/>
              <a:lstStyle/>
              <a:p>
                <a:r>
                  <a:rPr lang="en-AU" dirty="0"/>
                  <a:t>Have tables of values of Standardised Normal Distributions </a:t>
                </a:r>
              </a:p>
              <a:p>
                <a:r>
                  <a:rPr lang="en-AU" dirty="0"/>
                  <a:t>When we standardise a normal distribution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We shift the population mean so that the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We create a standardised value for the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AU" dirty="0"/>
                  <a:t> which we call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en-AU" b="1" dirty="0"/>
              </a:p>
              <a:p>
                <a:r>
                  <a:rPr lang="en-AU" b="1" dirty="0"/>
                  <a:t>This is a VERY IMPORTANT EQUATION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We started with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A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then</m:t>
                    </m:r>
                    <m:r>
                      <a:rPr lang="en-A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standardised</m:t>
                    </m:r>
                    <m:r>
                      <a:rPr lang="en-A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using</m:t>
                    </m:r>
                  </m:oMath>
                </a14:m>
                <a:r>
                  <a:rPr lang="en-AU" dirty="0"/>
                  <a:t> </a:t>
                </a:r>
                <a14:m>
                  <m:oMath xmlns:m="http://schemas.openxmlformats.org/officeDocument/2006/math">
                    <m:r>
                      <a:rPr lang="en-AU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AU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A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A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den>
                    </m:f>
                  </m:oMath>
                </a14:m>
                <a:endParaRPr lang="en-A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We now have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AU" dirty="0"/>
                  <a:t>. The mean is zero and the variance= 1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blipFill>
                <a:blip r:embed="rId2"/>
                <a:stretch>
                  <a:fillRect l="-714" t="-14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705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limit theorem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>
          <a:xfrm>
            <a:off x="246580" y="2001795"/>
            <a:ext cx="8529656" cy="4736756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The distribution of the sample means approaches a normal distribution as the sample size increases regardless of the distribution of the underlying population (provided it has finite mean and variance)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sz="600" dirty="0"/>
          </a:p>
          <a:p>
            <a:pPr algn="ctr"/>
            <a:endParaRPr lang="en-AU" sz="600" dirty="0"/>
          </a:p>
          <a:p>
            <a:pPr algn="ctr"/>
            <a:r>
              <a:rPr lang="en-AU" sz="600" dirty="0"/>
              <a:t>https://commons.wikimedia.org/wiki/File:IllustrationCentralTheorem.png#/media/File:IllustrationCentralTheorem.png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9" y="2907957"/>
            <a:ext cx="7835245" cy="33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80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CLT in other words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Central Limit Theorem (</a:t>
            </a:r>
            <a:r>
              <a:rPr lang="en-AU" i="1" dirty="0"/>
              <a:t>CLT</a:t>
            </a:r>
            <a:r>
              <a:rPr lang="en-AU" dirty="0"/>
              <a:t> for short) basically says that for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non-normal data,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 distribution of the </a:t>
            </a:r>
            <a:r>
              <a:rPr lang="en-AU" b="1" dirty="0">
                <a:solidFill>
                  <a:schemeClr val="bg2"/>
                </a:solidFill>
              </a:rPr>
              <a:t>sample means</a:t>
            </a:r>
            <a:r>
              <a:rPr lang="en-AU" dirty="0"/>
              <a:t> has an </a:t>
            </a:r>
            <a:r>
              <a:rPr lang="en-AU" b="1" dirty="0">
                <a:solidFill>
                  <a:schemeClr val="bg2"/>
                </a:solidFill>
              </a:rPr>
              <a:t>approximate normal distribution,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no matter what the distribution of the original data looks like,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dirty="0"/>
              <a:t>as long </a:t>
            </a:r>
            <a:r>
              <a:rPr lang="en-AU" dirty="0"/>
              <a:t>as the sample size is large enough and SRS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and all samples have the same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and there is no bias. </a:t>
            </a:r>
          </a:p>
          <a:p>
            <a:r>
              <a:rPr lang="en-AU" dirty="0"/>
              <a:t>Because statisticians know so much about the normal distribution, these analyses are much easier.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600" dirty="0"/>
              <a:t>https://www.dummies.com/education/math/statistics/how-the-central-limit-theorem-is-used-in-statistics/</a:t>
            </a:r>
          </a:p>
        </p:txBody>
      </p:sp>
    </p:spTree>
    <p:extLst>
      <p:ext uri="{BB962C8B-B14F-4D97-AF65-F5344CB8AC3E}">
        <p14:creationId xmlns:p14="http://schemas.microsoft.com/office/powerpoint/2010/main" val="76418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Example: COLA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1218352" y="2640013"/>
            <a:ext cx="6585059" cy="38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13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AU" dirty="0"/>
              <a:t>What do we know about the population? N(…..)</a:t>
            </a:r>
          </a:p>
          <a:p>
            <a:r>
              <a:rPr lang="en-AU" dirty="0"/>
              <a:t>(a)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We are calculating for an individual bottle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Do a quick sketch. Should your final answer be &lt; or&gt; 0.5?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Calculate the z statistic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Use tables to calculate probability</a:t>
            </a:r>
          </a:p>
          <a:p>
            <a:r>
              <a:rPr lang="en-AU" dirty="0"/>
              <a:t>(b)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What do we know about sample size n=?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This time we are calculating the probability that the sample mean &lt; 295 for a six pack. What formula do we use for Z?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60931"/>
            <a:ext cx="3823644" cy="221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5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411E0-9223-44E9-BC55-EDD8C0BC8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696" y="2145323"/>
            <a:ext cx="8569723" cy="4044340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The next two weeks builds on the Normal Distribution content from week 2.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It is essential that you are competent in this introductory normal distribution content.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483F5-411A-4B74-A323-ECAABBB4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Weeks 3 and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8578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09"/>
            <a:ext cx="8003574" cy="682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82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Calculation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1710244" y="2640013"/>
            <a:ext cx="5601274" cy="38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48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decrease in variability as n increases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>
          <a:xfrm>
            <a:off x="246580" y="2010032"/>
            <a:ext cx="8529656" cy="44433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There is a 16% chance that an individual bottle contains &lt;295ml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There is a 0.7% chance that the average of a six-pack  &lt; 295ml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If we asked the same question about a 12 pack</a:t>
            </a:r>
          </a:p>
          <a:p>
            <a:pPr marL="857250" lvl="1" indent="-342900"/>
            <a:r>
              <a:rPr lang="en-AU" dirty="0"/>
              <a:t>Z~-3.46, P(Z&lt;-3.46) ~ 0.0003 ~.03%</a:t>
            </a:r>
          </a:p>
          <a:p>
            <a:pPr marL="857250" lvl="1" indent="-342900"/>
            <a:endParaRPr lang="en-AU" dirty="0"/>
          </a:p>
          <a:p>
            <a:pPr algn="ctr"/>
            <a:r>
              <a:rPr lang="en-AU" sz="2800" dirty="0">
                <a:solidFill>
                  <a:schemeClr val="bg2"/>
                </a:solidFill>
              </a:rPr>
              <a:t>As the sample size n </a:t>
            </a:r>
            <a:r>
              <a:rPr lang="en-AU" sz="2800" dirty="0">
                <a:solidFill>
                  <a:schemeClr val="bg2"/>
                </a:solidFill>
                <a:sym typeface="Wingdings" panose="05000000000000000000" pitchFamily="2" charset="2"/>
              </a:rPr>
              <a:t></a:t>
            </a:r>
            <a:r>
              <a:rPr lang="en-AU" sz="2800" dirty="0">
                <a:solidFill>
                  <a:schemeClr val="bg2"/>
                </a:solidFill>
              </a:rPr>
              <a:t>, the variability of the sample means </a:t>
            </a:r>
            <a:r>
              <a:rPr lang="en-AU" sz="2800" dirty="0">
                <a:solidFill>
                  <a:schemeClr val="bg2"/>
                </a:solidFill>
                <a:sym typeface="Wingdings" panose="05000000000000000000" pitchFamily="2" charset="2"/>
              </a:rPr>
              <a:t></a:t>
            </a:r>
            <a:r>
              <a:rPr lang="en-AU" sz="2800" dirty="0">
                <a:solidFill>
                  <a:schemeClr val="bg2"/>
                </a:solidFill>
              </a:rPr>
              <a:t> and the values get closer and closer to the population mean</a:t>
            </a:r>
          </a:p>
          <a:p>
            <a:endParaRPr lang="en-AU" sz="2400" dirty="0"/>
          </a:p>
          <a:p>
            <a:r>
              <a:rPr lang="en-AU" sz="2400" dirty="0"/>
              <a:t>The probability that the average of the sample is far below or above the mean will decrease as n increases,</a:t>
            </a:r>
          </a:p>
        </p:txBody>
      </p:sp>
    </p:spTree>
    <p:extLst>
      <p:ext uri="{BB962C8B-B14F-4D97-AF65-F5344CB8AC3E}">
        <p14:creationId xmlns:p14="http://schemas.microsoft.com/office/powerpoint/2010/main" val="2453322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Coal dust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973552"/>
            <a:ext cx="7028807" cy="44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48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Coal dust </a:t>
            </a:r>
            <a:r>
              <a:rPr lang="en-AU" dirty="0" err="1"/>
              <a:t>COntinued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>
          <a:xfrm>
            <a:off x="246580" y="2067697"/>
            <a:ext cx="8529656" cy="4385640"/>
          </a:xfrm>
        </p:spPr>
        <p:txBody>
          <a:bodyPr>
            <a:normAutofit/>
          </a:bodyPr>
          <a:lstStyle/>
          <a:p>
            <a:r>
              <a:rPr lang="en-AU" dirty="0"/>
              <a:t>(a)</a:t>
            </a:r>
          </a:p>
          <a:p>
            <a:r>
              <a:rPr lang="en-AU" dirty="0"/>
              <a:t>What sort of distribution?</a:t>
            </a:r>
          </a:p>
          <a:p>
            <a:r>
              <a:rPr lang="en-AU" dirty="0"/>
              <a:t>What is the population mean and standard deviation?</a:t>
            </a:r>
          </a:p>
          <a:p>
            <a:r>
              <a:rPr lang="en-AU" dirty="0"/>
              <a:t>What is n?</a:t>
            </a:r>
          </a:p>
          <a:p>
            <a:r>
              <a:rPr lang="en-AU" dirty="0"/>
              <a:t>N(   ,   )</a:t>
            </a:r>
          </a:p>
          <a:p>
            <a:endParaRPr lang="en-AU" dirty="0"/>
          </a:p>
          <a:p>
            <a:r>
              <a:rPr lang="en-AU" dirty="0"/>
              <a:t>(b)</a:t>
            </a:r>
          </a:p>
          <a:p>
            <a:r>
              <a:rPr lang="en-AU" dirty="0"/>
              <a:t>Sketch</a:t>
            </a:r>
          </a:p>
          <a:p>
            <a:r>
              <a:rPr lang="en-AU" dirty="0"/>
              <a:t>What is 124?</a:t>
            </a:r>
          </a:p>
          <a:p>
            <a:r>
              <a:rPr lang="en-AU" dirty="0"/>
              <a:t>Calculate z</a:t>
            </a:r>
          </a:p>
          <a:p>
            <a:r>
              <a:rPr lang="en-AU" dirty="0"/>
              <a:t>Determine P(Z&gt;  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076" y="-10216"/>
            <a:ext cx="3747924" cy="239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36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962"/>
            <a:ext cx="82105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2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0130" y="3492843"/>
                <a:ext cx="8425289" cy="2696820"/>
              </a:xfrm>
            </p:spPr>
            <p:txBody>
              <a:bodyPr/>
              <a:lstStyle/>
              <a:p>
                <a:r>
                  <a:rPr lang="en-AU" dirty="0"/>
                  <a:t>What sort of distribution?</a:t>
                </a:r>
              </a:p>
              <a:p>
                <a:r>
                  <a:rPr lang="en-AU" dirty="0"/>
                  <a:t>Population parameters or sample statistics?</a:t>
                </a:r>
              </a:p>
              <a:p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=40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𝑜h𝑚𝑠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𝑜h𝑚𝑠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=36, </m:t>
                    </m:r>
                    <m:acc>
                      <m:accPr>
                        <m:chr m:val="̅"/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=???,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=1458</m:t>
                    </m:r>
                  </m:oMath>
                </a14:m>
                <a:endParaRPr lang="en-AU" dirty="0"/>
              </a:p>
              <a:p>
                <a:r>
                  <a:rPr lang="en-AU" dirty="0"/>
                  <a:t>So…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1458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=40.5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𝑜h𝑚𝑠</m:t>
                      </m:r>
                    </m:oMath>
                  </m:oMathPara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&gt;40.5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AU" dirty="0"/>
              </a:p>
              <a:p>
                <a:r>
                  <a:rPr lang="en-AU" dirty="0"/>
                  <a:t>You finish!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0130" y="3492843"/>
                <a:ext cx="8425289" cy="2696820"/>
              </a:xfrm>
              <a:blipFill rotWithShape="0">
                <a:blip r:embed="rId2"/>
                <a:stretch>
                  <a:fillRect l="-796" t="-2262" b="-31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Resistors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9" y="1928058"/>
            <a:ext cx="8709936" cy="133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39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Which distribution is 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AU" dirty="0"/>
              <a:t>How to select a  distribution for a given problem?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Do NOT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Assume that as n&gt;30 you can use a Normal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Assume that the data is quantitative and continuous just because there are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b="1" dirty="0">
                <a:solidFill>
                  <a:srgbClr val="0070C0"/>
                </a:solidFill>
              </a:rPr>
              <a:t>Do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Theoretical 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Some of the methods and tests mentioned earlier to explore the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Ask a statistician </a:t>
            </a:r>
            <a:r>
              <a:rPr lang="en-AU" dirty="0">
                <a:sym typeface="Wingdings" panose="05000000000000000000" pitchFamily="2" charset="2"/>
              </a:rPr>
              <a:t>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3032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purpose of statistical inference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AU" dirty="0"/>
              <a:t>…is to draw conclusions from the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5"/>
              </p:nvPr>
            </p:nvSpPr>
            <p:spPr/>
            <p:txBody>
              <a:bodyPr/>
              <a:lstStyle/>
              <a:p>
                <a:r>
                  <a:rPr lang="en-AU" dirty="0"/>
                  <a:t>Most of the time you will find that you are using SAMPLE data to infer something about the POPULATION</a:t>
                </a:r>
              </a:p>
              <a:p>
                <a:endParaRPr lang="en-AU" dirty="0"/>
              </a:p>
              <a:p>
                <a:r>
                  <a:rPr lang="en-AU" dirty="0"/>
                  <a:t>The methods you can use are based on sampling distributions and depend on what you know. </a:t>
                </a:r>
                <a:r>
                  <a:rPr lang="en-AU" b="1" dirty="0"/>
                  <a:t>For the following section we </a:t>
                </a:r>
                <a:r>
                  <a:rPr lang="en-AU" b="1" dirty="0">
                    <a:solidFill>
                      <a:srgbClr val="FF0000"/>
                    </a:solidFill>
                  </a:rPr>
                  <a:t>assume</a:t>
                </a:r>
                <a:r>
                  <a:rPr lang="en-AU" b="1" dirty="0"/>
                  <a:t> we have: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A normal population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Been given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of population. If we don’t know this we have to use a different distribution.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 unknown and is the population parameter of interest.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blipFill>
                <a:blip r:embed="rId2"/>
                <a:stretch>
                  <a:fillRect l="-714" t="-14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052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Estimation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>
          <a:xfrm>
            <a:off x="246580" y="1919416"/>
            <a:ext cx="8529656" cy="4533921"/>
          </a:xfrm>
        </p:spPr>
        <p:txBody>
          <a:bodyPr>
            <a:normAutofit/>
          </a:bodyPr>
          <a:lstStyle/>
          <a:p>
            <a:r>
              <a:rPr lang="en-AU" dirty="0"/>
              <a:t>When we use statistics (determined from sample data) to assign a value to a parameter (population) we are estimating the population parameter.</a:t>
            </a:r>
          </a:p>
          <a:p>
            <a:r>
              <a:rPr lang="en-AU" dirty="0"/>
              <a:t>We are not absolutely certain what the population parameter is. </a:t>
            </a:r>
          </a:p>
          <a:p>
            <a:r>
              <a:rPr lang="en-AU" dirty="0"/>
              <a:t>How could we be </a:t>
            </a:r>
            <a:r>
              <a:rPr lang="en-AU" b="1" dirty="0"/>
              <a:t>100%</a:t>
            </a:r>
            <a:r>
              <a:rPr lang="en-AU" dirty="0"/>
              <a:t> certain? </a:t>
            </a:r>
          </a:p>
          <a:p>
            <a:r>
              <a:rPr lang="en-AU" dirty="0"/>
              <a:t>	</a:t>
            </a:r>
            <a:r>
              <a:rPr lang="en-AU" dirty="0">
                <a:solidFill>
                  <a:srgbClr val="FF0000"/>
                </a:solidFill>
              </a:rPr>
              <a:t>Measuring everything is not always possible or even logical to do</a:t>
            </a:r>
            <a:r>
              <a:rPr lang="en-AU" dirty="0"/>
              <a:t>.</a:t>
            </a:r>
          </a:p>
          <a:p>
            <a:r>
              <a:rPr lang="en-AU" sz="2400" b="1" dirty="0"/>
              <a:t>Estimation method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Select a sample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Collect the required information from the members of the sample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Calculate the value of the sample statistic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Assign values to the corresponding population parameter</a:t>
            </a:r>
          </a:p>
          <a:p>
            <a:pPr algn="ctr"/>
            <a:r>
              <a:rPr lang="en-AU" dirty="0">
                <a:solidFill>
                  <a:srgbClr val="FF0000"/>
                </a:solidFill>
              </a:rPr>
              <a:t>Sounds easy??</a:t>
            </a:r>
          </a:p>
        </p:txBody>
      </p:sp>
    </p:spTree>
    <p:extLst>
      <p:ext uri="{BB962C8B-B14F-4D97-AF65-F5344CB8AC3E}">
        <p14:creationId xmlns:p14="http://schemas.microsoft.com/office/powerpoint/2010/main" val="32491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99108A7-F9A1-4C3F-9F66-BE105568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key points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8CB31B4-1B72-403F-BCF1-C60F41372BA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75696" y="1954634"/>
                <a:ext cx="8569723" cy="47817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week 2 we determined z 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b="0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were </a:t>
                </a:r>
                <a:r>
                  <a:rPr lang="en-US" b="1" u="sng" dirty="0"/>
                  <a:t>known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AU" dirty="0"/>
                  <a:t>  .</a:t>
                </a:r>
              </a:p>
              <a:p>
                <a:r>
                  <a:rPr lang="en-AU" b="1" dirty="0">
                    <a:solidFill>
                      <a:srgbClr val="C00000"/>
                    </a:solidFill>
                  </a:rPr>
                  <a:t>Week 3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b="1" dirty="0"/>
                  <a:t>Bias and incorrect assumptions </a:t>
                </a:r>
                <a:r>
                  <a:rPr lang="en-AU" dirty="0"/>
                  <a:t>can make calculations </a:t>
                </a:r>
                <a:r>
                  <a:rPr lang="en-AU" b="1" dirty="0">
                    <a:solidFill>
                      <a:srgbClr val="C00000"/>
                    </a:solidFill>
                  </a:rPr>
                  <a:t>meaningless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(</a:t>
                </a:r>
                <a:r>
                  <a:rPr lang="en-US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Pop </a:t>
                </a:r>
                <a:r>
                  <a:rPr lang="en-US" i="1" dirty="0" err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sd</a:t>
                </a:r>
                <a:r>
                  <a:rPr lang="en-US" b="1" dirty="0">
                    <a:solidFill>
                      <a:srgbClr val="C00000"/>
                    </a:solidFill>
                  </a:rPr>
                  <a:t>) is known </a:t>
                </a:r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µ 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𝑃𝑜𝑝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is unknown </a:t>
                </a:r>
                <a:r>
                  <a:rPr lang="en-US" dirty="0"/>
                  <a:t>can still use z tables (conditions apply)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Modified z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AU" dirty="0"/>
              </a:p>
              <a:p>
                <a:pPr marL="857250" lvl="1" indent="-342900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AU" dirty="0"/>
                  <a:t> is the sample mean and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is the sample size.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Central Limit Theorem (CLT) if you take multiple SRS samples of size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from a population then the mean of the samples should be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1543050" lvl="3" indent="-342900"/>
                <a:r>
                  <a:rPr lang="en-AU" b="1" dirty="0"/>
                  <a:t>Mean of the means is µ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CLT does </a:t>
                </a:r>
                <a:r>
                  <a:rPr lang="en-AU" b="1" dirty="0">
                    <a:solidFill>
                      <a:srgbClr val="FF0000"/>
                    </a:solidFill>
                  </a:rPr>
                  <a:t>not</a:t>
                </a:r>
                <a:r>
                  <a:rPr lang="en-AU" dirty="0"/>
                  <a:t> tell you anything about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AU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b="1" dirty="0"/>
                  <a:t>Error</a:t>
                </a:r>
                <a:r>
                  <a:rPr lang="en-AU" dirty="0"/>
                  <a:t>: rearrange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AU" dirty="0"/>
                  <a:t>  to get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ba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en-AU" dirty="0"/>
                  <a:t>= error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eg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=</m:t>
                    </m:r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8CB31B4-1B72-403F-BCF1-C60F41372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75696" y="1954634"/>
                <a:ext cx="8569723" cy="4781725"/>
              </a:xfrm>
              <a:blipFill>
                <a:blip r:embed="rId2"/>
                <a:stretch>
                  <a:fillRect l="-711" t="-638" r="-7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665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Point and interval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5"/>
              </p:nvPr>
            </p:nvSpPr>
            <p:spPr>
              <a:xfrm>
                <a:off x="246580" y="1968843"/>
                <a:ext cx="8529656" cy="448449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AU" b="1" dirty="0">
                    <a:solidFill>
                      <a:srgbClr val="D50071"/>
                    </a:solidFill>
                  </a:rPr>
                  <a:t>The Point Estimate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of a population parameter is a single value used to estimate the population parameter.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AU" dirty="0"/>
                  <a:t> is a </a:t>
                </a:r>
                <a:r>
                  <a:rPr lang="en-AU" b="1" dirty="0">
                    <a:solidFill>
                      <a:srgbClr val="D50071"/>
                    </a:solidFill>
                  </a:rPr>
                  <a:t>point estimate </a:t>
                </a:r>
                <a:r>
                  <a:rPr lang="en-AU" dirty="0"/>
                  <a:t>of the population mean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A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r>
                  <a:rPr lang="en-AU" b="1" dirty="0">
                    <a:solidFill>
                      <a:srgbClr val="7030A0"/>
                    </a:solidFill>
                  </a:rPr>
                  <a:t>The Interval Estimate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Is defined by 2 numbers, between which a population parameter could lie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dirty="0"/>
                  <a:t> is an interval estimate for the population mean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600" dirty="0">
                    <a:hlinkClick r:id="rId2"/>
                  </a:rPr>
                  <a:t>https://stattrek.com/statistics/dictionary.aspx?definition=point_estimate</a:t>
                </a:r>
                <a:endParaRPr lang="en-AU" sz="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600" dirty="0">
                    <a:hlinkClick r:id="rId2"/>
                  </a:rPr>
                  <a:t>https://stattrek.com/statistics/dictionary.aspx?definition=point_estimate</a:t>
                </a:r>
                <a:endParaRPr lang="en-AU" sz="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600" dirty="0">
                    <a:hlinkClick r:id="rId3"/>
                  </a:rPr>
                  <a:t>https://www.slideserve.com/jermaine-huffman/chapter-7-statistical-inference-confidence-intervals</a:t>
                </a:r>
                <a:endParaRPr lang="en-AU" sz="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6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246580" y="1968843"/>
                <a:ext cx="8529656" cy="4484494"/>
              </a:xfrm>
              <a:blipFill rotWithShape="0">
                <a:blip r:embed="rId4"/>
                <a:stretch>
                  <a:fillRect l="-429" t="-21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967" y="4112834"/>
            <a:ext cx="4929165" cy="268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08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Confidence intervals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>
          <a:xfrm>
            <a:off x="0" y="2018007"/>
            <a:ext cx="9144000" cy="494476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AU" dirty="0"/>
              <a:t>Statisticians use confidence interval to express the degree of uncertainty associated with a sample statistic.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AU" dirty="0"/>
              <a:t>A statistician might state they have used a “95% confidence interval”</a:t>
            </a:r>
          </a:p>
          <a:p>
            <a:r>
              <a:rPr lang="en-AU" b="1" dirty="0">
                <a:solidFill>
                  <a:srgbClr val="7030A0"/>
                </a:solidFill>
              </a:rPr>
              <a:t>What does this mean?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If the statistician used the same sampling method to select different samples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computed an interval estimate for each sample,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they would expect the true population parameter to fall within the interval estimate 95% of the time.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34" y="4740612"/>
            <a:ext cx="3086615" cy="21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86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Confidence intervals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AU" dirty="0"/>
              <a:t>Whilst you could have a 3% confidence interval, why would you?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5"/>
              </p:nvPr>
            </p:nvSpPr>
            <p:spPr>
              <a:xfrm>
                <a:off x="123092" y="2640541"/>
                <a:ext cx="8906608" cy="381279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AU" dirty="0"/>
                  <a:t>The usual confidence intervals are: 90%, 95% and 99%</a:t>
                </a:r>
              </a:p>
              <a:p>
                <a:r>
                  <a:rPr lang="en-AU" dirty="0"/>
                  <a:t>Remember we are working with normal distributions</a:t>
                </a:r>
              </a:p>
              <a:p>
                <a:r>
                  <a:rPr lang="en-AU" dirty="0"/>
                  <a:t>If we use a 95 % confidence interval for a </a:t>
                </a:r>
                <a:r>
                  <a:rPr lang="en-AU" b="1" dirty="0">
                    <a:solidFill>
                      <a:srgbClr val="FF0000"/>
                    </a:solidFill>
                  </a:rPr>
                  <a:t>STANDARD </a:t>
                </a:r>
                <a:r>
                  <a:rPr lang="en-AU" dirty="0"/>
                  <a:t>NORMAL DISTRIBUTION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The green zone is 0.95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The white tails are 0.025 each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0.025+0.025=0.05=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A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You can be told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A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A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A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en-AU" b="1" dirty="0"/>
                  <a:t> </a:t>
                </a:r>
                <a:r>
                  <a:rPr lang="en-AU" dirty="0"/>
                  <a:t>rather than use 95%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The total area under the curve=1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If you refer to tables for N(0,1)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If P(Z&lt; ?)=0.025, then Z=-1.96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600" dirty="0"/>
                  <a:t>https://onlinecourses.science.psu.edu/stat500/node/30</a:t>
                </a:r>
                <a:endParaRPr lang="en-AU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123092" y="2640541"/>
                <a:ext cx="8906608" cy="3812796"/>
              </a:xfrm>
              <a:blipFill>
                <a:blip r:embed="rId2"/>
                <a:stretch>
                  <a:fillRect l="-616" t="-2396" r="-10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012" y="4529756"/>
            <a:ext cx="3393988" cy="232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12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71" y="2287080"/>
            <a:ext cx="4267200" cy="3252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7999"/>
            <a:ext cx="9144000" cy="821527"/>
          </a:xfrm>
        </p:spPr>
        <p:txBody>
          <a:bodyPr/>
          <a:lstStyle/>
          <a:p>
            <a:r>
              <a:rPr lang="en-AU" dirty="0"/>
              <a:t>Confidence intervals for standard normal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5"/>
                <p:extLst>
                  <p:ext uri="{D42A27DB-BD31-4B8C-83A1-F6EECF244321}">
                    <p14:modId xmlns:p14="http://schemas.microsoft.com/office/powerpoint/2010/main" val="3558573546"/>
                  </p:ext>
                </p:extLst>
              </p:nvPr>
            </p:nvGraphicFramePr>
            <p:xfrm>
              <a:off x="164200" y="2732532"/>
              <a:ext cx="4663171" cy="2129128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2725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98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03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03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62842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num>
                                  <m:den>
                                    <m: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8762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99%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2.575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8762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95%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mtClean="0">
                                    <a:latin typeface="Cambria Math" panose="02040503050406030204" pitchFamily="18" charset="0"/>
                                  </a:rPr>
                                  <m:t>±1.96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8762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90%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mtClean="0">
                                    <a:latin typeface="Cambria Math" panose="02040503050406030204" pitchFamily="18" charset="0"/>
                                  </a:rPr>
                                  <m:t>±1.645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5"/>
                <p:extLst>
                  <p:ext uri="{D42A27DB-BD31-4B8C-83A1-F6EECF244321}">
                    <p14:modId xmlns:p14="http://schemas.microsoft.com/office/powerpoint/2010/main" val="3558573546"/>
                  </p:ext>
                </p:extLst>
              </p:nvPr>
            </p:nvGraphicFramePr>
            <p:xfrm>
              <a:off x="164200" y="2732532"/>
              <a:ext cx="4663171" cy="2129128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2725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98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03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03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62842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318" t="-917" r="-213408" b="-222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5820" t="-917" r="-102116" b="-222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8762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99%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820" t="-137500" r="-2116" b="-20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8762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95%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820" t="-234568" r="-2116" b="-1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8762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90%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820" t="-338750" r="-2116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60162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dirty="0"/>
                  <a:t>Confidence interval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30986" b="-577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5"/>
              </p:nvPr>
            </p:nvSpPr>
            <p:spPr/>
            <p:txBody>
              <a:bodyPr/>
              <a:lstStyle/>
              <a:p>
                <a:r>
                  <a:rPr lang="en-AU" dirty="0"/>
                  <a:t>Remember that the sampling distribution of the mean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AU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AU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AU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b="1" dirty="0">
                  <a:solidFill>
                    <a:srgbClr val="C00000"/>
                  </a:solidFill>
                </a:endParaRPr>
              </a:p>
              <a:p>
                <a:r>
                  <a:rPr lang="en-AU" b="1" dirty="0"/>
                  <a:t>If</a:t>
                </a:r>
                <a:r>
                  <a:rPr lang="en-AU" b="1" dirty="0">
                    <a:solidFill>
                      <a:srgbClr val="C00000"/>
                    </a:solidFill>
                  </a:rPr>
                  <a:t> 95% </a:t>
                </a:r>
                <a:r>
                  <a:rPr lang="en-AU" b="1" dirty="0"/>
                  <a:t>of the time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AU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b="1" dirty="0"/>
                  <a:t>will be within </a:t>
                </a:r>
                <a14:m>
                  <m:oMath xmlns:m="http://schemas.openxmlformats.org/officeDocument/2006/math"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𝟗𝟔</m:t>
                    </m:r>
                    <m:f>
                      <m:fPr>
                        <m:ctrlPr>
                          <a:rPr lang="en-AU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AU" b="1" dirty="0"/>
                  <a:t> of </a:t>
                </a:r>
                <a14:m>
                  <m:oMath xmlns:m="http://schemas.openxmlformats.org/officeDocument/2006/math"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endParaRPr lang="en-AU" b="1" dirty="0">
                  <a:solidFill>
                    <a:srgbClr val="C00000"/>
                  </a:solidFill>
                </a:endParaRPr>
              </a:p>
              <a:p>
                <a:endParaRPr lang="en-AU" b="1" dirty="0">
                  <a:solidFill>
                    <a:srgbClr val="C00000"/>
                  </a:solidFill>
                </a:endParaRPr>
              </a:p>
              <a:p>
                <a:r>
                  <a:rPr lang="en-AU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blipFill>
                <a:blip r:embed="rId3"/>
                <a:stretch>
                  <a:fillRect l="-714" t="-14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4" y="4315468"/>
            <a:ext cx="8520563" cy="14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17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Workshop question 11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How certain are we that the population mean lies in this interval?</a:t>
            </a:r>
          </a:p>
          <a:p>
            <a:r>
              <a:rPr lang="en-AU" dirty="0"/>
              <a:t>Is it possible that the population mean lies outside this interval?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8" y="2833815"/>
            <a:ext cx="8531421" cy="152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263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dirty="0"/>
                  <a:t>General confidence interval for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30986" b="-577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5"/>
              </p:nvPr>
            </p:nvSpPr>
            <p:spPr/>
            <p:txBody>
              <a:bodyPr/>
              <a:lstStyle/>
              <a:p>
                <a:r>
                  <a:rPr lang="en-AU" dirty="0"/>
                  <a:t>Whilst you might prefer saying “I am 95% confident that…” statisticians often use </a:t>
                </a:r>
                <a14:m>
                  <m:oMath xmlns:m="http://schemas.openxmlformats.org/officeDocument/2006/math"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AU" b="1" dirty="0">
                    <a:solidFill>
                      <a:srgbClr val="C00000"/>
                    </a:solidFill>
                  </a:rPr>
                  <a:t>.</a:t>
                </a:r>
              </a:p>
              <a:p>
                <a:pPr algn="ctr"/>
                <a:r>
                  <a:rPr lang="en-AU" b="1" dirty="0">
                    <a:solidFill>
                      <a:srgbClr val="C00000"/>
                    </a:solidFill>
                  </a:rPr>
                  <a:t>You need to be able to use </a:t>
                </a:r>
                <a14:m>
                  <m:oMath xmlns:m="http://schemas.openxmlformats.org/officeDocument/2006/math"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AU" b="1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b="1" dirty="0"/>
                  <a:t>The</a:t>
                </a:r>
                <a:r>
                  <a:rPr lang="en-AU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d>
                      <m:dPr>
                        <m:ctrlPr>
                          <a:rPr lang="en-AU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AU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AU" b="1" dirty="0">
                    <a:solidFill>
                      <a:srgbClr val="C00000"/>
                    </a:solidFill>
                  </a:rPr>
                  <a:t> </a:t>
                </a:r>
                <a:r>
                  <a:rPr lang="en-AU" b="1" dirty="0"/>
                  <a:t>confidence interval for</a:t>
                </a:r>
                <a:r>
                  <a:rPr lang="en-AU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AU" b="1" dirty="0">
                    <a:solidFill>
                      <a:srgbClr val="C00000"/>
                    </a:solidFill>
                  </a:rPr>
                  <a:t> </a:t>
                </a:r>
                <a:r>
                  <a:rPr lang="en-AU" b="1" dirty="0"/>
                  <a:t>when</a:t>
                </a:r>
                <a:r>
                  <a:rPr lang="en-AU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AU" b="1" dirty="0">
                    <a:solidFill>
                      <a:srgbClr val="C00000"/>
                    </a:solidFill>
                  </a:rPr>
                  <a:t> </a:t>
                </a:r>
                <a:r>
                  <a:rPr lang="en-AU" b="1" dirty="0"/>
                  <a:t>is known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AU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AU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en-AU" b="1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1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num>
                            <m:den>
                              <m:r>
                                <a:rPr lang="en-AU" b="1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  <m:r>
                        <a:rPr lang="en-AU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AU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b="1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>
                    <a:solidFill>
                      <a:schemeClr val="tx1"/>
                    </a:solidFill>
                  </a:rPr>
                  <a:t>The value of z</a:t>
                </a:r>
                <a14:m>
                  <m:oMath xmlns:m="http://schemas.openxmlformats.org/officeDocument/2006/math">
                    <m:r>
                      <a:rPr lang="en-AU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AU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AU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AU" dirty="0">
                    <a:solidFill>
                      <a:schemeClr val="tx1"/>
                    </a:solidFill>
                  </a:rPr>
                  <a:t>depends on your confidence level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The interval is in the form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𝒆𝒔𝒕𝒊𝒎𝒂𝒕𝒆</m:t>
                      </m:r>
                      <m:r>
                        <a:rPr lang="en-A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A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𝒎𝒂𝒓𝒈𝒊𝒏</m:t>
                      </m:r>
                      <m:r>
                        <a:rPr lang="en-A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𝒐𝒇</m:t>
                      </m:r>
                      <m:r>
                        <a:rPr lang="en-A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𝒆𝒓𝒓𝒐𝒓</m:t>
                      </m:r>
                    </m:oMath>
                  </m:oMathPara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r>
                  <a:rPr lang="en-AU" b="1" dirty="0"/>
                  <a:t>So if I ask for the margin of error it is the </a:t>
                </a:r>
                <a14:m>
                  <m:oMath xmlns:m="http://schemas.openxmlformats.org/officeDocument/2006/math">
                    <m:r>
                      <a:rPr lang="en-AU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AU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AU" b="1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1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en-AU" b="1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b>
                    </m:sSub>
                    <m:r>
                      <a:rPr lang="en-AU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AU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endParaRPr lang="en-AU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blipFill rotWithShape="0">
                <a:blip r:embed="rId3"/>
                <a:stretch>
                  <a:fillRect l="-714" t="-14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292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7DAA2EA-5303-4935-B8DC-12362A5A18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368000"/>
                <a:ext cx="9144000" cy="863472"/>
              </a:xfrm>
            </p:spPr>
            <p:txBody>
              <a:bodyPr/>
              <a:lstStyle/>
              <a:p>
                <a:r>
                  <a:rPr lang="en-US" dirty="0"/>
                  <a:t>Confidence interval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AU" dirty="0"/>
                  <a:t> is known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7DAA2EA-5303-4935-B8DC-12362A5A1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368000"/>
                <a:ext cx="9144000" cy="863472"/>
              </a:xfrm>
              <a:blipFill>
                <a:blip r:embed="rId2"/>
                <a:stretch>
                  <a:fillRect b="-35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47B072-8C62-4926-8EE6-83C947944190}"/>
                  </a:ext>
                </a:extLst>
              </p:cNvPr>
              <p:cNvSpPr>
                <a:spLocks noGrp="1"/>
              </p:cNvSpPr>
              <p:nvPr>
                <p:ph type="body" idx="1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AU" dirty="0"/>
                  <a:t> is known can use normal distribution tables, even though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AU" dirty="0"/>
                  <a:t> is unknown.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47B072-8C62-4926-8EE6-83C947944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4"/>
              </p:nvPr>
            </p:nvSpPr>
            <p:spPr>
              <a:blipFill>
                <a:blip r:embed="rId3"/>
                <a:stretch>
                  <a:fillRect l="-429" b="-172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82A80-9E10-4FF1-90E3-BE956541CB6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68935" y="2585906"/>
            <a:ext cx="5780016" cy="3812796"/>
          </a:xfrm>
        </p:spPr>
        <p:txBody>
          <a:bodyPr/>
          <a:lstStyle/>
          <a:p>
            <a:r>
              <a:rPr lang="en-AU" dirty="0"/>
              <a:t>A sample of </a:t>
            </a:r>
            <a:r>
              <a:rPr lang="en-AU" b="1" dirty="0">
                <a:solidFill>
                  <a:srgbClr val="00B050"/>
                </a:solidFill>
              </a:rPr>
              <a:t>10</a:t>
            </a:r>
            <a:r>
              <a:rPr lang="en-AU" dirty="0"/>
              <a:t> Mars Bars* has been drawn from a large box of Mars Bars. The </a:t>
            </a:r>
            <a:r>
              <a:rPr lang="en-AU" dirty="0">
                <a:solidFill>
                  <a:srgbClr val="FF0000"/>
                </a:solidFill>
              </a:rPr>
              <a:t>population standard deviation of the population is 2.7 grams</a:t>
            </a:r>
            <a:r>
              <a:rPr lang="en-AU" dirty="0"/>
              <a:t>. </a:t>
            </a:r>
            <a:r>
              <a:rPr lang="en-AU" dirty="0">
                <a:solidFill>
                  <a:srgbClr val="7030A0"/>
                </a:solidFill>
              </a:rPr>
              <a:t>The sample mean is 53 grams.</a:t>
            </a:r>
            <a:endParaRPr lang="en-AU" b="1" dirty="0">
              <a:solidFill>
                <a:srgbClr val="7030A0"/>
              </a:solidFill>
            </a:endParaRPr>
          </a:p>
          <a:p>
            <a:r>
              <a:rPr lang="en-AU" dirty="0"/>
              <a:t>Determine the 95% confidence interval for the population mean.</a:t>
            </a:r>
            <a:endParaRPr lang="en-AU" b="1" dirty="0"/>
          </a:p>
          <a:p>
            <a:r>
              <a:rPr lang="en-AU" sz="1200" i="1" dirty="0"/>
              <a:t>(a Mars Bar is a delicious chocolate bar first produced in 1932 by Mr Mars)</a:t>
            </a:r>
            <a:endParaRPr lang="en-AU" sz="1200" b="1" dirty="0"/>
          </a:p>
          <a:p>
            <a:endParaRPr lang="en-AU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ECCD512D-1916-4E6A-BF80-2C3E96C36B5C}"/>
              </a:ext>
            </a:extLst>
          </p:cNvPr>
          <p:cNvSpPr/>
          <p:nvPr/>
        </p:nvSpPr>
        <p:spPr>
          <a:xfrm>
            <a:off x="6291012" y="2994734"/>
            <a:ext cx="805343" cy="629174"/>
          </a:xfrm>
          <a:prstGeom prst="leftArrow">
            <a:avLst/>
          </a:prstGeom>
          <a:solidFill>
            <a:srgbClr val="FF0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A12717-7AD1-4169-80DC-9D50F948BAE2}"/>
                  </a:ext>
                </a:extLst>
              </p:cNvPr>
              <p:cNvSpPr txBox="1"/>
              <p:nvPr/>
            </p:nvSpPr>
            <p:spPr>
              <a:xfrm>
                <a:off x="6685294" y="3037581"/>
                <a:ext cx="4110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AU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A12717-7AD1-4169-80DC-9D50F948B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294" y="3037581"/>
                <a:ext cx="41106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2898D6-5F5E-4199-816F-BF7569622B7D}"/>
                  </a:ext>
                </a:extLst>
              </p:cNvPr>
              <p:cNvSpPr txBox="1"/>
              <p:nvPr/>
            </p:nvSpPr>
            <p:spPr>
              <a:xfrm>
                <a:off x="142637" y="3356362"/>
                <a:ext cx="2903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2898D6-5F5E-4199-816F-BF7569622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37" y="3356362"/>
                <a:ext cx="290315" cy="461665"/>
              </a:xfrm>
              <a:prstGeom prst="rect">
                <a:avLst/>
              </a:prstGeom>
              <a:blipFill>
                <a:blip r:embed="rId5"/>
                <a:stretch>
                  <a:fillRect r="-187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605B0B58-E0C5-4F04-A71A-C700EEFEFA44}"/>
              </a:ext>
            </a:extLst>
          </p:cNvPr>
          <p:cNvSpPr/>
          <p:nvPr/>
        </p:nvSpPr>
        <p:spPr>
          <a:xfrm>
            <a:off x="65814" y="3268414"/>
            <a:ext cx="704676" cy="637563"/>
          </a:xfrm>
          <a:prstGeom prst="rightArrow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6450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8541"/>
            <a:ext cx="9144000" cy="811459"/>
          </a:xfrm>
        </p:spPr>
        <p:txBody>
          <a:bodyPr/>
          <a:lstStyle/>
          <a:p>
            <a:r>
              <a:rPr lang="en-AU" dirty="0"/>
              <a:t>Random sample of single digit numbers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>
          <a:xfrm>
            <a:off x="246580" y="2018007"/>
            <a:ext cx="8529656" cy="34712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Calculate the 90% confidence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5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r>
                  <a:rPr lang="en-AU" dirty="0"/>
                  <a:t>Plug into calculator: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=40,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=159, </m:t>
                        </m:r>
                        <m:acc>
                          <m:accPr>
                            <m:chr m:val="̅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=3.975</m:t>
                        </m:r>
                      </m:e>
                    </m:nary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=2.87</m:t>
                    </m:r>
                  </m:oMath>
                </a14:m>
                <a:r>
                  <a:rPr lang="en-AU" dirty="0"/>
                  <a:t>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This is 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2.87=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 the pop sd. </a:t>
                </a:r>
              </a:p>
              <a:p>
                <a:pPr marL="857250" lvl="1" indent="-342900"/>
                <a:r>
                  <a:rPr lang="en-AU" dirty="0"/>
                  <a:t>If this assumption is true we can use a normal distribution. </a:t>
                </a:r>
              </a:p>
              <a:p>
                <a:pPr marL="857250" lvl="1" indent="-342900"/>
                <a:r>
                  <a:rPr lang="en-AU" dirty="0"/>
                  <a:t>If you are not confident that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=2.87</m:t>
                    </m:r>
                  </m:oMath>
                </a14:m>
                <a:r>
                  <a:rPr lang="en-AU" dirty="0"/>
                  <a:t> then you would use a different distribution.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90% confidence -&gt;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=±1.6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A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AU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AU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AU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AU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𝟔𝟓</m:t>
                    </m:r>
                    <m:f>
                      <m:fPr>
                        <m:ctrlPr>
                          <a:rPr lang="en-AU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𝟗𝟕𝟓</m:t>
                    </m:r>
                    <m:r>
                      <a:rPr lang="en-AU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AU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AU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AU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𝟔𝟓</m:t>
                    </m:r>
                    <m:f>
                      <m:fPr>
                        <m:ctrlPr>
                          <a:rPr lang="en-AU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AU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AU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𝟖𝟕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𝟒𝟎</m:t>
                            </m:r>
                          </m:e>
                        </m:rad>
                      </m:den>
                    </m:f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𝟗𝟕𝟓</m:t>
                    </m:r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A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𝟕𝟒𝟗</m:t>
                    </m:r>
                  </m:oMath>
                </a14:m>
                <a:endParaRPr lang="en-AU" b="1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r>
                  <a:rPr lang="en-AU" b="1" dirty="0"/>
                  <a:t>Answer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dirty="0"/>
                  <a:t>The 90% confidence interval for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dirty="0"/>
                  <a:t> is (3.23,4.72)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blipFill>
                <a:blip r:embed="rId2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105" y="2365131"/>
            <a:ext cx="4079789" cy="127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995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dirty="0"/>
                  <a:t>Where does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AU" dirty="0"/>
                  <a:t> lie?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30986" b="-577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5"/>
              </p:nvPr>
            </p:nvSpPr>
            <p:spPr>
              <a:xfrm>
                <a:off x="246580" y="2174789"/>
                <a:ext cx="8529656" cy="4278548"/>
              </a:xfrm>
            </p:spPr>
            <p:txBody>
              <a:bodyPr/>
              <a:lstStyle/>
              <a:p>
                <a:r>
                  <a:rPr lang="en-AU" dirty="0"/>
                  <a:t>For a 90% confidence interval we think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dirty="0"/>
                  <a:t> lies somewhere in this interval</a:t>
                </a:r>
              </a:p>
              <a:p>
                <a:pPr algn="ctr"/>
                <a:r>
                  <a:rPr lang="en-AU" b="1" dirty="0"/>
                  <a:t>It does not have to lie in the middle</a:t>
                </a:r>
              </a:p>
              <a:p>
                <a:r>
                  <a:rPr lang="en-AU" dirty="0"/>
                  <a:t>And… </a:t>
                </a:r>
                <a:r>
                  <a:rPr lang="en-AU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there is a 10% chance </a:t>
                </a:r>
                <a:r>
                  <a:rPr lang="en-AU" dirty="0"/>
                  <a:t>that it lies outside this interval</a:t>
                </a:r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r>
                  <a:rPr lang="en-AU" dirty="0"/>
                  <a:t>When we use a sampling distribution to estimate a population parameter the answer is an interval. The 90% confidence interval for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dirty="0"/>
                  <a:t> is (3.23,4.72)</a:t>
                </a:r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246580" y="2174789"/>
                <a:ext cx="8529656" cy="4278548"/>
              </a:xfrm>
              <a:blipFill rotWithShape="0">
                <a:blip r:embed="rId3"/>
                <a:stretch>
                  <a:fillRect l="-714" t="-14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0" y="3419689"/>
            <a:ext cx="8867895" cy="1324968"/>
          </a:xfrm>
          <a:prstGeom prst="rect">
            <a:avLst/>
          </a:prstGeom>
        </p:spPr>
      </p:pic>
      <p:sp>
        <p:nvSpPr>
          <p:cNvPr id="9" name="Curved Left Arrow 8"/>
          <p:cNvSpPr/>
          <p:nvPr/>
        </p:nvSpPr>
        <p:spPr>
          <a:xfrm>
            <a:off x="6771503" y="2627870"/>
            <a:ext cx="1013254" cy="1556952"/>
          </a:xfrm>
          <a:prstGeom prst="curvedLeftArrow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4213036">
            <a:off x="1323800" y="2621196"/>
            <a:ext cx="263611" cy="2073084"/>
          </a:xfrm>
          <a:prstGeom prst="downArrow">
            <a:avLst/>
          </a:prstGeom>
          <a:solidFill>
            <a:schemeClr val="bg2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42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75696" y="2014222"/>
                <a:ext cx="8569723" cy="46887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There are lots of things that are normally distributed: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Blood pressure, mass or length of “things” produced</a:t>
                </a:r>
              </a:p>
              <a:p>
                <a:r>
                  <a:rPr lang="en-US" dirty="0"/>
                  <a:t>Normally distributed data has ALL of these and more: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Mean=mode=median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50% of values &lt; mean, 50% of values &gt; mean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Symmetrical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68% of data lies within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standard deviation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95% of data within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SD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99.7% of data within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SD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 complex formula </a:t>
                </a:r>
              </a:p>
              <a:p>
                <a:endParaRPr lang="en-US" sz="800" dirty="0"/>
              </a:p>
              <a:p>
                <a:endParaRPr lang="en-US" sz="800" dirty="0"/>
              </a:p>
              <a:p>
                <a:endParaRPr lang="en-US" sz="800" dirty="0"/>
              </a:p>
              <a:p>
                <a:r>
                  <a:rPr lang="en-US" sz="800" dirty="0"/>
                  <a:t>https://www.mathsisfun.com/data/standard-normal-distribution.html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75696" y="2014222"/>
                <a:ext cx="8569723" cy="4688795"/>
              </a:xfrm>
              <a:blipFill>
                <a:blip r:embed="rId2"/>
                <a:stretch>
                  <a:fillRect l="-711" t="-11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303" y="3376912"/>
            <a:ext cx="1919044" cy="9817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457" y="4358619"/>
            <a:ext cx="2667125" cy="21053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333" y="5735675"/>
            <a:ext cx="2305050" cy="6000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90E3FC-E6EC-41B3-A078-2C005E0B3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195432"/>
            <a:ext cx="2649620" cy="163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913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5589"/>
            <a:ext cx="9144000" cy="844411"/>
          </a:xfrm>
        </p:spPr>
        <p:txBody>
          <a:bodyPr/>
          <a:lstStyle/>
          <a:p>
            <a:r>
              <a:rPr lang="en-AU" sz="2400" dirty="0"/>
              <a:t>What if I did the SRS n=40, 15 times?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4"/>
              </p:nvPr>
            </p:nvSpPr>
            <p:spPr>
              <a:xfrm>
                <a:off x="57665" y="1902940"/>
                <a:ext cx="9003957" cy="1056751"/>
              </a:xfrm>
            </p:spPr>
            <p:txBody>
              <a:bodyPr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AU" sz="1800" dirty="0"/>
                  <a:t>The sample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AU" sz="1800" dirty="0"/>
                  <a:t> is different each time. </a:t>
                </a:r>
                <a:br>
                  <a:rPr lang="en-AU" sz="1800" dirty="0"/>
                </a:br>
                <a:r>
                  <a:rPr lang="en-AU" sz="1800" dirty="0"/>
                  <a:t>The average of all the sample means 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800" i="1" dirty="0" smtClean="0">
                        <a:latin typeface="Cambria Math" panose="02040503050406030204" pitchFamily="18" charset="0"/>
                      </a:rPr>
                      <m:t>67.2/15=4.51.</m:t>
                    </m:r>
                  </m:oMath>
                </a14:m>
                <a:endParaRPr lang="en-AU" sz="1800" dirty="0"/>
              </a:p>
              <a:p>
                <a:pPr algn="ctr">
                  <a:lnSpc>
                    <a:spcPct val="110000"/>
                  </a:lnSpc>
                </a:pPr>
                <a:r>
                  <a:rPr lang="en-AU" sz="1800" dirty="0"/>
                  <a:t>What do you think the population mean is?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4"/>
              </p:nvPr>
            </p:nvSpPr>
            <p:spPr>
              <a:xfrm>
                <a:off x="57665" y="1902940"/>
                <a:ext cx="9003957" cy="1056751"/>
              </a:xfrm>
              <a:blipFill>
                <a:blip r:embed="rId2"/>
                <a:stretch>
                  <a:fillRect t="-4023" b="-91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422031" y="2959692"/>
            <a:ext cx="8700854" cy="353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421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7347"/>
            <a:ext cx="9144000" cy="922789"/>
          </a:xfrm>
        </p:spPr>
        <p:txBody>
          <a:bodyPr/>
          <a:lstStyle/>
          <a:p>
            <a:r>
              <a:rPr lang="en-AU" sz="2400" dirty="0"/>
              <a:t>Plot of confidence intervals for each sample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2504303" y="2202248"/>
            <a:ext cx="3631149" cy="4261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76510C-2DA2-47A2-A319-509D39C0305D}"/>
              </a:ext>
            </a:extLst>
          </p:cNvPr>
          <p:cNvSpPr txBox="1"/>
          <p:nvPr/>
        </p:nvSpPr>
        <p:spPr>
          <a:xfrm>
            <a:off x="5512851" y="3288484"/>
            <a:ext cx="317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how each sample has a different upper &amp; lower value</a:t>
            </a:r>
            <a:endParaRPr lang="en-AU" dirty="0"/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FDA93D69-4626-4308-86A5-6F2A7718836F}"/>
              </a:ext>
            </a:extLst>
          </p:cNvPr>
          <p:cNvSpPr/>
          <p:nvPr/>
        </p:nvSpPr>
        <p:spPr>
          <a:xfrm rot="20026684">
            <a:off x="3173816" y="3166275"/>
            <a:ext cx="679509" cy="311270"/>
          </a:xfrm>
          <a:prstGeom prst="notch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6A7793A-67C1-475F-9BFF-805CDF7E9C7F}"/>
              </a:ext>
            </a:extLst>
          </p:cNvPr>
          <p:cNvSpPr/>
          <p:nvPr/>
        </p:nvSpPr>
        <p:spPr>
          <a:xfrm rot="13029248">
            <a:off x="4860638" y="3273364"/>
            <a:ext cx="679509" cy="311270"/>
          </a:xfrm>
          <a:prstGeom prst="notch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2F140376-F67D-33BE-F002-73A5DA1A5682}"/>
              </a:ext>
            </a:extLst>
          </p:cNvPr>
          <p:cNvSpPr/>
          <p:nvPr/>
        </p:nvSpPr>
        <p:spPr>
          <a:xfrm>
            <a:off x="316523" y="3905077"/>
            <a:ext cx="2699239" cy="92278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8694"/>
            </a:avLst>
          </a:prstGeom>
          <a:solidFill>
            <a:srgbClr val="FF0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confidence interval does not even include µ</a:t>
            </a:r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17355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3524-99A5-4F3C-8B58-60A42AC9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Past Exam Questions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620425-A7C0-43B7-BFF0-42E7D18EA27D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164204" y="1861132"/>
            <a:ext cx="4186232" cy="2593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5D373C-5EF7-457E-BCE4-B8FC596D6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680" y="4278385"/>
            <a:ext cx="4876320" cy="23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66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important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>
          <a:xfrm>
            <a:off x="246580" y="1944130"/>
            <a:ext cx="8529656" cy="4509207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You must be </a:t>
            </a:r>
            <a:r>
              <a:rPr lang="en-AU" sz="2400" dirty="0"/>
              <a:t>confident in</a:t>
            </a:r>
            <a:r>
              <a:rPr lang="en-AU" sz="2400" i="1" dirty="0"/>
              <a:t> </a:t>
            </a:r>
            <a:r>
              <a:rPr lang="en-AU" sz="2400" dirty="0">
                <a:solidFill>
                  <a:srgbClr val="FF0000"/>
                </a:solidFill>
              </a:rPr>
              <a:t>calculating </a:t>
            </a:r>
            <a:r>
              <a:rPr lang="en-AU" sz="2400" dirty="0"/>
              <a:t>confidence intervals.</a:t>
            </a:r>
          </a:p>
          <a:p>
            <a:r>
              <a:rPr lang="en-AU" sz="2400" dirty="0">
                <a:solidFill>
                  <a:srgbClr val="FF0000"/>
                </a:solidFill>
              </a:rPr>
              <a:t>We need them for </a:t>
            </a:r>
            <a:r>
              <a:rPr lang="en-AU" sz="2400" dirty="0"/>
              <a:t>hypothesis testing </a:t>
            </a:r>
            <a:r>
              <a:rPr lang="en-AU" sz="2400" dirty="0">
                <a:solidFill>
                  <a:srgbClr val="FF0000"/>
                </a:solidFill>
              </a:rPr>
              <a:t>in week 4.</a:t>
            </a:r>
          </a:p>
          <a:p>
            <a:endParaRPr lang="en-AU" sz="2400" dirty="0">
              <a:solidFill>
                <a:srgbClr val="FF0000"/>
              </a:solidFill>
            </a:endParaRPr>
          </a:p>
          <a:p>
            <a:r>
              <a:rPr lang="en-AU" sz="2400" dirty="0"/>
              <a:t>This weeks tutorial questions have lots of sample and confidence interval questions.</a:t>
            </a:r>
          </a:p>
        </p:txBody>
      </p:sp>
    </p:spTree>
    <p:extLst>
      <p:ext uri="{BB962C8B-B14F-4D97-AF65-F5344CB8AC3E}">
        <p14:creationId xmlns:p14="http://schemas.microsoft.com/office/powerpoint/2010/main" val="423728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Rainfall data - Is my data normal enough that I can use z?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6225" y="2979350"/>
            <a:ext cx="8569325" cy="28646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normality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258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my data Normally distributed?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>
          <a:xfrm>
            <a:off x="246580" y="1894703"/>
            <a:ext cx="8529656" cy="47695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could: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the data in a histogram and see if it “looks” normal.</a:t>
            </a:r>
          </a:p>
          <a:p>
            <a:pPr marL="857250" lvl="1" indent="-342900"/>
            <a:r>
              <a:rPr lang="en-US" dirty="0">
                <a:solidFill>
                  <a:srgbClr val="FF0000"/>
                </a:solidFill>
              </a:rPr>
              <a:t>The histogram can be symmetrical and have a bell shape but still not be a ND.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mean, mode, median. Are they equal (enough)?</a:t>
            </a:r>
          </a:p>
          <a:p>
            <a:pPr marL="857250" lvl="1" indent="-342900"/>
            <a:r>
              <a:rPr lang="en-US" dirty="0">
                <a:solidFill>
                  <a:srgbClr val="FF0000"/>
                </a:solidFill>
              </a:rPr>
              <a:t>This may show symmetry but not all symmetrical distributions are normal distributions.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Calculate the standard deviation and  then see </a:t>
            </a:r>
            <a:br>
              <a:rPr lang="en-US" dirty="0"/>
            </a:br>
            <a:r>
              <a:rPr lang="en-US" dirty="0"/>
              <a:t>what percentage of values lie in each interval. </a:t>
            </a:r>
          </a:p>
          <a:p>
            <a:pPr marL="971550" lvl="1" indent="-457200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This is still quite rough and no guarantee of a ND.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boxplot</a:t>
            </a:r>
          </a:p>
          <a:p>
            <a:pPr marL="800100" lvl="1" indent="-285750"/>
            <a:r>
              <a:rPr lang="en-US" dirty="0"/>
              <a:t>Median is in middle of box</a:t>
            </a:r>
          </a:p>
          <a:p>
            <a:pPr marL="800100" lvl="1" indent="-285750"/>
            <a:r>
              <a:rPr lang="en-US" dirty="0"/>
              <a:t>Whiskers should be slightly longer than half the box length</a:t>
            </a:r>
          </a:p>
          <a:p>
            <a:pPr marL="800100" lvl="1" indent="-285750"/>
            <a:r>
              <a:rPr lang="en-US" dirty="0"/>
              <a:t>Whiskers should be ~ equal</a:t>
            </a:r>
          </a:p>
          <a:p>
            <a:pPr marL="800100" lvl="1" indent="-285750"/>
            <a:r>
              <a:rPr lang="en-US" dirty="0"/>
              <a:t>It should look symmetrical</a:t>
            </a:r>
          </a:p>
          <a:p>
            <a:pPr marL="800100" lvl="1" indent="-285750"/>
            <a:r>
              <a:rPr lang="en-US" dirty="0">
                <a:solidFill>
                  <a:srgbClr val="FF0000"/>
                </a:solidFill>
              </a:rPr>
              <a:t>Still no guarantee that the distribution is ND</a:t>
            </a:r>
            <a:r>
              <a:rPr lang="en-US" dirty="0"/>
              <a:t>.</a:t>
            </a:r>
          </a:p>
          <a:p>
            <a:pPr marL="800100" lvl="1" indent="-285750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Normal Quantile Plot</a:t>
            </a:r>
          </a:p>
          <a:p>
            <a:pPr marL="971550" lvl="1" indent="-457200"/>
            <a:r>
              <a:rPr lang="en-US" dirty="0"/>
              <a:t>Plots observed values against predicted value.</a:t>
            </a:r>
          </a:p>
          <a:p>
            <a:pPr marL="971550" lvl="1" indent="-457200"/>
            <a:r>
              <a:rPr lang="en-US" dirty="0">
                <a:solidFill>
                  <a:srgbClr val="FF0000"/>
                </a:solidFill>
              </a:rPr>
              <a:t>Better test.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34" y="4790693"/>
            <a:ext cx="1394664" cy="1173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120" y="5525081"/>
            <a:ext cx="1459637" cy="1227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49A7CE-B92A-4C62-ADA7-E38A5D21E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570" y="3242919"/>
            <a:ext cx="2842850" cy="154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5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Serious Testing for normality 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The previous methods are all somewhat subjective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5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2 tests that are often used to test for Normality. </a:t>
                </a:r>
                <a:r>
                  <a:rPr lang="en-US" i="1" dirty="0">
                    <a:solidFill>
                      <a:srgbClr val="D50071"/>
                    </a:solidFill>
                  </a:rPr>
                  <a:t>They both have limitations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Kolmogorov – Smirnov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Shapiro-Wilk</a:t>
                </a:r>
              </a:p>
              <a:p>
                <a:r>
                  <a:rPr lang="en-US" dirty="0"/>
                  <a:t>If we put the rainfall data through a statistical package such as “R” or even Excel we can calculate these statistics (difficult calculations).</a:t>
                </a:r>
              </a:p>
              <a:p>
                <a:r>
                  <a:rPr lang="en-US" dirty="0"/>
                  <a:t>From “R”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IF</a:t>
                </a:r>
                <a:r>
                  <a:rPr lang="en-US" dirty="0"/>
                  <a:t>… the </a:t>
                </a:r>
                <a:r>
                  <a:rPr lang="en-US" b="1" i="1" dirty="0">
                    <a:solidFill>
                      <a:srgbClr val="D50071"/>
                    </a:solidFill>
                  </a:rPr>
                  <a:t>Shapiro-Wilk Sig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D5007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rgbClr val="D5007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D5007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D5007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en-US" b="1" i="1" dirty="0">
                    <a:solidFill>
                      <a:srgbClr val="D50071"/>
                    </a:solidFill>
                  </a:rPr>
                  <a:t> </a:t>
                </a:r>
                <a:r>
                  <a:rPr lang="en-US" dirty="0"/>
                  <a:t>then we can say that the evidence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suggests </a:t>
                </a:r>
                <a:r>
                  <a:rPr lang="en-US" dirty="0"/>
                  <a:t>it is OK to treat the parent population as normally distributed.</a:t>
                </a:r>
              </a:p>
              <a:p>
                <a:endParaRPr lang="en-US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blipFill>
                <a:blip r:embed="rId2"/>
                <a:stretch>
                  <a:fillRect l="-714" t="-1438" r="-13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13" y="4346951"/>
            <a:ext cx="4169165" cy="10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3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6822"/>
            <a:ext cx="9144000" cy="663178"/>
          </a:xfrm>
        </p:spPr>
        <p:txBody>
          <a:bodyPr/>
          <a:lstStyle/>
          <a:p>
            <a:r>
              <a:rPr lang="en-AU" sz="2400" dirty="0"/>
              <a:t>Beware of headlines and percentage changes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>
          <a:xfrm>
            <a:off x="246580" y="2640541"/>
            <a:ext cx="8529656" cy="4130962"/>
          </a:xfrm>
        </p:spPr>
        <p:txBody>
          <a:bodyPr>
            <a:normAutofit fontScale="85000" lnSpcReduction="20000"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House prices are 1.9% lower than their September 2017 peak</a:t>
            </a:r>
          </a:p>
          <a:p>
            <a:pPr marL="857250" lvl="1" indent="-342900"/>
            <a:r>
              <a:rPr lang="en-AU" dirty="0"/>
              <a:t>Do house prices have to always </a:t>
            </a:r>
            <a:r>
              <a:rPr lang="en-AU" dirty="0">
                <a:sym typeface="Wingdings" panose="05000000000000000000" pitchFamily="2" charset="2"/>
              </a:rPr>
              <a:t>?</a:t>
            </a: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Median house price decline in 5 of 8 capital cities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Melbourne prices</a:t>
            </a:r>
          </a:p>
          <a:p>
            <a:pPr marL="857250" lvl="1" indent="-342900"/>
            <a:r>
              <a:rPr lang="en-AU" dirty="0"/>
              <a:t>Top quartile </a:t>
            </a:r>
            <a:r>
              <a:rPr lang="en-AU" dirty="0">
                <a:sym typeface="Wingdings" panose="05000000000000000000" pitchFamily="2" charset="2"/>
              </a:rPr>
              <a:t>4.1%, lower quartile  7.5%</a:t>
            </a:r>
          </a:p>
          <a:p>
            <a:pPr marL="857250" lvl="1" indent="-342900"/>
            <a:r>
              <a:rPr lang="en-AU" dirty="0">
                <a:sym typeface="Wingdings" panose="05000000000000000000" pitchFamily="2" charset="2"/>
              </a:rPr>
              <a:t>Median house price fell 1.8% to $709,568 in last quarter</a:t>
            </a:r>
          </a:p>
          <a:p>
            <a:pPr marL="857250" lvl="1" indent="-342900"/>
            <a:r>
              <a:rPr lang="en-AU" dirty="0">
                <a:sym typeface="Wingdings" panose="05000000000000000000" pitchFamily="2" charset="2"/>
              </a:rPr>
              <a:t>What was the old median? Does this mean anything?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ym typeface="Wingdings" panose="05000000000000000000" pitchFamily="2" charset="2"/>
              </a:rPr>
              <a:t>House prices are still 31% higher than 5 years ago</a:t>
            </a:r>
          </a:p>
          <a:p>
            <a:pPr marL="857250" lvl="1" indent="-342900"/>
            <a:r>
              <a:rPr lang="en-AU" dirty="0">
                <a:sym typeface="Wingdings" panose="05000000000000000000" pitchFamily="2" charset="2"/>
              </a:rPr>
              <a:t>So is the 1.8%  significant?</a:t>
            </a:r>
          </a:p>
          <a:p>
            <a:endParaRPr lang="en-AU" sz="600" dirty="0"/>
          </a:p>
          <a:p>
            <a:r>
              <a:rPr lang="en-AU" sz="600" dirty="0"/>
              <a:t>https://www.news.com.au/finance/economy/australian-economy/house-prices-fall-at-fastest-annual-rate-since-2012/news-story/c0312b566721d373a9d32d67e19e480b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5" y="1800000"/>
            <a:ext cx="5593492" cy="219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2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rtinCollege">
      <a:dk1>
        <a:srgbClr val="000000"/>
      </a:dk1>
      <a:lt1>
        <a:srgbClr val="FFFFFF"/>
      </a:lt1>
      <a:dk2>
        <a:srgbClr val="000000"/>
      </a:dk2>
      <a:lt2>
        <a:srgbClr val="D50071"/>
      </a:lt2>
      <a:accent1>
        <a:srgbClr val="B58C0A"/>
      </a:accent1>
      <a:accent2>
        <a:srgbClr val="000000"/>
      </a:accent2>
      <a:accent3>
        <a:srgbClr val="919296"/>
      </a:accent3>
      <a:accent4>
        <a:srgbClr val="4EC1B7"/>
      </a:accent4>
      <a:accent5>
        <a:srgbClr val="566D31"/>
      </a:accent5>
      <a:accent6>
        <a:srgbClr val="D50071"/>
      </a:accent6>
      <a:hlink>
        <a:srgbClr val="0563C1"/>
      </a:hlink>
      <a:folHlink>
        <a:srgbClr val="954F72"/>
      </a:folHlink>
    </a:clrScheme>
    <a:fontScheme name="CurtinColle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 Lecture Presentation - Engineering" id="{D225BB46-7B46-4CC2-AFB0-6C935CD9EC60}" vid="{A891FBD2-F3C0-494C-B5EC-6AAE6421BF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http://schemas.microsoft.com/sharepoint/v3/field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 Lecture Presentation - Engineering 2015</Template>
  <TotalTime>5084</TotalTime>
  <Words>3765</Words>
  <Application>Microsoft Office PowerPoint</Application>
  <PresentationFormat>On-screen Show (4:3)</PresentationFormat>
  <Paragraphs>537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Cambria Math</vt:lpstr>
      <vt:lpstr>Office Theme</vt:lpstr>
      <vt:lpstr>PowerPoint Presentation</vt:lpstr>
      <vt:lpstr>Sampling Distribution &amp; Estimation</vt:lpstr>
      <vt:lpstr>Weeks 3 and 4</vt:lpstr>
      <vt:lpstr>Week 3 key points</vt:lpstr>
      <vt:lpstr>normality</vt:lpstr>
      <vt:lpstr>Testing for normality</vt:lpstr>
      <vt:lpstr>Is my data Normally distributed?</vt:lpstr>
      <vt:lpstr>Serious Testing for normality </vt:lpstr>
      <vt:lpstr>Beware of headlines and percentage changes</vt:lpstr>
      <vt:lpstr>Simple random sample - SRS</vt:lpstr>
      <vt:lpstr>bias</vt:lpstr>
      <vt:lpstr>US Presidential elections 1936</vt:lpstr>
      <vt:lpstr>How did they get it so wrong?</vt:lpstr>
      <vt:lpstr>Brexit – UK voting on leaving the EU</vt:lpstr>
      <vt:lpstr>Data visualization revision</vt:lpstr>
      <vt:lpstr>Past exam question</vt:lpstr>
      <vt:lpstr>Sampling distribution</vt:lpstr>
      <vt:lpstr>What  if you have proportions instead of raw data?</vt:lpstr>
      <vt:lpstr>What if I take sample size of 2?</vt:lpstr>
      <vt:lpstr>Calculation for n=3</vt:lpstr>
      <vt:lpstr>WARNING: Sampling distribution of  sample mean</vt:lpstr>
      <vt:lpstr>Mean and standard deviation of a sample mean</vt:lpstr>
      <vt:lpstr>Distribution of X ̅</vt:lpstr>
      <vt:lpstr>zZZZZZ</vt:lpstr>
      <vt:lpstr>FYI Normal Populations slide week 2</vt:lpstr>
      <vt:lpstr>Central limit theorem</vt:lpstr>
      <vt:lpstr>CLT in other words</vt:lpstr>
      <vt:lpstr>Example: COLA</vt:lpstr>
      <vt:lpstr>PowerPoint Presentation</vt:lpstr>
      <vt:lpstr>PowerPoint Presentation</vt:lpstr>
      <vt:lpstr>Calculation</vt:lpstr>
      <vt:lpstr>decrease in variability as n increases</vt:lpstr>
      <vt:lpstr>Coal dust</vt:lpstr>
      <vt:lpstr>Coal dust COntinued</vt:lpstr>
      <vt:lpstr>solution</vt:lpstr>
      <vt:lpstr>Resistors</vt:lpstr>
      <vt:lpstr>Which distribution is it?</vt:lpstr>
      <vt:lpstr>The purpose of statistical inference</vt:lpstr>
      <vt:lpstr>Estimation</vt:lpstr>
      <vt:lpstr>Point and interval estimates</vt:lpstr>
      <vt:lpstr>Confidence intervals</vt:lpstr>
      <vt:lpstr>Confidence intervals</vt:lpstr>
      <vt:lpstr>Confidence intervals for standard normal distributions</vt:lpstr>
      <vt:lpstr>Confidence interval of X ̅</vt:lpstr>
      <vt:lpstr>Workshop question 11</vt:lpstr>
      <vt:lpstr>General confidence interval for μ</vt:lpstr>
      <vt:lpstr>Confidence interval σ is known</vt:lpstr>
      <vt:lpstr>Random sample of single digit numbers</vt:lpstr>
      <vt:lpstr>Where does μ lie?</vt:lpstr>
      <vt:lpstr>What if I did the SRS n=40, 15 times? </vt:lpstr>
      <vt:lpstr>Plot of confidence intervals for each sample</vt:lpstr>
      <vt:lpstr>Bias Past Exam Questions</vt:lpstr>
      <vt:lpstr>important</vt:lpstr>
    </vt:vector>
  </TitlesOfParts>
  <Company>Navitas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Maryjane O'Callaghan</dc:creator>
  <cp:lastModifiedBy>Mary Jane O'Callaghan</cp:lastModifiedBy>
  <cp:revision>95</cp:revision>
  <dcterms:created xsi:type="dcterms:W3CDTF">2018-07-31T04:55:45Z</dcterms:created>
  <dcterms:modified xsi:type="dcterms:W3CDTF">2022-06-11T03:44:33Z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