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79" r:id="rId4"/>
  </p:sldMasterIdLst>
  <p:handoutMasterIdLst>
    <p:handoutMasterId r:id="rId68"/>
  </p:handoutMasterIdLst>
  <p:sldIdLst>
    <p:sldId id="260" r:id="rId5"/>
    <p:sldId id="261" r:id="rId6"/>
    <p:sldId id="322" r:id="rId7"/>
    <p:sldId id="272" r:id="rId8"/>
    <p:sldId id="274" r:id="rId9"/>
    <p:sldId id="275" r:id="rId10"/>
    <p:sldId id="276" r:id="rId11"/>
    <p:sldId id="318" r:id="rId12"/>
    <p:sldId id="267" r:id="rId13"/>
    <p:sldId id="273" r:id="rId14"/>
    <p:sldId id="271" r:id="rId15"/>
    <p:sldId id="277" r:id="rId16"/>
    <p:sldId id="328" r:id="rId17"/>
    <p:sldId id="278" r:id="rId18"/>
    <p:sldId id="279" r:id="rId19"/>
    <p:sldId id="280" r:id="rId20"/>
    <p:sldId id="281" r:id="rId21"/>
    <p:sldId id="282" r:id="rId22"/>
    <p:sldId id="283" r:id="rId23"/>
    <p:sldId id="284" r:id="rId24"/>
    <p:sldId id="285" r:id="rId25"/>
    <p:sldId id="286" r:id="rId26"/>
    <p:sldId id="326" r:id="rId27"/>
    <p:sldId id="287" r:id="rId28"/>
    <p:sldId id="288" r:id="rId29"/>
    <p:sldId id="327" r:id="rId30"/>
    <p:sldId id="329" r:id="rId31"/>
    <p:sldId id="289" r:id="rId32"/>
    <p:sldId id="290" r:id="rId33"/>
    <p:sldId id="334" r:id="rId34"/>
    <p:sldId id="292" r:id="rId35"/>
    <p:sldId id="331" r:id="rId36"/>
    <p:sldId id="293" r:id="rId37"/>
    <p:sldId id="295" r:id="rId38"/>
    <p:sldId id="314" r:id="rId39"/>
    <p:sldId id="297" r:id="rId40"/>
    <p:sldId id="296" r:id="rId41"/>
    <p:sldId id="298" r:id="rId42"/>
    <p:sldId id="299" r:id="rId43"/>
    <p:sldId id="300" r:id="rId44"/>
    <p:sldId id="315" r:id="rId45"/>
    <p:sldId id="316" r:id="rId46"/>
    <p:sldId id="317" r:id="rId47"/>
    <p:sldId id="301" r:id="rId48"/>
    <p:sldId id="323" r:id="rId49"/>
    <p:sldId id="324" r:id="rId50"/>
    <p:sldId id="303" r:id="rId51"/>
    <p:sldId id="325" r:id="rId52"/>
    <p:sldId id="333" r:id="rId53"/>
    <p:sldId id="330" r:id="rId54"/>
    <p:sldId id="335" r:id="rId55"/>
    <p:sldId id="332" r:id="rId56"/>
    <p:sldId id="336" r:id="rId57"/>
    <p:sldId id="337" r:id="rId58"/>
    <p:sldId id="304" r:id="rId59"/>
    <p:sldId id="305" r:id="rId60"/>
    <p:sldId id="306" r:id="rId61"/>
    <p:sldId id="308" r:id="rId62"/>
    <p:sldId id="309" r:id="rId63"/>
    <p:sldId id="310" r:id="rId64"/>
    <p:sldId id="311" r:id="rId65"/>
    <p:sldId id="312" r:id="rId66"/>
    <p:sldId id="319" r:id="rId67"/>
  </p:sldIdLst>
  <p:sldSz cx="9144000" cy="6858000" type="screen4x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85"/>
    <a:srgbClr val="566D31"/>
    <a:srgbClr val="D50071"/>
    <a:srgbClr val="4EC1B7"/>
    <a:srgbClr val="CF9A4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napToObjects="1">
      <p:cViewPr varScale="1">
        <p:scale>
          <a:sx n="109" d="100"/>
          <a:sy n="109" d="100"/>
        </p:scale>
        <p:origin x="1050" y="11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showGuides="1">
      <p:cViewPr varScale="1">
        <p:scale>
          <a:sx n="86" d="100"/>
          <a:sy n="86" d="100"/>
        </p:scale>
        <p:origin x="2958"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F6F75D80-54C4-45A3-9312-1450C3CCC5C7}" type="datetimeFigureOut">
              <a:rPr lang="en-AU" smtClean="0"/>
              <a:t>21/06/2022</a:t>
            </a:fld>
            <a:endParaRPr lang="en-AU"/>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740AE4EE-6DF6-4823-A586-2B0003FE9305}" type="slidenum">
              <a:rPr lang="en-AU" smtClean="0"/>
              <a:t>‹#›</a:t>
            </a:fld>
            <a:endParaRPr lang="en-AU"/>
          </a:p>
        </p:txBody>
      </p:sp>
    </p:spTree>
    <p:extLst>
      <p:ext uri="{BB962C8B-B14F-4D97-AF65-F5344CB8AC3E}">
        <p14:creationId xmlns:p14="http://schemas.microsoft.com/office/powerpoint/2010/main" val="20245586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59" y="0"/>
            <a:ext cx="9119681" cy="6858000"/>
          </a:xfrm>
          <a:prstGeom prst="rect">
            <a:avLst/>
          </a:prstGeom>
        </p:spPr>
      </p:pic>
      <p:sp>
        <p:nvSpPr>
          <p:cNvPr id="3" name="Subtitle 2"/>
          <p:cNvSpPr>
            <a:spLocks noGrp="1"/>
          </p:cNvSpPr>
          <p:nvPr>
            <p:ph type="subTitle" idx="1" hasCustomPrompt="1"/>
          </p:nvPr>
        </p:nvSpPr>
        <p:spPr>
          <a:xfrm>
            <a:off x="0" y="4030663"/>
            <a:ext cx="6915600" cy="507600"/>
          </a:xfrm>
          <a:solidFill>
            <a:srgbClr val="000000">
              <a:alpha val="80000"/>
            </a:srgbClr>
          </a:solidFill>
        </p:spPr>
        <p:txBody>
          <a:bodyPr lIns="360000" bIns="0" anchor="b" anchorCtr="0">
            <a:normAutofit/>
          </a:bodyPr>
          <a:lstStyle>
            <a:lvl1pPr marL="0" indent="0" algn="l">
              <a:lnSpc>
                <a:spcPct val="100000"/>
              </a:lnSpc>
              <a:buNone/>
              <a:defRPr sz="3200" cap="all" baseline="0">
                <a:solidFill>
                  <a:schemeClr val="bg1"/>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Insert unit title</a:t>
            </a:r>
            <a:endParaRPr lang="en-AU" dirty="0"/>
          </a:p>
        </p:txBody>
      </p:sp>
      <p:sp>
        <p:nvSpPr>
          <p:cNvPr id="9" name="Rectangle 8"/>
          <p:cNvSpPr/>
          <p:nvPr userDrawn="1"/>
        </p:nvSpPr>
        <p:spPr>
          <a:xfrm>
            <a:off x="0" y="5981289"/>
            <a:ext cx="9144000" cy="432000"/>
          </a:xfrm>
          <a:prstGeom prst="rect">
            <a:avLst/>
          </a:prstGeom>
          <a:solidFill>
            <a:srgbClr val="00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327742" y="6071419"/>
            <a:ext cx="3441290" cy="246221"/>
          </a:xfrm>
          <a:prstGeom prst="rect">
            <a:avLst/>
          </a:prstGeom>
          <a:noFill/>
        </p:spPr>
        <p:txBody>
          <a:bodyPr wrap="square" rtlCol="0">
            <a:spAutoFit/>
          </a:bodyPr>
          <a:lstStyle/>
          <a:p>
            <a:r>
              <a:rPr lang="en-US" sz="1000" b="1" dirty="0">
                <a:solidFill>
                  <a:schemeClr val="accent4"/>
                </a:solidFill>
                <a:latin typeface="Arial"/>
                <a:cs typeface="Arial"/>
              </a:rPr>
              <a:t>Your pathway to Curtin. On campus. On track.</a:t>
            </a:r>
          </a:p>
        </p:txBody>
      </p:sp>
      <p:sp>
        <p:nvSpPr>
          <p:cNvPr id="11" name="TextBox 10"/>
          <p:cNvSpPr txBox="1"/>
          <p:nvPr userDrawn="1"/>
        </p:nvSpPr>
        <p:spPr>
          <a:xfrm>
            <a:off x="5420851" y="6071419"/>
            <a:ext cx="3441290" cy="246221"/>
          </a:xfrm>
          <a:prstGeom prst="rect">
            <a:avLst/>
          </a:prstGeom>
          <a:noFill/>
        </p:spPr>
        <p:txBody>
          <a:bodyPr wrap="square" rtlCol="0">
            <a:spAutoFit/>
          </a:bodyPr>
          <a:lstStyle/>
          <a:p>
            <a:pPr algn="r"/>
            <a:r>
              <a:rPr lang="en-US" sz="1000" b="1" dirty="0">
                <a:solidFill>
                  <a:schemeClr val="bg1"/>
                </a:solidFill>
                <a:latin typeface="Arial" panose="020B0604020202020204" pitchFamily="34" charset="0"/>
                <a:cs typeface="Arial" panose="020B0604020202020204" pitchFamily="34" charset="0"/>
              </a:rPr>
              <a:t>www.curtincollege.edu.au</a:t>
            </a:r>
          </a:p>
        </p:txBody>
      </p:sp>
      <p:pic>
        <p:nvPicPr>
          <p:cNvPr id="12" name="Picture 11" descr="CC_Logo.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72494" y="428114"/>
            <a:ext cx="2679700" cy="635000"/>
          </a:xfrm>
          <a:prstGeom prst="rect">
            <a:avLst/>
          </a:prstGeom>
        </p:spPr>
      </p:pic>
      <p:sp>
        <p:nvSpPr>
          <p:cNvPr id="4" name="TextBox 3"/>
          <p:cNvSpPr txBox="1"/>
          <p:nvPr userDrawn="1"/>
        </p:nvSpPr>
        <p:spPr>
          <a:xfrm>
            <a:off x="-8195" y="2776575"/>
            <a:ext cx="4210325" cy="646331"/>
          </a:xfrm>
          <a:prstGeom prst="rect">
            <a:avLst/>
          </a:prstGeom>
          <a:solidFill>
            <a:srgbClr val="005B85"/>
          </a:solidFill>
        </p:spPr>
        <p:txBody>
          <a:bodyPr wrap="square" lIns="360000" rtlCol="0">
            <a:spAutoFit/>
          </a:bodyPr>
          <a:lstStyle/>
          <a:p>
            <a:r>
              <a:rPr lang="en-AU" sz="3600" cap="all" dirty="0">
                <a:solidFill>
                  <a:schemeClr val="bg1"/>
                </a:solidFill>
              </a:rPr>
              <a:t>Diploma</a:t>
            </a:r>
            <a:r>
              <a:rPr lang="en-AU" sz="3600" cap="all" baseline="0" dirty="0">
                <a:solidFill>
                  <a:schemeClr val="bg1"/>
                </a:solidFill>
              </a:rPr>
              <a:t> of </a:t>
            </a:r>
          </a:p>
        </p:txBody>
      </p:sp>
      <p:sp>
        <p:nvSpPr>
          <p:cNvPr id="14" name="TextBox 13"/>
          <p:cNvSpPr txBox="1"/>
          <p:nvPr userDrawn="1"/>
        </p:nvSpPr>
        <p:spPr>
          <a:xfrm>
            <a:off x="-8196" y="3404346"/>
            <a:ext cx="9049453" cy="646331"/>
          </a:xfrm>
          <a:prstGeom prst="rect">
            <a:avLst/>
          </a:prstGeom>
          <a:solidFill>
            <a:srgbClr val="005B85"/>
          </a:solidFill>
        </p:spPr>
        <p:txBody>
          <a:bodyPr wrap="square" lIns="360000" rtlCol="0">
            <a:spAutoFit/>
          </a:bodyPr>
          <a:lstStyle/>
          <a:p>
            <a:r>
              <a:rPr lang="en-AU" sz="3600" cap="all" baseline="0" dirty="0">
                <a:solidFill>
                  <a:schemeClr val="bg1"/>
                </a:solidFill>
              </a:rPr>
              <a:t>Engineering</a:t>
            </a:r>
          </a:p>
        </p:txBody>
      </p:sp>
    </p:spTree>
    <p:extLst>
      <p:ext uri="{BB962C8B-B14F-4D97-AF65-F5344CB8AC3E}">
        <p14:creationId xmlns:p14="http://schemas.microsoft.com/office/powerpoint/2010/main" val="285789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72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00" y="0"/>
            <a:ext cx="9144000" cy="6420903"/>
          </a:xfrm>
          <a:prstGeom prst="rect">
            <a:avLst/>
          </a:prstGeom>
        </p:spPr>
      </p:pic>
      <p:sp>
        <p:nvSpPr>
          <p:cNvPr id="2" name="Title 1"/>
          <p:cNvSpPr>
            <a:spLocks noGrp="1"/>
          </p:cNvSpPr>
          <p:nvPr>
            <p:ph type="title"/>
          </p:nvPr>
        </p:nvSpPr>
        <p:spPr>
          <a:xfrm>
            <a:off x="0" y="3193200"/>
            <a:ext cx="5709600" cy="648000"/>
          </a:xfrm>
          <a:solidFill>
            <a:srgbClr val="005B85"/>
          </a:solidFill>
        </p:spPr>
        <p:txBody>
          <a:bodyPr lIns="360000" bIns="0" anchor="b" anchorCtr="0">
            <a:noAutofit/>
          </a:bodyPr>
          <a:lstStyle>
            <a:lvl1pPr>
              <a:lnSpc>
                <a:spcPct val="100000"/>
              </a:lnSpc>
              <a:defRPr sz="50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3" name="Content Placeholder 2"/>
          <p:cNvSpPr>
            <a:spLocks noGrp="1"/>
          </p:cNvSpPr>
          <p:nvPr>
            <p:ph idx="1"/>
          </p:nvPr>
        </p:nvSpPr>
        <p:spPr>
          <a:xfrm>
            <a:off x="0" y="3841200"/>
            <a:ext cx="5040000" cy="1080000"/>
          </a:xfrm>
          <a:solidFill>
            <a:schemeClr val="bg1">
              <a:alpha val="80000"/>
            </a:schemeClr>
          </a:solidFill>
        </p:spPr>
        <p:txBody>
          <a:bodyPr lIns="360000"/>
          <a:lstStyle>
            <a:lvl1pPr marL="0" indent="0">
              <a:buNone/>
              <a:defRPr>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8" name="Picture 7" descr="CC_Logo.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40800" y="540000"/>
            <a:ext cx="2214000" cy="524645"/>
          </a:xfrm>
          <a:prstGeom prst="rect">
            <a:avLst/>
          </a:prstGeom>
        </p:spPr>
      </p:pic>
    </p:spTree>
    <p:extLst>
      <p:ext uri="{BB962C8B-B14F-4D97-AF65-F5344CB8AC3E}">
        <p14:creationId xmlns:p14="http://schemas.microsoft.com/office/powerpoint/2010/main" val="305464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8" name="Text Placeholder 2"/>
          <p:cNvSpPr>
            <a:spLocks noGrp="1"/>
          </p:cNvSpPr>
          <p:nvPr>
            <p:ph type="body" idx="13"/>
          </p:nvPr>
        </p:nvSpPr>
        <p:spPr>
          <a:xfrm>
            <a:off x="275697" y="2010599"/>
            <a:ext cx="6163734"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Content Placeholder 3"/>
          <p:cNvSpPr>
            <a:spLocks noGrp="1"/>
          </p:cNvSpPr>
          <p:nvPr>
            <p:ph sz="half" idx="2"/>
          </p:nvPr>
        </p:nvSpPr>
        <p:spPr>
          <a:xfrm>
            <a:off x="275697" y="2633133"/>
            <a:ext cx="6163734" cy="3556530"/>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26352" y="1800000"/>
            <a:ext cx="2517648" cy="4620768"/>
          </a:xfrm>
          <a:prstGeom prst="rect">
            <a:avLst/>
          </a:prstGeom>
        </p:spPr>
      </p:pic>
      <p:sp>
        <p:nvSpPr>
          <p:cNvPr id="6"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8897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1">
    <p:spTree>
      <p:nvGrpSpPr>
        <p:cNvPr id="1" name=""/>
        <p:cNvGrpSpPr/>
        <p:nvPr/>
      </p:nvGrpSpPr>
      <p:grpSpPr>
        <a:xfrm>
          <a:off x="0" y="0"/>
          <a:ext cx="0" cy="0"/>
          <a:chOff x="0" y="0"/>
          <a:chExt cx="0" cy="0"/>
        </a:xfrm>
      </p:grpSpPr>
      <p:sp>
        <p:nvSpPr>
          <p:cNvPr id="8" name="Text Placeholder 2"/>
          <p:cNvSpPr>
            <a:spLocks noGrp="1"/>
          </p:cNvSpPr>
          <p:nvPr>
            <p:ph type="body" idx="13"/>
          </p:nvPr>
        </p:nvSpPr>
        <p:spPr>
          <a:xfrm>
            <a:off x="275696" y="2010599"/>
            <a:ext cx="8569723"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Content Placeholder 3"/>
          <p:cNvSpPr>
            <a:spLocks noGrp="1"/>
          </p:cNvSpPr>
          <p:nvPr>
            <p:ph sz="half" idx="2"/>
          </p:nvPr>
        </p:nvSpPr>
        <p:spPr>
          <a:xfrm>
            <a:off x="275696" y="2633133"/>
            <a:ext cx="8569723" cy="3556530"/>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16293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ext Placeholder 2"/>
          <p:cNvSpPr>
            <a:spLocks noGrp="1"/>
          </p:cNvSpPr>
          <p:nvPr>
            <p:ph type="body" idx="13"/>
          </p:nvPr>
        </p:nvSpPr>
        <p:spPr>
          <a:xfrm>
            <a:off x="275697" y="2010599"/>
            <a:ext cx="4467753"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p:cNvSpPr>
            <a:spLocks noGrp="1"/>
          </p:cNvSpPr>
          <p:nvPr>
            <p:ph sz="half" idx="2"/>
          </p:nvPr>
        </p:nvSpPr>
        <p:spPr>
          <a:xfrm>
            <a:off x="275697" y="2633133"/>
            <a:ext cx="4467753"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58512" y="1798701"/>
            <a:ext cx="4285488" cy="221894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58512" y="4172121"/>
            <a:ext cx="4285488" cy="2273808"/>
          </a:xfrm>
          <a:prstGeom prst="rect">
            <a:avLst/>
          </a:prstGeom>
        </p:spPr>
      </p:pic>
      <p:sp>
        <p:nvSpPr>
          <p:cNvPr id="7"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95489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ext Placeholder 2"/>
          <p:cNvSpPr>
            <a:spLocks noGrp="1"/>
          </p:cNvSpPr>
          <p:nvPr>
            <p:ph type="body" idx="13"/>
          </p:nvPr>
        </p:nvSpPr>
        <p:spPr>
          <a:xfrm>
            <a:off x="459316" y="2018007"/>
            <a:ext cx="4011083"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3"/>
          <p:cNvSpPr>
            <a:spLocks noGrp="1"/>
          </p:cNvSpPr>
          <p:nvPr>
            <p:ph sz="half" idx="2"/>
          </p:nvPr>
        </p:nvSpPr>
        <p:spPr>
          <a:xfrm>
            <a:off x="459316" y="2640541"/>
            <a:ext cx="4011083"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idx="14"/>
          </p:nvPr>
        </p:nvSpPr>
        <p:spPr>
          <a:xfrm>
            <a:off x="4749800" y="2018007"/>
            <a:ext cx="4026436"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p:cNvSpPr>
            <a:spLocks noGrp="1"/>
          </p:cNvSpPr>
          <p:nvPr>
            <p:ph sz="half" idx="15"/>
          </p:nvPr>
        </p:nvSpPr>
        <p:spPr>
          <a:xfrm>
            <a:off x="4749800" y="2640541"/>
            <a:ext cx="4026436"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29491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spTree>
      <p:nvGrpSpPr>
        <p:cNvPr id="1" name=""/>
        <p:cNvGrpSpPr/>
        <p:nvPr/>
      </p:nvGrpSpPr>
      <p:grpSpPr>
        <a:xfrm>
          <a:off x="0" y="0"/>
          <a:ext cx="0" cy="0"/>
          <a:chOff x="0" y="0"/>
          <a:chExt cx="0" cy="0"/>
        </a:xfrm>
      </p:grpSpPr>
      <p:sp>
        <p:nvSpPr>
          <p:cNvPr id="2"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
        <p:nvSpPr>
          <p:cNvPr id="10" name="Text Placeholder 2"/>
          <p:cNvSpPr>
            <a:spLocks noGrp="1"/>
          </p:cNvSpPr>
          <p:nvPr>
            <p:ph type="body" idx="14"/>
          </p:nvPr>
        </p:nvSpPr>
        <p:spPr>
          <a:xfrm>
            <a:off x="246580" y="2018007"/>
            <a:ext cx="8529656" cy="49447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p:cNvSpPr>
            <a:spLocks noGrp="1"/>
          </p:cNvSpPr>
          <p:nvPr>
            <p:ph sz="half" idx="15"/>
          </p:nvPr>
        </p:nvSpPr>
        <p:spPr>
          <a:xfrm>
            <a:off x="246580" y="2640541"/>
            <a:ext cx="8529656" cy="3812796"/>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48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5" name="Title 1"/>
          <p:cNvSpPr txBox="1">
            <a:spLocks/>
          </p:cNvSpPr>
          <p:nvPr userDrawn="1"/>
        </p:nvSpPr>
        <p:spPr>
          <a:xfrm>
            <a:off x="0" y="1368000"/>
            <a:ext cx="9144000" cy="432000"/>
          </a:xfrm>
          <a:prstGeom prst="rect">
            <a:avLst/>
          </a:prstGeom>
          <a:solidFill>
            <a:srgbClr val="005B85"/>
          </a:solidFill>
        </p:spPr>
        <p:txBody>
          <a:bodyPr vert="horz" wrap="square" lIns="360000" tIns="45720" rIns="91440" bIns="45720" rtlCol="0" anchor="ctr" anchorCtr="0">
            <a:noAutofit/>
          </a:bodyPr>
          <a:lstStyle>
            <a:lvl1pPr marL="271463" indent="0" algn="l" defTabSz="685800" rtl="0" eaLnBrk="1" latinLnBrk="0" hangingPunct="1">
              <a:lnSpc>
                <a:spcPct val="90000"/>
              </a:lnSpc>
              <a:spcBef>
                <a:spcPct val="0"/>
              </a:spcBef>
              <a:buNone/>
              <a:defRPr sz="3000" kern="1200" cap="all" baseline="0">
                <a:solidFill>
                  <a:schemeClr val="bg1"/>
                </a:solidFill>
                <a:latin typeface="+mj-lt"/>
                <a:ea typeface="+mj-ea"/>
                <a:cs typeface="+mj-cs"/>
              </a:defRPr>
            </a:lvl1pPr>
          </a:lstStyle>
          <a:p>
            <a:pPr marL="0" indent="0">
              <a:lnSpc>
                <a:spcPct val="100000"/>
              </a:lnSpc>
            </a:pPr>
            <a:r>
              <a:rPr lang="en-US" b="1" dirty="0">
                <a:latin typeface="Arial" panose="020B0604020202020204" pitchFamily="34" charset="0"/>
                <a:cs typeface="Arial" panose="020B0604020202020204" pitchFamily="34" charset="0"/>
              </a:rPr>
              <a:t>Click to </a:t>
            </a:r>
            <a:r>
              <a:rPr lang="en-US" sz="3000" b="1" dirty="0">
                <a:latin typeface="Arial" panose="020B0604020202020204" pitchFamily="34" charset="0"/>
                <a:cs typeface="Arial" panose="020B0604020202020204" pitchFamily="34" charset="0"/>
              </a:rPr>
              <a:t>edit</a:t>
            </a:r>
            <a:r>
              <a:rPr lang="en-US" b="1" dirty="0">
                <a:latin typeface="Arial" panose="020B0604020202020204" pitchFamily="34" charset="0"/>
                <a:cs typeface="Arial" panose="020B0604020202020204" pitchFamily="34" charset="0"/>
              </a:rPr>
              <a:t> Master title style</a:t>
            </a:r>
          </a:p>
        </p:txBody>
      </p:sp>
      <p:sp>
        <p:nvSpPr>
          <p:cNvPr id="7" name="Chart Placeholder 6"/>
          <p:cNvSpPr>
            <a:spLocks noGrp="1"/>
          </p:cNvSpPr>
          <p:nvPr>
            <p:ph type="chart" sz="quarter" idx="10"/>
          </p:nvPr>
        </p:nvSpPr>
        <p:spPr>
          <a:xfrm>
            <a:off x="457200" y="2074863"/>
            <a:ext cx="4097338" cy="4402138"/>
          </a:xfrm>
        </p:spPr>
        <p:txBody>
          <a:bodyPr/>
          <a:lstStyle/>
          <a:p>
            <a:r>
              <a:rPr lang="en-US"/>
              <a:t>Click icon to add chart</a:t>
            </a:r>
            <a:endParaRPr lang="en-AU"/>
          </a:p>
        </p:txBody>
      </p:sp>
      <p:sp>
        <p:nvSpPr>
          <p:cNvPr id="10" name="Content Placeholder 3"/>
          <p:cNvSpPr>
            <a:spLocks noGrp="1"/>
          </p:cNvSpPr>
          <p:nvPr>
            <p:ph sz="half" idx="15"/>
          </p:nvPr>
        </p:nvSpPr>
        <p:spPr>
          <a:xfrm>
            <a:off x="4749800" y="2074862"/>
            <a:ext cx="4026436" cy="4402138"/>
          </a:xfrm>
        </p:spPr>
        <p:txBody>
          <a:bodyPr>
            <a:normAutofit/>
          </a:bodyPr>
          <a:lstStyle>
            <a:lvl1pPr marL="0" indent="0">
              <a:buNone/>
              <a:defRPr sz="20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34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Title 1"/>
          <p:cNvSpPr>
            <a:spLocks noGrp="1"/>
          </p:cNvSpPr>
          <p:nvPr>
            <p:ph type="title"/>
          </p:nvPr>
        </p:nvSpPr>
        <p:spPr>
          <a:xfrm>
            <a:off x="0" y="1368000"/>
            <a:ext cx="9144000" cy="432000"/>
          </a:xfrm>
          <a:solidFill>
            <a:srgbClr val="005B85"/>
          </a:solidFill>
        </p:spPr>
        <p:txBody>
          <a:bodyPr lIns="360000">
            <a:noAutofit/>
          </a:bodyPr>
          <a:lstStyle>
            <a:lvl1pPr>
              <a:lnSpc>
                <a:spcPct val="100000"/>
              </a:lnSpc>
              <a:defRPr sz="3000" b="1" cap="all" baseline="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380209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4C5CDEF-8739-4C8B-B1AA-535382531A6A}" type="datetimeFigureOut">
              <a:rPr lang="en-AU" smtClean="0"/>
              <a:t>21/06/2022</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364CA4-DB4F-4724-A800-13852C38F4F5}" type="slidenum">
              <a:rPr lang="en-AU" smtClean="0"/>
              <a:t>‹#›</a:t>
            </a:fld>
            <a:endParaRPr lang="en-AU"/>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930000" y="552513"/>
            <a:ext cx="2214000" cy="526652"/>
          </a:xfrm>
          <a:prstGeom prst="rect">
            <a:avLst/>
          </a:prstGeom>
        </p:spPr>
      </p:pic>
    </p:spTree>
    <p:extLst>
      <p:ext uri="{BB962C8B-B14F-4D97-AF65-F5344CB8AC3E}">
        <p14:creationId xmlns:p14="http://schemas.microsoft.com/office/powerpoint/2010/main" val="647635134"/>
      </p:ext>
    </p:extLst>
  </p:cSld>
  <p:clrMap bg1="lt1" tx1="dk1" bg2="lt2" tx2="dk2" accent1="accent1" accent2="accent2" accent3="accent3" accent4="accent4" accent5="accent5" accent6="accent6" hlink="hlink" folHlink="folHlink"/>
  <p:sldLayoutIdLst>
    <p:sldLayoutId id="2147493480" r:id="rId1"/>
    <p:sldLayoutId id="2147493481" r:id="rId2"/>
    <p:sldLayoutId id="2147493491" r:id="rId3"/>
    <p:sldLayoutId id="2147493498" r:id="rId4"/>
    <p:sldLayoutId id="2147493483" r:id="rId5"/>
    <p:sldLayoutId id="2147493485" r:id="rId6"/>
    <p:sldLayoutId id="2147493497" r:id="rId7"/>
    <p:sldLayoutId id="2147493486" r:id="rId8"/>
    <p:sldLayoutId id="2147493489" r:id="rId9"/>
    <p:sldLayoutId id="2147493490" r:id="rId10"/>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tandfonline.com/doi/full/10.1080/00031305.2016.1154108"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60.png"/><Relationship Id="rId1" Type="http://schemas.openxmlformats.org/officeDocument/2006/relationships/slideLayout" Target="../slideLayouts/slideLayout6.xml"/><Relationship Id="rId6" Type="http://schemas.openxmlformats.org/officeDocument/2006/relationships/image" Target="../media/image330.png"/><Relationship Id="rId5" Type="http://schemas.openxmlformats.org/officeDocument/2006/relationships/image" Target="../media/image33.png"/><Relationship Id="rId4" Type="http://schemas.openxmlformats.org/officeDocument/2006/relationships/image" Target="../media/image320.png"/></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480.png"/><Relationship Id="rId2" Type="http://schemas.openxmlformats.org/officeDocument/2006/relationships/image" Target="../media/image430.png"/><Relationship Id="rId1" Type="http://schemas.openxmlformats.org/officeDocument/2006/relationships/slideLayout" Target="../slideLayouts/slideLayout4.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30.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62500" lnSpcReduction="20000"/>
          </a:bodyPr>
          <a:lstStyle/>
          <a:p>
            <a:r>
              <a:rPr lang="en-US" dirty="0"/>
              <a:t>EMTH1019 W4 Estimation &amp; hypothesis testing</a:t>
            </a:r>
            <a:endParaRPr lang="en-AU" dirty="0"/>
          </a:p>
        </p:txBody>
      </p:sp>
    </p:spTree>
    <p:extLst>
      <p:ext uri="{BB962C8B-B14F-4D97-AF65-F5344CB8AC3E}">
        <p14:creationId xmlns:p14="http://schemas.microsoft.com/office/powerpoint/2010/main" val="34976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2A0BB6-5366-4445-83B3-1E363761C1CA}"/>
              </a:ext>
            </a:extLst>
          </p:cNvPr>
          <p:cNvSpPr>
            <a:spLocks noGrp="1"/>
          </p:cNvSpPr>
          <p:nvPr>
            <p:ph type="body" idx="13"/>
          </p:nvPr>
        </p:nvSpPr>
        <p:spPr/>
        <p:txBody>
          <a:bodyPr/>
          <a:lstStyle/>
          <a:p>
            <a:r>
              <a:rPr lang="en-US" dirty="0"/>
              <a:t>Is a proposed explanation for a phenomenon</a:t>
            </a:r>
            <a:endParaRPr lang="en-AU" dirty="0"/>
          </a:p>
        </p:txBody>
      </p:sp>
      <p:sp>
        <p:nvSpPr>
          <p:cNvPr id="3" name="Content Placeholder 2">
            <a:extLst>
              <a:ext uri="{FF2B5EF4-FFF2-40B4-BE49-F238E27FC236}">
                <a16:creationId xmlns:a16="http://schemas.microsoft.com/office/drawing/2014/main" id="{EDB975F3-2783-4397-AEEB-D0FD7E37F10E}"/>
              </a:ext>
            </a:extLst>
          </p:cNvPr>
          <p:cNvSpPr>
            <a:spLocks noGrp="1"/>
          </p:cNvSpPr>
          <p:nvPr>
            <p:ph sz="half" idx="2"/>
          </p:nvPr>
        </p:nvSpPr>
        <p:spPr/>
        <p:txBody>
          <a:bodyPr/>
          <a:lstStyle/>
          <a:p>
            <a:r>
              <a:rPr lang="en-US" dirty="0"/>
              <a:t>Hypothesis testing is at the heart of the scientific method.</a:t>
            </a:r>
          </a:p>
          <a:p>
            <a:r>
              <a:rPr lang="en-US" dirty="0"/>
              <a:t>This week we will be dealing with:</a:t>
            </a:r>
          </a:p>
          <a:p>
            <a:pPr marL="342900" indent="-342900">
              <a:buFont typeface="Arial" panose="020B0604020202020204" pitchFamily="34" charset="0"/>
              <a:buChar char="•"/>
            </a:pPr>
            <a:r>
              <a:rPr lang="en-US" dirty="0"/>
              <a:t>Null Hypothesis H</a:t>
            </a:r>
            <a:r>
              <a:rPr lang="en-US" baseline="-25000" dirty="0"/>
              <a:t>0</a:t>
            </a:r>
          </a:p>
          <a:p>
            <a:pPr marL="857250" lvl="1" indent="-342900"/>
            <a:r>
              <a:rPr lang="en-US" dirty="0"/>
              <a:t>Is the commonly accepted fact </a:t>
            </a:r>
          </a:p>
          <a:p>
            <a:pPr marL="857250" lvl="1" indent="-342900"/>
            <a:r>
              <a:rPr lang="en-US" dirty="0"/>
              <a:t>States a claim that we assume to be true unless we can find sufficient evidence to indicate it is not true.</a:t>
            </a:r>
          </a:p>
          <a:p>
            <a:pPr marL="342900" indent="-342900">
              <a:buFont typeface="Arial" panose="020B0604020202020204" pitchFamily="34" charset="0"/>
              <a:buChar char="•"/>
            </a:pPr>
            <a:r>
              <a:rPr lang="en-US" dirty="0"/>
              <a:t>Alternate Hypothesis H</a:t>
            </a:r>
            <a:r>
              <a:rPr lang="en-US" baseline="-25000" dirty="0"/>
              <a:t>A</a:t>
            </a:r>
          </a:p>
          <a:p>
            <a:pPr marL="857250" lvl="1" indent="-342900"/>
            <a:r>
              <a:rPr lang="en-US" dirty="0"/>
              <a:t>Opposite of the Null Hypothesis.</a:t>
            </a:r>
          </a:p>
          <a:p>
            <a:pPr marL="857250" lvl="1" indent="-342900"/>
            <a:r>
              <a:rPr lang="en-US" dirty="0"/>
              <a:t>Is a statement that we hope or suspect is true but we need sufficient evidence to support it before we are willing to accept it.</a:t>
            </a:r>
          </a:p>
          <a:p>
            <a:endParaRPr lang="en-US" dirty="0"/>
          </a:p>
          <a:p>
            <a:pPr marL="857250" lvl="1" indent="-342900"/>
            <a:endParaRPr lang="en-US" dirty="0"/>
          </a:p>
          <a:p>
            <a:endParaRPr lang="en-AU" dirty="0"/>
          </a:p>
        </p:txBody>
      </p:sp>
      <p:sp>
        <p:nvSpPr>
          <p:cNvPr id="4" name="Title 3">
            <a:extLst>
              <a:ext uri="{FF2B5EF4-FFF2-40B4-BE49-F238E27FC236}">
                <a16:creationId xmlns:a16="http://schemas.microsoft.com/office/drawing/2014/main" id="{AF89DEEE-D3DF-4826-8D59-358999429717}"/>
              </a:ext>
            </a:extLst>
          </p:cNvPr>
          <p:cNvSpPr>
            <a:spLocks noGrp="1"/>
          </p:cNvSpPr>
          <p:nvPr>
            <p:ph type="title"/>
          </p:nvPr>
        </p:nvSpPr>
        <p:spPr/>
        <p:txBody>
          <a:bodyPr/>
          <a:lstStyle/>
          <a:p>
            <a:r>
              <a:rPr lang="en-US" dirty="0"/>
              <a:t>hypothesis</a:t>
            </a:r>
            <a:endParaRPr lang="en-AU" dirty="0"/>
          </a:p>
        </p:txBody>
      </p:sp>
    </p:spTree>
    <p:extLst>
      <p:ext uri="{BB962C8B-B14F-4D97-AF65-F5344CB8AC3E}">
        <p14:creationId xmlns:p14="http://schemas.microsoft.com/office/powerpoint/2010/main" val="379591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FB7C5FB9-1EAD-49D2-9C77-9E533EA6673D}"/>
                  </a:ext>
                </a:extLst>
              </p:cNvPr>
              <p:cNvSpPr>
                <a:spLocks noGrp="1"/>
              </p:cNvSpPr>
              <p:nvPr>
                <p:ph sz="half" idx="2"/>
              </p:nvPr>
            </p:nvSpPr>
            <p:spPr>
              <a:xfrm>
                <a:off x="275696" y="2370666"/>
                <a:ext cx="8569723" cy="3818997"/>
              </a:xfrm>
            </p:spPr>
            <p:txBody>
              <a:bodyPr>
                <a:normAutofit fontScale="85000" lnSpcReduction="10000"/>
              </a:bodyPr>
              <a:lstStyle/>
              <a:p>
                <a:pPr>
                  <a:lnSpc>
                    <a:spcPct val="120000"/>
                  </a:lnSpc>
                </a:pPr>
                <a:r>
                  <a:rPr lang="en-US" dirty="0"/>
                  <a:t>A researcher is studying the effects of an </a:t>
                </a:r>
                <a:r>
                  <a:rPr lang="en-US" dirty="0">
                    <a:solidFill>
                      <a:srgbClr val="FF0000"/>
                    </a:solidFill>
                  </a:rPr>
                  <a:t>exercise program </a:t>
                </a:r>
                <a:r>
                  <a:rPr lang="en-US" dirty="0"/>
                  <a:t>on knee surgery patients. </a:t>
                </a:r>
              </a:p>
              <a:p>
                <a:pPr>
                  <a:lnSpc>
                    <a:spcPct val="120000"/>
                  </a:lnSpc>
                </a:pPr>
                <a:r>
                  <a:rPr lang="en-US" dirty="0"/>
                  <a:t>There is a good chance the therapy will improve recovery time, but there’s also the possibility it will make it worse. The researcher does not know the answer</a:t>
                </a:r>
              </a:p>
              <a:p>
                <a:r>
                  <a:rPr lang="en-US" dirty="0"/>
                  <a:t>The historical average recovery times for </a:t>
                </a:r>
                <a:r>
                  <a:rPr lang="en-US" dirty="0">
                    <a:solidFill>
                      <a:srgbClr val="FF0000"/>
                    </a:solidFill>
                  </a:rPr>
                  <a:t>knee surgery </a:t>
                </a:r>
                <a:r>
                  <a:rPr lang="en-US" dirty="0"/>
                  <a:t>patients is 8.2 weeks. </a:t>
                </a:r>
              </a:p>
              <a:p>
                <a:pPr marL="457200" indent="-457200">
                  <a:lnSpc>
                    <a:spcPct val="110000"/>
                  </a:lnSpc>
                  <a:buFont typeface="+mj-lt"/>
                  <a:buAutoNum type="arabicPeriod"/>
                </a:pPr>
                <a:r>
                  <a:rPr lang="en-US" dirty="0"/>
                  <a:t>The null hypothesis (no significant change) is that the exercise program will have no impact on recovery time</a:t>
                </a:r>
                <a:br>
                  <a:rPr lang="en-US" dirty="0"/>
                </a:br>
                <a:r>
                  <a:rPr lang="en-US" dirty="0"/>
                  <a:t>H</a:t>
                </a:r>
                <a:r>
                  <a:rPr lang="en-US" baseline="-25000" dirty="0"/>
                  <a:t>0</a:t>
                </a:r>
                <a:r>
                  <a:rPr lang="en-US" dirty="0"/>
                  <a:t>=8.2</a:t>
                </a:r>
              </a:p>
              <a:p>
                <a:pPr marL="457200" indent="-457200">
                  <a:lnSpc>
                    <a:spcPct val="110000"/>
                  </a:lnSpc>
                  <a:buFont typeface="+mj-lt"/>
                  <a:buAutoNum type="arabicPeriod"/>
                </a:pPr>
                <a:r>
                  <a:rPr lang="en-US" dirty="0"/>
                  <a:t>Th alternate hypothesis (there is a significant change) is the </a:t>
                </a:r>
                <a:r>
                  <a:rPr lang="en-US" dirty="0">
                    <a:solidFill>
                      <a:srgbClr val="FF0000"/>
                    </a:solidFill>
                  </a:rPr>
                  <a:t>opposite </a:t>
                </a:r>
                <a:r>
                  <a:rPr lang="en-US" dirty="0"/>
                  <a:t>of the null hypothesis</a:t>
                </a:r>
                <a:br>
                  <a:rPr lang="en-US" dirty="0"/>
                </a:br>
                <a:r>
                  <a:rPr lang="en-US" dirty="0"/>
                  <a:t>H</a:t>
                </a:r>
                <a:r>
                  <a:rPr lang="en-US" baseline="-25000" dirty="0"/>
                  <a:t>A</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8.2</m:t>
                    </m:r>
                  </m:oMath>
                </a14:m>
                <a:br>
                  <a:rPr lang="en-US" dirty="0"/>
                </a:br>
                <a:r>
                  <a:rPr lang="en-US" dirty="0"/>
                  <a:t>I chose a 2-tailed alternate hypothesis as this includes the exercise program having improved and WORSE recovery times. </a:t>
                </a:r>
                <a:endParaRPr lang="en-AU" dirty="0"/>
              </a:p>
            </p:txBody>
          </p:sp>
        </mc:Choice>
        <mc:Fallback>
          <p:sp>
            <p:nvSpPr>
              <p:cNvPr id="8" name="Content Placeholder 7">
                <a:extLst>
                  <a:ext uri="{FF2B5EF4-FFF2-40B4-BE49-F238E27FC236}">
                    <a16:creationId xmlns:a16="http://schemas.microsoft.com/office/drawing/2014/main" id="{FB7C5FB9-1EAD-49D2-9C77-9E533EA6673D}"/>
                  </a:ext>
                </a:extLst>
              </p:cNvPr>
              <p:cNvSpPr>
                <a:spLocks noGrp="1" noRot="1" noChangeAspect="1" noMove="1" noResize="1" noEditPoints="1" noAdjustHandles="1" noChangeArrowheads="1" noChangeShapeType="1" noTextEdit="1"/>
              </p:cNvSpPr>
              <p:nvPr>
                <p:ph sz="half" idx="2"/>
              </p:nvPr>
            </p:nvSpPr>
            <p:spPr>
              <a:xfrm>
                <a:off x="275696" y="2370666"/>
                <a:ext cx="8569723" cy="3818997"/>
              </a:xfrm>
              <a:blipFill>
                <a:blip r:embed="rId2"/>
                <a:stretch>
                  <a:fillRect l="-427" t="-479"/>
                </a:stretch>
              </a:blipFill>
            </p:spPr>
            <p:txBody>
              <a:bodyPr/>
              <a:lstStyle/>
              <a:p>
                <a:r>
                  <a:rPr lang="en-AU">
                    <a:noFill/>
                  </a:rPr>
                  <a:t> </a:t>
                </a:r>
              </a:p>
            </p:txBody>
          </p:sp>
        </mc:Fallback>
      </mc:AlternateContent>
      <p:sp>
        <p:nvSpPr>
          <p:cNvPr id="7" name="Title 6">
            <a:extLst>
              <a:ext uri="{FF2B5EF4-FFF2-40B4-BE49-F238E27FC236}">
                <a16:creationId xmlns:a16="http://schemas.microsoft.com/office/drawing/2014/main" id="{DB1B85B1-6C90-4EC7-A535-0C387FD3EE75}"/>
              </a:ext>
            </a:extLst>
          </p:cNvPr>
          <p:cNvSpPr>
            <a:spLocks noGrp="1"/>
          </p:cNvSpPr>
          <p:nvPr>
            <p:ph type="title"/>
          </p:nvPr>
        </p:nvSpPr>
        <p:spPr>
          <a:xfrm>
            <a:off x="0" y="959555"/>
            <a:ext cx="9144000" cy="1411111"/>
          </a:xfrm>
        </p:spPr>
        <p:txBody>
          <a:bodyPr/>
          <a:lstStyle/>
          <a:p>
            <a:r>
              <a:rPr lang="en-US" dirty="0"/>
              <a:t>Example of null &amp; alternate hypotheses</a:t>
            </a:r>
            <a:endParaRPr lang="en-AU" dirty="0"/>
          </a:p>
        </p:txBody>
      </p:sp>
    </p:spTree>
    <p:extLst>
      <p:ext uri="{BB962C8B-B14F-4D97-AF65-F5344CB8AC3E}">
        <p14:creationId xmlns:p14="http://schemas.microsoft.com/office/powerpoint/2010/main" val="162719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5F46-EE65-4E69-8B5F-4E569195F09D}"/>
              </a:ext>
            </a:extLst>
          </p:cNvPr>
          <p:cNvSpPr>
            <a:spLocks noGrp="1"/>
          </p:cNvSpPr>
          <p:nvPr>
            <p:ph type="title"/>
          </p:nvPr>
        </p:nvSpPr>
        <p:spPr/>
        <p:txBody>
          <a:bodyPr/>
          <a:lstStyle/>
          <a:p>
            <a:r>
              <a:rPr lang="en-US" dirty="0"/>
              <a:t>Problems with hypothesis tests</a:t>
            </a:r>
            <a:endParaRPr lang="en-AU" dirty="0"/>
          </a:p>
        </p:txBody>
      </p:sp>
      <p:sp>
        <p:nvSpPr>
          <p:cNvPr id="4" name="Content Placeholder 3">
            <a:extLst>
              <a:ext uri="{FF2B5EF4-FFF2-40B4-BE49-F238E27FC236}">
                <a16:creationId xmlns:a16="http://schemas.microsoft.com/office/drawing/2014/main" id="{1DA46BCF-938B-4F3D-8935-3E3E18BD180F}"/>
              </a:ext>
            </a:extLst>
          </p:cNvPr>
          <p:cNvSpPr>
            <a:spLocks noGrp="1"/>
          </p:cNvSpPr>
          <p:nvPr>
            <p:ph sz="half" idx="15"/>
          </p:nvPr>
        </p:nvSpPr>
        <p:spPr>
          <a:xfrm>
            <a:off x="246580" y="2269067"/>
            <a:ext cx="8626487" cy="4184270"/>
          </a:xfrm>
        </p:spPr>
        <p:txBody>
          <a:bodyPr>
            <a:normAutofit/>
          </a:bodyPr>
          <a:lstStyle/>
          <a:p>
            <a:pPr>
              <a:lnSpc>
                <a:spcPct val="100000"/>
              </a:lnSpc>
            </a:pPr>
            <a:r>
              <a:rPr lang="en-US" dirty="0"/>
              <a:t>The out come of a statistical test is to either accept or not accept the Null Hypothesis.</a:t>
            </a:r>
          </a:p>
          <a:p>
            <a:pPr marL="342900" indent="-342900">
              <a:lnSpc>
                <a:spcPct val="100000"/>
              </a:lnSpc>
              <a:buFont typeface="Arial" panose="020B0604020202020204" pitchFamily="34" charset="0"/>
              <a:buChar char="•"/>
            </a:pPr>
            <a:r>
              <a:rPr lang="en-US" dirty="0"/>
              <a:t>If you cannot accept H</a:t>
            </a:r>
            <a:r>
              <a:rPr lang="en-US" baseline="-25000" dirty="0"/>
              <a:t>0</a:t>
            </a:r>
            <a:r>
              <a:rPr lang="en-US" dirty="0"/>
              <a:t> then you are inclined to accept hypothesis H</a:t>
            </a:r>
            <a:r>
              <a:rPr lang="en-US" baseline="-25000" dirty="0"/>
              <a:t>A</a:t>
            </a:r>
          </a:p>
          <a:p>
            <a:pPr marL="342900" indent="-342900">
              <a:buFont typeface="Arial" panose="020B0604020202020204" pitchFamily="34" charset="0"/>
              <a:buChar char="•"/>
            </a:pPr>
            <a:r>
              <a:rPr lang="en-US" dirty="0"/>
              <a:t>Your data sample may provide a good representation of the population then your conclusion might be true</a:t>
            </a:r>
          </a:p>
          <a:p>
            <a:pPr algn="ctr"/>
            <a:r>
              <a:rPr lang="en-US" dirty="0"/>
              <a:t>Or </a:t>
            </a:r>
          </a:p>
          <a:p>
            <a:pPr marL="342900" indent="-342900">
              <a:buFont typeface="Arial" panose="020B0604020202020204" pitchFamily="34" charset="0"/>
              <a:buChar char="•"/>
            </a:pPr>
            <a:r>
              <a:rPr lang="en-US" dirty="0"/>
              <a:t>Your sample data leads you to not accept H</a:t>
            </a:r>
            <a:r>
              <a:rPr lang="en-US" baseline="-25000" dirty="0"/>
              <a:t>O</a:t>
            </a:r>
            <a:r>
              <a:rPr lang="en-US" dirty="0"/>
              <a:t> even though it is actually true for the population.</a:t>
            </a:r>
          </a:p>
          <a:p>
            <a:pPr algn="ctr"/>
            <a:r>
              <a:rPr lang="en-US" dirty="0"/>
              <a:t>Or</a:t>
            </a:r>
          </a:p>
          <a:p>
            <a:pPr marL="342900" indent="-342900">
              <a:buFont typeface="Arial" panose="020B0604020202020204" pitchFamily="34" charset="0"/>
              <a:buChar char="•"/>
            </a:pPr>
            <a:r>
              <a:rPr lang="en-US" dirty="0"/>
              <a:t>You accept the H</a:t>
            </a:r>
            <a:r>
              <a:rPr lang="en-US" baseline="-25000" dirty="0"/>
              <a:t>O</a:t>
            </a:r>
            <a:r>
              <a:rPr lang="en-US" dirty="0"/>
              <a:t> as your sample indicates there is no significant change, but your sample is not representative of the population</a:t>
            </a:r>
            <a:endParaRPr lang="en-AU" dirty="0"/>
          </a:p>
        </p:txBody>
      </p:sp>
    </p:spTree>
    <p:extLst>
      <p:ext uri="{BB962C8B-B14F-4D97-AF65-F5344CB8AC3E}">
        <p14:creationId xmlns:p14="http://schemas.microsoft.com/office/powerpoint/2010/main" val="15229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725D154-A954-61F1-E6C8-D79C71AA6292}"/>
              </a:ext>
            </a:extLst>
          </p:cNvPr>
          <p:cNvSpPr>
            <a:spLocks noGrp="1"/>
          </p:cNvSpPr>
          <p:nvPr>
            <p:ph type="body" idx="13"/>
          </p:nvPr>
        </p:nvSpPr>
        <p:spPr>
          <a:xfrm>
            <a:off x="459316" y="1890346"/>
            <a:ext cx="8316919" cy="360485"/>
          </a:xfrm>
        </p:spPr>
        <p:txBody>
          <a:bodyPr>
            <a:normAutofit lnSpcReduction="10000"/>
          </a:bodyPr>
          <a:lstStyle/>
          <a:p>
            <a:r>
              <a:rPr lang="en-US" dirty="0"/>
              <a:t>This story is attributed to Aesop (620 – 564 BCE)</a:t>
            </a:r>
            <a:endParaRPr lang="en-AU" dirty="0"/>
          </a:p>
        </p:txBody>
      </p:sp>
      <p:sp>
        <p:nvSpPr>
          <p:cNvPr id="8" name="Content Placeholder 7">
            <a:extLst>
              <a:ext uri="{FF2B5EF4-FFF2-40B4-BE49-F238E27FC236}">
                <a16:creationId xmlns:a16="http://schemas.microsoft.com/office/drawing/2014/main" id="{4DA1A930-B433-878A-9420-DEC2DE5B4FE2}"/>
              </a:ext>
            </a:extLst>
          </p:cNvPr>
          <p:cNvSpPr>
            <a:spLocks noGrp="1"/>
          </p:cNvSpPr>
          <p:nvPr>
            <p:ph sz="half" idx="2"/>
          </p:nvPr>
        </p:nvSpPr>
        <p:spPr>
          <a:xfrm>
            <a:off x="177962" y="2341177"/>
            <a:ext cx="6117330" cy="4112160"/>
          </a:xfrm>
        </p:spPr>
        <p:txBody>
          <a:bodyPr>
            <a:normAutofit fontScale="92500" lnSpcReduction="20000"/>
          </a:bodyPr>
          <a:lstStyle/>
          <a:p>
            <a:pPr>
              <a:lnSpc>
                <a:spcPct val="110000"/>
              </a:lnSpc>
            </a:pPr>
            <a:r>
              <a:rPr lang="en-US" dirty="0"/>
              <a:t>A naughty shepherd boy repeatedly fools villagers into believing a wolf is attacking his flock of sheep calling out “ </a:t>
            </a:r>
            <a:r>
              <a:rPr lang="en-US" dirty="0">
                <a:solidFill>
                  <a:srgbClr val="FF0000"/>
                </a:solidFill>
              </a:rPr>
              <a:t>wolf, wolf </a:t>
            </a:r>
            <a:r>
              <a:rPr lang="en-US" dirty="0"/>
              <a:t>“ when there is no wolf.</a:t>
            </a:r>
          </a:p>
          <a:p>
            <a:pPr>
              <a:lnSpc>
                <a:spcPct val="110000"/>
              </a:lnSpc>
            </a:pPr>
            <a:r>
              <a:rPr lang="en-US" dirty="0"/>
              <a:t>A real wolf appears and the boy calls for help “ </a:t>
            </a:r>
            <a:r>
              <a:rPr lang="en-US" dirty="0">
                <a:solidFill>
                  <a:srgbClr val="FF0000"/>
                </a:solidFill>
              </a:rPr>
              <a:t>wolf, wolf </a:t>
            </a:r>
            <a:r>
              <a:rPr lang="en-US" dirty="0"/>
              <a:t>”. The villagers hear the cry but believe it is another false alarm and do not help.</a:t>
            </a:r>
          </a:p>
          <a:p>
            <a:pPr>
              <a:lnSpc>
                <a:spcPct val="110000"/>
              </a:lnSpc>
            </a:pPr>
            <a:r>
              <a:rPr lang="en-US" dirty="0"/>
              <a:t>The sheep are eaten by the wolf and in some versions of the fable so is the boy!</a:t>
            </a:r>
          </a:p>
          <a:p>
            <a:endParaRPr lang="en-US" dirty="0"/>
          </a:p>
          <a:p>
            <a:pPr algn="ctr"/>
            <a:r>
              <a:rPr lang="en-US" dirty="0"/>
              <a:t>Moral of the story</a:t>
            </a:r>
          </a:p>
          <a:p>
            <a:pPr algn="ctr"/>
            <a:r>
              <a:rPr lang="en-US" sz="2200" i="1" dirty="0">
                <a:solidFill>
                  <a:srgbClr val="0070C0"/>
                </a:solidFill>
                <a:effectLst/>
                <a:latin typeface="Source Sans Pro" panose="020B0503030403020204" pitchFamily="34" charset="0"/>
              </a:rPr>
              <a:t>Liars are not believed – even when they speak the truth</a:t>
            </a:r>
            <a:r>
              <a:rPr lang="en-US" sz="2200" i="0" dirty="0">
                <a:solidFill>
                  <a:srgbClr val="0070C0"/>
                </a:solidFill>
                <a:effectLst/>
                <a:latin typeface="Source Sans Pro" panose="020B0503030403020204" pitchFamily="34" charset="0"/>
              </a:rPr>
              <a:t>.</a:t>
            </a:r>
            <a:endParaRPr lang="en-US" sz="2200" dirty="0">
              <a:solidFill>
                <a:srgbClr val="0070C0"/>
              </a:solidFill>
            </a:endParaRPr>
          </a:p>
          <a:p>
            <a:endParaRPr lang="en-US" dirty="0"/>
          </a:p>
          <a:p>
            <a:pPr algn="r"/>
            <a:endParaRPr lang="en-US" sz="900" dirty="0"/>
          </a:p>
          <a:p>
            <a:pPr algn="r"/>
            <a:r>
              <a:rPr lang="en-US" sz="900" dirty="0"/>
              <a:t>https://www.pinterest.com.au/pin/507288345498566353/</a:t>
            </a:r>
          </a:p>
          <a:p>
            <a:endParaRPr lang="en-AU" dirty="0"/>
          </a:p>
        </p:txBody>
      </p:sp>
      <p:pic>
        <p:nvPicPr>
          <p:cNvPr id="13" name="Content Placeholder 12">
            <a:extLst>
              <a:ext uri="{FF2B5EF4-FFF2-40B4-BE49-F238E27FC236}">
                <a16:creationId xmlns:a16="http://schemas.microsoft.com/office/drawing/2014/main" id="{8D9AC71F-90F7-E265-52C1-3BB93B0B040A}"/>
              </a:ext>
            </a:extLst>
          </p:cNvPr>
          <p:cNvPicPr>
            <a:picLocks noGrp="1" noChangeAspect="1"/>
          </p:cNvPicPr>
          <p:nvPr>
            <p:ph sz="half" idx="15"/>
          </p:nvPr>
        </p:nvPicPr>
        <p:blipFill>
          <a:blip r:embed="rId2"/>
          <a:stretch>
            <a:fillRect/>
          </a:stretch>
        </p:blipFill>
        <p:spPr>
          <a:xfrm>
            <a:off x="6447842" y="2943450"/>
            <a:ext cx="2518196" cy="1883528"/>
          </a:xfrm>
        </p:spPr>
      </p:pic>
      <p:sp>
        <p:nvSpPr>
          <p:cNvPr id="7" name="Title 6">
            <a:extLst>
              <a:ext uri="{FF2B5EF4-FFF2-40B4-BE49-F238E27FC236}">
                <a16:creationId xmlns:a16="http://schemas.microsoft.com/office/drawing/2014/main" id="{172F79A2-B6E4-3DC1-9A32-1C9DC1654163}"/>
              </a:ext>
            </a:extLst>
          </p:cNvPr>
          <p:cNvSpPr>
            <a:spLocks noGrp="1"/>
          </p:cNvSpPr>
          <p:nvPr>
            <p:ph type="title"/>
          </p:nvPr>
        </p:nvSpPr>
        <p:spPr/>
        <p:txBody>
          <a:bodyPr/>
          <a:lstStyle/>
          <a:p>
            <a:r>
              <a:rPr lang="en-US" dirty="0"/>
              <a:t>The boy who cried wolf</a:t>
            </a:r>
            <a:endParaRPr lang="en-AU" dirty="0"/>
          </a:p>
        </p:txBody>
      </p:sp>
    </p:spTree>
    <p:extLst>
      <p:ext uri="{BB962C8B-B14F-4D97-AF65-F5344CB8AC3E}">
        <p14:creationId xmlns:p14="http://schemas.microsoft.com/office/powerpoint/2010/main" val="313285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8C0B-3A89-4600-BF1B-CBF191502C52}"/>
              </a:ext>
            </a:extLst>
          </p:cNvPr>
          <p:cNvSpPr>
            <a:spLocks noGrp="1"/>
          </p:cNvSpPr>
          <p:nvPr>
            <p:ph type="title"/>
          </p:nvPr>
        </p:nvSpPr>
        <p:spPr>
          <a:xfrm>
            <a:off x="0" y="982133"/>
            <a:ext cx="9144000" cy="817867"/>
          </a:xfrm>
        </p:spPr>
        <p:txBody>
          <a:bodyPr/>
          <a:lstStyle/>
          <a:p>
            <a:pPr algn="ctr"/>
            <a:r>
              <a:rPr lang="en-US" sz="3200" b="1" dirty="0"/>
              <a:t>You are guarding your sheep</a:t>
            </a:r>
          </a:p>
        </p:txBody>
      </p:sp>
      <p:sp>
        <p:nvSpPr>
          <p:cNvPr id="4" name="Content Placeholder 3">
            <a:extLst>
              <a:ext uri="{FF2B5EF4-FFF2-40B4-BE49-F238E27FC236}">
                <a16:creationId xmlns:a16="http://schemas.microsoft.com/office/drawing/2014/main" id="{83A75432-6049-477B-9A90-DC6120B42CA8}"/>
              </a:ext>
            </a:extLst>
          </p:cNvPr>
          <p:cNvSpPr>
            <a:spLocks noGrp="1"/>
          </p:cNvSpPr>
          <p:nvPr>
            <p:ph sz="half" idx="15"/>
          </p:nvPr>
        </p:nvSpPr>
        <p:spPr>
          <a:xfrm>
            <a:off x="246580" y="1941689"/>
            <a:ext cx="8529656" cy="4684888"/>
          </a:xfrm>
        </p:spPr>
        <p:txBody>
          <a:bodyPr>
            <a:normAutofit/>
          </a:bodyPr>
          <a:lstStyle/>
          <a:p>
            <a:pPr marL="342900" indent="-342900">
              <a:buFont typeface="Arial" panose="020B0604020202020204" pitchFamily="34" charset="0"/>
              <a:buChar char="•"/>
            </a:pPr>
            <a:r>
              <a:rPr lang="en-US" sz="2400" b="1" i="1" dirty="0"/>
              <a:t>The null hypothesis is H</a:t>
            </a:r>
            <a:r>
              <a:rPr lang="en-US" sz="2400" b="1" i="1" baseline="-25000" dirty="0"/>
              <a:t>O</a:t>
            </a:r>
            <a:r>
              <a:rPr lang="en-US" sz="2400" b="1" i="1" dirty="0"/>
              <a:t> = no wolf is present </a:t>
            </a:r>
          </a:p>
          <a:p>
            <a:pPr marL="342900" indent="-342900">
              <a:buFont typeface="Arial" panose="020B0604020202020204" pitchFamily="34" charset="0"/>
              <a:buChar char="•"/>
            </a:pPr>
            <a:r>
              <a:rPr lang="en-US" sz="2400" b="1" i="1" dirty="0"/>
              <a:t>The alternate hypothesis H</a:t>
            </a:r>
            <a:r>
              <a:rPr lang="en-US" sz="2400" b="1" i="1" baseline="-25000" dirty="0"/>
              <a:t>A</a:t>
            </a:r>
            <a:r>
              <a:rPr lang="en-US" sz="2400" b="1" i="1" dirty="0"/>
              <a:t>= there is a wolf present</a:t>
            </a:r>
          </a:p>
          <a:p>
            <a:r>
              <a:rPr lang="en-US" sz="2400" b="1" dirty="0">
                <a:solidFill>
                  <a:srgbClr val="FF0000"/>
                </a:solidFill>
              </a:rPr>
              <a:t>Type 1 error or False Positive or False Alarm</a:t>
            </a:r>
          </a:p>
          <a:p>
            <a:pPr marL="342900" indent="-342900">
              <a:buFont typeface="Arial" panose="020B0604020202020204" pitchFamily="34" charset="0"/>
              <a:buChar char="•"/>
            </a:pPr>
            <a:r>
              <a:rPr lang="en-US" dirty="0"/>
              <a:t>Assert something is true when it is not true</a:t>
            </a:r>
          </a:p>
          <a:p>
            <a:pPr marL="342900" indent="-342900">
              <a:buFont typeface="Arial" panose="020B0604020202020204" pitchFamily="34" charset="0"/>
              <a:buChar char="•"/>
            </a:pPr>
            <a:r>
              <a:rPr lang="en-US" dirty="0"/>
              <a:t>A false positive is crying “</a:t>
            </a:r>
            <a:r>
              <a:rPr lang="en-US" b="1" i="1" dirty="0">
                <a:solidFill>
                  <a:srgbClr val="FF0000"/>
                </a:solidFill>
              </a:rPr>
              <a:t>wolf, wolf!!</a:t>
            </a:r>
            <a:r>
              <a:rPr lang="en-US" dirty="0"/>
              <a:t>” when there is no wolf present </a:t>
            </a:r>
          </a:p>
          <a:p>
            <a:pPr marL="342900" indent="-342900">
              <a:buFont typeface="Arial" panose="020B0604020202020204" pitchFamily="34" charset="0"/>
              <a:buChar char="•"/>
            </a:pPr>
            <a:r>
              <a:rPr lang="en-US" dirty="0"/>
              <a:t>You have rejected H</a:t>
            </a:r>
            <a:r>
              <a:rPr lang="en-US" baseline="-25000" dirty="0"/>
              <a:t>O</a:t>
            </a:r>
            <a:r>
              <a:rPr lang="en-US" dirty="0"/>
              <a:t>, and accepted H</a:t>
            </a:r>
            <a:r>
              <a:rPr lang="en-US" baseline="-25000" dirty="0"/>
              <a:t>A</a:t>
            </a:r>
            <a:r>
              <a:rPr lang="en-US" dirty="0"/>
              <a:t> , but it is H</a:t>
            </a:r>
            <a:r>
              <a:rPr lang="en-US" baseline="-25000" dirty="0"/>
              <a:t>O </a:t>
            </a:r>
            <a:r>
              <a:rPr lang="en-US" dirty="0"/>
              <a:t>that is true</a:t>
            </a:r>
          </a:p>
          <a:p>
            <a:r>
              <a:rPr lang="en-US" sz="2400" b="1" dirty="0">
                <a:solidFill>
                  <a:srgbClr val="FF0000"/>
                </a:solidFill>
              </a:rPr>
              <a:t>Type 2 error or False Negative</a:t>
            </a:r>
          </a:p>
          <a:p>
            <a:pPr marL="342900" indent="-342900">
              <a:buFont typeface="Arial" panose="020B0604020202020204" pitchFamily="34" charset="0"/>
              <a:buChar char="•"/>
            </a:pPr>
            <a:r>
              <a:rPr lang="en-US" dirty="0"/>
              <a:t>Assert something is false when it is true.</a:t>
            </a:r>
          </a:p>
          <a:p>
            <a:pPr marL="342900" indent="-342900">
              <a:buFont typeface="Arial" panose="020B0604020202020204" pitchFamily="34" charset="0"/>
              <a:buChar char="•"/>
            </a:pPr>
            <a:r>
              <a:rPr lang="en-US" dirty="0"/>
              <a:t>There is a </a:t>
            </a:r>
            <a:r>
              <a:rPr lang="en-US" b="1" i="1" dirty="0">
                <a:solidFill>
                  <a:srgbClr val="FF0000"/>
                </a:solidFill>
              </a:rPr>
              <a:t>dangerous wolf present</a:t>
            </a:r>
            <a:r>
              <a:rPr lang="en-US" dirty="0"/>
              <a:t>, but you think there is no wolf.</a:t>
            </a:r>
          </a:p>
          <a:p>
            <a:pPr marL="342900" indent="-342900">
              <a:buFont typeface="Arial" panose="020B0604020202020204" pitchFamily="34" charset="0"/>
              <a:buChar char="•"/>
            </a:pPr>
            <a:r>
              <a:rPr lang="en-US" dirty="0"/>
              <a:t>You have accepted H</a:t>
            </a:r>
            <a:r>
              <a:rPr lang="en-US" baseline="-25000" dirty="0"/>
              <a:t>O</a:t>
            </a:r>
            <a:r>
              <a:rPr lang="en-US" dirty="0"/>
              <a:t>, when it is H</a:t>
            </a:r>
            <a:r>
              <a:rPr lang="en-US" baseline="-25000" dirty="0"/>
              <a:t>A</a:t>
            </a:r>
            <a:r>
              <a:rPr lang="en-US" dirty="0"/>
              <a:t> that is true</a:t>
            </a:r>
          </a:p>
          <a:p>
            <a:r>
              <a:rPr lang="en-US" sz="900" dirty="0"/>
              <a:t>https://infocus.dellemc.com/william_schmarzo/understanding-type-i-and-type-ii-errors/</a:t>
            </a:r>
          </a:p>
          <a:p>
            <a:endParaRPr lang="en-US" dirty="0"/>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AU" dirty="0"/>
          </a:p>
        </p:txBody>
      </p:sp>
    </p:spTree>
    <p:extLst>
      <p:ext uri="{BB962C8B-B14F-4D97-AF65-F5344CB8AC3E}">
        <p14:creationId xmlns:p14="http://schemas.microsoft.com/office/powerpoint/2010/main" val="1307070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A7BA-CB12-44FA-9577-DCDA78C31E79}"/>
              </a:ext>
            </a:extLst>
          </p:cNvPr>
          <p:cNvSpPr>
            <a:spLocks noGrp="1"/>
          </p:cNvSpPr>
          <p:nvPr>
            <p:ph type="title"/>
          </p:nvPr>
        </p:nvSpPr>
        <p:spPr/>
        <p:txBody>
          <a:bodyPr/>
          <a:lstStyle/>
          <a:p>
            <a:r>
              <a:rPr lang="en-US" dirty="0"/>
              <a:t>Type 1 and 2 errors continued</a:t>
            </a:r>
            <a:endParaRPr lang="en-AU" dirty="0"/>
          </a:p>
        </p:txBody>
      </p:sp>
      <p:sp>
        <p:nvSpPr>
          <p:cNvPr id="4" name="Content Placeholder 3">
            <a:extLst>
              <a:ext uri="{FF2B5EF4-FFF2-40B4-BE49-F238E27FC236}">
                <a16:creationId xmlns:a16="http://schemas.microsoft.com/office/drawing/2014/main" id="{650709A3-F4E3-4846-871F-667C76A2A006}"/>
              </a:ext>
            </a:extLst>
          </p:cNvPr>
          <p:cNvSpPr>
            <a:spLocks noGrp="1"/>
          </p:cNvSpPr>
          <p:nvPr>
            <p:ph sz="half" idx="15"/>
          </p:nvPr>
        </p:nvSpPr>
        <p:spPr>
          <a:xfrm>
            <a:off x="246580" y="2043289"/>
            <a:ext cx="8529656" cy="441004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900" dirty="0"/>
          </a:p>
          <a:p>
            <a:endParaRPr lang="en-US" sz="900" dirty="0"/>
          </a:p>
          <a:p>
            <a:endParaRPr lang="en-US" sz="900" dirty="0"/>
          </a:p>
          <a:p>
            <a:endParaRPr lang="en-US" sz="900" dirty="0"/>
          </a:p>
          <a:p>
            <a:endParaRPr lang="en-US" sz="900" dirty="0"/>
          </a:p>
          <a:p>
            <a:r>
              <a:rPr lang="en-US" sz="900" dirty="0"/>
              <a:t>https://www.dummies.com/education/science/biology/type-i-and-type-ii-errors-in-hypothesis-testing/</a:t>
            </a:r>
          </a:p>
          <a:p>
            <a:endParaRPr lang="en-US" dirty="0"/>
          </a:p>
          <a:p>
            <a:endParaRPr lang="en-US" dirty="0"/>
          </a:p>
          <a:p>
            <a:endParaRPr lang="en-AU" dirty="0"/>
          </a:p>
        </p:txBody>
      </p:sp>
      <p:pic>
        <p:nvPicPr>
          <p:cNvPr id="7" name="Picture 6">
            <a:extLst>
              <a:ext uri="{FF2B5EF4-FFF2-40B4-BE49-F238E27FC236}">
                <a16:creationId xmlns:a16="http://schemas.microsoft.com/office/drawing/2014/main" id="{AD74C9D9-DB0B-42AA-86F2-6C06DC5F5D9A}"/>
              </a:ext>
            </a:extLst>
          </p:cNvPr>
          <p:cNvPicPr>
            <a:picLocks noChangeAspect="1"/>
          </p:cNvPicPr>
          <p:nvPr/>
        </p:nvPicPr>
        <p:blipFill>
          <a:blip r:embed="rId2"/>
          <a:stretch>
            <a:fillRect/>
          </a:stretch>
        </p:blipFill>
        <p:spPr>
          <a:xfrm>
            <a:off x="1819007" y="2246489"/>
            <a:ext cx="4912925" cy="2980267"/>
          </a:xfrm>
          <a:prstGeom prst="rect">
            <a:avLst/>
          </a:prstGeom>
        </p:spPr>
      </p:pic>
    </p:spTree>
    <p:extLst>
      <p:ext uri="{BB962C8B-B14F-4D97-AF65-F5344CB8AC3E}">
        <p14:creationId xmlns:p14="http://schemas.microsoft.com/office/powerpoint/2010/main" val="328054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03FE-0F5F-4597-8EA9-A57F75CE5B88}"/>
              </a:ext>
            </a:extLst>
          </p:cNvPr>
          <p:cNvSpPr>
            <a:spLocks noGrp="1"/>
          </p:cNvSpPr>
          <p:nvPr>
            <p:ph type="title"/>
          </p:nvPr>
        </p:nvSpPr>
        <p:spPr>
          <a:xfrm>
            <a:off x="0" y="869244"/>
            <a:ext cx="9144000" cy="930756"/>
          </a:xfrm>
        </p:spPr>
        <p:txBody>
          <a:bodyPr/>
          <a:lstStyle/>
          <a:p>
            <a:r>
              <a:rPr lang="en-US" dirty="0"/>
              <a:t>1 &amp; 2 sided</a:t>
            </a:r>
            <a:br>
              <a:rPr lang="en-US" dirty="0"/>
            </a:br>
            <a:r>
              <a:rPr lang="en-US" dirty="0"/>
              <a:t>Alternate Hypotheses</a:t>
            </a:r>
            <a:endParaRPr lang="en-AU"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183D7AC-338B-4862-8018-25EDB5CD65CD}"/>
                  </a:ext>
                </a:extLst>
              </p:cNvPr>
              <p:cNvSpPr>
                <a:spLocks noGrp="1"/>
              </p:cNvSpPr>
              <p:nvPr>
                <p:ph sz="half" idx="15"/>
              </p:nvPr>
            </p:nvSpPr>
            <p:spPr>
              <a:xfrm>
                <a:off x="246580" y="1952978"/>
                <a:ext cx="8529656" cy="4500359"/>
              </a:xfrm>
            </p:spPr>
            <p:txBody>
              <a:bodyPr>
                <a:normAutofit fontScale="92500" lnSpcReduction="20000"/>
              </a:bodyPr>
              <a:lstStyle/>
              <a:p>
                <a:r>
                  <a:rPr lang="en-US" dirty="0"/>
                  <a:t>The null hypothesis is usually written as H</a:t>
                </a:r>
                <a:r>
                  <a:rPr lang="en-US" baseline="-25000" dirty="0"/>
                  <a:t>0 </a:t>
                </a: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a:t>
                </a:r>
              </a:p>
              <a:p>
                <a:r>
                  <a:rPr lang="en-US" dirty="0"/>
                  <a:t>The alternate hypothesis is usually written as  H</a:t>
                </a:r>
                <a:r>
                  <a:rPr lang="en-US" baseline="-25000" dirty="0"/>
                  <a:t>A </a:t>
                </a:r>
                <a:r>
                  <a:rPr lang="en-US" dirty="0"/>
                  <a:t>: </a:t>
                </a:r>
                <a14:m>
                  <m:oMath xmlns:m="http://schemas.openxmlformats.org/officeDocument/2006/math">
                    <m:sSub>
                      <m:sSubPr>
                        <m:ctrlPr>
                          <a:rPr lang="el-GR" b="0" i="1" smtClean="0">
                            <a:latin typeface="Cambria Math" panose="02040503050406030204" pitchFamily="18" charset="0"/>
                            <a:ea typeface="Cambria Math" panose="02040503050406030204" pitchFamily="18" charset="0"/>
                          </a:rPr>
                        </m:ctrlPr>
                      </m:sSubPr>
                      <m:e>
                        <m:r>
                          <a:rPr lang="el-GR"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sSub>
                      <m:sSubPr>
                        <m:ctrlPr>
                          <a:rPr lang="el-GR"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𝑜𝑟</m:t>
                    </m:r>
                    <m:sSub>
                      <m:sSubPr>
                        <m:ctrlPr>
                          <a:rPr lang="el-GR"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l-GR"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&gt;</m:t>
                    </m:r>
                  </m:oMath>
                </a14:m>
                <a:endParaRPr lang="en-US" dirty="0"/>
              </a:p>
              <a:p>
                <a:r>
                  <a:rPr lang="en-US" b="1" dirty="0">
                    <a:solidFill>
                      <a:srgbClr val="FF0000"/>
                    </a:solidFill>
                  </a:rPr>
                  <a:t>You can have either a 1 or 2 sided alternate hypothesis </a:t>
                </a:r>
              </a:p>
              <a:p>
                <a:pPr marL="342900" indent="-342900">
                  <a:buFont typeface="Arial" panose="020B0604020202020204" pitchFamily="34" charset="0"/>
                  <a:buChar char="•"/>
                </a:pPr>
                <a:r>
                  <a:rPr lang="en-US" b="1" dirty="0">
                    <a:solidFill>
                      <a:srgbClr val="FF0000"/>
                    </a:solidFill>
                  </a:rPr>
                  <a:t>1 sided </a:t>
                </a:r>
              </a:p>
              <a:p>
                <a:pPr marL="857250" lvl="1" indent="-342900"/>
                <a14:m>
                  <m:oMath xmlns:m="http://schemas.openxmlformats.org/officeDocument/2006/math">
                    <m:sSub>
                      <m:sSubPr>
                        <m:ctrlPr>
                          <a:rPr lang="el-GR" b="1" i="1">
                            <a:latin typeface="Cambria Math" panose="02040503050406030204" pitchFamily="18" charset="0"/>
                            <a:ea typeface="Cambria Math" panose="02040503050406030204" pitchFamily="18" charset="0"/>
                          </a:rPr>
                        </m:ctrlPr>
                      </m:sSubPr>
                      <m:e>
                        <m:r>
                          <a:rPr lang="el-GR" b="1" i="1">
                            <a:latin typeface="Cambria Math" panose="02040503050406030204" pitchFamily="18" charset="0"/>
                            <a:ea typeface="Cambria Math" panose="02040503050406030204" pitchFamily="18" charset="0"/>
                          </a:rPr>
                          <m:t>𝝁</m:t>
                        </m:r>
                      </m:e>
                      <m:sub>
                        <m:r>
                          <a:rPr lang="en-US" b="1" i="1">
                            <a:latin typeface="Cambria Math" panose="02040503050406030204" pitchFamily="18" charset="0"/>
                            <a:ea typeface="Cambria Math" panose="02040503050406030204" pitchFamily="18" charset="0"/>
                          </a:rPr>
                          <m:t>𝑨</m:t>
                        </m:r>
                      </m:sub>
                    </m:sSub>
                    <m:r>
                      <a:rPr lang="en-US" b="1" i="1" smtClean="0">
                        <a:solidFill>
                          <a:srgbClr val="FF0000"/>
                        </a:solidFill>
                        <a:latin typeface="Cambria Math" panose="02040503050406030204" pitchFamily="18" charset="0"/>
                        <a:ea typeface="Cambria Math" panose="02040503050406030204" pitchFamily="18" charset="0"/>
                      </a:rPr>
                      <m:t>&lt;</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𝝁</m:t>
                        </m:r>
                      </m:e>
                      <m:sub>
                        <m:r>
                          <a:rPr lang="en-US" b="1" i="1" smtClean="0">
                            <a:solidFill>
                              <a:srgbClr val="FF0000"/>
                            </a:solidFill>
                            <a:latin typeface="Cambria Math" panose="02040503050406030204" pitchFamily="18" charset="0"/>
                            <a:ea typeface="Cambria Math" panose="02040503050406030204" pitchFamily="18" charset="0"/>
                          </a:rPr>
                          <m:t>𝟎</m:t>
                        </m:r>
                      </m:sub>
                    </m:sSub>
                    <m:r>
                      <a:rPr lang="en-US" b="1" i="1" smtClean="0">
                        <a:solidFill>
                          <a:srgbClr val="FF0000"/>
                        </a:solidFill>
                        <a:latin typeface="Cambria Math" panose="02040503050406030204" pitchFamily="18" charset="0"/>
                        <a:ea typeface="Cambria Math" panose="02040503050406030204" pitchFamily="18" charset="0"/>
                      </a:rPr>
                      <m:t> </m:t>
                    </m:r>
                  </m:oMath>
                </a14:m>
                <a:r>
                  <a:rPr lang="en-US" b="1" dirty="0">
                    <a:solidFill>
                      <a:srgbClr val="FF0000"/>
                    </a:solidFill>
                  </a:rPr>
                  <a:t> or</a:t>
                </a:r>
                <a14:m>
                  <m:oMath xmlns:m="http://schemas.openxmlformats.org/officeDocument/2006/math">
                    <m:r>
                      <a:rPr lang="en-US" b="1" i="0" smtClean="0">
                        <a:latin typeface="Cambria Math" panose="02040503050406030204" pitchFamily="18" charset="0"/>
                        <a:ea typeface="Cambria Math" panose="02040503050406030204" pitchFamily="18" charset="0"/>
                      </a:rPr>
                      <m:t> </m:t>
                    </m:r>
                    <m:sSub>
                      <m:sSubPr>
                        <m:ctrlPr>
                          <a:rPr lang="el-GR" b="1" i="1">
                            <a:latin typeface="Cambria Math" panose="02040503050406030204" pitchFamily="18" charset="0"/>
                            <a:ea typeface="Cambria Math" panose="02040503050406030204" pitchFamily="18" charset="0"/>
                          </a:rPr>
                        </m:ctrlPr>
                      </m:sSubPr>
                      <m:e>
                        <m:r>
                          <a:rPr lang="el-GR" b="1" i="1">
                            <a:latin typeface="Cambria Math" panose="02040503050406030204" pitchFamily="18" charset="0"/>
                            <a:ea typeface="Cambria Math" panose="02040503050406030204" pitchFamily="18" charset="0"/>
                          </a:rPr>
                          <m:t>𝝁</m:t>
                        </m:r>
                      </m:e>
                      <m:sub>
                        <m:r>
                          <a:rPr lang="en-US" b="1" i="1">
                            <a:latin typeface="Cambria Math" panose="02040503050406030204" pitchFamily="18" charset="0"/>
                            <a:ea typeface="Cambria Math" panose="02040503050406030204" pitchFamily="18" charset="0"/>
                          </a:rPr>
                          <m:t>𝑨</m:t>
                        </m:r>
                      </m:sub>
                    </m:sSub>
                    <m:r>
                      <a:rPr lang="en-US" b="1" i="1" smtClean="0">
                        <a:solidFill>
                          <a:srgbClr val="FF0000"/>
                        </a:solidFill>
                        <a:latin typeface="Cambria Math" panose="02040503050406030204" pitchFamily="18" charset="0"/>
                        <a:ea typeface="Cambria Math" panose="02040503050406030204" pitchFamily="18" charset="0"/>
                      </a:rPr>
                      <m:t>&gt;</m:t>
                    </m:r>
                    <m:sSub>
                      <m:sSubPr>
                        <m:ctrlPr>
                          <a:rPr lang="en-US" b="1" i="1">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𝝁</m:t>
                        </m:r>
                      </m:e>
                      <m:sub>
                        <m:r>
                          <a:rPr lang="en-US" b="1" i="1" smtClean="0">
                            <a:solidFill>
                              <a:srgbClr val="FF0000"/>
                            </a:solidFill>
                            <a:latin typeface="Cambria Math" panose="02040503050406030204" pitchFamily="18" charset="0"/>
                            <a:ea typeface="Cambria Math" panose="02040503050406030204" pitchFamily="18" charset="0"/>
                          </a:rPr>
                          <m:t>𝟎</m:t>
                        </m:r>
                      </m:sub>
                    </m:sSub>
                  </m:oMath>
                </a14:m>
                <a:endParaRPr lang="en-US" b="1" dirty="0">
                  <a:solidFill>
                    <a:srgbClr val="FF0000"/>
                  </a:solidFill>
                </a:endParaRPr>
              </a:p>
              <a:p>
                <a:pPr marL="857250" lvl="1" indent="-342900"/>
                <a:endParaRPr lang="en-US" b="1" dirty="0">
                  <a:solidFill>
                    <a:srgbClr val="FF0000"/>
                  </a:solidFill>
                </a:endParaRPr>
              </a:p>
              <a:p>
                <a:pPr marL="342900" indent="-342900">
                  <a:buFont typeface="Arial" panose="020B0604020202020204" pitchFamily="34" charset="0"/>
                  <a:buChar char="•"/>
                </a:pPr>
                <a:r>
                  <a:rPr lang="en-US" b="1" dirty="0">
                    <a:solidFill>
                      <a:srgbClr val="FF0000"/>
                    </a:solidFill>
                  </a:rPr>
                  <a:t>2 sided</a:t>
                </a:r>
              </a:p>
              <a:p>
                <a:pPr marL="857250" lvl="1" indent="-342900"/>
                <a14:m>
                  <m:oMath xmlns:m="http://schemas.openxmlformats.org/officeDocument/2006/math">
                    <m:r>
                      <a:rPr lang="en-US" sz="2200" b="1" i="1" smtClean="0">
                        <a:solidFill>
                          <a:srgbClr val="FF0000"/>
                        </a:solidFill>
                        <a:latin typeface="Cambria Math" panose="02040503050406030204" pitchFamily="18" charset="0"/>
                        <a:ea typeface="Cambria Math" panose="02040503050406030204" pitchFamily="18" charset="0"/>
                      </a:rPr>
                      <m:t>𝝁</m:t>
                    </m:r>
                    <m:r>
                      <a:rPr lang="en-US" sz="2200" b="1" i="1" smtClean="0">
                        <a:solidFill>
                          <a:srgbClr val="FF0000"/>
                        </a:solidFill>
                        <a:latin typeface="Cambria Math" panose="02040503050406030204" pitchFamily="18" charset="0"/>
                        <a:ea typeface="Cambria Math" panose="02040503050406030204" pitchFamily="18" charset="0"/>
                      </a:rPr>
                      <m:t>≠</m:t>
                    </m:r>
                    <m:sSub>
                      <m:sSubPr>
                        <m:ctrlPr>
                          <a:rPr lang="en-US" sz="2200" b="1" i="1">
                            <a:solidFill>
                              <a:srgbClr val="FF0000"/>
                            </a:solidFill>
                            <a:latin typeface="Cambria Math" panose="02040503050406030204" pitchFamily="18" charset="0"/>
                            <a:ea typeface="Cambria Math" panose="02040503050406030204" pitchFamily="18" charset="0"/>
                          </a:rPr>
                        </m:ctrlPr>
                      </m:sSubPr>
                      <m:e>
                        <m:r>
                          <a:rPr lang="en-US" sz="2200" b="1" i="1" smtClean="0">
                            <a:solidFill>
                              <a:srgbClr val="FF0000"/>
                            </a:solidFill>
                            <a:latin typeface="Cambria Math" panose="02040503050406030204" pitchFamily="18" charset="0"/>
                            <a:ea typeface="Cambria Math" panose="02040503050406030204" pitchFamily="18" charset="0"/>
                          </a:rPr>
                          <m:t>𝝁</m:t>
                        </m:r>
                      </m:e>
                      <m:sub>
                        <m:r>
                          <a:rPr lang="en-US" sz="2200" b="1" i="1" smtClean="0">
                            <a:solidFill>
                              <a:srgbClr val="FF0000"/>
                            </a:solidFill>
                            <a:latin typeface="Cambria Math" panose="02040503050406030204" pitchFamily="18" charset="0"/>
                            <a:ea typeface="Cambria Math" panose="02040503050406030204" pitchFamily="18" charset="0"/>
                          </a:rPr>
                          <m:t>𝟎</m:t>
                        </m:r>
                      </m:sub>
                    </m:sSub>
                  </m:oMath>
                </a14:m>
                <a:endParaRPr lang="en-US" sz="2200" b="1" dirty="0">
                  <a:solidFill>
                    <a:srgbClr val="FF0000"/>
                  </a:solidFill>
                </a:endParaRPr>
              </a:p>
              <a:p>
                <a:pPr marL="857250" lvl="1" indent="-342900"/>
                <a:r>
                  <a:rPr lang="en-US" sz="2200" b="1" dirty="0"/>
                  <a:t>I usually do a 2 sided alternate hypothesis.</a:t>
                </a:r>
              </a:p>
              <a:p>
                <a:pPr marL="857250" lvl="1" indent="-342900"/>
                <a:endParaRPr lang="en-US" dirty="0"/>
              </a:p>
              <a:p>
                <a:pPr marL="342900" indent="-342900">
                  <a:lnSpc>
                    <a:spcPct val="110000"/>
                  </a:lnSpc>
                  <a:buFont typeface="Arial" panose="020B0604020202020204" pitchFamily="34" charset="0"/>
                  <a:buChar char="•"/>
                </a:pPr>
                <a:r>
                  <a:rPr lang="en-US" dirty="0"/>
                  <a:t>The alternate hypothesis chosen depends on what we are trying to prove or suspect to be true.</a:t>
                </a:r>
              </a:p>
              <a:p>
                <a:pPr marL="342900" indent="-342900">
                  <a:lnSpc>
                    <a:spcPct val="110000"/>
                  </a:lnSpc>
                  <a:buFont typeface="Arial" panose="020B0604020202020204" pitchFamily="34" charset="0"/>
                  <a:buChar char="•"/>
                </a:pPr>
                <a:r>
                  <a:rPr lang="en-US" dirty="0"/>
                  <a:t>You must form the hypothesis before collecting the data</a:t>
                </a:r>
              </a:p>
              <a:p>
                <a:pPr marL="342900" indent="-342900">
                  <a:lnSpc>
                    <a:spcPct val="110000"/>
                  </a:lnSpc>
                  <a:buFont typeface="Arial" panose="020B0604020202020204" pitchFamily="34" charset="0"/>
                  <a:buChar char="•"/>
                </a:pPr>
                <a:r>
                  <a:rPr lang="en-US" dirty="0"/>
                  <a:t>You cannot fit an hypothesis after you have collected the data – this would be unethical ( </a:t>
                </a:r>
                <a:r>
                  <a:rPr lang="en-US" i="1" dirty="0"/>
                  <a:t>and very dodgy!)</a:t>
                </a:r>
              </a:p>
              <a:p>
                <a:pPr marL="857250" lvl="1" indent="-342900"/>
                <a:endParaRPr lang="en-AU" dirty="0"/>
              </a:p>
            </p:txBody>
          </p:sp>
        </mc:Choice>
        <mc:Fallback xmlns="">
          <p:sp>
            <p:nvSpPr>
              <p:cNvPr id="4" name="Content Placeholder 3">
                <a:extLst>
                  <a:ext uri="{FF2B5EF4-FFF2-40B4-BE49-F238E27FC236}">
                    <a16:creationId xmlns:a16="http://schemas.microsoft.com/office/drawing/2014/main" id="{1183D7AC-338B-4862-8018-25EDB5CD65CD}"/>
                  </a:ext>
                </a:extLst>
              </p:cNvPr>
              <p:cNvSpPr>
                <a:spLocks noGrp="1" noRot="1" noChangeAspect="1" noMove="1" noResize="1" noEditPoints="1" noAdjustHandles="1" noChangeArrowheads="1" noChangeShapeType="1" noTextEdit="1"/>
              </p:cNvSpPr>
              <p:nvPr>
                <p:ph sz="half" idx="15"/>
              </p:nvPr>
            </p:nvSpPr>
            <p:spPr>
              <a:xfrm>
                <a:off x="246580" y="1952978"/>
                <a:ext cx="8529656" cy="4500359"/>
              </a:xfrm>
              <a:blipFill>
                <a:blip r:embed="rId2"/>
                <a:stretch>
                  <a:fillRect l="-643" t="-2571" r="-500" b="-135"/>
                </a:stretch>
              </a:blipFill>
            </p:spPr>
            <p:txBody>
              <a:bodyPr/>
              <a:lstStyle/>
              <a:p>
                <a:r>
                  <a:rPr lang="en-AU">
                    <a:noFill/>
                  </a:rPr>
                  <a:t> </a:t>
                </a:r>
              </a:p>
            </p:txBody>
          </p:sp>
        </mc:Fallback>
      </mc:AlternateContent>
    </p:spTree>
    <p:extLst>
      <p:ext uri="{BB962C8B-B14F-4D97-AF65-F5344CB8AC3E}">
        <p14:creationId xmlns:p14="http://schemas.microsoft.com/office/powerpoint/2010/main" val="138733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EEB5-57D6-4806-A787-1C289E0569E3}"/>
              </a:ext>
            </a:extLst>
          </p:cNvPr>
          <p:cNvSpPr>
            <a:spLocks noGrp="1"/>
          </p:cNvSpPr>
          <p:nvPr>
            <p:ph type="title"/>
          </p:nvPr>
        </p:nvSpPr>
        <p:spPr/>
        <p:txBody>
          <a:bodyPr/>
          <a:lstStyle/>
          <a:p>
            <a:r>
              <a:rPr lang="en-US" dirty="0"/>
              <a:t>Setting up hypotheses</a:t>
            </a:r>
            <a:endParaRPr lang="en-AU"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53E165B-5730-4752-93F7-8E526CC2036D}"/>
                  </a:ext>
                </a:extLst>
              </p:cNvPr>
              <p:cNvSpPr>
                <a:spLocks noGrp="1"/>
              </p:cNvSpPr>
              <p:nvPr>
                <p:ph sz="half" idx="15"/>
              </p:nvPr>
            </p:nvSpPr>
            <p:spPr>
              <a:xfrm>
                <a:off x="246580" y="1919112"/>
                <a:ext cx="8529656" cy="4534226"/>
              </a:xfrm>
            </p:spPr>
            <p:txBody>
              <a:bodyPr>
                <a:normAutofit fontScale="47500" lnSpcReduction="20000"/>
              </a:bodyPr>
              <a:lstStyle/>
              <a:p>
                <a:r>
                  <a:rPr lang="en-US" sz="2900" b="1" dirty="0">
                    <a:solidFill>
                      <a:srgbClr val="FF0000"/>
                    </a:solidFill>
                  </a:rPr>
                  <a:t>Apartments</a:t>
                </a:r>
              </a:p>
              <a:p>
                <a:pPr>
                  <a:lnSpc>
                    <a:spcPct val="120000"/>
                  </a:lnSpc>
                  <a:spcBef>
                    <a:spcPts val="0"/>
                  </a:spcBef>
                  <a:spcAft>
                    <a:spcPts val="600"/>
                  </a:spcAft>
                </a:pPr>
                <a:r>
                  <a:rPr lang="en-US" sz="2600" dirty="0"/>
                  <a:t>The mean area of new homes in Perth is claimed to be 520 m</a:t>
                </a:r>
                <a:r>
                  <a:rPr lang="en-US" sz="2600" baseline="30000" dirty="0"/>
                  <a:t>2</a:t>
                </a:r>
                <a:r>
                  <a:rPr lang="en-US" sz="2600" dirty="0"/>
                  <a:t>. You think the average area is smaller than advertised.</a:t>
                </a:r>
              </a:p>
              <a:p>
                <a:pPr marL="342900" indent="-342900">
                  <a:lnSpc>
                    <a:spcPct val="120000"/>
                  </a:lnSpc>
                  <a:spcBef>
                    <a:spcPts val="0"/>
                  </a:spcBef>
                  <a:spcAft>
                    <a:spcPts val="600"/>
                  </a:spcAft>
                  <a:buFont typeface="Arial" panose="020B0604020202020204" pitchFamily="34" charset="0"/>
                  <a:buChar char="•"/>
                </a:pPr>
                <a:r>
                  <a:rPr lang="en-US" sz="2600" dirty="0"/>
                  <a:t>The Null hypothesis (claim or no change) is that the mean area is 520 m</a:t>
                </a:r>
                <a:r>
                  <a:rPr lang="en-US" sz="2600" baseline="30000" dirty="0"/>
                  <a:t>2</a:t>
                </a:r>
                <a:r>
                  <a:rPr lang="en-US" sz="2600" dirty="0"/>
                  <a:t>.</a:t>
                </a:r>
              </a:p>
              <a:p>
                <a:pPr marL="342900" indent="-342900">
                  <a:lnSpc>
                    <a:spcPct val="120000"/>
                  </a:lnSpc>
                  <a:spcBef>
                    <a:spcPts val="0"/>
                  </a:spcBef>
                  <a:spcAft>
                    <a:spcPts val="600"/>
                  </a:spcAft>
                  <a:buFont typeface="Arial" panose="020B0604020202020204" pitchFamily="34" charset="0"/>
                  <a:buChar char="•"/>
                </a:pPr>
                <a:r>
                  <a:rPr lang="en-US" sz="2600" dirty="0"/>
                  <a:t>The Alternate hypothesis could be either:</a:t>
                </a:r>
              </a:p>
              <a:p>
                <a:pPr marL="857250" lvl="1" indent="-342900">
                  <a:lnSpc>
                    <a:spcPct val="120000"/>
                  </a:lnSpc>
                  <a:spcBef>
                    <a:spcPts val="0"/>
                  </a:spcBef>
                  <a:spcAft>
                    <a:spcPts val="600"/>
                  </a:spcAft>
                </a:pPr>
                <a:r>
                  <a:rPr lang="en-US" sz="2600" dirty="0"/>
                  <a:t>The mean area is less than 520 m</a:t>
                </a:r>
                <a:r>
                  <a:rPr lang="en-US" sz="2600" baseline="30000" dirty="0"/>
                  <a:t>2</a:t>
                </a:r>
                <a:r>
                  <a:rPr lang="en-US" sz="2600" dirty="0"/>
                  <a:t>. </a:t>
                </a:r>
                <a14:m>
                  <m:oMath xmlns:m="http://schemas.openxmlformats.org/officeDocument/2006/math">
                    <m:r>
                      <a:rPr lang="en-US" sz="2600" b="1" i="1" dirty="0" smtClean="0">
                        <a:solidFill>
                          <a:srgbClr val="FF0000"/>
                        </a:solidFill>
                        <a:latin typeface="Cambria Math" panose="02040503050406030204" pitchFamily="18" charset="0"/>
                      </a:rPr>
                      <m:t>𝑯</m:t>
                    </m:r>
                    <m:r>
                      <a:rPr lang="en-US" sz="2600" b="1" i="1" baseline="-25000" dirty="0" smtClean="0">
                        <a:solidFill>
                          <a:srgbClr val="FF0000"/>
                        </a:solidFill>
                        <a:latin typeface="Cambria Math" panose="02040503050406030204" pitchFamily="18" charset="0"/>
                      </a:rPr>
                      <m:t>𝑨</m:t>
                    </m:r>
                    <m:r>
                      <a:rPr lang="en-US" sz="2600" b="1" i="1" baseline="-25000" dirty="0" smtClean="0">
                        <a:solidFill>
                          <a:srgbClr val="FF0000"/>
                        </a:solidFill>
                        <a:latin typeface="Cambria Math" panose="02040503050406030204" pitchFamily="18" charset="0"/>
                      </a:rPr>
                      <m:t> &lt;</m:t>
                    </m:r>
                    <m:r>
                      <a:rPr lang="en-US" sz="2600" b="1" i="1" dirty="0" smtClean="0">
                        <a:solidFill>
                          <a:srgbClr val="FF0000"/>
                        </a:solidFill>
                        <a:latin typeface="Cambria Math" panose="02040503050406030204" pitchFamily="18" charset="0"/>
                      </a:rPr>
                      <m:t>𝟓𝟐𝟎</m:t>
                    </m:r>
                  </m:oMath>
                </a14:m>
                <a:endParaRPr lang="en-US" sz="2600" dirty="0"/>
              </a:p>
              <a:p>
                <a:pPr marL="857250" lvl="1" indent="-342900">
                  <a:lnSpc>
                    <a:spcPct val="120000"/>
                  </a:lnSpc>
                  <a:spcBef>
                    <a:spcPts val="0"/>
                  </a:spcBef>
                  <a:spcAft>
                    <a:spcPts val="600"/>
                  </a:spcAft>
                </a:pPr>
                <a:r>
                  <a:rPr lang="en-US" sz="2600" dirty="0"/>
                  <a:t>The mean area is not equal to 520 m</a:t>
                </a:r>
                <a:r>
                  <a:rPr lang="en-US" sz="2600" baseline="30000" dirty="0"/>
                  <a:t>2</a:t>
                </a:r>
                <a:r>
                  <a:rPr lang="en-US" sz="2600" dirty="0"/>
                  <a:t>. </a:t>
                </a:r>
                <a:r>
                  <a:rPr lang="en-US" sz="2600" b="1" dirty="0">
                    <a:solidFill>
                      <a:srgbClr val="FF0000"/>
                    </a:solidFill>
                  </a:rPr>
                  <a:t>H</a:t>
                </a:r>
                <a:r>
                  <a:rPr lang="en-US" sz="2600" b="1" baseline="-25000" dirty="0">
                    <a:solidFill>
                      <a:srgbClr val="FF0000"/>
                    </a:solidFill>
                  </a:rPr>
                  <a:t>A</a:t>
                </a:r>
                <a14:m>
                  <m:oMath xmlns:m="http://schemas.openxmlformats.org/officeDocument/2006/math">
                    <m:r>
                      <a:rPr lang="en-US" sz="2600" b="1" i="1" dirty="0">
                        <a:solidFill>
                          <a:srgbClr val="FF0000"/>
                        </a:solidFill>
                        <a:latin typeface="Cambria Math" panose="02040503050406030204" pitchFamily="18" charset="0"/>
                        <a:ea typeface="Cambria Math" panose="02040503050406030204" pitchFamily="18" charset="0"/>
                      </a:rPr>
                      <m:t>≠</m:t>
                    </m:r>
                  </m:oMath>
                </a14:m>
                <a:r>
                  <a:rPr lang="en-US" sz="2600" dirty="0">
                    <a:solidFill>
                      <a:srgbClr val="FF0000"/>
                    </a:solidFill>
                  </a:rPr>
                  <a:t> 520</a:t>
                </a:r>
              </a:p>
              <a:p>
                <a:pPr marL="857250" lvl="1" indent="-342900">
                  <a:lnSpc>
                    <a:spcPct val="120000"/>
                  </a:lnSpc>
                  <a:spcBef>
                    <a:spcPts val="0"/>
                  </a:spcBef>
                  <a:spcAft>
                    <a:spcPts val="600"/>
                  </a:spcAft>
                </a:pPr>
                <a:r>
                  <a:rPr lang="en-US" sz="2600" dirty="0">
                    <a:solidFill>
                      <a:schemeClr val="tx1"/>
                    </a:solidFill>
                  </a:rPr>
                  <a:t>For me the 2 tail alternate hypothesis H</a:t>
                </a:r>
                <a:r>
                  <a:rPr lang="en-US" sz="2600" baseline="-25000" dirty="0">
                    <a:solidFill>
                      <a:schemeClr val="tx1"/>
                    </a:solidFill>
                  </a:rPr>
                  <a:t>A</a:t>
                </a:r>
                <a14:m>
                  <m:oMath xmlns:m="http://schemas.openxmlformats.org/officeDocument/2006/math">
                    <m:r>
                      <a:rPr lang="en-US" sz="2600" b="0" i="1" dirty="0">
                        <a:solidFill>
                          <a:schemeClr val="tx1"/>
                        </a:solidFill>
                        <a:latin typeface="Cambria Math" panose="02040503050406030204" pitchFamily="18" charset="0"/>
                        <a:ea typeface="Cambria Math" panose="02040503050406030204" pitchFamily="18" charset="0"/>
                      </a:rPr>
                      <m:t>≠</m:t>
                    </m:r>
                  </m:oMath>
                </a14:m>
                <a:r>
                  <a:rPr lang="en-US" sz="2600" dirty="0">
                    <a:solidFill>
                      <a:schemeClr val="tx1"/>
                    </a:solidFill>
                  </a:rPr>
                  <a:t> 520 is a good alternate hypothesis as you are not making judgement on what you will find as the area could be lower or higher.</a:t>
                </a:r>
              </a:p>
              <a:p>
                <a:pPr marL="857250" lvl="1" indent="-342900">
                  <a:lnSpc>
                    <a:spcPct val="120000"/>
                  </a:lnSpc>
                  <a:spcBef>
                    <a:spcPts val="0"/>
                  </a:spcBef>
                  <a:spcAft>
                    <a:spcPts val="600"/>
                  </a:spcAft>
                </a:pPr>
                <a:r>
                  <a:rPr lang="en-US" sz="2600" dirty="0">
                    <a:solidFill>
                      <a:srgbClr val="FF0000"/>
                    </a:solidFill>
                  </a:rPr>
                  <a:t>The important thing is that you have to decide on an alternate hypothesis and justify your use of it. </a:t>
                </a:r>
                <a:endParaRPr lang="en-US" sz="2600" dirty="0">
                  <a:solidFill>
                    <a:schemeClr val="tx1"/>
                  </a:solidFill>
                </a:endParaRPr>
              </a:p>
              <a:p>
                <a:r>
                  <a:rPr lang="en-US" sz="2900" b="1" dirty="0">
                    <a:solidFill>
                      <a:srgbClr val="FF0000"/>
                    </a:solidFill>
                  </a:rPr>
                  <a:t>Cars</a:t>
                </a:r>
              </a:p>
              <a:p>
                <a:pPr>
                  <a:lnSpc>
                    <a:spcPct val="120000"/>
                  </a:lnSpc>
                </a:pPr>
                <a:r>
                  <a:rPr lang="en-US" sz="2900" dirty="0"/>
                  <a:t>Your car averages 10 km/</a:t>
                </a:r>
                <a:r>
                  <a:rPr lang="en-US" sz="2900" dirty="0" err="1"/>
                  <a:t>litre</a:t>
                </a:r>
                <a:r>
                  <a:rPr lang="en-US" sz="2900" dirty="0"/>
                  <a:t>. A new fuel says it will improve fuel consumption. </a:t>
                </a:r>
              </a:p>
              <a:p>
                <a:pPr marL="457200" indent="-457200">
                  <a:lnSpc>
                    <a:spcPct val="120000"/>
                  </a:lnSpc>
                  <a:buFont typeface="Arial" panose="020B0604020202020204" pitchFamily="34" charset="0"/>
                  <a:buChar char="•"/>
                </a:pPr>
                <a:r>
                  <a:rPr lang="en-US" sz="2900" dirty="0"/>
                  <a:t>The new fuel might cause: no change, an increase or a decrease in fuel consumption. </a:t>
                </a:r>
              </a:p>
              <a:p>
                <a:pPr marL="457200" indent="-457200">
                  <a:lnSpc>
                    <a:spcPct val="120000"/>
                  </a:lnSpc>
                  <a:buFont typeface="Arial" panose="020B0604020202020204" pitchFamily="34" charset="0"/>
                  <a:buChar char="•"/>
                </a:pPr>
                <a:r>
                  <a:rPr lang="en-US" sz="2900" dirty="0"/>
                  <a:t>Identify an appropriate hypothesis. </a:t>
                </a:r>
                <a:r>
                  <a:rPr lang="en-US" sz="2900" b="1" dirty="0"/>
                  <a:t>   H</a:t>
                </a:r>
                <a:r>
                  <a:rPr lang="en-US" sz="2900" b="1" baseline="-25000" dirty="0"/>
                  <a:t>0</a:t>
                </a:r>
                <a:r>
                  <a:rPr lang="en-US" sz="2900" b="1" dirty="0"/>
                  <a:t>=	                     H</a:t>
                </a:r>
                <a:r>
                  <a:rPr lang="en-US" sz="2900" b="1" baseline="-25000" dirty="0"/>
                  <a:t>A</a:t>
                </a:r>
                <a:endParaRPr lang="en-US" sz="2900" b="1" dirty="0"/>
              </a:p>
              <a:p>
                <a:r>
                  <a:rPr lang="en-US" sz="2900" b="1" dirty="0">
                    <a:solidFill>
                      <a:srgbClr val="FF0000"/>
                    </a:solidFill>
                  </a:rPr>
                  <a:t>Bolts</a:t>
                </a:r>
              </a:p>
              <a:p>
                <a:r>
                  <a:rPr lang="en-US" sz="2900" dirty="0"/>
                  <a:t>The diameter of a bolt is supposed to be 6mm. If it is too big or small the nut will not fit properly.</a:t>
                </a:r>
              </a:p>
              <a:p>
                <a:pPr marL="342900" indent="-342900">
                  <a:buFont typeface="Arial" panose="020B0604020202020204" pitchFamily="34" charset="0"/>
                  <a:buChar char="•"/>
                </a:pPr>
                <a:r>
                  <a:rPr lang="en-US" sz="2900" b="1" dirty="0"/>
                  <a:t>H</a:t>
                </a:r>
                <a:r>
                  <a:rPr lang="en-US" sz="2900" b="1" baseline="-25000" dirty="0"/>
                  <a:t>0</a:t>
                </a:r>
                <a:r>
                  <a:rPr lang="en-US" sz="2900" b="1" dirty="0"/>
                  <a:t>=	                                  H</a:t>
                </a:r>
                <a:r>
                  <a:rPr lang="en-US" sz="2900" b="1" baseline="-25000" dirty="0"/>
                  <a:t>A</a:t>
                </a:r>
                <a14:m>
                  <m:oMath xmlns:m="http://schemas.openxmlformats.org/officeDocument/2006/math">
                    <m:r>
                      <a:rPr lang="en-US" sz="2900" b="1" i="1" dirty="0" smtClean="0">
                        <a:latin typeface="Cambria Math" panose="02040503050406030204" pitchFamily="18" charset="0"/>
                        <a:ea typeface="Cambria Math" panose="02040503050406030204" pitchFamily="18" charset="0"/>
                      </a:rPr>
                      <m:t>≠</m:t>
                    </m:r>
                  </m:oMath>
                </a14:m>
                <a:endParaRPr lang="en-AU" sz="2900" b="1" dirty="0"/>
              </a:p>
            </p:txBody>
          </p:sp>
        </mc:Choice>
        <mc:Fallback>
          <p:sp>
            <p:nvSpPr>
              <p:cNvPr id="4" name="Content Placeholder 3">
                <a:extLst>
                  <a:ext uri="{FF2B5EF4-FFF2-40B4-BE49-F238E27FC236}">
                    <a16:creationId xmlns:a16="http://schemas.microsoft.com/office/drawing/2014/main" id="{653E165B-5730-4752-93F7-8E526CC2036D}"/>
                  </a:ext>
                </a:extLst>
              </p:cNvPr>
              <p:cNvSpPr>
                <a:spLocks noGrp="1" noRot="1" noChangeAspect="1" noMove="1" noResize="1" noEditPoints="1" noAdjustHandles="1" noChangeArrowheads="1" noChangeShapeType="1" noTextEdit="1"/>
              </p:cNvSpPr>
              <p:nvPr>
                <p:ph sz="half" idx="15"/>
              </p:nvPr>
            </p:nvSpPr>
            <p:spPr>
              <a:xfrm>
                <a:off x="246580" y="1919112"/>
                <a:ext cx="8529656" cy="4534226"/>
              </a:xfrm>
              <a:blipFill>
                <a:blip r:embed="rId2"/>
                <a:stretch>
                  <a:fillRect l="-214" t="-1613" r="-357"/>
                </a:stretch>
              </a:blipFill>
            </p:spPr>
            <p:txBody>
              <a:bodyPr/>
              <a:lstStyle/>
              <a:p>
                <a:r>
                  <a:rPr lang="en-AU">
                    <a:noFill/>
                  </a:rPr>
                  <a:t> </a:t>
                </a:r>
              </a:p>
            </p:txBody>
          </p:sp>
        </mc:Fallback>
      </mc:AlternateContent>
    </p:spTree>
    <p:extLst>
      <p:ext uri="{BB962C8B-B14F-4D97-AF65-F5344CB8AC3E}">
        <p14:creationId xmlns:p14="http://schemas.microsoft.com/office/powerpoint/2010/main" val="350865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3DD0-0CA8-4C55-96A4-5B0A7A1B4453}"/>
              </a:ext>
            </a:extLst>
          </p:cNvPr>
          <p:cNvSpPr>
            <a:spLocks noGrp="1"/>
          </p:cNvSpPr>
          <p:nvPr>
            <p:ph type="title"/>
          </p:nvPr>
        </p:nvSpPr>
        <p:spPr/>
        <p:txBody>
          <a:bodyPr/>
          <a:lstStyle/>
          <a:p>
            <a:r>
              <a:rPr lang="en-US" dirty="0"/>
              <a:t>Hypotheses for Breakfast</a:t>
            </a:r>
            <a:endParaRPr lang="en-AU"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F80B772-270E-48F8-AAC7-80FA6ABCAA5F}"/>
                  </a:ext>
                </a:extLst>
              </p:cNvPr>
              <p:cNvSpPr>
                <a:spLocks noGrp="1"/>
              </p:cNvSpPr>
              <p:nvPr>
                <p:ph sz="half" idx="15"/>
              </p:nvPr>
            </p:nvSpPr>
            <p:spPr>
              <a:xfrm>
                <a:off x="246580" y="1919111"/>
                <a:ext cx="8529656" cy="4534226"/>
              </a:xfrm>
            </p:spPr>
            <p:txBody>
              <a:bodyPr>
                <a:normAutofit fontScale="92500"/>
              </a:bodyPr>
              <a:lstStyle/>
              <a:p>
                <a:pPr>
                  <a:lnSpc>
                    <a:spcPct val="100000"/>
                  </a:lnSpc>
                </a:pPr>
                <a:r>
                  <a:rPr lang="en-US" dirty="0"/>
                  <a:t>A bored statistician suspects that the 500 gram packets of breakfast cereal he buys actually contain less than 500 grams.</a:t>
                </a:r>
              </a:p>
              <a:p>
                <a:pPr>
                  <a:lnSpc>
                    <a:spcPct val="100000"/>
                  </a:lnSpc>
                </a:pPr>
                <a:r>
                  <a:rPr lang="en-US" dirty="0"/>
                  <a:t>He cannot accuse the company of short changing consumers without some evidence.</a:t>
                </a:r>
              </a:p>
              <a:p>
                <a:pPr marL="342900" indent="-342900">
                  <a:lnSpc>
                    <a:spcPct val="100000"/>
                  </a:lnSpc>
                  <a:buFont typeface="Arial" panose="020B0604020202020204" pitchFamily="34" charset="0"/>
                  <a:buChar char="•"/>
                </a:pPr>
                <a:r>
                  <a:rPr lang="en-US" dirty="0"/>
                  <a:t>He needs to be </a:t>
                </a:r>
                <a:r>
                  <a:rPr lang="en-US" b="1" i="1" dirty="0">
                    <a:solidFill>
                      <a:srgbClr val="FF0000"/>
                    </a:solidFill>
                  </a:rPr>
                  <a:t>confident</a:t>
                </a:r>
                <a:r>
                  <a:rPr lang="en-US" dirty="0"/>
                  <a:t> that he is correct!</a:t>
                </a:r>
              </a:p>
              <a:p>
                <a:pPr marL="342900" indent="-342900">
                  <a:lnSpc>
                    <a:spcPct val="100000"/>
                  </a:lnSpc>
                  <a:buFont typeface="Arial" panose="020B0604020202020204" pitchFamily="34" charset="0"/>
                  <a:buChar char="•"/>
                </a:pPr>
                <a:endParaRPr lang="en-US" dirty="0"/>
              </a:p>
              <a:p>
                <a:pPr marL="342900" indent="-342900">
                  <a:lnSpc>
                    <a:spcPct val="100000"/>
                  </a:lnSpc>
                  <a:buFont typeface="Arial" panose="020B0604020202020204" pitchFamily="34" charset="0"/>
                  <a:buChar char="•"/>
                </a:pPr>
                <a:r>
                  <a:rPr lang="en-US" dirty="0"/>
                  <a:t>The </a:t>
                </a:r>
                <a:r>
                  <a:rPr lang="en-US" b="1" dirty="0">
                    <a:solidFill>
                      <a:srgbClr val="FF0000"/>
                    </a:solidFill>
                  </a:rPr>
                  <a:t>Null Hypothesis </a:t>
                </a:r>
                <a:r>
                  <a:rPr lang="en-US" dirty="0"/>
                  <a:t>is that the packets do contain 500 grams of delicious cereal.</a:t>
                </a:r>
              </a:p>
              <a:p>
                <a:pPr>
                  <a:lnSpc>
                    <a:spcPct val="10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=500 </m:t>
                      </m:r>
                      <m:r>
                        <a:rPr lang="en-US" b="0" i="1" smtClean="0">
                          <a:latin typeface="Cambria Math" panose="02040503050406030204" pitchFamily="18" charset="0"/>
                        </a:rPr>
                        <m:t>𝑔𝑟𝑎𝑚𝑠</m:t>
                      </m:r>
                    </m:oMath>
                  </m:oMathPara>
                </a14:m>
                <a:endParaRPr lang="en-US" b="0" dirty="0"/>
              </a:p>
              <a:p>
                <a:pPr marL="342900" indent="-342900">
                  <a:lnSpc>
                    <a:spcPct val="100000"/>
                  </a:lnSpc>
                  <a:buFont typeface="Arial" panose="020B0604020202020204" pitchFamily="34" charset="0"/>
                  <a:buChar char="•"/>
                </a:pPr>
                <a:r>
                  <a:rPr lang="en-US" dirty="0"/>
                  <a:t>The </a:t>
                </a:r>
                <a:r>
                  <a:rPr lang="en-US" b="1" dirty="0">
                    <a:solidFill>
                      <a:srgbClr val="FF0000"/>
                    </a:solidFill>
                  </a:rPr>
                  <a:t>Alternate Hypothesis</a:t>
                </a:r>
                <a:r>
                  <a:rPr lang="en-US" dirty="0"/>
                  <a:t> is that the packets contain&lt; 500 grams</a:t>
                </a:r>
              </a:p>
              <a:p>
                <a:pPr>
                  <a:lnSpc>
                    <a:spcPct val="10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rPr>
                        <m:t>500 </m:t>
                      </m:r>
                      <m:r>
                        <a:rPr lang="en-US" i="1">
                          <a:latin typeface="Cambria Math" panose="02040503050406030204" pitchFamily="18" charset="0"/>
                        </a:rPr>
                        <m:t>𝑔𝑟𝑎𝑚𝑠</m:t>
                      </m:r>
                    </m:oMath>
                  </m:oMathPara>
                </a14:m>
                <a:endParaRPr lang="en-US" dirty="0"/>
              </a:p>
              <a:p>
                <a:pPr>
                  <a:lnSpc>
                    <a:spcPct val="100000"/>
                  </a:lnSpc>
                </a:pPr>
                <a:r>
                  <a:rPr lang="en-US" dirty="0"/>
                  <a:t>This is a </a:t>
                </a:r>
                <a:r>
                  <a:rPr lang="en-US" b="1" i="1" dirty="0">
                    <a:solidFill>
                      <a:srgbClr val="FF0000"/>
                    </a:solidFill>
                  </a:rPr>
                  <a:t>one sided test </a:t>
                </a:r>
                <a:r>
                  <a:rPr lang="en-US" dirty="0"/>
                  <a:t>as the statistician is only worried that he is not getting enough cereal. He does not care if they are giving him &gt;500 grams.</a:t>
                </a:r>
              </a:p>
              <a:p>
                <a:pPr>
                  <a:lnSpc>
                    <a:spcPct val="100000"/>
                  </a:lnSpc>
                </a:pPr>
                <a:endParaRPr lang="en-US" dirty="0"/>
              </a:p>
              <a:p>
                <a:endParaRPr lang="en-AU" dirty="0"/>
              </a:p>
            </p:txBody>
          </p:sp>
        </mc:Choice>
        <mc:Fallback xmlns="">
          <p:sp>
            <p:nvSpPr>
              <p:cNvPr id="4" name="Content Placeholder 3">
                <a:extLst>
                  <a:ext uri="{FF2B5EF4-FFF2-40B4-BE49-F238E27FC236}">
                    <a16:creationId xmlns:a16="http://schemas.microsoft.com/office/drawing/2014/main" id="{CF80B772-270E-48F8-AAC7-80FA6ABCAA5F}"/>
                  </a:ext>
                </a:extLst>
              </p:cNvPr>
              <p:cNvSpPr>
                <a:spLocks noGrp="1" noRot="1" noChangeAspect="1" noMove="1" noResize="1" noEditPoints="1" noAdjustHandles="1" noChangeArrowheads="1" noChangeShapeType="1" noTextEdit="1"/>
              </p:cNvSpPr>
              <p:nvPr>
                <p:ph sz="half" idx="15"/>
              </p:nvPr>
            </p:nvSpPr>
            <p:spPr>
              <a:xfrm>
                <a:off x="246580" y="1919111"/>
                <a:ext cx="8529656" cy="4534226"/>
              </a:xfrm>
              <a:blipFill>
                <a:blip r:embed="rId3"/>
                <a:stretch>
                  <a:fillRect l="-643" t="-806" r="-1357" b="-672"/>
                </a:stretch>
              </a:blipFill>
            </p:spPr>
            <p:txBody>
              <a:bodyPr/>
              <a:lstStyle/>
              <a:p>
                <a:r>
                  <a:rPr lang="en-AU">
                    <a:noFill/>
                  </a:rPr>
                  <a:t> </a:t>
                </a:r>
              </a:p>
            </p:txBody>
          </p:sp>
        </mc:Fallback>
      </mc:AlternateContent>
    </p:spTree>
    <p:extLst>
      <p:ext uri="{BB962C8B-B14F-4D97-AF65-F5344CB8AC3E}">
        <p14:creationId xmlns:p14="http://schemas.microsoft.com/office/powerpoint/2010/main" val="1139292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7328-56ED-4FE4-8AA2-A26E8618F7D8}"/>
              </a:ext>
            </a:extLst>
          </p:cNvPr>
          <p:cNvSpPr>
            <a:spLocks noGrp="1"/>
          </p:cNvSpPr>
          <p:nvPr>
            <p:ph type="title"/>
          </p:nvPr>
        </p:nvSpPr>
        <p:spPr/>
        <p:txBody>
          <a:bodyPr/>
          <a:lstStyle/>
          <a:p>
            <a:r>
              <a:rPr lang="en-US" dirty="0"/>
              <a:t>To test the cereal hypothesis…</a:t>
            </a:r>
            <a:endParaRPr lang="en-AU"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3340674-076C-4350-A6F3-CA5DB48EABC5}"/>
                  </a:ext>
                </a:extLst>
              </p:cNvPr>
              <p:cNvSpPr>
                <a:spLocks noGrp="1"/>
              </p:cNvSpPr>
              <p:nvPr>
                <p:ph sz="half" idx="15"/>
              </p:nvPr>
            </p:nvSpPr>
            <p:spPr>
              <a:xfrm>
                <a:off x="246580" y="1952978"/>
                <a:ext cx="8529656" cy="4500359"/>
              </a:xfrm>
            </p:spPr>
            <p:txBody>
              <a:bodyPr>
                <a:normAutofit fontScale="77500" lnSpcReduction="20000"/>
              </a:bodyPr>
              <a:lstStyle/>
              <a:p>
                <a:pPr marL="457200" indent="-457200">
                  <a:buFont typeface="+mj-lt"/>
                  <a:buAutoNum type="arabicPeriod"/>
                </a:pPr>
                <a:r>
                  <a:rPr lang="en-US" dirty="0"/>
                  <a:t>State the hypothesis</a:t>
                </a:r>
              </a:p>
              <a:p>
                <a:pPr marL="457200" indent="-457200">
                  <a:buFont typeface="+mj-lt"/>
                  <a:buAutoNum type="arabicPeriod"/>
                </a:pPr>
                <a:r>
                  <a:rPr lang="en-US" dirty="0"/>
                  <a:t>Take a simple random sample and calculate the sample mean</a:t>
                </a:r>
              </a:p>
              <a:p>
                <a:pPr marL="457200" indent="-457200">
                  <a:buFont typeface="+mj-lt"/>
                  <a:buAutoNum type="arabicPeriod"/>
                </a:pPr>
                <a:endParaRPr lang="en-US" dirty="0"/>
              </a:p>
              <a:p>
                <a:r>
                  <a:rPr lang="en-US" dirty="0"/>
                  <a:t>If the sample mean is </a:t>
                </a:r>
                <a14:m>
                  <m:oMath xmlns:m="http://schemas.openxmlformats.org/officeDocument/2006/math">
                    <m:r>
                      <a:rPr lang="en-US" i="1" dirty="0" smtClean="0">
                        <a:latin typeface="Cambria Math" panose="02040503050406030204" pitchFamily="18" charset="0"/>
                      </a:rPr>
                      <m:t>490 </m:t>
                    </m:r>
                    <m:r>
                      <a:rPr lang="en-US" i="1" dirty="0" smtClean="0">
                        <a:latin typeface="Cambria Math" panose="02040503050406030204" pitchFamily="18" charset="0"/>
                      </a:rPr>
                      <m:t>𝑔𝑟𝑎𝑚𝑠</m:t>
                    </m:r>
                  </m:oMath>
                </a14:m>
                <a:r>
                  <a:rPr lang="en-US" dirty="0"/>
                  <a:t>, </a:t>
                </a:r>
                <a14:m>
                  <m:oMath xmlns:m="http://schemas.openxmlformats.org/officeDocument/2006/math">
                    <m:r>
                      <a:rPr lang="en-US" i="1" dirty="0" smtClean="0">
                        <a:latin typeface="Cambria Math" panose="02040503050406030204" pitchFamily="18" charset="0"/>
                      </a:rPr>
                      <m:t>&lt; 500 </m:t>
                    </m:r>
                    <m:r>
                      <a:rPr lang="en-US" i="1" dirty="0" smtClean="0">
                        <a:latin typeface="Cambria Math" panose="02040503050406030204" pitchFamily="18" charset="0"/>
                      </a:rPr>
                      <m:t>𝑔𝑟𝑎𝑚𝑠</m:t>
                    </m:r>
                    <m:r>
                      <a:rPr lang="en-US" i="1" dirty="0" smtClean="0">
                        <a:latin typeface="Cambria Math" panose="02040503050406030204" pitchFamily="18" charset="0"/>
                      </a:rPr>
                      <m:t> </m:t>
                    </m:r>
                  </m:oMath>
                </a14:m>
                <a:r>
                  <a:rPr lang="en-US" dirty="0"/>
                  <a:t>is this enough proof that </a:t>
                </a:r>
              </a:p>
              <a:p>
                <a:pPr algn="ct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𝑯</m:t>
                        </m:r>
                      </m:e>
                      <m:sub>
                        <m:r>
                          <a:rPr lang="en-US" b="1" i="1">
                            <a:solidFill>
                              <a:srgbClr val="FF0000"/>
                            </a:solidFill>
                            <a:latin typeface="Cambria Math" panose="02040503050406030204" pitchFamily="18" charset="0"/>
                          </a:rPr>
                          <m:t>𝑨</m:t>
                        </m:r>
                      </m:sub>
                    </m:sSub>
                    <m:r>
                      <a:rPr lang="en-US" b="1" i="1">
                        <a:solidFill>
                          <a:srgbClr val="FF0000"/>
                        </a:solidFill>
                        <a:latin typeface="Cambria Math" panose="02040503050406030204" pitchFamily="18" charset="0"/>
                      </a:rPr>
                      <m:t>: </m:t>
                    </m:r>
                    <m:r>
                      <a:rPr lang="en-US" b="1" i="1">
                        <a:solidFill>
                          <a:srgbClr val="FF0000"/>
                        </a:solidFill>
                        <a:latin typeface="Cambria Math" panose="02040503050406030204" pitchFamily="18" charset="0"/>
                        <a:ea typeface="Cambria Math" panose="02040503050406030204" pitchFamily="18" charset="0"/>
                      </a:rPr>
                      <m:t>𝝁</m:t>
                    </m:r>
                    <m:r>
                      <a:rPr lang="en-US" b="1" i="1">
                        <a:solidFill>
                          <a:srgbClr val="FF0000"/>
                        </a:solidFill>
                        <a:latin typeface="Cambria Math" panose="02040503050406030204" pitchFamily="18" charset="0"/>
                        <a:ea typeface="Cambria Math" panose="02040503050406030204" pitchFamily="18" charset="0"/>
                      </a:rPr>
                      <m:t>&lt;</m:t>
                    </m:r>
                    <m:r>
                      <a:rPr lang="en-US" b="1" i="1">
                        <a:solidFill>
                          <a:srgbClr val="FF0000"/>
                        </a:solidFill>
                        <a:latin typeface="Cambria Math" panose="02040503050406030204" pitchFamily="18" charset="0"/>
                      </a:rPr>
                      <m:t>𝟓𝟎𝟎</m:t>
                    </m:r>
                    <m:r>
                      <a:rPr lang="en-US" b="1" i="1">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𝒈𝒓𝒂𝒎𝒔</m:t>
                    </m:r>
                  </m:oMath>
                </a14:m>
                <a:r>
                  <a:rPr lang="en-US" b="1" dirty="0">
                    <a:solidFill>
                      <a:srgbClr val="FF0000"/>
                    </a:solidFill>
                  </a:rPr>
                  <a:t> </a:t>
                </a:r>
                <a:r>
                  <a:rPr lang="en-US" dirty="0"/>
                  <a:t>is true?</a:t>
                </a:r>
              </a:p>
              <a:p>
                <a:pPr algn="ctr"/>
                <a:endParaRPr lang="en-US" dirty="0"/>
              </a:p>
              <a:p>
                <a:r>
                  <a:rPr lang="en-US" dirty="0"/>
                  <a:t>Think back to last weeks lecture…</a:t>
                </a:r>
              </a:p>
              <a:p>
                <a:pPr marL="342900" indent="-342900">
                  <a:lnSpc>
                    <a:spcPct val="120000"/>
                  </a:lnSpc>
                  <a:buFont typeface="Arial" panose="020B0604020202020204" pitchFamily="34" charset="0"/>
                  <a:buChar char="•"/>
                </a:pPr>
                <a:r>
                  <a:rPr lang="en-US" dirty="0"/>
                  <a:t>You took a SRS of n=5, from a set of numbers and calculated the mean, and then calculated the mean of the means.</a:t>
                </a:r>
              </a:p>
              <a:p>
                <a:pPr marL="342900" indent="-342900">
                  <a:lnSpc>
                    <a:spcPct val="120000"/>
                  </a:lnSpc>
                  <a:buFont typeface="Arial" panose="020B0604020202020204" pitchFamily="34" charset="0"/>
                  <a:buChar char="•"/>
                </a:pPr>
                <a:r>
                  <a:rPr lang="en-US" dirty="0"/>
                  <a:t>Even though the mean of the population was actually ~56, your sample means were all over the place and then the mean of the means was ~48</a:t>
                </a:r>
              </a:p>
              <a:p>
                <a:pPr marL="342900" indent="-342900">
                  <a:lnSpc>
                    <a:spcPct val="120000"/>
                  </a:lnSpc>
                  <a:buFont typeface="Arial" panose="020B0604020202020204" pitchFamily="34" charset="0"/>
                  <a:buChar char="•"/>
                </a:pPr>
                <a:r>
                  <a:rPr lang="en-US" dirty="0"/>
                  <a:t>Couldn’t the same be true here? </a:t>
                </a:r>
              </a:p>
              <a:p>
                <a:pPr marL="342900" indent="-342900">
                  <a:lnSpc>
                    <a:spcPct val="120000"/>
                  </a:lnSpc>
                  <a:buFont typeface="Arial" panose="020B0604020202020204" pitchFamily="34" charset="0"/>
                  <a:buChar char="•"/>
                </a:pPr>
                <a:r>
                  <a:rPr lang="en-US" dirty="0"/>
                  <a:t>How much less than 500 does my sample mean have to be before I am confident that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𝑯</m:t>
                        </m:r>
                      </m:e>
                      <m:sub>
                        <m:r>
                          <a:rPr lang="en-US" b="1" i="1">
                            <a:solidFill>
                              <a:srgbClr val="FF0000"/>
                            </a:solidFill>
                            <a:latin typeface="Cambria Math" panose="02040503050406030204" pitchFamily="18" charset="0"/>
                          </a:rPr>
                          <m:t>𝑨</m:t>
                        </m:r>
                      </m:sub>
                    </m:sSub>
                    <m:r>
                      <a:rPr lang="en-US" b="1" i="1">
                        <a:solidFill>
                          <a:srgbClr val="FF0000"/>
                        </a:solidFill>
                        <a:latin typeface="Cambria Math" panose="02040503050406030204" pitchFamily="18" charset="0"/>
                      </a:rPr>
                      <m:t>: </m:t>
                    </m:r>
                    <m:r>
                      <a:rPr lang="en-US" b="1" i="1">
                        <a:solidFill>
                          <a:srgbClr val="FF0000"/>
                        </a:solidFill>
                        <a:latin typeface="Cambria Math" panose="02040503050406030204" pitchFamily="18" charset="0"/>
                        <a:ea typeface="Cambria Math" panose="02040503050406030204" pitchFamily="18" charset="0"/>
                      </a:rPr>
                      <m:t>𝝁</m:t>
                    </m:r>
                    <m:r>
                      <a:rPr lang="en-US" b="1" i="1">
                        <a:solidFill>
                          <a:srgbClr val="FF0000"/>
                        </a:solidFill>
                        <a:latin typeface="Cambria Math" panose="02040503050406030204" pitchFamily="18" charset="0"/>
                        <a:ea typeface="Cambria Math" panose="02040503050406030204" pitchFamily="18" charset="0"/>
                      </a:rPr>
                      <m:t>&lt;</m:t>
                    </m:r>
                    <m:r>
                      <a:rPr lang="en-US" b="1" i="1">
                        <a:solidFill>
                          <a:srgbClr val="FF0000"/>
                        </a:solidFill>
                        <a:latin typeface="Cambria Math" panose="02040503050406030204" pitchFamily="18" charset="0"/>
                      </a:rPr>
                      <m:t>𝟓𝟎𝟎</m:t>
                    </m:r>
                    <m:r>
                      <a:rPr lang="en-US" b="1" i="1">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𝒈𝒓𝒂𝒎𝒔</m:t>
                    </m:r>
                  </m:oMath>
                </a14:m>
                <a:r>
                  <a:rPr lang="en-US" b="1" dirty="0">
                    <a:solidFill>
                      <a:srgbClr val="FF0000"/>
                    </a:solidFill>
                  </a:rPr>
                  <a:t> </a:t>
                </a:r>
                <a:r>
                  <a:rPr lang="en-US" dirty="0"/>
                  <a:t>is true?</a:t>
                </a:r>
              </a:p>
              <a:p>
                <a:pPr algn="ctr"/>
                <a:r>
                  <a:rPr lang="en-US" sz="2800" b="1" dirty="0"/>
                  <a:t>What to do?</a:t>
                </a:r>
              </a:p>
            </p:txBody>
          </p:sp>
        </mc:Choice>
        <mc:Fallback xmlns="">
          <p:sp>
            <p:nvSpPr>
              <p:cNvPr id="4" name="Content Placeholder 3">
                <a:extLst>
                  <a:ext uri="{FF2B5EF4-FFF2-40B4-BE49-F238E27FC236}">
                    <a16:creationId xmlns:a16="http://schemas.microsoft.com/office/drawing/2014/main" id="{53340674-076C-4350-A6F3-CA5DB48EABC5}"/>
                  </a:ext>
                </a:extLst>
              </p:cNvPr>
              <p:cNvSpPr>
                <a:spLocks noGrp="1" noRot="1" noChangeAspect="1" noMove="1" noResize="1" noEditPoints="1" noAdjustHandles="1" noChangeArrowheads="1" noChangeShapeType="1" noTextEdit="1"/>
              </p:cNvSpPr>
              <p:nvPr>
                <p:ph sz="half" idx="15"/>
              </p:nvPr>
            </p:nvSpPr>
            <p:spPr>
              <a:xfrm>
                <a:off x="246580" y="1952978"/>
                <a:ext cx="8529656" cy="4500359"/>
              </a:xfrm>
              <a:blipFill>
                <a:blip r:embed="rId3"/>
                <a:stretch>
                  <a:fillRect l="-357" t="-1894"/>
                </a:stretch>
              </a:blipFill>
            </p:spPr>
            <p:txBody>
              <a:bodyPr/>
              <a:lstStyle/>
              <a:p>
                <a:r>
                  <a:rPr lang="en-AU">
                    <a:noFill/>
                  </a:rPr>
                  <a:t> </a:t>
                </a:r>
              </a:p>
            </p:txBody>
          </p:sp>
        </mc:Fallback>
      </mc:AlternateContent>
    </p:spTree>
    <p:extLst>
      <p:ext uri="{BB962C8B-B14F-4D97-AF65-F5344CB8AC3E}">
        <p14:creationId xmlns:p14="http://schemas.microsoft.com/office/powerpoint/2010/main" val="312673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48089"/>
            <a:ext cx="5709600" cy="1493111"/>
          </a:xfrm>
        </p:spPr>
        <p:txBody>
          <a:bodyPr/>
          <a:lstStyle/>
          <a:p>
            <a:r>
              <a:rPr lang="en-AU" dirty="0"/>
              <a:t>Estimation &amp;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 y="3841199"/>
                <a:ext cx="5709601" cy="1329111"/>
              </a:xfrm>
            </p:spPr>
            <p:txBody>
              <a:bodyPr>
                <a:normAutofit fontScale="92500" lnSpcReduction="10000"/>
              </a:bodyPr>
              <a:lstStyle/>
              <a:p>
                <a:r>
                  <a:rPr lang="en-AU" dirty="0"/>
                  <a:t>Determine</a:t>
                </a:r>
              </a:p>
              <a:p>
                <a:pPr marL="342900" indent="-342900">
                  <a:buFont typeface="Arial" panose="020B0604020202020204" pitchFamily="34" charset="0"/>
                  <a:buChar char="•"/>
                </a:pPr>
                <a:r>
                  <a:rPr lang="en-AU" dirty="0"/>
                  <a:t>Sample size for a given accuracy</a:t>
                </a:r>
              </a:p>
              <a:p>
                <a:pPr marL="342900" indent="-342900">
                  <a:buFont typeface="Arial" panose="020B0604020202020204" pitchFamily="34" charset="0"/>
                  <a:buChar char="•"/>
                </a:pPr>
                <a:r>
                  <a:rPr lang="en-US" dirty="0"/>
                  <a:t>C</a:t>
                </a:r>
                <a:r>
                  <a:rPr lang="en-AU" dirty="0" err="1"/>
                  <a:t>onfidence</a:t>
                </a:r>
                <a:r>
                  <a:rPr lang="en-AU" dirty="0"/>
                  <a:t> interval when </a:t>
                </a:r>
                <a14:m>
                  <m:oMath xmlns:m="http://schemas.openxmlformats.org/officeDocument/2006/math">
                    <m:r>
                      <a:rPr lang="en-AU"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oMath>
                </a14:m>
                <a:r>
                  <a:rPr lang="en-AU" dirty="0"/>
                  <a:t>is unknown</a:t>
                </a:r>
              </a:p>
              <a:p>
                <a:pPr marL="342900" indent="-342900">
                  <a:buFont typeface="Arial" panose="020B0604020202020204" pitchFamily="34" charset="0"/>
                  <a:buChar char="•"/>
                </a:pPr>
                <a:r>
                  <a:rPr lang="en-US" dirty="0"/>
                  <a:t>Set up &amp; evaluate tests of hypothesis</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 y="3841199"/>
                <a:ext cx="5709601" cy="1329111"/>
              </a:xfrm>
              <a:blipFill>
                <a:blip r:embed="rId2"/>
                <a:stretch>
                  <a:fillRect t="-6881" b="-7339"/>
                </a:stretch>
              </a:blipFill>
            </p:spPr>
            <p:txBody>
              <a:bodyPr/>
              <a:lstStyle/>
              <a:p>
                <a:r>
                  <a:rPr lang="en-AU">
                    <a:noFill/>
                  </a:rPr>
                  <a:t> </a:t>
                </a:r>
              </a:p>
            </p:txBody>
          </p:sp>
        </mc:Fallback>
      </mc:AlternateContent>
    </p:spTree>
    <p:extLst>
      <p:ext uri="{BB962C8B-B14F-4D97-AF65-F5344CB8AC3E}">
        <p14:creationId xmlns:p14="http://schemas.microsoft.com/office/powerpoint/2010/main" val="393360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A0AE-57B2-446E-8C91-5E0A84E7C6CF}"/>
              </a:ext>
            </a:extLst>
          </p:cNvPr>
          <p:cNvSpPr>
            <a:spLocks noGrp="1"/>
          </p:cNvSpPr>
          <p:nvPr>
            <p:ph type="title"/>
          </p:nvPr>
        </p:nvSpPr>
        <p:spPr/>
        <p:txBody>
          <a:bodyPr/>
          <a:lstStyle/>
          <a:p>
            <a:r>
              <a:rPr lang="en-US" dirty="0"/>
              <a:t>Calculate the test statistic</a:t>
            </a:r>
            <a:endParaRPr lang="en-AU" dirty="0"/>
          </a:p>
        </p:txBody>
      </p:sp>
      <p:sp>
        <p:nvSpPr>
          <p:cNvPr id="3" name="Text Placeholder 2">
            <a:extLst>
              <a:ext uri="{FF2B5EF4-FFF2-40B4-BE49-F238E27FC236}">
                <a16:creationId xmlns:a16="http://schemas.microsoft.com/office/drawing/2014/main" id="{DF4E27FA-4F7C-494A-9A1E-1E5DFCA6207D}"/>
              </a:ext>
            </a:extLst>
          </p:cNvPr>
          <p:cNvSpPr>
            <a:spLocks noGrp="1"/>
          </p:cNvSpPr>
          <p:nvPr>
            <p:ph type="body" idx="14"/>
          </p:nvPr>
        </p:nvSpPr>
        <p:spPr/>
        <p:txBody>
          <a:bodyPr/>
          <a:lstStyle/>
          <a:p>
            <a:r>
              <a:rPr lang="en-US" dirty="0"/>
              <a:t>What to do?</a:t>
            </a:r>
            <a:endParaRPr lang="en-AU"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D8BBC2E-7B2D-463F-B7FD-14946A7E33B0}"/>
                  </a:ext>
                </a:extLst>
              </p:cNvPr>
              <p:cNvSpPr>
                <a:spLocks noGrp="1"/>
              </p:cNvSpPr>
              <p:nvPr>
                <p:ph sz="half" idx="15"/>
              </p:nvPr>
            </p:nvSpPr>
            <p:spPr/>
            <p:txBody>
              <a:bodyPr/>
              <a:lstStyle/>
              <a:p>
                <a:r>
                  <a:rPr lang="en-US" dirty="0"/>
                  <a:t>A packet of cereal may say it contains 500 grams but we know that there will be some variation in the actual weight.</a:t>
                </a:r>
              </a:p>
              <a:p>
                <a:r>
                  <a:rPr lang="en-US" dirty="0"/>
                  <a:t>We calculate the test statistic (</a:t>
                </a:r>
                <a:r>
                  <a:rPr lang="en-US" b="1" dirty="0"/>
                  <a:t>z</a:t>
                </a:r>
                <a:r>
                  <a:rPr lang="en-US" dirty="0"/>
                  <a:t>) of the sample</a:t>
                </a:r>
              </a:p>
              <a:p>
                <a:pPr/>
                <a14:m>
                  <m:oMathPara xmlns:m="http://schemas.openxmlformats.org/officeDocument/2006/math">
                    <m:oMathParaPr>
                      <m:jc m:val="centerGroup"/>
                    </m:oMathParaPr>
                    <m:oMath xmlns:m="http://schemas.openxmlformats.org/officeDocument/2006/math">
                      <m:r>
                        <a:rPr lang="en-US" b="1" i="1" smtClean="0">
                          <a:solidFill>
                            <a:srgbClr val="C00000"/>
                          </a:solidFill>
                          <a:latin typeface="Cambria Math" panose="02040503050406030204" pitchFamily="18" charset="0"/>
                        </a:rPr>
                        <m:t>𝒛</m:t>
                      </m:r>
                      <m:r>
                        <a:rPr lang="en-US" b="1" i="1" smtClean="0">
                          <a:solidFill>
                            <a:srgbClr val="C00000"/>
                          </a:solidFill>
                          <a:latin typeface="Cambria Math" panose="02040503050406030204" pitchFamily="18" charset="0"/>
                        </a:rPr>
                        <m:t>=</m:t>
                      </m:r>
                      <m:f>
                        <m:fPr>
                          <m:ctrlPr>
                            <a:rPr lang="en-US" b="1" i="1" smtClean="0">
                              <a:solidFill>
                                <a:srgbClr val="C00000"/>
                              </a:solidFill>
                              <a:latin typeface="Cambria Math" panose="02040503050406030204" pitchFamily="18" charset="0"/>
                            </a:rPr>
                          </m:ctrlPr>
                        </m:fPr>
                        <m:num>
                          <m:acc>
                            <m:accPr>
                              <m:chr m:val="̅"/>
                              <m:ctrlPr>
                                <a:rPr lang="en-US" b="1" i="1" smtClean="0">
                                  <a:solidFill>
                                    <a:srgbClr val="C00000"/>
                                  </a:solidFill>
                                  <a:latin typeface="Cambria Math" panose="02040503050406030204" pitchFamily="18" charset="0"/>
                                </a:rPr>
                              </m:ctrlPr>
                            </m:accPr>
                            <m:e>
                              <m:r>
                                <a:rPr lang="en-US" b="1" i="1" smtClean="0">
                                  <a:solidFill>
                                    <a:srgbClr val="C00000"/>
                                  </a:solidFill>
                                  <a:latin typeface="Cambria Math" panose="02040503050406030204" pitchFamily="18" charset="0"/>
                                </a:rPr>
                                <m:t>𝒙</m:t>
                              </m:r>
                            </m:e>
                          </m:acc>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𝝁</m:t>
                          </m:r>
                        </m:num>
                        <m:den>
                          <m:r>
                            <a:rPr lang="en-US" b="1" i="1" smtClean="0">
                              <a:solidFill>
                                <a:srgbClr val="C00000"/>
                              </a:solidFill>
                              <a:latin typeface="Cambria Math" panose="02040503050406030204" pitchFamily="18" charset="0"/>
                            </a:rPr>
                            <m:t>(</m:t>
                          </m:r>
                          <m:f>
                            <m:fPr>
                              <m:ctrlPr>
                                <a:rPr lang="en-US" b="1" i="1" smtClean="0">
                                  <a:solidFill>
                                    <a:srgbClr val="C00000"/>
                                  </a:solidFill>
                                  <a:latin typeface="Cambria Math" panose="02040503050406030204" pitchFamily="18" charset="0"/>
                                  <a:ea typeface="Cambria Math" panose="02040503050406030204" pitchFamily="18" charset="0"/>
                                </a:rPr>
                              </m:ctrlPr>
                            </m:fPr>
                            <m:num>
                              <m:r>
                                <a:rPr lang="en-US" b="1" i="1" smtClean="0">
                                  <a:solidFill>
                                    <a:srgbClr val="C00000"/>
                                  </a:solidFill>
                                  <a:latin typeface="Cambria Math" panose="02040503050406030204" pitchFamily="18" charset="0"/>
                                  <a:ea typeface="Cambria Math" panose="02040503050406030204" pitchFamily="18" charset="0"/>
                                </a:rPr>
                                <m:t>𝝈</m:t>
                              </m:r>
                            </m:num>
                            <m:den>
                              <m:rad>
                                <m:radPr>
                                  <m:degHide m:val="on"/>
                                  <m:ctrlPr>
                                    <a:rPr lang="en-US" b="1" i="1" smtClean="0">
                                      <a:solidFill>
                                        <a:srgbClr val="C00000"/>
                                      </a:solidFill>
                                      <a:latin typeface="Cambria Math" panose="02040503050406030204" pitchFamily="18" charset="0"/>
                                      <a:ea typeface="Cambria Math" panose="02040503050406030204" pitchFamily="18" charset="0"/>
                                    </a:rPr>
                                  </m:ctrlPr>
                                </m:radPr>
                                <m:deg/>
                                <m:e>
                                  <m:r>
                                    <a:rPr lang="en-US" b="1" i="1" smtClean="0">
                                      <a:solidFill>
                                        <a:srgbClr val="C00000"/>
                                      </a:solidFill>
                                      <a:latin typeface="Cambria Math" panose="02040503050406030204" pitchFamily="18" charset="0"/>
                                      <a:ea typeface="Cambria Math" panose="02040503050406030204" pitchFamily="18" charset="0"/>
                                    </a:rPr>
                                    <m:t>𝒏</m:t>
                                  </m:r>
                                </m:e>
                              </m:rad>
                            </m:den>
                          </m:f>
                          <m:r>
                            <a:rPr lang="en-US" b="1" i="1" smtClean="0">
                              <a:solidFill>
                                <a:srgbClr val="C00000"/>
                              </a:solidFill>
                              <a:latin typeface="Cambria Math" panose="02040503050406030204" pitchFamily="18" charset="0"/>
                              <a:ea typeface="Cambria Math" panose="02040503050406030204" pitchFamily="18" charset="0"/>
                            </a:rPr>
                            <m:t>)</m:t>
                          </m:r>
                        </m:den>
                      </m:f>
                    </m:oMath>
                  </m:oMathPara>
                </a14:m>
                <a:endParaRPr lang="en-AU" b="1" dirty="0">
                  <a:solidFill>
                    <a:srgbClr val="C00000"/>
                  </a:solidFill>
                </a:endParaRPr>
              </a:p>
              <a:p>
                <a:pPr marL="342900" indent="-342900">
                  <a:buFont typeface="Arial" panose="020B0604020202020204" pitchFamily="34" charset="0"/>
                  <a:buChar char="•"/>
                </a:pPr>
                <a14:m>
                  <m:oMath xmlns:m="http://schemas.openxmlformats.org/officeDocument/2006/math">
                    <m:r>
                      <a:rPr lang="en-AU" b="1" i="1" smtClean="0">
                        <a:solidFill>
                          <a:srgbClr val="C00000"/>
                        </a:solidFill>
                        <a:latin typeface="Cambria Math" panose="02040503050406030204" pitchFamily="18" charset="0"/>
                        <a:ea typeface="Cambria Math" panose="02040503050406030204" pitchFamily="18" charset="0"/>
                      </a:rPr>
                      <m:t>𝝁</m:t>
                    </m:r>
                  </m:oMath>
                </a14:m>
                <a:r>
                  <a:rPr lang="en-AU" b="1" dirty="0">
                    <a:solidFill>
                      <a:srgbClr val="C00000"/>
                    </a:solidFill>
                  </a:rPr>
                  <a:t> </a:t>
                </a:r>
                <a:r>
                  <a:rPr lang="en-AU" dirty="0"/>
                  <a:t>is the value under the Null Hypothesis</a:t>
                </a:r>
              </a:p>
              <a:p>
                <a:pPr marL="342900" indent="-342900">
                  <a:buFont typeface="Arial" panose="020B0604020202020204" pitchFamily="34" charset="0"/>
                  <a:buChar char="•"/>
                </a:pPr>
                <a14:m>
                  <m:oMath xmlns:m="http://schemas.openxmlformats.org/officeDocument/2006/math">
                    <m:r>
                      <a:rPr lang="en-AU" b="1" i="1" smtClean="0">
                        <a:solidFill>
                          <a:srgbClr val="C00000"/>
                        </a:solidFill>
                        <a:latin typeface="Cambria Math" panose="02040503050406030204" pitchFamily="18" charset="0"/>
                        <a:ea typeface="Cambria Math" panose="02040503050406030204" pitchFamily="18" charset="0"/>
                      </a:rPr>
                      <m:t>𝝈</m:t>
                    </m:r>
                    <m:r>
                      <a:rPr lang="en-US" b="1" i="1" smtClean="0">
                        <a:solidFill>
                          <a:srgbClr val="C00000"/>
                        </a:solidFill>
                        <a:latin typeface="Cambria Math" panose="02040503050406030204" pitchFamily="18" charset="0"/>
                        <a:ea typeface="Cambria Math" panose="02040503050406030204" pitchFamily="18" charset="0"/>
                      </a:rPr>
                      <m:t> </m:t>
                    </m:r>
                  </m:oMath>
                </a14:m>
                <a:r>
                  <a:rPr lang="en-AU" dirty="0"/>
                  <a:t>is the know population value of the variance of random variable</a:t>
                </a:r>
                <a:endParaRPr lang="en-AU" dirty="0">
                  <a:solidFill>
                    <a:srgbClr val="C00000"/>
                  </a:solidFill>
                </a:endParaRPr>
              </a:p>
            </p:txBody>
          </p:sp>
        </mc:Choice>
        <mc:Fallback xmlns="">
          <p:sp>
            <p:nvSpPr>
              <p:cNvPr id="4" name="Content Placeholder 3">
                <a:extLst>
                  <a:ext uri="{FF2B5EF4-FFF2-40B4-BE49-F238E27FC236}">
                    <a16:creationId xmlns:a16="http://schemas.microsoft.com/office/drawing/2014/main" id="{DD8BBC2E-7B2D-463F-B7FD-14946A7E33B0}"/>
                  </a:ext>
                </a:extLst>
              </p:cNvPr>
              <p:cNvSpPr>
                <a:spLocks noGrp="1" noRot="1" noChangeAspect="1" noMove="1" noResize="1" noEditPoints="1" noAdjustHandles="1" noChangeArrowheads="1" noChangeShapeType="1" noTextEdit="1"/>
              </p:cNvSpPr>
              <p:nvPr>
                <p:ph sz="half" idx="15"/>
              </p:nvPr>
            </p:nvSpPr>
            <p:spPr>
              <a:blipFill>
                <a:blip r:embed="rId2"/>
                <a:stretch>
                  <a:fillRect l="-714" t="-1438"/>
                </a:stretch>
              </a:blipFill>
            </p:spPr>
            <p:txBody>
              <a:bodyPr/>
              <a:lstStyle/>
              <a:p>
                <a:r>
                  <a:rPr lang="en-AU">
                    <a:noFill/>
                  </a:rPr>
                  <a:t> </a:t>
                </a:r>
              </a:p>
            </p:txBody>
          </p:sp>
        </mc:Fallback>
      </mc:AlternateContent>
    </p:spTree>
    <p:extLst>
      <p:ext uri="{BB962C8B-B14F-4D97-AF65-F5344CB8AC3E}">
        <p14:creationId xmlns:p14="http://schemas.microsoft.com/office/powerpoint/2010/main" val="413168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720E-A643-49C5-9C38-5334FFE31945}"/>
              </a:ext>
            </a:extLst>
          </p:cNvPr>
          <p:cNvSpPr>
            <a:spLocks noGrp="1"/>
          </p:cNvSpPr>
          <p:nvPr>
            <p:ph type="title"/>
          </p:nvPr>
        </p:nvSpPr>
        <p:spPr/>
        <p:txBody>
          <a:bodyPr/>
          <a:lstStyle/>
          <a:p>
            <a:r>
              <a:rPr lang="en-US" dirty="0"/>
              <a:t>P-value</a:t>
            </a:r>
            <a:endParaRPr lang="en-AU"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C72A4CD-97A3-4D5E-90D7-8A41758D7D30}"/>
                  </a:ext>
                </a:extLst>
              </p:cNvPr>
              <p:cNvSpPr>
                <a:spLocks noGrp="1"/>
              </p:cNvSpPr>
              <p:nvPr>
                <p:ph sz="half" idx="15"/>
              </p:nvPr>
            </p:nvSpPr>
            <p:spPr>
              <a:xfrm>
                <a:off x="349956" y="2032000"/>
                <a:ext cx="8426280" cy="4421337"/>
              </a:xfrm>
            </p:spPr>
            <p:txBody>
              <a:bodyPr>
                <a:normAutofit/>
              </a:bodyPr>
              <a:lstStyle/>
              <a:p>
                <a:pPr>
                  <a:lnSpc>
                    <a:spcPct val="100000"/>
                  </a:lnSpc>
                </a:pPr>
                <a:r>
                  <a:rPr lang="en-US" dirty="0"/>
                  <a:t>A SRS of 30 boxes of cereal yields a sample mean of 498 grams.</a:t>
                </a:r>
              </a:p>
              <a:p>
                <a:pPr>
                  <a:lnSpc>
                    <a:spcPct val="100000"/>
                  </a:lnSpc>
                </a:pPr>
                <a:r>
                  <a:rPr lang="en-US" b="1" dirty="0"/>
                  <a:t>You are given that the </a:t>
                </a:r>
                <a:r>
                  <a:rPr lang="en-US" b="1" dirty="0">
                    <a:solidFill>
                      <a:srgbClr val="FF0000"/>
                    </a:solidFill>
                  </a:rPr>
                  <a:t>population</a:t>
                </a:r>
                <a:r>
                  <a:rPr lang="en-US" b="1" dirty="0"/>
                  <a:t> has a standard deviation of 5</a:t>
                </a:r>
                <a:r>
                  <a:rPr lang="en-US" dirty="0"/>
                  <a:t>.</a:t>
                </a:r>
              </a:p>
              <a:p>
                <a:pPr>
                  <a:lnSpc>
                    <a:spcPct val="100000"/>
                  </a:lnSpc>
                </a:pPr>
                <a:r>
                  <a:rPr lang="en-US" b="1" dirty="0">
                    <a:solidFill>
                      <a:srgbClr val="FF0000"/>
                    </a:solidFill>
                  </a:rPr>
                  <a:t>Question</a:t>
                </a:r>
              </a:p>
              <a:p>
                <a:pPr>
                  <a:lnSpc>
                    <a:spcPct val="100000"/>
                  </a:lnSpc>
                </a:pPr>
                <a:r>
                  <a:rPr lang="en-US" dirty="0"/>
                  <a:t>Is there enough evidence to suggest that the packet population means are underweight?</a:t>
                </a:r>
              </a:p>
              <a:p>
                <a:pPr>
                  <a:lnSpc>
                    <a:spcPct val="100000"/>
                  </a:lnSpc>
                </a:pPr>
                <a:r>
                  <a:rPr lang="en-US" dirty="0">
                    <a:solidFill>
                      <a:srgbClr val="FF0000"/>
                    </a:solidFill>
                  </a:rPr>
                  <a:t>Method</a:t>
                </a:r>
              </a:p>
              <a:p>
                <a:pPr marL="342900" indent="-342900">
                  <a:lnSpc>
                    <a:spcPct val="100000"/>
                  </a:lnSpc>
                  <a:buFont typeface="Arial" panose="020B0604020202020204" pitchFamily="34" charset="0"/>
                  <a:buChar char="•"/>
                </a:pPr>
                <a:r>
                  <a:rPr lang="en-US" dirty="0"/>
                  <a:t>State the null hypothesis and alternate hypotheses</a:t>
                </a:r>
              </a:p>
              <a:p>
                <a:pPr marL="342900" indent="-342900">
                  <a:lnSpc>
                    <a:spcPct val="100000"/>
                  </a:lnSpc>
                  <a:buFont typeface="Arial" panose="020B0604020202020204" pitchFamily="34" charset="0"/>
                  <a:buChar char="•"/>
                </a:pPr>
                <a:r>
                  <a:rPr lang="en-US" dirty="0"/>
                  <a:t>Calculate the test statistic and work out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&lt;498)</m:t>
                    </m:r>
                  </m:oMath>
                </a14:m>
                <a:endParaRPr lang="en-US" dirty="0"/>
              </a:p>
              <a:p>
                <a:pPr>
                  <a:lnSpc>
                    <a:spcPct val="100000"/>
                  </a:lnSpc>
                </a:pPr>
                <a:r>
                  <a:rPr lang="en-US" sz="2400" dirty="0"/>
                  <a:t>This probability is called the </a:t>
                </a:r>
                <a:r>
                  <a:rPr lang="en-US" sz="2400" b="1" i="1" dirty="0">
                    <a:solidFill>
                      <a:srgbClr val="0070C0"/>
                    </a:solidFill>
                  </a:rPr>
                  <a:t>p-value</a:t>
                </a:r>
              </a:p>
              <a:p>
                <a:pPr marL="342900" indent="-342900">
                  <a:lnSpc>
                    <a:spcPct val="100000"/>
                  </a:lnSpc>
                  <a:buFont typeface="Arial" panose="020B0604020202020204" pitchFamily="34" charset="0"/>
                  <a:buChar char="•"/>
                </a:pPr>
                <a:r>
                  <a:rPr lang="en-US" dirty="0"/>
                  <a:t>If the</a:t>
                </a:r>
                <a:r>
                  <a:rPr lang="en-US" b="1" dirty="0">
                    <a:solidFill>
                      <a:srgbClr val="0070C0"/>
                    </a:solidFill>
                  </a:rPr>
                  <a:t> </a:t>
                </a:r>
                <a:r>
                  <a:rPr lang="en-US" b="1" i="1" dirty="0">
                    <a:solidFill>
                      <a:srgbClr val="0070C0"/>
                    </a:solidFill>
                  </a:rPr>
                  <a:t>p-value</a:t>
                </a:r>
                <a:r>
                  <a:rPr lang="en-US" b="1" dirty="0">
                    <a:solidFill>
                      <a:srgbClr val="0070C0"/>
                    </a:solidFill>
                  </a:rPr>
                  <a:t> </a:t>
                </a:r>
                <a:r>
                  <a:rPr lang="en-US" dirty="0"/>
                  <a:t>is sufficiently small we might be able to suggest that there is some evidence to support the alternate hypothesis.</a:t>
                </a:r>
                <a:endParaRPr lang="en-AU" dirty="0"/>
              </a:p>
            </p:txBody>
          </p:sp>
        </mc:Choice>
        <mc:Fallback xmlns="">
          <p:sp>
            <p:nvSpPr>
              <p:cNvPr id="4" name="Content Placeholder 3">
                <a:extLst>
                  <a:ext uri="{FF2B5EF4-FFF2-40B4-BE49-F238E27FC236}">
                    <a16:creationId xmlns:a16="http://schemas.microsoft.com/office/drawing/2014/main" id="{7C72A4CD-97A3-4D5E-90D7-8A41758D7D30}"/>
                  </a:ext>
                </a:extLst>
              </p:cNvPr>
              <p:cNvSpPr>
                <a:spLocks noGrp="1" noRot="1" noChangeAspect="1" noMove="1" noResize="1" noEditPoints="1" noAdjustHandles="1" noChangeArrowheads="1" noChangeShapeType="1" noTextEdit="1"/>
              </p:cNvSpPr>
              <p:nvPr>
                <p:ph sz="half" idx="15"/>
              </p:nvPr>
            </p:nvSpPr>
            <p:spPr>
              <a:xfrm>
                <a:off x="349956" y="2032000"/>
                <a:ext cx="8426280" cy="4421337"/>
              </a:xfrm>
              <a:blipFill>
                <a:blip r:embed="rId2"/>
                <a:stretch>
                  <a:fillRect l="-1085" t="-551" b="-138"/>
                </a:stretch>
              </a:blipFill>
            </p:spPr>
            <p:txBody>
              <a:bodyPr/>
              <a:lstStyle/>
              <a:p>
                <a:r>
                  <a:rPr lang="en-AU">
                    <a:noFill/>
                  </a:rPr>
                  <a:t> </a:t>
                </a:r>
              </a:p>
            </p:txBody>
          </p:sp>
        </mc:Fallback>
      </mc:AlternateContent>
    </p:spTree>
    <p:extLst>
      <p:ext uri="{BB962C8B-B14F-4D97-AF65-F5344CB8AC3E}">
        <p14:creationId xmlns:p14="http://schemas.microsoft.com/office/powerpoint/2010/main" val="2424237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750D9F-420C-46AB-B109-C4630527DD38}"/>
              </a:ext>
            </a:extLst>
          </p:cNvPr>
          <p:cNvSpPr>
            <a:spLocks noGrp="1"/>
          </p:cNvSpPr>
          <p:nvPr>
            <p:ph type="body" idx="13"/>
          </p:nvPr>
        </p:nvSpPr>
        <p:spPr>
          <a:xfrm>
            <a:off x="275696" y="2010599"/>
            <a:ext cx="8569723" cy="1224970"/>
          </a:xfrm>
        </p:spPr>
        <p:txBody>
          <a:bodyPr>
            <a:normAutofit fontScale="92500" lnSpcReduction="10000"/>
          </a:bodyPr>
          <a:lstStyle/>
          <a:p>
            <a:pPr algn="ctr">
              <a:lnSpc>
                <a:spcPct val="120000"/>
              </a:lnSpc>
            </a:pPr>
            <a:r>
              <a:rPr lang="en-US" sz="2400" dirty="0"/>
              <a:t>NO.</a:t>
            </a:r>
            <a:r>
              <a:rPr lang="en-US" sz="2400" b="0" i="0" dirty="0">
                <a:solidFill>
                  <a:schemeClr val="bg2"/>
                </a:solidFill>
                <a:effectLst/>
                <a:latin typeface="+mn-lt"/>
              </a:rPr>
              <a:t> By itself, a </a:t>
            </a:r>
            <a:r>
              <a:rPr lang="en-US" sz="2400" b="0" i="1" dirty="0">
                <a:solidFill>
                  <a:schemeClr val="bg2"/>
                </a:solidFill>
                <a:effectLst/>
                <a:latin typeface="+mn-lt"/>
              </a:rPr>
              <a:t>p</a:t>
            </a:r>
            <a:r>
              <a:rPr lang="en-US" sz="2400" b="0" i="0" dirty="0">
                <a:solidFill>
                  <a:schemeClr val="bg2"/>
                </a:solidFill>
                <a:effectLst/>
                <a:latin typeface="+mn-lt"/>
              </a:rPr>
              <a:t>-value does not provide a good measure of evidence regarding a model or hypothesis. It appears in lots of scholarly papers but that does not make it good practice.</a:t>
            </a:r>
            <a:endParaRPr lang="en-AU" sz="2400" dirty="0"/>
          </a:p>
        </p:txBody>
      </p:sp>
      <p:sp>
        <p:nvSpPr>
          <p:cNvPr id="4" name="Content Placeholder 3">
            <a:extLst>
              <a:ext uri="{FF2B5EF4-FFF2-40B4-BE49-F238E27FC236}">
                <a16:creationId xmlns:a16="http://schemas.microsoft.com/office/drawing/2014/main" id="{D8DFF919-24ED-4BF9-B7E3-6DEE5DB28725}"/>
              </a:ext>
            </a:extLst>
          </p:cNvPr>
          <p:cNvSpPr>
            <a:spLocks noGrp="1"/>
          </p:cNvSpPr>
          <p:nvPr>
            <p:ph sz="half" idx="2"/>
          </p:nvPr>
        </p:nvSpPr>
        <p:spPr>
          <a:xfrm>
            <a:off x="170189" y="3529949"/>
            <a:ext cx="8569723" cy="3073074"/>
          </a:xfrm>
        </p:spPr>
        <p:txBody>
          <a:bodyPr>
            <a:normAutofit fontScale="25000" lnSpcReduction="20000"/>
          </a:bodyPr>
          <a:lstStyle/>
          <a:p>
            <a:pPr algn="l" rtl="0">
              <a:lnSpc>
                <a:spcPct val="120000"/>
              </a:lnSpc>
            </a:pPr>
            <a:r>
              <a:rPr lang="en-US" sz="6400" b="0" i="0" dirty="0">
                <a:effectLst/>
                <a:latin typeface="+mn-lt"/>
              </a:rPr>
              <a:t>In 2016 the American Statistical Association stated that:</a:t>
            </a:r>
          </a:p>
          <a:p>
            <a:pPr algn="l">
              <a:lnSpc>
                <a:spcPct val="120000"/>
              </a:lnSpc>
              <a:buFont typeface="Arial" panose="020B0604020202020204" pitchFamily="34" charset="0"/>
              <a:buChar char="•"/>
            </a:pPr>
            <a:r>
              <a:rPr lang="en-US" sz="6400" dirty="0">
                <a:latin typeface="+mn-lt"/>
              </a:rPr>
              <a:t>P-values can indicate how incompatible the data are with a specified statistical model. </a:t>
            </a:r>
          </a:p>
          <a:p>
            <a:pPr algn="l">
              <a:lnSpc>
                <a:spcPct val="120000"/>
              </a:lnSpc>
              <a:buFont typeface="Arial" panose="020B0604020202020204" pitchFamily="34" charset="0"/>
              <a:buChar char="•"/>
            </a:pPr>
            <a:r>
              <a:rPr lang="en-US" sz="6400" b="0" i="1" dirty="0">
                <a:effectLst/>
                <a:latin typeface="+mn-lt"/>
              </a:rPr>
              <a:t>P</a:t>
            </a:r>
            <a:r>
              <a:rPr lang="en-US" sz="6400" b="0" i="0" dirty="0">
                <a:effectLst/>
                <a:latin typeface="+mn-lt"/>
              </a:rPr>
              <a:t>-values do not measure the probability that the studied hypothesis is true, or the probability that the data were produced by random chance alone.</a:t>
            </a:r>
          </a:p>
          <a:p>
            <a:pPr algn="l">
              <a:lnSpc>
                <a:spcPct val="120000"/>
              </a:lnSpc>
              <a:buFont typeface="Arial" panose="020B0604020202020204" pitchFamily="34" charset="0"/>
              <a:buChar char="•"/>
            </a:pPr>
            <a:r>
              <a:rPr lang="en-US" sz="6400" b="0" i="0" dirty="0">
                <a:effectLst/>
                <a:latin typeface="+mn-lt"/>
              </a:rPr>
              <a:t>Scientific conclusions and business or policy decisions should not be based only on whether a </a:t>
            </a:r>
            <a:r>
              <a:rPr lang="en-US" sz="6400" b="0" i="1" dirty="0">
                <a:effectLst/>
                <a:latin typeface="+mn-lt"/>
              </a:rPr>
              <a:t>p</a:t>
            </a:r>
            <a:r>
              <a:rPr lang="en-US" sz="6400" b="0" i="0" dirty="0">
                <a:effectLst/>
                <a:latin typeface="+mn-lt"/>
              </a:rPr>
              <a:t>-value passes a specific threshold.</a:t>
            </a:r>
          </a:p>
          <a:p>
            <a:pPr algn="l">
              <a:lnSpc>
                <a:spcPct val="120000"/>
              </a:lnSpc>
              <a:buFont typeface="Arial" panose="020B0604020202020204" pitchFamily="34" charset="0"/>
              <a:buChar char="•"/>
            </a:pPr>
            <a:r>
              <a:rPr lang="en-US" sz="6400" b="0" i="0" dirty="0">
                <a:effectLst/>
                <a:latin typeface="+mn-lt"/>
              </a:rPr>
              <a:t>Proper inference requires full reporting and transparency.</a:t>
            </a:r>
          </a:p>
          <a:p>
            <a:pPr algn="l">
              <a:lnSpc>
                <a:spcPct val="120000"/>
              </a:lnSpc>
              <a:buFont typeface="Arial" panose="020B0604020202020204" pitchFamily="34" charset="0"/>
              <a:buChar char="•"/>
            </a:pPr>
            <a:r>
              <a:rPr lang="en-US" sz="6400" b="0" i="0" dirty="0">
                <a:effectLst/>
                <a:latin typeface="+mn-lt"/>
              </a:rPr>
              <a:t>A </a:t>
            </a:r>
            <a:r>
              <a:rPr lang="en-US" sz="6400" b="0" i="1" dirty="0">
                <a:effectLst/>
                <a:latin typeface="+mn-lt"/>
              </a:rPr>
              <a:t>p</a:t>
            </a:r>
            <a:r>
              <a:rPr lang="en-US" sz="6400" b="0" i="0" dirty="0">
                <a:effectLst/>
                <a:latin typeface="+mn-lt"/>
              </a:rPr>
              <a:t>-value, or statistical significance, does not measure the size of an effect or the importance of a result.</a:t>
            </a:r>
          </a:p>
          <a:p>
            <a:pPr algn="r">
              <a:lnSpc>
                <a:spcPct val="120000"/>
              </a:lnSpc>
            </a:pPr>
            <a:r>
              <a:rPr lang="en-US" sz="1800" b="0" i="0" u="none" strike="noStrike" dirty="0">
                <a:solidFill>
                  <a:srgbClr val="A27E09"/>
                </a:solidFill>
                <a:effectLst/>
                <a:latin typeface="+mn-lt"/>
                <a:hlinkClick r:id="rId2"/>
              </a:rPr>
              <a:t>https://www.tandfonline.com/doi/full/10.1080/00031305.2016.1154108</a:t>
            </a:r>
            <a:br>
              <a:rPr lang="en-US" b="0" i="0" dirty="0">
                <a:solidFill>
                  <a:srgbClr val="495057"/>
                </a:solidFill>
                <a:effectLst/>
                <a:latin typeface="-apple-system"/>
              </a:rPr>
            </a:br>
            <a:endParaRPr lang="en-US" b="0" i="0" dirty="0">
              <a:solidFill>
                <a:srgbClr val="495057"/>
              </a:solidFill>
              <a:effectLst/>
              <a:latin typeface="-apple-system"/>
            </a:endParaRPr>
          </a:p>
          <a:p>
            <a:br>
              <a:rPr lang="en-US" dirty="0"/>
            </a:br>
            <a:endParaRPr lang="en-US" dirty="0"/>
          </a:p>
          <a:p>
            <a:endParaRPr lang="en-US" dirty="0"/>
          </a:p>
          <a:p>
            <a:pPr marL="342900" indent="-342900">
              <a:buFont typeface="Arial" panose="020B0604020202020204" pitchFamily="34" charset="0"/>
              <a:buChar char="•"/>
            </a:pPr>
            <a:endParaRPr lang="en-US" dirty="0"/>
          </a:p>
          <a:p>
            <a:endParaRPr lang="en-AU" dirty="0"/>
          </a:p>
        </p:txBody>
      </p:sp>
      <p:sp>
        <p:nvSpPr>
          <p:cNvPr id="2" name="Title 1">
            <a:extLst>
              <a:ext uri="{FF2B5EF4-FFF2-40B4-BE49-F238E27FC236}">
                <a16:creationId xmlns:a16="http://schemas.microsoft.com/office/drawing/2014/main" id="{D573DAD4-9706-428B-8FB0-E8BD74752089}"/>
              </a:ext>
            </a:extLst>
          </p:cNvPr>
          <p:cNvSpPr>
            <a:spLocks noGrp="1"/>
          </p:cNvSpPr>
          <p:nvPr>
            <p:ph type="title"/>
          </p:nvPr>
        </p:nvSpPr>
        <p:spPr/>
        <p:txBody>
          <a:bodyPr/>
          <a:lstStyle/>
          <a:p>
            <a:r>
              <a:rPr lang="en-US" dirty="0"/>
              <a:t>Can I just use p-values?</a:t>
            </a:r>
            <a:endParaRPr lang="en-AU" dirty="0"/>
          </a:p>
        </p:txBody>
      </p:sp>
    </p:spTree>
    <p:extLst>
      <p:ext uri="{BB962C8B-B14F-4D97-AF65-F5344CB8AC3E}">
        <p14:creationId xmlns:p14="http://schemas.microsoft.com/office/powerpoint/2010/main" val="1368371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DAD4-9706-428B-8FB0-E8BD74752089}"/>
              </a:ext>
            </a:extLst>
          </p:cNvPr>
          <p:cNvSpPr>
            <a:spLocks noGrp="1"/>
          </p:cNvSpPr>
          <p:nvPr>
            <p:ph type="title"/>
          </p:nvPr>
        </p:nvSpPr>
        <p:spPr/>
        <p:txBody>
          <a:bodyPr/>
          <a:lstStyle/>
          <a:p>
            <a:r>
              <a:rPr lang="en-US" dirty="0"/>
              <a:t>Is the p-value small enough?</a:t>
            </a:r>
            <a:endParaRPr lang="en-AU"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8DFF919-24ED-4BF9-B7E3-6DEE5DB28725}"/>
                  </a:ext>
                </a:extLst>
              </p:cNvPr>
              <p:cNvSpPr>
                <a:spLocks noGrp="1"/>
              </p:cNvSpPr>
              <p:nvPr>
                <p:ph sz="half" idx="15"/>
              </p:nvPr>
            </p:nvSpPr>
            <p:spPr>
              <a:xfrm>
                <a:off x="246580" y="2122311"/>
                <a:ext cx="8529656" cy="4331026"/>
              </a:xfrm>
            </p:spPr>
            <p:txBody>
              <a:bodyPr/>
              <a:lstStyle/>
              <a:p>
                <a:pPr marL="342900" indent="-342900">
                  <a:lnSpc>
                    <a:spcPct val="100000"/>
                  </a:lnSpc>
                  <a:buFont typeface="Arial" panose="020B0604020202020204" pitchFamily="34" charset="0"/>
                  <a:buChar char="•"/>
                </a:pPr>
                <a:endParaRPr lang="en-US" dirty="0"/>
              </a:p>
              <a:p>
                <a:pPr marL="342900" indent="-342900">
                  <a:lnSpc>
                    <a:spcPct val="100000"/>
                  </a:lnSpc>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r>
                      <a:rPr lang="en-US" i="1">
                        <a:latin typeface="Cambria Math" panose="02040503050406030204" pitchFamily="18" charset="0"/>
                      </a:rPr>
                      <m:t>=500 </m:t>
                    </m:r>
                    <m:r>
                      <a:rPr lang="en-US" i="1">
                        <a:latin typeface="Cambria Math" panose="02040503050406030204" pitchFamily="18" charset="0"/>
                      </a:rPr>
                      <m:t>𝑔𝑟𝑎𝑚𝑠</m:t>
                    </m:r>
                  </m:oMath>
                </a14:m>
                <a:endParaRPr lang="en-US" dirty="0"/>
              </a:p>
              <a:p>
                <a:pPr marL="342900"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&lt;500 </m:t>
                    </m:r>
                    <m:r>
                      <a:rPr lang="en-US" i="1">
                        <a:latin typeface="Cambria Math" panose="02040503050406030204" pitchFamily="18" charset="0"/>
                      </a:rPr>
                      <m:t>𝑔𝑟𝑎𝑚𝑠</m:t>
                    </m:r>
                  </m:oMath>
                </a14:m>
                <a:endParaRPr lang="en-US" dirty="0"/>
              </a:p>
              <a:p>
                <a:pPr marL="342900" indent="-342900">
                  <a:buFont typeface="Arial" panose="020B0604020202020204" pitchFamily="34" charset="0"/>
                  <a:buChar char="•"/>
                </a:pPr>
                <a:r>
                  <a:rPr lang="en-US" dirty="0"/>
                  <a:t>We calculate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&lt;498)</m:t>
                    </m:r>
                  </m:oMath>
                </a14:m>
                <a:r>
                  <a:rPr lang="en-US" dirty="0"/>
                  <a:t> assuming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that 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500,</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30</m:t>
                                </m:r>
                              </m:e>
                            </m:rad>
                          </m:den>
                        </m:f>
                      </m:e>
                    </m:d>
                  </m:oMath>
                </a14:m>
                <a:endParaRPr lang="en-US" b="0" dirty="0"/>
              </a:p>
              <a:p>
                <a:pPr marL="342900" indent="-342900">
                  <a:buFont typeface="Arial" panose="020B0604020202020204" pitchFamily="34" charset="0"/>
                  <a:buChar char="•"/>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&lt;498</m:t>
                        </m:r>
                      </m:e>
                    </m:d>
                    <m:r>
                      <a:rPr lang="en-US" b="0" i="1" smtClean="0">
                        <a:latin typeface="Cambria Math" panose="02040503050406030204" pitchFamily="18" charset="0"/>
                      </a:rPr>
                      <m:t>=0.0143=1.43%</m:t>
                    </m:r>
                  </m:oMath>
                </a14:m>
                <a:endParaRPr lang="en-US" dirty="0"/>
              </a:p>
              <a:p>
                <a:endParaRPr lang="en-US" dirty="0"/>
              </a:p>
              <a:p>
                <a:r>
                  <a:rPr lang="en-US" dirty="0"/>
                  <a:t>0.0143 is a small number.</a:t>
                </a:r>
              </a:p>
              <a:p>
                <a:endParaRPr lang="en-US" dirty="0"/>
              </a:p>
              <a:p>
                <a:pPr marL="342900" indent="-342900">
                  <a:buFont typeface="Arial" panose="020B0604020202020204" pitchFamily="34" charset="0"/>
                  <a:buChar char="•"/>
                </a:pPr>
                <a:r>
                  <a:rPr lang="en-US" dirty="0"/>
                  <a:t>It means that just by chance this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r>
                  <a:rPr lang="en-US" dirty="0"/>
                  <a:t> would occur 1.43% of the time</a:t>
                </a:r>
              </a:p>
              <a:p>
                <a:pPr marL="342900" indent="-342900">
                  <a:buFont typeface="Arial" panose="020B0604020202020204" pitchFamily="34" charset="0"/>
                  <a:buChar char="•"/>
                </a:pPr>
                <a:r>
                  <a:rPr lang="en-US" dirty="0"/>
                  <a:t>Is it small enough to say that the Null Hypothesis is probably wrong?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AU" dirty="0"/>
              </a:p>
            </p:txBody>
          </p:sp>
        </mc:Choice>
        <mc:Fallback xmlns="">
          <p:sp>
            <p:nvSpPr>
              <p:cNvPr id="4" name="Content Placeholder 3">
                <a:extLst>
                  <a:ext uri="{FF2B5EF4-FFF2-40B4-BE49-F238E27FC236}">
                    <a16:creationId xmlns:a16="http://schemas.microsoft.com/office/drawing/2014/main" id="{D8DFF919-24ED-4BF9-B7E3-6DEE5DB28725}"/>
                  </a:ext>
                </a:extLst>
              </p:cNvPr>
              <p:cNvSpPr>
                <a:spLocks noGrp="1" noRot="1" noChangeAspect="1" noMove="1" noResize="1" noEditPoints="1" noAdjustHandles="1" noChangeArrowheads="1" noChangeShapeType="1" noTextEdit="1"/>
              </p:cNvSpPr>
              <p:nvPr>
                <p:ph sz="half" idx="15"/>
              </p:nvPr>
            </p:nvSpPr>
            <p:spPr>
              <a:xfrm>
                <a:off x="246580" y="2122311"/>
                <a:ext cx="8529656" cy="4331026"/>
              </a:xfrm>
              <a:blipFill>
                <a:blip r:embed="rId2"/>
                <a:stretch>
                  <a:fillRect l="-714"/>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EF5695DE-5861-4367-AD88-3737A628B4A3}"/>
              </a:ext>
            </a:extLst>
          </p:cNvPr>
          <p:cNvPicPr>
            <a:picLocks noChangeAspect="1"/>
          </p:cNvPicPr>
          <p:nvPr/>
        </p:nvPicPr>
        <p:blipFill>
          <a:blip r:embed="rId3"/>
          <a:stretch>
            <a:fillRect/>
          </a:stretch>
        </p:blipFill>
        <p:spPr>
          <a:xfrm>
            <a:off x="6005689" y="3792363"/>
            <a:ext cx="3138311" cy="1340915"/>
          </a:xfrm>
          <a:prstGeom prst="rect">
            <a:avLst/>
          </a:prstGeom>
        </p:spPr>
      </p:pic>
    </p:spTree>
    <p:extLst>
      <p:ext uri="{BB962C8B-B14F-4D97-AF65-F5344CB8AC3E}">
        <p14:creationId xmlns:p14="http://schemas.microsoft.com/office/powerpoint/2010/main" val="3929426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AEE-D718-4DB9-A137-C87AEABD3BD0}"/>
              </a:ext>
            </a:extLst>
          </p:cNvPr>
          <p:cNvSpPr>
            <a:spLocks noGrp="1"/>
          </p:cNvSpPr>
          <p:nvPr>
            <p:ph type="title"/>
          </p:nvPr>
        </p:nvSpPr>
        <p:spPr/>
        <p:txBody>
          <a:bodyPr/>
          <a:lstStyle/>
          <a:p>
            <a:r>
              <a:rPr lang="en-US" dirty="0"/>
              <a:t>Level of significance</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9F575F7-95A1-4A01-B6D0-4241C472451D}"/>
                  </a:ext>
                </a:extLst>
              </p:cNvPr>
              <p:cNvSpPr>
                <a:spLocks noGrp="1"/>
              </p:cNvSpPr>
              <p:nvPr>
                <p:ph type="body" idx="14"/>
              </p:nvPr>
            </p:nvSpPr>
            <p:spPr>
              <a:xfrm>
                <a:off x="246579" y="1800001"/>
                <a:ext cx="8760176" cy="559378"/>
              </a:xfrm>
            </p:spPr>
            <p:txBody>
              <a:bodyPr>
                <a:normAutofit/>
              </a:bodyPr>
              <a:lstStyle/>
              <a:p>
                <a:r>
                  <a:rPr lang="en-US" dirty="0"/>
                  <a:t>You must </a:t>
                </a:r>
                <a:r>
                  <a:rPr lang="en-US" i="1" dirty="0">
                    <a:solidFill>
                      <a:srgbClr val="FF0000"/>
                    </a:solidFill>
                  </a:rPr>
                  <a:t>decide in advance </a:t>
                </a:r>
                <a:r>
                  <a:rPr lang="en-US" dirty="0"/>
                  <a:t>how small a p-value is needed to reject </a:t>
                </a:r>
                <a14:m>
                  <m:oMath xmlns:m="http://schemas.openxmlformats.org/officeDocument/2006/math">
                    <m:sSub>
                      <m:sSubPr>
                        <m:ctrlPr>
                          <a:rPr lang="en-AU" i="1">
                            <a:latin typeface="Cambria Math" panose="02040503050406030204" pitchFamily="18" charset="0"/>
                          </a:rPr>
                        </m:ctrlPr>
                      </m:sSubPr>
                      <m:e>
                        <m:r>
                          <a:rPr lang="en-US" b="0" i="1">
                            <a:latin typeface="Cambria Math" panose="02040503050406030204" pitchFamily="18" charset="0"/>
                          </a:rPr>
                          <m:t>𝐻</m:t>
                        </m:r>
                      </m:e>
                      <m:sub>
                        <m:r>
                          <a:rPr lang="en-US" b="0" i="1">
                            <a:latin typeface="Cambria Math" panose="02040503050406030204" pitchFamily="18" charset="0"/>
                          </a:rPr>
                          <m:t>0</m:t>
                        </m:r>
                      </m:sub>
                    </m:sSub>
                  </m:oMath>
                </a14:m>
                <a:r>
                  <a:rPr lang="en-AU" dirty="0"/>
                  <a:t> </a:t>
                </a:r>
              </a:p>
            </p:txBody>
          </p:sp>
        </mc:Choice>
        <mc:Fallback xmlns="">
          <p:sp>
            <p:nvSpPr>
              <p:cNvPr id="3" name="Text Placeholder 2">
                <a:extLst>
                  <a:ext uri="{FF2B5EF4-FFF2-40B4-BE49-F238E27FC236}">
                    <a16:creationId xmlns:a16="http://schemas.microsoft.com/office/drawing/2014/main" id="{E9F575F7-95A1-4A01-B6D0-4241C472451D}"/>
                  </a:ext>
                </a:extLst>
              </p:cNvPr>
              <p:cNvSpPr>
                <a:spLocks noGrp="1" noRot="1" noChangeAspect="1" noMove="1" noResize="1" noEditPoints="1" noAdjustHandles="1" noChangeArrowheads="1" noChangeShapeType="1" noTextEdit="1"/>
              </p:cNvSpPr>
              <p:nvPr>
                <p:ph type="body" idx="14"/>
              </p:nvPr>
            </p:nvSpPr>
            <p:spPr>
              <a:xfrm>
                <a:off x="246579" y="1800001"/>
                <a:ext cx="8760176" cy="559378"/>
              </a:xfrm>
              <a:blipFill>
                <a:blip r:embed="rId3"/>
                <a:stretch>
                  <a:fillRect l="-696" b="-2065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5018454-7592-4D3D-BA57-DEEDF9BFF02F}"/>
                  </a:ext>
                </a:extLst>
              </p:cNvPr>
              <p:cNvSpPr>
                <a:spLocks noGrp="1"/>
              </p:cNvSpPr>
              <p:nvPr>
                <p:ph sz="half" idx="15"/>
              </p:nvPr>
            </p:nvSpPr>
            <p:spPr>
              <a:xfrm>
                <a:off x="146757" y="2460978"/>
                <a:ext cx="8760176" cy="3992359"/>
              </a:xfrm>
            </p:spPr>
            <p:txBody>
              <a:bodyPr>
                <a:normAutofit/>
              </a:bodyPr>
              <a:lstStyle/>
              <a:p>
                <a:pPr marL="342900" indent="-342900">
                  <a:lnSpc>
                    <a:spcPct val="100000"/>
                  </a:lnSpc>
                  <a:buFont typeface="Arial" panose="020B0604020202020204" pitchFamily="34" charset="0"/>
                  <a:buChar char="•"/>
                </a:pPr>
                <a:r>
                  <a:rPr lang="en-US" dirty="0"/>
                  <a:t>The </a:t>
                </a:r>
                <a:r>
                  <a:rPr lang="en-US" i="1" dirty="0">
                    <a:solidFill>
                      <a:srgbClr val="FF0000"/>
                    </a:solidFill>
                  </a:rPr>
                  <a:t>size of  p-value chosen</a:t>
                </a:r>
                <a:r>
                  <a:rPr lang="en-US" dirty="0"/>
                  <a:t>  is called the </a:t>
                </a:r>
                <a:r>
                  <a:rPr lang="en-US" dirty="0">
                    <a:solidFill>
                      <a:srgbClr val="FF0000"/>
                    </a:solidFill>
                  </a:rPr>
                  <a:t>level of significance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𝛼</m:t>
                    </m:r>
                  </m:oMath>
                </a14:m>
                <a:r>
                  <a:rPr lang="en-AU" dirty="0"/>
                  <a:t>. </a:t>
                </a:r>
              </a:p>
              <a:p>
                <a:pPr marL="342900" indent="-342900">
                  <a:lnSpc>
                    <a:spcPct val="100000"/>
                  </a:lnSpc>
                  <a:buFont typeface="Arial" panose="020B0604020202020204" pitchFamily="34" charset="0"/>
                  <a:buChar char="•"/>
                </a:pPr>
                <a:r>
                  <a:rPr lang="en-US" dirty="0"/>
                  <a:t>C</a:t>
                </a:r>
                <a:r>
                  <a:rPr lang="en-AU" dirty="0" err="1"/>
                  <a:t>ommon</a:t>
                </a:r>
                <a:r>
                  <a:rPr lang="en-AU" dirty="0"/>
                  <a:t> values of </a:t>
                </a:r>
                <a14:m>
                  <m:oMath xmlns:m="http://schemas.openxmlformats.org/officeDocument/2006/math">
                    <m:r>
                      <a:rPr lang="en-AU" b="1" i="1" smtClean="0">
                        <a:solidFill>
                          <a:srgbClr val="FF0000"/>
                        </a:solidFill>
                        <a:latin typeface="Cambria Math" panose="02040503050406030204" pitchFamily="18" charset="0"/>
                        <a:ea typeface="Cambria Math" panose="02040503050406030204" pitchFamily="18" charset="0"/>
                      </a:rPr>
                      <m:t>𝜶</m:t>
                    </m:r>
                    <m:r>
                      <a:rPr lang="en-US" b="0" i="1" smtClean="0">
                        <a:latin typeface="Cambria Math" panose="02040503050406030204" pitchFamily="18" charset="0"/>
                        <a:ea typeface="Cambria Math" panose="02040503050406030204" pitchFamily="18" charset="0"/>
                      </a:rPr>
                      <m:t> </m:t>
                    </m:r>
                  </m:oMath>
                </a14:m>
                <a:r>
                  <a:rPr lang="en-AU" dirty="0"/>
                  <a:t>are 0.05 or 0.01</a:t>
                </a:r>
              </a:p>
              <a:p>
                <a:pPr marL="342900" indent="-342900">
                  <a:lnSpc>
                    <a:spcPct val="100000"/>
                  </a:lnSpc>
                  <a:buFont typeface="Arial" panose="020B0604020202020204" pitchFamily="34" charset="0"/>
                  <a:buChar char="•"/>
                </a:pPr>
                <a:r>
                  <a:rPr lang="en-US" dirty="0"/>
                  <a:t>I</a:t>
                </a:r>
                <a:r>
                  <a:rPr lang="en-AU" dirty="0"/>
                  <a:t>f the data provides evidence against </a:t>
                </a:r>
                <a14:m>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AU" dirty="0"/>
                  <a:t> that is so strong that it would only happen no more  than 5% of the time ( or 1%)</a:t>
                </a:r>
              </a:p>
              <a:p>
                <a:pPr>
                  <a:lnSpc>
                    <a:spcPct val="100000"/>
                  </a:lnSpc>
                </a:pPr>
                <a:r>
                  <a:rPr lang="en-US" dirty="0"/>
                  <a:t>F</a:t>
                </a:r>
                <a:r>
                  <a:rPr lang="en-AU" dirty="0"/>
                  <a:t>or our cereal question if we had chosen a:</a:t>
                </a:r>
              </a:p>
              <a:p>
                <a:pPr marL="342900" indent="-342900">
                  <a:lnSpc>
                    <a:spcPct val="100000"/>
                  </a:lnSpc>
                  <a:buFont typeface="Arial" panose="020B0604020202020204" pitchFamily="34" charset="0"/>
                  <a:buChar char="•"/>
                </a:pPr>
                <a:r>
                  <a:rPr lang="en-US" b="1" i="1" dirty="0">
                    <a:solidFill>
                      <a:srgbClr val="FF0000"/>
                    </a:solidFill>
                  </a:rPr>
                  <a:t>1</a:t>
                </a:r>
                <a:r>
                  <a:rPr lang="en-AU" b="1" i="1" dirty="0">
                    <a:solidFill>
                      <a:srgbClr val="FF0000"/>
                    </a:solidFill>
                  </a:rPr>
                  <a:t>% level of significance </a:t>
                </a:r>
                <a:r>
                  <a:rPr lang="en-AU" dirty="0"/>
                  <a:t>our p-value of 0.0143 is greater than 0.01 so at the 1% significance level we have insufficient evidence to support the claim that the average weight of the cereal is &lt;500 grams</a:t>
                </a:r>
              </a:p>
              <a:p>
                <a:pPr marL="342900" indent="-342900">
                  <a:lnSpc>
                    <a:spcPct val="100000"/>
                  </a:lnSpc>
                  <a:buFont typeface="Arial" panose="020B0604020202020204" pitchFamily="34" charset="0"/>
                  <a:buChar char="•"/>
                </a:pPr>
                <a:r>
                  <a:rPr lang="en-US" b="1" i="1" dirty="0">
                    <a:solidFill>
                      <a:srgbClr val="7030A0"/>
                    </a:solidFill>
                  </a:rPr>
                  <a:t>5</a:t>
                </a:r>
                <a:r>
                  <a:rPr lang="en-AU" b="1" i="1" dirty="0">
                    <a:solidFill>
                      <a:srgbClr val="7030A0"/>
                    </a:solidFill>
                  </a:rPr>
                  <a:t>% level of significance </a:t>
                </a:r>
                <a:r>
                  <a:rPr lang="en-AU" dirty="0"/>
                  <a:t>our p-value of 0.0143 is less than 0.05 so at the 5% significance level we have sufficient evidence to support the claim that the average weight of the cereal is &lt;500 grams</a:t>
                </a:r>
              </a:p>
            </p:txBody>
          </p:sp>
        </mc:Choice>
        <mc:Fallback xmlns="">
          <p:sp>
            <p:nvSpPr>
              <p:cNvPr id="4" name="Content Placeholder 3">
                <a:extLst>
                  <a:ext uri="{FF2B5EF4-FFF2-40B4-BE49-F238E27FC236}">
                    <a16:creationId xmlns:a16="http://schemas.microsoft.com/office/drawing/2014/main" id="{55018454-7592-4D3D-BA57-DEEDF9BFF02F}"/>
                  </a:ext>
                </a:extLst>
              </p:cNvPr>
              <p:cNvSpPr>
                <a:spLocks noGrp="1" noRot="1" noChangeAspect="1" noMove="1" noResize="1" noEditPoints="1" noAdjustHandles="1" noChangeArrowheads="1" noChangeShapeType="1" noTextEdit="1"/>
              </p:cNvSpPr>
              <p:nvPr>
                <p:ph sz="half" idx="15"/>
              </p:nvPr>
            </p:nvSpPr>
            <p:spPr>
              <a:xfrm>
                <a:off x="146757" y="2460978"/>
                <a:ext cx="8760176" cy="3992359"/>
              </a:xfrm>
              <a:blipFill>
                <a:blip r:embed="rId4"/>
                <a:stretch>
                  <a:fillRect l="-696" t="-763" r="-974" b="-1832"/>
                </a:stretch>
              </a:blipFill>
            </p:spPr>
            <p:txBody>
              <a:bodyPr/>
              <a:lstStyle/>
              <a:p>
                <a:r>
                  <a:rPr lang="en-AU">
                    <a:noFill/>
                  </a:rPr>
                  <a:t> </a:t>
                </a:r>
              </a:p>
            </p:txBody>
          </p:sp>
        </mc:Fallback>
      </mc:AlternateContent>
    </p:spTree>
    <p:extLst>
      <p:ext uri="{BB962C8B-B14F-4D97-AF65-F5344CB8AC3E}">
        <p14:creationId xmlns:p14="http://schemas.microsoft.com/office/powerpoint/2010/main" val="53726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EADC-720D-423F-A3F5-43B5F29C5194}"/>
              </a:ext>
            </a:extLst>
          </p:cNvPr>
          <p:cNvSpPr>
            <a:spLocks noGrp="1"/>
          </p:cNvSpPr>
          <p:nvPr>
            <p:ph type="title"/>
          </p:nvPr>
        </p:nvSpPr>
        <p:spPr/>
        <p:txBody>
          <a:bodyPr/>
          <a:lstStyle/>
          <a:p>
            <a:r>
              <a:rPr lang="en-US" dirty="0"/>
              <a:t>No absolutes in statistics</a:t>
            </a:r>
            <a:endParaRPr lang="en-AU" dirty="0"/>
          </a:p>
        </p:txBody>
      </p:sp>
      <p:sp>
        <p:nvSpPr>
          <p:cNvPr id="4" name="Content Placeholder 3">
            <a:extLst>
              <a:ext uri="{FF2B5EF4-FFF2-40B4-BE49-F238E27FC236}">
                <a16:creationId xmlns:a16="http://schemas.microsoft.com/office/drawing/2014/main" id="{CEC7DE32-E956-4F92-8FD3-E5A169520B42}"/>
              </a:ext>
            </a:extLst>
          </p:cNvPr>
          <p:cNvSpPr>
            <a:spLocks noGrp="1"/>
          </p:cNvSpPr>
          <p:nvPr>
            <p:ph sz="half" idx="15"/>
          </p:nvPr>
        </p:nvSpPr>
        <p:spPr>
          <a:xfrm>
            <a:off x="246580" y="2640541"/>
            <a:ext cx="8529656" cy="3812796"/>
          </a:xfrm>
        </p:spPr>
        <p:txBody>
          <a:bodyPr/>
          <a:lstStyle/>
          <a:p>
            <a:pPr marL="342900" indent="-342900">
              <a:lnSpc>
                <a:spcPct val="100000"/>
              </a:lnSpc>
              <a:buFont typeface="Arial" panose="020B0604020202020204" pitchFamily="34" charset="0"/>
              <a:buChar char="•"/>
            </a:pPr>
            <a:endParaRPr lang="en-US" b="1" i="1" dirty="0">
              <a:solidFill>
                <a:srgbClr val="7030A0"/>
              </a:solidFill>
            </a:endParaRPr>
          </a:p>
          <a:p>
            <a:pPr marL="342900" indent="-342900">
              <a:lnSpc>
                <a:spcPct val="100000"/>
              </a:lnSpc>
              <a:buFont typeface="Arial" panose="020B0604020202020204" pitchFamily="34" charset="0"/>
              <a:buChar char="•"/>
            </a:pPr>
            <a:r>
              <a:rPr lang="en-US" b="1" dirty="0">
                <a:solidFill>
                  <a:schemeClr val="bg2"/>
                </a:solidFill>
              </a:rPr>
              <a:t>At the 1% significance level we are </a:t>
            </a:r>
            <a:r>
              <a:rPr lang="en-US" b="1" i="1" dirty="0">
                <a:solidFill>
                  <a:schemeClr val="bg2"/>
                </a:solidFill>
              </a:rPr>
              <a:t>not</a:t>
            </a:r>
            <a:r>
              <a:rPr lang="en-US" b="1" dirty="0">
                <a:solidFill>
                  <a:schemeClr val="bg2"/>
                </a:solidFill>
              </a:rPr>
              <a:t> saying </a:t>
            </a:r>
            <a:r>
              <a:rPr lang="en-US" dirty="0"/>
              <a:t>the boxes do contain 500 grams, just that we have insufficient evidence to support the alternative hypothesis</a:t>
            </a:r>
          </a:p>
          <a:p>
            <a:pPr marL="342900" indent="-342900">
              <a:lnSpc>
                <a:spcPct val="100000"/>
              </a:lnSpc>
              <a:buFont typeface="Arial" panose="020B0604020202020204" pitchFamily="34" charset="0"/>
              <a:buChar char="•"/>
            </a:pPr>
            <a:r>
              <a:rPr lang="en-US" b="1" dirty="0">
                <a:solidFill>
                  <a:schemeClr val="bg2"/>
                </a:solidFill>
              </a:rPr>
              <a:t>At the 5% significance level we are </a:t>
            </a:r>
            <a:r>
              <a:rPr lang="en-US" b="1" i="1" dirty="0">
                <a:solidFill>
                  <a:schemeClr val="bg2"/>
                </a:solidFill>
              </a:rPr>
              <a:t>not</a:t>
            </a:r>
            <a:r>
              <a:rPr lang="en-US" b="1" dirty="0">
                <a:solidFill>
                  <a:schemeClr val="bg2"/>
                </a:solidFill>
              </a:rPr>
              <a:t> saying </a:t>
            </a:r>
            <a:r>
              <a:rPr lang="en-US" dirty="0"/>
              <a:t>that the boxes do contain less than 500 grams, just that we have evidence to support the alternative hypothesis at this level of significance.</a:t>
            </a:r>
          </a:p>
        </p:txBody>
      </p:sp>
    </p:spTree>
    <p:extLst>
      <p:ext uri="{BB962C8B-B14F-4D97-AF65-F5344CB8AC3E}">
        <p14:creationId xmlns:p14="http://schemas.microsoft.com/office/powerpoint/2010/main" val="4049178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27EF-C184-1425-BCA1-2E9703B2987A}"/>
              </a:ext>
            </a:extLst>
          </p:cNvPr>
          <p:cNvSpPr>
            <a:spLocks noGrp="1"/>
          </p:cNvSpPr>
          <p:nvPr>
            <p:ph type="title"/>
          </p:nvPr>
        </p:nvSpPr>
        <p:spPr/>
        <p:txBody>
          <a:bodyPr/>
          <a:lstStyle/>
          <a:p>
            <a:r>
              <a:rPr lang="en-US" dirty="0"/>
              <a:t>P values are not enough</a:t>
            </a:r>
            <a:endParaRPr lang="en-AU" dirty="0"/>
          </a:p>
        </p:txBody>
      </p:sp>
      <p:sp>
        <p:nvSpPr>
          <p:cNvPr id="4" name="Content Placeholder 3">
            <a:extLst>
              <a:ext uri="{FF2B5EF4-FFF2-40B4-BE49-F238E27FC236}">
                <a16:creationId xmlns:a16="http://schemas.microsoft.com/office/drawing/2014/main" id="{6842A99D-1A6E-3952-8236-33E0CB83E5E7}"/>
              </a:ext>
            </a:extLst>
          </p:cNvPr>
          <p:cNvSpPr>
            <a:spLocks noGrp="1"/>
          </p:cNvSpPr>
          <p:nvPr>
            <p:ph sz="half" idx="15"/>
          </p:nvPr>
        </p:nvSpPr>
        <p:spPr>
          <a:xfrm>
            <a:off x="246580" y="2057400"/>
            <a:ext cx="8529656" cy="4395937"/>
          </a:xfrm>
        </p:spPr>
        <p:txBody>
          <a:bodyPr>
            <a:normAutofit/>
          </a:bodyPr>
          <a:lstStyle/>
          <a:p>
            <a:r>
              <a:rPr lang="en-US" dirty="0"/>
              <a:t>You will see many papers that only have p-values it is not enough!</a:t>
            </a:r>
          </a:p>
          <a:p>
            <a:r>
              <a:rPr lang="en-US" dirty="0"/>
              <a:t>The American Statistical Association advises not to use p-values as the sole analysis.</a:t>
            </a:r>
          </a:p>
          <a:p>
            <a:r>
              <a:rPr lang="en-US" dirty="0"/>
              <a:t>In many papers you will see p-value claims but no access to the raw data. Be suspicious. The raw data should be accessible.</a:t>
            </a:r>
          </a:p>
          <a:p>
            <a:r>
              <a:rPr lang="en-US" dirty="0"/>
              <a:t>You may also have people say “but that is the way we do it in our specialty”. That is not a convincing argument.</a:t>
            </a:r>
          </a:p>
          <a:p>
            <a:r>
              <a:rPr lang="en-US" dirty="0">
                <a:solidFill>
                  <a:schemeClr val="bg2"/>
                </a:solidFill>
              </a:rPr>
              <a:t>So why are p-values here?</a:t>
            </a:r>
          </a:p>
          <a:p>
            <a:r>
              <a:rPr lang="en-US" dirty="0">
                <a:solidFill>
                  <a:schemeClr val="bg2"/>
                </a:solidFill>
              </a:rPr>
              <a:t>	You are going to see them so this is a way of teaching you to be 	cautious of what people claim their analysis means.</a:t>
            </a:r>
          </a:p>
          <a:p>
            <a:r>
              <a:rPr lang="en-US" dirty="0">
                <a:solidFill>
                  <a:schemeClr val="bg2"/>
                </a:solidFill>
              </a:rPr>
              <a:t>The more complicated the statistical analysis the more cautious you should be about believing the conclusion.</a:t>
            </a:r>
            <a:endParaRPr lang="en-AU" dirty="0">
              <a:solidFill>
                <a:schemeClr val="bg2"/>
              </a:solidFill>
            </a:endParaRPr>
          </a:p>
        </p:txBody>
      </p:sp>
    </p:spTree>
    <p:extLst>
      <p:ext uri="{BB962C8B-B14F-4D97-AF65-F5344CB8AC3E}">
        <p14:creationId xmlns:p14="http://schemas.microsoft.com/office/powerpoint/2010/main" val="421080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0F57-FCC5-91DE-5055-B4C0A706818C}"/>
              </a:ext>
            </a:extLst>
          </p:cNvPr>
          <p:cNvSpPr>
            <a:spLocks noGrp="1"/>
          </p:cNvSpPr>
          <p:nvPr>
            <p:ph type="title"/>
          </p:nvPr>
        </p:nvSpPr>
        <p:spPr/>
        <p:txBody>
          <a:bodyPr/>
          <a:lstStyle/>
          <a:p>
            <a:r>
              <a:rPr lang="en-US" dirty="0"/>
              <a:t>Effect of dance on Gait</a:t>
            </a:r>
            <a:endParaRPr lang="en-AU" dirty="0"/>
          </a:p>
        </p:txBody>
      </p:sp>
      <p:sp>
        <p:nvSpPr>
          <p:cNvPr id="3" name="Text Placeholder 2">
            <a:extLst>
              <a:ext uri="{FF2B5EF4-FFF2-40B4-BE49-F238E27FC236}">
                <a16:creationId xmlns:a16="http://schemas.microsoft.com/office/drawing/2014/main" id="{7F9B5B0D-D880-5A75-0054-20DEB53435F4}"/>
              </a:ext>
            </a:extLst>
          </p:cNvPr>
          <p:cNvSpPr>
            <a:spLocks noGrp="1"/>
          </p:cNvSpPr>
          <p:nvPr>
            <p:ph type="body" idx="14"/>
          </p:nvPr>
        </p:nvSpPr>
        <p:spPr>
          <a:xfrm>
            <a:off x="246580" y="2018007"/>
            <a:ext cx="8529656" cy="303162"/>
          </a:xfrm>
        </p:spPr>
        <p:txBody>
          <a:bodyPr>
            <a:normAutofit fontScale="92500" lnSpcReduction="20000"/>
          </a:bodyPr>
          <a:lstStyle/>
          <a:p>
            <a:r>
              <a:rPr lang="en-US" dirty="0"/>
              <a:t>What does this mean?</a:t>
            </a:r>
            <a:endParaRPr lang="en-AU" dirty="0"/>
          </a:p>
        </p:txBody>
      </p:sp>
      <p:sp>
        <p:nvSpPr>
          <p:cNvPr id="4" name="Content Placeholder 3">
            <a:extLst>
              <a:ext uri="{FF2B5EF4-FFF2-40B4-BE49-F238E27FC236}">
                <a16:creationId xmlns:a16="http://schemas.microsoft.com/office/drawing/2014/main" id="{5120EF7F-45FF-4B94-1DF4-C253D3299DF8}"/>
              </a:ext>
            </a:extLst>
          </p:cNvPr>
          <p:cNvSpPr>
            <a:spLocks noGrp="1"/>
          </p:cNvSpPr>
          <p:nvPr>
            <p:ph sz="half" idx="15"/>
          </p:nvPr>
        </p:nvSpPr>
        <p:spPr>
          <a:xfrm>
            <a:off x="246580" y="2453054"/>
            <a:ext cx="8696710" cy="4000283"/>
          </a:xfrm>
        </p:spPr>
        <p:txBody>
          <a:bodyPr>
            <a:normAutofit fontScale="92500" lnSpcReduction="10000"/>
          </a:bodyPr>
          <a:lstStyle/>
          <a:p>
            <a:pPr>
              <a:lnSpc>
                <a:spcPct val="100000"/>
              </a:lnSpc>
              <a:spcBef>
                <a:spcPts val="600"/>
              </a:spcBef>
              <a:spcAft>
                <a:spcPts val="600"/>
              </a:spcAft>
            </a:pPr>
            <a:r>
              <a:rPr lang="en-US" dirty="0"/>
              <a:t>Data were analyzed using </a:t>
            </a:r>
            <a:r>
              <a:rPr lang="en-US" dirty="0" err="1"/>
              <a:t>Sigmastat</a:t>
            </a:r>
            <a:r>
              <a:rPr lang="en-US" dirty="0"/>
              <a:t> software (</a:t>
            </a:r>
            <a:r>
              <a:rPr lang="en-US" dirty="0" err="1"/>
              <a:t>Systat</a:t>
            </a:r>
            <a:r>
              <a:rPr lang="en-US" dirty="0"/>
              <a:t>, Richmond, VA).</a:t>
            </a:r>
          </a:p>
          <a:p>
            <a:pPr>
              <a:lnSpc>
                <a:spcPct val="100000"/>
              </a:lnSpc>
              <a:spcBef>
                <a:spcPts val="600"/>
              </a:spcBef>
              <a:spcAft>
                <a:spcPts val="600"/>
              </a:spcAft>
            </a:pPr>
            <a:r>
              <a:rPr lang="en-US" dirty="0"/>
              <a:t>Participant baseline demographics and the exit questionnaire responses were compared for differences with:</a:t>
            </a:r>
          </a:p>
          <a:p>
            <a:pPr marL="342900" indent="-342900">
              <a:lnSpc>
                <a:spcPct val="100000"/>
              </a:lnSpc>
              <a:spcBef>
                <a:spcPts val="600"/>
              </a:spcBef>
              <a:spcAft>
                <a:spcPts val="600"/>
              </a:spcAft>
              <a:buFont typeface="Arial" panose="020B0604020202020204" pitchFamily="34" charset="0"/>
              <a:buChar char="•"/>
            </a:pPr>
            <a:r>
              <a:rPr lang="en-US" dirty="0"/>
              <a:t>One-way ANOVAs or </a:t>
            </a:r>
            <a:r>
              <a:rPr lang="en-US" dirty="0" err="1"/>
              <a:t>Kruskall</a:t>
            </a:r>
            <a:r>
              <a:rPr lang="en-US" dirty="0"/>
              <a:t>-Wallis one-way ANOVAs on ranks for non-parametric data. </a:t>
            </a:r>
          </a:p>
          <a:p>
            <a:pPr marL="342900" indent="-342900">
              <a:lnSpc>
                <a:spcPct val="100000"/>
              </a:lnSpc>
              <a:spcBef>
                <a:spcPts val="600"/>
              </a:spcBef>
              <a:spcAft>
                <a:spcPts val="600"/>
              </a:spcAft>
              <a:buFont typeface="Arial" panose="020B0604020202020204" pitchFamily="34" charset="0"/>
              <a:buChar char="•"/>
            </a:pPr>
            <a:r>
              <a:rPr lang="en-US" dirty="0"/>
              <a:t>Two way repeated measures ANOVAs (group [Partner, Non-partner] × time [pre, post, follow-up]), with Holms-</a:t>
            </a:r>
            <a:r>
              <a:rPr lang="en-US" dirty="0" err="1"/>
              <a:t>Sidak</a:t>
            </a:r>
            <a:r>
              <a:rPr lang="en-US" dirty="0"/>
              <a:t> post-hoc tests,</a:t>
            </a:r>
          </a:p>
          <a:p>
            <a:pPr marL="342900" indent="-342900">
              <a:lnSpc>
                <a:spcPct val="100000"/>
              </a:lnSpc>
              <a:spcBef>
                <a:spcPts val="600"/>
              </a:spcBef>
              <a:spcAft>
                <a:spcPts val="600"/>
              </a:spcAft>
              <a:buFont typeface="Arial" panose="020B0604020202020204" pitchFamily="34" charset="0"/>
              <a:buChar char="•"/>
            </a:pPr>
            <a:r>
              <a:rPr lang="en-US" dirty="0"/>
              <a:t>Determined statistical significance of changes from pre to post to follow-up. </a:t>
            </a:r>
          </a:p>
          <a:p>
            <a:pPr marL="342900" indent="-342900">
              <a:lnSpc>
                <a:spcPct val="100000"/>
              </a:lnSpc>
              <a:spcBef>
                <a:spcPts val="600"/>
              </a:spcBef>
              <a:spcAft>
                <a:spcPts val="600"/>
              </a:spcAft>
              <a:buFont typeface="Arial" panose="020B0604020202020204" pitchFamily="34" charset="0"/>
              <a:buChar char="•"/>
            </a:pPr>
            <a:r>
              <a:rPr lang="en-US" dirty="0"/>
              <a:t>Level of significance was set at p = 0.05. </a:t>
            </a:r>
          </a:p>
          <a:p>
            <a:pPr>
              <a:lnSpc>
                <a:spcPct val="100000"/>
              </a:lnSpc>
              <a:spcBef>
                <a:spcPts val="600"/>
              </a:spcBef>
              <a:spcAft>
                <a:spcPts val="600"/>
              </a:spcAft>
            </a:pPr>
            <a:r>
              <a:rPr lang="en-AU" sz="1000" b="0" i="0" dirty="0">
                <a:solidFill>
                  <a:srgbClr val="000000"/>
                </a:solidFill>
                <a:effectLst/>
                <a:latin typeface="Fira Sans" panose="020B0604020202020204" pitchFamily="34" charset="0"/>
              </a:rPr>
              <a:t>Abreu, Mauro PT, DPT, GCS</a:t>
            </a:r>
            <a:r>
              <a:rPr lang="en-AU" sz="1000" b="0" i="0" baseline="30000" dirty="0">
                <a:solidFill>
                  <a:srgbClr val="000000"/>
                </a:solidFill>
                <a:effectLst/>
                <a:latin typeface="Fira Sans" panose="020B0604020202020204" pitchFamily="34" charset="0"/>
              </a:rPr>
              <a:t>1</a:t>
            </a:r>
            <a:r>
              <a:rPr lang="en-AU" sz="1000" b="0" i="0" dirty="0">
                <a:solidFill>
                  <a:srgbClr val="000000"/>
                </a:solidFill>
                <a:effectLst/>
                <a:latin typeface="Fira Sans" panose="020B0604020202020204" pitchFamily="34" charset="0"/>
              </a:rPr>
              <a:t>; Hartley, Greg PT, DPT, GCS</a:t>
            </a:r>
            <a:r>
              <a:rPr lang="en-AU" sz="1000" b="0" i="0" baseline="30000" dirty="0">
                <a:solidFill>
                  <a:srgbClr val="000000"/>
                </a:solidFill>
                <a:effectLst/>
                <a:latin typeface="Fira Sans" panose="020B0604020202020204" pitchFamily="34" charset="0"/>
              </a:rPr>
              <a:t>1,2</a:t>
            </a:r>
            <a:r>
              <a:rPr lang="en-AU" sz="1000" b="0" i="0" dirty="0">
                <a:solidFill>
                  <a:srgbClr val="000000"/>
                </a:solidFill>
                <a:effectLst/>
                <a:latin typeface="Fira Sans" panose="020B0604020202020204" pitchFamily="34" charset="0"/>
              </a:rPr>
              <a:t> The Effects of Salsa Dance on Balance, Gait, and Fall Risk in a Sedentary Patient With Alzheimer's Dementia, Multiple Comorbidities, and Recurrent Falls, Journal of Geriatric Physical Therapy: April/June 2013 - Volume 36 - Issue 2 - p 100-108 </a:t>
            </a:r>
            <a:r>
              <a:rPr lang="en-AU" sz="1000" b="0" i="0" dirty="0" err="1">
                <a:solidFill>
                  <a:srgbClr val="000000"/>
                </a:solidFill>
                <a:effectLst/>
                <a:latin typeface="Fira Sans" panose="020B0604020202020204" pitchFamily="34" charset="0"/>
              </a:rPr>
              <a:t>doi</a:t>
            </a:r>
            <a:r>
              <a:rPr lang="en-AU" sz="1000" b="0" i="0" dirty="0">
                <a:solidFill>
                  <a:srgbClr val="000000"/>
                </a:solidFill>
                <a:effectLst/>
                <a:latin typeface="Fira Sans" panose="020B0604020202020204" pitchFamily="34" charset="0"/>
              </a:rPr>
              <a:t>: 10.1519/JPT.0b013e318267aa54</a:t>
            </a:r>
            <a:endParaRPr lang="en-AU" sz="1000" dirty="0"/>
          </a:p>
        </p:txBody>
      </p:sp>
      <p:sp>
        <p:nvSpPr>
          <p:cNvPr id="5" name="Callout: Left Arrow 4">
            <a:extLst>
              <a:ext uri="{FF2B5EF4-FFF2-40B4-BE49-F238E27FC236}">
                <a16:creationId xmlns:a16="http://schemas.microsoft.com/office/drawing/2014/main" id="{0CD3A381-8D2B-900B-0217-371B19ECD76E}"/>
              </a:ext>
            </a:extLst>
          </p:cNvPr>
          <p:cNvSpPr/>
          <p:nvPr/>
        </p:nvSpPr>
        <p:spPr>
          <a:xfrm>
            <a:off x="5169876" y="5274000"/>
            <a:ext cx="1248508" cy="431999"/>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a:t>
            </a:r>
            <a:endParaRPr lang="en-AU" dirty="0"/>
          </a:p>
        </p:txBody>
      </p:sp>
    </p:spTree>
    <p:extLst>
      <p:ext uri="{BB962C8B-B14F-4D97-AF65-F5344CB8AC3E}">
        <p14:creationId xmlns:p14="http://schemas.microsoft.com/office/powerpoint/2010/main" val="522667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1BA2-9931-42B9-8FC2-1D9219C02715}"/>
              </a:ext>
            </a:extLst>
          </p:cNvPr>
          <p:cNvSpPr>
            <a:spLocks noGrp="1"/>
          </p:cNvSpPr>
          <p:nvPr>
            <p:ph type="title"/>
          </p:nvPr>
        </p:nvSpPr>
        <p:spPr/>
        <p:txBody>
          <a:bodyPr/>
          <a:lstStyle/>
          <a:p>
            <a:r>
              <a:rPr lang="en-US" dirty="0"/>
              <a:t>Method: hypothesis testing</a:t>
            </a:r>
            <a:endParaRPr lang="en-AU" dirty="0"/>
          </a:p>
        </p:txBody>
      </p:sp>
      <p:sp>
        <p:nvSpPr>
          <p:cNvPr id="4" name="Content Placeholder 3">
            <a:extLst>
              <a:ext uri="{FF2B5EF4-FFF2-40B4-BE49-F238E27FC236}">
                <a16:creationId xmlns:a16="http://schemas.microsoft.com/office/drawing/2014/main" id="{3FEF5498-1B0C-478A-85DF-5AC7E4A505FD}"/>
              </a:ext>
            </a:extLst>
          </p:cNvPr>
          <p:cNvSpPr>
            <a:spLocks noGrp="1"/>
          </p:cNvSpPr>
          <p:nvPr>
            <p:ph sz="half" idx="15"/>
          </p:nvPr>
        </p:nvSpPr>
        <p:spPr>
          <a:xfrm>
            <a:off x="175847" y="1925514"/>
            <a:ext cx="8721968" cy="4809393"/>
          </a:xfrm>
        </p:spPr>
        <p:txBody>
          <a:bodyPr>
            <a:normAutofit fontScale="92500" lnSpcReduction="10000"/>
          </a:bodyPr>
          <a:lstStyle/>
          <a:p>
            <a:pPr marL="457200" indent="-457200">
              <a:buFont typeface="+mj-lt"/>
              <a:buAutoNum type="arabicPeriod"/>
            </a:pPr>
            <a:r>
              <a:rPr lang="en-US" dirty="0"/>
              <a:t>Choose an appropriate hypothesis. </a:t>
            </a:r>
          </a:p>
          <a:p>
            <a:pPr marL="971550" lvl="1" indent="-457200"/>
            <a:r>
              <a:rPr lang="en-US" dirty="0">
                <a:solidFill>
                  <a:srgbClr val="0070C0"/>
                </a:solidFill>
              </a:rPr>
              <a:t>You need to think about what you are testing for.</a:t>
            </a:r>
          </a:p>
          <a:p>
            <a:pPr marL="457200" indent="-457200">
              <a:buFont typeface="+mj-lt"/>
              <a:buAutoNum type="arabicPeriod"/>
            </a:pPr>
            <a:r>
              <a:rPr lang="en-US" dirty="0"/>
              <a:t>Decide on the level of significance</a:t>
            </a:r>
          </a:p>
          <a:p>
            <a:pPr marL="971550" lvl="1" indent="-457200"/>
            <a:r>
              <a:rPr lang="en-US" dirty="0">
                <a:solidFill>
                  <a:srgbClr val="0070C0"/>
                </a:solidFill>
              </a:rPr>
              <a:t>This is a chosen number.</a:t>
            </a:r>
          </a:p>
          <a:p>
            <a:pPr marL="457200" indent="-457200">
              <a:buFont typeface="+mj-lt"/>
              <a:buAutoNum type="arabicPeriod"/>
            </a:pPr>
            <a:r>
              <a:rPr lang="en-US" dirty="0"/>
              <a:t>Discuss all necessary assumptions and limitations.</a:t>
            </a:r>
          </a:p>
          <a:p>
            <a:pPr marL="971550" lvl="1" indent="-457200"/>
            <a:r>
              <a:rPr lang="en-US" dirty="0">
                <a:solidFill>
                  <a:srgbClr val="0070C0"/>
                </a:solidFill>
              </a:rPr>
              <a:t>It is not enough to say “assume </a:t>
            </a:r>
            <a:r>
              <a:rPr lang="en-US" dirty="0" err="1">
                <a:solidFill>
                  <a:srgbClr val="0070C0"/>
                </a:solidFill>
              </a:rPr>
              <a:t>srs</a:t>
            </a:r>
            <a:r>
              <a:rPr lang="en-US" dirty="0">
                <a:solidFill>
                  <a:srgbClr val="0070C0"/>
                </a:solidFill>
              </a:rPr>
              <a:t>”</a:t>
            </a:r>
          </a:p>
          <a:p>
            <a:pPr marL="457200" indent="-457200">
              <a:buFont typeface="+mj-lt"/>
              <a:buAutoNum type="arabicPeriod"/>
            </a:pPr>
            <a:r>
              <a:rPr lang="en-US" dirty="0"/>
              <a:t>Decide on a distribution.</a:t>
            </a:r>
          </a:p>
          <a:p>
            <a:pPr marL="971550" lvl="1" indent="-457200"/>
            <a:r>
              <a:rPr lang="en-US" dirty="0">
                <a:solidFill>
                  <a:srgbClr val="0070C0"/>
                </a:solidFill>
              </a:rPr>
              <a:t>For us it is either t or z.</a:t>
            </a:r>
          </a:p>
          <a:p>
            <a:pPr marL="457200" indent="-457200">
              <a:buFont typeface="+mj-lt"/>
              <a:buAutoNum type="arabicPeriod"/>
            </a:pPr>
            <a:r>
              <a:rPr lang="en-US" dirty="0"/>
              <a:t>Draw a bell curve &amp; mark critical values of t/z that result from significance.</a:t>
            </a:r>
          </a:p>
          <a:p>
            <a:pPr marL="457200" indent="-457200">
              <a:buFont typeface="+mj-lt"/>
              <a:buAutoNum type="arabicPeriod"/>
            </a:pPr>
            <a:r>
              <a:rPr lang="en-US" dirty="0"/>
              <a:t>Calculate the test statistic and locate it on the curve.</a:t>
            </a:r>
          </a:p>
          <a:p>
            <a:pPr marL="457200" indent="-457200">
              <a:buFont typeface="+mj-lt"/>
              <a:buAutoNum type="arabicPeriod"/>
            </a:pPr>
            <a:r>
              <a:rPr lang="en-US" dirty="0"/>
              <a:t>State your conclusion but remember to include:</a:t>
            </a:r>
          </a:p>
          <a:p>
            <a:pPr marL="971550" lvl="1" indent="-457200"/>
            <a:r>
              <a:rPr lang="en-US" dirty="0">
                <a:solidFill>
                  <a:srgbClr val="0070C0"/>
                </a:solidFill>
              </a:rPr>
              <a:t>The word question</a:t>
            </a:r>
          </a:p>
          <a:p>
            <a:pPr marL="971550" lvl="1" indent="-457200"/>
            <a:r>
              <a:rPr lang="en-US" dirty="0">
                <a:solidFill>
                  <a:srgbClr val="0070C0"/>
                </a:solidFill>
              </a:rPr>
              <a:t>Assumptions and limitations.</a:t>
            </a:r>
          </a:p>
          <a:p>
            <a:pPr marL="971550" lvl="1" indent="-457200"/>
            <a:r>
              <a:rPr lang="en-US" dirty="0">
                <a:solidFill>
                  <a:srgbClr val="0070C0"/>
                </a:solidFill>
              </a:rPr>
              <a:t>A numerical statement.</a:t>
            </a:r>
          </a:p>
          <a:p>
            <a:pPr marL="971550" lvl="1" indent="-457200"/>
            <a:r>
              <a:rPr lang="en-US" dirty="0">
                <a:solidFill>
                  <a:srgbClr val="0070C0"/>
                </a:solidFill>
              </a:rPr>
              <a:t>Are you accepting the null or alternate hypothesis and why; refer calculations.</a:t>
            </a:r>
          </a:p>
          <a:p>
            <a:pPr marL="971550" lvl="1" indent="-457200"/>
            <a:r>
              <a:rPr lang="en-US" dirty="0">
                <a:solidFill>
                  <a:srgbClr val="0070C0"/>
                </a:solidFill>
              </a:rPr>
              <a:t>Make a recommendation for further action if necessary. </a:t>
            </a:r>
            <a:endParaRPr lang="en-AU" dirty="0">
              <a:solidFill>
                <a:srgbClr val="0070C0"/>
              </a:solidFill>
            </a:endParaRPr>
          </a:p>
        </p:txBody>
      </p:sp>
    </p:spTree>
    <p:extLst>
      <p:ext uri="{BB962C8B-B14F-4D97-AF65-F5344CB8AC3E}">
        <p14:creationId xmlns:p14="http://schemas.microsoft.com/office/powerpoint/2010/main" val="2859207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9F1D-B5C9-4B69-9A0D-2C997C4D152D}"/>
              </a:ext>
            </a:extLst>
          </p:cNvPr>
          <p:cNvSpPr>
            <a:spLocks noGrp="1"/>
          </p:cNvSpPr>
          <p:nvPr>
            <p:ph type="title"/>
          </p:nvPr>
        </p:nvSpPr>
        <p:spPr/>
        <p:txBody>
          <a:bodyPr/>
          <a:lstStyle/>
          <a:p>
            <a:r>
              <a:rPr lang="en-US" dirty="0"/>
              <a:t>Example: Telephone calls</a:t>
            </a:r>
            <a:endParaRPr lang="en-AU" dirty="0"/>
          </a:p>
        </p:txBody>
      </p:sp>
      <p:sp>
        <p:nvSpPr>
          <p:cNvPr id="4" name="Content Placeholder 3">
            <a:extLst>
              <a:ext uri="{FF2B5EF4-FFF2-40B4-BE49-F238E27FC236}">
                <a16:creationId xmlns:a16="http://schemas.microsoft.com/office/drawing/2014/main" id="{891DACF8-C1D2-4089-BA80-0EEF7FD45F24}"/>
              </a:ext>
            </a:extLst>
          </p:cNvPr>
          <p:cNvSpPr>
            <a:spLocks noGrp="1"/>
          </p:cNvSpPr>
          <p:nvPr>
            <p:ph sz="half" idx="15"/>
          </p:nvPr>
        </p:nvSpPr>
        <p:spPr/>
        <p:txBody>
          <a:bodyPr/>
          <a:lstStyle/>
          <a:p>
            <a:pPr>
              <a:lnSpc>
                <a:spcPct val="100000"/>
              </a:lnSpc>
            </a:pPr>
            <a:r>
              <a:rPr lang="en-US" dirty="0"/>
              <a:t>According to a telephone company’s records from 1999 the average length of a long distance call was 12.44 minutes with a standard deviation of 2.65 minutes</a:t>
            </a:r>
          </a:p>
          <a:p>
            <a:pPr>
              <a:lnSpc>
                <a:spcPct val="100000"/>
              </a:lnSpc>
            </a:pPr>
            <a:r>
              <a:rPr lang="en-US" dirty="0"/>
              <a:t>Management wants to check if the mean length of current long distance calls has changed from 12.44 minutes</a:t>
            </a:r>
          </a:p>
          <a:p>
            <a:pPr>
              <a:lnSpc>
                <a:spcPct val="100000"/>
              </a:lnSpc>
            </a:pPr>
            <a:r>
              <a:rPr lang="en-US" dirty="0"/>
              <a:t>A sample of 150 calls places through the company has a mean duration of 13.71 minutes.</a:t>
            </a:r>
          </a:p>
          <a:p>
            <a:pPr>
              <a:lnSpc>
                <a:spcPct val="100000"/>
              </a:lnSpc>
            </a:pPr>
            <a:r>
              <a:rPr lang="en-US" dirty="0"/>
              <a:t>Using a 5% significance level can you conclude that the mean length of all current long distance calls is different from 12.44 minutes?</a:t>
            </a:r>
            <a:endParaRPr lang="en-AU" dirty="0"/>
          </a:p>
        </p:txBody>
      </p:sp>
    </p:spTree>
    <p:extLst>
      <p:ext uri="{BB962C8B-B14F-4D97-AF65-F5344CB8AC3E}">
        <p14:creationId xmlns:p14="http://schemas.microsoft.com/office/powerpoint/2010/main" val="5985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EB7BFB-8554-48A1-95AF-E85DFFFF1FCC}"/>
                  </a:ext>
                </a:extLst>
              </p:cNvPr>
              <p:cNvSpPr>
                <a:spLocks noGrp="1"/>
              </p:cNvSpPr>
              <p:nvPr>
                <p:ph sz="half" idx="2"/>
              </p:nvPr>
            </p:nvSpPr>
            <p:spPr>
              <a:xfrm>
                <a:off x="275696" y="1744910"/>
                <a:ext cx="8569723" cy="4907560"/>
              </a:xfrm>
            </p:spPr>
            <p:txBody>
              <a:bodyPr>
                <a:normAutofit fontScale="85000" lnSpcReduction="10000"/>
              </a:bodyPr>
              <a:lstStyle/>
              <a:p>
                <a:pPr marL="342900" lvl="0" indent="-342900">
                  <a:spcAft>
                    <a:spcPts val="600"/>
                  </a:spcAft>
                  <a:buFont typeface="Arial" panose="020B0604020202020204" pitchFamily="34" charset="0"/>
                  <a:buChar char="•"/>
                  <a:tabLst>
                    <a:tab pos="457200" algn="l"/>
                  </a:tabLst>
                </a:pPr>
                <a:r>
                  <a:rPr lang="en-US" dirty="0">
                    <a:solidFill>
                      <a:srgbClr val="000000"/>
                    </a:solidFill>
                    <a:ea typeface="Times New Roman" panose="02020603050405020304" pitchFamily="18" charset="0"/>
                    <a:cs typeface="Times New Roman" panose="02020603050405020304" pitchFamily="18" charset="0"/>
                  </a:rPr>
                  <a:t>t distribution </a:t>
                </a:r>
                <a14:m>
                  <m:oMath xmlns:m="http://schemas.openxmlformats.org/officeDocument/2006/math">
                    <m:r>
                      <a:rPr lang="en-US" b="1" i="1">
                        <a:solidFill>
                          <a:srgbClr val="FF0000"/>
                        </a:solidFill>
                        <a:latin typeface="Cambria Math" panose="02040503050406030204" pitchFamily="18" charset="0"/>
                        <a:ea typeface="Times New Roman" panose="02020603050405020304" pitchFamily="18" charset="0"/>
                      </a:rPr>
                      <m:t>𝒕</m:t>
                    </m:r>
                    <m:r>
                      <a:rPr lang="en-US" b="1" i="1">
                        <a:solidFill>
                          <a:srgbClr val="FF0000"/>
                        </a:solidFill>
                        <a:latin typeface="Cambria Math" panose="02040503050406030204" pitchFamily="18" charset="0"/>
                        <a:ea typeface="Times New Roman" panose="02020603050405020304" pitchFamily="18" charset="0"/>
                      </a:rPr>
                      <m:t>=</m:t>
                    </m:r>
                    <m:f>
                      <m:fPr>
                        <m:ctrlPr>
                          <a:rPr lang="en-AU" b="1" i="1">
                            <a:solidFill>
                              <a:srgbClr val="FF0000"/>
                            </a:solidFill>
                            <a:latin typeface="Cambria Math" panose="02040503050406030204" pitchFamily="18" charset="0"/>
                            <a:ea typeface="Times New Roman" panose="02020603050405020304" pitchFamily="18" charset="0"/>
                          </a:rPr>
                        </m:ctrlPr>
                      </m:fPr>
                      <m:num>
                        <m:acc>
                          <m:accPr>
                            <m:chr m:val="̅"/>
                            <m:ctrlPr>
                              <a:rPr lang="en-AU" b="1" i="1">
                                <a:solidFill>
                                  <a:srgbClr val="FF0000"/>
                                </a:solidFill>
                                <a:latin typeface="Cambria Math" panose="02040503050406030204" pitchFamily="18" charset="0"/>
                                <a:ea typeface="Times New Roman" panose="02020603050405020304" pitchFamily="18" charset="0"/>
                              </a:rPr>
                            </m:ctrlPr>
                          </m:accPr>
                          <m:e>
                            <m:r>
                              <a:rPr lang="en-US" b="1" i="1">
                                <a:solidFill>
                                  <a:srgbClr val="FF0000"/>
                                </a:solidFill>
                                <a:latin typeface="Cambria Math" panose="02040503050406030204" pitchFamily="18" charset="0"/>
                                <a:ea typeface="Times New Roman" panose="02020603050405020304" pitchFamily="18" charset="0"/>
                              </a:rPr>
                              <m:t>𝒙</m:t>
                            </m:r>
                          </m:e>
                        </m:acc>
                        <m:r>
                          <a:rPr lang="en-US" b="1" i="1">
                            <a:solidFill>
                              <a:srgbClr val="FF0000"/>
                            </a:solidFill>
                            <a:latin typeface="Cambria Math" panose="02040503050406030204" pitchFamily="18" charset="0"/>
                            <a:ea typeface="Times New Roman" panose="02020603050405020304" pitchFamily="18" charset="0"/>
                          </a:rPr>
                          <m:t>−</m:t>
                        </m:r>
                        <m:r>
                          <a:rPr lang="en-US" b="1" i="1">
                            <a:solidFill>
                              <a:srgbClr val="FF0000"/>
                            </a:solidFill>
                            <a:latin typeface="Cambria Math" panose="02040503050406030204" pitchFamily="18" charset="0"/>
                            <a:ea typeface="Cambria Math" panose="02040503050406030204" pitchFamily="18" charset="0"/>
                          </a:rPr>
                          <m:t>𝝁</m:t>
                        </m:r>
                      </m:num>
                      <m:den>
                        <m:r>
                          <a:rPr lang="en-US" b="1" i="1">
                            <a:solidFill>
                              <a:srgbClr val="FF0000"/>
                            </a:solidFill>
                            <a:latin typeface="Cambria Math" panose="02040503050406030204" pitchFamily="18" charset="0"/>
                            <a:ea typeface="Times New Roman" panose="02020603050405020304" pitchFamily="18" charset="0"/>
                          </a:rPr>
                          <m:t>(</m:t>
                        </m:r>
                        <m:f>
                          <m:fPr>
                            <m:ctrlPr>
                              <a:rPr lang="en-AU" b="1" i="1">
                                <a:solidFill>
                                  <a:srgbClr val="FF0000"/>
                                </a:solidFill>
                                <a:latin typeface="Cambria Math" panose="02040503050406030204" pitchFamily="18" charset="0"/>
                                <a:ea typeface="Times New Roman" panose="02020603050405020304" pitchFamily="18" charset="0"/>
                              </a:rPr>
                            </m:ctrlPr>
                          </m:fPr>
                          <m:num>
                            <m:r>
                              <a:rPr lang="en-US" b="1" i="1">
                                <a:solidFill>
                                  <a:srgbClr val="FF0000"/>
                                </a:solidFill>
                                <a:latin typeface="Cambria Math" panose="02040503050406030204" pitchFamily="18" charset="0"/>
                                <a:ea typeface="Times New Roman" panose="02020603050405020304" pitchFamily="18" charset="0"/>
                              </a:rPr>
                              <m:t>𝒔</m:t>
                            </m:r>
                          </m:num>
                          <m:den>
                            <m:rad>
                              <m:radPr>
                                <m:degHide m:val="on"/>
                                <m:ctrlPr>
                                  <a:rPr lang="en-AU" b="1" i="1">
                                    <a:solidFill>
                                      <a:srgbClr val="FF0000"/>
                                    </a:solidFill>
                                    <a:latin typeface="Cambria Math" panose="02040503050406030204" pitchFamily="18" charset="0"/>
                                    <a:ea typeface="Times New Roman" panose="02020603050405020304" pitchFamily="18" charset="0"/>
                                  </a:rPr>
                                </m:ctrlPr>
                              </m:radPr>
                              <m:deg/>
                              <m:e>
                                <m:r>
                                  <a:rPr lang="en-US" b="1" i="1">
                                    <a:solidFill>
                                      <a:srgbClr val="FF0000"/>
                                    </a:solidFill>
                                    <a:latin typeface="Cambria Math" panose="02040503050406030204" pitchFamily="18" charset="0"/>
                                    <a:ea typeface="Times New Roman" panose="02020603050405020304" pitchFamily="18" charset="0"/>
                                  </a:rPr>
                                  <m:t>𝒏</m:t>
                                </m:r>
                              </m:e>
                            </m:rad>
                          </m:den>
                        </m:f>
                        <m:r>
                          <a:rPr lang="en-US" b="1" i="1">
                            <a:solidFill>
                              <a:srgbClr val="FF0000"/>
                            </a:solidFill>
                            <a:latin typeface="Cambria Math" panose="02040503050406030204" pitchFamily="18" charset="0"/>
                            <a:ea typeface="Times New Roman" panose="02020603050405020304" pitchFamily="18" charset="0"/>
                          </a:rPr>
                          <m:t>)</m:t>
                        </m:r>
                      </m:den>
                    </m:f>
                  </m:oMath>
                </a14:m>
                <a:r>
                  <a:rPr lang="en-US" b="1"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use when you only have sample data but it is reasonable to assume population is Normally distributed &amp; sample is SRS. </a:t>
                </a:r>
                <a:endParaRPr lang="en-AU"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600"/>
                  </a:spcAft>
                  <a:buFont typeface="Arial" panose="020B0604020202020204" pitchFamily="34" charset="0"/>
                  <a:buChar char="•"/>
                  <a:tabLst>
                    <a:tab pos="457200" algn="l"/>
                  </a:tabLst>
                </a:pPr>
                <a:r>
                  <a:rPr lang="en-US" dirty="0">
                    <a:solidFill>
                      <a:srgbClr val="000000"/>
                    </a:solidFill>
                    <a:ea typeface="Times New Roman" panose="02020603050405020304" pitchFamily="18" charset="0"/>
                    <a:cs typeface="Times New Roman" panose="02020603050405020304" pitchFamily="18" charset="0"/>
                  </a:rPr>
                  <a:t>Significance (</a:t>
                </a:r>
                <a:r>
                  <a:rPr lang="el-GR" dirty="0">
                    <a:solidFill>
                      <a:srgbClr val="000000"/>
                    </a:solidFill>
                    <a:ea typeface="Times New Roman" panose="02020603050405020304" pitchFamily="18" charset="0"/>
                    <a:cs typeface="Times New Roman" panose="02020603050405020304" pitchFamily="18" charset="0"/>
                  </a:rPr>
                  <a:t>α</a:t>
                </a:r>
                <a:r>
                  <a:rPr lang="en-US" dirty="0">
                    <a:solidFill>
                      <a:srgbClr val="000000"/>
                    </a:solidFill>
                    <a:ea typeface="Times New Roman" panose="02020603050405020304" pitchFamily="18" charset="0"/>
                    <a:cs typeface="Times New Roman" panose="02020603050405020304" pitchFamily="18" charset="0"/>
                  </a:rPr>
                  <a:t> or sometimes p) is the value of the tails.</a:t>
                </a:r>
                <a:endParaRPr lang="en-AU"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600"/>
                  </a:spcAft>
                  <a:buFont typeface="Arial" panose="020B0604020202020204" pitchFamily="34" charset="0"/>
                  <a:buChar char="•"/>
                  <a:tabLst>
                    <a:tab pos="457200" algn="l"/>
                  </a:tabLst>
                </a:pPr>
                <a:r>
                  <a:rPr lang="en-US" dirty="0">
                    <a:solidFill>
                      <a:srgbClr val="FF0000"/>
                    </a:solidFill>
                    <a:ea typeface="Times New Roman" panose="02020603050405020304" pitchFamily="18" charset="0"/>
                    <a:cs typeface="Times New Roman" panose="02020603050405020304" pitchFamily="18" charset="0"/>
                  </a:rPr>
                  <a:t>DOF = n -1 – you must be able to read t tables.</a:t>
                </a:r>
                <a:endParaRPr lang="en-AU"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600"/>
                  </a:spcAft>
                  <a:buFont typeface="Arial" panose="020B0604020202020204" pitchFamily="34" charset="0"/>
                  <a:buChar char="•"/>
                  <a:tabLst>
                    <a:tab pos="457200" algn="l"/>
                  </a:tabLst>
                </a:pPr>
                <a:r>
                  <a:rPr lang="en-US" dirty="0">
                    <a:solidFill>
                      <a:srgbClr val="000000"/>
                    </a:solidFill>
                    <a:ea typeface="Times New Roman" panose="02020603050405020304" pitchFamily="18" charset="0"/>
                    <a:cs typeface="Times New Roman" panose="02020603050405020304" pitchFamily="18" charset="0"/>
                  </a:rPr>
                  <a:t>Null Hypothesis is usually historical data or a claim. H</a:t>
                </a:r>
                <a:r>
                  <a:rPr lang="en-US" baseline="-25000" dirty="0">
                    <a:solidFill>
                      <a:srgbClr val="000000"/>
                    </a:solidFill>
                    <a:ea typeface="Times New Roman" panose="02020603050405020304" pitchFamily="18" charset="0"/>
                    <a:cs typeface="Times New Roman" panose="02020603050405020304" pitchFamily="18" charset="0"/>
                  </a:rPr>
                  <a:t>0 </a:t>
                </a:r>
                <a:r>
                  <a:rPr lang="en-US" dirty="0">
                    <a:solidFill>
                      <a:srgbClr val="000000"/>
                    </a:solidFill>
                    <a:ea typeface="Times New Roman" panose="02020603050405020304" pitchFamily="18" charset="0"/>
                    <a:cs typeface="Times New Roman" panose="02020603050405020304" pitchFamily="18" charset="0"/>
                  </a:rPr>
                  <a:t>: </a:t>
                </a:r>
                <a14:m>
                  <m:oMath xmlns:m="http://schemas.openxmlformats.org/officeDocument/2006/math">
                    <m:sSub>
                      <m:sSubPr>
                        <m:ctrlPr>
                          <a:rPr lang="en-AU" i="1">
                            <a:solidFill>
                              <a:srgbClr val="000000"/>
                            </a:solidFill>
                            <a:latin typeface="Cambria Math" panose="02040503050406030204" pitchFamily="18" charset="0"/>
                            <a:ea typeface="Times New Roman" panose="02020603050405020304" pitchFamily="18" charset="0"/>
                          </a:rPr>
                        </m:ctrlPr>
                      </m:sSubPr>
                      <m:e>
                        <m:r>
                          <a:rPr lang="en-US" i="1">
                            <a:solidFill>
                              <a:srgbClr val="000000"/>
                            </a:solidFill>
                            <a:latin typeface="Cambria Math" panose="02040503050406030204" pitchFamily="18" charset="0"/>
                            <a:ea typeface="Cambria Math" panose="02040503050406030204" pitchFamily="18" charset="0"/>
                          </a:rPr>
                          <m:t>𝜇</m:t>
                        </m:r>
                      </m:e>
                      <m:sub>
                        <m:r>
                          <a:rPr lang="en-US" i="1">
                            <a:solidFill>
                              <a:srgbClr val="000000"/>
                            </a:solidFill>
                            <a:latin typeface="Cambria Math" panose="02040503050406030204" pitchFamily="18" charset="0"/>
                            <a:ea typeface="Times New Roman" panose="02020603050405020304" pitchFamily="18" charset="0"/>
                          </a:rPr>
                          <m:t>0</m:t>
                        </m:r>
                      </m:sub>
                    </m:sSub>
                    <m:r>
                      <a:rPr lang="en-US" i="1">
                        <a:solidFill>
                          <a:srgbClr val="000000"/>
                        </a:solidFill>
                        <a:latin typeface="Cambria Math" panose="02040503050406030204" pitchFamily="18" charset="0"/>
                        <a:ea typeface="Times New Roman" panose="02020603050405020304" pitchFamily="18" charset="0"/>
                      </a:rPr>
                      <m:t>=500</m:t>
                    </m:r>
                    <m:r>
                      <a:rPr lang="en-US" i="1">
                        <a:solidFill>
                          <a:srgbClr val="000000"/>
                        </a:solidFill>
                        <a:latin typeface="Cambria Math" panose="02040503050406030204" pitchFamily="18" charset="0"/>
                        <a:ea typeface="Times New Roman" panose="02020603050405020304" pitchFamily="18" charset="0"/>
                      </a:rPr>
                      <m:t>𝑔</m:t>
                    </m:r>
                  </m:oMath>
                </a14:m>
                <a:endParaRPr lang="en-AU"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600"/>
                  </a:spcAft>
                  <a:buFont typeface="Arial" panose="020B0604020202020204" pitchFamily="34" charset="0"/>
                  <a:buChar char="•"/>
                  <a:tabLst>
                    <a:tab pos="457200" algn="l"/>
                  </a:tabLst>
                </a:pPr>
                <a:r>
                  <a:rPr lang="en-US" dirty="0">
                    <a:solidFill>
                      <a:srgbClr val="000000"/>
                    </a:solidFill>
                    <a:ea typeface="Times New Roman" panose="02020603050405020304" pitchFamily="18" charset="0"/>
                    <a:cs typeface="Times New Roman" panose="02020603050405020304" pitchFamily="18" charset="0"/>
                  </a:rPr>
                  <a:t>Alternate Hypothesis is H</a:t>
                </a:r>
                <a:r>
                  <a:rPr lang="en-US" baseline="-25000" dirty="0">
                    <a:solidFill>
                      <a:srgbClr val="000000"/>
                    </a:solidFill>
                    <a:ea typeface="Times New Roman" panose="02020603050405020304" pitchFamily="18" charset="0"/>
                    <a:cs typeface="Times New Roman" panose="02020603050405020304" pitchFamily="18" charset="0"/>
                  </a:rPr>
                  <a:t>A </a:t>
                </a:r>
                <a:r>
                  <a:rPr lang="en-US" dirty="0">
                    <a:solidFill>
                      <a:srgbClr val="000000"/>
                    </a:solidFill>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𝜇</m:t>
                    </m:r>
                    <m:r>
                      <a:rPr lang="en-US" i="1">
                        <a:solidFill>
                          <a:srgbClr val="000000"/>
                        </a:solidFill>
                        <a:latin typeface="Cambria Math" panose="02040503050406030204" pitchFamily="18" charset="0"/>
                        <a:ea typeface="Times New Roman" panose="02020603050405020304" pitchFamily="18" charset="0"/>
                      </a:rPr>
                      <m:t>≠500</m:t>
                    </m:r>
                    <m:r>
                      <a:rPr lang="en-US" i="1">
                        <a:solidFill>
                          <a:srgbClr val="000000"/>
                        </a:solidFill>
                        <a:latin typeface="Cambria Math" panose="02040503050406030204" pitchFamily="18" charset="0"/>
                        <a:ea typeface="Times New Roman" panose="02020603050405020304" pitchFamily="18" charset="0"/>
                      </a:rPr>
                      <m:t>𝑔</m:t>
                    </m:r>
                  </m:oMath>
                </a14:m>
                <a:endParaRPr lang="en-AU" sz="18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Aft>
                    <a:spcPts val="600"/>
                  </a:spcAft>
                  <a:tabLst>
                    <a:tab pos="914400" algn="l"/>
                  </a:tabLst>
                </a:pPr>
                <a:r>
                  <a:rPr lang="en-AU" dirty="0">
                    <a:solidFill>
                      <a:srgbClr val="000000"/>
                    </a:solidFill>
                    <a:ea typeface="Times New Roman" panose="02020603050405020304" pitchFamily="18" charset="0"/>
                    <a:cs typeface="Times New Roman" panose="02020603050405020304" pitchFamily="18" charset="0"/>
                  </a:rPr>
                  <a:t>You can have &lt; or &gt; in H</a:t>
                </a:r>
                <a:r>
                  <a:rPr lang="en-AU" baseline="-25000" dirty="0">
                    <a:solidFill>
                      <a:srgbClr val="000000"/>
                    </a:solidFill>
                    <a:ea typeface="Times New Roman" panose="02020603050405020304" pitchFamily="18" charset="0"/>
                    <a:cs typeface="Times New Roman" panose="02020603050405020304" pitchFamily="18" charset="0"/>
                  </a:rPr>
                  <a:t>A</a:t>
                </a:r>
                <a:r>
                  <a:rPr lang="en-AU" dirty="0">
                    <a:solidFill>
                      <a:srgbClr val="000000"/>
                    </a:solidFill>
                    <a:ea typeface="Times New Roman" panose="02020603050405020304" pitchFamily="18" charset="0"/>
                    <a:cs typeface="Times New Roman" panose="02020603050405020304" pitchFamily="18" charset="0"/>
                  </a:rPr>
                  <a:t> but </a:t>
                </a:r>
                <a14:m>
                  <m:oMath xmlns:m="http://schemas.openxmlformats.org/officeDocument/2006/math">
                    <m:r>
                      <a:rPr lang="en-AU" i="1">
                        <a:solidFill>
                          <a:srgbClr val="000000"/>
                        </a:solidFill>
                        <a:latin typeface="Cambria Math" panose="02040503050406030204" pitchFamily="18" charset="0"/>
                        <a:ea typeface="Cambria Math" panose="02040503050406030204" pitchFamily="18" charset="0"/>
                      </a:rPr>
                      <m:t>≠</m:t>
                    </m:r>
                  </m:oMath>
                </a14:m>
                <a:r>
                  <a:rPr lang="en-AU" dirty="0">
                    <a:solidFill>
                      <a:srgbClr val="000000"/>
                    </a:solidFill>
                    <a:ea typeface="Times New Roman" panose="02020603050405020304" pitchFamily="18" charset="0"/>
                    <a:cs typeface="Times New Roman" panose="02020603050405020304" pitchFamily="18" charset="0"/>
                  </a:rPr>
                  <a:t> is easiest</a:t>
                </a:r>
                <a:endParaRPr lang="en-AU"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600"/>
                  </a:spcAft>
                  <a:buFont typeface="Arial" panose="020B0604020202020204" pitchFamily="34" charset="0"/>
                  <a:buChar char="•"/>
                  <a:tabLst>
                    <a:tab pos="457200" algn="l"/>
                  </a:tabLst>
                </a:pPr>
                <a:r>
                  <a:rPr lang="en-US" dirty="0">
                    <a:solidFill>
                      <a:srgbClr val="000000"/>
                    </a:solidFill>
                    <a:ea typeface="Times New Roman" panose="02020603050405020304" pitchFamily="18" charset="0"/>
                    <a:cs typeface="Times New Roman" panose="02020603050405020304" pitchFamily="18" charset="0"/>
                  </a:rPr>
                  <a:t>If significance = 0.05 for a 2-tailed distribution the remaining 0.95 is the 95% confidence interval. I call 0.95  the “happy accept Null Hypothesis region”</a:t>
                </a:r>
                <a:endParaRPr lang="en-AU"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600"/>
                  </a:spcAft>
                  <a:buFont typeface="Arial" panose="020B0604020202020204" pitchFamily="34" charset="0"/>
                  <a:buChar char="•"/>
                  <a:tabLst>
                    <a:tab pos="457200" algn="l"/>
                  </a:tabLst>
                </a:pPr>
                <a:r>
                  <a:rPr lang="en-AU" dirty="0">
                    <a:solidFill>
                      <a:srgbClr val="000000"/>
                    </a:solidFill>
                    <a:ea typeface="Times New Roman" panose="02020603050405020304" pitchFamily="18" charset="0"/>
                    <a:cs typeface="Times New Roman" panose="02020603050405020304" pitchFamily="18" charset="0"/>
                  </a:rPr>
                  <a:t>Test statistic: </a:t>
                </a:r>
                <a14:m>
                  <m:oMath xmlns:m="http://schemas.openxmlformats.org/officeDocument/2006/math">
                    <m:r>
                      <a:rPr lang="en-US" b="1" i="1">
                        <a:solidFill>
                          <a:srgbClr val="FF0000"/>
                        </a:solidFill>
                        <a:latin typeface="Cambria Math" panose="02040503050406030204" pitchFamily="18" charset="0"/>
                        <a:ea typeface="Times New Roman" panose="02020603050405020304" pitchFamily="18" charset="0"/>
                      </a:rPr>
                      <m:t>𝒕</m:t>
                    </m:r>
                    <m:r>
                      <a:rPr lang="en-US" b="1" i="1">
                        <a:solidFill>
                          <a:srgbClr val="FF0000"/>
                        </a:solidFill>
                        <a:latin typeface="Cambria Math" panose="02040503050406030204" pitchFamily="18" charset="0"/>
                        <a:ea typeface="Times New Roman" panose="02020603050405020304" pitchFamily="18" charset="0"/>
                      </a:rPr>
                      <m:t>=</m:t>
                    </m:r>
                    <m:f>
                      <m:fPr>
                        <m:ctrlPr>
                          <a:rPr lang="en-AU" b="1" i="1">
                            <a:solidFill>
                              <a:srgbClr val="FF0000"/>
                            </a:solidFill>
                            <a:latin typeface="Cambria Math" panose="02040503050406030204" pitchFamily="18" charset="0"/>
                            <a:ea typeface="Times New Roman" panose="02020603050405020304" pitchFamily="18" charset="0"/>
                          </a:rPr>
                        </m:ctrlPr>
                      </m:fPr>
                      <m:num>
                        <m:acc>
                          <m:accPr>
                            <m:chr m:val="̅"/>
                            <m:ctrlPr>
                              <a:rPr lang="en-AU" b="1" i="1">
                                <a:solidFill>
                                  <a:srgbClr val="FF0000"/>
                                </a:solidFill>
                                <a:latin typeface="Cambria Math" panose="02040503050406030204" pitchFamily="18" charset="0"/>
                                <a:ea typeface="Times New Roman" panose="02020603050405020304" pitchFamily="18" charset="0"/>
                              </a:rPr>
                            </m:ctrlPr>
                          </m:accPr>
                          <m:e>
                            <m:r>
                              <a:rPr lang="en-US" b="1" i="1">
                                <a:solidFill>
                                  <a:srgbClr val="FF0000"/>
                                </a:solidFill>
                                <a:latin typeface="Cambria Math" panose="02040503050406030204" pitchFamily="18" charset="0"/>
                                <a:ea typeface="Times New Roman" panose="02020603050405020304" pitchFamily="18" charset="0"/>
                              </a:rPr>
                              <m:t>𝒙</m:t>
                            </m:r>
                          </m:e>
                        </m:acc>
                        <m:r>
                          <a:rPr lang="en-US" b="1" i="1">
                            <a:solidFill>
                              <a:srgbClr val="FF0000"/>
                            </a:solidFill>
                            <a:latin typeface="Cambria Math" panose="02040503050406030204" pitchFamily="18" charset="0"/>
                            <a:ea typeface="Times New Roman" panose="02020603050405020304" pitchFamily="18" charset="0"/>
                          </a:rPr>
                          <m:t>−</m:t>
                        </m:r>
                        <m:r>
                          <a:rPr lang="en-US" b="1" i="1">
                            <a:solidFill>
                              <a:srgbClr val="FF0000"/>
                            </a:solidFill>
                            <a:latin typeface="Cambria Math" panose="02040503050406030204" pitchFamily="18" charset="0"/>
                            <a:ea typeface="Cambria Math" panose="02040503050406030204" pitchFamily="18" charset="0"/>
                          </a:rPr>
                          <m:t>𝝁</m:t>
                        </m:r>
                      </m:num>
                      <m:den>
                        <m:r>
                          <a:rPr lang="en-US" b="1" i="1">
                            <a:solidFill>
                              <a:srgbClr val="FF0000"/>
                            </a:solidFill>
                            <a:latin typeface="Cambria Math" panose="02040503050406030204" pitchFamily="18" charset="0"/>
                            <a:ea typeface="Times New Roman" panose="02020603050405020304" pitchFamily="18" charset="0"/>
                          </a:rPr>
                          <m:t>(</m:t>
                        </m:r>
                        <m:f>
                          <m:fPr>
                            <m:ctrlPr>
                              <a:rPr lang="en-AU" b="1" i="1">
                                <a:solidFill>
                                  <a:srgbClr val="FF0000"/>
                                </a:solidFill>
                                <a:latin typeface="Cambria Math" panose="02040503050406030204" pitchFamily="18" charset="0"/>
                                <a:ea typeface="Times New Roman" panose="02020603050405020304" pitchFamily="18" charset="0"/>
                              </a:rPr>
                            </m:ctrlPr>
                          </m:fPr>
                          <m:num>
                            <m:r>
                              <a:rPr lang="en-US" b="1" i="1">
                                <a:solidFill>
                                  <a:srgbClr val="FF0000"/>
                                </a:solidFill>
                                <a:latin typeface="Cambria Math" panose="02040503050406030204" pitchFamily="18" charset="0"/>
                                <a:ea typeface="Times New Roman" panose="02020603050405020304" pitchFamily="18" charset="0"/>
                              </a:rPr>
                              <m:t>𝒔</m:t>
                            </m:r>
                          </m:num>
                          <m:den>
                            <m:rad>
                              <m:radPr>
                                <m:degHide m:val="on"/>
                                <m:ctrlPr>
                                  <a:rPr lang="en-AU" b="1" i="1">
                                    <a:solidFill>
                                      <a:srgbClr val="FF0000"/>
                                    </a:solidFill>
                                    <a:latin typeface="Cambria Math" panose="02040503050406030204" pitchFamily="18" charset="0"/>
                                    <a:ea typeface="Times New Roman" panose="02020603050405020304" pitchFamily="18" charset="0"/>
                                  </a:rPr>
                                </m:ctrlPr>
                              </m:radPr>
                              <m:deg/>
                              <m:e>
                                <m:r>
                                  <a:rPr lang="en-US" b="1" i="1">
                                    <a:solidFill>
                                      <a:srgbClr val="FF0000"/>
                                    </a:solidFill>
                                    <a:latin typeface="Cambria Math" panose="02040503050406030204" pitchFamily="18" charset="0"/>
                                    <a:ea typeface="Times New Roman" panose="02020603050405020304" pitchFamily="18" charset="0"/>
                                  </a:rPr>
                                  <m:t>𝒏</m:t>
                                </m:r>
                              </m:e>
                            </m:rad>
                          </m:den>
                        </m:f>
                        <m:r>
                          <a:rPr lang="en-US" b="1" i="1">
                            <a:solidFill>
                              <a:srgbClr val="FF0000"/>
                            </a:solidFill>
                            <a:latin typeface="Cambria Math" panose="02040503050406030204" pitchFamily="18" charset="0"/>
                            <a:ea typeface="Times New Roman" panose="02020603050405020304" pitchFamily="18" charset="0"/>
                          </a:rPr>
                          <m:t>)</m:t>
                        </m:r>
                      </m:den>
                    </m:f>
                  </m:oMath>
                </a14:m>
                <a:r>
                  <a:rPr lang="en-AU" dirty="0">
                    <a:solidFill>
                      <a:srgbClr val="000000"/>
                    </a:solidFill>
                    <a:ea typeface="Times New Roman" panose="02020603050405020304" pitchFamily="18" charset="0"/>
                    <a:cs typeface="Times New Roman" panose="02020603050405020304" pitchFamily="18" charset="0"/>
                  </a:rPr>
                  <a:t> (only sample data &amp; </a:t>
                </a:r>
                <a:r>
                  <a:rPr lang="en-AU" dirty="0">
                    <a:solidFill>
                      <a:srgbClr val="FF0000"/>
                    </a:solidFill>
                    <a:ea typeface="Times New Roman" panose="02020603050405020304" pitchFamily="18" charset="0"/>
                    <a:cs typeface="Times New Roman" panose="02020603050405020304" pitchFamily="18" charset="0"/>
                  </a:rPr>
                  <a:t>µ = </a:t>
                </a:r>
                <a:r>
                  <a:rPr lang="en-US" dirty="0">
                    <a:solidFill>
                      <a:srgbClr val="FF0000"/>
                    </a:solidFill>
                    <a:ea typeface="Times New Roman" panose="02020603050405020304" pitchFamily="18" charset="0"/>
                    <a:cs typeface="Times New Roman" panose="02020603050405020304" pitchFamily="18" charset="0"/>
                  </a:rPr>
                  <a:t>H</a:t>
                </a:r>
                <a:r>
                  <a:rPr lang="en-US" baseline="-25000" dirty="0">
                    <a:solidFill>
                      <a:srgbClr val="FF0000"/>
                    </a:solidFill>
                    <a:ea typeface="Times New Roman" panose="02020603050405020304" pitchFamily="18" charset="0"/>
                    <a:cs typeface="Times New Roman" panose="02020603050405020304" pitchFamily="18" charset="0"/>
                  </a:rPr>
                  <a:t>0</a:t>
                </a:r>
                <a:r>
                  <a:rPr lang="en-AU" dirty="0">
                    <a:solidFill>
                      <a:srgbClr val="000000"/>
                    </a:solidFill>
                    <a:ea typeface="Times New Roman" panose="02020603050405020304" pitchFamily="18" charset="0"/>
                    <a:cs typeface="Times New Roman" panose="02020603050405020304" pitchFamily="18" charset="0"/>
                  </a:rPr>
                  <a:t>) or</a:t>
                </a:r>
                <a:r>
                  <a:rPr lang="en-US" b="1" dirty="0">
                    <a:solidFill>
                      <a:srgbClr val="FF0000"/>
                    </a:solidFill>
                    <a:ea typeface="Times New Roman" panose="02020603050405020304" pitchFamily="18" charset="0"/>
                    <a:cs typeface="Times New Roman" panose="02020603050405020304" pitchFamily="18" charset="0"/>
                  </a:rPr>
                  <a:t> z</a:t>
                </a:r>
                <a14:m>
                  <m:oMath xmlns:m="http://schemas.openxmlformats.org/officeDocument/2006/math">
                    <m:r>
                      <a:rPr lang="en-US" b="1" i="1">
                        <a:solidFill>
                          <a:srgbClr val="FF0000"/>
                        </a:solidFill>
                        <a:latin typeface="Cambria Math" panose="02040503050406030204" pitchFamily="18" charset="0"/>
                        <a:ea typeface="Times New Roman" panose="02020603050405020304" pitchFamily="18" charset="0"/>
                      </a:rPr>
                      <m:t>=</m:t>
                    </m:r>
                    <m:f>
                      <m:fPr>
                        <m:ctrlPr>
                          <a:rPr lang="en-AU" b="1" i="1">
                            <a:solidFill>
                              <a:srgbClr val="FF0000"/>
                            </a:solidFill>
                            <a:latin typeface="Cambria Math" panose="02040503050406030204" pitchFamily="18" charset="0"/>
                            <a:ea typeface="Times New Roman" panose="02020603050405020304" pitchFamily="18" charset="0"/>
                          </a:rPr>
                        </m:ctrlPr>
                      </m:fPr>
                      <m:num>
                        <m:acc>
                          <m:accPr>
                            <m:chr m:val="̅"/>
                            <m:ctrlPr>
                              <a:rPr lang="en-AU" b="1" i="1">
                                <a:solidFill>
                                  <a:srgbClr val="FF0000"/>
                                </a:solidFill>
                                <a:latin typeface="Cambria Math" panose="02040503050406030204" pitchFamily="18" charset="0"/>
                                <a:ea typeface="Times New Roman" panose="02020603050405020304" pitchFamily="18" charset="0"/>
                              </a:rPr>
                            </m:ctrlPr>
                          </m:accPr>
                          <m:e>
                            <m:r>
                              <a:rPr lang="en-US" b="1" i="1">
                                <a:solidFill>
                                  <a:srgbClr val="FF0000"/>
                                </a:solidFill>
                                <a:latin typeface="Cambria Math" panose="02040503050406030204" pitchFamily="18" charset="0"/>
                                <a:ea typeface="Times New Roman" panose="02020603050405020304" pitchFamily="18" charset="0"/>
                              </a:rPr>
                              <m:t>𝒙</m:t>
                            </m:r>
                          </m:e>
                        </m:acc>
                        <m:r>
                          <a:rPr lang="en-US" b="1" i="1">
                            <a:solidFill>
                              <a:srgbClr val="FF0000"/>
                            </a:solidFill>
                            <a:latin typeface="Cambria Math" panose="02040503050406030204" pitchFamily="18" charset="0"/>
                            <a:ea typeface="Times New Roman" panose="02020603050405020304" pitchFamily="18" charset="0"/>
                          </a:rPr>
                          <m:t>−</m:t>
                        </m:r>
                        <m:r>
                          <a:rPr lang="en-US" b="1" i="1">
                            <a:solidFill>
                              <a:srgbClr val="FF0000"/>
                            </a:solidFill>
                            <a:latin typeface="Cambria Math" panose="02040503050406030204" pitchFamily="18" charset="0"/>
                            <a:ea typeface="Cambria Math" panose="02040503050406030204" pitchFamily="18" charset="0"/>
                          </a:rPr>
                          <m:t>𝝁</m:t>
                        </m:r>
                      </m:num>
                      <m:den>
                        <m:r>
                          <a:rPr lang="en-US" b="1" i="1">
                            <a:solidFill>
                              <a:srgbClr val="FF0000"/>
                            </a:solidFill>
                            <a:latin typeface="Cambria Math" panose="02040503050406030204" pitchFamily="18" charset="0"/>
                            <a:ea typeface="Times New Roman" panose="02020603050405020304" pitchFamily="18" charset="0"/>
                          </a:rPr>
                          <m:t>(</m:t>
                        </m:r>
                        <m:f>
                          <m:fPr>
                            <m:ctrlPr>
                              <a:rPr lang="en-AU" b="1" i="1">
                                <a:solidFill>
                                  <a:srgbClr val="FF0000"/>
                                </a:solidFill>
                                <a:latin typeface="Cambria Math" panose="02040503050406030204" pitchFamily="18" charset="0"/>
                                <a:ea typeface="Times New Roman" panose="02020603050405020304" pitchFamily="18" charset="0"/>
                              </a:rPr>
                            </m:ctrlPr>
                          </m:fPr>
                          <m:num>
                            <m:r>
                              <a:rPr lang="en-US" b="1" i="1">
                                <a:solidFill>
                                  <a:srgbClr val="FF0000"/>
                                </a:solidFill>
                                <a:latin typeface="Cambria Math" panose="02040503050406030204" pitchFamily="18" charset="0"/>
                                <a:ea typeface="Cambria Math" panose="02040503050406030204" pitchFamily="18" charset="0"/>
                              </a:rPr>
                              <m:t>𝝈</m:t>
                            </m:r>
                          </m:num>
                          <m:den>
                            <m:rad>
                              <m:radPr>
                                <m:degHide m:val="on"/>
                                <m:ctrlPr>
                                  <a:rPr lang="en-AU" b="1" i="1">
                                    <a:solidFill>
                                      <a:srgbClr val="FF0000"/>
                                    </a:solidFill>
                                    <a:latin typeface="Cambria Math" panose="02040503050406030204" pitchFamily="18" charset="0"/>
                                    <a:ea typeface="Times New Roman" panose="02020603050405020304" pitchFamily="18" charset="0"/>
                                  </a:rPr>
                                </m:ctrlPr>
                              </m:radPr>
                              <m:deg/>
                              <m:e>
                                <m:r>
                                  <a:rPr lang="en-US" b="1" i="1">
                                    <a:solidFill>
                                      <a:srgbClr val="FF0000"/>
                                    </a:solidFill>
                                    <a:latin typeface="Cambria Math" panose="02040503050406030204" pitchFamily="18" charset="0"/>
                                    <a:ea typeface="Times New Roman" panose="02020603050405020304" pitchFamily="18" charset="0"/>
                                  </a:rPr>
                                  <m:t>𝒏</m:t>
                                </m:r>
                              </m:e>
                            </m:rad>
                          </m:den>
                        </m:f>
                        <m:r>
                          <a:rPr lang="en-US" b="1" i="1">
                            <a:solidFill>
                              <a:srgbClr val="FF0000"/>
                            </a:solidFill>
                            <a:latin typeface="Cambria Math" panose="02040503050406030204" pitchFamily="18" charset="0"/>
                            <a:ea typeface="Times New Roman" panose="02020603050405020304" pitchFamily="18" charset="0"/>
                          </a:rPr>
                          <m:t>)</m:t>
                        </m:r>
                      </m:den>
                    </m:f>
                    <m:r>
                      <a:rPr lang="en-US" b="1" i="1" smtClean="0">
                        <a:solidFill>
                          <a:srgbClr val="FF0000"/>
                        </a:solidFill>
                        <a:latin typeface="Cambria Math" panose="02040503050406030204" pitchFamily="18" charset="0"/>
                        <a:ea typeface="Times New Roman" panose="02020603050405020304" pitchFamily="18" charset="0"/>
                      </a:rPr>
                      <m:t> (</m:t>
                    </m:r>
                    <m:r>
                      <m:rPr>
                        <m:sty m:val="p"/>
                      </m:rPr>
                      <a:rPr lang="el-GR" b="1" i="1" smtClean="0">
                        <a:solidFill>
                          <a:srgbClr val="FF0000"/>
                        </a:solidFill>
                        <a:latin typeface="Cambria Math" panose="02040503050406030204" pitchFamily="18" charset="0"/>
                        <a:ea typeface="Times New Roman" panose="02020603050405020304" pitchFamily="18" charset="0"/>
                      </a:rPr>
                      <m:t>σ</m:t>
                    </m:r>
                  </m:oMath>
                </a14:m>
                <a:r>
                  <a:rPr lang="en-AU" dirty="0">
                    <a:solidFill>
                      <a:srgbClr val="000000"/>
                    </a:solidFill>
                    <a:ea typeface="Times New Roman" panose="02020603050405020304" pitchFamily="18" charset="0"/>
                    <a:cs typeface="Times New Roman" panose="02020603050405020304" pitchFamily="18" charset="0"/>
                  </a:rPr>
                  <a:t> is known &amp; </a:t>
                </a:r>
                <a:r>
                  <a:rPr lang="en-AU" dirty="0">
                    <a:solidFill>
                      <a:srgbClr val="FF0000"/>
                    </a:solidFill>
                    <a:ea typeface="Times New Roman" panose="02020603050405020304" pitchFamily="18" charset="0"/>
                    <a:cs typeface="Times New Roman" panose="02020603050405020304" pitchFamily="18" charset="0"/>
                  </a:rPr>
                  <a:t>µ = </a:t>
                </a:r>
                <a:r>
                  <a:rPr lang="en-US" dirty="0">
                    <a:solidFill>
                      <a:srgbClr val="FF0000"/>
                    </a:solidFill>
                    <a:ea typeface="Times New Roman" panose="02020603050405020304" pitchFamily="18" charset="0"/>
                    <a:cs typeface="Times New Roman" panose="02020603050405020304" pitchFamily="18" charset="0"/>
                  </a:rPr>
                  <a:t>H</a:t>
                </a:r>
                <a:r>
                  <a:rPr lang="en-US" baseline="-25000" dirty="0">
                    <a:solidFill>
                      <a:srgbClr val="FF0000"/>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a:t>
                </a:r>
                <a:endParaRPr lang="en-AU"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600"/>
                  </a:spcAft>
                  <a:buFont typeface="Arial" panose="020B0604020202020204" pitchFamily="34" charset="0"/>
                  <a:buChar char="•"/>
                  <a:tabLst>
                    <a:tab pos="457200" algn="l"/>
                  </a:tabLst>
                </a:pPr>
                <a:r>
                  <a:rPr lang="en-AU" dirty="0">
                    <a:solidFill>
                      <a:srgbClr val="000000"/>
                    </a:solidFill>
                    <a:ea typeface="Times New Roman" panose="02020603050405020304" pitchFamily="18" charset="0"/>
                    <a:cs typeface="Times New Roman" panose="02020603050405020304" pitchFamily="18" charset="0"/>
                  </a:rPr>
                  <a:t>If test statistic lies in “happy accept null hypothesis region” you have reason to believe that you can accept </a:t>
                </a:r>
                <a:r>
                  <a:rPr lang="en-US" dirty="0">
                    <a:solidFill>
                      <a:srgbClr val="000000"/>
                    </a:solidFill>
                    <a:ea typeface="Times New Roman" panose="02020603050405020304" pitchFamily="18" charset="0"/>
                    <a:cs typeface="Times New Roman" panose="02020603050405020304" pitchFamily="18" charset="0"/>
                  </a:rPr>
                  <a:t>H</a:t>
                </a:r>
                <a:r>
                  <a:rPr lang="en-US" baseline="-25000" dirty="0">
                    <a:solidFill>
                      <a:srgbClr val="000000"/>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 </a:t>
                </a:r>
                <a:r>
                  <a:rPr lang="en-AU" dirty="0">
                    <a:solidFill>
                      <a:srgbClr val="000000"/>
                    </a:solidFill>
                    <a:ea typeface="Times New Roman" panose="02020603050405020304" pitchFamily="18" charset="0"/>
                    <a:cs typeface="Times New Roman" panose="02020603050405020304" pitchFamily="18" charset="0"/>
                  </a:rPr>
                  <a:t>at stated significance &amp; assumptions. Your sample is not statistically different from </a:t>
                </a:r>
                <a:r>
                  <a:rPr lang="en-US" dirty="0">
                    <a:solidFill>
                      <a:srgbClr val="000000"/>
                    </a:solidFill>
                    <a:ea typeface="Times New Roman" panose="02020603050405020304" pitchFamily="18" charset="0"/>
                    <a:cs typeface="Times New Roman" panose="02020603050405020304" pitchFamily="18" charset="0"/>
                  </a:rPr>
                  <a:t>H</a:t>
                </a:r>
                <a:r>
                  <a:rPr lang="en-US" baseline="-25000" dirty="0">
                    <a:solidFill>
                      <a:srgbClr val="000000"/>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 </a:t>
                </a:r>
                <a:r>
                  <a:rPr lang="en-AU" dirty="0">
                    <a:solidFill>
                      <a:srgbClr val="000000"/>
                    </a:solidFill>
                    <a:ea typeface="Times New Roman" panose="02020603050405020304" pitchFamily="18" charset="0"/>
                    <a:cs typeface="Times New Roman" panose="02020603050405020304" pitchFamily="18" charset="0"/>
                  </a:rPr>
                  <a:t>.</a:t>
                </a:r>
                <a:endParaRPr lang="en-AU"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600"/>
                  </a:spcAft>
                  <a:buFont typeface="Arial" panose="020B0604020202020204" pitchFamily="34" charset="0"/>
                  <a:buChar char="•"/>
                  <a:tabLst>
                    <a:tab pos="457200" algn="l"/>
                  </a:tabLst>
                </a:pPr>
                <a:r>
                  <a:rPr lang="en-AU" dirty="0">
                    <a:solidFill>
                      <a:srgbClr val="000000"/>
                    </a:solidFill>
                    <a:ea typeface="Times New Roman" panose="02020603050405020304" pitchFamily="18" charset="0"/>
                    <a:cs typeface="Times New Roman" panose="02020603050405020304" pitchFamily="18" charset="0"/>
                  </a:rPr>
                  <a:t>You need a conclusion that refers back to the original question.</a:t>
                </a:r>
                <a:endParaRPr lang="en-AU" dirty="0"/>
              </a:p>
            </p:txBody>
          </p:sp>
        </mc:Choice>
        <mc:Fallback xmlns="">
          <p:sp>
            <p:nvSpPr>
              <p:cNvPr id="3" name="Content Placeholder 2">
                <a:extLst>
                  <a:ext uri="{FF2B5EF4-FFF2-40B4-BE49-F238E27FC236}">
                    <a16:creationId xmlns:a16="http://schemas.microsoft.com/office/drawing/2014/main" id="{E8EB7BFB-8554-48A1-95AF-E85DFFFF1FCC}"/>
                  </a:ext>
                </a:extLst>
              </p:cNvPr>
              <p:cNvSpPr>
                <a:spLocks noGrp="1" noRot="1" noChangeAspect="1" noMove="1" noResize="1" noEditPoints="1" noAdjustHandles="1" noChangeArrowheads="1" noChangeShapeType="1" noTextEdit="1"/>
              </p:cNvSpPr>
              <p:nvPr>
                <p:ph sz="half" idx="2"/>
              </p:nvPr>
            </p:nvSpPr>
            <p:spPr>
              <a:xfrm>
                <a:off x="275696" y="1744910"/>
                <a:ext cx="8569723" cy="4907560"/>
              </a:xfrm>
              <a:blipFill>
                <a:blip r:embed="rId2"/>
                <a:stretch>
                  <a:fillRect l="-356" t="-745" r="-782" b="-994"/>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682EBFCE-066C-4CBB-805F-E8613CE8E70B}"/>
              </a:ext>
            </a:extLst>
          </p:cNvPr>
          <p:cNvSpPr>
            <a:spLocks noGrp="1"/>
          </p:cNvSpPr>
          <p:nvPr>
            <p:ph type="title"/>
          </p:nvPr>
        </p:nvSpPr>
        <p:spPr>
          <a:xfrm>
            <a:off x="0" y="1152000"/>
            <a:ext cx="9144000" cy="432000"/>
          </a:xfrm>
        </p:spPr>
        <p:txBody>
          <a:bodyPr/>
          <a:lstStyle/>
          <a:p>
            <a:r>
              <a:rPr lang="en-US" dirty="0"/>
              <a:t>Hypothesis &amp; t – summary sheet </a:t>
            </a:r>
            <a:endParaRPr lang="en-AU" dirty="0"/>
          </a:p>
        </p:txBody>
      </p:sp>
      <p:pic>
        <p:nvPicPr>
          <p:cNvPr id="6" name="Picture 5">
            <a:extLst>
              <a:ext uri="{FF2B5EF4-FFF2-40B4-BE49-F238E27FC236}">
                <a16:creationId xmlns:a16="http://schemas.microsoft.com/office/drawing/2014/main" id="{6E3235DC-5482-4FC5-9828-E158BBAF105A}"/>
              </a:ext>
            </a:extLst>
          </p:cNvPr>
          <p:cNvPicPr>
            <a:picLocks noChangeAspect="1"/>
          </p:cNvPicPr>
          <p:nvPr/>
        </p:nvPicPr>
        <p:blipFill>
          <a:blip r:embed="rId3"/>
          <a:stretch>
            <a:fillRect/>
          </a:stretch>
        </p:blipFill>
        <p:spPr>
          <a:xfrm>
            <a:off x="6929308" y="2156139"/>
            <a:ext cx="1396078" cy="1050261"/>
          </a:xfrm>
          <a:prstGeom prst="rect">
            <a:avLst/>
          </a:prstGeom>
        </p:spPr>
      </p:pic>
    </p:spTree>
    <p:extLst>
      <p:ext uri="{BB962C8B-B14F-4D97-AF65-F5344CB8AC3E}">
        <p14:creationId xmlns:p14="http://schemas.microsoft.com/office/powerpoint/2010/main" val="445603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F1D-DFF9-AB66-8A77-DC220F9E93C6}"/>
              </a:ext>
            </a:extLst>
          </p:cNvPr>
          <p:cNvSpPr>
            <a:spLocks noGrp="1"/>
          </p:cNvSpPr>
          <p:nvPr>
            <p:ph type="title"/>
          </p:nvPr>
        </p:nvSpPr>
        <p:spPr/>
        <p:txBody>
          <a:bodyPr/>
          <a:lstStyle/>
          <a:p>
            <a:r>
              <a:rPr lang="en-US" dirty="0"/>
              <a:t>Discussion of assumptions</a:t>
            </a:r>
            <a:endParaRPr lang="en-AU"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87D2D8C-E705-E3CF-E331-4EE09BE70C03}"/>
                  </a:ext>
                </a:extLst>
              </p:cNvPr>
              <p:cNvSpPr>
                <a:spLocks noGrp="1"/>
              </p:cNvSpPr>
              <p:nvPr>
                <p:ph sz="half" idx="15"/>
              </p:nvPr>
            </p:nvSpPr>
            <p:spPr>
              <a:xfrm>
                <a:off x="246580" y="2136531"/>
                <a:ext cx="8529656" cy="4316806"/>
              </a:xfrm>
            </p:spPr>
            <p:txBody>
              <a:bodyPr/>
              <a:lstStyle/>
              <a:p>
                <a:pPr marL="342900" indent="-342900">
                  <a:buFont typeface="Arial" panose="020B0604020202020204" pitchFamily="34" charset="0"/>
                  <a:buChar char="•"/>
                </a:pPr>
                <a:r>
                  <a:rPr lang="en-US" dirty="0"/>
                  <a:t>The question doesn’t say but for the millions of phone calls it is </a:t>
                </a:r>
                <a:r>
                  <a:rPr lang="en-US" u="sng" dirty="0"/>
                  <a:t>probably</a:t>
                </a:r>
                <a:r>
                  <a:rPr lang="en-US" dirty="0"/>
                  <a:t> ok to assume the population is normally distributed.</a:t>
                </a:r>
              </a:p>
              <a:p>
                <a:pPr marL="342900" indent="-342900">
                  <a:buFont typeface="Arial" panose="020B0604020202020204" pitchFamily="34" charset="0"/>
                  <a:buChar char="•"/>
                </a:pPr>
                <a:r>
                  <a:rPr lang="en-US" dirty="0"/>
                  <a:t>The historical data is the </a:t>
                </a:r>
                <a14:m>
                  <m:oMath xmlns:m="http://schemas.openxmlformats.org/officeDocument/2006/math">
                    <m:r>
                      <a:rPr lang="en-US" i="1" smtClean="0">
                        <a:latin typeface="Cambria Math" panose="02040503050406030204" pitchFamily="18" charset="0"/>
                      </a:rPr>
                      <m:t>µ</m:t>
                    </m:r>
                  </m:oMath>
                </a14:m>
                <a:r>
                  <a:rPr lang="en-AU" dirty="0"/>
                  <a:t> and </a:t>
                </a:r>
                <a:r>
                  <a:rPr lang="el-GR" dirty="0"/>
                  <a:t>σ</a:t>
                </a:r>
                <a:r>
                  <a:rPr lang="en-US" dirty="0"/>
                  <a:t> of a normal distribution.</a:t>
                </a:r>
              </a:p>
              <a:p>
                <a:pPr marL="342900" indent="-342900">
                  <a:buFont typeface="Arial" panose="020B0604020202020204" pitchFamily="34" charset="0"/>
                  <a:buChar char="•"/>
                </a:pPr>
                <a:r>
                  <a:rPr lang="en-US" dirty="0"/>
                  <a:t>The sample is random, large enough and hopefully representative of the current year.</a:t>
                </a:r>
              </a:p>
              <a:p>
                <a:pPr marL="342900" indent="-342900">
                  <a:buFont typeface="Arial" panose="020B0604020202020204" pitchFamily="34" charset="0"/>
                  <a:buChar char="•"/>
                </a:pPr>
                <a:r>
                  <a:rPr lang="en-US" dirty="0"/>
                  <a:t>The big assumption in this analysis is that σ of the current year is the same as the historical data. That might not be true...</a:t>
                </a:r>
              </a:p>
              <a:p>
                <a:pPr marL="342900" indent="-342900">
                  <a:buFont typeface="Arial" panose="020B0604020202020204" pitchFamily="34" charset="0"/>
                  <a:buChar char="•"/>
                </a:pPr>
                <a:r>
                  <a:rPr lang="en-US" dirty="0"/>
                  <a:t>P=0.05 is given but why choose p=0.05?</a:t>
                </a:r>
              </a:p>
              <a:p>
                <a:pPr marL="342900" indent="-342900">
                  <a:buFont typeface="Arial" panose="020B0604020202020204" pitchFamily="34" charset="0"/>
                  <a:buChar char="•"/>
                </a:pPr>
                <a:r>
                  <a:rPr lang="en-US" dirty="0"/>
                  <a:t>I am choosing a 2 tailed hypothesis as I am unsure if call duration has gone up, down or no change.</a:t>
                </a:r>
              </a:p>
              <a:p>
                <a:pPr marL="342900" indent="-342900">
                  <a:buFont typeface="Arial" panose="020B0604020202020204" pitchFamily="34" charset="0"/>
                  <a:buChar char="•"/>
                </a:pPr>
                <a:r>
                  <a:rPr lang="en-US" dirty="0"/>
                  <a:t>I am using z based on earlier discussion and assumptions. </a:t>
                </a:r>
                <a:endParaRPr lang="en-AU" dirty="0"/>
              </a:p>
            </p:txBody>
          </p:sp>
        </mc:Choice>
        <mc:Fallback>
          <p:sp>
            <p:nvSpPr>
              <p:cNvPr id="4" name="Content Placeholder 3">
                <a:extLst>
                  <a:ext uri="{FF2B5EF4-FFF2-40B4-BE49-F238E27FC236}">
                    <a16:creationId xmlns:a16="http://schemas.microsoft.com/office/drawing/2014/main" id="{587D2D8C-E705-E3CF-E331-4EE09BE70C03}"/>
                  </a:ext>
                </a:extLst>
              </p:cNvPr>
              <p:cNvSpPr>
                <a:spLocks noGrp="1" noRot="1" noChangeAspect="1" noMove="1" noResize="1" noEditPoints="1" noAdjustHandles="1" noChangeArrowheads="1" noChangeShapeType="1" noTextEdit="1"/>
              </p:cNvSpPr>
              <p:nvPr>
                <p:ph sz="half" idx="15"/>
              </p:nvPr>
            </p:nvSpPr>
            <p:spPr>
              <a:xfrm>
                <a:off x="246580" y="2136531"/>
                <a:ext cx="8529656" cy="4316806"/>
              </a:xfrm>
              <a:blipFill>
                <a:blip r:embed="rId2"/>
                <a:stretch>
                  <a:fillRect l="-643" t="-1269"/>
                </a:stretch>
              </a:blipFill>
            </p:spPr>
            <p:txBody>
              <a:bodyPr/>
              <a:lstStyle/>
              <a:p>
                <a:r>
                  <a:rPr lang="en-AU">
                    <a:noFill/>
                  </a:rPr>
                  <a:t> </a:t>
                </a:r>
              </a:p>
            </p:txBody>
          </p:sp>
        </mc:Fallback>
      </mc:AlternateContent>
    </p:spTree>
    <p:extLst>
      <p:ext uri="{BB962C8B-B14F-4D97-AF65-F5344CB8AC3E}">
        <p14:creationId xmlns:p14="http://schemas.microsoft.com/office/powerpoint/2010/main" val="3197822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F4DA-C737-4F60-A396-6B6D6B67A7E7}"/>
              </a:ext>
            </a:extLst>
          </p:cNvPr>
          <p:cNvSpPr>
            <a:spLocks noGrp="1"/>
          </p:cNvSpPr>
          <p:nvPr>
            <p:ph type="title"/>
          </p:nvPr>
        </p:nvSpPr>
        <p:spPr/>
        <p:txBody>
          <a:bodyPr/>
          <a:lstStyle/>
          <a:p>
            <a:r>
              <a:rPr lang="en-US" dirty="0"/>
              <a:t>Calculations</a:t>
            </a:r>
            <a:endParaRPr lang="en-AU"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1B5D860-C632-4CC8-5D46-21DE2CB31CDF}"/>
                  </a:ext>
                </a:extLst>
              </p:cNvPr>
              <p:cNvSpPr>
                <a:spLocks noGrp="1"/>
              </p:cNvSpPr>
              <p:nvPr>
                <p:ph sz="half" idx="2"/>
              </p:nvPr>
            </p:nvSpPr>
            <p:spPr>
              <a:xfrm>
                <a:off x="275696" y="2110154"/>
                <a:ext cx="8569723" cy="4079509"/>
              </a:xfrm>
            </p:spPr>
            <p:txBody>
              <a:bodyPr>
                <a:normAutofit fontScale="92500" lnSpcReduction="20000"/>
              </a:bodyPr>
              <a:lstStyle/>
              <a:p>
                <a:pPr marL="342900" indent="-342900">
                  <a:buFont typeface="Arial" panose="020B0604020202020204" pitchFamily="34" charset="0"/>
                  <a:buChar char="•"/>
                </a:pPr>
                <a14:m>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=12.44 </m:t>
                    </m:r>
                    <m:r>
                      <a:rPr lang="en-US" b="0" i="1" smtClean="0">
                        <a:latin typeface="Cambria Math" panose="02040503050406030204" pitchFamily="18" charset="0"/>
                      </a:rPr>
                      <m:t>𝑚𝑖𝑛𝑢𝑡𝑒𝑠</m:t>
                    </m:r>
                  </m:oMath>
                </a14:m>
                <a:endParaRPr lang="en-AU" dirty="0"/>
              </a:p>
              <a:p>
                <a:pPr marL="342900" indent="-342900">
                  <a:buFont typeface="Arial" panose="020B0604020202020204" pitchFamily="34" charset="0"/>
                  <a:buChar char="•"/>
                </a:pPr>
                <a14:m>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12.44 </m:t>
                    </m:r>
                    <m:r>
                      <a:rPr lang="en-US" b="0" i="1" smtClean="0">
                        <a:latin typeface="Cambria Math" panose="02040503050406030204" pitchFamily="18" charset="0"/>
                      </a:rPr>
                      <m:t>𝑚𝑖𝑛𝑢𝑡𝑒𝑠</m:t>
                    </m:r>
                  </m:oMath>
                </a14:m>
                <a:endParaRPr lang="en-AU"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𝑠𝑖𝑔𝑛𝑖𝑓𝑖𝑐𝑎𝑛𝑐𝑒</m:t>
                    </m:r>
                    <m:r>
                      <a:rPr lang="en-US" b="0" i="1" smtClean="0">
                        <a:latin typeface="Cambria Math" panose="02040503050406030204" pitchFamily="18" charset="0"/>
                      </a:rPr>
                      <m:t>=0.05=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857250" lvl="1" indent="-342900"/>
                <a14:m>
                  <m:oMath xmlns:m="http://schemas.openxmlformats.org/officeDocument/2006/math">
                    <m:r>
                      <a:rPr lang="en-US" b="0" i="1" smtClean="0">
                        <a:latin typeface="Cambria Math" panose="02040503050406030204" pitchFamily="18" charset="0"/>
                        <a:ea typeface="Cambria Math" panose="02040503050406030204" pitchFamily="18" charset="0"/>
                      </a:rPr>
                      <m:t>𝑡h𝑒𝑟𝑒𝑓𝑜𝑟𝑒</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=0.025</m:t>
                    </m:r>
                  </m:oMath>
                </a14:m>
                <a:endParaRPr lang="en-AU"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𝐶𝑟𝑖𝑡𝑖𝑐𝑎𝑙</m:t>
                    </m:r>
                    <m:r>
                      <a:rPr lang="en-US" b="0" i="1" smtClean="0">
                        <a:latin typeface="Cambria Math" panose="02040503050406030204" pitchFamily="18" charset="0"/>
                      </a:rPr>
                      <m:t> </m:t>
                    </m:r>
                    <m:r>
                      <a:rPr lang="en-US" b="0" i="1" smtClean="0">
                        <a:latin typeface="Cambria Math" panose="02040503050406030204" pitchFamily="18" charset="0"/>
                      </a:rPr>
                      <m:t>𝑣𝑎𝑙𝑢𝑒𝑠</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=±1.96</m:t>
                    </m:r>
                  </m:oMath>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14:m>
                  <m:oMath xmlns:m="http://schemas.openxmlformats.org/officeDocument/2006/math">
                    <m:r>
                      <a:rPr lang="en-AU"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=12.44,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=2.65,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=150 ,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=13.71</m:t>
                    </m:r>
                  </m:oMath>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14:m>
                  <m:oMath xmlns:m="http://schemas.openxmlformats.org/officeDocument/2006/math">
                    <m:r>
                      <a:rPr lang="en-AU" i="1" dirty="0" smtClean="0">
                        <a:latin typeface="Cambria Math" panose="02040503050406030204" pitchFamily="18" charset="0"/>
                      </a:rPr>
                      <m:t>𝑇𝑒𝑠𝑡</m:t>
                    </m:r>
                    <m:r>
                      <a:rPr lang="en-AU" i="1" dirty="0" smtClean="0">
                        <a:latin typeface="Cambria Math" panose="02040503050406030204" pitchFamily="18" charset="0"/>
                      </a:rPr>
                      <m:t> </m:t>
                    </m:r>
                    <m:r>
                      <a:rPr lang="en-AU" i="1" dirty="0" smtClean="0">
                        <a:latin typeface="Cambria Math" panose="02040503050406030204" pitchFamily="18" charset="0"/>
                      </a:rPr>
                      <m:t>𝑠𝑡𝑎𝑡𝑖𝑠𝑡𝑖𝑐</m:t>
                    </m:r>
                    <m:r>
                      <a:rPr lang="en-US" b="0" i="1" dirty="0" smtClean="0">
                        <a:latin typeface="Cambria Math" panose="02040503050406030204" pitchFamily="18" charset="0"/>
                      </a:rPr>
                      <m:t> </m:t>
                    </m:r>
                  </m:oMath>
                </a14:m>
                <a:endParaRPr lang="en-US" b="0" i="1" dirty="0">
                  <a:latin typeface="Cambria Math" panose="02040503050406030204" pitchFamily="18" charset="0"/>
                </a:endParaRPr>
              </a:p>
              <a:p>
                <a:pPr marL="857250" lvl="1" indent="-342900"/>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𝑡𝑒𝑠𝑡</m:t>
                        </m:r>
                      </m:sub>
                    </m:sSub>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𝜇</m:t>
                        </m:r>
                      </m:num>
                      <m:den>
                        <m:r>
                          <a:rPr lang="en-US" b="0" i="1" dirty="0" smtClean="0">
                            <a:latin typeface="Cambria Math" panose="02040503050406030204" pitchFamily="18" charset="0"/>
                          </a:rPr>
                          <m:t>(</m:t>
                        </m:r>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𝜎</m:t>
                            </m:r>
                          </m:num>
                          <m:den>
                            <m:rad>
                              <m:radPr>
                                <m:degHide m:val="on"/>
                                <m:ctrlPr>
                                  <a:rPr lang="en-US" b="0" i="1" dirty="0" smtClean="0">
                                    <a:latin typeface="Cambria Math" panose="02040503050406030204" pitchFamily="18" charset="0"/>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𝑛</m:t>
                                </m:r>
                              </m:e>
                            </m:rad>
                          </m:den>
                        </m:f>
                        <m:r>
                          <a:rPr lang="en-US" b="0" i="1" dirty="0" smtClean="0">
                            <a:latin typeface="Cambria Math" panose="02040503050406030204" pitchFamily="18" charset="0"/>
                          </a:rPr>
                          <m:t>)</m:t>
                        </m:r>
                      </m:den>
                    </m:f>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13.71−12.44</m:t>
                        </m:r>
                      </m:num>
                      <m:den>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rPr>
                              <m:t>2.65</m:t>
                            </m:r>
                          </m:num>
                          <m:den>
                            <m:r>
                              <a:rPr lang="en-US" b="0" i="1" dirty="0" smtClean="0">
                                <a:latin typeface="Cambria Math" panose="02040503050406030204" pitchFamily="18" charset="0"/>
                                <a:ea typeface="Cambria Math" panose="02040503050406030204" pitchFamily="18" charset="0"/>
                              </a:rPr>
                              <m:t>√150</m:t>
                            </m:r>
                          </m:den>
                        </m:f>
                      </m:den>
                    </m:f>
                    <m:r>
                      <a:rPr lang="en-US" b="0" i="1" dirty="0" smtClean="0">
                        <a:latin typeface="Cambria Math" panose="02040503050406030204" pitchFamily="18" charset="0"/>
                      </a:rPr>
                      <m:t>=5.87</m:t>
                    </m:r>
                  </m:oMath>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𝑡𝑒𝑠𝑡</m:t>
                        </m:r>
                      </m:sub>
                    </m:sSub>
                    <m:r>
                      <a:rPr lang="en-US" b="0" i="1" dirty="0" smtClean="0">
                        <a:latin typeface="Cambria Math" panose="02040503050406030204" pitchFamily="18" charset="0"/>
                      </a:rPr>
                      <m:t>=</m:t>
                    </m:r>
                    <m:r>
                      <a:rPr lang="en-US" b="0" i="0" dirty="0" smtClean="0">
                        <a:latin typeface="Cambria Math" panose="02040503050406030204" pitchFamily="18" charset="0"/>
                      </a:rPr>
                      <m:t>5.87&gt;</m:t>
                    </m:r>
                    <m:r>
                      <m:rPr>
                        <m:sty m:val="p"/>
                      </m:rPr>
                      <a:rPr lang="en-US" b="0" i="0" dirty="0" smtClean="0">
                        <a:latin typeface="Cambria Math" panose="02040503050406030204" pitchFamily="18" charset="0"/>
                      </a:rPr>
                      <m:t>z</m:t>
                    </m:r>
                    <m:r>
                      <a:rPr lang="en-US" b="0" i="0" dirty="0" smtClean="0">
                        <a:latin typeface="Cambria Math" panose="02040503050406030204" pitchFamily="18" charset="0"/>
                      </a:rPr>
                      <m:t>=+1.96</m:t>
                    </m:r>
                  </m:oMath>
                </a14:m>
                <a:endParaRPr lang="en-AU" dirty="0"/>
              </a:p>
            </p:txBody>
          </p:sp>
        </mc:Choice>
        <mc:Fallback>
          <p:sp>
            <p:nvSpPr>
              <p:cNvPr id="4" name="Content Placeholder 3">
                <a:extLst>
                  <a:ext uri="{FF2B5EF4-FFF2-40B4-BE49-F238E27FC236}">
                    <a16:creationId xmlns:a16="http://schemas.microsoft.com/office/drawing/2014/main" id="{E1B5D860-C632-4CC8-5D46-21DE2CB31CDF}"/>
                  </a:ext>
                </a:extLst>
              </p:cNvPr>
              <p:cNvSpPr>
                <a:spLocks noGrp="1" noRot="1" noChangeAspect="1" noMove="1" noResize="1" noEditPoints="1" noAdjustHandles="1" noChangeArrowheads="1" noChangeShapeType="1" noTextEdit="1"/>
              </p:cNvSpPr>
              <p:nvPr>
                <p:ph sz="half" idx="2"/>
              </p:nvPr>
            </p:nvSpPr>
            <p:spPr>
              <a:xfrm>
                <a:off x="275696" y="2110154"/>
                <a:ext cx="8569723" cy="4079509"/>
              </a:xfrm>
              <a:blipFill>
                <a:blip r:embed="rId2"/>
                <a:stretch>
                  <a:fillRect l="-498" t="-2242"/>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0A8A904D-884E-93CC-46A1-10F3986FDDCF}"/>
              </a:ext>
            </a:extLst>
          </p:cNvPr>
          <p:cNvPicPr>
            <a:picLocks noChangeAspect="1"/>
          </p:cNvPicPr>
          <p:nvPr/>
        </p:nvPicPr>
        <p:blipFill>
          <a:blip r:embed="rId3"/>
          <a:stretch>
            <a:fillRect/>
          </a:stretch>
        </p:blipFill>
        <p:spPr>
          <a:xfrm>
            <a:off x="4958862" y="2002040"/>
            <a:ext cx="3886557" cy="3654306"/>
          </a:xfrm>
          <a:prstGeom prst="rect">
            <a:avLst/>
          </a:prstGeom>
        </p:spPr>
      </p:pic>
      <p:cxnSp>
        <p:nvCxnSpPr>
          <p:cNvPr id="9" name="Straight Arrow Connector 8">
            <a:extLst>
              <a:ext uri="{FF2B5EF4-FFF2-40B4-BE49-F238E27FC236}">
                <a16:creationId xmlns:a16="http://schemas.microsoft.com/office/drawing/2014/main" id="{7D41ADB2-D77A-2F14-6B61-EE3E51615036}"/>
              </a:ext>
            </a:extLst>
          </p:cNvPr>
          <p:cNvCxnSpPr/>
          <p:nvPr/>
        </p:nvCxnSpPr>
        <p:spPr>
          <a:xfrm flipV="1">
            <a:off x="8748346" y="4299438"/>
            <a:ext cx="0" cy="135690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43C34318-E8AE-13D5-6561-F3ADEDDD81B3}"/>
              </a:ext>
            </a:extLst>
          </p:cNvPr>
          <p:cNvSpPr txBox="1"/>
          <p:nvPr/>
        </p:nvSpPr>
        <p:spPr>
          <a:xfrm>
            <a:off x="8238395" y="5764460"/>
            <a:ext cx="720956" cy="276999"/>
          </a:xfrm>
          <a:prstGeom prst="rect">
            <a:avLst/>
          </a:prstGeom>
          <a:noFill/>
        </p:spPr>
        <p:txBody>
          <a:bodyPr wrap="square" rtlCol="0">
            <a:spAutoFit/>
          </a:bodyPr>
          <a:lstStyle/>
          <a:p>
            <a:r>
              <a:rPr lang="en-US" sz="1200" b="1" dirty="0">
                <a:solidFill>
                  <a:srgbClr val="C00000"/>
                </a:solidFill>
              </a:rPr>
              <a:t>Z=5.87</a:t>
            </a:r>
            <a:endParaRPr lang="en-AU" sz="1200" b="1" dirty="0">
              <a:solidFill>
                <a:srgbClr val="C00000"/>
              </a:solidFill>
            </a:endParaRPr>
          </a:p>
        </p:txBody>
      </p:sp>
    </p:spTree>
    <p:extLst>
      <p:ext uri="{BB962C8B-B14F-4D97-AF65-F5344CB8AC3E}">
        <p14:creationId xmlns:p14="http://schemas.microsoft.com/office/powerpoint/2010/main" val="125025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90B00E-5F46-8514-F802-045EE7C8F570}"/>
                  </a:ext>
                </a:extLst>
              </p:cNvPr>
              <p:cNvSpPr>
                <a:spLocks noGrp="1"/>
              </p:cNvSpPr>
              <p:nvPr>
                <p:ph sz="half" idx="2"/>
              </p:nvPr>
            </p:nvSpPr>
            <p:spPr>
              <a:xfrm>
                <a:off x="275696" y="2004646"/>
                <a:ext cx="8569723" cy="4413739"/>
              </a:xfrm>
            </p:spPr>
            <p:txBody>
              <a:bodyPr>
                <a:normAutofit fontScale="92500" lnSpcReduction="10000"/>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𝑡𝑒𝑠𝑡</m:t>
                          </m:r>
                        </m:sub>
                      </m:sSub>
                      <m:r>
                        <a:rPr lang="en-US" b="0" i="1" dirty="0" smtClean="0">
                          <a:latin typeface="Cambria Math" panose="02040503050406030204" pitchFamily="18" charset="0"/>
                        </a:rPr>
                        <m:t>=</m:t>
                      </m:r>
                      <m:r>
                        <a:rPr lang="en-US" b="0" i="0" dirty="0" smtClean="0">
                          <a:latin typeface="Cambria Math" panose="02040503050406030204" pitchFamily="18" charset="0"/>
                        </a:rPr>
                        <m:t>5.87&gt;</m:t>
                      </m:r>
                      <m:r>
                        <m:rPr>
                          <m:sty m:val="p"/>
                        </m:rPr>
                        <a:rPr lang="en-US" b="0" i="0" dirty="0" smtClean="0">
                          <a:latin typeface="Cambria Math" panose="02040503050406030204" pitchFamily="18" charset="0"/>
                        </a:rPr>
                        <m:t>z</m:t>
                      </m:r>
                      <m:r>
                        <a:rPr lang="en-US" b="0" i="0" dirty="0" smtClean="0">
                          <a:latin typeface="Cambria Math" panose="02040503050406030204" pitchFamily="18" charset="0"/>
                        </a:rPr>
                        <m:t>=+1.96</m:t>
                      </m:r>
                      <m:r>
                        <a:rPr lang="en-US" b="0" i="1" dirty="0" smtClean="0">
                          <a:latin typeface="Cambria Math" panose="02040503050406030204" pitchFamily="18" charset="0"/>
                        </a:rPr>
                        <m:t> </m:t>
                      </m:r>
                    </m:oMath>
                  </m:oMathPara>
                </a14:m>
                <a:endParaRPr lang="en-US" dirty="0"/>
              </a:p>
              <a:p>
                <a:pPr>
                  <a:lnSpc>
                    <a:spcPct val="100000"/>
                  </a:lnSpc>
                </a:pPr>
                <a:r>
                  <a:rPr lang="en-US" dirty="0"/>
                  <a:t>At the 5% significance level I have reason to be confident that I can reject the null hypothesis </a:t>
                </a:r>
                <a14:m>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=12.44 </m:t>
                    </m:r>
                    <m:r>
                      <a:rPr lang="en-US" b="0" i="1" smtClean="0">
                        <a:latin typeface="Cambria Math" panose="02040503050406030204" pitchFamily="18" charset="0"/>
                      </a:rPr>
                      <m:t>𝑚𝑖𝑛𝑢𝑡𝑒𝑠</m:t>
                    </m:r>
                  </m:oMath>
                </a14:m>
                <a:r>
                  <a:rPr lang="en-US" dirty="0"/>
                  <a:t> (average call duration is still 12.44 minutes) and in fact the current duration of 13.77 minutes (n=150) is statistically significantly higher. </a:t>
                </a:r>
              </a:p>
              <a:p>
                <a:pPr>
                  <a:lnSpc>
                    <a:spcPct val="100000"/>
                  </a:lnSpc>
                </a:pPr>
                <a:r>
                  <a:rPr lang="en-US" dirty="0"/>
                  <a:t>This analysis assumes:</a:t>
                </a:r>
              </a:p>
              <a:p>
                <a:pPr marL="342900" indent="-342900">
                  <a:lnSpc>
                    <a:spcPct val="100000"/>
                  </a:lnSpc>
                  <a:buFont typeface="Arial" panose="020B0604020202020204" pitchFamily="34" charset="0"/>
                  <a:buChar char="•"/>
                </a:pPr>
                <a:r>
                  <a:rPr lang="en-US" dirty="0"/>
                  <a:t>The population is normally distributed.</a:t>
                </a:r>
              </a:p>
              <a:p>
                <a:pPr marL="342900" indent="-342900">
                  <a:lnSpc>
                    <a:spcPct val="100000"/>
                  </a:lnSpc>
                  <a:buFont typeface="Arial" panose="020B0604020202020204" pitchFamily="34" charset="0"/>
                  <a:buChar char="•"/>
                </a:pPr>
                <a:r>
                  <a:rPr lang="en-US" dirty="0"/>
                  <a:t>It is still valid to use the population standard deviation from 1999. </a:t>
                </a:r>
              </a:p>
              <a:p>
                <a:pPr marL="342900" indent="-342900">
                  <a:lnSpc>
                    <a:spcPct val="100000"/>
                  </a:lnSpc>
                  <a:buFont typeface="Arial" panose="020B0604020202020204" pitchFamily="34" charset="0"/>
                  <a:buChar char="•"/>
                </a:pPr>
                <a:r>
                  <a:rPr lang="en-US" dirty="0"/>
                  <a:t>The sample of n=150 is random and representative of the population.</a:t>
                </a:r>
              </a:p>
              <a:p>
                <a:pPr>
                  <a:lnSpc>
                    <a:spcPct val="100000"/>
                  </a:lnSpc>
                </a:pPr>
                <a:r>
                  <a:rPr lang="en-US" dirty="0"/>
                  <a:t>Recommendation:</a:t>
                </a:r>
              </a:p>
              <a:p>
                <a:pPr>
                  <a:lnSpc>
                    <a:spcPct val="100000"/>
                  </a:lnSpc>
                </a:pPr>
                <a:r>
                  <a:rPr lang="en-US" dirty="0"/>
                  <a:t>Whilst the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𝑡𝑒𝑠𝑡</m:t>
                        </m:r>
                      </m:sub>
                    </m:sSub>
                    <m:r>
                      <a:rPr lang="en-US" b="0" i="1" dirty="0" smtClean="0">
                        <a:latin typeface="Cambria Math" panose="02040503050406030204" pitchFamily="18" charset="0"/>
                      </a:rPr>
                      <m:t>=</m:t>
                    </m:r>
                    <m:r>
                      <a:rPr lang="en-US" b="0" i="0" dirty="0" smtClean="0">
                        <a:latin typeface="Cambria Math" panose="02040503050406030204" pitchFamily="18" charset="0"/>
                      </a:rPr>
                      <m:t>5.87&gt;</m:t>
                    </m:r>
                    <m:r>
                      <m:rPr>
                        <m:sty m:val="p"/>
                      </m:rPr>
                      <a:rPr lang="en-US" b="0" i="0" dirty="0" smtClean="0">
                        <a:latin typeface="Cambria Math" panose="02040503050406030204" pitchFamily="18" charset="0"/>
                      </a:rPr>
                      <m:t>z</m:t>
                    </m:r>
                    <m:r>
                      <a:rPr lang="en-US" b="0" i="0" dirty="0" smtClean="0">
                        <a:latin typeface="Cambria Math" panose="02040503050406030204" pitchFamily="18" charset="0"/>
                      </a:rPr>
                      <m:t>=+1.96</m:t>
                    </m:r>
                    <m:r>
                      <a:rPr lang="en-US" b="0" i="1" dirty="0" smtClean="0">
                        <a:latin typeface="Cambria Math" panose="02040503050406030204" pitchFamily="18" charset="0"/>
                      </a:rPr>
                      <m:t> </m:t>
                    </m:r>
                  </m:oMath>
                </a14:m>
                <a:r>
                  <a:rPr lang="en-US" dirty="0"/>
                  <a:t>provides strong evidence to reject the null hypothesis, I recommend redoing the analysis with a t-distribution which is a more conservative analysis.</a:t>
                </a:r>
              </a:p>
              <a:p>
                <a:endParaRPr lang="en-US" dirty="0"/>
              </a:p>
              <a:p>
                <a:endParaRPr lang="en-AU" dirty="0"/>
              </a:p>
            </p:txBody>
          </p:sp>
        </mc:Choice>
        <mc:Fallback>
          <p:sp>
            <p:nvSpPr>
              <p:cNvPr id="3" name="Content Placeholder 2">
                <a:extLst>
                  <a:ext uri="{FF2B5EF4-FFF2-40B4-BE49-F238E27FC236}">
                    <a16:creationId xmlns:a16="http://schemas.microsoft.com/office/drawing/2014/main" id="{6B90B00E-5F46-8514-F802-045EE7C8F570}"/>
                  </a:ext>
                </a:extLst>
              </p:cNvPr>
              <p:cNvSpPr>
                <a:spLocks noGrp="1" noRot="1" noChangeAspect="1" noMove="1" noResize="1" noEditPoints="1" noAdjustHandles="1" noChangeArrowheads="1" noChangeShapeType="1" noTextEdit="1"/>
              </p:cNvSpPr>
              <p:nvPr>
                <p:ph sz="half" idx="2"/>
              </p:nvPr>
            </p:nvSpPr>
            <p:spPr>
              <a:xfrm>
                <a:off x="275696" y="2004646"/>
                <a:ext cx="8569723" cy="4413739"/>
              </a:xfrm>
              <a:blipFill>
                <a:blip r:embed="rId2"/>
                <a:stretch>
                  <a:fillRect l="-640"/>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61782EC3-2F97-DF76-613B-37C3D42C9F75}"/>
              </a:ext>
            </a:extLst>
          </p:cNvPr>
          <p:cNvSpPr>
            <a:spLocks noGrp="1"/>
          </p:cNvSpPr>
          <p:nvPr>
            <p:ph type="title"/>
          </p:nvPr>
        </p:nvSpPr>
        <p:spPr/>
        <p:txBody>
          <a:bodyPr/>
          <a:lstStyle/>
          <a:p>
            <a:r>
              <a:rPr lang="en-US" dirty="0"/>
              <a:t>conclusion</a:t>
            </a:r>
            <a:endParaRPr lang="en-AU" dirty="0"/>
          </a:p>
        </p:txBody>
      </p:sp>
    </p:spTree>
    <p:extLst>
      <p:ext uri="{BB962C8B-B14F-4D97-AF65-F5344CB8AC3E}">
        <p14:creationId xmlns:p14="http://schemas.microsoft.com/office/powerpoint/2010/main" val="3792829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BE66F4-B0DD-40F1-A0B7-BB53B7C8F77D}"/>
              </a:ext>
            </a:extLst>
          </p:cNvPr>
          <p:cNvSpPr>
            <a:spLocks noGrp="1"/>
          </p:cNvSpPr>
          <p:nvPr>
            <p:ph type="body" idx="13"/>
          </p:nvPr>
        </p:nvSpPr>
        <p:spPr/>
        <p:txBody>
          <a:bodyPr>
            <a:normAutofit fontScale="92500"/>
          </a:bodyPr>
          <a:lstStyle/>
          <a:p>
            <a:r>
              <a:rPr lang="en-US" dirty="0"/>
              <a:t>Unfortunately we often do not know the population standard deviation</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C80C76-EE59-483C-936C-E9D4F9D70E30}"/>
                  </a:ext>
                </a:extLst>
              </p:cNvPr>
              <p:cNvSpPr>
                <a:spLocks noGrp="1"/>
              </p:cNvSpPr>
              <p:nvPr>
                <p:ph sz="half" idx="2"/>
              </p:nvPr>
            </p:nvSpPr>
            <p:spPr/>
            <p:txBody>
              <a:bodyPr>
                <a:normAutofit fontScale="92500" lnSpcReduction="20000"/>
              </a:bodyPr>
              <a:lstStyle/>
              <a:p>
                <a:r>
                  <a:rPr lang="en-US" dirty="0"/>
                  <a:t>If we only know the sample standard deviation (s) we can use it as an estimate of the population standard deviation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r>
                  <a:rPr lang="en-US" b="1" dirty="0">
                    <a:solidFill>
                      <a:srgbClr val="FF0000"/>
                    </a:solidFill>
                  </a:rPr>
                  <a:t>BUT…</a:t>
                </a:r>
              </a:p>
              <a:p>
                <a:r>
                  <a:rPr lang="en-US" sz="2600" dirty="0">
                    <a:solidFill>
                      <a:srgbClr val="FF0000"/>
                    </a:solidFill>
                  </a:rPr>
                  <a:t>Instead of calculating z we calculate the t statistic.</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den>
                      </m:f>
                    </m:oMath>
                  </m:oMathPara>
                </a14:m>
                <a:endParaRPr lang="en-US" b="0" dirty="0"/>
              </a:p>
              <a:p>
                <a:r>
                  <a:rPr lang="en-US" dirty="0"/>
                  <a:t>The formula  looks </a:t>
                </a:r>
                <a:r>
                  <a:rPr lang="en-US" i="1" dirty="0">
                    <a:solidFill>
                      <a:srgbClr val="FF0000"/>
                    </a:solidFill>
                  </a:rPr>
                  <a:t>very, very </a:t>
                </a:r>
                <a:r>
                  <a:rPr lang="en-US" dirty="0"/>
                  <a:t>similar to the z statistic but:</a:t>
                </a:r>
              </a:p>
              <a:p>
                <a:pPr marL="342900" indent="-342900">
                  <a:buFont typeface="Arial" panose="020B0604020202020204" pitchFamily="34" charset="0"/>
                  <a:buChar char="•"/>
                </a:pPr>
                <a:r>
                  <a:rPr lang="en-US" dirty="0"/>
                  <a:t>A t-distribution is </a:t>
                </a:r>
                <a:r>
                  <a:rPr lang="en-US" b="1" dirty="0">
                    <a:solidFill>
                      <a:srgbClr val="FF0000"/>
                    </a:solidFill>
                  </a:rPr>
                  <a:t>not</a:t>
                </a:r>
                <a:r>
                  <a:rPr lang="en-US" dirty="0"/>
                  <a:t> a normal distribution.</a:t>
                </a:r>
              </a:p>
              <a:p>
                <a:pPr marL="342900" indent="-342900">
                  <a:buFont typeface="Arial" panose="020B0604020202020204" pitchFamily="34" charset="0"/>
                  <a:buChar char="•"/>
                </a:pPr>
                <a:r>
                  <a:rPr lang="en-US" dirty="0"/>
                  <a:t>A t-distribution has more variation than a normal distribution.</a:t>
                </a:r>
              </a:p>
              <a:p>
                <a:pPr marL="342900" indent="-342900">
                  <a:buFont typeface="Arial" panose="020B0604020202020204" pitchFamily="34" charset="0"/>
                  <a:buChar char="•"/>
                </a:pPr>
                <a:r>
                  <a:rPr lang="en-US" dirty="0"/>
                  <a:t>As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AU" dirty="0"/>
                  <a:t> the t statistic starts approaching the z statistic ( normal distribution)</a:t>
                </a:r>
              </a:p>
            </p:txBody>
          </p:sp>
        </mc:Choice>
        <mc:Fallback xmlns="">
          <p:sp>
            <p:nvSpPr>
              <p:cNvPr id="3" name="Content Placeholder 2">
                <a:extLst>
                  <a:ext uri="{FF2B5EF4-FFF2-40B4-BE49-F238E27FC236}">
                    <a16:creationId xmlns:a16="http://schemas.microsoft.com/office/drawing/2014/main" id="{7CC80C76-EE59-483C-936C-E9D4F9D70E30}"/>
                  </a:ext>
                </a:extLst>
              </p:cNvPr>
              <p:cNvSpPr>
                <a:spLocks noGrp="1" noRot="1" noChangeAspect="1" noMove="1" noResize="1" noEditPoints="1" noAdjustHandles="1" noChangeArrowheads="1" noChangeShapeType="1" noTextEdit="1"/>
              </p:cNvSpPr>
              <p:nvPr>
                <p:ph sz="half" idx="2"/>
              </p:nvPr>
            </p:nvSpPr>
            <p:spPr>
              <a:blipFill>
                <a:blip r:embed="rId2"/>
                <a:stretch>
                  <a:fillRect l="-1067" t="-3259"/>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031D7B10-FD06-48C0-A41D-8D7DE6ADDA54}"/>
              </a:ext>
            </a:extLst>
          </p:cNvPr>
          <p:cNvSpPr>
            <a:spLocks noGrp="1"/>
          </p:cNvSpPr>
          <p:nvPr>
            <p:ph type="title"/>
          </p:nvPr>
        </p:nvSpPr>
        <p:spPr>
          <a:xfrm>
            <a:off x="0" y="1128889"/>
            <a:ext cx="9144000" cy="993422"/>
          </a:xfrm>
        </p:spPr>
        <p:txBody>
          <a:bodyPr/>
          <a:lstStyle/>
          <a:p>
            <a:r>
              <a:rPr lang="en-US" dirty="0">
                <a:solidFill>
                  <a:schemeClr val="bg2">
                    <a:lumMod val="40000"/>
                    <a:lumOff val="60000"/>
                  </a:schemeClr>
                </a:solidFill>
              </a:rPr>
              <a:t>BIG PROBLEM: </a:t>
            </a:r>
            <a:r>
              <a:rPr lang="en-US" dirty="0"/>
              <a:t>you </a:t>
            </a:r>
            <a:r>
              <a:rPr lang="en-US" dirty="0">
                <a:solidFill>
                  <a:schemeClr val="bg2">
                    <a:lumMod val="40000"/>
                    <a:lumOff val="60000"/>
                  </a:schemeClr>
                </a:solidFill>
              </a:rPr>
              <a:t>only</a:t>
            </a:r>
            <a:r>
              <a:rPr lang="en-US" dirty="0"/>
              <a:t> have the sample standard deviation…</a:t>
            </a:r>
            <a:endParaRPr lang="en-AU" dirty="0"/>
          </a:p>
        </p:txBody>
      </p:sp>
    </p:spTree>
    <p:extLst>
      <p:ext uri="{BB962C8B-B14F-4D97-AF65-F5344CB8AC3E}">
        <p14:creationId xmlns:p14="http://schemas.microsoft.com/office/powerpoint/2010/main" val="175953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319DD-5850-4231-A6C7-6A9E0475B48D}"/>
              </a:ext>
            </a:extLst>
          </p:cNvPr>
          <p:cNvSpPr>
            <a:spLocks noGrp="1"/>
          </p:cNvSpPr>
          <p:nvPr>
            <p:ph sz="half" idx="2"/>
          </p:nvPr>
        </p:nvSpPr>
        <p:spPr>
          <a:xfrm>
            <a:off x="275696" y="1885244"/>
            <a:ext cx="8569723" cy="4304419"/>
          </a:xfrm>
        </p:spPr>
        <p:txBody>
          <a:bodyPr/>
          <a:lstStyle/>
          <a:p>
            <a:pPr marL="342900" indent="-342900">
              <a:buFont typeface="Arial" panose="020B0604020202020204" pitchFamily="34" charset="0"/>
              <a:buChar char="•"/>
            </a:pPr>
            <a:r>
              <a:rPr lang="en-US" dirty="0"/>
              <a:t>A t-distribution look similar to a normal distribution but you can see that it is more spread out. It has more variation</a:t>
            </a:r>
          </a:p>
          <a:p>
            <a:pPr marL="342900" indent="-342900">
              <a:buFont typeface="Arial" panose="020B0604020202020204" pitchFamily="34" charset="0"/>
              <a:buChar char="•"/>
            </a:pPr>
            <a:r>
              <a:rPr lang="en-US" dirty="0"/>
              <a:t>There are different t-distributions for each sample size</a:t>
            </a:r>
          </a:p>
          <a:p>
            <a:pPr marL="342900" indent="-342900">
              <a:buFont typeface="Arial" panose="020B0604020202020204" pitchFamily="34" charset="0"/>
              <a:buChar char="•"/>
            </a:pPr>
            <a:r>
              <a:rPr lang="en-US" dirty="0"/>
              <a:t>A t-distribution is defined by its degrees of freedom (DOF)</a:t>
            </a:r>
          </a:p>
          <a:p>
            <a:pPr marL="342900" indent="-342900">
              <a:buFont typeface="Arial" panose="020B0604020202020204" pitchFamily="34" charset="0"/>
              <a:buChar char="•"/>
            </a:pPr>
            <a:r>
              <a:rPr lang="en-US" dirty="0"/>
              <a:t>DOF = n-1</a:t>
            </a:r>
          </a:p>
          <a:p>
            <a:pPr marL="342900" indent="-342900">
              <a:buFont typeface="Arial" panose="020B0604020202020204" pitchFamily="34" charset="0"/>
              <a:buChar char="•"/>
            </a:pPr>
            <a:r>
              <a:rPr lang="en-US" dirty="0"/>
              <a:t>The larger the DOF the more “normal” the t-distribution looks.</a:t>
            </a:r>
          </a:p>
          <a:p>
            <a:pPr marL="342900" indent="-342900">
              <a:buFont typeface="Arial" panose="020B0604020202020204" pitchFamily="34" charset="0"/>
              <a:buChar char="•"/>
            </a:pPr>
            <a:r>
              <a:rPr lang="en-US" dirty="0"/>
              <a:t>You need to use tables!</a:t>
            </a:r>
          </a:p>
          <a:p>
            <a:endParaRPr lang="en-AU" dirty="0"/>
          </a:p>
        </p:txBody>
      </p:sp>
      <p:sp>
        <p:nvSpPr>
          <p:cNvPr id="4" name="Title 3">
            <a:extLst>
              <a:ext uri="{FF2B5EF4-FFF2-40B4-BE49-F238E27FC236}">
                <a16:creationId xmlns:a16="http://schemas.microsoft.com/office/drawing/2014/main" id="{67F0B8B2-CD45-4CB5-84A2-0986AE314BC7}"/>
              </a:ext>
            </a:extLst>
          </p:cNvPr>
          <p:cNvSpPr>
            <a:spLocks noGrp="1"/>
          </p:cNvSpPr>
          <p:nvPr>
            <p:ph type="title"/>
          </p:nvPr>
        </p:nvSpPr>
        <p:spPr/>
        <p:txBody>
          <a:bodyPr/>
          <a:lstStyle/>
          <a:p>
            <a:r>
              <a:rPr lang="en-US" dirty="0"/>
              <a:t>T-distribution</a:t>
            </a:r>
            <a:endParaRPr lang="en-AU" dirty="0"/>
          </a:p>
        </p:txBody>
      </p:sp>
      <p:pic>
        <p:nvPicPr>
          <p:cNvPr id="5" name="Picture 4">
            <a:extLst>
              <a:ext uri="{FF2B5EF4-FFF2-40B4-BE49-F238E27FC236}">
                <a16:creationId xmlns:a16="http://schemas.microsoft.com/office/drawing/2014/main" id="{3656073D-2F6C-4767-9FC7-6AD3DF2B38DD}"/>
              </a:ext>
            </a:extLst>
          </p:cNvPr>
          <p:cNvPicPr>
            <a:picLocks noChangeAspect="1"/>
          </p:cNvPicPr>
          <p:nvPr/>
        </p:nvPicPr>
        <p:blipFill>
          <a:blip r:embed="rId2"/>
          <a:stretch>
            <a:fillRect/>
          </a:stretch>
        </p:blipFill>
        <p:spPr>
          <a:xfrm>
            <a:off x="3600672" y="4108786"/>
            <a:ext cx="4962525" cy="2438400"/>
          </a:xfrm>
          <a:prstGeom prst="rect">
            <a:avLst/>
          </a:prstGeom>
        </p:spPr>
      </p:pic>
    </p:spTree>
    <p:extLst>
      <p:ext uri="{BB962C8B-B14F-4D97-AF65-F5344CB8AC3E}">
        <p14:creationId xmlns:p14="http://schemas.microsoft.com/office/powerpoint/2010/main" val="2499464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lstStyle/>
          <a:p>
            <a:endParaRPr lang="en-AU"/>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pPr marL="342900" indent="-342900">
                  <a:buFont typeface="Arial" panose="020B0604020202020204" pitchFamily="34" charset="0"/>
                  <a:buChar char="•"/>
                </a:pPr>
                <a:r>
                  <a:rPr lang="en-US" dirty="0"/>
                  <a:t>Population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AU" dirty="0"/>
                  <a:t> and </a:t>
                </a:r>
                <a14:m>
                  <m:oMath xmlns:m="http://schemas.openxmlformats.org/officeDocument/2006/math">
                    <m:r>
                      <a:rPr lang="en-AU" i="1" smtClean="0">
                        <a:latin typeface="Cambria Math" panose="02040503050406030204" pitchFamily="18" charset="0"/>
                        <a:ea typeface="Cambria Math" panose="02040503050406030204" pitchFamily="18" charset="0"/>
                      </a:rPr>
                      <m:t>𝜎</m:t>
                    </m:r>
                  </m:oMath>
                </a14:m>
                <a:r>
                  <a:rPr lang="en-AU" dirty="0"/>
                  <a:t> then use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𝜎</m:t>
                        </m:r>
                      </m:den>
                    </m:f>
                  </m:oMath>
                </a14:m>
                <a:r>
                  <a:rPr lang="en-AU" dirty="0"/>
                  <a:t> and Normal Distribution tables</a:t>
                </a:r>
              </a:p>
              <a:p>
                <a:pPr marL="342900" indent="-342900">
                  <a:buFont typeface="Arial" panose="020B0604020202020204" pitchFamily="34" charset="0"/>
                  <a:buChar char="•"/>
                </a:pPr>
                <a:r>
                  <a:rPr lang="en-US" dirty="0"/>
                  <a:t>Population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AU" dirty="0"/>
                  <a:t> and the sample is SRS of size n then use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 </m:t>
                        </m:r>
                      </m:den>
                    </m:f>
                  </m:oMath>
                </a14:m>
                <a:r>
                  <a:rPr lang="en-AU" dirty="0"/>
                  <a:t> </a:t>
                </a:r>
                <a:r>
                  <a:rPr lang="en-US" dirty="0"/>
                  <a:t> and then use Normal Distribution tables</a:t>
                </a:r>
              </a:p>
              <a:p>
                <a:pPr marL="342900" indent="-342900">
                  <a:buFont typeface="Arial" panose="020B0604020202020204" pitchFamily="34" charset="0"/>
                  <a:buChar char="•"/>
                </a:pPr>
                <a:r>
                  <a:rPr lang="en-US" dirty="0"/>
                  <a:t>Sample mean and sample standard deviation (s) but do not know any population parameters you </a:t>
                </a:r>
                <a:r>
                  <a:rPr lang="en-US" b="1" i="1" dirty="0">
                    <a:solidFill>
                      <a:srgbClr val="FF0000"/>
                    </a:solidFill>
                  </a:rPr>
                  <a:t>cannot</a:t>
                </a:r>
                <a:r>
                  <a:rPr lang="en-US" dirty="0"/>
                  <a:t> use the Normal Distribution tables</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a:blip r:embed="rId2"/>
                <a:stretch>
                  <a:fillRect l="-640" t="-858"/>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US" dirty="0"/>
              <a:t>If I know…</a:t>
            </a:r>
            <a:endParaRPr lang="en-AU" dirty="0"/>
          </a:p>
        </p:txBody>
      </p:sp>
    </p:spTree>
    <p:extLst>
      <p:ext uri="{BB962C8B-B14F-4D97-AF65-F5344CB8AC3E}">
        <p14:creationId xmlns:p14="http://schemas.microsoft.com/office/powerpoint/2010/main" val="1017512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 Placeholder 5"/>
              <p:cNvSpPr>
                <a:spLocks noGrp="1"/>
              </p:cNvSpPr>
              <p:nvPr>
                <p:ph type="body" idx="13"/>
              </p:nvPr>
            </p:nvSpPr>
            <p:spPr/>
            <p:txBody>
              <a:bodyPr/>
              <a:lstStyle/>
              <a:p>
                <a:r>
                  <a:rPr lang="en-US" dirty="0"/>
                  <a:t>Known </a:t>
                </a:r>
                <a14:m>
                  <m:oMath xmlns:m="http://schemas.openxmlformats.org/officeDocument/2006/math">
                    <m:r>
                      <a:rPr lang="en-US" i="1" smtClean="0">
                        <a:latin typeface="Cambria Math" panose="02040503050406030204" pitchFamily="18" charset="0"/>
                        <a:ea typeface="Cambria Math" panose="02040503050406030204" pitchFamily="18" charset="0"/>
                      </a:rPr>
                      <m:t>𝝈</m:t>
                    </m:r>
                  </m:oMath>
                </a14:m>
                <a:endParaRPr lang="en-AU" dirty="0"/>
              </a:p>
            </p:txBody>
          </p:sp>
        </mc:Choice>
        <mc:Fallback xmlns="">
          <p:sp>
            <p:nvSpPr>
              <p:cNvPr id="6" name="Text Placeholder 5"/>
              <p:cNvSpPr>
                <a:spLocks noGrp="1" noRot="1" noChangeAspect="1" noMove="1" noResize="1" noEditPoints="1" noAdjustHandles="1" noChangeArrowheads="1" noChangeShapeType="1" noTextEdit="1"/>
              </p:cNvSpPr>
              <p:nvPr>
                <p:ph type="body" idx="13"/>
              </p:nvPr>
            </p:nvSpPr>
            <p:spPr>
              <a:blipFill>
                <a:blip r:embed="rId2"/>
                <a:stretch>
                  <a:fillRect l="-1520" b="-2345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p:txBody>
              <a:bodyPr/>
              <a:lstStyle/>
              <a:p>
                <a:r>
                  <a:rPr lang="en-US" dirty="0"/>
                  <a:t>When you have a sample but you know the population standard deviation you can calculate: </a:t>
                </a:r>
              </a:p>
              <a:p>
                <a:endParaRPr lang="en-US" dirty="0"/>
              </a:p>
              <a:p>
                <a:pPr/>
                <a14:m>
                  <m:oMathPara xmlns:m="http://schemas.openxmlformats.org/officeDocument/2006/math">
                    <m:oMathParaPr>
                      <m:jc m:val="centerGroup"/>
                    </m:oMathParaPr>
                    <m:oMath xmlns:m="http://schemas.openxmlformats.org/officeDocument/2006/math">
                      <m:r>
                        <a:rPr lang="en-US" b="1" i="1">
                          <a:solidFill>
                            <a:srgbClr val="C00000"/>
                          </a:solidFill>
                          <a:latin typeface="Cambria Math" panose="02040503050406030204" pitchFamily="18" charset="0"/>
                        </a:rPr>
                        <m:t>𝒛</m:t>
                      </m:r>
                      <m:r>
                        <a:rPr lang="en-US" b="1" i="1">
                          <a:solidFill>
                            <a:srgbClr val="C00000"/>
                          </a:solidFill>
                          <a:latin typeface="Cambria Math" panose="02040503050406030204" pitchFamily="18" charset="0"/>
                        </a:rPr>
                        <m:t>=</m:t>
                      </m:r>
                      <m:f>
                        <m:fPr>
                          <m:ctrlPr>
                            <a:rPr lang="en-US" b="1" i="1">
                              <a:solidFill>
                                <a:srgbClr val="C00000"/>
                              </a:solidFill>
                              <a:latin typeface="Cambria Math" panose="02040503050406030204" pitchFamily="18" charset="0"/>
                            </a:rPr>
                          </m:ctrlPr>
                        </m:fPr>
                        <m:num>
                          <m:acc>
                            <m:accPr>
                              <m:chr m:val="̅"/>
                              <m:ctrlPr>
                                <a:rPr lang="en-US" b="1" i="1">
                                  <a:solidFill>
                                    <a:srgbClr val="C00000"/>
                                  </a:solidFill>
                                  <a:latin typeface="Cambria Math" panose="02040503050406030204" pitchFamily="18" charset="0"/>
                                </a:rPr>
                              </m:ctrlPr>
                            </m:accPr>
                            <m:e>
                              <m:r>
                                <a:rPr lang="en-US" b="1" i="1">
                                  <a:solidFill>
                                    <a:srgbClr val="C00000"/>
                                  </a:solidFill>
                                  <a:latin typeface="Cambria Math" panose="02040503050406030204" pitchFamily="18" charset="0"/>
                                </a:rPr>
                                <m:t>𝒙</m:t>
                              </m:r>
                            </m:e>
                          </m:acc>
                          <m:r>
                            <a:rPr lang="en-US" b="1" i="1">
                              <a:solidFill>
                                <a:srgbClr val="C00000"/>
                              </a:solidFill>
                              <a:latin typeface="Cambria Math" panose="02040503050406030204" pitchFamily="18" charset="0"/>
                            </a:rPr>
                            <m:t>−</m:t>
                          </m:r>
                          <m:r>
                            <a:rPr lang="en-US" b="1" i="1">
                              <a:solidFill>
                                <a:srgbClr val="C00000"/>
                              </a:solidFill>
                              <a:latin typeface="Cambria Math" panose="02040503050406030204" pitchFamily="18" charset="0"/>
                              <a:ea typeface="Cambria Math" panose="02040503050406030204" pitchFamily="18" charset="0"/>
                            </a:rPr>
                            <m:t>𝝁</m:t>
                          </m:r>
                        </m:num>
                        <m:den>
                          <m:r>
                            <a:rPr lang="en-US" b="1" i="1">
                              <a:solidFill>
                                <a:srgbClr val="C00000"/>
                              </a:solidFill>
                              <a:latin typeface="Cambria Math" panose="02040503050406030204" pitchFamily="18" charset="0"/>
                            </a:rPr>
                            <m:t>(</m:t>
                          </m:r>
                          <m:f>
                            <m:fPr>
                              <m:ctrlPr>
                                <a:rPr lang="en-US" b="1" i="1">
                                  <a:solidFill>
                                    <a:srgbClr val="C00000"/>
                                  </a:solidFill>
                                  <a:latin typeface="Cambria Math" panose="02040503050406030204" pitchFamily="18" charset="0"/>
                                  <a:ea typeface="Cambria Math" panose="02040503050406030204" pitchFamily="18" charset="0"/>
                                </a:rPr>
                              </m:ctrlPr>
                            </m:fPr>
                            <m:num>
                              <m:r>
                                <a:rPr lang="en-US" b="1" i="1">
                                  <a:solidFill>
                                    <a:srgbClr val="C00000"/>
                                  </a:solidFill>
                                  <a:latin typeface="Cambria Math" panose="02040503050406030204" pitchFamily="18" charset="0"/>
                                  <a:ea typeface="Cambria Math" panose="02040503050406030204" pitchFamily="18" charset="0"/>
                                </a:rPr>
                                <m:t>𝝈</m:t>
                              </m:r>
                            </m:num>
                            <m:den>
                              <m:rad>
                                <m:radPr>
                                  <m:degHide m:val="on"/>
                                  <m:ctrlPr>
                                    <a:rPr lang="en-US" b="1" i="1">
                                      <a:solidFill>
                                        <a:srgbClr val="C00000"/>
                                      </a:solidFill>
                                      <a:latin typeface="Cambria Math" panose="02040503050406030204" pitchFamily="18" charset="0"/>
                                      <a:ea typeface="Cambria Math" panose="02040503050406030204" pitchFamily="18" charset="0"/>
                                    </a:rPr>
                                  </m:ctrlPr>
                                </m:radPr>
                                <m:deg/>
                                <m:e>
                                  <m:r>
                                    <a:rPr lang="en-US" b="1" i="1">
                                      <a:solidFill>
                                        <a:srgbClr val="C00000"/>
                                      </a:solidFill>
                                      <a:latin typeface="Cambria Math" panose="02040503050406030204" pitchFamily="18" charset="0"/>
                                      <a:ea typeface="Cambria Math" panose="02040503050406030204" pitchFamily="18" charset="0"/>
                                    </a:rPr>
                                    <m:t>𝒏</m:t>
                                  </m:r>
                                </m:e>
                              </m:rad>
                            </m:den>
                          </m:f>
                          <m:r>
                            <a:rPr lang="en-US" b="1" i="1">
                              <a:solidFill>
                                <a:srgbClr val="C00000"/>
                              </a:solidFill>
                              <a:latin typeface="Cambria Math" panose="02040503050406030204" pitchFamily="18" charset="0"/>
                              <a:ea typeface="Cambria Math" panose="02040503050406030204" pitchFamily="18" charset="0"/>
                            </a:rPr>
                            <m:t>)</m:t>
                          </m:r>
                        </m:den>
                      </m:f>
                    </m:oMath>
                  </m:oMathPara>
                </a14:m>
                <a:endParaRPr lang="en-AU" dirty="0"/>
              </a:p>
              <a:p>
                <a:endParaRPr lang="en-US" dirty="0"/>
              </a:p>
              <a:p>
                <a:r>
                  <a:rPr lang="en-US" dirty="0"/>
                  <a:t>Then you can use the normal distribution tables to calculate the probabilities</a:t>
                </a:r>
                <a:endParaRPr lang="en-AU"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blipFill>
                <a:blip r:embed="rId3"/>
                <a:stretch>
                  <a:fillRect l="-1520" t="-1438" r="-18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 Placeholder 6"/>
              <p:cNvSpPr>
                <a:spLocks noGrp="1"/>
              </p:cNvSpPr>
              <p:nvPr>
                <p:ph type="body" idx="14"/>
              </p:nvPr>
            </p:nvSpPr>
            <p:spPr/>
            <p:txBody>
              <a:bodyPr/>
              <a:lstStyle/>
              <a:p>
                <a:r>
                  <a:rPr lang="en-US" dirty="0"/>
                  <a:t>Unknown </a:t>
                </a:r>
                <a14:m>
                  <m:oMath xmlns:m="http://schemas.openxmlformats.org/officeDocument/2006/math">
                    <m:r>
                      <a:rPr lang="en-US" i="1" smtClean="0">
                        <a:latin typeface="Cambria Math" panose="02040503050406030204" pitchFamily="18" charset="0"/>
                        <a:ea typeface="Cambria Math" panose="02040503050406030204" pitchFamily="18" charset="0"/>
                      </a:rPr>
                      <m:t>𝝈</m:t>
                    </m:r>
                  </m:oMath>
                </a14:m>
                <a:endParaRPr lang="en-AU" dirty="0"/>
              </a:p>
            </p:txBody>
          </p:sp>
        </mc:Choice>
        <mc:Fallback xmlns="">
          <p:sp>
            <p:nvSpPr>
              <p:cNvPr id="7" name="Text Placeholder 6"/>
              <p:cNvSpPr>
                <a:spLocks noGrp="1" noRot="1" noChangeAspect="1" noMove="1" noResize="1" noEditPoints="1" noAdjustHandles="1" noChangeArrowheads="1" noChangeShapeType="1" noTextEdit="1"/>
              </p:cNvSpPr>
              <p:nvPr>
                <p:ph type="body" idx="14"/>
              </p:nvPr>
            </p:nvSpPr>
            <p:spPr>
              <a:blipFill>
                <a:blip r:embed="rId4"/>
                <a:stretch>
                  <a:fillRect l="-1513" b="-2345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sz="half" idx="15"/>
              </p:nvPr>
            </p:nvSpPr>
            <p:spPr/>
            <p:txBody>
              <a:bodyPr/>
              <a:lstStyle/>
              <a:p>
                <a:r>
                  <a:rPr lang="en-US" dirty="0"/>
                  <a:t>You have to use your sample standard deviation, </a:t>
                </a:r>
                <a:r>
                  <a:rPr lang="en-US" b="1" i="1" dirty="0">
                    <a:solidFill>
                      <a:schemeClr val="bg2">
                        <a:lumMod val="60000"/>
                        <a:lumOff val="40000"/>
                      </a:schemeClr>
                    </a:solidFill>
                  </a:rPr>
                  <a:t>s</a:t>
                </a:r>
              </a:p>
              <a:p>
                <a:r>
                  <a:rPr lang="en-US" b="1" i="1" dirty="0">
                    <a:solidFill>
                      <a:schemeClr val="bg2">
                        <a:lumMod val="60000"/>
                        <a:lumOff val="40000"/>
                      </a:schemeClr>
                    </a:solidFill>
                  </a:rPr>
                  <a:t>You can not use the normal distribution tables</a:t>
                </a:r>
              </a:p>
              <a:p>
                <a:r>
                  <a:rPr lang="en-US" b="1" dirty="0"/>
                  <a:t>You have to use the t-statistic and therefore t-distribution tables.</a:t>
                </a:r>
              </a:p>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𝒕</m:t>
                      </m:r>
                      <m:r>
                        <a:rPr lang="en-US" b="1" i="1" smtClean="0">
                          <a:solidFill>
                            <a:srgbClr val="FF0000"/>
                          </a:solidFill>
                          <a:latin typeface="Cambria Math" panose="02040503050406030204" pitchFamily="18" charset="0"/>
                        </a:rPr>
                        <m:t>=</m:t>
                      </m:r>
                      <m:f>
                        <m:fPr>
                          <m:ctrlPr>
                            <a:rPr lang="en-US" b="1" i="1">
                              <a:solidFill>
                                <a:srgbClr val="FF0000"/>
                              </a:solidFill>
                              <a:latin typeface="Cambria Math" panose="02040503050406030204" pitchFamily="18" charset="0"/>
                            </a:rPr>
                          </m:ctrlPr>
                        </m:fPr>
                        <m:num>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panose="02040503050406030204" pitchFamily="18" charset="0"/>
                                </a:rPr>
                                <m:t>𝒙</m:t>
                              </m:r>
                            </m:e>
                          </m:acc>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ea typeface="Cambria Math" panose="02040503050406030204" pitchFamily="18" charset="0"/>
                            </a:rPr>
                            <m:t>𝝁</m:t>
                          </m:r>
                        </m:num>
                        <m:den>
                          <m:r>
                            <a:rPr lang="en-US" b="1" i="1">
                              <a:solidFill>
                                <a:srgbClr val="FF0000"/>
                              </a:solidFill>
                              <a:latin typeface="Cambria Math" panose="02040503050406030204" pitchFamily="18" charset="0"/>
                            </a:rPr>
                            <m:t>(</m:t>
                          </m:r>
                          <m:f>
                            <m:fPr>
                              <m:ctrlPr>
                                <a:rPr lang="en-US" b="1" i="1">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𝒔</m:t>
                              </m:r>
                            </m:num>
                            <m:den>
                              <m:rad>
                                <m:radPr>
                                  <m:degHide m:val="on"/>
                                  <m:ctrlPr>
                                    <a:rPr lang="en-US" b="1" i="1">
                                      <a:solidFill>
                                        <a:srgbClr val="FF0000"/>
                                      </a:solidFill>
                                      <a:latin typeface="Cambria Math" panose="02040503050406030204" pitchFamily="18" charset="0"/>
                                    </a:rPr>
                                  </m:ctrlPr>
                                </m:radPr>
                                <m:deg/>
                                <m:e>
                                  <m:r>
                                    <a:rPr lang="en-US" b="1" i="1">
                                      <a:solidFill>
                                        <a:srgbClr val="FF0000"/>
                                      </a:solidFill>
                                      <a:latin typeface="Cambria Math" panose="02040503050406030204" pitchFamily="18" charset="0"/>
                                    </a:rPr>
                                    <m:t>𝒏</m:t>
                                  </m:r>
                                </m:e>
                              </m:rad>
                            </m:den>
                          </m:f>
                          <m:r>
                            <a:rPr lang="en-US" b="1" i="1">
                              <a:solidFill>
                                <a:srgbClr val="FF0000"/>
                              </a:solidFill>
                              <a:latin typeface="Cambria Math" panose="02040503050406030204" pitchFamily="18" charset="0"/>
                            </a:rPr>
                            <m:t>)</m:t>
                          </m:r>
                        </m:den>
                      </m:f>
                    </m:oMath>
                  </m:oMathPara>
                </a14:m>
                <a:endParaRPr lang="en-US" b="1" dirty="0"/>
              </a:p>
              <a:p>
                <a:pPr marL="342900" indent="-342900">
                  <a:buFont typeface="Arial" panose="020B0604020202020204" pitchFamily="34" charset="0"/>
                  <a:buChar char="•"/>
                </a:pPr>
                <a:r>
                  <a:rPr lang="en-US" b="1" dirty="0"/>
                  <a:t>Degrees of freedom = n-1</a:t>
                </a:r>
              </a:p>
              <a:p>
                <a:pPr marL="342900" indent="-342900">
                  <a:buFont typeface="Arial" panose="020B0604020202020204" pitchFamily="34" charset="0"/>
                  <a:buChar char="•"/>
                </a:pPr>
                <a:r>
                  <a:rPr lang="en-US" b="1" dirty="0"/>
                  <a:t>A p-value</a:t>
                </a:r>
              </a:p>
              <a:p>
                <a:endParaRPr lang="en-AU" b="1" dirty="0"/>
              </a:p>
            </p:txBody>
          </p:sp>
        </mc:Choice>
        <mc:Fallback xmlns="">
          <p:sp>
            <p:nvSpPr>
              <p:cNvPr id="8" name="Content Placeholder 7"/>
              <p:cNvSpPr>
                <a:spLocks noGrp="1" noRot="1" noChangeAspect="1" noMove="1" noResize="1" noEditPoints="1" noAdjustHandles="1" noChangeArrowheads="1" noChangeShapeType="1" noTextEdit="1"/>
              </p:cNvSpPr>
              <p:nvPr>
                <p:ph sz="half" idx="15"/>
              </p:nvPr>
            </p:nvSpPr>
            <p:spPr>
              <a:blipFill>
                <a:blip r:embed="rId5"/>
                <a:stretch>
                  <a:fillRect l="-1513" t="-1438" b="-79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a:xfrm>
                <a:off x="0" y="972589"/>
                <a:ext cx="9144000" cy="827411"/>
              </a:xfrm>
            </p:spPr>
            <p:txBody>
              <a:bodyPr/>
              <a:lstStyle/>
              <a:p>
                <a:r>
                  <a:rPr lang="en-US" dirty="0"/>
                  <a:t>Known </a:t>
                </a:r>
                <a:r>
                  <a:rPr lang="en-US" dirty="0">
                    <a:solidFill>
                      <a:schemeClr val="bg2">
                        <a:lumMod val="40000"/>
                        <a:lumOff val="60000"/>
                      </a:schemeClr>
                    </a:solidFill>
                  </a:rPr>
                  <a:t>versus</a:t>
                </a:r>
                <a:r>
                  <a:rPr lang="en-US" dirty="0"/>
                  <a:t> unknown Population standard deviation - </a:t>
                </a:r>
                <a14:m>
                  <m:oMath xmlns:m="http://schemas.openxmlformats.org/officeDocument/2006/math">
                    <m:r>
                      <a:rPr lang="en-US" i="1" smtClean="0">
                        <a:solidFill>
                          <a:schemeClr val="bg2">
                            <a:lumMod val="40000"/>
                            <a:lumOff val="60000"/>
                          </a:schemeClr>
                        </a:solidFill>
                        <a:latin typeface="Cambria Math" panose="02040503050406030204" pitchFamily="18" charset="0"/>
                        <a:ea typeface="Cambria Math" panose="02040503050406030204" pitchFamily="18" charset="0"/>
                      </a:rPr>
                      <m:t>𝝈</m:t>
                    </m:r>
                  </m:oMath>
                </a14:m>
                <a:endParaRPr lang="en-AU" dirty="0">
                  <a:solidFill>
                    <a:schemeClr val="bg2">
                      <a:lumMod val="40000"/>
                      <a:lumOff val="60000"/>
                    </a:schemeClr>
                  </a:solidFill>
                </a:endParaRPr>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0" y="972589"/>
                <a:ext cx="9144000" cy="827411"/>
              </a:xfrm>
              <a:blipFill>
                <a:blip r:embed="rId6"/>
                <a:stretch>
                  <a:fillRect t="-20741" b="-34074"/>
                </a:stretch>
              </a:blipFill>
            </p:spPr>
            <p:txBody>
              <a:bodyPr/>
              <a:lstStyle/>
              <a:p>
                <a:r>
                  <a:rPr lang="en-AU">
                    <a:noFill/>
                  </a:rPr>
                  <a:t> </a:t>
                </a:r>
              </a:p>
            </p:txBody>
          </p:sp>
        </mc:Fallback>
      </mc:AlternateContent>
    </p:spTree>
    <p:extLst>
      <p:ext uri="{BB962C8B-B14F-4D97-AF65-F5344CB8AC3E}">
        <p14:creationId xmlns:p14="http://schemas.microsoft.com/office/powerpoint/2010/main" val="2179147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82633"/>
            <a:ext cx="9022721" cy="6180079"/>
          </a:xfrm>
          <a:prstGeom prst="rect">
            <a:avLst/>
          </a:prstGeom>
        </p:spPr>
      </p:pic>
      <p:sp>
        <p:nvSpPr>
          <p:cNvPr id="6" name="Rectangle 5"/>
          <p:cNvSpPr/>
          <p:nvPr/>
        </p:nvSpPr>
        <p:spPr>
          <a:xfrm>
            <a:off x="1429789" y="3466407"/>
            <a:ext cx="7273636" cy="266008"/>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523702" y="2660073"/>
            <a:ext cx="698269" cy="4089862"/>
          </a:xfrm>
          <a:prstGeom prst="ellipse">
            <a:avLst/>
          </a:prstGeom>
          <a:solidFill>
            <a:schemeClr val="bg2">
              <a:lumMod val="40000"/>
              <a:lumOff val="6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Up Arrow 7"/>
          <p:cNvSpPr/>
          <p:nvPr/>
        </p:nvSpPr>
        <p:spPr>
          <a:xfrm>
            <a:off x="8221286" y="2443941"/>
            <a:ext cx="307571" cy="1022465"/>
          </a:xfrm>
          <a:prstGeom prst="up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108065" y="2036618"/>
            <a:ext cx="1895302" cy="646331"/>
          </a:xfrm>
          <a:prstGeom prst="rect">
            <a:avLst/>
          </a:prstGeom>
          <a:noFill/>
        </p:spPr>
        <p:txBody>
          <a:bodyPr wrap="square" rtlCol="0">
            <a:spAutoFit/>
          </a:bodyPr>
          <a:lstStyle/>
          <a:p>
            <a:r>
              <a:rPr lang="en-US" b="1" dirty="0">
                <a:solidFill>
                  <a:schemeClr val="bg2">
                    <a:lumMod val="75000"/>
                  </a:schemeClr>
                </a:solidFill>
              </a:rPr>
              <a:t>Degrees of freedom = n-1</a:t>
            </a:r>
            <a:endParaRPr lang="en-AU" b="1" dirty="0">
              <a:solidFill>
                <a:schemeClr val="bg2">
                  <a:lumMod val="75000"/>
                </a:schemeClr>
              </a:solidFill>
            </a:endParaRPr>
          </a:p>
        </p:txBody>
      </p:sp>
    </p:spTree>
    <p:extLst>
      <p:ext uri="{BB962C8B-B14F-4D97-AF65-F5344CB8AC3E}">
        <p14:creationId xmlns:p14="http://schemas.microsoft.com/office/powerpoint/2010/main" val="612878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 question</a:t>
            </a:r>
            <a:endParaRPr lang="en-AU" dirty="0"/>
          </a:p>
        </p:txBody>
      </p:sp>
      <p:pic>
        <p:nvPicPr>
          <p:cNvPr id="8" name="Content Placeholder 7"/>
          <p:cNvPicPr>
            <a:picLocks noGrp="1" noChangeAspect="1"/>
          </p:cNvPicPr>
          <p:nvPr>
            <p:ph sz="half" idx="2"/>
          </p:nvPr>
        </p:nvPicPr>
        <p:blipFill>
          <a:blip r:embed="rId2"/>
          <a:stretch>
            <a:fillRect/>
          </a:stretch>
        </p:blipFill>
        <p:spPr>
          <a:xfrm>
            <a:off x="177252" y="2319251"/>
            <a:ext cx="8108573" cy="3870412"/>
          </a:xfrm>
          <a:prstGeom prst="rect">
            <a:avLst/>
          </a:prstGeom>
        </p:spPr>
      </p:pic>
    </p:spTree>
    <p:extLst>
      <p:ext uri="{BB962C8B-B14F-4D97-AF65-F5344CB8AC3E}">
        <p14:creationId xmlns:p14="http://schemas.microsoft.com/office/powerpoint/2010/main" val="387957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1895302"/>
                <a:ext cx="8569723" cy="4294361"/>
              </a:xfrm>
            </p:spPr>
            <p:txBody>
              <a:bodyPr>
                <a:normAutofit fontScale="92500" lnSpcReduction="10000"/>
              </a:bodyPr>
              <a:lstStyle/>
              <a:p>
                <a:r>
                  <a:rPr lang="en-US" b="1" dirty="0">
                    <a:solidFill>
                      <a:srgbClr val="FF0000"/>
                    </a:solidFill>
                  </a:rPr>
                  <a:t>Assumptions</a:t>
                </a:r>
              </a:p>
              <a:p>
                <a:pPr marL="342900" indent="-342900">
                  <a:buFont typeface="Arial" panose="020B0604020202020204" pitchFamily="34" charset="0"/>
                  <a:buChar char="•"/>
                </a:pPr>
                <a:r>
                  <a:rPr lang="en-US" dirty="0"/>
                  <a:t>The eight shells constitute an SRS.</a:t>
                </a:r>
              </a:p>
              <a:p>
                <a:pPr marL="342900" indent="-342900">
                  <a:buFont typeface="Arial" panose="020B0604020202020204" pitchFamily="34" charset="0"/>
                  <a:buChar char="•"/>
                </a:pPr>
                <a:r>
                  <a:rPr lang="en-US" dirty="0"/>
                  <a:t>The muzzle velocities can be reasonably modelled by a normal probability distribution.</a:t>
                </a:r>
              </a:p>
              <a:p>
                <a:pPr marL="342900" indent="-342900">
                  <a:buFont typeface="Arial" panose="020B0604020202020204" pitchFamily="34" charset="0"/>
                  <a:buChar char="•"/>
                </a:pPr>
                <a14:m>
                  <m:oMath xmlns:m="http://schemas.openxmlformats.org/officeDocument/2006/math">
                    <m:r>
                      <a:rPr lang="en-AU"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oMath>
                </a14:m>
                <a:r>
                  <a:rPr lang="en-AU" dirty="0"/>
                  <a:t>is unknown.</a:t>
                </a:r>
              </a:p>
              <a:p>
                <a:pPr marL="342900" indent="-342900">
                  <a:buFont typeface="Arial" panose="020B0604020202020204" pitchFamily="34" charset="0"/>
                  <a:buChar char="•"/>
                </a:pPr>
                <a:r>
                  <a:rPr lang="en-US" dirty="0"/>
                  <a:t>State hypothesis</a:t>
                </a:r>
              </a:p>
              <a:p>
                <a:pPr marL="857250" lvl="1" indent="-342900">
                  <a:lnSpc>
                    <a:spcPct val="10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3000 </m:t>
                    </m:r>
                    <m:r>
                      <a:rPr lang="en-US" b="0" i="1" smtClean="0">
                        <a:latin typeface="Cambria Math" panose="02040503050406030204" pitchFamily="18" charset="0"/>
                      </a:rPr>
                      <m:t>𝑓𝑒𝑒𝑡</m:t>
                    </m:r>
                    <m:r>
                      <a:rPr lang="en-US" b="0" i="1" smtClean="0">
                        <a:latin typeface="Cambria Math" panose="02040503050406030204" pitchFamily="18" charset="0"/>
                      </a:rPr>
                      <m:t>/</m:t>
                    </m:r>
                    <m:r>
                      <a:rPr lang="en-US" b="0" i="1" smtClean="0">
                        <a:latin typeface="Cambria Math" panose="02040503050406030204" pitchFamily="18" charset="0"/>
                      </a:rPr>
                      <m:t>𝑠𝑒𝑐</m:t>
                    </m:r>
                  </m:oMath>
                </a14:m>
                <a:r>
                  <a:rPr lang="en-US" dirty="0"/>
                  <a:t> (manufacturers claim)</a:t>
                </a:r>
              </a:p>
              <a:p>
                <a:pPr marL="857250" lvl="1" indent="-34290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3000 </m:t>
                    </m:r>
                    <m:r>
                      <a:rPr lang="en-US" b="0" i="1" smtClean="0">
                        <a:latin typeface="Cambria Math" panose="02040503050406030204" pitchFamily="18" charset="0"/>
                        <a:ea typeface="Cambria Math" panose="02040503050406030204" pitchFamily="18" charset="0"/>
                      </a:rPr>
                      <m:t>𝑓𝑒𝑒𝑡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𝑠𝑒𝑐</m:t>
                    </m:r>
                  </m:oMath>
                </a14:m>
                <a:r>
                  <a:rPr lang="en-US" dirty="0"/>
                  <a:t> (even though the question talks about &lt;, it is actually more logical to ask is the data significantly different to 3000)</a:t>
                </a:r>
              </a:p>
              <a:p>
                <a:pPr marL="1200150" lvl="2" indent="-342900"/>
                <a:r>
                  <a:rPr lang="en-US" dirty="0"/>
                  <a:t>When you look at question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=2959</m:t>
                    </m:r>
                  </m:oMath>
                </a14:m>
                <a:r>
                  <a:rPr lang="en-US" dirty="0"/>
                  <a:t> so the sample data mean appears to be less than the manufacturers claim. Is it significantly lower?</a:t>
                </a:r>
              </a:p>
              <a:p>
                <a:r>
                  <a:rPr lang="en-US" sz="2100" b="1" dirty="0">
                    <a:solidFill>
                      <a:srgbClr val="FF0000"/>
                    </a:solidFill>
                  </a:rPr>
                  <a:t>Test Statistic</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2959</m:t>
                          </m:r>
                          <m:r>
                            <a:rPr lang="en-US" i="1">
                              <a:latin typeface="Cambria Math" panose="02040503050406030204" pitchFamily="18" charset="0"/>
                            </a:rPr>
                            <m:t>−</m:t>
                          </m:r>
                          <m:r>
                            <a:rPr lang="en-US" b="0" i="1" smtClean="0">
                              <a:latin typeface="Cambria Math" panose="02040503050406030204" pitchFamily="18" charset="0"/>
                            </a:rPr>
                            <m:t>3000</m:t>
                          </m:r>
                        </m:num>
                        <m:den>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39.4</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8</m:t>
                                  </m:r>
                                </m:e>
                              </m:rad>
                            </m:den>
                          </m:f>
                          <m:r>
                            <a:rPr lang="en-US" i="1">
                              <a:latin typeface="Cambria Math" panose="02040503050406030204" pitchFamily="18" charset="0"/>
                            </a:rPr>
                            <m:t>)</m:t>
                          </m:r>
                        </m:den>
                      </m:f>
                      <m:r>
                        <a:rPr lang="en-US" b="0" i="1" smtClean="0">
                          <a:latin typeface="Cambria Math" panose="02040503050406030204" pitchFamily="18" charset="0"/>
                        </a:rPr>
                        <m:t>=−2.943</m:t>
                      </m:r>
                    </m:oMath>
                  </m:oMathPara>
                </a14:m>
                <a:endParaRPr lang="en-US" dirty="0"/>
              </a:p>
              <a:p>
                <a:pPr marL="857250" lvl="1" indent="-342900"/>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1895302"/>
                <a:ext cx="8569723" cy="4294361"/>
              </a:xfrm>
              <a:blipFill>
                <a:blip r:embed="rId2"/>
                <a:stretch>
                  <a:fillRect l="-640" t="-2131"/>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US" dirty="0"/>
              <a:t>Solution – 2 tail step by step</a:t>
            </a:r>
            <a:endParaRPr lang="en-AU" dirty="0"/>
          </a:p>
        </p:txBody>
      </p:sp>
    </p:spTree>
    <p:extLst>
      <p:ext uri="{BB962C8B-B14F-4D97-AF65-F5344CB8AC3E}">
        <p14:creationId xmlns:p14="http://schemas.microsoft.com/office/powerpoint/2010/main" val="334873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of error</a:t>
            </a:r>
            <a:endParaRPr lang="en-AU" dirty="0"/>
          </a:p>
        </p:txBody>
      </p:sp>
      <p:sp>
        <p:nvSpPr>
          <p:cNvPr id="3" name="Text Placeholder 2"/>
          <p:cNvSpPr>
            <a:spLocks noGrp="1"/>
          </p:cNvSpPr>
          <p:nvPr>
            <p:ph type="body" idx="14"/>
          </p:nvPr>
        </p:nvSpPr>
        <p:spPr/>
        <p:txBody>
          <a:bodyPr/>
          <a:lstStyle/>
          <a:p>
            <a:r>
              <a:rPr lang="en-US" dirty="0"/>
              <a:t>When we looked at confidence intervals last week…</a:t>
            </a:r>
            <a:endParaRPr lang="en-AU" dirty="0"/>
          </a:p>
        </p:txBody>
      </p:sp>
      <mc:AlternateContent xmlns:mc="http://schemas.openxmlformats.org/markup-compatibility/2006" xmlns:a14="http://schemas.microsoft.com/office/drawing/2010/main">
        <mc:Choice Requires="a14">
          <p:sp>
            <p:nvSpPr>
              <p:cNvPr id="4" name="Content Placeholder 3"/>
              <p:cNvSpPr>
                <a:spLocks noGrp="1"/>
              </p:cNvSpPr>
              <p:nvPr>
                <p:ph sz="half" idx="15"/>
              </p:nvPr>
            </p:nvSpPr>
            <p:spPr/>
            <p:txBody>
              <a:bodyPr/>
              <a:lstStyle/>
              <a:p>
                <a:endParaRPr lang="en-AU" b="1" i="1" dirty="0">
                  <a:solidFill>
                    <a:srgbClr val="C00000"/>
                  </a:solidFill>
                  <a:latin typeface="Cambria Math" panose="02040503050406030204" pitchFamily="18" charset="0"/>
                </a:endParaRPr>
              </a:p>
              <a:p>
                <a:pPr>
                  <a:lnSpc>
                    <a:spcPct val="100000"/>
                  </a:lnSpc>
                </a:pPr>
                <a14:m>
                  <m:oMathPara xmlns:m="http://schemas.openxmlformats.org/officeDocument/2006/math">
                    <m:oMathParaPr>
                      <m:jc m:val="left"/>
                    </m:oMathParaPr>
                    <m:oMath xmlns:m="http://schemas.openxmlformats.org/officeDocument/2006/math">
                      <m:r>
                        <a:rPr lang="en-US" b="1" i="1" smtClean="0">
                          <a:solidFill>
                            <a:srgbClr val="C00000"/>
                          </a:solidFill>
                          <a:latin typeface="Cambria Math" panose="02040503050406030204" pitchFamily="18" charset="0"/>
                        </a:rPr>
                        <m:t>−</m:t>
                      </m:r>
                      <m:sSub>
                        <m:sSubPr>
                          <m:ctrlPr>
                            <a:rPr lang="en-US" b="1"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𝒛</m:t>
                          </m:r>
                        </m:e>
                        <m:sub>
                          <m:f>
                            <m:fPr>
                              <m:type m:val="skw"/>
                              <m:ctrlPr>
                                <a:rPr lang="en-US" b="1" i="1" smtClean="0">
                                  <a:solidFill>
                                    <a:srgbClr val="C00000"/>
                                  </a:solidFill>
                                  <a:latin typeface="Cambria Math" panose="02040503050406030204" pitchFamily="18" charset="0"/>
                                </a:rPr>
                              </m:ctrlPr>
                            </m:fPr>
                            <m:num>
                              <m:r>
                                <a:rPr lang="en-US" b="1" i="1" smtClean="0">
                                  <a:solidFill>
                                    <a:srgbClr val="C00000"/>
                                  </a:solidFill>
                                  <a:latin typeface="Cambria Math" panose="02040503050406030204" pitchFamily="18" charset="0"/>
                                  <a:ea typeface="Cambria Math" panose="02040503050406030204" pitchFamily="18" charset="0"/>
                                </a:rPr>
                                <m:t>𝜶</m:t>
                              </m:r>
                            </m:num>
                            <m:den>
                              <m:r>
                                <a:rPr lang="en-US" b="1" i="1" smtClean="0">
                                  <a:solidFill>
                                    <a:srgbClr val="C00000"/>
                                  </a:solidFill>
                                  <a:latin typeface="Cambria Math" panose="02040503050406030204" pitchFamily="18" charset="0"/>
                                </a:rPr>
                                <m:t>𝟐</m:t>
                              </m:r>
                            </m:den>
                          </m:f>
                        </m:sub>
                      </m:sSub>
                      <m:r>
                        <a:rPr lang="en-US" b="1" i="1" smtClean="0">
                          <a:solidFill>
                            <a:srgbClr val="C00000"/>
                          </a:solidFill>
                          <a:latin typeface="Cambria Math" panose="02040503050406030204" pitchFamily="18" charset="0"/>
                        </a:rPr>
                        <m:t>&lt;</m:t>
                      </m:r>
                      <m:f>
                        <m:fPr>
                          <m:ctrlPr>
                            <a:rPr lang="en-AU" b="1" i="1">
                              <a:solidFill>
                                <a:srgbClr val="C00000"/>
                              </a:solidFill>
                              <a:latin typeface="Cambria Math" panose="02040503050406030204" pitchFamily="18" charset="0"/>
                              <a:ea typeface="Cambria Math" panose="02040503050406030204" pitchFamily="18" charset="0"/>
                            </a:rPr>
                          </m:ctrlPr>
                        </m:fPr>
                        <m:num>
                          <m:acc>
                            <m:accPr>
                              <m:chr m:val="̅"/>
                              <m:ctrlPr>
                                <a:rPr lang="en-AU" b="1" i="1">
                                  <a:solidFill>
                                    <a:srgbClr val="C00000"/>
                                  </a:solidFill>
                                  <a:latin typeface="Cambria Math" panose="02040503050406030204" pitchFamily="18" charset="0"/>
                                </a:rPr>
                              </m:ctrlPr>
                            </m:accPr>
                            <m:e>
                              <m:r>
                                <a:rPr lang="en-AU" b="1" i="1">
                                  <a:solidFill>
                                    <a:srgbClr val="C00000"/>
                                  </a:solidFill>
                                  <a:latin typeface="Cambria Math" panose="02040503050406030204" pitchFamily="18" charset="0"/>
                                </a:rPr>
                                <m:t>𝒙</m:t>
                              </m:r>
                            </m:e>
                          </m:acc>
                          <m:r>
                            <a:rPr lang="en-US" b="1" i="1">
                              <a:solidFill>
                                <a:srgbClr val="C00000"/>
                              </a:solidFill>
                              <a:latin typeface="Cambria Math" panose="02040503050406030204" pitchFamily="18" charset="0"/>
                            </a:rPr>
                            <m:t>−</m:t>
                          </m:r>
                          <m:r>
                            <a:rPr lang="en-US" b="1" i="1">
                              <a:solidFill>
                                <a:srgbClr val="C00000"/>
                              </a:solidFill>
                              <a:latin typeface="Cambria Math" panose="02040503050406030204" pitchFamily="18" charset="0"/>
                              <a:ea typeface="Cambria Math" panose="02040503050406030204" pitchFamily="18" charset="0"/>
                            </a:rPr>
                            <m:t>𝝁</m:t>
                          </m:r>
                        </m:num>
                        <m:den>
                          <m:f>
                            <m:fPr>
                              <m:ctrlPr>
                                <a:rPr lang="en-AU" b="1" i="1">
                                  <a:solidFill>
                                    <a:srgbClr val="C00000"/>
                                  </a:solidFill>
                                  <a:latin typeface="Cambria Math" panose="02040503050406030204" pitchFamily="18" charset="0"/>
                                </a:rPr>
                              </m:ctrlPr>
                            </m:fPr>
                            <m:num>
                              <m:r>
                                <a:rPr lang="en-AU" b="1" i="1">
                                  <a:solidFill>
                                    <a:srgbClr val="C00000"/>
                                  </a:solidFill>
                                  <a:latin typeface="Cambria Math" panose="02040503050406030204" pitchFamily="18" charset="0"/>
                                  <a:ea typeface="Cambria Math" panose="02040503050406030204" pitchFamily="18" charset="0"/>
                                </a:rPr>
                                <m:t>𝝈</m:t>
                              </m:r>
                            </m:num>
                            <m:den>
                              <m:rad>
                                <m:radPr>
                                  <m:degHide m:val="on"/>
                                  <m:ctrlPr>
                                    <a:rPr lang="en-AU" b="1" i="1">
                                      <a:solidFill>
                                        <a:srgbClr val="C00000"/>
                                      </a:solidFill>
                                      <a:latin typeface="Cambria Math" panose="02040503050406030204" pitchFamily="18" charset="0"/>
                                    </a:rPr>
                                  </m:ctrlPr>
                                </m:radPr>
                                <m:deg/>
                                <m:e>
                                  <m:r>
                                    <a:rPr lang="en-AU" b="1" i="1">
                                      <a:solidFill>
                                        <a:srgbClr val="C00000"/>
                                      </a:solidFill>
                                      <a:latin typeface="Cambria Math" panose="02040503050406030204" pitchFamily="18" charset="0"/>
                                    </a:rPr>
                                    <m:t>𝒏</m:t>
                                  </m:r>
                                </m:e>
                              </m:rad>
                            </m:den>
                          </m:f>
                        </m:den>
                      </m:f>
                      <m:r>
                        <a:rPr lang="en-US" b="1" i="1" smtClean="0">
                          <a:solidFill>
                            <a:srgbClr val="C00000"/>
                          </a:solidFill>
                          <a:latin typeface="Cambria Math" panose="02040503050406030204" pitchFamily="18" charset="0"/>
                        </a:rPr>
                        <m:t>&lt;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𝒛</m:t>
                          </m:r>
                        </m:e>
                        <m:sub>
                          <m:f>
                            <m:fPr>
                              <m:type m:val="skw"/>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ea typeface="Cambria Math" panose="02040503050406030204" pitchFamily="18" charset="0"/>
                                </a:rPr>
                                <m:t>𝜶</m:t>
                              </m:r>
                            </m:num>
                            <m:den>
                              <m:r>
                                <a:rPr lang="en-US" b="1" i="1">
                                  <a:solidFill>
                                    <a:srgbClr val="C00000"/>
                                  </a:solidFill>
                                  <a:latin typeface="Cambria Math" panose="02040503050406030204" pitchFamily="18" charset="0"/>
                                </a:rPr>
                                <m:t>𝟐</m:t>
                              </m:r>
                            </m:den>
                          </m:f>
                        </m:sub>
                      </m:sSub>
                    </m:oMath>
                  </m:oMathPara>
                </a14:m>
                <a:endParaRPr lang="en-AU" b="1" i="1" dirty="0">
                  <a:solidFill>
                    <a:srgbClr val="C00000"/>
                  </a:solidFill>
                  <a:latin typeface="Cambria Math" panose="02040503050406030204" pitchFamily="18" charset="0"/>
                </a:endParaRPr>
              </a:p>
              <a:p>
                <a:pPr>
                  <a:lnSpc>
                    <a:spcPct val="100000"/>
                  </a:lnSpc>
                </a:pPr>
                <a:r>
                  <a:rPr lang="en-US" dirty="0">
                    <a:latin typeface="Cambria Math" panose="02040503050406030204" pitchFamily="18" charset="0"/>
                  </a:rPr>
                  <a:t>If we rearrange the equation by </a:t>
                </a:r>
                <a:r>
                  <a:rPr lang="en-US" b="1" i="1" dirty="0">
                    <a:solidFill>
                      <a:schemeClr val="tx1"/>
                    </a:solidFill>
                    <a:latin typeface="Cambria Math" panose="02040503050406030204" pitchFamily="18" charset="0"/>
                  </a:rPr>
                  <a:t>* </a:t>
                </a:r>
                <a14:m>
                  <m:oMath xmlns:m="http://schemas.openxmlformats.org/officeDocument/2006/math">
                    <m:f>
                      <m:fPr>
                        <m:ctrlPr>
                          <a:rPr lang="en-AU" b="1" i="1">
                            <a:solidFill>
                              <a:schemeClr val="tx1"/>
                            </a:solidFill>
                            <a:latin typeface="Cambria Math" panose="02040503050406030204" pitchFamily="18" charset="0"/>
                          </a:rPr>
                        </m:ctrlPr>
                      </m:fPr>
                      <m:num>
                        <m:r>
                          <a:rPr lang="en-AU" b="1" i="1">
                            <a:solidFill>
                              <a:schemeClr val="tx1"/>
                            </a:solidFill>
                            <a:latin typeface="Cambria Math" panose="02040503050406030204" pitchFamily="18" charset="0"/>
                            <a:ea typeface="Cambria Math" panose="02040503050406030204" pitchFamily="18" charset="0"/>
                          </a:rPr>
                          <m:t>𝝈</m:t>
                        </m:r>
                      </m:num>
                      <m:den>
                        <m:rad>
                          <m:radPr>
                            <m:degHide m:val="on"/>
                            <m:ctrlPr>
                              <a:rPr lang="en-AU" b="1" i="1">
                                <a:solidFill>
                                  <a:schemeClr val="tx1"/>
                                </a:solidFill>
                                <a:latin typeface="Cambria Math" panose="02040503050406030204" pitchFamily="18" charset="0"/>
                              </a:rPr>
                            </m:ctrlPr>
                          </m:radPr>
                          <m:deg/>
                          <m:e>
                            <m:r>
                              <a:rPr lang="en-AU" b="1" i="1">
                                <a:solidFill>
                                  <a:schemeClr val="tx1"/>
                                </a:solidFill>
                                <a:latin typeface="Cambria Math" panose="02040503050406030204" pitchFamily="18" charset="0"/>
                              </a:rPr>
                              <m:t>𝒏</m:t>
                            </m:r>
                          </m:e>
                        </m:rad>
                      </m:den>
                    </m:f>
                  </m:oMath>
                </a14:m>
                <a:endParaRPr lang="en-AU" b="1" i="1" dirty="0">
                  <a:latin typeface="Cambria Math" panose="02040503050406030204" pitchFamily="18" charset="0"/>
                </a:endParaRPr>
              </a:p>
              <a:p>
                <a:pPr>
                  <a:lnSpc>
                    <a:spcPct val="100000"/>
                  </a:lnSpc>
                </a:pPr>
                <a14:m>
                  <m:oMathPara xmlns:m="http://schemas.openxmlformats.org/officeDocument/2006/math">
                    <m:oMathParaPr>
                      <m:jc m:val="left"/>
                    </m:oMathParaPr>
                    <m:oMath xmlns:m="http://schemas.openxmlformats.org/officeDocument/2006/math">
                      <m:d>
                        <m:dPr>
                          <m:ctrlPr>
                            <a:rPr lang="en-US" b="1" i="1" smtClean="0">
                              <a:solidFill>
                                <a:srgbClr val="C00000"/>
                              </a:solidFill>
                              <a:latin typeface="Cambria Math" panose="02040503050406030204" pitchFamily="18" charset="0"/>
                            </a:rPr>
                          </m:ctrlPr>
                        </m:dPr>
                        <m:e>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𝒛</m:t>
                              </m:r>
                            </m:e>
                            <m:sub>
                              <m:f>
                                <m:fPr>
                                  <m:type m:val="skw"/>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ea typeface="Cambria Math" panose="02040503050406030204" pitchFamily="18" charset="0"/>
                                    </a:rPr>
                                    <m:t>𝜶</m:t>
                                  </m:r>
                                </m:num>
                                <m:den>
                                  <m:r>
                                    <a:rPr lang="en-US" b="1" i="1">
                                      <a:solidFill>
                                        <a:srgbClr val="C00000"/>
                                      </a:solidFill>
                                      <a:latin typeface="Cambria Math" panose="02040503050406030204" pitchFamily="18" charset="0"/>
                                    </a:rPr>
                                    <m:t>𝟐</m:t>
                                  </m:r>
                                </m:den>
                              </m:f>
                            </m:sub>
                          </m:sSub>
                        </m:e>
                      </m:d>
                      <m:r>
                        <a:rPr lang="en-US" b="1" i="1" smtClean="0">
                          <a:solidFill>
                            <a:srgbClr val="C00000"/>
                          </a:solidFill>
                          <a:latin typeface="Cambria Math" panose="02040503050406030204" pitchFamily="18" charset="0"/>
                        </a:rPr>
                        <m:t>∗</m:t>
                      </m:r>
                      <m:f>
                        <m:fPr>
                          <m:ctrlPr>
                            <a:rPr lang="en-AU" b="1" i="1">
                              <a:solidFill>
                                <a:srgbClr val="C00000"/>
                              </a:solidFill>
                              <a:latin typeface="Cambria Math" panose="02040503050406030204" pitchFamily="18" charset="0"/>
                            </a:rPr>
                          </m:ctrlPr>
                        </m:fPr>
                        <m:num>
                          <m:r>
                            <a:rPr lang="en-AU" b="1" i="1">
                              <a:solidFill>
                                <a:srgbClr val="C00000"/>
                              </a:solidFill>
                              <a:latin typeface="Cambria Math" panose="02040503050406030204" pitchFamily="18" charset="0"/>
                              <a:ea typeface="Cambria Math" panose="02040503050406030204" pitchFamily="18" charset="0"/>
                            </a:rPr>
                            <m:t>𝝈</m:t>
                          </m:r>
                        </m:num>
                        <m:den>
                          <m:rad>
                            <m:radPr>
                              <m:degHide m:val="on"/>
                              <m:ctrlPr>
                                <a:rPr lang="en-AU" b="1" i="1">
                                  <a:solidFill>
                                    <a:srgbClr val="C00000"/>
                                  </a:solidFill>
                                  <a:latin typeface="Cambria Math" panose="02040503050406030204" pitchFamily="18" charset="0"/>
                                </a:rPr>
                              </m:ctrlPr>
                            </m:radPr>
                            <m:deg/>
                            <m:e>
                              <m:r>
                                <a:rPr lang="en-AU" b="1" i="1">
                                  <a:solidFill>
                                    <a:srgbClr val="C00000"/>
                                  </a:solidFill>
                                  <a:latin typeface="Cambria Math" panose="02040503050406030204" pitchFamily="18" charset="0"/>
                                </a:rPr>
                                <m:t>𝒏</m:t>
                              </m:r>
                            </m:e>
                          </m:rad>
                        </m:den>
                      </m:f>
                      <m:r>
                        <a:rPr lang="en-US" b="1" i="1">
                          <a:solidFill>
                            <a:srgbClr val="C00000"/>
                          </a:solidFill>
                          <a:latin typeface="Cambria Math" panose="02040503050406030204" pitchFamily="18" charset="0"/>
                        </a:rPr>
                        <m:t>&lt;</m:t>
                      </m:r>
                      <m:acc>
                        <m:accPr>
                          <m:chr m:val="̅"/>
                          <m:ctrlPr>
                            <a:rPr lang="en-AU" b="1" i="1" smtClean="0">
                              <a:solidFill>
                                <a:schemeClr val="tx1"/>
                              </a:solidFill>
                              <a:latin typeface="Cambria Math" panose="02040503050406030204" pitchFamily="18" charset="0"/>
                            </a:rPr>
                          </m:ctrlPr>
                        </m:accPr>
                        <m:e>
                          <m:r>
                            <a:rPr lang="en-AU" b="1" i="1">
                              <a:solidFill>
                                <a:schemeClr val="tx1"/>
                              </a:solidFill>
                              <a:latin typeface="Cambria Math" panose="02040503050406030204" pitchFamily="18" charset="0"/>
                            </a:rPr>
                            <m:t>𝒙</m:t>
                          </m:r>
                        </m:e>
                      </m:acc>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ea typeface="Cambria Math" panose="02040503050406030204" pitchFamily="18" charset="0"/>
                        </a:rPr>
                        <m:t>𝝁</m:t>
                      </m:r>
                      <m:r>
                        <a:rPr lang="en-US" b="1" i="1">
                          <a:solidFill>
                            <a:srgbClr val="C00000"/>
                          </a:solidFill>
                          <a:latin typeface="Cambria Math" panose="02040503050406030204" pitchFamily="18" charset="0"/>
                        </a:rPr>
                        <m:t>&lt;</m:t>
                      </m:r>
                      <m:sSub>
                        <m:sSubPr>
                          <m:ctrlPr>
                            <a:rPr lang="en-US" b="1" i="1">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𝒛</m:t>
                          </m:r>
                        </m:e>
                        <m:sub>
                          <m:f>
                            <m:fPr>
                              <m:type m:val="skw"/>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ea typeface="Cambria Math" panose="02040503050406030204" pitchFamily="18" charset="0"/>
                                </a:rPr>
                                <m:t>𝜶</m:t>
                              </m:r>
                            </m:num>
                            <m:den>
                              <m:r>
                                <a:rPr lang="en-US" b="1" i="1">
                                  <a:solidFill>
                                    <a:srgbClr val="C00000"/>
                                  </a:solidFill>
                                  <a:latin typeface="Cambria Math" panose="02040503050406030204" pitchFamily="18" charset="0"/>
                                </a:rPr>
                                <m:t>𝟐</m:t>
                              </m:r>
                            </m:den>
                          </m:f>
                        </m:sub>
                      </m:sSub>
                      <m:r>
                        <a:rPr lang="en-US" b="1" i="1" smtClean="0">
                          <a:solidFill>
                            <a:srgbClr val="C00000"/>
                          </a:solidFill>
                          <a:latin typeface="Cambria Math" panose="02040503050406030204" pitchFamily="18" charset="0"/>
                        </a:rPr>
                        <m:t>)∗</m:t>
                      </m:r>
                      <m:f>
                        <m:fPr>
                          <m:ctrlPr>
                            <a:rPr lang="en-AU" b="1" i="1">
                              <a:solidFill>
                                <a:srgbClr val="C00000"/>
                              </a:solidFill>
                              <a:latin typeface="Cambria Math" panose="02040503050406030204" pitchFamily="18" charset="0"/>
                            </a:rPr>
                          </m:ctrlPr>
                        </m:fPr>
                        <m:num>
                          <m:r>
                            <a:rPr lang="en-AU" b="1" i="1">
                              <a:solidFill>
                                <a:srgbClr val="C00000"/>
                              </a:solidFill>
                              <a:latin typeface="Cambria Math" panose="02040503050406030204" pitchFamily="18" charset="0"/>
                              <a:ea typeface="Cambria Math" panose="02040503050406030204" pitchFamily="18" charset="0"/>
                            </a:rPr>
                            <m:t>𝝈</m:t>
                          </m:r>
                        </m:num>
                        <m:den>
                          <m:rad>
                            <m:radPr>
                              <m:degHide m:val="on"/>
                              <m:ctrlPr>
                                <a:rPr lang="en-AU" b="1" i="1">
                                  <a:solidFill>
                                    <a:srgbClr val="C00000"/>
                                  </a:solidFill>
                                  <a:latin typeface="Cambria Math" panose="02040503050406030204" pitchFamily="18" charset="0"/>
                                </a:rPr>
                              </m:ctrlPr>
                            </m:radPr>
                            <m:deg/>
                            <m:e>
                              <m:r>
                                <a:rPr lang="en-AU" b="1" i="1">
                                  <a:solidFill>
                                    <a:srgbClr val="C00000"/>
                                  </a:solidFill>
                                  <a:latin typeface="Cambria Math" panose="02040503050406030204" pitchFamily="18" charset="0"/>
                                </a:rPr>
                                <m:t>𝒏</m:t>
                              </m:r>
                            </m:e>
                          </m:rad>
                        </m:den>
                      </m:f>
                    </m:oMath>
                  </m:oMathPara>
                </a14:m>
                <a:endParaRPr lang="en-AU" b="1" i="1" dirty="0">
                  <a:latin typeface="Cambria Math" panose="02040503050406030204" pitchFamily="18" charset="0"/>
                </a:endParaRPr>
              </a:p>
              <a:p>
                <a:pPr>
                  <a:lnSpc>
                    <a:spcPct val="100000"/>
                  </a:lnSpc>
                </a:pPr>
                <a:r>
                  <a:rPr lang="en-US" sz="2800" b="1" dirty="0">
                    <a:latin typeface="Cambria Math" panose="02040503050406030204" pitchFamily="18" charset="0"/>
                  </a:rPr>
                  <a:t>T</a:t>
                </a:r>
                <a:r>
                  <a:rPr lang="en-AU" sz="2800" b="1" dirty="0">
                    <a:latin typeface="Cambria Math" panose="02040503050406030204" pitchFamily="18" charset="0"/>
                  </a:rPr>
                  <a:t>he margin of error is </a:t>
                </a:r>
                <a14:m>
                  <m:oMath xmlns:m="http://schemas.openxmlformats.org/officeDocument/2006/math">
                    <m:d>
                      <m:dPr>
                        <m:begChr m:val="|"/>
                        <m:endChr m:val="|"/>
                        <m:ctrlPr>
                          <a:rPr lang="en-AU" sz="2800" b="1" i="1" smtClean="0">
                            <a:latin typeface="Cambria Math" panose="02040503050406030204" pitchFamily="18" charset="0"/>
                          </a:rPr>
                        </m:ctrlPr>
                      </m:dPr>
                      <m:e>
                        <m:acc>
                          <m:accPr>
                            <m:chr m:val="̅"/>
                            <m:ctrlPr>
                              <a:rPr lang="en-AU" sz="2800" b="1" i="1">
                                <a:latin typeface="Cambria Math" panose="02040503050406030204" pitchFamily="18" charset="0"/>
                              </a:rPr>
                            </m:ctrlPr>
                          </m:accPr>
                          <m:e>
                            <m:r>
                              <a:rPr lang="en-AU" sz="2800" b="1" i="1">
                                <a:latin typeface="Cambria Math" panose="02040503050406030204" pitchFamily="18" charset="0"/>
                              </a:rPr>
                              <m:t>𝒙</m:t>
                            </m:r>
                          </m:e>
                        </m:acc>
                        <m:r>
                          <a:rPr lang="en-US" sz="2800" b="1" i="1">
                            <a:latin typeface="Cambria Math" panose="02040503050406030204" pitchFamily="18" charset="0"/>
                          </a:rPr>
                          <m:t>−</m:t>
                        </m:r>
                        <m:r>
                          <a:rPr lang="en-US" sz="2800" b="1" i="1">
                            <a:latin typeface="Cambria Math" panose="02040503050406030204" pitchFamily="18" charset="0"/>
                            <a:ea typeface="Cambria Math" panose="02040503050406030204" pitchFamily="18" charset="0"/>
                          </a:rPr>
                          <m:t>𝝁</m:t>
                        </m:r>
                      </m:e>
                    </m:d>
                  </m:oMath>
                </a14:m>
                <a:endParaRPr lang="en-AU" sz="2800" b="1" i="1" dirty="0">
                  <a:latin typeface="Cambria Math" panose="02040503050406030204" pitchFamily="18" charset="0"/>
                </a:endParaRPr>
              </a:p>
              <a:p>
                <a:endParaRPr lang="en-AU" dirty="0"/>
              </a:p>
            </p:txBody>
          </p:sp>
        </mc:Choice>
        <mc:Fallback xmlns="">
          <p:sp>
            <p:nvSpPr>
              <p:cNvPr id="4" name="Content Placeholder 3"/>
              <p:cNvSpPr>
                <a:spLocks noGrp="1" noRot="1" noChangeAspect="1" noMove="1" noResize="1" noEditPoints="1" noAdjustHandles="1" noChangeArrowheads="1" noChangeShapeType="1" noTextEdit="1"/>
              </p:cNvSpPr>
              <p:nvPr>
                <p:ph sz="half" idx="15"/>
              </p:nvPr>
            </p:nvSpPr>
            <p:spPr>
              <a:blipFill>
                <a:blip r:embed="rId2"/>
                <a:stretch>
                  <a:fillRect l="-1429"/>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82D57534-20A6-48FD-94DD-438F3BF08159}"/>
              </a:ext>
            </a:extLst>
          </p:cNvPr>
          <p:cNvPicPr>
            <a:picLocks noChangeAspect="1"/>
          </p:cNvPicPr>
          <p:nvPr/>
        </p:nvPicPr>
        <p:blipFill>
          <a:blip r:embed="rId3"/>
          <a:stretch>
            <a:fillRect/>
          </a:stretch>
        </p:blipFill>
        <p:spPr>
          <a:xfrm>
            <a:off x="5872267" y="2512483"/>
            <a:ext cx="2903969" cy="2213681"/>
          </a:xfrm>
          <a:prstGeom prst="rect">
            <a:avLst/>
          </a:prstGeom>
        </p:spPr>
      </p:pic>
    </p:spTree>
    <p:extLst>
      <p:ext uri="{BB962C8B-B14F-4D97-AF65-F5344CB8AC3E}">
        <p14:creationId xmlns:p14="http://schemas.microsoft.com/office/powerpoint/2010/main" val="3035950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2011680"/>
                <a:ext cx="8569723" cy="4177983"/>
              </a:xfrm>
            </p:spPr>
            <p:txBody>
              <a:bodyPr>
                <a:normAutofit/>
              </a:bodyPr>
              <a:lstStyle/>
              <a:p>
                <a:pPr>
                  <a:lnSpc>
                    <a:spcPct val="100000"/>
                  </a:lnSpc>
                </a:pPr>
                <a:r>
                  <a:rPr lang="en-US" b="1" dirty="0">
                    <a:solidFill>
                      <a:srgbClr val="FF0000"/>
                    </a:solidFill>
                  </a:rPr>
                  <a:t>Critical region</a:t>
                </a:r>
              </a:p>
              <a:p>
                <a:pPr marL="342900" indent="-342900">
                  <a:lnSpc>
                    <a:spcPct val="100000"/>
                  </a:lnSpc>
                  <a:buFont typeface="Arial" panose="020B0604020202020204" pitchFamily="34" charset="0"/>
                  <a:buChar char="•"/>
                </a:pPr>
                <a:r>
                  <a:rPr lang="en-US" dirty="0"/>
                  <a:t>To get a critical value for a t-distributions you have to define a p-value. The question says 5% level of significance</a:t>
                </a:r>
              </a:p>
              <a:p>
                <a:pPr marL="342900" indent="-342900">
                  <a:lnSpc>
                    <a:spcPct val="100000"/>
                  </a:lnSpc>
                  <a:buFont typeface="Arial" panose="020B0604020202020204" pitchFamily="34" charset="0"/>
                  <a:buChar char="•"/>
                </a:pPr>
                <a:r>
                  <a:rPr lang="en-US" dirty="0"/>
                  <a:t>If you assume 2 tail distribution (which I always would) then the p=0.05 is shared with each side of the distribution so new p=0.05/2=0.025. </a:t>
                </a:r>
              </a:p>
              <a:p>
                <a:pPr marL="342900" indent="-342900">
                  <a:lnSpc>
                    <a:spcPct val="100000"/>
                  </a:lnSpc>
                  <a:buFont typeface="Arial" panose="020B0604020202020204" pitchFamily="34" charset="0"/>
                  <a:buChar char="•"/>
                </a:pPr>
                <a:r>
                  <a:rPr lang="en-US" dirty="0"/>
                  <a:t>From tables: A </a:t>
                </a:r>
                <a:r>
                  <a:rPr lang="en-US" dirty="0" err="1"/>
                  <a:t>dof</a:t>
                </a:r>
                <a:r>
                  <a:rPr lang="en-US" dirty="0"/>
                  <a:t>=8-1=7 and p=0.025 for yields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=±2.365</m:t>
                    </m:r>
                  </m:oMath>
                </a14:m>
                <a:endParaRPr lang="en-US" dirty="0"/>
              </a:p>
              <a:p>
                <a:pPr marL="857250" lvl="1" indent="-342900">
                  <a:lnSpc>
                    <a:spcPct val="100000"/>
                  </a:lnSpc>
                </a:pPr>
                <a:r>
                  <a:rPr lang="en-US" dirty="0"/>
                  <a:t>Remember the t statistic for the sample data was -2.943</a:t>
                </a:r>
              </a:p>
              <a:p>
                <a:pPr marL="342900" indent="-342900">
                  <a:lnSpc>
                    <a:spcPct val="100000"/>
                  </a:lnSpc>
                </a:pPr>
                <a:r>
                  <a:rPr lang="en-US" b="1" dirty="0">
                    <a:solidFill>
                      <a:srgbClr val="FF0000"/>
                    </a:solidFill>
                  </a:rPr>
                  <a:t>Conclusion</a:t>
                </a:r>
              </a:p>
              <a:p>
                <a:pPr>
                  <a:lnSpc>
                    <a:spcPct val="100000"/>
                  </a:lnSpc>
                </a:pPr>
                <a:r>
                  <a:rPr lang="en-US" dirty="0"/>
                  <a:t>Since t (sample data)&lt; t(p=0:025, </a:t>
                </a:r>
                <a:r>
                  <a:rPr lang="en-US" dirty="0" err="1"/>
                  <a:t>dof</a:t>
                </a:r>
                <a:r>
                  <a:rPr lang="en-US" dirty="0"/>
                  <a:t>=8-1=7)), we reject the null hypothesis at the 2.5% level of significance with a 2 tailed distribution. There appears to be good reason to doubt the manufacturer’s claims.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2011680"/>
                <a:ext cx="8569723" cy="4177983"/>
              </a:xfrm>
              <a:blipFill>
                <a:blip r:embed="rId2"/>
                <a:stretch>
                  <a:fillRect l="-711" t="-584" r="-284"/>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US" dirty="0"/>
              <a:t>Solution – 2 tail critical region</a:t>
            </a:r>
            <a:endParaRPr lang="en-AU" dirty="0"/>
          </a:p>
        </p:txBody>
      </p:sp>
    </p:spTree>
    <p:extLst>
      <p:ext uri="{BB962C8B-B14F-4D97-AF65-F5344CB8AC3E}">
        <p14:creationId xmlns:p14="http://schemas.microsoft.com/office/powerpoint/2010/main" val="2263984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1895302"/>
                <a:ext cx="8569723" cy="4294361"/>
              </a:xfrm>
            </p:spPr>
            <p:txBody>
              <a:bodyPr>
                <a:normAutofit fontScale="92500" lnSpcReduction="20000"/>
              </a:bodyPr>
              <a:lstStyle/>
              <a:p>
                <a:r>
                  <a:rPr lang="en-US" b="1" dirty="0">
                    <a:solidFill>
                      <a:srgbClr val="FF0000"/>
                    </a:solidFill>
                  </a:rPr>
                  <a:t>You could also treat this problem as a 1 tailed distribution</a:t>
                </a:r>
              </a:p>
              <a:p>
                <a:r>
                  <a:rPr lang="en-US" b="1" dirty="0">
                    <a:solidFill>
                      <a:srgbClr val="FF0000"/>
                    </a:solidFill>
                  </a:rPr>
                  <a:t>Assumptions</a:t>
                </a:r>
              </a:p>
              <a:p>
                <a:pPr marL="342900" indent="-342900">
                  <a:buFont typeface="Arial" panose="020B0604020202020204" pitchFamily="34" charset="0"/>
                  <a:buChar char="•"/>
                </a:pPr>
                <a:r>
                  <a:rPr lang="en-US" dirty="0"/>
                  <a:t>The eight shells constitute an SRS.</a:t>
                </a:r>
              </a:p>
              <a:p>
                <a:pPr marL="342900" indent="-342900">
                  <a:buFont typeface="Arial" panose="020B0604020202020204" pitchFamily="34" charset="0"/>
                  <a:buChar char="•"/>
                </a:pPr>
                <a:r>
                  <a:rPr lang="en-US" dirty="0"/>
                  <a:t>The muzzle velocities can be reasonably modelled by a normal probability distribution.</a:t>
                </a:r>
              </a:p>
              <a:p>
                <a:pPr marL="342900" indent="-342900">
                  <a:buFont typeface="Arial" panose="020B0604020202020204" pitchFamily="34" charset="0"/>
                  <a:buChar char="•"/>
                </a:pPr>
                <a14:m>
                  <m:oMath xmlns:m="http://schemas.openxmlformats.org/officeDocument/2006/math">
                    <m:r>
                      <a:rPr lang="en-AU"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 </m:t>
                    </m:r>
                  </m:oMath>
                </a14:m>
                <a:r>
                  <a:rPr lang="en-AU" dirty="0"/>
                  <a:t>is unknown.</a:t>
                </a:r>
              </a:p>
              <a:p>
                <a:pPr marL="342900" indent="-342900">
                  <a:buFont typeface="Arial" panose="020B0604020202020204" pitchFamily="34" charset="0"/>
                  <a:buChar char="•"/>
                </a:pPr>
                <a:r>
                  <a:rPr lang="en-US" dirty="0"/>
                  <a:t>State hypothesis</a:t>
                </a:r>
              </a:p>
              <a:p>
                <a:pPr marL="857250" lvl="1" indent="-342900">
                  <a:lnSpc>
                    <a:spcPct val="10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3000 </m:t>
                    </m:r>
                    <m:r>
                      <a:rPr lang="en-US" b="0" i="1" smtClean="0">
                        <a:latin typeface="Cambria Math" panose="02040503050406030204" pitchFamily="18" charset="0"/>
                      </a:rPr>
                      <m:t>𝑓𝑒𝑒𝑡</m:t>
                    </m:r>
                    <m:r>
                      <a:rPr lang="en-US" b="0" i="1" smtClean="0">
                        <a:latin typeface="Cambria Math" panose="02040503050406030204" pitchFamily="18" charset="0"/>
                      </a:rPr>
                      <m:t>/</m:t>
                    </m:r>
                    <m:r>
                      <a:rPr lang="en-US" b="0" i="1" smtClean="0">
                        <a:latin typeface="Cambria Math" panose="02040503050406030204" pitchFamily="18" charset="0"/>
                      </a:rPr>
                      <m:t>𝑠𝑒𝑐</m:t>
                    </m:r>
                  </m:oMath>
                </a14:m>
                <a:r>
                  <a:rPr lang="en-US" dirty="0"/>
                  <a:t> (manufacturers claim)</a:t>
                </a:r>
              </a:p>
              <a:p>
                <a:pPr marL="857250" lvl="1" indent="-34290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&lt;3000 </m:t>
                    </m:r>
                    <m:r>
                      <a:rPr lang="en-US" b="0" i="1" smtClean="0">
                        <a:latin typeface="Cambria Math" panose="02040503050406030204" pitchFamily="18" charset="0"/>
                        <a:ea typeface="Cambria Math" panose="02040503050406030204" pitchFamily="18" charset="0"/>
                      </a:rPr>
                      <m:t>𝑓𝑒𝑒𝑡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𝑠𝑒𝑐</m:t>
                    </m:r>
                  </m:oMath>
                </a14:m>
                <a:r>
                  <a:rPr lang="en-US" dirty="0"/>
                  <a:t> (not worried about it being &gt;3000)</a:t>
                </a:r>
              </a:p>
              <a:p>
                <a:pPr marL="1200150" lvl="2" indent="-342900"/>
                <a:r>
                  <a:rPr lang="en-US" dirty="0"/>
                  <a:t>When you look at question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=2959</m:t>
                    </m:r>
                  </m:oMath>
                </a14:m>
                <a:r>
                  <a:rPr lang="en-US" dirty="0"/>
                  <a:t> so the sample data mean appears to be less than the manufacturers claim. Is it significantly lower?</a:t>
                </a:r>
              </a:p>
              <a:p>
                <a:r>
                  <a:rPr lang="en-US" sz="2100" b="1" dirty="0">
                    <a:solidFill>
                      <a:srgbClr val="FF0000"/>
                    </a:solidFill>
                  </a:rPr>
                  <a:t>Test Statistic</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2959</m:t>
                          </m:r>
                          <m:r>
                            <a:rPr lang="en-US" i="1">
                              <a:latin typeface="Cambria Math" panose="02040503050406030204" pitchFamily="18" charset="0"/>
                            </a:rPr>
                            <m:t>−</m:t>
                          </m:r>
                          <m:r>
                            <a:rPr lang="en-US" b="0" i="1" smtClean="0">
                              <a:latin typeface="Cambria Math" panose="02040503050406030204" pitchFamily="18" charset="0"/>
                            </a:rPr>
                            <m:t>3000</m:t>
                          </m:r>
                        </m:num>
                        <m:den>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39.4</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8</m:t>
                                  </m:r>
                                </m:e>
                              </m:rad>
                            </m:den>
                          </m:f>
                          <m:r>
                            <a:rPr lang="en-US" i="1">
                              <a:latin typeface="Cambria Math" panose="02040503050406030204" pitchFamily="18" charset="0"/>
                            </a:rPr>
                            <m:t>)</m:t>
                          </m:r>
                        </m:den>
                      </m:f>
                      <m:r>
                        <a:rPr lang="en-US" b="0" i="1" smtClean="0">
                          <a:latin typeface="Cambria Math" panose="02040503050406030204" pitchFamily="18" charset="0"/>
                        </a:rPr>
                        <m:t>=−2.943</m:t>
                      </m:r>
                    </m:oMath>
                  </m:oMathPara>
                </a14:m>
                <a:endParaRPr lang="en-US" dirty="0"/>
              </a:p>
              <a:p>
                <a:pPr marL="857250" lvl="1" indent="-342900"/>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1895302"/>
                <a:ext cx="8569723" cy="4294361"/>
              </a:xfrm>
              <a:blipFill>
                <a:blip r:embed="rId2"/>
                <a:stretch>
                  <a:fillRect l="-640" t="-2699"/>
                </a:stretch>
              </a:blipFill>
            </p:spPr>
            <p:txBody>
              <a:bodyPr/>
              <a:lstStyle/>
              <a:p>
                <a:r>
                  <a:rPr lang="en-AU">
                    <a:noFill/>
                  </a:rPr>
                  <a:t> </a:t>
                </a:r>
              </a:p>
            </p:txBody>
          </p:sp>
        </mc:Fallback>
      </mc:AlternateContent>
      <p:sp>
        <p:nvSpPr>
          <p:cNvPr id="4" name="Title 3"/>
          <p:cNvSpPr>
            <a:spLocks noGrp="1"/>
          </p:cNvSpPr>
          <p:nvPr>
            <p:ph type="title"/>
          </p:nvPr>
        </p:nvSpPr>
        <p:spPr/>
        <p:txBody>
          <a:bodyPr/>
          <a:lstStyle/>
          <a:p>
            <a:r>
              <a:rPr lang="en-US" dirty="0"/>
              <a:t>Solution – 1 tail step by step</a:t>
            </a:r>
            <a:endParaRPr lang="en-AU" dirty="0"/>
          </a:p>
        </p:txBody>
      </p:sp>
    </p:spTree>
    <p:extLst>
      <p:ext uri="{BB962C8B-B14F-4D97-AF65-F5344CB8AC3E}">
        <p14:creationId xmlns:p14="http://schemas.microsoft.com/office/powerpoint/2010/main" val="614089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011680"/>
            <a:ext cx="8569723" cy="4473010"/>
          </a:xfrm>
        </p:spPr>
        <p:txBody>
          <a:bodyPr>
            <a:normAutofit lnSpcReduction="10000"/>
          </a:bodyPr>
          <a:lstStyle/>
          <a:p>
            <a:pPr>
              <a:lnSpc>
                <a:spcPct val="100000"/>
              </a:lnSpc>
            </a:pPr>
            <a:r>
              <a:rPr lang="en-US" b="1" dirty="0">
                <a:solidFill>
                  <a:srgbClr val="FF0000"/>
                </a:solidFill>
              </a:rPr>
              <a:t>Critical region</a:t>
            </a:r>
          </a:p>
          <a:p>
            <a:pPr marL="342900" indent="-342900">
              <a:lnSpc>
                <a:spcPct val="100000"/>
              </a:lnSpc>
              <a:buFont typeface="Arial" panose="020B0604020202020204" pitchFamily="34" charset="0"/>
              <a:buChar char="•"/>
            </a:pPr>
            <a:r>
              <a:rPr lang="en-US" dirty="0"/>
              <a:t>To get a critical value for a t-distributions you have to define a p-value. The question says 5% level of significance and this is a 1 tailed distribution so p=0.05. </a:t>
            </a:r>
          </a:p>
          <a:p>
            <a:pPr marL="342900" indent="-342900">
              <a:lnSpc>
                <a:spcPct val="100000"/>
              </a:lnSpc>
              <a:buFont typeface="Arial" panose="020B0604020202020204" pitchFamily="34" charset="0"/>
              <a:buChar char="•"/>
            </a:pPr>
            <a:r>
              <a:rPr lang="en-US" dirty="0"/>
              <a:t>From tables: A </a:t>
            </a:r>
            <a:r>
              <a:rPr lang="en-US" dirty="0" err="1"/>
              <a:t>dof</a:t>
            </a:r>
            <a:r>
              <a:rPr lang="en-US" dirty="0"/>
              <a:t>=8-1=7 and p=0.05 for a 1 tailed yields t=1.895</a:t>
            </a:r>
          </a:p>
          <a:p>
            <a:pPr marL="857250" lvl="1" indent="-342900">
              <a:lnSpc>
                <a:spcPct val="100000"/>
              </a:lnSpc>
            </a:pPr>
            <a:r>
              <a:rPr lang="en-US" dirty="0"/>
              <a:t>Remember the t statistic for the sample data was -2.943</a:t>
            </a:r>
          </a:p>
          <a:p>
            <a:pPr marL="857250" lvl="1" indent="-342900">
              <a:lnSpc>
                <a:spcPct val="100000"/>
              </a:lnSpc>
            </a:pPr>
            <a:endParaRPr lang="en-US" dirty="0"/>
          </a:p>
          <a:p>
            <a:pPr marL="857250" lvl="1" indent="-342900">
              <a:lnSpc>
                <a:spcPct val="100000"/>
              </a:lnSpc>
            </a:pPr>
            <a:endParaRPr lang="en-US" dirty="0"/>
          </a:p>
          <a:p>
            <a:pPr marL="342900" indent="-342900">
              <a:lnSpc>
                <a:spcPct val="100000"/>
              </a:lnSpc>
            </a:pPr>
            <a:r>
              <a:rPr lang="en-US" b="1" dirty="0">
                <a:solidFill>
                  <a:srgbClr val="FF0000"/>
                </a:solidFill>
              </a:rPr>
              <a:t>Conclusion</a:t>
            </a:r>
          </a:p>
          <a:p>
            <a:pPr>
              <a:lnSpc>
                <a:spcPct val="100000"/>
              </a:lnSpc>
            </a:pPr>
            <a:r>
              <a:rPr lang="en-US" dirty="0"/>
              <a:t>Since t (sample data)&lt; t(p=0:05, </a:t>
            </a:r>
            <a:r>
              <a:rPr lang="en-US" dirty="0" err="1"/>
              <a:t>dof</a:t>
            </a:r>
            <a:r>
              <a:rPr lang="en-US" dirty="0"/>
              <a:t>=8-1=7)), we are inclined to reject the null hypothesis at the 5% level of significance and accept the alternate. There appears to be good reason to doubt the manufacturer’s claims about the velocity and it facts it appears to be significantly less than claimed..</a:t>
            </a:r>
          </a:p>
          <a:p>
            <a:endParaRPr lang="en-US" dirty="0"/>
          </a:p>
        </p:txBody>
      </p:sp>
      <p:sp>
        <p:nvSpPr>
          <p:cNvPr id="4" name="Title 3"/>
          <p:cNvSpPr>
            <a:spLocks noGrp="1"/>
          </p:cNvSpPr>
          <p:nvPr>
            <p:ph type="title"/>
          </p:nvPr>
        </p:nvSpPr>
        <p:spPr/>
        <p:txBody>
          <a:bodyPr/>
          <a:lstStyle/>
          <a:p>
            <a:r>
              <a:rPr lang="en-US" dirty="0"/>
              <a:t>Solution – 1 tail critical region</a:t>
            </a:r>
            <a:endParaRPr lang="en-AU" dirty="0"/>
          </a:p>
        </p:txBody>
      </p:sp>
      <p:sp>
        <p:nvSpPr>
          <p:cNvPr id="6" name="Up Arrow Callout 5"/>
          <p:cNvSpPr/>
          <p:nvPr/>
        </p:nvSpPr>
        <p:spPr>
          <a:xfrm>
            <a:off x="5594466" y="3971165"/>
            <a:ext cx="964276" cy="515389"/>
          </a:xfrm>
          <a:prstGeom prst="upArrowCallou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t>
            </a:r>
            <a:r>
              <a:rPr lang="en-US" sz="1400" dirty="0">
                <a:ln w="0"/>
                <a:solidFill>
                  <a:schemeClr val="tx1"/>
                </a:solidFill>
                <a:effectLst>
                  <a:outerShdw blurRad="38100" dist="19050" dir="2700000" algn="tl" rotWithShape="0">
                    <a:schemeClr val="dk1">
                      <a:alpha val="40000"/>
                    </a:schemeClr>
                  </a:outerShdw>
                </a:effectLst>
              </a:rPr>
              <a:t>t=-2.943</a:t>
            </a:r>
            <a:endParaRPr lang="en-AU" sz="1400" dirty="0"/>
          </a:p>
        </p:txBody>
      </p:sp>
    </p:spTree>
    <p:extLst>
      <p:ext uri="{BB962C8B-B14F-4D97-AF65-F5344CB8AC3E}">
        <p14:creationId xmlns:p14="http://schemas.microsoft.com/office/powerpoint/2010/main" val="3992784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lstStyle/>
          <a:p>
            <a:r>
              <a:rPr lang="en-US" dirty="0"/>
              <a:t>There are no definite answers in statistics</a:t>
            </a:r>
            <a:endParaRPr lang="en-AU" dirty="0"/>
          </a:p>
        </p:txBody>
      </p:sp>
      <p:sp>
        <p:nvSpPr>
          <p:cNvPr id="3" name="Content Placeholder 2"/>
          <p:cNvSpPr>
            <a:spLocks noGrp="1"/>
          </p:cNvSpPr>
          <p:nvPr>
            <p:ph sz="half" idx="2"/>
          </p:nvPr>
        </p:nvSpPr>
        <p:spPr>
          <a:xfrm>
            <a:off x="275696" y="2633133"/>
            <a:ext cx="8569723" cy="3670952"/>
          </a:xfrm>
        </p:spPr>
        <p:txBody>
          <a:bodyPr>
            <a:normAutofit/>
          </a:bodyPr>
          <a:lstStyle/>
          <a:p>
            <a:r>
              <a:rPr lang="en-US" dirty="0"/>
              <a:t>I have spoken to statisticians and doing a 2 tail distribution is usually valid and I think easier.</a:t>
            </a:r>
          </a:p>
          <a:p>
            <a:pPr marL="342900" indent="-342900">
              <a:buFont typeface="Arial" panose="020B0604020202020204" pitchFamily="34" charset="0"/>
              <a:buChar char="•"/>
            </a:pPr>
            <a:r>
              <a:rPr lang="en-US" dirty="0"/>
              <a:t>You just need to establish the confidence interval for the data and state a valid hypothesis</a:t>
            </a:r>
          </a:p>
          <a:p>
            <a:pPr marL="342900" indent="-342900">
              <a:buFont typeface="Arial" panose="020B0604020202020204" pitchFamily="34" charset="0"/>
              <a:buChar char="•"/>
            </a:pPr>
            <a:r>
              <a:rPr lang="en-US" dirty="0"/>
              <a:t>Then determine the t value for the significance and degrees of freedom</a:t>
            </a:r>
          </a:p>
          <a:p>
            <a:pPr marL="857250" lvl="1" indent="-342900"/>
            <a:r>
              <a:rPr lang="en-US" dirty="0"/>
              <a:t>Remember you only use t distributions for certain conditions</a:t>
            </a:r>
          </a:p>
          <a:p>
            <a:pPr marL="342900" indent="-342900">
              <a:buFont typeface="Arial" panose="020B0604020202020204" pitchFamily="34" charset="0"/>
              <a:buChar char="•"/>
            </a:pPr>
            <a:r>
              <a:rPr lang="en-US" dirty="0"/>
              <a:t>If the t value for the significance and degrees of freedom, lies outside the confidence interval you can </a:t>
            </a:r>
            <a:r>
              <a:rPr lang="en-US" i="1" dirty="0"/>
              <a:t>probably</a:t>
            </a:r>
            <a:r>
              <a:rPr lang="en-US" dirty="0"/>
              <a:t> not accept the null hypothesis</a:t>
            </a:r>
          </a:p>
          <a:p>
            <a:pPr marL="342900" indent="-342900">
              <a:buFont typeface="Arial" panose="020B0604020202020204" pitchFamily="34" charset="0"/>
              <a:buChar char="•"/>
            </a:pPr>
            <a:r>
              <a:rPr lang="en-US" dirty="0"/>
              <a:t>If you chose a 1 tail distribution and your assumption was  valid/reasonable, your work can still be correct even though your calculation and conclusion might be different to mine.</a:t>
            </a:r>
          </a:p>
          <a:p>
            <a:pPr marL="342900" indent="-342900">
              <a:buFont typeface="Arial" panose="020B0604020202020204" pitchFamily="34" charset="0"/>
              <a:buChar char="•"/>
            </a:pPr>
            <a:endParaRPr lang="en-AU" dirty="0"/>
          </a:p>
        </p:txBody>
      </p:sp>
      <p:sp>
        <p:nvSpPr>
          <p:cNvPr id="4" name="Title 3"/>
          <p:cNvSpPr>
            <a:spLocks noGrp="1"/>
          </p:cNvSpPr>
          <p:nvPr>
            <p:ph type="title"/>
          </p:nvPr>
        </p:nvSpPr>
        <p:spPr/>
        <p:txBody>
          <a:bodyPr/>
          <a:lstStyle/>
          <a:p>
            <a:r>
              <a:rPr lang="en-US" dirty="0"/>
              <a:t>1 tail or 2 tail?</a:t>
            </a:r>
            <a:endParaRPr lang="en-AU" dirty="0"/>
          </a:p>
        </p:txBody>
      </p:sp>
    </p:spTree>
    <p:extLst>
      <p:ext uri="{BB962C8B-B14F-4D97-AF65-F5344CB8AC3E}">
        <p14:creationId xmlns:p14="http://schemas.microsoft.com/office/powerpoint/2010/main" val="4193983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078182"/>
            <a:ext cx="8569723" cy="4111481"/>
          </a:xfrm>
        </p:spPr>
        <p:txBody>
          <a:bodyPr>
            <a:normAutofit/>
          </a:bodyPr>
          <a:lstStyle/>
          <a:p>
            <a:r>
              <a:rPr lang="en-US" dirty="0"/>
              <a:t>The level of phosphate in blood varies normally over time. A dialysis patient has his level monitored on 6 visits to the clinic.</a:t>
            </a:r>
          </a:p>
          <a:p>
            <a:r>
              <a:rPr lang="en-US" dirty="0"/>
              <a:t>Set up and test an hypothesis at a 5% level of significance to decide if there is evidence that his level is above 4.8 which is the top of the range for healthy people?</a:t>
            </a:r>
          </a:p>
          <a:p>
            <a:pPr algn="ctr"/>
            <a:r>
              <a:rPr lang="en-US" dirty="0"/>
              <a:t>5.6, 5.1, 4.6, 4.8, 5.7, 6.4</a:t>
            </a:r>
          </a:p>
          <a:p>
            <a:r>
              <a:rPr lang="en-US" dirty="0"/>
              <a:t>Use the following headings as a guide:</a:t>
            </a:r>
          </a:p>
          <a:p>
            <a:pPr marL="457200" indent="-457200">
              <a:buFont typeface="+mj-lt"/>
              <a:buAutoNum type="arabicPeriod"/>
            </a:pPr>
            <a:r>
              <a:rPr lang="en-US" dirty="0"/>
              <a:t>Assumptions ( this includes statement of Null &amp; Alternate Hypothesis)</a:t>
            </a:r>
          </a:p>
          <a:p>
            <a:pPr marL="457200" indent="-457200">
              <a:buFont typeface="+mj-lt"/>
              <a:buAutoNum type="arabicPeriod"/>
            </a:pPr>
            <a:r>
              <a:rPr lang="en-US" dirty="0"/>
              <a:t>Test statistic</a:t>
            </a:r>
          </a:p>
          <a:p>
            <a:pPr marL="457200" indent="-457200">
              <a:buFont typeface="+mj-lt"/>
              <a:buAutoNum type="arabicPeriod"/>
            </a:pPr>
            <a:r>
              <a:rPr lang="en-US" dirty="0"/>
              <a:t>Critical region(s)</a:t>
            </a:r>
          </a:p>
          <a:p>
            <a:pPr marL="457200" indent="-457200">
              <a:buFont typeface="+mj-lt"/>
              <a:buAutoNum type="arabicPeriod"/>
            </a:pPr>
            <a:r>
              <a:rPr lang="en-US" dirty="0"/>
              <a:t>Conclusion</a:t>
            </a:r>
            <a:endParaRPr lang="en-AU" dirty="0"/>
          </a:p>
        </p:txBody>
      </p:sp>
      <p:sp>
        <p:nvSpPr>
          <p:cNvPr id="4" name="Title 3"/>
          <p:cNvSpPr>
            <a:spLocks noGrp="1"/>
          </p:cNvSpPr>
          <p:nvPr>
            <p:ph type="title"/>
          </p:nvPr>
        </p:nvSpPr>
        <p:spPr/>
        <p:txBody>
          <a:bodyPr/>
          <a:lstStyle/>
          <a:p>
            <a:r>
              <a:rPr lang="en-US" dirty="0">
                <a:solidFill>
                  <a:schemeClr val="bg2">
                    <a:lumMod val="40000"/>
                    <a:lumOff val="60000"/>
                  </a:schemeClr>
                </a:solidFill>
              </a:rPr>
              <a:t>Blood</a:t>
            </a:r>
            <a:r>
              <a:rPr lang="en-US" dirty="0"/>
              <a:t> question</a:t>
            </a:r>
            <a:endParaRPr lang="en-AU" dirty="0"/>
          </a:p>
        </p:txBody>
      </p:sp>
    </p:spTree>
    <p:extLst>
      <p:ext uri="{BB962C8B-B14F-4D97-AF65-F5344CB8AC3E}">
        <p14:creationId xmlns:p14="http://schemas.microsoft.com/office/powerpoint/2010/main" val="2078577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322382-3F7B-4C84-A718-024C08FFE597}"/>
                  </a:ext>
                </a:extLst>
              </p:cNvPr>
              <p:cNvSpPr>
                <a:spLocks noGrp="1"/>
              </p:cNvSpPr>
              <p:nvPr>
                <p:ph sz="half" idx="2"/>
              </p:nvPr>
            </p:nvSpPr>
            <p:spPr>
              <a:xfrm>
                <a:off x="275696" y="1216404"/>
                <a:ext cx="8569723" cy="4973259"/>
              </a:xfrm>
            </p:spPr>
            <p:txBody>
              <a:bodyPr>
                <a:normAutofit lnSpcReduction="10000"/>
              </a:bodyPr>
              <a:lstStyle/>
              <a:p>
                <a:r>
                  <a:rPr lang="en-US" dirty="0"/>
                  <a:t>Assumptions:</a:t>
                </a:r>
              </a:p>
              <a:p>
                <a:pPr marL="342900" indent="-34290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is unknown but it is reasonable to model phosphate level in blood as a t-distribution. (in reality you need evidence from research or historical records to know if this is valid)</a:t>
                </a:r>
              </a:p>
              <a:p>
                <a:pPr marL="342900" indent="-342900">
                  <a:buFont typeface="Arial" panose="020B0604020202020204" pitchFamily="34" charset="0"/>
                  <a:buChar char="•"/>
                </a:pPr>
                <a:r>
                  <a:rPr lang="en-US" dirty="0"/>
                  <a:t>The 6 readings constitute a valid SRS, you are confident that the data is credible and hopefully a good representation of the actual patient levels.</a:t>
                </a:r>
              </a:p>
              <a:p>
                <a:pPr marL="342900" indent="-342900">
                  <a:buFont typeface="Arial" panose="020B0604020202020204" pitchFamily="34" charset="0"/>
                  <a:buChar char="•"/>
                </a:pPr>
                <a:r>
                  <a:rPr lang="en-US" dirty="0"/>
                  <a:t>Hypothesis</a:t>
                </a:r>
              </a:p>
              <a:p>
                <a:pPr marL="857250" lvl="1" indent="-342900"/>
                <a:r>
                  <a:rPr lang="en-US" dirty="0"/>
                  <a:t>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𝑯</m:t>
                        </m:r>
                      </m:e>
                      <m:sub>
                        <m:r>
                          <a:rPr lang="en-US" b="1" i="1" smtClean="0">
                            <a:solidFill>
                              <a:srgbClr val="FF0000"/>
                            </a:solidFill>
                            <a:latin typeface="Cambria Math" panose="02040503050406030204" pitchFamily="18" charset="0"/>
                          </a:rPr>
                          <m:t>𝟎</m:t>
                        </m:r>
                      </m:sub>
                    </m:sSub>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𝟒</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𝟖</m:t>
                    </m:r>
                  </m:oMath>
                </a14:m>
                <a:endParaRPr lang="en-AU" b="1" dirty="0">
                  <a:solidFill>
                    <a:srgbClr val="FF0000"/>
                  </a:solidFill>
                </a:endParaRPr>
              </a:p>
              <a:p>
                <a:pPr marL="857250" lvl="1" indent="-342900"/>
                <a:r>
                  <a:rPr lang="en-AU" dirty="0"/>
                  <a:t>Alternate hypothesis: 1-sided or 2-sided? </a:t>
                </a:r>
              </a:p>
              <a:p>
                <a:pPr marL="1200150" lvl="2" indent="-342900"/>
                <a:r>
                  <a:rPr lang="en-AU" dirty="0"/>
                  <a:t>Does it matter if potassium levels are low or is it only high levels that are an issue for dialysis patients? </a:t>
                </a:r>
              </a:p>
              <a:p>
                <a:pPr marL="1200150" lvl="2" indent="-342900"/>
                <a:r>
                  <a:rPr lang="en-AU" dirty="0"/>
                  <a:t>High potassium levels (</a:t>
                </a:r>
                <a:r>
                  <a:rPr lang="en-AU" dirty="0" err="1"/>
                  <a:t>hyperkalemia</a:t>
                </a:r>
                <a:r>
                  <a:rPr lang="en-AU" dirty="0"/>
                  <a:t>) can be life threatening as can low potassium level (</a:t>
                </a:r>
                <a:r>
                  <a:rPr lang="en-AU" dirty="0" err="1"/>
                  <a:t>hypokalemia</a:t>
                </a:r>
                <a:r>
                  <a:rPr lang="en-AU" dirty="0"/>
                  <a:t>).</a:t>
                </a:r>
              </a:p>
              <a:p>
                <a:pPr marL="1200150" lvl="2" indent="-342900"/>
                <a:r>
                  <a:rPr lang="en-AU" dirty="0"/>
                  <a:t>What are you particularly interested in checking for the patient?</a:t>
                </a:r>
              </a:p>
              <a:p>
                <a:pPr marL="857250" lvl="1" indent="-342900"/>
                <a:r>
                  <a:rPr lang="en-AU" dirty="0"/>
                  <a:t>For this question the concern is that the levels are high so I am going to choose…</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𝑯</m:t>
                        </m:r>
                      </m:e>
                      <m:sub>
                        <m:r>
                          <a:rPr lang="en-US" b="1" i="1" smtClean="0">
                            <a:solidFill>
                              <a:srgbClr val="FF0000"/>
                            </a:solidFill>
                            <a:latin typeface="Cambria Math" panose="02040503050406030204" pitchFamily="18" charset="0"/>
                          </a:rPr>
                          <m:t>𝑨</m:t>
                        </m:r>
                      </m:sub>
                    </m:sSub>
                    <m:r>
                      <a:rPr lang="en-US" b="1" i="1" smtClean="0">
                        <a:solidFill>
                          <a:srgbClr val="FF0000"/>
                        </a:solidFill>
                        <a:latin typeface="Cambria Math" panose="02040503050406030204" pitchFamily="18" charset="0"/>
                      </a:rPr>
                      <m:t>&gt;</m:t>
                    </m:r>
                    <m:r>
                      <a:rPr lang="en-US" b="1" i="1" smtClean="0">
                        <a:solidFill>
                          <a:srgbClr val="FF0000"/>
                        </a:solidFill>
                        <a:latin typeface="Cambria Math" panose="02040503050406030204" pitchFamily="18" charset="0"/>
                      </a:rPr>
                      <m:t>𝟒</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𝟖</m:t>
                    </m:r>
                  </m:oMath>
                </a14:m>
                <a:endParaRPr lang="en-AU" b="1" dirty="0">
                  <a:solidFill>
                    <a:srgbClr val="FF0000"/>
                  </a:solidFill>
                </a:endParaRPr>
              </a:p>
              <a:p>
                <a:pPr marL="857250" lvl="1" indent="-342900"/>
                <a:endParaRPr lang="en-AU" dirty="0"/>
              </a:p>
            </p:txBody>
          </p:sp>
        </mc:Choice>
        <mc:Fallback>
          <p:sp>
            <p:nvSpPr>
              <p:cNvPr id="3" name="Content Placeholder 2">
                <a:extLst>
                  <a:ext uri="{FF2B5EF4-FFF2-40B4-BE49-F238E27FC236}">
                    <a16:creationId xmlns:a16="http://schemas.microsoft.com/office/drawing/2014/main" id="{D2322382-3F7B-4C84-A718-024C08FFE597}"/>
                  </a:ext>
                </a:extLst>
              </p:cNvPr>
              <p:cNvSpPr>
                <a:spLocks noGrp="1" noRot="1" noChangeAspect="1" noMove="1" noResize="1" noEditPoints="1" noAdjustHandles="1" noChangeArrowheads="1" noChangeShapeType="1" noTextEdit="1"/>
              </p:cNvSpPr>
              <p:nvPr>
                <p:ph sz="half" idx="2"/>
              </p:nvPr>
            </p:nvSpPr>
            <p:spPr>
              <a:xfrm>
                <a:off x="275696" y="1216404"/>
                <a:ext cx="8569723" cy="4973259"/>
              </a:xfrm>
              <a:blipFill>
                <a:blip r:embed="rId2"/>
                <a:stretch>
                  <a:fillRect l="-711" t="-1840" r="-640"/>
                </a:stretch>
              </a:blipFill>
            </p:spPr>
            <p:txBody>
              <a:bodyPr/>
              <a:lstStyle/>
              <a:p>
                <a:r>
                  <a:rPr lang="en-AU">
                    <a:noFill/>
                  </a:rPr>
                  <a:t> </a:t>
                </a:r>
              </a:p>
            </p:txBody>
          </p:sp>
        </mc:Fallback>
      </mc:AlternateContent>
    </p:spTree>
    <p:extLst>
      <p:ext uri="{BB962C8B-B14F-4D97-AF65-F5344CB8AC3E}">
        <p14:creationId xmlns:p14="http://schemas.microsoft.com/office/powerpoint/2010/main" val="3058078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30A80B-983E-4751-A66F-C234A218D4C1}"/>
                  </a:ext>
                </a:extLst>
              </p:cNvPr>
              <p:cNvSpPr>
                <a:spLocks noGrp="1"/>
              </p:cNvSpPr>
              <p:nvPr>
                <p:ph sz="half" idx="2"/>
              </p:nvPr>
            </p:nvSpPr>
            <p:spPr>
              <a:xfrm>
                <a:off x="275696" y="1887523"/>
                <a:ext cx="8569723" cy="4672668"/>
              </a:xfrm>
            </p:spPr>
            <p:txBody>
              <a:bodyPr/>
              <a:lstStyle/>
              <a:p>
                <a:pPr marL="342900" indent="-342900">
                  <a:buFont typeface="Arial" panose="020B0604020202020204" pitchFamily="34" charset="0"/>
                  <a:buChar char="•"/>
                </a:pPr>
                <a:r>
                  <a:rPr lang="en-US" dirty="0"/>
                  <a:t>Using calculator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=5.367</m:t>
                    </m:r>
                  </m:oMath>
                </a14:m>
                <a:r>
                  <a:rPr lang="en-US" dirty="0"/>
                  <a:t> and s=0.665</a:t>
                </a:r>
              </a:p>
              <a:p>
                <a:pPr marL="342900" indent="-342900">
                  <a:buFont typeface="Arial" panose="020B0604020202020204" pitchFamily="34" charset="0"/>
                  <a:buChar char="•"/>
                </a:pPr>
                <a:r>
                  <a:rPr lang="en-US" sz="2100" dirty="0"/>
                  <a:t>Test statistic for sample data</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5.367</m:t>
                          </m:r>
                          <m:r>
                            <a:rPr lang="en-US" i="1">
                              <a:latin typeface="Cambria Math" panose="02040503050406030204" pitchFamily="18" charset="0"/>
                            </a:rPr>
                            <m:t>−</m:t>
                          </m:r>
                          <m:r>
                            <a:rPr lang="en-US" b="0" i="1" smtClean="0">
                              <a:latin typeface="Cambria Math" panose="02040503050406030204" pitchFamily="18" charset="0"/>
                            </a:rPr>
                            <m:t>4.8</m:t>
                          </m:r>
                        </m:num>
                        <m:den>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0.665</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6</m:t>
                                  </m:r>
                                </m:e>
                              </m:rad>
                            </m:den>
                          </m:f>
                          <m:r>
                            <a:rPr lang="en-US" i="1">
                              <a:latin typeface="Cambria Math" panose="02040503050406030204" pitchFamily="18" charset="0"/>
                            </a:rPr>
                            <m:t>)</m:t>
                          </m:r>
                        </m:den>
                      </m:f>
                      <m:r>
                        <a:rPr lang="en-US" b="0" i="1" smtClean="0">
                          <a:latin typeface="Cambria Math" panose="02040503050406030204" pitchFamily="18" charset="0"/>
                        </a:rPr>
                        <m:t>=2.089</m:t>
                      </m:r>
                    </m:oMath>
                  </m:oMathPara>
                </a14:m>
                <a:endParaRPr lang="en-AU" dirty="0"/>
              </a:p>
              <a:p>
                <a:pPr>
                  <a:lnSpc>
                    <a:spcPct val="100000"/>
                  </a:lnSpc>
                </a:pPr>
                <a:r>
                  <a:rPr lang="en-US" dirty="0"/>
                  <a:t>To obtain the critical values for a t-distributions you must define a significance at the beginning and identify sample size. The question has 5% level of significance and we chose a 1 tail hypothesis so p=0.05 is the right hand tail. </a:t>
                </a:r>
              </a:p>
              <a:p>
                <a:pPr marL="342900" indent="-342900">
                  <a:lnSpc>
                    <a:spcPct val="100000"/>
                  </a:lnSpc>
                  <a:buFont typeface="Arial" panose="020B0604020202020204" pitchFamily="34" charset="0"/>
                  <a:buChar char="•"/>
                </a:pPr>
                <a:r>
                  <a:rPr lang="en-US" dirty="0"/>
                  <a:t>From tables: A </a:t>
                </a:r>
                <a14:m>
                  <m:oMath xmlns:m="http://schemas.openxmlformats.org/officeDocument/2006/math">
                    <m:r>
                      <a:rPr lang="en-US" i="1" dirty="0" smtClean="0">
                        <a:latin typeface="Cambria Math" panose="02040503050406030204" pitchFamily="18" charset="0"/>
                      </a:rPr>
                      <m:t>𝑑𝑜𝑓</m:t>
                    </m:r>
                    <m:r>
                      <a:rPr lang="en-US" i="1" dirty="0">
                        <a:latin typeface="Cambria Math" panose="02040503050406030204" pitchFamily="18" charset="0"/>
                      </a:rPr>
                      <m:t>=6−1=5 </m:t>
                    </m:r>
                    <m:r>
                      <a:rPr lang="en-US" b="0" i="1" dirty="0" smtClean="0">
                        <a:latin typeface="Cambria Math" panose="02040503050406030204" pitchFamily="18" charset="0"/>
                      </a:rPr>
                      <m:t>,</m:t>
                    </m:r>
                  </m:oMath>
                </a14:m>
                <a:r>
                  <a:rPr lang="en-US" dirty="0"/>
                  <a:t> </a:t>
                </a:r>
                <a14:m>
                  <m:oMath xmlns:m="http://schemas.openxmlformats.org/officeDocument/2006/math">
                    <m:r>
                      <m:rPr>
                        <m:sty m:val="p"/>
                      </m:rPr>
                      <a:rPr lang="el-GR" i="1" dirty="0" smtClean="0">
                        <a:latin typeface="Cambria Math" panose="02040503050406030204" pitchFamily="18" charset="0"/>
                        <a:ea typeface="Cambria Math" panose="02040503050406030204" pitchFamily="18" charset="0"/>
                      </a:rPr>
                      <m:t>α</m:t>
                    </m:r>
                    <m:r>
                      <a:rPr lang="en-US" i="1" dirty="0" smtClean="0">
                        <a:latin typeface="Cambria Math" panose="02040503050406030204" pitchFamily="18" charset="0"/>
                      </a:rPr>
                      <m:t>=0.05 </m:t>
                    </m:r>
                  </m:oMath>
                </a14:m>
                <a:r>
                  <a:rPr lang="en-US" dirty="0"/>
                  <a:t>for a 1 tailed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=±2.0</m:t>
                    </m:r>
                    <m:r>
                      <a:rPr lang="en-US" i="1" dirty="0" smtClean="0">
                        <a:latin typeface="Cambria Math" panose="02040503050406030204" pitchFamily="18" charset="0"/>
                      </a:rPr>
                      <m:t>15</m:t>
                    </m:r>
                  </m:oMath>
                </a14:m>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AU" dirty="0"/>
              </a:p>
            </p:txBody>
          </p:sp>
        </mc:Choice>
        <mc:Fallback>
          <p:sp>
            <p:nvSpPr>
              <p:cNvPr id="3" name="Content Placeholder 2">
                <a:extLst>
                  <a:ext uri="{FF2B5EF4-FFF2-40B4-BE49-F238E27FC236}">
                    <a16:creationId xmlns:a16="http://schemas.microsoft.com/office/drawing/2014/main" id="{4D30A80B-983E-4751-A66F-C234A218D4C1}"/>
                  </a:ext>
                </a:extLst>
              </p:cNvPr>
              <p:cNvSpPr>
                <a:spLocks noGrp="1" noRot="1" noChangeAspect="1" noMove="1" noResize="1" noEditPoints="1" noAdjustHandles="1" noChangeArrowheads="1" noChangeShapeType="1" noTextEdit="1"/>
              </p:cNvSpPr>
              <p:nvPr>
                <p:ph sz="half" idx="2"/>
              </p:nvPr>
            </p:nvSpPr>
            <p:spPr>
              <a:xfrm>
                <a:off x="275696" y="1887523"/>
                <a:ext cx="8569723" cy="4672668"/>
              </a:xfrm>
              <a:blipFill>
                <a:blip r:embed="rId2"/>
                <a:stretch>
                  <a:fillRect l="-711" t="-1305"/>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D21ED290-EC9B-46EF-8857-CFAB0B60FE08}"/>
              </a:ext>
            </a:extLst>
          </p:cNvPr>
          <p:cNvSpPr>
            <a:spLocks noGrp="1"/>
          </p:cNvSpPr>
          <p:nvPr>
            <p:ph type="title"/>
          </p:nvPr>
        </p:nvSpPr>
        <p:spPr/>
        <p:txBody>
          <a:bodyPr/>
          <a:lstStyle/>
          <a:p>
            <a:r>
              <a:rPr lang="en-US" dirty="0"/>
              <a:t>Test statistics &amp; critical region</a:t>
            </a:r>
            <a:endParaRPr lang="en-AU" dirty="0"/>
          </a:p>
        </p:txBody>
      </p:sp>
    </p:spTree>
    <p:extLst>
      <p:ext uri="{BB962C8B-B14F-4D97-AF65-F5344CB8AC3E}">
        <p14:creationId xmlns:p14="http://schemas.microsoft.com/office/powerpoint/2010/main" val="2568677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086495"/>
            <a:ext cx="8569723" cy="4513810"/>
          </a:xfrm>
        </p:spPr>
        <p:txBody>
          <a:bodyPr>
            <a:normAutofit/>
          </a:bodyPr>
          <a:lstStyle/>
          <a:p>
            <a:pPr marL="3816000">
              <a:lnSpc>
                <a:spcPct val="100000"/>
              </a:lnSpc>
            </a:pPr>
            <a:r>
              <a:rPr lang="en-US" sz="1600" dirty="0">
                <a:solidFill>
                  <a:schemeClr val="bg2">
                    <a:lumMod val="60000"/>
                    <a:lumOff val="40000"/>
                  </a:schemeClr>
                </a:solidFill>
              </a:rPr>
              <a:t>t (sample=2.089)</a:t>
            </a:r>
            <a:r>
              <a:rPr lang="en-US" sz="1600" dirty="0"/>
              <a:t>&gt; t=2.015 (p=0:05, </a:t>
            </a:r>
            <a:r>
              <a:rPr lang="en-US" sz="1600" dirty="0" err="1"/>
              <a:t>dof</a:t>
            </a:r>
            <a:r>
              <a:rPr lang="en-US" sz="1600" dirty="0"/>
              <a:t>=6-1=5)), </a:t>
            </a:r>
          </a:p>
          <a:p>
            <a:pPr marL="3644550">
              <a:lnSpc>
                <a:spcPct val="100000"/>
              </a:lnSpc>
            </a:pPr>
            <a:r>
              <a:rPr lang="en-US" sz="1800" dirty="0">
                <a:solidFill>
                  <a:srgbClr val="FF0000"/>
                </a:solidFill>
              </a:rPr>
              <a:t>At the 5% significance level </a:t>
            </a:r>
            <a:r>
              <a:rPr lang="en-US" sz="1800" dirty="0"/>
              <a:t>we have reason to be confident that we can </a:t>
            </a:r>
            <a:r>
              <a:rPr lang="en-US" sz="1800" dirty="0">
                <a:solidFill>
                  <a:srgbClr val="FF0000"/>
                </a:solidFill>
              </a:rPr>
              <a:t>reject</a:t>
            </a:r>
            <a:r>
              <a:rPr lang="en-US" sz="1800" dirty="0"/>
              <a:t> the null hypothesis that the patients level are in the safe range and that the sample data indicates the average </a:t>
            </a:r>
            <a:r>
              <a:rPr lang="en-US" sz="1800" dirty="0">
                <a:ln w="0"/>
              </a:rPr>
              <a:t>phosphate level of 5.367 is  statistically significantly higher than 4.8 and the patient is at risk of hyperkalemia </a:t>
            </a:r>
            <a:r>
              <a:rPr lang="en-US" sz="1800" dirty="0"/>
              <a:t>.</a:t>
            </a:r>
          </a:p>
          <a:p>
            <a:pPr marL="3816000" indent="-171450"/>
            <a:endParaRPr lang="en-AU" dirty="0"/>
          </a:p>
        </p:txBody>
      </p:sp>
      <p:sp>
        <p:nvSpPr>
          <p:cNvPr id="4" name="Title 3"/>
          <p:cNvSpPr>
            <a:spLocks noGrp="1"/>
          </p:cNvSpPr>
          <p:nvPr>
            <p:ph type="title"/>
          </p:nvPr>
        </p:nvSpPr>
        <p:spPr/>
        <p:txBody>
          <a:bodyPr/>
          <a:lstStyle/>
          <a:p>
            <a:r>
              <a:rPr lang="en-US" dirty="0"/>
              <a:t>Blood solution conclusion</a:t>
            </a:r>
            <a:endParaRPr lang="en-AU" dirty="0"/>
          </a:p>
        </p:txBody>
      </p:sp>
      <p:pic>
        <p:nvPicPr>
          <p:cNvPr id="5" name="Picture 4"/>
          <p:cNvPicPr>
            <a:picLocks noChangeAspect="1"/>
          </p:cNvPicPr>
          <p:nvPr/>
        </p:nvPicPr>
        <p:blipFill>
          <a:blip r:embed="rId2"/>
          <a:stretch>
            <a:fillRect/>
          </a:stretch>
        </p:blipFill>
        <p:spPr>
          <a:xfrm>
            <a:off x="1169931" y="3789363"/>
            <a:ext cx="2213350" cy="2058170"/>
          </a:xfrm>
          <a:prstGeom prst="rect">
            <a:avLst/>
          </a:prstGeom>
        </p:spPr>
      </p:pic>
      <p:sp>
        <p:nvSpPr>
          <p:cNvPr id="6" name="Up Arrow Callout 5"/>
          <p:cNvSpPr/>
          <p:nvPr/>
        </p:nvSpPr>
        <p:spPr>
          <a:xfrm>
            <a:off x="1762299" y="5741781"/>
            <a:ext cx="860366" cy="482138"/>
          </a:xfrm>
          <a:prstGeom prst="upArrowCallou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T=2.015</a:t>
            </a:r>
            <a:endParaRPr lang="en-AU" sz="1400" dirty="0">
              <a:solidFill>
                <a:schemeClr val="tx1"/>
              </a:solidFill>
            </a:endParaRPr>
          </a:p>
        </p:txBody>
      </p:sp>
      <p:cxnSp>
        <p:nvCxnSpPr>
          <p:cNvPr id="8" name="Curved Connector 7"/>
          <p:cNvCxnSpPr/>
          <p:nvPr/>
        </p:nvCxnSpPr>
        <p:spPr>
          <a:xfrm rot="10800000" flipV="1">
            <a:off x="2622666" y="4488872"/>
            <a:ext cx="1517073" cy="1088967"/>
          </a:xfrm>
          <a:prstGeom prst="curvedConnector3">
            <a:avLst>
              <a:gd name="adj1" fmla="val 101507"/>
            </a:avLst>
          </a:prstGeom>
          <a:ln w="82550">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838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26F78-015C-4E39-8551-9E1966D534B2}"/>
              </a:ext>
            </a:extLst>
          </p:cNvPr>
          <p:cNvSpPr>
            <a:spLocks noGrp="1"/>
          </p:cNvSpPr>
          <p:nvPr>
            <p:ph sz="half" idx="2"/>
          </p:nvPr>
        </p:nvSpPr>
        <p:spPr/>
        <p:txBody>
          <a:bodyPr/>
          <a:lstStyle/>
          <a:p>
            <a:r>
              <a:rPr lang="en-US" dirty="0"/>
              <a:t>Yes or Maybe</a:t>
            </a:r>
          </a:p>
          <a:p>
            <a:pPr marL="342900" indent="-342900">
              <a:buFont typeface="Arial" panose="020B0604020202020204" pitchFamily="34" charset="0"/>
              <a:buChar char="•"/>
            </a:pPr>
            <a:r>
              <a:rPr lang="en-US" dirty="0"/>
              <a:t>I hope that you are seeing that the calculations are only a small part of the analysis.</a:t>
            </a:r>
          </a:p>
          <a:p>
            <a:pPr marL="342900" indent="-342900">
              <a:buFont typeface="Arial" panose="020B0604020202020204" pitchFamily="34" charset="0"/>
              <a:buChar char="•"/>
            </a:pPr>
            <a:r>
              <a:rPr lang="en-US" dirty="0"/>
              <a:t>You need to understand the topic you are analyzing.</a:t>
            </a:r>
          </a:p>
          <a:p>
            <a:pPr marL="857250" lvl="1" indent="-342900"/>
            <a:r>
              <a:rPr lang="en-US" dirty="0"/>
              <a:t>Is the test for low phosphate the same as for high phosphate?</a:t>
            </a:r>
          </a:p>
          <a:p>
            <a:pPr marL="342900" indent="-342900">
              <a:buFont typeface="Arial" panose="020B0604020202020204" pitchFamily="34" charset="0"/>
              <a:buChar char="•"/>
            </a:pPr>
            <a:r>
              <a:rPr lang="en-US" dirty="0"/>
              <a:t>Why 5% significance? Why not 1%? (good question)</a:t>
            </a:r>
            <a:endParaRPr lang="en-AU" dirty="0"/>
          </a:p>
        </p:txBody>
      </p:sp>
      <p:sp>
        <p:nvSpPr>
          <p:cNvPr id="4" name="Title 3">
            <a:extLst>
              <a:ext uri="{FF2B5EF4-FFF2-40B4-BE49-F238E27FC236}">
                <a16:creationId xmlns:a16="http://schemas.microsoft.com/office/drawing/2014/main" id="{3D500176-6703-4032-9000-5F45CBAD512E}"/>
              </a:ext>
            </a:extLst>
          </p:cNvPr>
          <p:cNvSpPr>
            <a:spLocks noGrp="1"/>
          </p:cNvSpPr>
          <p:nvPr>
            <p:ph type="title"/>
          </p:nvPr>
        </p:nvSpPr>
        <p:spPr>
          <a:xfrm>
            <a:off x="0" y="1368000"/>
            <a:ext cx="9144000" cy="619062"/>
          </a:xfrm>
        </p:spPr>
        <p:txBody>
          <a:bodyPr/>
          <a:lstStyle/>
          <a:p>
            <a:r>
              <a:rPr lang="en-US" sz="2400" dirty="0"/>
              <a:t>Could I have done this question as a 2-tail?</a:t>
            </a:r>
            <a:endParaRPr lang="en-AU" sz="2400" dirty="0"/>
          </a:p>
        </p:txBody>
      </p:sp>
    </p:spTree>
    <p:extLst>
      <p:ext uri="{BB962C8B-B14F-4D97-AF65-F5344CB8AC3E}">
        <p14:creationId xmlns:p14="http://schemas.microsoft.com/office/powerpoint/2010/main" val="1527449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DE27F2-5833-4A35-3EEB-F68C9CA6187C}"/>
              </a:ext>
            </a:extLst>
          </p:cNvPr>
          <p:cNvSpPr>
            <a:spLocks noGrp="1"/>
          </p:cNvSpPr>
          <p:nvPr>
            <p:ph type="body" idx="13"/>
          </p:nvPr>
        </p:nvSpPr>
        <p:spPr/>
        <p:txBody>
          <a:bodyPr/>
          <a:lstStyle/>
          <a:p>
            <a:r>
              <a:rPr lang="en-US" dirty="0"/>
              <a:t>Yes… just let’s change the information in the question a little bit.</a:t>
            </a:r>
            <a:endParaRPr lang="en-AU" dirty="0"/>
          </a:p>
        </p:txBody>
      </p:sp>
      <p:sp>
        <p:nvSpPr>
          <p:cNvPr id="3" name="Content Placeholder 2">
            <a:extLst>
              <a:ext uri="{FF2B5EF4-FFF2-40B4-BE49-F238E27FC236}">
                <a16:creationId xmlns:a16="http://schemas.microsoft.com/office/drawing/2014/main" id="{A7CE118F-00BA-DB52-252D-1A9288423E0F}"/>
              </a:ext>
            </a:extLst>
          </p:cNvPr>
          <p:cNvSpPr>
            <a:spLocks noGrp="1"/>
          </p:cNvSpPr>
          <p:nvPr>
            <p:ph sz="half" idx="2"/>
          </p:nvPr>
        </p:nvSpPr>
        <p:spPr/>
        <p:txBody>
          <a:bodyPr/>
          <a:lstStyle/>
          <a:p>
            <a:pPr>
              <a:lnSpc>
                <a:spcPct val="100000"/>
              </a:lnSpc>
            </a:pPr>
            <a:r>
              <a:rPr lang="en-US" dirty="0"/>
              <a:t>According to a telephone company’s records from 1999 the average length of a long distance call was 12.44 minutes with a standard deviation of 2.65 minutes</a:t>
            </a:r>
          </a:p>
          <a:p>
            <a:pPr>
              <a:lnSpc>
                <a:spcPct val="100000"/>
              </a:lnSpc>
            </a:pPr>
            <a:r>
              <a:rPr lang="en-US" dirty="0"/>
              <a:t>Management wants to check if the mean length of current long distance calls has changed from 12.44 minutes</a:t>
            </a:r>
          </a:p>
          <a:p>
            <a:pPr>
              <a:lnSpc>
                <a:spcPct val="100000"/>
              </a:lnSpc>
            </a:pPr>
            <a:r>
              <a:rPr lang="en-US" dirty="0"/>
              <a:t>A sample of 150 calls places through the company has a mean duration of 13.71 minutes </a:t>
            </a:r>
            <a:r>
              <a:rPr lang="en-US" i="1" dirty="0">
                <a:solidFill>
                  <a:srgbClr val="C00000"/>
                </a:solidFill>
              </a:rPr>
              <a:t>and a sample standard deviation of 2.65 minutes. It is not known if the current σ is the same as all those years back.</a:t>
            </a:r>
          </a:p>
          <a:p>
            <a:pPr>
              <a:lnSpc>
                <a:spcPct val="100000"/>
              </a:lnSpc>
            </a:pPr>
            <a:r>
              <a:rPr lang="en-US" dirty="0"/>
              <a:t>Using a 5% significance level can you conclude that the mean length of all current long distance calls is different from 12.44 minutes?</a:t>
            </a:r>
            <a:endParaRPr lang="en-AU" dirty="0"/>
          </a:p>
          <a:p>
            <a:endParaRPr lang="en-AU" dirty="0"/>
          </a:p>
        </p:txBody>
      </p:sp>
      <p:sp>
        <p:nvSpPr>
          <p:cNvPr id="4" name="Title 3">
            <a:extLst>
              <a:ext uri="{FF2B5EF4-FFF2-40B4-BE49-F238E27FC236}">
                <a16:creationId xmlns:a16="http://schemas.microsoft.com/office/drawing/2014/main" id="{ADAA2736-460A-3B54-9B66-ED499B640510}"/>
              </a:ext>
            </a:extLst>
          </p:cNvPr>
          <p:cNvSpPr>
            <a:spLocks noGrp="1"/>
          </p:cNvSpPr>
          <p:nvPr>
            <p:ph type="title"/>
          </p:nvPr>
        </p:nvSpPr>
        <p:spPr/>
        <p:txBody>
          <a:bodyPr/>
          <a:lstStyle/>
          <a:p>
            <a:r>
              <a:rPr lang="en-US" dirty="0"/>
              <a:t>Could phone calls be a t question? </a:t>
            </a:r>
            <a:endParaRPr lang="en-AU" dirty="0"/>
          </a:p>
        </p:txBody>
      </p:sp>
    </p:spTree>
    <p:extLst>
      <p:ext uri="{BB962C8B-B14F-4D97-AF65-F5344CB8AC3E}">
        <p14:creationId xmlns:p14="http://schemas.microsoft.com/office/powerpoint/2010/main" val="147218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9130-09B7-4928-BA04-37BA353E710E}"/>
              </a:ext>
            </a:extLst>
          </p:cNvPr>
          <p:cNvSpPr>
            <a:spLocks noGrp="1"/>
          </p:cNvSpPr>
          <p:nvPr>
            <p:ph type="title"/>
          </p:nvPr>
        </p:nvSpPr>
        <p:spPr>
          <a:xfrm>
            <a:off x="0" y="1004711"/>
            <a:ext cx="9144000" cy="795289"/>
          </a:xfrm>
        </p:spPr>
        <p:txBody>
          <a:bodyPr/>
          <a:lstStyle/>
          <a:p>
            <a:r>
              <a:rPr lang="en-US" dirty="0"/>
              <a:t>using margin of error to calculate sample size</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2AEB533-75F6-44B7-9CB0-2B9E0204E32D}"/>
                  </a:ext>
                </a:extLst>
              </p:cNvPr>
              <p:cNvSpPr>
                <a:spLocks noGrp="1"/>
              </p:cNvSpPr>
              <p:nvPr>
                <p:ph type="body" idx="14"/>
              </p:nvPr>
            </p:nvSpPr>
            <p:spPr/>
            <p:txBody>
              <a:bodyPr/>
              <a:lstStyle/>
              <a:p>
                <a:r>
                  <a:rPr lang="en-US" dirty="0"/>
                  <a:t>If I let the margin of error </a:t>
                </a:r>
                <a14:m>
                  <m:oMath xmlns:m="http://schemas.openxmlformats.org/officeDocument/2006/math">
                    <m:d>
                      <m:dPr>
                        <m:begChr m:val="|"/>
                        <m:endChr m:val="|"/>
                        <m:ctrlPr>
                          <a:rPr lang="en-AU" i="1">
                            <a:latin typeface="Cambria Math" panose="02040503050406030204" pitchFamily="18" charset="0"/>
                          </a:rPr>
                        </m:ctrlPr>
                      </m:dPr>
                      <m:e>
                        <m:acc>
                          <m:accPr>
                            <m:chr m:val="̅"/>
                            <m:ctrlPr>
                              <a:rPr lang="en-AU" i="1">
                                <a:latin typeface="Cambria Math" panose="02040503050406030204" pitchFamily="18" charset="0"/>
                              </a:rPr>
                            </m:ctrlPr>
                          </m:accPr>
                          <m:e>
                            <m:r>
                              <a:rPr lang="en-AU" i="1">
                                <a:latin typeface="Cambria Math" panose="02040503050406030204" pitchFamily="18" charset="0"/>
                              </a:rPr>
                              <m:t>𝒙</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𝝁</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𝑬</m:t>
                    </m:r>
                  </m:oMath>
                </a14:m>
                <a:r>
                  <a:rPr lang="en-US" dirty="0"/>
                  <a:t> </a:t>
                </a:r>
                <a:endParaRPr lang="en-AU" dirty="0"/>
              </a:p>
            </p:txBody>
          </p:sp>
        </mc:Choice>
        <mc:Fallback xmlns="">
          <p:sp>
            <p:nvSpPr>
              <p:cNvPr id="3" name="Text Placeholder 2">
                <a:extLst>
                  <a:ext uri="{FF2B5EF4-FFF2-40B4-BE49-F238E27FC236}">
                    <a16:creationId xmlns:a16="http://schemas.microsoft.com/office/drawing/2014/main" id="{42AEB533-75F6-44B7-9CB0-2B9E0204E32D}"/>
                  </a:ext>
                </a:extLst>
              </p:cNvPr>
              <p:cNvSpPr>
                <a:spLocks noGrp="1" noRot="1" noChangeAspect="1" noMove="1" noResize="1" noEditPoints="1" noAdjustHandles="1" noChangeArrowheads="1" noChangeShapeType="1" noTextEdit="1"/>
              </p:cNvSpPr>
              <p:nvPr>
                <p:ph type="body" idx="14"/>
              </p:nvPr>
            </p:nvSpPr>
            <p:spPr>
              <a:blipFill>
                <a:blip r:embed="rId2"/>
                <a:stretch>
                  <a:fillRect l="-714" b="-2345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2625FC4-19BD-41FB-8903-928E24E78CAA}"/>
                  </a:ext>
                </a:extLst>
              </p:cNvPr>
              <p:cNvSpPr>
                <a:spLocks noGrp="1"/>
              </p:cNvSpPr>
              <p:nvPr>
                <p:ph sz="half" idx="15"/>
              </p:nvPr>
            </p:nvSpPr>
            <p:spPr/>
            <p:txBody>
              <a:bodyPr/>
              <a:lstStyle/>
              <a:p>
                <a:r>
                  <a:rPr lang="en-US" dirty="0"/>
                  <a:t>Then </a:t>
                </a:r>
              </a:p>
              <a:p>
                <a:pPr/>
                <a14:m>
                  <m:oMathPara xmlns:m="http://schemas.openxmlformats.org/officeDocument/2006/math">
                    <m:oMathParaPr>
                      <m:jc m:val="centerGroup"/>
                    </m:oMathParaPr>
                    <m:oMath xmlns:m="http://schemas.openxmlformats.org/officeDocument/2006/math">
                      <m:r>
                        <a:rPr lang="en-US" b="1" i="1" smtClean="0">
                          <a:solidFill>
                            <a:srgbClr val="C00000"/>
                          </a:solidFill>
                          <a:latin typeface="Cambria Math" panose="02040503050406030204" pitchFamily="18" charset="0"/>
                        </a:rPr>
                        <m:t>𝑬</m:t>
                      </m:r>
                      <m:r>
                        <a:rPr lang="en-US" b="1" i="1" smtClean="0">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𝒛</m:t>
                          </m:r>
                        </m:e>
                        <m:sub>
                          <m:f>
                            <m:fPr>
                              <m:type m:val="skw"/>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ea typeface="Cambria Math" panose="02040503050406030204" pitchFamily="18" charset="0"/>
                                </a:rPr>
                                <m:t>𝜶</m:t>
                              </m:r>
                            </m:num>
                            <m:den>
                              <m:r>
                                <a:rPr lang="en-US" b="1" i="1">
                                  <a:solidFill>
                                    <a:srgbClr val="C00000"/>
                                  </a:solidFill>
                                  <a:latin typeface="Cambria Math" panose="02040503050406030204" pitchFamily="18" charset="0"/>
                                </a:rPr>
                                <m:t>𝟐</m:t>
                              </m:r>
                            </m:den>
                          </m:f>
                        </m:sub>
                      </m:sSub>
                      <m:r>
                        <a:rPr lang="en-US" b="1" i="1">
                          <a:solidFill>
                            <a:srgbClr val="C00000"/>
                          </a:solidFill>
                          <a:latin typeface="Cambria Math" panose="02040503050406030204" pitchFamily="18" charset="0"/>
                        </a:rPr>
                        <m:t>)∗</m:t>
                      </m:r>
                      <m:f>
                        <m:fPr>
                          <m:ctrlPr>
                            <a:rPr lang="en-AU" b="1" i="1">
                              <a:solidFill>
                                <a:srgbClr val="C00000"/>
                              </a:solidFill>
                              <a:latin typeface="Cambria Math" panose="02040503050406030204" pitchFamily="18" charset="0"/>
                            </a:rPr>
                          </m:ctrlPr>
                        </m:fPr>
                        <m:num>
                          <m:r>
                            <a:rPr lang="en-AU" b="1" i="1">
                              <a:solidFill>
                                <a:srgbClr val="C00000"/>
                              </a:solidFill>
                              <a:latin typeface="Cambria Math" panose="02040503050406030204" pitchFamily="18" charset="0"/>
                              <a:ea typeface="Cambria Math" panose="02040503050406030204" pitchFamily="18" charset="0"/>
                            </a:rPr>
                            <m:t>𝝈</m:t>
                          </m:r>
                        </m:num>
                        <m:den>
                          <m:rad>
                            <m:radPr>
                              <m:degHide m:val="on"/>
                              <m:ctrlPr>
                                <a:rPr lang="en-AU" b="1" i="1">
                                  <a:solidFill>
                                    <a:srgbClr val="C00000"/>
                                  </a:solidFill>
                                  <a:latin typeface="Cambria Math" panose="02040503050406030204" pitchFamily="18" charset="0"/>
                                </a:rPr>
                              </m:ctrlPr>
                            </m:radPr>
                            <m:deg/>
                            <m:e>
                              <m:r>
                                <a:rPr lang="en-AU" b="1" i="1">
                                  <a:solidFill>
                                    <a:srgbClr val="C00000"/>
                                  </a:solidFill>
                                  <a:latin typeface="Cambria Math" panose="02040503050406030204" pitchFamily="18" charset="0"/>
                                </a:rPr>
                                <m:t>𝒏</m:t>
                              </m:r>
                            </m:e>
                          </m:rad>
                        </m:den>
                      </m:f>
                    </m:oMath>
                  </m:oMathPara>
                </a14:m>
                <a:endParaRPr lang="en-AU" dirty="0"/>
              </a:p>
              <a:p>
                <a:r>
                  <a:rPr lang="en-US" dirty="0"/>
                  <a:t>R</a:t>
                </a:r>
                <a:r>
                  <a:rPr lang="en-AU" dirty="0"/>
                  <a:t>e-arrange</a:t>
                </a:r>
              </a:p>
              <a:p>
                <a:pPr/>
                <a14:m>
                  <m:oMathPara xmlns:m="http://schemas.openxmlformats.org/officeDocument/2006/math">
                    <m:oMathParaPr>
                      <m:jc m:val="centerGroup"/>
                    </m:oMathParaPr>
                    <m:oMath xmlns:m="http://schemas.openxmlformats.org/officeDocument/2006/math">
                      <m:rad>
                        <m:radPr>
                          <m:degHide m:val="on"/>
                          <m:ctrlPr>
                            <a:rPr lang="en-AU" b="1" i="1">
                              <a:solidFill>
                                <a:srgbClr val="C00000"/>
                              </a:solidFill>
                              <a:latin typeface="Cambria Math" panose="02040503050406030204" pitchFamily="18" charset="0"/>
                            </a:rPr>
                          </m:ctrlPr>
                        </m:radPr>
                        <m:deg/>
                        <m:e>
                          <m:r>
                            <a:rPr lang="en-AU" b="1" i="1">
                              <a:solidFill>
                                <a:srgbClr val="C00000"/>
                              </a:solidFill>
                              <a:latin typeface="Cambria Math" panose="02040503050406030204" pitchFamily="18" charset="0"/>
                            </a:rPr>
                            <m:t>𝒏</m:t>
                          </m:r>
                        </m:e>
                      </m:rad>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𝒛</m:t>
                          </m:r>
                        </m:e>
                        <m:sub>
                          <m:f>
                            <m:fPr>
                              <m:type m:val="skw"/>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ea typeface="Cambria Math" panose="02040503050406030204" pitchFamily="18" charset="0"/>
                                </a:rPr>
                                <m:t>𝜶</m:t>
                              </m:r>
                            </m:num>
                            <m:den>
                              <m:r>
                                <a:rPr lang="en-US" b="1" i="1">
                                  <a:solidFill>
                                    <a:srgbClr val="C00000"/>
                                  </a:solidFill>
                                  <a:latin typeface="Cambria Math" panose="02040503050406030204" pitchFamily="18" charset="0"/>
                                </a:rPr>
                                <m:t>𝟐</m:t>
                              </m:r>
                            </m:den>
                          </m:f>
                        </m:sub>
                      </m:sSub>
                      <m:r>
                        <a:rPr lang="en-US" b="1" i="1">
                          <a:solidFill>
                            <a:srgbClr val="C00000"/>
                          </a:solidFill>
                          <a:latin typeface="Cambria Math" panose="02040503050406030204" pitchFamily="18" charset="0"/>
                        </a:rPr>
                        <m:t>)∗</m:t>
                      </m:r>
                      <m:f>
                        <m:fPr>
                          <m:ctrlPr>
                            <a:rPr lang="en-AU" b="1" i="1">
                              <a:solidFill>
                                <a:srgbClr val="C00000"/>
                              </a:solidFill>
                              <a:latin typeface="Cambria Math" panose="02040503050406030204" pitchFamily="18" charset="0"/>
                            </a:rPr>
                          </m:ctrlPr>
                        </m:fPr>
                        <m:num>
                          <m:r>
                            <a:rPr lang="en-AU" b="1" i="1">
                              <a:solidFill>
                                <a:srgbClr val="C00000"/>
                              </a:solidFill>
                              <a:latin typeface="Cambria Math" panose="02040503050406030204" pitchFamily="18" charset="0"/>
                              <a:ea typeface="Cambria Math" panose="02040503050406030204" pitchFamily="18" charset="0"/>
                            </a:rPr>
                            <m:t>𝝈</m:t>
                          </m:r>
                        </m:num>
                        <m:den>
                          <m:r>
                            <a:rPr lang="en-US" b="1" i="1">
                              <a:solidFill>
                                <a:srgbClr val="C00000"/>
                              </a:solidFill>
                              <a:latin typeface="Cambria Math" panose="02040503050406030204" pitchFamily="18" charset="0"/>
                            </a:rPr>
                            <m:t>𝑬</m:t>
                          </m:r>
                        </m:den>
                      </m:f>
                    </m:oMath>
                  </m:oMathPara>
                </a14:m>
                <a:endParaRPr lang="en-AU" dirty="0"/>
              </a:p>
              <a:p>
                <a:r>
                  <a:rPr lang="en-US" dirty="0"/>
                  <a:t>S</a:t>
                </a:r>
                <a:r>
                  <a:rPr lang="en-AU" dirty="0" err="1"/>
                  <a:t>quare</a:t>
                </a:r>
                <a:r>
                  <a:rPr lang="en-AU" dirty="0"/>
                  <a:t> both sides</a:t>
                </a:r>
              </a:p>
              <a:p>
                <a:pPr/>
                <a14:m>
                  <m:oMathPara xmlns:m="http://schemas.openxmlformats.org/officeDocument/2006/math">
                    <m:oMathParaPr>
                      <m:jc m:val="centerGroup"/>
                    </m:oMathParaPr>
                    <m:oMath xmlns:m="http://schemas.openxmlformats.org/officeDocument/2006/math">
                      <m:r>
                        <a:rPr lang="en-US" b="1" i="1" smtClean="0">
                          <a:solidFill>
                            <a:srgbClr val="C00000"/>
                          </a:solidFill>
                          <a:latin typeface="Cambria Math" panose="02040503050406030204" pitchFamily="18" charset="0"/>
                        </a:rPr>
                        <m:t>𝒏</m:t>
                      </m:r>
                      <m:r>
                        <a:rPr lang="en-US" b="1" i="1">
                          <a:solidFill>
                            <a:srgbClr val="C00000"/>
                          </a:solidFill>
                          <a:latin typeface="Cambria Math" panose="02040503050406030204" pitchFamily="18" charset="0"/>
                        </a:rPr>
                        <m:t>=</m:t>
                      </m:r>
                      <m:sSup>
                        <m:sSupPr>
                          <m:ctrlPr>
                            <a:rPr lang="en-US" b="1" i="1" smtClean="0">
                              <a:solidFill>
                                <a:srgbClr val="C00000"/>
                              </a:solidFill>
                              <a:latin typeface="Cambria Math" panose="02040503050406030204" pitchFamily="18" charset="0"/>
                            </a:rPr>
                          </m:ctrlPr>
                        </m:sSup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𝒛</m:t>
                              </m:r>
                            </m:e>
                            <m:sub>
                              <m:f>
                                <m:fPr>
                                  <m:type m:val="skw"/>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ea typeface="Cambria Math" panose="02040503050406030204" pitchFamily="18" charset="0"/>
                                    </a:rPr>
                                    <m:t>𝜶</m:t>
                                  </m:r>
                                </m:num>
                                <m:den>
                                  <m:r>
                                    <a:rPr lang="en-US" b="1" i="1">
                                      <a:solidFill>
                                        <a:srgbClr val="C00000"/>
                                      </a:solidFill>
                                      <a:latin typeface="Cambria Math" panose="02040503050406030204" pitchFamily="18" charset="0"/>
                                    </a:rPr>
                                    <m:t>𝟐</m:t>
                                  </m:r>
                                </m:den>
                              </m:f>
                            </m:sub>
                          </m:sSub>
                          <m:r>
                            <a:rPr lang="en-US" b="1" i="1">
                              <a:solidFill>
                                <a:srgbClr val="C00000"/>
                              </a:solidFill>
                              <a:latin typeface="Cambria Math" panose="02040503050406030204" pitchFamily="18" charset="0"/>
                            </a:rPr>
                            <m:t>)∗</m:t>
                          </m:r>
                          <m:f>
                            <m:fPr>
                              <m:ctrlPr>
                                <a:rPr lang="en-AU" b="1" i="1">
                                  <a:solidFill>
                                    <a:srgbClr val="C00000"/>
                                  </a:solidFill>
                                  <a:latin typeface="Cambria Math" panose="02040503050406030204" pitchFamily="18" charset="0"/>
                                </a:rPr>
                              </m:ctrlPr>
                            </m:fPr>
                            <m:num>
                              <m:r>
                                <a:rPr lang="en-AU" b="1" i="1">
                                  <a:solidFill>
                                    <a:srgbClr val="C00000"/>
                                  </a:solidFill>
                                  <a:latin typeface="Cambria Math" panose="02040503050406030204" pitchFamily="18" charset="0"/>
                                  <a:ea typeface="Cambria Math" panose="02040503050406030204" pitchFamily="18" charset="0"/>
                                </a:rPr>
                                <m:t>𝝈</m:t>
                              </m:r>
                            </m:num>
                            <m:den>
                              <m:r>
                                <a:rPr lang="en-US" b="1" i="1">
                                  <a:solidFill>
                                    <a:srgbClr val="C00000"/>
                                  </a:solidFill>
                                  <a:latin typeface="Cambria Math" panose="02040503050406030204" pitchFamily="18" charset="0"/>
                                </a:rPr>
                                <m:t>𝑬</m:t>
                              </m:r>
                            </m:den>
                          </m:f>
                          <m:r>
                            <a:rPr lang="en-US" b="1" i="1">
                              <a:solidFill>
                                <a:srgbClr val="C00000"/>
                              </a:solidFill>
                              <a:latin typeface="Cambria Math" panose="02040503050406030204" pitchFamily="18" charset="0"/>
                            </a:rPr>
                            <m:t>)</m:t>
                          </m:r>
                        </m:e>
                        <m:sup>
                          <m:r>
                            <a:rPr lang="en-US" b="1" i="1" smtClean="0">
                              <a:solidFill>
                                <a:srgbClr val="C00000"/>
                              </a:solidFill>
                              <a:latin typeface="Cambria Math" panose="02040503050406030204" pitchFamily="18" charset="0"/>
                            </a:rPr>
                            <m:t>𝟐</m:t>
                          </m:r>
                        </m:sup>
                      </m:sSup>
                    </m:oMath>
                  </m:oMathPara>
                </a14:m>
                <a:endParaRPr lang="en-AU" dirty="0"/>
              </a:p>
              <a:p>
                <a:r>
                  <a:rPr lang="en-US" dirty="0"/>
                  <a:t>W</a:t>
                </a:r>
                <a:r>
                  <a:rPr lang="en-AU" dirty="0" err="1"/>
                  <a:t>hatever</a:t>
                </a:r>
                <a:r>
                  <a:rPr lang="en-AU" dirty="0"/>
                  <a:t> </a:t>
                </a:r>
                <a14:m>
                  <m:oMath xmlns:m="http://schemas.openxmlformats.org/officeDocument/2006/math">
                    <m:r>
                      <a:rPr lang="en-AU" i="1" dirty="0" smtClean="0">
                        <a:latin typeface="Cambria Math" panose="02040503050406030204" pitchFamily="18" charset="0"/>
                      </a:rPr>
                      <m:t>𝑛</m:t>
                    </m:r>
                  </m:oMath>
                </a14:m>
                <a:r>
                  <a:rPr lang="en-AU" dirty="0"/>
                  <a:t> you calculate, always round up</a:t>
                </a:r>
              </a:p>
            </p:txBody>
          </p:sp>
        </mc:Choice>
        <mc:Fallback xmlns="">
          <p:sp>
            <p:nvSpPr>
              <p:cNvPr id="4" name="Content Placeholder 3">
                <a:extLst>
                  <a:ext uri="{FF2B5EF4-FFF2-40B4-BE49-F238E27FC236}">
                    <a16:creationId xmlns:a16="http://schemas.microsoft.com/office/drawing/2014/main" id="{02625FC4-19BD-41FB-8903-928E24E78CAA}"/>
                  </a:ext>
                </a:extLst>
              </p:cNvPr>
              <p:cNvSpPr>
                <a:spLocks noGrp="1" noRot="1" noChangeAspect="1" noMove="1" noResize="1" noEditPoints="1" noAdjustHandles="1" noChangeArrowheads="1" noChangeShapeType="1" noTextEdit="1"/>
              </p:cNvSpPr>
              <p:nvPr>
                <p:ph sz="half" idx="15"/>
              </p:nvPr>
            </p:nvSpPr>
            <p:spPr>
              <a:blipFill>
                <a:blip r:embed="rId4"/>
                <a:stretch>
                  <a:fillRect l="-714" t="-1438"/>
                </a:stretch>
              </a:blipFill>
            </p:spPr>
            <p:txBody>
              <a:bodyPr/>
              <a:lstStyle/>
              <a:p>
                <a:r>
                  <a:rPr lang="en-AU">
                    <a:noFill/>
                  </a:rPr>
                  <a:t> </a:t>
                </a:r>
              </a:p>
            </p:txBody>
          </p:sp>
        </mc:Fallback>
      </mc:AlternateContent>
    </p:spTree>
    <p:extLst>
      <p:ext uri="{BB962C8B-B14F-4D97-AF65-F5344CB8AC3E}">
        <p14:creationId xmlns:p14="http://schemas.microsoft.com/office/powerpoint/2010/main" val="403898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F1D-DFF9-AB66-8A77-DC220F9E93C6}"/>
              </a:ext>
            </a:extLst>
          </p:cNvPr>
          <p:cNvSpPr>
            <a:spLocks noGrp="1"/>
          </p:cNvSpPr>
          <p:nvPr>
            <p:ph type="title"/>
          </p:nvPr>
        </p:nvSpPr>
        <p:spPr/>
        <p:txBody>
          <a:bodyPr/>
          <a:lstStyle/>
          <a:p>
            <a:r>
              <a:rPr lang="en-US" dirty="0"/>
              <a:t>Discussion of assumptions</a:t>
            </a:r>
            <a:endParaRPr lang="en-AU"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87D2D8C-E705-E3CF-E331-4EE09BE70C03}"/>
                  </a:ext>
                </a:extLst>
              </p:cNvPr>
              <p:cNvSpPr>
                <a:spLocks noGrp="1"/>
              </p:cNvSpPr>
              <p:nvPr>
                <p:ph sz="half" idx="15"/>
              </p:nvPr>
            </p:nvSpPr>
            <p:spPr>
              <a:xfrm>
                <a:off x="246580" y="2136531"/>
                <a:ext cx="8529656" cy="4316806"/>
              </a:xfrm>
            </p:spPr>
            <p:txBody>
              <a:bodyPr>
                <a:normAutofit lnSpcReduction="10000"/>
              </a:bodyPr>
              <a:lstStyle/>
              <a:p>
                <a:pPr marL="342900" indent="-342900">
                  <a:buFont typeface="Arial" panose="020B0604020202020204" pitchFamily="34" charset="0"/>
                  <a:buChar char="•"/>
                </a:pPr>
                <a:r>
                  <a:rPr lang="en-US" dirty="0"/>
                  <a:t>The question doesn’t say but for the millions of phone calls it is </a:t>
                </a:r>
                <a:r>
                  <a:rPr lang="en-US" u="sng" dirty="0"/>
                  <a:t>probably</a:t>
                </a:r>
                <a:r>
                  <a:rPr lang="en-US" dirty="0"/>
                  <a:t> ok to assume the population is normally distributed.</a:t>
                </a:r>
              </a:p>
              <a:p>
                <a:pPr marL="342900" indent="-342900">
                  <a:buFont typeface="Arial" panose="020B0604020202020204" pitchFamily="34" charset="0"/>
                  <a:buChar char="•"/>
                </a:pPr>
                <a:r>
                  <a:rPr lang="en-US" dirty="0"/>
                  <a:t>The historical data is the </a:t>
                </a:r>
                <a14:m>
                  <m:oMath xmlns:m="http://schemas.openxmlformats.org/officeDocument/2006/math">
                    <m:r>
                      <a:rPr lang="en-US" i="1" smtClean="0">
                        <a:latin typeface="Cambria Math" panose="02040503050406030204" pitchFamily="18" charset="0"/>
                      </a:rPr>
                      <m:t>µ</m:t>
                    </m:r>
                  </m:oMath>
                </a14:m>
                <a:r>
                  <a:rPr lang="en-AU" dirty="0"/>
                  <a:t> and </a:t>
                </a:r>
                <a:r>
                  <a:rPr lang="el-GR" dirty="0"/>
                  <a:t>σ</a:t>
                </a:r>
                <a:r>
                  <a:rPr lang="en-US" dirty="0"/>
                  <a:t> of a normal distribution.</a:t>
                </a:r>
              </a:p>
              <a:p>
                <a:pPr marL="342900" indent="-342900">
                  <a:buFont typeface="Arial" panose="020B0604020202020204" pitchFamily="34" charset="0"/>
                  <a:buChar char="•"/>
                </a:pPr>
                <a:r>
                  <a:rPr lang="en-US" dirty="0"/>
                  <a:t>The sample is random, large enough and hopefully representative of the current year.</a:t>
                </a:r>
              </a:p>
              <a:p>
                <a:pPr marL="342900" indent="-342900">
                  <a:buFont typeface="Arial" panose="020B0604020202020204" pitchFamily="34" charset="0"/>
                  <a:buChar char="•"/>
                </a:pPr>
                <a:r>
                  <a:rPr lang="en-US" strike="sngStrike" dirty="0"/>
                  <a:t>The big assumption in this analysis is that σ of the current year is the same as the historical data. That might not be true...</a:t>
                </a:r>
              </a:p>
              <a:p>
                <a:pPr marL="342900" indent="-342900">
                  <a:buFont typeface="Arial" panose="020B0604020202020204" pitchFamily="34" charset="0"/>
                  <a:buChar char="•"/>
                </a:pPr>
                <a:r>
                  <a:rPr lang="en-US" dirty="0"/>
                  <a:t>This time we only have sample standard deviation. Sample standard deviations are usually &gt; population so let’s use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=3.2</m:t>
                    </m:r>
                  </m:oMath>
                </a14:m>
                <a:endParaRPr lang="en-US" b="0" dirty="0"/>
              </a:p>
              <a:p>
                <a:pPr marL="342900" indent="-342900">
                  <a:buFont typeface="Arial" panose="020B0604020202020204" pitchFamily="34" charset="0"/>
                  <a:buChar char="•"/>
                </a:pPr>
                <a:r>
                  <a:rPr lang="en-US" dirty="0"/>
                  <a:t>P=0.05 is given. (why choose p=0.05?)</a:t>
                </a:r>
              </a:p>
              <a:p>
                <a:pPr marL="342900" indent="-342900">
                  <a:buFont typeface="Arial" panose="020B0604020202020204" pitchFamily="34" charset="0"/>
                  <a:buChar char="•"/>
                </a:pPr>
                <a:r>
                  <a:rPr lang="en-US" dirty="0"/>
                  <a:t>I am choosing a 2 tailed hypothesis as I am unsure if call duration has gone up, down or no change.</a:t>
                </a:r>
              </a:p>
              <a:p>
                <a:pPr marL="342900" indent="-342900">
                  <a:buFont typeface="Arial" panose="020B0604020202020204" pitchFamily="34" charset="0"/>
                  <a:buChar char="•"/>
                </a:pPr>
                <a:r>
                  <a:rPr lang="en-US" dirty="0"/>
                  <a:t>I am using t based on earlier discussion and assumptions. </a:t>
                </a:r>
                <a:endParaRPr lang="en-AU" dirty="0"/>
              </a:p>
            </p:txBody>
          </p:sp>
        </mc:Choice>
        <mc:Fallback>
          <p:sp>
            <p:nvSpPr>
              <p:cNvPr id="4" name="Content Placeholder 3">
                <a:extLst>
                  <a:ext uri="{FF2B5EF4-FFF2-40B4-BE49-F238E27FC236}">
                    <a16:creationId xmlns:a16="http://schemas.microsoft.com/office/drawing/2014/main" id="{587D2D8C-E705-E3CF-E331-4EE09BE70C03}"/>
                  </a:ext>
                </a:extLst>
              </p:cNvPr>
              <p:cNvSpPr>
                <a:spLocks noGrp="1" noRot="1" noChangeAspect="1" noMove="1" noResize="1" noEditPoints="1" noAdjustHandles="1" noChangeArrowheads="1" noChangeShapeType="1" noTextEdit="1"/>
              </p:cNvSpPr>
              <p:nvPr>
                <p:ph sz="half" idx="15"/>
              </p:nvPr>
            </p:nvSpPr>
            <p:spPr>
              <a:xfrm>
                <a:off x="246580" y="2136531"/>
                <a:ext cx="8529656" cy="4316806"/>
              </a:xfrm>
              <a:blipFill>
                <a:blip r:embed="rId2"/>
                <a:stretch>
                  <a:fillRect l="-643" t="-1975"/>
                </a:stretch>
              </a:blipFill>
            </p:spPr>
            <p:txBody>
              <a:bodyPr/>
              <a:lstStyle/>
              <a:p>
                <a:r>
                  <a:rPr lang="en-AU">
                    <a:noFill/>
                  </a:rPr>
                  <a:t> </a:t>
                </a:r>
              </a:p>
            </p:txBody>
          </p:sp>
        </mc:Fallback>
      </mc:AlternateContent>
    </p:spTree>
    <p:extLst>
      <p:ext uri="{BB962C8B-B14F-4D97-AF65-F5344CB8AC3E}">
        <p14:creationId xmlns:p14="http://schemas.microsoft.com/office/powerpoint/2010/main" val="34472295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F4DA-C737-4F60-A396-6B6D6B67A7E7}"/>
              </a:ext>
            </a:extLst>
          </p:cNvPr>
          <p:cNvSpPr>
            <a:spLocks noGrp="1"/>
          </p:cNvSpPr>
          <p:nvPr>
            <p:ph type="title"/>
          </p:nvPr>
        </p:nvSpPr>
        <p:spPr/>
        <p:txBody>
          <a:bodyPr/>
          <a:lstStyle/>
          <a:p>
            <a:r>
              <a:rPr lang="en-US" dirty="0"/>
              <a:t>Calculations</a:t>
            </a:r>
            <a:endParaRPr lang="en-AU"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1B5D860-C632-4CC8-5D46-21DE2CB31CDF}"/>
                  </a:ext>
                </a:extLst>
              </p:cNvPr>
              <p:cNvSpPr>
                <a:spLocks noGrp="1"/>
              </p:cNvSpPr>
              <p:nvPr>
                <p:ph sz="half" idx="2"/>
              </p:nvPr>
            </p:nvSpPr>
            <p:spPr>
              <a:xfrm>
                <a:off x="275696" y="2110154"/>
                <a:ext cx="8569723" cy="4079509"/>
              </a:xfrm>
            </p:spPr>
            <p:txBody>
              <a:bodyPr>
                <a:normAutofit fontScale="92500" lnSpcReduction="20000"/>
              </a:bodyPr>
              <a:lstStyle/>
              <a:p>
                <a:pPr marL="342900" indent="-342900">
                  <a:buFont typeface="Arial" panose="020B0604020202020204" pitchFamily="34" charset="0"/>
                  <a:buChar char="•"/>
                </a:pPr>
                <a14:m>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=12.44 </m:t>
                    </m:r>
                    <m:r>
                      <a:rPr lang="en-US" b="0" i="1" smtClean="0">
                        <a:latin typeface="Cambria Math" panose="02040503050406030204" pitchFamily="18" charset="0"/>
                      </a:rPr>
                      <m:t>𝑚𝑖𝑛𝑢𝑡𝑒𝑠</m:t>
                    </m:r>
                  </m:oMath>
                </a14:m>
                <a:endParaRPr lang="en-AU" dirty="0"/>
              </a:p>
              <a:p>
                <a:pPr marL="342900" indent="-342900">
                  <a:buFont typeface="Arial" panose="020B0604020202020204" pitchFamily="34" charset="0"/>
                  <a:buChar char="•"/>
                </a:pPr>
                <a14:m>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12.44 </m:t>
                    </m:r>
                    <m:r>
                      <a:rPr lang="en-US" b="0" i="1" smtClean="0">
                        <a:latin typeface="Cambria Math" panose="02040503050406030204" pitchFamily="18" charset="0"/>
                      </a:rPr>
                      <m:t>𝑚𝑖𝑛𝑢𝑡𝑒𝑠</m:t>
                    </m:r>
                  </m:oMath>
                </a14:m>
                <a:endParaRPr lang="en-AU"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𝑠𝑖𝑔𝑛𝑖𝑓𝑖𝑐𝑎𝑛𝑐𝑒</m:t>
                    </m:r>
                    <m:r>
                      <a:rPr lang="en-US" b="0" i="1" smtClean="0">
                        <a:latin typeface="Cambria Math" panose="02040503050406030204" pitchFamily="18" charset="0"/>
                      </a:rPr>
                      <m:t>=0.05=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857250" lvl="1" indent="-342900"/>
                <a14:m>
                  <m:oMath xmlns:m="http://schemas.openxmlformats.org/officeDocument/2006/math">
                    <m:r>
                      <a:rPr lang="en-US" b="0" i="1" smtClean="0">
                        <a:latin typeface="Cambria Math" panose="02040503050406030204" pitchFamily="18" charset="0"/>
                        <a:ea typeface="Cambria Math" panose="02040503050406030204" pitchFamily="18" charset="0"/>
                      </a:rPr>
                      <m:t>𝑡h𝑒𝑟𝑒𝑓𝑜𝑟𝑒</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=0.025</m:t>
                    </m:r>
                  </m:oMath>
                </a14:m>
                <a:endParaRPr lang="en-AU"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𝐶𝑟𝑖𝑡𝑖𝑐𝑎𝑙</m:t>
                    </m:r>
                    <m:r>
                      <a:rPr lang="en-US" b="0" i="1" smtClean="0">
                        <a:latin typeface="Cambria Math" panose="02040503050406030204" pitchFamily="18" charset="0"/>
                      </a:rPr>
                      <m:t> </m:t>
                    </m:r>
                    <m:r>
                      <a:rPr lang="en-US" b="0" i="1" smtClean="0">
                        <a:latin typeface="Cambria Math" panose="02040503050406030204" pitchFamily="18" charset="0"/>
                      </a:rPr>
                      <m:t>𝑣𝑎𝑙𝑢𝑒𝑠</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𝑡𝑎𝑏𝑙𝑒𝑠</m:t>
                    </m:r>
                    <m:r>
                      <a:rPr lang="en-US" b="0" i="1" smtClean="0">
                        <a:latin typeface="Cambria Math" panose="02040503050406030204" pitchFamily="18" charset="0"/>
                      </a:rPr>
                      <m:t>, </m:t>
                    </m:r>
                    <m:r>
                      <a:rPr lang="en-US" b="0" i="1" smtClean="0">
                        <a:latin typeface="Cambria Math" panose="02040503050406030204" pitchFamily="18" charset="0"/>
                      </a:rPr>
                      <m:t>𝐷𝑂𝐹</m:t>
                    </m:r>
                    <m:r>
                      <a:rPr lang="en-US" b="0" i="1" smtClean="0">
                        <a:latin typeface="Cambria Math" panose="02040503050406030204" pitchFamily="18" charset="0"/>
                      </a:rPr>
                      <m:t>=150−1=149,  </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=±1.98</m:t>
                    </m:r>
                  </m:oMath>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14:m>
                  <m:oMath xmlns:m="http://schemas.openxmlformats.org/officeDocument/2006/math">
                    <m:r>
                      <a:rPr lang="en-AU"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=12.44, </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=3.20,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=150 ,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=13.71</m:t>
                    </m:r>
                  </m:oMath>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14:m>
                  <m:oMath xmlns:m="http://schemas.openxmlformats.org/officeDocument/2006/math">
                    <m:r>
                      <a:rPr lang="en-AU" i="1" dirty="0" smtClean="0">
                        <a:latin typeface="Cambria Math" panose="02040503050406030204" pitchFamily="18" charset="0"/>
                      </a:rPr>
                      <m:t>𝑇𝑒𝑠𝑡</m:t>
                    </m:r>
                    <m:r>
                      <a:rPr lang="en-AU" i="1" dirty="0" smtClean="0">
                        <a:latin typeface="Cambria Math" panose="02040503050406030204" pitchFamily="18" charset="0"/>
                      </a:rPr>
                      <m:t> </m:t>
                    </m:r>
                    <m:r>
                      <a:rPr lang="en-AU" i="1" dirty="0" smtClean="0">
                        <a:latin typeface="Cambria Math" panose="02040503050406030204" pitchFamily="18" charset="0"/>
                      </a:rPr>
                      <m:t>𝑠𝑡𝑎𝑡𝑖𝑠𝑡𝑖𝑐</m:t>
                    </m:r>
                    <m:r>
                      <a:rPr lang="en-US" b="0" i="1" dirty="0" smtClean="0">
                        <a:latin typeface="Cambria Math" panose="02040503050406030204" pitchFamily="18" charset="0"/>
                      </a:rPr>
                      <m:t> </m:t>
                    </m:r>
                  </m:oMath>
                </a14:m>
                <a:endParaRPr lang="en-US" b="0" i="1" dirty="0">
                  <a:latin typeface="Cambria Math" panose="02040503050406030204" pitchFamily="18" charset="0"/>
                </a:endParaRPr>
              </a:p>
              <a:p>
                <a:pPr marL="857250" lvl="1" indent="-342900"/>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𝑡𝑒𝑠𝑡</m:t>
                        </m:r>
                      </m:sub>
                    </m:sSub>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𝜇</m:t>
                        </m:r>
                      </m:num>
                      <m:den>
                        <m:r>
                          <a:rPr lang="en-US" b="0" i="1" dirty="0" smtClean="0">
                            <a:latin typeface="Cambria Math" panose="02040503050406030204" pitchFamily="18" charset="0"/>
                          </a:rPr>
                          <m:t>(</m:t>
                        </m:r>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rPr>
                              <m:t>𝑠</m:t>
                            </m:r>
                          </m:num>
                          <m:den>
                            <m:rad>
                              <m:radPr>
                                <m:degHide m:val="on"/>
                                <m:ctrlPr>
                                  <a:rPr lang="en-US" b="0" i="1" dirty="0" smtClean="0">
                                    <a:latin typeface="Cambria Math" panose="02040503050406030204" pitchFamily="18" charset="0"/>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𝑛</m:t>
                                </m:r>
                              </m:e>
                            </m:rad>
                          </m:den>
                        </m:f>
                        <m:r>
                          <a:rPr lang="en-US" b="0" i="1" dirty="0" smtClean="0">
                            <a:latin typeface="Cambria Math" panose="02040503050406030204" pitchFamily="18" charset="0"/>
                          </a:rPr>
                          <m:t>)</m:t>
                        </m:r>
                      </m:den>
                    </m:f>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13.71−12.44</m:t>
                        </m:r>
                      </m:num>
                      <m:den>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rPr>
                              <m:t>3.20</m:t>
                            </m:r>
                          </m:num>
                          <m:den>
                            <m:r>
                              <a:rPr lang="en-US" b="0" i="1" dirty="0" smtClean="0">
                                <a:latin typeface="Cambria Math" panose="02040503050406030204" pitchFamily="18" charset="0"/>
                                <a:ea typeface="Cambria Math" panose="02040503050406030204" pitchFamily="18" charset="0"/>
                              </a:rPr>
                              <m:t>√150</m:t>
                            </m:r>
                          </m:den>
                        </m:f>
                      </m:den>
                    </m:f>
                    <m:r>
                      <a:rPr lang="en-US" b="0" i="1" dirty="0" smtClean="0">
                        <a:latin typeface="Cambria Math" panose="02040503050406030204" pitchFamily="18" charset="0"/>
                      </a:rPr>
                      <m:t>=4.86</m:t>
                    </m:r>
                  </m:oMath>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𝑡𝑒𝑠𝑡</m:t>
                        </m:r>
                      </m:sub>
                    </m:sSub>
                    <m:r>
                      <a:rPr lang="en-US" b="0" i="1" dirty="0" smtClean="0">
                        <a:latin typeface="Cambria Math" panose="02040503050406030204" pitchFamily="18" charset="0"/>
                      </a:rPr>
                      <m:t>=</m:t>
                    </m:r>
                    <m:r>
                      <a:rPr lang="en-US" b="0" i="0" dirty="0" smtClean="0">
                        <a:latin typeface="Cambria Math" panose="02040503050406030204" pitchFamily="18" charset="0"/>
                      </a:rPr>
                      <m:t>+4.86&gt;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=+1.98</m:t>
                    </m:r>
                  </m:oMath>
                </a14:m>
                <a:endParaRPr lang="en-AU" dirty="0"/>
              </a:p>
            </p:txBody>
          </p:sp>
        </mc:Choice>
        <mc:Fallback>
          <p:sp>
            <p:nvSpPr>
              <p:cNvPr id="4" name="Content Placeholder 3">
                <a:extLst>
                  <a:ext uri="{FF2B5EF4-FFF2-40B4-BE49-F238E27FC236}">
                    <a16:creationId xmlns:a16="http://schemas.microsoft.com/office/drawing/2014/main" id="{E1B5D860-C632-4CC8-5D46-21DE2CB31CDF}"/>
                  </a:ext>
                </a:extLst>
              </p:cNvPr>
              <p:cNvSpPr>
                <a:spLocks noGrp="1" noRot="1" noChangeAspect="1" noMove="1" noResize="1" noEditPoints="1" noAdjustHandles="1" noChangeArrowheads="1" noChangeShapeType="1" noTextEdit="1"/>
              </p:cNvSpPr>
              <p:nvPr>
                <p:ph sz="half" idx="2"/>
              </p:nvPr>
            </p:nvSpPr>
            <p:spPr>
              <a:xfrm>
                <a:off x="275696" y="2110154"/>
                <a:ext cx="8569723" cy="4079509"/>
              </a:xfrm>
              <a:blipFill>
                <a:blip r:embed="rId2"/>
                <a:stretch>
                  <a:fillRect l="-498" t="-2242"/>
                </a:stretch>
              </a:blipFill>
            </p:spPr>
            <p:txBody>
              <a:bodyPr/>
              <a:lstStyle/>
              <a:p>
                <a:r>
                  <a:rPr lang="en-AU">
                    <a:noFill/>
                  </a:rPr>
                  <a:t> </a:t>
                </a:r>
              </a:p>
            </p:txBody>
          </p:sp>
        </mc:Fallback>
      </mc:AlternateContent>
    </p:spTree>
    <p:extLst>
      <p:ext uri="{BB962C8B-B14F-4D97-AF65-F5344CB8AC3E}">
        <p14:creationId xmlns:p14="http://schemas.microsoft.com/office/powerpoint/2010/main" val="3740330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D0F20379-AB75-F531-4754-53071D63C325}"/>
                  </a:ext>
                </a:extLst>
              </p:cNvPr>
              <p:cNvSpPr>
                <a:spLocks noGrp="1"/>
              </p:cNvSpPr>
              <p:nvPr>
                <p:ph type="body" idx="13"/>
              </p:nvPr>
            </p:nvSpPr>
            <p:spPr/>
            <p:txBody>
              <a:bodyPr/>
              <a:lstStyle/>
              <a:p>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𝑡𝑒𝑠𝑡</m:t>
                          </m:r>
                        </m:sub>
                      </m:sSub>
                      <m:r>
                        <a:rPr lang="en-US" b="0" i="1" dirty="0" smtClean="0">
                          <a:latin typeface="Cambria Math" panose="02040503050406030204" pitchFamily="18" charset="0"/>
                        </a:rPr>
                        <m:t>=</m:t>
                      </m:r>
                      <m:r>
                        <a:rPr lang="en-US" b="0" i="0" dirty="0" smtClean="0">
                          <a:latin typeface="Cambria Math" panose="02040503050406030204" pitchFamily="18" charset="0"/>
                        </a:rPr>
                        <m:t>4.86</m:t>
                      </m:r>
                      <m:r>
                        <a:rPr lang="en-US" b="0" i="0" dirty="0" smtClean="0">
                          <a:latin typeface="Cambria Math" panose="02040503050406030204" pitchFamily="18" charset="0"/>
                        </a:rPr>
                        <m:t>&gt;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=+1.9</m:t>
                      </m:r>
                      <m:r>
                        <a:rPr lang="en-US" b="0" i="0" dirty="0" smtClean="0">
                          <a:latin typeface="Cambria Math" panose="02040503050406030204" pitchFamily="18" charset="0"/>
                        </a:rPr>
                        <m:t>8</m:t>
                      </m:r>
                      <m:r>
                        <a:rPr lang="en-US" b="0" i="1" dirty="0" smtClean="0">
                          <a:latin typeface="Cambria Math" panose="02040503050406030204" pitchFamily="18" charset="0"/>
                        </a:rPr>
                        <m:t> </m:t>
                      </m:r>
                    </m:oMath>
                  </m:oMathPara>
                </a14:m>
                <a:endParaRPr lang="en-US" dirty="0"/>
              </a:p>
            </p:txBody>
          </p:sp>
        </mc:Choice>
        <mc:Fallback>
          <p:sp>
            <p:nvSpPr>
              <p:cNvPr id="2" name="Text Placeholder 1">
                <a:extLst>
                  <a:ext uri="{FF2B5EF4-FFF2-40B4-BE49-F238E27FC236}">
                    <a16:creationId xmlns:a16="http://schemas.microsoft.com/office/drawing/2014/main" id="{D0F20379-AB75-F531-4754-53071D63C325}"/>
                  </a:ext>
                </a:extLst>
              </p:cNvPr>
              <p:cNvSpPr>
                <a:spLocks noGrp="1" noRot="1" noChangeAspect="1" noMove="1" noResize="1" noEditPoints="1" noAdjustHandles="1" noChangeArrowheads="1" noChangeShapeType="1" noTextEdit="1"/>
              </p:cNvSpPr>
              <p:nvPr>
                <p:ph type="body" idx="13"/>
              </p:nvPr>
            </p:nvSpPr>
            <p:spPr>
              <a:blipFill>
                <a:blip r:embed="rId2"/>
                <a:stretch>
                  <a:fillRect b="-246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1A4699-AA29-6843-24B0-2F8F93F01AB8}"/>
                  </a:ext>
                </a:extLst>
              </p:cNvPr>
              <p:cNvSpPr>
                <a:spLocks noGrp="1"/>
              </p:cNvSpPr>
              <p:nvPr>
                <p:ph sz="half" idx="2"/>
              </p:nvPr>
            </p:nvSpPr>
            <p:spPr/>
            <p:txBody>
              <a:bodyPr>
                <a:normAutofit fontScale="92500" lnSpcReduction="20000"/>
              </a:bodyPr>
              <a:lstStyle/>
              <a:p>
                <a:pPr>
                  <a:lnSpc>
                    <a:spcPct val="100000"/>
                  </a:lnSpc>
                </a:pPr>
                <a:r>
                  <a:rPr lang="en-US" dirty="0"/>
                  <a:t>At the 5% significance level I have reason to be confident that I can reject the null hypothesis </a:t>
                </a:r>
                <a14:m>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=12.44 </m:t>
                    </m:r>
                    <m:r>
                      <a:rPr lang="en-US" b="0" i="1" smtClean="0">
                        <a:latin typeface="Cambria Math" panose="02040503050406030204" pitchFamily="18" charset="0"/>
                      </a:rPr>
                      <m:t>𝑚𝑖𝑛𝑢𝑡𝑒𝑠</m:t>
                    </m:r>
                  </m:oMath>
                </a14:m>
                <a:r>
                  <a:rPr lang="en-US" dirty="0"/>
                  <a:t> (call duration is still 12.44 minutes) and in fact the current duration of 13.77 minutes (n=150) is statistically significantly higher. </a:t>
                </a:r>
              </a:p>
              <a:p>
                <a:pPr>
                  <a:lnSpc>
                    <a:spcPct val="100000"/>
                  </a:lnSpc>
                </a:pPr>
                <a:r>
                  <a:rPr lang="en-US" dirty="0"/>
                  <a:t>This analysis assumes:</a:t>
                </a:r>
              </a:p>
              <a:p>
                <a:pPr marL="342900" indent="-342900">
                  <a:lnSpc>
                    <a:spcPct val="100000"/>
                  </a:lnSpc>
                  <a:buFont typeface="Arial" panose="020B0604020202020204" pitchFamily="34" charset="0"/>
                  <a:buChar char="•"/>
                </a:pPr>
                <a:r>
                  <a:rPr lang="en-US" dirty="0"/>
                  <a:t>The population is normally distributed.</a:t>
                </a:r>
              </a:p>
              <a:p>
                <a:pPr marL="342900" indent="-342900">
                  <a:lnSpc>
                    <a:spcPct val="100000"/>
                  </a:lnSpc>
                  <a:buFont typeface="Arial" panose="020B0604020202020204" pitchFamily="34" charset="0"/>
                  <a:buChar char="•"/>
                </a:pPr>
                <a:r>
                  <a:rPr lang="en-US" dirty="0"/>
                  <a:t>The sample of n=150 is random and representative of the population.</a:t>
                </a:r>
              </a:p>
              <a:p>
                <a:pPr marL="342900" indent="-342900">
                  <a:lnSpc>
                    <a:spcPct val="100000"/>
                  </a:lnSpc>
                  <a:buFont typeface="Arial" panose="020B0604020202020204" pitchFamily="34" charset="0"/>
                  <a:buChar char="•"/>
                </a:pPr>
                <a:r>
                  <a:rPr lang="el-GR" dirty="0"/>
                  <a:t>σ</a:t>
                </a:r>
                <a:r>
                  <a:rPr lang="en-US" dirty="0"/>
                  <a:t> is unknown or not valid</a:t>
                </a:r>
              </a:p>
              <a:p>
                <a:pPr>
                  <a:lnSpc>
                    <a:spcPct val="100000"/>
                  </a:lnSpc>
                </a:pPr>
                <a:r>
                  <a:rPr lang="en-US" b="1" dirty="0"/>
                  <a:t>Recommendation</a:t>
                </a:r>
                <a:r>
                  <a:rPr lang="en-US" dirty="0"/>
                  <a:t>:</a:t>
                </a:r>
              </a:p>
              <a:p>
                <a:pPr>
                  <a:lnSpc>
                    <a:spcPct val="100000"/>
                  </a:lnSpc>
                </a:pPr>
                <a:r>
                  <a:rPr lang="en-US" dirty="0"/>
                  <a:t>Whilst this </a:t>
                </a:r>
                <a:r>
                  <a:rPr lang="en-US" sz="2100" dirty="0"/>
                  <a:t>analysis appears to providing convincing evidence to reject the null hypothesis, I recommend repeating the </a:t>
                </a:r>
                <a:r>
                  <a:rPr lang="en-US" dirty="0"/>
                  <a:t>the analysis with further samples of the same size or larger to ensure this result is not a false negative.</a:t>
                </a:r>
              </a:p>
              <a:p>
                <a:endParaRPr lang="en-AU" dirty="0"/>
              </a:p>
            </p:txBody>
          </p:sp>
        </mc:Choice>
        <mc:Fallback>
          <p:sp>
            <p:nvSpPr>
              <p:cNvPr id="3" name="Content Placeholder 2">
                <a:extLst>
                  <a:ext uri="{FF2B5EF4-FFF2-40B4-BE49-F238E27FC236}">
                    <a16:creationId xmlns:a16="http://schemas.microsoft.com/office/drawing/2014/main" id="{DF1A4699-AA29-6843-24B0-2F8F93F01AB8}"/>
                  </a:ext>
                </a:extLst>
              </p:cNvPr>
              <p:cNvSpPr>
                <a:spLocks noGrp="1" noRot="1" noChangeAspect="1" noMove="1" noResize="1" noEditPoints="1" noAdjustHandles="1" noChangeArrowheads="1" noChangeShapeType="1" noTextEdit="1"/>
              </p:cNvSpPr>
              <p:nvPr>
                <p:ph sz="half" idx="2"/>
              </p:nvPr>
            </p:nvSpPr>
            <p:spPr>
              <a:blipFill>
                <a:blip r:embed="rId3"/>
                <a:stretch>
                  <a:fillRect l="-640" t="-2573" r="-782" b="-858"/>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D417BED9-96AB-2C38-06A2-781EB75F1FE2}"/>
              </a:ext>
            </a:extLst>
          </p:cNvPr>
          <p:cNvSpPr>
            <a:spLocks noGrp="1"/>
          </p:cNvSpPr>
          <p:nvPr>
            <p:ph type="title"/>
          </p:nvPr>
        </p:nvSpPr>
        <p:spPr/>
        <p:txBody>
          <a:bodyPr/>
          <a:lstStyle/>
          <a:p>
            <a:r>
              <a:rPr lang="en-US" dirty="0"/>
              <a:t>Conclusion with a t</a:t>
            </a:r>
            <a:endParaRPr lang="en-AU" dirty="0"/>
          </a:p>
        </p:txBody>
      </p:sp>
    </p:spTree>
    <p:extLst>
      <p:ext uri="{BB962C8B-B14F-4D97-AF65-F5344CB8AC3E}">
        <p14:creationId xmlns:p14="http://schemas.microsoft.com/office/powerpoint/2010/main" val="2766758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F18801-F44E-A9C3-34DE-F42FFFFBAE69}"/>
              </a:ext>
            </a:extLst>
          </p:cNvPr>
          <p:cNvSpPr>
            <a:spLocks noGrp="1"/>
          </p:cNvSpPr>
          <p:nvPr>
            <p:ph type="body" idx="13"/>
          </p:nvPr>
        </p:nvSpPr>
        <p:spPr>
          <a:xfrm>
            <a:off x="275696" y="1818831"/>
            <a:ext cx="8569723" cy="432000"/>
          </a:xfrm>
        </p:spPr>
        <p:txBody>
          <a:bodyPr>
            <a:normAutofit/>
          </a:bodyPr>
          <a:lstStyle/>
          <a:p>
            <a:r>
              <a:rPr lang="en-US" dirty="0"/>
              <a:t>Phone calls</a:t>
            </a:r>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453D9B-6958-7DA6-6C4F-FC56DE2C6F59}"/>
                  </a:ext>
                </a:extLst>
              </p:cNvPr>
              <p:cNvSpPr>
                <a:spLocks noGrp="1"/>
              </p:cNvSpPr>
              <p:nvPr>
                <p:ph sz="half" idx="2"/>
              </p:nvPr>
            </p:nvSpPr>
            <p:spPr>
              <a:xfrm>
                <a:off x="275696" y="2329964"/>
                <a:ext cx="8569723" cy="4360982"/>
              </a:xfrm>
            </p:spPr>
            <p:txBody>
              <a:bodyPr>
                <a:normAutofit fontScale="92500" lnSpcReduction="10000"/>
              </a:bodyPr>
              <a:lstStyle/>
              <a:p>
                <a:r>
                  <a:rPr lang="en-US" dirty="0"/>
                  <a:t>In t calculations </a:t>
                </a:r>
                <a14:m>
                  <m:oMath xmlns:m="http://schemas.openxmlformats.org/officeDocument/2006/math">
                    <m:r>
                      <a:rPr lang="en-US" i="1" dirty="0" smtClean="0">
                        <a:latin typeface="Cambria Math" panose="02040503050406030204" pitchFamily="18" charset="0"/>
                      </a:rPr>
                      <m:t>𝑛</m:t>
                    </m:r>
                  </m:oMath>
                </a14:m>
                <a:r>
                  <a:rPr lang="en-US" dirty="0"/>
                  <a:t> and sample standard deviation </a:t>
                </a:r>
                <a14:m>
                  <m:oMath xmlns:m="http://schemas.openxmlformats.org/officeDocument/2006/math">
                    <m:r>
                      <a:rPr lang="en-US" i="1" dirty="0" smtClean="0">
                        <a:latin typeface="Cambria Math" panose="02040503050406030204" pitchFamily="18" charset="0"/>
                      </a:rPr>
                      <m:t>𝑠</m:t>
                    </m:r>
                  </m:oMath>
                </a14:m>
                <a:r>
                  <a:rPr lang="en-US" dirty="0"/>
                  <a:t> impact critical values.</a:t>
                </a:r>
              </a:p>
              <a:p>
                <a:pPr marL="342900" indent="-342900">
                  <a:buFont typeface="Arial" panose="020B0604020202020204" pitchFamily="34" charset="0"/>
                  <a:buChar char="•"/>
                </a:pPr>
                <a:r>
                  <a:rPr lang="en-US" dirty="0"/>
                  <a:t>If n=15 (instead of 150) then the critical values of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=±2.1</m:t>
                    </m:r>
                    <m:r>
                      <a:rPr lang="en-US" b="0" i="1" smtClean="0">
                        <a:latin typeface="Cambria Math" panose="02040503050406030204" pitchFamily="18" charset="0"/>
                        <a:ea typeface="Cambria Math" panose="02040503050406030204" pitchFamily="18" charset="0"/>
                      </a:rPr>
                      <m:t>45</m:t>
                    </m:r>
                  </m:oMath>
                </a14:m>
                <a:r>
                  <a:rPr lang="en-AU" dirty="0"/>
                  <a:t> (from tables).</a:t>
                </a:r>
              </a:p>
              <a:p>
                <a:pPr marL="342900" indent="-342900">
                  <a:buFont typeface="Arial" panose="020B0604020202020204" pitchFamily="34" charset="0"/>
                  <a:buChar char="•"/>
                </a:pPr>
                <a:r>
                  <a:rPr lang="en-AU" dirty="0"/>
                  <a:t>The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𝑡𝑒𝑠𝑡</m:t>
                        </m:r>
                      </m:sub>
                    </m:sSub>
                    <m:r>
                      <a:rPr lang="en-US" i="1" dirty="0">
                        <a:latin typeface="Cambria Math" panose="02040503050406030204" pitchFamily="18" charset="0"/>
                      </a:rPr>
                      <m:t> </m:t>
                    </m:r>
                  </m:oMath>
                </a14:m>
                <a:r>
                  <a:rPr lang="en-AU" dirty="0"/>
                  <a:t>gets smaller if n decreases.</a:t>
                </a:r>
                <a:r>
                  <a:rPr lang="en-US" dirty="0"/>
                  <a:t> </a:t>
                </a:r>
              </a:p>
              <a:p>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𝑡𝑒𝑠𝑡</m:t>
                          </m:r>
                        </m:sub>
                      </m:sSub>
                      <m:r>
                        <a:rPr lang="en-US" i="1" dirty="0">
                          <a:latin typeface="Cambria Math" panose="02040503050406030204" pitchFamily="18" charset="0"/>
                        </a:rPr>
                        <m:t>=</m:t>
                      </m:r>
                      <m:f>
                        <m:fPr>
                          <m:ctrlPr>
                            <a:rPr lang="en-US" i="1" dirty="0">
                              <a:latin typeface="Cambria Math" panose="02040503050406030204" pitchFamily="18" charset="0"/>
                            </a:rPr>
                          </m:ctrlPr>
                        </m:fPr>
                        <m:num>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𝜇</m:t>
                          </m:r>
                        </m:num>
                        <m:den>
                          <m:r>
                            <a:rPr lang="en-US" i="1" dirty="0">
                              <a:latin typeface="Cambria Math" panose="02040503050406030204" pitchFamily="18" charset="0"/>
                            </a:rPr>
                            <m:t>(</m:t>
                          </m:r>
                          <m:f>
                            <m:fPr>
                              <m:type m:val="skw"/>
                              <m:ctrlPr>
                                <a:rPr lang="en-US" i="1" dirty="0">
                                  <a:latin typeface="Cambria Math" panose="02040503050406030204" pitchFamily="18" charset="0"/>
                                </a:rPr>
                              </m:ctrlPr>
                            </m:fPr>
                            <m:num>
                              <m:r>
                                <a:rPr lang="en-US" i="1" dirty="0">
                                  <a:latin typeface="Cambria Math" panose="02040503050406030204" pitchFamily="18" charset="0"/>
                                </a:rPr>
                                <m:t>𝑠</m:t>
                              </m:r>
                            </m:num>
                            <m:den>
                              <m:rad>
                                <m:radPr>
                                  <m:degHide m:val="on"/>
                                  <m:ctrlPr>
                                    <a:rPr lang="en-US" i="1" dirty="0">
                                      <a:latin typeface="Cambria Math" panose="02040503050406030204" pitchFamily="18" charset="0"/>
                                      <a:ea typeface="Cambria Math" panose="02040503050406030204" pitchFamily="18" charset="0"/>
                                    </a:rPr>
                                  </m:ctrlPr>
                                </m:radPr>
                                <m:deg/>
                                <m:e>
                                  <m:r>
                                    <a:rPr lang="en-US" i="1" dirty="0">
                                      <a:latin typeface="Cambria Math" panose="02040503050406030204" pitchFamily="18" charset="0"/>
                                      <a:ea typeface="Cambria Math" panose="02040503050406030204" pitchFamily="18" charset="0"/>
                                    </a:rPr>
                                    <m:t>𝑛</m:t>
                                  </m:r>
                                </m:e>
                              </m:rad>
                            </m:den>
                          </m:f>
                          <m:r>
                            <a:rPr lang="en-US" i="1" dirty="0">
                              <a:latin typeface="Cambria Math" panose="02040503050406030204" pitchFamily="18" charset="0"/>
                            </a:rPr>
                            <m:t>)</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𝜇</m:t>
                          </m:r>
                        </m:e>
                      </m:d>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𝑛</m:t>
                          </m:r>
                        </m:num>
                        <m:den>
                          <m:r>
                            <a:rPr lang="en-US" b="0" i="1" dirty="0" smtClean="0">
                              <a:latin typeface="Cambria Math" panose="02040503050406030204" pitchFamily="18" charset="0"/>
                              <a:ea typeface="Cambria Math" panose="02040503050406030204" pitchFamily="18" charset="0"/>
                            </a:rPr>
                            <m:t>𝑠</m:t>
                          </m:r>
                        </m:den>
                      </m:f>
                    </m:oMath>
                  </m:oMathPara>
                </a14:m>
                <a:endParaRPr lang="en-AU" dirty="0"/>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Leave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b="0" i="1" dirty="0">
                    <a:latin typeface="Cambria Math" panose="02040503050406030204" pitchFamily="18" charset="0"/>
                  </a:rPr>
                  <a:t>3.2 minutes then </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𝑡𝑒𝑠𝑡</m:t>
                        </m:r>
                      </m:sub>
                    </m:sSub>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𝜇</m:t>
                        </m:r>
                      </m:num>
                      <m:den>
                        <m:r>
                          <a:rPr lang="en-US" b="0" i="1" dirty="0" smtClean="0">
                            <a:latin typeface="Cambria Math" panose="02040503050406030204" pitchFamily="18" charset="0"/>
                          </a:rPr>
                          <m:t>(</m:t>
                        </m:r>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rPr>
                              <m:t>𝑠</m:t>
                            </m:r>
                          </m:num>
                          <m:den>
                            <m:rad>
                              <m:radPr>
                                <m:degHide m:val="on"/>
                                <m:ctrlPr>
                                  <a:rPr lang="en-US" b="0" i="1" dirty="0" smtClean="0">
                                    <a:latin typeface="Cambria Math" panose="02040503050406030204" pitchFamily="18" charset="0"/>
                                    <a:ea typeface="Cambria Math" panose="02040503050406030204" pitchFamily="18" charset="0"/>
                                  </a:rPr>
                                </m:ctrlPr>
                              </m:radPr>
                              <m:deg/>
                              <m:e>
                                <m:r>
                                  <a:rPr lang="en-US" b="0" i="1" dirty="0" smtClean="0">
                                    <a:latin typeface="Cambria Math" panose="02040503050406030204" pitchFamily="18" charset="0"/>
                                    <a:ea typeface="Cambria Math" panose="02040503050406030204" pitchFamily="18" charset="0"/>
                                  </a:rPr>
                                  <m:t>𝑛</m:t>
                                </m:r>
                              </m:e>
                            </m:rad>
                          </m:den>
                        </m:f>
                        <m:r>
                          <a:rPr lang="en-US" b="0" i="1" dirty="0" smtClean="0">
                            <a:latin typeface="Cambria Math" panose="02040503050406030204" pitchFamily="18" charset="0"/>
                          </a:rPr>
                          <m:t>)</m:t>
                        </m:r>
                      </m:den>
                    </m:f>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13.71−12.44</m:t>
                        </m:r>
                      </m:num>
                      <m:den>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rPr>
                              <m:t>3.2</m:t>
                            </m:r>
                          </m:num>
                          <m:den>
                            <m:r>
                              <a:rPr lang="en-US" b="0" i="1" dirty="0" smtClean="0">
                                <a:latin typeface="Cambria Math" panose="02040503050406030204" pitchFamily="18" charset="0"/>
                                <a:ea typeface="Cambria Math" panose="02040503050406030204" pitchFamily="18" charset="0"/>
                              </a:rPr>
                              <m:t>√15</m:t>
                            </m:r>
                          </m:den>
                        </m:f>
                      </m:den>
                    </m:f>
                    <m:r>
                      <a:rPr lang="en-US" b="0" i="1" dirty="0" smtClean="0">
                        <a:latin typeface="Cambria Math" panose="02040503050406030204" pitchFamily="18" charset="0"/>
                      </a:rPr>
                      <m:t>=</m:t>
                    </m:r>
                    <m:r>
                      <a:rPr lang="en-US" b="0" i="1" dirty="0" smtClean="0">
                        <a:latin typeface="Cambria Math" panose="02040503050406030204" pitchFamily="18" charset="0"/>
                      </a:rPr>
                      <m:t>+1.33</m:t>
                    </m:r>
                  </m:oMath>
                </a14:m>
                <a:endParaRPr lang="en-AU" dirty="0"/>
              </a:p>
              <a:p>
                <a:endParaRPr lang="en-AU" dirty="0"/>
              </a:p>
              <a:p>
                <a:r>
                  <a:rPr lang="en-AU" dirty="0"/>
                  <a:t>Then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r>
                          <a:rPr lang="en-US" b="0" i="1" dirty="0" smtClean="0">
                            <a:latin typeface="Cambria Math" panose="02040503050406030204" pitchFamily="18" charset="0"/>
                          </a:rPr>
                          <m:t>=−2.145&lt;</m:t>
                        </m:r>
                        <m:r>
                          <a:rPr lang="en-US" b="0" i="1" dirty="0" smtClean="0">
                            <a:latin typeface="Cambria Math" panose="02040503050406030204" pitchFamily="18" charset="0"/>
                          </a:rPr>
                          <m:t>𝑡</m:t>
                        </m:r>
                      </m:e>
                      <m:sub>
                        <m:r>
                          <a:rPr lang="en-US" b="0" i="1" dirty="0" smtClean="0">
                            <a:latin typeface="Cambria Math" panose="02040503050406030204" pitchFamily="18" charset="0"/>
                          </a:rPr>
                          <m:t>𝑡𝑒𝑠𝑡</m:t>
                        </m:r>
                      </m:sub>
                    </m:sSub>
                    <m:r>
                      <a:rPr lang="en-US" b="0" i="1" dirty="0" smtClean="0">
                        <a:latin typeface="Cambria Math" panose="02040503050406030204" pitchFamily="18" charset="0"/>
                      </a:rPr>
                      <m:t>=</m:t>
                    </m:r>
                    <m:r>
                      <a:rPr lang="en-US" b="0" i="0" dirty="0" smtClean="0">
                        <a:latin typeface="Cambria Math" panose="02040503050406030204" pitchFamily="18" charset="0"/>
                      </a:rPr>
                      <m:t>+1.33&lt;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=+2.</m:t>
                    </m:r>
                    <m:r>
                      <a:rPr lang="en-US" b="0" i="0" dirty="0" smtClean="0">
                        <a:latin typeface="Cambria Math" panose="02040503050406030204" pitchFamily="18" charset="0"/>
                      </a:rPr>
                      <m:t>145</m:t>
                    </m:r>
                    <m:r>
                      <a:rPr lang="en-US" b="0" i="1" dirty="0" smtClean="0">
                        <a:latin typeface="Cambria Math" panose="02040503050406030204" pitchFamily="18" charset="0"/>
                      </a:rPr>
                      <m:t> </m:t>
                    </m:r>
                  </m:oMath>
                </a14:m>
                <a:br>
                  <a:rPr lang="en-US" dirty="0"/>
                </a:br>
                <a:endParaRPr lang="en-US" dirty="0"/>
              </a:p>
              <a:p>
                <a:r>
                  <a:rPr lang="en-US" dirty="0"/>
                  <a:t>These numbers suggests that you </a:t>
                </a:r>
                <a:r>
                  <a:rPr lang="en-US" dirty="0">
                    <a:solidFill>
                      <a:srgbClr val="C00000"/>
                    </a:solidFill>
                  </a:rPr>
                  <a:t>cannot</a:t>
                </a:r>
                <a:r>
                  <a:rPr lang="en-US" dirty="0"/>
                  <a:t> reject the Null Hypothesis and  average call duration has not changed significantly since 1999 ( based on the assumptions and limitations of your analysis)</a:t>
                </a:r>
                <a:endParaRPr lang="en-AU" dirty="0"/>
              </a:p>
            </p:txBody>
          </p:sp>
        </mc:Choice>
        <mc:Fallback>
          <p:sp>
            <p:nvSpPr>
              <p:cNvPr id="3" name="Content Placeholder 2">
                <a:extLst>
                  <a:ext uri="{FF2B5EF4-FFF2-40B4-BE49-F238E27FC236}">
                    <a16:creationId xmlns:a16="http://schemas.microsoft.com/office/drawing/2014/main" id="{95453D9B-6958-7DA6-6C4F-FC56DE2C6F59}"/>
                  </a:ext>
                </a:extLst>
              </p:cNvPr>
              <p:cNvSpPr>
                <a:spLocks noGrp="1" noRot="1" noChangeAspect="1" noMove="1" noResize="1" noEditPoints="1" noAdjustHandles="1" noChangeArrowheads="1" noChangeShapeType="1" noTextEdit="1"/>
              </p:cNvSpPr>
              <p:nvPr>
                <p:ph sz="half" idx="2"/>
              </p:nvPr>
            </p:nvSpPr>
            <p:spPr>
              <a:xfrm>
                <a:off x="275696" y="2329964"/>
                <a:ext cx="8569723" cy="4360982"/>
              </a:xfrm>
              <a:blipFill>
                <a:blip r:embed="rId2"/>
                <a:stretch>
                  <a:fillRect l="-640" t="-2095" r="-356"/>
                </a:stretch>
              </a:blipFill>
            </p:spPr>
            <p:txBody>
              <a:bodyPr/>
              <a:lstStyle/>
              <a:p>
                <a:r>
                  <a:rPr lang="en-AU">
                    <a:noFill/>
                  </a:rPr>
                  <a:t> </a:t>
                </a:r>
              </a:p>
            </p:txBody>
          </p:sp>
        </mc:Fallback>
      </mc:AlternateContent>
      <p:sp>
        <p:nvSpPr>
          <p:cNvPr id="4" name="Title 3">
            <a:extLst>
              <a:ext uri="{FF2B5EF4-FFF2-40B4-BE49-F238E27FC236}">
                <a16:creationId xmlns:a16="http://schemas.microsoft.com/office/drawing/2014/main" id="{101F88AA-A5D9-A37B-AEB5-03E6112C6BC6}"/>
              </a:ext>
            </a:extLst>
          </p:cNvPr>
          <p:cNvSpPr>
            <a:spLocks noGrp="1"/>
          </p:cNvSpPr>
          <p:nvPr>
            <p:ph type="title"/>
          </p:nvPr>
        </p:nvSpPr>
        <p:spPr/>
        <p:txBody>
          <a:bodyPr/>
          <a:lstStyle/>
          <a:p>
            <a:r>
              <a:rPr lang="en-US" dirty="0"/>
              <a:t>How sample size impacts t</a:t>
            </a:r>
            <a:endParaRPr lang="en-AU" dirty="0"/>
          </a:p>
        </p:txBody>
      </p:sp>
    </p:spTree>
    <p:extLst>
      <p:ext uri="{BB962C8B-B14F-4D97-AF65-F5344CB8AC3E}">
        <p14:creationId xmlns:p14="http://schemas.microsoft.com/office/powerpoint/2010/main" val="3959296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706D78-E19E-3173-B2DA-9F1F492D8B8D}"/>
              </a:ext>
            </a:extLst>
          </p:cNvPr>
          <p:cNvSpPr>
            <a:spLocks noGrp="1"/>
          </p:cNvSpPr>
          <p:nvPr>
            <p:ph type="body" idx="13"/>
          </p:nvPr>
        </p:nvSpPr>
        <p:spPr/>
        <p:txBody>
          <a:bodyPr/>
          <a:lstStyle/>
          <a:p>
            <a:r>
              <a:rPr lang="en-US" dirty="0"/>
              <a:t>What does this mean?</a:t>
            </a:r>
            <a:endParaRPr lang="en-AU" dirty="0"/>
          </a:p>
        </p:txBody>
      </p:sp>
      <p:sp>
        <p:nvSpPr>
          <p:cNvPr id="3" name="Content Placeholder 2">
            <a:extLst>
              <a:ext uri="{FF2B5EF4-FFF2-40B4-BE49-F238E27FC236}">
                <a16:creationId xmlns:a16="http://schemas.microsoft.com/office/drawing/2014/main" id="{31A0FAAA-EE83-78C9-6F9B-8D0288324FC3}"/>
              </a:ext>
            </a:extLst>
          </p:cNvPr>
          <p:cNvSpPr>
            <a:spLocks noGrp="1"/>
          </p:cNvSpPr>
          <p:nvPr>
            <p:ph sz="half" idx="2"/>
          </p:nvPr>
        </p:nvSpPr>
        <p:spPr/>
        <p:txBody>
          <a:bodyPr/>
          <a:lstStyle/>
          <a:p>
            <a:pPr marL="342900" indent="-342900">
              <a:buFont typeface="Arial" panose="020B0604020202020204" pitchFamily="34" charset="0"/>
              <a:buChar char="•"/>
            </a:pPr>
            <a:r>
              <a:rPr lang="en-US" dirty="0"/>
              <a:t>If I want to mislead you I can CHOOSE a significance and a sample size that suits me.</a:t>
            </a:r>
          </a:p>
          <a:p>
            <a:pPr marL="342900" indent="-342900">
              <a:buFont typeface="Arial" panose="020B0604020202020204" pitchFamily="34" charset="0"/>
              <a:buChar char="•"/>
            </a:pPr>
            <a:r>
              <a:rPr lang="en-US" dirty="0"/>
              <a:t>You need to understand the assumptions and limitations of an analysis.</a:t>
            </a:r>
          </a:p>
          <a:p>
            <a:pPr marL="342900" indent="-342900">
              <a:buFont typeface="Arial" panose="020B0604020202020204" pitchFamily="34" charset="0"/>
              <a:buChar char="•"/>
            </a:pPr>
            <a:r>
              <a:rPr lang="en-US" dirty="0"/>
              <a:t>Do not just accept the final answer or conclusion of any analysis.</a:t>
            </a:r>
          </a:p>
          <a:p>
            <a:pPr marL="342900" indent="-342900">
              <a:buFont typeface="Arial" panose="020B0604020202020204" pitchFamily="34" charset="0"/>
              <a:buChar char="•"/>
            </a:pPr>
            <a:r>
              <a:rPr lang="en-US" dirty="0"/>
              <a:t>An analysis can be any calculations, not just statistics!</a:t>
            </a:r>
          </a:p>
          <a:p>
            <a:endParaRPr lang="en-US" dirty="0"/>
          </a:p>
          <a:p>
            <a:pPr algn="ctr"/>
            <a:r>
              <a:rPr lang="en-US" dirty="0">
                <a:solidFill>
                  <a:srgbClr val="C00000"/>
                </a:solidFill>
              </a:rPr>
              <a:t>This does not mean all statistics are lies but they must be fit for purpose.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2F73B944-6BC6-0166-7F8C-36EB2E6D6B85}"/>
              </a:ext>
            </a:extLst>
          </p:cNvPr>
          <p:cNvSpPr>
            <a:spLocks noGrp="1"/>
          </p:cNvSpPr>
          <p:nvPr>
            <p:ph type="title"/>
          </p:nvPr>
        </p:nvSpPr>
        <p:spPr/>
        <p:txBody>
          <a:bodyPr/>
          <a:lstStyle/>
          <a:p>
            <a:r>
              <a:rPr lang="en-US" dirty="0"/>
              <a:t>Confused?</a:t>
            </a:r>
            <a:endParaRPr lang="en-AU" dirty="0"/>
          </a:p>
        </p:txBody>
      </p:sp>
    </p:spTree>
    <p:extLst>
      <p:ext uri="{BB962C8B-B14F-4D97-AF65-F5344CB8AC3E}">
        <p14:creationId xmlns:p14="http://schemas.microsoft.com/office/powerpoint/2010/main" val="3980374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1945178"/>
            <a:ext cx="8569723" cy="4244485"/>
          </a:xfrm>
        </p:spPr>
        <p:txBody>
          <a:bodyPr>
            <a:normAutofit lnSpcReduction="10000"/>
          </a:bodyPr>
          <a:lstStyle/>
          <a:p>
            <a:r>
              <a:rPr lang="en-US" dirty="0"/>
              <a:t>A manufacturer of kitchen mixers employs a market research firm to estimate retail sales of its product by gathering information from a </a:t>
            </a:r>
            <a:r>
              <a:rPr lang="en-US" i="1" dirty="0">
                <a:solidFill>
                  <a:schemeClr val="bg2">
                    <a:lumMod val="60000"/>
                    <a:lumOff val="40000"/>
                  </a:schemeClr>
                </a:solidFill>
              </a:rPr>
              <a:t>sample </a:t>
            </a:r>
            <a:r>
              <a:rPr lang="en-US" dirty="0"/>
              <a:t>of retail stores.</a:t>
            </a:r>
          </a:p>
          <a:p>
            <a:r>
              <a:rPr lang="en-US" dirty="0"/>
              <a:t>In the last month a SRS of 50 stores found the average number of their mixers sold is 24 with standard deviation of 11.</a:t>
            </a:r>
          </a:p>
          <a:p>
            <a:r>
              <a:rPr lang="en-US" b="1" dirty="0">
                <a:solidFill>
                  <a:schemeClr val="bg2">
                    <a:lumMod val="40000"/>
                    <a:lumOff val="60000"/>
                  </a:schemeClr>
                </a:solidFill>
              </a:rPr>
              <a:t>Question</a:t>
            </a:r>
          </a:p>
          <a:p>
            <a:pPr marL="342900" indent="-342900">
              <a:buFont typeface="Arial" panose="020B0604020202020204" pitchFamily="34" charset="0"/>
              <a:buChar char="•"/>
            </a:pPr>
            <a:r>
              <a:rPr lang="en-US" dirty="0"/>
              <a:t>Determine the 95% confidence interval for the mean number of mixers sold by all stores in the region</a:t>
            </a:r>
          </a:p>
          <a:p>
            <a:pPr marL="342900" indent="-342900">
              <a:buFont typeface="Arial" panose="020B0604020202020204" pitchFamily="34" charset="0"/>
              <a:buChar char="•"/>
            </a:pPr>
            <a:r>
              <a:rPr lang="en-US" dirty="0"/>
              <a:t>The distribution of sales is strongly right skewed because there are many smaller stores and only a few large stores. The use of t in the first question is reasonable safe despite the store sizes not being normally distributed. </a:t>
            </a:r>
            <a:r>
              <a:rPr lang="en-US" b="1" dirty="0">
                <a:solidFill>
                  <a:schemeClr val="bg2">
                    <a:lumMod val="60000"/>
                    <a:lumOff val="40000"/>
                  </a:schemeClr>
                </a:solidFill>
              </a:rPr>
              <a:t>WHY?</a:t>
            </a:r>
          </a:p>
          <a:p>
            <a:pPr marL="857250" lvl="1" indent="-342900"/>
            <a:r>
              <a:rPr lang="en-US" b="1" dirty="0">
                <a:solidFill>
                  <a:schemeClr val="bg2">
                    <a:lumMod val="60000"/>
                    <a:lumOff val="40000"/>
                  </a:schemeClr>
                </a:solidFill>
              </a:rPr>
              <a:t>Central Limit Theorem (CLT) of course!</a:t>
            </a:r>
          </a:p>
          <a:p>
            <a:pPr marL="857250" lvl="1" indent="-342900"/>
            <a:r>
              <a:rPr lang="en-US" dirty="0"/>
              <a:t>As the sample size is large the sample means will be approximately normally distributed even though the parent population is not.</a:t>
            </a:r>
            <a:endParaRPr lang="en-AU" dirty="0"/>
          </a:p>
        </p:txBody>
      </p:sp>
      <p:sp>
        <p:nvSpPr>
          <p:cNvPr id="4" name="Title 3"/>
          <p:cNvSpPr>
            <a:spLocks noGrp="1"/>
          </p:cNvSpPr>
          <p:nvPr>
            <p:ph type="title"/>
          </p:nvPr>
        </p:nvSpPr>
        <p:spPr/>
        <p:txBody>
          <a:bodyPr/>
          <a:lstStyle/>
          <a:p>
            <a:r>
              <a:rPr lang="en-US" dirty="0"/>
              <a:t>Kitchen and confidence</a:t>
            </a:r>
            <a:endParaRPr lang="en-AU" dirty="0"/>
          </a:p>
        </p:txBody>
      </p:sp>
    </p:spTree>
    <p:extLst>
      <p:ext uri="{BB962C8B-B14F-4D97-AF65-F5344CB8AC3E}">
        <p14:creationId xmlns:p14="http://schemas.microsoft.com/office/powerpoint/2010/main" val="23855718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275696" y="1970116"/>
                <a:ext cx="8569723" cy="4219547"/>
              </a:xfrm>
            </p:spPr>
            <p:txBody>
              <a:bodyPr>
                <a:normAutofit/>
              </a:bodyPr>
              <a:lstStyle/>
              <a:p>
                <a:pPr marL="342900" indent="-342900">
                  <a:buFont typeface="Arial" panose="020B0604020202020204" pitchFamily="34" charset="0"/>
                  <a:buChar cha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0" smtClean="0">
                        <a:latin typeface="Cambria Math" panose="02040503050406030204" pitchFamily="18" charset="0"/>
                      </a:rPr>
                      <m:t>=24, </m:t>
                    </m:r>
                    <m:r>
                      <m:rPr>
                        <m:sty m:val="p"/>
                      </m:rPr>
                      <a:rPr lang="en-US" b="0" i="0" smtClean="0">
                        <a:latin typeface="Cambria Math" panose="02040503050406030204" pitchFamily="18" charset="0"/>
                      </a:rPr>
                      <m:t>n</m:t>
                    </m:r>
                    <m:r>
                      <a:rPr lang="en-US" b="0" i="0" smtClean="0">
                        <a:latin typeface="Cambria Math" panose="02040503050406030204" pitchFamily="18" charset="0"/>
                      </a:rPr>
                      <m:t>=50, </m:t>
                    </m:r>
                    <m:r>
                      <m:rPr>
                        <m:sty m:val="p"/>
                      </m:rPr>
                      <a:rPr lang="en-US" b="0" i="0" smtClean="0">
                        <a:latin typeface="Cambria Math" panose="02040503050406030204" pitchFamily="18" charset="0"/>
                      </a:rPr>
                      <m:t>s</m:t>
                    </m:r>
                    <m:r>
                      <a:rPr lang="en-US" b="0" i="0" smtClean="0">
                        <a:latin typeface="Cambria Math" panose="02040503050406030204" pitchFamily="18" charset="0"/>
                      </a:rPr>
                      <m:t>=11</m:t>
                    </m:r>
                  </m:oMath>
                </a14:m>
                <a:endParaRPr lang="en-US" b="0" dirty="0"/>
              </a:p>
              <a:p>
                <a:pPr marL="342900" indent="-342900">
                  <a:buFont typeface="Arial" panose="020B0604020202020204" pitchFamily="34" charset="0"/>
                  <a:buChar char="•"/>
                </a:pPr>
                <a:r>
                  <a:rPr lang="en-US" dirty="0"/>
                  <a:t>95% confidence, but we are looking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away from the sample mean.</a:t>
                </a:r>
              </a:p>
              <a:p>
                <a:pPr marL="342900" indent="-342900">
                  <a:buFont typeface="Arial" panose="020B0604020202020204" pitchFamily="34" charset="0"/>
                  <a:buChar char="•"/>
                </a:pPr>
                <a:r>
                  <a:rPr lang="en-US" dirty="0"/>
                  <a:t>This is a 2 tailed distribution so the p= 0.05/2 =  0.025</a:t>
                </a:r>
              </a:p>
              <a:p>
                <a:pPr marL="342900" indent="-342900">
                  <a:buFont typeface="Arial" panose="020B0604020202020204" pitchFamily="34" charset="0"/>
                  <a:buChar char="•"/>
                </a:pPr>
                <a:r>
                  <a:rPr lang="en-US" dirty="0"/>
                  <a:t>Looking up t tables p=0.025 and </a:t>
                </a:r>
                <a:r>
                  <a:rPr lang="en-US" dirty="0" err="1"/>
                  <a:t>dof</a:t>
                </a:r>
                <a:r>
                  <a:rPr lang="en-US" dirty="0"/>
                  <a:t>=50-1=49 get t=2.010</a:t>
                </a:r>
              </a:p>
              <a:p>
                <a:pPr marL="342900" indent="-342900">
                  <a:buFont typeface="Arial" panose="020B0604020202020204" pitchFamily="34" charset="0"/>
                  <a:buChar char="•"/>
                </a:pPr>
                <a:r>
                  <a:rPr lang="en-US" dirty="0"/>
                  <a:t>Remember that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m:t>
                        </m:r>
                      </m:den>
                    </m:f>
                  </m:oMath>
                </a14:m>
                <a:r>
                  <a:rPr lang="en-US" dirty="0"/>
                  <a:t>  and for a 2 tail there is an upper &amp; lower t </a:t>
                </a:r>
              </a:p>
              <a:p>
                <a:pPr marL="342900" indent="-342900">
                  <a:buFont typeface="Arial" panose="020B0604020202020204" pitchFamily="34" charset="0"/>
                  <a:buChar char="•"/>
                </a:pPr>
                <a:r>
                  <a:rPr lang="en-US" dirty="0"/>
                  <a:t>Rearrange to get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𝑠</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den>
                    </m:f>
                  </m:oMath>
                </a14:m>
                <a:endParaRPr lang="en-US"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=24</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.010</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11</m:t>
                        </m:r>
                      </m:num>
                      <m:den>
                        <m:rad>
                          <m:radPr>
                            <m:degHide m:val="on"/>
                            <m:ctrlPr>
                              <a:rPr lang="en-US" i="1">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50</m:t>
                            </m:r>
                          </m:e>
                        </m:rad>
                      </m:den>
                    </m:f>
                  </m:oMath>
                </a14:m>
                <a:endParaRPr lang="en-US"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=24</m:t>
                    </m:r>
                    <m:r>
                      <a:rPr lang="en-US" b="0" i="1" smtClean="0">
                        <a:latin typeface="Cambria Math" panose="02040503050406030204" pitchFamily="18" charset="0"/>
                        <a:ea typeface="Cambria Math" panose="02040503050406030204" pitchFamily="18" charset="0"/>
                      </a:rPr>
                      <m:t>±3.127</m:t>
                    </m:r>
                  </m:oMath>
                </a14:m>
                <a:endParaRPr lang="en-US" dirty="0"/>
              </a:p>
              <a:p>
                <a:r>
                  <a:rPr lang="en-US" dirty="0"/>
                  <a:t>Confidence Interval = (20.873,27.127)</a:t>
                </a:r>
              </a:p>
              <a:p>
                <a:r>
                  <a:rPr lang="en-US" sz="600" dirty="0"/>
                  <a:t>https://i2.wp.com/www.real-statistics.com/wp-content/uploads/2012/11/two-tailed-significance-testing.png?resize=303%2C181</a:t>
                </a: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275696" y="1970116"/>
                <a:ext cx="8569723" cy="4219547"/>
              </a:xfrm>
              <a:blipFill>
                <a:blip r:embed="rId2"/>
                <a:stretch>
                  <a:fillRect l="-711" t="-101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en-US" dirty="0"/>
                  <a:t>Kitchen - Do not know </a:t>
                </a:r>
                <a14:m>
                  <m:oMath xmlns:m="http://schemas.openxmlformats.org/officeDocument/2006/math">
                    <m:r>
                      <a:rPr lang="en-US" i="1" smtClean="0">
                        <a:latin typeface="Cambria Math" panose="02040503050406030204" pitchFamily="18" charset="0"/>
                        <a:ea typeface="Cambria Math" panose="02040503050406030204" pitchFamily="18" charset="0"/>
                      </a:rPr>
                      <m:t>𝝈</m:t>
                    </m:r>
                  </m:oMath>
                </a14:m>
                <a:r>
                  <a:rPr lang="en-AU" dirty="0"/>
                  <a:t>  use t</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a:blip r:embed="rId3"/>
                <a:stretch>
                  <a:fillRect t="-30986" b="-57746"/>
                </a:stretch>
              </a:blipFill>
            </p:spPr>
            <p:txBody>
              <a:bodyPr/>
              <a:lstStyle/>
              <a:p>
                <a:r>
                  <a:rPr lang="en-AU">
                    <a:noFill/>
                  </a:rPr>
                  <a:t> </a:t>
                </a:r>
              </a:p>
            </p:txBody>
          </p:sp>
        </mc:Fallback>
      </mc:AlternateContent>
      <p:pic>
        <p:nvPicPr>
          <p:cNvPr id="5" name="Picture 4"/>
          <p:cNvPicPr>
            <a:picLocks noChangeAspect="1"/>
          </p:cNvPicPr>
          <p:nvPr/>
        </p:nvPicPr>
        <p:blipFill>
          <a:blip r:embed="rId4"/>
          <a:stretch>
            <a:fillRect/>
          </a:stretch>
        </p:blipFill>
        <p:spPr>
          <a:xfrm>
            <a:off x="5494453" y="3899363"/>
            <a:ext cx="2943225" cy="1752600"/>
          </a:xfrm>
          <a:prstGeom prst="rect">
            <a:avLst/>
          </a:prstGeom>
        </p:spPr>
      </p:pic>
      <mc:AlternateContent xmlns:mc="http://schemas.openxmlformats.org/markup-compatibility/2006" xmlns:a14="http://schemas.microsoft.com/office/drawing/2010/main">
        <mc:Choice Requires="a14">
          <p:sp>
            <p:nvSpPr>
              <p:cNvPr id="6" name="Up Arrow Callout 5"/>
              <p:cNvSpPr/>
              <p:nvPr/>
            </p:nvSpPr>
            <p:spPr>
              <a:xfrm>
                <a:off x="5644342" y="5651963"/>
                <a:ext cx="1138505" cy="707816"/>
              </a:xfrm>
              <a:prstGeom prst="upArrowCallou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t=-2.010  </a:t>
                </a:r>
                <a14:m>
                  <m:oMath xmlns:m="http://schemas.openxmlformats.org/officeDocument/2006/math">
                    <m:acc>
                      <m:accPr>
                        <m:chr m:val="̅"/>
                        <m:ctrlPr>
                          <a:rPr lang="en-US" sz="140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r>
                      <a:rPr lang="en-US" sz="1400" b="0" i="1" smtClean="0">
                        <a:solidFill>
                          <a:schemeClr val="tx1"/>
                        </a:solidFill>
                        <a:latin typeface="Cambria Math" panose="02040503050406030204" pitchFamily="18" charset="0"/>
                      </a:rPr>
                      <m:t>=20.873</m:t>
                    </m:r>
                  </m:oMath>
                </a14:m>
                <a:endParaRPr lang="en-AU" sz="1400" dirty="0">
                  <a:solidFill>
                    <a:schemeClr val="tx1"/>
                  </a:solidFill>
                </a:endParaRPr>
              </a:p>
            </p:txBody>
          </p:sp>
        </mc:Choice>
        <mc:Fallback xmlns="">
          <p:sp>
            <p:nvSpPr>
              <p:cNvPr id="6" name="Up Arrow Callout 5"/>
              <p:cNvSpPr>
                <a:spLocks noRot="1" noChangeAspect="1" noMove="1" noResize="1" noEditPoints="1" noAdjustHandles="1" noChangeArrowheads="1" noChangeShapeType="1" noTextEdit="1"/>
              </p:cNvSpPr>
              <p:nvPr/>
            </p:nvSpPr>
            <p:spPr>
              <a:xfrm>
                <a:off x="5644342" y="5651963"/>
                <a:ext cx="1138505" cy="707816"/>
              </a:xfrm>
              <a:prstGeom prst="upArrowCallout">
                <a:avLst/>
              </a:prstGeom>
              <a:blipFill>
                <a:blip r:embed="rId5"/>
                <a:stretch>
                  <a:fillRect/>
                </a:stretch>
              </a:blipFill>
              <a:ln>
                <a:solidFill>
                  <a:srgbClr val="FF000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Up Arrow Callout 6"/>
              <p:cNvSpPr/>
              <p:nvPr/>
            </p:nvSpPr>
            <p:spPr>
              <a:xfrm>
                <a:off x="7282288" y="5651963"/>
                <a:ext cx="1063690" cy="707816"/>
              </a:xfrm>
              <a:prstGeom prst="upArrowCallout">
                <a:avLst>
                  <a:gd name="adj1" fmla="val 25000"/>
                  <a:gd name="adj2" fmla="val 25000"/>
                  <a:gd name="adj3" fmla="val 12081"/>
                  <a:gd name="adj4" fmla="val 64977"/>
                </a:avLst>
              </a:prstGeom>
              <a:solidFill>
                <a:schemeClr val="accent1">
                  <a:alpha val="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t=+2.010  </a:t>
                </a:r>
                <a14:m>
                  <m:oMath xmlns:m="http://schemas.openxmlformats.org/officeDocument/2006/math">
                    <m:acc>
                      <m:accPr>
                        <m:chr m:val="̅"/>
                        <m:ctrlPr>
                          <a:rPr lang="en-US" sz="140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r>
                      <a:rPr lang="en-US" sz="1400" b="0" i="1" smtClean="0">
                        <a:solidFill>
                          <a:schemeClr val="tx1"/>
                        </a:solidFill>
                        <a:latin typeface="Cambria Math" panose="02040503050406030204" pitchFamily="18" charset="0"/>
                      </a:rPr>
                      <m:t>=27.127</m:t>
                    </m:r>
                  </m:oMath>
                </a14:m>
                <a:endParaRPr lang="en-AU" sz="1400" dirty="0">
                  <a:solidFill>
                    <a:schemeClr val="tx1"/>
                  </a:solidFill>
                </a:endParaRPr>
              </a:p>
            </p:txBody>
          </p:sp>
        </mc:Choice>
        <mc:Fallback xmlns="">
          <p:sp>
            <p:nvSpPr>
              <p:cNvPr id="7" name="Up Arrow Callout 6"/>
              <p:cNvSpPr>
                <a:spLocks noRot="1" noChangeAspect="1" noMove="1" noResize="1" noEditPoints="1" noAdjustHandles="1" noChangeArrowheads="1" noChangeShapeType="1" noTextEdit="1"/>
              </p:cNvSpPr>
              <p:nvPr/>
            </p:nvSpPr>
            <p:spPr>
              <a:xfrm>
                <a:off x="7282288" y="5651963"/>
                <a:ext cx="1063690" cy="707816"/>
              </a:xfrm>
              <a:prstGeom prst="upArrowCallout">
                <a:avLst>
                  <a:gd name="adj1" fmla="val 25000"/>
                  <a:gd name="adj2" fmla="val 25000"/>
                  <a:gd name="adj3" fmla="val 12081"/>
                  <a:gd name="adj4" fmla="val 64977"/>
                </a:avLst>
              </a:prstGeom>
              <a:blipFill>
                <a:blip r:embed="rId6"/>
                <a:stretch>
                  <a:fillRect r="-2273"/>
                </a:stretch>
              </a:blipFill>
              <a:ln>
                <a:solidFill>
                  <a:srgbClr val="0070C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Up Arrow Callout 7"/>
              <p:cNvSpPr/>
              <p:nvPr/>
            </p:nvSpPr>
            <p:spPr>
              <a:xfrm>
                <a:off x="6384175" y="5651963"/>
                <a:ext cx="1221970" cy="1048095"/>
              </a:xfrm>
              <a:prstGeom prst="upArrowCallout">
                <a:avLst>
                  <a:gd name="adj1" fmla="val 12069"/>
                  <a:gd name="adj2" fmla="val 9971"/>
                  <a:gd name="adj3" fmla="val 25000"/>
                  <a:gd name="adj4" fmla="val 28953"/>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t=0 or </a:t>
                </a:r>
                <a14:m>
                  <m:oMath xmlns:m="http://schemas.openxmlformats.org/officeDocument/2006/math">
                    <m:acc>
                      <m:accPr>
                        <m:chr m:val="̅"/>
                        <m:ctrlPr>
                          <a:rPr lang="en-US" sz="1000" i="1" dirty="0" smtClean="0">
                            <a:solidFill>
                              <a:schemeClr val="tx1"/>
                            </a:solidFill>
                            <a:latin typeface="Cambria Math" panose="02040503050406030204" pitchFamily="18" charset="0"/>
                          </a:rPr>
                        </m:ctrlPr>
                      </m:accPr>
                      <m:e>
                        <m:r>
                          <a:rPr lang="en-US" sz="1000" b="0" i="1" dirty="0" smtClean="0">
                            <a:solidFill>
                              <a:schemeClr val="tx1"/>
                            </a:solidFill>
                            <a:latin typeface="Cambria Math" panose="02040503050406030204" pitchFamily="18" charset="0"/>
                          </a:rPr>
                          <m:t>𝑥</m:t>
                        </m:r>
                      </m:e>
                    </m:acc>
                  </m:oMath>
                </a14:m>
                <a:r>
                  <a:rPr lang="en-US" sz="1000" dirty="0">
                    <a:solidFill>
                      <a:schemeClr val="tx1"/>
                    </a:solidFill>
                  </a:rPr>
                  <a:t>= 24</a:t>
                </a:r>
                <a:endParaRPr lang="en-AU" sz="1000" dirty="0">
                  <a:solidFill>
                    <a:schemeClr val="tx1"/>
                  </a:solidFill>
                </a:endParaRPr>
              </a:p>
            </p:txBody>
          </p:sp>
        </mc:Choice>
        <mc:Fallback xmlns="">
          <p:sp>
            <p:nvSpPr>
              <p:cNvPr id="8" name="Up Arrow Callout 7"/>
              <p:cNvSpPr>
                <a:spLocks noRot="1" noChangeAspect="1" noMove="1" noResize="1" noEditPoints="1" noAdjustHandles="1" noChangeArrowheads="1" noChangeShapeType="1" noTextEdit="1"/>
              </p:cNvSpPr>
              <p:nvPr/>
            </p:nvSpPr>
            <p:spPr>
              <a:xfrm>
                <a:off x="6384175" y="5651963"/>
                <a:ext cx="1221970" cy="1048095"/>
              </a:xfrm>
              <a:prstGeom prst="upArrowCallout">
                <a:avLst>
                  <a:gd name="adj1" fmla="val 12069"/>
                  <a:gd name="adj2" fmla="val 9971"/>
                  <a:gd name="adj3" fmla="val 25000"/>
                  <a:gd name="adj4" fmla="val 28953"/>
                </a:avLst>
              </a:prstGeom>
              <a:blipFill>
                <a:blip r:embed="rId7"/>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6310127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3"/>
          </p:nvPr>
        </p:nvSpPr>
        <p:spPr/>
        <p:txBody>
          <a:bodyPr/>
          <a:lstStyle/>
          <a:p>
            <a:r>
              <a:rPr lang="en-US" dirty="0"/>
              <a:t>Check underlying assumption where ever possible</a:t>
            </a:r>
            <a:endParaRPr lang="en-AU" dirty="0"/>
          </a:p>
        </p:txBody>
      </p:sp>
      <p:pic>
        <p:nvPicPr>
          <p:cNvPr id="5" name="Content Placeholder 4"/>
          <p:cNvPicPr>
            <a:picLocks noGrp="1" noChangeAspect="1"/>
          </p:cNvPicPr>
          <p:nvPr>
            <p:ph sz="half" idx="2"/>
          </p:nvPr>
        </p:nvPicPr>
        <p:blipFill>
          <a:blip r:embed="rId2"/>
          <a:stretch>
            <a:fillRect/>
          </a:stretch>
        </p:blipFill>
        <p:spPr>
          <a:xfrm>
            <a:off x="1371601" y="2609531"/>
            <a:ext cx="5824695" cy="3821201"/>
          </a:xfrm>
          <a:prstGeom prst="rect">
            <a:avLst/>
          </a:prstGeom>
        </p:spPr>
      </p:pic>
      <p:sp>
        <p:nvSpPr>
          <p:cNvPr id="4" name="Title 3"/>
          <p:cNvSpPr>
            <a:spLocks noGrp="1"/>
          </p:cNvSpPr>
          <p:nvPr>
            <p:ph type="title"/>
          </p:nvPr>
        </p:nvSpPr>
        <p:spPr>
          <a:xfrm>
            <a:off x="0" y="964276"/>
            <a:ext cx="9144000" cy="835724"/>
          </a:xfrm>
        </p:spPr>
        <p:txBody>
          <a:bodyPr/>
          <a:lstStyle/>
          <a:p>
            <a:r>
              <a:rPr lang="en-US" dirty="0"/>
              <a:t>Using statistical packages for bigger data sets</a:t>
            </a:r>
            <a:endParaRPr lang="en-AU" dirty="0"/>
          </a:p>
        </p:txBody>
      </p:sp>
    </p:spTree>
    <p:extLst>
      <p:ext uri="{BB962C8B-B14F-4D97-AF65-F5344CB8AC3E}">
        <p14:creationId xmlns:p14="http://schemas.microsoft.com/office/powerpoint/2010/main" val="1841165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1895302"/>
            <a:ext cx="8569723" cy="4294361"/>
          </a:xfrm>
        </p:spPr>
        <p:txBody>
          <a:bodyPr/>
          <a:lstStyle/>
          <a:p>
            <a:r>
              <a:rPr lang="en-AU" dirty="0"/>
              <a:t>This table provides data on a group of people who contracted botulism, a potentially fatal food poisoning.</a:t>
            </a:r>
          </a:p>
          <a:p>
            <a:r>
              <a:rPr lang="en-AU" dirty="0"/>
              <a:t>The variables record: age, incubation period (the time in hours between eating the infected food and the first sign of illness),and whether the person survived (S) or died(D).</a:t>
            </a:r>
          </a:p>
          <a:p>
            <a:r>
              <a:rPr lang="en-US" dirty="0">
                <a:solidFill>
                  <a:schemeClr val="bg2">
                    <a:lumMod val="60000"/>
                    <a:lumOff val="40000"/>
                  </a:schemeClr>
                </a:solidFill>
              </a:rPr>
              <a:t>Test if the mean incubation period for the population is more than 30 days with a confidence of  95%.</a:t>
            </a:r>
            <a:endParaRPr lang="en-AU" dirty="0">
              <a:solidFill>
                <a:schemeClr val="bg2">
                  <a:lumMod val="60000"/>
                  <a:lumOff val="40000"/>
                </a:schemeClr>
              </a:solidFill>
            </a:endParaRPr>
          </a:p>
        </p:txBody>
      </p:sp>
      <p:sp>
        <p:nvSpPr>
          <p:cNvPr id="4" name="Title 3"/>
          <p:cNvSpPr>
            <a:spLocks noGrp="1"/>
          </p:cNvSpPr>
          <p:nvPr>
            <p:ph type="title"/>
          </p:nvPr>
        </p:nvSpPr>
        <p:spPr/>
        <p:txBody>
          <a:bodyPr/>
          <a:lstStyle/>
          <a:p>
            <a:r>
              <a:rPr lang="en-US" dirty="0"/>
              <a:t>Food poisoning</a:t>
            </a:r>
            <a:endParaRPr lang="en-AU" dirty="0"/>
          </a:p>
        </p:txBody>
      </p:sp>
      <p:pic>
        <p:nvPicPr>
          <p:cNvPr id="5" name="Picture 4"/>
          <p:cNvPicPr>
            <a:picLocks noChangeAspect="1"/>
          </p:cNvPicPr>
          <p:nvPr/>
        </p:nvPicPr>
        <p:blipFill>
          <a:blip r:embed="rId2"/>
          <a:stretch>
            <a:fillRect/>
          </a:stretch>
        </p:blipFill>
        <p:spPr>
          <a:xfrm>
            <a:off x="1745673" y="4100337"/>
            <a:ext cx="6412255" cy="2466718"/>
          </a:xfrm>
          <a:prstGeom prst="rect">
            <a:avLst/>
          </a:prstGeom>
        </p:spPr>
      </p:pic>
    </p:spTree>
    <p:extLst>
      <p:ext uri="{BB962C8B-B14F-4D97-AF65-F5344CB8AC3E}">
        <p14:creationId xmlns:p14="http://schemas.microsoft.com/office/powerpoint/2010/main" val="1266341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119745"/>
            <a:ext cx="8569723" cy="4069918"/>
          </a:xfrm>
        </p:spPr>
        <p:txBody>
          <a:bodyPr/>
          <a:lstStyle/>
          <a:p>
            <a:r>
              <a:rPr lang="en-US" dirty="0"/>
              <a:t>Null Hypothesis – mean incubation period = 30 days</a:t>
            </a:r>
          </a:p>
          <a:p>
            <a:r>
              <a:rPr lang="en-US" dirty="0"/>
              <a:t>Alternate Hypothesis – mean incubation period is more than 30 days</a:t>
            </a:r>
          </a:p>
          <a:p>
            <a:r>
              <a:rPr lang="en-US" dirty="0"/>
              <a:t>First of all check Normality assumptions</a:t>
            </a:r>
          </a:p>
          <a:p>
            <a:pPr marL="342900" indent="-342900">
              <a:buFont typeface="Arial" panose="020B0604020202020204" pitchFamily="34" charset="0"/>
              <a:buChar char="•"/>
            </a:pPr>
            <a:r>
              <a:rPr lang="en-US" dirty="0"/>
              <a:t>Box plot looks “ok” – fairly symmetrical</a:t>
            </a:r>
          </a:p>
          <a:p>
            <a:pPr marL="342900" indent="-342900">
              <a:buFont typeface="Arial" panose="020B0604020202020204" pitchFamily="34" charset="0"/>
              <a:buChar char="•"/>
            </a:pPr>
            <a:r>
              <a:rPr lang="en-US" dirty="0"/>
              <a:t>Shapiro-Wilk Sig is &gt;0.05</a:t>
            </a:r>
          </a:p>
          <a:p>
            <a:pPr marL="342900" indent="-342900">
              <a:buFont typeface="Arial" panose="020B0604020202020204" pitchFamily="34" charset="0"/>
              <a:buChar char="•"/>
            </a:pPr>
            <a:r>
              <a:rPr lang="en-US" dirty="0"/>
              <a:t>Test is valid</a:t>
            </a:r>
          </a:p>
          <a:p>
            <a:endParaRPr lang="en-AU" dirty="0"/>
          </a:p>
        </p:txBody>
      </p:sp>
      <p:sp>
        <p:nvSpPr>
          <p:cNvPr id="4" name="Title 3"/>
          <p:cNvSpPr>
            <a:spLocks noGrp="1"/>
          </p:cNvSpPr>
          <p:nvPr>
            <p:ph type="title"/>
          </p:nvPr>
        </p:nvSpPr>
        <p:spPr/>
        <p:txBody>
          <a:bodyPr/>
          <a:lstStyle/>
          <a:p>
            <a:r>
              <a:rPr lang="en-US" dirty="0"/>
              <a:t>Hypothesis &amp; test assumptions</a:t>
            </a:r>
            <a:endParaRPr lang="en-AU" dirty="0"/>
          </a:p>
        </p:txBody>
      </p:sp>
      <p:pic>
        <p:nvPicPr>
          <p:cNvPr id="5" name="Picture 4"/>
          <p:cNvPicPr>
            <a:picLocks noChangeAspect="1"/>
          </p:cNvPicPr>
          <p:nvPr/>
        </p:nvPicPr>
        <p:blipFill>
          <a:blip r:embed="rId2"/>
          <a:stretch>
            <a:fillRect/>
          </a:stretch>
        </p:blipFill>
        <p:spPr>
          <a:xfrm>
            <a:off x="275696" y="4986828"/>
            <a:ext cx="5269193" cy="1202835"/>
          </a:xfrm>
          <a:prstGeom prst="rect">
            <a:avLst/>
          </a:prstGeom>
        </p:spPr>
      </p:pic>
      <p:pic>
        <p:nvPicPr>
          <p:cNvPr id="6" name="Picture 5"/>
          <p:cNvPicPr>
            <a:picLocks noChangeAspect="1"/>
          </p:cNvPicPr>
          <p:nvPr/>
        </p:nvPicPr>
        <p:blipFill>
          <a:blip r:embed="rId3"/>
          <a:stretch>
            <a:fillRect/>
          </a:stretch>
        </p:blipFill>
        <p:spPr>
          <a:xfrm>
            <a:off x="6131416" y="4450960"/>
            <a:ext cx="2846330" cy="2301549"/>
          </a:xfrm>
          <a:prstGeom prst="rect">
            <a:avLst/>
          </a:prstGeom>
        </p:spPr>
      </p:pic>
    </p:spTree>
    <p:extLst>
      <p:ext uri="{BB962C8B-B14F-4D97-AF65-F5344CB8AC3E}">
        <p14:creationId xmlns:p14="http://schemas.microsoft.com/office/powerpoint/2010/main" val="380165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5038-27A5-4F51-BC87-0D3B0C8769DD}"/>
              </a:ext>
            </a:extLst>
          </p:cNvPr>
          <p:cNvSpPr>
            <a:spLocks noGrp="1"/>
          </p:cNvSpPr>
          <p:nvPr>
            <p:ph type="title"/>
          </p:nvPr>
        </p:nvSpPr>
        <p:spPr/>
        <p:txBody>
          <a:bodyPr/>
          <a:lstStyle/>
          <a:p>
            <a:r>
              <a:rPr lang="en-US" dirty="0"/>
              <a:t>Example: How many measurements?</a:t>
            </a:r>
            <a:endParaRPr lang="en-AU"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4E428D8-DBE7-4773-8A9C-B48C6B8EBC6F}"/>
                  </a:ext>
                </a:extLst>
              </p:cNvPr>
              <p:cNvSpPr>
                <a:spLocks noGrp="1"/>
              </p:cNvSpPr>
              <p:nvPr>
                <p:ph sz="half" idx="15"/>
              </p:nvPr>
            </p:nvSpPr>
            <p:spPr>
              <a:xfrm>
                <a:off x="246580" y="1998133"/>
                <a:ext cx="8529656" cy="4455204"/>
              </a:xfrm>
            </p:spPr>
            <p:txBody>
              <a:bodyPr/>
              <a:lstStyle/>
              <a:p>
                <a:r>
                  <a:rPr lang="en-US" dirty="0"/>
                  <a:t>To assess the accuracy of a laboratory scale a standard weight is weighed repeatedly.</a:t>
                </a:r>
              </a:p>
              <a:p>
                <a:r>
                  <a:rPr lang="en-US" dirty="0"/>
                  <a:t>The scale readings are normally distributed with unknown mean</a:t>
                </a:r>
              </a:p>
              <a:p>
                <a:r>
                  <a:rPr lang="en-US" dirty="0"/>
                  <a:t>The standard deviation is 0.0002 grams</a:t>
                </a:r>
              </a:p>
              <a:p>
                <a:r>
                  <a:rPr lang="en-US" b="1" dirty="0">
                    <a:solidFill>
                      <a:srgbClr val="FF0000"/>
                    </a:solidFill>
                  </a:rPr>
                  <a:t>Question</a:t>
                </a:r>
              </a:p>
              <a:p>
                <a:r>
                  <a:rPr lang="en-US" dirty="0"/>
                  <a:t>How many measurements must be made to get a margin or error of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0.0001</m:t>
                    </m:r>
                  </m:oMath>
                </a14:m>
                <a:r>
                  <a:rPr lang="en-AU" dirty="0"/>
                  <a:t> with 98% confidence?</a:t>
                </a:r>
              </a:p>
              <a:p>
                <a:r>
                  <a:rPr lang="en-US" i="1" dirty="0">
                    <a:solidFill>
                      <a:srgbClr val="FF0000"/>
                    </a:solidFill>
                  </a:rPr>
                  <a:t>H</a:t>
                </a:r>
                <a:r>
                  <a:rPr lang="en-AU" i="1" dirty="0">
                    <a:solidFill>
                      <a:srgbClr val="FF0000"/>
                    </a:solidFill>
                  </a:rPr>
                  <a:t>int: always work out your confidence interval first. What are the </a:t>
                </a:r>
                <a14:m>
                  <m:oMath xmlns:m="http://schemas.openxmlformats.org/officeDocument/2006/math">
                    <m:r>
                      <a:rPr lang="en-AU"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𝑧</m:t>
                    </m:r>
                  </m:oMath>
                </a14:m>
                <a:r>
                  <a:rPr lang="en-AU" i="1" dirty="0">
                    <a:solidFill>
                      <a:srgbClr val="FF0000"/>
                    </a:solidFill>
                  </a:rPr>
                  <a:t> for 98% confidence interval?</a:t>
                </a:r>
              </a:p>
            </p:txBody>
          </p:sp>
        </mc:Choice>
        <mc:Fallback xmlns="">
          <p:sp>
            <p:nvSpPr>
              <p:cNvPr id="4" name="Content Placeholder 3">
                <a:extLst>
                  <a:ext uri="{FF2B5EF4-FFF2-40B4-BE49-F238E27FC236}">
                    <a16:creationId xmlns:a16="http://schemas.microsoft.com/office/drawing/2014/main" id="{E4E428D8-DBE7-4773-8A9C-B48C6B8EBC6F}"/>
                  </a:ext>
                </a:extLst>
              </p:cNvPr>
              <p:cNvSpPr>
                <a:spLocks noGrp="1" noRot="1" noChangeAspect="1" noMove="1" noResize="1" noEditPoints="1" noAdjustHandles="1" noChangeArrowheads="1" noChangeShapeType="1" noTextEdit="1"/>
              </p:cNvSpPr>
              <p:nvPr>
                <p:ph sz="half" idx="15"/>
              </p:nvPr>
            </p:nvSpPr>
            <p:spPr>
              <a:xfrm>
                <a:off x="246580" y="1998133"/>
                <a:ext cx="8529656" cy="4455204"/>
              </a:xfrm>
              <a:blipFill>
                <a:blip r:embed="rId3"/>
                <a:stretch>
                  <a:fillRect l="-714" t="-1368" r="-1429"/>
                </a:stretch>
              </a:blipFill>
            </p:spPr>
            <p:txBody>
              <a:bodyPr/>
              <a:lstStyle/>
              <a:p>
                <a:r>
                  <a:rPr lang="en-AU">
                    <a:noFill/>
                  </a:rPr>
                  <a:t> </a:t>
                </a:r>
              </a:p>
            </p:txBody>
          </p:sp>
        </mc:Fallback>
      </mc:AlternateContent>
    </p:spTree>
    <p:extLst>
      <p:ext uri="{BB962C8B-B14F-4D97-AF65-F5344CB8AC3E}">
        <p14:creationId xmlns:p14="http://schemas.microsoft.com/office/powerpoint/2010/main" val="2891947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108066" y="1862051"/>
                <a:ext cx="8886306" cy="4995949"/>
              </a:xfrm>
            </p:spPr>
            <p:txBody>
              <a:bodyPr>
                <a:normAutofit fontScale="92500" lnSpcReduction="10000"/>
              </a:bodyPr>
              <a:lstStyle/>
              <a:p>
                <a:r>
                  <a:rPr lang="en-US" dirty="0"/>
                  <a:t>The outputs for the sample are.</a:t>
                </a:r>
              </a:p>
              <a:p>
                <a:pPr marL="342900" indent="-342900">
                  <a:buFont typeface="Arial" panose="020B0604020202020204" pitchFamily="34" charset="0"/>
                  <a:buChar char="•"/>
                </a:pP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=35.7778</m:t>
                    </m:r>
                  </m:oMath>
                </a14:m>
                <a:r>
                  <a:rPr lang="en-US" dirty="0"/>
                  <a:t>, s= 19.7917</a:t>
                </a:r>
              </a:p>
              <a:p>
                <a:pPr marL="342900" indent="-342900">
                  <a:buFont typeface="Arial" panose="020B0604020202020204" pitchFamily="34" charset="0"/>
                  <a:buChar char="•"/>
                </a:pPr>
                <a:r>
                  <a:rPr lang="en-US" b="1" dirty="0">
                    <a:solidFill>
                      <a:srgbClr val="FF0000"/>
                    </a:solidFill>
                  </a:rPr>
                  <a:t>Test statistic</a:t>
                </a:r>
                <a:r>
                  <a:rPr lang="en-US" dirty="0"/>
                  <a:t>: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35.7778</m:t>
                        </m:r>
                        <m:r>
                          <a:rPr lang="en-US" i="1">
                            <a:latin typeface="Cambria Math" panose="02040503050406030204" pitchFamily="18" charset="0"/>
                          </a:rPr>
                          <m:t>−</m:t>
                        </m:r>
                        <m:r>
                          <a:rPr lang="en-US" b="0" i="1" smtClean="0">
                            <a:latin typeface="Cambria Math" panose="02040503050406030204" pitchFamily="18" charset="0"/>
                          </a:rPr>
                          <m:t>30</m:t>
                        </m:r>
                      </m:num>
                      <m:den>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19.7917</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18</m:t>
                                </m:r>
                              </m:e>
                            </m:rad>
                          </m:den>
                        </m:f>
                        <m:r>
                          <a:rPr lang="en-US" i="1">
                            <a:latin typeface="Cambria Math" panose="02040503050406030204" pitchFamily="18" charset="0"/>
                          </a:rPr>
                          <m:t>)</m:t>
                        </m:r>
                      </m:den>
                    </m:f>
                    <m:r>
                      <a:rPr lang="en-US" i="1">
                        <a:latin typeface="Cambria Math" panose="02040503050406030204" pitchFamily="18" charset="0"/>
                      </a:rPr>
                      <m:t>=</m:t>
                    </m:r>
                    <m:r>
                      <a:rPr lang="en-US" b="0" i="1" smtClean="0">
                        <a:latin typeface="Cambria Math" panose="02040503050406030204" pitchFamily="18" charset="0"/>
                      </a:rPr>
                      <m:t>1.239</m:t>
                    </m:r>
                  </m:oMath>
                </a14:m>
                <a:endParaRPr lang="en-AU" dirty="0"/>
              </a:p>
              <a:p>
                <a:pPr marL="342900" indent="-342900">
                  <a:buFont typeface="Arial" panose="020B0604020202020204" pitchFamily="34" charset="0"/>
                  <a:buChar char="•"/>
                </a:pPr>
                <a:r>
                  <a:rPr lang="en-US" b="1" dirty="0">
                    <a:solidFill>
                      <a:srgbClr val="FF0000"/>
                    </a:solidFill>
                  </a:rPr>
                  <a:t>Critical region </a:t>
                </a:r>
                <a:r>
                  <a:rPr lang="en-US" dirty="0"/>
                  <a:t>:</a:t>
                </a:r>
              </a:p>
              <a:p>
                <a:pPr marL="857250" lvl="1" indent="-342900"/>
                <a:r>
                  <a:rPr lang="en-US" dirty="0"/>
                  <a:t>95% confidence 1 tail with </a:t>
                </a:r>
                <a:r>
                  <a:rPr lang="en-US" dirty="0" err="1"/>
                  <a:t>dof</a:t>
                </a:r>
                <a:r>
                  <a:rPr lang="en-US" dirty="0"/>
                  <a:t> = 18-1=17</a:t>
                </a:r>
              </a:p>
              <a:p>
                <a:pPr marL="857250" lvl="1" indent="-342900"/>
                <a:r>
                  <a:rPr lang="en-US" dirty="0"/>
                  <a:t>t=1.74</a:t>
                </a:r>
              </a:p>
              <a:p>
                <a:pPr marL="857250" lvl="1" indent="-342900"/>
                <a:endParaRPr lang="en-US" dirty="0"/>
              </a:p>
              <a:p>
                <a:r>
                  <a:rPr lang="en-US" b="1" dirty="0">
                    <a:solidFill>
                      <a:srgbClr val="FF0000"/>
                    </a:solidFill>
                  </a:rPr>
                  <a:t>Test t=1.239 &lt; t(95% confidence)=1.74</a:t>
                </a:r>
              </a:p>
              <a:p>
                <a:r>
                  <a:rPr lang="en-US" dirty="0"/>
                  <a:t>With a 95% confidence we can accept the Null Hypothesis that a sample mean incubation period as high as 35.78 would occur if the µ= 30 days.</a:t>
                </a:r>
              </a:p>
              <a:p>
                <a:r>
                  <a:rPr lang="en-US" b="1" dirty="0">
                    <a:solidFill>
                      <a:schemeClr val="bg2">
                        <a:lumMod val="60000"/>
                        <a:lumOff val="40000"/>
                      </a:schemeClr>
                    </a:solidFill>
                  </a:rPr>
                  <a:t>Conclusion</a:t>
                </a:r>
              </a:p>
              <a:p>
                <a:r>
                  <a:rPr lang="en-US" dirty="0"/>
                  <a:t>The data does not support the claim that the mean incubation period is more than 30 days.( t=1.239, </a:t>
                </a:r>
                <a:r>
                  <a:rPr lang="en-US" dirty="0" err="1"/>
                  <a:t>dof</a:t>
                </a:r>
                <a:r>
                  <a:rPr lang="en-US" dirty="0"/>
                  <a:t>=17, one tailed) </a:t>
                </a:r>
              </a:p>
              <a:p>
                <a:r>
                  <a:rPr lang="en-US" b="1" dirty="0">
                    <a:solidFill>
                      <a:srgbClr val="FF0000"/>
                    </a:solidFill>
                  </a:rPr>
                  <a:t>As Test t=1.239 &lt; t(95% confidence)=1.74</a:t>
                </a:r>
              </a:p>
              <a:p>
                <a:r>
                  <a:rPr lang="en-US" dirty="0"/>
                  <a:t>.</a:t>
                </a:r>
              </a:p>
              <a:p>
                <a:pPr marL="857250" lvl="1" indent="-342900"/>
                <a:endParaRPr lang="en-US" dirty="0"/>
              </a:p>
              <a:p>
                <a:pPr marL="857250" lvl="1" indent="-342900"/>
                <a:endParaRPr lang="en-AU" dirty="0"/>
              </a:p>
              <a:p>
                <a:pPr marL="342900" indent="-342900">
                  <a:buFont typeface="Arial" panose="020B0604020202020204" pitchFamily="34" charset="0"/>
                  <a:buChar char="•"/>
                </a:pP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108066" y="1862051"/>
                <a:ext cx="8886306" cy="4995949"/>
              </a:xfrm>
              <a:blipFill>
                <a:blip r:embed="rId2"/>
                <a:stretch>
                  <a:fillRect l="-686" t="-1829"/>
                </a:stretch>
              </a:blipFill>
            </p:spPr>
            <p:txBody>
              <a:bodyPr/>
              <a:lstStyle/>
              <a:p>
                <a:r>
                  <a:rPr lang="en-AU">
                    <a:noFill/>
                  </a:rPr>
                  <a:t> </a:t>
                </a:r>
              </a:p>
            </p:txBody>
          </p:sp>
        </mc:Fallback>
      </mc:AlternateContent>
      <p:sp>
        <p:nvSpPr>
          <p:cNvPr id="4" name="Title 3"/>
          <p:cNvSpPr>
            <a:spLocks noGrp="1"/>
          </p:cNvSpPr>
          <p:nvPr>
            <p:ph type="title"/>
          </p:nvPr>
        </p:nvSpPr>
        <p:spPr>
          <a:xfrm>
            <a:off x="0" y="964276"/>
            <a:ext cx="9144000" cy="835724"/>
          </a:xfrm>
        </p:spPr>
        <p:txBody>
          <a:bodyPr/>
          <a:lstStyle/>
          <a:p>
            <a:r>
              <a:rPr lang="en-US" dirty="0"/>
              <a:t>Test statistic, Critical region &amp; Conclusion</a:t>
            </a:r>
            <a:endParaRPr lang="en-AU" dirty="0"/>
          </a:p>
        </p:txBody>
      </p:sp>
      <p:pic>
        <p:nvPicPr>
          <p:cNvPr id="5" name="Picture 4"/>
          <p:cNvPicPr>
            <a:picLocks noChangeAspect="1"/>
          </p:cNvPicPr>
          <p:nvPr/>
        </p:nvPicPr>
        <p:blipFill>
          <a:blip r:embed="rId3"/>
          <a:stretch>
            <a:fillRect/>
          </a:stretch>
        </p:blipFill>
        <p:spPr>
          <a:xfrm>
            <a:off x="5869696" y="1800000"/>
            <a:ext cx="2213350" cy="2058170"/>
          </a:xfrm>
          <a:prstGeom prst="rect">
            <a:avLst/>
          </a:prstGeom>
        </p:spPr>
      </p:pic>
      <mc:AlternateContent xmlns:mc="http://schemas.openxmlformats.org/markup-compatibility/2006" xmlns:a14="http://schemas.microsoft.com/office/drawing/2010/main">
        <mc:Choice Requires="a14">
          <p:sp>
            <p:nvSpPr>
              <p:cNvPr id="6" name="Up Arrow Callout 5"/>
              <p:cNvSpPr/>
              <p:nvPr/>
            </p:nvSpPr>
            <p:spPr>
              <a:xfrm>
                <a:off x="6138206" y="3555895"/>
                <a:ext cx="1180069" cy="604549"/>
              </a:xfrm>
              <a:prstGeom prst="upArrowCallout">
                <a:avLst>
                  <a:gd name="adj1" fmla="val 25000"/>
                  <a:gd name="adj2" fmla="val 25000"/>
                  <a:gd name="adj3" fmla="val 12081"/>
                  <a:gd name="adj4" fmla="val 64977"/>
                </a:avLst>
              </a:prstGeom>
              <a:solidFill>
                <a:schemeClr val="accent1">
                  <a:alpha val="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t=+1.239  </a:t>
                </a:r>
                <a14:m>
                  <m:oMath xmlns:m="http://schemas.openxmlformats.org/officeDocument/2006/math">
                    <m:acc>
                      <m:accPr>
                        <m:chr m:val="̅"/>
                        <m:ctrlPr>
                          <a:rPr lang="en-US" sz="1400" i="1" smtClean="0">
                            <a:solidFill>
                              <a:schemeClr val="tx1"/>
                            </a:solidFill>
                            <a:latin typeface="Cambria Math" panose="02040503050406030204" pitchFamily="18" charset="0"/>
                          </a:rPr>
                        </m:ctrlPr>
                      </m:accPr>
                      <m:e>
                        <m:r>
                          <a:rPr lang="en-US" sz="1400" b="0" i="1" smtClean="0">
                            <a:solidFill>
                              <a:schemeClr val="tx1"/>
                            </a:solidFill>
                            <a:latin typeface="Cambria Math" panose="02040503050406030204" pitchFamily="18" charset="0"/>
                          </a:rPr>
                          <m:t>𝑥</m:t>
                        </m:r>
                      </m:e>
                    </m:acc>
                    <m:r>
                      <a:rPr lang="en-US" sz="1400" b="0" i="1" smtClean="0">
                        <a:solidFill>
                          <a:schemeClr val="tx1"/>
                        </a:solidFill>
                        <a:latin typeface="Cambria Math" panose="02040503050406030204" pitchFamily="18" charset="0"/>
                      </a:rPr>
                      <m:t>=35.7778</m:t>
                    </m:r>
                  </m:oMath>
                </a14:m>
                <a:endParaRPr lang="en-AU" sz="1400" dirty="0">
                  <a:solidFill>
                    <a:schemeClr val="tx1"/>
                  </a:solidFill>
                </a:endParaRPr>
              </a:p>
            </p:txBody>
          </p:sp>
        </mc:Choice>
        <mc:Fallback xmlns="">
          <p:sp>
            <p:nvSpPr>
              <p:cNvPr id="6" name="Up Arrow Callout 5"/>
              <p:cNvSpPr>
                <a:spLocks noRot="1" noChangeAspect="1" noMove="1" noResize="1" noEditPoints="1" noAdjustHandles="1" noChangeArrowheads="1" noChangeShapeType="1" noTextEdit="1"/>
              </p:cNvSpPr>
              <p:nvPr/>
            </p:nvSpPr>
            <p:spPr>
              <a:xfrm>
                <a:off x="6138206" y="3555895"/>
                <a:ext cx="1180069" cy="604549"/>
              </a:xfrm>
              <a:prstGeom prst="upArrowCallout">
                <a:avLst>
                  <a:gd name="adj1" fmla="val 25000"/>
                  <a:gd name="adj2" fmla="val 25000"/>
                  <a:gd name="adj3" fmla="val 12081"/>
                  <a:gd name="adj4" fmla="val 64977"/>
                </a:avLst>
              </a:prstGeom>
              <a:blipFill>
                <a:blip r:embed="rId4"/>
                <a:stretch>
                  <a:fillRect b="-5882"/>
                </a:stretch>
              </a:blipFill>
              <a:ln>
                <a:solidFill>
                  <a:srgbClr val="0070C0"/>
                </a:solidFill>
              </a:ln>
            </p:spPr>
            <p:txBody>
              <a:bodyPr/>
              <a:lstStyle/>
              <a:p>
                <a:r>
                  <a:rPr lang="en-AU">
                    <a:noFill/>
                  </a:rPr>
                  <a:t> </a:t>
                </a:r>
              </a:p>
            </p:txBody>
          </p:sp>
        </mc:Fallback>
      </mc:AlternateContent>
      <p:sp>
        <p:nvSpPr>
          <p:cNvPr id="8" name="Down Arrow Callout 7"/>
          <p:cNvSpPr/>
          <p:nvPr/>
        </p:nvSpPr>
        <p:spPr>
          <a:xfrm>
            <a:off x="6332762" y="1800000"/>
            <a:ext cx="1166856" cy="1205346"/>
          </a:xfrm>
          <a:prstGeom prst="downArrowCallout">
            <a:avLst>
              <a:gd name="adj1" fmla="val 25000"/>
              <a:gd name="adj2" fmla="val 25000"/>
              <a:gd name="adj3" fmla="val 25000"/>
              <a:gd name="adj4" fmla="val 32563"/>
            </a:avLst>
          </a:prstGeom>
          <a:solidFill>
            <a:schemeClr val="bg1">
              <a:alpha val="8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t(95%)=1.74</a:t>
            </a:r>
            <a:endParaRPr lang="en-AU" sz="1200" dirty="0">
              <a:solidFill>
                <a:schemeClr val="tx1"/>
              </a:solidFill>
            </a:endParaRPr>
          </a:p>
        </p:txBody>
      </p:sp>
    </p:spTree>
    <p:extLst>
      <p:ext uri="{BB962C8B-B14F-4D97-AF65-F5344CB8AC3E}">
        <p14:creationId xmlns:p14="http://schemas.microsoft.com/office/powerpoint/2010/main" val="3483777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75696" y="2552007"/>
            <a:ext cx="8569723" cy="3637656"/>
          </a:xfrm>
        </p:spPr>
        <p:txBody>
          <a:bodyPr/>
          <a:lstStyle/>
          <a:p>
            <a:r>
              <a:rPr lang="en-US" dirty="0"/>
              <a:t>I find this result amazing. Remember the question was:</a:t>
            </a:r>
          </a:p>
          <a:p>
            <a:r>
              <a:rPr lang="en-US" dirty="0">
                <a:solidFill>
                  <a:srgbClr val="FF0000"/>
                </a:solidFill>
              </a:rPr>
              <a:t>Test if the mean incubation period for the population is more than 30 days with a confidence of  95%.</a:t>
            </a:r>
            <a:endParaRPr lang="en-AU" dirty="0">
              <a:solidFill>
                <a:srgbClr val="FF0000"/>
              </a:solidFill>
            </a:endParaRPr>
          </a:p>
          <a:p>
            <a:r>
              <a:rPr lang="en-US" dirty="0"/>
              <a:t>Because we did not know the population standard deviation we had to use a t distribution which is more spread out.</a:t>
            </a:r>
          </a:p>
          <a:p>
            <a:r>
              <a:rPr lang="en-US" dirty="0"/>
              <a:t>Even though the sample mean was 35.7778, it is not sufficiently statistically different from 30 for us to be </a:t>
            </a:r>
            <a:r>
              <a:rPr lang="en-US" b="1" dirty="0">
                <a:solidFill>
                  <a:srgbClr val="FF0000"/>
                </a:solidFill>
              </a:rPr>
              <a:t>confident</a:t>
            </a:r>
            <a:r>
              <a:rPr lang="en-US" dirty="0"/>
              <a:t> that this is more than natural variation in sample means based on the information we had.</a:t>
            </a:r>
          </a:p>
          <a:p>
            <a:endParaRPr lang="en-AU" dirty="0"/>
          </a:p>
        </p:txBody>
      </p:sp>
      <p:sp>
        <p:nvSpPr>
          <p:cNvPr id="4" name="Title 3"/>
          <p:cNvSpPr>
            <a:spLocks noGrp="1"/>
          </p:cNvSpPr>
          <p:nvPr>
            <p:ph type="title"/>
          </p:nvPr>
        </p:nvSpPr>
        <p:spPr/>
        <p:txBody>
          <a:bodyPr/>
          <a:lstStyle/>
          <a:p>
            <a:r>
              <a:rPr lang="en-US" dirty="0"/>
              <a:t>Do not “</a:t>
            </a:r>
            <a:r>
              <a:rPr lang="en-US" dirty="0">
                <a:solidFill>
                  <a:schemeClr val="bg2">
                    <a:lumMod val="60000"/>
                    <a:lumOff val="40000"/>
                  </a:schemeClr>
                </a:solidFill>
              </a:rPr>
              <a:t>guesstimate” </a:t>
            </a:r>
            <a:r>
              <a:rPr lang="en-US" dirty="0"/>
              <a:t>significance</a:t>
            </a:r>
            <a:endParaRPr lang="en-AU" dirty="0"/>
          </a:p>
        </p:txBody>
      </p:sp>
    </p:spTree>
    <p:extLst>
      <p:ext uri="{BB962C8B-B14F-4D97-AF65-F5344CB8AC3E}">
        <p14:creationId xmlns:p14="http://schemas.microsoft.com/office/powerpoint/2010/main" val="663713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Formulae summary</a:t>
            </a:r>
            <a:endParaRPr lang="en-AU" dirty="0"/>
          </a:p>
        </p:txBody>
      </p:sp>
      <p:pic>
        <p:nvPicPr>
          <p:cNvPr id="10" name="Content Placeholder 9">
            <a:extLst>
              <a:ext uri="{FF2B5EF4-FFF2-40B4-BE49-F238E27FC236}">
                <a16:creationId xmlns:a16="http://schemas.microsoft.com/office/drawing/2014/main" id="{236C026F-296C-4DE5-AF71-745B7226D27C}"/>
              </a:ext>
            </a:extLst>
          </p:cNvPr>
          <p:cNvPicPr>
            <a:picLocks noGrp="1" noChangeAspect="1"/>
          </p:cNvPicPr>
          <p:nvPr>
            <p:ph sz="half" idx="2"/>
          </p:nvPr>
        </p:nvPicPr>
        <p:blipFill>
          <a:blip r:embed="rId2"/>
          <a:stretch>
            <a:fillRect/>
          </a:stretch>
        </p:blipFill>
        <p:spPr>
          <a:xfrm>
            <a:off x="1318092" y="2281646"/>
            <a:ext cx="6510914" cy="4276667"/>
          </a:xfrm>
        </p:spPr>
      </p:pic>
    </p:spTree>
    <p:extLst>
      <p:ext uri="{BB962C8B-B14F-4D97-AF65-F5344CB8AC3E}">
        <p14:creationId xmlns:p14="http://schemas.microsoft.com/office/powerpoint/2010/main" val="15486771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528E9C-C10B-41A8-88DA-F073F1EAEE09}"/>
              </a:ext>
            </a:extLst>
          </p:cNvPr>
          <p:cNvSpPr>
            <a:spLocks noGrp="1"/>
          </p:cNvSpPr>
          <p:nvPr>
            <p:ph type="body" idx="13"/>
          </p:nvPr>
        </p:nvSpPr>
        <p:spPr/>
        <p:txBody>
          <a:bodyPr/>
          <a:lstStyle/>
          <a:p>
            <a:endParaRPr lang="en-AU" dirty="0"/>
          </a:p>
        </p:txBody>
      </p:sp>
      <p:pic>
        <p:nvPicPr>
          <p:cNvPr id="5" name="Content Placeholder 4">
            <a:extLst>
              <a:ext uri="{FF2B5EF4-FFF2-40B4-BE49-F238E27FC236}">
                <a16:creationId xmlns:a16="http://schemas.microsoft.com/office/drawing/2014/main" id="{080CD15A-F8C7-42F7-9824-47DDC784A7AF}"/>
              </a:ext>
            </a:extLst>
          </p:cNvPr>
          <p:cNvPicPr>
            <a:picLocks noGrp="1" noChangeAspect="1"/>
          </p:cNvPicPr>
          <p:nvPr>
            <p:ph sz="half" idx="2"/>
          </p:nvPr>
        </p:nvPicPr>
        <p:blipFill>
          <a:blip r:embed="rId2"/>
          <a:stretch>
            <a:fillRect/>
          </a:stretch>
        </p:blipFill>
        <p:spPr>
          <a:xfrm>
            <a:off x="275696" y="2634651"/>
            <a:ext cx="4372514" cy="1534723"/>
          </a:xfrm>
          <a:prstGeom prst="rect">
            <a:avLst/>
          </a:prstGeom>
        </p:spPr>
      </p:pic>
      <p:sp>
        <p:nvSpPr>
          <p:cNvPr id="4" name="Title 3">
            <a:extLst>
              <a:ext uri="{FF2B5EF4-FFF2-40B4-BE49-F238E27FC236}">
                <a16:creationId xmlns:a16="http://schemas.microsoft.com/office/drawing/2014/main" id="{F1391F63-8E58-404C-80B6-6DB4B2552141}"/>
              </a:ext>
            </a:extLst>
          </p:cNvPr>
          <p:cNvSpPr>
            <a:spLocks noGrp="1"/>
          </p:cNvSpPr>
          <p:nvPr>
            <p:ph type="title"/>
          </p:nvPr>
        </p:nvSpPr>
        <p:spPr>
          <a:xfrm>
            <a:off x="0" y="1191237"/>
            <a:ext cx="9144000" cy="608763"/>
          </a:xfrm>
        </p:spPr>
        <p:txBody>
          <a:bodyPr/>
          <a:lstStyle/>
          <a:p>
            <a:r>
              <a:rPr lang="en-US" sz="2800" dirty="0"/>
              <a:t>Past CU exam questions</a:t>
            </a:r>
            <a:r>
              <a:rPr lang="en-US" dirty="0"/>
              <a:t>  </a:t>
            </a:r>
            <a:endParaRPr lang="en-AU" dirty="0"/>
          </a:p>
        </p:txBody>
      </p:sp>
      <p:pic>
        <p:nvPicPr>
          <p:cNvPr id="6" name="Picture 5">
            <a:extLst>
              <a:ext uri="{FF2B5EF4-FFF2-40B4-BE49-F238E27FC236}">
                <a16:creationId xmlns:a16="http://schemas.microsoft.com/office/drawing/2014/main" id="{8CB7B1B0-53E4-419F-9622-BEBB88DD0ED5}"/>
              </a:ext>
            </a:extLst>
          </p:cNvPr>
          <p:cNvPicPr>
            <a:picLocks noChangeAspect="1"/>
          </p:cNvPicPr>
          <p:nvPr/>
        </p:nvPicPr>
        <p:blipFill>
          <a:blip r:embed="rId3"/>
          <a:stretch>
            <a:fillRect/>
          </a:stretch>
        </p:blipFill>
        <p:spPr>
          <a:xfrm>
            <a:off x="4377912" y="4429433"/>
            <a:ext cx="4372514" cy="1556558"/>
          </a:xfrm>
          <a:prstGeom prst="rect">
            <a:avLst/>
          </a:prstGeom>
        </p:spPr>
      </p:pic>
    </p:spTree>
    <p:extLst>
      <p:ext uri="{BB962C8B-B14F-4D97-AF65-F5344CB8AC3E}">
        <p14:creationId xmlns:p14="http://schemas.microsoft.com/office/powerpoint/2010/main" val="332925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E66D-223C-4F69-B3BD-B136116C21E5}"/>
              </a:ext>
            </a:extLst>
          </p:cNvPr>
          <p:cNvSpPr>
            <a:spLocks noGrp="1"/>
          </p:cNvSpPr>
          <p:nvPr>
            <p:ph type="title"/>
          </p:nvPr>
        </p:nvSpPr>
        <p:spPr/>
        <p:txBody>
          <a:bodyPr/>
          <a:lstStyle/>
          <a:p>
            <a:r>
              <a:rPr lang="en-US" dirty="0"/>
              <a:t>Solution: how many measurements?</a:t>
            </a:r>
            <a:endParaRPr lang="en-AU"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915EA23-3D09-4DE2-B05D-0279C13A5FAD}"/>
                  </a:ext>
                </a:extLst>
              </p:cNvPr>
              <p:cNvSpPr>
                <a:spLocks noGrp="1"/>
              </p:cNvSpPr>
              <p:nvPr>
                <p:ph sz="half" idx="15"/>
              </p:nvPr>
            </p:nvSpPr>
            <p:spPr>
              <a:xfrm>
                <a:off x="246579" y="2020711"/>
                <a:ext cx="5723397" cy="4432626"/>
              </a:xfrm>
            </p:spPr>
            <p:txBody>
              <a:bodyPr>
                <a:normAutofit fontScale="92500" lnSpcReduction="10000"/>
              </a:bodyPr>
              <a:lstStyle/>
              <a:p>
                <a:pPr marL="342900" indent="-342900">
                  <a:buFont typeface="Arial" panose="020B0604020202020204" pitchFamily="34" charset="0"/>
                  <a:buChar char="•"/>
                </a:pPr>
                <a:r>
                  <a:rPr lang="en-US" dirty="0"/>
                  <a:t>Draw a 98% confidence</a:t>
                </a:r>
              </a:p>
              <a:p>
                <a:pPr marL="342900" indent="-342900">
                  <a:buFont typeface="Arial" panose="020B0604020202020204" pitchFamily="34" charset="0"/>
                  <a:buChar char="•"/>
                </a:pPr>
                <a:r>
                  <a:rPr lang="en-US" dirty="0"/>
                  <a:t>What values of z are the critical z values for 98% confidence (from tables). </a:t>
                </a:r>
              </a:p>
              <a:p>
                <a:pPr marL="857250" lvl="1" indent="-342900"/>
                <a14:m>
                  <m:oMath xmlns:m="http://schemas.openxmlformats.org/officeDocument/2006/math">
                    <m:r>
                      <a:rPr lang="en-US" i="1" dirty="0" smtClean="0">
                        <a:latin typeface="Cambria Math" panose="02040503050406030204" pitchFamily="18" charset="0"/>
                      </a:rPr>
                      <m:t>1−0.98 = 0.02 = </m:t>
                    </m:r>
                    <m:r>
                      <a:rPr lang="en-US" i="1" dirty="0" smtClean="0">
                        <a:latin typeface="Cambria Math" panose="02040503050406030204" pitchFamily="18" charset="0"/>
                        <a:ea typeface="Cambria Math" panose="02040503050406030204" pitchFamily="18" charset="0"/>
                      </a:rPr>
                      <m:t>𝛼</m:t>
                    </m:r>
                    <m:r>
                      <a:rPr lang="en-US" i="1" dirty="0" smtClean="0">
                        <a:latin typeface="Cambria Math" panose="02040503050406030204" pitchFamily="18" charset="0"/>
                      </a:rPr>
                      <m:t> </m:t>
                    </m:r>
                  </m:oMath>
                </a14:m>
                <a:r>
                  <a:rPr lang="en-US" dirty="0"/>
                  <a:t>then 0.02/2 = 0.01</a:t>
                </a:r>
              </a:p>
              <a:p>
                <a:pPr marL="857250" lvl="1" indent="-342900"/>
                <a:r>
                  <a:rPr lang="en-US" dirty="0"/>
                  <a:t>In z tables look for a probability of </a:t>
                </a:r>
                <a14:m>
                  <m:oMath xmlns:m="http://schemas.openxmlformats.org/officeDocument/2006/math">
                    <m:r>
                      <a:rPr lang="en-US" i="1" dirty="0" smtClean="0">
                        <a:solidFill>
                          <a:srgbClr val="FF0000"/>
                        </a:solidFill>
                        <a:latin typeface="Cambria Math" panose="02040503050406030204" pitchFamily="18" charset="0"/>
                      </a:rPr>
                      <m:t>0.01</m:t>
                    </m:r>
                  </m:oMath>
                </a14:m>
                <a:r>
                  <a:rPr lang="en-US" dirty="0"/>
                  <a:t> this gives a </a:t>
                </a:r>
                <a14:m>
                  <m:oMath xmlns:m="http://schemas.openxmlformats.org/officeDocument/2006/math">
                    <m:r>
                      <a:rPr lang="en-US" i="1" dirty="0" smtClean="0">
                        <a:solidFill>
                          <a:srgbClr val="FF0000"/>
                        </a:solidFill>
                        <a:latin typeface="Cambria Math" panose="02040503050406030204" pitchFamily="18" charset="0"/>
                      </a:rPr>
                      <m:t>𝑧</m:t>
                    </m:r>
                    <m:r>
                      <a:rPr lang="en-US" i="1" dirty="0" smtClean="0">
                        <a:solidFill>
                          <a:srgbClr val="FF0000"/>
                        </a:solidFill>
                        <a:latin typeface="Cambria Math" panose="02040503050406030204" pitchFamily="18" charset="0"/>
                      </a:rPr>
                      <m:t>=−2.33</m:t>
                    </m:r>
                  </m:oMath>
                </a14:m>
                <a:r>
                  <a:rPr lang="en-US" dirty="0">
                    <a:solidFill>
                      <a:srgbClr val="FF0000"/>
                    </a:solidFill>
                  </a:rPr>
                  <a:t> </a:t>
                </a:r>
                <a:r>
                  <a:rPr lang="en-US" dirty="0"/>
                  <a:t>for the LHS.</a:t>
                </a:r>
              </a:p>
              <a:p>
                <a:pPr marL="857250" lvl="1" indent="-342900"/>
                <a:r>
                  <a:rPr lang="en-US" dirty="0"/>
                  <a:t>By symmetry </a:t>
                </a:r>
                <a14:m>
                  <m:oMath xmlns:m="http://schemas.openxmlformats.org/officeDocument/2006/math">
                    <m:r>
                      <a:rPr lang="en-US" i="1" dirty="0" smtClean="0">
                        <a:solidFill>
                          <a:srgbClr val="FF0000"/>
                        </a:solidFill>
                        <a:latin typeface="Cambria Math" panose="02040503050406030204" pitchFamily="18" charset="0"/>
                      </a:rPr>
                      <m:t>𝑧</m:t>
                    </m:r>
                    <m:r>
                      <a:rPr lang="en-US" i="1" dirty="0" smtClean="0">
                        <a:solidFill>
                          <a:srgbClr val="FF0000"/>
                        </a:solidFill>
                        <a:latin typeface="Cambria Math" panose="02040503050406030204" pitchFamily="18" charset="0"/>
                      </a:rPr>
                      <m:t>=+2.33 </m:t>
                    </m:r>
                  </m:oMath>
                </a14:m>
                <a:r>
                  <a:rPr lang="en-US" dirty="0"/>
                  <a:t>for the RHS.</a:t>
                </a:r>
                <a:endParaRPr lang="en-US" b="1" i="1" dirty="0">
                  <a:solidFill>
                    <a:srgbClr val="C00000"/>
                  </a:solidFill>
                  <a:latin typeface="Cambria Math" panose="02040503050406030204" pitchFamily="18" charset="0"/>
                </a:endParaRPr>
              </a:p>
              <a:p>
                <a:pPr marL="857250" lvl="1" indent="-342900"/>
                <a14:m>
                  <m:oMath xmlns:m="http://schemas.openxmlformats.org/officeDocument/2006/math">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𝒛</m:t>
                        </m:r>
                      </m:e>
                      <m:sub>
                        <m:f>
                          <m:fPr>
                            <m:type m:val="skw"/>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ea typeface="Cambria Math" panose="02040503050406030204" pitchFamily="18" charset="0"/>
                              </a:rPr>
                              <m:t>𝜶</m:t>
                            </m:r>
                          </m:num>
                          <m:den>
                            <m:r>
                              <a:rPr lang="en-US" b="1" i="1">
                                <a:solidFill>
                                  <a:srgbClr val="C00000"/>
                                </a:solidFill>
                                <a:latin typeface="Cambria Math" panose="02040503050406030204" pitchFamily="18" charset="0"/>
                              </a:rPr>
                              <m:t>𝟐</m:t>
                            </m:r>
                          </m:den>
                        </m:f>
                      </m:sub>
                    </m:sSub>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rPr>
                      <m:t>𝟐</m:t>
                    </m:r>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𝟑𝟑</m:t>
                    </m:r>
                  </m:oMath>
                </a14:m>
                <a:r>
                  <a:rPr lang="en-US" dirty="0"/>
                  <a:t> is another way of writing it.</a:t>
                </a:r>
              </a:p>
              <a:p>
                <a:pPr marL="342900" indent="-342900"/>
                <a:r>
                  <a:rPr lang="en-US" dirty="0"/>
                  <a:t>You know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=0.0002</m:t>
                    </m:r>
                  </m:oMath>
                </a14:m>
                <a:r>
                  <a:rPr lang="en-US" dirty="0"/>
                  <a:t> and error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=±0.0001</m:t>
                    </m:r>
                  </m:oMath>
                </a14:m>
                <a:endParaRPr lang="en-US" dirty="0"/>
              </a:p>
              <a:p>
                <a:pPr marL="342900" indent="-342900">
                  <a:buFont typeface="Arial" panose="020B0604020202020204" pitchFamily="34" charset="0"/>
                  <a:buChar char="•"/>
                </a:pPr>
                <a14:m>
                  <m:oMath xmlns:m="http://schemas.openxmlformats.org/officeDocument/2006/math">
                    <m:r>
                      <a:rPr lang="en-US" b="1" i="1">
                        <a:solidFill>
                          <a:srgbClr val="C00000"/>
                        </a:solidFill>
                        <a:latin typeface="Cambria Math" panose="02040503050406030204" pitchFamily="18" charset="0"/>
                      </a:rPr>
                      <m:t>𝒏</m:t>
                    </m:r>
                    <m:r>
                      <a:rPr lang="en-US" b="1" i="1">
                        <a:solidFill>
                          <a:srgbClr val="C00000"/>
                        </a:solidFill>
                        <a:latin typeface="Cambria Math" panose="02040503050406030204" pitchFamily="18" charset="0"/>
                      </a:rPr>
                      <m:t>=</m:t>
                    </m:r>
                    <m:sSup>
                      <m:sSupPr>
                        <m:ctrlPr>
                          <a:rPr lang="en-US" b="1" i="1">
                            <a:solidFill>
                              <a:srgbClr val="C00000"/>
                            </a:solidFill>
                            <a:latin typeface="Cambria Math" panose="02040503050406030204" pitchFamily="18" charset="0"/>
                          </a:rPr>
                        </m:ctrlPr>
                      </m:sSup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m:t>
                            </m:r>
                            <m:r>
                              <a:rPr lang="en-US" b="1" i="1">
                                <a:solidFill>
                                  <a:srgbClr val="C00000"/>
                                </a:solidFill>
                                <a:latin typeface="Cambria Math" panose="02040503050406030204" pitchFamily="18" charset="0"/>
                              </a:rPr>
                              <m:t>𝒛</m:t>
                            </m:r>
                          </m:e>
                          <m:sub>
                            <m:f>
                              <m:fPr>
                                <m:type m:val="skw"/>
                                <m:ctrlPr>
                                  <a:rPr lang="en-US" b="1" i="1">
                                    <a:solidFill>
                                      <a:srgbClr val="C00000"/>
                                    </a:solidFill>
                                    <a:latin typeface="Cambria Math" panose="02040503050406030204" pitchFamily="18" charset="0"/>
                                  </a:rPr>
                                </m:ctrlPr>
                              </m:fPr>
                              <m:num>
                                <m:r>
                                  <a:rPr lang="en-US" b="1" i="1">
                                    <a:solidFill>
                                      <a:srgbClr val="C00000"/>
                                    </a:solidFill>
                                    <a:latin typeface="Cambria Math" panose="02040503050406030204" pitchFamily="18" charset="0"/>
                                    <a:ea typeface="Cambria Math" panose="02040503050406030204" pitchFamily="18" charset="0"/>
                                  </a:rPr>
                                  <m:t>𝜶</m:t>
                                </m:r>
                              </m:num>
                              <m:den>
                                <m:r>
                                  <a:rPr lang="en-US" b="1" i="1">
                                    <a:solidFill>
                                      <a:srgbClr val="C00000"/>
                                    </a:solidFill>
                                    <a:latin typeface="Cambria Math" panose="02040503050406030204" pitchFamily="18" charset="0"/>
                                  </a:rPr>
                                  <m:t>𝟐</m:t>
                                </m:r>
                              </m:den>
                            </m:f>
                          </m:sub>
                        </m:sSub>
                        <m:r>
                          <a:rPr lang="en-US" b="1" i="1">
                            <a:solidFill>
                              <a:srgbClr val="C00000"/>
                            </a:solidFill>
                            <a:latin typeface="Cambria Math" panose="02040503050406030204" pitchFamily="18" charset="0"/>
                          </a:rPr>
                          <m:t>)∗</m:t>
                        </m:r>
                        <m:f>
                          <m:fPr>
                            <m:ctrlPr>
                              <a:rPr lang="en-AU" b="1" i="1">
                                <a:solidFill>
                                  <a:srgbClr val="C00000"/>
                                </a:solidFill>
                                <a:latin typeface="Cambria Math" panose="02040503050406030204" pitchFamily="18" charset="0"/>
                              </a:rPr>
                            </m:ctrlPr>
                          </m:fPr>
                          <m:num>
                            <m:r>
                              <a:rPr lang="en-AU" b="1" i="1">
                                <a:solidFill>
                                  <a:srgbClr val="C00000"/>
                                </a:solidFill>
                                <a:latin typeface="Cambria Math" panose="02040503050406030204" pitchFamily="18" charset="0"/>
                                <a:ea typeface="Cambria Math" panose="02040503050406030204" pitchFamily="18" charset="0"/>
                              </a:rPr>
                              <m:t>𝝈</m:t>
                            </m:r>
                          </m:num>
                          <m:den>
                            <m:r>
                              <a:rPr lang="en-US" b="1" i="1">
                                <a:solidFill>
                                  <a:srgbClr val="C00000"/>
                                </a:solidFill>
                                <a:latin typeface="Cambria Math" panose="02040503050406030204" pitchFamily="18" charset="0"/>
                              </a:rPr>
                              <m:t>𝑬</m:t>
                            </m:r>
                          </m:den>
                        </m:f>
                        <m:r>
                          <a:rPr lang="en-US" b="1" i="1">
                            <a:solidFill>
                              <a:srgbClr val="C00000"/>
                            </a:solidFill>
                            <a:latin typeface="Cambria Math" panose="02040503050406030204" pitchFamily="18" charset="0"/>
                          </a:rPr>
                          <m:t>)</m:t>
                        </m:r>
                      </m:e>
                      <m:sup>
                        <m:r>
                          <a:rPr lang="en-US" b="1" i="1">
                            <a:solidFill>
                              <a:srgbClr val="C00000"/>
                            </a:solidFill>
                            <a:latin typeface="Cambria Math" panose="02040503050406030204" pitchFamily="18" charset="0"/>
                          </a:rPr>
                          <m:t>𝟐</m:t>
                        </m:r>
                      </m:sup>
                    </m:sSup>
                    <m:r>
                      <a:rPr lang="en-US" b="1" i="1" smtClean="0">
                        <a:solidFill>
                          <a:srgbClr val="C00000"/>
                        </a:solidFill>
                        <a:latin typeface="Cambria Math" panose="02040503050406030204" pitchFamily="18" charset="0"/>
                      </a:rPr>
                      <m:t>=</m:t>
                    </m:r>
                    <m:sSup>
                      <m:sSupPr>
                        <m:ctrlPr>
                          <a:rPr lang="en-US" b="1" i="1">
                            <a:solidFill>
                              <a:srgbClr val="C00000"/>
                            </a:solidFill>
                            <a:latin typeface="Cambria Math" panose="02040503050406030204" pitchFamily="18" charset="0"/>
                          </a:rPr>
                        </m:ctrlPr>
                      </m:sSupPr>
                      <m:e>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𝟐</m:t>
                        </m:r>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𝟑𝟑</m:t>
                        </m:r>
                        <m:r>
                          <a:rPr lang="en-US" b="1" i="1">
                            <a:solidFill>
                              <a:srgbClr val="C00000"/>
                            </a:solidFill>
                            <a:latin typeface="Cambria Math" panose="02040503050406030204" pitchFamily="18" charset="0"/>
                          </a:rPr>
                          <m:t>)∗</m:t>
                        </m:r>
                        <m:f>
                          <m:fPr>
                            <m:ctrlPr>
                              <a:rPr lang="en-AU" b="1" i="1">
                                <a:solidFill>
                                  <a:srgbClr val="C00000"/>
                                </a:solidFill>
                                <a:latin typeface="Cambria Math" panose="02040503050406030204" pitchFamily="18" charset="0"/>
                              </a:rPr>
                            </m:ctrlPr>
                          </m:fPr>
                          <m:num>
                            <m:r>
                              <a:rPr lang="en-US" b="1" i="1" smtClean="0">
                                <a:solidFill>
                                  <a:srgbClr val="C00000"/>
                                </a:solidFill>
                                <a:latin typeface="Cambria Math" panose="02040503050406030204" pitchFamily="18" charset="0"/>
                              </a:rPr>
                              <m:t>𝟎</m:t>
                            </m:r>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𝟎𝟎𝟎𝟐</m:t>
                            </m:r>
                          </m:num>
                          <m:den>
                            <m:r>
                              <a:rPr lang="en-US" b="1" i="1" smtClean="0">
                                <a:solidFill>
                                  <a:srgbClr val="C00000"/>
                                </a:solidFill>
                                <a:latin typeface="Cambria Math" panose="02040503050406030204" pitchFamily="18" charset="0"/>
                                <a:ea typeface="Cambria Math" panose="02040503050406030204" pitchFamily="18" charset="0"/>
                              </a:rPr>
                              <m:t>𝟎</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𝟎𝟎𝟎𝟏</m:t>
                            </m:r>
                          </m:den>
                        </m:f>
                        <m:r>
                          <a:rPr lang="en-US" b="1" i="1">
                            <a:solidFill>
                              <a:srgbClr val="C00000"/>
                            </a:solidFill>
                            <a:latin typeface="Cambria Math" panose="02040503050406030204" pitchFamily="18" charset="0"/>
                          </a:rPr>
                          <m:t>)</m:t>
                        </m:r>
                      </m:e>
                      <m:sup>
                        <m:r>
                          <a:rPr lang="en-US" b="1" i="1">
                            <a:solidFill>
                              <a:srgbClr val="C00000"/>
                            </a:solidFill>
                            <a:latin typeface="Cambria Math" panose="02040503050406030204" pitchFamily="18" charset="0"/>
                          </a:rPr>
                          <m:t>𝟐</m:t>
                        </m:r>
                      </m:sup>
                    </m:sSup>
                  </m:oMath>
                </a14:m>
                <a:endParaRPr lang="en-US" dirty="0"/>
              </a:p>
              <a:p>
                <a:pPr marL="342900"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=21.72</m:t>
                    </m:r>
                  </m:oMath>
                </a14:m>
                <a:r>
                  <a:rPr lang="en-US" b="0" dirty="0"/>
                  <a:t> </a:t>
                </a:r>
                <a:r>
                  <a:rPr lang="en-US" dirty="0"/>
                  <a:t>Always round up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=22</m:t>
                    </m:r>
                  </m:oMath>
                </a14:m>
                <a:endParaRPr lang="en-US" b="0" dirty="0"/>
              </a:p>
              <a:p>
                <a:r>
                  <a:rPr lang="en-US" b="1" dirty="0">
                    <a:solidFill>
                      <a:srgbClr val="FF0000"/>
                    </a:solidFill>
                  </a:rPr>
                  <a:t>ANSWER</a:t>
                </a:r>
              </a:p>
              <a:p>
                <a:pPr marL="342900" indent="-342900">
                  <a:buFont typeface="Arial" panose="020B0604020202020204" pitchFamily="34" charset="0"/>
                  <a:buChar char="•"/>
                </a:pPr>
                <a:r>
                  <a:rPr lang="en-US" dirty="0"/>
                  <a:t>You need at least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=22 </m:t>
                    </m:r>
                  </m:oMath>
                </a14:m>
                <a:r>
                  <a:rPr lang="en-US" dirty="0"/>
                  <a:t>measurements to get a margin or error of </a:t>
                </a:r>
                <a14:m>
                  <m:oMath xmlns:m="http://schemas.openxmlformats.org/officeDocument/2006/math">
                    <m:r>
                      <a:rPr lang="en-US" i="1">
                        <a:latin typeface="Cambria Math" panose="02040503050406030204" pitchFamily="18" charset="0"/>
                        <a:ea typeface="Cambria Math" panose="02040503050406030204" pitchFamily="18" charset="0"/>
                      </a:rPr>
                      <m:t>±0.0001</m:t>
                    </m:r>
                  </m:oMath>
                </a14:m>
                <a:r>
                  <a:rPr lang="en-AU" dirty="0"/>
                  <a:t> with 98% confidence</a:t>
                </a:r>
                <a:endParaRPr lang="en-US" b="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AU" dirty="0"/>
              </a:p>
            </p:txBody>
          </p:sp>
        </mc:Choice>
        <mc:Fallback>
          <p:sp>
            <p:nvSpPr>
              <p:cNvPr id="4" name="Content Placeholder 3">
                <a:extLst>
                  <a:ext uri="{FF2B5EF4-FFF2-40B4-BE49-F238E27FC236}">
                    <a16:creationId xmlns:a16="http://schemas.microsoft.com/office/drawing/2014/main" id="{D915EA23-3D09-4DE2-B05D-0279C13A5FAD}"/>
                  </a:ext>
                </a:extLst>
              </p:cNvPr>
              <p:cNvSpPr>
                <a:spLocks noGrp="1" noRot="1" noChangeAspect="1" noMove="1" noResize="1" noEditPoints="1" noAdjustHandles="1" noChangeArrowheads="1" noChangeShapeType="1" noTextEdit="1"/>
              </p:cNvSpPr>
              <p:nvPr>
                <p:ph sz="half" idx="15"/>
              </p:nvPr>
            </p:nvSpPr>
            <p:spPr>
              <a:xfrm>
                <a:off x="246579" y="2020711"/>
                <a:ext cx="5723397" cy="4432626"/>
              </a:xfrm>
              <a:blipFill>
                <a:blip r:embed="rId2"/>
                <a:stretch>
                  <a:fillRect l="-958" t="-2060" r="-1810"/>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072E5115-5717-457D-BB86-DE3F6F58F949}"/>
              </a:ext>
            </a:extLst>
          </p:cNvPr>
          <p:cNvPicPr>
            <a:picLocks noChangeAspect="1"/>
          </p:cNvPicPr>
          <p:nvPr/>
        </p:nvPicPr>
        <p:blipFill>
          <a:blip r:embed="rId3"/>
          <a:stretch>
            <a:fillRect/>
          </a:stretch>
        </p:blipFill>
        <p:spPr>
          <a:xfrm>
            <a:off x="5969976" y="2163586"/>
            <a:ext cx="3264759" cy="1713822"/>
          </a:xfrm>
          <a:prstGeom prst="rect">
            <a:avLst/>
          </a:prstGeom>
        </p:spPr>
      </p:pic>
    </p:spTree>
    <p:extLst>
      <p:ext uri="{BB962C8B-B14F-4D97-AF65-F5344CB8AC3E}">
        <p14:creationId xmlns:p14="http://schemas.microsoft.com/office/powerpoint/2010/main" val="28674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C389-3FFE-45E8-889E-886C51C8DF29}"/>
              </a:ext>
            </a:extLst>
          </p:cNvPr>
          <p:cNvSpPr>
            <a:spLocks noGrp="1"/>
          </p:cNvSpPr>
          <p:nvPr>
            <p:ph type="title"/>
          </p:nvPr>
        </p:nvSpPr>
        <p:spPr/>
        <p:txBody>
          <a:bodyPr/>
          <a:lstStyle/>
          <a:p>
            <a:r>
              <a:rPr lang="en-US" dirty="0"/>
              <a:t>CU Past exam question</a:t>
            </a:r>
            <a:endParaRPr lang="en-AU" dirty="0"/>
          </a:p>
        </p:txBody>
      </p:sp>
      <p:sp>
        <p:nvSpPr>
          <p:cNvPr id="3" name="Text Placeholder 2">
            <a:extLst>
              <a:ext uri="{FF2B5EF4-FFF2-40B4-BE49-F238E27FC236}">
                <a16:creationId xmlns:a16="http://schemas.microsoft.com/office/drawing/2014/main" id="{AD0B5FB0-00AF-49DE-9F3C-9597DC3FCE59}"/>
              </a:ext>
            </a:extLst>
          </p:cNvPr>
          <p:cNvSpPr>
            <a:spLocks noGrp="1"/>
          </p:cNvSpPr>
          <p:nvPr>
            <p:ph type="body" idx="14"/>
          </p:nvPr>
        </p:nvSpPr>
        <p:spPr/>
        <p:txBody>
          <a:bodyPr/>
          <a:lstStyle/>
          <a:p>
            <a:r>
              <a:rPr lang="en-US" dirty="0"/>
              <a:t>Part (b) is a margin of error question</a:t>
            </a:r>
            <a:endParaRPr lang="en-AU" dirty="0"/>
          </a:p>
        </p:txBody>
      </p:sp>
      <p:pic>
        <p:nvPicPr>
          <p:cNvPr id="5" name="Content Placeholder 4">
            <a:extLst>
              <a:ext uri="{FF2B5EF4-FFF2-40B4-BE49-F238E27FC236}">
                <a16:creationId xmlns:a16="http://schemas.microsoft.com/office/drawing/2014/main" id="{7C769B53-429C-4A62-80ED-86AF2FCF7DCC}"/>
              </a:ext>
            </a:extLst>
          </p:cNvPr>
          <p:cNvPicPr>
            <a:picLocks noGrp="1" noChangeAspect="1"/>
          </p:cNvPicPr>
          <p:nvPr>
            <p:ph sz="half" idx="15"/>
          </p:nvPr>
        </p:nvPicPr>
        <p:blipFill>
          <a:blip r:embed="rId2"/>
          <a:stretch>
            <a:fillRect/>
          </a:stretch>
        </p:blipFill>
        <p:spPr>
          <a:xfrm>
            <a:off x="683405" y="2730490"/>
            <a:ext cx="7777189" cy="2930535"/>
          </a:xfrm>
          <a:prstGeom prst="rect">
            <a:avLst/>
          </a:prstGeom>
        </p:spPr>
      </p:pic>
    </p:spTree>
    <p:extLst>
      <p:ext uri="{BB962C8B-B14F-4D97-AF65-F5344CB8AC3E}">
        <p14:creationId xmlns:p14="http://schemas.microsoft.com/office/powerpoint/2010/main" val="45550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Scientific method</a:t>
            </a:r>
            <a:endParaRPr lang="en-AU" dirty="0"/>
          </a:p>
        </p:txBody>
      </p:sp>
      <p:sp>
        <p:nvSpPr>
          <p:cNvPr id="3" name="Content Placeholder 2">
            <a:extLst>
              <a:ext uri="{FF2B5EF4-FFF2-40B4-BE49-F238E27FC236}">
                <a16:creationId xmlns:a16="http://schemas.microsoft.com/office/drawing/2014/main" id="{4A1FD738-C761-4517-B926-9A0EC2A2A11F}"/>
              </a:ext>
            </a:extLst>
          </p:cNvPr>
          <p:cNvSpPr>
            <a:spLocks noGrp="1"/>
          </p:cNvSpPr>
          <p:nvPr>
            <p:ph sz="half" idx="2"/>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800" dirty="0"/>
          </a:p>
          <a:p>
            <a:r>
              <a:rPr lang="en-US" sz="800" dirty="0"/>
              <a:t>https://raeonscience.weebly.com/the-scientific-method.html</a:t>
            </a:r>
          </a:p>
          <a:p>
            <a:endParaRPr lang="en-US" dirty="0"/>
          </a:p>
          <a:p>
            <a:endParaRPr lang="en-AU" dirty="0"/>
          </a:p>
        </p:txBody>
      </p:sp>
      <p:pic>
        <p:nvPicPr>
          <p:cNvPr id="5" name="Picture 4">
            <a:extLst>
              <a:ext uri="{FF2B5EF4-FFF2-40B4-BE49-F238E27FC236}">
                <a16:creationId xmlns:a16="http://schemas.microsoft.com/office/drawing/2014/main" id="{D5AE3FB6-9715-4F22-B84C-79A286312712}"/>
              </a:ext>
            </a:extLst>
          </p:cNvPr>
          <p:cNvPicPr>
            <a:picLocks noChangeAspect="1"/>
          </p:cNvPicPr>
          <p:nvPr/>
        </p:nvPicPr>
        <p:blipFill>
          <a:blip r:embed="rId2"/>
          <a:stretch>
            <a:fillRect/>
          </a:stretch>
        </p:blipFill>
        <p:spPr>
          <a:xfrm>
            <a:off x="772760" y="2505075"/>
            <a:ext cx="3895725" cy="3076575"/>
          </a:xfrm>
          <a:prstGeom prst="rect">
            <a:avLst/>
          </a:prstGeom>
        </p:spPr>
      </p:pic>
    </p:spTree>
    <p:extLst>
      <p:ext uri="{BB962C8B-B14F-4D97-AF65-F5344CB8AC3E}">
        <p14:creationId xmlns:p14="http://schemas.microsoft.com/office/powerpoint/2010/main" val="4059927574"/>
      </p:ext>
    </p:extLst>
  </p:cSld>
  <p:clrMapOvr>
    <a:masterClrMapping/>
  </p:clrMapOvr>
</p:sld>
</file>

<file path=ppt/theme/theme1.xml><?xml version="1.0" encoding="utf-8"?>
<a:theme xmlns:a="http://schemas.openxmlformats.org/drawingml/2006/main" name="Office Theme">
  <a:themeElements>
    <a:clrScheme name="CurtinCollege">
      <a:dk1>
        <a:srgbClr val="000000"/>
      </a:dk1>
      <a:lt1>
        <a:srgbClr val="FFFFFF"/>
      </a:lt1>
      <a:dk2>
        <a:srgbClr val="000000"/>
      </a:dk2>
      <a:lt2>
        <a:srgbClr val="D50071"/>
      </a:lt2>
      <a:accent1>
        <a:srgbClr val="B58C0A"/>
      </a:accent1>
      <a:accent2>
        <a:srgbClr val="000000"/>
      </a:accent2>
      <a:accent3>
        <a:srgbClr val="919296"/>
      </a:accent3>
      <a:accent4>
        <a:srgbClr val="4EC1B7"/>
      </a:accent4>
      <a:accent5>
        <a:srgbClr val="566D31"/>
      </a:accent5>
      <a:accent6>
        <a:srgbClr val="D50071"/>
      </a:accent6>
      <a:hlink>
        <a:srgbClr val="0563C1"/>
      </a:hlink>
      <a:folHlink>
        <a:srgbClr val="954F72"/>
      </a:folHlink>
    </a:clrScheme>
    <a:fontScheme name="CurtinColle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 Lecture Presentation - Engineering" id="{D225BB46-7B46-4CC2-AFB0-6C935CD9EC60}" vid="{A891FBD2-F3C0-494C-B5EC-6AAE6421BF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CC Lecture Presentation - Engineering 2015</Template>
  <TotalTime>4654</TotalTime>
  <Words>6023</Words>
  <Application>Microsoft Office PowerPoint</Application>
  <PresentationFormat>On-screen Show (4:3)</PresentationFormat>
  <Paragraphs>551</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-apple-system</vt:lpstr>
      <vt:lpstr>Arial</vt:lpstr>
      <vt:lpstr>Calibri</vt:lpstr>
      <vt:lpstr>Cambria Math</vt:lpstr>
      <vt:lpstr>Fira Sans</vt:lpstr>
      <vt:lpstr>Source Sans Pro</vt:lpstr>
      <vt:lpstr>Times New Roman</vt:lpstr>
      <vt:lpstr>Office Theme</vt:lpstr>
      <vt:lpstr>PowerPoint Presentation</vt:lpstr>
      <vt:lpstr>Estimation &amp; hypothesis testing</vt:lpstr>
      <vt:lpstr>Hypothesis &amp; t – summary sheet </vt:lpstr>
      <vt:lpstr>Margin of error</vt:lpstr>
      <vt:lpstr>using margin of error to calculate sample size</vt:lpstr>
      <vt:lpstr>Example: How many measurements?</vt:lpstr>
      <vt:lpstr>Solution: how many measurements?</vt:lpstr>
      <vt:lpstr>CU Past exam question</vt:lpstr>
      <vt:lpstr>Scientific method</vt:lpstr>
      <vt:lpstr>hypothesis</vt:lpstr>
      <vt:lpstr>Example of null &amp; alternate hypotheses</vt:lpstr>
      <vt:lpstr>Problems with hypothesis tests</vt:lpstr>
      <vt:lpstr>The boy who cried wolf</vt:lpstr>
      <vt:lpstr>You are guarding your sheep</vt:lpstr>
      <vt:lpstr>Type 1 and 2 errors continued</vt:lpstr>
      <vt:lpstr>1 &amp; 2 sided Alternate Hypotheses</vt:lpstr>
      <vt:lpstr>Setting up hypotheses</vt:lpstr>
      <vt:lpstr>Hypotheses for Breakfast</vt:lpstr>
      <vt:lpstr>To test the cereal hypothesis…</vt:lpstr>
      <vt:lpstr>Calculate the test statistic</vt:lpstr>
      <vt:lpstr>P-value</vt:lpstr>
      <vt:lpstr>Can I just use p-values?</vt:lpstr>
      <vt:lpstr>Is the p-value small enough?</vt:lpstr>
      <vt:lpstr>Level of significance</vt:lpstr>
      <vt:lpstr>No absolutes in statistics</vt:lpstr>
      <vt:lpstr>P values are not enough</vt:lpstr>
      <vt:lpstr>Effect of dance on Gait</vt:lpstr>
      <vt:lpstr>Method: hypothesis testing</vt:lpstr>
      <vt:lpstr>Example: Telephone calls</vt:lpstr>
      <vt:lpstr>Discussion of assumptions</vt:lpstr>
      <vt:lpstr>Calculations</vt:lpstr>
      <vt:lpstr>conclusion</vt:lpstr>
      <vt:lpstr>BIG PROBLEM: you only have the sample standard deviation…</vt:lpstr>
      <vt:lpstr>T-distribution</vt:lpstr>
      <vt:lpstr>If I know…</vt:lpstr>
      <vt:lpstr>Known versus unknown Population standard deviation - σ</vt:lpstr>
      <vt:lpstr>PowerPoint Presentation</vt:lpstr>
      <vt:lpstr>Exam question</vt:lpstr>
      <vt:lpstr>Solution – 2 tail step by step</vt:lpstr>
      <vt:lpstr>Solution – 2 tail critical region</vt:lpstr>
      <vt:lpstr>Solution – 1 tail step by step</vt:lpstr>
      <vt:lpstr>Solution – 1 tail critical region</vt:lpstr>
      <vt:lpstr>1 tail or 2 tail?</vt:lpstr>
      <vt:lpstr>Blood question</vt:lpstr>
      <vt:lpstr>PowerPoint Presentation</vt:lpstr>
      <vt:lpstr>Test statistics &amp; critical region</vt:lpstr>
      <vt:lpstr>Blood solution conclusion</vt:lpstr>
      <vt:lpstr>Could I have done this question as a 2-tail?</vt:lpstr>
      <vt:lpstr>Could phone calls be a t question? </vt:lpstr>
      <vt:lpstr>Discussion of assumptions</vt:lpstr>
      <vt:lpstr>Calculations</vt:lpstr>
      <vt:lpstr>Conclusion with a t</vt:lpstr>
      <vt:lpstr>How sample size impacts t</vt:lpstr>
      <vt:lpstr>Confused?</vt:lpstr>
      <vt:lpstr>Kitchen and confidence</vt:lpstr>
      <vt:lpstr>Kitchen - Do not know σ  use t</vt:lpstr>
      <vt:lpstr>Using statistical packages for bigger data sets</vt:lpstr>
      <vt:lpstr>Food poisoning</vt:lpstr>
      <vt:lpstr>Hypothesis &amp; test assumptions</vt:lpstr>
      <vt:lpstr>Test statistic, Critical region &amp; Conclusion</vt:lpstr>
      <vt:lpstr>Do not “guesstimate” significance</vt:lpstr>
      <vt:lpstr>Formulae summary</vt:lpstr>
      <vt:lpstr>Past CU exam questions  </vt:lpstr>
    </vt:vector>
  </TitlesOfParts>
  <Company>Navitas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Jane O'Callaghan</dc:creator>
  <cp:lastModifiedBy>Mary Jane O'Callaghan</cp:lastModifiedBy>
  <cp:revision>102</cp:revision>
  <cp:lastPrinted>2020-03-15T08:22:14Z</cp:lastPrinted>
  <dcterms:created xsi:type="dcterms:W3CDTF">2018-08-14T05:57:17Z</dcterms:created>
  <dcterms:modified xsi:type="dcterms:W3CDTF">2022-06-22T01:29:10Z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