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79" r:id="rId4"/>
  </p:sldMasterIdLst>
  <p:notesMasterIdLst>
    <p:notesMasterId r:id="rId41"/>
  </p:notesMasterIdLst>
  <p:handoutMasterIdLst>
    <p:handoutMasterId r:id="rId42"/>
  </p:handoutMasterIdLst>
  <p:sldIdLst>
    <p:sldId id="260" r:id="rId5"/>
    <p:sldId id="273" r:id="rId6"/>
    <p:sldId id="261" r:id="rId7"/>
    <p:sldId id="274" r:id="rId8"/>
    <p:sldId id="303" r:id="rId9"/>
    <p:sldId id="305" r:id="rId10"/>
    <p:sldId id="276" r:id="rId11"/>
    <p:sldId id="277" r:id="rId12"/>
    <p:sldId id="278" r:id="rId13"/>
    <p:sldId id="304" r:id="rId14"/>
    <p:sldId id="291" r:id="rId15"/>
    <p:sldId id="279" r:id="rId16"/>
    <p:sldId id="271" r:id="rId17"/>
    <p:sldId id="272" r:id="rId18"/>
    <p:sldId id="280" r:id="rId19"/>
    <p:sldId id="281" r:id="rId20"/>
    <p:sldId id="282" r:id="rId21"/>
    <p:sldId id="284" r:id="rId22"/>
    <p:sldId id="283" r:id="rId23"/>
    <p:sldId id="285" r:id="rId24"/>
    <p:sldId id="286" r:id="rId25"/>
    <p:sldId id="287" r:id="rId26"/>
    <p:sldId id="288" r:id="rId27"/>
    <p:sldId id="289" r:id="rId28"/>
    <p:sldId id="290" r:id="rId29"/>
    <p:sldId id="292" r:id="rId30"/>
    <p:sldId id="293" r:id="rId31"/>
    <p:sldId id="294" r:id="rId32"/>
    <p:sldId id="295" r:id="rId33"/>
    <p:sldId id="296" r:id="rId34"/>
    <p:sldId id="297" r:id="rId35"/>
    <p:sldId id="298" r:id="rId36"/>
    <p:sldId id="299" r:id="rId37"/>
    <p:sldId id="300" r:id="rId38"/>
    <p:sldId id="301" r:id="rId39"/>
    <p:sldId id="302"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0071"/>
    <a:srgbClr val="005B85"/>
    <a:srgbClr val="566D31"/>
    <a:srgbClr val="4EC1B7"/>
    <a:srgbClr val="CF9A44"/>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napToObjects="1">
      <p:cViewPr varScale="1">
        <p:scale>
          <a:sx n="114" d="100"/>
          <a:sy n="114" d="100"/>
        </p:scale>
        <p:origin x="1506" y="114"/>
      </p:cViewPr>
      <p:guideLst>
        <p:guide orient="horz" pos="2160"/>
        <p:guide pos="2880"/>
      </p:guideLst>
    </p:cSldViewPr>
  </p:slideViewPr>
  <p:notesTextViewPr>
    <p:cViewPr>
      <p:scale>
        <a:sx n="100" d="100"/>
        <a:sy n="100" d="100"/>
      </p:scale>
      <p:origin x="0" y="0"/>
    </p:cViewPr>
  </p:notesTextViewPr>
  <p:sorterViewPr>
    <p:cViewPr>
      <p:scale>
        <a:sx n="149" d="100"/>
        <a:sy n="149" d="100"/>
      </p:scale>
      <p:origin x="0" y="0"/>
    </p:cViewPr>
  </p:sorterViewPr>
  <p:notesViewPr>
    <p:cSldViewPr snapToGrid="0" snapToObjects="1" showGuides="1">
      <p:cViewPr varScale="1">
        <p:scale>
          <a:sx n="86" d="100"/>
          <a:sy n="86" d="100"/>
        </p:scale>
        <p:origin x="2958"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F75D80-54C4-45A3-9312-1450C3CCC5C7}" type="datetimeFigureOut">
              <a:rPr lang="en-AU" smtClean="0"/>
              <a:t>15/11/2021</a:t>
            </a:fld>
            <a:endParaRPr lang="en-AU"/>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0AE4EE-6DF6-4823-A586-2B0003FE9305}" type="slidenum">
              <a:rPr lang="en-AU" smtClean="0"/>
              <a:t>‹#›</a:t>
            </a:fld>
            <a:endParaRPr lang="en-AU"/>
          </a:p>
        </p:txBody>
      </p:sp>
    </p:spTree>
    <p:extLst>
      <p:ext uri="{BB962C8B-B14F-4D97-AF65-F5344CB8AC3E}">
        <p14:creationId xmlns:p14="http://schemas.microsoft.com/office/powerpoint/2010/main" val="2024558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B46483-6920-43C0-B597-8085109DF94B}" type="datetimeFigureOut">
              <a:rPr lang="en-AU" smtClean="0"/>
              <a:t>15/11/2021</a:t>
            </a:fld>
            <a:endParaRPr lang="en-A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956927-D1AA-4F98-9D67-33D7A6AEDC29}" type="slidenum">
              <a:rPr lang="en-AU" smtClean="0"/>
              <a:t>‹#›</a:t>
            </a:fld>
            <a:endParaRPr lang="en-AU"/>
          </a:p>
        </p:txBody>
      </p:sp>
    </p:spTree>
    <p:extLst>
      <p:ext uri="{BB962C8B-B14F-4D97-AF65-F5344CB8AC3E}">
        <p14:creationId xmlns:p14="http://schemas.microsoft.com/office/powerpoint/2010/main" val="3975369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BA956927-D1AA-4F98-9D67-33D7A6AEDC29}" type="slidenum">
              <a:rPr lang="en-AU" smtClean="0"/>
              <a:t>23</a:t>
            </a:fld>
            <a:endParaRPr lang="en-AU"/>
          </a:p>
        </p:txBody>
      </p:sp>
    </p:spTree>
    <p:extLst>
      <p:ext uri="{BB962C8B-B14F-4D97-AF65-F5344CB8AC3E}">
        <p14:creationId xmlns:p14="http://schemas.microsoft.com/office/powerpoint/2010/main" val="1755028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BA956927-D1AA-4F98-9D67-33D7A6AEDC29}" type="slidenum">
              <a:rPr lang="en-AU" smtClean="0"/>
              <a:t>24</a:t>
            </a:fld>
            <a:endParaRPr lang="en-AU"/>
          </a:p>
        </p:txBody>
      </p:sp>
    </p:spTree>
    <p:extLst>
      <p:ext uri="{BB962C8B-B14F-4D97-AF65-F5344CB8AC3E}">
        <p14:creationId xmlns:p14="http://schemas.microsoft.com/office/powerpoint/2010/main" val="13639760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59" y="0"/>
            <a:ext cx="9119681" cy="6858000"/>
          </a:xfrm>
          <a:prstGeom prst="rect">
            <a:avLst/>
          </a:prstGeom>
        </p:spPr>
      </p:pic>
      <p:sp>
        <p:nvSpPr>
          <p:cNvPr id="3" name="Subtitle 2"/>
          <p:cNvSpPr>
            <a:spLocks noGrp="1"/>
          </p:cNvSpPr>
          <p:nvPr>
            <p:ph type="subTitle" idx="1" hasCustomPrompt="1"/>
          </p:nvPr>
        </p:nvSpPr>
        <p:spPr>
          <a:xfrm>
            <a:off x="0" y="4030663"/>
            <a:ext cx="6915600" cy="507600"/>
          </a:xfrm>
          <a:solidFill>
            <a:srgbClr val="000000">
              <a:alpha val="80000"/>
            </a:srgbClr>
          </a:solidFill>
        </p:spPr>
        <p:txBody>
          <a:bodyPr lIns="360000" bIns="0" anchor="b" anchorCtr="0">
            <a:normAutofit/>
          </a:bodyPr>
          <a:lstStyle>
            <a:lvl1pPr marL="0" indent="0" algn="l">
              <a:lnSpc>
                <a:spcPct val="100000"/>
              </a:lnSpc>
              <a:buNone/>
              <a:defRPr sz="3200" cap="all" baseline="0">
                <a:solidFill>
                  <a:schemeClr val="bg1"/>
                </a:solidFill>
                <a:latin typeface="Arial" panose="020B0604020202020204" pitchFamily="34" charset="0"/>
                <a:cs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Insert unit title</a:t>
            </a:r>
            <a:endParaRPr lang="en-AU" dirty="0"/>
          </a:p>
        </p:txBody>
      </p:sp>
      <p:sp>
        <p:nvSpPr>
          <p:cNvPr id="9" name="Rectangle 8"/>
          <p:cNvSpPr/>
          <p:nvPr userDrawn="1"/>
        </p:nvSpPr>
        <p:spPr>
          <a:xfrm>
            <a:off x="0" y="5981289"/>
            <a:ext cx="9144000" cy="432000"/>
          </a:xfrm>
          <a:prstGeom prst="rect">
            <a:avLst/>
          </a:prstGeom>
          <a:solidFill>
            <a:srgbClr val="0000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327742" y="6071419"/>
            <a:ext cx="3441290" cy="246221"/>
          </a:xfrm>
          <a:prstGeom prst="rect">
            <a:avLst/>
          </a:prstGeom>
          <a:noFill/>
        </p:spPr>
        <p:txBody>
          <a:bodyPr wrap="square" rtlCol="0">
            <a:spAutoFit/>
          </a:bodyPr>
          <a:lstStyle/>
          <a:p>
            <a:r>
              <a:rPr lang="en-US" sz="1000" b="1" dirty="0">
                <a:solidFill>
                  <a:schemeClr val="accent4"/>
                </a:solidFill>
                <a:latin typeface="Arial"/>
                <a:cs typeface="Arial"/>
              </a:rPr>
              <a:t>Your pathway to Curtin. On campus. On track.</a:t>
            </a:r>
          </a:p>
        </p:txBody>
      </p:sp>
      <p:sp>
        <p:nvSpPr>
          <p:cNvPr id="11" name="TextBox 10"/>
          <p:cNvSpPr txBox="1"/>
          <p:nvPr userDrawn="1"/>
        </p:nvSpPr>
        <p:spPr>
          <a:xfrm>
            <a:off x="5420851" y="6071419"/>
            <a:ext cx="3441290" cy="246221"/>
          </a:xfrm>
          <a:prstGeom prst="rect">
            <a:avLst/>
          </a:prstGeom>
          <a:noFill/>
        </p:spPr>
        <p:txBody>
          <a:bodyPr wrap="square" rtlCol="0">
            <a:spAutoFit/>
          </a:bodyPr>
          <a:lstStyle/>
          <a:p>
            <a:pPr algn="r"/>
            <a:r>
              <a:rPr lang="en-US" sz="1000" b="1" dirty="0">
                <a:solidFill>
                  <a:schemeClr val="bg1"/>
                </a:solidFill>
                <a:latin typeface="Arial" panose="020B0604020202020204" pitchFamily="34" charset="0"/>
                <a:cs typeface="Arial" panose="020B0604020202020204" pitchFamily="34" charset="0"/>
              </a:rPr>
              <a:t>www.curtincollege.edu.au</a:t>
            </a:r>
          </a:p>
        </p:txBody>
      </p:sp>
      <p:pic>
        <p:nvPicPr>
          <p:cNvPr id="12" name="Picture 11" descr="CC_Logo.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472494" y="428114"/>
            <a:ext cx="2679700" cy="635000"/>
          </a:xfrm>
          <a:prstGeom prst="rect">
            <a:avLst/>
          </a:prstGeom>
        </p:spPr>
      </p:pic>
      <p:sp>
        <p:nvSpPr>
          <p:cNvPr id="4" name="TextBox 3"/>
          <p:cNvSpPr txBox="1"/>
          <p:nvPr userDrawn="1"/>
        </p:nvSpPr>
        <p:spPr>
          <a:xfrm>
            <a:off x="-8195" y="2776575"/>
            <a:ext cx="4210325" cy="646331"/>
          </a:xfrm>
          <a:prstGeom prst="rect">
            <a:avLst/>
          </a:prstGeom>
          <a:solidFill>
            <a:srgbClr val="005B85"/>
          </a:solidFill>
        </p:spPr>
        <p:txBody>
          <a:bodyPr wrap="square" lIns="360000" rtlCol="0">
            <a:spAutoFit/>
          </a:bodyPr>
          <a:lstStyle/>
          <a:p>
            <a:r>
              <a:rPr lang="en-AU" sz="3600" cap="all" dirty="0">
                <a:solidFill>
                  <a:schemeClr val="bg1"/>
                </a:solidFill>
              </a:rPr>
              <a:t>Diploma</a:t>
            </a:r>
            <a:r>
              <a:rPr lang="en-AU" sz="3600" cap="all" baseline="0" dirty="0">
                <a:solidFill>
                  <a:schemeClr val="bg1"/>
                </a:solidFill>
              </a:rPr>
              <a:t> of </a:t>
            </a:r>
          </a:p>
        </p:txBody>
      </p:sp>
      <p:sp>
        <p:nvSpPr>
          <p:cNvPr id="14" name="TextBox 13"/>
          <p:cNvSpPr txBox="1"/>
          <p:nvPr userDrawn="1"/>
        </p:nvSpPr>
        <p:spPr>
          <a:xfrm>
            <a:off x="-8196" y="3404346"/>
            <a:ext cx="9049453" cy="646331"/>
          </a:xfrm>
          <a:prstGeom prst="rect">
            <a:avLst/>
          </a:prstGeom>
          <a:solidFill>
            <a:srgbClr val="005B85"/>
          </a:solidFill>
        </p:spPr>
        <p:txBody>
          <a:bodyPr wrap="square" lIns="360000" rtlCol="0">
            <a:spAutoFit/>
          </a:bodyPr>
          <a:lstStyle/>
          <a:p>
            <a:r>
              <a:rPr lang="en-AU" sz="3600" cap="all" baseline="0" dirty="0">
                <a:solidFill>
                  <a:schemeClr val="bg1"/>
                </a:solidFill>
              </a:rPr>
              <a:t>Engineering</a:t>
            </a:r>
          </a:p>
        </p:txBody>
      </p:sp>
    </p:spTree>
    <p:extLst>
      <p:ext uri="{BB962C8B-B14F-4D97-AF65-F5344CB8AC3E}">
        <p14:creationId xmlns:p14="http://schemas.microsoft.com/office/powerpoint/2010/main" val="2857890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lain">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5729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2_Single">
    <p:spTree>
      <p:nvGrpSpPr>
        <p:cNvPr id="1" name=""/>
        <p:cNvGrpSpPr/>
        <p:nvPr/>
      </p:nvGrpSpPr>
      <p:grpSpPr>
        <a:xfrm>
          <a:off x="0" y="0"/>
          <a:ext cx="0" cy="0"/>
          <a:chOff x="0" y="0"/>
          <a:chExt cx="0" cy="0"/>
        </a:xfrm>
      </p:grpSpPr>
      <p:pic>
        <p:nvPicPr>
          <p:cNvPr id="1026" name="Picture 2" descr="COMMONWEALTH OF AUSTRALIA&#10;Copyright Regulations 1969&#10;WARNING&#10;This material has been reproduced and communicated to you by or on behalf of Curtin College pursuant to Part VB of the Copyright Act 1968 (the Act).&#10;The material in this communication may be subject to copyright under the Act. Any further reproduction or communication of this material by you may be the subject of copyright protection under the Act. &#10;Do not remove this notice.&#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293" y="1825398"/>
            <a:ext cx="8245086" cy="4526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7715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00" y="0"/>
            <a:ext cx="9144000" cy="6420903"/>
          </a:xfrm>
          <a:prstGeom prst="rect">
            <a:avLst/>
          </a:prstGeom>
        </p:spPr>
      </p:pic>
      <p:sp>
        <p:nvSpPr>
          <p:cNvPr id="2" name="Title 1"/>
          <p:cNvSpPr>
            <a:spLocks noGrp="1"/>
          </p:cNvSpPr>
          <p:nvPr>
            <p:ph type="title"/>
          </p:nvPr>
        </p:nvSpPr>
        <p:spPr>
          <a:xfrm>
            <a:off x="0" y="3193200"/>
            <a:ext cx="5709600" cy="648000"/>
          </a:xfrm>
          <a:solidFill>
            <a:srgbClr val="005B85"/>
          </a:solidFill>
        </p:spPr>
        <p:txBody>
          <a:bodyPr lIns="360000" bIns="0" anchor="b" anchorCtr="0">
            <a:noAutofit/>
          </a:bodyPr>
          <a:lstStyle>
            <a:lvl1pPr>
              <a:lnSpc>
                <a:spcPct val="100000"/>
              </a:lnSpc>
              <a:defRPr sz="5000">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AU" dirty="0"/>
          </a:p>
        </p:txBody>
      </p:sp>
      <p:sp>
        <p:nvSpPr>
          <p:cNvPr id="3" name="Content Placeholder 2"/>
          <p:cNvSpPr>
            <a:spLocks noGrp="1"/>
          </p:cNvSpPr>
          <p:nvPr>
            <p:ph idx="1"/>
          </p:nvPr>
        </p:nvSpPr>
        <p:spPr>
          <a:xfrm>
            <a:off x="0" y="3841200"/>
            <a:ext cx="5040000" cy="1080000"/>
          </a:xfrm>
          <a:solidFill>
            <a:schemeClr val="bg1">
              <a:alpha val="80000"/>
            </a:schemeClr>
          </a:solidFill>
        </p:spPr>
        <p:txBody>
          <a:bodyPr lIns="360000"/>
          <a:lstStyle>
            <a:lvl1pPr marL="0" indent="0">
              <a:buNone/>
              <a:defRPr>
                <a:solidFill>
                  <a:schemeClr val="tx1"/>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pic>
        <p:nvPicPr>
          <p:cNvPr id="8" name="Picture 7" descr="CC_Logo.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940800" y="540000"/>
            <a:ext cx="2214000" cy="524645"/>
          </a:xfrm>
          <a:prstGeom prst="rect">
            <a:avLst/>
          </a:prstGeom>
        </p:spPr>
      </p:pic>
    </p:spTree>
    <p:extLst>
      <p:ext uri="{BB962C8B-B14F-4D97-AF65-F5344CB8AC3E}">
        <p14:creationId xmlns:p14="http://schemas.microsoft.com/office/powerpoint/2010/main" val="3054640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8" name="Text Placeholder 2"/>
          <p:cNvSpPr>
            <a:spLocks noGrp="1"/>
          </p:cNvSpPr>
          <p:nvPr>
            <p:ph type="body" idx="13"/>
          </p:nvPr>
        </p:nvSpPr>
        <p:spPr>
          <a:xfrm>
            <a:off x="275697" y="2010599"/>
            <a:ext cx="6163734" cy="494476"/>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Content Placeholder 3"/>
          <p:cNvSpPr>
            <a:spLocks noGrp="1"/>
          </p:cNvSpPr>
          <p:nvPr>
            <p:ph sz="half" idx="2"/>
          </p:nvPr>
        </p:nvSpPr>
        <p:spPr>
          <a:xfrm>
            <a:off x="275697" y="2633133"/>
            <a:ext cx="6163734" cy="3556530"/>
          </a:xfrm>
        </p:spPr>
        <p:txBody>
          <a:bodyPr>
            <a:normAutofit/>
          </a:bodyPr>
          <a:lstStyle>
            <a:lvl1pPr marL="0" indent="0">
              <a:buNone/>
              <a:defRPr sz="20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26352" y="1800000"/>
            <a:ext cx="2517648" cy="4620768"/>
          </a:xfrm>
          <a:prstGeom prst="rect">
            <a:avLst/>
          </a:prstGeom>
        </p:spPr>
      </p:pic>
      <p:sp>
        <p:nvSpPr>
          <p:cNvPr id="6" name="Title 1"/>
          <p:cNvSpPr>
            <a:spLocks noGrp="1"/>
          </p:cNvSpPr>
          <p:nvPr>
            <p:ph type="title"/>
          </p:nvPr>
        </p:nvSpPr>
        <p:spPr>
          <a:xfrm>
            <a:off x="0" y="1368000"/>
            <a:ext cx="9144000" cy="432000"/>
          </a:xfrm>
          <a:solidFill>
            <a:srgbClr val="005B85"/>
          </a:solidFill>
        </p:spPr>
        <p:txBody>
          <a:bodyPr lIns="360000">
            <a:noAutofit/>
          </a:bodyPr>
          <a:lstStyle>
            <a:lvl1pPr>
              <a:lnSpc>
                <a:spcPct val="100000"/>
              </a:lnSpc>
              <a:defRPr sz="3000" b="1" cap="all" baseline="0">
                <a:solidFill>
                  <a:schemeClr val="bg1"/>
                </a:solidFill>
              </a:defRPr>
            </a:lvl1pPr>
          </a:lstStyle>
          <a:p>
            <a:r>
              <a:rPr lang="en-US"/>
              <a:t>Click to edit Master title style</a:t>
            </a:r>
            <a:endParaRPr lang="en-AU" dirty="0"/>
          </a:p>
        </p:txBody>
      </p:sp>
    </p:spTree>
    <p:extLst>
      <p:ext uri="{BB962C8B-B14F-4D97-AF65-F5344CB8AC3E}">
        <p14:creationId xmlns:p14="http://schemas.microsoft.com/office/powerpoint/2010/main" val="188975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 1">
    <p:spTree>
      <p:nvGrpSpPr>
        <p:cNvPr id="1" name=""/>
        <p:cNvGrpSpPr/>
        <p:nvPr/>
      </p:nvGrpSpPr>
      <p:grpSpPr>
        <a:xfrm>
          <a:off x="0" y="0"/>
          <a:ext cx="0" cy="0"/>
          <a:chOff x="0" y="0"/>
          <a:chExt cx="0" cy="0"/>
        </a:xfrm>
      </p:grpSpPr>
      <p:sp>
        <p:nvSpPr>
          <p:cNvPr id="8" name="Text Placeholder 2"/>
          <p:cNvSpPr>
            <a:spLocks noGrp="1"/>
          </p:cNvSpPr>
          <p:nvPr>
            <p:ph type="body" idx="13"/>
          </p:nvPr>
        </p:nvSpPr>
        <p:spPr>
          <a:xfrm>
            <a:off x="275696" y="2010599"/>
            <a:ext cx="8569723" cy="494476"/>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Content Placeholder 3"/>
          <p:cNvSpPr>
            <a:spLocks noGrp="1"/>
          </p:cNvSpPr>
          <p:nvPr>
            <p:ph sz="half" idx="2"/>
          </p:nvPr>
        </p:nvSpPr>
        <p:spPr>
          <a:xfrm>
            <a:off x="275696" y="2633133"/>
            <a:ext cx="8569723" cy="3556530"/>
          </a:xfrm>
        </p:spPr>
        <p:txBody>
          <a:bodyPr>
            <a:normAutofit/>
          </a:bodyPr>
          <a:lstStyle>
            <a:lvl1pPr marL="0" indent="0">
              <a:buNone/>
              <a:defRPr sz="20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p:cNvSpPr>
            <a:spLocks noGrp="1"/>
          </p:cNvSpPr>
          <p:nvPr>
            <p:ph type="title"/>
          </p:nvPr>
        </p:nvSpPr>
        <p:spPr>
          <a:xfrm>
            <a:off x="0" y="1368000"/>
            <a:ext cx="9144000" cy="432000"/>
          </a:xfrm>
          <a:solidFill>
            <a:srgbClr val="005B85"/>
          </a:solidFill>
        </p:spPr>
        <p:txBody>
          <a:bodyPr lIns="360000">
            <a:noAutofit/>
          </a:bodyPr>
          <a:lstStyle>
            <a:lvl1pPr>
              <a:lnSpc>
                <a:spcPct val="100000"/>
              </a:lnSpc>
              <a:defRPr sz="3000" b="1" cap="all" baseline="0">
                <a:solidFill>
                  <a:schemeClr val="bg1"/>
                </a:solidFill>
              </a:defRPr>
            </a:lvl1pPr>
          </a:lstStyle>
          <a:p>
            <a:r>
              <a:rPr lang="en-US"/>
              <a:t>Click to edit Master title style</a:t>
            </a:r>
            <a:endParaRPr lang="en-AU" dirty="0"/>
          </a:p>
        </p:txBody>
      </p:sp>
    </p:spTree>
    <p:extLst>
      <p:ext uri="{BB962C8B-B14F-4D97-AF65-F5344CB8AC3E}">
        <p14:creationId xmlns:p14="http://schemas.microsoft.com/office/powerpoint/2010/main" val="2162936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Text Placeholder 2"/>
          <p:cNvSpPr>
            <a:spLocks noGrp="1"/>
          </p:cNvSpPr>
          <p:nvPr>
            <p:ph type="body" idx="13"/>
          </p:nvPr>
        </p:nvSpPr>
        <p:spPr>
          <a:xfrm>
            <a:off x="275697" y="2010599"/>
            <a:ext cx="4467753" cy="494476"/>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3"/>
          <p:cNvSpPr>
            <a:spLocks noGrp="1"/>
          </p:cNvSpPr>
          <p:nvPr>
            <p:ph sz="half" idx="2"/>
          </p:nvPr>
        </p:nvSpPr>
        <p:spPr>
          <a:xfrm>
            <a:off x="275697" y="2633133"/>
            <a:ext cx="4467753" cy="3812796"/>
          </a:xfrm>
        </p:spPr>
        <p:txBody>
          <a:bodyPr>
            <a:normAutofit/>
          </a:bodyPr>
          <a:lstStyle>
            <a:lvl1pPr marL="0" indent="0">
              <a:buNone/>
              <a:defRPr sz="20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58512" y="1798701"/>
            <a:ext cx="4285488" cy="2218944"/>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858512" y="4172121"/>
            <a:ext cx="4285488" cy="2273808"/>
          </a:xfrm>
          <a:prstGeom prst="rect">
            <a:avLst/>
          </a:prstGeom>
        </p:spPr>
      </p:pic>
      <p:sp>
        <p:nvSpPr>
          <p:cNvPr id="7" name="Title 1"/>
          <p:cNvSpPr>
            <a:spLocks noGrp="1"/>
          </p:cNvSpPr>
          <p:nvPr>
            <p:ph type="title"/>
          </p:nvPr>
        </p:nvSpPr>
        <p:spPr>
          <a:xfrm>
            <a:off x="0" y="1368000"/>
            <a:ext cx="9144000" cy="432000"/>
          </a:xfrm>
          <a:solidFill>
            <a:srgbClr val="005B85"/>
          </a:solidFill>
        </p:spPr>
        <p:txBody>
          <a:bodyPr lIns="360000">
            <a:noAutofit/>
          </a:bodyPr>
          <a:lstStyle>
            <a:lvl1pPr>
              <a:lnSpc>
                <a:spcPct val="100000"/>
              </a:lnSpc>
              <a:defRPr sz="3000" b="1" cap="all" baseline="0">
                <a:solidFill>
                  <a:schemeClr val="bg1"/>
                </a:solidFill>
              </a:defRPr>
            </a:lvl1pPr>
          </a:lstStyle>
          <a:p>
            <a:r>
              <a:rPr lang="en-US"/>
              <a:t>Click to edit Master title style</a:t>
            </a:r>
            <a:endParaRPr lang="en-AU" dirty="0"/>
          </a:p>
        </p:txBody>
      </p:sp>
    </p:spTree>
    <p:extLst>
      <p:ext uri="{BB962C8B-B14F-4D97-AF65-F5344CB8AC3E}">
        <p14:creationId xmlns:p14="http://schemas.microsoft.com/office/powerpoint/2010/main" val="954894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7" name="Text Placeholder 2"/>
          <p:cNvSpPr>
            <a:spLocks noGrp="1"/>
          </p:cNvSpPr>
          <p:nvPr>
            <p:ph type="body" idx="13"/>
          </p:nvPr>
        </p:nvSpPr>
        <p:spPr>
          <a:xfrm>
            <a:off x="459316" y="2018007"/>
            <a:ext cx="4011083" cy="494476"/>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3"/>
          <p:cNvSpPr>
            <a:spLocks noGrp="1"/>
          </p:cNvSpPr>
          <p:nvPr>
            <p:ph sz="half" idx="2"/>
          </p:nvPr>
        </p:nvSpPr>
        <p:spPr>
          <a:xfrm>
            <a:off x="459316" y="2640541"/>
            <a:ext cx="4011083" cy="3812796"/>
          </a:xfrm>
        </p:spPr>
        <p:txBody>
          <a:bodyPr>
            <a:normAutofit/>
          </a:bodyPr>
          <a:lstStyle>
            <a:lvl1pPr marL="0" indent="0">
              <a:buNone/>
              <a:defRPr sz="20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p:cNvSpPr>
            <a:spLocks noGrp="1"/>
          </p:cNvSpPr>
          <p:nvPr>
            <p:ph type="body" idx="14"/>
          </p:nvPr>
        </p:nvSpPr>
        <p:spPr>
          <a:xfrm>
            <a:off x="4749800" y="2018007"/>
            <a:ext cx="4026436" cy="494476"/>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3"/>
          <p:cNvSpPr>
            <a:spLocks noGrp="1"/>
          </p:cNvSpPr>
          <p:nvPr>
            <p:ph sz="half" idx="15"/>
          </p:nvPr>
        </p:nvSpPr>
        <p:spPr>
          <a:xfrm>
            <a:off x="4749800" y="2640541"/>
            <a:ext cx="4026436" cy="3812796"/>
          </a:xfrm>
        </p:spPr>
        <p:txBody>
          <a:bodyPr>
            <a:normAutofit/>
          </a:bodyPr>
          <a:lstStyle>
            <a:lvl1pPr marL="0" indent="0">
              <a:buNone/>
              <a:defRPr sz="20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0" y="1368000"/>
            <a:ext cx="9144000" cy="432000"/>
          </a:xfrm>
          <a:solidFill>
            <a:srgbClr val="005B85"/>
          </a:solidFill>
        </p:spPr>
        <p:txBody>
          <a:bodyPr lIns="360000">
            <a:noAutofit/>
          </a:bodyPr>
          <a:lstStyle>
            <a:lvl1pPr>
              <a:lnSpc>
                <a:spcPct val="100000"/>
              </a:lnSpc>
              <a:defRPr sz="3000" b="1" cap="all" baseline="0">
                <a:solidFill>
                  <a:schemeClr val="bg1"/>
                </a:solidFill>
              </a:defRPr>
            </a:lvl1pPr>
          </a:lstStyle>
          <a:p>
            <a:r>
              <a:rPr lang="en-US"/>
              <a:t>Click to edit Master title style</a:t>
            </a:r>
            <a:endParaRPr lang="en-AU" dirty="0"/>
          </a:p>
        </p:txBody>
      </p:sp>
    </p:spTree>
    <p:extLst>
      <p:ext uri="{BB962C8B-B14F-4D97-AF65-F5344CB8AC3E}">
        <p14:creationId xmlns:p14="http://schemas.microsoft.com/office/powerpoint/2010/main" val="2294915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p:spTree>
      <p:nvGrpSpPr>
        <p:cNvPr id="1" name=""/>
        <p:cNvGrpSpPr/>
        <p:nvPr/>
      </p:nvGrpSpPr>
      <p:grpSpPr>
        <a:xfrm>
          <a:off x="0" y="0"/>
          <a:ext cx="0" cy="0"/>
          <a:chOff x="0" y="0"/>
          <a:chExt cx="0" cy="0"/>
        </a:xfrm>
      </p:grpSpPr>
      <p:sp>
        <p:nvSpPr>
          <p:cNvPr id="2" name="Title 1"/>
          <p:cNvSpPr>
            <a:spLocks noGrp="1"/>
          </p:cNvSpPr>
          <p:nvPr>
            <p:ph type="title"/>
          </p:nvPr>
        </p:nvSpPr>
        <p:spPr>
          <a:xfrm>
            <a:off x="0" y="1368000"/>
            <a:ext cx="9144000" cy="432000"/>
          </a:xfrm>
          <a:solidFill>
            <a:srgbClr val="005B85"/>
          </a:solidFill>
        </p:spPr>
        <p:txBody>
          <a:bodyPr lIns="360000">
            <a:noAutofit/>
          </a:bodyPr>
          <a:lstStyle>
            <a:lvl1pPr>
              <a:lnSpc>
                <a:spcPct val="100000"/>
              </a:lnSpc>
              <a:defRPr sz="3000" b="1" cap="all" baseline="0">
                <a:solidFill>
                  <a:schemeClr val="bg1"/>
                </a:solidFill>
              </a:defRPr>
            </a:lvl1pPr>
          </a:lstStyle>
          <a:p>
            <a:r>
              <a:rPr lang="en-US"/>
              <a:t>Click to edit Master title style</a:t>
            </a:r>
            <a:endParaRPr lang="en-AU" dirty="0"/>
          </a:p>
        </p:txBody>
      </p:sp>
      <p:sp>
        <p:nvSpPr>
          <p:cNvPr id="10" name="Text Placeholder 2"/>
          <p:cNvSpPr>
            <a:spLocks noGrp="1"/>
          </p:cNvSpPr>
          <p:nvPr>
            <p:ph type="body" idx="14"/>
          </p:nvPr>
        </p:nvSpPr>
        <p:spPr>
          <a:xfrm>
            <a:off x="246580" y="2018007"/>
            <a:ext cx="8529656" cy="494476"/>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3"/>
          <p:cNvSpPr>
            <a:spLocks noGrp="1"/>
          </p:cNvSpPr>
          <p:nvPr>
            <p:ph sz="half" idx="15"/>
          </p:nvPr>
        </p:nvSpPr>
        <p:spPr>
          <a:xfrm>
            <a:off x="246580" y="2640541"/>
            <a:ext cx="8529656" cy="3812796"/>
          </a:xfrm>
        </p:spPr>
        <p:txBody>
          <a:bodyPr>
            <a:normAutofit/>
          </a:bodyPr>
          <a:lstStyle>
            <a:lvl1pPr marL="0" indent="0">
              <a:buNone/>
              <a:defRPr sz="20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20488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 and text">
    <p:spTree>
      <p:nvGrpSpPr>
        <p:cNvPr id="1" name=""/>
        <p:cNvGrpSpPr/>
        <p:nvPr/>
      </p:nvGrpSpPr>
      <p:grpSpPr>
        <a:xfrm>
          <a:off x="0" y="0"/>
          <a:ext cx="0" cy="0"/>
          <a:chOff x="0" y="0"/>
          <a:chExt cx="0" cy="0"/>
        </a:xfrm>
      </p:grpSpPr>
      <p:sp>
        <p:nvSpPr>
          <p:cNvPr id="5" name="Title 1"/>
          <p:cNvSpPr txBox="1">
            <a:spLocks/>
          </p:cNvSpPr>
          <p:nvPr userDrawn="1"/>
        </p:nvSpPr>
        <p:spPr>
          <a:xfrm>
            <a:off x="0" y="1368000"/>
            <a:ext cx="9144000" cy="432000"/>
          </a:xfrm>
          <a:prstGeom prst="rect">
            <a:avLst/>
          </a:prstGeom>
          <a:solidFill>
            <a:srgbClr val="005B85"/>
          </a:solidFill>
        </p:spPr>
        <p:txBody>
          <a:bodyPr vert="horz" wrap="square" lIns="360000" tIns="45720" rIns="91440" bIns="45720" rtlCol="0" anchor="ctr" anchorCtr="0">
            <a:noAutofit/>
          </a:bodyPr>
          <a:lstStyle>
            <a:lvl1pPr marL="271463" indent="0" algn="l" defTabSz="685800" rtl="0" eaLnBrk="1" latinLnBrk="0" hangingPunct="1">
              <a:lnSpc>
                <a:spcPct val="90000"/>
              </a:lnSpc>
              <a:spcBef>
                <a:spcPct val="0"/>
              </a:spcBef>
              <a:buNone/>
              <a:defRPr sz="3000" kern="1200" cap="all" baseline="0">
                <a:solidFill>
                  <a:schemeClr val="bg1"/>
                </a:solidFill>
                <a:latin typeface="+mj-lt"/>
                <a:ea typeface="+mj-ea"/>
                <a:cs typeface="+mj-cs"/>
              </a:defRPr>
            </a:lvl1pPr>
          </a:lstStyle>
          <a:p>
            <a:pPr marL="0" indent="0">
              <a:lnSpc>
                <a:spcPct val="100000"/>
              </a:lnSpc>
            </a:pPr>
            <a:r>
              <a:rPr lang="en-US" b="1" dirty="0">
                <a:latin typeface="Arial" panose="020B0604020202020204" pitchFamily="34" charset="0"/>
                <a:cs typeface="Arial" panose="020B0604020202020204" pitchFamily="34" charset="0"/>
              </a:rPr>
              <a:t>Click to </a:t>
            </a:r>
            <a:r>
              <a:rPr lang="en-US" sz="3000" b="1" dirty="0">
                <a:latin typeface="Arial" panose="020B0604020202020204" pitchFamily="34" charset="0"/>
                <a:cs typeface="Arial" panose="020B0604020202020204" pitchFamily="34" charset="0"/>
              </a:rPr>
              <a:t>edit</a:t>
            </a:r>
            <a:r>
              <a:rPr lang="en-US" b="1" dirty="0">
                <a:latin typeface="Arial" panose="020B0604020202020204" pitchFamily="34" charset="0"/>
                <a:cs typeface="Arial" panose="020B0604020202020204" pitchFamily="34" charset="0"/>
              </a:rPr>
              <a:t> Master title style</a:t>
            </a:r>
          </a:p>
        </p:txBody>
      </p:sp>
      <p:sp>
        <p:nvSpPr>
          <p:cNvPr id="7" name="Chart Placeholder 6"/>
          <p:cNvSpPr>
            <a:spLocks noGrp="1"/>
          </p:cNvSpPr>
          <p:nvPr>
            <p:ph type="chart" sz="quarter" idx="10"/>
          </p:nvPr>
        </p:nvSpPr>
        <p:spPr>
          <a:xfrm>
            <a:off x="457200" y="2074863"/>
            <a:ext cx="4097338" cy="4402138"/>
          </a:xfrm>
        </p:spPr>
        <p:txBody>
          <a:bodyPr/>
          <a:lstStyle/>
          <a:p>
            <a:r>
              <a:rPr lang="en-US"/>
              <a:t>Click icon to add chart</a:t>
            </a:r>
            <a:endParaRPr lang="en-AU"/>
          </a:p>
        </p:txBody>
      </p:sp>
      <p:sp>
        <p:nvSpPr>
          <p:cNvPr id="10" name="Content Placeholder 3"/>
          <p:cNvSpPr>
            <a:spLocks noGrp="1"/>
          </p:cNvSpPr>
          <p:nvPr>
            <p:ph sz="half" idx="15"/>
          </p:nvPr>
        </p:nvSpPr>
        <p:spPr>
          <a:xfrm>
            <a:off x="4749800" y="2074862"/>
            <a:ext cx="4026436" cy="4402138"/>
          </a:xfrm>
        </p:spPr>
        <p:txBody>
          <a:bodyPr>
            <a:normAutofit/>
          </a:bodyPr>
          <a:lstStyle>
            <a:lvl1pPr marL="0" indent="0">
              <a:buNone/>
              <a:defRPr sz="20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342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Title 1"/>
          <p:cNvSpPr>
            <a:spLocks noGrp="1"/>
          </p:cNvSpPr>
          <p:nvPr>
            <p:ph type="title"/>
          </p:nvPr>
        </p:nvSpPr>
        <p:spPr>
          <a:xfrm>
            <a:off x="0" y="1368000"/>
            <a:ext cx="9144000" cy="432000"/>
          </a:xfrm>
          <a:solidFill>
            <a:srgbClr val="005B85"/>
          </a:solidFill>
        </p:spPr>
        <p:txBody>
          <a:bodyPr lIns="360000">
            <a:noAutofit/>
          </a:bodyPr>
          <a:lstStyle>
            <a:lvl1pPr>
              <a:lnSpc>
                <a:spcPct val="100000"/>
              </a:lnSpc>
              <a:defRPr sz="3000" b="1" cap="all" baseline="0">
                <a:solidFill>
                  <a:schemeClr val="bg1"/>
                </a:solidFill>
              </a:defRPr>
            </a:lvl1pPr>
          </a:lstStyle>
          <a:p>
            <a:r>
              <a:rPr lang="en-US"/>
              <a:t>Click to edit Master title style</a:t>
            </a:r>
            <a:endParaRPr lang="en-AU" dirty="0"/>
          </a:p>
        </p:txBody>
      </p:sp>
    </p:spTree>
    <p:extLst>
      <p:ext uri="{BB962C8B-B14F-4D97-AF65-F5344CB8AC3E}">
        <p14:creationId xmlns:p14="http://schemas.microsoft.com/office/powerpoint/2010/main" val="3802099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AU"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4C5CDEF-8739-4C8B-B1AA-535382531A6A}" type="datetimeFigureOut">
              <a:rPr lang="en-AU" smtClean="0"/>
              <a:t>15/11/2021</a:t>
            </a:fld>
            <a:endParaRPr lang="en-A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A364CA4-DB4F-4724-A800-13852C38F4F5}" type="slidenum">
              <a:rPr lang="en-AU" smtClean="0"/>
              <a:t>‹#›</a:t>
            </a:fld>
            <a:endParaRPr lang="en-AU"/>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930000" y="552513"/>
            <a:ext cx="2214000" cy="526652"/>
          </a:xfrm>
          <a:prstGeom prst="rect">
            <a:avLst/>
          </a:prstGeom>
        </p:spPr>
      </p:pic>
    </p:spTree>
    <p:extLst>
      <p:ext uri="{BB962C8B-B14F-4D97-AF65-F5344CB8AC3E}">
        <p14:creationId xmlns:p14="http://schemas.microsoft.com/office/powerpoint/2010/main" val="647635134"/>
      </p:ext>
    </p:extLst>
  </p:cSld>
  <p:clrMap bg1="lt1" tx1="dk1" bg2="lt2" tx2="dk2" accent1="accent1" accent2="accent2" accent3="accent3" accent4="accent4" accent5="accent5" accent6="accent6" hlink="hlink" folHlink="folHlink"/>
  <p:sldLayoutIdLst>
    <p:sldLayoutId id="2147493480" r:id="rId1"/>
    <p:sldLayoutId id="2147493481" r:id="rId2"/>
    <p:sldLayoutId id="2147493491" r:id="rId3"/>
    <p:sldLayoutId id="2147493498" r:id="rId4"/>
    <p:sldLayoutId id="2147493483" r:id="rId5"/>
    <p:sldLayoutId id="2147493485" r:id="rId6"/>
    <p:sldLayoutId id="2147493497" r:id="rId7"/>
    <p:sldLayoutId id="2147493486" r:id="rId8"/>
    <p:sldLayoutId id="2147493489" r:id="rId9"/>
    <p:sldLayoutId id="2147493490" r:id="rId10"/>
    <p:sldLayoutId id="2147493499" r:id="rId11"/>
  </p:sldLayoutIdLst>
  <p:txStyles>
    <p:titleStyle>
      <a:lvl1pPr algn="l" defTabSz="685800" rtl="0" eaLnBrk="1" latinLnBrk="0" hangingPunct="1">
        <a:lnSpc>
          <a:spcPct val="90000"/>
        </a:lnSpc>
        <a:spcBef>
          <a:spcPct val="0"/>
        </a:spcBef>
        <a:buNone/>
        <a:defRPr sz="3300"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 Id="rId5" Type="http://schemas.openxmlformats.org/officeDocument/2006/relationships/image" Target="../media/image47.png"/><Relationship Id="rId4" Type="http://schemas.openxmlformats.org/officeDocument/2006/relationships/image" Target="../media/image46.png"/></Relationships>
</file>

<file path=ppt/slides/_rels/slide3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hyperlink" Target="https://www.khanacademy.org/math/algebra-home/alg-vectors"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55000" lnSpcReduction="20000"/>
          </a:bodyPr>
          <a:lstStyle/>
          <a:p>
            <a:r>
              <a:rPr lang="en-AU" dirty="0"/>
              <a:t>Linear Algebra &amp; Statistics EMTH1019</a:t>
            </a:r>
            <a:br>
              <a:rPr lang="en-AU" dirty="0"/>
            </a:br>
            <a:r>
              <a:rPr lang="en-AU" dirty="0"/>
              <a:t>Vectors – Week 5</a:t>
            </a:r>
          </a:p>
        </p:txBody>
      </p:sp>
    </p:spTree>
    <p:extLst>
      <p:ext uri="{BB962C8B-B14F-4D97-AF65-F5344CB8AC3E}">
        <p14:creationId xmlns:p14="http://schemas.microsoft.com/office/powerpoint/2010/main" val="349762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sz="half" idx="2"/>
              </p:nvPr>
            </p:nvSpPr>
            <p:spPr>
              <a:xfrm>
                <a:off x="275696" y="2161309"/>
                <a:ext cx="8569723" cy="4028354"/>
              </a:xfrm>
            </p:spPr>
            <p:txBody>
              <a:bodyPr>
                <a:normAutofit/>
              </a:bodyPr>
              <a:lstStyle/>
              <a:p>
                <a:r>
                  <a:rPr lang="en-AU" dirty="0">
                    <a:solidFill>
                      <a:srgbClr val="FF0000"/>
                    </a:solidFill>
                  </a:rPr>
                  <a:t>Points</a:t>
                </a:r>
              </a:p>
              <a:p>
                <a:pPr marL="342900" indent="-342900">
                  <a:buFont typeface="Arial" panose="020B0604020202020204" pitchFamily="34" charset="0"/>
                  <a:buChar char="•"/>
                </a:pPr>
                <a:r>
                  <a:rPr lang="en-AU" dirty="0"/>
                  <a:t>In R</a:t>
                </a:r>
                <a:r>
                  <a:rPr lang="en-AU" baseline="30000" dirty="0"/>
                  <a:t>3</a:t>
                </a:r>
                <a:r>
                  <a:rPr lang="en-AU" dirty="0"/>
                  <a:t> (3 space) Point A (1, 3, 5) and Point B (4, -6, 7)</a:t>
                </a:r>
              </a:p>
              <a:p>
                <a:pPr marL="342900" indent="-342900">
                  <a:buFont typeface="Arial" panose="020B0604020202020204" pitchFamily="34" charset="0"/>
                  <a:buChar char="•"/>
                </a:pPr>
                <a:r>
                  <a:rPr lang="en-US" dirty="0"/>
                  <a:t>A (1,3,5) and B(4,-6,7)</a:t>
                </a:r>
              </a:p>
              <a:p>
                <a:pPr marL="342900" indent="-342900">
                  <a:buFont typeface="Arial" panose="020B0604020202020204" pitchFamily="34" charset="0"/>
                  <a:buChar char="•"/>
                </a:pPr>
                <a:r>
                  <a:rPr lang="en-US" dirty="0"/>
                  <a:t>You can describe the point B(4,-6,7) as a position vector </a:t>
                </a:r>
                <a14:m>
                  <m:oMath xmlns:m="http://schemas.openxmlformats.org/officeDocument/2006/math">
                    <m:acc>
                      <m:accPr>
                        <m:chr m:val="⃑"/>
                        <m:ctrlPr>
                          <a:rPr lang="en-AU" i="1" dirty="0">
                            <a:latin typeface="Cambria Math" panose="02040503050406030204" pitchFamily="18" charset="0"/>
                          </a:rPr>
                        </m:ctrlPr>
                      </m:accPr>
                      <m:e>
                        <m:r>
                          <a:rPr lang="en-US" b="0" i="1" dirty="0" smtClean="0">
                            <a:latin typeface="Cambria Math" panose="02040503050406030204" pitchFamily="18" charset="0"/>
                          </a:rPr>
                          <m:t>𝑂</m:t>
                        </m:r>
                        <m:r>
                          <a:rPr lang="en-AU" i="1" dirty="0">
                            <a:latin typeface="Cambria Math" panose="02040503050406030204" pitchFamily="18" charset="0"/>
                          </a:rPr>
                          <m:t>𝐵</m:t>
                        </m:r>
                      </m:e>
                    </m:acc>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4,−6,7</m:t>
                        </m:r>
                      </m:e>
                    </m:d>
                  </m:oMath>
                </a14:m>
                <a:r>
                  <a:rPr lang="en-AU" dirty="0"/>
                  <a:t> = &lt;4,-6,7&gt;, but not round brackets. </a:t>
                </a:r>
              </a:p>
              <a:p>
                <a:r>
                  <a:rPr lang="en-US" dirty="0">
                    <a:solidFill>
                      <a:srgbClr val="FF0000"/>
                    </a:solidFill>
                  </a:rPr>
                  <a:t>Vectors</a:t>
                </a:r>
                <a:endParaRPr lang="en-AU" dirty="0">
                  <a:solidFill>
                    <a:srgbClr val="FF0000"/>
                  </a:solidFill>
                </a:endParaRPr>
              </a:p>
              <a:p>
                <a:pPr marL="342900" indent="-342900">
                  <a:buFont typeface="Arial" panose="020B0604020202020204" pitchFamily="34" charset="0"/>
                  <a:buChar char="•"/>
                </a:pPr>
                <a:r>
                  <a:rPr lang="en-AU" dirty="0"/>
                  <a:t>A vector that goes from A to B can be written as </a:t>
                </a:r>
                <a14:m>
                  <m:oMath xmlns:m="http://schemas.openxmlformats.org/officeDocument/2006/math">
                    <m:acc>
                      <m:accPr>
                        <m:chr m:val="⃑"/>
                        <m:ctrlPr>
                          <a:rPr lang="en-AU" i="1" dirty="0">
                            <a:latin typeface="Cambria Math" panose="02040503050406030204" pitchFamily="18" charset="0"/>
                          </a:rPr>
                        </m:ctrlPr>
                      </m:accPr>
                      <m:e>
                        <m:r>
                          <a:rPr lang="en-AU" i="1" dirty="0">
                            <a:latin typeface="Cambria Math" panose="02040503050406030204" pitchFamily="18" charset="0"/>
                          </a:rPr>
                          <m:t>𝐴𝐵</m:t>
                        </m:r>
                      </m:e>
                    </m:acc>
                  </m:oMath>
                </a14:m>
                <a:r>
                  <a:rPr lang="en-AU" dirty="0"/>
                  <a:t>. </a:t>
                </a:r>
              </a:p>
              <a:p>
                <a:pPr marL="342900" indent="-342900">
                  <a:buFont typeface="Arial" panose="020B0604020202020204" pitchFamily="34" charset="0"/>
                  <a:buChar char="•"/>
                </a:pPr>
                <a:r>
                  <a:rPr lang="en-AU" dirty="0"/>
                  <a:t>A vector that goes from B to A can be written as </a:t>
                </a:r>
                <a14:m>
                  <m:oMath xmlns:m="http://schemas.openxmlformats.org/officeDocument/2006/math">
                    <m:acc>
                      <m:accPr>
                        <m:chr m:val="⃑"/>
                        <m:ctrlPr>
                          <a:rPr lang="en-AU" i="1" dirty="0">
                            <a:latin typeface="Cambria Math" panose="02040503050406030204" pitchFamily="18" charset="0"/>
                          </a:rPr>
                        </m:ctrlPr>
                      </m:accPr>
                      <m:e>
                        <m:r>
                          <a:rPr lang="en-US" b="0" i="1" dirty="0" smtClean="0">
                            <a:latin typeface="Cambria Math" panose="02040503050406030204" pitchFamily="18" charset="0"/>
                          </a:rPr>
                          <m:t>𝐵</m:t>
                        </m:r>
                        <m:r>
                          <a:rPr lang="en-AU" i="1" dirty="0">
                            <a:latin typeface="Cambria Math" panose="02040503050406030204" pitchFamily="18" charset="0"/>
                          </a:rPr>
                          <m:t>𝐴</m:t>
                        </m:r>
                      </m:e>
                    </m:acc>
                  </m:oMath>
                </a14:m>
                <a:r>
                  <a:rPr lang="en-AU" dirty="0"/>
                  <a:t>. </a:t>
                </a:r>
              </a:p>
              <a:p>
                <a:pPr marL="342900" indent="-342900">
                  <a:buFont typeface="Arial" panose="020B0604020202020204" pitchFamily="34" charset="0"/>
                  <a:buChar char="•"/>
                </a:pPr>
                <a:r>
                  <a:rPr lang="en-AU" dirty="0"/>
                  <a:t>You also see vectors written with one letter either a bold letter e.g. </a:t>
                </a:r>
                <a:r>
                  <a:rPr lang="en-AU" b="1" dirty="0"/>
                  <a:t>d</a:t>
                </a:r>
                <a:r>
                  <a:rPr lang="en-AU" dirty="0"/>
                  <a:t> or a letter with ~ (a tilde) underneath it.</a:t>
                </a:r>
              </a:p>
              <a:p>
                <a:endParaRPr lang="en-AU" dirty="0"/>
              </a:p>
            </p:txBody>
          </p:sp>
        </mc:Choice>
        <mc:Fallback>
          <p:sp>
            <p:nvSpPr>
              <p:cNvPr id="3" name="Content Placeholder 2"/>
              <p:cNvSpPr>
                <a:spLocks noGrp="1" noRot="1" noChangeAspect="1" noMove="1" noResize="1" noEditPoints="1" noAdjustHandles="1" noChangeArrowheads="1" noChangeShapeType="1" noTextEdit="1"/>
              </p:cNvSpPr>
              <p:nvPr>
                <p:ph sz="half" idx="2"/>
              </p:nvPr>
            </p:nvSpPr>
            <p:spPr>
              <a:xfrm>
                <a:off x="275696" y="2161309"/>
                <a:ext cx="8569723" cy="4028354"/>
              </a:xfrm>
              <a:blipFill>
                <a:blip r:embed="rId2"/>
                <a:stretch>
                  <a:fillRect l="-711" t="-1515"/>
                </a:stretch>
              </a:blipFill>
            </p:spPr>
            <p:txBody>
              <a:bodyPr/>
              <a:lstStyle/>
              <a:p>
                <a:r>
                  <a:rPr lang="en-AU">
                    <a:noFill/>
                  </a:rPr>
                  <a:t> </a:t>
                </a:r>
              </a:p>
            </p:txBody>
          </p:sp>
        </mc:Fallback>
      </mc:AlternateContent>
      <p:sp>
        <p:nvSpPr>
          <p:cNvPr id="4" name="Title 3"/>
          <p:cNvSpPr>
            <a:spLocks noGrp="1"/>
          </p:cNvSpPr>
          <p:nvPr>
            <p:ph type="title"/>
          </p:nvPr>
        </p:nvSpPr>
        <p:spPr/>
        <p:txBody>
          <a:bodyPr/>
          <a:lstStyle/>
          <a:p>
            <a:r>
              <a:rPr lang="en-US" dirty="0"/>
              <a:t>Point and vector notation</a:t>
            </a:r>
            <a:endParaRPr lang="en-AU" dirty="0"/>
          </a:p>
        </p:txBody>
      </p:sp>
    </p:spTree>
    <p:extLst>
      <p:ext uri="{BB962C8B-B14F-4D97-AF65-F5344CB8AC3E}">
        <p14:creationId xmlns:p14="http://schemas.microsoft.com/office/powerpoint/2010/main" val="281561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half" idx="2"/>
              </p:nvPr>
            </p:nvSpPr>
            <p:spPr>
              <a:xfrm>
                <a:off x="275696" y="2026508"/>
                <a:ext cx="8569723" cy="4163155"/>
              </a:xfrm>
            </p:spPr>
            <p:txBody>
              <a:bodyPr/>
              <a:lstStyle/>
              <a:p>
                <a:r>
                  <a:rPr lang="en-AU" dirty="0"/>
                  <a:t>Consider a vector </a:t>
                </a:r>
                <a14:m>
                  <m:oMath xmlns:m="http://schemas.openxmlformats.org/officeDocument/2006/math">
                    <m:r>
                      <a:rPr lang="en-AU" b="1" i="1" dirty="0" smtClean="0">
                        <a:latin typeface="Cambria Math" panose="02040503050406030204" pitchFamily="18" charset="0"/>
                      </a:rPr>
                      <m:t>𝒂</m:t>
                    </m:r>
                    <m:r>
                      <a:rPr lang="en-AU" i="1" dirty="0" smtClean="0">
                        <a:latin typeface="Cambria Math" panose="02040503050406030204" pitchFamily="18" charset="0"/>
                      </a:rPr>
                      <m:t>=&lt;</m:t>
                    </m:r>
                    <m:r>
                      <a:rPr lang="en-AU" b="0" i="1" dirty="0" smtClean="0">
                        <a:latin typeface="Cambria Math" panose="02040503050406030204" pitchFamily="18" charset="0"/>
                      </a:rPr>
                      <m:t>3,2&gt;</m:t>
                    </m:r>
                  </m:oMath>
                </a14:m>
                <a:endParaRPr lang="en-AU" dirty="0"/>
              </a:p>
              <a:p>
                <a:pPr marL="342900" indent="-342900">
                  <a:buFont typeface="Arial" panose="020B0604020202020204" pitchFamily="34" charset="0"/>
                  <a:buChar char="•"/>
                </a:pPr>
                <a:r>
                  <a:rPr lang="en-AU" dirty="0">
                    <a:latin typeface="Cambria Math" panose="02040503050406030204" pitchFamily="18" charset="0"/>
                  </a:rPr>
                  <a:t>Draw it on a set of Cartesian axes starting at (0,0) and finishing at the point(3,2). Remember to add the arrow.</a:t>
                </a:r>
              </a:p>
              <a:p>
                <a:pPr marL="342900" indent="-342900">
                  <a:buFont typeface="Arial" panose="020B0604020202020204" pitchFamily="34" charset="0"/>
                  <a:buChar char="•"/>
                </a:pPr>
                <a:r>
                  <a:rPr lang="en-AU" dirty="0">
                    <a:latin typeface="Cambria Math" panose="02040503050406030204" pitchFamily="18" charset="0"/>
                  </a:rPr>
                  <a:t>Calculate the length of this vector.</a:t>
                </a:r>
              </a:p>
              <a:p>
                <a:pPr marL="857250" lvl="1" indent="-342900"/>
                <a:r>
                  <a:rPr lang="en-AU" dirty="0">
                    <a:latin typeface="Cambria Math" panose="02040503050406030204" pitchFamily="18" charset="0"/>
                  </a:rPr>
                  <a:t>Easy </a:t>
                </a:r>
                <a14:m>
                  <m:oMath xmlns:m="http://schemas.openxmlformats.org/officeDocument/2006/math">
                    <m:d>
                      <m:dPr>
                        <m:begChr m:val="|"/>
                        <m:endChr m:val="|"/>
                        <m:ctrlPr>
                          <a:rPr lang="en-AU" b="1" i="1" dirty="0" smtClean="0">
                            <a:latin typeface="Cambria Math" panose="02040503050406030204" pitchFamily="18" charset="0"/>
                          </a:rPr>
                        </m:ctrlPr>
                      </m:dPr>
                      <m:e>
                        <m:d>
                          <m:dPr>
                            <m:begChr m:val="|"/>
                            <m:endChr m:val="|"/>
                            <m:ctrlPr>
                              <a:rPr lang="en-AU" b="1" i="1" dirty="0" smtClean="0">
                                <a:latin typeface="Cambria Math" panose="02040503050406030204" pitchFamily="18" charset="0"/>
                              </a:rPr>
                            </m:ctrlPr>
                          </m:dPr>
                          <m:e>
                            <m:r>
                              <a:rPr lang="en-AU" b="1" i="1" dirty="0" smtClean="0">
                                <a:latin typeface="Cambria Math" panose="02040503050406030204" pitchFamily="18" charset="0"/>
                              </a:rPr>
                              <m:t>𝒂</m:t>
                            </m:r>
                          </m:e>
                        </m:d>
                      </m:e>
                    </m:d>
                    <m:r>
                      <a:rPr lang="en-AU" i="1" dirty="0" smtClean="0">
                        <a:latin typeface="Cambria Math" panose="02040503050406030204" pitchFamily="18" charset="0"/>
                      </a:rPr>
                      <m:t>= </m:t>
                    </m:r>
                    <m:rad>
                      <m:radPr>
                        <m:degHide m:val="on"/>
                        <m:ctrlPr>
                          <a:rPr lang="en-AU" i="1" dirty="0" smtClean="0">
                            <a:latin typeface="Cambria Math" panose="02040503050406030204" pitchFamily="18" charset="0"/>
                          </a:rPr>
                        </m:ctrlPr>
                      </m:radPr>
                      <m:deg/>
                      <m:e>
                        <m:sSup>
                          <m:sSupPr>
                            <m:ctrlPr>
                              <a:rPr lang="en-AU" i="1" dirty="0" smtClean="0">
                                <a:latin typeface="Cambria Math" panose="02040503050406030204" pitchFamily="18" charset="0"/>
                              </a:rPr>
                            </m:ctrlPr>
                          </m:sSupPr>
                          <m:e>
                            <m:r>
                              <a:rPr lang="en-AU" b="0" i="1" dirty="0" smtClean="0">
                                <a:latin typeface="Cambria Math" panose="02040503050406030204" pitchFamily="18" charset="0"/>
                              </a:rPr>
                              <m:t>3</m:t>
                            </m:r>
                          </m:e>
                          <m:sup>
                            <m:r>
                              <a:rPr lang="en-AU" b="0" i="1" dirty="0" smtClean="0">
                                <a:latin typeface="Cambria Math" panose="02040503050406030204" pitchFamily="18" charset="0"/>
                              </a:rPr>
                              <m:t>2</m:t>
                            </m:r>
                          </m:sup>
                        </m:sSup>
                        <m:r>
                          <a:rPr lang="en-AU" b="0" i="1" dirty="0" smtClean="0">
                            <a:latin typeface="Cambria Math" panose="02040503050406030204" pitchFamily="18" charset="0"/>
                          </a:rPr>
                          <m:t>+</m:t>
                        </m:r>
                        <m:sSup>
                          <m:sSupPr>
                            <m:ctrlPr>
                              <a:rPr lang="en-AU" b="0" i="1" dirty="0" smtClean="0">
                                <a:latin typeface="Cambria Math" panose="02040503050406030204" pitchFamily="18" charset="0"/>
                              </a:rPr>
                            </m:ctrlPr>
                          </m:sSupPr>
                          <m:e>
                            <m:r>
                              <a:rPr lang="en-AU" b="0" i="1" dirty="0" smtClean="0">
                                <a:latin typeface="Cambria Math" panose="02040503050406030204" pitchFamily="18" charset="0"/>
                              </a:rPr>
                              <m:t>2</m:t>
                            </m:r>
                          </m:e>
                          <m:sup>
                            <m:r>
                              <a:rPr lang="en-AU" b="0" i="1" dirty="0" smtClean="0">
                                <a:latin typeface="Cambria Math" panose="02040503050406030204" pitchFamily="18" charset="0"/>
                              </a:rPr>
                              <m:t>2</m:t>
                            </m:r>
                          </m:sup>
                        </m:sSup>
                      </m:e>
                    </m:rad>
                    <m:r>
                      <a:rPr lang="en-AU" b="0" i="1" dirty="0" smtClean="0">
                        <a:latin typeface="Cambria Math" panose="02040503050406030204" pitchFamily="18" charset="0"/>
                      </a:rPr>
                      <m:t>=</m:t>
                    </m:r>
                    <m:rad>
                      <m:radPr>
                        <m:degHide m:val="on"/>
                        <m:ctrlPr>
                          <a:rPr lang="en-AU" i="1" smtClean="0">
                            <a:latin typeface="Cambria Math" panose="02040503050406030204" pitchFamily="18" charset="0"/>
                          </a:rPr>
                        </m:ctrlPr>
                      </m:radPr>
                      <m:deg/>
                      <m:e>
                        <m:r>
                          <a:rPr lang="en-AU" b="0" i="1" smtClean="0">
                            <a:latin typeface="Cambria Math" panose="02040503050406030204" pitchFamily="18" charset="0"/>
                          </a:rPr>
                          <m:t>13</m:t>
                        </m:r>
                      </m:e>
                    </m:rad>
                  </m:oMath>
                </a14:m>
                <a:endParaRPr lang="en-AU" dirty="0"/>
              </a:p>
              <a:p>
                <a:r>
                  <a:rPr lang="en-AU" dirty="0"/>
                  <a:t>Calculate the length of the 3D vector </a:t>
                </a:r>
                <a14:m>
                  <m:oMath xmlns:m="http://schemas.openxmlformats.org/officeDocument/2006/math">
                    <m:r>
                      <a:rPr lang="en-AU" b="1" i="1" dirty="0" smtClean="0">
                        <a:latin typeface="Cambria Math" panose="02040503050406030204" pitchFamily="18" charset="0"/>
                      </a:rPr>
                      <m:t>𝒃</m:t>
                    </m:r>
                    <m:r>
                      <a:rPr lang="en-AU" i="1" dirty="0" smtClean="0">
                        <a:latin typeface="Cambria Math" panose="02040503050406030204" pitchFamily="18" charset="0"/>
                      </a:rPr>
                      <m:t>=&lt;3,2,1&gt;</m:t>
                    </m:r>
                  </m:oMath>
                </a14:m>
                <a:endParaRPr lang="en-AU" dirty="0"/>
              </a:p>
              <a:p>
                <a:r>
                  <a:rPr lang="en-AU" dirty="0"/>
                  <a:t>Calculate the length of the 4D vector </a:t>
                </a:r>
                <a14:m>
                  <m:oMath xmlns:m="http://schemas.openxmlformats.org/officeDocument/2006/math">
                    <m:r>
                      <a:rPr lang="en-AU" b="1" i="1" dirty="0" smtClean="0">
                        <a:latin typeface="Cambria Math" panose="02040503050406030204" pitchFamily="18" charset="0"/>
                      </a:rPr>
                      <m:t>𝒄</m:t>
                    </m:r>
                    <m:r>
                      <a:rPr lang="en-AU" i="1" dirty="0" smtClean="0">
                        <a:latin typeface="Cambria Math" panose="02040503050406030204" pitchFamily="18" charset="0"/>
                      </a:rPr>
                      <m:t>=&lt;1,2,3,4&gt;</m:t>
                    </m:r>
                  </m:oMath>
                </a14:m>
                <a:endParaRPr lang="en-AU" dirty="0"/>
              </a:p>
              <a:p>
                <a:endParaRPr lang="en-AU" dirty="0"/>
              </a:p>
              <a:p>
                <a:r>
                  <a:rPr lang="en-AU" dirty="0">
                    <a:solidFill>
                      <a:srgbClr val="7030A0"/>
                    </a:solidFill>
                  </a:rPr>
                  <a:t>Thank goodness for Pythagoras</a:t>
                </a:r>
              </a:p>
            </p:txBody>
          </p:sp>
        </mc:Choice>
        <mc:Fallback xmlns="">
          <p:sp>
            <p:nvSpPr>
              <p:cNvPr id="3" name="Content Placeholder 2"/>
              <p:cNvSpPr>
                <a:spLocks noGrp="1" noRot="1" noChangeAspect="1" noMove="1" noResize="1" noEditPoints="1" noAdjustHandles="1" noChangeArrowheads="1" noChangeShapeType="1" noTextEdit="1"/>
              </p:cNvSpPr>
              <p:nvPr>
                <p:ph sz="half" idx="2"/>
              </p:nvPr>
            </p:nvSpPr>
            <p:spPr>
              <a:xfrm>
                <a:off x="275696" y="2026508"/>
                <a:ext cx="8569723" cy="4163155"/>
              </a:xfrm>
              <a:blipFill rotWithShape="0">
                <a:blip r:embed="rId2"/>
                <a:stretch>
                  <a:fillRect l="-711" t="-1464"/>
                </a:stretch>
              </a:blipFill>
            </p:spPr>
            <p:txBody>
              <a:bodyPr/>
              <a:lstStyle/>
              <a:p>
                <a:r>
                  <a:rPr lang="en-AU">
                    <a:noFill/>
                  </a:rPr>
                  <a:t> </a:t>
                </a:r>
              </a:p>
            </p:txBody>
          </p:sp>
        </mc:Fallback>
      </mc:AlternateContent>
      <p:sp>
        <p:nvSpPr>
          <p:cNvPr id="4" name="Title 3"/>
          <p:cNvSpPr>
            <a:spLocks noGrp="1"/>
          </p:cNvSpPr>
          <p:nvPr>
            <p:ph type="title"/>
          </p:nvPr>
        </p:nvSpPr>
        <p:spPr/>
        <p:txBody>
          <a:bodyPr/>
          <a:lstStyle/>
          <a:p>
            <a:r>
              <a:rPr lang="en-AU" dirty="0"/>
              <a:t>Magnitude of a Vector</a:t>
            </a:r>
          </a:p>
        </p:txBody>
      </p:sp>
    </p:spTree>
    <p:extLst>
      <p:ext uri="{BB962C8B-B14F-4D97-AF65-F5344CB8AC3E}">
        <p14:creationId xmlns:p14="http://schemas.microsoft.com/office/powerpoint/2010/main" val="2591908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p:cNvSpPr>
                <a:spLocks noGrp="1"/>
              </p:cNvSpPr>
              <p:nvPr>
                <p:ph type="body" idx="13"/>
              </p:nvPr>
            </p:nvSpPr>
            <p:spPr>
              <a:xfrm>
                <a:off x="275696" y="2010599"/>
                <a:ext cx="8569723" cy="348040"/>
              </a:xfrm>
            </p:spPr>
            <p:txBody>
              <a:bodyPr>
                <a:normAutofit fontScale="92500" lnSpcReduction="20000"/>
              </a:bodyPr>
              <a:lstStyle/>
              <a:p>
                <a:r>
                  <a:rPr lang="en-AU" dirty="0"/>
                  <a:t>If </a:t>
                </a:r>
                <a14:m>
                  <m:oMath xmlns:m="http://schemas.openxmlformats.org/officeDocument/2006/math">
                    <m:acc>
                      <m:accPr>
                        <m:chr m:val="⃑"/>
                        <m:ctrlPr>
                          <a:rPr lang="en-AU" i="1" smtClean="0">
                            <a:latin typeface="Cambria Math" panose="02040503050406030204" pitchFamily="18" charset="0"/>
                          </a:rPr>
                        </m:ctrlPr>
                      </m:accPr>
                      <m:e>
                        <m:r>
                          <a:rPr lang="en-AU" b="1" i="1" smtClean="0">
                            <a:latin typeface="Cambria Math" panose="02040503050406030204" pitchFamily="18" charset="0"/>
                          </a:rPr>
                          <m:t>𝑨𝑩</m:t>
                        </m:r>
                      </m:e>
                    </m:acc>
                  </m:oMath>
                </a14:m>
                <a:r>
                  <a:rPr lang="en-AU" dirty="0"/>
                  <a:t>= </a:t>
                </a:r>
                <a14:m>
                  <m:oMath xmlns:m="http://schemas.openxmlformats.org/officeDocument/2006/math">
                    <m:acc>
                      <m:accPr>
                        <m:chr m:val="⃑"/>
                        <m:ctrlPr>
                          <a:rPr lang="en-AU" i="1" smtClean="0">
                            <a:latin typeface="Cambria Math" panose="02040503050406030204" pitchFamily="18" charset="0"/>
                          </a:rPr>
                        </m:ctrlPr>
                      </m:accPr>
                      <m:e>
                        <m:r>
                          <a:rPr lang="en-AU" b="1" i="1" smtClean="0">
                            <a:latin typeface="Cambria Math" panose="02040503050406030204" pitchFamily="18" charset="0"/>
                          </a:rPr>
                          <m:t>𝑩𝑨</m:t>
                        </m:r>
                      </m:e>
                    </m:acc>
                  </m:oMath>
                </a14:m>
                <a:r>
                  <a:rPr lang="en-AU" dirty="0"/>
                  <a:t> the both the magnitude and the direction must be equal</a:t>
                </a:r>
              </a:p>
            </p:txBody>
          </p:sp>
        </mc:Choice>
        <mc:Fallback xmlns="">
          <p:sp>
            <p:nvSpPr>
              <p:cNvPr id="2" name="Text Placeholder 1"/>
              <p:cNvSpPr>
                <a:spLocks noGrp="1" noRot="1" noChangeAspect="1" noMove="1" noResize="1" noEditPoints="1" noAdjustHandles="1" noChangeArrowheads="1" noChangeShapeType="1" noTextEdit="1"/>
              </p:cNvSpPr>
              <p:nvPr>
                <p:ph type="body" idx="13"/>
              </p:nvPr>
            </p:nvSpPr>
            <p:spPr>
              <a:xfrm>
                <a:off x="275696" y="2010599"/>
                <a:ext cx="8569723" cy="348040"/>
              </a:xfrm>
              <a:blipFill rotWithShape="0">
                <a:blip r:embed="rId2"/>
                <a:stretch>
                  <a:fillRect l="-640" t="-19298" b="-29825"/>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half" idx="2"/>
              </p:nvPr>
            </p:nvSpPr>
            <p:spPr>
              <a:xfrm>
                <a:off x="275696" y="2358639"/>
                <a:ext cx="8569723" cy="3831024"/>
              </a:xfrm>
            </p:spPr>
            <p:txBody>
              <a:bodyPr>
                <a:normAutofit fontScale="92500" lnSpcReduction="10000"/>
              </a:bodyPr>
              <a:lstStyle/>
              <a:p>
                <a:r>
                  <a:rPr lang="en-AU" dirty="0"/>
                  <a:t>Magnitude (also called NORM) of the vector </a:t>
                </a:r>
                <a14:m>
                  <m:oMath xmlns:m="http://schemas.openxmlformats.org/officeDocument/2006/math">
                    <m:acc>
                      <m:accPr>
                        <m:chr m:val="⃑"/>
                        <m:ctrlPr>
                          <a:rPr lang="en-AU" i="1" smtClean="0">
                            <a:latin typeface="Cambria Math" panose="02040503050406030204" pitchFamily="18" charset="0"/>
                          </a:rPr>
                        </m:ctrlPr>
                      </m:accPr>
                      <m:e>
                        <m:r>
                          <a:rPr lang="en-AU" b="0" i="1" smtClean="0">
                            <a:latin typeface="Cambria Math" panose="02040503050406030204" pitchFamily="18" charset="0"/>
                          </a:rPr>
                          <m:t>𝐴𝐵</m:t>
                        </m:r>
                      </m:e>
                    </m:acc>
                  </m:oMath>
                </a14:m>
                <a:r>
                  <a:rPr lang="en-AU" dirty="0"/>
                  <a:t> is written as ||</a:t>
                </a:r>
                <a14:m>
                  <m:oMath xmlns:m="http://schemas.openxmlformats.org/officeDocument/2006/math">
                    <m:acc>
                      <m:accPr>
                        <m:chr m:val="⃑"/>
                        <m:ctrlPr>
                          <a:rPr lang="en-AU" i="1" dirty="0" smtClean="0">
                            <a:latin typeface="Cambria Math" panose="02040503050406030204" pitchFamily="18" charset="0"/>
                          </a:rPr>
                        </m:ctrlPr>
                      </m:accPr>
                      <m:e>
                        <m:r>
                          <a:rPr lang="en-AU" b="0" i="1" dirty="0" smtClean="0">
                            <a:latin typeface="Cambria Math" panose="02040503050406030204" pitchFamily="18" charset="0"/>
                          </a:rPr>
                          <m:t>𝐴𝐵</m:t>
                        </m:r>
                      </m:e>
                    </m:acc>
                  </m:oMath>
                </a14:m>
                <a:r>
                  <a:rPr lang="en-AU" dirty="0"/>
                  <a:t>||</a:t>
                </a:r>
              </a:p>
              <a:p>
                <a:pPr marL="342900" indent="-342900">
                  <a:buFont typeface="Arial" panose="020B0604020202020204" pitchFamily="34" charset="0"/>
                  <a:buChar char="•"/>
                </a:pPr>
                <a:r>
                  <a:rPr lang="en-AU" dirty="0"/>
                  <a:t>	</a:t>
                </a:r>
                <a14:m>
                  <m:oMath xmlns:m="http://schemas.openxmlformats.org/officeDocument/2006/math">
                    <m:rad>
                      <m:radPr>
                        <m:degHide m:val="on"/>
                        <m:ctrlPr>
                          <a:rPr lang="en-AU" i="1" smtClean="0">
                            <a:latin typeface="Cambria Math" panose="02040503050406030204" pitchFamily="18" charset="0"/>
                          </a:rPr>
                        </m:ctrlPr>
                      </m:radPr>
                      <m:deg/>
                      <m:e>
                        <m:sSup>
                          <m:sSupPr>
                            <m:ctrlPr>
                              <a:rPr lang="en-AU" i="1" smtClean="0">
                                <a:latin typeface="Cambria Math" panose="02040503050406030204" pitchFamily="18" charset="0"/>
                              </a:rPr>
                            </m:ctrlPr>
                          </m:sSupPr>
                          <m:e>
                            <m:r>
                              <a:rPr lang="en-AU" b="0" i="1" smtClean="0">
                                <a:latin typeface="Cambria Math" panose="02040503050406030204" pitchFamily="18" charset="0"/>
                              </a:rPr>
                              <m:t>3</m:t>
                            </m:r>
                          </m:e>
                          <m:sup>
                            <m:r>
                              <a:rPr lang="en-AU" b="0" i="1" smtClean="0">
                                <a:latin typeface="Cambria Math" panose="02040503050406030204" pitchFamily="18" charset="0"/>
                              </a:rPr>
                              <m:t>2</m:t>
                            </m:r>
                          </m:sup>
                        </m:sSup>
                        <m:r>
                          <a:rPr lang="en-AU" b="0" i="1" smtClean="0">
                            <a:latin typeface="Cambria Math" panose="02040503050406030204" pitchFamily="18" charset="0"/>
                          </a:rPr>
                          <m:t>+ </m:t>
                        </m:r>
                        <m:sSup>
                          <m:sSupPr>
                            <m:ctrlPr>
                              <a:rPr lang="en-AU" b="0" i="1" smtClean="0">
                                <a:latin typeface="Cambria Math" panose="02040503050406030204" pitchFamily="18" charset="0"/>
                              </a:rPr>
                            </m:ctrlPr>
                          </m:sSupPr>
                          <m:e>
                            <m:d>
                              <m:dPr>
                                <m:endChr m:val=""/>
                                <m:ctrlPr>
                                  <a:rPr lang="en-AU" i="1">
                                    <a:latin typeface="Cambria Math" panose="02040503050406030204" pitchFamily="18" charset="0"/>
                                  </a:rPr>
                                </m:ctrlPr>
                              </m:dPr>
                              <m:e>
                                <m:r>
                                  <a:rPr lang="en-AU" i="1">
                                    <a:latin typeface="Cambria Math" panose="02040503050406030204" pitchFamily="18" charset="0"/>
                                  </a:rPr>
                                  <m:t>−9)</m:t>
                                </m:r>
                              </m:e>
                            </m:d>
                          </m:e>
                          <m:sup>
                            <m:r>
                              <a:rPr lang="en-AU" b="0" i="1" smtClean="0">
                                <a:latin typeface="Cambria Math" panose="02040503050406030204" pitchFamily="18" charset="0"/>
                              </a:rPr>
                              <m:t>2</m:t>
                            </m:r>
                          </m:sup>
                        </m:sSup>
                        <m:r>
                          <a:rPr lang="en-AU" b="0" i="1" smtClean="0">
                            <a:latin typeface="Cambria Math" panose="02040503050406030204" pitchFamily="18" charset="0"/>
                          </a:rPr>
                          <m:t>+</m:t>
                        </m:r>
                        <m:sSup>
                          <m:sSupPr>
                            <m:ctrlPr>
                              <a:rPr lang="en-AU" b="0" i="1" smtClean="0">
                                <a:latin typeface="Cambria Math" panose="02040503050406030204" pitchFamily="18" charset="0"/>
                              </a:rPr>
                            </m:ctrlPr>
                          </m:sSupPr>
                          <m:e>
                            <m:r>
                              <a:rPr lang="en-AU" b="0" i="1" smtClean="0">
                                <a:latin typeface="Cambria Math" panose="02040503050406030204" pitchFamily="18" charset="0"/>
                              </a:rPr>
                              <m:t>2</m:t>
                            </m:r>
                          </m:e>
                          <m:sup>
                            <m:r>
                              <a:rPr lang="en-AU" b="0" i="1" smtClean="0">
                                <a:latin typeface="Cambria Math" panose="02040503050406030204" pitchFamily="18" charset="0"/>
                              </a:rPr>
                              <m:t>2</m:t>
                            </m:r>
                          </m:sup>
                        </m:sSup>
                      </m:e>
                    </m:rad>
                    <m:r>
                      <a:rPr lang="en-AU" b="0" i="1" smtClean="0">
                        <a:latin typeface="Cambria Math" panose="02040503050406030204" pitchFamily="18" charset="0"/>
                      </a:rPr>
                      <m:t>= </m:t>
                    </m:r>
                    <m:rad>
                      <m:radPr>
                        <m:degHide m:val="on"/>
                        <m:ctrlPr>
                          <a:rPr lang="en-AU" b="0" i="1" smtClean="0">
                            <a:latin typeface="Cambria Math" panose="02040503050406030204" pitchFamily="18" charset="0"/>
                          </a:rPr>
                        </m:ctrlPr>
                      </m:radPr>
                      <m:deg/>
                      <m:e>
                        <m:r>
                          <a:rPr lang="en-AU" b="0" i="1" smtClean="0">
                            <a:latin typeface="Cambria Math" panose="02040503050406030204" pitchFamily="18" charset="0"/>
                          </a:rPr>
                          <m:t>9+81+4</m:t>
                        </m:r>
                      </m:e>
                    </m:rad>
                    <m:r>
                      <a:rPr lang="en-AU" b="0" i="1" smtClean="0">
                        <a:latin typeface="Cambria Math" panose="02040503050406030204" pitchFamily="18" charset="0"/>
                      </a:rPr>
                      <m:t>=</m:t>
                    </m:r>
                    <m:rad>
                      <m:radPr>
                        <m:degHide m:val="on"/>
                        <m:ctrlPr>
                          <a:rPr lang="en-AU" b="0" i="1" smtClean="0">
                            <a:latin typeface="Cambria Math" panose="02040503050406030204" pitchFamily="18" charset="0"/>
                          </a:rPr>
                        </m:ctrlPr>
                      </m:radPr>
                      <m:deg/>
                      <m:e>
                        <m:r>
                          <a:rPr lang="en-AU" b="0" i="1" smtClean="0">
                            <a:latin typeface="Cambria Math" panose="02040503050406030204" pitchFamily="18" charset="0"/>
                          </a:rPr>
                          <m:t>94</m:t>
                        </m:r>
                      </m:e>
                    </m:rad>
                  </m:oMath>
                </a14:m>
                <a:endParaRPr lang="en-AU" b="0" dirty="0"/>
              </a:p>
              <a:p>
                <a:pPr marL="342900" indent="-342900">
                  <a:buFont typeface="Arial" panose="020B0604020202020204" pitchFamily="34" charset="0"/>
                  <a:buChar char="•"/>
                </a:pPr>
                <a:r>
                  <a:rPr lang="en-AU" dirty="0"/>
                  <a:t>What is</a:t>
                </a:r>
                <a14:m>
                  <m:oMath xmlns:m="http://schemas.openxmlformats.org/officeDocument/2006/math">
                    <m:r>
                      <a:rPr lang="en-AU" b="0" i="0" smtClean="0">
                        <a:latin typeface="Cambria Math" panose="02040503050406030204" pitchFamily="18" charset="0"/>
                      </a:rPr>
                      <m:t> </m:t>
                    </m:r>
                    <m:r>
                      <a:rPr lang="en-AU" b="0" i="1" smtClean="0">
                        <a:latin typeface="Cambria Math" panose="02040503050406030204" pitchFamily="18" charset="0"/>
                      </a:rPr>
                      <m:t>|</m:t>
                    </m:r>
                    <m:d>
                      <m:dPr>
                        <m:begChr m:val="|"/>
                        <m:endChr m:val="|"/>
                        <m:ctrlPr>
                          <a:rPr lang="en-AU" b="0" i="1" smtClean="0">
                            <a:latin typeface="Cambria Math" panose="02040503050406030204" pitchFamily="18" charset="0"/>
                          </a:rPr>
                        </m:ctrlPr>
                      </m:dPr>
                      <m:e>
                        <m:acc>
                          <m:accPr>
                            <m:chr m:val="⃑"/>
                            <m:ctrlPr>
                              <a:rPr lang="en-AU" b="0" i="1" smtClean="0">
                                <a:latin typeface="Cambria Math" panose="02040503050406030204" pitchFamily="18" charset="0"/>
                              </a:rPr>
                            </m:ctrlPr>
                          </m:accPr>
                          <m:e>
                            <m:r>
                              <a:rPr lang="en-AU" b="0" i="1" smtClean="0">
                                <a:latin typeface="Cambria Math" panose="02040503050406030204" pitchFamily="18" charset="0"/>
                              </a:rPr>
                              <m:t>𝐵𝐴</m:t>
                            </m:r>
                          </m:e>
                        </m:acc>
                      </m:e>
                    </m:d>
                    <m:r>
                      <a:rPr lang="en-AU" b="0" i="1" smtClean="0">
                        <a:latin typeface="Cambria Math" panose="02040503050406030204" pitchFamily="18" charset="0"/>
                      </a:rPr>
                      <m:t>|</m:t>
                    </m:r>
                  </m:oMath>
                </a14:m>
                <a:endParaRPr lang="en-AU" b="0" dirty="0"/>
              </a:p>
              <a:p>
                <a:r>
                  <a:rPr lang="en-AU" dirty="0"/>
                  <a:t>To determine only the direction of a vector you divide a vector by its magnitude. This is called the unit vector and has a length of 1 unit.</a:t>
                </a:r>
              </a:p>
              <a:p>
                <a:pPr marL="342900" indent="-342900">
                  <a:buFont typeface="Arial" panose="020B0604020202020204" pitchFamily="34" charset="0"/>
                  <a:buChar char="•"/>
                </a:pPr>
                <a14:m>
                  <m:oMath xmlns:m="http://schemas.openxmlformats.org/officeDocument/2006/math">
                    <m:acc>
                      <m:accPr>
                        <m:chr m:val="̂"/>
                        <m:ctrlPr>
                          <a:rPr lang="en-AU" i="1" smtClean="0">
                            <a:latin typeface="Cambria Math" panose="02040503050406030204" pitchFamily="18" charset="0"/>
                          </a:rPr>
                        </m:ctrlPr>
                      </m:accPr>
                      <m:e>
                        <m:r>
                          <a:rPr lang="en-AU" b="0" i="1" smtClean="0">
                            <a:latin typeface="Cambria Math" panose="02040503050406030204" pitchFamily="18" charset="0"/>
                          </a:rPr>
                          <m:t>𝐴𝐵</m:t>
                        </m:r>
                        <m:r>
                          <a:rPr lang="en-AU" b="0" i="1" smtClean="0">
                            <a:latin typeface="Cambria Math" panose="02040503050406030204" pitchFamily="18" charset="0"/>
                          </a:rPr>
                          <m:t> </m:t>
                        </m:r>
                      </m:e>
                    </m:acc>
                  </m:oMath>
                </a14:m>
                <a:r>
                  <a:rPr lang="en-AU" dirty="0"/>
                  <a:t>is the unit vector. It has a little hat on top of it (to keep the rain off)</a:t>
                </a:r>
              </a:p>
              <a:p>
                <a:pPr marL="342900" indent="-342900">
                  <a:buFont typeface="Arial" panose="020B0604020202020204" pitchFamily="34" charset="0"/>
                  <a:buChar char="•"/>
                </a:pPr>
                <a14:m>
                  <m:oMath xmlns:m="http://schemas.openxmlformats.org/officeDocument/2006/math">
                    <m:acc>
                      <m:accPr>
                        <m:chr m:val="̂"/>
                        <m:ctrlPr>
                          <a:rPr lang="en-AU" i="1" smtClean="0">
                            <a:latin typeface="Cambria Math" panose="02040503050406030204" pitchFamily="18" charset="0"/>
                          </a:rPr>
                        </m:ctrlPr>
                      </m:accPr>
                      <m:e>
                        <m:r>
                          <a:rPr lang="en-AU" b="0" i="1" smtClean="0">
                            <a:latin typeface="Cambria Math" panose="02040503050406030204" pitchFamily="18" charset="0"/>
                          </a:rPr>
                          <m:t>𝐴𝐵</m:t>
                        </m:r>
                      </m:e>
                    </m:acc>
                    <m:r>
                      <a:rPr lang="en-AU" b="0" i="1" smtClean="0">
                        <a:latin typeface="Cambria Math" panose="02040503050406030204" pitchFamily="18" charset="0"/>
                      </a:rPr>
                      <m:t>= </m:t>
                    </m:r>
                    <m:f>
                      <m:fPr>
                        <m:ctrlPr>
                          <a:rPr lang="en-AU" b="0" i="1" smtClean="0">
                            <a:latin typeface="Cambria Math" panose="02040503050406030204" pitchFamily="18" charset="0"/>
                          </a:rPr>
                        </m:ctrlPr>
                      </m:fPr>
                      <m:num>
                        <m:r>
                          <a:rPr lang="en-AU" b="0" i="1" smtClean="0">
                            <a:latin typeface="Cambria Math" panose="02040503050406030204" pitchFamily="18" charset="0"/>
                          </a:rPr>
                          <m:t>&lt;3,−9,2&gt;</m:t>
                        </m:r>
                      </m:num>
                      <m:den>
                        <m:rad>
                          <m:radPr>
                            <m:degHide m:val="on"/>
                            <m:ctrlPr>
                              <a:rPr lang="en-AU" b="0" i="1" smtClean="0">
                                <a:latin typeface="Cambria Math" panose="02040503050406030204" pitchFamily="18" charset="0"/>
                              </a:rPr>
                            </m:ctrlPr>
                          </m:radPr>
                          <m:deg/>
                          <m:e>
                            <m:r>
                              <a:rPr lang="en-AU" b="0" i="1" smtClean="0">
                                <a:latin typeface="Cambria Math" panose="02040503050406030204" pitchFamily="18" charset="0"/>
                              </a:rPr>
                              <m:t>94</m:t>
                            </m:r>
                          </m:e>
                        </m:rad>
                      </m:den>
                    </m:f>
                    <m:r>
                      <a:rPr lang="en-AU" b="0" i="1" smtClean="0">
                        <a:latin typeface="Cambria Math" panose="02040503050406030204" pitchFamily="18" charset="0"/>
                      </a:rPr>
                      <m:t>=&lt;</m:t>
                    </m:r>
                    <m:f>
                      <m:fPr>
                        <m:ctrlPr>
                          <a:rPr lang="en-AU" b="0" i="1" smtClean="0">
                            <a:latin typeface="Cambria Math" panose="02040503050406030204" pitchFamily="18" charset="0"/>
                          </a:rPr>
                        </m:ctrlPr>
                      </m:fPr>
                      <m:num>
                        <m:r>
                          <a:rPr lang="en-AU" b="0" i="1" smtClean="0">
                            <a:latin typeface="Cambria Math" panose="02040503050406030204" pitchFamily="18" charset="0"/>
                          </a:rPr>
                          <m:t>3</m:t>
                        </m:r>
                      </m:num>
                      <m:den>
                        <m:rad>
                          <m:radPr>
                            <m:degHide m:val="on"/>
                            <m:ctrlPr>
                              <a:rPr lang="en-AU" b="0" i="1" smtClean="0">
                                <a:latin typeface="Cambria Math" panose="02040503050406030204" pitchFamily="18" charset="0"/>
                              </a:rPr>
                            </m:ctrlPr>
                          </m:radPr>
                          <m:deg/>
                          <m:e>
                            <m:r>
                              <a:rPr lang="en-AU" b="0" i="1" smtClean="0">
                                <a:latin typeface="Cambria Math" panose="02040503050406030204" pitchFamily="18" charset="0"/>
                              </a:rPr>
                              <m:t>94</m:t>
                            </m:r>
                          </m:e>
                        </m:rad>
                      </m:den>
                    </m:f>
                    <m:r>
                      <a:rPr lang="en-AU" b="0" i="1" smtClean="0">
                        <a:latin typeface="Cambria Math" panose="02040503050406030204" pitchFamily="18" charset="0"/>
                      </a:rPr>
                      <m:t>,</m:t>
                    </m:r>
                    <m:f>
                      <m:fPr>
                        <m:ctrlPr>
                          <a:rPr lang="en-AU" b="0" i="1" smtClean="0">
                            <a:latin typeface="Cambria Math" panose="02040503050406030204" pitchFamily="18" charset="0"/>
                          </a:rPr>
                        </m:ctrlPr>
                      </m:fPr>
                      <m:num>
                        <m:r>
                          <a:rPr lang="en-AU" b="0" i="1" smtClean="0">
                            <a:latin typeface="Cambria Math" panose="02040503050406030204" pitchFamily="18" charset="0"/>
                          </a:rPr>
                          <m:t>−9</m:t>
                        </m:r>
                      </m:num>
                      <m:den>
                        <m:rad>
                          <m:radPr>
                            <m:degHide m:val="on"/>
                            <m:ctrlPr>
                              <a:rPr lang="en-AU" b="0" i="1" smtClean="0">
                                <a:latin typeface="Cambria Math" panose="02040503050406030204" pitchFamily="18" charset="0"/>
                              </a:rPr>
                            </m:ctrlPr>
                          </m:radPr>
                          <m:deg/>
                          <m:e>
                            <m:r>
                              <a:rPr lang="en-AU" b="0" i="1" smtClean="0">
                                <a:latin typeface="Cambria Math" panose="02040503050406030204" pitchFamily="18" charset="0"/>
                              </a:rPr>
                              <m:t>94</m:t>
                            </m:r>
                          </m:e>
                        </m:rad>
                      </m:den>
                    </m:f>
                    <m:r>
                      <a:rPr lang="en-AU" b="0" i="1" smtClean="0">
                        <a:latin typeface="Cambria Math" panose="02040503050406030204" pitchFamily="18" charset="0"/>
                      </a:rPr>
                      <m:t>,</m:t>
                    </m:r>
                    <m:f>
                      <m:fPr>
                        <m:ctrlPr>
                          <a:rPr lang="en-AU" b="0" i="1" smtClean="0">
                            <a:latin typeface="Cambria Math" panose="02040503050406030204" pitchFamily="18" charset="0"/>
                          </a:rPr>
                        </m:ctrlPr>
                      </m:fPr>
                      <m:num>
                        <m:r>
                          <a:rPr lang="en-AU" b="0" i="1" smtClean="0">
                            <a:latin typeface="Cambria Math" panose="02040503050406030204" pitchFamily="18" charset="0"/>
                          </a:rPr>
                          <m:t>2</m:t>
                        </m:r>
                      </m:num>
                      <m:den>
                        <m:rad>
                          <m:radPr>
                            <m:degHide m:val="on"/>
                            <m:ctrlPr>
                              <a:rPr lang="en-AU" b="0" i="1" smtClean="0">
                                <a:latin typeface="Cambria Math" panose="02040503050406030204" pitchFamily="18" charset="0"/>
                              </a:rPr>
                            </m:ctrlPr>
                          </m:radPr>
                          <m:deg/>
                          <m:e>
                            <m:r>
                              <a:rPr lang="en-AU" b="0" i="1" smtClean="0">
                                <a:latin typeface="Cambria Math" panose="02040503050406030204" pitchFamily="18" charset="0"/>
                              </a:rPr>
                              <m:t>94</m:t>
                            </m:r>
                          </m:e>
                        </m:rad>
                      </m:den>
                    </m:f>
                    <m:r>
                      <a:rPr lang="en-AU" b="0" i="1" smtClean="0">
                        <a:latin typeface="Cambria Math" panose="02040503050406030204" pitchFamily="18" charset="0"/>
                      </a:rPr>
                      <m:t>&gt;</m:t>
                    </m:r>
                  </m:oMath>
                </a14:m>
                <a:r>
                  <a:rPr lang="en-AU" dirty="0"/>
                  <a:t> </a:t>
                </a:r>
              </a:p>
              <a:p>
                <a:r>
                  <a:rPr lang="en-AU" dirty="0"/>
                  <a:t>Calculate </a:t>
                </a:r>
                <a14:m>
                  <m:oMath xmlns:m="http://schemas.openxmlformats.org/officeDocument/2006/math">
                    <m:acc>
                      <m:accPr>
                        <m:chr m:val="̂"/>
                        <m:ctrlPr>
                          <a:rPr lang="en-AU" i="1" smtClean="0">
                            <a:latin typeface="Cambria Math" panose="02040503050406030204" pitchFamily="18" charset="0"/>
                          </a:rPr>
                        </m:ctrlPr>
                      </m:accPr>
                      <m:e>
                        <m:r>
                          <a:rPr lang="en-AU" b="0" i="1" smtClean="0">
                            <a:latin typeface="Cambria Math" panose="02040503050406030204" pitchFamily="18" charset="0"/>
                          </a:rPr>
                          <m:t>𝐵𝐴</m:t>
                        </m:r>
                      </m:e>
                    </m:acc>
                  </m:oMath>
                </a14:m>
                <a:endParaRPr lang="en-AU" dirty="0"/>
              </a:p>
              <a:p>
                <a:pPr marL="342900" indent="-342900">
                  <a:buFont typeface="Arial" panose="020B0604020202020204" pitchFamily="34" charset="0"/>
                  <a:buChar char="•"/>
                </a:pPr>
                <a:r>
                  <a:rPr lang="en-AU" dirty="0"/>
                  <a:t>Are these 2 vectors equal?</a:t>
                </a:r>
              </a:p>
              <a:p>
                <a:pPr marL="857250" lvl="1" indent="-342900"/>
                <a:r>
                  <a:rPr lang="en-AU" dirty="0"/>
                  <a:t>Why?</a:t>
                </a:r>
              </a:p>
            </p:txBody>
          </p:sp>
        </mc:Choice>
        <mc:Fallback xmlns="">
          <p:sp>
            <p:nvSpPr>
              <p:cNvPr id="3" name="Content Placeholder 2"/>
              <p:cNvSpPr>
                <a:spLocks noGrp="1" noRot="1" noChangeAspect="1" noMove="1" noResize="1" noEditPoints="1" noAdjustHandles="1" noChangeArrowheads="1" noChangeShapeType="1" noTextEdit="1"/>
              </p:cNvSpPr>
              <p:nvPr>
                <p:ph sz="half" idx="2"/>
              </p:nvPr>
            </p:nvSpPr>
            <p:spPr>
              <a:xfrm>
                <a:off x="275696" y="2358639"/>
                <a:ext cx="8569723" cy="3831024"/>
              </a:xfrm>
              <a:blipFill rotWithShape="0">
                <a:blip r:embed="rId3"/>
                <a:stretch>
                  <a:fillRect l="-640" t="-1592"/>
                </a:stretch>
              </a:blipFill>
            </p:spPr>
            <p:txBody>
              <a:bodyPr/>
              <a:lstStyle/>
              <a:p>
                <a:r>
                  <a:rPr lang="en-AU">
                    <a:noFill/>
                  </a:rPr>
                  <a:t> </a:t>
                </a:r>
              </a:p>
            </p:txBody>
          </p:sp>
        </mc:Fallback>
      </mc:AlternateContent>
      <p:sp>
        <p:nvSpPr>
          <p:cNvPr id="4" name="Title 3"/>
          <p:cNvSpPr>
            <a:spLocks noGrp="1"/>
          </p:cNvSpPr>
          <p:nvPr>
            <p:ph type="title"/>
          </p:nvPr>
        </p:nvSpPr>
        <p:spPr/>
        <p:txBody>
          <a:bodyPr/>
          <a:lstStyle/>
          <a:p>
            <a:r>
              <a:rPr lang="en-AU" dirty="0"/>
              <a:t>Are the Vectors equal?</a:t>
            </a:r>
          </a:p>
        </p:txBody>
      </p:sp>
    </p:spTree>
    <p:extLst>
      <p:ext uri="{BB962C8B-B14F-4D97-AF65-F5344CB8AC3E}">
        <p14:creationId xmlns:p14="http://schemas.microsoft.com/office/powerpoint/2010/main" val="3696077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528762" y="1547812"/>
            <a:ext cx="6086475" cy="3762375"/>
          </a:xfrm>
          <a:prstGeom prst="rect">
            <a:avLst/>
          </a:prstGeom>
        </p:spPr>
      </p:pic>
    </p:spTree>
    <p:extLst>
      <p:ext uri="{BB962C8B-B14F-4D97-AF65-F5344CB8AC3E}">
        <p14:creationId xmlns:p14="http://schemas.microsoft.com/office/powerpoint/2010/main" val="1627191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Zero &amp; Unit Vectors</a:t>
            </a:r>
          </a:p>
        </p:txBody>
      </p:sp>
      <mc:AlternateContent xmlns:mc="http://schemas.openxmlformats.org/markup-compatibility/2006">
        <mc:Choice xmlns:a14="http://schemas.microsoft.com/office/drawing/2010/main" Requires="a14">
          <p:sp>
            <p:nvSpPr>
              <p:cNvPr id="4" name="Content Placeholder 3"/>
              <p:cNvSpPr>
                <a:spLocks noGrp="1"/>
              </p:cNvSpPr>
              <p:nvPr>
                <p:ph sz="half" idx="15"/>
              </p:nvPr>
            </p:nvSpPr>
            <p:spPr>
              <a:xfrm>
                <a:off x="246580" y="2191265"/>
                <a:ext cx="8529656" cy="4262072"/>
              </a:xfrm>
            </p:spPr>
            <p:txBody>
              <a:bodyPr>
                <a:normAutofit lnSpcReduction="10000"/>
              </a:bodyPr>
              <a:lstStyle/>
              <a:p>
                <a:r>
                  <a:rPr lang="en-AU" dirty="0"/>
                  <a:t>What length and direction does a </a:t>
                </a:r>
                <a:r>
                  <a:rPr lang="en-AU" b="1" dirty="0"/>
                  <a:t>zero</a:t>
                </a:r>
                <a:r>
                  <a:rPr lang="en-AU" dirty="0"/>
                  <a:t> vector have?</a:t>
                </a:r>
              </a:p>
              <a:p>
                <a:pPr marL="342900" indent="-342900">
                  <a:buFont typeface="Arial" panose="020B0604020202020204" pitchFamily="34" charset="0"/>
                  <a:buChar char="•"/>
                </a:pPr>
                <a14:m>
                  <m:oMath xmlns:m="http://schemas.openxmlformats.org/officeDocument/2006/math">
                    <m:r>
                      <a:rPr lang="en-AU" b="1" i="1" dirty="0" smtClean="0">
                        <a:latin typeface="Cambria Math" panose="02040503050406030204" pitchFamily="18" charset="0"/>
                      </a:rPr>
                      <m:t>𝒖</m:t>
                    </m:r>
                    <m:r>
                      <a:rPr lang="en-AU" i="1" dirty="0" smtClean="0">
                        <a:latin typeface="Cambria Math" panose="02040503050406030204" pitchFamily="18" charset="0"/>
                      </a:rPr>
                      <m:t> = &lt;0,0,0&gt;  </m:t>
                    </m:r>
                    <m:r>
                      <a:rPr lang="en-AU" i="1" dirty="0" smtClean="0">
                        <a:latin typeface="Cambria Math" panose="02040503050406030204" pitchFamily="18" charset="0"/>
                      </a:rPr>
                      <m:t>𝑜𝑟</m:t>
                    </m:r>
                    <m:r>
                      <a:rPr lang="en-AU" i="1" dirty="0" smtClean="0">
                        <a:latin typeface="Cambria Math" panose="02040503050406030204" pitchFamily="18" charset="0"/>
                      </a:rPr>
                      <m:t> </m:t>
                    </m:r>
                    <m:r>
                      <a:rPr lang="en-AU" b="1" i="1" dirty="0" smtClean="0">
                        <a:latin typeface="Cambria Math" panose="02040503050406030204" pitchFamily="18" charset="0"/>
                      </a:rPr>
                      <m:t>𝒗</m:t>
                    </m:r>
                    <m:r>
                      <a:rPr lang="en-AU" b="1" i="1" dirty="0" smtClean="0">
                        <a:latin typeface="Cambria Math" panose="02040503050406030204" pitchFamily="18" charset="0"/>
                      </a:rPr>
                      <m:t> </m:t>
                    </m:r>
                    <m:r>
                      <a:rPr lang="en-AU" i="1" dirty="0" smtClean="0">
                        <a:latin typeface="Cambria Math" panose="02040503050406030204" pitchFamily="18" charset="0"/>
                      </a:rPr>
                      <m:t>= &lt;0,0,0,0&gt;</m:t>
                    </m:r>
                  </m:oMath>
                </a14:m>
                <a:endParaRPr lang="en-AU" dirty="0"/>
              </a:p>
              <a:p>
                <a:pPr marL="857250" lvl="1" indent="-342900"/>
                <a:r>
                  <a:rPr lang="en-AU" dirty="0"/>
                  <a:t>The length is 0 but what direction does a zero vector point?</a:t>
                </a:r>
              </a:p>
              <a:p>
                <a:pPr marL="857250" lvl="1" indent="-342900"/>
                <a:r>
                  <a:rPr lang="en-AU" dirty="0"/>
                  <a:t>Nowhere. It has no particular direction.</a:t>
                </a:r>
              </a:p>
              <a:p>
                <a:pPr marL="342900" indent="-342900"/>
                <a:r>
                  <a:rPr lang="en-AU" dirty="0"/>
                  <a:t>What length does a </a:t>
                </a:r>
                <a:r>
                  <a:rPr lang="en-AU" b="1" dirty="0"/>
                  <a:t>unit</a:t>
                </a:r>
                <a:r>
                  <a:rPr lang="en-AU" dirty="0"/>
                  <a:t> vector have?</a:t>
                </a:r>
              </a:p>
              <a:p>
                <a:pPr marL="342900" indent="-342900">
                  <a:buFont typeface="Arial" panose="020B0604020202020204" pitchFamily="34" charset="0"/>
                  <a:buChar char="•"/>
                </a:pPr>
                <a:r>
                  <a:rPr lang="en-AU" dirty="0"/>
                  <a:t>The length is always 1</a:t>
                </a:r>
              </a:p>
              <a:p>
                <a:pPr marL="342900" indent="-342900">
                  <a:buFont typeface="Arial" panose="020B0604020202020204" pitchFamily="34" charset="0"/>
                  <a:buChar char="•"/>
                </a:pPr>
                <a:r>
                  <a:rPr lang="en-AU" dirty="0"/>
                  <a:t>Is the vector </a:t>
                </a:r>
                <a:r>
                  <a:rPr lang="en-AU" b="1" i="1" dirty="0"/>
                  <a:t>z</a:t>
                </a:r>
                <a:r>
                  <a:rPr lang="en-AU" i="1" dirty="0"/>
                  <a:t>=&lt;1,1,1&gt; </a:t>
                </a:r>
                <a:r>
                  <a:rPr lang="en-AU" dirty="0"/>
                  <a:t>a unit vector?</a:t>
                </a:r>
              </a:p>
              <a:p>
                <a:pPr marL="342900" indent="-342900"/>
                <a:r>
                  <a:rPr lang="en-AU" dirty="0">
                    <a:solidFill>
                      <a:srgbClr val="7030A0"/>
                    </a:solidFill>
                  </a:rPr>
                  <a:t>Consider the vectors </a:t>
                </a:r>
                <a14:m>
                  <m:oMath xmlns:m="http://schemas.openxmlformats.org/officeDocument/2006/math">
                    <m:r>
                      <a:rPr lang="en-AU" b="1" i="1" dirty="0" smtClean="0">
                        <a:solidFill>
                          <a:srgbClr val="7030A0"/>
                        </a:solidFill>
                        <a:latin typeface="Cambria Math" panose="02040503050406030204" pitchFamily="18" charset="0"/>
                      </a:rPr>
                      <m:t>𝒕</m:t>
                    </m:r>
                    <m:r>
                      <a:rPr lang="en-AU" i="1" dirty="0" smtClean="0">
                        <a:solidFill>
                          <a:srgbClr val="7030A0"/>
                        </a:solidFill>
                        <a:latin typeface="Cambria Math" panose="02040503050406030204" pitchFamily="18" charset="0"/>
                      </a:rPr>
                      <m:t>=&lt;1,2&gt;, </m:t>
                    </m:r>
                    <m:r>
                      <a:rPr lang="en-AU" b="1" i="1" dirty="0" smtClean="0">
                        <a:solidFill>
                          <a:srgbClr val="7030A0"/>
                        </a:solidFill>
                        <a:latin typeface="Cambria Math" panose="02040503050406030204" pitchFamily="18" charset="0"/>
                      </a:rPr>
                      <m:t>𝒘</m:t>
                    </m:r>
                    <m:r>
                      <a:rPr lang="en-AU" i="1" dirty="0" smtClean="0">
                        <a:solidFill>
                          <a:srgbClr val="7030A0"/>
                        </a:solidFill>
                        <a:latin typeface="Cambria Math" panose="02040503050406030204" pitchFamily="18" charset="0"/>
                      </a:rPr>
                      <m:t>=&lt;2,4&gt;, </m:t>
                    </m:r>
                    <m:r>
                      <a:rPr lang="en-AU" b="1" i="1" dirty="0" smtClean="0">
                        <a:solidFill>
                          <a:srgbClr val="7030A0"/>
                        </a:solidFill>
                        <a:latin typeface="Cambria Math" panose="02040503050406030204" pitchFamily="18" charset="0"/>
                      </a:rPr>
                      <m:t>𝒎</m:t>
                    </m:r>
                    <m:r>
                      <a:rPr lang="en-AU" i="1" dirty="0" smtClean="0">
                        <a:solidFill>
                          <a:srgbClr val="7030A0"/>
                        </a:solidFill>
                        <a:latin typeface="Cambria Math" panose="02040503050406030204" pitchFamily="18" charset="0"/>
                      </a:rPr>
                      <m:t>=&lt;3,6&gt;</m:t>
                    </m:r>
                  </m:oMath>
                </a14:m>
                <a:endParaRPr lang="en-AU" dirty="0">
                  <a:solidFill>
                    <a:srgbClr val="7030A0"/>
                  </a:solidFill>
                </a:endParaRPr>
              </a:p>
              <a:p>
                <a:pPr marL="342900" indent="-342900">
                  <a:buFont typeface="Arial" panose="020B0604020202020204" pitchFamily="34" charset="0"/>
                  <a:buChar char="•"/>
                </a:pPr>
                <a:r>
                  <a:rPr lang="en-AU" dirty="0"/>
                  <a:t>They are not unit vectors as they have magnitudes of </a:t>
                </a:r>
                <a14:m>
                  <m:oMath xmlns:m="http://schemas.openxmlformats.org/officeDocument/2006/math">
                    <m:rad>
                      <m:radPr>
                        <m:degHide m:val="on"/>
                        <m:ctrlPr>
                          <a:rPr lang="en-AU" i="1" smtClean="0">
                            <a:latin typeface="Cambria Math" panose="02040503050406030204" pitchFamily="18" charset="0"/>
                          </a:rPr>
                        </m:ctrlPr>
                      </m:radPr>
                      <m:deg/>
                      <m:e>
                        <m:r>
                          <a:rPr lang="en-AU" b="0" i="1" smtClean="0">
                            <a:latin typeface="Cambria Math" panose="02040503050406030204" pitchFamily="18" charset="0"/>
                          </a:rPr>
                          <m:t>5</m:t>
                        </m:r>
                      </m:e>
                    </m:rad>
                    <m:r>
                      <a:rPr lang="en-AU" b="0" i="1" smtClean="0">
                        <a:latin typeface="Cambria Math" panose="02040503050406030204" pitchFamily="18" charset="0"/>
                      </a:rPr>
                      <m:t>, </m:t>
                    </m:r>
                    <m:rad>
                      <m:radPr>
                        <m:degHide m:val="on"/>
                        <m:ctrlPr>
                          <a:rPr lang="en-AU" b="0" i="1" smtClean="0">
                            <a:latin typeface="Cambria Math" panose="02040503050406030204" pitchFamily="18" charset="0"/>
                          </a:rPr>
                        </m:ctrlPr>
                      </m:radPr>
                      <m:deg/>
                      <m:e>
                        <m:r>
                          <a:rPr lang="en-AU" b="0" i="1" smtClean="0">
                            <a:latin typeface="Cambria Math" panose="02040503050406030204" pitchFamily="18" charset="0"/>
                          </a:rPr>
                          <m:t>20</m:t>
                        </m:r>
                      </m:e>
                    </m:rad>
                  </m:oMath>
                </a14:m>
                <a:r>
                  <a:rPr lang="en-AU" dirty="0"/>
                  <a:t> and </a:t>
                </a:r>
                <a14:m>
                  <m:oMath xmlns:m="http://schemas.openxmlformats.org/officeDocument/2006/math">
                    <m:rad>
                      <m:radPr>
                        <m:degHide m:val="on"/>
                        <m:ctrlPr>
                          <a:rPr lang="en-AU" i="1" smtClean="0">
                            <a:latin typeface="Cambria Math" panose="02040503050406030204" pitchFamily="18" charset="0"/>
                          </a:rPr>
                        </m:ctrlPr>
                      </m:radPr>
                      <m:deg/>
                      <m:e>
                        <m:r>
                          <a:rPr lang="en-AU" b="0" i="1" smtClean="0">
                            <a:latin typeface="Cambria Math" panose="02040503050406030204" pitchFamily="18" charset="0"/>
                          </a:rPr>
                          <m:t>45</m:t>
                        </m:r>
                      </m:e>
                    </m:rad>
                  </m:oMath>
                </a14:m>
                <a:r>
                  <a:rPr lang="en-AU" dirty="0"/>
                  <a:t>, but which direction do they point in? Plot on a graph.</a:t>
                </a:r>
              </a:p>
              <a:p>
                <a:pPr marL="342900" indent="-342900">
                  <a:buFont typeface="Arial" panose="020B0604020202020204" pitchFamily="34" charset="0"/>
                  <a:buChar char="•"/>
                </a:pPr>
                <a:r>
                  <a:rPr lang="en-AU" dirty="0"/>
                  <a:t>How do you make </a:t>
                </a:r>
                <a14:m>
                  <m:oMath xmlns:m="http://schemas.openxmlformats.org/officeDocument/2006/math">
                    <m:r>
                      <a:rPr lang="en-AU" b="1" i="1" dirty="0" smtClean="0">
                        <a:latin typeface="Cambria Math" panose="02040503050406030204" pitchFamily="18" charset="0"/>
                      </a:rPr>
                      <m:t>𝒕</m:t>
                    </m:r>
                    <m:r>
                      <a:rPr lang="en-AU" b="1" i="1" dirty="0" smtClean="0">
                        <a:latin typeface="Cambria Math" panose="02040503050406030204" pitchFamily="18" charset="0"/>
                      </a:rPr>
                      <m:t>, </m:t>
                    </m:r>
                    <m:r>
                      <a:rPr lang="en-AU" b="1" i="1" dirty="0" smtClean="0">
                        <a:latin typeface="Cambria Math" panose="02040503050406030204" pitchFamily="18" charset="0"/>
                      </a:rPr>
                      <m:t>𝒘</m:t>
                    </m:r>
                    <m:r>
                      <a:rPr lang="en-AU" b="1" i="1" dirty="0" smtClean="0">
                        <a:latin typeface="Cambria Math" panose="02040503050406030204" pitchFamily="18" charset="0"/>
                      </a:rPr>
                      <m:t> </m:t>
                    </m:r>
                  </m:oMath>
                </a14:m>
                <a:r>
                  <a:rPr lang="en-AU" dirty="0"/>
                  <a:t>and </a:t>
                </a:r>
                <a14:m>
                  <m:oMath xmlns:m="http://schemas.openxmlformats.org/officeDocument/2006/math">
                    <m:r>
                      <a:rPr lang="en-AU" b="1" i="1" dirty="0" smtClean="0">
                        <a:latin typeface="Cambria Math" panose="02040503050406030204" pitchFamily="18" charset="0"/>
                      </a:rPr>
                      <m:t>𝒎</m:t>
                    </m:r>
                  </m:oMath>
                </a14:m>
                <a:r>
                  <a:rPr lang="en-AU" dirty="0"/>
                  <a:t> into vectors with a magnitude of 1?</a:t>
                </a:r>
              </a:p>
              <a:p>
                <a:pPr marL="342900" indent="-342900">
                  <a:buFont typeface="Arial" panose="020B0604020202020204" pitchFamily="34" charset="0"/>
                  <a:buChar char="•"/>
                </a:pPr>
                <a:r>
                  <a:rPr lang="en-AU" dirty="0"/>
                  <a:t>Does </a:t>
                </a:r>
                <a14:m>
                  <m:oMath xmlns:m="http://schemas.openxmlformats.org/officeDocument/2006/math">
                    <m:acc>
                      <m:accPr>
                        <m:chr m:val="̂"/>
                        <m:ctrlPr>
                          <a:rPr lang="en-AU" b="0" i="1" smtClean="0">
                            <a:latin typeface="Cambria Math" panose="02040503050406030204" pitchFamily="18" charset="0"/>
                          </a:rPr>
                        </m:ctrlPr>
                      </m:accPr>
                      <m:e>
                        <m:r>
                          <a:rPr lang="en-AU" b="1" i="1" smtClean="0">
                            <a:latin typeface="Cambria Math" panose="02040503050406030204" pitchFamily="18" charset="0"/>
                          </a:rPr>
                          <m:t>𝒕</m:t>
                        </m:r>
                      </m:e>
                    </m:acc>
                  </m:oMath>
                </a14:m>
                <a:r>
                  <a:rPr lang="en-AU" dirty="0"/>
                  <a:t> have the same direction as </a:t>
                </a:r>
                <a14:m>
                  <m:oMath xmlns:m="http://schemas.openxmlformats.org/officeDocument/2006/math">
                    <m:r>
                      <a:rPr lang="en-AU" b="1" i="1" dirty="0" smtClean="0">
                        <a:latin typeface="Cambria Math" panose="02040503050406030204" pitchFamily="18" charset="0"/>
                      </a:rPr>
                      <m:t>𝒕</m:t>
                    </m:r>
                  </m:oMath>
                </a14:m>
                <a:r>
                  <a:rPr lang="en-AU" b="1" dirty="0"/>
                  <a:t> </a:t>
                </a:r>
                <a:r>
                  <a:rPr lang="en-AU" dirty="0"/>
                  <a:t>?</a:t>
                </a:r>
              </a:p>
            </p:txBody>
          </p:sp>
        </mc:Choice>
        <mc:Fallback>
          <p:sp>
            <p:nvSpPr>
              <p:cNvPr id="4" name="Content Placeholder 3"/>
              <p:cNvSpPr>
                <a:spLocks noGrp="1" noRot="1" noChangeAspect="1" noMove="1" noResize="1" noEditPoints="1" noAdjustHandles="1" noChangeArrowheads="1" noChangeShapeType="1" noTextEdit="1"/>
              </p:cNvSpPr>
              <p:nvPr>
                <p:ph sz="half" idx="15"/>
              </p:nvPr>
            </p:nvSpPr>
            <p:spPr>
              <a:xfrm>
                <a:off x="246580" y="2191265"/>
                <a:ext cx="8529656" cy="4262072"/>
              </a:xfrm>
              <a:blipFill>
                <a:blip r:embed="rId2"/>
                <a:stretch>
                  <a:fillRect l="-714" t="-2000" r="-1143"/>
                </a:stretch>
              </a:blipFill>
            </p:spPr>
            <p:txBody>
              <a:bodyPr/>
              <a:lstStyle/>
              <a:p>
                <a:r>
                  <a:rPr lang="en-AU">
                    <a:noFill/>
                  </a:rPr>
                  <a:t> </a:t>
                </a:r>
              </a:p>
            </p:txBody>
          </p:sp>
        </mc:Fallback>
      </mc:AlternateContent>
    </p:spTree>
    <p:extLst>
      <p:ext uri="{BB962C8B-B14F-4D97-AF65-F5344CB8AC3E}">
        <p14:creationId xmlns:p14="http://schemas.microsoft.com/office/powerpoint/2010/main" val="3035950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Question: Consider a rhombus PQRS </a:t>
            </a:r>
          </a:p>
        </p:txBody>
      </p:sp>
      <mc:AlternateContent xmlns:mc="http://schemas.openxmlformats.org/markup-compatibility/2006" xmlns:a14="http://schemas.microsoft.com/office/drawing/2010/main">
        <mc:Choice Requires="a14">
          <p:sp>
            <p:nvSpPr>
              <p:cNvPr id="4" name="Content Placeholder 3"/>
              <p:cNvSpPr>
                <a:spLocks noGrp="1"/>
              </p:cNvSpPr>
              <p:nvPr>
                <p:ph sz="half" idx="15"/>
              </p:nvPr>
            </p:nvSpPr>
            <p:spPr>
              <a:xfrm>
                <a:off x="246580" y="1982624"/>
                <a:ext cx="8529656" cy="4470713"/>
              </a:xfrm>
            </p:spPr>
            <p:txBody>
              <a:bodyPr/>
              <a:lstStyle/>
              <a:p>
                <a:r>
                  <a:rPr lang="en-AU" dirty="0"/>
                  <a:t>What is a rhombus?</a:t>
                </a:r>
              </a:p>
              <a:p>
                <a:r>
                  <a:rPr lang="en-AU" dirty="0"/>
                  <a:t>If we let </a:t>
                </a:r>
                <a14:m>
                  <m:oMath xmlns:m="http://schemas.openxmlformats.org/officeDocument/2006/math">
                    <m:r>
                      <a:rPr lang="en-AU" b="1" i="1" smtClean="0">
                        <a:latin typeface="Cambria Math" panose="02040503050406030204" pitchFamily="18" charset="0"/>
                      </a:rPr>
                      <m:t>𝒂</m:t>
                    </m:r>
                    <m:r>
                      <a:rPr lang="en-AU" b="0" i="1" smtClean="0">
                        <a:latin typeface="Cambria Math" panose="02040503050406030204" pitchFamily="18" charset="0"/>
                      </a:rPr>
                      <m:t>=</m:t>
                    </m:r>
                    <m:acc>
                      <m:accPr>
                        <m:chr m:val="⃑"/>
                        <m:ctrlPr>
                          <a:rPr lang="en-AU" b="0" i="1" smtClean="0">
                            <a:latin typeface="Cambria Math" panose="02040503050406030204" pitchFamily="18" charset="0"/>
                          </a:rPr>
                        </m:ctrlPr>
                      </m:accPr>
                      <m:e>
                        <m:r>
                          <a:rPr lang="en-AU" b="0" i="1" smtClean="0">
                            <a:latin typeface="Cambria Math" panose="02040503050406030204" pitchFamily="18" charset="0"/>
                          </a:rPr>
                          <m:t>𝑆𝑃</m:t>
                        </m:r>
                      </m:e>
                    </m:acc>
                    <m:r>
                      <a:rPr lang="en-AU" b="0" i="1" smtClean="0">
                        <a:latin typeface="Cambria Math" panose="02040503050406030204" pitchFamily="18" charset="0"/>
                      </a:rPr>
                      <m:t> </m:t>
                    </m:r>
                    <m:r>
                      <a:rPr lang="en-AU" b="0" i="1" smtClean="0">
                        <a:latin typeface="Cambria Math" panose="02040503050406030204" pitchFamily="18" charset="0"/>
                      </a:rPr>
                      <m:t>𝑎𝑛𝑑</m:t>
                    </m:r>
                    <m:r>
                      <a:rPr lang="en-AU" b="0" i="1" smtClean="0">
                        <a:latin typeface="Cambria Math" panose="02040503050406030204" pitchFamily="18" charset="0"/>
                      </a:rPr>
                      <m:t> </m:t>
                    </m:r>
                    <m:r>
                      <a:rPr lang="en-AU" b="1" i="1" smtClean="0">
                        <a:latin typeface="Cambria Math" panose="02040503050406030204" pitchFamily="18" charset="0"/>
                      </a:rPr>
                      <m:t>𝒃</m:t>
                    </m:r>
                    <m:r>
                      <a:rPr lang="en-AU" b="0" i="1" smtClean="0">
                        <a:latin typeface="Cambria Math" panose="02040503050406030204" pitchFamily="18" charset="0"/>
                      </a:rPr>
                      <m:t>=</m:t>
                    </m:r>
                    <m:acc>
                      <m:accPr>
                        <m:chr m:val="⃑"/>
                        <m:ctrlPr>
                          <a:rPr lang="en-AU" b="0" i="1" smtClean="0">
                            <a:latin typeface="Cambria Math" panose="02040503050406030204" pitchFamily="18" charset="0"/>
                          </a:rPr>
                        </m:ctrlPr>
                      </m:accPr>
                      <m:e>
                        <m:r>
                          <a:rPr lang="en-AU" b="0" i="1" smtClean="0">
                            <a:latin typeface="Cambria Math" panose="02040503050406030204" pitchFamily="18" charset="0"/>
                          </a:rPr>
                          <m:t>𝑆𝑅</m:t>
                        </m:r>
                      </m:e>
                    </m:acc>
                  </m:oMath>
                </a14:m>
                <a:r>
                  <a:rPr lang="en-AU" dirty="0"/>
                  <a:t>,</a:t>
                </a:r>
              </a:p>
              <a:p>
                <a:pPr marL="342900" indent="-342900">
                  <a:buFont typeface="Arial" panose="020B0604020202020204" pitchFamily="34" charset="0"/>
                  <a:buChar char="•"/>
                </a:pPr>
                <a:r>
                  <a:rPr lang="en-AU" dirty="0"/>
                  <a:t>Does </a:t>
                </a:r>
                <a14:m>
                  <m:oMath xmlns:m="http://schemas.openxmlformats.org/officeDocument/2006/math">
                    <m:r>
                      <a:rPr lang="en-AU" b="1" i="1" dirty="0" smtClean="0">
                        <a:latin typeface="Cambria Math" panose="02040503050406030204" pitchFamily="18" charset="0"/>
                      </a:rPr>
                      <m:t>𝒂</m:t>
                    </m:r>
                    <m:r>
                      <a:rPr lang="en-AU" i="1" dirty="0" smtClean="0">
                        <a:latin typeface="Cambria Math" panose="02040503050406030204" pitchFamily="18" charset="0"/>
                      </a:rPr>
                      <m:t>=</m:t>
                    </m:r>
                    <m:r>
                      <a:rPr lang="en-AU" b="1" i="1" dirty="0" smtClean="0">
                        <a:latin typeface="Cambria Math" panose="02040503050406030204" pitchFamily="18" charset="0"/>
                      </a:rPr>
                      <m:t>𝒃</m:t>
                    </m:r>
                  </m:oMath>
                </a14:m>
                <a:r>
                  <a:rPr lang="en-AU" b="1" dirty="0"/>
                  <a:t>?</a:t>
                </a:r>
              </a:p>
              <a:p>
                <a:pPr marL="342900" indent="-342900">
                  <a:buFont typeface="Arial" panose="020B0604020202020204" pitchFamily="34" charset="0"/>
                  <a:buChar char="•"/>
                </a:pPr>
                <a:r>
                  <a:rPr lang="en-AU" dirty="0"/>
                  <a:t>Does </a:t>
                </a:r>
                <a14:m>
                  <m:oMath xmlns:m="http://schemas.openxmlformats.org/officeDocument/2006/math">
                    <m:r>
                      <a:rPr lang="en-AU" i="1" dirty="0" smtClean="0">
                        <a:latin typeface="Cambria Math" panose="02040503050406030204" pitchFamily="18" charset="0"/>
                      </a:rPr>
                      <m:t>||</m:t>
                    </m:r>
                    <m:r>
                      <a:rPr lang="en-AU" b="1" i="1" dirty="0" smtClean="0">
                        <a:latin typeface="Cambria Math" panose="02040503050406030204" pitchFamily="18" charset="0"/>
                      </a:rPr>
                      <m:t>𝒂</m:t>
                    </m:r>
                    <m:r>
                      <a:rPr lang="en-AU" i="1" dirty="0" smtClean="0">
                        <a:latin typeface="Cambria Math" panose="02040503050406030204" pitchFamily="18" charset="0"/>
                      </a:rPr>
                      <m:t>||=||</m:t>
                    </m:r>
                    <m:r>
                      <a:rPr lang="en-AU" b="1" i="1" dirty="0" smtClean="0">
                        <a:latin typeface="Cambria Math" panose="02040503050406030204" pitchFamily="18" charset="0"/>
                      </a:rPr>
                      <m:t>𝒃</m:t>
                    </m:r>
                    <m:r>
                      <a:rPr lang="en-AU" i="1" dirty="0" smtClean="0">
                        <a:latin typeface="Cambria Math" panose="02040503050406030204" pitchFamily="18" charset="0"/>
                      </a:rPr>
                      <m:t>|| </m:t>
                    </m:r>
                  </m:oMath>
                </a14:m>
                <a:r>
                  <a:rPr lang="en-AU" dirty="0"/>
                  <a:t>?</a:t>
                </a:r>
              </a:p>
              <a:p>
                <a:pPr marL="342900" indent="-342900">
                  <a:buFont typeface="Arial" panose="020B0604020202020204" pitchFamily="34" charset="0"/>
                  <a:buChar char="•"/>
                </a:pPr>
                <a:r>
                  <a:rPr lang="en-AU" dirty="0"/>
                  <a:t>Express the following in terms of  </a:t>
                </a:r>
                <a14:m>
                  <m:oMath xmlns:m="http://schemas.openxmlformats.org/officeDocument/2006/math">
                    <m:r>
                      <a:rPr lang="en-AU" b="1" i="1" dirty="0" smtClean="0">
                        <a:latin typeface="Cambria Math" panose="02040503050406030204" pitchFamily="18" charset="0"/>
                      </a:rPr>
                      <m:t>𝒂</m:t>
                    </m:r>
                  </m:oMath>
                </a14:m>
                <a:r>
                  <a:rPr lang="en-AU" dirty="0"/>
                  <a:t> and </a:t>
                </a:r>
                <a14:m>
                  <m:oMath xmlns:m="http://schemas.openxmlformats.org/officeDocument/2006/math">
                    <m:r>
                      <a:rPr lang="en-AU" b="1" i="1" dirty="0" smtClean="0">
                        <a:latin typeface="Cambria Math" panose="02040503050406030204" pitchFamily="18" charset="0"/>
                      </a:rPr>
                      <m:t>𝒃</m:t>
                    </m:r>
                  </m:oMath>
                </a14:m>
                <a:endParaRPr lang="en-AU" b="1" dirty="0"/>
              </a:p>
              <a:p>
                <a:pPr marL="857250" lvl="1" indent="-342900"/>
                <a14:m>
                  <m:oMath xmlns:m="http://schemas.openxmlformats.org/officeDocument/2006/math">
                    <m:acc>
                      <m:accPr>
                        <m:chr m:val="⃑"/>
                        <m:ctrlPr>
                          <a:rPr lang="en-AU" i="1" smtClean="0">
                            <a:latin typeface="Cambria Math" panose="02040503050406030204" pitchFamily="18" charset="0"/>
                          </a:rPr>
                        </m:ctrlPr>
                      </m:accPr>
                      <m:e>
                        <m:r>
                          <a:rPr lang="en-AU" b="0" i="1" smtClean="0">
                            <a:latin typeface="Cambria Math" panose="02040503050406030204" pitchFamily="18" charset="0"/>
                          </a:rPr>
                          <m:t>𝑃𝑅</m:t>
                        </m:r>
                      </m:e>
                    </m:acc>
                  </m:oMath>
                </a14:m>
                <a:endParaRPr lang="en-AU" dirty="0"/>
              </a:p>
              <a:p>
                <a:pPr marL="857250" lvl="1" indent="-342900"/>
                <a14:m>
                  <m:oMath xmlns:m="http://schemas.openxmlformats.org/officeDocument/2006/math">
                    <m:acc>
                      <m:accPr>
                        <m:chr m:val="⃑"/>
                        <m:ctrlPr>
                          <a:rPr lang="en-AU" i="1" smtClean="0">
                            <a:latin typeface="Cambria Math" panose="02040503050406030204" pitchFamily="18" charset="0"/>
                          </a:rPr>
                        </m:ctrlPr>
                      </m:accPr>
                      <m:e>
                        <m:r>
                          <a:rPr lang="en-AU" b="0" i="1" smtClean="0">
                            <a:latin typeface="Cambria Math" panose="02040503050406030204" pitchFamily="18" charset="0"/>
                          </a:rPr>
                          <m:t>𝑄𝑆</m:t>
                        </m:r>
                      </m:e>
                    </m:acc>
                  </m:oMath>
                </a14:m>
                <a:endParaRPr lang="en-AU" dirty="0"/>
              </a:p>
            </p:txBody>
          </p:sp>
        </mc:Choice>
        <mc:Fallback xmlns="">
          <p:sp>
            <p:nvSpPr>
              <p:cNvPr id="4" name="Content Placeholder 3"/>
              <p:cNvSpPr>
                <a:spLocks noGrp="1" noRot="1" noChangeAspect="1" noMove="1" noResize="1" noEditPoints="1" noAdjustHandles="1" noChangeArrowheads="1" noChangeShapeType="1" noTextEdit="1"/>
              </p:cNvSpPr>
              <p:nvPr>
                <p:ph sz="half" idx="15"/>
              </p:nvPr>
            </p:nvSpPr>
            <p:spPr>
              <a:xfrm>
                <a:off x="246580" y="1982624"/>
                <a:ext cx="8529656" cy="4470713"/>
              </a:xfrm>
              <a:blipFill rotWithShape="0">
                <a:blip r:embed="rId2"/>
                <a:stretch>
                  <a:fillRect l="-714" t="-1226"/>
                </a:stretch>
              </a:blipFill>
            </p:spPr>
            <p:txBody>
              <a:bodyPr/>
              <a:lstStyle/>
              <a:p>
                <a:r>
                  <a:rPr lang="en-AU">
                    <a:noFill/>
                  </a:rPr>
                  <a:t> </a:t>
                </a:r>
              </a:p>
            </p:txBody>
          </p:sp>
        </mc:Fallback>
      </mc:AlternateContent>
      <p:pic>
        <p:nvPicPr>
          <p:cNvPr id="9" name="Picture 8"/>
          <p:cNvPicPr>
            <a:picLocks noChangeAspect="1"/>
          </p:cNvPicPr>
          <p:nvPr/>
        </p:nvPicPr>
        <p:blipFill>
          <a:blip r:embed="rId3"/>
          <a:stretch>
            <a:fillRect/>
          </a:stretch>
        </p:blipFill>
        <p:spPr>
          <a:xfrm>
            <a:off x="2273680" y="3862699"/>
            <a:ext cx="5616538" cy="2479542"/>
          </a:xfrm>
          <a:prstGeom prst="rect">
            <a:avLst/>
          </a:prstGeom>
        </p:spPr>
      </p:pic>
    </p:spTree>
    <p:extLst>
      <p:ext uri="{BB962C8B-B14F-4D97-AF65-F5344CB8AC3E}">
        <p14:creationId xmlns:p14="http://schemas.microsoft.com/office/powerpoint/2010/main" val="833686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Vector operations</a:t>
            </a:r>
          </a:p>
        </p:txBody>
      </p:sp>
      <mc:AlternateContent xmlns:mc="http://schemas.openxmlformats.org/markup-compatibility/2006" xmlns:a14="http://schemas.microsoft.com/office/drawing/2010/main">
        <mc:Choice Requires="a14">
          <p:sp>
            <p:nvSpPr>
              <p:cNvPr id="3" name="Text Placeholder 2"/>
              <p:cNvSpPr>
                <a:spLocks noGrp="1"/>
              </p:cNvSpPr>
              <p:nvPr>
                <p:ph type="body" idx="14"/>
              </p:nvPr>
            </p:nvSpPr>
            <p:spPr/>
            <p:txBody>
              <a:bodyPr/>
              <a:lstStyle/>
              <a:p>
                <a:r>
                  <a:rPr lang="en-AU" dirty="0"/>
                  <a:t>Sum of 2 vectors </a:t>
                </a:r>
                <a14:m>
                  <m:oMath xmlns:m="http://schemas.openxmlformats.org/officeDocument/2006/math">
                    <m:r>
                      <a:rPr lang="en-AU" b="1" i="1" dirty="0" smtClean="0">
                        <a:latin typeface="Cambria Math" panose="02040503050406030204" pitchFamily="18" charset="0"/>
                      </a:rPr>
                      <m:t>𝒂</m:t>
                    </m:r>
                    <m:r>
                      <a:rPr lang="en-AU" b="1" i="1" dirty="0" smtClean="0">
                        <a:latin typeface="Cambria Math" panose="02040503050406030204" pitchFamily="18" charset="0"/>
                      </a:rPr>
                      <m:t>+</m:t>
                    </m:r>
                    <m:r>
                      <a:rPr lang="en-AU" b="1" i="1" dirty="0" smtClean="0">
                        <a:latin typeface="Cambria Math" panose="02040503050406030204" pitchFamily="18" charset="0"/>
                      </a:rPr>
                      <m:t>𝒃</m:t>
                    </m:r>
                    <m:r>
                      <a:rPr lang="en-AU" b="1" i="1" dirty="0" smtClean="0">
                        <a:latin typeface="Cambria Math" panose="02040503050406030204" pitchFamily="18" charset="0"/>
                      </a:rPr>
                      <m:t> = </m:t>
                    </m:r>
                    <m:r>
                      <a:rPr lang="en-AU" b="1" i="1" dirty="0" err="1" smtClean="0">
                        <a:latin typeface="Cambria Math" panose="02040503050406030204" pitchFamily="18" charset="0"/>
                      </a:rPr>
                      <m:t>𝒃</m:t>
                    </m:r>
                    <m:r>
                      <a:rPr lang="en-AU" b="1" i="1" dirty="0" err="1" smtClean="0">
                        <a:latin typeface="Cambria Math" panose="02040503050406030204" pitchFamily="18" charset="0"/>
                      </a:rPr>
                      <m:t>+</m:t>
                    </m:r>
                    <m:r>
                      <a:rPr lang="en-AU" b="1" i="1" dirty="0" err="1" smtClean="0">
                        <a:latin typeface="Cambria Math" panose="02040503050406030204" pitchFamily="18" charset="0"/>
                      </a:rPr>
                      <m:t>𝒂</m:t>
                    </m:r>
                  </m:oMath>
                </a14:m>
                <a:endParaRPr lang="en-AU" dirty="0"/>
              </a:p>
            </p:txBody>
          </p:sp>
        </mc:Choice>
        <mc:Fallback xmlns="">
          <p:sp>
            <p:nvSpPr>
              <p:cNvPr id="3" name="Text Placeholder 2"/>
              <p:cNvSpPr>
                <a:spLocks noGrp="1" noRot="1" noChangeAspect="1" noMove="1" noResize="1" noEditPoints="1" noAdjustHandles="1" noChangeArrowheads="1" noChangeShapeType="1" noTextEdit="1"/>
              </p:cNvSpPr>
              <p:nvPr>
                <p:ph type="body" idx="14"/>
              </p:nvPr>
            </p:nvSpPr>
            <p:spPr>
              <a:blipFill rotWithShape="0">
                <a:blip r:embed="rId2"/>
                <a:stretch>
                  <a:fillRect l="-714" b="-2345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15"/>
              </p:nvPr>
            </p:nvSpPr>
            <p:spPr/>
            <p:txBody>
              <a:bodyPr/>
              <a:lstStyle/>
              <a:p>
                <a:r>
                  <a:rPr lang="en-AU" dirty="0"/>
                  <a:t>If </a:t>
                </a:r>
                <a14:m>
                  <m:oMath xmlns:m="http://schemas.openxmlformats.org/officeDocument/2006/math">
                    <m:r>
                      <a:rPr lang="en-AU" b="1" i="1" dirty="0" smtClean="0">
                        <a:latin typeface="Cambria Math" panose="02040503050406030204" pitchFamily="18" charset="0"/>
                      </a:rPr>
                      <m:t>𝒈</m:t>
                    </m:r>
                    <m:r>
                      <a:rPr lang="en-AU" b="1" i="1" dirty="0" smtClean="0">
                        <a:latin typeface="Cambria Math" panose="02040503050406030204" pitchFamily="18" charset="0"/>
                      </a:rPr>
                      <m:t> </m:t>
                    </m:r>
                    <m:r>
                      <a:rPr lang="en-AU" i="1" dirty="0" smtClean="0">
                        <a:latin typeface="Cambria Math" panose="02040503050406030204" pitchFamily="18" charset="0"/>
                      </a:rPr>
                      <m:t>= </m:t>
                    </m:r>
                    <m:d>
                      <m:dPr>
                        <m:begChr m:val="⟨"/>
                        <m:endChr m:val="⟩"/>
                        <m:ctrlPr>
                          <a:rPr lang="en-AU" i="1">
                            <a:latin typeface="Cambria Math" panose="02040503050406030204" pitchFamily="18" charset="0"/>
                          </a:rPr>
                        </m:ctrlPr>
                      </m:dPr>
                      <m:e>
                        <m:r>
                          <a:rPr lang="en-AU" i="1">
                            <a:latin typeface="Cambria Math" panose="02040503050406030204" pitchFamily="18" charset="0"/>
                          </a:rPr>
                          <m:t>3, −9, 2 </m:t>
                        </m:r>
                      </m:e>
                    </m:d>
                  </m:oMath>
                </a14:m>
                <a:r>
                  <a:rPr lang="en-AU" dirty="0"/>
                  <a:t> and </a:t>
                </a:r>
                <a14:m>
                  <m:oMath xmlns:m="http://schemas.openxmlformats.org/officeDocument/2006/math">
                    <m:r>
                      <a:rPr lang="en-AU" b="1" i="1" dirty="0" smtClean="0">
                        <a:latin typeface="Cambria Math" panose="02040503050406030204" pitchFamily="18" charset="0"/>
                      </a:rPr>
                      <m:t>𝒉</m:t>
                    </m:r>
                    <m:r>
                      <a:rPr lang="en-AU" i="1" dirty="0" smtClean="0">
                        <a:latin typeface="Cambria Math" panose="02040503050406030204" pitchFamily="18" charset="0"/>
                      </a:rPr>
                      <m:t> = </m:t>
                    </m:r>
                    <m:d>
                      <m:dPr>
                        <m:begChr m:val="⟨"/>
                        <m:endChr m:val="⟩"/>
                        <m:ctrlPr>
                          <a:rPr lang="en-AU" i="1">
                            <a:latin typeface="Cambria Math" panose="02040503050406030204" pitchFamily="18" charset="0"/>
                          </a:rPr>
                        </m:ctrlPr>
                      </m:dPr>
                      <m:e>
                        <m:r>
                          <a:rPr lang="en-AU" b="0" i="1" smtClean="0">
                            <a:latin typeface="Cambria Math" panose="02040503050406030204" pitchFamily="18" charset="0"/>
                          </a:rPr>
                          <m:t>2</m:t>
                        </m:r>
                        <m:r>
                          <a:rPr lang="en-AU" i="1">
                            <a:latin typeface="Cambria Math" panose="02040503050406030204" pitchFamily="18" charset="0"/>
                          </a:rPr>
                          <m:t>, </m:t>
                        </m:r>
                        <m:r>
                          <a:rPr lang="en-AU" b="0" i="1" smtClean="0">
                            <a:latin typeface="Cambria Math" panose="02040503050406030204" pitchFamily="18" charset="0"/>
                          </a:rPr>
                          <m:t>−10</m:t>
                        </m:r>
                        <m:r>
                          <a:rPr lang="en-AU" i="1">
                            <a:latin typeface="Cambria Math" panose="02040503050406030204" pitchFamily="18" charset="0"/>
                          </a:rPr>
                          <m:t>, </m:t>
                        </m:r>
                        <m:r>
                          <a:rPr lang="en-AU" b="0" i="1" smtClean="0">
                            <a:latin typeface="Cambria Math" panose="02040503050406030204" pitchFamily="18" charset="0"/>
                          </a:rPr>
                          <m:t>−</m:t>
                        </m:r>
                        <m:r>
                          <a:rPr lang="en-AU" i="1">
                            <a:latin typeface="Cambria Math" panose="02040503050406030204" pitchFamily="18" charset="0"/>
                          </a:rPr>
                          <m:t>2 </m:t>
                        </m:r>
                      </m:e>
                    </m:d>
                  </m:oMath>
                </a14:m>
                <a:endParaRPr lang="en-AU" dirty="0"/>
              </a:p>
              <a:p>
                <a:pPr marL="342900" indent="-342900">
                  <a:buFont typeface="Arial" panose="020B0604020202020204" pitchFamily="34" charset="0"/>
                  <a:buChar char="•"/>
                </a:pPr>
                <a:r>
                  <a:rPr lang="en-AU" dirty="0"/>
                  <a:t> </a:t>
                </a:r>
                <a14:m>
                  <m:oMath xmlns:m="http://schemas.openxmlformats.org/officeDocument/2006/math">
                    <m:r>
                      <a:rPr lang="en-AU" b="1" i="1" dirty="0" smtClean="0">
                        <a:latin typeface="Cambria Math" panose="02040503050406030204" pitchFamily="18" charset="0"/>
                      </a:rPr>
                      <m:t>𝒈</m:t>
                    </m:r>
                    <m:r>
                      <a:rPr lang="en-AU" b="1" i="1" dirty="0" smtClean="0">
                        <a:latin typeface="Cambria Math" panose="02040503050406030204" pitchFamily="18" charset="0"/>
                      </a:rPr>
                      <m:t> + </m:t>
                    </m:r>
                    <m:r>
                      <a:rPr lang="en-AU" b="1" i="1" dirty="0" smtClean="0">
                        <a:latin typeface="Cambria Math" panose="02040503050406030204" pitchFamily="18" charset="0"/>
                      </a:rPr>
                      <m:t>𝒉</m:t>
                    </m:r>
                    <m:r>
                      <a:rPr lang="en-AU" b="1" i="1" dirty="0" smtClean="0">
                        <a:latin typeface="Cambria Math" panose="02040503050406030204" pitchFamily="18" charset="0"/>
                      </a:rPr>
                      <m:t> =</m:t>
                    </m:r>
                  </m:oMath>
                </a14:m>
                <a:endParaRPr lang="en-AU" b="1" dirty="0"/>
              </a:p>
              <a:p>
                <a:pPr marL="342900" indent="-342900">
                  <a:buFont typeface="Arial" panose="020B0604020202020204" pitchFamily="34" charset="0"/>
                  <a:buChar char="•"/>
                </a:pPr>
                <a14:m>
                  <m:oMath xmlns:m="http://schemas.openxmlformats.org/officeDocument/2006/math">
                    <m:r>
                      <a:rPr lang="en-AU" b="1" i="1" dirty="0" smtClean="0">
                        <a:latin typeface="Cambria Math" panose="02040503050406030204" pitchFamily="18" charset="0"/>
                      </a:rPr>
                      <m:t> </m:t>
                    </m:r>
                    <m:r>
                      <a:rPr lang="en-AU" b="1" i="1" dirty="0" smtClean="0">
                        <a:latin typeface="Cambria Math" panose="02040503050406030204" pitchFamily="18" charset="0"/>
                      </a:rPr>
                      <m:t>𝒉</m:t>
                    </m:r>
                    <m:r>
                      <a:rPr lang="en-AU" b="1" i="1" dirty="0" smtClean="0">
                        <a:latin typeface="Cambria Math" panose="02040503050406030204" pitchFamily="18" charset="0"/>
                      </a:rPr>
                      <m:t> + </m:t>
                    </m:r>
                    <m:r>
                      <a:rPr lang="en-AU" b="1" i="1" dirty="0" smtClean="0">
                        <a:latin typeface="Cambria Math" panose="02040503050406030204" pitchFamily="18" charset="0"/>
                      </a:rPr>
                      <m:t>𝒈</m:t>
                    </m:r>
                    <m:r>
                      <a:rPr lang="en-AU" b="1" i="1" dirty="0" smtClean="0">
                        <a:latin typeface="Cambria Math" panose="02040503050406030204" pitchFamily="18" charset="0"/>
                      </a:rPr>
                      <m:t> =</m:t>
                    </m:r>
                  </m:oMath>
                </a14:m>
                <a:endParaRPr lang="en-AU" b="1" dirty="0"/>
              </a:p>
              <a:p>
                <a:r>
                  <a:rPr lang="en-AU" dirty="0"/>
                  <a:t>What happens if </a:t>
                </a:r>
                <a14:m>
                  <m:oMath xmlns:m="http://schemas.openxmlformats.org/officeDocument/2006/math">
                    <m:r>
                      <a:rPr lang="en-AU" b="1" i="1" dirty="0" smtClean="0">
                        <a:latin typeface="Cambria Math" panose="02040503050406030204" pitchFamily="18" charset="0"/>
                      </a:rPr>
                      <m:t>𝒛</m:t>
                    </m:r>
                    <m:r>
                      <a:rPr lang="en-AU" i="1" dirty="0" smtClean="0">
                        <a:latin typeface="Cambria Math" panose="02040503050406030204" pitchFamily="18" charset="0"/>
                      </a:rPr>
                      <m:t>= &lt;0,0,0&gt;?</m:t>
                    </m:r>
                  </m:oMath>
                </a14:m>
                <a:endParaRPr lang="en-AU" dirty="0"/>
              </a:p>
              <a:p>
                <a:pPr marL="342900" indent="-342900">
                  <a:buFont typeface="Arial" panose="020B0604020202020204" pitchFamily="34" charset="0"/>
                  <a:buChar char="•"/>
                </a:pPr>
                <a:r>
                  <a:rPr lang="en-AU" dirty="0"/>
                  <a:t> </a:t>
                </a:r>
                <a14:m>
                  <m:oMath xmlns:m="http://schemas.openxmlformats.org/officeDocument/2006/math">
                    <m:r>
                      <a:rPr lang="en-AU" b="1" i="1" dirty="0" smtClean="0">
                        <a:latin typeface="Cambria Math" panose="02040503050406030204" pitchFamily="18" charset="0"/>
                      </a:rPr>
                      <m:t>𝒈</m:t>
                    </m:r>
                    <m:r>
                      <a:rPr lang="en-AU" b="1" i="1" dirty="0" smtClean="0">
                        <a:latin typeface="Cambria Math" panose="02040503050406030204" pitchFamily="18" charset="0"/>
                      </a:rPr>
                      <m:t> + </m:t>
                    </m:r>
                    <m:r>
                      <a:rPr lang="en-AU" b="1" i="1" dirty="0" smtClean="0">
                        <a:latin typeface="Cambria Math" panose="02040503050406030204" pitchFamily="18" charset="0"/>
                      </a:rPr>
                      <m:t>𝒛</m:t>
                    </m:r>
                    <m:r>
                      <a:rPr lang="en-AU" b="1" i="1" dirty="0" smtClean="0">
                        <a:latin typeface="Cambria Math" panose="02040503050406030204" pitchFamily="18" charset="0"/>
                      </a:rPr>
                      <m:t> =</m:t>
                    </m:r>
                  </m:oMath>
                </a14:m>
                <a:endParaRPr lang="en-AU" b="1" dirty="0"/>
              </a:p>
              <a:p>
                <a:pPr marL="342900" indent="-342900">
                  <a:buFont typeface="Arial" panose="020B0604020202020204" pitchFamily="34" charset="0"/>
                  <a:buChar char="•"/>
                </a:pPr>
                <a14:m>
                  <m:oMath xmlns:m="http://schemas.openxmlformats.org/officeDocument/2006/math">
                    <m:r>
                      <a:rPr lang="en-AU" b="1" i="1" dirty="0" smtClean="0">
                        <a:latin typeface="Cambria Math" panose="02040503050406030204" pitchFamily="18" charset="0"/>
                      </a:rPr>
                      <m:t> </m:t>
                    </m:r>
                    <m:r>
                      <a:rPr lang="en-AU" b="1" i="1" dirty="0" smtClean="0">
                        <a:latin typeface="Cambria Math" panose="02040503050406030204" pitchFamily="18" charset="0"/>
                      </a:rPr>
                      <m:t>𝒈</m:t>
                    </m:r>
                    <m:r>
                      <a:rPr lang="en-AU" b="1" i="1" dirty="0" smtClean="0">
                        <a:latin typeface="Cambria Math" panose="02040503050406030204" pitchFamily="18" charset="0"/>
                      </a:rPr>
                      <m:t> − </m:t>
                    </m:r>
                    <m:r>
                      <a:rPr lang="en-AU" b="1" i="1" dirty="0" smtClean="0">
                        <a:latin typeface="Cambria Math" panose="02040503050406030204" pitchFamily="18" charset="0"/>
                      </a:rPr>
                      <m:t>𝒛</m:t>
                    </m:r>
                    <m:r>
                      <a:rPr lang="en-AU" b="1" i="1" dirty="0" smtClean="0">
                        <a:latin typeface="Cambria Math" panose="02040503050406030204" pitchFamily="18" charset="0"/>
                      </a:rPr>
                      <m:t> =</m:t>
                    </m:r>
                  </m:oMath>
                </a14:m>
                <a:endParaRPr lang="en-AU" b="1" dirty="0"/>
              </a:p>
              <a:p>
                <a:pPr marL="342900" indent="-342900">
                  <a:buFont typeface="Arial" panose="020B0604020202020204" pitchFamily="34" charset="0"/>
                  <a:buChar char="•"/>
                </a:pPr>
                <a14:m>
                  <m:oMath xmlns:m="http://schemas.openxmlformats.org/officeDocument/2006/math">
                    <m:r>
                      <a:rPr lang="en-AU" b="1" i="1" dirty="0" smtClean="0">
                        <a:latin typeface="Cambria Math" panose="02040503050406030204" pitchFamily="18" charset="0"/>
                      </a:rPr>
                      <m:t> </m:t>
                    </m:r>
                    <m:r>
                      <a:rPr lang="en-AU" b="1" i="1" dirty="0" smtClean="0">
                        <a:latin typeface="Cambria Math" panose="02040503050406030204" pitchFamily="18" charset="0"/>
                      </a:rPr>
                      <m:t>𝒛</m:t>
                    </m:r>
                    <m:r>
                      <a:rPr lang="en-AU" b="1" i="1" dirty="0" smtClean="0">
                        <a:latin typeface="Cambria Math" panose="02040503050406030204" pitchFamily="18" charset="0"/>
                      </a:rPr>
                      <m:t> – </m:t>
                    </m:r>
                    <m:r>
                      <a:rPr lang="en-AU" b="1" i="1" dirty="0" smtClean="0">
                        <a:latin typeface="Cambria Math" panose="02040503050406030204" pitchFamily="18" charset="0"/>
                      </a:rPr>
                      <m:t>𝒉</m:t>
                    </m:r>
                    <m:r>
                      <a:rPr lang="en-AU" b="1" i="1" dirty="0" smtClean="0">
                        <a:latin typeface="Cambria Math" panose="02040503050406030204" pitchFamily="18" charset="0"/>
                      </a:rPr>
                      <m:t> =</m:t>
                    </m:r>
                  </m:oMath>
                </a14:m>
                <a:endParaRPr lang="en-AU" b="1" dirty="0"/>
              </a:p>
              <a:p>
                <a:endParaRPr lang="en-AU" dirty="0"/>
              </a:p>
            </p:txBody>
          </p:sp>
        </mc:Choice>
        <mc:Fallback xmlns="">
          <p:sp>
            <p:nvSpPr>
              <p:cNvPr id="4" name="Content Placeholder 3"/>
              <p:cNvSpPr>
                <a:spLocks noGrp="1" noRot="1" noChangeAspect="1" noMove="1" noResize="1" noEditPoints="1" noAdjustHandles="1" noChangeArrowheads="1" noChangeShapeType="1" noTextEdit="1"/>
              </p:cNvSpPr>
              <p:nvPr>
                <p:ph sz="half" idx="15"/>
              </p:nvPr>
            </p:nvSpPr>
            <p:spPr>
              <a:blipFill rotWithShape="0">
                <a:blip r:embed="rId3"/>
                <a:stretch>
                  <a:fillRect l="-714" t="-1438"/>
                </a:stretch>
              </a:blipFill>
            </p:spPr>
            <p:txBody>
              <a:bodyPr/>
              <a:lstStyle/>
              <a:p>
                <a:r>
                  <a:rPr lang="en-AU">
                    <a:noFill/>
                  </a:rPr>
                  <a:t> </a:t>
                </a:r>
              </a:p>
            </p:txBody>
          </p:sp>
        </mc:Fallback>
      </mc:AlternateContent>
      <p:pic>
        <p:nvPicPr>
          <p:cNvPr id="6" name="Picture 5"/>
          <p:cNvPicPr>
            <a:picLocks noChangeAspect="1"/>
          </p:cNvPicPr>
          <p:nvPr/>
        </p:nvPicPr>
        <p:blipFill>
          <a:blip r:embed="rId4"/>
          <a:stretch>
            <a:fillRect/>
          </a:stretch>
        </p:blipFill>
        <p:spPr>
          <a:xfrm>
            <a:off x="4825481" y="2094919"/>
            <a:ext cx="4295775" cy="1771650"/>
          </a:xfrm>
          <a:prstGeom prst="rect">
            <a:avLst/>
          </a:prstGeom>
        </p:spPr>
      </p:pic>
      <p:pic>
        <p:nvPicPr>
          <p:cNvPr id="7" name="Picture 6"/>
          <p:cNvPicPr>
            <a:picLocks noChangeAspect="1"/>
          </p:cNvPicPr>
          <p:nvPr/>
        </p:nvPicPr>
        <p:blipFill>
          <a:blip r:embed="rId5"/>
          <a:stretch>
            <a:fillRect/>
          </a:stretch>
        </p:blipFill>
        <p:spPr>
          <a:xfrm>
            <a:off x="4959632" y="4095555"/>
            <a:ext cx="2013737" cy="1797573"/>
          </a:xfrm>
          <a:prstGeom prst="rect">
            <a:avLst/>
          </a:prstGeom>
        </p:spPr>
      </p:pic>
    </p:spTree>
    <p:extLst>
      <p:ext uri="{BB962C8B-B14F-4D97-AF65-F5344CB8AC3E}">
        <p14:creationId xmlns:p14="http://schemas.microsoft.com/office/powerpoint/2010/main" val="3290453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Negative of a vector</a:t>
            </a:r>
          </a:p>
        </p:txBody>
      </p:sp>
      <mc:AlternateContent xmlns:mc="http://schemas.openxmlformats.org/markup-compatibility/2006">
        <mc:Choice xmlns:a14="http://schemas.microsoft.com/office/drawing/2010/main" Requires="a14">
          <p:sp>
            <p:nvSpPr>
              <p:cNvPr id="4" name="Content Placeholder 3"/>
              <p:cNvSpPr>
                <a:spLocks noGrp="1"/>
              </p:cNvSpPr>
              <p:nvPr>
                <p:ph sz="half" idx="15"/>
              </p:nvPr>
            </p:nvSpPr>
            <p:spPr>
              <a:xfrm>
                <a:off x="246580" y="2221907"/>
                <a:ext cx="8529656" cy="4231430"/>
              </a:xfrm>
            </p:spPr>
            <p:txBody>
              <a:bodyPr/>
              <a:lstStyle/>
              <a:p>
                <a:r>
                  <a:rPr lang="en-AU" dirty="0"/>
                  <a:t>The negative of the vector </a:t>
                </a:r>
                <a:r>
                  <a:rPr lang="en-AU" b="1" i="1" dirty="0"/>
                  <a:t>g</a:t>
                </a:r>
                <a:r>
                  <a:rPr lang="en-AU" i="1" dirty="0"/>
                  <a:t>=&lt;4, -6, 1.5&gt; </a:t>
                </a:r>
                <a:r>
                  <a:rPr lang="en-AU" dirty="0"/>
                  <a:t>is </a:t>
                </a:r>
                <a:r>
                  <a:rPr lang="en-AU" i="1" dirty="0"/>
                  <a:t>–</a:t>
                </a:r>
                <a:r>
                  <a:rPr lang="en-AU" b="1" i="1" dirty="0"/>
                  <a:t>g</a:t>
                </a:r>
                <a:r>
                  <a:rPr lang="en-AU" i="1" dirty="0"/>
                  <a:t>=&lt;-4, 6, -1.5&gt;</a:t>
                </a:r>
              </a:p>
              <a:p>
                <a:pPr marL="342900" indent="-342900">
                  <a:buFont typeface="Arial" panose="020B0604020202020204" pitchFamily="34" charset="0"/>
                  <a:buChar char="•"/>
                </a:pPr>
                <a:r>
                  <a:rPr lang="en-AU" dirty="0"/>
                  <a:t>These vectors have the same magnitude</a:t>
                </a:r>
              </a:p>
              <a:p>
                <a:pPr marL="342900" indent="-342900">
                  <a:buFont typeface="Arial" panose="020B0604020202020204" pitchFamily="34" charset="0"/>
                  <a:buChar char="•"/>
                </a:pPr>
                <a:r>
                  <a:rPr lang="en-AU" dirty="0"/>
                  <a:t>They are parallel</a:t>
                </a:r>
              </a:p>
              <a:p>
                <a:pPr marL="342900" indent="-342900">
                  <a:buFont typeface="Arial" panose="020B0604020202020204" pitchFamily="34" charset="0"/>
                  <a:buChar char="•"/>
                </a:pPr>
                <a:r>
                  <a:rPr lang="en-AU" dirty="0"/>
                  <a:t>But they point in opposite directions – it is as if one is pointing south and the other is pointing north.</a:t>
                </a:r>
              </a:p>
              <a:p>
                <a:pPr marL="342900" indent="-342900">
                  <a:buFont typeface="Arial" panose="020B0604020202020204" pitchFamily="34" charset="0"/>
                  <a:buChar char="•"/>
                </a:pPr>
                <a:r>
                  <a:rPr lang="en-AU" dirty="0"/>
                  <a:t>They are not equal</a:t>
                </a:r>
              </a:p>
              <a:p>
                <a:pPr marL="342900" indent="-342900">
                  <a:buFont typeface="Arial" panose="020B0604020202020204" pitchFamily="34" charset="0"/>
                  <a:buChar char="•"/>
                </a:pPr>
                <a:r>
                  <a:rPr lang="en-AU" dirty="0"/>
                  <a:t>They are 2 distinct vectors</a:t>
                </a:r>
              </a:p>
              <a:p>
                <a:r>
                  <a:rPr lang="en-AU" dirty="0"/>
                  <a:t>The negative of </a:t>
                </a:r>
                <a14:m>
                  <m:oMath xmlns:m="http://schemas.openxmlformats.org/officeDocument/2006/math">
                    <m:r>
                      <a:rPr lang="en-AU" b="1" i="1" dirty="0" smtClean="0">
                        <a:latin typeface="Cambria Math" panose="02040503050406030204" pitchFamily="18" charset="0"/>
                      </a:rPr>
                      <m:t>𝒂</m:t>
                    </m:r>
                  </m:oMath>
                </a14:m>
                <a:r>
                  <a:rPr lang="en-AU" dirty="0"/>
                  <a:t> is </a:t>
                </a:r>
                <a14:m>
                  <m:oMath xmlns:m="http://schemas.openxmlformats.org/officeDocument/2006/math">
                    <m:r>
                      <a:rPr lang="en-AU" b="1" i="1" dirty="0" smtClean="0">
                        <a:latin typeface="Cambria Math" panose="02040503050406030204" pitchFamily="18" charset="0"/>
                      </a:rPr>
                      <m:t>−</m:t>
                    </m:r>
                    <m:r>
                      <a:rPr lang="en-AU" b="1" i="1" dirty="0" smtClean="0">
                        <a:latin typeface="Cambria Math" panose="02040503050406030204" pitchFamily="18" charset="0"/>
                      </a:rPr>
                      <m:t>𝒂</m:t>
                    </m:r>
                  </m:oMath>
                </a14:m>
                <a:endParaRPr lang="en-AU" b="1" dirty="0"/>
              </a:p>
              <a:p>
                <a:r>
                  <a:rPr lang="en-AU" dirty="0"/>
                  <a:t>The negative of </a:t>
                </a:r>
                <a14:m>
                  <m:oMath xmlns:m="http://schemas.openxmlformats.org/officeDocument/2006/math">
                    <m:acc>
                      <m:accPr>
                        <m:chr m:val="⃑"/>
                        <m:ctrlPr>
                          <a:rPr lang="en-AU" i="1" smtClean="0">
                            <a:latin typeface="Cambria Math" panose="02040503050406030204" pitchFamily="18" charset="0"/>
                          </a:rPr>
                        </m:ctrlPr>
                      </m:accPr>
                      <m:e>
                        <m:r>
                          <a:rPr lang="en-AU" b="0" i="1" smtClean="0">
                            <a:latin typeface="Cambria Math" panose="02040503050406030204" pitchFamily="18" charset="0"/>
                          </a:rPr>
                          <m:t>𝐴𝐵</m:t>
                        </m:r>
                      </m:e>
                    </m:acc>
                  </m:oMath>
                </a14:m>
                <a:r>
                  <a:rPr lang="en-AU" dirty="0"/>
                  <a:t> is </a:t>
                </a:r>
                <a14:m>
                  <m:oMath xmlns:m="http://schemas.openxmlformats.org/officeDocument/2006/math">
                    <m:acc>
                      <m:accPr>
                        <m:chr m:val="⃑"/>
                        <m:ctrlPr>
                          <a:rPr lang="en-AU" i="1" smtClean="0">
                            <a:latin typeface="Cambria Math" panose="02040503050406030204" pitchFamily="18" charset="0"/>
                          </a:rPr>
                        </m:ctrlPr>
                      </m:accPr>
                      <m:e>
                        <m:r>
                          <a:rPr lang="en-AU" b="0" i="1" smtClean="0">
                            <a:latin typeface="Cambria Math" panose="02040503050406030204" pitchFamily="18" charset="0"/>
                          </a:rPr>
                          <m:t>𝐵𝐴</m:t>
                        </m:r>
                      </m:e>
                    </m:acc>
                  </m:oMath>
                </a14:m>
                <a:r>
                  <a:rPr lang="en-AU" dirty="0"/>
                  <a:t> or even </a:t>
                </a:r>
                <a14:m>
                  <m:oMath xmlns:m="http://schemas.openxmlformats.org/officeDocument/2006/math">
                    <m:r>
                      <a:rPr lang="en-AU" b="0" i="1" smtClean="0">
                        <a:latin typeface="Cambria Math" panose="02040503050406030204" pitchFamily="18" charset="0"/>
                      </a:rPr>
                      <m:t>−</m:t>
                    </m:r>
                    <m:acc>
                      <m:accPr>
                        <m:chr m:val="⃑"/>
                        <m:ctrlPr>
                          <a:rPr lang="en-AU" b="0" i="1" smtClean="0">
                            <a:latin typeface="Cambria Math" panose="02040503050406030204" pitchFamily="18" charset="0"/>
                          </a:rPr>
                        </m:ctrlPr>
                      </m:accPr>
                      <m:e>
                        <m:r>
                          <a:rPr lang="en-AU" b="0" i="1" smtClean="0">
                            <a:latin typeface="Cambria Math" panose="02040503050406030204" pitchFamily="18" charset="0"/>
                          </a:rPr>
                          <m:t>𝐴𝐵</m:t>
                        </m:r>
                      </m:e>
                    </m:acc>
                  </m:oMath>
                </a14:m>
                <a:endParaRPr lang="en-AU" dirty="0"/>
              </a:p>
            </p:txBody>
          </p:sp>
        </mc:Choice>
        <mc:Fallback>
          <p:sp>
            <p:nvSpPr>
              <p:cNvPr id="4" name="Content Placeholder 3"/>
              <p:cNvSpPr>
                <a:spLocks noGrp="1" noRot="1" noChangeAspect="1" noMove="1" noResize="1" noEditPoints="1" noAdjustHandles="1" noChangeArrowheads="1" noChangeShapeType="1" noTextEdit="1"/>
              </p:cNvSpPr>
              <p:nvPr>
                <p:ph sz="half" idx="15"/>
              </p:nvPr>
            </p:nvSpPr>
            <p:spPr>
              <a:xfrm>
                <a:off x="246580" y="2221907"/>
                <a:ext cx="8529656" cy="4231430"/>
              </a:xfrm>
              <a:blipFill>
                <a:blip r:embed="rId2"/>
                <a:stretch>
                  <a:fillRect l="-714" t="-1295"/>
                </a:stretch>
              </a:blipFill>
            </p:spPr>
            <p:txBody>
              <a:bodyPr/>
              <a:lstStyle/>
              <a:p>
                <a:r>
                  <a:rPr lang="en-AU">
                    <a:noFill/>
                  </a:rPr>
                  <a:t> </a:t>
                </a:r>
              </a:p>
            </p:txBody>
          </p:sp>
        </mc:Fallback>
      </mc:AlternateContent>
    </p:spTree>
    <p:extLst>
      <p:ext uri="{BB962C8B-B14F-4D97-AF65-F5344CB8AC3E}">
        <p14:creationId xmlns:p14="http://schemas.microsoft.com/office/powerpoint/2010/main" val="1526529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Let </a:t>
            </a:r>
            <a:r>
              <a:rPr lang="en-AU" i="1" dirty="0"/>
              <a:t>ABCDEF</a:t>
            </a:r>
            <a:r>
              <a:rPr lang="en-AU" dirty="0"/>
              <a:t> be a regular hexagon….</a:t>
            </a:r>
          </a:p>
        </p:txBody>
      </p:sp>
      <p:pic>
        <p:nvPicPr>
          <p:cNvPr id="5" name="Content Placeholder 4"/>
          <p:cNvPicPr>
            <a:picLocks noGrp="1" noChangeAspect="1"/>
          </p:cNvPicPr>
          <p:nvPr>
            <p:ph sz="half" idx="15"/>
          </p:nvPr>
        </p:nvPicPr>
        <p:blipFill>
          <a:blip r:embed="rId2"/>
          <a:stretch>
            <a:fillRect/>
          </a:stretch>
        </p:blipFill>
        <p:spPr>
          <a:xfrm>
            <a:off x="190112" y="2110811"/>
            <a:ext cx="8763776" cy="3794333"/>
          </a:xfrm>
          <a:prstGeom prst="rect">
            <a:avLst/>
          </a:prstGeom>
        </p:spPr>
      </p:pic>
    </p:spTree>
    <p:extLst>
      <p:ext uri="{BB962C8B-B14F-4D97-AF65-F5344CB8AC3E}">
        <p14:creationId xmlns:p14="http://schemas.microsoft.com/office/powerpoint/2010/main" val="310191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Scalar Multiplication</a:t>
            </a:r>
          </a:p>
        </p:txBody>
      </p:sp>
      <p:sp>
        <p:nvSpPr>
          <p:cNvPr id="3" name="Text Placeholder 2"/>
          <p:cNvSpPr>
            <a:spLocks noGrp="1"/>
          </p:cNvSpPr>
          <p:nvPr>
            <p:ph type="body" idx="14"/>
          </p:nvPr>
        </p:nvSpPr>
        <p:spPr/>
        <p:txBody>
          <a:bodyPr/>
          <a:lstStyle/>
          <a:p>
            <a:r>
              <a:rPr lang="en-AU" dirty="0"/>
              <a:t>What happens when you multiply a vector by a scalar?</a:t>
            </a:r>
          </a:p>
        </p:txBody>
      </p:sp>
      <mc:AlternateContent xmlns:mc="http://schemas.openxmlformats.org/markup-compatibility/2006" xmlns:a14="http://schemas.microsoft.com/office/drawing/2010/main">
        <mc:Choice Requires="a14">
          <p:sp>
            <p:nvSpPr>
              <p:cNvPr id="4" name="Content Placeholder 3"/>
              <p:cNvSpPr>
                <a:spLocks noGrp="1"/>
              </p:cNvSpPr>
              <p:nvPr>
                <p:ph sz="half" idx="15"/>
              </p:nvPr>
            </p:nvSpPr>
            <p:spPr/>
            <p:txBody>
              <a:bodyPr>
                <a:normAutofit/>
              </a:bodyPr>
              <a:lstStyle/>
              <a:p>
                <a:r>
                  <a:rPr lang="en-AU" dirty="0"/>
                  <a:t>If the vector </a:t>
                </a:r>
                <a14:m>
                  <m:oMath xmlns:m="http://schemas.openxmlformats.org/officeDocument/2006/math">
                    <m:r>
                      <a:rPr lang="en-AU" b="1" i="1" smtClean="0">
                        <a:latin typeface="Cambria Math" panose="02040503050406030204" pitchFamily="18" charset="0"/>
                      </a:rPr>
                      <m:t>𝒂</m:t>
                    </m:r>
                    <m:r>
                      <a:rPr lang="en-AU" b="0" i="1" smtClean="0">
                        <a:latin typeface="Cambria Math" panose="02040503050406030204" pitchFamily="18" charset="0"/>
                      </a:rPr>
                      <m:t>= &lt;4, −5, −1&gt;</m:t>
                    </m:r>
                  </m:oMath>
                </a14:m>
                <a:r>
                  <a:rPr lang="en-AU" dirty="0"/>
                  <a:t> is multiplied by the scalar 7 you get…</a:t>
                </a:r>
              </a:p>
              <a:p>
                <a:endParaRPr lang="en-AU" dirty="0"/>
              </a:p>
              <a:p>
                <a:r>
                  <a:rPr lang="en-AU" dirty="0"/>
                  <a:t>If the vector </a:t>
                </a:r>
                <a14:m>
                  <m:oMath xmlns:m="http://schemas.openxmlformats.org/officeDocument/2006/math">
                    <m:r>
                      <a:rPr lang="en-AU" b="1" i="1" dirty="0" smtClean="0">
                        <a:latin typeface="Cambria Math" panose="02040503050406030204" pitchFamily="18" charset="0"/>
                      </a:rPr>
                      <m:t>𝒂</m:t>
                    </m:r>
                  </m:oMath>
                </a14:m>
                <a:r>
                  <a:rPr lang="en-AU" dirty="0"/>
                  <a:t> is multiplied by</a:t>
                </a:r>
                <a:r>
                  <a:rPr lang="en-AU" b="1" u="sng" dirty="0"/>
                  <a:t> any </a:t>
                </a:r>
                <a:r>
                  <a:rPr lang="en-AU" dirty="0"/>
                  <a:t>scalar represented by </a:t>
                </a:r>
                <a14:m>
                  <m:oMath xmlns:m="http://schemas.openxmlformats.org/officeDocument/2006/math">
                    <m:r>
                      <a:rPr lang="en-AU" b="1" i="1" dirty="0" smtClean="0">
                        <a:latin typeface="Cambria Math" panose="02040503050406030204" pitchFamily="18" charset="0"/>
                      </a:rPr>
                      <m:t>𝑺</m:t>
                    </m:r>
                  </m:oMath>
                </a14:m>
                <a:r>
                  <a:rPr lang="en-AU" dirty="0"/>
                  <a:t> you get </a:t>
                </a:r>
                <a14:m>
                  <m:oMath xmlns:m="http://schemas.openxmlformats.org/officeDocument/2006/math">
                    <m:r>
                      <a:rPr lang="en-AU" b="1" i="1" dirty="0" smtClean="0">
                        <a:latin typeface="Cambria Math" panose="02040503050406030204" pitchFamily="18" charset="0"/>
                      </a:rPr>
                      <m:t>𝑺𝒂</m:t>
                    </m:r>
                  </m:oMath>
                </a14:m>
                <a:endParaRPr lang="en-AU" b="1" dirty="0"/>
              </a:p>
              <a:p>
                <a:pPr marL="342900" indent="-342900">
                  <a:buFont typeface="Arial" panose="020B0604020202020204" pitchFamily="34" charset="0"/>
                  <a:buChar char="•"/>
                </a:pPr>
                <a:r>
                  <a:rPr lang="en-AU" dirty="0"/>
                  <a:t>Is</a:t>
                </a:r>
                <a:r>
                  <a:rPr lang="en-AU" b="1" dirty="0"/>
                  <a:t> </a:t>
                </a:r>
                <a14:m>
                  <m:oMath xmlns:m="http://schemas.openxmlformats.org/officeDocument/2006/math">
                    <m:r>
                      <a:rPr lang="en-AU" b="1" i="1" dirty="0" smtClean="0">
                        <a:latin typeface="Cambria Math" panose="02040503050406030204" pitchFamily="18" charset="0"/>
                      </a:rPr>
                      <m:t>𝑺𝒂</m:t>
                    </m:r>
                  </m:oMath>
                </a14:m>
                <a:r>
                  <a:rPr lang="en-AU" b="1" dirty="0"/>
                  <a:t> </a:t>
                </a:r>
                <a:r>
                  <a:rPr lang="en-AU" dirty="0"/>
                  <a:t>a vector</a:t>
                </a:r>
                <a:r>
                  <a:rPr lang="en-AU" b="1" dirty="0"/>
                  <a:t>?</a:t>
                </a:r>
              </a:p>
              <a:p>
                <a:r>
                  <a:rPr lang="en-AU" dirty="0"/>
                  <a:t>If </a:t>
                </a:r>
                <a14:m>
                  <m:oMath xmlns:m="http://schemas.openxmlformats.org/officeDocument/2006/math">
                    <m:r>
                      <a:rPr lang="en-AU" b="1" i="1" smtClean="0">
                        <a:latin typeface="Cambria Math" panose="02040503050406030204" pitchFamily="18" charset="0"/>
                      </a:rPr>
                      <m:t>𝒂</m:t>
                    </m:r>
                    <m:r>
                      <a:rPr lang="en-AU" i="1">
                        <a:latin typeface="Cambria Math" panose="02040503050406030204" pitchFamily="18" charset="0"/>
                      </a:rPr>
                      <m:t>= &lt;4, −5, −1&gt;</m:t>
                    </m:r>
                  </m:oMath>
                </a14:m>
                <a:r>
                  <a:rPr lang="en-AU" dirty="0"/>
                  <a:t> is multiplied by </a:t>
                </a:r>
                <a14:m>
                  <m:oMath xmlns:m="http://schemas.openxmlformats.org/officeDocument/2006/math">
                    <m:r>
                      <a:rPr lang="en-AU" b="1" i="1" dirty="0" smtClean="0">
                        <a:latin typeface="Cambria Math" panose="02040503050406030204" pitchFamily="18" charset="0"/>
                      </a:rPr>
                      <m:t>𝑺</m:t>
                    </m:r>
                  </m:oMath>
                </a14:m>
                <a:r>
                  <a:rPr lang="en-AU" b="1" dirty="0"/>
                  <a:t> </a:t>
                </a:r>
                <a:r>
                  <a:rPr lang="en-AU" dirty="0"/>
                  <a:t>you get …</a:t>
                </a:r>
              </a:p>
              <a:p>
                <a:pPr marL="342900" indent="-342900">
                  <a:buFont typeface="Arial" panose="020B0604020202020204" pitchFamily="34" charset="0"/>
                  <a:buChar char="•"/>
                </a:pPr>
                <a:r>
                  <a:rPr lang="en-AU" dirty="0"/>
                  <a:t>What is the magnitude of this new vector?</a:t>
                </a:r>
              </a:p>
              <a:p>
                <a:pPr marL="342900" indent="-342900">
                  <a:buFont typeface="Arial" panose="020B0604020202020204" pitchFamily="34" charset="0"/>
                  <a:buChar char="•"/>
                </a:pPr>
                <a:r>
                  <a:rPr lang="en-AU" dirty="0"/>
                  <a:t>Is </a:t>
                </a:r>
                <a14:m>
                  <m:oMath xmlns:m="http://schemas.openxmlformats.org/officeDocument/2006/math">
                    <m:r>
                      <a:rPr lang="en-AU" b="1" i="1">
                        <a:latin typeface="Cambria Math" panose="02040503050406030204" pitchFamily="18" charset="0"/>
                      </a:rPr>
                      <m:t>𝒂</m:t>
                    </m:r>
                  </m:oMath>
                </a14:m>
                <a:r>
                  <a:rPr lang="en-AU" dirty="0"/>
                  <a:t> always equal to the vector </a:t>
                </a:r>
                <a14:m>
                  <m:oMath xmlns:m="http://schemas.openxmlformats.org/officeDocument/2006/math">
                    <m:r>
                      <a:rPr lang="en-AU" b="1" i="1">
                        <a:latin typeface="Cambria Math" panose="02040503050406030204" pitchFamily="18" charset="0"/>
                      </a:rPr>
                      <m:t>𝑺</m:t>
                    </m:r>
                    <m:r>
                      <a:rPr lang="en-AU" b="1" i="1">
                        <a:latin typeface="Cambria Math" panose="02040503050406030204" pitchFamily="18" charset="0"/>
                      </a:rPr>
                      <m:t>∗</m:t>
                    </m:r>
                    <m:r>
                      <a:rPr lang="en-AU" b="1" i="1">
                        <a:latin typeface="Cambria Math" panose="02040503050406030204" pitchFamily="18" charset="0"/>
                      </a:rPr>
                      <m:t>𝒂</m:t>
                    </m:r>
                    <m:r>
                      <a:rPr lang="en-AU" b="1" i="1">
                        <a:latin typeface="Cambria Math" panose="02040503050406030204" pitchFamily="18" charset="0"/>
                      </a:rPr>
                      <m:t> </m:t>
                    </m:r>
                    <m:r>
                      <a:rPr lang="en-AU" i="1">
                        <a:latin typeface="Cambria Math" panose="02040503050406030204" pitchFamily="18" charset="0"/>
                      </a:rPr>
                      <m:t>?</m:t>
                    </m:r>
                  </m:oMath>
                </a14:m>
                <a:endParaRPr lang="en-AU" dirty="0"/>
              </a:p>
              <a:p>
                <a:pPr marL="342900" indent="-342900">
                  <a:buFont typeface="Arial" panose="020B0604020202020204" pitchFamily="34" charset="0"/>
                  <a:buChar char="•"/>
                </a:pPr>
                <a:r>
                  <a:rPr lang="en-AU" dirty="0"/>
                  <a:t>Does </a:t>
                </a:r>
                <a14:m>
                  <m:oMath xmlns:m="http://schemas.openxmlformats.org/officeDocument/2006/math">
                    <m:r>
                      <a:rPr lang="en-AU" b="1" i="1" dirty="0" smtClean="0">
                        <a:latin typeface="Cambria Math" panose="02040503050406030204" pitchFamily="18" charset="0"/>
                      </a:rPr>
                      <m:t>𝑺𝒂</m:t>
                    </m:r>
                  </m:oMath>
                </a14:m>
                <a:r>
                  <a:rPr lang="en-AU" dirty="0"/>
                  <a:t> always have the same direction as </a:t>
                </a:r>
                <a14:m>
                  <m:oMath xmlns:m="http://schemas.openxmlformats.org/officeDocument/2006/math">
                    <m:r>
                      <a:rPr lang="en-AU" b="1" i="1" dirty="0" smtClean="0">
                        <a:latin typeface="Cambria Math" panose="02040503050406030204" pitchFamily="18" charset="0"/>
                      </a:rPr>
                      <m:t>𝒂</m:t>
                    </m:r>
                  </m:oMath>
                </a14:m>
                <a:r>
                  <a:rPr lang="en-AU" dirty="0"/>
                  <a:t>?</a:t>
                </a:r>
              </a:p>
              <a:p>
                <a:pPr marL="342900" indent="-342900">
                  <a:buFont typeface="Arial" panose="020B0604020202020204" pitchFamily="34" charset="0"/>
                  <a:buChar char="•"/>
                </a:pPr>
                <a:r>
                  <a:rPr lang="en-AU" dirty="0"/>
                  <a:t>What is the magnitude of </a:t>
                </a:r>
                <a14:m>
                  <m:oMath xmlns:m="http://schemas.openxmlformats.org/officeDocument/2006/math">
                    <m:r>
                      <a:rPr lang="en-AU" b="1" i="1" dirty="0" smtClean="0">
                        <a:latin typeface="Cambria Math" panose="02040503050406030204" pitchFamily="18" charset="0"/>
                      </a:rPr>
                      <m:t>𝑺𝒂</m:t>
                    </m:r>
                  </m:oMath>
                </a14:m>
                <a:r>
                  <a:rPr lang="en-AU" dirty="0"/>
                  <a:t> ?</a:t>
                </a:r>
              </a:p>
              <a:p>
                <a:pPr marL="342900" indent="-342900">
                  <a:buFont typeface="Arial" panose="020B0604020202020204" pitchFamily="34" charset="0"/>
                  <a:buChar char="•"/>
                </a:pPr>
                <a:r>
                  <a:rPr lang="en-AU" dirty="0"/>
                  <a:t>What is the answer if </a:t>
                </a:r>
                <a14:m>
                  <m:oMath xmlns:m="http://schemas.openxmlformats.org/officeDocument/2006/math">
                    <m:r>
                      <a:rPr lang="en-AU" b="1" i="1" dirty="0" smtClean="0">
                        <a:latin typeface="Cambria Math" panose="02040503050406030204" pitchFamily="18" charset="0"/>
                      </a:rPr>
                      <m:t>𝑺</m:t>
                    </m:r>
                    <m:r>
                      <a:rPr lang="en-AU" i="1" dirty="0" smtClean="0">
                        <a:latin typeface="Cambria Math" panose="02040503050406030204" pitchFamily="18" charset="0"/>
                      </a:rPr>
                      <m:t>=0</m:t>
                    </m:r>
                  </m:oMath>
                </a14:m>
                <a:r>
                  <a:rPr lang="en-AU" dirty="0"/>
                  <a:t> ?</a:t>
                </a:r>
              </a:p>
            </p:txBody>
          </p:sp>
        </mc:Choice>
        <mc:Fallback xmlns="">
          <p:sp>
            <p:nvSpPr>
              <p:cNvPr id="4" name="Content Placeholder 3"/>
              <p:cNvSpPr>
                <a:spLocks noGrp="1" noRot="1" noChangeAspect="1" noMove="1" noResize="1" noEditPoints="1" noAdjustHandles="1" noChangeArrowheads="1" noChangeShapeType="1" noTextEdit="1"/>
              </p:cNvSpPr>
              <p:nvPr>
                <p:ph sz="half" idx="15"/>
              </p:nvPr>
            </p:nvSpPr>
            <p:spPr>
              <a:blipFill rotWithShape="0">
                <a:blip r:embed="rId2"/>
                <a:stretch>
                  <a:fillRect l="-714" t="-1438" b="-1278"/>
                </a:stretch>
              </a:blipFill>
            </p:spPr>
            <p:txBody>
              <a:bodyPr/>
              <a:lstStyle/>
              <a:p>
                <a:r>
                  <a:rPr lang="en-AU">
                    <a:noFill/>
                  </a:rPr>
                  <a:t> </a:t>
                </a:r>
              </a:p>
            </p:txBody>
          </p:sp>
        </mc:Fallback>
      </mc:AlternateContent>
    </p:spTree>
    <p:extLst>
      <p:ext uri="{BB962C8B-B14F-4D97-AF65-F5344CB8AC3E}">
        <p14:creationId xmlns:p14="http://schemas.microsoft.com/office/powerpoint/2010/main" val="403160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8828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Position Vectors again</a:t>
            </a:r>
          </a:p>
        </p:txBody>
      </p:sp>
      <p:sp>
        <p:nvSpPr>
          <p:cNvPr id="3" name="Text Placeholder 2"/>
          <p:cNvSpPr>
            <a:spLocks noGrp="1"/>
          </p:cNvSpPr>
          <p:nvPr>
            <p:ph type="body" idx="14"/>
          </p:nvPr>
        </p:nvSpPr>
        <p:spPr>
          <a:xfrm>
            <a:off x="246580" y="1800000"/>
            <a:ext cx="8529656" cy="900471"/>
          </a:xfrm>
        </p:spPr>
        <p:txBody>
          <a:bodyPr>
            <a:normAutofit lnSpcReduction="10000"/>
          </a:bodyPr>
          <a:lstStyle/>
          <a:p>
            <a:pPr algn="ctr"/>
            <a:r>
              <a:rPr lang="en-AU" dirty="0"/>
              <a:t>Points have no direction.  </a:t>
            </a:r>
            <a:br>
              <a:rPr lang="en-AU" dirty="0"/>
            </a:br>
            <a:r>
              <a:rPr lang="en-AU" dirty="0"/>
              <a:t>A position vector tells you where a point is with reference to the origin</a:t>
            </a:r>
          </a:p>
        </p:txBody>
      </p:sp>
      <mc:AlternateContent xmlns:mc="http://schemas.openxmlformats.org/markup-compatibility/2006" xmlns:a14="http://schemas.microsoft.com/office/drawing/2010/main">
        <mc:Choice Requires="a14">
          <p:sp>
            <p:nvSpPr>
              <p:cNvPr id="4" name="Content Placeholder 3"/>
              <p:cNvSpPr>
                <a:spLocks noGrp="1"/>
              </p:cNvSpPr>
              <p:nvPr>
                <p:ph sz="half" idx="15"/>
              </p:nvPr>
            </p:nvSpPr>
            <p:spPr>
              <a:xfrm>
                <a:off x="246580" y="2700471"/>
                <a:ext cx="8529656" cy="3752866"/>
              </a:xfrm>
            </p:spPr>
            <p:txBody>
              <a:bodyPr>
                <a:normAutofit fontScale="92500" lnSpcReduction="20000"/>
              </a:bodyPr>
              <a:lstStyle/>
              <a:p>
                <a:pPr marL="342900" indent="-342900">
                  <a:buFont typeface="Arial" panose="020B0604020202020204" pitchFamily="34" charset="0"/>
                  <a:buChar char="•"/>
                </a:pPr>
                <a:r>
                  <a:rPr lang="en-AU" dirty="0"/>
                  <a:t>Point  P = (3, 6)</a:t>
                </a:r>
              </a:p>
              <a:p>
                <a:pPr marL="342900" indent="-342900">
                  <a:buFont typeface="Arial" panose="020B0604020202020204" pitchFamily="34" charset="0"/>
                  <a:buChar char="•"/>
                </a:pPr>
                <a:r>
                  <a:rPr lang="en-AU" dirty="0"/>
                  <a:t>The origin </a:t>
                </a:r>
                <a14:m>
                  <m:oMath xmlns:m="http://schemas.openxmlformats.org/officeDocument/2006/math">
                    <m:r>
                      <a:rPr lang="en-AU" b="1" i="1" dirty="0" smtClean="0">
                        <a:latin typeface="Cambria Math" panose="02040503050406030204" pitchFamily="18" charset="0"/>
                      </a:rPr>
                      <m:t>𝑶</m:t>
                    </m:r>
                  </m:oMath>
                </a14:m>
                <a:r>
                  <a:rPr lang="en-AU" dirty="0"/>
                  <a:t> = (0, 0)</a:t>
                </a:r>
              </a:p>
              <a:p>
                <a:pPr marL="342900" indent="-342900">
                  <a:buFont typeface="Arial" panose="020B0604020202020204" pitchFamily="34" charset="0"/>
                  <a:buChar char="•"/>
                </a:pPr>
                <a:r>
                  <a:rPr lang="en-AU" dirty="0"/>
                  <a:t>The Position Vector </a:t>
                </a:r>
                <a14:m>
                  <m:oMath xmlns:m="http://schemas.openxmlformats.org/officeDocument/2006/math">
                    <m:acc>
                      <m:accPr>
                        <m:chr m:val="⃑"/>
                        <m:ctrlPr>
                          <a:rPr lang="en-AU" i="1" smtClean="0">
                            <a:latin typeface="Cambria Math" panose="02040503050406030204" pitchFamily="18" charset="0"/>
                          </a:rPr>
                        </m:ctrlPr>
                      </m:accPr>
                      <m:e>
                        <m:r>
                          <a:rPr lang="en-AU" b="0" i="1" smtClean="0">
                            <a:latin typeface="Cambria Math" panose="02040503050406030204" pitchFamily="18" charset="0"/>
                          </a:rPr>
                          <m:t>𝑂𝑃</m:t>
                        </m:r>
                      </m:e>
                    </m:acc>
                  </m:oMath>
                </a14:m>
                <a:r>
                  <a:rPr lang="en-AU" dirty="0"/>
                  <a:t> starts at the origin and ends at the point P</a:t>
                </a:r>
              </a:p>
              <a:p>
                <a:pPr marL="857250" lvl="1" indent="-342900"/>
                <a14:m>
                  <m:oMath xmlns:m="http://schemas.openxmlformats.org/officeDocument/2006/math">
                    <m:acc>
                      <m:accPr>
                        <m:chr m:val="⃑"/>
                        <m:ctrlPr>
                          <a:rPr lang="en-AU" i="1" smtClean="0">
                            <a:latin typeface="Cambria Math" panose="02040503050406030204" pitchFamily="18" charset="0"/>
                          </a:rPr>
                        </m:ctrlPr>
                      </m:accPr>
                      <m:e>
                        <m:r>
                          <a:rPr lang="en-AU" b="0" i="1" smtClean="0">
                            <a:latin typeface="Cambria Math" panose="02040503050406030204" pitchFamily="18" charset="0"/>
                          </a:rPr>
                          <m:t>𝑂𝑃</m:t>
                        </m:r>
                      </m:e>
                    </m:acc>
                    <m:r>
                      <a:rPr lang="en-AU" b="0" i="1" smtClean="0">
                        <a:latin typeface="Cambria Math" panose="02040503050406030204" pitchFamily="18" charset="0"/>
                      </a:rPr>
                      <m:t>= &lt;3, 6&gt;</m:t>
                    </m:r>
                  </m:oMath>
                </a14:m>
                <a:endParaRPr lang="en-AU" b="0" dirty="0"/>
              </a:p>
              <a:p>
                <a:pPr marL="857250" lvl="1" indent="-342900"/>
                <a:r>
                  <a:rPr lang="en-AU" dirty="0"/>
                  <a:t>Notice that the numbers are the same as the point P but I have used </a:t>
                </a:r>
                <a:r>
                  <a:rPr lang="en-AU" dirty="0" err="1"/>
                  <a:t>trianglet</a:t>
                </a:r>
                <a:r>
                  <a:rPr lang="en-AU" dirty="0"/>
                  <a:t> brackets to make it obvious that this is a position </a:t>
                </a:r>
                <a:r>
                  <a:rPr lang="en-AU" b="1" dirty="0"/>
                  <a:t>VECTOR</a:t>
                </a:r>
              </a:p>
              <a:p>
                <a:pPr marL="342900" indent="-342900">
                  <a:buFont typeface="Arial" panose="020B0604020202020204" pitchFamily="34" charset="0"/>
                  <a:buChar char="•"/>
                </a:pPr>
                <a:r>
                  <a:rPr lang="en-AU" dirty="0"/>
                  <a:t>What is </a:t>
                </a:r>
                <a14:m>
                  <m:oMath xmlns:m="http://schemas.openxmlformats.org/officeDocument/2006/math">
                    <m:acc>
                      <m:accPr>
                        <m:chr m:val="⃑"/>
                        <m:ctrlPr>
                          <a:rPr lang="en-AU" i="1" smtClean="0">
                            <a:latin typeface="Cambria Math" panose="02040503050406030204" pitchFamily="18" charset="0"/>
                          </a:rPr>
                        </m:ctrlPr>
                      </m:accPr>
                      <m:e>
                        <m:r>
                          <a:rPr lang="en-AU" b="0" i="1" smtClean="0">
                            <a:latin typeface="Cambria Math" panose="02040503050406030204" pitchFamily="18" charset="0"/>
                          </a:rPr>
                          <m:t>𝑃𝑂</m:t>
                        </m:r>
                      </m:e>
                    </m:acc>
                    <m:r>
                      <a:rPr lang="en-AU" b="0" i="1" smtClean="0">
                        <a:latin typeface="Cambria Math" panose="02040503050406030204" pitchFamily="18" charset="0"/>
                      </a:rPr>
                      <m:t> ?</m:t>
                    </m:r>
                  </m:oMath>
                </a14:m>
                <a:endParaRPr lang="en-AU" b="0" dirty="0"/>
              </a:p>
              <a:p>
                <a:pPr marL="342900" indent="-342900">
                  <a:buFont typeface="Arial" panose="020B0604020202020204" pitchFamily="34" charset="0"/>
                  <a:buChar char="•"/>
                </a:pPr>
                <a:r>
                  <a:rPr lang="en-AU" dirty="0"/>
                  <a:t>If </a:t>
                </a:r>
                <a14:m>
                  <m:oMath xmlns:m="http://schemas.openxmlformats.org/officeDocument/2006/math">
                    <m:acc>
                      <m:accPr>
                        <m:chr m:val="⃑"/>
                        <m:ctrlPr>
                          <a:rPr lang="en-AU" i="1" smtClean="0">
                            <a:latin typeface="Cambria Math" panose="02040503050406030204" pitchFamily="18" charset="0"/>
                          </a:rPr>
                        </m:ctrlPr>
                      </m:accPr>
                      <m:e>
                        <m:r>
                          <a:rPr lang="en-AU" b="0" i="1" smtClean="0">
                            <a:latin typeface="Cambria Math" panose="02040503050406030204" pitchFamily="18" charset="0"/>
                          </a:rPr>
                          <m:t>𝑂𝑄</m:t>
                        </m:r>
                      </m:e>
                    </m:acc>
                    <m:r>
                      <a:rPr lang="en-AU" b="0" i="1" smtClean="0">
                        <a:latin typeface="Cambria Math" panose="02040503050406030204" pitchFamily="18" charset="0"/>
                      </a:rPr>
                      <m:t>= &lt;1, 2&gt;</m:t>
                    </m:r>
                  </m:oMath>
                </a14:m>
                <a:r>
                  <a:rPr lang="en-AU" dirty="0"/>
                  <a:t>  what does</a:t>
                </a:r>
              </a:p>
              <a:p>
                <a:pPr marL="857250" lvl="1" indent="-342900"/>
                <a14:m>
                  <m:oMath xmlns:m="http://schemas.openxmlformats.org/officeDocument/2006/math">
                    <m:acc>
                      <m:accPr>
                        <m:chr m:val="⃑"/>
                        <m:ctrlPr>
                          <a:rPr lang="en-AU" i="1" smtClean="0">
                            <a:latin typeface="Cambria Math" panose="02040503050406030204" pitchFamily="18" charset="0"/>
                          </a:rPr>
                        </m:ctrlPr>
                      </m:accPr>
                      <m:e>
                        <m:r>
                          <a:rPr lang="en-AU" b="0" i="1" smtClean="0">
                            <a:latin typeface="Cambria Math" panose="02040503050406030204" pitchFamily="18" charset="0"/>
                          </a:rPr>
                          <m:t>𝑂𝑃</m:t>
                        </m:r>
                      </m:e>
                    </m:acc>
                    <m:r>
                      <a:rPr lang="en-AU" b="0" i="1" smtClean="0">
                        <a:latin typeface="Cambria Math" panose="02040503050406030204" pitchFamily="18" charset="0"/>
                      </a:rPr>
                      <m:t>+</m:t>
                    </m:r>
                    <m:acc>
                      <m:accPr>
                        <m:chr m:val="⃑"/>
                        <m:ctrlPr>
                          <a:rPr lang="en-AU" b="0" i="1" smtClean="0">
                            <a:latin typeface="Cambria Math" panose="02040503050406030204" pitchFamily="18" charset="0"/>
                          </a:rPr>
                        </m:ctrlPr>
                      </m:accPr>
                      <m:e>
                        <m:r>
                          <a:rPr lang="en-AU" b="0" i="1" smtClean="0">
                            <a:latin typeface="Cambria Math" panose="02040503050406030204" pitchFamily="18" charset="0"/>
                          </a:rPr>
                          <m:t>𝑂𝑄</m:t>
                        </m:r>
                      </m:e>
                    </m:acc>
                    <m:r>
                      <a:rPr lang="en-AU" b="0" i="1" smtClean="0">
                        <a:latin typeface="Cambria Math" panose="02040503050406030204" pitchFamily="18" charset="0"/>
                      </a:rPr>
                      <m:t>=</m:t>
                    </m:r>
                  </m:oMath>
                </a14:m>
                <a:endParaRPr lang="en-AU" b="0" dirty="0"/>
              </a:p>
              <a:p>
                <a:pPr marL="857250" lvl="1" indent="-342900"/>
                <a14:m>
                  <m:oMath xmlns:m="http://schemas.openxmlformats.org/officeDocument/2006/math">
                    <m:acc>
                      <m:accPr>
                        <m:chr m:val="⃑"/>
                        <m:ctrlPr>
                          <a:rPr lang="en-AU" i="1">
                            <a:latin typeface="Cambria Math" panose="02040503050406030204" pitchFamily="18" charset="0"/>
                          </a:rPr>
                        </m:ctrlPr>
                      </m:accPr>
                      <m:e>
                        <m:r>
                          <a:rPr lang="en-AU" i="1">
                            <a:latin typeface="Cambria Math" panose="02040503050406030204" pitchFamily="18" charset="0"/>
                          </a:rPr>
                          <m:t>𝑂𝑃</m:t>
                        </m:r>
                      </m:e>
                    </m:acc>
                    <m:r>
                      <a:rPr lang="en-AU" b="0" i="1" smtClean="0">
                        <a:latin typeface="Cambria Math" panose="02040503050406030204" pitchFamily="18" charset="0"/>
                      </a:rPr>
                      <m:t>−</m:t>
                    </m:r>
                    <m:acc>
                      <m:accPr>
                        <m:chr m:val="⃑"/>
                        <m:ctrlPr>
                          <a:rPr lang="en-AU" i="1">
                            <a:latin typeface="Cambria Math" panose="02040503050406030204" pitchFamily="18" charset="0"/>
                          </a:rPr>
                        </m:ctrlPr>
                      </m:accPr>
                      <m:e>
                        <m:r>
                          <a:rPr lang="en-AU" i="1">
                            <a:latin typeface="Cambria Math" panose="02040503050406030204" pitchFamily="18" charset="0"/>
                          </a:rPr>
                          <m:t>𝑂𝑄</m:t>
                        </m:r>
                      </m:e>
                    </m:acc>
                    <m:r>
                      <a:rPr lang="en-AU" i="1">
                        <a:latin typeface="Cambria Math" panose="02040503050406030204" pitchFamily="18" charset="0"/>
                      </a:rPr>
                      <m:t>=</m:t>
                    </m:r>
                  </m:oMath>
                </a14:m>
                <a:endParaRPr lang="en-AU" dirty="0"/>
              </a:p>
              <a:p>
                <a:pPr marL="857250" lvl="1" indent="-342900"/>
                <a14:m>
                  <m:oMath xmlns:m="http://schemas.openxmlformats.org/officeDocument/2006/math">
                    <m:acc>
                      <m:accPr>
                        <m:chr m:val="⃑"/>
                        <m:ctrlPr>
                          <a:rPr lang="en-AU" i="1">
                            <a:latin typeface="Cambria Math" panose="02040503050406030204" pitchFamily="18" charset="0"/>
                          </a:rPr>
                        </m:ctrlPr>
                      </m:accPr>
                      <m:e>
                        <m:r>
                          <a:rPr lang="en-AU" i="1">
                            <a:latin typeface="Cambria Math" panose="02040503050406030204" pitchFamily="18" charset="0"/>
                          </a:rPr>
                          <m:t>𝑂</m:t>
                        </m:r>
                        <m:r>
                          <a:rPr lang="en-AU" b="0" i="1" smtClean="0">
                            <a:latin typeface="Cambria Math" panose="02040503050406030204" pitchFamily="18" charset="0"/>
                          </a:rPr>
                          <m:t>𝑄</m:t>
                        </m:r>
                      </m:e>
                    </m:acc>
                    <m:r>
                      <a:rPr lang="en-AU" b="0" i="1" smtClean="0">
                        <a:latin typeface="Cambria Math" panose="02040503050406030204" pitchFamily="18" charset="0"/>
                      </a:rPr>
                      <m:t>−</m:t>
                    </m:r>
                    <m:acc>
                      <m:accPr>
                        <m:chr m:val="⃑"/>
                        <m:ctrlPr>
                          <a:rPr lang="en-AU" i="1">
                            <a:latin typeface="Cambria Math" panose="02040503050406030204" pitchFamily="18" charset="0"/>
                          </a:rPr>
                        </m:ctrlPr>
                      </m:accPr>
                      <m:e>
                        <m:r>
                          <a:rPr lang="en-AU" i="1">
                            <a:latin typeface="Cambria Math" panose="02040503050406030204" pitchFamily="18" charset="0"/>
                          </a:rPr>
                          <m:t>𝑂</m:t>
                        </m:r>
                        <m:r>
                          <a:rPr lang="en-AU" b="0" i="1" smtClean="0">
                            <a:latin typeface="Cambria Math" panose="02040503050406030204" pitchFamily="18" charset="0"/>
                          </a:rPr>
                          <m:t>𝑃</m:t>
                        </m:r>
                      </m:e>
                    </m:acc>
                    <m:r>
                      <a:rPr lang="en-AU" i="1">
                        <a:latin typeface="Cambria Math" panose="02040503050406030204" pitchFamily="18" charset="0"/>
                      </a:rPr>
                      <m:t>=</m:t>
                    </m:r>
                  </m:oMath>
                </a14:m>
                <a:endParaRPr lang="en-AU" dirty="0"/>
              </a:p>
              <a:p>
                <a:pPr marL="857250" lvl="1" indent="-342900"/>
                <a14:m>
                  <m:oMath xmlns:m="http://schemas.openxmlformats.org/officeDocument/2006/math">
                    <m:acc>
                      <m:accPr>
                        <m:chr m:val="⃑"/>
                        <m:ctrlPr>
                          <a:rPr lang="en-AU" i="1">
                            <a:latin typeface="Cambria Math" panose="02040503050406030204" pitchFamily="18" charset="0"/>
                          </a:rPr>
                        </m:ctrlPr>
                      </m:accPr>
                      <m:e>
                        <m:r>
                          <a:rPr lang="en-AU" b="0" i="1" smtClean="0">
                            <a:latin typeface="Cambria Math" panose="02040503050406030204" pitchFamily="18" charset="0"/>
                          </a:rPr>
                          <m:t>𝑃𝑄</m:t>
                        </m:r>
                      </m:e>
                    </m:acc>
                    <m:r>
                      <a:rPr lang="en-AU" i="1">
                        <a:latin typeface="Cambria Math" panose="02040503050406030204" pitchFamily="18" charset="0"/>
                      </a:rPr>
                      <m:t>=</m:t>
                    </m:r>
                  </m:oMath>
                </a14:m>
                <a:endParaRPr lang="en-AU" dirty="0"/>
              </a:p>
              <a:p>
                <a:pPr marL="857250" lvl="1" indent="-342900"/>
                <a:endParaRPr lang="en-AU" dirty="0"/>
              </a:p>
              <a:p>
                <a:pPr marL="857250" lvl="1" indent="-342900"/>
                <a:endParaRPr lang="en-AU" dirty="0"/>
              </a:p>
              <a:p>
                <a:pPr marL="857250" lvl="1" indent="-342900"/>
                <a:endParaRPr lang="en-AU" dirty="0"/>
              </a:p>
            </p:txBody>
          </p:sp>
        </mc:Choice>
        <mc:Fallback xmlns="">
          <p:sp>
            <p:nvSpPr>
              <p:cNvPr id="4" name="Content Placeholder 3"/>
              <p:cNvSpPr>
                <a:spLocks noGrp="1" noRot="1" noChangeAspect="1" noMove="1" noResize="1" noEditPoints="1" noAdjustHandles="1" noChangeArrowheads="1" noChangeShapeType="1" noTextEdit="1"/>
              </p:cNvSpPr>
              <p:nvPr>
                <p:ph sz="half" idx="15"/>
              </p:nvPr>
            </p:nvSpPr>
            <p:spPr>
              <a:xfrm>
                <a:off x="246580" y="2700471"/>
                <a:ext cx="8529656" cy="3752866"/>
              </a:xfrm>
              <a:blipFill rotWithShape="0">
                <a:blip r:embed="rId2"/>
                <a:stretch>
                  <a:fillRect l="-500" t="-3084"/>
                </a:stretch>
              </a:blipFill>
            </p:spPr>
            <p:txBody>
              <a:bodyPr/>
              <a:lstStyle/>
              <a:p>
                <a:r>
                  <a:rPr lang="en-AU">
                    <a:noFill/>
                  </a:rPr>
                  <a:t> </a:t>
                </a:r>
              </a:p>
            </p:txBody>
          </p:sp>
        </mc:Fallback>
      </mc:AlternateContent>
    </p:spTree>
    <p:extLst>
      <p:ext uri="{BB962C8B-B14F-4D97-AF65-F5344CB8AC3E}">
        <p14:creationId xmlns:p14="http://schemas.microsoft.com/office/powerpoint/2010/main" val="450803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AU" dirty="0"/>
                  <a:t>Adding position vectors </a:t>
                </a:r>
                <a14:m>
                  <m:oMath xmlns:m="http://schemas.openxmlformats.org/officeDocument/2006/math">
                    <m:acc>
                      <m:accPr>
                        <m:chr m:val="⃑"/>
                        <m:ctrlPr>
                          <a:rPr lang="en-AU" i="1" smtClean="0">
                            <a:latin typeface="Cambria Math" panose="02040503050406030204" pitchFamily="18" charset="0"/>
                          </a:rPr>
                        </m:ctrlPr>
                      </m:accPr>
                      <m:e>
                        <m:r>
                          <a:rPr lang="en-AU" b="1" i="1" smtClean="0">
                            <a:latin typeface="Cambria Math" panose="02040503050406030204" pitchFamily="18" charset="0"/>
                          </a:rPr>
                          <m:t>𝑨𝑩</m:t>
                        </m:r>
                      </m:e>
                    </m:acc>
                    <m:r>
                      <a:rPr lang="en-AU" b="1" i="1" smtClean="0">
                        <a:latin typeface="Cambria Math" panose="02040503050406030204" pitchFamily="18" charset="0"/>
                      </a:rPr>
                      <m:t>= </m:t>
                    </m:r>
                    <m:acc>
                      <m:accPr>
                        <m:chr m:val="⃑"/>
                        <m:ctrlPr>
                          <a:rPr lang="en-AU" b="1" i="1" smtClean="0">
                            <a:latin typeface="Cambria Math" panose="02040503050406030204" pitchFamily="18" charset="0"/>
                          </a:rPr>
                        </m:ctrlPr>
                      </m:accPr>
                      <m:e>
                        <m:r>
                          <a:rPr lang="en-AU" b="1" i="1" smtClean="0">
                            <a:latin typeface="Cambria Math" panose="02040503050406030204" pitchFamily="18" charset="0"/>
                          </a:rPr>
                          <m:t>𝑶𝑩</m:t>
                        </m:r>
                      </m:e>
                    </m:acc>
                    <m:r>
                      <a:rPr lang="en-AU" b="1" i="1" smtClean="0">
                        <a:latin typeface="Cambria Math" panose="02040503050406030204" pitchFamily="18" charset="0"/>
                      </a:rPr>
                      <m:t>− </m:t>
                    </m:r>
                    <m:acc>
                      <m:accPr>
                        <m:chr m:val="⃑"/>
                        <m:ctrlPr>
                          <a:rPr lang="en-AU" b="1" i="1" smtClean="0">
                            <a:latin typeface="Cambria Math" panose="02040503050406030204" pitchFamily="18" charset="0"/>
                          </a:rPr>
                        </m:ctrlPr>
                      </m:accPr>
                      <m:e>
                        <m:r>
                          <a:rPr lang="en-AU" b="1" i="1" smtClean="0">
                            <a:latin typeface="Cambria Math" panose="02040503050406030204" pitchFamily="18" charset="0"/>
                          </a:rPr>
                          <m:t>𝑶𝑨</m:t>
                        </m:r>
                      </m:e>
                    </m:acc>
                  </m:oMath>
                </a14:m>
                <a:endParaRPr lang="en-AU"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t="-25352" b="-63380"/>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 name="Text Placeholder 2"/>
              <p:cNvSpPr>
                <a:spLocks noGrp="1"/>
              </p:cNvSpPr>
              <p:nvPr>
                <p:ph type="body" idx="14"/>
              </p:nvPr>
            </p:nvSpPr>
            <p:spPr/>
            <p:txBody>
              <a:bodyPr>
                <a:normAutofit/>
              </a:bodyPr>
              <a:lstStyle/>
              <a:p>
                <a:r>
                  <a:rPr lang="en-AU" dirty="0"/>
                  <a:t>Remember that </a:t>
                </a:r>
                <a14:m>
                  <m:oMath xmlns:m="http://schemas.openxmlformats.org/officeDocument/2006/math">
                    <m:acc>
                      <m:accPr>
                        <m:chr m:val="⃑"/>
                        <m:ctrlPr>
                          <a:rPr lang="en-AU" i="1" smtClean="0">
                            <a:latin typeface="Cambria Math" panose="02040503050406030204" pitchFamily="18" charset="0"/>
                          </a:rPr>
                        </m:ctrlPr>
                      </m:accPr>
                      <m:e>
                        <m:r>
                          <a:rPr lang="en-AU" b="1" i="1" smtClean="0">
                            <a:latin typeface="Cambria Math" panose="02040503050406030204" pitchFamily="18" charset="0"/>
                          </a:rPr>
                          <m:t>𝑨𝑩</m:t>
                        </m:r>
                      </m:e>
                    </m:acc>
                  </m:oMath>
                </a14:m>
                <a:r>
                  <a:rPr lang="en-AU" dirty="0"/>
                  <a:t> is the vector that goes from point A to point B</a:t>
                </a:r>
              </a:p>
            </p:txBody>
          </p:sp>
        </mc:Choice>
        <mc:Fallback xmlns="">
          <p:sp>
            <p:nvSpPr>
              <p:cNvPr id="3" name="Text Placeholder 2"/>
              <p:cNvSpPr>
                <a:spLocks noGrp="1" noRot="1" noChangeAspect="1" noMove="1" noResize="1" noEditPoints="1" noAdjustHandles="1" noChangeArrowheads="1" noChangeShapeType="1" noTextEdit="1"/>
              </p:cNvSpPr>
              <p:nvPr>
                <p:ph type="body" idx="14"/>
              </p:nvPr>
            </p:nvSpPr>
            <p:spPr>
              <a:blipFill rotWithShape="0">
                <a:blip r:embed="rId3"/>
                <a:stretch>
                  <a:fillRect l="-714" b="-2345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15"/>
              </p:nvPr>
            </p:nvSpPr>
            <p:spPr/>
            <p:txBody>
              <a:bodyPr/>
              <a:lstStyle/>
              <a:p>
                <a:r>
                  <a:rPr lang="en-AU" dirty="0"/>
                  <a:t>If A(-1, 2, 3), B(3, -1, 0), find</a:t>
                </a:r>
              </a:p>
              <a:p>
                <a:pPr marL="342900" indent="-342900">
                  <a:buFont typeface="Arial" panose="020B0604020202020204" pitchFamily="34" charset="0"/>
                  <a:buChar char="•"/>
                </a:pPr>
                <a14:m>
                  <m:oMath xmlns:m="http://schemas.openxmlformats.org/officeDocument/2006/math">
                    <m:acc>
                      <m:accPr>
                        <m:chr m:val="⃑"/>
                        <m:ctrlPr>
                          <a:rPr lang="en-AU" i="1" smtClean="0">
                            <a:latin typeface="Cambria Math" panose="02040503050406030204" pitchFamily="18" charset="0"/>
                          </a:rPr>
                        </m:ctrlPr>
                      </m:accPr>
                      <m:e>
                        <m:r>
                          <a:rPr lang="en-AU" b="0" i="1" smtClean="0">
                            <a:latin typeface="Cambria Math" panose="02040503050406030204" pitchFamily="18" charset="0"/>
                          </a:rPr>
                          <m:t>𝑂𝐴</m:t>
                        </m:r>
                      </m:e>
                    </m:acc>
                  </m:oMath>
                </a14:m>
                <a:endParaRPr lang="en-AU" dirty="0"/>
              </a:p>
              <a:p>
                <a:pPr marL="342900" indent="-342900">
                  <a:buFont typeface="Arial" panose="020B0604020202020204" pitchFamily="34" charset="0"/>
                  <a:buChar char="•"/>
                </a:pPr>
                <a14:m>
                  <m:oMath xmlns:m="http://schemas.openxmlformats.org/officeDocument/2006/math">
                    <m:acc>
                      <m:accPr>
                        <m:chr m:val="⃑"/>
                        <m:ctrlPr>
                          <a:rPr lang="en-AU" i="1">
                            <a:latin typeface="Cambria Math" panose="02040503050406030204" pitchFamily="18" charset="0"/>
                          </a:rPr>
                        </m:ctrlPr>
                      </m:accPr>
                      <m:e>
                        <m:r>
                          <a:rPr lang="en-AU" i="1">
                            <a:latin typeface="Cambria Math" panose="02040503050406030204" pitchFamily="18" charset="0"/>
                          </a:rPr>
                          <m:t>𝑂</m:t>
                        </m:r>
                        <m:r>
                          <a:rPr lang="en-AU" b="0" i="1" smtClean="0">
                            <a:latin typeface="Cambria Math" panose="02040503050406030204" pitchFamily="18" charset="0"/>
                          </a:rPr>
                          <m:t>𝐵</m:t>
                        </m:r>
                      </m:e>
                    </m:acc>
                  </m:oMath>
                </a14:m>
                <a:endParaRPr lang="en-AU" dirty="0"/>
              </a:p>
              <a:p>
                <a:pPr marL="342900" indent="-342900">
                  <a:buFont typeface="Arial" panose="020B0604020202020204" pitchFamily="34" charset="0"/>
                  <a:buChar char="•"/>
                </a:pPr>
                <a14:m>
                  <m:oMath xmlns:m="http://schemas.openxmlformats.org/officeDocument/2006/math">
                    <m:acc>
                      <m:accPr>
                        <m:chr m:val="⃑"/>
                        <m:ctrlPr>
                          <a:rPr lang="en-AU" i="1">
                            <a:latin typeface="Cambria Math" panose="02040503050406030204" pitchFamily="18" charset="0"/>
                          </a:rPr>
                        </m:ctrlPr>
                      </m:accPr>
                      <m:e>
                        <m:r>
                          <a:rPr lang="en-AU" b="0" i="1" smtClean="0">
                            <a:latin typeface="Cambria Math" panose="02040503050406030204" pitchFamily="18" charset="0"/>
                          </a:rPr>
                          <m:t>𝐵</m:t>
                        </m:r>
                        <m:r>
                          <a:rPr lang="en-AU" i="1">
                            <a:latin typeface="Cambria Math" panose="02040503050406030204" pitchFamily="18" charset="0"/>
                          </a:rPr>
                          <m:t>𝐴</m:t>
                        </m:r>
                      </m:e>
                    </m:acc>
                  </m:oMath>
                </a14:m>
                <a:endParaRPr lang="en-AU" dirty="0"/>
              </a:p>
              <a:p>
                <a:pPr marL="342900" indent="-342900">
                  <a:buFont typeface="Arial" panose="020B0604020202020204" pitchFamily="34" charset="0"/>
                  <a:buChar char="•"/>
                </a:pPr>
                <a14:m>
                  <m:oMath xmlns:m="http://schemas.openxmlformats.org/officeDocument/2006/math">
                    <m:acc>
                      <m:accPr>
                        <m:chr m:val="⃑"/>
                        <m:ctrlPr>
                          <a:rPr lang="en-AU" i="1">
                            <a:latin typeface="Cambria Math" panose="02040503050406030204" pitchFamily="18" charset="0"/>
                          </a:rPr>
                        </m:ctrlPr>
                      </m:accPr>
                      <m:e>
                        <m:r>
                          <a:rPr lang="en-AU" i="1">
                            <a:latin typeface="Cambria Math" panose="02040503050406030204" pitchFamily="18" charset="0"/>
                          </a:rPr>
                          <m:t>𝐴</m:t>
                        </m:r>
                        <m:r>
                          <a:rPr lang="en-AU" b="0" i="1" smtClean="0">
                            <a:latin typeface="Cambria Math" panose="02040503050406030204" pitchFamily="18" charset="0"/>
                          </a:rPr>
                          <m:t>𝐵</m:t>
                        </m:r>
                      </m:e>
                    </m:acc>
                  </m:oMath>
                </a14:m>
                <a:endParaRPr lang="en-AU" dirty="0"/>
              </a:p>
              <a:p>
                <a:pPr marL="342900" indent="-342900">
                  <a:buFont typeface="Arial" panose="020B0604020202020204" pitchFamily="34" charset="0"/>
                  <a:buChar char="•"/>
                </a:pPr>
                <a:r>
                  <a:rPr lang="en-AU" dirty="0"/>
                  <a:t>What space are these vectors in?</a:t>
                </a:r>
              </a:p>
              <a:p>
                <a:pPr marL="342900" indent="-342900">
                  <a:buFont typeface="Arial" panose="020B0604020202020204" pitchFamily="34" charset="0"/>
                  <a:buChar char="•"/>
                </a:pPr>
                <a:r>
                  <a:rPr lang="en-AU" dirty="0"/>
                  <a:t>Does </a:t>
                </a:r>
                <a14:m>
                  <m:oMath xmlns:m="http://schemas.openxmlformats.org/officeDocument/2006/math">
                    <m:acc>
                      <m:accPr>
                        <m:chr m:val="⃑"/>
                        <m:ctrlPr>
                          <a:rPr lang="en-AU" i="1">
                            <a:latin typeface="Cambria Math" panose="02040503050406030204" pitchFamily="18" charset="0"/>
                          </a:rPr>
                        </m:ctrlPr>
                      </m:accPr>
                      <m:e>
                        <m:r>
                          <a:rPr lang="en-AU" i="1">
                            <a:latin typeface="Cambria Math" panose="02040503050406030204" pitchFamily="18" charset="0"/>
                          </a:rPr>
                          <m:t>𝐴</m:t>
                        </m:r>
                        <m:r>
                          <a:rPr lang="en-AU" b="0" i="1" smtClean="0">
                            <a:latin typeface="Cambria Math" panose="02040503050406030204" pitchFamily="18" charset="0"/>
                          </a:rPr>
                          <m:t>𝐵</m:t>
                        </m:r>
                      </m:e>
                    </m:acc>
                  </m:oMath>
                </a14:m>
                <a:r>
                  <a:rPr lang="en-AU" dirty="0"/>
                  <a:t> = </a:t>
                </a:r>
                <a14:m>
                  <m:oMath xmlns:m="http://schemas.openxmlformats.org/officeDocument/2006/math">
                    <m:acc>
                      <m:accPr>
                        <m:chr m:val="⃑"/>
                        <m:ctrlPr>
                          <a:rPr lang="en-AU" i="1">
                            <a:latin typeface="Cambria Math" panose="02040503050406030204" pitchFamily="18" charset="0"/>
                          </a:rPr>
                        </m:ctrlPr>
                      </m:accPr>
                      <m:e>
                        <m:r>
                          <a:rPr lang="en-AU" b="0" i="1" smtClean="0">
                            <a:latin typeface="Cambria Math" panose="02040503050406030204" pitchFamily="18" charset="0"/>
                          </a:rPr>
                          <m:t>𝐵</m:t>
                        </m:r>
                        <m:r>
                          <a:rPr lang="en-AU" i="1">
                            <a:latin typeface="Cambria Math" panose="02040503050406030204" pitchFamily="18" charset="0"/>
                          </a:rPr>
                          <m:t>𝐴</m:t>
                        </m:r>
                      </m:e>
                    </m:acc>
                    <m:r>
                      <a:rPr lang="en-AU" b="0" i="1" smtClean="0">
                        <a:latin typeface="Cambria Math" panose="02040503050406030204" pitchFamily="18" charset="0"/>
                      </a:rPr>
                      <m:t> ?</m:t>
                    </m:r>
                  </m:oMath>
                </a14:m>
                <a:endParaRPr lang="en-AU" dirty="0"/>
              </a:p>
              <a:p>
                <a:pPr marL="342900" indent="-342900">
                  <a:buFont typeface="Arial" panose="020B0604020202020204" pitchFamily="34" charset="0"/>
                  <a:buChar char="•"/>
                </a:pPr>
                <a:endParaRPr lang="en-AU" dirty="0"/>
              </a:p>
              <a:p>
                <a:pPr marL="342900" indent="-342900">
                  <a:buFont typeface="Arial" panose="020B0604020202020204" pitchFamily="34" charset="0"/>
                  <a:buChar char="•"/>
                </a:pPr>
                <a:endParaRPr lang="en-AU" dirty="0"/>
              </a:p>
            </p:txBody>
          </p:sp>
        </mc:Choice>
        <mc:Fallback xmlns="">
          <p:sp>
            <p:nvSpPr>
              <p:cNvPr id="4" name="Content Placeholder 3"/>
              <p:cNvSpPr>
                <a:spLocks noGrp="1" noRot="1" noChangeAspect="1" noMove="1" noResize="1" noEditPoints="1" noAdjustHandles="1" noChangeArrowheads="1" noChangeShapeType="1" noTextEdit="1"/>
              </p:cNvSpPr>
              <p:nvPr>
                <p:ph sz="half" idx="15"/>
              </p:nvPr>
            </p:nvSpPr>
            <p:spPr>
              <a:blipFill rotWithShape="0">
                <a:blip r:embed="rId4"/>
                <a:stretch>
                  <a:fillRect l="-714" t="-1438"/>
                </a:stretch>
              </a:blipFill>
            </p:spPr>
            <p:txBody>
              <a:bodyPr/>
              <a:lstStyle/>
              <a:p>
                <a:r>
                  <a:rPr lang="en-AU">
                    <a:noFill/>
                  </a:rPr>
                  <a:t> </a:t>
                </a:r>
              </a:p>
            </p:txBody>
          </p:sp>
        </mc:Fallback>
      </mc:AlternateContent>
    </p:spTree>
    <p:extLst>
      <p:ext uri="{BB962C8B-B14F-4D97-AF65-F5344CB8AC3E}">
        <p14:creationId xmlns:p14="http://schemas.microsoft.com/office/powerpoint/2010/main" val="40802804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Standard Unit Basis Vectors</a:t>
            </a:r>
          </a:p>
        </p:txBody>
      </p:sp>
      <p:sp>
        <p:nvSpPr>
          <p:cNvPr id="3" name="Text Placeholder 2"/>
          <p:cNvSpPr>
            <a:spLocks noGrp="1"/>
          </p:cNvSpPr>
          <p:nvPr>
            <p:ph type="body" idx="14"/>
          </p:nvPr>
        </p:nvSpPr>
        <p:spPr/>
        <p:txBody>
          <a:bodyPr/>
          <a:lstStyle/>
          <a:p>
            <a:r>
              <a:rPr lang="en-AU" dirty="0"/>
              <a:t>Big words for something simple</a:t>
            </a:r>
          </a:p>
        </p:txBody>
      </p:sp>
      <mc:AlternateContent xmlns:mc="http://schemas.openxmlformats.org/markup-compatibility/2006">
        <mc:Choice xmlns:a14="http://schemas.microsoft.com/office/drawing/2010/main" Requires="a14">
          <p:sp>
            <p:nvSpPr>
              <p:cNvPr id="4" name="Content Placeholder 3"/>
              <p:cNvSpPr>
                <a:spLocks noGrp="1"/>
              </p:cNvSpPr>
              <p:nvPr>
                <p:ph sz="half" idx="15"/>
              </p:nvPr>
            </p:nvSpPr>
            <p:spPr>
              <a:xfrm>
                <a:off x="246580" y="2640541"/>
                <a:ext cx="8529656" cy="4127728"/>
              </a:xfrm>
            </p:spPr>
            <p:txBody>
              <a:bodyPr/>
              <a:lstStyle/>
              <a:p>
                <a:r>
                  <a:rPr lang="en-AU" dirty="0"/>
                  <a:t>The </a:t>
                </a:r>
                <a14:m>
                  <m:oMath xmlns:m="http://schemas.openxmlformats.org/officeDocument/2006/math">
                    <m:r>
                      <a:rPr lang="en-AU" b="0" i="1" smtClean="0">
                        <a:latin typeface="Cambria Math" panose="02040503050406030204" pitchFamily="18" charset="0"/>
                      </a:rPr>
                      <m:t>𝑖</m:t>
                    </m:r>
                    <m:r>
                      <a:rPr lang="en-AU" b="0" i="1" smtClean="0">
                        <a:latin typeface="Cambria Math" panose="02040503050406030204" pitchFamily="18" charset="0"/>
                      </a:rPr>
                      <m:t>, </m:t>
                    </m:r>
                    <m:r>
                      <a:rPr lang="en-AU" b="0" i="1" smtClean="0">
                        <a:latin typeface="Cambria Math" panose="02040503050406030204" pitchFamily="18" charset="0"/>
                      </a:rPr>
                      <m:t>𝑗</m:t>
                    </m:r>
                    <m:r>
                      <a:rPr lang="en-AU" b="0" i="1" smtClean="0">
                        <a:latin typeface="Cambria Math" panose="02040503050406030204" pitchFamily="18" charset="0"/>
                      </a:rPr>
                      <m:t> &amp; </m:t>
                    </m:r>
                    <m:r>
                      <a:rPr lang="en-AU" b="0" i="1" smtClean="0">
                        <a:latin typeface="Cambria Math" panose="02040503050406030204" pitchFamily="18" charset="0"/>
                      </a:rPr>
                      <m:t>𝑘</m:t>
                    </m:r>
                  </m:oMath>
                </a14:m>
                <a:r>
                  <a:rPr lang="en-AU" dirty="0"/>
                  <a:t> are the standard unit basis vectors and are unit vectors on the Cartesian axes.</a:t>
                </a:r>
              </a:p>
              <a:p>
                <a:pPr marL="342900" indent="-342900">
                  <a:buFont typeface="Arial" panose="020B0604020202020204" pitchFamily="34" charset="0"/>
                  <a:buChar char="•"/>
                </a:pPr>
                <a14:m>
                  <m:oMath xmlns:m="http://schemas.openxmlformats.org/officeDocument/2006/math">
                    <m:r>
                      <a:rPr lang="en-AU" b="1" i="1" smtClean="0">
                        <a:latin typeface="Cambria Math" panose="02040503050406030204" pitchFamily="18" charset="0"/>
                      </a:rPr>
                      <m:t>𝒊</m:t>
                    </m:r>
                    <m:r>
                      <a:rPr lang="en-AU" b="0" i="1" smtClean="0">
                        <a:latin typeface="Cambria Math" panose="02040503050406030204" pitchFamily="18" charset="0"/>
                      </a:rPr>
                      <m:t>= &lt;1, 0, 0&gt;</m:t>
                    </m:r>
                  </m:oMath>
                </a14:m>
                <a:endParaRPr lang="en-AU" dirty="0"/>
              </a:p>
              <a:p>
                <a:pPr marL="342900" indent="-342900">
                  <a:buFont typeface="Arial" panose="020B0604020202020204" pitchFamily="34" charset="0"/>
                  <a:buChar char="•"/>
                </a:pPr>
                <a14:m>
                  <m:oMath xmlns:m="http://schemas.openxmlformats.org/officeDocument/2006/math">
                    <m:r>
                      <a:rPr lang="en-AU" b="1" i="1" dirty="0" smtClean="0">
                        <a:latin typeface="Cambria Math" panose="02040503050406030204" pitchFamily="18" charset="0"/>
                      </a:rPr>
                      <m:t>𝒋</m:t>
                    </m:r>
                    <m:r>
                      <a:rPr lang="en-AU" i="1">
                        <a:latin typeface="Cambria Math" panose="02040503050406030204" pitchFamily="18" charset="0"/>
                      </a:rPr>
                      <m:t>= &lt;</m:t>
                    </m:r>
                    <m:r>
                      <a:rPr lang="en-AU" b="0" i="1" smtClean="0">
                        <a:latin typeface="Cambria Math" panose="02040503050406030204" pitchFamily="18" charset="0"/>
                      </a:rPr>
                      <m:t>0, </m:t>
                    </m:r>
                    <m:r>
                      <a:rPr lang="en-AU" i="1">
                        <a:latin typeface="Cambria Math" panose="02040503050406030204" pitchFamily="18" charset="0"/>
                      </a:rPr>
                      <m:t>1,  0&gt;</m:t>
                    </m:r>
                  </m:oMath>
                </a14:m>
                <a:endParaRPr lang="en-AU" dirty="0"/>
              </a:p>
              <a:p>
                <a:pPr marL="342900" indent="-342900">
                  <a:buFont typeface="Arial" panose="020B0604020202020204" pitchFamily="34" charset="0"/>
                  <a:buChar char="•"/>
                </a:pPr>
                <a:r>
                  <a:rPr lang="en-AU" b="1" i="1" dirty="0"/>
                  <a:t>k</a:t>
                </a:r>
                <a14:m>
                  <m:oMath xmlns:m="http://schemas.openxmlformats.org/officeDocument/2006/math">
                    <m:r>
                      <a:rPr lang="en-AU" i="1">
                        <a:latin typeface="Cambria Math" panose="02040503050406030204" pitchFamily="18" charset="0"/>
                      </a:rPr>
                      <m:t>= &lt;0, 0, 1&gt;</m:t>
                    </m:r>
                  </m:oMath>
                </a14:m>
                <a:endParaRPr lang="en-AU" dirty="0"/>
              </a:p>
              <a:p>
                <a:endParaRPr lang="en-AU" dirty="0"/>
              </a:p>
              <a:p>
                <a:r>
                  <a:rPr lang="en-AU" dirty="0"/>
                  <a:t>We have been writing 3D vectors in the format &lt;x, y, z&gt; </a:t>
                </a:r>
              </a:p>
              <a:p>
                <a:pPr marL="342900" indent="-342900">
                  <a:buFont typeface="Arial" panose="020B0604020202020204" pitchFamily="34" charset="0"/>
                  <a:buChar char="•"/>
                </a:pPr>
                <a:r>
                  <a:rPr lang="en-AU" dirty="0"/>
                  <a:t>E.g. </a:t>
                </a:r>
                <a14:m>
                  <m:oMath xmlns:m="http://schemas.openxmlformats.org/officeDocument/2006/math">
                    <m:r>
                      <a:rPr lang="en-AU" b="0" i="1" smtClean="0">
                        <a:latin typeface="Cambria Math" panose="02040503050406030204" pitchFamily="18" charset="0"/>
                      </a:rPr>
                      <m:t>𝑎</m:t>
                    </m:r>
                    <m:r>
                      <a:rPr lang="en-AU" b="0" i="1" smtClean="0">
                        <a:latin typeface="Cambria Math" panose="02040503050406030204" pitchFamily="18" charset="0"/>
                      </a:rPr>
                      <m:t>=&lt;3, 4, −5&gt;</m:t>
                    </m:r>
                  </m:oMath>
                </a14:m>
                <a:endParaRPr lang="en-AU" b="0" dirty="0"/>
              </a:p>
              <a:p>
                <a:r>
                  <a:rPr lang="en-AU" dirty="0"/>
                  <a:t>Another way of writing vectors is </a:t>
                </a:r>
              </a:p>
              <a:p>
                <a:pPr marL="342900" indent="-342900">
                  <a:buFont typeface="Arial" panose="020B0604020202020204" pitchFamily="34" charset="0"/>
                  <a:buChar char="•"/>
                </a:pPr>
                <a14:m>
                  <m:oMath xmlns:m="http://schemas.openxmlformats.org/officeDocument/2006/math">
                    <m:r>
                      <a:rPr lang="en-AU" b="1" i="1" smtClean="0">
                        <a:latin typeface="Cambria Math" panose="02040503050406030204" pitchFamily="18" charset="0"/>
                      </a:rPr>
                      <m:t>𝒂</m:t>
                    </m:r>
                    <m:r>
                      <a:rPr lang="en-AU" b="0" i="1" smtClean="0">
                        <a:latin typeface="Cambria Math" panose="02040503050406030204" pitchFamily="18" charset="0"/>
                      </a:rPr>
                      <m:t>=3</m:t>
                    </m:r>
                    <m:r>
                      <a:rPr lang="en-AU" b="1" i="1" smtClean="0">
                        <a:latin typeface="Cambria Math" panose="02040503050406030204" pitchFamily="18" charset="0"/>
                      </a:rPr>
                      <m:t>𝒊</m:t>
                    </m:r>
                    <m:r>
                      <a:rPr lang="en-AU" b="0" i="1" smtClean="0">
                        <a:latin typeface="Cambria Math" panose="02040503050406030204" pitchFamily="18" charset="0"/>
                      </a:rPr>
                      <m:t>+4</m:t>
                    </m:r>
                    <m:r>
                      <a:rPr lang="en-AU" b="1" i="1" smtClean="0">
                        <a:latin typeface="Cambria Math" panose="02040503050406030204" pitchFamily="18" charset="0"/>
                      </a:rPr>
                      <m:t>𝒋</m:t>
                    </m:r>
                    <m:r>
                      <a:rPr lang="en-AU" b="0" i="1" smtClean="0">
                        <a:latin typeface="Cambria Math" panose="02040503050406030204" pitchFamily="18" charset="0"/>
                      </a:rPr>
                      <m:t>−5</m:t>
                    </m:r>
                    <m:r>
                      <a:rPr lang="en-AU" b="1" i="1" smtClean="0">
                        <a:latin typeface="Cambria Math" panose="02040503050406030204" pitchFamily="18" charset="0"/>
                      </a:rPr>
                      <m:t>𝒌</m:t>
                    </m:r>
                  </m:oMath>
                </a14:m>
                <a:r>
                  <a:rPr lang="en-AU" b="0" dirty="0"/>
                  <a:t> or you will see me write </a:t>
                </a:r>
                <a14:m>
                  <m:oMath xmlns:m="http://schemas.openxmlformats.org/officeDocument/2006/math">
                    <m:r>
                      <a:rPr lang="en-AU" b="0" i="1" smtClean="0">
                        <a:latin typeface="Cambria Math" panose="02040503050406030204" pitchFamily="18" charset="0"/>
                      </a:rPr>
                      <m:t>&lt;3</m:t>
                    </m:r>
                    <m:r>
                      <a:rPr lang="en-AU" b="1" i="1" smtClean="0">
                        <a:latin typeface="Cambria Math" panose="02040503050406030204" pitchFamily="18" charset="0"/>
                      </a:rPr>
                      <m:t>𝒊</m:t>
                    </m:r>
                    <m:r>
                      <a:rPr lang="en-AU" b="0" i="1" smtClean="0">
                        <a:latin typeface="Cambria Math" panose="02040503050406030204" pitchFamily="18" charset="0"/>
                      </a:rPr>
                      <m:t>, 4</m:t>
                    </m:r>
                    <m:r>
                      <a:rPr lang="en-AU" b="1" i="1" smtClean="0">
                        <a:latin typeface="Cambria Math" panose="02040503050406030204" pitchFamily="18" charset="0"/>
                      </a:rPr>
                      <m:t>𝒋</m:t>
                    </m:r>
                    <m:r>
                      <a:rPr lang="en-AU" b="0" i="1" smtClean="0">
                        <a:latin typeface="Cambria Math" panose="02040503050406030204" pitchFamily="18" charset="0"/>
                      </a:rPr>
                      <m:t>, −5</m:t>
                    </m:r>
                    <m:r>
                      <a:rPr lang="en-AU" b="1" i="1" smtClean="0">
                        <a:latin typeface="Cambria Math" panose="02040503050406030204" pitchFamily="18" charset="0"/>
                      </a:rPr>
                      <m:t>𝒌</m:t>
                    </m:r>
                    <m:r>
                      <a:rPr lang="en-AU" b="0" i="1" smtClean="0">
                        <a:latin typeface="Cambria Math" panose="02040503050406030204" pitchFamily="18" charset="0"/>
                      </a:rPr>
                      <m:t>&gt;</m:t>
                    </m:r>
                  </m:oMath>
                </a14:m>
                <a:endParaRPr lang="en-AU" b="0" dirty="0"/>
              </a:p>
              <a:p>
                <a:pPr marL="342900" indent="-342900">
                  <a:buFont typeface="Arial" panose="020B0604020202020204" pitchFamily="34" charset="0"/>
                  <a:buChar char="•"/>
                </a:pPr>
                <a:r>
                  <a:rPr lang="en-AU" dirty="0"/>
                  <a:t>They are interchangeable</a:t>
                </a:r>
                <a:endParaRPr lang="en-AU" b="0" dirty="0"/>
              </a:p>
              <a:p>
                <a:pPr marL="342900" indent="-342900">
                  <a:buFont typeface="Arial" panose="020B0604020202020204" pitchFamily="34" charset="0"/>
                  <a:buChar char="•"/>
                </a:pPr>
                <a:endParaRPr lang="en-AU" dirty="0"/>
              </a:p>
            </p:txBody>
          </p:sp>
        </mc:Choice>
        <mc:Fallback>
          <p:sp>
            <p:nvSpPr>
              <p:cNvPr id="4" name="Content Placeholder 3"/>
              <p:cNvSpPr>
                <a:spLocks noGrp="1" noRot="1" noChangeAspect="1" noMove="1" noResize="1" noEditPoints="1" noAdjustHandles="1" noChangeArrowheads="1" noChangeShapeType="1" noTextEdit="1"/>
              </p:cNvSpPr>
              <p:nvPr>
                <p:ph sz="half" idx="15"/>
              </p:nvPr>
            </p:nvSpPr>
            <p:spPr>
              <a:xfrm>
                <a:off x="246580" y="2640541"/>
                <a:ext cx="8529656" cy="4127728"/>
              </a:xfrm>
              <a:blipFill>
                <a:blip r:embed="rId2"/>
                <a:stretch>
                  <a:fillRect l="-714" t="-1329" r="-286" b="-295"/>
                </a:stretch>
              </a:blipFill>
            </p:spPr>
            <p:txBody>
              <a:bodyPr/>
              <a:lstStyle/>
              <a:p>
                <a:r>
                  <a:rPr lang="en-AU">
                    <a:noFill/>
                  </a:rPr>
                  <a:t> </a:t>
                </a:r>
              </a:p>
            </p:txBody>
          </p:sp>
        </mc:Fallback>
      </mc:AlternateContent>
      <p:pic>
        <p:nvPicPr>
          <p:cNvPr id="5" name="Picture 4"/>
          <p:cNvPicPr>
            <a:picLocks noChangeAspect="1"/>
          </p:cNvPicPr>
          <p:nvPr/>
        </p:nvPicPr>
        <p:blipFill>
          <a:blip r:embed="rId3"/>
          <a:stretch>
            <a:fillRect/>
          </a:stretch>
        </p:blipFill>
        <p:spPr>
          <a:xfrm>
            <a:off x="3103840" y="2998642"/>
            <a:ext cx="1774148" cy="1564969"/>
          </a:xfrm>
          <a:prstGeom prst="rect">
            <a:avLst/>
          </a:prstGeom>
        </p:spPr>
      </p:pic>
    </p:spTree>
    <p:extLst>
      <p:ext uri="{BB962C8B-B14F-4D97-AF65-F5344CB8AC3E}">
        <p14:creationId xmlns:p14="http://schemas.microsoft.com/office/powerpoint/2010/main" val="41520552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ProbleM</a:t>
            </a:r>
            <a:endParaRPr lang="en-AU" dirty="0"/>
          </a:p>
        </p:txBody>
      </p:sp>
      <mc:AlternateContent xmlns:mc="http://schemas.openxmlformats.org/markup-compatibility/2006" xmlns:a14="http://schemas.microsoft.com/office/drawing/2010/main">
        <mc:Choice Requires="a14">
          <p:sp>
            <p:nvSpPr>
              <p:cNvPr id="3" name="Text Placeholder 2"/>
              <p:cNvSpPr>
                <a:spLocks noGrp="1"/>
              </p:cNvSpPr>
              <p:nvPr>
                <p:ph type="body" idx="14"/>
              </p:nvPr>
            </p:nvSpPr>
            <p:spPr/>
            <p:txBody>
              <a:bodyPr/>
              <a:lstStyle/>
              <a:p>
                <a:r>
                  <a:rPr lang="en-AU" dirty="0"/>
                  <a:t>If </a:t>
                </a:r>
                <a14:m>
                  <m:oMath xmlns:m="http://schemas.openxmlformats.org/officeDocument/2006/math">
                    <m:r>
                      <a:rPr lang="en-AU" b="1" i="1" smtClean="0">
                        <a:latin typeface="Cambria Math" panose="02040503050406030204" pitchFamily="18" charset="0"/>
                      </a:rPr>
                      <m:t>𝒂</m:t>
                    </m:r>
                    <m:r>
                      <a:rPr lang="en-AU" b="1" i="1" smtClean="0">
                        <a:latin typeface="Cambria Math" panose="02040503050406030204" pitchFamily="18" charset="0"/>
                      </a:rPr>
                      <m:t>=</m:t>
                    </m:r>
                    <m:r>
                      <a:rPr lang="en-AU" b="1" i="1" smtClean="0">
                        <a:latin typeface="Cambria Math" panose="02040503050406030204" pitchFamily="18" charset="0"/>
                      </a:rPr>
                      <m:t>𝟑</m:t>
                    </m:r>
                    <m:r>
                      <a:rPr lang="en-AU" b="1" i="1" smtClean="0">
                        <a:latin typeface="Cambria Math" panose="02040503050406030204" pitchFamily="18" charset="0"/>
                      </a:rPr>
                      <m:t>𝒊</m:t>
                    </m:r>
                    <m:r>
                      <a:rPr lang="en-AU" b="1" i="1" smtClean="0">
                        <a:latin typeface="Cambria Math" panose="02040503050406030204" pitchFamily="18" charset="0"/>
                      </a:rPr>
                      <m:t>−</m:t>
                    </m:r>
                    <m:r>
                      <a:rPr lang="en-AU" b="1" i="1" smtClean="0">
                        <a:latin typeface="Cambria Math" panose="02040503050406030204" pitchFamily="18" charset="0"/>
                      </a:rPr>
                      <m:t>𝒋</m:t>
                    </m:r>
                    <m:r>
                      <a:rPr lang="en-AU" b="1" i="1" smtClean="0">
                        <a:latin typeface="Cambria Math" panose="02040503050406030204" pitchFamily="18" charset="0"/>
                      </a:rPr>
                      <m:t>+</m:t>
                    </m:r>
                    <m:r>
                      <a:rPr lang="en-AU" b="1" i="1" smtClean="0">
                        <a:latin typeface="Cambria Math" panose="02040503050406030204" pitchFamily="18" charset="0"/>
                      </a:rPr>
                      <m:t>𝟐</m:t>
                    </m:r>
                    <m:r>
                      <a:rPr lang="en-AU" b="1" i="1" smtClean="0">
                        <a:latin typeface="Cambria Math" panose="02040503050406030204" pitchFamily="18" charset="0"/>
                      </a:rPr>
                      <m:t>𝒌</m:t>
                    </m:r>
                  </m:oMath>
                </a14:m>
                <a:r>
                  <a:rPr lang="en-AU" dirty="0"/>
                  <a:t> and </a:t>
                </a:r>
                <a14:m>
                  <m:oMath xmlns:m="http://schemas.openxmlformats.org/officeDocument/2006/math">
                    <m:r>
                      <a:rPr lang="en-AU" b="1" i="1" smtClean="0">
                        <a:latin typeface="Cambria Math" panose="02040503050406030204" pitchFamily="18" charset="0"/>
                      </a:rPr>
                      <m:t>𝒃</m:t>
                    </m:r>
                    <m:r>
                      <a:rPr lang="en-AU" b="1" i="1" smtClean="0">
                        <a:latin typeface="Cambria Math" panose="02040503050406030204" pitchFamily="18" charset="0"/>
                      </a:rPr>
                      <m:t>=&lt;</m:t>
                    </m:r>
                    <m:r>
                      <a:rPr lang="en-AU" b="1" i="1" smtClean="0">
                        <a:latin typeface="Cambria Math" panose="02040503050406030204" pitchFamily="18" charset="0"/>
                      </a:rPr>
                      <m:t>𝟓</m:t>
                    </m:r>
                    <m:r>
                      <a:rPr lang="en-AU" b="1" i="1" smtClean="0">
                        <a:latin typeface="Cambria Math" panose="02040503050406030204" pitchFamily="18" charset="0"/>
                      </a:rPr>
                      <m:t>, −</m:t>
                    </m:r>
                    <m:r>
                      <a:rPr lang="en-AU" b="1" i="1" smtClean="0">
                        <a:latin typeface="Cambria Math" panose="02040503050406030204" pitchFamily="18" charset="0"/>
                      </a:rPr>
                      <m:t>𝟐</m:t>
                    </m:r>
                    <m:r>
                      <a:rPr lang="en-AU" b="1" i="1" smtClean="0">
                        <a:latin typeface="Cambria Math" panose="02040503050406030204" pitchFamily="18" charset="0"/>
                      </a:rPr>
                      <m:t>, −</m:t>
                    </m:r>
                    <m:r>
                      <a:rPr lang="en-AU" b="1" i="1" smtClean="0">
                        <a:latin typeface="Cambria Math" panose="02040503050406030204" pitchFamily="18" charset="0"/>
                      </a:rPr>
                      <m:t>𝟏</m:t>
                    </m:r>
                    <m:r>
                      <a:rPr lang="en-AU" b="1" i="1" smtClean="0">
                        <a:latin typeface="Cambria Math" panose="02040503050406030204" pitchFamily="18" charset="0"/>
                      </a:rPr>
                      <m:t>&gt;</m:t>
                    </m:r>
                  </m:oMath>
                </a14:m>
                <a:r>
                  <a:rPr lang="en-AU" dirty="0"/>
                  <a:t> …</a:t>
                </a:r>
              </a:p>
            </p:txBody>
          </p:sp>
        </mc:Choice>
        <mc:Fallback xmlns="">
          <p:sp>
            <p:nvSpPr>
              <p:cNvPr id="3" name="Text Placeholder 2"/>
              <p:cNvSpPr>
                <a:spLocks noGrp="1" noRot="1" noChangeAspect="1" noMove="1" noResize="1" noEditPoints="1" noAdjustHandles="1" noChangeArrowheads="1" noChangeShapeType="1" noTextEdit="1"/>
              </p:cNvSpPr>
              <p:nvPr>
                <p:ph type="body" idx="14"/>
              </p:nvPr>
            </p:nvSpPr>
            <p:spPr>
              <a:blipFill rotWithShape="0">
                <a:blip r:embed="rId3"/>
                <a:stretch>
                  <a:fillRect l="-714" b="-2345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15"/>
              </p:nvPr>
            </p:nvSpPr>
            <p:spPr/>
            <p:txBody>
              <a:bodyPr/>
              <a:lstStyle/>
              <a:p>
                <a:r>
                  <a:rPr lang="en-AU" dirty="0"/>
                  <a:t>Calculate:</a:t>
                </a:r>
              </a:p>
              <a:p>
                <a:pPr marL="342900" indent="-342900">
                  <a:buFont typeface="Arial" panose="020B0604020202020204" pitchFamily="34" charset="0"/>
                  <a:buChar char="•"/>
                </a:pPr>
                <a14:m>
                  <m:oMath xmlns:m="http://schemas.openxmlformats.org/officeDocument/2006/math">
                    <m:r>
                      <a:rPr lang="en-AU" b="0" i="1" smtClean="0">
                        <a:latin typeface="Cambria Math" panose="02040503050406030204" pitchFamily="18" charset="0"/>
                      </a:rPr>
                      <m:t> </m:t>
                    </m:r>
                    <m:r>
                      <a:rPr lang="en-AU" b="0" i="1" smtClean="0">
                        <a:latin typeface="Cambria Math" panose="02040503050406030204" pitchFamily="18" charset="0"/>
                      </a:rPr>
                      <m:t>𝑎</m:t>
                    </m:r>
                    <m:r>
                      <a:rPr lang="en-AU" b="0" i="1" smtClean="0">
                        <a:latin typeface="Cambria Math" panose="02040503050406030204" pitchFamily="18" charset="0"/>
                      </a:rPr>
                      <m:t>+</m:t>
                    </m:r>
                    <m:r>
                      <a:rPr lang="en-AU" b="0" i="1" smtClean="0">
                        <a:latin typeface="Cambria Math" panose="02040503050406030204" pitchFamily="18" charset="0"/>
                      </a:rPr>
                      <m:t>𝑏</m:t>
                    </m:r>
                  </m:oMath>
                </a14:m>
                <a:endParaRPr lang="en-AU" b="0" dirty="0"/>
              </a:p>
              <a:p>
                <a:pPr marL="342900" indent="-342900">
                  <a:buFont typeface="Arial" panose="020B0604020202020204" pitchFamily="34" charset="0"/>
                  <a:buChar char="•"/>
                </a:pPr>
                <a14:m>
                  <m:oMath xmlns:m="http://schemas.openxmlformats.org/officeDocument/2006/math">
                    <m:r>
                      <a:rPr lang="en-AU" b="0" i="1" smtClean="0">
                        <a:latin typeface="Cambria Math" panose="02040503050406030204" pitchFamily="18" charset="0"/>
                      </a:rPr>
                      <m:t>𝑏</m:t>
                    </m:r>
                    <m:r>
                      <a:rPr lang="en-AU" b="0" i="1" smtClean="0">
                        <a:latin typeface="Cambria Math" panose="02040503050406030204" pitchFamily="18" charset="0"/>
                      </a:rPr>
                      <m:t>−</m:t>
                    </m:r>
                    <m:r>
                      <a:rPr lang="en-AU" b="0" i="1" smtClean="0">
                        <a:latin typeface="Cambria Math" panose="02040503050406030204" pitchFamily="18" charset="0"/>
                      </a:rPr>
                      <m:t>𝑎</m:t>
                    </m:r>
                  </m:oMath>
                </a14:m>
                <a:endParaRPr lang="en-AU" b="0" dirty="0"/>
              </a:p>
              <a:p>
                <a:pPr marL="342900" indent="-342900">
                  <a:buFont typeface="Arial" panose="020B0604020202020204" pitchFamily="34" charset="0"/>
                  <a:buChar char="•"/>
                </a:pPr>
                <a14:m>
                  <m:oMath xmlns:m="http://schemas.openxmlformats.org/officeDocument/2006/math">
                    <m:r>
                      <a:rPr lang="en-AU" b="0" i="1" smtClean="0">
                        <a:latin typeface="Cambria Math" panose="02040503050406030204" pitchFamily="18" charset="0"/>
                      </a:rPr>
                      <m:t>2</m:t>
                    </m:r>
                    <m:r>
                      <a:rPr lang="en-AU" b="0" i="1" smtClean="0">
                        <a:latin typeface="Cambria Math" panose="02040503050406030204" pitchFamily="18" charset="0"/>
                      </a:rPr>
                      <m:t>𝑎</m:t>
                    </m:r>
                  </m:oMath>
                </a14:m>
                <a:endParaRPr lang="en-AU" b="0" dirty="0"/>
              </a:p>
              <a:p>
                <a:pPr marL="342900" indent="-342900">
                  <a:buFont typeface="Arial" panose="020B0604020202020204" pitchFamily="34" charset="0"/>
                  <a:buChar char="•"/>
                </a:pPr>
                <a14:m>
                  <m:oMath xmlns:m="http://schemas.openxmlformats.org/officeDocument/2006/math">
                    <m:r>
                      <a:rPr lang="en-AU" b="0" i="1" smtClean="0">
                        <a:latin typeface="Cambria Math" panose="02040503050406030204" pitchFamily="18" charset="0"/>
                      </a:rPr>
                      <m:t>2</m:t>
                    </m:r>
                    <m:r>
                      <a:rPr lang="en-AU" b="0" i="1" smtClean="0">
                        <a:latin typeface="Cambria Math" panose="02040503050406030204" pitchFamily="18" charset="0"/>
                      </a:rPr>
                      <m:t>𝑎</m:t>
                    </m:r>
                    <m:r>
                      <a:rPr lang="en-AU" b="0" i="1" smtClean="0">
                        <a:latin typeface="Cambria Math" panose="02040503050406030204" pitchFamily="18" charset="0"/>
                      </a:rPr>
                      <m:t>+</m:t>
                    </m:r>
                    <m:r>
                      <a:rPr lang="en-AU" b="0" i="1" smtClean="0">
                        <a:latin typeface="Cambria Math" panose="02040503050406030204" pitchFamily="18" charset="0"/>
                      </a:rPr>
                      <m:t>𝑏</m:t>
                    </m:r>
                  </m:oMath>
                </a14:m>
                <a:endParaRPr lang="en-AU" b="0" dirty="0"/>
              </a:p>
              <a:p>
                <a:pPr marL="342900" indent="-342900">
                  <a:buFont typeface="Arial" panose="020B0604020202020204" pitchFamily="34" charset="0"/>
                  <a:buChar char="•"/>
                </a:pPr>
                <a14:m>
                  <m:oMath xmlns:m="http://schemas.openxmlformats.org/officeDocument/2006/math">
                    <m:r>
                      <a:rPr lang="en-AU" b="0" i="1" smtClean="0">
                        <a:latin typeface="Cambria Math" panose="02040503050406030204" pitchFamily="18" charset="0"/>
                      </a:rPr>
                      <m:t>|</m:t>
                    </m:r>
                    <m:r>
                      <a:rPr lang="en-AU" b="0" i="1" smtClean="0">
                        <a:latin typeface="Cambria Math" panose="02040503050406030204" pitchFamily="18" charset="0"/>
                      </a:rPr>
                      <m:t>𝑎</m:t>
                    </m:r>
                    <m:r>
                      <a:rPr lang="en-AU" b="0" i="1" smtClean="0">
                        <a:latin typeface="Cambria Math" panose="02040503050406030204" pitchFamily="18" charset="0"/>
                      </a:rPr>
                      <m:t>|</m:t>
                    </m:r>
                  </m:oMath>
                </a14:m>
                <a:endParaRPr lang="en-AU" b="0" dirty="0"/>
              </a:p>
              <a:p>
                <a:pPr marL="342900" indent="-342900">
                  <a:buFont typeface="Arial" panose="020B0604020202020204" pitchFamily="34" charset="0"/>
                  <a:buChar char="•"/>
                </a:pPr>
                <a14:m>
                  <m:oMath xmlns:m="http://schemas.openxmlformats.org/officeDocument/2006/math">
                    <m:r>
                      <a:rPr lang="en-AU" b="0" i="1" smtClean="0">
                        <a:latin typeface="Cambria Math" panose="02040503050406030204" pitchFamily="18" charset="0"/>
                      </a:rPr>
                      <m:t>|</m:t>
                    </m:r>
                    <m:d>
                      <m:dPr>
                        <m:begChr m:val="|"/>
                        <m:endChr m:val="|"/>
                        <m:ctrlPr>
                          <a:rPr lang="en-AU" b="0" i="1" smtClean="0">
                            <a:latin typeface="Cambria Math" panose="02040503050406030204" pitchFamily="18" charset="0"/>
                          </a:rPr>
                        </m:ctrlPr>
                      </m:dPr>
                      <m:e>
                        <m:r>
                          <a:rPr lang="en-AU" b="0" i="1" smtClean="0">
                            <a:latin typeface="Cambria Math" panose="02040503050406030204" pitchFamily="18" charset="0"/>
                          </a:rPr>
                          <m:t>𝑎</m:t>
                        </m:r>
                        <m:r>
                          <a:rPr lang="en-AU" b="0" i="1" smtClean="0">
                            <a:latin typeface="Cambria Math" panose="02040503050406030204" pitchFamily="18" charset="0"/>
                          </a:rPr>
                          <m:t>+</m:t>
                        </m:r>
                        <m:r>
                          <a:rPr lang="en-AU" b="0" i="1" smtClean="0">
                            <a:latin typeface="Cambria Math" panose="02040503050406030204" pitchFamily="18" charset="0"/>
                          </a:rPr>
                          <m:t>𝑏</m:t>
                        </m:r>
                      </m:e>
                    </m:d>
                    <m:r>
                      <a:rPr lang="en-AU" b="0" i="1" smtClean="0">
                        <a:latin typeface="Cambria Math" panose="02040503050406030204" pitchFamily="18" charset="0"/>
                      </a:rPr>
                      <m:t>|</m:t>
                    </m:r>
                  </m:oMath>
                </a14:m>
                <a:endParaRPr lang="en-AU" dirty="0"/>
              </a:p>
            </p:txBody>
          </p:sp>
        </mc:Choice>
        <mc:Fallback xmlns="">
          <p:sp>
            <p:nvSpPr>
              <p:cNvPr id="4" name="Content Placeholder 3"/>
              <p:cNvSpPr>
                <a:spLocks noGrp="1" noRot="1" noChangeAspect="1" noMove="1" noResize="1" noEditPoints="1" noAdjustHandles="1" noChangeArrowheads="1" noChangeShapeType="1" noTextEdit="1"/>
              </p:cNvSpPr>
              <p:nvPr>
                <p:ph sz="half" idx="15"/>
              </p:nvPr>
            </p:nvSpPr>
            <p:spPr>
              <a:blipFill rotWithShape="0">
                <a:blip r:embed="rId4"/>
                <a:stretch>
                  <a:fillRect l="-714" t="-1438"/>
                </a:stretch>
              </a:blipFill>
            </p:spPr>
            <p:txBody>
              <a:bodyPr/>
              <a:lstStyle/>
              <a:p>
                <a:r>
                  <a:rPr lang="en-AU">
                    <a:noFill/>
                  </a:rPr>
                  <a:t> </a:t>
                </a:r>
              </a:p>
            </p:txBody>
          </p:sp>
        </mc:Fallback>
      </mc:AlternateContent>
    </p:spTree>
    <p:extLst>
      <p:ext uri="{BB962C8B-B14F-4D97-AF65-F5344CB8AC3E}">
        <p14:creationId xmlns:p14="http://schemas.microsoft.com/office/powerpoint/2010/main" val="17214335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dot product (or scalar product)</a:t>
            </a:r>
          </a:p>
        </p:txBody>
      </p:sp>
      <p:sp>
        <p:nvSpPr>
          <p:cNvPr id="3" name="Text Placeholder 2"/>
          <p:cNvSpPr>
            <a:spLocks noGrp="1"/>
          </p:cNvSpPr>
          <p:nvPr>
            <p:ph type="body" idx="14"/>
          </p:nvPr>
        </p:nvSpPr>
        <p:spPr/>
        <p:txBody>
          <a:bodyPr>
            <a:normAutofit fontScale="85000" lnSpcReduction="10000"/>
          </a:bodyPr>
          <a:lstStyle/>
          <a:p>
            <a:r>
              <a:rPr lang="en-AU" dirty="0"/>
              <a:t>There are 2 ways to multiply vectors the Dot Product and the Cross Product</a:t>
            </a:r>
          </a:p>
        </p:txBody>
      </p:sp>
      <mc:AlternateContent xmlns:mc="http://schemas.openxmlformats.org/markup-compatibility/2006" xmlns:a14="http://schemas.microsoft.com/office/drawing/2010/main">
        <mc:Choice Requires="a14">
          <p:sp>
            <p:nvSpPr>
              <p:cNvPr id="4" name="Content Placeholder 3"/>
              <p:cNvSpPr>
                <a:spLocks noGrp="1"/>
              </p:cNvSpPr>
              <p:nvPr>
                <p:ph sz="half" idx="15"/>
              </p:nvPr>
            </p:nvSpPr>
            <p:spPr/>
            <p:txBody>
              <a:bodyPr/>
              <a:lstStyle/>
              <a:p>
                <a:pPr marL="342900" indent="-342900">
                  <a:buFont typeface="Arial" panose="020B0604020202020204" pitchFamily="34" charset="0"/>
                  <a:buChar char="•"/>
                </a:pPr>
                <a:r>
                  <a:rPr lang="en-AU" dirty="0"/>
                  <a:t>The Dot product produces a Scalar (just a number). </a:t>
                </a:r>
              </a:p>
              <a:p>
                <a:pPr marL="342900" indent="-342900">
                  <a:buFont typeface="Arial" panose="020B0604020202020204" pitchFamily="34" charset="0"/>
                  <a:buChar char="•"/>
                </a:pPr>
                <a:r>
                  <a:rPr lang="en-AU" dirty="0"/>
                  <a:t>The Cross Product produces another Vector and only exists in R</a:t>
                </a:r>
                <a:r>
                  <a:rPr lang="en-AU" baseline="30000" dirty="0"/>
                  <a:t>3. </a:t>
                </a:r>
              </a:p>
              <a:p>
                <a:endParaRPr lang="en-AU" baseline="30000" dirty="0"/>
              </a:p>
              <a:p>
                <a:r>
                  <a:rPr lang="en-AU" dirty="0"/>
                  <a:t>The Dot Product of 2 vectors </a:t>
                </a:r>
                <a14:m>
                  <m:oMath xmlns:m="http://schemas.openxmlformats.org/officeDocument/2006/math">
                    <m:r>
                      <a:rPr lang="en-AU" b="1" i="1" smtClean="0">
                        <a:latin typeface="Cambria Math" panose="02040503050406030204" pitchFamily="18" charset="0"/>
                      </a:rPr>
                      <m:t>𝒂</m:t>
                    </m:r>
                    <m:r>
                      <a:rPr lang="en-AU" b="0" i="1" smtClean="0">
                        <a:latin typeface="Cambria Math" panose="02040503050406030204" pitchFamily="18" charset="0"/>
                      </a:rPr>
                      <m:t>=&lt;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𝑎</m:t>
                        </m:r>
                      </m:e>
                      <m:sub>
                        <m:r>
                          <a:rPr lang="en-AU" b="0" i="1" smtClean="0">
                            <a:latin typeface="Cambria Math" panose="02040503050406030204" pitchFamily="18" charset="0"/>
                          </a:rPr>
                          <m:t>1</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𝑎</m:t>
                        </m:r>
                      </m:e>
                      <m:sub>
                        <m:r>
                          <a:rPr lang="en-AU" b="0" i="1" smtClean="0">
                            <a:latin typeface="Cambria Math" panose="02040503050406030204" pitchFamily="18" charset="0"/>
                          </a:rPr>
                          <m:t>2</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𝑎</m:t>
                        </m:r>
                      </m:e>
                      <m:sub>
                        <m:r>
                          <a:rPr lang="en-AU" b="0" i="1" smtClean="0">
                            <a:latin typeface="Cambria Math" panose="02040503050406030204" pitchFamily="18" charset="0"/>
                          </a:rPr>
                          <m:t>3</m:t>
                        </m:r>
                      </m:sub>
                    </m:sSub>
                    <m:r>
                      <a:rPr lang="en-AU" b="0" i="1" smtClean="0">
                        <a:latin typeface="Cambria Math" panose="02040503050406030204" pitchFamily="18" charset="0"/>
                      </a:rPr>
                      <m:t>&gt;</m:t>
                    </m:r>
                    <m:r>
                      <a:rPr lang="en-AU" b="0" i="1" smtClean="0">
                        <a:latin typeface="Cambria Math" panose="02040503050406030204" pitchFamily="18" charset="0"/>
                      </a:rPr>
                      <m:t>𝑎𝑛𝑑</m:t>
                    </m:r>
                    <m:r>
                      <a:rPr lang="en-AU" b="0" i="1" smtClean="0">
                        <a:latin typeface="Cambria Math" panose="02040503050406030204" pitchFamily="18" charset="0"/>
                      </a:rPr>
                      <m:t> </m:t>
                    </m:r>
                    <m:r>
                      <a:rPr lang="en-AU" b="1" i="1" smtClean="0">
                        <a:latin typeface="Cambria Math" panose="02040503050406030204" pitchFamily="18" charset="0"/>
                      </a:rPr>
                      <m:t>𝒃</m:t>
                    </m:r>
                    <m:r>
                      <a:rPr lang="en-AU" b="0" i="1" smtClean="0">
                        <a:latin typeface="Cambria Math" panose="02040503050406030204" pitchFamily="18" charset="0"/>
                      </a:rPr>
                      <m:t>=&lt;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𝑏</m:t>
                        </m:r>
                      </m:e>
                      <m:sub>
                        <m:r>
                          <a:rPr lang="en-AU" b="0" i="1" smtClean="0">
                            <a:latin typeface="Cambria Math" panose="02040503050406030204" pitchFamily="18" charset="0"/>
                          </a:rPr>
                          <m:t>1</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𝑏</m:t>
                        </m:r>
                      </m:e>
                      <m:sub>
                        <m:r>
                          <a:rPr lang="en-AU" b="0" i="1" smtClean="0">
                            <a:latin typeface="Cambria Math" panose="02040503050406030204" pitchFamily="18" charset="0"/>
                          </a:rPr>
                          <m:t>2</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𝑏</m:t>
                        </m:r>
                      </m:e>
                      <m:sub>
                        <m:r>
                          <a:rPr lang="en-AU" b="0" i="1" smtClean="0">
                            <a:latin typeface="Cambria Math" panose="02040503050406030204" pitchFamily="18" charset="0"/>
                          </a:rPr>
                          <m:t>3</m:t>
                        </m:r>
                      </m:sub>
                    </m:sSub>
                    <m:r>
                      <a:rPr lang="en-AU" b="0" i="1" smtClean="0">
                        <a:latin typeface="Cambria Math" panose="02040503050406030204" pitchFamily="18" charset="0"/>
                      </a:rPr>
                      <m:t>&gt;</m:t>
                    </m:r>
                  </m:oMath>
                </a14:m>
                <a:r>
                  <a:rPr lang="en-AU" dirty="0"/>
                  <a:t> is</a:t>
                </a:r>
              </a:p>
              <a:p>
                <a:endParaRPr lang="en-AU" dirty="0"/>
              </a:p>
              <a:p>
                <a:pPr algn="ctr"/>
                <a14:m>
                  <m:oMathPara xmlns:m="http://schemas.openxmlformats.org/officeDocument/2006/math">
                    <m:oMathParaPr>
                      <m:jc m:val="centerGroup"/>
                    </m:oMathParaPr>
                    <m:oMath xmlns:m="http://schemas.openxmlformats.org/officeDocument/2006/math">
                      <m:r>
                        <a:rPr lang="en-AU" sz="2800" b="1" i="1" smtClean="0">
                          <a:solidFill>
                            <a:srgbClr val="7030A0"/>
                          </a:solidFill>
                          <a:latin typeface="Cambria Math" panose="02040503050406030204" pitchFamily="18" charset="0"/>
                        </a:rPr>
                        <m:t>𝒂</m:t>
                      </m:r>
                      <m:r>
                        <a:rPr lang="en-AU" sz="2800" b="1" i="1" smtClean="0">
                          <a:solidFill>
                            <a:srgbClr val="7030A0"/>
                          </a:solidFill>
                          <a:latin typeface="Cambria Math" panose="02040503050406030204" pitchFamily="18" charset="0"/>
                        </a:rPr>
                        <m:t>.</m:t>
                      </m:r>
                      <m:r>
                        <a:rPr lang="en-AU" sz="2800" b="1" i="1" smtClean="0">
                          <a:solidFill>
                            <a:srgbClr val="7030A0"/>
                          </a:solidFill>
                          <a:latin typeface="Cambria Math" panose="02040503050406030204" pitchFamily="18" charset="0"/>
                        </a:rPr>
                        <m:t>𝒃</m:t>
                      </m:r>
                      <m:r>
                        <a:rPr lang="en-AU" sz="2800" b="0" i="1" smtClean="0">
                          <a:solidFill>
                            <a:srgbClr val="7030A0"/>
                          </a:solidFill>
                          <a:latin typeface="Cambria Math" panose="02040503050406030204" pitchFamily="18" charset="0"/>
                        </a:rPr>
                        <m:t>=</m:t>
                      </m:r>
                      <m:sSub>
                        <m:sSubPr>
                          <m:ctrlPr>
                            <a:rPr lang="en-AU" sz="2800" b="0" i="1" smtClean="0">
                              <a:solidFill>
                                <a:srgbClr val="7030A0"/>
                              </a:solidFill>
                              <a:latin typeface="Cambria Math" panose="02040503050406030204" pitchFamily="18" charset="0"/>
                            </a:rPr>
                          </m:ctrlPr>
                        </m:sSubPr>
                        <m:e>
                          <m:r>
                            <a:rPr lang="en-AU" sz="2800" b="0" i="1" smtClean="0">
                              <a:solidFill>
                                <a:srgbClr val="7030A0"/>
                              </a:solidFill>
                              <a:latin typeface="Cambria Math" panose="02040503050406030204" pitchFamily="18" charset="0"/>
                            </a:rPr>
                            <m:t>𝑎</m:t>
                          </m:r>
                        </m:e>
                        <m:sub>
                          <m:r>
                            <a:rPr lang="en-AU" sz="2800" b="0" i="1" smtClean="0">
                              <a:solidFill>
                                <a:srgbClr val="7030A0"/>
                              </a:solidFill>
                              <a:latin typeface="Cambria Math" panose="02040503050406030204" pitchFamily="18" charset="0"/>
                            </a:rPr>
                            <m:t>1</m:t>
                          </m:r>
                        </m:sub>
                      </m:sSub>
                      <m:sSub>
                        <m:sSubPr>
                          <m:ctrlPr>
                            <a:rPr lang="en-AU" sz="2800" b="0" i="1" smtClean="0">
                              <a:solidFill>
                                <a:srgbClr val="7030A0"/>
                              </a:solidFill>
                              <a:latin typeface="Cambria Math" panose="02040503050406030204" pitchFamily="18" charset="0"/>
                            </a:rPr>
                          </m:ctrlPr>
                        </m:sSubPr>
                        <m:e>
                          <m:r>
                            <a:rPr lang="en-AU" sz="2800" b="0" i="1" smtClean="0">
                              <a:solidFill>
                                <a:srgbClr val="7030A0"/>
                              </a:solidFill>
                              <a:latin typeface="Cambria Math" panose="02040503050406030204" pitchFamily="18" charset="0"/>
                            </a:rPr>
                            <m:t>𝑏</m:t>
                          </m:r>
                        </m:e>
                        <m:sub>
                          <m:r>
                            <a:rPr lang="en-AU" sz="2800" b="0" i="1" smtClean="0">
                              <a:solidFill>
                                <a:srgbClr val="7030A0"/>
                              </a:solidFill>
                              <a:latin typeface="Cambria Math" panose="02040503050406030204" pitchFamily="18" charset="0"/>
                            </a:rPr>
                            <m:t>1</m:t>
                          </m:r>
                        </m:sub>
                      </m:sSub>
                      <m:r>
                        <a:rPr lang="en-AU" sz="2800" b="0" i="1" smtClean="0">
                          <a:solidFill>
                            <a:srgbClr val="7030A0"/>
                          </a:solidFill>
                          <a:latin typeface="Cambria Math" panose="02040503050406030204" pitchFamily="18" charset="0"/>
                        </a:rPr>
                        <m:t>+</m:t>
                      </m:r>
                      <m:sSub>
                        <m:sSubPr>
                          <m:ctrlPr>
                            <a:rPr lang="en-AU" sz="2800" b="0" i="1" smtClean="0">
                              <a:solidFill>
                                <a:srgbClr val="7030A0"/>
                              </a:solidFill>
                              <a:latin typeface="Cambria Math" panose="02040503050406030204" pitchFamily="18" charset="0"/>
                            </a:rPr>
                          </m:ctrlPr>
                        </m:sSubPr>
                        <m:e>
                          <m:r>
                            <a:rPr lang="en-AU" sz="2800" b="0" i="1" smtClean="0">
                              <a:solidFill>
                                <a:srgbClr val="7030A0"/>
                              </a:solidFill>
                              <a:latin typeface="Cambria Math" panose="02040503050406030204" pitchFamily="18" charset="0"/>
                            </a:rPr>
                            <m:t>𝑎</m:t>
                          </m:r>
                        </m:e>
                        <m:sub>
                          <m:r>
                            <a:rPr lang="en-AU" sz="2800" b="0" i="1" smtClean="0">
                              <a:solidFill>
                                <a:srgbClr val="7030A0"/>
                              </a:solidFill>
                              <a:latin typeface="Cambria Math" panose="02040503050406030204" pitchFamily="18" charset="0"/>
                            </a:rPr>
                            <m:t>2</m:t>
                          </m:r>
                        </m:sub>
                      </m:sSub>
                      <m:sSub>
                        <m:sSubPr>
                          <m:ctrlPr>
                            <a:rPr lang="en-AU" sz="2800" b="0" i="1" smtClean="0">
                              <a:solidFill>
                                <a:srgbClr val="7030A0"/>
                              </a:solidFill>
                              <a:latin typeface="Cambria Math" panose="02040503050406030204" pitchFamily="18" charset="0"/>
                            </a:rPr>
                          </m:ctrlPr>
                        </m:sSubPr>
                        <m:e>
                          <m:r>
                            <a:rPr lang="en-AU" sz="2800" b="0" i="1" smtClean="0">
                              <a:solidFill>
                                <a:srgbClr val="7030A0"/>
                              </a:solidFill>
                              <a:latin typeface="Cambria Math" panose="02040503050406030204" pitchFamily="18" charset="0"/>
                            </a:rPr>
                            <m:t>𝑏</m:t>
                          </m:r>
                        </m:e>
                        <m:sub>
                          <m:r>
                            <a:rPr lang="en-AU" sz="2800" b="0" i="1" smtClean="0">
                              <a:solidFill>
                                <a:srgbClr val="7030A0"/>
                              </a:solidFill>
                              <a:latin typeface="Cambria Math" panose="02040503050406030204" pitchFamily="18" charset="0"/>
                            </a:rPr>
                            <m:t>2</m:t>
                          </m:r>
                        </m:sub>
                      </m:sSub>
                      <m:r>
                        <a:rPr lang="en-AU" sz="2800" b="0" i="1" smtClean="0">
                          <a:solidFill>
                            <a:srgbClr val="7030A0"/>
                          </a:solidFill>
                          <a:latin typeface="Cambria Math" panose="02040503050406030204" pitchFamily="18" charset="0"/>
                        </a:rPr>
                        <m:t>+</m:t>
                      </m:r>
                      <m:sSub>
                        <m:sSubPr>
                          <m:ctrlPr>
                            <a:rPr lang="en-AU" sz="2800" b="0" i="1" smtClean="0">
                              <a:solidFill>
                                <a:srgbClr val="7030A0"/>
                              </a:solidFill>
                              <a:latin typeface="Cambria Math" panose="02040503050406030204" pitchFamily="18" charset="0"/>
                            </a:rPr>
                          </m:ctrlPr>
                        </m:sSubPr>
                        <m:e>
                          <m:r>
                            <a:rPr lang="en-AU" sz="2800" b="0" i="1" smtClean="0">
                              <a:solidFill>
                                <a:srgbClr val="7030A0"/>
                              </a:solidFill>
                              <a:latin typeface="Cambria Math" panose="02040503050406030204" pitchFamily="18" charset="0"/>
                            </a:rPr>
                            <m:t>𝑎</m:t>
                          </m:r>
                        </m:e>
                        <m:sub>
                          <m:r>
                            <a:rPr lang="en-AU" sz="2800" b="0" i="1" smtClean="0">
                              <a:solidFill>
                                <a:srgbClr val="7030A0"/>
                              </a:solidFill>
                              <a:latin typeface="Cambria Math" panose="02040503050406030204" pitchFamily="18" charset="0"/>
                            </a:rPr>
                            <m:t>3</m:t>
                          </m:r>
                        </m:sub>
                      </m:sSub>
                      <m:sSub>
                        <m:sSubPr>
                          <m:ctrlPr>
                            <a:rPr lang="en-AU" sz="2800" b="0" i="1" smtClean="0">
                              <a:solidFill>
                                <a:srgbClr val="7030A0"/>
                              </a:solidFill>
                              <a:latin typeface="Cambria Math" panose="02040503050406030204" pitchFamily="18" charset="0"/>
                            </a:rPr>
                          </m:ctrlPr>
                        </m:sSubPr>
                        <m:e>
                          <m:r>
                            <a:rPr lang="en-AU" sz="2800" b="0" i="1" smtClean="0">
                              <a:solidFill>
                                <a:srgbClr val="7030A0"/>
                              </a:solidFill>
                              <a:latin typeface="Cambria Math" panose="02040503050406030204" pitchFamily="18" charset="0"/>
                            </a:rPr>
                            <m:t>𝑏</m:t>
                          </m:r>
                        </m:e>
                        <m:sub>
                          <m:r>
                            <a:rPr lang="en-AU" sz="2800" b="0" i="1" smtClean="0">
                              <a:solidFill>
                                <a:srgbClr val="7030A0"/>
                              </a:solidFill>
                              <a:latin typeface="Cambria Math" panose="02040503050406030204" pitchFamily="18" charset="0"/>
                            </a:rPr>
                            <m:t>3</m:t>
                          </m:r>
                        </m:sub>
                      </m:sSub>
                    </m:oMath>
                  </m:oMathPara>
                </a14:m>
                <a:endParaRPr lang="en-AU" sz="2800" dirty="0"/>
              </a:p>
              <a:p>
                <a:r>
                  <a:rPr lang="en-AU" dirty="0"/>
                  <a:t>For example</a:t>
                </a:r>
              </a:p>
              <a:p>
                <a:pPr/>
                <a14:m>
                  <m:oMathPara xmlns:m="http://schemas.openxmlformats.org/officeDocument/2006/math">
                    <m:oMathParaPr>
                      <m:jc m:val="centerGroup"/>
                    </m:oMathParaPr>
                    <m:oMath xmlns:m="http://schemas.openxmlformats.org/officeDocument/2006/math">
                      <m:r>
                        <a:rPr lang="en-AU" i="1" dirty="0" smtClean="0">
                          <a:latin typeface="Cambria Math" panose="02040503050406030204" pitchFamily="18" charset="0"/>
                        </a:rPr>
                        <m:t>&lt;1,2,3&gt;.&lt;−2,0,1&gt; = (1)(−2)+(2)(0)+(3)(1)=−2+0+3=1</m:t>
                      </m:r>
                    </m:oMath>
                  </m:oMathPara>
                </a14:m>
                <a:endParaRPr lang="en-AU" dirty="0"/>
              </a:p>
              <a:p>
                <a:pPr marL="342900" indent="-342900">
                  <a:buFont typeface="Arial" panose="020B0604020202020204" pitchFamily="34" charset="0"/>
                  <a:buChar char="•"/>
                </a:pPr>
                <a:r>
                  <a:rPr lang="en-AU" dirty="0"/>
                  <a:t>The answer is 1. This is a scalar quantity.</a:t>
                </a:r>
              </a:p>
              <a:p>
                <a:r>
                  <a:rPr lang="en-AU" dirty="0"/>
                  <a:t>Also </a:t>
                </a:r>
                <a14:m>
                  <m:oMath xmlns:m="http://schemas.openxmlformats.org/officeDocument/2006/math">
                    <m:r>
                      <a:rPr lang="en-AU" b="1" i="1" dirty="0" smtClean="0">
                        <a:latin typeface="Cambria Math" panose="02040503050406030204" pitchFamily="18" charset="0"/>
                      </a:rPr>
                      <m:t>𝒂</m:t>
                    </m:r>
                    <m:r>
                      <a:rPr lang="en-AU" b="1" i="1" dirty="0" smtClean="0">
                        <a:latin typeface="Cambria Math" panose="02040503050406030204" pitchFamily="18" charset="0"/>
                      </a:rPr>
                      <m:t>.</m:t>
                    </m:r>
                    <m:r>
                      <a:rPr lang="en-AU" b="1" i="1" dirty="0" smtClean="0">
                        <a:latin typeface="Cambria Math" panose="02040503050406030204" pitchFamily="18" charset="0"/>
                      </a:rPr>
                      <m:t>𝒂</m:t>
                    </m:r>
                    <m:r>
                      <a:rPr lang="en-AU" i="1" dirty="0" smtClean="0">
                        <a:latin typeface="Cambria Math" panose="02040503050406030204" pitchFamily="18" charset="0"/>
                      </a:rPr>
                      <m:t>=</m:t>
                    </m:r>
                    <m:sSub>
                      <m:sSubPr>
                        <m:ctrlPr>
                          <a:rPr lang="en-AU" i="1" dirty="0" smtClean="0">
                            <a:latin typeface="Cambria Math" panose="02040503050406030204" pitchFamily="18" charset="0"/>
                          </a:rPr>
                        </m:ctrlPr>
                      </m:sSubPr>
                      <m:e>
                        <m:r>
                          <a:rPr lang="en-AU" b="0" i="1" dirty="0" smtClean="0">
                            <a:latin typeface="Cambria Math" panose="02040503050406030204" pitchFamily="18" charset="0"/>
                          </a:rPr>
                          <m:t>𝑎</m:t>
                        </m:r>
                      </m:e>
                      <m:sub>
                        <m:r>
                          <a:rPr lang="en-AU" b="0" i="1" dirty="0" smtClean="0">
                            <a:latin typeface="Cambria Math" panose="02040503050406030204" pitchFamily="18" charset="0"/>
                          </a:rPr>
                          <m:t>1</m:t>
                        </m:r>
                      </m:sub>
                    </m:sSub>
                    <m:sSub>
                      <m:sSubPr>
                        <m:ctrlPr>
                          <a:rPr lang="en-AU" i="1" dirty="0" smtClean="0">
                            <a:latin typeface="Cambria Math" panose="02040503050406030204" pitchFamily="18" charset="0"/>
                          </a:rPr>
                        </m:ctrlPr>
                      </m:sSubPr>
                      <m:e>
                        <m:r>
                          <a:rPr lang="en-AU" b="0" i="1" dirty="0" smtClean="0">
                            <a:latin typeface="Cambria Math" panose="02040503050406030204" pitchFamily="18" charset="0"/>
                          </a:rPr>
                          <m:t>𝑎</m:t>
                        </m:r>
                      </m:e>
                      <m:sub>
                        <m:r>
                          <a:rPr lang="en-AU" b="0" i="1" dirty="0" smtClean="0">
                            <a:latin typeface="Cambria Math" panose="02040503050406030204" pitchFamily="18" charset="0"/>
                          </a:rPr>
                          <m:t>1</m:t>
                        </m:r>
                      </m:sub>
                    </m:sSub>
                    <m:r>
                      <a:rPr lang="en-AU" b="0" i="1" dirty="0" smtClean="0">
                        <a:latin typeface="Cambria Math" panose="02040503050406030204" pitchFamily="18" charset="0"/>
                      </a:rPr>
                      <m:t>+</m:t>
                    </m:r>
                    <m:sSub>
                      <m:sSubPr>
                        <m:ctrlPr>
                          <a:rPr lang="en-AU" b="0" i="1" dirty="0" smtClean="0">
                            <a:latin typeface="Cambria Math" panose="02040503050406030204" pitchFamily="18" charset="0"/>
                          </a:rPr>
                        </m:ctrlPr>
                      </m:sSubPr>
                      <m:e>
                        <m:r>
                          <a:rPr lang="en-AU" b="0" i="1" dirty="0" smtClean="0">
                            <a:latin typeface="Cambria Math" panose="02040503050406030204" pitchFamily="18" charset="0"/>
                          </a:rPr>
                          <m:t>𝑎</m:t>
                        </m:r>
                      </m:e>
                      <m:sub>
                        <m:r>
                          <a:rPr lang="en-AU" b="0" i="1" dirty="0" smtClean="0">
                            <a:latin typeface="Cambria Math" panose="02040503050406030204" pitchFamily="18" charset="0"/>
                          </a:rPr>
                          <m:t>2</m:t>
                        </m:r>
                      </m:sub>
                    </m:sSub>
                    <m:sSub>
                      <m:sSubPr>
                        <m:ctrlPr>
                          <a:rPr lang="en-AU" b="0" i="1" dirty="0" smtClean="0">
                            <a:latin typeface="Cambria Math" panose="02040503050406030204" pitchFamily="18" charset="0"/>
                          </a:rPr>
                        </m:ctrlPr>
                      </m:sSubPr>
                      <m:e>
                        <m:r>
                          <a:rPr lang="en-AU" b="0" i="1" dirty="0" smtClean="0">
                            <a:latin typeface="Cambria Math" panose="02040503050406030204" pitchFamily="18" charset="0"/>
                          </a:rPr>
                          <m:t>𝑎</m:t>
                        </m:r>
                      </m:e>
                      <m:sub>
                        <m:r>
                          <a:rPr lang="en-AU" b="0" i="1" dirty="0" smtClean="0">
                            <a:latin typeface="Cambria Math" panose="02040503050406030204" pitchFamily="18" charset="0"/>
                          </a:rPr>
                          <m:t>2</m:t>
                        </m:r>
                      </m:sub>
                    </m:sSub>
                    <m:r>
                      <a:rPr lang="en-AU" b="0" i="1" dirty="0" smtClean="0">
                        <a:latin typeface="Cambria Math" panose="02040503050406030204" pitchFamily="18" charset="0"/>
                      </a:rPr>
                      <m:t>+</m:t>
                    </m:r>
                    <m:sSub>
                      <m:sSubPr>
                        <m:ctrlPr>
                          <a:rPr lang="en-AU" b="0" i="1" dirty="0" smtClean="0">
                            <a:latin typeface="Cambria Math" panose="02040503050406030204" pitchFamily="18" charset="0"/>
                          </a:rPr>
                        </m:ctrlPr>
                      </m:sSubPr>
                      <m:e>
                        <m:r>
                          <a:rPr lang="en-AU" b="0" i="1" dirty="0" smtClean="0">
                            <a:latin typeface="Cambria Math" panose="02040503050406030204" pitchFamily="18" charset="0"/>
                          </a:rPr>
                          <m:t>𝑎</m:t>
                        </m:r>
                      </m:e>
                      <m:sub>
                        <m:r>
                          <a:rPr lang="en-AU" b="0" i="1" dirty="0" smtClean="0">
                            <a:latin typeface="Cambria Math" panose="02040503050406030204" pitchFamily="18" charset="0"/>
                          </a:rPr>
                          <m:t>3</m:t>
                        </m:r>
                      </m:sub>
                    </m:sSub>
                    <m:sSub>
                      <m:sSubPr>
                        <m:ctrlPr>
                          <a:rPr lang="en-AU" b="0" i="1" dirty="0" smtClean="0">
                            <a:latin typeface="Cambria Math" panose="02040503050406030204" pitchFamily="18" charset="0"/>
                          </a:rPr>
                        </m:ctrlPr>
                      </m:sSubPr>
                      <m:e>
                        <m:r>
                          <a:rPr lang="en-AU" b="0" i="1" dirty="0" smtClean="0">
                            <a:latin typeface="Cambria Math" panose="02040503050406030204" pitchFamily="18" charset="0"/>
                          </a:rPr>
                          <m:t>𝑎</m:t>
                        </m:r>
                      </m:e>
                      <m:sub>
                        <m:r>
                          <a:rPr lang="en-AU" b="0" i="1" dirty="0" smtClean="0">
                            <a:latin typeface="Cambria Math" panose="02040503050406030204" pitchFamily="18" charset="0"/>
                          </a:rPr>
                          <m:t>3</m:t>
                        </m:r>
                      </m:sub>
                    </m:sSub>
                    <m:r>
                      <a:rPr lang="en-AU" b="0" i="0" dirty="0" smtClean="0">
                        <a:latin typeface="Cambria Math" panose="02040503050406030204" pitchFamily="18" charset="0"/>
                      </a:rPr>
                      <m:t>=</m:t>
                    </m:r>
                    <m:sSup>
                      <m:sSupPr>
                        <m:ctrlPr>
                          <a:rPr lang="en-AU" b="0" i="1" dirty="0" smtClean="0">
                            <a:latin typeface="Cambria Math" panose="02040503050406030204" pitchFamily="18" charset="0"/>
                          </a:rPr>
                        </m:ctrlPr>
                      </m:sSupPr>
                      <m:e>
                        <m:r>
                          <a:rPr lang="en-AU" b="0" i="1" dirty="0" smtClean="0">
                            <a:latin typeface="Cambria Math" panose="02040503050406030204" pitchFamily="18" charset="0"/>
                          </a:rPr>
                          <m:t>|</m:t>
                        </m:r>
                        <m:d>
                          <m:dPr>
                            <m:begChr m:val="|"/>
                            <m:endChr m:val="|"/>
                            <m:ctrlPr>
                              <a:rPr lang="en-AU" b="0" i="1" dirty="0" smtClean="0">
                                <a:latin typeface="Cambria Math" panose="02040503050406030204" pitchFamily="18" charset="0"/>
                              </a:rPr>
                            </m:ctrlPr>
                          </m:dPr>
                          <m:e>
                            <m:r>
                              <a:rPr lang="en-AU" b="1" i="1" dirty="0" smtClean="0">
                                <a:latin typeface="Cambria Math" panose="02040503050406030204" pitchFamily="18" charset="0"/>
                              </a:rPr>
                              <m:t>𝒂</m:t>
                            </m:r>
                          </m:e>
                        </m:d>
                        <m:r>
                          <a:rPr lang="en-AU" b="0" i="1" dirty="0" smtClean="0">
                            <a:latin typeface="Cambria Math" panose="02040503050406030204" pitchFamily="18" charset="0"/>
                          </a:rPr>
                          <m:t>|</m:t>
                        </m:r>
                      </m:e>
                      <m:sup>
                        <m:r>
                          <a:rPr lang="en-AU" b="0" i="1" dirty="0" smtClean="0">
                            <a:latin typeface="Cambria Math" panose="02040503050406030204" pitchFamily="18" charset="0"/>
                          </a:rPr>
                          <m:t>2</m:t>
                        </m:r>
                      </m:sup>
                    </m:sSup>
                  </m:oMath>
                </a14:m>
                <a:endParaRPr lang="en-AU" dirty="0"/>
              </a:p>
            </p:txBody>
          </p:sp>
        </mc:Choice>
        <mc:Fallback xmlns="">
          <p:sp>
            <p:nvSpPr>
              <p:cNvPr id="4" name="Content Placeholder 3"/>
              <p:cNvSpPr>
                <a:spLocks noGrp="1" noRot="1" noChangeAspect="1" noMove="1" noResize="1" noEditPoints="1" noAdjustHandles="1" noChangeArrowheads="1" noChangeShapeType="1" noTextEdit="1"/>
              </p:cNvSpPr>
              <p:nvPr>
                <p:ph sz="half" idx="15"/>
              </p:nvPr>
            </p:nvSpPr>
            <p:spPr>
              <a:blipFill rotWithShape="0">
                <a:blip r:embed="rId3"/>
                <a:stretch>
                  <a:fillRect l="-714" t="-1438"/>
                </a:stretch>
              </a:blipFill>
            </p:spPr>
            <p:txBody>
              <a:bodyPr/>
              <a:lstStyle/>
              <a:p>
                <a:r>
                  <a:rPr lang="en-AU">
                    <a:noFill/>
                  </a:rPr>
                  <a:t> </a:t>
                </a:r>
              </a:p>
            </p:txBody>
          </p:sp>
        </mc:Fallback>
      </mc:AlternateContent>
    </p:spTree>
    <p:extLst>
      <p:ext uri="{BB962C8B-B14F-4D97-AF65-F5344CB8AC3E}">
        <p14:creationId xmlns:p14="http://schemas.microsoft.com/office/powerpoint/2010/main" val="7824590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Dot product rule</a:t>
            </a:r>
          </a:p>
        </p:txBody>
      </p:sp>
      <p:sp>
        <p:nvSpPr>
          <p:cNvPr id="3" name="Text Placeholder 2"/>
          <p:cNvSpPr>
            <a:spLocks noGrp="1"/>
          </p:cNvSpPr>
          <p:nvPr>
            <p:ph type="body" idx="14"/>
          </p:nvPr>
        </p:nvSpPr>
        <p:spPr/>
        <p:txBody>
          <a:bodyPr/>
          <a:lstStyle/>
          <a:p>
            <a:r>
              <a:rPr lang="en-AU" dirty="0"/>
              <a:t>The Dot Product Rule has a geometric meaning</a:t>
            </a:r>
          </a:p>
        </p:txBody>
      </p:sp>
      <mc:AlternateContent xmlns:mc="http://schemas.openxmlformats.org/markup-compatibility/2006" xmlns:a14="http://schemas.microsoft.com/office/drawing/2010/main">
        <mc:Choice Requires="a14">
          <p:sp>
            <p:nvSpPr>
              <p:cNvPr id="4" name="Content Placeholder 3"/>
              <p:cNvSpPr>
                <a:spLocks noGrp="1"/>
              </p:cNvSpPr>
              <p:nvPr>
                <p:ph sz="half" idx="15"/>
              </p:nvPr>
            </p:nvSpPr>
            <p:spPr/>
            <p:txBody>
              <a:bodyPr>
                <a:normAutofit lnSpcReduction="10000"/>
              </a:bodyPr>
              <a:lstStyle/>
              <a:p>
                <a:r>
                  <a:rPr lang="en-AU" dirty="0"/>
                  <a:t>Consider 2 vectors </a:t>
                </a:r>
                <a14:m>
                  <m:oMath xmlns:m="http://schemas.openxmlformats.org/officeDocument/2006/math">
                    <m:r>
                      <a:rPr lang="en-AU" b="1" i="1" dirty="0" smtClean="0">
                        <a:latin typeface="Cambria Math" panose="02040503050406030204" pitchFamily="18" charset="0"/>
                      </a:rPr>
                      <m:t>𝒂</m:t>
                    </m:r>
                  </m:oMath>
                </a14:m>
                <a:r>
                  <a:rPr lang="en-AU" dirty="0"/>
                  <a:t> and </a:t>
                </a:r>
                <a14:m>
                  <m:oMath xmlns:m="http://schemas.openxmlformats.org/officeDocument/2006/math">
                    <m:r>
                      <a:rPr lang="en-AU" b="1" i="1" dirty="0" smtClean="0">
                        <a:latin typeface="Cambria Math" panose="02040503050406030204" pitchFamily="18" charset="0"/>
                      </a:rPr>
                      <m:t>𝒃</m:t>
                    </m:r>
                  </m:oMath>
                </a14:m>
                <a:r>
                  <a:rPr lang="en-AU" dirty="0"/>
                  <a:t> with an angle </a:t>
                </a:r>
                <a:r>
                  <a:rPr lang="en-AU" dirty="0">
                    <a:latin typeface="MaplePi" panose="02000500070000020004" pitchFamily="2" charset="0"/>
                  </a:rPr>
                  <a:t>q </a:t>
                </a:r>
                <a:r>
                  <a:rPr lang="en-AU" dirty="0">
                    <a:latin typeface="+mn-lt"/>
                  </a:rPr>
                  <a:t>between them.</a:t>
                </a:r>
              </a:p>
              <a:p>
                <a:r>
                  <a:rPr lang="en-AU" dirty="0">
                    <a:latin typeface="+mn-lt"/>
                  </a:rPr>
                  <a:t>Starting with the cosine rule</a:t>
                </a:r>
              </a:p>
              <a:p>
                <a:pPr marL="342900" indent="-342900">
                  <a:buFont typeface="Arial" panose="020B0604020202020204" pitchFamily="34" charset="0"/>
                  <a:buChar char="•"/>
                </a:pPr>
                <a14:m>
                  <m:oMath xmlns:m="http://schemas.openxmlformats.org/officeDocument/2006/math">
                    <m:sSup>
                      <m:sSupPr>
                        <m:ctrlPr>
                          <a:rPr lang="en-AU" b="0" i="1" smtClean="0">
                            <a:latin typeface="Cambria Math" panose="02040503050406030204" pitchFamily="18" charset="0"/>
                          </a:rPr>
                        </m:ctrlPr>
                      </m:sSupPr>
                      <m:e>
                        <m:d>
                          <m:dPr>
                            <m:begChr m:val="|"/>
                            <m:endChr m:val="|"/>
                            <m:ctrlPr>
                              <a:rPr lang="en-AU" i="1">
                                <a:latin typeface="Cambria Math" panose="02040503050406030204" pitchFamily="18" charset="0"/>
                              </a:rPr>
                            </m:ctrlPr>
                          </m:dPr>
                          <m:e>
                            <m:d>
                              <m:dPr>
                                <m:begChr m:val="|"/>
                                <m:endChr m:val="|"/>
                                <m:ctrlPr>
                                  <a:rPr lang="en-AU" i="1">
                                    <a:latin typeface="Cambria Math" panose="02040503050406030204" pitchFamily="18" charset="0"/>
                                  </a:rPr>
                                </m:ctrlPr>
                              </m:dPr>
                              <m:e>
                                <m:acc>
                                  <m:accPr>
                                    <m:chr m:val="⃑"/>
                                    <m:ctrlPr>
                                      <a:rPr lang="en-AU" i="1">
                                        <a:latin typeface="Cambria Math" panose="02040503050406030204" pitchFamily="18" charset="0"/>
                                      </a:rPr>
                                    </m:ctrlPr>
                                  </m:accPr>
                                  <m:e>
                                    <m:r>
                                      <a:rPr lang="en-AU" i="1">
                                        <a:latin typeface="Cambria Math" panose="02040503050406030204" pitchFamily="18" charset="0"/>
                                      </a:rPr>
                                      <m:t>𝐵𝐴</m:t>
                                    </m:r>
                                  </m:e>
                                </m:acc>
                              </m:e>
                            </m:d>
                          </m:e>
                        </m:d>
                      </m:e>
                      <m:sup>
                        <m:r>
                          <a:rPr lang="en-AU" b="0" i="1" smtClean="0">
                            <a:latin typeface="Cambria Math" panose="02040503050406030204" pitchFamily="18" charset="0"/>
                          </a:rPr>
                          <m:t>2</m:t>
                        </m:r>
                      </m:sup>
                    </m:sSup>
                    <m:r>
                      <a:rPr lang="en-AU" b="0" i="1" smtClean="0">
                        <a:latin typeface="Cambria Math" panose="02040503050406030204" pitchFamily="18" charset="0"/>
                      </a:rPr>
                      <m:t>=</m:t>
                    </m:r>
                    <m:sSup>
                      <m:sSupPr>
                        <m:ctrlPr>
                          <a:rPr lang="en-AU" b="0" i="1" smtClean="0">
                            <a:latin typeface="Cambria Math" panose="02040503050406030204" pitchFamily="18" charset="0"/>
                          </a:rPr>
                        </m:ctrlPr>
                      </m:sSupPr>
                      <m:e>
                        <m:d>
                          <m:dPr>
                            <m:begChr m:val="|"/>
                            <m:endChr m:val="|"/>
                            <m:ctrlPr>
                              <a:rPr lang="en-AU" i="1">
                                <a:latin typeface="Cambria Math" panose="02040503050406030204" pitchFamily="18" charset="0"/>
                              </a:rPr>
                            </m:ctrlPr>
                          </m:dPr>
                          <m:e>
                            <m:d>
                              <m:dPr>
                                <m:begChr m:val="|"/>
                                <m:endChr m:val="|"/>
                                <m:ctrlPr>
                                  <a:rPr lang="en-AU" i="1">
                                    <a:latin typeface="Cambria Math" panose="02040503050406030204" pitchFamily="18" charset="0"/>
                                  </a:rPr>
                                </m:ctrlPr>
                              </m:dPr>
                              <m:e>
                                <m:acc>
                                  <m:accPr>
                                    <m:chr m:val="⃑"/>
                                    <m:ctrlPr>
                                      <a:rPr lang="en-AU" i="1">
                                        <a:latin typeface="Cambria Math" panose="02040503050406030204" pitchFamily="18" charset="0"/>
                                      </a:rPr>
                                    </m:ctrlPr>
                                  </m:accPr>
                                  <m:e>
                                    <m:r>
                                      <a:rPr lang="en-AU" i="1">
                                        <a:latin typeface="Cambria Math" panose="02040503050406030204" pitchFamily="18" charset="0"/>
                                      </a:rPr>
                                      <m:t>𝑂𝐴</m:t>
                                    </m:r>
                                  </m:e>
                                </m:acc>
                              </m:e>
                            </m:d>
                          </m:e>
                        </m:d>
                      </m:e>
                      <m:sup>
                        <m:r>
                          <a:rPr lang="en-AU" b="0" i="1" smtClean="0">
                            <a:latin typeface="Cambria Math" panose="02040503050406030204" pitchFamily="18" charset="0"/>
                          </a:rPr>
                          <m:t>2</m:t>
                        </m:r>
                      </m:sup>
                    </m:sSup>
                    <m:r>
                      <a:rPr lang="en-AU" b="0" i="1" smtClean="0">
                        <a:latin typeface="Cambria Math" panose="02040503050406030204" pitchFamily="18" charset="0"/>
                      </a:rPr>
                      <m:t>+</m:t>
                    </m:r>
                    <m:sSup>
                      <m:sSupPr>
                        <m:ctrlPr>
                          <a:rPr lang="en-AU" b="0" i="1" smtClean="0">
                            <a:latin typeface="Cambria Math" panose="02040503050406030204" pitchFamily="18" charset="0"/>
                          </a:rPr>
                        </m:ctrlPr>
                      </m:sSupPr>
                      <m:e>
                        <m:d>
                          <m:dPr>
                            <m:begChr m:val="|"/>
                            <m:endChr m:val="|"/>
                            <m:ctrlPr>
                              <a:rPr lang="en-AU" i="1">
                                <a:latin typeface="Cambria Math" panose="02040503050406030204" pitchFamily="18" charset="0"/>
                              </a:rPr>
                            </m:ctrlPr>
                          </m:dPr>
                          <m:e>
                            <m:acc>
                              <m:accPr>
                                <m:chr m:val="⃑"/>
                                <m:ctrlPr>
                                  <a:rPr lang="en-AU" i="1">
                                    <a:latin typeface="Cambria Math" panose="02040503050406030204" pitchFamily="18" charset="0"/>
                                  </a:rPr>
                                </m:ctrlPr>
                              </m:accPr>
                              <m:e>
                                <m:r>
                                  <a:rPr lang="en-AU" b="0" i="1" smtClean="0">
                                    <a:latin typeface="Cambria Math" panose="02040503050406030204" pitchFamily="18" charset="0"/>
                                  </a:rPr>
                                  <m:t>|</m:t>
                                </m:r>
                                <m:r>
                                  <a:rPr lang="en-AU" i="1">
                                    <a:latin typeface="Cambria Math" panose="02040503050406030204" pitchFamily="18" charset="0"/>
                                  </a:rPr>
                                  <m:t>𝑂𝐵</m:t>
                                </m:r>
                              </m:e>
                            </m:acc>
                            <m:r>
                              <a:rPr lang="en-AU" b="0" i="1" smtClean="0">
                                <a:latin typeface="Cambria Math" panose="02040503050406030204" pitchFamily="18" charset="0"/>
                              </a:rPr>
                              <m:t>|</m:t>
                            </m:r>
                          </m:e>
                        </m:d>
                      </m:e>
                      <m:sup>
                        <m:r>
                          <a:rPr lang="en-AU" b="0" i="1" smtClean="0">
                            <a:latin typeface="Cambria Math" panose="02040503050406030204" pitchFamily="18" charset="0"/>
                          </a:rPr>
                          <m:t>2</m:t>
                        </m:r>
                      </m:sup>
                    </m:sSup>
                    <m:r>
                      <a:rPr lang="en-AU" b="0" i="1" smtClean="0">
                        <a:latin typeface="Cambria Math" panose="02040503050406030204" pitchFamily="18" charset="0"/>
                      </a:rPr>
                      <m:t>−</m:t>
                    </m:r>
                    <m:r>
                      <a:rPr lang="en-AU" i="1" dirty="0" smtClean="0">
                        <a:latin typeface="Cambria Math" panose="02040503050406030204" pitchFamily="18" charset="0"/>
                      </a:rPr>
                      <m:t>2||</m:t>
                    </m:r>
                    <m:acc>
                      <m:accPr>
                        <m:chr m:val="⃑"/>
                        <m:ctrlPr>
                          <a:rPr lang="en-AU" b="0" i="1" dirty="0" smtClean="0">
                            <a:latin typeface="Cambria Math" panose="02040503050406030204" pitchFamily="18" charset="0"/>
                          </a:rPr>
                        </m:ctrlPr>
                      </m:accPr>
                      <m:e>
                        <m:r>
                          <a:rPr lang="en-AU" b="0" i="1" dirty="0" smtClean="0">
                            <a:latin typeface="Cambria Math" panose="02040503050406030204" pitchFamily="18" charset="0"/>
                          </a:rPr>
                          <m:t>𝑂𝐴</m:t>
                        </m:r>
                      </m:e>
                    </m:acc>
                    <m:r>
                      <a:rPr lang="en-AU" i="1" dirty="0" smtClean="0">
                        <a:latin typeface="Cambria Math" panose="02040503050406030204" pitchFamily="18" charset="0"/>
                      </a:rPr>
                      <m:t>||.||</m:t>
                    </m:r>
                    <m:acc>
                      <m:accPr>
                        <m:chr m:val="⃑"/>
                        <m:ctrlPr>
                          <a:rPr lang="en-AU" b="0" i="1" dirty="0" smtClean="0">
                            <a:latin typeface="Cambria Math" panose="02040503050406030204" pitchFamily="18" charset="0"/>
                          </a:rPr>
                        </m:ctrlPr>
                      </m:accPr>
                      <m:e>
                        <m:r>
                          <a:rPr lang="en-AU" b="0" i="1" dirty="0" smtClean="0">
                            <a:latin typeface="Cambria Math" panose="02040503050406030204" pitchFamily="18" charset="0"/>
                          </a:rPr>
                          <m:t>𝑂𝐵</m:t>
                        </m:r>
                      </m:e>
                    </m:acc>
                    <m:r>
                      <a:rPr lang="en-AU" i="1" dirty="0" smtClean="0">
                        <a:latin typeface="Cambria Math" panose="02040503050406030204" pitchFamily="18" charset="0"/>
                      </a:rPr>
                      <m:t>||</m:t>
                    </m:r>
                    <m:r>
                      <m:rPr>
                        <m:sty m:val="p"/>
                      </m:rPr>
                      <a:rPr lang="en-AU" i="1" dirty="0" smtClean="0">
                        <a:latin typeface="Cambria Math" panose="02040503050406030204" pitchFamily="18" charset="0"/>
                      </a:rPr>
                      <m:t>cos</m:t>
                    </m:r>
                    <m:r>
                      <a:rPr lang="en-AU" i="1" dirty="0" smtClean="0">
                        <a:latin typeface="Cambria Math" panose="02040503050406030204" pitchFamily="18" charset="0"/>
                      </a:rPr>
                      <m:t>⁡(</m:t>
                    </m:r>
                    <m:r>
                      <a:rPr lang="en-AU" i="1" dirty="0" smtClean="0">
                        <a:latin typeface="Cambria Math" panose="02040503050406030204" pitchFamily="18" charset="0"/>
                        <a:ea typeface="Cambria Math" panose="02040503050406030204" pitchFamily="18" charset="0"/>
                      </a:rPr>
                      <m:t>𝜃</m:t>
                    </m:r>
                    <m:r>
                      <a:rPr lang="en-AU" i="1" dirty="0" smtClean="0">
                        <a:latin typeface="Cambria Math" panose="02040503050406030204" pitchFamily="18" charset="0"/>
                      </a:rPr>
                      <m:t>)</m:t>
                    </m:r>
                  </m:oMath>
                </a14:m>
                <a:endParaRPr lang="en-AU" dirty="0"/>
              </a:p>
              <a:p>
                <a:pPr marL="342900" indent="-342900">
                  <a:buFont typeface="Arial" panose="020B0604020202020204" pitchFamily="34" charset="0"/>
                  <a:buChar char="•"/>
                </a:pPr>
                <a14:m>
                  <m:oMath xmlns:m="http://schemas.openxmlformats.org/officeDocument/2006/math">
                    <m:acc>
                      <m:accPr>
                        <m:chr m:val="⃑"/>
                        <m:ctrlPr>
                          <a:rPr lang="en-AU" i="1" smtClean="0">
                            <a:latin typeface="Cambria Math" panose="02040503050406030204" pitchFamily="18" charset="0"/>
                          </a:rPr>
                        </m:ctrlPr>
                      </m:accPr>
                      <m:e>
                        <m:r>
                          <a:rPr lang="en-AU" b="0" i="1" smtClean="0">
                            <a:latin typeface="Cambria Math" panose="02040503050406030204" pitchFamily="18" charset="0"/>
                          </a:rPr>
                          <m:t>𝑂𝐴</m:t>
                        </m:r>
                      </m:e>
                    </m:acc>
                    <m:r>
                      <a:rPr lang="en-AU" b="0" i="1" smtClean="0">
                        <a:latin typeface="Cambria Math" panose="02040503050406030204" pitchFamily="18" charset="0"/>
                      </a:rPr>
                      <m:t>=</m:t>
                    </m:r>
                    <m:r>
                      <a:rPr lang="en-AU" b="1" i="1" smtClean="0">
                        <a:latin typeface="Cambria Math" panose="02040503050406030204" pitchFamily="18" charset="0"/>
                      </a:rPr>
                      <m:t>𝒂</m:t>
                    </m:r>
                    <m:r>
                      <a:rPr lang="en-AU" b="0" i="1" smtClean="0">
                        <a:latin typeface="Cambria Math" panose="02040503050406030204" pitchFamily="18" charset="0"/>
                      </a:rPr>
                      <m:t>, </m:t>
                    </m:r>
                    <m:acc>
                      <m:accPr>
                        <m:chr m:val="⃑"/>
                        <m:ctrlPr>
                          <a:rPr lang="en-AU" b="0" i="1" smtClean="0">
                            <a:latin typeface="Cambria Math" panose="02040503050406030204" pitchFamily="18" charset="0"/>
                          </a:rPr>
                        </m:ctrlPr>
                      </m:accPr>
                      <m:e>
                        <m:r>
                          <a:rPr lang="en-AU" b="0" i="1" smtClean="0">
                            <a:latin typeface="Cambria Math" panose="02040503050406030204" pitchFamily="18" charset="0"/>
                          </a:rPr>
                          <m:t>𝑂𝐵</m:t>
                        </m:r>
                      </m:e>
                    </m:acc>
                    <m:r>
                      <a:rPr lang="en-AU" b="0" i="1" smtClean="0">
                        <a:latin typeface="Cambria Math" panose="02040503050406030204" pitchFamily="18" charset="0"/>
                      </a:rPr>
                      <m:t>=</m:t>
                    </m:r>
                    <m:r>
                      <a:rPr lang="en-AU" b="1" i="1" smtClean="0">
                        <a:latin typeface="Cambria Math" panose="02040503050406030204" pitchFamily="18" charset="0"/>
                      </a:rPr>
                      <m:t>𝒃</m:t>
                    </m:r>
                    <m:r>
                      <a:rPr lang="en-AU" b="0" i="1" smtClean="0">
                        <a:latin typeface="Cambria Math" panose="02040503050406030204" pitchFamily="18" charset="0"/>
                      </a:rPr>
                      <m:t>, </m:t>
                    </m:r>
                    <m:acc>
                      <m:accPr>
                        <m:chr m:val="⃑"/>
                        <m:ctrlPr>
                          <a:rPr lang="en-AU" b="0" i="1" smtClean="0">
                            <a:latin typeface="Cambria Math" panose="02040503050406030204" pitchFamily="18" charset="0"/>
                          </a:rPr>
                        </m:ctrlPr>
                      </m:accPr>
                      <m:e>
                        <m:r>
                          <a:rPr lang="en-AU" b="0" i="1" smtClean="0">
                            <a:latin typeface="Cambria Math" panose="02040503050406030204" pitchFamily="18" charset="0"/>
                          </a:rPr>
                          <m:t>𝐵𝐴</m:t>
                        </m:r>
                      </m:e>
                    </m:acc>
                    <m:r>
                      <a:rPr lang="en-AU" b="0" i="1" smtClean="0">
                        <a:latin typeface="Cambria Math" panose="02040503050406030204" pitchFamily="18" charset="0"/>
                      </a:rPr>
                      <m:t>=</m:t>
                    </m:r>
                    <m:r>
                      <a:rPr lang="en-AU" b="1" i="1" smtClean="0">
                        <a:latin typeface="Cambria Math" panose="02040503050406030204" pitchFamily="18" charset="0"/>
                      </a:rPr>
                      <m:t>𝒃</m:t>
                    </m:r>
                    <m:r>
                      <a:rPr lang="en-AU" b="1" i="1" smtClean="0">
                        <a:latin typeface="Cambria Math" panose="02040503050406030204" pitchFamily="18" charset="0"/>
                      </a:rPr>
                      <m:t>−</m:t>
                    </m:r>
                    <m:r>
                      <a:rPr lang="en-AU" b="1" i="1" smtClean="0">
                        <a:latin typeface="Cambria Math" panose="02040503050406030204" pitchFamily="18" charset="0"/>
                      </a:rPr>
                      <m:t>𝒂</m:t>
                    </m:r>
                  </m:oMath>
                </a14:m>
                <a:endParaRPr lang="en-AU" b="1" dirty="0"/>
              </a:p>
              <a:p>
                <a:pPr marL="342900" indent="-342900">
                  <a:buFont typeface="Arial" panose="020B0604020202020204" pitchFamily="34" charset="0"/>
                  <a:buChar char="•"/>
                </a:pPr>
                <a14:m>
                  <m:oMath xmlns:m="http://schemas.openxmlformats.org/officeDocument/2006/math">
                    <m:r>
                      <a:rPr lang="en-AU" i="1" dirty="0" smtClean="0">
                        <a:latin typeface="Cambria Math" panose="02040503050406030204" pitchFamily="18" charset="0"/>
                      </a:rPr>
                      <m:t>||</m:t>
                    </m:r>
                    <m:r>
                      <a:rPr lang="en-AU" i="1" dirty="0" smtClean="0">
                        <a:latin typeface="Cambria Math" panose="02040503050406030204" pitchFamily="18" charset="0"/>
                      </a:rPr>
                      <m:t>𝑎</m:t>
                    </m:r>
                    <m:r>
                      <a:rPr lang="en-AU" i="1" dirty="0" smtClean="0">
                        <a:latin typeface="Cambria Math" panose="02040503050406030204" pitchFamily="18" charset="0"/>
                      </a:rPr>
                      <m:t>−</m:t>
                    </m:r>
                    <m:r>
                      <a:rPr lang="en-AU" i="1" dirty="0" smtClean="0">
                        <a:latin typeface="Cambria Math" panose="02040503050406030204" pitchFamily="18" charset="0"/>
                      </a:rPr>
                      <m:t>𝑏</m:t>
                    </m:r>
                    <m:r>
                      <a:rPr lang="en-AU" i="1" dirty="0" smtClean="0">
                        <a:latin typeface="Cambria Math" panose="02040503050406030204" pitchFamily="18" charset="0"/>
                      </a:rPr>
                      <m:t>||2=||</m:t>
                    </m:r>
                    <m:r>
                      <a:rPr lang="en-AU" i="1" dirty="0" smtClean="0">
                        <a:latin typeface="Cambria Math" panose="02040503050406030204" pitchFamily="18" charset="0"/>
                      </a:rPr>
                      <m:t>𝑎</m:t>
                    </m:r>
                    <m:r>
                      <a:rPr lang="en-AU" i="1" dirty="0" smtClean="0">
                        <a:latin typeface="Cambria Math" panose="02040503050406030204" pitchFamily="18" charset="0"/>
                      </a:rPr>
                      <m:t>||2+||</m:t>
                    </m:r>
                    <m:r>
                      <a:rPr lang="en-AU" i="1" dirty="0" smtClean="0">
                        <a:latin typeface="Cambria Math" panose="02040503050406030204" pitchFamily="18" charset="0"/>
                      </a:rPr>
                      <m:t>𝑏</m:t>
                    </m:r>
                    <m:r>
                      <a:rPr lang="en-AU" i="1" dirty="0" smtClean="0">
                        <a:latin typeface="Cambria Math" panose="02040503050406030204" pitchFamily="18" charset="0"/>
                      </a:rPr>
                      <m:t>||2−2||</m:t>
                    </m:r>
                    <m:r>
                      <a:rPr lang="en-AU" i="1" dirty="0" smtClean="0">
                        <a:latin typeface="Cambria Math" panose="02040503050406030204" pitchFamily="18" charset="0"/>
                      </a:rPr>
                      <m:t>𝑎</m:t>
                    </m:r>
                    <m:r>
                      <a:rPr lang="en-AU" i="1" dirty="0" smtClean="0">
                        <a:latin typeface="Cambria Math" panose="02040503050406030204" pitchFamily="18" charset="0"/>
                      </a:rPr>
                      <m:t>||∗||</m:t>
                    </m:r>
                    <m:r>
                      <a:rPr lang="en-AU" i="1" dirty="0" smtClean="0">
                        <a:latin typeface="Cambria Math" panose="02040503050406030204" pitchFamily="18" charset="0"/>
                      </a:rPr>
                      <m:t>𝑏</m:t>
                    </m:r>
                    <m:r>
                      <a:rPr lang="en-AU" i="1" dirty="0" smtClean="0">
                        <a:latin typeface="Cambria Math" panose="02040503050406030204" pitchFamily="18" charset="0"/>
                      </a:rPr>
                      <m:t>||</m:t>
                    </m:r>
                    <m:r>
                      <m:rPr>
                        <m:sty m:val="p"/>
                      </m:rPr>
                      <a:rPr lang="en-AU" i="1" dirty="0" smtClean="0">
                        <a:latin typeface="Cambria Math" panose="02040503050406030204" pitchFamily="18" charset="0"/>
                      </a:rPr>
                      <m:t>cos</m:t>
                    </m:r>
                    <m:r>
                      <a:rPr lang="en-AU" i="1" dirty="0" smtClean="0">
                        <a:latin typeface="Cambria Math" panose="02040503050406030204" pitchFamily="18" charset="0"/>
                      </a:rPr>
                      <m:t>⁡(</m:t>
                    </m:r>
                    <m:r>
                      <a:rPr lang="en-AU" i="1" dirty="0" smtClean="0">
                        <a:latin typeface="Cambria Math" panose="02040503050406030204" pitchFamily="18" charset="0"/>
                        <a:ea typeface="Cambria Math" panose="02040503050406030204" pitchFamily="18" charset="0"/>
                      </a:rPr>
                      <m:t>𝜃</m:t>
                    </m:r>
                    <m:r>
                      <a:rPr lang="en-AU" i="1" dirty="0" smtClean="0">
                        <a:latin typeface="Cambria Math" panose="02040503050406030204" pitchFamily="18" charset="0"/>
                      </a:rPr>
                      <m:t>)</m:t>
                    </m:r>
                  </m:oMath>
                </a14:m>
                <a:endParaRPr lang="en-AU" dirty="0"/>
              </a:p>
              <a:p>
                <a:pPr marL="342900" indent="-342900">
                  <a:buFont typeface="Arial" panose="020B0604020202020204" pitchFamily="34" charset="0"/>
                  <a:buChar char="•"/>
                </a:pPr>
                <a:endParaRPr lang="en-AU" dirty="0"/>
              </a:p>
              <a:p>
                <a:pPr/>
                <a14:m>
                  <m:oMathPara xmlns:m="http://schemas.openxmlformats.org/officeDocument/2006/math">
                    <m:oMathParaPr>
                      <m:jc m:val="center"/>
                    </m:oMathParaPr>
                    <m:oMath xmlns:m="http://schemas.openxmlformats.org/officeDocument/2006/math">
                      <m:r>
                        <a:rPr lang="en-AU" sz="2400" b="1" i="1" smtClean="0">
                          <a:solidFill>
                            <a:srgbClr val="7030A0"/>
                          </a:solidFill>
                          <a:latin typeface="Cambria Math" panose="02040503050406030204" pitchFamily="18" charset="0"/>
                        </a:rPr>
                        <m:t>𝒂</m:t>
                      </m:r>
                      <m:r>
                        <a:rPr lang="en-AU" sz="2400" b="1" i="1" smtClean="0">
                          <a:solidFill>
                            <a:srgbClr val="7030A0"/>
                          </a:solidFill>
                          <a:latin typeface="Cambria Math" panose="02040503050406030204" pitchFamily="18" charset="0"/>
                        </a:rPr>
                        <m:t>.</m:t>
                      </m:r>
                      <m:r>
                        <a:rPr lang="en-AU" sz="2400" b="1" i="1" smtClean="0">
                          <a:solidFill>
                            <a:srgbClr val="7030A0"/>
                          </a:solidFill>
                          <a:latin typeface="Cambria Math" panose="02040503050406030204" pitchFamily="18" charset="0"/>
                        </a:rPr>
                        <m:t>𝒃</m:t>
                      </m:r>
                      <m:r>
                        <a:rPr lang="en-AU" sz="2400" b="1" i="1" smtClean="0">
                          <a:solidFill>
                            <a:srgbClr val="7030A0"/>
                          </a:solidFill>
                          <a:latin typeface="Cambria Math" panose="02040503050406030204" pitchFamily="18" charset="0"/>
                        </a:rPr>
                        <m:t>=</m:t>
                      </m:r>
                      <m:d>
                        <m:dPr>
                          <m:begChr m:val="|"/>
                          <m:endChr m:val="|"/>
                          <m:ctrlPr>
                            <a:rPr lang="en-AU" sz="2400" b="1" i="1" smtClean="0">
                              <a:solidFill>
                                <a:srgbClr val="7030A0"/>
                              </a:solidFill>
                              <a:latin typeface="Cambria Math" panose="02040503050406030204" pitchFamily="18" charset="0"/>
                            </a:rPr>
                          </m:ctrlPr>
                        </m:dPr>
                        <m:e>
                          <m:d>
                            <m:dPr>
                              <m:begChr m:val="|"/>
                              <m:endChr m:val="|"/>
                              <m:ctrlPr>
                                <a:rPr lang="en-AU" sz="2400" b="1" i="1" smtClean="0">
                                  <a:solidFill>
                                    <a:srgbClr val="7030A0"/>
                                  </a:solidFill>
                                  <a:latin typeface="Cambria Math" panose="02040503050406030204" pitchFamily="18" charset="0"/>
                                </a:rPr>
                              </m:ctrlPr>
                            </m:dPr>
                            <m:e>
                              <m:r>
                                <a:rPr lang="en-AU" sz="2400" b="1" i="1" smtClean="0">
                                  <a:solidFill>
                                    <a:srgbClr val="7030A0"/>
                                  </a:solidFill>
                                  <a:latin typeface="Cambria Math" panose="02040503050406030204" pitchFamily="18" charset="0"/>
                                </a:rPr>
                                <m:t>𝒂</m:t>
                              </m:r>
                            </m:e>
                          </m:d>
                        </m:e>
                      </m:d>
                      <m:r>
                        <a:rPr lang="en-AU" sz="2400" b="1" i="1" smtClean="0">
                          <a:solidFill>
                            <a:srgbClr val="7030A0"/>
                          </a:solidFill>
                          <a:latin typeface="Cambria Math" panose="02040503050406030204" pitchFamily="18" charset="0"/>
                        </a:rPr>
                        <m:t>∗|</m:t>
                      </m:r>
                      <m:d>
                        <m:dPr>
                          <m:begChr m:val="|"/>
                          <m:endChr m:val="|"/>
                          <m:ctrlPr>
                            <a:rPr lang="en-AU" sz="2400" b="1" i="1" smtClean="0">
                              <a:solidFill>
                                <a:srgbClr val="7030A0"/>
                              </a:solidFill>
                              <a:latin typeface="Cambria Math" panose="02040503050406030204" pitchFamily="18" charset="0"/>
                            </a:rPr>
                          </m:ctrlPr>
                        </m:dPr>
                        <m:e>
                          <m:r>
                            <a:rPr lang="en-AU" sz="2400" b="1" i="1" smtClean="0">
                              <a:solidFill>
                                <a:srgbClr val="7030A0"/>
                              </a:solidFill>
                              <a:latin typeface="Cambria Math" panose="02040503050406030204" pitchFamily="18" charset="0"/>
                            </a:rPr>
                            <m:t>𝒃</m:t>
                          </m:r>
                        </m:e>
                      </m:d>
                      <m:r>
                        <a:rPr lang="en-AU" sz="2400" b="1" i="1" smtClean="0">
                          <a:solidFill>
                            <a:srgbClr val="7030A0"/>
                          </a:solidFill>
                          <a:latin typeface="Cambria Math" panose="02040503050406030204" pitchFamily="18" charset="0"/>
                        </a:rPr>
                        <m:t>|</m:t>
                      </m:r>
                      <m:r>
                        <a:rPr lang="en-AU" sz="2400" b="1" i="0" smtClean="0">
                          <a:solidFill>
                            <a:srgbClr val="7030A0"/>
                          </a:solidFill>
                          <a:latin typeface="Cambria Math" panose="02040503050406030204" pitchFamily="18" charset="0"/>
                        </a:rPr>
                        <m:t>𝐜𝐨𝐬</m:t>
                      </m:r>
                      <m:r>
                        <a:rPr lang="en-AU" sz="2400" b="1" i="1" smtClean="0">
                          <a:solidFill>
                            <a:srgbClr val="7030A0"/>
                          </a:solidFill>
                          <a:latin typeface="Cambria Math" panose="02040503050406030204" pitchFamily="18" charset="0"/>
                        </a:rPr>
                        <m:t>⁡(</m:t>
                      </m:r>
                      <m:r>
                        <a:rPr lang="en-AU" sz="2400" b="1" i="1" smtClean="0">
                          <a:solidFill>
                            <a:srgbClr val="7030A0"/>
                          </a:solidFill>
                          <a:latin typeface="Cambria Math" panose="02040503050406030204" pitchFamily="18" charset="0"/>
                          <a:ea typeface="Cambria Math" panose="02040503050406030204" pitchFamily="18" charset="0"/>
                        </a:rPr>
                        <m:t>𝜽</m:t>
                      </m:r>
                      <m:r>
                        <a:rPr lang="en-AU" sz="2400" b="1" i="1" smtClean="0">
                          <a:solidFill>
                            <a:srgbClr val="7030A0"/>
                          </a:solidFill>
                          <a:latin typeface="Cambria Math" panose="02040503050406030204" pitchFamily="18" charset="0"/>
                          <a:ea typeface="Cambria Math" panose="02040503050406030204" pitchFamily="18" charset="0"/>
                        </a:rPr>
                        <m:t>)</m:t>
                      </m:r>
                    </m:oMath>
                  </m:oMathPara>
                </a14:m>
                <a:endParaRPr lang="en-AU" sz="2400" b="1" dirty="0">
                  <a:solidFill>
                    <a:srgbClr val="7030A0"/>
                  </a:solidFill>
                </a:endParaRPr>
              </a:p>
              <a:p>
                <a:pPr algn="ctr"/>
                <a:r>
                  <a:rPr lang="en-AU" dirty="0">
                    <a:latin typeface="+mn-lt"/>
                  </a:rPr>
                  <a:t>or</a:t>
                </a:r>
              </a:p>
              <a:p>
                <a:pPr algn="ctr"/>
                <a14:m>
                  <m:oMath xmlns:m="http://schemas.openxmlformats.org/officeDocument/2006/math">
                    <m:r>
                      <a:rPr lang="en-AU" sz="2400" b="1" i="1" smtClean="0">
                        <a:solidFill>
                          <a:srgbClr val="7030A0"/>
                        </a:solidFill>
                        <a:latin typeface="Cambria Math" panose="02040503050406030204" pitchFamily="18" charset="0"/>
                      </a:rPr>
                      <m:t>𝒄𝒐𝒔</m:t>
                    </m:r>
                    <m:r>
                      <a:rPr lang="en-AU" sz="2400" b="1" i="1" smtClean="0">
                        <a:solidFill>
                          <a:srgbClr val="7030A0"/>
                        </a:solidFill>
                        <a:latin typeface="Cambria Math" panose="02040503050406030204" pitchFamily="18" charset="0"/>
                      </a:rPr>
                      <m:t>(</m:t>
                    </m:r>
                    <m:r>
                      <a:rPr lang="en-AU" sz="2400" b="1" i="1" smtClean="0">
                        <a:solidFill>
                          <a:srgbClr val="7030A0"/>
                        </a:solidFill>
                        <a:latin typeface="Cambria Math" panose="02040503050406030204" pitchFamily="18" charset="0"/>
                        <a:ea typeface="Cambria Math" panose="02040503050406030204" pitchFamily="18" charset="0"/>
                      </a:rPr>
                      <m:t>𝜽</m:t>
                    </m:r>
                    <m:r>
                      <a:rPr lang="en-AU" sz="2400" b="1" i="1" smtClean="0">
                        <a:solidFill>
                          <a:srgbClr val="7030A0"/>
                        </a:solidFill>
                        <a:latin typeface="Cambria Math" panose="02040503050406030204" pitchFamily="18" charset="0"/>
                        <a:ea typeface="Cambria Math" panose="02040503050406030204" pitchFamily="18" charset="0"/>
                      </a:rPr>
                      <m:t>)</m:t>
                    </m:r>
                  </m:oMath>
                </a14:m>
                <a:r>
                  <a:rPr lang="en-AU" sz="2400" b="1" dirty="0">
                    <a:solidFill>
                      <a:srgbClr val="7030A0"/>
                    </a:solidFill>
                  </a:rPr>
                  <a:t>=</a:t>
                </a:r>
                <a14:m>
                  <m:oMath xmlns:m="http://schemas.openxmlformats.org/officeDocument/2006/math">
                    <m:f>
                      <m:fPr>
                        <m:ctrlPr>
                          <a:rPr lang="en-AU" sz="2400" b="1" i="1" dirty="0" smtClean="0">
                            <a:solidFill>
                              <a:srgbClr val="7030A0"/>
                            </a:solidFill>
                            <a:latin typeface="Cambria Math" panose="02040503050406030204" pitchFamily="18" charset="0"/>
                          </a:rPr>
                        </m:ctrlPr>
                      </m:fPr>
                      <m:num>
                        <m:r>
                          <a:rPr lang="en-AU" sz="2400" b="1" i="1" dirty="0" smtClean="0">
                            <a:solidFill>
                              <a:srgbClr val="7030A0"/>
                            </a:solidFill>
                            <a:latin typeface="Cambria Math" panose="02040503050406030204" pitchFamily="18" charset="0"/>
                          </a:rPr>
                          <m:t>𝒂</m:t>
                        </m:r>
                        <m:r>
                          <a:rPr lang="en-AU" sz="2400" b="1" i="1" dirty="0" smtClean="0">
                            <a:solidFill>
                              <a:srgbClr val="7030A0"/>
                            </a:solidFill>
                            <a:latin typeface="Cambria Math" panose="02040503050406030204" pitchFamily="18" charset="0"/>
                          </a:rPr>
                          <m:t>.</m:t>
                        </m:r>
                        <m:r>
                          <a:rPr lang="en-AU" sz="2400" b="1" i="1" dirty="0" smtClean="0">
                            <a:solidFill>
                              <a:srgbClr val="7030A0"/>
                            </a:solidFill>
                            <a:latin typeface="Cambria Math" panose="02040503050406030204" pitchFamily="18" charset="0"/>
                          </a:rPr>
                          <m:t>𝒃</m:t>
                        </m:r>
                      </m:num>
                      <m:den>
                        <m:d>
                          <m:dPr>
                            <m:begChr m:val="|"/>
                            <m:endChr m:val="|"/>
                            <m:ctrlPr>
                              <a:rPr lang="en-AU" sz="2400" b="1" i="1" dirty="0" smtClean="0">
                                <a:solidFill>
                                  <a:srgbClr val="7030A0"/>
                                </a:solidFill>
                                <a:latin typeface="Cambria Math" panose="02040503050406030204" pitchFamily="18" charset="0"/>
                              </a:rPr>
                            </m:ctrlPr>
                          </m:dPr>
                          <m:e>
                            <m:d>
                              <m:dPr>
                                <m:begChr m:val="|"/>
                                <m:endChr m:val="|"/>
                                <m:ctrlPr>
                                  <a:rPr lang="en-AU" sz="2400" b="1" i="1" dirty="0" smtClean="0">
                                    <a:solidFill>
                                      <a:srgbClr val="7030A0"/>
                                    </a:solidFill>
                                    <a:latin typeface="Cambria Math" panose="02040503050406030204" pitchFamily="18" charset="0"/>
                                  </a:rPr>
                                </m:ctrlPr>
                              </m:dPr>
                              <m:e>
                                <m:r>
                                  <a:rPr lang="en-AU" sz="2400" b="1" i="1" dirty="0" smtClean="0">
                                    <a:solidFill>
                                      <a:srgbClr val="7030A0"/>
                                    </a:solidFill>
                                    <a:latin typeface="Cambria Math" panose="02040503050406030204" pitchFamily="18" charset="0"/>
                                  </a:rPr>
                                  <m:t>𝒂</m:t>
                                </m:r>
                              </m:e>
                            </m:d>
                          </m:e>
                        </m:d>
                        <m:r>
                          <a:rPr lang="en-AU" sz="2400" b="1" i="1" dirty="0" smtClean="0">
                            <a:solidFill>
                              <a:srgbClr val="7030A0"/>
                            </a:solidFill>
                            <a:latin typeface="Cambria Math" panose="02040503050406030204" pitchFamily="18" charset="0"/>
                          </a:rPr>
                          <m:t>∗|</m:t>
                        </m:r>
                        <m:d>
                          <m:dPr>
                            <m:begChr m:val="|"/>
                            <m:endChr m:val="|"/>
                            <m:ctrlPr>
                              <a:rPr lang="en-AU" sz="2400" b="1" i="1" dirty="0" smtClean="0">
                                <a:solidFill>
                                  <a:srgbClr val="7030A0"/>
                                </a:solidFill>
                                <a:latin typeface="Cambria Math" panose="02040503050406030204" pitchFamily="18" charset="0"/>
                              </a:rPr>
                            </m:ctrlPr>
                          </m:dPr>
                          <m:e>
                            <m:r>
                              <a:rPr lang="en-AU" sz="2400" b="1" i="1" dirty="0" smtClean="0">
                                <a:solidFill>
                                  <a:srgbClr val="7030A0"/>
                                </a:solidFill>
                                <a:latin typeface="Cambria Math" panose="02040503050406030204" pitchFamily="18" charset="0"/>
                              </a:rPr>
                              <m:t>𝒃</m:t>
                            </m:r>
                          </m:e>
                        </m:d>
                        <m:r>
                          <a:rPr lang="en-AU" sz="2400" b="1" i="1" dirty="0" smtClean="0">
                            <a:solidFill>
                              <a:srgbClr val="7030A0"/>
                            </a:solidFill>
                            <a:latin typeface="Cambria Math" panose="02040503050406030204" pitchFamily="18" charset="0"/>
                          </a:rPr>
                          <m:t>|</m:t>
                        </m:r>
                      </m:den>
                    </m:f>
                  </m:oMath>
                </a14:m>
                <a:endParaRPr lang="en-AU" sz="2400" b="1" dirty="0">
                  <a:solidFill>
                    <a:srgbClr val="7030A0"/>
                  </a:solidFill>
                </a:endParaRPr>
              </a:p>
              <a:p>
                <a:pPr marL="342900" indent="-342900">
                  <a:buFont typeface="Arial" panose="020B0604020202020204" pitchFamily="34" charset="0"/>
                  <a:buChar char="•"/>
                </a:pPr>
                <a:endParaRPr lang="en-AU" dirty="0"/>
              </a:p>
            </p:txBody>
          </p:sp>
        </mc:Choice>
        <mc:Fallback xmlns="">
          <p:sp>
            <p:nvSpPr>
              <p:cNvPr id="4" name="Content Placeholder 3"/>
              <p:cNvSpPr>
                <a:spLocks noGrp="1" noRot="1" noChangeAspect="1" noMove="1" noResize="1" noEditPoints="1" noAdjustHandles="1" noChangeArrowheads="1" noChangeShapeType="1" noTextEdit="1"/>
              </p:cNvSpPr>
              <p:nvPr>
                <p:ph sz="half" idx="15"/>
              </p:nvPr>
            </p:nvSpPr>
            <p:spPr>
              <a:blipFill rotWithShape="0">
                <a:blip r:embed="rId2"/>
                <a:stretch>
                  <a:fillRect l="-714" t="-2396"/>
                </a:stretch>
              </a:blipFill>
            </p:spPr>
            <p:txBody>
              <a:bodyPr/>
              <a:lstStyle/>
              <a:p>
                <a:r>
                  <a:rPr lang="en-AU">
                    <a:noFill/>
                  </a:rPr>
                  <a:t> </a:t>
                </a:r>
              </a:p>
            </p:txBody>
          </p:sp>
        </mc:Fallback>
      </mc:AlternateContent>
      <p:pic>
        <p:nvPicPr>
          <p:cNvPr id="5" name="Picture 4"/>
          <p:cNvPicPr>
            <a:picLocks noChangeAspect="1"/>
          </p:cNvPicPr>
          <p:nvPr/>
        </p:nvPicPr>
        <p:blipFill>
          <a:blip r:embed="rId3"/>
          <a:stretch>
            <a:fillRect/>
          </a:stretch>
        </p:blipFill>
        <p:spPr>
          <a:xfrm>
            <a:off x="6491029" y="3135527"/>
            <a:ext cx="2505075" cy="1905000"/>
          </a:xfrm>
          <a:prstGeom prst="rect">
            <a:avLst/>
          </a:prstGeom>
        </p:spPr>
      </p:pic>
    </p:spTree>
    <p:extLst>
      <p:ext uri="{BB962C8B-B14F-4D97-AF65-F5344CB8AC3E}">
        <p14:creationId xmlns:p14="http://schemas.microsoft.com/office/powerpoint/2010/main" val="31674553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Find the angle </a:t>
            </a:r>
            <a:r>
              <a:rPr lang="en-AU" i="1" dirty="0"/>
              <a:t>BAC</a:t>
            </a:r>
          </a:p>
        </p:txBody>
      </p:sp>
      <p:sp>
        <p:nvSpPr>
          <p:cNvPr id="3" name="Text Placeholder 2"/>
          <p:cNvSpPr>
            <a:spLocks noGrp="1"/>
          </p:cNvSpPr>
          <p:nvPr>
            <p:ph type="body" idx="14"/>
          </p:nvPr>
        </p:nvSpPr>
        <p:spPr/>
        <p:txBody>
          <a:bodyPr/>
          <a:lstStyle/>
          <a:p>
            <a:r>
              <a:rPr lang="en-AU" dirty="0"/>
              <a:t>If the points are defined as A(1,0,2), B(-1,0,1) and C(1,-1,1)</a:t>
            </a:r>
          </a:p>
        </p:txBody>
      </p:sp>
      <mc:AlternateContent xmlns:mc="http://schemas.openxmlformats.org/markup-compatibility/2006" xmlns:a14="http://schemas.microsoft.com/office/drawing/2010/main">
        <mc:Choice Requires="a14">
          <p:sp>
            <p:nvSpPr>
              <p:cNvPr id="4" name="Content Placeholder 3"/>
              <p:cNvSpPr>
                <a:spLocks noGrp="1"/>
              </p:cNvSpPr>
              <p:nvPr>
                <p:ph sz="half" idx="15"/>
              </p:nvPr>
            </p:nvSpPr>
            <p:spPr/>
            <p:txBody>
              <a:bodyPr/>
              <a:lstStyle/>
              <a:p>
                <a:pPr marL="342900" indent="-342900">
                  <a:buFont typeface="Arial" panose="020B0604020202020204" pitchFamily="34" charset="0"/>
                  <a:buChar char="•"/>
                </a:pPr>
                <a14:m>
                  <m:oMath xmlns:m="http://schemas.openxmlformats.org/officeDocument/2006/math">
                    <m:r>
                      <a:rPr lang="en-AU" b="1" i="1" smtClean="0">
                        <a:solidFill>
                          <a:srgbClr val="7030A0"/>
                        </a:solidFill>
                        <a:latin typeface="Cambria Math" panose="02040503050406030204" pitchFamily="18" charset="0"/>
                      </a:rPr>
                      <m:t>𝒄𝒐𝒔</m:t>
                    </m:r>
                    <m:r>
                      <a:rPr lang="en-AU" b="1" i="1" smtClean="0">
                        <a:solidFill>
                          <a:srgbClr val="7030A0"/>
                        </a:solidFill>
                        <a:latin typeface="Cambria Math" panose="02040503050406030204" pitchFamily="18" charset="0"/>
                      </a:rPr>
                      <m:t>(</m:t>
                    </m:r>
                    <m:r>
                      <a:rPr lang="en-AU" b="1" i="1">
                        <a:solidFill>
                          <a:srgbClr val="7030A0"/>
                        </a:solidFill>
                        <a:latin typeface="Cambria Math" panose="02040503050406030204" pitchFamily="18" charset="0"/>
                        <a:ea typeface="Cambria Math" panose="02040503050406030204" pitchFamily="18" charset="0"/>
                      </a:rPr>
                      <m:t>𝜽</m:t>
                    </m:r>
                    <m:r>
                      <a:rPr lang="en-AU" b="1" i="1">
                        <a:solidFill>
                          <a:srgbClr val="7030A0"/>
                        </a:solidFill>
                        <a:latin typeface="Cambria Math" panose="02040503050406030204" pitchFamily="18" charset="0"/>
                        <a:ea typeface="Cambria Math" panose="02040503050406030204" pitchFamily="18" charset="0"/>
                      </a:rPr>
                      <m:t>)</m:t>
                    </m:r>
                  </m:oMath>
                </a14:m>
                <a:r>
                  <a:rPr lang="en-AU" b="1" dirty="0">
                    <a:solidFill>
                      <a:srgbClr val="7030A0"/>
                    </a:solidFill>
                  </a:rPr>
                  <a:t>=</a:t>
                </a:r>
              </a:p>
              <a:p>
                <a:pPr marL="342900" indent="-342900">
                  <a:buFont typeface="Arial" panose="020B0604020202020204" pitchFamily="34" charset="0"/>
                  <a:buChar char="•"/>
                </a:pPr>
                <a:endParaRPr lang="en-AU" b="1" dirty="0">
                  <a:solidFill>
                    <a:srgbClr val="7030A0"/>
                  </a:solidFill>
                </a:endParaRPr>
              </a:p>
              <a:p>
                <a:pPr marL="342900" indent="-342900">
                  <a:buFont typeface="Arial" panose="020B0604020202020204" pitchFamily="34" charset="0"/>
                  <a:buChar char="•"/>
                </a:pPr>
                <a14:m>
                  <m:oMath xmlns:m="http://schemas.openxmlformats.org/officeDocument/2006/math">
                    <m:r>
                      <a:rPr lang="en-AU" b="1" i="1">
                        <a:solidFill>
                          <a:srgbClr val="7030A0"/>
                        </a:solidFill>
                        <a:latin typeface="Cambria Math" panose="02040503050406030204" pitchFamily="18" charset="0"/>
                      </a:rPr>
                      <m:t>𝒄𝒐𝒔</m:t>
                    </m:r>
                    <m:r>
                      <a:rPr lang="en-AU" b="1" i="1">
                        <a:solidFill>
                          <a:srgbClr val="7030A0"/>
                        </a:solidFill>
                        <a:latin typeface="Cambria Math" panose="02040503050406030204" pitchFamily="18" charset="0"/>
                      </a:rPr>
                      <m:t>(</m:t>
                    </m:r>
                    <m:r>
                      <a:rPr lang="en-AU" b="1" i="1">
                        <a:solidFill>
                          <a:srgbClr val="7030A0"/>
                        </a:solidFill>
                        <a:latin typeface="Cambria Math" panose="02040503050406030204" pitchFamily="18" charset="0"/>
                        <a:ea typeface="Cambria Math" panose="02040503050406030204" pitchFamily="18" charset="0"/>
                      </a:rPr>
                      <m:t>𝜽</m:t>
                    </m:r>
                    <m:r>
                      <a:rPr lang="en-AU" b="1" i="1">
                        <a:solidFill>
                          <a:srgbClr val="7030A0"/>
                        </a:solidFill>
                        <a:latin typeface="Cambria Math" panose="02040503050406030204" pitchFamily="18" charset="0"/>
                        <a:ea typeface="Cambria Math" panose="02040503050406030204" pitchFamily="18" charset="0"/>
                      </a:rPr>
                      <m:t>)</m:t>
                    </m:r>
                  </m:oMath>
                </a14:m>
                <a:r>
                  <a:rPr lang="en-AU" b="1" dirty="0">
                    <a:solidFill>
                      <a:srgbClr val="7030A0"/>
                    </a:solidFill>
                  </a:rPr>
                  <a:t>=</a:t>
                </a:r>
                <a14:m>
                  <m:oMath xmlns:m="http://schemas.openxmlformats.org/officeDocument/2006/math">
                    <m:f>
                      <m:fPr>
                        <m:ctrlPr>
                          <a:rPr lang="en-AU" b="1" i="1" dirty="0">
                            <a:solidFill>
                              <a:srgbClr val="7030A0"/>
                            </a:solidFill>
                            <a:latin typeface="Cambria Math" panose="02040503050406030204" pitchFamily="18" charset="0"/>
                          </a:rPr>
                        </m:ctrlPr>
                      </m:fPr>
                      <m:num>
                        <m:r>
                          <a:rPr lang="en-AU" b="1" i="1" dirty="0" smtClean="0">
                            <a:solidFill>
                              <a:srgbClr val="7030A0"/>
                            </a:solidFill>
                            <a:latin typeface="Cambria Math" panose="02040503050406030204" pitchFamily="18" charset="0"/>
                          </a:rPr>
                          <m:t>&lt;−</m:t>
                        </m:r>
                        <m:r>
                          <a:rPr lang="en-AU" b="1" i="1" dirty="0" smtClean="0">
                            <a:solidFill>
                              <a:srgbClr val="7030A0"/>
                            </a:solidFill>
                            <a:latin typeface="Cambria Math" panose="02040503050406030204" pitchFamily="18" charset="0"/>
                          </a:rPr>
                          <m:t>𝟐</m:t>
                        </m:r>
                        <m:r>
                          <a:rPr lang="en-AU" b="1" i="1" dirty="0" smtClean="0">
                            <a:solidFill>
                              <a:srgbClr val="7030A0"/>
                            </a:solidFill>
                            <a:latin typeface="Cambria Math" panose="02040503050406030204" pitchFamily="18" charset="0"/>
                          </a:rPr>
                          <m:t>,</m:t>
                        </m:r>
                        <m:r>
                          <a:rPr lang="en-AU" b="1" i="1" dirty="0" smtClean="0">
                            <a:solidFill>
                              <a:srgbClr val="7030A0"/>
                            </a:solidFill>
                            <a:latin typeface="Cambria Math" panose="02040503050406030204" pitchFamily="18" charset="0"/>
                          </a:rPr>
                          <m:t>𝟎</m:t>
                        </m:r>
                        <m:r>
                          <a:rPr lang="en-AU" b="1" i="1" dirty="0" smtClean="0">
                            <a:solidFill>
                              <a:srgbClr val="7030A0"/>
                            </a:solidFill>
                            <a:latin typeface="Cambria Math" panose="02040503050406030204" pitchFamily="18" charset="0"/>
                          </a:rPr>
                          <m:t>,−</m:t>
                        </m:r>
                        <m:r>
                          <a:rPr lang="en-AU" b="1" i="1" dirty="0" smtClean="0">
                            <a:solidFill>
                              <a:srgbClr val="7030A0"/>
                            </a:solidFill>
                            <a:latin typeface="Cambria Math" panose="02040503050406030204" pitchFamily="18" charset="0"/>
                          </a:rPr>
                          <m:t>𝟏</m:t>
                        </m:r>
                        <m:r>
                          <a:rPr lang="en-AU" b="1" i="1" dirty="0" smtClean="0">
                            <a:solidFill>
                              <a:srgbClr val="7030A0"/>
                            </a:solidFill>
                            <a:latin typeface="Cambria Math" panose="02040503050406030204" pitchFamily="18" charset="0"/>
                          </a:rPr>
                          <m:t> &gt;.&lt;</m:t>
                        </m:r>
                        <m:r>
                          <a:rPr lang="en-AU" b="1" i="1" dirty="0" smtClean="0">
                            <a:solidFill>
                              <a:srgbClr val="7030A0"/>
                            </a:solidFill>
                            <a:latin typeface="Cambria Math" panose="02040503050406030204" pitchFamily="18" charset="0"/>
                          </a:rPr>
                          <m:t>𝟎</m:t>
                        </m:r>
                        <m:r>
                          <a:rPr lang="en-AU" b="1" i="1" dirty="0" smtClean="0">
                            <a:solidFill>
                              <a:srgbClr val="7030A0"/>
                            </a:solidFill>
                            <a:latin typeface="Cambria Math" panose="02040503050406030204" pitchFamily="18" charset="0"/>
                          </a:rPr>
                          <m:t>,−</m:t>
                        </m:r>
                        <m:r>
                          <a:rPr lang="en-AU" b="1" i="1" dirty="0" smtClean="0">
                            <a:solidFill>
                              <a:srgbClr val="7030A0"/>
                            </a:solidFill>
                            <a:latin typeface="Cambria Math" panose="02040503050406030204" pitchFamily="18" charset="0"/>
                          </a:rPr>
                          <m:t>𝟏</m:t>
                        </m:r>
                        <m:r>
                          <a:rPr lang="en-AU" b="1" i="1" dirty="0" smtClean="0">
                            <a:solidFill>
                              <a:srgbClr val="7030A0"/>
                            </a:solidFill>
                            <a:latin typeface="Cambria Math" panose="02040503050406030204" pitchFamily="18" charset="0"/>
                          </a:rPr>
                          <m:t>,−</m:t>
                        </m:r>
                        <m:r>
                          <a:rPr lang="en-AU" b="1" i="1" dirty="0" smtClean="0">
                            <a:solidFill>
                              <a:srgbClr val="7030A0"/>
                            </a:solidFill>
                            <a:latin typeface="Cambria Math" panose="02040503050406030204" pitchFamily="18" charset="0"/>
                          </a:rPr>
                          <m:t>𝟏</m:t>
                        </m:r>
                        <m:r>
                          <a:rPr lang="en-AU" b="1" i="1" dirty="0" smtClean="0">
                            <a:solidFill>
                              <a:srgbClr val="7030A0"/>
                            </a:solidFill>
                            <a:latin typeface="Cambria Math" panose="02040503050406030204" pitchFamily="18" charset="0"/>
                          </a:rPr>
                          <m:t>&gt;</m:t>
                        </m:r>
                      </m:num>
                      <m:den>
                        <m:rad>
                          <m:radPr>
                            <m:degHide m:val="on"/>
                            <m:ctrlPr>
                              <a:rPr lang="en-AU" b="1" i="1" dirty="0" smtClean="0">
                                <a:solidFill>
                                  <a:srgbClr val="7030A0"/>
                                </a:solidFill>
                                <a:latin typeface="Cambria Math" panose="02040503050406030204" pitchFamily="18" charset="0"/>
                              </a:rPr>
                            </m:ctrlPr>
                          </m:radPr>
                          <m:deg/>
                          <m:e>
                            <m:r>
                              <a:rPr lang="en-AU" b="1" i="1" dirty="0" smtClean="0">
                                <a:solidFill>
                                  <a:srgbClr val="7030A0"/>
                                </a:solidFill>
                                <a:latin typeface="Cambria Math" panose="02040503050406030204" pitchFamily="18" charset="0"/>
                              </a:rPr>
                              <m:t>𝟓</m:t>
                            </m:r>
                          </m:e>
                        </m:rad>
                        <m:r>
                          <a:rPr lang="en-AU" b="1" i="1" dirty="0" smtClean="0">
                            <a:solidFill>
                              <a:srgbClr val="7030A0"/>
                            </a:solidFill>
                            <a:latin typeface="Cambria Math" panose="02040503050406030204" pitchFamily="18" charset="0"/>
                          </a:rPr>
                          <m:t>∗</m:t>
                        </m:r>
                        <m:rad>
                          <m:radPr>
                            <m:degHide m:val="on"/>
                            <m:ctrlPr>
                              <a:rPr lang="en-AU" b="1" i="1" dirty="0" smtClean="0">
                                <a:solidFill>
                                  <a:srgbClr val="7030A0"/>
                                </a:solidFill>
                                <a:latin typeface="Cambria Math" panose="02040503050406030204" pitchFamily="18" charset="0"/>
                              </a:rPr>
                            </m:ctrlPr>
                          </m:radPr>
                          <m:deg/>
                          <m:e>
                            <m:r>
                              <a:rPr lang="en-AU" b="1" i="1" dirty="0" smtClean="0">
                                <a:solidFill>
                                  <a:srgbClr val="7030A0"/>
                                </a:solidFill>
                                <a:latin typeface="Cambria Math" panose="02040503050406030204" pitchFamily="18" charset="0"/>
                              </a:rPr>
                              <m:t>𝟐</m:t>
                            </m:r>
                          </m:e>
                        </m:rad>
                      </m:den>
                    </m:f>
                    <m:r>
                      <a:rPr lang="en-AU" b="1" i="0" dirty="0" smtClean="0">
                        <a:solidFill>
                          <a:srgbClr val="7030A0"/>
                        </a:solidFill>
                        <a:latin typeface="Cambria Math" panose="02040503050406030204" pitchFamily="18" charset="0"/>
                      </a:rPr>
                      <m:t>=</m:t>
                    </m:r>
                    <m:f>
                      <m:fPr>
                        <m:ctrlPr>
                          <a:rPr lang="en-AU" b="1" i="1" dirty="0" smtClean="0">
                            <a:solidFill>
                              <a:srgbClr val="7030A0"/>
                            </a:solidFill>
                            <a:latin typeface="Cambria Math" panose="02040503050406030204" pitchFamily="18" charset="0"/>
                          </a:rPr>
                        </m:ctrlPr>
                      </m:fPr>
                      <m:num>
                        <m:r>
                          <a:rPr lang="en-AU" b="1" i="1" dirty="0" smtClean="0">
                            <a:solidFill>
                              <a:srgbClr val="7030A0"/>
                            </a:solidFill>
                            <a:latin typeface="Cambria Math" panose="02040503050406030204" pitchFamily="18" charset="0"/>
                          </a:rPr>
                          <m:t>𝟎</m:t>
                        </m:r>
                        <m:r>
                          <a:rPr lang="en-AU" b="1" i="1" dirty="0" smtClean="0">
                            <a:solidFill>
                              <a:srgbClr val="7030A0"/>
                            </a:solidFill>
                            <a:latin typeface="Cambria Math" panose="02040503050406030204" pitchFamily="18" charset="0"/>
                          </a:rPr>
                          <m:t>+</m:t>
                        </m:r>
                        <m:r>
                          <a:rPr lang="en-AU" b="1" i="1" dirty="0" smtClean="0">
                            <a:solidFill>
                              <a:srgbClr val="7030A0"/>
                            </a:solidFill>
                            <a:latin typeface="Cambria Math" panose="02040503050406030204" pitchFamily="18" charset="0"/>
                          </a:rPr>
                          <m:t>𝟎</m:t>
                        </m:r>
                        <m:r>
                          <a:rPr lang="en-AU" b="1" i="1" dirty="0" smtClean="0">
                            <a:solidFill>
                              <a:srgbClr val="7030A0"/>
                            </a:solidFill>
                            <a:latin typeface="Cambria Math" panose="02040503050406030204" pitchFamily="18" charset="0"/>
                          </a:rPr>
                          <m:t>+</m:t>
                        </m:r>
                        <m:r>
                          <a:rPr lang="en-AU" b="1" i="1" dirty="0" smtClean="0">
                            <a:solidFill>
                              <a:srgbClr val="7030A0"/>
                            </a:solidFill>
                            <a:latin typeface="Cambria Math" panose="02040503050406030204" pitchFamily="18" charset="0"/>
                          </a:rPr>
                          <m:t>𝟏</m:t>
                        </m:r>
                      </m:num>
                      <m:den>
                        <m:rad>
                          <m:radPr>
                            <m:degHide m:val="on"/>
                            <m:ctrlPr>
                              <a:rPr lang="en-AU" b="1" i="1" dirty="0" smtClean="0">
                                <a:solidFill>
                                  <a:srgbClr val="7030A0"/>
                                </a:solidFill>
                                <a:latin typeface="Cambria Math" panose="02040503050406030204" pitchFamily="18" charset="0"/>
                              </a:rPr>
                            </m:ctrlPr>
                          </m:radPr>
                          <m:deg/>
                          <m:e>
                            <m:r>
                              <a:rPr lang="en-AU" b="1" i="1" dirty="0" smtClean="0">
                                <a:solidFill>
                                  <a:srgbClr val="7030A0"/>
                                </a:solidFill>
                                <a:latin typeface="Cambria Math" panose="02040503050406030204" pitchFamily="18" charset="0"/>
                              </a:rPr>
                              <m:t>𝟏𝟎</m:t>
                            </m:r>
                          </m:e>
                        </m:rad>
                      </m:den>
                    </m:f>
                    <m:r>
                      <a:rPr lang="en-AU" b="1" i="0" dirty="0" smtClean="0">
                        <a:solidFill>
                          <a:srgbClr val="7030A0"/>
                        </a:solidFill>
                        <a:latin typeface="Cambria Math" panose="02040503050406030204" pitchFamily="18" charset="0"/>
                      </a:rPr>
                      <m:t>=</m:t>
                    </m:r>
                    <m:f>
                      <m:fPr>
                        <m:ctrlPr>
                          <a:rPr lang="en-AU" b="1" i="1" dirty="0" smtClean="0">
                            <a:solidFill>
                              <a:srgbClr val="7030A0"/>
                            </a:solidFill>
                            <a:latin typeface="Cambria Math" panose="02040503050406030204" pitchFamily="18" charset="0"/>
                          </a:rPr>
                        </m:ctrlPr>
                      </m:fPr>
                      <m:num>
                        <m:r>
                          <a:rPr lang="en-AU" b="1" i="1" dirty="0" smtClean="0">
                            <a:solidFill>
                              <a:srgbClr val="7030A0"/>
                            </a:solidFill>
                            <a:latin typeface="Cambria Math" panose="02040503050406030204" pitchFamily="18" charset="0"/>
                          </a:rPr>
                          <m:t>𝟏</m:t>
                        </m:r>
                      </m:num>
                      <m:den>
                        <m:rad>
                          <m:radPr>
                            <m:degHide m:val="on"/>
                            <m:ctrlPr>
                              <a:rPr lang="en-AU" b="1" i="1" dirty="0" smtClean="0">
                                <a:solidFill>
                                  <a:srgbClr val="7030A0"/>
                                </a:solidFill>
                                <a:latin typeface="Cambria Math" panose="02040503050406030204" pitchFamily="18" charset="0"/>
                              </a:rPr>
                            </m:ctrlPr>
                          </m:radPr>
                          <m:deg/>
                          <m:e>
                            <m:r>
                              <a:rPr lang="en-AU" b="1" i="1" dirty="0" smtClean="0">
                                <a:solidFill>
                                  <a:srgbClr val="7030A0"/>
                                </a:solidFill>
                                <a:latin typeface="Cambria Math" panose="02040503050406030204" pitchFamily="18" charset="0"/>
                              </a:rPr>
                              <m:t>𝟏𝟎</m:t>
                            </m:r>
                          </m:e>
                        </m:rad>
                      </m:den>
                    </m:f>
                  </m:oMath>
                </a14:m>
                <a:r>
                  <a:rPr lang="en-AU" b="1" dirty="0">
                    <a:solidFill>
                      <a:srgbClr val="7030A0"/>
                    </a:solidFill>
                  </a:rPr>
                  <a:t> </a:t>
                </a:r>
                <a:r>
                  <a:rPr lang="en-AU" dirty="0"/>
                  <a:t>This is the cosine of the angle.</a:t>
                </a:r>
              </a:p>
              <a:p>
                <a:pPr marL="342900" indent="-342900">
                  <a:buFont typeface="Arial" panose="020B0604020202020204" pitchFamily="34" charset="0"/>
                  <a:buChar char="•"/>
                </a:pPr>
                <a:r>
                  <a:rPr lang="en-AU" dirty="0"/>
                  <a:t>Therefore</a:t>
                </a:r>
                <a:r>
                  <a:rPr lang="en-AU" b="1" dirty="0">
                    <a:solidFill>
                      <a:srgbClr val="7030A0"/>
                    </a:solidFill>
                  </a:rPr>
                  <a:t> </a:t>
                </a:r>
                <a14:m>
                  <m:oMath xmlns:m="http://schemas.openxmlformats.org/officeDocument/2006/math">
                    <m:r>
                      <a:rPr lang="en-AU" b="1" i="1" smtClean="0">
                        <a:solidFill>
                          <a:srgbClr val="7030A0"/>
                        </a:solidFill>
                        <a:latin typeface="Cambria Math" panose="02040503050406030204" pitchFamily="18" charset="0"/>
                        <a:ea typeface="Cambria Math" panose="02040503050406030204" pitchFamily="18" charset="0"/>
                      </a:rPr>
                      <m:t>𝜽</m:t>
                    </m:r>
                    <m:r>
                      <a:rPr lang="en-AU" b="1" i="1" smtClean="0">
                        <a:solidFill>
                          <a:srgbClr val="7030A0"/>
                        </a:solidFill>
                        <a:latin typeface="Cambria Math" panose="02040503050406030204" pitchFamily="18" charset="0"/>
                        <a:ea typeface="Cambria Math" panose="02040503050406030204" pitchFamily="18" charset="0"/>
                      </a:rPr>
                      <m:t>=?</m:t>
                    </m:r>
                  </m:oMath>
                </a14:m>
                <a:endParaRPr lang="en-AU" b="1" dirty="0">
                  <a:solidFill>
                    <a:srgbClr val="7030A0"/>
                  </a:solidFill>
                </a:endParaRPr>
              </a:p>
              <a:p>
                <a:r>
                  <a:rPr lang="en-AU" b="1" dirty="0">
                    <a:solidFill>
                      <a:srgbClr val="7030A0"/>
                    </a:solidFill>
                  </a:rPr>
                  <a:t>IMPORTANT</a:t>
                </a:r>
              </a:p>
              <a:p>
                <a:pPr marL="342900" indent="-342900">
                  <a:buFont typeface="Arial" panose="020B0604020202020204" pitchFamily="34" charset="0"/>
                  <a:buChar char="•"/>
                </a:pPr>
                <a:r>
                  <a:rPr lang="en-AU" dirty="0"/>
                  <a:t>If two vectors have an angle of </a:t>
                </a:r>
                <a14:m>
                  <m:oMath xmlns:m="http://schemas.openxmlformats.org/officeDocument/2006/math">
                    <m:f>
                      <m:fPr>
                        <m:ctrlPr>
                          <a:rPr lang="en-AU" i="1" dirty="0" smtClean="0">
                            <a:latin typeface="Cambria Math" panose="02040503050406030204" pitchFamily="18" charset="0"/>
                            <a:ea typeface="Cambria Math" panose="02040503050406030204" pitchFamily="18" charset="0"/>
                          </a:rPr>
                        </m:ctrlPr>
                      </m:fPr>
                      <m:num>
                        <m:r>
                          <a:rPr lang="en-AU" i="1" dirty="0" smtClean="0">
                            <a:latin typeface="Cambria Math" panose="02040503050406030204" pitchFamily="18" charset="0"/>
                            <a:ea typeface="Cambria Math" panose="02040503050406030204" pitchFamily="18" charset="0"/>
                          </a:rPr>
                          <m:t>𝜋</m:t>
                        </m:r>
                      </m:num>
                      <m:den>
                        <m:r>
                          <a:rPr lang="en-AU" b="0" i="1" dirty="0" smtClean="0">
                            <a:latin typeface="Cambria Math" panose="02040503050406030204" pitchFamily="18" charset="0"/>
                            <a:ea typeface="Cambria Math" panose="02040503050406030204" pitchFamily="18" charset="0"/>
                          </a:rPr>
                          <m:t>2</m:t>
                        </m:r>
                      </m:den>
                    </m:f>
                  </m:oMath>
                </a14:m>
                <a:r>
                  <a:rPr lang="en-AU" dirty="0"/>
                  <a:t> between them they are orthogonal</a:t>
                </a:r>
              </a:p>
              <a:p>
                <a:pPr marL="342900" indent="-342900">
                  <a:buFont typeface="Arial" panose="020B0604020202020204" pitchFamily="34" charset="0"/>
                  <a:buChar char="•"/>
                </a:pPr>
                <a:r>
                  <a:rPr lang="en-AU" dirty="0"/>
                  <a:t>If the angle between them is 0 or </a:t>
                </a:r>
                <a:r>
                  <a:rPr lang="en-AU" dirty="0">
                    <a:latin typeface="MaplePi" panose="02000500070000020004" pitchFamily="2" charset="0"/>
                  </a:rPr>
                  <a:t>p</a:t>
                </a:r>
                <a:r>
                  <a:rPr lang="en-AU" dirty="0"/>
                  <a:t> then they are parallel</a:t>
                </a:r>
              </a:p>
            </p:txBody>
          </p:sp>
        </mc:Choice>
        <mc:Fallback xmlns="">
          <p:sp>
            <p:nvSpPr>
              <p:cNvPr id="4" name="Content Placeholder 3"/>
              <p:cNvSpPr>
                <a:spLocks noGrp="1" noRot="1" noChangeAspect="1" noMove="1" noResize="1" noEditPoints="1" noAdjustHandles="1" noChangeArrowheads="1" noChangeShapeType="1" noTextEdit="1"/>
              </p:cNvSpPr>
              <p:nvPr>
                <p:ph sz="half" idx="15"/>
              </p:nvPr>
            </p:nvSpPr>
            <p:spPr>
              <a:blipFill rotWithShape="0">
                <a:blip r:embed="rId2"/>
                <a:stretch>
                  <a:fillRect l="-714"/>
                </a:stretch>
              </a:blipFill>
            </p:spPr>
            <p:txBody>
              <a:bodyPr/>
              <a:lstStyle/>
              <a:p>
                <a:r>
                  <a:rPr lang="en-AU">
                    <a:noFill/>
                  </a:rPr>
                  <a:t> </a:t>
                </a:r>
              </a:p>
            </p:txBody>
          </p:sp>
        </mc:Fallback>
      </mc:AlternateContent>
    </p:spTree>
    <p:extLst>
      <p:ext uri="{BB962C8B-B14F-4D97-AF65-F5344CB8AC3E}">
        <p14:creationId xmlns:p14="http://schemas.microsoft.com/office/powerpoint/2010/main" val="4063492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15931"/>
            <a:ext cx="9144000" cy="902076"/>
          </a:xfrm>
        </p:spPr>
        <p:txBody>
          <a:bodyPr/>
          <a:lstStyle/>
          <a:p>
            <a:r>
              <a:rPr lang="en-AU" dirty="0"/>
              <a:t>Show that the diagonals of a rhombus are perpendicular</a:t>
            </a:r>
          </a:p>
        </p:txBody>
      </p:sp>
      <p:sp>
        <p:nvSpPr>
          <p:cNvPr id="4" name="Content Placeholder 3"/>
          <p:cNvSpPr>
            <a:spLocks noGrp="1"/>
          </p:cNvSpPr>
          <p:nvPr>
            <p:ph sz="half" idx="15"/>
          </p:nvPr>
        </p:nvSpPr>
        <p:spPr>
          <a:xfrm>
            <a:off x="246580" y="2323070"/>
            <a:ext cx="8529656" cy="4130267"/>
          </a:xfrm>
        </p:spPr>
        <p:txBody>
          <a:bodyPr/>
          <a:lstStyle/>
          <a:p>
            <a:r>
              <a:rPr lang="en-AU" dirty="0"/>
              <a:t>What special properties does a rhombus have?</a:t>
            </a:r>
          </a:p>
          <a:p>
            <a:r>
              <a:rPr lang="en-AU" dirty="0"/>
              <a:t>What formulae do I need to use to see if 2 vectors are perpendicular?</a:t>
            </a:r>
          </a:p>
          <a:p>
            <a:r>
              <a:rPr lang="en-AU" dirty="0"/>
              <a:t>What does it have to equal?</a:t>
            </a:r>
          </a:p>
          <a:p>
            <a:endParaRPr lang="en-AU" dirty="0"/>
          </a:p>
          <a:p>
            <a:r>
              <a:rPr lang="en-AU" dirty="0"/>
              <a:t>Draw and label a rhombus</a:t>
            </a:r>
          </a:p>
        </p:txBody>
      </p:sp>
    </p:spTree>
    <p:extLst>
      <p:ext uri="{BB962C8B-B14F-4D97-AF65-F5344CB8AC3E}">
        <p14:creationId xmlns:p14="http://schemas.microsoft.com/office/powerpoint/2010/main" val="27961135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539702" y="2034746"/>
            <a:ext cx="5903731" cy="4011827"/>
          </a:xfrm>
          <a:prstGeom prst="rect">
            <a:avLst/>
          </a:prstGeom>
        </p:spPr>
      </p:pic>
    </p:spTree>
    <p:extLst>
      <p:ext uri="{BB962C8B-B14F-4D97-AF65-F5344CB8AC3E}">
        <p14:creationId xmlns:p14="http://schemas.microsoft.com/office/powerpoint/2010/main" val="13847219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Projection &amp; Component of a vector</a:t>
            </a:r>
          </a:p>
        </p:txBody>
      </p:sp>
      <mc:AlternateContent xmlns:mc="http://schemas.openxmlformats.org/markup-compatibility/2006" xmlns:a14="http://schemas.microsoft.com/office/drawing/2010/main">
        <mc:Choice Requires="a14">
          <p:sp>
            <p:nvSpPr>
              <p:cNvPr id="3" name="Content Placeholder 2"/>
              <p:cNvSpPr>
                <a:spLocks noGrp="1"/>
              </p:cNvSpPr>
              <p:nvPr>
                <p:ph sz="half" idx="2"/>
              </p:nvPr>
            </p:nvSpPr>
            <p:spPr>
              <a:xfrm>
                <a:off x="275696" y="1869990"/>
                <a:ext cx="8569723" cy="4319674"/>
              </a:xfrm>
            </p:spPr>
            <p:txBody>
              <a:bodyPr/>
              <a:lstStyle/>
              <a:p>
                <a:r>
                  <a:rPr lang="en-AU" dirty="0"/>
                  <a:t>Consider 2 vectors </a:t>
                </a:r>
                <a14:m>
                  <m:oMath xmlns:m="http://schemas.openxmlformats.org/officeDocument/2006/math">
                    <m:r>
                      <a:rPr lang="en-AU" b="1" i="1" dirty="0" smtClean="0">
                        <a:latin typeface="Cambria Math" panose="02040503050406030204" pitchFamily="18" charset="0"/>
                      </a:rPr>
                      <m:t>𝒂</m:t>
                    </m:r>
                  </m:oMath>
                </a14:m>
                <a:r>
                  <a:rPr lang="en-AU" dirty="0"/>
                  <a:t> and </a:t>
                </a:r>
                <a14:m>
                  <m:oMath xmlns:m="http://schemas.openxmlformats.org/officeDocument/2006/math">
                    <m:r>
                      <a:rPr lang="en-AU" b="1" i="1" dirty="0" smtClean="0">
                        <a:latin typeface="Cambria Math" panose="02040503050406030204" pitchFamily="18" charset="0"/>
                      </a:rPr>
                      <m:t>𝒃</m:t>
                    </m:r>
                  </m:oMath>
                </a14:m>
                <a:r>
                  <a:rPr lang="en-AU" dirty="0"/>
                  <a:t> that start at the origin.</a:t>
                </a:r>
              </a:p>
              <a:p>
                <a:pPr marL="342900" indent="-342900">
                  <a:buFont typeface="Arial" panose="020B0604020202020204" pitchFamily="34" charset="0"/>
                  <a:buChar char="•"/>
                </a:pPr>
                <a:r>
                  <a:rPr lang="en-AU" dirty="0"/>
                  <a:t>In this example </a:t>
                </a:r>
                <a14:m>
                  <m:oMath xmlns:m="http://schemas.openxmlformats.org/officeDocument/2006/math">
                    <m:r>
                      <a:rPr lang="en-AU" b="1" i="1" dirty="0" smtClean="0">
                        <a:latin typeface="Cambria Math" panose="02040503050406030204" pitchFamily="18" charset="0"/>
                      </a:rPr>
                      <m:t>𝒂</m:t>
                    </m:r>
                  </m:oMath>
                </a14:m>
                <a:r>
                  <a:rPr lang="en-AU" dirty="0"/>
                  <a:t> is pointing up and to the right and </a:t>
                </a:r>
                <a14:m>
                  <m:oMath xmlns:m="http://schemas.openxmlformats.org/officeDocument/2006/math">
                    <m:r>
                      <a:rPr lang="en-AU" b="1" i="1" dirty="0" smtClean="0">
                        <a:latin typeface="Cambria Math" panose="02040503050406030204" pitchFamily="18" charset="0"/>
                      </a:rPr>
                      <m:t>𝒃</m:t>
                    </m:r>
                  </m:oMath>
                </a14:m>
                <a:r>
                  <a:rPr lang="en-AU" dirty="0"/>
                  <a:t> lies on the x axis</a:t>
                </a:r>
              </a:p>
              <a:p>
                <a:pPr marL="342900" indent="-342900">
                  <a:buFont typeface="Arial" panose="020B0604020202020204" pitchFamily="34" charset="0"/>
                  <a:buChar char="•"/>
                </a:pPr>
                <a:endParaRPr lang="en-AU" dirty="0"/>
              </a:p>
              <a:p>
                <a:pPr marL="342900" indent="-342900">
                  <a:buFont typeface="Arial" panose="020B0604020202020204" pitchFamily="34" charset="0"/>
                  <a:buChar char="•"/>
                </a:pPr>
                <a:endParaRPr lang="en-AU" dirty="0"/>
              </a:p>
              <a:p>
                <a:pPr marL="342900" indent="-342900">
                  <a:buFont typeface="Arial" panose="020B0604020202020204" pitchFamily="34" charset="0"/>
                  <a:buChar char="•"/>
                </a:pPr>
                <a:endParaRPr lang="en-AU" dirty="0"/>
              </a:p>
              <a:p>
                <a:pPr marL="342900" indent="-342900">
                  <a:buFont typeface="Arial" panose="020B0604020202020204" pitchFamily="34" charset="0"/>
                  <a:buChar char="•"/>
                </a:pPr>
                <a:endParaRPr lang="en-AU" dirty="0"/>
              </a:p>
              <a:p>
                <a:r>
                  <a:rPr lang="en-AU" dirty="0"/>
                  <a:t>How much of a projects on to the x axis?</a:t>
                </a:r>
              </a:p>
              <a:p>
                <a:pPr marL="342900" indent="-342900">
                  <a:buFont typeface="Arial" panose="020B0604020202020204" pitchFamily="34" charset="0"/>
                  <a:buChar char="•"/>
                </a:pPr>
                <a:r>
                  <a:rPr lang="en-AU" dirty="0"/>
                  <a:t>If we make </a:t>
                </a:r>
                <a14:m>
                  <m:oMath xmlns:m="http://schemas.openxmlformats.org/officeDocument/2006/math">
                    <m:r>
                      <a:rPr lang="en-AU" b="1" i="1" dirty="0" smtClean="0">
                        <a:latin typeface="Cambria Math" panose="02040503050406030204" pitchFamily="18" charset="0"/>
                      </a:rPr>
                      <m:t>𝒂</m:t>
                    </m:r>
                  </m:oMath>
                </a14:m>
                <a:r>
                  <a:rPr lang="en-AU" dirty="0"/>
                  <a:t> the hypotenuse of a right angled triangle you can see that the projection (or shadow) of </a:t>
                </a:r>
                <a14:m>
                  <m:oMath xmlns:m="http://schemas.openxmlformats.org/officeDocument/2006/math">
                    <m:r>
                      <a:rPr lang="en-AU" b="1" i="1" dirty="0" smtClean="0">
                        <a:latin typeface="Cambria Math" panose="02040503050406030204" pitchFamily="18" charset="0"/>
                      </a:rPr>
                      <m:t>𝒂</m:t>
                    </m:r>
                  </m:oMath>
                </a14:m>
                <a:r>
                  <a:rPr lang="en-AU" dirty="0"/>
                  <a:t> is </a:t>
                </a:r>
                <a14:m>
                  <m:oMath xmlns:m="http://schemas.openxmlformats.org/officeDocument/2006/math">
                    <m:r>
                      <a:rPr lang="en-AU" b="1" i="1" dirty="0" smtClean="0">
                        <a:solidFill>
                          <a:srgbClr val="0070C0"/>
                        </a:solidFill>
                        <a:latin typeface="Cambria Math" panose="02040503050406030204" pitchFamily="18" charset="0"/>
                      </a:rPr>
                      <m:t>𝒑</m:t>
                    </m:r>
                    <m:r>
                      <a:rPr lang="en-AU" b="1" i="0" dirty="0" smtClean="0">
                        <a:latin typeface="Cambria Math" panose="02040503050406030204" pitchFamily="18" charset="0"/>
                      </a:rPr>
                      <m:t>, </m:t>
                    </m:r>
                    <m:r>
                      <m:rPr>
                        <m:sty m:val="p"/>
                      </m:rPr>
                      <a:rPr lang="en-AU" b="0" i="0" dirty="0" smtClean="0">
                        <a:latin typeface="Cambria Math" panose="02040503050406030204" pitchFamily="18" charset="0"/>
                      </a:rPr>
                      <m:t>a</m:t>
                    </m:r>
                  </m:oMath>
                </a14:m>
                <a:r>
                  <a:rPr lang="en-AU" dirty="0"/>
                  <a:t>nd if we know </a:t>
                </a:r>
                <a14:m>
                  <m:oMath xmlns:m="http://schemas.openxmlformats.org/officeDocument/2006/math">
                    <m:r>
                      <a:rPr lang="en-AU" i="1" smtClean="0">
                        <a:latin typeface="Cambria Math" panose="02040503050406030204" pitchFamily="18" charset="0"/>
                        <a:ea typeface="Cambria Math" panose="02040503050406030204" pitchFamily="18" charset="0"/>
                      </a:rPr>
                      <m:t>𝜃</m:t>
                    </m:r>
                  </m:oMath>
                </a14:m>
                <a:r>
                  <a:rPr lang="en-AU" dirty="0"/>
                  <a:t> we could just use trigonometry and the Dot Product Rule</a:t>
                </a:r>
              </a:p>
            </p:txBody>
          </p:sp>
        </mc:Choice>
        <mc:Fallback xmlns="">
          <p:sp>
            <p:nvSpPr>
              <p:cNvPr id="3" name="Content Placeholder 2"/>
              <p:cNvSpPr>
                <a:spLocks noGrp="1" noRot="1" noChangeAspect="1" noMove="1" noResize="1" noEditPoints="1" noAdjustHandles="1" noChangeArrowheads="1" noChangeShapeType="1" noTextEdit="1"/>
              </p:cNvSpPr>
              <p:nvPr>
                <p:ph sz="half" idx="2"/>
              </p:nvPr>
            </p:nvSpPr>
            <p:spPr>
              <a:xfrm>
                <a:off x="275696" y="1869990"/>
                <a:ext cx="8569723" cy="4319674"/>
              </a:xfrm>
              <a:blipFill rotWithShape="0">
                <a:blip r:embed="rId2"/>
                <a:stretch>
                  <a:fillRect l="-711" t="-1412" r="-853"/>
                </a:stretch>
              </a:blipFill>
            </p:spPr>
            <p:txBody>
              <a:bodyPr/>
              <a:lstStyle/>
              <a:p>
                <a:r>
                  <a:rPr lang="en-AU">
                    <a:noFill/>
                  </a:rPr>
                  <a:t> </a:t>
                </a:r>
              </a:p>
            </p:txBody>
          </p:sp>
        </mc:Fallback>
      </mc:AlternateContent>
      <p:pic>
        <p:nvPicPr>
          <p:cNvPr id="5" name="Picture 4"/>
          <p:cNvPicPr>
            <a:picLocks noChangeAspect="1"/>
          </p:cNvPicPr>
          <p:nvPr/>
        </p:nvPicPr>
        <p:blipFill>
          <a:blip r:embed="rId3"/>
          <a:stretch>
            <a:fillRect/>
          </a:stretch>
        </p:blipFill>
        <p:spPr>
          <a:xfrm>
            <a:off x="1079649" y="5379309"/>
            <a:ext cx="6211221" cy="810355"/>
          </a:xfrm>
          <a:prstGeom prst="rect">
            <a:avLst/>
          </a:prstGeom>
        </p:spPr>
      </p:pic>
      <p:pic>
        <p:nvPicPr>
          <p:cNvPr id="6" name="Picture 5"/>
          <p:cNvPicPr>
            <a:picLocks noChangeAspect="1"/>
          </p:cNvPicPr>
          <p:nvPr/>
        </p:nvPicPr>
        <p:blipFill>
          <a:blip r:embed="rId4"/>
          <a:stretch>
            <a:fillRect/>
          </a:stretch>
        </p:blipFill>
        <p:spPr>
          <a:xfrm>
            <a:off x="2452893" y="2619374"/>
            <a:ext cx="3163510" cy="1260647"/>
          </a:xfrm>
          <a:prstGeom prst="rect">
            <a:avLst/>
          </a:prstGeom>
        </p:spPr>
      </p:pic>
    </p:spTree>
    <p:extLst>
      <p:ext uri="{BB962C8B-B14F-4D97-AF65-F5344CB8AC3E}">
        <p14:creationId xmlns:p14="http://schemas.microsoft.com/office/powerpoint/2010/main" val="2496388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Vectors</a:t>
            </a:r>
          </a:p>
        </p:txBody>
      </p:sp>
      <p:sp>
        <p:nvSpPr>
          <p:cNvPr id="3" name="Content Placeholder 2"/>
          <p:cNvSpPr>
            <a:spLocks noGrp="1"/>
          </p:cNvSpPr>
          <p:nvPr>
            <p:ph idx="1"/>
          </p:nvPr>
        </p:nvSpPr>
        <p:spPr/>
        <p:txBody>
          <a:bodyPr>
            <a:normAutofit fontScale="70000" lnSpcReduction="20000"/>
          </a:bodyPr>
          <a:lstStyle/>
          <a:p>
            <a:pPr marL="342900" indent="-342900">
              <a:buFont typeface="Arial" panose="020B0604020202020204" pitchFamily="34" charset="0"/>
              <a:buChar char="•"/>
            </a:pPr>
            <a:r>
              <a:rPr lang="en-AU" dirty="0"/>
              <a:t>Vector Basics &amp; Notation</a:t>
            </a:r>
          </a:p>
          <a:p>
            <a:pPr marL="342900" indent="-342900">
              <a:buFont typeface="Arial" panose="020B0604020202020204" pitchFamily="34" charset="0"/>
              <a:buChar char="•"/>
            </a:pPr>
            <a:r>
              <a:rPr lang="en-AU" dirty="0"/>
              <a:t>Dot Product</a:t>
            </a:r>
          </a:p>
          <a:p>
            <a:pPr marL="342900" indent="-342900">
              <a:buFont typeface="Arial" panose="020B0604020202020204" pitchFamily="34" charset="0"/>
              <a:buChar char="•"/>
            </a:pPr>
            <a:r>
              <a:rPr lang="en-AU" dirty="0"/>
              <a:t>Scalar &amp; Vector Projections</a:t>
            </a:r>
          </a:p>
          <a:p>
            <a:pPr marL="342900" indent="-342900">
              <a:buFont typeface="Arial" panose="020B0604020202020204" pitchFamily="34" charset="0"/>
              <a:buChar char="•"/>
            </a:pPr>
            <a:r>
              <a:rPr lang="en-AU" dirty="0"/>
              <a:t>Direction Cosines</a:t>
            </a:r>
          </a:p>
        </p:txBody>
      </p:sp>
    </p:spTree>
    <p:extLst>
      <p:ext uri="{BB962C8B-B14F-4D97-AF65-F5344CB8AC3E}">
        <p14:creationId xmlns:p14="http://schemas.microsoft.com/office/powerpoint/2010/main" val="39336090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half" idx="2"/>
              </p:nvPr>
            </p:nvSpPr>
            <p:spPr>
              <a:xfrm>
                <a:off x="275696" y="2084173"/>
                <a:ext cx="8569723" cy="4105490"/>
              </a:xfrm>
            </p:spPr>
            <p:txBody>
              <a:bodyPr>
                <a:normAutofit fontScale="92500" lnSpcReduction="20000"/>
              </a:bodyPr>
              <a:lstStyle/>
              <a:p>
                <a:r>
                  <a:rPr lang="en-AU" dirty="0"/>
                  <a:t>Scalar Projection</a:t>
                </a:r>
              </a:p>
              <a:p>
                <a:pPr marL="342900" indent="-342900">
                  <a:buFont typeface="Arial" panose="020B0604020202020204" pitchFamily="34" charset="0"/>
                  <a:buChar char="•"/>
                </a:pPr>
                <a:r>
                  <a:rPr lang="en-AU" b="0" dirty="0">
                    <a:solidFill>
                      <a:srgbClr val="7030A0"/>
                    </a:solidFill>
                  </a:rPr>
                  <a:t>Scalar projection</a:t>
                </a:r>
                <a14:m>
                  <m:oMath xmlns:m="http://schemas.openxmlformats.org/officeDocument/2006/math">
                    <m:r>
                      <a:rPr lang="en-AU" b="0" i="1" smtClean="0">
                        <a:solidFill>
                          <a:srgbClr val="7030A0"/>
                        </a:solidFill>
                        <a:latin typeface="Cambria Math" panose="02040503050406030204" pitchFamily="18" charset="0"/>
                      </a:rPr>
                      <m:t>=</m:t>
                    </m:r>
                    <m:r>
                      <a:rPr lang="en-AU" b="1" i="1" smtClean="0">
                        <a:solidFill>
                          <a:srgbClr val="7030A0"/>
                        </a:solidFill>
                        <a:latin typeface="Cambria Math" panose="02040503050406030204" pitchFamily="18" charset="0"/>
                      </a:rPr>
                      <m:t>𝒂</m:t>
                    </m:r>
                    <m:r>
                      <a:rPr lang="en-AU" b="1" i="1" smtClean="0">
                        <a:solidFill>
                          <a:srgbClr val="7030A0"/>
                        </a:solidFill>
                        <a:latin typeface="Cambria Math" panose="02040503050406030204" pitchFamily="18" charset="0"/>
                      </a:rPr>
                      <m:t>.</m:t>
                    </m:r>
                    <m:acc>
                      <m:accPr>
                        <m:chr m:val="̂"/>
                        <m:ctrlPr>
                          <a:rPr lang="en-AU" b="1" i="1" smtClean="0">
                            <a:solidFill>
                              <a:srgbClr val="7030A0"/>
                            </a:solidFill>
                            <a:latin typeface="Cambria Math" panose="02040503050406030204" pitchFamily="18" charset="0"/>
                          </a:rPr>
                        </m:ctrlPr>
                      </m:accPr>
                      <m:e>
                        <m:r>
                          <a:rPr lang="en-AU" b="1" i="1" smtClean="0">
                            <a:solidFill>
                              <a:srgbClr val="7030A0"/>
                            </a:solidFill>
                            <a:latin typeface="Cambria Math" panose="02040503050406030204" pitchFamily="18" charset="0"/>
                          </a:rPr>
                          <m:t>𝒃</m:t>
                        </m:r>
                      </m:e>
                    </m:acc>
                  </m:oMath>
                </a14:m>
                <a:r>
                  <a:rPr lang="en-AU" b="1" dirty="0">
                    <a:solidFill>
                      <a:srgbClr val="7030A0"/>
                    </a:solidFill>
                  </a:rPr>
                  <a:t>  </a:t>
                </a:r>
              </a:p>
              <a:p>
                <a:pPr marL="342900" indent="-342900">
                  <a:buFont typeface="Arial" panose="020B0604020202020204" pitchFamily="34" charset="0"/>
                  <a:buChar char="•"/>
                </a:pPr>
                <a:r>
                  <a:rPr lang="en-AU" dirty="0">
                    <a:solidFill>
                      <a:srgbClr val="7030A0"/>
                    </a:solidFill>
                  </a:rPr>
                  <a:t>sometimes you see Scalar projection written as p</a:t>
                </a:r>
              </a:p>
              <a:p>
                <a:pPr marL="342900" indent="-342900">
                  <a:buFont typeface="Arial" panose="020B0604020202020204" pitchFamily="34" charset="0"/>
                  <a:buChar char="•"/>
                </a:pPr>
                <a:r>
                  <a:rPr lang="en-AU" dirty="0"/>
                  <a:t>These 2 vectors are a dot product so </a:t>
                </a:r>
                <a14:m>
                  <m:oMath xmlns:m="http://schemas.openxmlformats.org/officeDocument/2006/math">
                    <m:r>
                      <a:rPr lang="en-AU" i="1" dirty="0" smtClean="0">
                        <a:latin typeface="Cambria Math" panose="02040503050406030204" pitchFamily="18" charset="0"/>
                      </a:rPr>
                      <m:t>𝑝</m:t>
                    </m:r>
                  </m:oMath>
                </a14:m>
                <a:r>
                  <a:rPr lang="en-AU" dirty="0"/>
                  <a:t> is a scalar ( just a number) </a:t>
                </a:r>
              </a:p>
              <a:p>
                <a:pPr marL="342900" indent="-342900">
                  <a:buFont typeface="Arial" panose="020B0604020202020204" pitchFamily="34" charset="0"/>
                  <a:buChar char="•"/>
                </a:pPr>
                <a:r>
                  <a:rPr lang="en-AU" dirty="0"/>
                  <a:t>Scalar Projection only tells me the magnitude of the projection.</a:t>
                </a:r>
              </a:p>
              <a:p>
                <a:pPr marL="857250" lvl="1" indent="-342900"/>
                <a:endParaRPr lang="en-AU" dirty="0"/>
              </a:p>
              <a:p>
                <a:pPr marL="342900" indent="-342900"/>
                <a:r>
                  <a:rPr lang="en-AU" dirty="0"/>
                  <a:t>Vector Projection</a:t>
                </a:r>
              </a:p>
              <a:p>
                <a:pPr marL="342900" indent="-342900">
                  <a:buFont typeface="Arial" panose="020B0604020202020204" pitchFamily="34" charset="0"/>
                  <a:buChar char="•"/>
                </a:pPr>
                <a:r>
                  <a:rPr lang="en-AU" b="0" dirty="0">
                    <a:solidFill>
                      <a:srgbClr val="7030A0"/>
                    </a:solidFill>
                  </a:rPr>
                  <a:t>Vector Projection</a:t>
                </a:r>
                <a14:m>
                  <m:oMath xmlns:m="http://schemas.openxmlformats.org/officeDocument/2006/math">
                    <m:r>
                      <a:rPr lang="en-AU" b="0" i="1" smtClean="0">
                        <a:solidFill>
                          <a:srgbClr val="7030A0"/>
                        </a:solidFill>
                        <a:latin typeface="Cambria Math" panose="02040503050406030204" pitchFamily="18" charset="0"/>
                      </a:rPr>
                      <m:t>=</m:t>
                    </m:r>
                    <m:r>
                      <a:rPr lang="en-US" b="0" i="1" smtClean="0">
                        <a:solidFill>
                          <a:srgbClr val="7030A0"/>
                        </a:solidFill>
                        <a:latin typeface="Cambria Math" panose="02040503050406030204" pitchFamily="18" charset="0"/>
                      </a:rPr>
                      <m:t>(</m:t>
                    </m:r>
                    <m:r>
                      <a:rPr lang="en-US" b="0" i="1" smtClean="0">
                        <a:solidFill>
                          <a:srgbClr val="7030A0"/>
                        </a:solidFill>
                        <a:latin typeface="Cambria Math" panose="02040503050406030204" pitchFamily="18" charset="0"/>
                      </a:rPr>
                      <m:t>𝑆𝑐𝑎𝑙𝑎𝑟</m:t>
                    </m:r>
                    <m:r>
                      <a:rPr lang="en-US" b="0" i="1" smtClean="0">
                        <a:solidFill>
                          <a:srgbClr val="7030A0"/>
                        </a:solidFill>
                        <a:latin typeface="Cambria Math" panose="02040503050406030204" pitchFamily="18" charset="0"/>
                      </a:rPr>
                      <m:t> </m:t>
                    </m:r>
                    <m:r>
                      <a:rPr lang="en-US" b="0" i="1" smtClean="0">
                        <a:solidFill>
                          <a:srgbClr val="7030A0"/>
                        </a:solidFill>
                        <a:latin typeface="Cambria Math" panose="02040503050406030204" pitchFamily="18" charset="0"/>
                      </a:rPr>
                      <m:t>𝑃𝑟𝑜𝑗𝑒𝑐𝑡𝑖𝑜𝑛</m:t>
                    </m:r>
                    <m:r>
                      <a:rPr lang="en-US" b="0" i="1" smtClean="0">
                        <a:solidFill>
                          <a:srgbClr val="7030A0"/>
                        </a:solidFill>
                        <a:latin typeface="Cambria Math" panose="02040503050406030204" pitchFamily="18" charset="0"/>
                      </a:rPr>
                      <m:t>)</m:t>
                    </m:r>
                    <m:r>
                      <a:rPr lang="en-AU" b="1" i="1" smtClean="0">
                        <a:solidFill>
                          <a:srgbClr val="7030A0"/>
                        </a:solidFill>
                        <a:latin typeface="Cambria Math" panose="02040503050406030204" pitchFamily="18" charset="0"/>
                      </a:rPr>
                      <m:t>.</m:t>
                    </m:r>
                    <m:acc>
                      <m:accPr>
                        <m:chr m:val="̂"/>
                        <m:ctrlPr>
                          <a:rPr lang="en-AU" b="1" i="1" smtClean="0">
                            <a:solidFill>
                              <a:srgbClr val="7030A0"/>
                            </a:solidFill>
                            <a:latin typeface="Cambria Math" panose="02040503050406030204" pitchFamily="18" charset="0"/>
                          </a:rPr>
                        </m:ctrlPr>
                      </m:accPr>
                      <m:e>
                        <m:r>
                          <a:rPr lang="en-AU" b="1" i="1" smtClean="0">
                            <a:solidFill>
                              <a:srgbClr val="7030A0"/>
                            </a:solidFill>
                            <a:latin typeface="Cambria Math" panose="02040503050406030204" pitchFamily="18" charset="0"/>
                          </a:rPr>
                          <m:t>𝒃</m:t>
                        </m:r>
                      </m:e>
                    </m:acc>
                  </m:oMath>
                </a14:m>
                <a:endParaRPr lang="en-AU" b="1" dirty="0"/>
              </a:p>
              <a:p>
                <a:pPr marL="857250" lvl="1" indent="-342900"/>
                <a:r>
                  <a:rPr lang="en-AU" b="1" dirty="0"/>
                  <a:t>Vector Projection = (Scalar Projection of a on b)* (Unit vector b)</a:t>
                </a:r>
              </a:p>
              <a:p>
                <a:pPr marL="857250" lvl="1" indent="-342900"/>
                <a:r>
                  <a:rPr lang="en-AU" b="1" dirty="0"/>
                  <a:t>Sometimes you see vector projection written as </a:t>
                </a:r>
                <a14:m>
                  <m:oMath xmlns:m="http://schemas.openxmlformats.org/officeDocument/2006/math">
                    <m:r>
                      <a:rPr lang="en-US" sz="2200" b="1" i="1" smtClean="0">
                        <a:solidFill>
                          <a:srgbClr val="7030A0"/>
                        </a:solidFill>
                        <a:latin typeface="Cambria Math" panose="02040503050406030204" pitchFamily="18" charset="0"/>
                      </a:rPr>
                      <m:t>𝒑</m:t>
                    </m:r>
                  </m:oMath>
                </a14:m>
                <a:r>
                  <a:rPr lang="en-AU" sz="2200" b="1" i="1" dirty="0">
                    <a:solidFill>
                      <a:srgbClr val="7030A0"/>
                    </a:solidFill>
                  </a:rPr>
                  <a:t>  </a:t>
                </a:r>
              </a:p>
              <a:p>
                <a:pPr marL="857250" lvl="1" indent="-342900"/>
                <a:r>
                  <a:rPr lang="en-AU" sz="2200" dirty="0">
                    <a:solidFill>
                      <a:srgbClr val="7030A0"/>
                    </a:solidFill>
                  </a:rPr>
                  <a:t>this is easy to confuse with the scalar projection p</a:t>
                </a:r>
              </a:p>
              <a:p>
                <a:pPr marL="342900" indent="-342900">
                  <a:buFont typeface="Arial" panose="020B0604020202020204" pitchFamily="34" charset="0"/>
                  <a:buChar char="•"/>
                </a:pPr>
                <a:r>
                  <a:rPr lang="en-AU" dirty="0"/>
                  <a:t>Vector projection tells us the magnitude of the projection and the direction of </a:t>
                </a:r>
                <a14:m>
                  <m:oMath xmlns:m="http://schemas.openxmlformats.org/officeDocument/2006/math">
                    <m:r>
                      <a:rPr lang="en-AU" b="1" i="1" dirty="0" smtClean="0">
                        <a:latin typeface="Cambria Math" panose="02040503050406030204" pitchFamily="18" charset="0"/>
                      </a:rPr>
                      <m:t>𝒃</m:t>
                    </m:r>
                  </m:oMath>
                </a14:m>
                <a:r>
                  <a:rPr lang="en-AU" b="1" dirty="0"/>
                  <a:t> – </a:t>
                </a:r>
                <a:r>
                  <a:rPr lang="en-AU" dirty="0"/>
                  <a:t>remember</a:t>
                </a:r>
                <a:r>
                  <a:rPr lang="en-AU" b="1" dirty="0"/>
                  <a:t> </a:t>
                </a:r>
                <a14:m>
                  <m:oMath xmlns:m="http://schemas.openxmlformats.org/officeDocument/2006/math">
                    <m:acc>
                      <m:accPr>
                        <m:chr m:val="̂"/>
                        <m:ctrlPr>
                          <a:rPr lang="en-AU" b="1" i="1" smtClean="0">
                            <a:latin typeface="Cambria Math" panose="02040503050406030204" pitchFamily="18" charset="0"/>
                          </a:rPr>
                        </m:ctrlPr>
                      </m:accPr>
                      <m:e>
                        <m:r>
                          <a:rPr lang="en-AU" b="1" i="1" smtClean="0">
                            <a:latin typeface="Cambria Math" panose="02040503050406030204" pitchFamily="18" charset="0"/>
                          </a:rPr>
                          <m:t>𝒃</m:t>
                        </m:r>
                      </m:e>
                    </m:acc>
                  </m:oMath>
                </a14:m>
                <a:r>
                  <a:rPr lang="en-AU" b="1" dirty="0"/>
                  <a:t> </a:t>
                </a:r>
                <a:r>
                  <a:rPr lang="en-AU" dirty="0"/>
                  <a:t>is the unit vector</a:t>
                </a:r>
              </a:p>
              <a:p>
                <a:pPr marL="342900" indent="-342900">
                  <a:buFont typeface="Arial" panose="020B0604020202020204" pitchFamily="34" charset="0"/>
                  <a:buChar char="•"/>
                </a:pPr>
                <a:r>
                  <a:rPr lang="en-AU" dirty="0"/>
                  <a:t>You must work out the Scalar Projection first</a:t>
                </a:r>
              </a:p>
              <a:p>
                <a:pPr marL="342900" indent="-342900">
                  <a:buFont typeface="Arial" panose="020B0604020202020204" pitchFamily="34" charset="0"/>
                  <a:buChar char="•"/>
                </a:pPr>
                <a:endParaRPr lang="en-AU" b="1" dirty="0"/>
              </a:p>
            </p:txBody>
          </p:sp>
        </mc:Choice>
        <mc:Fallback xmlns="">
          <p:sp>
            <p:nvSpPr>
              <p:cNvPr id="3" name="Content Placeholder 2"/>
              <p:cNvSpPr>
                <a:spLocks noGrp="1" noRot="1" noChangeAspect="1" noMove="1" noResize="1" noEditPoints="1" noAdjustHandles="1" noChangeArrowheads="1" noChangeShapeType="1" noTextEdit="1"/>
              </p:cNvSpPr>
              <p:nvPr>
                <p:ph sz="half" idx="2"/>
              </p:nvPr>
            </p:nvSpPr>
            <p:spPr>
              <a:xfrm>
                <a:off x="275696" y="2084173"/>
                <a:ext cx="8569723" cy="4105490"/>
              </a:xfrm>
              <a:blipFill>
                <a:blip r:embed="rId2"/>
                <a:stretch>
                  <a:fillRect l="-640" t="-2823"/>
                </a:stretch>
              </a:blipFill>
            </p:spPr>
            <p:txBody>
              <a:bodyPr/>
              <a:lstStyle/>
              <a:p>
                <a:r>
                  <a:rPr lang="en-AU">
                    <a:noFill/>
                  </a:rPr>
                  <a:t> </a:t>
                </a:r>
              </a:p>
            </p:txBody>
          </p:sp>
        </mc:Fallback>
      </mc:AlternateContent>
      <p:sp>
        <p:nvSpPr>
          <p:cNvPr id="4" name="Title 3"/>
          <p:cNvSpPr>
            <a:spLocks noGrp="1"/>
          </p:cNvSpPr>
          <p:nvPr>
            <p:ph type="title"/>
          </p:nvPr>
        </p:nvSpPr>
        <p:spPr/>
        <p:txBody>
          <a:bodyPr/>
          <a:lstStyle/>
          <a:p>
            <a:r>
              <a:rPr lang="en-AU" dirty="0"/>
              <a:t>Scalar &amp; Vector Projection</a:t>
            </a:r>
          </a:p>
        </p:txBody>
      </p:sp>
    </p:spTree>
    <p:extLst>
      <p:ext uri="{BB962C8B-B14F-4D97-AF65-F5344CB8AC3E}">
        <p14:creationId xmlns:p14="http://schemas.microsoft.com/office/powerpoint/2010/main" val="38015397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p:cNvSpPr>
                <a:spLocks noGrp="1"/>
              </p:cNvSpPr>
              <p:nvPr>
                <p:ph type="body" idx="13"/>
              </p:nvPr>
            </p:nvSpPr>
            <p:spPr>
              <a:xfrm>
                <a:off x="275696" y="2010599"/>
                <a:ext cx="8569723" cy="353660"/>
              </a:xfrm>
            </p:spPr>
            <p:txBody>
              <a:bodyPr>
                <a:normAutofit lnSpcReduction="10000"/>
              </a:bodyPr>
              <a:lstStyle/>
              <a:p>
                <a:r>
                  <a:rPr lang="en-AU" dirty="0"/>
                  <a:t>Find the scalar and vector projection of </a:t>
                </a:r>
                <a14:m>
                  <m:oMath xmlns:m="http://schemas.openxmlformats.org/officeDocument/2006/math">
                    <m:r>
                      <a:rPr lang="en-AU" i="1" dirty="0" smtClean="0">
                        <a:latin typeface="Cambria Math" panose="02040503050406030204" pitchFamily="18" charset="0"/>
                      </a:rPr>
                      <m:t>𝑎</m:t>
                    </m:r>
                  </m:oMath>
                </a14:m>
                <a:r>
                  <a:rPr lang="en-AU" dirty="0"/>
                  <a:t> on </a:t>
                </a:r>
                <a14:m>
                  <m:oMath xmlns:m="http://schemas.openxmlformats.org/officeDocument/2006/math">
                    <m:r>
                      <a:rPr lang="en-AU" i="1" dirty="0" smtClean="0">
                        <a:latin typeface="Cambria Math" panose="02040503050406030204" pitchFamily="18" charset="0"/>
                      </a:rPr>
                      <m:t>𝑏</m:t>
                    </m:r>
                  </m:oMath>
                </a14:m>
                <a:endParaRPr lang="en-AU" dirty="0"/>
              </a:p>
            </p:txBody>
          </p:sp>
        </mc:Choice>
        <mc:Fallback xmlns="">
          <p:sp>
            <p:nvSpPr>
              <p:cNvPr id="2" name="Text Placeholder 1"/>
              <p:cNvSpPr>
                <a:spLocks noGrp="1" noRot="1" noChangeAspect="1" noMove="1" noResize="1" noEditPoints="1" noAdjustHandles="1" noChangeArrowheads="1" noChangeShapeType="1" noTextEdit="1"/>
              </p:cNvSpPr>
              <p:nvPr>
                <p:ph type="body" idx="13"/>
              </p:nvPr>
            </p:nvSpPr>
            <p:spPr>
              <a:xfrm>
                <a:off x="275696" y="2010599"/>
                <a:ext cx="8569723" cy="353660"/>
              </a:xfrm>
              <a:blipFill rotWithShape="0">
                <a:blip r:embed="rId2"/>
                <a:stretch>
                  <a:fillRect l="-711" t="-20690" b="-32759"/>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half" idx="2"/>
              </p:nvPr>
            </p:nvSpPr>
            <p:spPr>
              <a:xfrm>
                <a:off x="275696" y="2364260"/>
                <a:ext cx="8569723" cy="4143632"/>
              </a:xfrm>
            </p:spPr>
            <p:txBody>
              <a:bodyPr>
                <a:normAutofit/>
              </a:bodyPr>
              <a:lstStyle/>
              <a:p>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𝑎</m:t>
                      </m:r>
                      <m:r>
                        <a:rPr lang="en-AU" b="0" i="1" smtClean="0">
                          <a:latin typeface="Cambria Math" panose="02040503050406030204" pitchFamily="18" charset="0"/>
                        </a:rPr>
                        <m:t>=&lt;2,1,−5&gt;</m:t>
                      </m:r>
                      <m:r>
                        <a:rPr lang="en-AU" b="0" i="1" smtClean="0">
                          <a:latin typeface="Cambria Math" panose="02040503050406030204" pitchFamily="18" charset="0"/>
                        </a:rPr>
                        <m:t>𝑎𝑛𝑑</m:t>
                      </m:r>
                      <m:r>
                        <a:rPr lang="en-AU" b="0" i="1" smtClean="0">
                          <a:latin typeface="Cambria Math" panose="02040503050406030204" pitchFamily="18" charset="0"/>
                        </a:rPr>
                        <m:t> </m:t>
                      </m:r>
                      <m:r>
                        <a:rPr lang="en-AU" b="0" i="1" smtClean="0">
                          <a:latin typeface="Cambria Math" panose="02040503050406030204" pitchFamily="18" charset="0"/>
                        </a:rPr>
                        <m:t>𝑏</m:t>
                      </m:r>
                      <m:r>
                        <a:rPr lang="en-AU" b="0" i="1" smtClean="0">
                          <a:latin typeface="Cambria Math" panose="02040503050406030204" pitchFamily="18" charset="0"/>
                        </a:rPr>
                        <m:t>=&lt;3,−4,0&gt;</m:t>
                      </m:r>
                    </m:oMath>
                  </m:oMathPara>
                </a14:m>
                <a:endParaRPr/>
              </a:p>
              <a:p>
                <a:r>
                  <a:rPr lang="en-AU" b="0" dirty="0">
                    <a:latin typeface="Cambria Math" panose="02040503050406030204" pitchFamily="18" charset="0"/>
                  </a:rPr>
                  <a:t>Scalar projection of </a:t>
                </a:r>
                <a14:m>
                  <m:oMath xmlns:m="http://schemas.openxmlformats.org/officeDocument/2006/math">
                    <m:r>
                      <a:rPr lang="en-AU" b="0" i="1" dirty="0" smtClean="0">
                        <a:latin typeface="Cambria Math" panose="02040503050406030204" pitchFamily="18" charset="0"/>
                      </a:rPr>
                      <m:t>𝑎</m:t>
                    </m:r>
                  </m:oMath>
                </a14:m>
                <a:r>
                  <a:rPr lang="en-AU" b="0" dirty="0">
                    <a:latin typeface="Cambria Math" panose="02040503050406030204" pitchFamily="18" charset="0"/>
                  </a:rPr>
                  <a:t> on </a:t>
                </a:r>
                <a14:m>
                  <m:oMath xmlns:m="http://schemas.openxmlformats.org/officeDocument/2006/math">
                    <m:r>
                      <a:rPr lang="en-AU" b="0" i="1" dirty="0" smtClean="0">
                        <a:latin typeface="Cambria Math" panose="02040503050406030204" pitchFamily="18" charset="0"/>
                      </a:rPr>
                      <m:t>𝑏</m:t>
                    </m:r>
                  </m:oMath>
                </a14:m>
                <a:r>
                  <a:rPr lang="en-AU" b="0" dirty="0">
                    <a:latin typeface="Cambria Math" panose="02040503050406030204" pitchFamily="18" charset="0"/>
                  </a:rPr>
                  <a:t> means</a:t>
                </a:r>
              </a:p>
              <a:p>
                <a:pPr marL="342900" indent="-342900">
                  <a:buFont typeface="Arial" panose="020B0604020202020204" pitchFamily="34" charset="0"/>
                  <a:buChar char="•"/>
                </a:pPr>
                <a:r>
                  <a:rPr lang="en-AU" dirty="0">
                    <a:latin typeface="Cambria Math" panose="02040503050406030204" pitchFamily="18" charset="0"/>
                  </a:rPr>
                  <a:t>How much of the </a:t>
                </a:r>
                <a:r>
                  <a:rPr lang="en-AU" dirty="0">
                    <a:solidFill>
                      <a:srgbClr val="FF0000"/>
                    </a:solidFill>
                    <a:latin typeface="Cambria Math" panose="02040503050406030204" pitchFamily="18" charset="0"/>
                  </a:rPr>
                  <a:t>vector </a:t>
                </a:r>
                <a14:m>
                  <m:oMath xmlns:m="http://schemas.openxmlformats.org/officeDocument/2006/math">
                    <m:r>
                      <a:rPr lang="en-AU" b="1" i="1" dirty="0" smtClean="0">
                        <a:solidFill>
                          <a:srgbClr val="FF0000"/>
                        </a:solidFill>
                        <a:latin typeface="Cambria Math" panose="02040503050406030204" pitchFamily="18" charset="0"/>
                      </a:rPr>
                      <m:t>𝒂</m:t>
                    </m:r>
                  </m:oMath>
                </a14:m>
                <a:r>
                  <a:rPr lang="en-AU" dirty="0">
                    <a:solidFill>
                      <a:srgbClr val="FF0000"/>
                    </a:solidFill>
                    <a:latin typeface="Cambria Math" panose="02040503050406030204" pitchFamily="18" charset="0"/>
                  </a:rPr>
                  <a:t> </a:t>
                </a:r>
                <a:r>
                  <a:rPr lang="en-AU" dirty="0">
                    <a:latin typeface="Cambria Math" panose="02040503050406030204" pitchFamily="18" charset="0"/>
                  </a:rPr>
                  <a:t>lies in the </a:t>
                </a:r>
                <a14:m>
                  <m:oMath xmlns:m="http://schemas.openxmlformats.org/officeDocument/2006/math">
                    <m:r>
                      <a:rPr lang="en-AU" b="1" i="1" dirty="0" smtClean="0">
                        <a:solidFill>
                          <a:srgbClr val="7030A0"/>
                        </a:solidFill>
                        <a:latin typeface="Cambria Math" panose="02040503050406030204" pitchFamily="18" charset="0"/>
                      </a:rPr>
                      <m:t>𝒃</m:t>
                    </m:r>
                  </m:oMath>
                </a14:m>
                <a:r>
                  <a:rPr lang="en-AU" dirty="0">
                    <a:solidFill>
                      <a:srgbClr val="7030A0"/>
                    </a:solidFill>
                    <a:latin typeface="Cambria Math" panose="02040503050406030204" pitchFamily="18" charset="0"/>
                  </a:rPr>
                  <a:t> direction</a:t>
                </a:r>
                <a:r>
                  <a:rPr lang="en-AU" dirty="0">
                    <a:latin typeface="Cambria Math" panose="02040503050406030204" pitchFamily="18" charset="0"/>
                  </a:rPr>
                  <a:t>?</a:t>
                </a:r>
              </a:p>
              <a:p>
                <a:pPr/>
                <a14:m>
                  <m:oMathPara xmlns:m="http://schemas.openxmlformats.org/officeDocument/2006/math">
                    <m:oMathParaPr>
                      <m:jc m:val="center"/>
                    </m:oMathParaPr>
                    <m:oMath xmlns:m="http://schemas.openxmlformats.org/officeDocument/2006/math">
                      <m:r>
                        <a:rPr lang="en-AU" b="1" i="1" dirty="0" smtClean="0">
                          <a:solidFill>
                            <a:srgbClr val="FF0000"/>
                          </a:solidFill>
                          <a:latin typeface="Cambria Math" panose="02040503050406030204" pitchFamily="18" charset="0"/>
                        </a:rPr>
                        <m:t>&lt;</m:t>
                      </m:r>
                      <m:r>
                        <a:rPr lang="en-AU" b="1" i="1">
                          <a:solidFill>
                            <a:srgbClr val="FF0000"/>
                          </a:solidFill>
                          <a:latin typeface="Cambria Math" panose="02040503050406030204" pitchFamily="18" charset="0"/>
                        </a:rPr>
                        <m:t>𝟐</m:t>
                      </m:r>
                      <m:r>
                        <a:rPr lang="en-AU" b="1" i="1">
                          <a:solidFill>
                            <a:srgbClr val="FF0000"/>
                          </a:solidFill>
                          <a:latin typeface="Cambria Math" panose="02040503050406030204" pitchFamily="18" charset="0"/>
                        </a:rPr>
                        <m:t>,</m:t>
                      </m:r>
                      <m:r>
                        <a:rPr lang="en-AU" b="1" i="1">
                          <a:solidFill>
                            <a:srgbClr val="FF0000"/>
                          </a:solidFill>
                          <a:latin typeface="Cambria Math" panose="02040503050406030204" pitchFamily="18" charset="0"/>
                        </a:rPr>
                        <m:t>𝟏</m:t>
                      </m:r>
                      <m:r>
                        <a:rPr lang="en-AU" b="1" i="1">
                          <a:solidFill>
                            <a:srgbClr val="FF0000"/>
                          </a:solidFill>
                          <a:latin typeface="Cambria Math" panose="02040503050406030204" pitchFamily="18" charset="0"/>
                        </a:rPr>
                        <m:t>,−</m:t>
                      </m:r>
                      <m:r>
                        <a:rPr lang="en-AU" b="1" i="1">
                          <a:solidFill>
                            <a:srgbClr val="FF0000"/>
                          </a:solidFill>
                          <a:latin typeface="Cambria Math" panose="02040503050406030204" pitchFamily="18" charset="0"/>
                        </a:rPr>
                        <m:t>𝟓</m:t>
                      </m:r>
                      <m:r>
                        <a:rPr lang="en-AU" b="1" i="1">
                          <a:solidFill>
                            <a:srgbClr val="FF0000"/>
                          </a:solidFill>
                          <a:latin typeface="Cambria Math" panose="02040503050406030204" pitchFamily="18" charset="0"/>
                        </a:rPr>
                        <m:t>&gt;.</m:t>
                      </m:r>
                      <m:f>
                        <m:fPr>
                          <m:ctrlPr>
                            <a:rPr lang="en-AU" b="1" i="1" smtClean="0">
                              <a:solidFill>
                                <a:srgbClr val="7030A0"/>
                              </a:solidFill>
                              <a:latin typeface="Cambria Math" panose="02040503050406030204" pitchFamily="18" charset="0"/>
                            </a:rPr>
                          </m:ctrlPr>
                        </m:fPr>
                        <m:num>
                          <m:r>
                            <a:rPr lang="en-AU" b="1" i="1" smtClean="0">
                              <a:solidFill>
                                <a:srgbClr val="7030A0"/>
                              </a:solidFill>
                              <a:latin typeface="Cambria Math" panose="02040503050406030204" pitchFamily="18" charset="0"/>
                            </a:rPr>
                            <m:t>&lt;</m:t>
                          </m:r>
                          <m:r>
                            <a:rPr lang="en-AU" b="1" i="1" smtClean="0">
                              <a:solidFill>
                                <a:srgbClr val="7030A0"/>
                              </a:solidFill>
                              <a:latin typeface="Cambria Math" panose="02040503050406030204" pitchFamily="18" charset="0"/>
                            </a:rPr>
                            <m:t>𝟑</m:t>
                          </m:r>
                          <m:r>
                            <a:rPr lang="en-AU" b="1" i="1" smtClean="0">
                              <a:solidFill>
                                <a:srgbClr val="7030A0"/>
                              </a:solidFill>
                              <a:latin typeface="Cambria Math" panose="02040503050406030204" pitchFamily="18" charset="0"/>
                            </a:rPr>
                            <m:t>,−</m:t>
                          </m:r>
                          <m:r>
                            <a:rPr lang="en-AU" b="1" i="1" smtClean="0">
                              <a:solidFill>
                                <a:srgbClr val="7030A0"/>
                              </a:solidFill>
                              <a:latin typeface="Cambria Math" panose="02040503050406030204" pitchFamily="18" charset="0"/>
                            </a:rPr>
                            <m:t>𝟒</m:t>
                          </m:r>
                          <m:r>
                            <a:rPr lang="en-AU" b="1" i="1" smtClean="0">
                              <a:solidFill>
                                <a:srgbClr val="7030A0"/>
                              </a:solidFill>
                              <a:latin typeface="Cambria Math" panose="02040503050406030204" pitchFamily="18" charset="0"/>
                            </a:rPr>
                            <m:t>,</m:t>
                          </m:r>
                          <m:r>
                            <a:rPr lang="en-AU" b="1" i="1" smtClean="0">
                              <a:solidFill>
                                <a:srgbClr val="7030A0"/>
                              </a:solidFill>
                              <a:latin typeface="Cambria Math" panose="02040503050406030204" pitchFamily="18" charset="0"/>
                            </a:rPr>
                            <m:t>𝟎</m:t>
                          </m:r>
                          <m:r>
                            <a:rPr lang="en-AU" b="1" i="1" smtClean="0">
                              <a:solidFill>
                                <a:srgbClr val="7030A0"/>
                              </a:solidFill>
                              <a:latin typeface="Cambria Math" panose="02040503050406030204" pitchFamily="18" charset="0"/>
                            </a:rPr>
                            <m:t>&gt;</m:t>
                          </m:r>
                        </m:num>
                        <m:den>
                          <m:rad>
                            <m:radPr>
                              <m:degHide m:val="on"/>
                              <m:ctrlPr>
                                <a:rPr lang="en-AU" b="1" i="1" smtClean="0">
                                  <a:solidFill>
                                    <a:srgbClr val="7030A0"/>
                                  </a:solidFill>
                                  <a:latin typeface="Cambria Math" panose="02040503050406030204" pitchFamily="18" charset="0"/>
                                </a:rPr>
                              </m:ctrlPr>
                            </m:radPr>
                            <m:deg/>
                            <m:e>
                              <m:r>
                                <a:rPr lang="en-AU" b="1" i="1" smtClean="0">
                                  <a:solidFill>
                                    <a:srgbClr val="7030A0"/>
                                  </a:solidFill>
                                  <a:latin typeface="Cambria Math" panose="02040503050406030204" pitchFamily="18" charset="0"/>
                                </a:rPr>
                                <m:t>𝟗</m:t>
                              </m:r>
                              <m:r>
                                <a:rPr lang="en-AU" b="1" i="1" smtClean="0">
                                  <a:solidFill>
                                    <a:srgbClr val="7030A0"/>
                                  </a:solidFill>
                                  <a:latin typeface="Cambria Math" panose="02040503050406030204" pitchFamily="18" charset="0"/>
                                </a:rPr>
                                <m:t>+</m:t>
                              </m:r>
                              <m:r>
                                <a:rPr lang="en-AU" b="1" i="1" smtClean="0">
                                  <a:solidFill>
                                    <a:srgbClr val="7030A0"/>
                                  </a:solidFill>
                                  <a:latin typeface="Cambria Math" panose="02040503050406030204" pitchFamily="18" charset="0"/>
                                </a:rPr>
                                <m:t>𝟏𝟔</m:t>
                              </m:r>
                              <m:r>
                                <a:rPr lang="en-AU" b="1" i="1" smtClean="0">
                                  <a:solidFill>
                                    <a:srgbClr val="7030A0"/>
                                  </a:solidFill>
                                  <a:latin typeface="Cambria Math" panose="02040503050406030204" pitchFamily="18" charset="0"/>
                                </a:rPr>
                                <m:t>+</m:t>
                              </m:r>
                              <m:r>
                                <a:rPr lang="en-AU" b="1" i="1" smtClean="0">
                                  <a:solidFill>
                                    <a:srgbClr val="7030A0"/>
                                  </a:solidFill>
                                  <a:latin typeface="Cambria Math" panose="02040503050406030204" pitchFamily="18" charset="0"/>
                                </a:rPr>
                                <m:t>𝟎</m:t>
                              </m:r>
                            </m:e>
                          </m:rad>
                        </m:den>
                      </m:f>
                      <m:r>
                        <a:rPr lang="en-AU" b="0" i="1" smtClean="0">
                          <a:latin typeface="Cambria Math" panose="02040503050406030204" pitchFamily="18" charset="0"/>
                        </a:rPr>
                        <m:t>=</m:t>
                      </m:r>
                      <m:f>
                        <m:fPr>
                          <m:ctrlPr>
                            <a:rPr lang="en-AU" b="0" i="1" smtClean="0">
                              <a:latin typeface="Cambria Math" panose="02040503050406030204" pitchFamily="18" charset="0"/>
                            </a:rPr>
                          </m:ctrlPr>
                        </m:fPr>
                        <m:num>
                          <m:r>
                            <a:rPr lang="en-AU" b="0" i="1" smtClean="0">
                              <a:latin typeface="Cambria Math" panose="02040503050406030204" pitchFamily="18" charset="0"/>
                            </a:rPr>
                            <m:t>6−4+0</m:t>
                          </m:r>
                        </m:num>
                        <m:den>
                          <m:rad>
                            <m:radPr>
                              <m:degHide m:val="on"/>
                              <m:ctrlPr>
                                <a:rPr lang="en-AU" b="0" i="1" smtClean="0">
                                  <a:latin typeface="Cambria Math" panose="02040503050406030204" pitchFamily="18" charset="0"/>
                                </a:rPr>
                              </m:ctrlPr>
                            </m:radPr>
                            <m:deg/>
                            <m:e>
                              <m:r>
                                <a:rPr lang="en-AU" b="0" i="1" smtClean="0">
                                  <a:latin typeface="Cambria Math" panose="02040503050406030204" pitchFamily="18" charset="0"/>
                                </a:rPr>
                                <m:t>25</m:t>
                              </m:r>
                            </m:e>
                          </m:rad>
                        </m:den>
                      </m:f>
                      <m:r>
                        <a:rPr lang="en-AU" b="0" i="1" smtClean="0">
                          <a:latin typeface="Cambria Math" panose="02040503050406030204" pitchFamily="18" charset="0"/>
                        </a:rPr>
                        <m:t>=</m:t>
                      </m:r>
                      <m:f>
                        <m:fPr>
                          <m:ctrlPr>
                            <a:rPr lang="en-AU" b="0" i="1" smtClean="0">
                              <a:latin typeface="Cambria Math" panose="02040503050406030204" pitchFamily="18" charset="0"/>
                            </a:rPr>
                          </m:ctrlPr>
                        </m:fPr>
                        <m:num>
                          <m:r>
                            <a:rPr lang="en-AU" b="0" i="1" smtClean="0">
                              <a:latin typeface="Cambria Math" panose="02040503050406030204" pitchFamily="18" charset="0"/>
                            </a:rPr>
                            <m:t>2</m:t>
                          </m:r>
                        </m:num>
                        <m:den>
                          <m:r>
                            <a:rPr lang="en-AU" b="0" i="1" smtClean="0">
                              <a:latin typeface="Cambria Math" panose="02040503050406030204" pitchFamily="18" charset="0"/>
                            </a:rPr>
                            <m:t>5</m:t>
                          </m:r>
                        </m:den>
                      </m:f>
                    </m:oMath>
                  </m:oMathPara>
                </a14:m>
                <a:endParaRPr lang="en-AU" dirty="0">
                  <a:latin typeface="Cambria Math" panose="02040503050406030204" pitchFamily="18" charset="0"/>
                </a:endParaRPr>
              </a:p>
              <a:p>
                <a:r>
                  <a:rPr lang="en-AU" dirty="0">
                    <a:latin typeface="Cambria Math" panose="02040503050406030204" pitchFamily="18" charset="0"/>
                  </a:rPr>
                  <a:t>The answer is a scalar</a:t>
                </a:r>
              </a:p>
              <a:p>
                <a:r>
                  <a:rPr lang="en-AU" dirty="0">
                    <a:latin typeface="Cambria Math" panose="02040503050406030204" pitchFamily="18" charset="0"/>
                  </a:rPr>
                  <a:t>Vector Projection of </a:t>
                </a:r>
                <a14:m>
                  <m:oMath xmlns:m="http://schemas.openxmlformats.org/officeDocument/2006/math">
                    <m:r>
                      <a:rPr lang="en-AU" i="1" dirty="0" smtClean="0">
                        <a:latin typeface="Cambria Math" panose="02040503050406030204" pitchFamily="18" charset="0"/>
                      </a:rPr>
                      <m:t>𝑎</m:t>
                    </m:r>
                  </m:oMath>
                </a14:m>
                <a:r>
                  <a:rPr lang="en-AU" dirty="0">
                    <a:latin typeface="Cambria Math" panose="02040503050406030204" pitchFamily="18" charset="0"/>
                  </a:rPr>
                  <a:t> on </a:t>
                </a:r>
                <a14:m>
                  <m:oMath xmlns:m="http://schemas.openxmlformats.org/officeDocument/2006/math">
                    <m:r>
                      <a:rPr lang="en-AU" i="1" dirty="0" smtClean="0">
                        <a:latin typeface="Cambria Math" panose="02040503050406030204" pitchFamily="18" charset="0"/>
                      </a:rPr>
                      <m:t>𝑏</m:t>
                    </m:r>
                  </m:oMath>
                </a14:m>
                <a:r>
                  <a:rPr lang="en-AU" dirty="0">
                    <a:latin typeface="Cambria Math" panose="02040503050406030204" pitchFamily="18" charset="0"/>
                  </a:rPr>
                  <a:t> means</a:t>
                </a:r>
              </a:p>
              <a:p>
                <a:pPr marL="342900" indent="-342900">
                  <a:buFont typeface="Arial" panose="020B0604020202020204" pitchFamily="34" charset="0"/>
                  <a:buChar char="•"/>
                </a:pPr>
                <a:r>
                  <a:rPr lang="en-AU" dirty="0">
                    <a:latin typeface="Cambria Math" panose="02040503050406030204" pitchFamily="18" charset="0"/>
                  </a:rPr>
                  <a:t>(Scalar projection of </a:t>
                </a:r>
                <a14:m>
                  <m:oMath xmlns:m="http://schemas.openxmlformats.org/officeDocument/2006/math">
                    <m:r>
                      <a:rPr lang="en-AU" i="1" dirty="0">
                        <a:latin typeface="Cambria Math" panose="02040503050406030204" pitchFamily="18" charset="0"/>
                      </a:rPr>
                      <m:t>𝑎</m:t>
                    </m:r>
                  </m:oMath>
                </a14:m>
                <a:r>
                  <a:rPr lang="en-AU" dirty="0">
                    <a:latin typeface="Cambria Math" panose="02040503050406030204" pitchFamily="18" charset="0"/>
                  </a:rPr>
                  <a:t> on </a:t>
                </a:r>
                <a14:m>
                  <m:oMath xmlns:m="http://schemas.openxmlformats.org/officeDocument/2006/math">
                    <m:r>
                      <a:rPr lang="en-AU" i="1" dirty="0">
                        <a:latin typeface="Cambria Math" panose="02040503050406030204" pitchFamily="18" charset="0"/>
                      </a:rPr>
                      <m:t>𝑏</m:t>
                    </m:r>
                  </m:oMath>
                </a14:m>
                <a:r>
                  <a:rPr lang="en-AU" dirty="0">
                    <a:latin typeface="Cambria Math" panose="02040503050406030204" pitchFamily="18" charset="0"/>
                  </a:rPr>
                  <a:t>)*</a:t>
                </a:r>
                <a:r>
                  <a:rPr lang="en-AU" b="1" dirty="0">
                    <a:solidFill>
                      <a:srgbClr val="7030A0"/>
                    </a:solidFill>
                  </a:rPr>
                  <a:t> </a:t>
                </a:r>
                <a14:m>
                  <m:oMath xmlns:m="http://schemas.openxmlformats.org/officeDocument/2006/math">
                    <m:r>
                      <a:rPr lang="en-AU" b="1" i="0" dirty="0" smtClean="0">
                        <a:solidFill>
                          <a:srgbClr val="7030A0"/>
                        </a:solidFill>
                        <a:latin typeface="Cambria Math" panose="02040503050406030204" pitchFamily="18" charset="0"/>
                      </a:rPr>
                      <m:t>(</m:t>
                    </m:r>
                    <m:r>
                      <a:rPr lang="en-AU" b="1" i="1" dirty="0">
                        <a:solidFill>
                          <a:srgbClr val="7030A0"/>
                        </a:solidFill>
                        <a:latin typeface="Cambria Math" panose="02040503050406030204" pitchFamily="18" charset="0"/>
                      </a:rPr>
                      <m:t>𝒃</m:t>
                    </m:r>
                  </m:oMath>
                </a14:m>
                <a:r>
                  <a:rPr lang="en-AU" dirty="0">
                    <a:solidFill>
                      <a:srgbClr val="7030A0"/>
                    </a:solidFill>
                    <a:latin typeface="Cambria Math" panose="02040503050406030204" pitchFamily="18" charset="0"/>
                  </a:rPr>
                  <a:t> direction)</a:t>
                </a:r>
              </a:p>
              <a:p>
                <a:pPr marL="342900" indent="-342900">
                  <a:buFont typeface="Arial" panose="020B0604020202020204" pitchFamily="34" charset="0"/>
                  <a:buChar char="•"/>
                </a:pPr>
                <a14:m>
                  <m:oMath xmlns:m="http://schemas.openxmlformats.org/officeDocument/2006/math">
                    <m:f>
                      <m:fPr>
                        <m:ctrlPr>
                          <a:rPr lang="en-AU" i="1" smtClean="0">
                            <a:latin typeface="Cambria Math" panose="02040503050406030204" pitchFamily="18" charset="0"/>
                          </a:rPr>
                        </m:ctrlPr>
                      </m:fPr>
                      <m:num>
                        <m:r>
                          <a:rPr lang="en-AU" b="0" i="1" smtClean="0">
                            <a:latin typeface="Cambria Math" panose="02040503050406030204" pitchFamily="18" charset="0"/>
                          </a:rPr>
                          <m:t>2</m:t>
                        </m:r>
                      </m:num>
                      <m:den>
                        <m:r>
                          <a:rPr lang="en-AU" b="0" i="1" smtClean="0">
                            <a:latin typeface="Cambria Math" panose="02040503050406030204" pitchFamily="18" charset="0"/>
                          </a:rPr>
                          <m:t>5</m:t>
                        </m:r>
                      </m:den>
                    </m:f>
                    <m:r>
                      <a:rPr lang="en-AU" b="0" i="1" smtClean="0">
                        <a:latin typeface="Cambria Math" panose="02040503050406030204" pitchFamily="18" charset="0"/>
                      </a:rPr>
                      <m:t>∗</m:t>
                    </m:r>
                    <m:f>
                      <m:fPr>
                        <m:ctrlPr>
                          <a:rPr lang="en-AU" b="1" i="1" smtClean="0">
                            <a:solidFill>
                              <a:srgbClr val="7030A0"/>
                            </a:solidFill>
                            <a:latin typeface="Cambria Math" panose="02040503050406030204" pitchFamily="18" charset="0"/>
                          </a:rPr>
                        </m:ctrlPr>
                      </m:fPr>
                      <m:num>
                        <m:r>
                          <a:rPr lang="en-AU" b="1" i="1" smtClean="0">
                            <a:solidFill>
                              <a:srgbClr val="7030A0"/>
                            </a:solidFill>
                            <a:latin typeface="Cambria Math" panose="02040503050406030204" pitchFamily="18" charset="0"/>
                          </a:rPr>
                          <m:t>&lt;</m:t>
                        </m:r>
                        <m:r>
                          <a:rPr lang="en-AU" b="1" i="1" smtClean="0">
                            <a:solidFill>
                              <a:srgbClr val="7030A0"/>
                            </a:solidFill>
                            <a:latin typeface="Cambria Math" panose="02040503050406030204" pitchFamily="18" charset="0"/>
                          </a:rPr>
                          <m:t>𝟑</m:t>
                        </m:r>
                        <m:r>
                          <a:rPr lang="en-AU" b="1" i="1" smtClean="0">
                            <a:solidFill>
                              <a:srgbClr val="7030A0"/>
                            </a:solidFill>
                            <a:latin typeface="Cambria Math" panose="02040503050406030204" pitchFamily="18" charset="0"/>
                          </a:rPr>
                          <m:t>,−</m:t>
                        </m:r>
                        <m:r>
                          <a:rPr lang="en-AU" b="1" i="1" smtClean="0">
                            <a:solidFill>
                              <a:srgbClr val="7030A0"/>
                            </a:solidFill>
                            <a:latin typeface="Cambria Math" panose="02040503050406030204" pitchFamily="18" charset="0"/>
                          </a:rPr>
                          <m:t>𝟒</m:t>
                        </m:r>
                        <m:r>
                          <a:rPr lang="en-AU" b="1" i="1" smtClean="0">
                            <a:solidFill>
                              <a:srgbClr val="7030A0"/>
                            </a:solidFill>
                            <a:latin typeface="Cambria Math" panose="02040503050406030204" pitchFamily="18" charset="0"/>
                          </a:rPr>
                          <m:t>,</m:t>
                        </m:r>
                        <m:r>
                          <a:rPr lang="en-AU" b="1" i="1" smtClean="0">
                            <a:solidFill>
                              <a:srgbClr val="7030A0"/>
                            </a:solidFill>
                            <a:latin typeface="Cambria Math" panose="02040503050406030204" pitchFamily="18" charset="0"/>
                          </a:rPr>
                          <m:t>𝟎</m:t>
                        </m:r>
                        <m:r>
                          <a:rPr lang="en-AU" b="1" i="1" smtClean="0">
                            <a:solidFill>
                              <a:srgbClr val="7030A0"/>
                            </a:solidFill>
                            <a:latin typeface="Cambria Math" panose="02040503050406030204" pitchFamily="18" charset="0"/>
                          </a:rPr>
                          <m:t>&gt;</m:t>
                        </m:r>
                      </m:num>
                      <m:den>
                        <m:rad>
                          <m:radPr>
                            <m:degHide m:val="on"/>
                            <m:ctrlPr>
                              <a:rPr lang="en-AU" b="1" i="1" smtClean="0">
                                <a:solidFill>
                                  <a:srgbClr val="7030A0"/>
                                </a:solidFill>
                                <a:latin typeface="Cambria Math" panose="02040503050406030204" pitchFamily="18" charset="0"/>
                              </a:rPr>
                            </m:ctrlPr>
                          </m:radPr>
                          <m:deg/>
                          <m:e>
                            <m:r>
                              <a:rPr lang="en-AU" b="1" i="1" smtClean="0">
                                <a:solidFill>
                                  <a:srgbClr val="7030A0"/>
                                </a:solidFill>
                                <a:latin typeface="Cambria Math" panose="02040503050406030204" pitchFamily="18" charset="0"/>
                              </a:rPr>
                              <m:t>𝟗</m:t>
                            </m:r>
                            <m:r>
                              <a:rPr lang="en-AU" b="1" i="1" smtClean="0">
                                <a:solidFill>
                                  <a:srgbClr val="7030A0"/>
                                </a:solidFill>
                                <a:latin typeface="Cambria Math" panose="02040503050406030204" pitchFamily="18" charset="0"/>
                              </a:rPr>
                              <m:t>+</m:t>
                            </m:r>
                            <m:r>
                              <a:rPr lang="en-AU" b="1" i="1" smtClean="0">
                                <a:solidFill>
                                  <a:srgbClr val="7030A0"/>
                                </a:solidFill>
                                <a:latin typeface="Cambria Math" panose="02040503050406030204" pitchFamily="18" charset="0"/>
                              </a:rPr>
                              <m:t>𝟏𝟔</m:t>
                            </m:r>
                            <m:r>
                              <a:rPr lang="en-AU" b="1" i="1" smtClean="0">
                                <a:solidFill>
                                  <a:srgbClr val="7030A0"/>
                                </a:solidFill>
                                <a:latin typeface="Cambria Math" panose="02040503050406030204" pitchFamily="18" charset="0"/>
                              </a:rPr>
                              <m:t>+</m:t>
                            </m:r>
                            <m:r>
                              <a:rPr lang="en-AU" b="1" i="1" smtClean="0">
                                <a:solidFill>
                                  <a:srgbClr val="7030A0"/>
                                </a:solidFill>
                                <a:latin typeface="Cambria Math" panose="02040503050406030204" pitchFamily="18" charset="0"/>
                              </a:rPr>
                              <m:t>𝟎</m:t>
                            </m:r>
                          </m:e>
                        </m:rad>
                      </m:den>
                    </m:f>
                    <m:r>
                      <a:rPr lang="en-AU" b="0" i="1" smtClean="0">
                        <a:latin typeface="Cambria Math" panose="02040503050406030204" pitchFamily="18" charset="0"/>
                      </a:rPr>
                      <m:t>=</m:t>
                    </m:r>
                    <m:f>
                      <m:fPr>
                        <m:ctrlPr>
                          <a:rPr lang="en-AU" b="0" i="1" smtClean="0">
                            <a:latin typeface="Cambria Math" panose="02040503050406030204" pitchFamily="18" charset="0"/>
                          </a:rPr>
                        </m:ctrlPr>
                      </m:fPr>
                      <m:num>
                        <m:r>
                          <a:rPr lang="en-AU" b="0" i="1" smtClean="0">
                            <a:latin typeface="Cambria Math" panose="02040503050406030204" pitchFamily="18" charset="0"/>
                          </a:rPr>
                          <m:t>2</m:t>
                        </m:r>
                      </m:num>
                      <m:den>
                        <m:r>
                          <a:rPr lang="en-AU" b="0" i="1" smtClean="0">
                            <a:latin typeface="Cambria Math" panose="02040503050406030204" pitchFamily="18" charset="0"/>
                          </a:rPr>
                          <m:t>25</m:t>
                        </m:r>
                      </m:den>
                    </m:f>
                    <m:r>
                      <a:rPr lang="en-AU" b="0" i="1" smtClean="0">
                        <a:latin typeface="Cambria Math" panose="02040503050406030204" pitchFamily="18" charset="0"/>
                      </a:rPr>
                      <m:t>∗&lt;3,−4,0&gt;</m:t>
                    </m:r>
                  </m:oMath>
                </a14:m>
                <a:endParaRPr lang="en-AU" dirty="0">
                  <a:latin typeface="Cambria Math" panose="02040503050406030204" pitchFamily="18" charset="0"/>
                </a:endParaRPr>
              </a:p>
              <a:p>
                <a:pPr marL="342900" indent="-342900">
                  <a:buFont typeface="Arial" panose="020B0604020202020204" pitchFamily="34" charset="0"/>
                  <a:buChar char="•"/>
                </a:pPr>
                <a:r>
                  <a:rPr lang="en-AU" dirty="0"/>
                  <a:t>The answer is a vector</a:t>
                </a:r>
              </a:p>
              <a:p>
                <a:pPr algn="ctr"/>
                <a:r>
                  <a:rPr lang="en-AU" sz="2400" b="1" dirty="0">
                    <a:solidFill>
                      <a:srgbClr val="D50071"/>
                    </a:solidFill>
                  </a:rPr>
                  <a:t>Now find the vector projection of </a:t>
                </a:r>
                <a14:m>
                  <m:oMath xmlns:m="http://schemas.openxmlformats.org/officeDocument/2006/math">
                    <m:r>
                      <a:rPr lang="en-AU" sz="2400" b="1" i="1" dirty="0" smtClean="0">
                        <a:solidFill>
                          <a:srgbClr val="D50071"/>
                        </a:solidFill>
                        <a:latin typeface="Cambria Math" panose="02040503050406030204" pitchFamily="18" charset="0"/>
                      </a:rPr>
                      <m:t>𝒃</m:t>
                    </m:r>
                  </m:oMath>
                </a14:m>
                <a:r>
                  <a:rPr lang="en-AU" sz="2400" b="1" dirty="0">
                    <a:solidFill>
                      <a:srgbClr val="D50071"/>
                    </a:solidFill>
                  </a:rPr>
                  <a:t> on </a:t>
                </a:r>
                <a14:m>
                  <m:oMath xmlns:m="http://schemas.openxmlformats.org/officeDocument/2006/math">
                    <m:r>
                      <a:rPr lang="en-AU" sz="2400" b="1" i="1" dirty="0" smtClean="0">
                        <a:solidFill>
                          <a:srgbClr val="D50071"/>
                        </a:solidFill>
                        <a:latin typeface="Cambria Math" panose="02040503050406030204" pitchFamily="18" charset="0"/>
                      </a:rPr>
                      <m:t>𝒂</m:t>
                    </m:r>
                  </m:oMath>
                </a14:m>
                <a:endParaRPr lang="en-AU" sz="2400" b="1" dirty="0">
                  <a:solidFill>
                    <a:srgbClr val="D5007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sz="half" idx="2"/>
              </p:nvPr>
            </p:nvSpPr>
            <p:spPr>
              <a:xfrm>
                <a:off x="275696" y="2364260"/>
                <a:ext cx="8569723" cy="4143632"/>
              </a:xfrm>
              <a:blipFill rotWithShape="0">
                <a:blip r:embed="rId3"/>
                <a:stretch>
                  <a:fillRect l="-711" t="-1618" b="-3088"/>
                </a:stretch>
              </a:blipFill>
            </p:spPr>
            <p:txBody>
              <a:bodyPr/>
              <a:lstStyle/>
              <a:p>
                <a:r>
                  <a:rPr lang="en-AU">
                    <a:noFill/>
                  </a:rPr>
                  <a:t> </a:t>
                </a:r>
              </a:p>
            </p:txBody>
          </p:sp>
        </mc:Fallback>
      </mc:AlternateContent>
      <p:sp>
        <p:nvSpPr>
          <p:cNvPr id="4" name="Title 3"/>
          <p:cNvSpPr>
            <a:spLocks noGrp="1"/>
          </p:cNvSpPr>
          <p:nvPr>
            <p:ph type="title"/>
          </p:nvPr>
        </p:nvSpPr>
        <p:spPr/>
        <p:txBody>
          <a:bodyPr/>
          <a:lstStyle/>
          <a:p>
            <a:r>
              <a:rPr lang="en-AU" dirty="0"/>
              <a:t>Problem</a:t>
            </a:r>
          </a:p>
        </p:txBody>
      </p:sp>
    </p:spTree>
    <p:extLst>
      <p:ext uri="{BB962C8B-B14F-4D97-AF65-F5344CB8AC3E}">
        <p14:creationId xmlns:p14="http://schemas.microsoft.com/office/powerpoint/2010/main" val="26487617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half" idx="2"/>
              </p:nvPr>
            </p:nvSpPr>
            <p:spPr>
              <a:xfrm>
                <a:off x="275696" y="2059459"/>
                <a:ext cx="8569723" cy="4130204"/>
              </a:xfrm>
            </p:spPr>
            <p:txBody>
              <a:bodyPr>
                <a:normAutofit/>
              </a:bodyPr>
              <a:lstStyle/>
              <a:p>
                <a:pPr algn="ctr"/>
                <a:r>
                  <a:rPr lang="en-AU" dirty="0"/>
                  <a:t>A powerful application of Scalar Projection is when you ask how much work is done by a force </a:t>
                </a:r>
                <a14:m>
                  <m:oMath xmlns:m="http://schemas.openxmlformats.org/officeDocument/2006/math">
                    <m:r>
                      <a:rPr lang="en-AU" b="1" i="1" dirty="0" smtClean="0">
                        <a:latin typeface="Cambria Math" panose="02040503050406030204" pitchFamily="18" charset="0"/>
                      </a:rPr>
                      <m:t>𝑭</m:t>
                    </m:r>
                  </m:oMath>
                </a14:m>
                <a:r>
                  <a:rPr lang="en-AU" dirty="0"/>
                  <a:t> when it results in a displacement </a:t>
                </a:r>
                <a14:m>
                  <m:oMath xmlns:m="http://schemas.openxmlformats.org/officeDocument/2006/math">
                    <m:r>
                      <a:rPr lang="en-AU" b="1" i="1" dirty="0" smtClean="0">
                        <a:latin typeface="Cambria Math" panose="02040503050406030204" pitchFamily="18" charset="0"/>
                      </a:rPr>
                      <m:t>𝒔</m:t>
                    </m:r>
                  </m:oMath>
                </a14:m>
                <a:endParaRPr lang="en-AU" b="1" dirty="0"/>
              </a:p>
              <a:p>
                <a:pPr algn="ctr"/>
                <a:endParaRPr lang="en-AU" b="1" dirty="0"/>
              </a:p>
              <a:p>
                <a:pPr algn="ctr"/>
                <a:endParaRPr lang="en-AU" b="1" dirty="0"/>
              </a:p>
              <a:p>
                <a:pPr algn="ctr"/>
                <a:endParaRPr lang="en-AU" b="1" dirty="0"/>
              </a:p>
              <a:p>
                <a:pPr algn="ctr"/>
                <a:endParaRPr lang="en-AU" b="1" dirty="0"/>
              </a:p>
              <a:p>
                <a:pPr algn="ctr"/>
                <a:endParaRPr lang="en-AU" b="1" dirty="0"/>
              </a:p>
              <a:p>
                <a:pPr algn="ctr"/>
                <a:endParaRPr lang="en-AU" b="1" dirty="0"/>
              </a:p>
              <a:p>
                <a:pPr algn="ctr"/>
                <a:endParaRPr lang="en-AU" b="1" dirty="0"/>
              </a:p>
              <a:p>
                <a:pPr algn="r"/>
                <a14:m>
                  <m:oMathPara xmlns:m="http://schemas.openxmlformats.org/officeDocument/2006/math">
                    <m:oMathParaPr>
                      <m:jc m:val="centerGroup"/>
                    </m:oMathParaPr>
                    <m:oMath xmlns:m="http://schemas.openxmlformats.org/officeDocument/2006/math">
                      <m:r>
                        <a:rPr lang="en-AU" b="1" i="1" dirty="0" smtClean="0">
                          <a:solidFill>
                            <a:srgbClr val="0070C0"/>
                          </a:solidFill>
                          <a:latin typeface="Cambria Math" panose="02040503050406030204" pitchFamily="18" charset="0"/>
                        </a:rPr>
                        <m:t>𝑾𝒐𝒓𝒌</m:t>
                      </m:r>
                      <m:r>
                        <a:rPr lang="en-AU" b="1" i="1" dirty="0" smtClean="0">
                          <a:solidFill>
                            <a:srgbClr val="0070C0"/>
                          </a:solidFill>
                          <a:latin typeface="Cambria Math" panose="02040503050406030204" pitchFamily="18" charset="0"/>
                        </a:rPr>
                        <m:t>=</m:t>
                      </m:r>
                      <m:r>
                        <a:rPr lang="en-AU" b="1" i="1" dirty="0" smtClean="0">
                          <a:solidFill>
                            <a:srgbClr val="0070C0"/>
                          </a:solidFill>
                          <a:latin typeface="Cambria Math" panose="02040503050406030204" pitchFamily="18" charset="0"/>
                        </a:rPr>
                        <m:t>𝑭</m:t>
                      </m:r>
                      <m:r>
                        <a:rPr lang="en-AU" b="1" i="1" dirty="0" smtClean="0">
                          <a:solidFill>
                            <a:srgbClr val="0070C0"/>
                          </a:solidFill>
                          <a:latin typeface="Cambria Math" panose="02040503050406030204" pitchFamily="18" charset="0"/>
                        </a:rPr>
                        <m:t>.</m:t>
                      </m:r>
                      <m:r>
                        <a:rPr lang="en-AU" b="1" i="1" dirty="0" smtClean="0">
                          <a:solidFill>
                            <a:srgbClr val="0070C0"/>
                          </a:solidFill>
                          <a:latin typeface="Cambria Math" panose="02040503050406030204" pitchFamily="18" charset="0"/>
                        </a:rPr>
                        <m:t>𝒔</m:t>
                      </m:r>
                    </m:oMath>
                  </m:oMathPara>
                </a14:m>
                <a:endParaRPr lang="en-AU" b="1" dirty="0">
                  <a:solidFill>
                    <a:srgbClr val="0070C0"/>
                  </a:solidFill>
                </a:endParaRPr>
              </a:p>
              <a:p>
                <a:r>
                  <a:rPr lang="en-AU" dirty="0"/>
                  <a:t>The Work Done is the </a:t>
                </a:r>
                <a:r>
                  <a:rPr lang="en-AU" b="1" dirty="0"/>
                  <a:t>Dot Product </a:t>
                </a:r>
                <a:r>
                  <a:rPr lang="en-AU" dirty="0"/>
                  <a:t>of the Force and the displacement</a:t>
                </a:r>
              </a:p>
            </p:txBody>
          </p:sp>
        </mc:Choice>
        <mc:Fallback xmlns="">
          <p:sp>
            <p:nvSpPr>
              <p:cNvPr id="3" name="Content Placeholder 2"/>
              <p:cNvSpPr>
                <a:spLocks noGrp="1" noRot="1" noChangeAspect="1" noMove="1" noResize="1" noEditPoints="1" noAdjustHandles="1" noChangeArrowheads="1" noChangeShapeType="1" noTextEdit="1"/>
              </p:cNvSpPr>
              <p:nvPr>
                <p:ph sz="half" idx="2"/>
              </p:nvPr>
            </p:nvSpPr>
            <p:spPr>
              <a:xfrm>
                <a:off x="275696" y="2059459"/>
                <a:ext cx="8569723" cy="4130204"/>
              </a:xfrm>
              <a:blipFill rotWithShape="0">
                <a:blip r:embed="rId2"/>
                <a:stretch>
                  <a:fillRect l="-711" t="-1477"/>
                </a:stretch>
              </a:blipFill>
            </p:spPr>
            <p:txBody>
              <a:bodyPr/>
              <a:lstStyle/>
              <a:p>
                <a:r>
                  <a:rPr lang="en-AU">
                    <a:noFill/>
                  </a:rPr>
                  <a:t> </a:t>
                </a:r>
              </a:p>
            </p:txBody>
          </p:sp>
        </mc:Fallback>
      </mc:AlternateContent>
      <p:sp>
        <p:nvSpPr>
          <p:cNvPr id="4" name="Title 3"/>
          <p:cNvSpPr>
            <a:spLocks noGrp="1"/>
          </p:cNvSpPr>
          <p:nvPr>
            <p:ph type="title"/>
          </p:nvPr>
        </p:nvSpPr>
        <p:spPr/>
        <p:txBody>
          <a:bodyPr/>
          <a:lstStyle/>
          <a:p>
            <a:r>
              <a:rPr lang="en-AU" dirty="0"/>
              <a:t>Work done by a force</a:t>
            </a:r>
          </a:p>
        </p:txBody>
      </p:sp>
      <p:pic>
        <p:nvPicPr>
          <p:cNvPr id="5" name="Picture 4"/>
          <p:cNvPicPr>
            <a:picLocks noChangeAspect="1"/>
          </p:cNvPicPr>
          <p:nvPr/>
        </p:nvPicPr>
        <p:blipFill>
          <a:blip r:embed="rId3"/>
          <a:stretch>
            <a:fillRect/>
          </a:stretch>
        </p:blipFill>
        <p:spPr>
          <a:xfrm>
            <a:off x="434686" y="2701753"/>
            <a:ext cx="4125871" cy="2356280"/>
          </a:xfrm>
          <a:prstGeom prst="rect">
            <a:avLst/>
          </a:prstGeom>
        </p:spPr>
      </p:pic>
    </p:spTree>
    <p:extLst>
      <p:ext uri="{BB962C8B-B14F-4D97-AF65-F5344CB8AC3E}">
        <p14:creationId xmlns:p14="http://schemas.microsoft.com/office/powerpoint/2010/main" val="23467670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half" idx="2"/>
              </p:nvPr>
            </p:nvSpPr>
            <p:spPr>
              <a:xfrm>
                <a:off x="275696" y="2207741"/>
                <a:ext cx="8569723" cy="3981922"/>
              </a:xfrm>
            </p:spPr>
            <p:txBody>
              <a:bodyPr/>
              <a:lstStyle/>
              <a:p>
                <a:r>
                  <a:rPr lang="en-AU" dirty="0"/>
                  <a:t>How much work is done by a force </a:t>
                </a:r>
                <a14:m>
                  <m:oMath xmlns:m="http://schemas.openxmlformats.org/officeDocument/2006/math">
                    <m:r>
                      <a:rPr lang="en-AU" b="1" i="1" smtClean="0">
                        <a:latin typeface="Cambria Math" panose="02040503050406030204" pitchFamily="18" charset="0"/>
                      </a:rPr>
                      <m:t>𝑭</m:t>
                    </m:r>
                    <m:r>
                      <a:rPr lang="en-AU" b="0" i="1" smtClean="0">
                        <a:latin typeface="Cambria Math" panose="02040503050406030204" pitchFamily="18" charset="0"/>
                      </a:rPr>
                      <m:t>=&lt;2,−3,−1&gt;</m:t>
                    </m:r>
                  </m:oMath>
                </a14:m>
                <a:r>
                  <a:rPr lang="en-AU" dirty="0"/>
                  <a:t> in moving an object from </a:t>
                </a:r>
                <a:r>
                  <a:rPr lang="en-AU" i="1" dirty="0"/>
                  <a:t>A</a:t>
                </a:r>
                <a:r>
                  <a:rPr lang="en-AU" dirty="0"/>
                  <a:t>(2,-1,3) to </a:t>
                </a:r>
                <a:r>
                  <a:rPr lang="en-AU" i="1" dirty="0"/>
                  <a:t>B</a:t>
                </a:r>
                <a:r>
                  <a:rPr lang="en-AU" dirty="0"/>
                  <a:t>(5,3,-6) ?</a:t>
                </a:r>
              </a:p>
            </p:txBody>
          </p:sp>
        </mc:Choice>
        <mc:Fallback xmlns="">
          <p:sp>
            <p:nvSpPr>
              <p:cNvPr id="3" name="Content Placeholder 2"/>
              <p:cNvSpPr>
                <a:spLocks noGrp="1" noRot="1" noChangeAspect="1" noMove="1" noResize="1" noEditPoints="1" noAdjustHandles="1" noChangeArrowheads="1" noChangeShapeType="1" noTextEdit="1"/>
              </p:cNvSpPr>
              <p:nvPr>
                <p:ph sz="half" idx="2"/>
              </p:nvPr>
            </p:nvSpPr>
            <p:spPr>
              <a:xfrm>
                <a:off x="275696" y="2207741"/>
                <a:ext cx="8569723" cy="3981922"/>
              </a:xfrm>
              <a:blipFill rotWithShape="0">
                <a:blip r:embed="rId2"/>
                <a:stretch>
                  <a:fillRect l="-711" t="-1378"/>
                </a:stretch>
              </a:blipFill>
            </p:spPr>
            <p:txBody>
              <a:bodyPr/>
              <a:lstStyle/>
              <a:p>
                <a:r>
                  <a:rPr lang="en-AU">
                    <a:noFill/>
                  </a:rPr>
                  <a:t> </a:t>
                </a:r>
              </a:p>
            </p:txBody>
          </p:sp>
        </mc:Fallback>
      </mc:AlternateContent>
      <p:sp>
        <p:nvSpPr>
          <p:cNvPr id="4" name="Title 3"/>
          <p:cNvSpPr>
            <a:spLocks noGrp="1"/>
          </p:cNvSpPr>
          <p:nvPr>
            <p:ph type="title"/>
          </p:nvPr>
        </p:nvSpPr>
        <p:spPr/>
        <p:txBody>
          <a:bodyPr/>
          <a:lstStyle/>
          <a:p>
            <a:r>
              <a:rPr lang="en-AU" dirty="0"/>
              <a:t>Problem</a:t>
            </a:r>
          </a:p>
        </p:txBody>
      </p:sp>
    </p:spTree>
    <p:extLst>
      <p:ext uri="{BB962C8B-B14F-4D97-AF65-F5344CB8AC3E}">
        <p14:creationId xmlns:p14="http://schemas.microsoft.com/office/powerpoint/2010/main" val="17367574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sz="half" idx="2"/>
              </p:nvPr>
            </p:nvSpPr>
            <p:spPr>
              <a:xfrm>
                <a:off x="275696" y="2084173"/>
                <a:ext cx="8569723" cy="4105490"/>
              </a:xfrm>
            </p:spPr>
            <p:txBody>
              <a:bodyPr>
                <a:normAutofit lnSpcReduction="10000"/>
              </a:bodyPr>
              <a:lstStyle/>
              <a:p>
                <a:r>
                  <a:rPr lang="en-AU" dirty="0"/>
                  <a:t>The direction Cosines in 2 space are simply the cosines of the angles that the vector makes with respect to each of the standard unit basis vectors (or WRT to the axes)</a:t>
                </a:r>
              </a:p>
              <a:p>
                <a:r>
                  <a:rPr lang="en-AU" dirty="0"/>
                  <a:t>Consider the vector </a:t>
                </a:r>
                <a14:m>
                  <m:oMath xmlns:m="http://schemas.openxmlformats.org/officeDocument/2006/math">
                    <m:r>
                      <a:rPr lang="en-AU" b="1" i="1" smtClean="0">
                        <a:solidFill>
                          <a:srgbClr val="00B050"/>
                        </a:solidFill>
                        <a:latin typeface="Cambria Math" panose="02040503050406030204" pitchFamily="18" charset="0"/>
                      </a:rPr>
                      <m:t>𝒂</m:t>
                    </m:r>
                    <m:r>
                      <a:rPr lang="en-AU" b="1" i="1" smtClean="0">
                        <a:solidFill>
                          <a:srgbClr val="00B050"/>
                        </a:solidFill>
                        <a:latin typeface="Cambria Math" panose="02040503050406030204" pitchFamily="18" charset="0"/>
                      </a:rPr>
                      <m:t>=&lt;</m:t>
                    </m:r>
                    <m:sSub>
                      <m:sSubPr>
                        <m:ctrlPr>
                          <a:rPr lang="en-AU" b="1" i="1" smtClean="0">
                            <a:solidFill>
                              <a:srgbClr val="00B050"/>
                            </a:solidFill>
                            <a:latin typeface="Cambria Math" panose="02040503050406030204" pitchFamily="18" charset="0"/>
                          </a:rPr>
                        </m:ctrlPr>
                      </m:sSubPr>
                      <m:e>
                        <m:r>
                          <a:rPr lang="en-AU" b="1" i="1" smtClean="0">
                            <a:solidFill>
                              <a:srgbClr val="00B050"/>
                            </a:solidFill>
                            <a:latin typeface="Cambria Math" panose="02040503050406030204" pitchFamily="18" charset="0"/>
                          </a:rPr>
                          <m:t>𝒂</m:t>
                        </m:r>
                      </m:e>
                      <m:sub>
                        <m:r>
                          <a:rPr lang="en-AU" b="1" i="1" smtClean="0">
                            <a:solidFill>
                              <a:srgbClr val="00B050"/>
                            </a:solidFill>
                            <a:latin typeface="Cambria Math" panose="02040503050406030204" pitchFamily="18" charset="0"/>
                          </a:rPr>
                          <m:t>𝟏</m:t>
                        </m:r>
                      </m:sub>
                    </m:sSub>
                    <m:r>
                      <a:rPr lang="en-AU" b="1" i="1" smtClean="0">
                        <a:solidFill>
                          <a:srgbClr val="00B050"/>
                        </a:solidFill>
                        <a:latin typeface="Cambria Math" panose="02040503050406030204" pitchFamily="18" charset="0"/>
                      </a:rPr>
                      <m:t>,</m:t>
                    </m:r>
                    <m:sSub>
                      <m:sSubPr>
                        <m:ctrlPr>
                          <a:rPr lang="en-AU" b="1" i="1" smtClean="0">
                            <a:solidFill>
                              <a:srgbClr val="00B050"/>
                            </a:solidFill>
                            <a:latin typeface="Cambria Math" panose="02040503050406030204" pitchFamily="18" charset="0"/>
                          </a:rPr>
                        </m:ctrlPr>
                      </m:sSubPr>
                      <m:e>
                        <m:r>
                          <a:rPr lang="en-AU" b="1" i="1" smtClean="0">
                            <a:solidFill>
                              <a:srgbClr val="00B050"/>
                            </a:solidFill>
                            <a:latin typeface="Cambria Math" panose="02040503050406030204" pitchFamily="18" charset="0"/>
                          </a:rPr>
                          <m:t>𝒂</m:t>
                        </m:r>
                      </m:e>
                      <m:sub>
                        <m:r>
                          <a:rPr lang="en-AU" b="1" i="1" smtClean="0">
                            <a:solidFill>
                              <a:srgbClr val="00B050"/>
                            </a:solidFill>
                            <a:latin typeface="Cambria Math" panose="02040503050406030204" pitchFamily="18" charset="0"/>
                          </a:rPr>
                          <m:t>𝟐</m:t>
                        </m:r>
                      </m:sub>
                    </m:sSub>
                    <m:r>
                      <a:rPr lang="en-AU" b="1" i="1" smtClean="0">
                        <a:solidFill>
                          <a:srgbClr val="00B050"/>
                        </a:solidFill>
                        <a:latin typeface="Cambria Math" panose="02040503050406030204" pitchFamily="18" charset="0"/>
                      </a:rPr>
                      <m:t>&gt;</m:t>
                    </m:r>
                  </m:oMath>
                </a14:m>
                <a:r>
                  <a:rPr lang="en-AU" b="1" dirty="0">
                    <a:solidFill>
                      <a:srgbClr val="00B050"/>
                    </a:solidFill>
                  </a:rPr>
                  <a:t> </a:t>
                </a:r>
              </a:p>
              <a:p>
                <a:pPr marL="342900" indent="-342900">
                  <a:buFont typeface="Arial" panose="020B0604020202020204" pitchFamily="34" charset="0"/>
                  <a:buChar char="•"/>
                </a:pPr>
                <a14:m>
                  <m:oMath xmlns:m="http://schemas.openxmlformats.org/officeDocument/2006/math">
                    <m:r>
                      <a:rPr lang="en-AU" b="1" i="1" smtClean="0">
                        <a:solidFill>
                          <a:srgbClr val="7030A0"/>
                        </a:solidFill>
                        <a:latin typeface="Cambria Math" panose="02040503050406030204" pitchFamily="18" charset="0"/>
                        <a:ea typeface="Cambria Math" panose="02040503050406030204" pitchFamily="18" charset="0"/>
                      </a:rPr>
                      <m:t>𝜶</m:t>
                    </m:r>
                    <m:r>
                      <a:rPr lang="en-AU" b="1" i="1" smtClean="0">
                        <a:solidFill>
                          <a:srgbClr val="7030A0"/>
                        </a:solidFill>
                        <a:latin typeface="Cambria Math" panose="02040503050406030204" pitchFamily="18" charset="0"/>
                        <a:ea typeface="Cambria Math" panose="02040503050406030204" pitchFamily="18" charset="0"/>
                      </a:rPr>
                      <m:t> </m:t>
                    </m:r>
                    <m:d>
                      <m:dPr>
                        <m:ctrlPr>
                          <a:rPr lang="en-AU" b="1" i="1" smtClean="0">
                            <a:solidFill>
                              <a:srgbClr val="7030A0"/>
                            </a:solidFill>
                            <a:latin typeface="Cambria Math" panose="02040503050406030204" pitchFamily="18" charset="0"/>
                            <a:ea typeface="Cambria Math" panose="02040503050406030204" pitchFamily="18" charset="0"/>
                          </a:rPr>
                        </m:ctrlPr>
                      </m:dPr>
                      <m:e>
                        <m:r>
                          <a:rPr lang="en-AU" b="1" i="1" smtClean="0">
                            <a:solidFill>
                              <a:srgbClr val="7030A0"/>
                            </a:solidFill>
                            <a:latin typeface="Cambria Math" panose="02040503050406030204" pitchFamily="18" charset="0"/>
                            <a:ea typeface="Cambria Math" panose="02040503050406030204" pitchFamily="18" charset="0"/>
                          </a:rPr>
                          <m:t>𝒂𝒍𝒑𝒉𝒂</m:t>
                        </m:r>
                      </m:e>
                    </m:d>
                    <m:r>
                      <m:rPr>
                        <m:sty m:val="p"/>
                      </m:rPr>
                      <a:rPr lang="en-AU" b="0" i="0" smtClean="0">
                        <a:solidFill>
                          <a:srgbClr val="7030A0"/>
                        </a:solidFill>
                        <a:latin typeface="Cambria Math" panose="02040503050406030204" pitchFamily="18" charset="0"/>
                        <a:ea typeface="Cambria Math" panose="02040503050406030204" pitchFamily="18" charset="0"/>
                      </a:rPr>
                      <m:t>and</m:t>
                    </m:r>
                    <m:r>
                      <a:rPr lang="en-AU" b="0" i="0" smtClean="0">
                        <a:solidFill>
                          <a:srgbClr val="7030A0"/>
                        </a:solidFill>
                        <a:latin typeface="Cambria Math" panose="02040503050406030204" pitchFamily="18" charset="0"/>
                        <a:ea typeface="Cambria Math" panose="02040503050406030204" pitchFamily="18" charset="0"/>
                      </a:rPr>
                      <m:t> </m:t>
                    </m:r>
                    <m:r>
                      <a:rPr lang="en-AU" b="1" i="1" smtClean="0">
                        <a:solidFill>
                          <a:srgbClr val="C00000"/>
                        </a:solidFill>
                        <a:latin typeface="Cambria Math" panose="02040503050406030204" pitchFamily="18" charset="0"/>
                        <a:ea typeface="Cambria Math" panose="02040503050406030204" pitchFamily="18" charset="0"/>
                      </a:rPr>
                      <m:t>𝜷</m:t>
                    </m:r>
                    <m:d>
                      <m:dPr>
                        <m:ctrlPr>
                          <a:rPr lang="en-AU" b="1" i="1" smtClean="0">
                            <a:solidFill>
                              <a:srgbClr val="C00000"/>
                            </a:solidFill>
                            <a:latin typeface="Cambria Math" panose="02040503050406030204" pitchFamily="18" charset="0"/>
                            <a:ea typeface="Cambria Math" panose="02040503050406030204" pitchFamily="18" charset="0"/>
                          </a:rPr>
                        </m:ctrlPr>
                      </m:dPr>
                      <m:e>
                        <m:r>
                          <a:rPr lang="en-AU" b="1" i="1" smtClean="0">
                            <a:solidFill>
                              <a:srgbClr val="C00000"/>
                            </a:solidFill>
                            <a:latin typeface="Cambria Math" panose="02040503050406030204" pitchFamily="18" charset="0"/>
                            <a:ea typeface="Cambria Math" panose="02040503050406030204" pitchFamily="18" charset="0"/>
                          </a:rPr>
                          <m:t>𝒃𝒆𝒕𝒂</m:t>
                        </m:r>
                      </m:e>
                    </m:d>
                  </m:oMath>
                </a14:m>
                <a:r>
                  <a:rPr lang="en-AU" dirty="0"/>
                  <a:t> are angles</a:t>
                </a:r>
                <a:endParaRPr lang="en-AU" b="1" dirty="0">
                  <a:solidFill>
                    <a:srgbClr val="7030A0"/>
                  </a:solidFill>
                </a:endParaRPr>
              </a:p>
              <a:p>
                <a:pPr marL="342900" indent="-342900">
                  <a:buFont typeface="Arial" panose="020B0604020202020204" pitchFamily="34" charset="0"/>
                  <a:buChar char="•"/>
                </a:pPr>
                <a14:m>
                  <m:oMath xmlns:m="http://schemas.openxmlformats.org/officeDocument/2006/math">
                    <m:d>
                      <m:dPr>
                        <m:begChr m:val="|"/>
                        <m:endChr m:val="|"/>
                        <m:ctrlPr>
                          <a:rPr lang="en-AU" b="0" i="1" smtClean="0">
                            <a:latin typeface="Cambria Math" panose="02040503050406030204" pitchFamily="18" charset="0"/>
                          </a:rPr>
                        </m:ctrlPr>
                      </m:dPr>
                      <m:e>
                        <m:d>
                          <m:dPr>
                            <m:begChr m:val="|"/>
                            <m:endChr m:val="|"/>
                            <m:ctrlPr>
                              <a:rPr lang="en-AU" b="0" i="1" smtClean="0">
                                <a:latin typeface="Cambria Math" panose="02040503050406030204" pitchFamily="18" charset="0"/>
                              </a:rPr>
                            </m:ctrlPr>
                          </m:dPr>
                          <m:e>
                            <m:r>
                              <a:rPr lang="en-AU" b="0" i="1" smtClean="0">
                                <a:latin typeface="Cambria Math" panose="02040503050406030204" pitchFamily="18" charset="0"/>
                              </a:rPr>
                              <m:t>𝑎</m:t>
                            </m:r>
                          </m:e>
                        </m:d>
                      </m:e>
                    </m:d>
                    <m:r>
                      <a:rPr lang="en-AU" b="0" i="1" smtClean="0">
                        <a:latin typeface="Cambria Math" panose="02040503050406030204" pitchFamily="18" charset="0"/>
                      </a:rPr>
                      <m:t>=</m:t>
                    </m:r>
                    <m:rad>
                      <m:radPr>
                        <m:degHide m:val="on"/>
                        <m:ctrlPr>
                          <a:rPr lang="en-AU" b="0" i="1" smtClean="0">
                            <a:latin typeface="Cambria Math" panose="02040503050406030204" pitchFamily="18" charset="0"/>
                          </a:rPr>
                        </m:ctrlPr>
                      </m:radPr>
                      <m:deg/>
                      <m:e>
                        <m:sSup>
                          <m:sSupPr>
                            <m:ctrlPr>
                              <a:rPr lang="en-AU" b="0" i="1" smtClean="0">
                                <a:latin typeface="Cambria Math" panose="02040503050406030204" pitchFamily="18" charset="0"/>
                              </a:rPr>
                            </m:ctrlPr>
                          </m:sSup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𝑎</m:t>
                                </m:r>
                              </m:e>
                              <m:sub>
                                <m:r>
                                  <a:rPr lang="en-AU" b="0" i="1" smtClean="0">
                                    <a:latin typeface="Cambria Math" panose="02040503050406030204" pitchFamily="18" charset="0"/>
                                  </a:rPr>
                                  <m:t>1</m:t>
                                </m:r>
                              </m:sub>
                            </m:sSub>
                          </m:e>
                          <m:sup>
                            <m:r>
                              <a:rPr lang="en-AU" b="0" i="1" smtClean="0">
                                <a:latin typeface="Cambria Math" panose="02040503050406030204" pitchFamily="18" charset="0"/>
                              </a:rPr>
                              <m:t>2</m:t>
                            </m:r>
                          </m:sup>
                        </m:sSup>
                        <m:r>
                          <a:rPr lang="en-AU" b="0" i="1" smtClean="0">
                            <a:latin typeface="Cambria Math" panose="02040503050406030204" pitchFamily="18" charset="0"/>
                          </a:rPr>
                          <m:t>+</m:t>
                        </m:r>
                        <m:sSup>
                          <m:sSupPr>
                            <m:ctrlPr>
                              <a:rPr lang="en-AU" b="0" i="1" smtClean="0">
                                <a:latin typeface="Cambria Math" panose="02040503050406030204" pitchFamily="18" charset="0"/>
                              </a:rPr>
                            </m:ctrlPr>
                          </m:sSup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𝑎</m:t>
                                </m:r>
                              </m:e>
                              <m:sub>
                                <m:r>
                                  <a:rPr lang="en-AU" b="0" i="1" smtClean="0">
                                    <a:latin typeface="Cambria Math" panose="02040503050406030204" pitchFamily="18" charset="0"/>
                                  </a:rPr>
                                  <m:t>2</m:t>
                                </m:r>
                              </m:sub>
                            </m:sSub>
                          </m:e>
                          <m:sup>
                            <m:r>
                              <a:rPr lang="en-AU" b="0" i="1" smtClean="0">
                                <a:latin typeface="Cambria Math" panose="02040503050406030204" pitchFamily="18" charset="0"/>
                              </a:rPr>
                              <m:t>2</m:t>
                            </m:r>
                          </m:sup>
                        </m:sSup>
                      </m:e>
                    </m:rad>
                  </m:oMath>
                </a14:m>
                <a:endParaRPr lang="en-AU" dirty="0"/>
              </a:p>
              <a:p>
                <a:pPr marL="342900" indent="-342900">
                  <a:buFont typeface="Arial" panose="020B0604020202020204" pitchFamily="34" charset="0"/>
                  <a:buChar char="•"/>
                </a:pPr>
                <a14:m>
                  <m:oMath xmlns:m="http://schemas.openxmlformats.org/officeDocument/2006/math">
                    <m:func>
                      <m:funcPr>
                        <m:ctrlPr>
                          <a:rPr lang="en-AU" b="0" i="1" smtClean="0">
                            <a:latin typeface="Cambria Math" panose="02040503050406030204" pitchFamily="18" charset="0"/>
                          </a:rPr>
                        </m:ctrlPr>
                      </m:funcPr>
                      <m:fName>
                        <m:r>
                          <m:rPr>
                            <m:sty m:val="p"/>
                          </m:rPr>
                          <a:rPr lang="en-AU" b="0" i="0" smtClean="0">
                            <a:latin typeface="Cambria Math" panose="02040503050406030204" pitchFamily="18" charset="0"/>
                          </a:rPr>
                          <m:t>cos</m:t>
                        </m:r>
                      </m:fName>
                      <m:e>
                        <m:d>
                          <m:dPr>
                            <m:ctrlPr>
                              <a:rPr lang="en-AU" b="0" i="1" smtClean="0">
                                <a:latin typeface="Cambria Math" panose="02040503050406030204" pitchFamily="18" charset="0"/>
                              </a:rPr>
                            </m:ctrlPr>
                          </m:dPr>
                          <m:e>
                            <m:r>
                              <a:rPr lang="en-AU" b="0" i="1" smtClean="0">
                                <a:latin typeface="Cambria Math" panose="02040503050406030204" pitchFamily="18" charset="0"/>
                                <a:ea typeface="Cambria Math" panose="02040503050406030204" pitchFamily="18" charset="0"/>
                              </a:rPr>
                              <m:t>𝛼</m:t>
                            </m:r>
                          </m:e>
                        </m:d>
                      </m:e>
                    </m:func>
                    <m:r>
                      <a:rPr lang="en-AU" b="0" i="1" smtClean="0">
                        <a:latin typeface="Cambria Math" panose="02040503050406030204" pitchFamily="18" charset="0"/>
                        <a:ea typeface="Cambria Math" panose="02040503050406030204" pitchFamily="18" charset="0"/>
                      </a:rPr>
                      <m:t>=</m:t>
                    </m:r>
                    <m:f>
                      <m:fPr>
                        <m:ctrlPr>
                          <a:rPr lang="en-AU" b="0" i="1" smtClean="0">
                            <a:latin typeface="Cambria Math" panose="02040503050406030204" pitchFamily="18" charset="0"/>
                            <a:ea typeface="Cambria Math" panose="02040503050406030204" pitchFamily="18" charset="0"/>
                          </a:rPr>
                        </m:ctrlPr>
                      </m:fPr>
                      <m:num>
                        <m:sSub>
                          <m:sSubPr>
                            <m:ctrlPr>
                              <a:rPr lang="en-AU" b="0" i="1" smtClean="0">
                                <a:latin typeface="Cambria Math" panose="02040503050406030204" pitchFamily="18" charset="0"/>
                                <a:ea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𝑎</m:t>
                            </m:r>
                          </m:e>
                          <m:sub>
                            <m:r>
                              <a:rPr lang="en-AU" b="0" i="1" smtClean="0">
                                <a:latin typeface="Cambria Math" panose="02040503050406030204" pitchFamily="18" charset="0"/>
                                <a:ea typeface="Cambria Math" panose="02040503050406030204" pitchFamily="18" charset="0"/>
                              </a:rPr>
                              <m:t>1</m:t>
                            </m:r>
                          </m:sub>
                        </m:sSub>
                      </m:num>
                      <m:den>
                        <m:r>
                          <a:rPr lang="en-AU" b="0" i="1" smtClean="0">
                            <a:latin typeface="Cambria Math" panose="02040503050406030204" pitchFamily="18" charset="0"/>
                            <a:ea typeface="Cambria Math" panose="02040503050406030204" pitchFamily="18" charset="0"/>
                          </a:rPr>
                          <m:t>|</m:t>
                        </m:r>
                        <m:d>
                          <m:dPr>
                            <m:begChr m:val="|"/>
                            <m:endChr m:val="|"/>
                            <m:ctrlPr>
                              <a:rPr lang="en-AU" b="0" i="1" smtClean="0">
                                <a:latin typeface="Cambria Math" panose="02040503050406030204" pitchFamily="18" charset="0"/>
                                <a:ea typeface="Cambria Math" panose="02040503050406030204" pitchFamily="18" charset="0"/>
                              </a:rPr>
                            </m:ctrlPr>
                          </m:dPr>
                          <m:e>
                            <m:r>
                              <a:rPr lang="en-AU" b="0" i="1" smtClean="0">
                                <a:latin typeface="Cambria Math" panose="02040503050406030204" pitchFamily="18" charset="0"/>
                                <a:ea typeface="Cambria Math" panose="02040503050406030204" pitchFamily="18" charset="0"/>
                              </a:rPr>
                              <m:t>𝑎</m:t>
                            </m:r>
                          </m:e>
                        </m:d>
                        <m:r>
                          <a:rPr lang="en-AU" b="0" i="1" smtClean="0">
                            <a:latin typeface="Cambria Math" panose="02040503050406030204" pitchFamily="18" charset="0"/>
                            <a:ea typeface="Cambria Math" panose="02040503050406030204" pitchFamily="18" charset="0"/>
                          </a:rPr>
                          <m:t>|</m:t>
                        </m:r>
                      </m:den>
                    </m:f>
                  </m:oMath>
                </a14:m>
                <a:endParaRPr lang="en-AU" dirty="0"/>
              </a:p>
              <a:p>
                <a:pPr marL="342900" indent="-342900">
                  <a:buFont typeface="Arial" panose="020B0604020202020204" pitchFamily="34" charset="0"/>
                  <a:buChar char="•"/>
                </a:pPr>
                <a14:m>
                  <m:oMath xmlns:m="http://schemas.openxmlformats.org/officeDocument/2006/math">
                    <m:func>
                      <m:funcPr>
                        <m:ctrlPr>
                          <a:rPr lang="en-AU" i="1">
                            <a:latin typeface="Cambria Math" panose="02040503050406030204" pitchFamily="18" charset="0"/>
                          </a:rPr>
                        </m:ctrlPr>
                      </m:funcPr>
                      <m:fName>
                        <m:r>
                          <m:rPr>
                            <m:sty m:val="p"/>
                          </m:rPr>
                          <a:rPr lang="en-AU">
                            <a:latin typeface="Cambria Math" panose="02040503050406030204" pitchFamily="18" charset="0"/>
                          </a:rPr>
                          <m:t>cos</m:t>
                        </m:r>
                      </m:fName>
                      <m:e>
                        <m:d>
                          <m:dPr>
                            <m:ctrlPr>
                              <a:rPr lang="en-AU" i="1">
                                <a:latin typeface="Cambria Math" panose="02040503050406030204" pitchFamily="18" charset="0"/>
                              </a:rPr>
                            </m:ctrlPr>
                          </m:dPr>
                          <m:e>
                            <m:r>
                              <a:rPr lang="en-AU" i="1" smtClean="0">
                                <a:latin typeface="Cambria Math" panose="02040503050406030204" pitchFamily="18" charset="0"/>
                                <a:ea typeface="Cambria Math" panose="02040503050406030204" pitchFamily="18" charset="0"/>
                              </a:rPr>
                              <m:t>𝛽</m:t>
                            </m:r>
                          </m:e>
                        </m:d>
                      </m:e>
                    </m:func>
                    <m:r>
                      <a:rPr lang="en-AU" i="1">
                        <a:latin typeface="Cambria Math" panose="02040503050406030204" pitchFamily="18" charset="0"/>
                        <a:ea typeface="Cambria Math" panose="02040503050406030204" pitchFamily="18" charset="0"/>
                      </a:rPr>
                      <m:t>=</m:t>
                    </m:r>
                    <m:f>
                      <m:fPr>
                        <m:ctrlPr>
                          <a:rPr lang="en-AU" i="1">
                            <a:latin typeface="Cambria Math" panose="02040503050406030204" pitchFamily="18" charset="0"/>
                            <a:ea typeface="Cambria Math" panose="02040503050406030204" pitchFamily="18" charset="0"/>
                          </a:rPr>
                        </m:ctrlPr>
                      </m:fPr>
                      <m:num>
                        <m:sSub>
                          <m:sSubPr>
                            <m:ctrlPr>
                              <a:rPr lang="en-AU" i="1">
                                <a:latin typeface="Cambria Math" panose="02040503050406030204" pitchFamily="18" charset="0"/>
                                <a:ea typeface="Cambria Math" panose="02040503050406030204" pitchFamily="18" charset="0"/>
                              </a:rPr>
                            </m:ctrlPr>
                          </m:sSubPr>
                          <m:e>
                            <m:r>
                              <a:rPr lang="en-AU" i="1">
                                <a:latin typeface="Cambria Math" panose="02040503050406030204" pitchFamily="18" charset="0"/>
                                <a:ea typeface="Cambria Math" panose="02040503050406030204" pitchFamily="18" charset="0"/>
                              </a:rPr>
                              <m:t>𝑎</m:t>
                            </m:r>
                          </m:e>
                          <m:sub>
                            <m:r>
                              <a:rPr lang="en-AU" b="0" i="1" smtClean="0">
                                <a:latin typeface="Cambria Math" panose="02040503050406030204" pitchFamily="18" charset="0"/>
                                <a:ea typeface="Cambria Math" panose="02040503050406030204" pitchFamily="18" charset="0"/>
                              </a:rPr>
                              <m:t>2</m:t>
                            </m:r>
                          </m:sub>
                        </m:sSub>
                      </m:num>
                      <m:den>
                        <m:r>
                          <a:rPr lang="en-AU" i="1">
                            <a:latin typeface="Cambria Math" panose="02040503050406030204" pitchFamily="18" charset="0"/>
                            <a:ea typeface="Cambria Math" panose="02040503050406030204" pitchFamily="18" charset="0"/>
                          </a:rPr>
                          <m:t>|</m:t>
                        </m:r>
                        <m:d>
                          <m:dPr>
                            <m:begChr m:val="|"/>
                            <m:endChr m:val="|"/>
                            <m:ctrlPr>
                              <a:rPr lang="en-AU" i="1">
                                <a:latin typeface="Cambria Math" panose="02040503050406030204" pitchFamily="18" charset="0"/>
                                <a:ea typeface="Cambria Math" panose="02040503050406030204" pitchFamily="18" charset="0"/>
                              </a:rPr>
                            </m:ctrlPr>
                          </m:dPr>
                          <m:e>
                            <m:r>
                              <a:rPr lang="en-AU" i="1">
                                <a:latin typeface="Cambria Math" panose="02040503050406030204" pitchFamily="18" charset="0"/>
                                <a:ea typeface="Cambria Math" panose="02040503050406030204" pitchFamily="18" charset="0"/>
                              </a:rPr>
                              <m:t>𝑎</m:t>
                            </m:r>
                          </m:e>
                        </m:d>
                        <m:r>
                          <a:rPr lang="en-AU" i="1">
                            <a:latin typeface="Cambria Math" panose="02040503050406030204" pitchFamily="18" charset="0"/>
                            <a:ea typeface="Cambria Math" panose="02040503050406030204" pitchFamily="18" charset="0"/>
                          </a:rPr>
                          <m:t>|</m:t>
                        </m:r>
                      </m:den>
                    </m:f>
                  </m:oMath>
                </a14:m>
                <a:endParaRPr lang="en-AU" dirty="0"/>
              </a:p>
              <a:p>
                <a:r>
                  <a:rPr lang="en-AU" b="1" dirty="0"/>
                  <a:t>IMPORTANT</a:t>
                </a:r>
              </a:p>
              <a:p>
                <a:r>
                  <a:rPr lang="en-AU" dirty="0"/>
                  <a:t>The direction cosines are the same as </a:t>
                </a:r>
                <a14:m>
                  <m:oMath xmlns:m="http://schemas.openxmlformats.org/officeDocument/2006/math">
                    <m:acc>
                      <m:accPr>
                        <m:chr m:val="̂"/>
                        <m:ctrlPr>
                          <a:rPr lang="en-AU" i="1" smtClean="0">
                            <a:latin typeface="Cambria Math" panose="02040503050406030204" pitchFamily="18" charset="0"/>
                          </a:rPr>
                        </m:ctrlPr>
                      </m:accPr>
                      <m:e>
                        <m:r>
                          <a:rPr lang="en-AU" b="0" i="1" smtClean="0">
                            <a:latin typeface="Cambria Math" panose="02040503050406030204" pitchFamily="18" charset="0"/>
                          </a:rPr>
                          <m:t>𝑎</m:t>
                        </m:r>
                      </m:e>
                    </m:acc>
                  </m:oMath>
                </a14:m>
                <a:r>
                  <a:rPr lang="en-AU" dirty="0"/>
                  <a:t>, which is the unit vector.</a:t>
                </a:r>
              </a:p>
              <a:p>
                <a:pPr marL="342900" indent="-342900">
                  <a:buFont typeface="Arial" panose="020B0604020202020204" pitchFamily="34" charset="0"/>
                  <a:buChar char="•"/>
                </a:pPr>
                <a14:m>
                  <m:oMath xmlns:m="http://schemas.openxmlformats.org/officeDocument/2006/math">
                    <m:acc>
                      <m:accPr>
                        <m:chr m:val="̂"/>
                        <m:ctrlPr>
                          <a:rPr lang="en-AU" i="1" smtClean="0">
                            <a:latin typeface="Cambria Math" panose="02040503050406030204" pitchFamily="18" charset="0"/>
                          </a:rPr>
                        </m:ctrlPr>
                      </m:accPr>
                      <m:e>
                        <m:r>
                          <a:rPr lang="en-AU" b="0" i="1" smtClean="0">
                            <a:latin typeface="Cambria Math" panose="02040503050406030204" pitchFamily="18" charset="0"/>
                          </a:rPr>
                          <m:t>𝑎</m:t>
                        </m:r>
                      </m:e>
                    </m:acc>
                    <m:r>
                      <a:rPr lang="en-AU" b="0" i="1" smtClean="0">
                        <a:latin typeface="Cambria Math" panose="02040503050406030204" pitchFamily="18" charset="0"/>
                      </a:rPr>
                      <m:t>=&lt;</m:t>
                    </m:r>
                    <m:func>
                      <m:funcPr>
                        <m:ctrlPr>
                          <a:rPr lang="en-AU" b="0" i="1" smtClean="0">
                            <a:latin typeface="Cambria Math" panose="02040503050406030204" pitchFamily="18" charset="0"/>
                          </a:rPr>
                        </m:ctrlPr>
                      </m:funcPr>
                      <m:fName>
                        <m:r>
                          <m:rPr>
                            <m:sty m:val="p"/>
                          </m:rPr>
                          <a:rPr lang="en-AU" b="0" i="0" smtClean="0">
                            <a:latin typeface="Cambria Math" panose="02040503050406030204" pitchFamily="18" charset="0"/>
                          </a:rPr>
                          <m:t>cos</m:t>
                        </m:r>
                      </m:fName>
                      <m:e>
                        <m:d>
                          <m:dPr>
                            <m:ctrlPr>
                              <a:rPr lang="en-AU" b="0" i="1" smtClean="0">
                                <a:latin typeface="Cambria Math" panose="02040503050406030204" pitchFamily="18" charset="0"/>
                              </a:rPr>
                            </m:ctrlPr>
                          </m:dPr>
                          <m:e>
                            <m:r>
                              <a:rPr lang="en-AU" b="0" i="1" smtClean="0">
                                <a:latin typeface="Cambria Math" panose="02040503050406030204" pitchFamily="18" charset="0"/>
                                <a:ea typeface="Cambria Math" panose="02040503050406030204" pitchFamily="18" charset="0"/>
                              </a:rPr>
                              <m:t>𝛼</m:t>
                            </m:r>
                          </m:e>
                        </m:d>
                      </m:e>
                    </m:func>
                    <m:r>
                      <a:rPr lang="en-AU" b="0" i="1" smtClean="0">
                        <a:latin typeface="Cambria Math" panose="02040503050406030204" pitchFamily="18" charset="0"/>
                        <a:ea typeface="Cambria Math" panose="02040503050406030204" pitchFamily="18" charset="0"/>
                      </a:rPr>
                      <m:t>,</m:t>
                    </m:r>
                    <m:func>
                      <m:funcPr>
                        <m:ctrlPr>
                          <a:rPr lang="en-AU" b="0" i="1" smtClean="0">
                            <a:latin typeface="Cambria Math" panose="02040503050406030204" pitchFamily="18" charset="0"/>
                            <a:ea typeface="Cambria Math" panose="02040503050406030204" pitchFamily="18" charset="0"/>
                          </a:rPr>
                        </m:ctrlPr>
                      </m:funcPr>
                      <m:fName>
                        <m:r>
                          <m:rPr>
                            <m:sty m:val="p"/>
                          </m:rPr>
                          <a:rPr lang="en-AU" b="0" i="0" smtClean="0">
                            <a:latin typeface="Cambria Math" panose="02040503050406030204" pitchFamily="18" charset="0"/>
                            <a:ea typeface="Cambria Math" panose="02040503050406030204" pitchFamily="18" charset="0"/>
                          </a:rPr>
                          <m:t>cos</m:t>
                        </m:r>
                      </m:fName>
                      <m:e>
                        <m:d>
                          <m:dPr>
                            <m:ctrlPr>
                              <a:rPr lang="en-AU" b="0" i="1" smtClean="0">
                                <a:latin typeface="Cambria Math" panose="02040503050406030204" pitchFamily="18" charset="0"/>
                                <a:ea typeface="Cambria Math" panose="02040503050406030204" pitchFamily="18" charset="0"/>
                              </a:rPr>
                            </m:ctrlPr>
                          </m:dPr>
                          <m:e>
                            <m:r>
                              <a:rPr lang="en-AU" b="0" i="1" smtClean="0">
                                <a:latin typeface="Cambria Math" panose="02040503050406030204" pitchFamily="18" charset="0"/>
                                <a:ea typeface="Cambria Math" panose="02040503050406030204" pitchFamily="18" charset="0"/>
                              </a:rPr>
                              <m:t>𝛽</m:t>
                            </m:r>
                          </m:e>
                        </m:d>
                      </m:e>
                    </m:func>
                    <m:r>
                      <a:rPr lang="en-AU" b="0" i="1" smtClean="0">
                        <a:latin typeface="Cambria Math" panose="02040503050406030204" pitchFamily="18" charset="0"/>
                        <a:ea typeface="Cambria Math" panose="02040503050406030204" pitchFamily="18" charset="0"/>
                      </a:rPr>
                      <m:t>&gt;</m:t>
                    </m:r>
                  </m:oMath>
                </a14:m>
                <a:endParaRPr lang="en-AU" dirty="0"/>
              </a:p>
            </p:txBody>
          </p:sp>
        </mc:Choice>
        <mc:Fallback>
          <p:sp>
            <p:nvSpPr>
              <p:cNvPr id="3" name="Content Placeholder 2"/>
              <p:cNvSpPr>
                <a:spLocks noGrp="1" noRot="1" noChangeAspect="1" noMove="1" noResize="1" noEditPoints="1" noAdjustHandles="1" noChangeArrowheads="1" noChangeShapeType="1" noTextEdit="1"/>
              </p:cNvSpPr>
              <p:nvPr>
                <p:ph sz="half" idx="2"/>
              </p:nvPr>
            </p:nvSpPr>
            <p:spPr>
              <a:xfrm>
                <a:off x="275696" y="2084173"/>
                <a:ext cx="8569723" cy="4105490"/>
              </a:xfrm>
              <a:blipFill>
                <a:blip r:embed="rId2"/>
                <a:stretch>
                  <a:fillRect l="-711" t="-2229" r="-356"/>
                </a:stretch>
              </a:blipFill>
            </p:spPr>
            <p:txBody>
              <a:bodyPr/>
              <a:lstStyle/>
              <a:p>
                <a:r>
                  <a:rPr lang="en-AU">
                    <a:noFill/>
                  </a:rPr>
                  <a:t> </a:t>
                </a:r>
              </a:p>
            </p:txBody>
          </p:sp>
        </mc:Fallback>
      </mc:AlternateContent>
      <p:sp>
        <p:nvSpPr>
          <p:cNvPr id="4" name="Title 3"/>
          <p:cNvSpPr>
            <a:spLocks noGrp="1"/>
          </p:cNvSpPr>
          <p:nvPr>
            <p:ph type="title"/>
          </p:nvPr>
        </p:nvSpPr>
        <p:spPr/>
        <p:txBody>
          <a:bodyPr/>
          <a:lstStyle/>
          <a:p>
            <a:r>
              <a:rPr lang="en-AU" dirty="0"/>
              <a:t>Direction Cosines in 2 space</a:t>
            </a:r>
          </a:p>
        </p:txBody>
      </p:sp>
      <p:pic>
        <p:nvPicPr>
          <p:cNvPr id="5" name="Picture 4"/>
          <p:cNvPicPr>
            <a:picLocks noChangeAspect="1"/>
          </p:cNvPicPr>
          <p:nvPr/>
        </p:nvPicPr>
        <p:blipFill>
          <a:blip r:embed="rId3"/>
          <a:stretch>
            <a:fillRect/>
          </a:stretch>
        </p:blipFill>
        <p:spPr>
          <a:xfrm>
            <a:off x="5436844" y="3114731"/>
            <a:ext cx="2037747" cy="1839991"/>
          </a:xfrm>
          <a:prstGeom prst="rect">
            <a:avLst/>
          </a:prstGeom>
        </p:spPr>
      </p:pic>
      <p:cxnSp>
        <p:nvCxnSpPr>
          <p:cNvPr id="7" name="Straight Arrow Connector 6"/>
          <p:cNvCxnSpPr/>
          <p:nvPr/>
        </p:nvCxnSpPr>
        <p:spPr>
          <a:xfrm flipV="1">
            <a:off x="6219567" y="3246604"/>
            <a:ext cx="1351006" cy="1120346"/>
          </a:xfrm>
          <a:prstGeom prst="straightConnector1">
            <a:avLst/>
          </a:prstGeom>
          <a:ln w="34925">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Rectangle 9"/>
              <p:cNvSpPr/>
              <p:nvPr/>
            </p:nvSpPr>
            <p:spPr>
              <a:xfrm>
                <a:off x="6903053" y="3878904"/>
                <a:ext cx="404277"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AU" b="1" i="1" dirty="0" smtClean="0">
                          <a:solidFill>
                            <a:srgbClr val="7030A0"/>
                          </a:solidFill>
                          <a:latin typeface="Cambria Math" panose="02040503050406030204" pitchFamily="18" charset="0"/>
                          <a:ea typeface="Cambria Math" panose="02040503050406030204" pitchFamily="18" charset="0"/>
                        </a:rPr>
                        <m:t>𝜶</m:t>
                      </m:r>
                    </m:oMath>
                  </m:oMathPara>
                </a14:m>
                <a:endParaRPr lang="en-AU" b="1" dirty="0">
                  <a:solidFill>
                    <a:srgbClr val="7030A0"/>
                  </a:solidFill>
                </a:endParaRPr>
              </a:p>
            </p:txBody>
          </p:sp>
        </mc:Choice>
        <mc:Fallback>
          <p:sp>
            <p:nvSpPr>
              <p:cNvPr id="10" name="Rectangle 9"/>
              <p:cNvSpPr>
                <a:spLocks noRot="1" noChangeAspect="1" noMove="1" noResize="1" noEditPoints="1" noAdjustHandles="1" noChangeArrowheads="1" noChangeShapeType="1" noTextEdit="1"/>
              </p:cNvSpPr>
              <p:nvPr/>
            </p:nvSpPr>
            <p:spPr>
              <a:xfrm>
                <a:off x="6903053" y="3878904"/>
                <a:ext cx="404277" cy="369332"/>
              </a:xfrm>
              <a:prstGeom prst="rect">
                <a:avLst/>
              </a:prstGeom>
              <a:blipFill>
                <a:blip r:embed="rId4"/>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6399568" y="3299080"/>
                <a:ext cx="2965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b="1" i="1" smtClean="0">
                          <a:solidFill>
                            <a:srgbClr val="C00000"/>
                          </a:solidFill>
                          <a:latin typeface="Cambria Math" panose="02040503050406030204" pitchFamily="18" charset="0"/>
                          <a:ea typeface="Cambria Math" panose="02040503050406030204" pitchFamily="18" charset="0"/>
                        </a:rPr>
                        <m:t>𝜷</m:t>
                      </m:r>
                    </m:oMath>
                  </m:oMathPara>
                </a14:m>
                <a:endParaRPr lang="en-AU" b="1" dirty="0">
                  <a:solidFill>
                    <a:srgbClr val="C00000"/>
                  </a:solidFill>
                </a:endParaRPr>
              </a:p>
            </p:txBody>
          </p:sp>
        </mc:Choice>
        <mc:Fallback>
          <p:sp>
            <p:nvSpPr>
              <p:cNvPr id="11" name="TextBox 10"/>
              <p:cNvSpPr txBox="1">
                <a:spLocks noRot="1" noChangeAspect="1" noMove="1" noResize="1" noEditPoints="1" noAdjustHandles="1" noChangeArrowheads="1" noChangeShapeType="1" noTextEdit="1"/>
              </p:cNvSpPr>
              <p:nvPr/>
            </p:nvSpPr>
            <p:spPr>
              <a:xfrm>
                <a:off x="6399568" y="3299080"/>
                <a:ext cx="296562" cy="369332"/>
              </a:xfrm>
              <a:prstGeom prst="rect">
                <a:avLst/>
              </a:prstGeom>
              <a:blipFill>
                <a:blip r:embed="rId5"/>
                <a:stretch>
                  <a:fillRect l="-6250" r="-22917" b="-14754"/>
                </a:stretch>
              </a:blipFill>
            </p:spPr>
            <p:txBody>
              <a:bodyPr/>
              <a:lstStyle/>
              <a:p>
                <a:r>
                  <a:rPr lang="en-AU">
                    <a:noFill/>
                  </a:rPr>
                  <a:t> </a:t>
                </a:r>
              </a:p>
            </p:txBody>
          </p:sp>
        </mc:Fallback>
      </mc:AlternateContent>
      <p:sp>
        <p:nvSpPr>
          <p:cNvPr id="14" name="Arc 13"/>
          <p:cNvSpPr/>
          <p:nvPr/>
        </p:nvSpPr>
        <p:spPr>
          <a:xfrm>
            <a:off x="6648047" y="3919014"/>
            <a:ext cx="288324" cy="80730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5" name="Arc 14"/>
          <p:cNvSpPr/>
          <p:nvPr/>
        </p:nvSpPr>
        <p:spPr>
          <a:xfrm rot="21447841">
            <a:off x="5897568" y="3622145"/>
            <a:ext cx="749108" cy="82516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Tree>
    <p:extLst>
      <p:ext uri="{BB962C8B-B14F-4D97-AF65-F5344CB8AC3E}">
        <p14:creationId xmlns:p14="http://schemas.microsoft.com/office/powerpoint/2010/main" val="18140216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2"/>
          </p:nvPr>
        </p:nvPicPr>
        <p:blipFill>
          <a:blip r:embed="rId2"/>
          <a:stretch>
            <a:fillRect/>
          </a:stretch>
        </p:blipFill>
        <p:spPr>
          <a:xfrm>
            <a:off x="551459" y="2108886"/>
            <a:ext cx="7813431" cy="4127157"/>
          </a:xfrm>
          <a:prstGeom prst="rect">
            <a:avLst/>
          </a:prstGeom>
        </p:spPr>
      </p:pic>
      <p:sp>
        <p:nvSpPr>
          <p:cNvPr id="4" name="Title 3"/>
          <p:cNvSpPr>
            <a:spLocks noGrp="1"/>
          </p:cNvSpPr>
          <p:nvPr>
            <p:ph type="title"/>
          </p:nvPr>
        </p:nvSpPr>
        <p:spPr/>
        <p:txBody>
          <a:bodyPr/>
          <a:lstStyle/>
          <a:p>
            <a:r>
              <a:rPr lang="en-AU" dirty="0"/>
              <a:t>Direction cosines in 3 space</a:t>
            </a:r>
          </a:p>
        </p:txBody>
      </p:sp>
    </p:spTree>
    <p:extLst>
      <p:ext uri="{BB962C8B-B14F-4D97-AF65-F5344CB8AC3E}">
        <p14:creationId xmlns:p14="http://schemas.microsoft.com/office/powerpoint/2010/main" val="19632806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p:cNvSpPr>
                <a:spLocks noGrp="1"/>
              </p:cNvSpPr>
              <p:nvPr>
                <p:ph type="body" idx="13"/>
              </p:nvPr>
            </p:nvSpPr>
            <p:spPr/>
            <p:txBody>
              <a:bodyPr/>
              <a:lstStyle/>
              <a:p>
                <a:r>
                  <a:rPr lang="en-AU" dirty="0"/>
                  <a:t>Calculate the Direction Cosines for </a:t>
                </a:r>
                <a14:m>
                  <m:oMath xmlns:m="http://schemas.openxmlformats.org/officeDocument/2006/math">
                    <m:r>
                      <a:rPr lang="en-AU" b="1" i="1" smtClean="0">
                        <a:latin typeface="Cambria Math" panose="02040503050406030204" pitchFamily="18" charset="0"/>
                      </a:rPr>
                      <m:t>𝒄</m:t>
                    </m:r>
                    <m:r>
                      <a:rPr lang="en-AU" b="1" i="1" smtClean="0">
                        <a:latin typeface="Cambria Math" panose="02040503050406030204" pitchFamily="18" charset="0"/>
                      </a:rPr>
                      <m:t>=&lt;</m:t>
                    </m:r>
                    <m:r>
                      <a:rPr lang="en-AU" b="1" i="1" smtClean="0">
                        <a:latin typeface="Cambria Math" panose="02040503050406030204" pitchFamily="18" charset="0"/>
                      </a:rPr>
                      <m:t>𝟒</m:t>
                    </m:r>
                    <m:r>
                      <a:rPr lang="en-AU" b="1" i="1" smtClean="0">
                        <a:latin typeface="Cambria Math" panose="02040503050406030204" pitchFamily="18" charset="0"/>
                      </a:rPr>
                      <m:t>,−</m:t>
                    </m:r>
                    <m:r>
                      <a:rPr lang="en-AU" b="1" i="1" smtClean="0">
                        <a:latin typeface="Cambria Math" panose="02040503050406030204" pitchFamily="18" charset="0"/>
                      </a:rPr>
                      <m:t>𝟓</m:t>
                    </m:r>
                    <m:r>
                      <a:rPr lang="en-AU" b="1" i="1" smtClean="0">
                        <a:latin typeface="Cambria Math" panose="02040503050406030204" pitchFamily="18" charset="0"/>
                      </a:rPr>
                      <m:t>,</m:t>
                    </m:r>
                    <m:r>
                      <a:rPr lang="en-AU" b="1" i="1" smtClean="0">
                        <a:latin typeface="Cambria Math" panose="02040503050406030204" pitchFamily="18" charset="0"/>
                      </a:rPr>
                      <m:t>𝟑</m:t>
                    </m:r>
                    <m:r>
                      <a:rPr lang="en-AU" b="1" i="1" smtClean="0">
                        <a:latin typeface="Cambria Math" panose="02040503050406030204" pitchFamily="18" charset="0"/>
                      </a:rPr>
                      <m:t>&gt;</m:t>
                    </m:r>
                  </m:oMath>
                </a14:m>
                <a:endParaRPr lang="en-AU" dirty="0"/>
              </a:p>
            </p:txBody>
          </p:sp>
        </mc:Choice>
        <mc:Fallback xmlns="">
          <p:sp>
            <p:nvSpPr>
              <p:cNvPr id="2" name="Text Placeholder 1"/>
              <p:cNvSpPr>
                <a:spLocks noGrp="1" noRot="1" noChangeAspect="1" noMove="1" noResize="1" noEditPoints="1" noAdjustHandles="1" noChangeArrowheads="1" noChangeShapeType="1" noTextEdit="1"/>
              </p:cNvSpPr>
              <p:nvPr>
                <p:ph type="body" idx="13"/>
              </p:nvPr>
            </p:nvSpPr>
            <p:spPr>
              <a:blipFill rotWithShape="0">
                <a:blip r:embed="rId2"/>
                <a:stretch>
                  <a:fillRect l="-711" b="-23457"/>
                </a:stretch>
              </a:blipFill>
            </p:spPr>
            <p:txBody>
              <a:bodyPr/>
              <a:lstStyle/>
              <a:p>
                <a:r>
                  <a:rPr lang="en-AU">
                    <a:noFill/>
                  </a:rPr>
                  <a:t> </a:t>
                </a:r>
              </a:p>
            </p:txBody>
          </p:sp>
        </mc:Fallback>
      </mc:AlternateContent>
      <p:sp>
        <p:nvSpPr>
          <p:cNvPr id="3" name="Content Placeholder 2"/>
          <p:cNvSpPr>
            <a:spLocks noGrp="1"/>
          </p:cNvSpPr>
          <p:nvPr>
            <p:ph sz="half" idx="2"/>
          </p:nvPr>
        </p:nvSpPr>
        <p:spPr/>
        <p:txBody>
          <a:bodyPr/>
          <a:lstStyle/>
          <a:p>
            <a:endParaRPr lang="en-AU" dirty="0"/>
          </a:p>
        </p:txBody>
      </p:sp>
      <p:sp>
        <p:nvSpPr>
          <p:cNvPr id="4" name="Title 3"/>
          <p:cNvSpPr>
            <a:spLocks noGrp="1"/>
          </p:cNvSpPr>
          <p:nvPr>
            <p:ph type="title"/>
          </p:nvPr>
        </p:nvSpPr>
        <p:spPr/>
        <p:txBody>
          <a:bodyPr/>
          <a:lstStyle/>
          <a:p>
            <a:r>
              <a:rPr lang="en-AU" dirty="0"/>
              <a:t>problem</a:t>
            </a:r>
          </a:p>
        </p:txBody>
      </p:sp>
    </p:spTree>
    <p:extLst>
      <p:ext uri="{BB962C8B-B14F-4D97-AF65-F5344CB8AC3E}">
        <p14:creationId xmlns:p14="http://schemas.microsoft.com/office/powerpoint/2010/main" val="646536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2"/>
          </p:nvPr>
        </p:nvSpPr>
        <p:spPr>
          <a:xfrm>
            <a:off x="275696" y="2110811"/>
            <a:ext cx="8569723" cy="4078852"/>
          </a:xfrm>
        </p:spPr>
        <p:txBody>
          <a:bodyPr/>
          <a:lstStyle/>
          <a:p>
            <a:pPr marL="342900" indent="-342900">
              <a:buFont typeface="Arial" panose="020B0604020202020204" pitchFamily="34" charset="0"/>
              <a:buChar char="•"/>
            </a:pPr>
            <a:r>
              <a:rPr lang="en-AU" dirty="0"/>
              <a:t>Slides</a:t>
            </a:r>
          </a:p>
          <a:p>
            <a:pPr marL="342900" indent="-342900">
              <a:buFont typeface="Arial" panose="020B0604020202020204" pitchFamily="34" charset="0"/>
              <a:buChar char="•"/>
            </a:pPr>
            <a:r>
              <a:rPr lang="en-AU" dirty="0"/>
              <a:t>Lecture Notes</a:t>
            </a:r>
          </a:p>
          <a:p>
            <a:pPr marL="342900" indent="-342900">
              <a:buFont typeface="Arial" panose="020B0604020202020204" pitchFamily="34" charset="0"/>
              <a:buChar char="•"/>
            </a:pPr>
            <a:r>
              <a:rPr lang="en-AU" dirty="0"/>
              <a:t>Lecture problems on first few pages of notes</a:t>
            </a:r>
          </a:p>
          <a:p>
            <a:pPr marL="342900" indent="-342900">
              <a:buFont typeface="Arial" panose="020B0604020202020204" pitchFamily="34" charset="0"/>
              <a:buChar char="•"/>
            </a:pPr>
            <a:r>
              <a:rPr lang="en-AU" dirty="0"/>
              <a:t>Tutorial problems</a:t>
            </a:r>
          </a:p>
          <a:p>
            <a:pPr marL="342900" indent="-342900">
              <a:buFont typeface="Arial" panose="020B0604020202020204" pitchFamily="34" charset="0"/>
              <a:buChar char="•"/>
            </a:pPr>
            <a:r>
              <a:rPr lang="en-AU" dirty="0"/>
              <a:t>News Forum</a:t>
            </a:r>
          </a:p>
        </p:txBody>
      </p:sp>
      <p:sp>
        <p:nvSpPr>
          <p:cNvPr id="4" name="Title 3"/>
          <p:cNvSpPr>
            <a:spLocks noGrp="1"/>
          </p:cNvSpPr>
          <p:nvPr>
            <p:ph type="title"/>
          </p:nvPr>
        </p:nvSpPr>
        <p:spPr/>
        <p:txBody>
          <a:bodyPr/>
          <a:lstStyle/>
          <a:p>
            <a:r>
              <a:rPr lang="en-AU" dirty="0"/>
              <a:t>Resources for Linear </a:t>
            </a:r>
            <a:r>
              <a:rPr lang="en-AU" dirty="0" err="1"/>
              <a:t>ALgebra</a:t>
            </a:r>
            <a:endParaRPr lang="en-AU" dirty="0"/>
          </a:p>
        </p:txBody>
      </p:sp>
    </p:spTree>
    <p:extLst>
      <p:ext uri="{BB962C8B-B14F-4D97-AF65-F5344CB8AC3E}">
        <p14:creationId xmlns:p14="http://schemas.microsoft.com/office/powerpoint/2010/main" val="3536939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lstStyle/>
          <a:p>
            <a:pPr marL="342900" indent="-342900">
              <a:buFont typeface="Arial" panose="020B0604020202020204" pitchFamily="34" charset="0"/>
              <a:buChar char="•"/>
            </a:pPr>
            <a:r>
              <a:rPr lang="en-AU" dirty="0"/>
              <a:t>The lecture notes are much more detailed than this PowerPoint</a:t>
            </a:r>
          </a:p>
          <a:p>
            <a:pPr marL="342900" indent="-342900">
              <a:buFont typeface="Arial" panose="020B0604020202020204" pitchFamily="34" charset="0"/>
              <a:buChar char="•"/>
            </a:pPr>
            <a:r>
              <a:rPr lang="en-AU" dirty="0"/>
              <a:t>You should be able to do all the exercises on page 2 and 3 of this weeks lecture notes</a:t>
            </a:r>
          </a:p>
          <a:p>
            <a:pPr marL="342900" indent="-342900">
              <a:buFont typeface="Arial" panose="020B0604020202020204" pitchFamily="34" charset="0"/>
              <a:buChar char="•"/>
            </a:pPr>
            <a:r>
              <a:rPr lang="en-AU" dirty="0"/>
              <a:t>The Khan Academy has some wonderful resources</a:t>
            </a:r>
          </a:p>
          <a:p>
            <a:pPr marL="857250" lvl="1" indent="-342900"/>
            <a:r>
              <a:rPr lang="en-AU" dirty="0">
                <a:hlinkClick r:id="rId2"/>
              </a:rPr>
              <a:t>Link to Khan Academy  -  Vectors</a:t>
            </a:r>
            <a:endParaRPr lang="en-AU" dirty="0"/>
          </a:p>
        </p:txBody>
      </p:sp>
      <p:sp>
        <p:nvSpPr>
          <p:cNvPr id="4" name="Title 3"/>
          <p:cNvSpPr>
            <a:spLocks noGrp="1"/>
          </p:cNvSpPr>
          <p:nvPr>
            <p:ph type="title"/>
          </p:nvPr>
        </p:nvSpPr>
        <p:spPr/>
        <p:txBody>
          <a:bodyPr/>
          <a:lstStyle/>
          <a:p>
            <a:r>
              <a:rPr lang="en-AU" dirty="0"/>
              <a:t>Resources &amp; Homework</a:t>
            </a:r>
          </a:p>
        </p:txBody>
      </p:sp>
    </p:spTree>
    <p:extLst>
      <p:ext uri="{BB962C8B-B14F-4D97-AF65-F5344CB8AC3E}">
        <p14:creationId xmlns:p14="http://schemas.microsoft.com/office/powerpoint/2010/main" val="2104361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040C77E-27D4-4EDD-932C-4E8141787AB4}"/>
              </a:ext>
            </a:extLst>
          </p:cNvPr>
          <p:cNvSpPr>
            <a:spLocks noGrp="1"/>
          </p:cNvSpPr>
          <p:nvPr>
            <p:ph type="body" idx="13"/>
          </p:nvPr>
        </p:nvSpPr>
        <p:spPr/>
        <p:txBody>
          <a:bodyPr>
            <a:normAutofit fontScale="92500"/>
          </a:bodyPr>
          <a:lstStyle/>
          <a:p>
            <a:r>
              <a:rPr lang="en-US" dirty="0"/>
              <a:t>Everything we do with vectors relies on you learning these basic skills.</a:t>
            </a:r>
            <a:endParaRPr lang="en-AU" dirty="0"/>
          </a:p>
        </p:txBody>
      </p:sp>
      <p:sp>
        <p:nvSpPr>
          <p:cNvPr id="3" name="Content Placeholder 2">
            <a:extLst>
              <a:ext uri="{FF2B5EF4-FFF2-40B4-BE49-F238E27FC236}">
                <a16:creationId xmlns:a16="http://schemas.microsoft.com/office/drawing/2014/main" id="{44C5A09D-32F1-40E6-9CB2-97EF0870F6D1}"/>
              </a:ext>
            </a:extLst>
          </p:cNvPr>
          <p:cNvSpPr>
            <a:spLocks noGrp="1"/>
          </p:cNvSpPr>
          <p:nvPr>
            <p:ph sz="half" idx="2"/>
          </p:nvPr>
        </p:nvSpPr>
        <p:spPr/>
        <p:txBody>
          <a:bodyPr>
            <a:normAutofit lnSpcReduction="10000"/>
          </a:bodyPr>
          <a:lstStyle/>
          <a:p>
            <a:pPr marL="457200" indent="-457200">
              <a:buFont typeface="+mj-lt"/>
              <a:buAutoNum type="arabicPeriod"/>
            </a:pPr>
            <a:r>
              <a:rPr lang="en-US" dirty="0"/>
              <a:t>Make a vector from 2 points</a:t>
            </a:r>
          </a:p>
          <a:p>
            <a:pPr marL="457200" indent="-457200">
              <a:buFont typeface="+mj-lt"/>
              <a:buAutoNum type="arabicPeriod"/>
            </a:pPr>
            <a:r>
              <a:rPr lang="en-US" dirty="0"/>
              <a:t>Determine the magnitude (length) of a vector</a:t>
            </a:r>
          </a:p>
          <a:p>
            <a:pPr marL="457200" indent="-457200">
              <a:buFont typeface="+mj-lt"/>
              <a:buAutoNum type="arabicPeriod"/>
            </a:pPr>
            <a:r>
              <a:rPr lang="en-US" dirty="0"/>
              <a:t>Add and subtract vectors</a:t>
            </a:r>
          </a:p>
          <a:p>
            <a:pPr marL="457200" indent="-457200">
              <a:buFont typeface="+mj-lt"/>
              <a:buAutoNum type="arabicPeriod"/>
            </a:pPr>
            <a:r>
              <a:rPr lang="en-US" dirty="0"/>
              <a:t>2 ways of multiplying vectors</a:t>
            </a:r>
          </a:p>
          <a:p>
            <a:pPr marL="914400" lvl="1" indent="-400050">
              <a:buFont typeface="+mj-lt"/>
              <a:buAutoNum type="alphaLcPeriod"/>
            </a:pPr>
            <a:r>
              <a:rPr lang="en-US" dirty="0"/>
              <a:t>Scalar product – also known as Dot Product – produces a scalar</a:t>
            </a:r>
          </a:p>
          <a:p>
            <a:pPr marL="914400" lvl="1" indent="-400050">
              <a:buFont typeface="+mj-lt"/>
              <a:buAutoNum type="alphaLcPeriod"/>
            </a:pPr>
            <a:r>
              <a:rPr lang="en-US" dirty="0"/>
              <a:t>Vector Product – also known as Cross Product – produces another vector</a:t>
            </a:r>
          </a:p>
          <a:p>
            <a:r>
              <a:rPr lang="en-US" dirty="0"/>
              <a:t>For instance:</a:t>
            </a:r>
          </a:p>
          <a:p>
            <a:pPr marL="342900" indent="-342900">
              <a:buFont typeface="Arial" panose="020B0604020202020204" pitchFamily="34" charset="0"/>
              <a:buChar char="•"/>
            </a:pPr>
            <a:r>
              <a:rPr lang="en-US" dirty="0"/>
              <a:t>To find the angle between 2 vectors you need to be able to do 2 &amp; 4a.</a:t>
            </a:r>
          </a:p>
          <a:p>
            <a:pPr marL="342900" indent="-342900">
              <a:buFont typeface="Arial" panose="020B0604020202020204" pitchFamily="34" charset="0"/>
              <a:buChar char="•"/>
            </a:pPr>
            <a:r>
              <a:rPr lang="en-US" dirty="0"/>
              <a:t>To find how much of a vector lies in a different direction requires 2 &amp; 4a.</a:t>
            </a:r>
          </a:p>
          <a:p>
            <a:pPr marL="342900" indent="-342900">
              <a:buFont typeface="Arial" panose="020B0604020202020204" pitchFamily="34" charset="0"/>
              <a:buChar char="•"/>
            </a:pPr>
            <a:r>
              <a:rPr lang="en-US" dirty="0"/>
              <a:t>To find an R</a:t>
            </a:r>
            <a:r>
              <a:rPr lang="en-US" baseline="30000" dirty="0"/>
              <a:t>3</a:t>
            </a:r>
            <a:r>
              <a:rPr lang="en-US" dirty="0"/>
              <a:t> vector orthogonal to 2 other vectors requires 4b &amp; 2.</a:t>
            </a:r>
            <a:endParaRPr lang="en-AU" dirty="0"/>
          </a:p>
        </p:txBody>
      </p:sp>
      <p:sp>
        <p:nvSpPr>
          <p:cNvPr id="4" name="Title 3">
            <a:extLst>
              <a:ext uri="{FF2B5EF4-FFF2-40B4-BE49-F238E27FC236}">
                <a16:creationId xmlns:a16="http://schemas.microsoft.com/office/drawing/2014/main" id="{B076EEF6-880E-4362-A9F4-F3957A92DE59}"/>
              </a:ext>
            </a:extLst>
          </p:cNvPr>
          <p:cNvSpPr>
            <a:spLocks noGrp="1"/>
          </p:cNvSpPr>
          <p:nvPr>
            <p:ph type="title"/>
          </p:nvPr>
        </p:nvSpPr>
        <p:spPr/>
        <p:txBody>
          <a:bodyPr/>
          <a:lstStyle/>
          <a:p>
            <a:r>
              <a:rPr lang="en-US" dirty="0"/>
              <a:t>Important </a:t>
            </a:r>
            <a:endParaRPr lang="en-AU" dirty="0"/>
          </a:p>
        </p:txBody>
      </p:sp>
    </p:spTree>
    <p:extLst>
      <p:ext uri="{BB962C8B-B14F-4D97-AF65-F5344CB8AC3E}">
        <p14:creationId xmlns:p14="http://schemas.microsoft.com/office/powerpoint/2010/main" val="1656806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normAutofit lnSpcReduction="10000"/>
          </a:bodyPr>
          <a:lstStyle/>
          <a:p>
            <a:pPr marL="342900" indent="-342900">
              <a:buFont typeface="Arial" panose="020B0604020202020204" pitchFamily="34" charset="0"/>
              <a:buChar char="•"/>
            </a:pPr>
            <a:r>
              <a:rPr lang="en-AU" dirty="0"/>
              <a:t>Latin origin</a:t>
            </a:r>
          </a:p>
          <a:p>
            <a:pPr marL="857250" lvl="1" indent="-342900"/>
            <a:r>
              <a:rPr lang="en-AU" dirty="0"/>
              <a:t>From the Latin </a:t>
            </a:r>
            <a:r>
              <a:rPr lang="en-AU" i="1" dirty="0"/>
              <a:t>vector, </a:t>
            </a:r>
            <a:r>
              <a:rPr lang="en-AU" dirty="0"/>
              <a:t> “one who carries or conveys” or “one who rides”</a:t>
            </a:r>
          </a:p>
          <a:p>
            <a:pPr marL="342900" indent="-342900">
              <a:buFont typeface="Arial" panose="020B0604020202020204" pitchFamily="34" charset="0"/>
              <a:buChar char="•"/>
            </a:pPr>
            <a:r>
              <a:rPr lang="en-AU" dirty="0"/>
              <a:t>Physics</a:t>
            </a:r>
          </a:p>
          <a:p>
            <a:pPr marL="857250" lvl="1" indent="-342900"/>
            <a:r>
              <a:rPr lang="en-AU" dirty="0"/>
              <a:t>A quantity that has both direction and magnitude</a:t>
            </a:r>
          </a:p>
          <a:p>
            <a:pPr marL="342900" indent="-342900">
              <a:buFont typeface="Arial" panose="020B0604020202020204" pitchFamily="34" charset="0"/>
              <a:buChar char="•"/>
            </a:pPr>
            <a:r>
              <a:rPr lang="en-AU" dirty="0"/>
              <a:t>Mathematics</a:t>
            </a:r>
          </a:p>
          <a:p>
            <a:pPr marL="857250" lvl="1" indent="-342900"/>
            <a:r>
              <a:rPr lang="en-AU" dirty="0"/>
              <a:t>A matrix with one row or one column</a:t>
            </a:r>
          </a:p>
          <a:p>
            <a:pPr marL="342900" indent="-342900">
              <a:buFont typeface="Arial" panose="020B0604020202020204" pitchFamily="34" charset="0"/>
              <a:buChar char="•"/>
            </a:pPr>
            <a:r>
              <a:rPr lang="en-AU" dirty="0"/>
              <a:t>Biology</a:t>
            </a:r>
          </a:p>
          <a:p>
            <a:pPr marL="857250" lvl="1" indent="-342900"/>
            <a:r>
              <a:rPr lang="en-AU" dirty="0"/>
              <a:t>An organism, such as a mosquito, that transmits a disease of parasite from one living thing to another</a:t>
            </a:r>
          </a:p>
          <a:p>
            <a:pPr marL="342900" indent="-342900">
              <a:buFont typeface="Arial" panose="020B0604020202020204" pitchFamily="34" charset="0"/>
              <a:buChar char="•"/>
            </a:pPr>
            <a:r>
              <a:rPr lang="en-AU" dirty="0"/>
              <a:t>Aviation</a:t>
            </a:r>
          </a:p>
          <a:p>
            <a:pPr marL="857250" lvl="1" indent="-342900"/>
            <a:r>
              <a:rPr lang="en-AU" dirty="0"/>
              <a:t>A course taken by an aircraft</a:t>
            </a:r>
          </a:p>
        </p:txBody>
      </p:sp>
      <p:sp>
        <p:nvSpPr>
          <p:cNvPr id="4" name="Title 3"/>
          <p:cNvSpPr>
            <a:spLocks noGrp="1"/>
          </p:cNvSpPr>
          <p:nvPr>
            <p:ph type="title"/>
          </p:nvPr>
        </p:nvSpPr>
        <p:spPr/>
        <p:txBody>
          <a:bodyPr/>
          <a:lstStyle/>
          <a:p>
            <a:r>
              <a:rPr lang="en-AU" dirty="0"/>
              <a:t>What is a vector?</a:t>
            </a:r>
          </a:p>
        </p:txBody>
      </p:sp>
    </p:spTree>
    <p:extLst>
      <p:ext uri="{BB962C8B-B14F-4D97-AF65-F5344CB8AC3E}">
        <p14:creationId xmlns:p14="http://schemas.microsoft.com/office/powerpoint/2010/main" val="196730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lstStyle/>
          <a:p>
            <a:r>
              <a:rPr lang="en-AU" dirty="0"/>
              <a:t>In Engineering</a:t>
            </a:r>
          </a:p>
          <a:p>
            <a:pPr marL="342900" indent="-342900">
              <a:buFont typeface="Arial" panose="020B0604020202020204" pitchFamily="34" charset="0"/>
              <a:buChar char="•"/>
            </a:pPr>
            <a:r>
              <a:rPr lang="en-AU" dirty="0"/>
              <a:t>Scalars only have magnitude (no direction)</a:t>
            </a:r>
          </a:p>
          <a:p>
            <a:pPr marL="857250" lvl="1" indent="-342900"/>
            <a:r>
              <a:rPr lang="en-AU" dirty="0"/>
              <a:t>7 kg, 14 years, 21 </a:t>
            </a:r>
            <a:r>
              <a:rPr lang="en-AU" dirty="0" err="1"/>
              <a:t>kmh</a:t>
            </a:r>
            <a:r>
              <a:rPr lang="en-AU" dirty="0"/>
              <a:t>, 28 metres</a:t>
            </a:r>
          </a:p>
          <a:p>
            <a:pPr marL="342900" indent="-342900">
              <a:buFont typeface="Arial" panose="020B0604020202020204" pitchFamily="34" charset="0"/>
              <a:buChar char="•"/>
            </a:pPr>
            <a:r>
              <a:rPr lang="en-AU" dirty="0"/>
              <a:t>Vectors have both magnitude and direction</a:t>
            </a:r>
          </a:p>
          <a:p>
            <a:pPr marL="857250" lvl="1" indent="-342900"/>
            <a:r>
              <a:rPr lang="en-AU" dirty="0"/>
              <a:t>11 km due west, 9.8 m/s</a:t>
            </a:r>
            <a:r>
              <a:rPr lang="en-AU" baseline="30000" dirty="0"/>
              <a:t>2 </a:t>
            </a:r>
            <a:r>
              <a:rPr lang="en-AU" dirty="0"/>
              <a:t>towards the earth, 12 miles north by north west</a:t>
            </a:r>
          </a:p>
          <a:p>
            <a:pPr marL="857250" lvl="1" indent="-342900"/>
            <a:endParaRPr lang="en-AU" baseline="30000" dirty="0"/>
          </a:p>
          <a:p>
            <a:pPr marL="857250" lvl="1" indent="-342900"/>
            <a:endParaRPr lang="en-AU" baseline="30000" dirty="0"/>
          </a:p>
        </p:txBody>
      </p:sp>
      <p:sp>
        <p:nvSpPr>
          <p:cNvPr id="4" name="Title 3"/>
          <p:cNvSpPr>
            <a:spLocks noGrp="1"/>
          </p:cNvSpPr>
          <p:nvPr>
            <p:ph type="title"/>
          </p:nvPr>
        </p:nvSpPr>
        <p:spPr/>
        <p:txBody>
          <a:bodyPr/>
          <a:lstStyle/>
          <a:p>
            <a:r>
              <a:rPr lang="en-AU" dirty="0"/>
              <a:t>Vectors &amp; Scalars</a:t>
            </a:r>
          </a:p>
        </p:txBody>
      </p:sp>
    </p:spTree>
    <p:extLst>
      <p:ext uri="{BB962C8B-B14F-4D97-AF65-F5344CB8AC3E}">
        <p14:creationId xmlns:p14="http://schemas.microsoft.com/office/powerpoint/2010/main" val="3817654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sz="half" idx="2"/>
              </p:nvPr>
            </p:nvSpPr>
            <p:spPr>
              <a:xfrm>
                <a:off x="275696" y="2050991"/>
                <a:ext cx="8569723" cy="4477996"/>
              </a:xfrm>
            </p:spPr>
            <p:txBody>
              <a:bodyPr>
                <a:normAutofit fontScale="85000" lnSpcReduction="20000"/>
              </a:bodyPr>
              <a:lstStyle/>
              <a:p>
                <a:r>
                  <a:rPr lang="en-AU" dirty="0"/>
                  <a:t>If we have 2 Points we can make a Vector.</a:t>
                </a:r>
              </a:p>
              <a:p>
                <a:pPr marL="342900" indent="-342900">
                  <a:buFont typeface="Arial" panose="020B0604020202020204" pitchFamily="34" charset="0"/>
                  <a:buChar char="•"/>
                </a:pPr>
                <a:r>
                  <a:rPr lang="en-AU" dirty="0"/>
                  <a:t>In R</a:t>
                </a:r>
                <a:r>
                  <a:rPr lang="en-AU" baseline="30000" dirty="0"/>
                  <a:t>3</a:t>
                </a:r>
                <a:r>
                  <a:rPr lang="en-AU" dirty="0"/>
                  <a:t> (3 space) Point A (1, 3, 5) and Point B (4, -6, 7)</a:t>
                </a:r>
              </a:p>
              <a:p>
                <a:pPr marL="342900" indent="-342900">
                  <a:buFont typeface="Arial" panose="020B0604020202020204" pitchFamily="34" charset="0"/>
                  <a:buChar char="•"/>
                </a:pPr>
                <a:r>
                  <a:rPr lang="en-AU" dirty="0"/>
                  <a:t>A vector that goes from A to B can be written as</a:t>
                </a:r>
              </a:p>
              <a:p>
                <a:pPr marL="342900" indent="-342900">
                  <a:buFont typeface="Arial" panose="020B0604020202020204" pitchFamily="34" charset="0"/>
                  <a:buChar char="•"/>
                </a:pPr>
                <a:r>
                  <a:rPr lang="en-AU" dirty="0"/>
                  <a:t> </a:t>
                </a:r>
                <a14:m>
                  <m:oMath xmlns:m="http://schemas.openxmlformats.org/officeDocument/2006/math">
                    <m:acc>
                      <m:accPr>
                        <m:chr m:val="⃑"/>
                        <m:ctrlPr>
                          <a:rPr lang="en-AU" i="1" dirty="0" smtClean="0">
                            <a:latin typeface="Cambria Math" panose="02040503050406030204" pitchFamily="18" charset="0"/>
                          </a:rPr>
                        </m:ctrlPr>
                      </m:accPr>
                      <m:e>
                        <m:r>
                          <a:rPr lang="en-AU" b="0" i="1" dirty="0" smtClean="0">
                            <a:latin typeface="Cambria Math" panose="02040503050406030204" pitchFamily="18" charset="0"/>
                          </a:rPr>
                          <m:t>𝐴𝐵</m:t>
                        </m:r>
                      </m:e>
                    </m:acc>
                  </m:oMath>
                </a14:m>
                <a:r>
                  <a:rPr lang="en-AU" dirty="0"/>
                  <a:t>. </a:t>
                </a:r>
              </a:p>
              <a:p>
                <a:r>
                  <a:rPr lang="en-AU" dirty="0"/>
                  <a:t>To calculate </a:t>
                </a:r>
                <a14:m>
                  <m:oMath xmlns:m="http://schemas.openxmlformats.org/officeDocument/2006/math">
                    <m:acc>
                      <m:accPr>
                        <m:chr m:val="⃑"/>
                        <m:ctrlPr>
                          <a:rPr lang="en-AU" i="1" dirty="0" smtClean="0">
                            <a:latin typeface="Cambria Math" panose="02040503050406030204" pitchFamily="18" charset="0"/>
                          </a:rPr>
                        </m:ctrlPr>
                      </m:accPr>
                      <m:e>
                        <m:r>
                          <a:rPr lang="en-AU" b="0" i="1" dirty="0" smtClean="0">
                            <a:latin typeface="Cambria Math" panose="02040503050406030204" pitchFamily="18" charset="0"/>
                          </a:rPr>
                          <m:t>𝐴𝐵</m:t>
                        </m:r>
                      </m:e>
                    </m:acc>
                  </m:oMath>
                </a14:m>
                <a:r>
                  <a:rPr lang="en-AU" dirty="0"/>
                  <a:t>  </a:t>
                </a:r>
              </a:p>
              <a:p>
                <a:pPr marL="342900" indent="-342900">
                  <a:buFont typeface="Arial" panose="020B0604020202020204" pitchFamily="34" charset="0"/>
                  <a:buChar char="•"/>
                </a:pPr>
                <a:r>
                  <a:rPr lang="en-AU" dirty="0"/>
                  <a:t>Determine how far is it from the x coordinate of A to the x coordinate of B</a:t>
                </a:r>
              </a:p>
              <a:p>
                <a:pPr marL="342900" indent="-342900">
                  <a:buFont typeface="Arial" panose="020B0604020202020204" pitchFamily="34" charset="0"/>
                  <a:buChar char="•"/>
                </a:pPr>
                <a:r>
                  <a:rPr lang="en-AU" dirty="0"/>
                  <a:t>From 1 to 4 is a step of +3</a:t>
                </a:r>
              </a:p>
              <a:p>
                <a:pPr marL="857250" lvl="1" indent="-342900"/>
                <a:r>
                  <a:rPr lang="en-AU" dirty="0"/>
                  <a:t>This is the same as calculating (Point B)- (Point A)</a:t>
                </a:r>
              </a:p>
              <a:p>
                <a:pPr marL="857250" lvl="1" indent="-342900"/>
                <a:endParaRPr lang="en-AU" dirty="0"/>
              </a:p>
              <a:p>
                <a:pPr marL="857250" lvl="1" indent="-342900"/>
                <a:r>
                  <a:rPr lang="en-AU" dirty="0"/>
                  <a:t>Point A (</a:t>
                </a:r>
                <a:r>
                  <a:rPr lang="en-AU" b="1" dirty="0">
                    <a:solidFill>
                      <a:schemeClr val="bg2">
                        <a:lumMod val="60000"/>
                        <a:lumOff val="40000"/>
                      </a:schemeClr>
                    </a:solidFill>
                  </a:rPr>
                  <a:t>1</a:t>
                </a:r>
                <a:r>
                  <a:rPr lang="en-AU" dirty="0"/>
                  <a:t>, 3, 5) and Point B (</a:t>
                </a:r>
                <a:r>
                  <a:rPr lang="en-AU" b="1" dirty="0">
                    <a:solidFill>
                      <a:schemeClr val="bg2">
                        <a:lumMod val="60000"/>
                        <a:lumOff val="40000"/>
                      </a:schemeClr>
                    </a:solidFill>
                  </a:rPr>
                  <a:t>4</a:t>
                </a:r>
                <a:r>
                  <a:rPr lang="en-AU" dirty="0"/>
                  <a:t>, -6, 7)</a:t>
                </a:r>
              </a:p>
              <a:p>
                <a:pPr lvl="1" indent="0">
                  <a:buNone/>
                </a:pPr>
                <a:endParaRPr lang="en-AU" dirty="0"/>
              </a:p>
              <a:p>
                <a:pPr marL="342900" indent="-342900">
                  <a:buFont typeface="Arial" panose="020B0604020202020204" pitchFamily="34" charset="0"/>
                  <a:buChar char="•"/>
                </a:pPr>
                <a:r>
                  <a:rPr lang="en-AU" dirty="0"/>
                  <a:t>Do the same for the y and for the z</a:t>
                </a:r>
              </a:p>
              <a:p>
                <a:pPr marL="342900" indent="-342900">
                  <a:buFont typeface="Arial" panose="020B0604020202020204" pitchFamily="34" charset="0"/>
                  <a:buChar char="•"/>
                </a:pPr>
                <a:r>
                  <a:rPr lang="en-AU" dirty="0"/>
                  <a:t>The Vector </a:t>
                </a:r>
                <a14:m>
                  <m:oMath xmlns:m="http://schemas.openxmlformats.org/officeDocument/2006/math">
                    <m:acc>
                      <m:accPr>
                        <m:chr m:val="⃑"/>
                        <m:ctrlPr>
                          <a:rPr lang="en-AU" i="1" smtClean="0">
                            <a:latin typeface="Cambria Math" panose="02040503050406030204" pitchFamily="18" charset="0"/>
                          </a:rPr>
                        </m:ctrlPr>
                      </m:accPr>
                      <m:e>
                        <m:r>
                          <a:rPr lang="en-AU" b="0" i="1" smtClean="0">
                            <a:latin typeface="Cambria Math" panose="02040503050406030204" pitchFamily="18" charset="0"/>
                          </a:rPr>
                          <m:t>𝐴𝐵</m:t>
                        </m:r>
                      </m:e>
                    </m:acc>
                  </m:oMath>
                </a14:m>
                <a:r>
                  <a:rPr lang="en-AU" dirty="0"/>
                  <a:t>= </a:t>
                </a:r>
                <a14:m>
                  <m:oMath xmlns:m="http://schemas.openxmlformats.org/officeDocument/2006/math">
                    <m:d>
                      <m:dPr>
                        <m:begChr m:val="⟨"/>
                        <m:endChr m:val="⟩"/>
                        <m:ctrlPr>
                          <a:rPr lang="en-AU" i="1" smtClean="0">
                            <a:latin typeface="Cambria Math" panose="02040503050406030204" pitchFamily="18" charset="0"/>
                          </a:rPr>
                        </m:ctrlPr>
                      </m:dPr>
                      <m:e>
                        <m:r>
                          <a:rPr lang="en-AU" b="0" i="1" smtClean="0">
                            <a:latin typeface="Cambria Math" panose="02040503050406030204" pitchFamily="18" charset="0"/>
                          </a:rPr>
                          <m:t>3, −9, 2 </m:t>
                        </m:r>
                      </m:e>
                    </m:d>
                  </m:oMath>
                </a14:m>
                <a:endParaRPr lang="en-AU" dirty="0"/>
              </a:p>
              <a:p>
                <a:pPr marL="342900" indent="-342900">
                  <a:buFont typeface="Arial" panose="020B0604020202020204" pitchFamily="34" charset="0"/>
                  <a:buChar char="•"/>
                </a:pPr>
                <a:r>
                  <a:rPr lang="en-AU" dirty="0"/>
                  <a:t>I use &lt;&gt; for vectors but you also see [ ] but never ()</a:t>
                </a:r>
              </a:p>
              <a:p>
                <a:r>
                  <a:rPr lang="en-AU" dirty="0"/>
                  <a:t>Calculate the vector </a:t>
                </a:r>
                <a14:m>
                  <m:oMath xmlns:m="http://schemas.openxmlformats.org/officeDocument/2006/math">
                    <m:acc>
                      <m:accPr>
                        <m:chr m:val="⃑"/>
                        <m:ctrlPr>
                          <a:rPr lang="en-AU" i="1" smtClean="0">
                            <a:latin typeface="Cambria Math" panose="02040503050406030204" pitchFamily="18" charset="0"/>
                          </a:rPr>
                        </m:ctrlPr>
                      </m:accPr>
                      <m:e>
                        <m:r>
                          <a:rPr lang="en-AU" b="0" i="1" smtClean="0">
                            <a:latin typeface="Cambria Math" panose="02040503050406030204" pitchFamily="18" charset="0"/>
                          </a:rPr>
                          <m:t>𝐵𝐴</m:t>
                        </m:r>
                      </m:e>
                    </m:acc>
                  </m:oMath>
                </a14:m>
                <a:r>
                  <a:rPr lang="en-AU" dirty="0"/>
                  <a:t> ?</a:t>
                </a:r>
              </a:p>
              <a:p>
                <a:pPr marL="342900" indent="-342900">
                  <a:buFont typeface="Arial" panose="020B0604020202020204" pitchFamily="34" charset="0"/>
                  <a:buChar char="•"/>
                </a:pPr>
                <a:r>
                  <a:rPr lang="en-AU" dirty="0"/>
                  <a:t>Is it equal to </a:t>
                </a:r>
                <a14:m>
                  <m:oMath xmlns:m="http://schemas.openxmlformats.org/officeDocument/2006/math">
                    <m:acc>
                      <m:accPr>
                        <m:chr m:val="⃑"/>
                        <m:ctrlPr>
                          <a:rPr lang="en-AU" i="1" smtClean="0">
                            <a:latin typeface="Cambria Math" panose="02040503050406030204" pitchFamily="18" charset="0"/>
                          </a:rPr>
                        </m:ctrlPr>
                      </m:accPr>
                      <m:e>
                        <m:r>
                          <a:rPr lang="en-AU" b="0" i="1" smtClean="0">
                            <a:latin typeface="Cambria Math" panose="02040503050406030204" pitchFamily="18" charset="0"/>
                          </a:rPr>
                          <m:t>𝐴𝐵</m:t>
                        </m:r>
                      </m:e>
                    </m:acc>
                    <m:r>
                      <a:rPr lang="en-AU" b="0" i="1" smtClean="0">
                        <a:latin typeface="Cambria Math" panose="02040503050406030204" pitchFamily="18" charset="0"/>
                      </a:rPr>
                      <m:t>?</m:t>
                    </m:r>
                  </m:oMath>
                </a14:m>
                <a:endParaRPr lang="en-AU" dirty="0"/>
              </a:p>
            </p:txBody>
          </p:sp>
        </mc:Choice>
        <mc:Fallback>
          <p:sp>
            <p:nvSpPr>
              <p:cNvPr id="3" name="Content Placeholder 2"/>
              <p:cNvSpPr>
                <a:spLocks noGrp="1" noRot="1" noChangeAspect="1" noMove="1" noResize="1" noEditPoints="1" noAdjustHandles="1" noChangeArrowheads="1" noChangeShapeType="1" noTextEdit="1"/>
              </p:cNvSpPr>
              <p:nvPr>
                <p:ph sz="half" idx="2"/>
              </p:nvPr>
            </p:nvSpPr>
            <p:spPr>
              <a:xfrm>
                <a:off x="275696" y="2050991"/>
                <a:ext cx="8569723" cy="4477996"/>
              </a:xfrm>
              <a:blipFill>
                <a:blip r:embed="rId2"/>
                <a:stretch>
                  <a:fillRect l="-427" t="-2041"/>
                </a:stretch>
              </a:blipFill>
            </p:spPr>
            <p:txBody>
              <a:bodyPr/>
              <a:lstStyle/>
              <a:p>
                <a:r>
                  <a:rPr lang="en-AU">
                    <a:noFill/>
                  </a:rPr>
                  <a:t> </a:t>
                </a:r>
              </a:p>
            </p:txBody>
          </p:sp>
        </mc:Fallback>
      </mc:AlternateContent>
      <p:sp>
        <p:nvSpPr>
          <p:cNvPr id="4" name="Title 3"/>
          <p:cNvSpPr>
            <a:spLocks noGrp="1"/>
          </p:cNvSpPr>
          <p:nvPr>
            <p:ph type="title"/>
          </p:nvPr>
        </p:nvSpPr>
        <p:spPr/>
        <p:txBody>
          <a:bodyPr/>
          <a:lstStyle/>
          <a:p>
            <a:r>
              <a:rPr lang="en-AU" dirty="0"/>
              <a:t>Vector representation</a:t>
            </a:r>
          </a:p>
        </p:txBody>
      </p:sp>
      <p:sp>
        <p:nvSpPr>
          <p:cNvPr id="9" name="Arrow: Curved Down 8">
            <a:extLst>
              <a:ext uri="{FF2B5EF4-FFF2-40B4-BE49-F238E27FC236}">
                <a16:creationId xmlns:a16="http://schemas.microsoft.com/office/drawing/2014/main" id="{B16BC9F2-DE11-4CE6-A248-F53B3F334329}"/>
              </a:ext>
            </a:extLst>
          </p:cNvPr>
          <p:cNvSpPr/>
          <p:nvPr/>
        </p:nvSpPr>
        <p:spPr>
          <a:xfrm>
            <a:off x="1988191" y="4269996"/>
            <a:ext cx="1728132" cy="125835"/>
          </a:xfrm>
          <a:prstGeom prst="curvedDownArrow">
            <a:avLst/>
          </a:prstGeom>
          <a:solidFill>
            <a:schemeClr val="bg2">
              <a:lumMod val="60000"/>
              <a:lumOff val="40000"/>
            </a:schemeClr>
          </a:solidFill>
          <a:ln w="381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Tree>
    <p:extLst>
      <p:ext uri="{BB962C8B-B14F-4D97-AF65-F5344CB8AC3E}">
        <p14:creationId xmlns:p14="http://schemas.microsoft.com/office/powerpoint/2010/main" val="2607523423"/>
      </p:ext>
    </p:extLst>
  </p:cSld>
  <p:clrMapOvr>
    <a:masterClrMapping/>
  </p:clrMapOvr>
</p:sld>
</file>

<file path=ppt/theme/theme1.xml><?xml version="1.0" encoding="utf-8"?>
<a:theme xmlns:a="http://schemas.openxmlformats.org/drawingml/2006/main" name="Office Theme">
  <a:themeElements>
    <a:clrScheme name="CurtinCollege">
      <a:dk1>
        <a:srgbClr val="000000"/>
      </a:dk1>
      <a:lt1>
        <a:srgbClr val="FFFFFF"/>
      </a:lt1>
      <a:dk2>
        <a:srgbClr val="000000"/>
      </a:dk2>
      <a:lt2>
        <a:srgbClr val="D50071"/>
      </a:lt2>
      <a:accent1>
        <a:srgbClr val="B58C0A"/>
      </a:accent1>
      <a:accent2>
        <a:srgbClr val="000000"/>
      </a:accent2>
      <a:accent3>
        <a:srgbClr val="919296"/>
      </a:accent3>
      <a:accent4>
        <a:srgbClr val="4EC1B7"/>
      </a:accent4>
      <a:accent5>
        <a:srgbClr val="566D31"/>
      </a:accent5>
      <a:accent6>
        <a:srgbClr val="D50071"/>
      </a:accent6>
      <a:hlink>
        <a:srgbClr val="0563C1"/>
      </a:hlink>
      <a:folHlink>
        <a:srgbClr val="954F72"/>
      </a:folHlink>
    </a:clrScheme>
    <a:fontScheme name="CurtinColleg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C Lecture Presentation - Engineering" id="{D225BB46-7B46-4CC2-AFB0-6C935CD9EC60}" vid="{A891FBD2-F3C0-494C-B5EC-6AAE6421BF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B6F2769-7194-4217-93D3-3AF3A4742282}">
  <ds:schemaRefs>
    <ds:schemaRef ds:uri="http://schemas.microsoft.com/office/2006/documentManagement/types"/>
    <ds:schemaRef ds:uri="http://schemas.microsoft.com/office/2006/metadata/properties"/>
    <ds:schemaRef ds:uri="http://schemas.microsoft.com/office/infopath/2007/PartnerControls"/>
    <ds:schemaRef ds:uri="http://purl.org/dc/elements/1.1/"/>
    <ds:schemaRef ds:uri="http://www.w3.org/XML/1998/namespace"/>
    <ds:schemaRef ds:uri="http://purl.org/dc/dcmitype/"/>
    <ds:schemaRef ds:uri="http://purl.org/dc/terms/"/>
    <ds:schemaRef ds:uri="http://schemas.microsoft.com/sharepoint/v3/field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CC Lecture Presentation - Engineering 2015</Template>
  <TotalTime>1772</TotalTime>
  <Words>2468</Words>
  <Application>Microsoft Office PowerPoint</Application>
  <PresentationFormat>On-screen Show (4:3)</PresentationFormat>
  <Paragraphs>290</Paragraphs>
  <Slides>36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Cambria Math</vt:lpstr>
      <vt:lpstr>MaplePi</vt:lpstr>
      <vt:lpstr>Office Theme</vt:lpstr>
      <vt:lpstr>PowerPoint Presentation</vt:lpstr>
      <vt:lpstr>PowerPoint Presentation</vt:lpstr>
      <vt:lpstr>Vectors</vt:lpstr>
      <vt:lpstr>Resources for Linear ALgebra</vt:lpstr>
      <vt:lpstr>Resources &amp; Homework</vt:lpstr>
      <vt:lpstr>Important </vt:lpstr>
      <vt:lpstr>What is a vector?</vt:lpstr>
      <vt:lpstr>Vectors &amp; Scalars</vt:lpstr>
      <vt:lpstr>Vector representation</vt:lpstr>
      <vt:lpstr>Point and vector notation</vt:lpstr>
      <vt:lpstr>Magnitude of a Vector</vt:lpstr>
      <vt:lpstr>Are the Vectors equal?</vt:lpstr>
      <vt:lpstr>PowerPoint Presentation</vt:lpstr>
      <vt:lpstr>Zero &amp; Unit Vectors</vt:lpstr>
      <vt:lpstr>Question: Consider a rhombus PQRS </vt:lpstr>
      <vt:lpstr>Vector operations</vt:lpstr>
      <vt:lpstr>Negative of a vector</vt:lpstr>
      <vt:lpstr>Let ABCDEF be a regular hexagon….</vt:lpstr>
      <vt:lpstr>Scalar Multiplication</vt:lpstr>
      <vt:lpstr>Position Vectors again</vt:lpstr>
      <vt:lpstr>Adding position vectors (AB) ⃑= (OB) ⃑- (OA) ⃑</vt:lpstr>
      <vt:lpstr>Standard Unit Basis Vectors</vt:lpstr>
      <vt:lpstr>ProbleM</vt:lpstr>
      <vt:lpstr>The dot product (or scalar product)</vt:lpstr>
      <vt:lpstr>Dot product rule</vt:lpstr>
      <vt:lpstr>Find the angle BAC</vt:lpstr>
      <vt:lpstr>Show that the diagonals of a rhombus are perpendicular</vt:lpstr>
      <vt:lpstr>PowerPoint Presentation</vt:lpstr>
      <vt:lpstr>Projection &amp; Component of a vector</vt:lpstr>
      <vt:lpstr>Scalar &amp; Vector Projection</vt:lpstr>
      <vt:lpstr>Problem</vt:lpstr>
      <vt:lpstr>Work done by a force</vt:lpstr>
      <vt:lpstr>Problem</vt:lpstr>
      <vt:lpstr>Direction Cosines in 2 space</vt:lpstr>
      <vt:lpstr>Direction cosines in 3 space</vt:lpstr>
      <vt:lpstr>problem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Bronwyn Mortimer</dc:creator>
  <cp:lastModifiedBy>Mary Jane O'Callaghan</cp:lastModifiedBy>
  <cp:revision>59</cp:revision>
  <dcterms:created xsi:type="dcterms:W3CDTF">2016-10-31T02:02:54Z</dcterms:created>
  <dcterms:modified xsi:type="dcterms:W3CDTF">2021-11-15T05:26:15Z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