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B871-6A02-4D7A-BC42-AC11F168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E243E-33ED-40B1-A45C-A71651DF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51205-4A60-44B5-903D-9294358E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2120-6F5C-40AA-ABD6-CC9F6C5C2EEA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D717B-9683-4CBB-B7A3-29350C52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EEC7A-10C2-4FC1-A99E-F2DD2895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EFD-B0A1-4436-94B9-3D7A6B04F1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60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70A5-E7CB-4EB0-BBB3-E63DBBFD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0A289-CEC2-44AD-AFB6-07FCA181D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A0BC2-8E4C-4C05-87B3-AB235174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2120-6F5C-40AA-ABD6-CC9F6C5C2EEA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D40C-98FC-4207-9F53-A1369C5E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E86A-A77D-47B6-A27F-0C13D9A7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EFD-B0A1-4436-94B9-3D7A6B04F1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87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C693C-B36A-4E15-9098-7A122A5AD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E38E-2B2E-48C5-83A9-9CB876DA6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633B-EF56-42C7-AC10-6AAFA599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2120-6F5C-40AA-ABD6-CC9F6C5C2EEA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92D7-B9DA-47AE-8387-E65372BC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FD8D-D380-4187-91EA-1BD7EE98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EFD-B0A1-4436-94B9-3D7A6B04F1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30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2743-1BAD-49CC-84BE-E73AA0F8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2D04-481A-454A-B589-8FFF21D8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9924-2C92-49C1-AF14-E409D1C4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2120-6F5C-40AA-ABD6-CC9F6C5C2EEA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D53B-0C24-46FD-B283-AB47B0BC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72EB-722C-4759-956D-D377A51C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EFD-B0A1-4436-94B9-3D7A6B04F1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3846-B4E2-48D4-BBDF-D57E6F2A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3248-417F-44DC-A795-88DA74B2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D6A0F-6893-483E-8437-BF718B2C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2120-6F5C-40AA-ABD6-CC9F6C5C2EEA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D4BE-DD3D-47CA-8CD2-1806797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72D7D-B997-4198-9E3C-B939E5BF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EFD-B0A1-4436-94B9-3D7A6B04F1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52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907-C35A-4B03-A2B6-ADF61B1F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1B50-525A-468F-979E-43EF754D7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308A1-E222-4098-BC16-FF6CD3EA4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18B9A-E162-4ACF-94BF-F3D92176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2120-6F5C-40AA-ABD6-CC9F6C5C2EEA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1D282-95FD-4FCB-BD33-70EF23CC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EBCDD-1176-4C1B-A7B8-F6FC7C6D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EFD-B0A1-4436-94B9-3D7A6B04F1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71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1547-F860-4CA9-8464-1BF06EE1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959C5-5C57-4644-995A-3BB449B8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032B-52FF-4210-A1BF-C362F5A89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7208D-ABA0-432E-828E-6FAAE0AAE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D3B34-E994-4210-9E65-E8CE7AB02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947BD-15F8-4B3A-ADD2-AB76B2AA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2120-6F5C-40AA-ABD6-CC9F6C5C2EEA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65BD0-4C6E-4EEB-B825-3364BA98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3748A-C9CD-4FBF-9AB1-E03EDF5B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EFD-B0A1-4436-94B9-3D7A6B04F1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45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B622-2E5B-42B3-8642-D076A1C2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8E64E-9CEB-4733-B92D-5D22E062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2120-6F5C-40AA-ABD6-CC9F6C5C2EEA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24694-E65F-4AD1-8E1C-48B083ED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9EE83-30D7-4FCC-92A0-8E59BA2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EFD-B0A1-4436-94B9-3D7A6B04F1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70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4153B-A011-4229-B601-8C508C1C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2120-6F5C-40AA-ABD6-CC9F6C5C2EEA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88547-D6E4-49DA-90EB-65160769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6EC3-805D-40E9-992A-31AE5F7D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EFD-B0A1-4436-94B9-3D7A6B04F1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52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50DE-F2EB-4BE5-BEF0-936F2498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1DC0-E2BD-4B2C-A481-F036F8D9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4CC63-8BBA-4D82-9588-E748E7CF0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7333-89EF-4182-BB87-75E2F4BC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2120-6F5C-40AA-ABD6-CC9F6C5C2EEA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C4134-B1F7-47CC-83BE-ABBC1A63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2023C-2BF1-4D4C-AD39-A8DCCB5D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EFD-B0A1-4436-94B9-3D7A6B04F1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13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5B27-41E0-49F7-BBDB-86EEC679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ED1B3-48F9-4338-AA9A-ACC455BE4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6B925-C0D1-46B9-A936-08257307A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8869-F01C-4EB0-B20E-E85D0682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2120-6F5C-40AA-ABD6-CC9F6C5C2EEA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51754-5C97-491F-AF37-9B655C00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EC06-3F73-4607-9530-6929217C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8EFD-B0A1-4436-94B9-3D7A6B04F1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31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EBE97-A5E2-4D0B-9D23-AA631C0E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D2B6-E757-4E2E-9688-150C81683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67D3-2CA4-4BEE-8C2D-08F87C656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A2120-6F5C-40AA-ABD6-CC9F6C5C2EEA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0EC6-2F3A-4A03-9499-0ECDFF483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B912-CB55-4239-989D-9C24857C5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8EFD-B0A1-4436-94B9-3D7A6B04F1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13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D5E27C-4CA1-477A-A734-4FA101EE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EMTH1019 – Teaching Weeks 5, 6 &amp; 7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752EE-B44C-4968-B4DC-95FA31EC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5" y="1428750"/>
            <a:ext cx="5610225" cy="47482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Vectors</a:t>
            </a:r>
          </a:p>
          <a:p>
            <a:r>
              <a:rPr lang="en-US" dirty="0"/>
              <a:t>Magnitude  &amp; Unit Vectors</a:t>
            </a:r>
          </a:p>
          <a:p>
            <a:r>
              <a:rPr lang="en-US" dirty="0"/>
              <a:t>Dot Product &amp; Cross Product</a:t>
            </a:r>
          </a:p>
          <a:p>
            <a:r>
              <a:rPr lang="en-US" dirty="0"/>
              <a:t>Angle between vectors</a:t>
            </a:r>
          </a:p>
          <a:p>
            <a:r>
              <a:rPr lang="en-US" dirty="0"/>
              <a:t>Scalar &amp; Vector Projection</a:t>
            </a:r>
          </a:p>
          <a:p>
            <a:r>
              <a:rPr lang="en-US" dirty="0"/>
              <a:t>Work Done F.s</a:t>
            </a:r>
          </a:p>
          <a:p>
            <a:r>
              <a:rPr lang="en-US" dirty="0"/>
              <a:t>Direction cosines</a:t>
            </a:r>
          </a:p>
          <a:p>
            <a:r>
              <a:rPr lang="en-US" dirty="0"/>
              <a:t>Area of a parallelogram</a:t>
            </a:r>
          </a:p>
          <a:p>
            <a:r>
              <a:rPr lang="en-US" dirty="0"/>
              <a:t>Volume of a </a:t>
            </a:r>
            <a:r>
              <a:rPr lang="en-US" dirty="0" err="1"/>
              <a:t>parallelpiped</a:t>
            </a:r>
            <a:r>
              <a:rPr lang="en-US" dirty="0"/>
              <a:t> </a:t>
            </a:r>
          </a:p>
          <a:p>
            <a:r>
              <a:rPr lang="en-US" dirty="0"/>
              <a:t>Coplanar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77475-E2BA-4DD7-9717-ECE0357F6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3625" y="1404938"/>
            <a:ext cx="5867400" cy="47482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Matrices</a:t>
            </a:r>
          </a:p>
          <a:p>
            <a:r>
              <a:rPr lang="en-US" dirty="0"/>
              <a:t>Dimensions – Rows by columns</a:t>
            </a:r>
          </a:p>
          <a:p>
            <a:r>
              <a:rPr lang="en-US" dirty="0"/>
              <a:t>Addition, subtraction &amp; multiplication</a:t>
            </a:r>
          </a:p>
          <a:p>
            <a:r>
              <a:rPr lang="en-US" dirty="0"/>
              <a:t>Identity matrix</a:t>
            </a:r>
          </a:p>
          <a:p>
            <a:r>
              <a:rPr lang="en-US" dirty="0"/>
              <a:t>Matrix Algebra</a:t>
            </a:r>
          </a:p>
          <a:p>
            <a:r>
              <a:rPr lang="en-US" dirty="0"/>
              <a:t>Transpose, Inverse &amp; Symmetric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Linear Equations</a:t>
            </a:r>
          </a:p>
          <a:p>
            <a:r>
              <a:rPr lang="en-US" dirty="0"/>
              <a:t>Gaussian Elimination </a:t>
            </a:r>
          </a:p>
          <a:p>
            <a:r>
              <a:rPr lang="en-US" dirty="0"/>
              <a:t>Augmented matrix</a:t>
            </a:r>
          </a:p>
          <a:p>
            <a:r>
              <a:rPr lang="en-US" dirty="0"/>
              <a:t>Row echelon form</a:t>
            </a:r>
          </a:p>
          <a:p>
            <a:r>
              <a:rPr lang="en-US" dirty="0"/>
              <a:t>Rank and the nature of solutions</a:t>
            </a:r>
          </a:p>
        </p:txBody>
      </p:sp>
    </p:spTree>
    <p:extLst>
      <p:ext uri="{BB962C8B-B14F-4D97-AF65-F5344CB8AC3E}">
        <p14:creationId xmlns:p14="http://schemas.microsoft.com/office/powerpoint/2010/main" val="344530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0931F9-064F-4638-B6B1-8D25F275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95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Vectors</a:t>
            </a:r>
            <a:endParaRPr lang="en-AU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A36C2F5-EEDE-4816-916B-96DEEBDAE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6"/>
                <a:ext cx="10515600" cy="48148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Magnitude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dirty="0"/>
                  <a:t> &amp; Unit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Dot Product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/>
                  <a:t>&amp; Cross Product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Angle between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Vectors are orthogonal if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Scalar</a:t>
                </a:r>
                <a:r>
                  <a:rPr lang="en-US" dirty="0"/>
                  <a:t> Projection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Vector</a:t>
                </a:r>
                <a:r>
                  <a:rPr lang="en-US" dirty="0"/>
                  <a:t> Projection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Scalar Projection</a:t>
                </a:r>
                <a:r>
                  <a:rPr lang="en-US" b="1" dirty="0">
                    <a:solidFill>
                      <a:srgbClr val="FF0000"/>
                    </a:solidFill>
                  </a:rPr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).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endParaRPr lang="en-US" b="1" dirty="0"/>
              </a:p>
              <a:p>
                <a:r>
                  <a:rPr lang="en-US" dirty="0"/>
                  <a:t>Work Done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Direction Cosines</a:t>
                </a:r>
              </a:p>
              <a:p>
                <a:r>
                  <a:rPr lang="en-US" dirty="0"/>
                  <a:t>Area of a parallelogram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Volume of a </a:t>
                </a:r>
                <a:r>
                  <a:rPr lang="en-US" dirty="0" err="1"/>
                  <a:t>parallelpiped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AU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Vectors are coplanar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AU" b="1" dirty="0">
                  <a:solidFill>
                    <a:srgbClr val="FF0000"/>
                  </a:solidFill>
                </a:endParaRP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A36C2F5-EEDE-4816-916B-96DEEBDAE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6"/>
                <a:ext cx="10515600" cy="4814887"/>
              </a:xfrm>
              <a:blipFill>
                <a:blip r:embed="rId2"/>
                <a:stretch>
                  <a:fillRect l="-928" t="-1772" b="-24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81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E30F-7A57-4C61-B1F9-BA7C6C9F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Matrices</a:t>
            </a:r>
            <a:endParaRPr lang="en-AU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D35E6-D4A5-4974-801E-A36C742EF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650"/>
                <a:ext cx="10515600" cy="5167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Dimensions – Rows by columns</a:t>
                </a:r>
              </a:p>
              <a:p>
                <a:r>
                  <a:rPr lang="en-US" dirty="0"/>
                  <a:t>Identity matrix is the matrix equivalent of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Matrix Algebra</a:t>
                </a:r>
              </a:p>
              <a:p>
                <a:pPr lvl="1"/>
                <a:r>
                  <a:rPr lang="en-US" dirty="0"/>
                  <a:t>Addition &amp; Subtraction: Matrices must have same number of rows &amp; columns</a:t>
                </a:r>
              </a:p>
              <a:p>
                <a:pPr lvl="1"/>
                <a:r>
                  <a:rPr lang="en-US" dirty="0"/>
                  <a:t>Multiplication: </a:t>
                </a:r>
              </a:p>
              <a:p>
                <a:pPr lvl="2"/>
                <a:r>
                  <a:rPr lang="en-US" dirty="0"/>
                  <a:t>Order is important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might be possible but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might not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ea typeface="Cambria Math" panose="02040503050406030204" pitchFamily="18" charset="0"/>
                  </a:rPr>
                  <a:t>– not always true but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it does not mean that either A or B has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Transpose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swap rows and columns</a:t>
                </a:r>
              </a:p>
              <a:p>
                <a:r>
                  <a:rPr lang="en-US" dirty="0"/>
                  <a:t>Inverse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the inverse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then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D35E6-D4A5-4974-801E-A36C742EF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650"/>
                <a:ext cx="10515600" cy="5167313"/>
              </a:xfrm>
              <a:blipFill>
                <a:blip r:embed="rId2"/>
                <a:stretch>
                  <a:fillRect l="-1043" t="-27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77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39AD-BE69-4501-8C24-B48F9709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Linear Equations</a:t>
            </a:r>
            <a:endParaRPr lang="en-AU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8AB7-B4FB-4485-B3A4-A80AB91B5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0600"/>
                <a:ext cx="10515600" cy="51863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Augmented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]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]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Gaussian Elimination </a:t>
                </a:r>
                <a:r>
                  <a:rPr lang="en-US" dirty="0"/>
                  <a:t>–</a:t>
                </a:r>
                <a:r>
                  <a:rPr lang="en-US" b="1" dirty="0">
                    <a:solidFill>
                      <a:srgbClr val="FF0000"/>
                    </a:solidFill>
                  </a:rPr>
                  <a:t> Must </a:t>
                </a:r>
                <a:r>
                  <a:rPr lang="en-US" dirty="0"/>
                  <a:t>be able to do this competently</a:t>
                </a:r>
              </a:p>
              <a:p>
                <a:r>
                  <a:rPr lang="en-US" dirty="0"/>
                  <a:t>Row echelon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]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𝟏𝟕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𝟒𝟖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𝟒𝟖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endParaRPr lang="en-US" b="1" dirty="0"/>
              </a:p>
              <a:p>
                <a:r>
                  <a:rPr lang="en-US" dirty="0"/>
                  <a:t>Solve sets of Linear Equations</a:t>
                </a:r>
              </a:p>
              <a:p>
                <a:r>
                  <a:rPr lang="en-US" dirty="0"/>
                  <a:t>Rank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the nature of solutions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]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is number of variables</a:t>
                </a:r>
              </a:p>
              <a:p>
                <a:pPr lvl="1"/>
                <a:r>
                  <a:rPr lang="en-US" dirty="0"/>
                  <a:t>Unique solutions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])=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Infinite solutions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])=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No solutions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E8AB7-B4FB-4485-B3A4-A80AB91B5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0600"/>
                <a:ext cx="10515600" cy="5186363"/>
              </a:xfrm>
              <a:blipFill>
                <a:blip r:embed="rId2"/>
                <a:stretch>
                  <a:fillRect l="-928" t="-2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41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732-5076-4173-BC60-B62BD2CC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Main Techniques used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FC6E-963F-439B-85B2-C6839AB5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Multiplication </a:t>
            </a:r>
          </a:p>
          <a:p>
            <a:pPr lvl="1"/>
            <a:r>
              <a:rPr lang="en-US" dirty="0"/>
              <a:t>Dot product </a:t>
            </a:r>
          </a:p>
          <a:p>
            <a:pPr lvl="1"/>
            <a:r>
              <a:rPr lang="en-US" dirty="0"/>
              <a:t>Cross Product </a:t>
            </a:r>
          </a:p>
          <a:p>
            <a:pPr lvl="1"/>
            <a:r>
              <a:rPr lang="en-US" dirty="0"/>
              <a:t>Matrix</a:t>
            </a:r>
          </a:p>
          <a:p>
            <a:r>
              <a:rPr lang="en-US" dirty="0"/>
              <a:t>Gaussian elimination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973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397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EMTH1019 – Teaching Weeks 5, 6 &amp; 7</vt:lpstr>
      <vt:lpstr>Vectors</vt:lpstr>
      <vt:lpstr>Matrices</vt:lpstr>
      <vt:lpstr>Linear Equations</vt:lpstr>
      <vt:lpstr>Main Techniques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EMTH1019 – Teaching Weeks 5, 6 &amp; 7</dc:title>
  <dc:creator>Mary Jane O'Callaghan</dc:creator>
  <cp:lastModifiedBy>Mary Jane O'Callaghan</cp:lastModifiedBy>
  <cp:revision>14</cp:revision>
  <dcterms:created xsi:type="dcterms:W3CDTF">2018-09-24T06:50:19Z</dcterms:created>
  <dcterms:modified xsi:type="dcterms:W3CDTF">2021-06-15T05:59:22Z</dcterms:modified>
</cp:coreProperties>
</file>