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  <p:sldId id="270" r:id="rId6"/>
    <p:sldId id="271" r:id="rId7"/>
    <p:sldId id="264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1:55:27.8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33 4402,'0'-13'1297,"2"4"399,-13-2-1359,22 16 31,-4 6-192,-3-9-96,-4-7-368,0 10-1377,-4-7 336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1BCF-09A0-C19D-4450-4D76B64CF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11884-4E5A-212F-EFEA-ADD6A10AC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B0721-D331-58F0-1D61-7F1EE3F0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1B73-EA63-4813-9A3A-8BBF60C7BD87}" type="datetimeFigureOut">
              <a:rPr lang="en-SG" smtClean="0"/>
              <a:t>28/2/2023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9DCE-824F-AE96-32A3-C091A924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5C76B-559D-AB40-32FB-941E7C50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7923-371D-437A-A76B-42AA8BA7B2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974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BB0F-E392-2EA8-56B4-83AB40D2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72291-19C4-00B3-59CA-A60368E26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287A0-8876-7695-B7D1-8A6D3805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1B73-EA63-4813-9A3A-8BBF60C7BD87}" type="datetimeFigureOut">
              <a:rPr lang="en-SG" smtClean="0"/>
              <a:t>28/2/2023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9C9B-7D99-1B46-D6E8-BB3CBCAD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1FDF0-5BE5-FA9E-294F-3108D99A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7923-371D-437A-A76B-42AA8BA7B2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488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5E05A-1494-7538-7372-49AA7F2F1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ACA13-FC71-4F2E-713E-57A4FFB92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162A3-C161-3DF4-9ECD-595E70AF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1B73-EA63-4813-9A3A-8BBF60C7BD87}" type="datetimeFigureOut">
              <a:rPr lang="en-SG" smtClean="0"/>
              <a:t>28/2/2023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E0CE-ECD1-DD4A-DB1A-73502D15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847D4-6DA8-9CB6-9C4B-F0464705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7923-371D-437A-A76B-42AA8BA7B2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735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308F-B4CA-DEAD-F685-F75E10BD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02702-9B53-403A-F0A7-3402616F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C1C10-F73A-B70E-A78A-BF68B276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1B73-EA63-4813-9A3A-8BBF60C7BD87}" type="datetimeFigureOut">
              <a:rPr lang="en-SG" smtClean="0"/>
              <a:t>28/2/2023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F7C47-57CF-94F0-71FA-6DADEB17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52099-41EE-0933-969C-83E7C3DA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7923-371D-437A-A76B-42AA8BA7B2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5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79EE-4757-2F88-6D09-516A8165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D7038-5488-80C0-5406-B249E321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CF4E2-ADC6-A093-FA57-0FAD0D07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1B73-EA63-4813-9A3A-8BBF60C7BD87}" type="datetimeFigureOut">
              <a:rPr lang="en-SG" smtClean="0"/>
              <a:t>28/2/2023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CB521-616B-5122-7CA2-92B40143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1401E-878D-EA33-2468-B76848B6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7923-371D-437A-A76B-42AA8BA7B2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978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F5DC-CA40-F35A-59E5-4D59C407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1021B-7074-ECC6-6DDF-9E45AE0DA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7FC93-ABAB-57E9-DC3B-B1642BC4E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DEBBF-785D-A28A-4F6B-9F223768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1B73-EA63-4813-9A3A-8BBF60C7BD87}" type="datetimeFigureOut">
              <a:rPr lang="en-SG" smtClean="0"/>
              <a:t>28/2/2023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3CD7C-232C-EE70-61DE-737314FE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637C0-A5A7-7970-7A67-AFFDAC8D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7923-371D-437A-A76B-42AA8BA7B2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307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7332-C71C-7D5C-3B15-615E1A9C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DF573-CFDA-D66A-EFEF-BB7581F5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4379C-DBCF-37AB-AD1B-EC05B199B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96A51-89B9-BBF5-DB01-EA744E2C7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FB276-C5CC-32F7-4B10-D3F11FF9C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EDB40D-029E-2D62-F680-E86B71A9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1B73-EA63-4813-9A3A-8BBF60C7BD87}" type="datetimeFigureOut">
              <a:rPr lang="en-SG" smtClean="0"/>
              <a:t>28/2/2023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42371-70DF-7A7A-0DB7-4BB038A4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DDD78-A61D-6429-0053-0982F2AF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7923-371D-437A-A76B-42AA8BA7B2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248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B4AE-09E2-E25D-B9ED-04FED10A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DC230-E87E-8B5F-0BB4-BF7FFF45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1B73-EA63-4813-9A3A-8BBF60C7BD87}" type="datetimeFigureOut">
              <a:rPr lang="en-SG" smtClean="0"/>
              <a:t>28/2/2023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82D1F-23F9-0DFD-FE21-3BB32F0B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3AC44-4B3B-53B6-F6DA-B1F693C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7923-371D-437A-A76B-42AA8BA7B2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755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ED880-1F9E-8BC5-8B29-08922733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1B73-EA63-4813-9A3A-8BBF60C7BD87}" type="datetimeFigureOut">
              <a:rPr lang="en-SG" smtClean="0"/>
              <a:t>28/2/2023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97836-20FE-5798-A4CC-6ED03A7B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84849-107C-F920-E401-9ABBBFB0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7923-371D-437A-A76B-42AA8BA7B2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5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D693-0CCD-AD7F-E29A-1A2B826D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A7880-558F-9FA5-1408-E4BBF7E24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69789-565F-2117-02D5-B99C0CC92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D5E56-311D-6C47-2230-CFD9C2D39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1B73-EA63-4813-9A3A-8BBF60C7BD87}" type="datetimeFigureOut">
              <a:rPr lang="en-SG" smtClean="0"/>
              <a:t>28/2/2023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E564D-134E-2C88-084A-B8BA04E1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31B65-931C-FE9B-8466-6693CE77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7923-371D-437A-A76B-42AA8BA7B2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222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FA2B-8443-4A85-08ED-FD3F627B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75802-68B6-4670-92BA-0850749AB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3F20D-479E-18A9-B80C-EBDA4C5AE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77CFD-7217-DD31-A027-9D462B03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1B73-EA63-4813-9A3A-8BBF60C7BD87}" type="datetimeFigureOut">
              <a:rPr lang="en-SG" smtClean="0"/>
              <a:t>28/2/2023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E912A-AD1E-1DF7-3B3D-BFBE6D77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C1A23-4EC8-F8A7-7AFF-D111784C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7923-371D-437A-A76B-42AA8BA7B2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5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74BA4-3C82-4420-9B9C-A50716C30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8FAAA-EB7E-796A-97CC-7A8F52226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653ED-A107-D637-DAA1-4B67A1A71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C1B73-EA63-4813-9A3A-8BBF60C7BD87}" type="datetimeFigureOut">
              <a:rPr lang="en-SG" smtClean="0"/>
              <a:t>28/2/2023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F6C7-1DB4-BF37-0A80-19D9FF0A4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E52FD-015E-C9B6-3D97-87E3D064A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B7923-371D-437A-A76B-42AA8BA7B2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3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DBE3-5741-342B-30C4-5E971AA7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Parametric and Nonparametric Tests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73C5-7B84-7C96-B518-9B58F816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Hypothesis test </a:t>
            </a:r>
            <a:r>
              <a:rPr lang="en-SG" dirty="0">
                <a:sym typeface="Wingdings" panose="05000000000000000000" pitchFamily="2" charset="2"/>
              </a:rPr>
              <a:t> which test should I use?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855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55658B-717F-566C-3D4D-CBC33562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/>
              <a:t>Parametric and Nonparametric Tests</a:t>
            </a:r>
            <a:endParaRPr lang="en-S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B80D9A-4EF9-8858-73A7-4E3C3D603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64" y="3854509"/>
            <a:ext cx="3437021" cy="1645068"/>
          </a:xfrm>
        </p:spPr>
        <p:txBody>
          <a:bodyPr/>
          <a:lstStyle/>
          <a:p>
            <a:pPr marL="0" indent="0" algn="just">
              <a:buNone/>
            </a:pPr>
            <a:r>
              <a:rPr lang="en-SG" dirty="0"/>
              <a:t>If your data is normally distributed </a:t>
            </a:r>
            <a:r>
              <a:rPr lang="en-SG" dirty="0">
                <a:sym typeface="Wingdings" panose="05000000000000000000" pitchFamily="2" charset="2"/>
              </a:rPr>
              <a:t> p</a:t>
            </a:r>
            <a:r>
              <a:rPr lang="en-SG" dirty="0"/>
              <a:t>arametric Tests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6DADDE-AA4E-B0AA-6F6A-24BED26A2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081" y="1864682"/>
            <a:ext cx="1455070" cy="181583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DAD2080-3DB2-8D52-B09D-53F9FAE84185}"/>
              </a:ext>
            </a:extLst>
          </p:cNvPr>
          <p:cNvGrpSpPr/>
          <p:nvPr/>
        </p:nvGrpSpPr>
        <p:grpSpPr>
          <a:xfrm>
            <a:off x="6472989" y="1535819"/>
            <a:ext cx="1973179" cy="1815832"/>
            <a:chOff x="6472989" y="1535819"/>
            <a:chExt cx="1973179" cy="18158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409BCD-8627-3A97-6787-A589677DB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6291" y="1535819"/>
              <a:ext cx="1455070" cy="1815832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C4CED-A523-446A-7AEA-BA16B6A9C90F}"/>
                </a:ext>
              </a:extLst>
            </p:cNvPr>
            <p:cNvCxnSpPr/>
            <p:nvPr/>
          </p:nvCxnSpPr>
          <p:spPr>
            <a:xfrm flipV="1">
              <a:off x="6472989" y="2005263"/>
              <a:ext cx="1973179" cy="129941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B8963F21-0657-2F20-9F86-1169432AA9DF}"/>
              </a:ext>
            </a:extLst>
          </p:cNvPr>
          <p:cNvSpPr txBox="1">
            <a:spLocks/>
          </p:cNvSpPr>
          <p:nvPr/>
        </p:nvSpPr>
        <p:spPr>
          <a:xfrm>
            <a:off x="6096000" y="3699811"/>
            <a:ext cx="3437021" cy="1645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SG" dirty="0"/>
              <a:t>If your data is NOT normally distributed </a:t>
            </a:r>
            <a:r>
              <a:rPr lang="en-SG" dirty="0">
                <a:sym typeface="Wingdings" panose="05000000000000000000" pitchFamily="2" charset="2"/>
              </a:rPr>
              <a:t> nonp</a:t>
            </a:r>
            <a:r>
              <a:rPr lang="en-SG" dirty="0"/>
              <a:t>arametric Tests</a:t>
            </a:r>
          </a:p>
        </p:txBody>
      </p:sp>
    </p:spTree>
    <p:extLst>
      <p:ext uri="{BB962C8B-B14F-4D97-AF65-F5344CB8AC3E}">
        <p14:creationId xmlns:p14="http://schemas.microsoft.com/office/powerpoint/2010/main" val="225849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DBE3-5741-342B-30C4-5E971AA7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Parametric and </a:t>
            </a:r>
            <a:r>
              <a:rPr lang="en-SG" b="1" dirty="0">
                <a:solidFill>
                  <a:srgbClr val="FF0000"/>
                </a:solidFill>
              </a:rPr>
              <a:t>Nonparametric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73C5-7B84-7C96-B518-9B58F816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In general, there are </a:t>
            </a:r>
            <a:r>
              <a:rPr lang="en-SG" b="1" dirty="0">
                <a:solidFill>
                  <a:srgbClr val="FF0000"/>
                </a:solidFill>
              </a:rPr>
              <a:t>less assumptions </a:t>
            </a:r>
            <a:r>
              <a:rPr lang="en-SG" dirty="0"/>
              <a:t>for </a:t>
            </a:r>
            <a:r>
              <a:rPr lang="en-SG" b="1" dirty="0">
                <a:solidFill>
                  <a:srgbClr val="FF0000"/>
                </a:solidFill>
              </a:rPr>
              <a:t>non-parametric tests </a:t>
            </a:r>
            <a:r>
              <a:rPr lang="en-SG" dirty="0"/>
              <a:t>than for parametric tests.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SG" dirty="0">
                <a:sym typeface="Wingdings" panose="05000000000000000000" pitchFamily="2" charset="2"/>
              </a:rPr>
              <a:t>WHY do we need parametric tests?</a:t>
            </a:r>
          </a:p>
          <a:p>
            <a:pPr marL="0" indent="0">
              <a:buNone/>
            </a:pPr>
            <a:endParaRPr lang="en-SG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SG" b="1" dirty="0">
                <a:solidFill>
                  <a:schemeClr val="accent1"/>
                </a:solidFill>
                <a:sym typeface="Wingdings" panose="05000000000000000000" pitchFamily="2" charset="2"/>
              </a:rPr>
              <a:t>Parametric tests </a:t>
            </a:r>
            <a:r>
              <a:rPr lang="en-SG" dirty="0">
                <a:sym typeface="Wingdings" panose="05000000000000000000" pitchFamily="2" charset="2"/>
              </a:rPr>
              <a:t>are generally </a:t>
            </a:r>
            <a:r>
              <a:rPr lang="en-SG" b="1" dirty="0">
                <a:solidFill>
                  <a:schemeClr val="accent1"/>
                </a:solidFill>
                <a:sym typeface="Wingdings" panose="05000000000000000000" pitchFamily="2" charset="2"/>
              </a:rPr>
              <a:t>more POWERFUL </a:t>
            </a:r>
            <a:r>
              <a:rPr lang="en-SG" dirty="0">
                <a:sym typeface="Wingdings" panose="05000000000000000000" pitchFamily="2" charset="2"/>
              </a:rPr>
              <a:t>than non-parametric test.</a:t>
            </a:r>
          </a:p>
          <a:p>
            <a:pPr marL="0" indent="0">
              <a:buNone/>
            </a:pPr>
            <a:r>
              <a:rPr lang="en-SG" dirty="0">
                <a:sym typeface="Wingdings" panose="05000000000000000000" pitchFamily="2" charset="2"/>
              </a:rPr>
              <a:t>In parametric test, a small different in data or a smaller sample size is usually sufficient to REJECT the NULL hypothesis</a:t>
            </a:r>
          </a:p>
          <a:p>
            <a:pPr marL="0" indent="0">
              <a:buNone/>
            </a:pPr>
            <a:r>
              <a:rPr lang="en-SG" dirty="0">
                <a:sym typeface="Wingdings" panose="05000000000000000000" pitchFamily="2" charset="2"/>
              </a:rPr>
              <a:t> If possible, always use parametric tests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825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91C4-D92F-C9EF-D895-B356C605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268"/>
            <a:ext cx="10515600" cy="1325563"/>
          </a:xfrm>
        </p:spPr>
        <p:txBody>
          <a:bodyPr/>
          <a:lstStyle/>
          <a:p>
            <a:r>
              <a:rPr lang="en-SG" dirty="0"/>
              <a:t>Parametric and Nonparametric Tests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03B44EB-3CCB-F286-F56F-950BCD56A3C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351037"/>
          <a:ext cx="8127999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568403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420345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7498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Parametric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Nonparametric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7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One 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Simple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Wilcoxon test for one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09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Two Dependent samples (related samples)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Paired Sample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Wilcoxon Signed-rank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50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Two independent samples (unrelated samples)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Unpaired Sample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Wilcoxon Rank-sum Test</a:t>
                      </a:r>
                    </a:p>
                    <a:p>
                      <a:r>
                        <a:rPr lang="en-SG" dirty="0"/>
                        <a:t>(Mann-Whitney U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63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More than two independent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One factorial 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Kruskal-Wallis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5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More than two dependent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Repeated Measures 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Friedman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9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Correlation between two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Pearon-Korrelation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Spearman-</a:t>
                      </a:r>
                      <a:r>
                        <a:rPr lang="en-SG" dirty="0" err="1"/>
                        <a:t>Koreelation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08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49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825648-94C2-6B5A-983F-C805DF87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1" y="483477"/>
            <a:ext cx="10515600" cy="147144"/>
          </a:xfrm>
        </p:spPr>
        <p:txBody>
          <a:bodyPr>
            <a:normAutofit fontScale="90000"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sample T-Test Example</a:t>
            </a:r>
            <a:br>
              <a:rPr lang="en-US" sz="4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SG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AD02EDA-010A-1EF0-1786-E44EEACBC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887" y="3788068"/>
                <a:ext cx="6169651" cy="3069932"/>
              </a:xfrm>
            </p:spPr>
            <p:txBody>
              <a:bodyPr>
                <a:normAutofit/>
              </a:bodyPr>
              <a:lstStyle/>
              <a:p>
                <a:r>
                  <a:rPr lang="en-SG" sz="2400" dirty="0"/>
                  <a:t>Step 1: Define Null and Alternative Hypothesis</a:t>
                </a:r>
              </a:p>
              <a:p>
                <a:r>
                  <a:rPr lang="en-SG" sz="2400" dirty="0"/>
                  <a:t>Step 2: Calculate the test statistic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SG" sz="2400" dirty="0"/>
              </a:p>
              <a:p>
                <a:r>
                  <a:rPr lang="en-SG" sz="2400" dirty="0"/>
                  <a:t>Step 3: Calculate degree of freedom</a:t>
                </a:r>
                <a:endParaRPr lang="en-SG" sz="2400" b="0" dirty="0"/>
              </a:p>
              <a:p>
                <a:r>
                  <a:rPr lang="en-SG" sz="2400" dirty="0"/>
                  <a:t>Step 4:  Calculate the p-value (using t-distribution</a:t>
                </a:r>
              </a:p>
              <a:p>
                <a:r>
                  <a:rPr lang="en-SG" sz="2400" dirty="0"/>
                  <a:t>Step 5: State result</a:t>
                </a:r>
              </a:p>
              <a:p>
                <a:r>
                  <a:rPr lang="en-SG" sz="2400" dirty="0"/>
                  <a:t>Step 6: State Conclusion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AD02EDA-010A-1EF0-1786-E44EEACBC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887" y="3788068"/>
                <a:ext cx="6169651" cy="3069932"/>
              </a:xfrm>
              <a:blipFill>
                <a:blip r:embed="rId2"/>
                <a:stretch>
                  <a:fillRect l="-1383" t="-2778" r="-791" b="-31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2CA7099-6FE2-E530-36D0-B4BC0A4FE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838" y="630621"/>
            <a:ext cx="5451144" cy="3069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9D4495-8BA6-4C63-A337-C20019D71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780" y="2596055"/>
            <a:ext cx="4288764" cy="412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0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825648-94C2-6B5A-983F-C805DF87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1" y="483477"/>
            <a:ext cx="10515600" cy="147144"/>
          </a:xfrm>
        </p:spPr>
        <p:txBody>
          <a:bodyPr>
            <a:normAutofit fontScale="90000"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sample T-Test Example</a:t>
            </a:r>
            <a:br>
              <a:rPr lang="en-US" sz="4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SG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AD02EDA-010A-1EF0-1786-E44EEACBC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577" y="1182411"/>
                <a:ext cx="6169651" cy="5675589"/>
              </a:xfrm>
            </p:spPr>
            <p:txBody>
              <a:bodyPr>
                <a:normAutofit/>
              </a:bodyPr>
              <a:lstStyle/>
              <a:p>
                <a:r>
                  <a:rPr lang="en-SG" sz="2400" b="1" dirty="0"/>
                  <a:t>Step 1</a:t>
                </a:r>
                <a:r>
                  <a:rPr lang="en-SG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SG" sz="240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sz="240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SG" sz="24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SG" sz="2400" i="0" smtClean="0">
                        <a:latin typeface="Cambria Math" panose="02040503050406030204" pitchFamily="18" charset="0"/>
                      </a:rPr>
                      <m:t>=18.5</m:t>
                    </m:r>
                  </m:oMath>
                </a14:m>
                <a:r>
                  <a:rPr lang="en-SG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SG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SG" sz="2400" i="0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SG" sz="2400" i="0" dirty="0" smtClean="0">
                        <a:latin typeface="Cambria Math" panose="02040503050406030204" pitchFamily="18" charset="0"/>
                      </a:rPr>
                      <m:t>≠18.5</m:t>
                    </m:r>
                  </m:oMath>
                </a14:m>
                <a:endParaRPr lang="en-SG" sz="2400" dirty="0"/>
              </a:p>
              <a:p>
                <a:r>
                  <a:rPr lang="en-SG" sz="2400" b="1" dirty="0"/>
                  <a:t>Step 2</a:t>
                </a:r>
                <a:r>
                  <a:rPr lang="en-SG" sz="2400" dirty="0"/>
                  <a:t>: Calculate the test statistic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G" sz="2400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SG" sz="24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SG" sz="2400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SG" sz="24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SG" sz="2400" i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type m:val="lin"/>
                              <m:ctrlP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sz="24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SG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SG" sz="24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SG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SG" sz="2400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i="0" dirty="0">
                              <a:latin typeface="Cambria Math" panose="02040503050406030204" pitchFamily="18" charset="0"/>
                            </a:rPr>
                            <m:t>14.5−18.5</m:t>
                          </m:r>
                        </m:num>
                        <m:den>
                          <m:r>
                            <a:rPr lang="en-SG" sz="2400" i="0" dirty="0">
                              <a:latin typeface="Cambria Math" panose="02040503050406030204" pitchFamily="18" charset="0"/>
                            </a:rPr>
                            <m:t>14.854</m:t>
                          </m:r>
                          <m:rad>
                            <m:radPr>
                              <m:degHide m:val="on"/>
                              <m:ctrlPr>
                                <a:rPr lang="en-SG" sz="24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SG" sz="2400" i="0" dirty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rad>
                        </m:den>
                      </m:f>
                      <m:r>
                        <a:rPr lang="en-SG" sz="2400" b="0" i="1" dirty="0" smtClean="0">
                          <a:latin typeface="Cambria Math" panose="02040503050406030204" pitchFamily="18" charset="0"/>
                        </a:rPr>
                        <m:t>=−0.762</m:t>
                      </m:r>
                    </m:oMath>
                  </m:oMathPara>
                </a14:m>
                <a:endParaRPr lang="en-SG" sz="2400" dirty="0"/>
              </a:p>
              <a:p>
                <a:r>
                  <a:rPr lang="en-SG" sz="2400" b="1" dirty="0"/>
                  <a:t>Step 3</a:t>
                </a:r>
                <a:r>
                  <a:rPr lang="en-SG" sz="2400" dirty="0"/>
                  <a:t>: Calculate degree of freedom: </a:t>
                </a:r>
                <a:r>
                  <a:rPr lang="en-SG" sz="2400" dirty="0" err="1"/>
                  <a:t>df</a:t>
                </a:r>
                <a:r>
                  <a:rPr lang="en-SG" sz="2400" dirty="0"/>
                  <a:t>=8-1=7</a:t>
                </a:r>
                <a:endParaRPr lang="en-SG" sz="2400" b="0" dirty="0"/>
              </a:p>
              <a:p>
                <a:r>
                  <a:rPr lang="en-SG" sz="2400" b="1" dirty="0"/>
                  <a:t>Step 4</a:t>
                </a:r>
                <a:r>
                  <a:rPr lang="en-SG" sz="2400" dirty="0"/>
                  <a:t>:  Calculate the p-value</a:t>
                </a:r>
              </a:p>
              <a:p>
                <a:pPr marL="0" indent="0" algn="ctr">
                  <a:buNone/>
                </a:pPr>
                <a:r>
                  <a:rPr lang="en-SG" sz="2400" dirty="0"/>
                  <a:t>p-value is between 0.4 and 0.5</a:t>
                </a:r>
              </a:p>
              <a:p>
                <a:r>
                  <a:rPr lang="en-SG" sz="2400" b="1" dirty="0"/>
                  <a:t>Step 5</a:t>
                </a:r>
                <a:r>
                  <a:rPr lang="en-SG" sz="2400" dirty="0"/>
                  <a:t>: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&gt;0.05</m:t>
                    </m:r>
                  </m:oMath>
                </a14:m>
                <a:r>
                  <a:rPr lang="en-SG" sz="2400" dirty="0"/>
                  <a:t> we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SG" sz="2400" dirty="0"/>
              </a:p>
              <a:p>
                <a:r>
                  <a:rPr lang="en-SG" sz="2400" b="1" dirty="0"/>
                  <a:t>Step 6</a:t>
                </a:r>
                <a:r>
                  <a:rPr lang="en-SG" sz="2400" dirty="0"/>
                  <a:t>: Conclusion: We don’t have enough  evidence to conclude that the mean  hours college students watch  television differs from the Nielsen value of 18.5</a:t>
                </a:r>
              </a:p>
              <a:p>
                <a:pPr marL="0" indent="0">
                  <a:buNone/>
                </a:pPr>
                <a:endParaRPr lang="en-SG" sz="2400" dirty="0"/>
              </a:p>
              <a:p>
                <a:pPr marL="0" indent="0">
                  <a:buNone/>
                </a:pPr>
                <a:endParaRPr lang="en-SG" sz="2400" dirty="0"/>
              </a:p>
              <a:p>
                <a:pPr marL="0" indent="0">
                  <a:buNone/>
                </a:pPr>
                <a:endParaRPr lang="en-SG" sz="24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AD02EDA-010A-1EF0-1786-E44EEACBC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577" y="1182411"/>
                <a:ext cx="6169651" cy="5675589"/>
              </a:xfrm>
              <a:blipFill>
                <a:blip r:embed="rId2"/>
                <a:stretch>
                  <a:fillRect l="-1383" t="-1504" r="-10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010456-40A2-D357-2172-A5B0FEE08D34}"/>
              </a:ext>
            </a:extLst>
          </p:cNvPr>
          <p:cNvGraphicFramePr>
            <a:graphicFrameLocks noGrp="1"/>
          </p:cNvGraphicFramePr>
          <p:nvPr/>
        </p:nvGraphicFramePr>
        <p:xfrm>
          <a:off x="6542688" y="129713"/>
          <a:ext cx="767256" cy="31029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256">
                  <a:extLst>
                    <a:ext uri="{9D8B030D-6E8A-4147-A177-3AD203B41FA5}">
                      <a16:colId xmlns:a16="http://schemas.microsoft.com/office/drawing/2014/main" val="154384945"/>
                    </a:ext>
                  </a:extLst>
                </a:gridCol>
              </a:tblGrid>
              <a:tr h="603617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effectLst/>
                        </a:rPr>
                        <a:t>Hours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443541"/>
                  </a:ext>
                </a:extLst>
              </a:tr>
              <a:tr h="305534"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b="1" u="none" strike="noStrike">
                          <a:effectLst/>
                        </a:rPr>
                        <a:t>3</a:t>
                      </a:r>
                      <a:endParaRPr lang="en-SG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80365031"/>
                  </a:ext>
                </a:extLst>
              </a:tr>
              <a:tr h="305534"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b="1" u="none" strike="noStrike">
                          <a:effectLst/>
                        </a:rPr>
                        <a:t>16.5</a:t>
                      </a:r>
                      <a:endParaRPr lang="en-SG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5983088"/>
                  </a:ext>
                </a:extLst>
              </a:tr>
              <a:tr h="305534"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b="1" u="none" strike="noStrike">
                          <a:effectLst/>
                        </a:rPr>
                        <a:t>10.5</a:t>
                      </a:r>
                      <a:endParaRPr lang="en-SG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3436389"/>
                  </a:ext>
                </a:extLst>
              </a:tr>
              <a:tr h="305534"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b="1" u="none" strike="noStrike">
                          <a:effectLst/>
                        </a:rPr>
                        <a:t>40.5</a:t>
                      </a:r>
                      <a:endParaRPr lang="en-SG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592082"/>
                  </a:ext>
                </a:extLst>
              </a:tr>
              <a:tr h="305534"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b="1" u="none" strike="noStrike" dirty="0">
                          <a:effectLst/>
                        </a:rPr>
                        <a:t>5.5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4371864"/>
                  </a:ext>
                </a:extLst>
              </a:tr>
              <a:tr h="305534"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b="1" u="none" strike="noStrike">
                          <a:effectLst/>
                        </a:rPr>
                        <a:t>33.5</a:t>
                      </a:r>
                      <a:endParaRPr lang="en-SG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2713812"/>
                  </a:ext>
                </a:extLst>
              </a:tr>
              <a:tr h="305534"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b="1" u="none" strike="noStrike">
                          <a:effectLst/>
                        </a:rPr>
                        <a:t>0</a:t>
                      </a:r>
                      <a:endParaRPr lang="en-SG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7104168"/>
                  </a:ext>
                </a:extLst>
              </a:tr>
              <a:tr h="305534"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b="1" u="none" strike="noStrike" dirty="0">
                          <a:effectLst/>
                        </a:rPr>
                        <a:t>6.5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3084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02677C-7F23-30FE-738D-FE6194966614}"/>
              </a:ext>
            </a:extLst>
          </p:cNvPr>
          <p:cNvGraphicFramePr>
            <a:graphicFrameLocks noGrp="1"/>
          </p:cNvGraphicFramePr>
          <p:nvPr/>
        </p:nvGraphicFramePr>
        <p:xfrm>
          <a:off x="7525405" y="1182411"/>
          <a:ext cx="2795754" cy="725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877">
                  <a:extLst>
                    <a:ext uri="{9D8B030D-6E8A-4147-A177-3AD203B41FA5}">
                      <a16:colId xmlns:a16="http://schemas.microsoft.com/office/drawing/2014/main" val="4188716275"/>
                    </a:ext>
                  </a:extLst>
                </a:gridCol>
                <a:gridCol w="1397877">
                  <a:extLst>
                    <a:ext uri="{9D8B030D-6E8A-4147-A177-3AD203B41FA5}">
                      <a16:colId xmlns:a16="http://schemas.microsoft.com/office/drawing/2014/main" val="1305038426"/>
                    </a:ext>
                  </a:extLst>
                </a:gridCol>
              </a:tblGrid>
              <a:tr h="362990">
                <a:tc>
                  <a:txBody>
                    <a:bodyPr/>
                    <a:lstStyle/>
                    <a:p>
                      <a:pPr algn="l" fontAlgn="b"/>
                      <a:r>
                        <a:rPr lang="en-SG" sz="2000" b="1" u="none" strike="noStrike">
                          <a:effectLst/>
                        </a:rPr>
                        <a:t>mean=</a:t>
                      </a:r>
                      <a:endParaRPr lang="en-SG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b="1" u="none" strike="noStrike">
                          <a:effectLst/>
                        </a:rPr>
                        <a:t>14.5</a:t>
                      </a:r>
                      <a:endParaRPr lang="en-SG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2533093"/>
                  </a:ext>
                </a:extLst>
              </a:tr>
              <a:tr h="362990">
                <a:tc>
                  <a:txBody>
                    <a:bodyPr/>
                    <a:lstStyle/>
                    <a:p>
                      <a:pPr algn="l" fontAlgn="b"/>
                      <a:r>
                        <a:rPr lang="en-SG" sz="2000" b="1" u="none" strike="noStrike">
                          <a:effectLst/>
                        </a:rPr>
                        <a:t>Std.dev=</a:t>
                      </a:r>
                      <a:endParaRPr lang="en-SG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b="1" u="none" strike="noStrike" dirty="0">
                          <a:effectLst/>
                        </a:rPr>
                        <a:t>14.85405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1348090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5E350E96-ABA6-78CC-1185-BC416B88F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404" y="2769472"/>
            <a:ext cx="4607525" cy="360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1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825648-94C2-6B5A-983F-C805DF87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1" y="483477"/>
            <a:ext cx="10515600" cy="147144"/>
          </a:xfrm>
        </p:spPr>
        <p:txBody>
          <a:bodyPr>
            <a:normAutofit fontScale="90000"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Wilcoxon Signed-Rank Test Example</a:t>
            </a:r>
            <a:br>
              <a:rPr lang="en-US" sz="4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SG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AD02EDA-010A-1EF0-1786-E44EEACBC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7687" y="3262020"/>
                <a:ext cx="7969547" cy="3595980"/>
              </a:xfrm>
            </p:spPr>
            <p:txBody>
              <a:bodyPr/>
              <a:lstStyle/>
              <a:p>
                <a:r>
                  <a:rPr lang="en-SG" sz="2800" dirty="0"/>
                  <a:t>Step 1: Define Null and Alternative Hypothesis</a:t>
                </a:r>
              </a:p>
              <a:p>
                <a:r>
                  <a:rPr lang="en-SG" sz="2800" dirty="0"/>
                  <a:t>Step 2: Calculate the test statistic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SG" sz="2800" dirty="0"/>
              </a:p>
              <a:p>
                <a:r>
                  <a:rPr lang="en-SG" sz="2800" dirty="0"/>
                  <a:t>Step 3: Calculate the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SG" sz="2800" b="0" dirty="0"/>
              </a:p>
              <a:p>
                <a:r>
                  <a:rPr lang="en-SG" sz="2800" dirty="0"/>
                  <a:t>Step 4:  Calculate the p-value (using </a:t>
                </a:r>
                <a:r>
                  <a:rPr lang="en-US" dirty="0"/>
                  <a:t>Normal distribution (with continuity correction</a:t>
                </a:r>
                <a:r>
                  <a:rPr lang="en-SG" sz="2800" dirty="0"/>
                  <a:t>)</a:t>
                </a:r>
              </a:p>
              <a:p>
                <a:r>
                  <a:rPr lang="en-SG" sz="2800" dirty="0"/>
                  <a:t>Step 5: State result</a:t>
                </a:r>
              </a:p>
              <a:p>
                <a:r>
                  <a:rPr lang="en-SG" sz="2800" dirty="0"/>
                  <a:t>Step 6: State Conclusion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AD02EDA-010A-1EF0-1786-E44EEACBC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7687" y="3262020"/>
                <a:ext cx="7969547" cy="3595980"/>
              </a:xfrm>
              <a:blipFill>
                <a:blip r:embed="rId2"/>
                <a:stretch>
                  <a:fillRect l="-1377" t="-27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7E4AC7D-07D5-3690-6D3C-6471E69E3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77" y="1027907"/>
            <a:ext cx="7453552" cy="2135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560A53-B8D5-14AD-623A-2290A9084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203" y="3388015"/>
            <a:ext cx="3493709" cy="318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4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17FEC8-D0DB-B410-E3BA-50C7B61A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1" y="483477"/>
            <a:ext cx="10515600" cy="147144"/>
          </a:xfrm>
        </p:spPr>
        <p:txBody>
          <a:bodyPr>
            <a:normAutofit fontScale="90000"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Wilcoxon Signed-Rank Test Example</a:t>
            </a:r>
            <a:br>
              <a:rPr lang="en-US" sz="4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SG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D81C12-1156-1BE2-EECE-2CFB494E1390}"/>
                  </a:ext>
                </a:extLst>
              </p:cNvPr>
              <p:cNvSpPr txBox="1"/>
              <p:nvPr/>
            </p:nvSpPr>
            <p:spPr>
              <a:xfrm>
                <a:off x="462454" y="621630"/>
                <a:ext cx="9753601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2000" dirty="0"/>
                  <a:t>Step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SG" sz="2000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sz="2000" i="0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SG" sz="2000" i="1" dirty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SG" sz="2000" i="0" dirty="0">
                        <a:latin typeface="Cambria Math" panose="02040503050406030204" pitchFamily="18" charset="0"/>
                      </a:rPr>
                      <m:t>=105</m:t>
                    </m:r>
                  </m:oMath>
                </a14:m>
                <a:r>
                  <a:rPr lang="en-SG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SG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SG" sz="2000" i="0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SG" sz="2000" i="1" dirty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SG" sz="2000" i="0" dirty="0">
                        <a:latin typeface="Cambria Math" panose="02040503050406030204" pitchFamily="18" charset="0"/>
                      </a:rPr>
                      <m:t>≠105</m:t>
                    </m:r>
                  </m:oMath>
                </a14:m>
                <a:r>
                  <a:rPr lang="en-SG" sz="2000" dirty="0"/>
                  <a:t> where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SG" sz="2000" dirty="0"/>
                  <a:t> is</a:t>
                </a:r>
                <a:r>
                  <a:rPr lang="en-US" sz="2000" dirty="0"/>
                  <a:t> the population median of detector readings</a:t>
                </a:r>
              </a:p>
              <a:p>
                <a:endParaRPr lang="en-US" sz="2000" dirty="0"/>
              </a:p>
              <a:p>
                <a:r>
                  <a:rPr lang="en-SG" sz="2000" dirty="0"/>
                  <a:t>Step 2: Calculate the test statistic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SG" sz="2000" dirty="0"/>
              </a:p>
              <a:p>
                <a:endParaRPr lang="en-SG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D81C12-1156-1BE2-EECE-2CFB494E1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4" y="621630"/>
                <a:ext cx="9753601" cy="1323439"/>
              </a:xfrm>
              <a:prstGeom prst="rect">
                <a:avLst/>
              </a:prstGeom>
              <a:blipFill>
                <a:blip r:embed="rId2"/>
                <a:stretch>
                  <a:fillRect l="-688" t="-27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0DFF5F-F2C4-E414-8E1B-41853118A5CF}"/>
              </a:ext>
            </a:extLst>
          </p:cNvPr>
          <p:cNvGraphicFramePr>
            <a:graphicFrameLocks noGrp="1"/>
          </p:cNvGraphicFramePr>
          <p:nvPr/>
        </p:nvGraphicFramePr>
        <p:xfrm>
          <a:off x="357349" y="1710864"/>
          <a:ext cx="3132084" cy="4479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4028">
                  <a:extLst>
                    <a:ext uri="{9D8B030D-6E8A-4147-A177-3AD203B41FA5}">
                      <a16:colId xmlns:a16="http://schemas.microsoft.com/office/drawing/2014/main" val="2159900976"/>
                    </a:ext>
                  </a:extLst>
                </a:gridCol>
                <a:gridCol w="1044028">
                  <a:extLst>
                    <a:ext uri="{9D8B030D-6E8A-4147-A177-3AD203B41FA5}">
                      <a16:colId xmlns:a16="http://schemas.microsoft.com/office/drawing/2014/main" val="1954968036"/>
                    </a:ext>
                  </a:extLst>
                </a:gridCol>
                <a:gridCol w="1044028">
                  <a:extLst>
                    <a:ext uri="{9D8B030D-6E8A-4147-A177-3AD203B41FA5}">
                      <a16:colId xmlns:a16="http://schemas.microsoft.com/office/drawing/2014/main" val="2429359732"/>
                    </a:ext>
                  </a:extLst>
                </a:gridCol>
              </a:tblGrid>
              <a:tr h="34459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readings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median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xi-median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274687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91.9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>
                          <a:effectLst/>
                        </a:rPr>
                        <a:t>105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-13.1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52250698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97.8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-7.2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497398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111.4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6.4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4728015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122.3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17.3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4504723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105.4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0.4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3414339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95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-10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2465653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103.8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-1.2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3630898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99.6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-5.4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9026742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96.6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-8.4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3633473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119.3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14.3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7272415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104.8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-0.2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0701180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101.7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-3.3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187549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0C0FFEE-FEF0-6B03-840D-AF485C55C6A8}"/>
              </a:ext>
            </a:extLst>
          </p:cNvPr>
          <p:cNvGraphicFramePr>
            <a:graphicFrameLocks noGrp="1"/>
          </p:cNvGraphicFramePr>
          <p:nvPr/>
        </p:nvGraphicFramePr>
        <p:xfrm>
          <a:off x="4596524" y="1710864"/>
          <a:ext cx="2473434" cy="4479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4288">
                  <a:extLst>
                    <a:ext uri="{9D8B030D-6E8A-4147-A177-3AD203B41FA5}">
                      <a16:colId xmlns:a16="http://schemas.microsoft.com/office/drawing/2014/main" val="4134403207"/>
                    </a:ext>
                  </a:extLst>
                </a:gridCol>
                <a:gridCol w="674573">
                  <a:extLst>
                    <a:ext uri="{9D8B030D-6E8A-4147-A177-3AD203B41FA5}">
                      <a16:colId xmlns:a16="http://schemas.microsoft.com/office/drawing/2014/main" val="3526041829"/>
                    </a:ext>
                  </a:extLst>
                </a:gridCol>
                <a:gridCol w="674573">
                  <a:extLst>
                    <a:ext uri="{9D8B030D-6E8A-4147-A177-3AD203B41FA5}">
                      <a16:colId xmlns:a16="http://schemas.microsoft.com/office/drawing/2014/main" val="957674474"/>
                    </a:ext>
                  </a:extLst>
                </a:gridCol>
              </a:tblGrid>
              <a:tr h="344595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Abs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Sorted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Rank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886030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13.1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0.2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62777796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7.2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0.4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9027588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6.4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1.2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8904357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17.3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3.3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3783542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0.4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5.4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7178559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6.4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6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3348926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1.2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7.2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7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1362841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5.4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8.4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0634118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8.4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6908723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14.3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13.1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9718678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0.2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14.3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5358455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3.3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17.3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12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49839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A608AF5-4CAB-61A2-060C-3F35807619E8}"/>
              </a:ext>
            </a:extLst>
          </p:cNvPr>
          <p:cNvGraphicFramePr>
            <a:graphicFrameLocks noGrp="1"/>
          </p:cNvGraphicFramePr>
          <p:nvPr/>
        </p:nvGraphicFramePr>
        <p:xfrm>
          <a:off x="3738178" y="1710864"/>
          <a:ext cx="609600" cy="4479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883015353"/>
                    </a:ext>
                  </a:extLst>
                </a:gridCol>
              </a:tblGrid>
              <a:tr h="344595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rank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94590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14987167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76393541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6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4156903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12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925183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7020236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3778352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7077193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956324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8590555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3657679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8148363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43098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247D42-E6AA-17D1-91F7-2B758D195185}"/>
                  </a:ext>
                </a:extLst>
              </p:cNvPr>
              <p:cNvSpPr txBox="1"/>
              <p:nvPr/>
            </p:nvSpPr>
            <p:spPr>
              <a:xfrm>
                <a:off x="7362499" y="2750938"/>
                <a:ext cx="4776756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=10+7+9+3+5+8+1+4=47</m:t>
                      </m:r>
                    </m:oMath>
                  </m:oMathPara>
                </a14:m>
                <a:endParaRPr lang="en-SG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=6+12+2+11=31</m:t>
                      </m:r>
                    </m:oMath>
                  </m:oMathPara>
                </a14:m>
                <a:endParaRPr lang="en-SG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SG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)=31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247D42-E6AA-17D1-91F7-2B758D195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499" y="2750938"/>
                <a:ext cx="4776756" cy="923330"/>
              </a:xfrm>
              <a:prstGeom prst="rect">
                <a:avLst/>
              </a:prstGeom>
              <a:blipFill>
                <a:blip r:embed="rId3"/>
                <a:stretch>
                  <a:fillRect l="-894" r="-766" b="-105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82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2FEF01-6909-5E65-7818-6F4943307B09}"/>
              </a:ext>
            </a:extLst>
          </p:cNvPr>
          <p:cNvSpPr txBox="1">
            <a:spLocks/>
          </p:cNvSpPr>
          <p:nvPr/>
        </p:nvSpPr>
        <p:spPr>
          <a:xfrm>
            <a:off x="249620" y="336332"/>
            <a:ext cx="10515600" cy="5150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  <a:ea typeface="+mn-ea"/>
                <a:cs typeface="+mn-cs"/>
              </a:rPr>
              <a:t>Wilcoxon Signed-Rank Test Example</a:t>
            </a:r>
            <a:br>
              <a:rPr lang="en-US" sz="2400" b="1" dirty="0">
                <a:latin typeface="+mn-lt"/>
                <a:ea typeface="+mn-ea"/>
                <a:cs typeface="+mn-cs"/>
              </a:rPr>
            </a:br>
            <a:endParaRPr lang="en-SG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E7F650-E7A8-B1AB-3C4C-E103C85BBD12}"/>
                  </a:ext>
                </a:extLst>
              </p:cNvPr>
              <p:cNvSpPr txBox="1"/>
              <p:nvPr/>
            </p:nvSpPr>
            <p:spPr>
              <a:xfrm>
                <a:off x="105106" y="784091"/>
                <a:ext cx="6421821" cy="6451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800" b="1" dirty="0"/>
                  <a:t>Step 3: Calculate the </a:t>
                </a:r>
                <a14:m>
                  <m:oMath xmlns:m="http://schemas.openxmlformats.org/officeDocument/2006/math">
                    <m:r>
                      <a:rPr lang="en-SG" sz="18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SG" sz="1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1800" b="1" i="1" dirty="0" smtClean="0">
                        <a:latin typeface="Cambria Math" panose="02040503050406030204" pitchFamily="18" charset="0"/>
                      </a:rPr>
                      <m:t>𝒗𝒂𝒍𝒖𝒆</m:t>
                    </m:r>
                  </m:oMath>
                </a14:m>
                <a:endParaRPr lang="en-SG" sz="1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SG" sz="18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sz="1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1800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SG" sz="1800" b="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SG" sz="1800" b="0" i="0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SG" sz="1800" b="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SG" sz="1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800" b="0" i="0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d>
                            <m:dPr>
                              <m:ctrlPr>
                                <a:rPr lang="en-SG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800" b="0" i="0" dirty="0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d>
                        </m:num>
                        <m:den>
                          <m:r>
                            <a:rPr lang="en-SG" sz="1800" b="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SG" sz="1800" b="0" i="0" dirty="0" smtClean="0">
                          <a:latin typeface="Cambria Math" panose="02040503050406030204" pitchFamily="18" charset="0"/>
                        </a:rPr>
                        <m:t>=39</m:t>
                      </m:r>
                    </m:oMath>
                  </m:oMathPara>
                </a14:m>
                <a:endParaRPr lang="en-SG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SG" sz="18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sz="1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SG" sz="1800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SG" sz="1800" b="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SG" sz="18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1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SG" sz="1800" b="0" i="0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SG" sz="18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18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SG" sz="1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SG" sz="1800" b="0" i="0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SG" sz="1800" b="0" i="0" dirty="0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e>
                      </m:rad>
                      <m:r>
                        <a:rPr lang="en-SG" sz="1800" b="0" i="1" dirty="0" smtClean="0">
                          <a:latin typeface="Cambria Math" panose="02040503050406030204" pitchFamily="18" charset="0"/>
                        </a:rPr>
                        <m:t>=12.74755</m:t>
                      </m:r>
                    </m:oMath>
                  </m:oMathPara>
                </a14:m>
                <a:endParaRPr lang="en-SG" sz="1800" b="0" dirty="0"/>
              </a:p>
              <a:p>
                <a:endParaRPr lang="en-SG" sz="1800" b="0" dirty="0"/>
              </a:p>
              <a:p>
                <a:r>
                  <a:rPr lang="en-SG" sz="1800" b="1" dirty="0"/>
                  <a:t>Step 4:  Calculate the p-value </a:t>
                </a:r>
                <a:r>
                  <a:rPr lang="en-SG" sz="1800" dirty="0"/>
                  <a:t>(using </a:t>
                </a:r>
                <a:r>
                  <a:rPr lang="en-US" dirty="0"/>
                  <a:t>Normal distribution (with continuity correction</a:t>
                </a:r>
                <a:r>
                  <a:rPr lang="en-SG" sz="1800" dirty="0"/>
                  <a:t>)</a:t>
                </a:r>
              </a:p>
              <a:p>
                <a:r>
                  <a:rPr lang="en-SG" dirty="0"/>
                  <a:t>As this this a two-sided test, using continuity correction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8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sz="18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1800" b="0" i="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SG" sz="1800" b="0" i="0" dirty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SG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SG" sz="1800" b="0" i="0" dirty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SG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SG" sz="1800" b="0" i="0" dirty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e>
                      </m:d>
                      <m:r>
                        <a:rPr lang="en-SG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</m:t>
                      </m:r>
                      <m:r>
                        <a:rPr lang="en-SG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SG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&lt;31.5</m:t>
                          </m:r>
                        </m:e>
                      </m:d>
                    </m:oMath>
                  </m:oMathPara>
                </a14:m>
                <a:endParaRPr lang="en-SG" sz="18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SG" sz="18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800" b="0" i="1" dirty="0" smtClean="0">
                              <a:latin typeface="Cambria Math" panose="02040503050406030204" pitchFamily="18" charset="0"/>
                            </a:rPr>
                            <m:t>31.5−</m:t>
                          </m:r>
                          <m:sSub>
                            <m:sSubPr>
                              <m:ctrlPr>
                                <a:rPr lang="en-SG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 dirty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SG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SG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SG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800" b="0" i="1" dirty="0" smtClean="0">
                              <a:latin typeface="Cambria Math" panose="02040503050406030204" pitchFamily="18" charset="0"/>
                            </a:rPr>
                            <m:t>31.5−39</m:t>
                          </m:r>
                        </m:num>
                        <m:den>
                          <m:r>
                            <a:rPr lang="en-SG" sz="1800" b="0" i="1" dirty="0" smtClean="0">
                              <a:latin typeface="Cambria Math" panose="02040503050406030204" pitchFamily="18" charset="0"/>
                            </a:rPr>
                            <m:t>12.74755</m:t>
                          </m:r>
                        </m:den>
                      </m:f>
                      <m:r>
                        <a:rPr lang="en-SG" sz="1800" b="0" i="1" dirty="0" smtClean="0">
                          <a:latin typeface="Cambria Math" panose="02040503050406030204" pitchFamily="18" charset="0"/>
                        </a:rPr>
                        <m:t>=−0.5883</m:t>
                      </m:r>
                    </m:oMath>
                  </m:oMathPara>
                </a14:m>
                <a:endParaRPr lang="en-SG" sz="18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SG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&lt;31.5</m:t>
                          </m:r>
                        </m:e>
                      </m:d>
                      <m:r>
                        <a:rPr lang="en-SG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SG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&lt;−0.5883</m:t>
                          </m:r>
                        </m:e>
                      </m:d>
                      <m:r>
                        <a:rPr lang="en-SG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=0.27815</m:t>
                      </m:r>
                    </m:oMath>
                  </m:oMathPara>
                </a14:m>
                <a:endParaRPr lang="en-SG" sz="18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8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sz="1800" b="0" i="0" dirty="0" smtClean="0">
                          <a:latin typeface="Cambria Math" panose="02040503050406030204" pitchFamily="18" charset="0"/>
                        </a:rPr>
                        <m:t>=2∗0.27815=0.5563</m:t>
                      </m:r>
                    </m:oMath>
                  </m:oMathPara>
                </a14:m>
                <a:endParaRPr lang="en-SG" sz="1800" b="0" dirty="0">
                  <a:ea typeface="Cambria Math" panose="02040503050406030204" pitchFamily="18" charset="0"/>
                </a:endParaRPr>
              </a:p>
              <a:p>
                <a:r>
                  <a:rPr lang="en-SG" b="1" dirty="0"/>
                  <a:t>Step 5: State result</a:t>
                </a:r>
              </a:p>
              <a:p>
                <a:r>
                  <a:rPr lang="en-SG" dirty="0"/>
                  <a:t> As p value is &gt; 0.05, we don’t reject the hypothesis</a:t>
                </a:r>
              </a:p>
              <a:p>
                <a:endParaRPr lang="en-SG" dirty="0"/>
              </a:p>
              <a:p>
                <a:r>
                  <a:rPr lang="en-SG" b="1" dirty="0"/>
                  <a:t>Step 6: State Conclusion</a:t>
                </a:r>
              </a:p>
              <a:p>
                <a:r>
                  <a:rPr lang="en-US" dirty="0"/>
                  <a:t>We conclude that the median reading does not differ from the true value 105.</a:t>
                </a:r>
                <a:endParaRPr lang="en-SG" dirty="0"/>
              </a:p>
              <a:p>
                <a:endParaRPr lang="en-SG" sz="1800" b="0" dirty="0">
                  <a:ea typeface="Cambria Math" panose="02040503050406030204" pitchFamily="18" charset="0"/>
                </a:endParaRPr>
              </a:p>
              <a:p>
                <a:endParaRPr lang="en-SG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E7F650-E7A8-B1AB-3C4C-E103C85BB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6" y="784091"/>
                <a:ext cx="6421821" cy="6451061"/>
              </a:xfrm>
              <a:prstGeom prst="rect">
                <a:avLst/>
              </a:prstGeom>
              <a:blipFill>
                <a:blip r:embed="rId2"/>
                <a:stretch>
                  <a:fillRect l="-759" t="-567" r="-15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A3466F3-8601-3681-02D4-AC78A1C082C1}"/>
                  </a:ext>
                </a:extLst>
              </p14:cNvPr>
              <p14:cNvContentPartPr/>
              <p14:nvPr/>
            </p14:nvContentPartPr>
            <p14:xfrm>
              <a:off x="6868527" y="3560847"/>
              <a:ext cx="8280" cy="12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A3466F3-8601-3681-02D4-AC78A1C082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0887" y="3542847"/>
                <a:ext cx="43920" cy="4788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F7465E2-4CE1-E328-F557-F8FB1F80C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483" y="-73573"/>
            <a:ext cx="5567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8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641</Words>
  <Application>Microsoft Office PowerPoint</Application>
  <PresentationFormat>Widescreen</PresentationFormat>
  <Paragraphs>174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Parametric and Nonparametric Tests</vt:lpstr>
      <vt:lpstr>Parametric and Nonparametric Tests</vt:lpstr>
      <vt:lpstr>Parametric and Nonparametric Tests</vt:lpstr>
      <vt:lpstr>Parametric and Nonparametric Tests</vt:lpstr>
      <vt:lpstr>One sample T-Test Example </vt:lpstr>
      <vt:lpstr>One sample T-Test Example </vt:lpstr>
      <vt:lpstr>Wilcoxon Signed-Rank Test Example </vt:lpstr>
      <vt:lpstr>Wilcoxon Signed-Rank Test Example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Parametric and Nonparametric Tests</dc:title>
  <dc:creator>HP</dc:creator>
  <cp:lastModifiedBy>HP</cp:lastModifiedBy>
  <cp:revision>1</cp:revision>
  <dcterms:created xsi:type="dcterms:W3CDTF">2023-02-28T05:01:25Z</dcterms:created>
  <dcterms:modified xsi:type="dcterms:W3CDTF">2023-02-28T05:02:28Z</dcterms:modified>
</cp:coreProperties>
</file>