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67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911095"/>
            <a:ext cx="9143999" cy="243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483352" y="5940552"/>
            <a:ext cx="3354324" cy="473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3004" y="290394"/>
            <a:ext cx="1076675" cy="571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0491" y="2618994"/>
            <a:ext cx="8383016" cy="720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63448" y="1664030"/>
            <a:ext cx="3905885" cy="4799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 </a:t>
            </a:r>
            <a:r>
              <a:rPr spc="-10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911095"/>
            <a:ext cx="9143999" cy="243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483352" y="5940552"/>
            <a:ext cx="3354324" cy="473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3004" y="290394"/>
            <a:ext cx="1076675" cy="571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 </a:t>
            </a:r>
            <a:r>
              <a:rPr spc="-10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685800">
                <a:moveTo>
                  <a:pt x="9144000" y="0"/>
                </a:moveTo>
                <a:lnTo>
                  <a:pt x="0" y="0"/>
                </a:lnTo>
                <a:lnTo>
                  <a:pt x="0" y="685800"/>
                </a:lnTo>
                <a:lnTo>
                  <a:pt x="9144000" y="685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52800" y="2619755"/>
            <a:ext cx="2400300" cy="1266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 </a:t>
            </a:r>
            <a:r>
              <a:rPr spc="-10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448" y="679195"/>
            <a:ext cx="187833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3448" y="1123696"/>
            <a:ext cx="4007485" cy="3888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69714" y="6708892"/>
            <a:ext cx="1877060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69632" y="6708892"/>
            <a:ext cx="735965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6955" y="6665258"/>
            <a:ext cx="21717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491" y="2618994"/>
            <a:ext cx="381000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fejezet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: Az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adatelemzés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alapjai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 </a:t>
            </a:r>
            <a:r>
              <a:rPr spc="-10"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1" y="4663185"/>
            <a:ext cx="2510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>
                <a:latin typeface="Arial"/>
                <a:cs typeface="Arial"/>
              </a:rPr>
              <a:t>Big Data </a:t>
            </a:r>
            <a:r>
              <a:rPr lang="en-US" sz="2000" b="1" dirty="0" err="1">
                <a:latin typeface="Arial"/>
                <a:cs typeface="Arial"/>
              </a:rPr>
              <a:t>és</a:t>
            </a:r>
            <a:r>
              <a:rPr lang="en-US" sz="2000" b="1" dirty="0">
                <a:latin typeface="Arial"/>
                <a:cs typeface="Arial"/>
              </a:rPr>
              <a:t> </a:t>
            </a:r>
            <a:r>
              <a:rPr lang="en-US" sz="2000" b="1" dirty="0" err="1">
                <a:latin typeface="Arial"/>
                <a:cs typeface="Arial"/>
              </a:rPr>
              <a:t>analitika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2618994"/>
            <a:ext cx="333375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2.3 </a:t>
            </a:r>
            <a:r>
              <a:rPr lang="hu-HU" sz="2400" b="0" spc="-5" dirty="0">
                <a:solidFill>
                  <a:srgbClr val="FFFFFF"/>
                </a:solidFill>
                <a:latin typeface="Arial"/>
                <a:cs typeface="Arial"/>
              </a:rPr>
              <a:t>Adatgyűjtés és előkészítés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448" y="459740"/>
            <a:ext cx="3629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Data Acquisition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and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 Preparation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448" y="679195"/>
            <a:ext cx="423235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Az </a:t>
            </a: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forrásai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63448" y="1101953"/>
            <a:ext cx="8393507" cy="512191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lang="hu-HU" sz="2000" dirty="0">
                <a:latin typeface="Arial"/>
                <a:cs typeface="Arial"/>
              </a:rPr>
              <a:t>Számos különböző adatforrás létezik.</a:t>
            </a: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lang="hu-HU" sz="2000" dirty="0">
                <a:latin typeface="Arial"/>
                <a:cs typeface="Arial"/>
              </a:rPr>
              <a:t>Hatalmas mennyiségű történelmi adat található olyan fájlokban, mint például:</a:t>
            </a:r>
          </a:p>
          <a:p>
            <a:pPr marL="355600" indent="-342900">
              <a:lnSpc>
                <a:spcPct val="100000"/>
              </a:lnSpc>
              <a:spcBef>
                <a:spcPts val="940"/>
              </a:spcBef>
              <a:buFont typeface="Arial" panose="020B0604020202020204" pitchFamily="34" charset="0"/>
              <a:buChar char="•"/>
            </a:pPr>
            <a:r>
              <a:rPr lang="hu-HU" sz="2000" dirty="0">
                <a:latin typeface="Arial"/>
                <a:cs typeface="Arial"/>
              </a:rPr>
              <a:t>MS Word dokumentumok</a:t>
            </a:r>
          </a:p>
          <a:p>
            <a:pPr marL="355600" indent="-342900">
              <a:lnSpc>
                <a:spcPct val="100000"/>
              </a:lnSpc>
              <a:spcBef>
                <a:spcPts val="940"/>
              </a:spcBef>
              <a:buFont typeface="Arial" panose="020B0604020202020204" pitchFamily="34" charset="0"/>
              <a:buChar char="•"/>
            </a:pPr>
            <a:r>
              <a:rPr lang="hu-HU" sz="2000" dirty="0">
                <a:latin typeface="Arial"/>
                <a:cs typeface="Arial"/>
              </a:rPr>
              <a:t>e-mailek</a:t>
            </a:r>
          </a:p>
          <a:p>
            <a:pPr marL="355600" indent="-342900">
              <a:lnSpc>
                <a:spcPct val="100000"/>
              </a:lnSpc>
              <a:spcBef>
                <a:spcPts val="940"/>
              </a:spcBef>
              <a:buFont typeface="Arial" panose="020B0604020202020204" pitchFamily="34" charset="0"/>
              <a:buChar char="•"/>
            </a:pPr>
            <a:r>
              <a:rPr lang="hu-HU" sz="2000" dirty="0">
                <a:latin typeface="Arial"/>
                <a:cs typeface="Arial"/>
              </a:rPr>
              <a:t>Táblázatok</a:t>
            </a:r>
          </a:p>
          <a:p>
            <a:pPr marL="355600" indent="-342900">
              <a:lnSpc>
                <a:spcPct val="100000"/>
              </a:lnSpc>
              <a:spcBef>
                <a:spcPts val="940"/>
              </a:spcBef>
              <a:buFont typeface="Arial" panose="020B0604020202020204" pitchFamily="34" charset="0"/>
              <a:buChar char="•"/>
            </a:pPr>
            <a:r>
              <a:rPr lang="hu-HU" sz="2000" dirty="0">
                <a:latin typeface="Arial"/>
                <a:cs typeface="Arial"/>
              </a:rPr>
              <a:t>MS PowerPoints</a:t>
            </a:r>
          </a:p>
          <a:p>
            <a:pPr marL="355600" indent="-342900">
              <a:lnSpc>
                <a:spcPct val="100000"/>
              </a:lnSpc>
              <a:spcBef>
                <a:spcPts val="940"/>
              </a:spcBef>
              <a:buFont typeface="Arial" panose="020B0604020202020204" pitchFamily="34" charset="0"/>
              <a:buChar char="•"/>
            </a:pPr>
            <a:r>
              <a:rPr lang="hu-HU" sz="2000" dirty="0">
                <a:latin typeface="Arial"/>
                <a:cs typeface="Arial"/>
              </a:rPr>
              <a:t>PDF-ek</a:t>
            </a:r>
          </a:p>
          <a:p>
            <a:pPr marL="355600" indent="-342900">
              <a:lnSpc>
                <a:spcPct val="100000"/>
              </a:lnSpc>
              <a:spcBef>
                <a:spcPts val="940"/>
              </a:spcBef>
              <a:buFont typeface="Arial" panose="020B0604020202020204" pitchFamily="34" charset="0"/>
              <a:buChar char="•"/>
            </a:pPr>
            <a:r>
              <a:rPr lang="hu-HU" sz="2000" dirty="0">
                <a:latin typeface="Arial"/>
                <a:cs typeface="Arial"/>
              </a:rPr>
              <a:t>HTML</a:t>
            </a:r>
          </a:p>
          <a:p>
            <a:pPr marL="355600" indent="-342900">
              <a:lnSpc>
                <a:spcPct val="100000"/>
              </a:lnSpc>
              <a:spcBef>
                <a:spcPts val="940"/>
              </a:spcBef>
              <a:buFont typeface="Arial" panose="020B0604020202020204" pitchFamily="34" charset="0"/>
              <a:buChar char="•"/>
            </a:pPr>
            <a:r>
              <a:rPr lang="hu-HU" sz="2000" dirty="0">
                <a:latin typeface="Arial"/>
                <a:cs typeface="Arial"/>
              </a:rPr>
              <a:t>és egyszerű szöveges fájlok</a:t>
            </a:r>
            <a:endParaRPr sz="1800" dirty="0">
              <a:latin typeface="Arial"/>
              <a:cs typeface="Arial"/>
            </a:endParaRPr>
          </a:p>
          <a:p>
            <a:pPr marL="469900" marR="260985" indent="-228600">
              <a:lnSpc>
                <a:spcPts val="2039"/>
              </a:lnSpc>
              <a:spcBef>
                <a:spcPts val="850"/>
              </a:spcBef>
              <a:buClr>
                <a:srgbClr val="6F8BA0"/>
              </a:buClr>
              <a:buChar char="•"/>
              <a:tabLst>
                <a:tab pos="469265" algn="l"/>
                <a:tab pos="469900" algn="l"/>
              </a:tabLst>
            </a:pPr>
            <a:r>
              <a:rPr lang="hu-HU" sz="2000" dirty="0">
                <a:latin typeface="Arial"/>
                <a:cs typeface="Arial"/>
              </a:rPr>
              <a:t>A CSV, JSON és XML fájlok egyszerű szöveget használnak, ami egy közös formátum, és számos alkalmazással kompatibilisek.</a:t>
            </a:r>
          </a:p>
          <a:p>
            <a:pPr marL="469900" marR="260985" indent="-228600">
              <a:lnSpc>
                <a:spcPts val="2039"/>
              </a:lnSpc>
              <a:spcBef>
                <a:spcPts val="850"/>
              </a:spcBef>
              <a:buClr>
                <a:srgbClr val="6F8BA0"/>
              </a:buClr>
              <a:buChar char="•"/>
              <a:tabLst>
                <a:tab pos="469265" algn="l"/>
                <a:tab pos="469900" algn="l"/>
              </a:tabLst>
            </a:pPr>
            <a:r>
              <a:rPr lang="hu-HU" sz="2000" dirty="0">
                <a:latin typeface="Arial"/>
                <a:cs typeface="Arial"/>
              </a:rPr>
              <a:t>A webet adatbányászó alkalmazással lehet adatot keresni a webről.</a:t>
            </a:r>
          </a:p>
        </p:txBody>
      </p:sp>
      <p:sp>
        <p:nvSpPr>
          <p:cNvPr id="5" name="object 5"/>
          <p:cNvSpPr/>
          <p:nvPr/>
        </p:nvSpPr>
        <p:spPr>
          <a:xfrm>
            <a:off x="5346191" y="2332932"/>
            <a:ext cx="3409017" cy="237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448" y="459740"/>
            <a:ext cx="3629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Data Acquisition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and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 Preparation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448" y="679195"/>
            <a:ext cx="618332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Az </a:t>
            </a: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forrásai</a:t>
            </a:r>
            <a:r>
              <a:rPr lang="en-US" dirty="0"/>
              <a:t> cont...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63448" y="1235455"/>
            <a:ext cx="4316172" cy="3967753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8920" marR="5080" indent="-236220">
              <a:lnSpc>
                <a:spcPts val="2740"/>
              </a:lnSpc>
              <a:spcBef>
                <a:spcPts val="30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2400" spc="-5" dirty="0">
                <a:latin typeface="Arial"/>
                <a:cs typeface="Arial"/>
              </a:rPr>
              <a:t>Az IoT </a:t>
            </a:r>
            <a:r>
              <a:rPr lang="en-US" sz="2400" spc="-5" dirty="0" err="1">
                <a:latin typeface="Arial"/>
                <a:cs typeface="Arial"/>
              </a:rPr>
              <a:t>az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err="1">
                <a:latin typeface="Arial"/>
                <a:cs typeface="Arial"/>
              </a:rPr>
              <a:t>érzékelők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err="1">
                <a:latin typeface="Arial"/>
                <a:cs typeface="Arial"/>
              </a:rPr>
              <a:t>segítségével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err="1">
                <a:latin typeface="Arial"/>
                <a:cs typeface="Arial"/>
              </a:rPr>
              <a:t>adatokat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err="1">
                <a:latin typeface="Arial"/>
                <a:cs typeface="Arial"/>
              </a:rPr>
              <a:t>hoz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err="1">
                <a:latin typeface="Arial"/>
                <a:cs typeface="Arial"/>
              </a:rPr>
              <a:t>létre</a:t>
            </a:r>
            <a:endParaRPr lang="en-US" sz="2400" spc="-5" dirty="0">
              <a:latin typeface="Arial"/>
              <a:cs typeface="Arial"/>
            </a:endParaRPr>
          </a:p>
          <a:p>
            <a:pPr marL="248920" marR="5080" indent="-236220">
              <a:lnSpc>
                <a:spcPts val="2740"/>
              </a:lnSpc>
              <a:spcBef>
                <a:spcPts val="30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1800" spc="-5" dirty="0">
                <a:latin typeface="Arial"/>
                <a:cs typeface="Arial"/>
              </a:rPr>
              <a:t>Az </a:t>
            </a:r>
            <a:r>
              <a:rPr lang="en-US" sz="1800" spc="-5" dirty="0" err="1">
                <a:latin typeface="Arial"/>
                <a:cs typeface="Arial"/>
              </a:rPr>
              <a:t>okostelefonok</a:t>
            </a:r>
            <a:r>
              <a:rPr lang="en-US" sz="1800" spc="-5" dirty="0">
                <a:latin typeface="Arial"/>
                <a:cs typeface="Arial"/>
              </a:rPr>
              <a:t>, </a:t>
            </a:r>
            <a:r>
              <a:rPr lang="en-US" sz="1800" spc="-5" dirty="0" err="1">
                <a:latin typeface="Arial"/>
                <a:cs typeface="Arial"/>
              </a:rPr>
              <a:t>autók</a:t>
            </a:r>
            <a:r>
              <a:rPr lang="en-US" sz="1800" spc="-5" dirty="0">
                <a:latin typeface="Arial"/>
                <a:cs typeface="Arial"/>
              </a:rPr>
              <a:t>, </a:t>
            </a:r>
            <a:r>
              <a:rPr lang="en-US" sz="1800" spc="-5" dirty="0" err="1">
                <a:latin typeface="Arial"/>
                <a:cs typeface="Arial"/>
              </a:rPr>
              <a:t>repülőgépek</a:t>
            </a:r>
            <a:r>
              <a:rPr lang="en-US" sz="1800" spc="-5" dirty="0">
                <a:latin typeface="Arial"/>
                <a:cs typeface="Arial"/>
              </a:rPr>
              <a:t>, </a:t>
            </a:r>
            <a:r>
              <a:rPr lang="en-US" sz="1800" spc="-5" dirty="0" err="1">
                <a:latin typeface="Arial"/>
                <a:cs typeface="Arial"/>
              </a:rPr>
              <a:t>utcai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lámpák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és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háztartási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készülékek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érzékelői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nyers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adatokat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rögzítenek</a:t>
            </a:r>
            <a:r>
              <a:rPr lang="en-US" sz="1800" spc="-5" dirty="0">
                <a:latin typeface="Arial"/>
                <a:cs typeface="Arial"/>
              </a:rPr>
              <a:t>.</a:t>
            </a:r>
          </a:p>
          <a:p>
            <a:pPr marL="248920" marR="5080" indent="-236220">
              <a:lnSpc>
                <a:spcPts val="2740"/>
              </a:lnSpc>
              <a:spcBef>
                <a:spcPts val="30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2400" dirty="0">
                <a:latin typeface="Arial"/>
                <a:cs typeface="Arial"/>
              </a:rPr>
              <a:t>Az </a:t>
            </a:r>
            <a:r>
              <a:rPr lang="en-US" sz="2400" dirty="0" err="1">
                <a:latin typeface="Arial"/>
                <a:cs typeface="Arial"/>
              </a:rPr>
              <a:t>érzékelőkkel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ellátott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dolgok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listája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évről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évre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bővül</a:t>
            </a:r>
            <a:r>
              <a:rPr lang="en-US" sz="2400" dirty="0">
                <a:latin typeface="Arial"/>
                <a:cs typeface="Arial"/>
              </a:rPr>
              <a:t>.</a:t>
            </a:r>
          </a:p>
          <a:p>
            <a:pPr marL="248920" marR="5080" indent="-236220">
              <a:lnSpc>
                <a:spcPts val="2740"/>
              </a:lnSpc>
              <a:spcBef>
                <a:spcPts val="30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1800" dirty="0">
                <a:latin typeface="Arial"/>
                <a:cs typeface="Arial"/>
              </a:rPr>
              <a:t>Az IoT </a:t>
            </a:r>
            <a:r>
              <a:rPr lang="en-US" sz="1800" dirty="0" err="1">
                <a:latin typeface="Arial"/>
                <a:cs typeface="Arial"/>
              </a:rPr>
              <a:t>hozzájárul</a:t>
            </a:r>
            <a:r>
              <a:rPr lang="en-US" sz="1800" dirty="0">
                <a:latin typeface="Arial"/>
                <a:cs typeface="Arial"/>
              </a:rPr>
              <a:t> a </a:t>
            </a:r>
            <a:r>
              <a:rPr lang="en-US" sz="1800" dirty="0" err="1">
                <a:latin typeface="Arial"/>
                <a:cs typeface="Arial"/>
              </a:rPr>
              <a:t>növekedéshez</a:t>
            </a:r>
            <a:endParaRPr lang="en-US" sz="1800" dirty="0">
              <a:latin typeface="Arial"/>
              <a:cs typeface="Arial"/>
            </a:endParaRPr>
          </a:p>
          <a:p>
            <a:pPr marL="12700" marR="5080">
              <a:lnSpc>
                <a:spcPts val="2740"/>
              </a:lnSpc>
              <a:spcBef>
                <a:spcPts val="305"/>
              </a:spcBef>
              <a:buClr>
                <a:srgbClr val="6F8BA0"/>
              </a:buClr>
              <a:tabLst>
                <a:tab pos="248920" algn="l"/>
              </a:tabLst>
            </a:pPr>
            <a:r>
              <a:rPr lang="en-US" sz="1800" dirty="0">
                <a:latin typeface="Arial"/>
                <a:cs typeface="Arial"/>
              </a:rPr>
              <a:t>Big Data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9620" y="2372867"/>
            <a:ext cx="4149852" cy="3124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448" y="459740"/>
            <a:ext cx="3629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Data Acquisition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and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 Preparation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448" y="679195"/>
            <a:ext cx="32772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err="1"/>
              <a:t>Adatelőkészítés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63448" y="1235455"/>
            <a:ext cx="4218305" cy="5320111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8920" marR="419734" indent="-236220">
              <a:lnSpc>
                <a:spcPts val="2740"/>
              </a:lnSpc>
              <a:spcBef>
                <a:spcPts val="30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hu-HU" sz="2400" spc="-5" dirty="0">
                <a:latin typeface="Arial"/>
                <a:cs typeface="Arial"/>
              </a:rPr>
              <a:t>Előfordulhat, hogy az összegyűjtött adatok nem kompatibilisek vagy nem megfelelően formázottak.</a:t>
            </a:r>
            <a:endParaRPr lang="en-US" sz="2400" spc="-5" dirty="0">
              <a:latin typeface="Arial"/>
              <a:cs typeface="Arial"/>
            </a:endParaRPr>
          </a:p>
          <a:p>
            <a:pPr marL="248920" marR="419734" indent="-236220">
              <a:lnSpc>
                <a:spcPts val="2740"/>
              </a:lnSpc>
              <a:spcBef>
                <a:spcPts val="30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1800" spc="-5" dirty="0">
                <a:latin typeface="Arial"/>
                <a:cs typeface="Arial"/>
              </a:rPr>
              <a:t>Az </a:t>
            </a:r>
            <a:r>
              <a:rPr lang="en-US" sz="1800" spc="-5" dirty="0" err="1">
                <a:latin typeface="Arial"/>
                <a:cs typeface="Arial"/>
              </a:rPr>
              <a:t>adatokat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elő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kell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készíteni</a:t>
            </a:r>
            <a:r>
              <a:rPr lang="en-US" sz="1800" spc="-5" dirty="0">
                <a:latin typeface="Arial"/>
                <a:cs typeface="Arial"/>
              </a:rPr>
              <a:t>, </a:t>
            </a:r>
            <a:r>
              <a:rPr lang="en-US" sz="1800" spc="-5" dirty="0" err="1">
                <a:latin typeface="Arial"/>
                <a:cs typeface="Arial"/>
              </a:rPr>
              <a:t>mielőtt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egy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adathalmazhoz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hozzáadhatók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lennének</a:t>
            </a:r>
            <a:endParaRPr lang="en-US" sz="1800" spc="-5" dirty="0">
              <a:latin typeface="Arial"/>
              <a:cs typeface="Arial"/>
            </a:endParaRPr>
          </a:p>
          <a:p>
            <a:pPr marL="248920" marR="419734" indent="-236220">
              <a:lnSpc>
                <a:spcPts val="2740"/>
              </a:lnSpc>
              <a:spcBef>
                <a:spcPts val="30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2400" spc="-5" dirty="0" err="1">
                <a:latin typeface="Arial"/>
                <a:cs typeface="Arial"/>
              </a:rPr>
              <a:t>Kivonatolás</a:t>
            </a:r>
            <a:r>
              <a:rPr lang="en-US" sz="2400" spc="-5" dirty="0">
                <a:latin typeface="Arial"/>
                <a:cs typeface="Arial"/>
              </a:rPr>
              <a:t>, </a:t>
            </a:r>
            <a:r>
              <a:rPr lang="en-US" sz="2400" spc="-5" dirty="0" err="1">
                <a:latin typeface="Arial"/>
                <a:cs typeface="Arial"/>
              </a:rPr>
              <a:t>átalakítás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err="1">
                <a:latin typeface="Arial"/>
                <a:cs typeface="Arial"/>
              </a:rPr>
              <a:t>és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err="1">
                <a:latin typeface="Arial"/>
                <a:cs typeface="Arial"/>
              </a:rPr>
              <a:t>betöltés</a:t>
            </a:r>
            <a:r>
              <a:rPr lang="en-US" sz="2400" spc="-5" dirty="0">
                <a:latin typeface="Arial"/>
                <a:cs typeface="Arial"/>
              </a:rPr>
              <a:t> (ETL)</a:t>
            </a:r>
          </a:p>
          <a:p>
            <a:pPr marL="248920" marR="419734" indent="-236220">
              <a:lnSpc>
                <a:spcPts val="2740"/>
              </a:lnSpc>
              <a:spcBef>
                <a:spcPts val="30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hu-HU" sz="2000" dirty="0">
                <a:latin typeface="Arial"/>
                <a:cs typeface="Arial"/>
              </a:rPr>
              <a:t>az adatok különböző forrásokból történő összegyűjtésének folyamata, az adatok átalakítása, majd az adatok adatbázisba való betöltése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4108" y="2183892"/>
            <a:ext cx="4203192" cy="2700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448" y="459740"/>
            <a:ext cx="3629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Data Acquisition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and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 Preparation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448" y="679195"/>
            <a:ext cx="369895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err="1"/>
              <a:t>Adatszerkezetek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63448" y="1123696"/>
            <a:ext cx="4007485" cy="4306307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9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pc="-5" dirty="0" err="1"/>
              <a:t>Relációs</a:t>
            </a:r>
            <a:r>
              <a:rPr lang="en-US" spc="-5" dirty="0"/>
              <a:t> </a:t>
            </a:r>
            <a:r>
              <a:rPr lang="en-US" spc="-5" dirty="0" err="1"/>
              <a:t>adatbázis</a:t>
            </a:r>
            <a:r>
              <a:rPr lang="en-US" spc="-5" dirty="0"/>
              <a:t> </a:t>
            </a:r>
            <a:r>
              <a:rPr lang="en-US" spc="-5" dirty="0" err="1"/>
              <a:t>táblák</a:t>
            </a:r>
            <a:endParaRPr lang="en-US" spc="-5" dirty="0"/>
          </a:p>
          <a:p>
            <a:pPr marL="248920" indent="-236220">
              <a:lnSpc>
                <a:spcPct val="100000"/>
              </a:lnSpc>
              <a:spcBef>
                <a:spcPts val="9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pc="-5" dirty="0" err="1"/>
              <a:t>Mezők</a:t>
            </a:r>
            <a:r>
              <a:rPr lang="en-US" spc="-5" dirty="0"/>
              <a:t> (</a:t>
            </a:r>
            <a:r>
              <a:rPr lang="en-US" spc="-5" dirty="0" err="1"/>
              <a:t>oszlop</a:t>
            </a:r>
            <a:r>
              <a:rPr lang="en-US" spc="-5" dirty="0"/>
              <a:t>)</a:t>
            </a:r>
          </a:p>
          <a:p>
            <a:pPr marL="248920" indent="-236220">
              <a:lnSpc>
                <a:spcPct val="100000"/>
              </a:lnSpc>
              <a:spcBef>
                <a:spcPts val="9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pc="-5" dirty="0" err="1"/>
              <a:t>Sorok</a:t>
            </a:r>
            <a:r>
              <a:rPr lang="en-US" spc="-5" dirty="0"/>
              <a:t> (</a:t>
            </a:r>
            <a:r>
              <a:rPr lang="en-US" spc="-5" dirty="0" err="1"/>
              <a:t>sorok</a:t>
            </a:r>
            <a:r>
              <a:rPr lang="en-US" spc="-5" dirty="0"/>
              <a:t>)</a:t>
            </a:r>
          </a:p>
          <a:p>
            <a:pPr marL="248920" indent="-236220">
              <a:lnSpc>
                <a:spcPct val="100000"/>
              </a:lnSpc>
              <a:spcBef>
                <a:spcPts val="9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pc="-5" dirty="0" err="1"/>
              <a:t>Értékek</a:t>
            </a:r>
            <a:r>
              <a:rPr lang="en-US" spc="-5" dirty="0"/>
              <a:t> (</a:t>
            </a:r>
            <a:r>
              <a:rPr lang="en-US" spc="-5" dirty="0" err="1"/>
              <a:t>cellák</a:t>
            </a:r>
            <a:r>
              <a:rPr lang="en-US" spc="-5" dirty="0"/>
              <a:t>)</a:t>
            </a:r>
          </a:p>
          <a:p>
            <a:pPr marL="248920" indent="-236220">
              <a:lnSpc>
                <a:spcPct val="100000"/>
              </a:lnSpc>
              <a:spcBef>
                <a:spcPts val="9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/>
              <a:t>Python</a:t>
            </a:r>
          </a:p>
          <a:p>
            <a:pPr marL="469900" lvl="1" indent="-228600">
              <a:lnSpc>
                <a:spcPct val="100000"/>
              </a:lnSpc>
              <a:spcBef>
                <a:spcPts val="660"/>
              </a:spcBef>
              <a:buClr>
                <a:srgbClr val="6F8BA0"/>
              </a:buClr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Strings</a:t>
            </a:r>
            <a:endParaRPr sz="1800" dirty="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650"/>
              </a:spcBef>
              <a:buClr>
                <a:srgbClr val="6F8BA0"/>
              </a:buClr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Lists</a:t>
            </a:r>
            <a:endParaRPr sz="1800" dirty="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645"/>
              </a:spcBef>
              <a:buClr>
                <a:srgbClr val="6F8BA0"/>
              </a:buClr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Tuples</a:t>
            </a:r>
            <a:endParaRPr sz="1800" dirty="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650"/>
              </a:spcBef>
              <a:buClr>
                <a:srgbClr val="6F8BA0"/>
              </a:buClr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Sets</a:t>
            </a:r>
            <a:endParaRPr sz="1800" dirty="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650"/>
              </a:spcBef>
              <a:buClr>
                <a:srgbClr val="6F8BA0"/>
              </a:buClr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Dictionaries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54807" y="1949195"/>
            <a:ext cx="6269735" cy="4431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2783585"/>
            <a:ext cx="2616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2.4 </a:t>
            </a:r>
            <a:r>
              <a:rPr lang="en-US" sz="2400" b="0" spc="-5" dirty="0">
                <a:solidFill>
                  <a:srgbClr val="FFFFFF"/>
                </a:solidFill>
                <a:latin typeface="Arial"/>
                <a:cs typeface="Arial"/>
              </a:rPr>
              <a:t>Big Data </a:t>
            </a:r>
            <a:r>
              <a:rPr lang="en-US" sz="2400" b="0" spc="-5" dirty="0" err="1">
                <a:solidFill>
                  <a:srgbClr val="FFFFFF"/>
                </a:solidFill>
                <a:latin typeface="Arial"/>
                <a:cs typeface="Arial"/>
              </a:rPr>
              <a:t>etika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448" y="459740"/>
            <a:ext cx="1703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Big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Data</a:t>
            </a:r>
            <a:r>
              <a:rPr sz="1800" b="1" spc="-7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Ethics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448" y="679195"/>
            <a:ext cx="804235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etikai</a:t>
            </a:r>
            <a:r>
              <a:rPr lang="en-US" dirty="0"/>
              <a:t> </a:t>
            </a:r>
            <a:r>
              <a:rPr lang="en-US" dirty="0" err="1"/>
              <a:t>aggályok</a:t>
            </a:r>
            <a:r>
              <a:rPr lang="en-US" dirty="0"/>
              <a:t> </a:t>
            </a:r>
            <a:r>
              <a:rPr lang="en-US" dirty="0" err="1"/>
              <a:t>merülnek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63448" y="1235455"/>
            <a:ext cx="4804410" cy="731611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8920" marR="5080" indent="-236220">
              <a:lnSpc>
                <a:spcPts val="2740"/>
              </a:lnSpc>
              <a:spcBef>
                <a:spcPts val="30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2400" spc="-5" dirty="0">
                <a:latin typeface="Arial"/>
                <a:cs typeface="Arial"/>
              </a:rPr>
              <a:t>Az </a:t>
            </a:r>
            <a:r>
              <a:rPr lang="en-US" sz="2400" spc="-5" dirty="0" err="1">
                <a:latin typeface="Arial"/>
                <a:cs typeface="Arial"/>
              </a:rPr>
              <a:t>adatvédelmi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err="1">
                <a:latin typeface="Arial"/>
                <a:cs typeface="Arial"/>
              </a:rPr>
              <a:t>szabályok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err="1">
                <a:latin typeface="Arial"/>
                <a:cs typeface="Arial"/>
              </a:rPr>
              <a:t>országonként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err="1">
                <a:latin typeface="Arial"/>
                <a:cs typeface="Arial"/>
              </a:rPr>
              <a:t>eltérőek</a:t>
            </a:r>
            <a:endParaRPr lang="en-US" sz="2400" spc="-5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1600" y="2203704"/>
            <a:ext cx="3633215" cy="359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2618994"/>
            <a:ext cx="319722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2.5 </a:t>
            </a:r>
            <a:r>
              <a:rPr lang="en-US" sz="2400" b="0" dirty="0" err="1">
                <a:solidFill>
                  <a:srgbClr val="FFFFFF"/>
                </a:solidFill>
                <a:latin typeface="Arial"/>
                <a:cs typeface="Arial"/>
              </a:rPr>
              <a:t>Felkészülés</a:t>
            </a:r>
            <a:r>
              <a:rPr lang="en-US" sz="2400" b="0" dirty="0">
                <a:solidFill>
                  <a:srgbClr val="FFFFFF"/>
                </a:solidFill>
                <a:latin typeface="Arial"/>
                <a:cs typeface="Arial"/>
              </a:rPr>
              <a:t> a Ch2 Internet Meter Labs-re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448" y="459740"/>
            <a:ext cx="495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Preparation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for Chapter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2 Internet Meter</a:t>
            </a:r>
            <a:r>
              <a:rPr sz="1800" b="1" spc="1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Labs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448" y="679195"/>
            <a:ext cx="11557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Part</a:t>
            </a:r>
            <a:r>
              <a:rPr spc="-90" dirty="0"/>
              <a:t> 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3448" y="1235455"/>
            <a:ext cx="3515995" cy="422782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48920" marR="5080" indent="-236220">
              <a:lnSpc>
                <a:spcPct val="95000"/>
              </a:lnSpc>
              <a:spcBef>
                <a:spcPts val="24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2400" spc="-5" dirty="0">
                <a:latin typeface="Arial"/>
                <a:cs typeface="Arial"/>
              </a:rPr>
              <a:t>A datetime </a:t>
            </a:r>
            <a:r>
              <a:rPr lang="en-US" sz="2400" spc="-5" dirty="0" err="1">
                <a:latin typeface="Arial"/>
                <a:cs typeface="Arial"/>
              </a:rPr>
              <a:t>modul</a:t>
            </a:r>
            <a:r>
              <a:rPr lang="en-US" sz="2400" spc="-5" dirty="0">
                <a:latin typeface="Arial"/>
                <a:cs typeface="Arial"/>
              </a:rPr>
              <a:t> a </a:t>
            </a:r>
            <a:r>
              <a:rPr lang="en-US" sz="2400" spc="-5" dirty="0" err="1">
                <a:latin typeface="Arial"/>
                <a:cs typeface="Arial"/>
              </a:rPr>
              <a:t>legtöbb</a:t>
            </a:r>
            <a:r>
              <a:rPr lang="en-US" sz="2400" spc="-5" dirty="0">
                <a:latin typeface="Arial"/>
                <a:cs typeface="Arial"/>
              </a:rPr>
              <a:t> Python </a:t>
            </a:r>
            <a:r>
              <a:rPr lang="en-US" sz="2400" spc="-5" dirty="0" err="1">
                <a:latin typeface="Arial"/>
                <a:cs typeface="Arial"/>
              </a:rPr>
              <a:t>disztribúcióban</a:t>
            </a:r>
            <a:r>
              <a:rPr lang="en-US" sz="2400" spc="-5" dirty="0">
                <a:latin typeface="Arial"/>
                <a:cs typeface="Arial"/>
              </a:rPr>
              <a:t> standard </a:t>
            </a:r>
            <a:r>
              <a:rPr lang="en-US" sz="2400" spc="-5" dirty="0" err="1">
                <a:latin typeface="Arial"/>
                <a:cs typeface="Arial"/>
              </a:rPr>
              <a:t>könyvtárként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err="1">
                <a:latin typeface="Arial"/>
                <a:cs typeface="Arial"/>
              </a:rPr>
              <a:t>szerepel</a:t>
            </a:r>
            <a:r>
              <a:rPr lang="en-US" sz="2400" spc="-5" dirty="0">
                <a:latin typeface="Arial"/>
                <a:cs typeface="Arial"/>
              </a:rPr>
              <a:t>, </a:t>
            </a:r>
            <a:r>
              <a:rPr lang="en-US" sz="2400" spc="-5" dirty="0" err="1">
                <a:latin typeface="Arial"/>
                <a:cs typeface="Arial"/>
              </a:rPr>
              <a:t>azonban</a:t>
            </a:r>
            <a:r>
              <a:rPr lang="en-US" sz="2400" spc="-5" dirty="0">
                <a:latin typeface="Arial"/>
                <a:cs typeface="Arial"/>
              </a:rPr>
              <a:t> a </a:t>
            </a:r>
            <a:r>
              <a:rPr lang="en-US" sz="2400" spc="-5" dirty="0" err="1">
                <a:latin typeface="Arial"/>
                <a:cs typeface="Arial"/>
              </a:rPr>
              <a:t>kódban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err="1">
                <a:latin typeface="Arial"/>
                <a:cs typeface="Arial"/>
              </a:rPr>
              <a:t>való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err="1">
                <a:latin typeface="Arial"/>
                <a:cs typeface="Arial"/>
              </a:rPr>
              <a:t>használatához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err="1">
                <a:latin typeface="Arial"/>
                <a:cs typeface="Arial"/>
              </a:rPr>
              <a:t>importálni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err="1">
                <a:latin typeface="Arial"/>
                <a:cs typeface="Arial"/>
              </a:rPr>
              <a:t>kell</a:t>
            </a:r>
            <a:r>
              <a:rPr lang="en-US" sz="2400" spc="-5" dirty="0">
                <a:latin typeface="Arial"/>
                <a:cs typeface="Arial"/>
              </a:rPr>
              <a:t>.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F8BA0"/>
              </a:buClr>
              <a:buFont typeface="Wingdings"/>
              <a:buChar char=""/>
            </a:pPr>
            <a:endParaRPr sz="2200" dirty="0">
              <a:latin typeface="Arial"/>
              <a:cs typeface="Arial"/>
            </a:endParaRPr>
          </a:p>
          <a:p>
            <a:pPr marL="248920" marR="177165" indent="-236220">
              <a:lnSpc>
                <a:spcPts val="2740"/>
              </a:lnSpc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2400" dirty="0">
                <a:latin typeface="Arial"/>
                <a:cs typeface="Arial"/>
              </a:rPr>
              <a:t>A csv </a:t>
            </a:r>
            <a:r>
              <a:rPr lang="en-US" sz="2400" dirty="0" err="1">
                <a:latin typeface="Arial"/>
                <a:cs typeface="Arial"/>
              </a:rPr>
              <a:t>modul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lehetővé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teszi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az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olvasást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és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írást</a:t>
            </a:r>
            <a:r>
              <a:rPr lang="en-US" sz="2400" dirty="0">
                <a:latin typeface="Arial"/>
                <a:cs typeface="Arial"/>
              </a:rPr>
              <a:t> .csv </a:t>
            </a:r>
            <a:r>
              <a:rPr lang="en-US" sz="2400" dirty="0" err="1">
                <a:latin typeface="Arial"/>
                <a:cs typeface="Arial"/>
              </a:rPr>
              <a:t>fájlokat</a:t>
            </a:r>
            <a:r>
              <a:rPr lang="en-US" sz="240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17491" y="3563111"/>
            <a:ext cx="4648200" cy="3163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3108" y="900683"/>
            <a:ext cx="4672584" cy="2538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448" y="459740"/>
            <a:ext cx="495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Preparation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for Chapter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2 Internet Meter</a:t>
            </a:r>
            <a:r>
              <a:rPr sz="1800" b="1" spc="1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Labs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448" y="679195"/>
            <a:ext cx="11563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Part</a:t>
            </a:r>
            <a:r>
              <a:rPr spc="-85" dirty="0"/>
              <a:t> </a:t>
            </a:r>
            <a:r>
              <a:rPr dirty="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3448" y="1238503"/>
            <a:ext cx="3075305" cy="551035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48920" marR="205740" indent="-236220">
              <a:lnSpc>
                <a:spcPts val="2280"/>
              </a:lnSpc>
              <a:spcBef>
                <a:spcPts val="2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hu-HU" sz="2000" dirty="0">
                <a:latin typeface="Arial"/>
                <a:cs typeface="Arial"/>
              </a:rPr>
              <a:t>Az SQLite egy SQL implementáció, amely kliens-kiszolgáló működési módszert használ</a:t>
            </a:r>
            <a:endParaRPr lang="en-US" sz="2000" dirty="0">
              <a:latin typeface="Arial"/>
              <a:cs typeface="Arial"/>
            </a:endParaRPr>
          </a:p>
          <a:p>
            <a:pPr marL="248920" marR="205740" indent="-236220">
              <a:lnSpc>
                <a:spcPts val="2280"/>
              </a:lnSpc>
              <a:spcBef>
                <a:spcPts val="2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1800" spc="-5" dirty="0">
                <a:latin typeface="Arial"/>
                <a:cs typeface="Arial"/>
              </a:rPr>
              <a:t>A Python </a:t>
            </a:r>
            <a:r>
              <a:rPr lang="en-US" sz="1800" spc="-5" dirty="0" err="1">
                <a:latin typeface="Arial"/>
                <a:cs typeface="Arial"/>
              </a:rPr>
              <a:t>és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egy</a:t>
            </a:r>
            <a:r>
              <a:rPr lang="en-US" sz="1800" spc="-5" dirty="0">
                <a:latin typeface="Arial"/>
                <a:cs typeface="Arial"/>
              </a:rPr>
              <a:t> SQL </a:t>
            </a:r>
            <a:r>
              <a:rPr lang="en-US" sz="1800" spc="-5" dirty="0" err="1">
                <a:latin typeface="Arial"/>
                <a:cs typeface="Arial"/>
              </a:rPr>
              <a:t>adatbázis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között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létrehozott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kapcsolatokat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egy</a:t>
            </a:r>
            <a:r>
              <a:rPr lang="en-US" sz="1800" spc="-5" dirty="0">
                <a:latin typeface="Arial"/>
                <a:cs typeface="Arial"/>
              </a:rPr>
              <a:t> SQL </a:t>
            </a:r>
            <a:r>
              <a:rPr lang="en-US" sz="1800" spc="-5" dirty="0" err="1">
                <a:latin typeface="Arial"/>
                <a:cs typeface="Arial"/>
              </a:rPr>
              <a:t>kapcsolat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objektum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létrehozásával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használja</a:t>
            </a:r>
            <a:r>
              <a:rPr lang="en-US" sz="1800" spc="-5" dirty="0">
                <a:latin typeface="Arial"/>
                <a:cs typeface="Arial"/>
              </a:rPr>
              <a:t>.</a:t>
            </a:r>
          </a:p>
          <a:p>
            <a:pPr marL="248920" marR="205740" indent="-236220">
              <a:lnSpc>
                <a:spcPts val="2280"/>
              </a:lnSpc>
              <a:spcBef>
                <a:spcPts val="2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2000" dirty="0">
                <a:latin typeface="Arial"/>
                <a:cs typeface="Arial"/>
              </a:rPr>
              <a:t>Az SQL </a:t>
            </a:r>
            <a:r>
              <a:rPr lang="en-US" sz="2000" dirty="0" err="1">
                <a:latin typeface="Arial"/>
                <a:cs typeface="Arial"/>
              </a:rPr>
              <a:t>három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speciális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célú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nyelvből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álló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nyelvnek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mondható</a:t>
            </a:r>
            <a:endParaRPr lang="en-US" sz="2000" dirty="0">
              <a:latin typeface="Arial"/>
              <a:cs typeface="Arial"/>
            </a:endParaRPr>
          </a:p>
          <a:p>
            <a:pPr marL="248920" marR="205740" indent="-236220">
              <a:lnSpc>
                <a:spcPts val="2280"/>
              </a:lnSpc>
              <a:spcBef>
                <a:spcPts val="2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1600" spc="-5" dirty="0" err="1">
                <a:latin typeface="Arial"/>
                <a:cs typeface="Arial"/>
              </a:rPr>
              <a:t>Adatdefiníciós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nyelv</a:t>
            </a:r>
            <a:endParaRPr lang="en-US" sz="1600" spc="-5" dirty="0">
              <a:latin typeface="Arial"/>
              <a:cs typeface="Arial"/>
            </a:endParaRPr>
          </a:p>
          <a:p>
            <a:pPr marL="248920" marR="205740" indent="-236220">
              <a:lnSpc>
                <a:spcPts val="2280"/>
              </a:lnSpc>
              <a:spcBef>
                <a:spcPts val="2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1600" spc="-5" dirty="0" err="1">
                <a:latin typeface="Arial"/>
                <a:cs typeface="Arial"/>
              </a:rPr>
              <a:t>Adatmanipulációs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nyelv</a:t>
            </a:r>
            <a:endParaRPr lang="en-US" sz="1600" spc="-5" dirty="0">
              <a:latin typeface="Arial"/>
              <a:cs typeface="Arial"/>
            </a:endParaRPr>
          </a:p>
          <a:p>
            <a:pPr marL="248920" marR="205740" indent="-236220">
              <a:lnSpc>
                <a:spcPts val="2280"/>
              </a:lnSpc>
              <a:spcBef>
                <a:spcPts val="2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1600" spc="-5" dirty="0" err="1">
                <a:latin typeface="Arial"/>
                <a:cs typeface="Arial"/>
              </a:rPr>
              <a:t>Adatkérdezési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nyelv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54067" y="1173480"/>
            <a:ext cx="3695699" cy="1507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61944" y="2976332"/>
            <a:ext cx="5727192" cy="1098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77012" y="4826932"/>
            <a:ext cx="5912123" cy="547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 </a:t>
            </a:r>
            <a:r>
              <a:rPr spc="-10" dirty="0"/>
              <a:t>reserved.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448" y="679195"/>
            <a:ext cx="744214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hu-HU" dirty="0"/>
              <a:t>2. fejezet - Szakaszok és célkitűzések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 </a:t>
            </a:r>
            <a:r>
              <a:rPr spc="-10"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651" y="1452822"/>
            <a:ext cx="7931784" cy="5120633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83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2.1 </a:t>
            </a:r>
            <a:r>
              <a:rPr lang="en-US" sz="2000" dirty="0">
                <a:latin typeface="Arial"/>
                <a:cs typeface="Arial"/>
              </a:rPr>
              <a:t>Mi </a:t>
            </a:r>
            <a:r>
              <a:rPr lang="en-US" sz="2000" dirty="0" err="1">
                <a:latin typeface="Arial"/>
                <a:cs typeface="Arial"/>
              </a:rPr>
              <a:t>az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adatelemzés</a:t>
            </a:r>
            <a:endParaRPr sz="2000" dirty="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660"/>
              </a:spcBef>
              <a:buClr>
                <a:srgbClr val="6F8BA0"/>
              </a:buClr>
              <a:buChar char="•"/>
              <a:tabLst>
                <a:tab pos="469265" algn="l"/>
                <a:tab pos="469900" algn="l"/>
              </a:tabLst>
            </a:pPr>
            <a:r>
              <a:rPr lang="en-US" sz="1800" spc="-10" dirty="0" err="1">
                <a:latin typeface="Arial"/>
                <a:cs typeface="Arial"/>
              </a:rPr>
              <a:t>Magyarázza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-10" dirty="0" err="1">
                <a:latin typeface="Arial"/>
                <a:cs typeface="Arial"/>
              </a:rPr>
              <a:t>el</a:t>
            </a:r>
            <a:r>
              <a:rPr lang="en-US" sz="1800" spc="-10" dirty="0">
                <a:latin typeface="Arial"/>
                <a:cs typeface="Arial"/>
              </a:rPr>
              <a:t>, </a:t>
            </a:r>
            <a:r>
              <a:rPr lang="en-US" sz="1800" spc="-10" dirty="0" err="1">
                <a:latin typeface="Arial"/>
                <a:cs typeface="Arial"/>
              </a:rPr>
              <a:t>hogyan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-10" dirty="0" err="1">
                <a:latin typeface="Arial"/>
                <a:cs typeface="Arial"/>
              </a:rPr>
              <a:t>használják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-10" dirty="0" err="1">
                <a:latin typeface="Arial"/>
                <a:cs typeface="Arial"/>
              </a:rPr>
              <a:t>az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-10" dirty="0" err="1">
                <a:latin typeface="Arial"/>
                <a:cs typeface="Arial"/>
              </a:rPr>
              <a:t>adatokat</a:t>
            </a:r>
            <a:r>
              <a:rPr lang="en-US" sz="1800" spc="-10" dirty="0">
                <a:latin typeface="Arial"/>
                <a:cs typeface="Arial"/>
              </a:rPr>
              <a:t> a </a:t>
            </a:r>
            <a:r>
              <a:rPr lang="en-US" sz="1800" spc="-10" dirty="0" err="1">
                <a:latin typeface="Arial"/>
                <a:cs typeface="Arial"/>
              </a:rPr>
              <a:t>tudás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-10" dirty="0" err="1">
                <a:latin typeface="Arial"/>
                <a:cs typeface="Arial"/>
              </a:rPr>
              <a:t>létrehozására</a:t>
            </a:r>
            <a:r>
              <a:rPr sz="1800" spc="-10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7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2.2 </a:t>
            </a:r>
            <a:r>
              <a:rPr lang="en-US" sz="2000" dirty="0">
                <a:latin typeface="Arial"/>
                <a:cs typeface="Arial"/>
              </a:rPr>
              <a:t>A Big Data </a:t>
            </a:r>
            <a:r>
              <a:rPr lang="en-US" sz="2000" dirty="0" err="1">
                <a:latin typeface="Arial"/>
                <a:cs typeface="Arial"/>
              </a:rPr>
              <a:t>használata</a:t>
            </a:r>
            <a:endParaRPr sz="2000" dirty="0">
              <a:latin typeface="Arial"/>
              <a:cs typeface="Arial"/>
            </a:endParaRPr>
          </a:p>
          <a:p>
            <a:pPr marL="469900" marR="5080" lvl="1" indent="-228600">
              <a:lnSpc>
                <a:spcPts val="2050"/>
              </a:lnSpc>
              <a:spcBef>
                <a:spcPts val="820"/>
              </a:spcBef>
              <a:buClr>
                <a:srgbClr val="6F8BA0"/>
              </a:buClr>
              <a:buChar char="•"/>
              <a:tabLst>
                <a:tab pos="469265" algn="l"/>
                <a:tab pos="469900" algn="l"/>
              </a:tabLst>
            </a:pPr>
            <a:r>
              <a:rPr lang="en-US" sz="1800" spc="-5" dirty="0" err="1">
                <a:latin typeface="Arial"/>
                <a:cs typeface="Arial"/>
              </a:rPr>
              <a:t>Szoftvereszközök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használata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az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adatelemzés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életciklusának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folyamatát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követő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adatelemzés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vizualizálásához</a:t>
            </a:r>
            <a:r>
              <a:rPr lang="en-US" sz="1800" spc="-5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19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2.3 </a:t>
            </a:r>
            <a:r>
              <a:rPr lang="hu-HU" sz="2000" dirty="0">
                <a:latin typeface="Arial"/>
                <a:cs typeface="Arial"/>
              </a:rPr>
              <a:t>Adatgyűjtés és előkészítés</a:t>
            </a:r>
            <a:endParaRPr sz="2000" dirty="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660"/>
              </a:spcBef>
              <a:buClr>
                <a:srgbClr val="6F8BA0"/>
              </a:buClr>
              <a:buChar char="•"/>
              <a:tabLst>
                <a:tab pos="469265" algn="l"/>
                <a:tab pos="469900" algn="l"/>
              </a:tabLst>
            </a:pPr>
            <a:r>
              <a:rPr lang="en-US" sz="1800" spc="-5" dirty="0">
                <a:latin typeface="Arial"/>
                <a:cs typeface="Arial"/>
              </a:rPr>
              <a:t>Az </a:t>
            </a:r>
            <a:r>
              <a:rPr lang="en-US" sz="1800" spc="-5" dirty="0" err="1">
                <a:latin typeface="Arial"/>
                <a:cs typeface="Arial"/>
              </a:rPr>
              <a:t>adatok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konfigurálása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elemzéshez</a:t>
            </a:r>
            <a:r>
              <a:rPr sz="1800" spc="-10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7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2.4 </a:t>
            </a:r>
            <a:r>
              <a:rPr lang="en-US" sz="2000" spc="-5" dirty="0">
                <a:latin typeface="Arial"/>
                <a:cs typeface="Arial"/>
              </a:rPr>
              <a:t>Big Data </a:t>
            </a:r>
            <a:r>
              <a:rPr lang="en-US" sz="2000" spc="-5" dirty="0" err="1">
                <a:latin typeface="Arial"/>
                <a:cs typeface="Arial"/>
              </a:rPr>
              <a:t>etika</a:t>
            </a:r>
            <a:endParaRPr sz="2000" dirty="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660"/>
              </a:spcBef>
              <a:buClr>
                <a:srgbClr val="6F8BA0"/>
              </a:buClr>
              <a:buChar char="•"/>
              <a:tabLst>
                <a:tab pos="469265" algn="l"/>
                <a:tab pos="469900" algn="l"/>
              </a:tabLst>
            </a:pPr>
            <a:r>
              <a:rPr lang="en-US" sz="1800" spc="-10" dirty="0" err="1">
                <a:latin typeface="Arial"/>
                <a:cs typeface="Arial"/>
              </a:rPr>
              <a:t>Magyarázza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-10" dirty="0" err="1">
                <a:latin typeface="Arial"/>
                <a:cs typeface="Arial"/>
              </a:rPr>
              <a:t>el</a:t>
            </a:r>
            <a:r>
              <a:rPr lang="en-US" sz="1800" spc="-10" dirty="0">
                <a:latin typeface="Arial"/>
                <a:cs typeface="Arial"/>
              </a:rPr>
              <a:t>, </a:t>
            </a:r>
            <a:r>
              <a:rPr lang="en-US" sz="1800" spc="-10" dirty="0" err="1">
                <a:latin typeface="Arial"/>
                <a:cs typeface="Arial"/>
              </a:rPr>
              <a:t>miért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-10" dirty="0" err="1">
                <a:latin typeface="Arial"/>
                <a:cs typeface="Arial"/>
              </a:rPr>
              <a:t>fontos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-10" dirty="0" err="1">
                <a:latin typeface="Arial"/>
                <a:cs typeface="Arial"/>
              </a:rPr>
              <a:t>az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-10" dirty="0" err="1">
                <a:latin typeface="Arial"/>
                <a:cs typeface="Arial"/>
              </a:rPr>
              <a:t>etika</a:t>
            </a:r>
            <a:r>
              <a:rPr lang="en-US" sz="1800" spc="-10" dirty="0">
                <a:latin typeface="Arial"/>
                <a:cs typeface="Arial"/>
              </a:rPr>
              <a:t> a Big Data </a:t>
            </a:r>
            <a:r>
              <a:rPr lang="en-US" sz="1800" spc="-10" dirty="0" err="1">
                <a:latin typeface="Arial"/>
                <a:cs typeface="Arial"/>
              </a:rPr>
              <a:t>használata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-10" dirty="0" err="1">
                <a:latin typeface="Arial"/>
                <a:cs typeface="Arial"/>
              </a:rPr>
              <a:t>során</a:t>
            </a:r>
            <a:r>
              <a:rPr lang="en-US" sz="1800" spc="-10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7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2.5 </a:t>
            </a:r>
            <a:r>
              <a:rPr lang="fr-FR" sz="2000" dirty="0" err="1">
                <a:latin typeface="Arial"/>
                <a:cs typeface="Arial"/>
              </a:rPr>
              <a:t>Felkészülés</a:t>
            </a:r>
            <a:r>
              <a:rPr lang="fr-FR" sz="2000" dirty="0">
                <a:latin typeface="Arial"/>
                <a:cs typeface="Arial"/>
              </a:rPr>
              <a:t> a 2. </a:t>
            </a:r>
            <a:r>
              <a:rPr lang="fr-FR" sz="2000" dirty="0" err="1">
                <a:latin typeface="Arial"/>
                <a:cs typeface="Arial"/>
              </a:rPr>
              <a:t>fejezethez</a:t>
            </a:r>
            <a:r>
              <a:rPr lang="fr-FR" sz="2000" dirty="0">
                <a:latin typeface="Arial"/>
                <a:cs typeface="Arial"/>
              </a:rPr>
              <a:t> Internet </a:t>
            </a:r>
            <a:r>
              <a:rPr lang="fr-FR" sz="2000" dirty="0" err="1">
                <a:latin typeface="Arial"/>
                <a:cs typeface="Arial"/>
              </a:rPr>
              <a:t>Meter</a:t>
            </a:r>
            <a:r>
              <a:rPr lang="fr-FR" sz="2000" dirty="0">
                <a:latin typeface="Arial"/>
                <a:cs typeface="Arial"/>
              </a:rPr>
              <a:t> </a:t>
            </a:r>
            <a:r>
              <a:rPr lang="fr-FR" sz="2000" dirty="0" err="1">
                <a:latin typeface="Arial"/>
                <a:cs typeface="Arial"/>
              </a:rPr>
              <a:t>Labs</a:t>
            </a:r>
            <a:endParaRPr sz="2000" dirty="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655"/>
              </a:spcBef>
              <a:buClr>
                <a:srgbClr val="6F8BA0"/>
              </a:buClr>
              <a:buChar char="•"/>
              <a:tabLst>
                <a:tab pos="469265" algn="l"/>
                <a:tab pos="469900" algn="l"/>
              </a:tabLst>
            </a:pPr>
            <a:r>
              <a:rPr lang="en-US" sz="1800" spc="-10" dirty="0" err="1">
                <a:latin typeface="Arial"/>
                <a:cs typeface="Arial"/>
              </a:rPr>
              <a:t>Adatok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-10" dirty="0" err="1">
                <a:latin typeface="Arial"/>
                <a:cs typeface="Arial"/>
              </a:rPr>
              <a:t>elemzése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-10" dirty="0" err="1">
                <a:latin typeface="Arial"/>
                <a:cs typeface="Arial"/>
              </a:rPr>
              <a:t>külső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-10" dirty="0" err="1">
                <a:latin typeface="Arial"/>
                <a:cs typeface="Arial"/>
              </a:rPr>
              <a:t>alkalmazás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-10" dirty="0" err="1">
                <a:latin typeface="Arial"/>
                <a:cs typeface="Arial"/>
              </a:rPr>
              <a:t>és</a:t>
            </a:r>
            <a:r>
              <a:rPr lang="en-US" sz="1800" spc="-10" dirty="0">
                <a:latin typeface="Arial"/>
                <a:cs typeface="Arial"/>
              </a:rPr>
              <a:t> SQLite </a:t>
            </a:r>
            <a:r>
              <a:rPr lang="en-US" sz="1800" spc="-10" dirty="0" err="1">
                <a:latin typeface="Arial"/>
                <a:cs typeface="Arial"/>
              </a:rPr>
              <a:t>segítségével</a:t>
            </a:r>
            <a:r>
              <a:rPr lang="en-US" sz="1800" spc="-10" dirty="0">
                <a:latin typeface="Arial"/>
                <a:cs typeface="Arial"/>
              </a:rPr>
              <a:t>.</a:t>
            </a:r>
            <a:r>
              <a:rPr sz="1800" dirty="0">
                <a:latin typeface="Arial"/>
                <a:cs typeface="Arial"/>
              </a:rPr>
              <a:t>.</a:t>
            </a:r>
          </a:p>
          <a:p>
            <a:pPr marL="248920" indent="-236220">
              <a:lnSpc>
                <a:spcPct val="100000"/>
              </a:lnSpc>
              <a:spcBef>
                <a:spcPts val="107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2.6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Összefoglaló</a:t>
            </a:r>
            <a:endParaRPr sz="2000" dirty="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655"/>
              </a:spcBef>
              <a:buClr>
                <a:srgbClr val="6F8BA0"/>
              </a:buClr>
              <a:buChar char="•"/>
              <a:tabLst>
                <a:tab pos="469265" algn="l"/>
                <a:tab pos="469900" algn="l"/>
              </a:tabLst>
            </a:pPr>
            <a:r>
              <a:rPr lang="en-US" sz="1800" spc="-5" dirty="0">
                <a:latin typeface="Arial"/>
                <a:cs typeface="Arial"/>
              </a:rPr>
              <a:t>A </a:t>
            </a:r>
            <a:r>
              <a:rPr lang="en-US" sz="1800" spc="-5" dirty="0" err="1">
                <a:latin typeface="Arial"/>
                <a:cs typeface="Arial"/>
              </a:rPr>
              <a:t>fejezetben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bemutatott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fogalmak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összefoglalása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2783585"/>
            <a:ext cx="23627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2.6</a:t>
            </a:r>
            <a:r>
              <a:rPr sz="2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b="0" spc="-5" dirty="0" err="1">
                <a:solidFill>
                  <a:srgbClr val="FFFFFF"/>
                </a:solidFill>
                <a:latin typeface="Arial"/>
                <a:cs typeface="Arial"/>
              </a:rPr>
              <a:t>Összefoglaló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774" y="1025634"/>
            <a:ext cx="8437880" cy="583236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48920" marR="201295" indent="-236220">
              <a:lnSpc>
                <a:spcPts val="2280"/>
              </a:lnSpc>
              <a:spcBef>
                <a:spcPts val="2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2000" dirty="0">
                <a:latin typeface="Arial"/>
                <a:cs typeface="Arial"/>
              </a:rPr>
              <a:t>Az </a:t>
            </a:r>
            <a:r>
              <a:rPr lang="en-US" sz="2000" dirty="0" err="1">
                <a:latin typeface="Arial"/>
                <a:cs typeface="Arial"/>
              </a:rPr>
              <a:t>adatokat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már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nem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lehet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néhány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gépen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tárolni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vagy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egyetlen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eszközzel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feldolgozni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 marL="248920" marR="76835" indent="-236220">
              <a:lnSpc>
                <a:spcPts val="2280"/>
              </a:lnSpc>
              <a:spcBef>
                <a:spcPts val="120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dirty="0" err="1">
                <a:latin typeface="Arial"/>
                <a:cs typeface="Arial"/>
              </a:rPr>
              <a:t>döntéshozók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egyre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inkább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az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adatelemzésre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támaszkodnak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majd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hogy</a:t>
            </a:r>
            <a:r>
              <a:rPr lang="en-US" sz="2000" dirty="0">
                <a:latin typeface="Arial"/>
                <a:cs typeface="Arial"/>
              </a:rPr>
              <a:t> a </a:t>
            </a:r>
            <a:r>
              <a:rPr lang="en-US" sz="2000" dirty="0" err="1">
                <a:latin typeface="Arial"/>
                <a:cs typeface="Arial"/>
              </a:rPr>
              <a:t>megfelelő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időben</a:t>
            </a:r>
            <a:r>
              <a:rPr lang="en-US" sz="2000" dirty="0">
                <a:latin typeface="Arial"/>
                <a:cs typeface="Arial"/>
              </a:rPr>
              <a:t>, a </a:t>
            </a:r>
            <a:r>
              <a:rPr lang="en-US" sz="2000" dirty="0" err="1">
                <a:latin typeface="Arial"/>
                <a:cs typeface="Arial"/>
              </a:rPr>
              <a:t>megfelelő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helyen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nyerjék</a:t>
            </a:r>
            <a:r>
              <a:rPr lang="en-US" sz="2000" dirty="0">
                <a:latin typeface="Arial"/>
                <a:cs typeface="Arial"/>
              </a:rPr>
              <a:t> ki a </a:t>
            </a:r>
            <a:r>
              <a:rPr lang="en-US" sz="2000" dirty="0" err="1">
                <a:latin typeface="Arial"/>
                <a:cs typeface="Arial"/>
              </a:rPr>
              <a:t>szükséges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információkat</a:t>
            </a:r>
            <a:r>
              <a:rPr lang="en-US" sz="2000" dirty="0">
                <a:latin typeface="Arial"/>
                <a:cs typeface="Arial"/>
              </a:rPr>
              <a:t> a </a:t>
            </a:r>
            <a:r>
              <a:rPr lang="en-US" sz="2000" dirty="0" err="1">
                <a:latin typeface="Arial"/>
                <a:cs typeface="Arial"/>
              </a:rPr>
              <a:t>megfelelő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döntés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meghozatalához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 marL="248920" marR="76835" indent="-236220">
              <a:lnSpc>
                <a:spcPts val="2280"/>
              </a:lnSpc>
              <a:spcBef>
                <a:spcPts val="120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2000" dirty="0">
                <a:latin typeface="Arial"/>
                <a:cs typeface="Arial"/>
              </a:rPr>
              <a:t>Descriptive analytics relies solely on historical data</a:t>
            </a:r>
          </a:p>
          <a:p>
            <a:pPr marL="248920" marR="76835" indent="-236220">
              <a:lnSpc>
                <a:spcPts val="2280"/>
              </a:lnSpc>
              <a:spcBef>
                <a:spcPts val="120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dirty="0" err="1">
                <a:latin typeface="Arial"/>
                <a:cs typeface="Arial"/>
              </a:rPr>
              <a:t>prediktív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analitika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megpróbálja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megjósolni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hogy</a:t>
            </a:r>
            <a:r>
              <a:rPr lang="en-US" sz="2000" dirty="0">
                <a:latin typeface="Arial"/>
                <a:cs typeface="Arial"/>
              </a:rPr>
              <a:t> mi </a:t>
            </a:r>
            <a:r>
              <a:rPr lang="en-US" sz="2000" dirty="0" err="1">
                <a:latin typeface="Arial"/>
                <a:cs typeface="Arial"/>
              </a:rPr>
              <a:t>történhet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 marL="248920" marR="76835" indent="-236220">
              <a:lnSpc>
                <a:spcPts val="2280"/>
              </a:lnSpc>
              <a:spcBef>
                <a:spcPts val="120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dirty="0" err="1">
                <a:latin typeface="Arial"/>
                <a:cs typeface="Arial"/>
              </a:rPr>
              <a:t>preskriptív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analitika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előre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jelzi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az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eredményeket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és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olyan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cselekvési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irányokat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javasol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amelyek</a:t>
            </a:r>
            <a:r>
              <a:rPr lang="en-US" sz="2000" dirty="0">
                <a:latin typeface="Arial"/>
                <a:cs typeface="Arial"/>
              </a:rPr>
              <a:t> a </a:t>
            </a:r>
            <a:r>
              <a:rPr lang="en-US" sz="2000" dirty="0" err="1">
                <a:latin typeface="Arial"/>
                <a:cs typeface="Arial"/>
              </a:rPr>
              <a:t>legnagyobb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hasznot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jelentik</a:t>
            </a:r>
            <a:r>
              <a:rPr lang="en-US" sz="2000" dirty="0">
                <a:latin typeface="Arial"/>
                <a:cs typeface="Arial"/>
              </a:rPr>
              <a:t> a </a:t>
            </a:r>
            <a:r>
              <a:rPr lang="en-US" sz="2000" dirty="0" err="1">
                <a:latin typeface="Arial"/>
                <a:cs typeface="Arial"/>
              </a:rPr>
              <a:t>szervezet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számára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 marL="248920" marR="76835" indent="-236220">
              <a:lnSpc>
                <a:spcPts val="2280"/>
              </a:lnSpc>
              <a:spcBef>
                <a:spcPts val="120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dirty="0" err="1">
                <a:latin typeface="Arial"/>
                <a:cs typeface="Arial"/>
              </a:rPr>
              <a:t>fájlok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az</a:t>
            </a:r>
            <a:r>
              <a:rPr lang="en-US" sz="2000" dirty="0">
                <a:latin typeface="Arial"/>
                <a:cs typeface="Arial"/>
              </a:rPr>
              <a:t> internet, </a:t>
            </a:r>
            <a:r>
              <a:rPr lang="en-US" sz="2000" dirty="0" err="1">
                <a:latin typeface="Arial"/>
                <a:cs typeface="Arial"/>
              </a:rPr>
              <a:t>az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érzékelők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és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az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adatbázisok</a:t>
            </a:r>
            <a:r>
              <a:rPr lang="en-US" sz="2000" dirty="0">
                <a:latin typeface="Arial"/>
                <a:cs typeface="Arial"/>
              </a:rPr>
              <a:t> mind </a:t>
            </a:r>
            <a:r>
              <a:rPr lang="en-US" sz="2000" dirty="0" err="1">
                <a:latin typeface="Arial"/>
                <a:cs typeface="Arial"/>
              </a:rPr>
              <a:t>jó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adatforrások</a:t>
            </a:r>
            <a:r>
              <a:rPr sz="2000" spc="5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248920" marR="5080" indent="-236220">
              <a:lnSpc>
                <a:spcPts val="2280"/>
              </a:lnSpc>
              <a:spcBef>
                <a:spcPts val="126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hu-HU" sz="2000" spc="-5" dirty="0">
                <a:latin typeface="Arial"/>
                <a:cs typeface="Arial"/>
              </a:rPr>
              <a:t>Az ETL (Extract, Transform and Load) egy olyan folyamat, amely különböző forrásokból gyűjti az adatokat, átalakítja az adatokat, majd betölti azokat egy adatbázisba.</a:t>
            </a:r>
            <a:endParaRPr lang="en-US" sz="2000" spc="-5" dirty="0">
              <a:latin typeface="Arial"/>
              <a:cs typeface="Arial"/>
            </a:endParaRPr>
          </a:p>
          <a:p>
            <a:pPr marL="248920" marR="5080" indent="-236220">
              <a:lnSpc>
                <a:spcPts val="2280"/>
              </a:lnSpc>
              <a:spcBef>
                <a:spcPts val="126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2000" dirty="0">
                <a:latin typeface="Arial"/>
                <a:cs typeface="Arial"/>
              </a:rPr>
              <a:t>A CIA </a:t>
            </a:r>
            <a:r>
              <a:rPr lang="en-US" sz="2000" dirty="0" err="1">
                <a:latin typeface="Arial"/>
                <a:cs typeface="Arial"/>
              </a:rPr>
              <a:t>triász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egy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szervezet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adatbiztonságára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vonatkozó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iránymutatás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448" y="459740"/>
            <a:ext cx="199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Chapter</a:t>
            </a:r>
            <a:r>
              <a:rPr sz="1800" b="1" spc="-5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Summary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3448" y="679195"/>
            <a:ext cx="354655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err="1"/>
              <a:t>Összefoglaló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 </a:t>
            </a:r>
            <a:r>
              <a:rPr spc="-10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2783585"/>
            <a:ext cx="3495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2.1 </a:t>
            </a:r>
            <a:r>
              <a:rPr lang="en-US" sz="2400" b="0" dirty="0">
                <a:solidFill>
                  <a:srgbClr val="FFFFFF"/>
                </a:solidFill>
                <a:latin typeface="Arial"/>
                <a:cs typeface="Arial"/>
              </a:rPr>
              <a:t>Mi </a:t>
            </a:r>
            <a:r>
              <a:rPr lang="en-US" sz="2400" b="0" dirty="0" err="1">
                <a:solidFill>
                  <a:srgbClr val="FFFFFF"/>
                </a:solidFill>
                <a:latin typeface="Arial"/>
                <a:cs typeface="Arial"/>
              </a:rPr>
              <a:t>az</a:t>
            </a:r>
            <a:r>
              <a:rPr lang="en-US" sz="2400" b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b="0" dirty="0" err="1">
                <a:solidFill>
                  <a:srgbClr val="FFFFFF"/>
                </a:solidFill>
                <a:latin typeface="Arial"/>
                <a:cs typeface="Arial"/>
              </a:rPr>
              <a:t>adatelemzés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448" y="459740"/>
            <a:ext cx="2531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What is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Data</a:t>
            </a:r>
            <a:r>
              <a:rPr sz="1800" b="1" spc="-8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Analysis?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448" y="679195"/>
            <a:ext cx="33413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Analytics</a:t>
            </a:r>
            <a:r>
              <a:rPr spc="-105" dirty="0"/>
              <a:t> </a:t>
            </a:r>
            <a:r>
              <a:rPr spc="-5" dirty="0"/>
              <a:t>Models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3448" y="1700606"/>
            <a:ext cx="3920490" cy="39113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 indent="-236220">
              <a:lnSpc>
                <a:spcPts val="2810"/>
              </a:lnSpc>
              <a:spcBef>
                <a:spcPts val="10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2400" spc="-5" dirty="0">
                <a:latin typeface="Arial"/>
                <a:cs typeface="Arial"/>
              </a:rPr>
              <a:t>A </a:t>
            </a:r>
            <a:r>
              <a:rPr lang="en-US" sz="2400" spc="-5" dirty="0" err="1">
                <a:latin typeface="Arial"/>
                <a:cs typeface="Arial"/>
              </a:rPr>
              <a:t>hatlépéses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err="1">
                <a:latin typeface="Arial"/>
                <a:cs typeface="Arial"/>
              </a:rPr>
              <a:t>adatelemzés</a:t>
            </a:r>
            <a:endParaRPr lang="en-US" sz="2400" spc="-5" dirty="0">
              <a:latin typeface="Arial"/>
              <a:cs typeface="Arial"/>
            </a:endParaRPr>
          </a:p>
          <a:p>
            <a:pPr marL="248920" indent="-236220">
              <a:lnSpc>
                <a:spcPts val="2810"/>
              </a:lnSpc>
              <a:spcBef>
                <a:spcPts val="10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2400" spc="-5" dirty="0" err="1">
                <a:latin typeface="Arial"/>
                <a:cs typeface="Arial"/>
              </a:rPr>
              <a:t>Életciklus</a:t>
            </a:r>
            <a:endParaRPr lang="en-US" sz="2400" dirty="0">
              <a:latin typeface="Arial"/>
              <a:cs typeface="Arial"/>
            </a:endParaRPr>
          </a:p>
          <a:p>
            <a:pPr marL="248920" marR="5080" indent="-236220">
              <a:lnSpc>
                <a:spcPts val="2740"/>
              </a:lnSpc>
              <a:spcBef>
                <a:spcPts val="150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2400" spc="-5" dirty="0">
                <a:latin typeface="Arial"/>
                <a:cs typeface="Arial"/>
              </a:rPr>
              <a:t>Az </a:t>
            </a:r>
            <a:r>
              <a:rPr lang="en-US" sz="2400" spc="-5" dirty="0" err="1">
                <a:latin typeface="Arial"/>
                <a:cs typeface="Arial"/>
              </a:rPr>
              <a:t>adatelemzési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err="1">
                <a:latin typeface="Arial"/>
                <a:cs typeface="Arial"/>
              </a:rPr>
              <a:t>eszközöknek</a:t>
            </a:r>
            <a:r>
              <a:rPr lang="en-US" sz="2400" spc="-5" dirty="0">
                <a:latin typeface="Arial"/>
                <a:cs typeface="Arial"/>
              </a:rPr>
              <a:t> a </a:t>
            </a:r>
            <a:r>
              <a:rPr lang="en-US" sz="2400" spc="-5" dirty="0" err="1">
                <a:latin typeface="Arial"/>
                <a:cs typeface="Arial"/>
              </a:rPr>
              <a:t>következőket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err="1">
                <a:latin typeface="Arial"/>
                <a:cs typeface="Arial"/>
              </a:rPr>
              <a:t>kell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err="1">
                <a:latin typeface="Arial"/>
                <a:cs typeface="Arial"/>
              </a:rPr>
              <a:t>biztosítaniuk</a:t>
            </a:r>
            <a:r>
              <a:rPr lang="en-US" sz="2400" spc="-5" dirty="0">
                <a:latin typeface="Arial"/>
                <a:cs typeface="Arial"/>
              </a:rPr>
              <a:t>:</a:t>
            </a:r>
            <a:endParaRPr lang="en-US" sz="2400" dirty="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655"/>
              </a:spcBef>
              <a:buClr>
                <a:srgbClr val="6F8BA0"/>
              </a:buClr>
              <a:buChar char="•"/>
              <a:tabLst>
                <a:tab pos="469265" algn="l"/>
                <a:tab pos="469900" algn="l"/>
              </a:tabLst>
            </a:pPr>
            <a:r>
              <a:rPr lang="hu-HU" sz="2000" dirty="0">
                <a:latin typeface="Arial"/>
                <a:cs typeface="Arial"/>
              </a:rPr>
              <a:t>Könnyű használat</a:t>
            </a:r>
          </a:p>
          <a:p>
            <a:pPr marL="469900" lvl="1" indent="-228600">
              <a:lnSpc>
                <a:spcPct val="100000"/>
              </a:lnSpc>
              <a:spcBef>
                <a:spcPts val="655"/>
              </a:spcBef>
              <a:buClr>
                <a:srgbClr val="6F8BA0"/>
              </a:buClr>
              <a:buChar char="•"/>
              <a:tabLst>
                <a:tab pos="469265" algn="l"/>
                <a:tab pos="469900" algn="l"/>
              </a:tabLst>
            </a:pPr>
            <a:r>
              <a:rPr lang="hu-HU" sz="2000" dirty="0">
                <a:latin typeface="Arial"/>
                <a:cs typeface="Arial"/>
              </a:rPr>
              <a:t>Adatmanipuláció</a:t>
            </a:r>
          </a:p>
          <a:p>
            <a:pPr marL="469900" lvl="1" indent="-228600">
              <a:lnSpc>
                <a:spcPct val="100000"/>
              </a:lnSpc>
              <a:spcBef>
                <a:spcPts val="655"/>
              </a:spcBef>
              <a:buClr>
                <a:srgbClr val="6F8BA0"/>
              </a:buClr>
              <a:buChar char="•"/>
              <a:tabLst>
                <a:tab pos="469265" algn="l"/>
                <a:tab pos="469900" algn="l"/>
              </a:tabLst>
            </a:pPr>
            <a:r>
              <a:rPr lang="hu-HU" sz="2000" dirty="0">
                <a:latin typeface="Arial"/>
                <a:cs typeface="Arial"/>
              </a:rPr>
              <a:t>Megosztás</a:t>
            </a:r>
          </a:p>
          <a:p>
            <a:pPr marL="469900" lvl="1" indent="-228600">
              <a:lnSpc>
                <a:spcPct val="100000"/>
              </a:lnSpc>
              <a:spcBef>
                <a:spcPts val="655"/>
              </a:spcBef>
              <a:buClr>
                <a:srgbClr val="6F8BA0"/>
              </a:buClr>
              <a:buChar char="•"/>
              <a:tabLst>
                <a:tab pos="469265" algn="l"/>
                <a:tab pos="469900" algn="l"/>
              </a:tabLst>
            </a:pPr>
            <a:r>
              <a:rPr lang="hu-HU" sz="2000" dirty="0">
                <a:latin typeface="Arial"/>
                <a:cs typeface="Arial"/>
              </a:rPr>
              <a:t>Interaktív felfedezés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8408" y="1455419"/>
            <a:ext cx="3817620" cy="4296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448" y="459740"/>
            <a:ext cx="2240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What </a:t>
            </a:r>
            <a:r>
              <a:rPr sz="1800" b="1" spc="-20" dirty="0">
                <a:solidFill>
                  <a:srgbClr val="6F8BA0"/>
                </a:solidFill>
                <a:latin typeface="Arial"/>
                <a:cs typeface="Arial"/>
              </a:rPr>
              <a:t>Are</a:t>
            </a:r>
            <a:r>
              <a:rPr sz="1800" b="1" spc="-1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Analytics?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448" y="679195"/>
            <a:ext cx="606115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err="1"/>
              <a:t>Analitikai</a:t>
            </a:r>
            <a:r>
              <a:rPr lang="en-US" dirty="0"/>
              <a:t> </a:t>
            </a:r>
            <a:r>
              <a:rPr lang="en-US" dirty="0" err="1"/>
              <a:t>modellek</a:t>
            </a:r>
            <a:r>
              <a:rPr lang="en-US" dirty="0"/>
              <a:t> </a:t>
            </a:r>
            <a:r>
              <a:rPr lang="en-US" dirty="0" err="1"/>
              <a:t>folytatás</a:t>
            </a:r>
            <a:r>
              <a:rPr lang="en-US" dirty="0"/>
              <a:t>...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263448" y="1664030"/>
            <a:ext cx="4262578" cy="49058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8920" marR="89535" indent="-236220">
              <a:lnSpc>
                <a:spcPct val="85000"/>
              </a:lnSpc>
              <a:spcBef>
                <a:spcPts val="53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pc="-5" dirty="0"/>
              <a:t>A Python </a:t>
            </a:r>
            <a:r>
              <a:rPr lang="en-US" spc="-5" dirty="0" err="1"/>
              <a:t>programozási</a:t>
            </a:r>
            <a:r>
              <a:rPr lang="en-US" spc="-5" dirty="0"/>
              <a:t> </a:t>
            </a:r>
            <a:r>
              <a:rPr lang="en-US" spc="-5" dirty="0" err="1"/>
              <a:t>nyelv</a:t>
            </a:r>
            <a:r>
              <a:rPr lang="en-US" spc="-5" dirty="0"/>
              <a:t> </a:t>
            </a:r>
            <a:r>
              <a:rPr lang="en-US" spc="-5" dirty="0" err="1"/>
              <a:t>általánosan</a:t>
            </a:r>
            <a:r>
              <a:rPr lang="en-US" spc="-5" dirty="0"/>
              <a:t> </a:t>
            </a:r>
            <a:r>
              <a:rPr lang="en-US" spc="-5" dirty="0" err="1"/>
              <a:t>használt</a:t>
            </a:r>
            <a:r>
              <a:rPr lang="en-US" spc="-5" dirty="0"/>
              <a:t> </a:t>
            </a:r>
            <a:r>
              <a:rPr lang="en-US" spc="-5" dirty="0" err="1"/>
              <a:t>eszközzé</a:t>
            </a:r>
            <a:r>
              <a:rPr lang="en-US" spc="-5" dirty="0"/>
              <a:t> </a:t>
            </a:r>
            <a:r>
              <a:rPr lang="en-US" spc="-5" dirty="0" err="1"/>
              <a:t>vált</a:t>
            </a:r>
            <a:r>
              <a:rPr lang="en-US" spc="-5" dirty="0"/>
              <a:t> </a:t>
            </a:r>
            <a:r>
              <a:rPr lang="en-US" spc="-5" dirty="0" err="1"/>
              <a:t>az</a:t>
            </a:r>
            <a:r>
              <a:rPr lang="en-US" spc="-5" dirty="0"/>
              <a:t> </a:t>
            </a:r>
            <a:r>
              <a:rPr lang="en-US" spc="-5" dirty="0" err="1"/>
              <a:t>adatok</a:t>
            </a:r>
            <a:r>
              <a:rPr lang="en-US" spc="-5" dirty="0"/>
              <a:t> </a:t>
            </a:r>
            <a:r>
              <a:rPr lang="en-US" spc="-5" dirty="0" err="1"/>
              <a:t>kezelésére</a:t>
            </a:r>
            <a:r>
              <a:rPr lang="en-US" spc="-5" dirty="0"/>
              <a:t> </a:t>
            </a:r>
            <a:r>
              <a:rPr lang="en-US" spc="-5" dirty="0" err="1"/>
              <a:t>és</a:t>
            </a:r>
            <a:r>
              <a:rPr lang="en-US" spc="-5" dirty="0"/>
              <a:t> </a:t>
            </a:r>
            <a:r>
              <a:rPr lang="en-US" spc="-5" dirty="0" err="1"/>
              <a:t>manipulálására</a:t>
            </a:r>
            <a:r>
              <a:rPr lang="en-US" spc="-5" dirty="0"/>
              <a:t>.</a:t>
            </a:r>
          </a:p>
          <a:p>
            <a:pPr marL="248920" marR="89535" indent="-236220">
              <a:lnSpc>
                <a:spcPct val="85000"/>
              </a:lnSpc>
              <a:spcBef>
                <a:spcPts val="53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dirty="0"/>
              <a:t>Ebben a </a:t>
            </a:r>
            <a:r>
              <a:rPr lang="en-US" dirty="0" err="1"/>
              <a:t>kurzusban</a:t>
            </a:r>
            <a:r>
              <a:rPr lang="en-US" dirty="0"/>
              <a:t> a Python </a:t>
            </a:r>
            <a:r>
              <a:rPr lang="en-US" dirty="0" err="1"/>
              <a:t>nyelvet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adattisztítás</a:t>
            </a:r>
            <a:r>
              <a:rPr lang="en-US" dirty="0"/>
              <a:t>, -</a:t>
            </a:r>
            <a:r>
              <a:rPr lang="en-US" dirty="0" err="1"/>
              <a:t>elemzés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-</a:t>
            </a:r>
            <a:r>
              <a:rPr lang="en-US" dirty="0" err="1"/>
              <a:t>manipuláció</a:t>
            </a:r>
            <a:r>
              <a:rPr lang="en-US" dirty="0"/>
              <a:t> </a:t>
            </a:r>
            <a:r>
              <a:rPr lang="en-US" dirty="0" err="1"/>
              <a:t>elvégzésére</a:t>
            </a:r>
            <a:r>
              <a:rPr lang="en-US" dirty="0"/>
              <a:t>.</a:t>
            </a:r>
          </a:p>
          <a:p>
            <a:pPr marL="248920" marR="89535" indent="-236220">
              <a:lnSpc>
                <a:spcPct val="85000"/>
              </a:lnSpc>
              <a:spcBef>
                <a:spcPts val="53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pc="-5" dirty="0"/>
              <a:t>A </a:t>
            </a:r>
            <a:r>
              <a:rPr lang="en-US" spc="-5" dirty="0" err="1"/>
              <a:t>Jupyter</a:t>
            </a:r>
            <a:r>
              <a:rPr lang="en-US" spc="-5" dirty="0"/>
              <a:t> </a:t>
            </a:r>
            <a:r>
              <a:rPr lang="en-US" spc="-5" dirty="0" err="1"/>
              <a:t>jegyzetfüzeteket</a:t>
            </a:r>
            <a:r>
              <a:rPr lang="en-US" spc="-5" dirty="0"/>
              <a:t> mind </a:t>
            </a:r>
            <a:r>
              <a:rPr lang="en-US" spc="-5" dirty="0" err="1"/>
              <a:t>az</a:t>
            </a:r>
            <a:r>
              <a:rPr lang="en-US" spc="-5" dirty="0"/>
              <a:t> </a:t>
            </a:r>
            <a:r>
              <a:rPr lang="en-US" spc="-5" dirty="0" err="1"/>
              <a:t>írásos</a:t>
            </a:r>
            <a:r>
              <a:rPr lang="en-US" spc="-5" dirty="0"/>
              <a:t> </a:t>
            </a:r>
            <a:r>
              <a:rPr lang="en-US" spc="-5" dirty="0" err="1"/>
              <a:t>utasítások</a:t>
            </a:r>
            <a:r>
              <a:rPr lang="en-US" spc="-5" dirty="0"/>
              <a:t> </a:t>
            </a:r>
            <a:r>
              <a:rPr lang="en-US" spc="-5" dirty="0" err="1"/>
              <a:t>dokumentumaként</a:t>
            </a:r>
            <a:r>
              <a:rPr lang="en-US" spc="-5" dirty="0"/>
              <a:t>, mind a </a:t>
            </a:r>
            <a:r>
              <a:rPr lang="en-US" spc="-5" dirty="0" err="1"/>
              <a:t>kód</a:t>
            </a:r>
            <a:r>
              <a:rPr lang="en-US" spc="-5" dirty="0"/>
              <a:t> </a:t>
            </a:r>
            <a:r>
              <a:rPr lang="en-US" spc="-5" dirty="0" err="1"/>
              <a:t>futtatásához</a:t>
            </a:r>
            <a:r>
              <a:rPr lang="en-US" spc="-5" dirty="0"/>
              <a:t> </a:t>
            </a:r>
            <a:r>
              <a:rPr lang="en-US" spc="-5" dirty="0" err="1"/>
              <a:t>szükséges</a:t>
            </a:r>
            <a:r>
              <a:rPr lang="en-US" spc="-5" dirty="0"/>
              <a:t> Python </a:t>
            </a:r>
            <a:r>
              <a:rPr lang="en-US" spc="-5" dirty="0" err="1"/>
              <a:t>parancsfelületként</a:t>
            </a:r>
            <a:r>
              <a:rPr lang="en-US" spc="-5" dirty="0"/>
              <a:t> </a:t>
            </a:r>
            <a:r>
              <a:rPr lang="en-US" spc="-5" dirty="0" err="1"/>
              <a:t>fogják</a:t>
            </a:r>
            <a:r>
              <a:rPr lang="en-US" spc="-5" dirty="0"/>
              <a:t> </a:t>
            </a:r>
            <a:r>
              <a:rPr lang="en-US" spc="-5" dirty="0" err="1"/>
              <a:t>használni</a:t>
            </a:r>
            <a:r>
              <a:rPr spc="-5" dirty="0"/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26026" y="1956054"/>
            <a:ext cx="4465574" cy="3983142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8920" marR="17145" indent="-236220">
              <a:lnSpc>
                <a:spcPct val="75000"/>
              </a:lnSpc>
              <a:spcBef>
                <a:spcPts val="7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2200" spc="-5" dirty="0">
                <a:latin typeface="Arial"/>
                <a:cs typeface="Arial"/>
              </a:rPr>
              <a:t>A </a:t>
            </a:r>
            <a:r>
              <a:rPr lang="en-US" sz="2200" spc="-5" dirty="0" err="1">
                <a:latin typeface="Arial"/>
                <a:cs typeface="Arial"/>
              </a:rPr>
              <a:t>tanfolyamon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használt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könyvtárak</a:t>
            </a:r>
            <a:r>
              <a:rPr lang="en-US" sz="2200" spc="-5" dirty="0">
                <a:latin typeface="Arial"/>
                <a:cs typeface="Arial"/>
              </a:rPr>
              <a:t>:</a:t>
            </a:r>
          </a:p>
          <a:p>
            <a:pPr marL="248920" marR="17145" indent="-236220">
              <a:lnSpc>
                <a:spcPct val="75000"/>
              </a:lnSpc>
              <a:spcBef>
                <a:spcPts val="7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1900" b="1" spc="-5" dirty="0">
                <a:latin typeface="Arial"/>
                <a:cs typeface="Arial"/>
              </a:rPr>
              <a:t>NumPy </a:t>
            </a:r>
            <a:r>
              <a:rPr lang="en-US" sz="1900" spc="-5" dirty="0">
                <a:latin typeface="Arial"/>
                <a:cs typeface="Arial"/>
              </a:rPr>
              <a:t>– </a:t>
            </a:r>
            <a:r>
              <a:rPr lang="en-US" sz="1900" spc="-5" dirty="0" err="1">
                <a:latin typeface="Arial"/>
                <a:cs typeface="Arial"/>
              </a:rPr>
              <a:t>Ez</a:t>
            </a:r>
            <a:r>
              <a:rPr lang="en-US" sz="1900" spc="-5" dirty="0">
                <a:latin typeface="Arial"/>
                <a:cs typeface="Arial"/>
              </a:rPr>
              <a:t> a </a:t>
            </a:r>
            <a:r>
              <a:rPr lang="en-US" sz="1900" spc="-5" dirty="0" err="1">
                <a:latin typeface="Arial"/>
                <a:cs typeface="Arial"/>
              </a:rPr>
              <a:t>könyvtár</a:t>
            </a:r>
            <a:r>
              <a:rPr lang="en-US" sz="1900" spc="-5" dirty="0">
                <a:latin typeface="Arial"/>
                <a:cs typeface="Arial"/>
              </a:rPr>
              <a:t> </a:t>
            </a:r>
            <a:r>
              <a:rPr lang="en-US" sz="1900" spc="-5" dirty="0" err="1">
                <a:latin typeface="Arial"/>
                <a:cs typeface="Arial"/>
              </a:rPr>
              <a:t>támogatja</a:t>
            </a:r>
            <a:r>
              <a:rPr lang="en-US" sz="1900" spc="-5" dirty="0">
                <a:latin typeface="Arial"/>
                <a:cs typeface="Arial"/>
              </a:rPr>
              <a:t> a </a:t>
            </a:r>
            <a:r>
              <a:rPr lang="en-US" sz="1900" spc="-5" dirty="0" err="1">
                <a:latin typeface="Arial"/>
                <a:cs typeface="Arial"/>
              </a:rPr>
              <a:t>tömbök</a:t>
            </a:r>
            <a:r>
              <a:rPr lang="en-US" sz="1900" spc="-5" dirty="0">
                <a:latin typeface="Arial"/>
                <a:cs typeface="Arial"/>
              </a:rPr>
              <a:t> </a:t>
            </a:r>
            <a:r>
              <a:rPr lang="en-US" sz="1900" spc="-5" dirty="0" err="1">
                <a:latin typeface="Arial"/>
                <a:cs typeface="Arial"/>
              </a:rPr>
              <a:t>és</a:t>
            </a:r>
            <a:r>
              <a:rPr lang="en-US" sz="1900" spc="-5" dirty="0">
                <a:latin typeface="Arial"/>
                <a:cs typeface="Arial"/>
              </a:rPr>
              <a:t> </a:t>
            </a:r>
            <a:r>
              <a:rPr lang="en-US" sz="1900" spc="-5" dirty="0" err="1">
                <a:latin typeface="Arial"/>
                <a:cs typeface="Arial"/>
              </a:rPr>
              <a:t>mátrixok</a:t>
            </a:r>
            <a:r>
              <a:rPr lang="en-US" sz="1900" spc="-5" dirty="0">
                <a:latin typeface="Arial"/>
                <a:cs typeface="Arial"/>
              </a:rPr>
              <a:t> </a:t>
            </a:r>
            <a:r>
              <a:rPr lang="en-US" sz="1900" spc="-5" dirty="0" err="1">
                <a:latin typeface="Arial"/>
                <a:cs typeface="Arial"/>
              </a:rPr>
              <a:t>használatát</a:t>
            </a:r>
            <a:r>
              <a:rPr lang="en-US" sz="1900" spc="-5" dirty="0">
                <a:latin typeface="Arial"/>
                <a:cs typeface="Arial"/>
              </a:rPr>
              <a:t>.  </a:t>
            </a:r>
            <a:r>
              <a:rPr lang="en-US" sz="1900" spc="-5" dirty="0" err="1">
                <a:latin typeface="Arial"/>
                <a:cs typeface="Arial"/>
              </a:rPr>
              <a:t>Számos</a:t>
            </a:r>
            <a:r>
              <a:rPr lang="en-US" sz="1900" spc="-5" dirty="0">
                <a:latin typeface="Arial"/>
                <a:cs typeface="Arial"/>
              </a:rPr>
              <a:t> </a:t>
            </a:r>
            <a:r>
              <a:rPr lang="en-US" sz="1900" spc="-5" dirty="0" err="1">
                <a:latin typeface="Arial"/>
                <a:cs typeface="Arial"/>
              </a:rPr>
              <a:t>beépített</a:t>
            </a:r>
            <a:r>
              <a:rPr lang="en-US" sz="1900" spc="-5" dirty="0">
                <a:latin typeface="Arial"/>
                <a:cs typeface="Arial"/>
              </a:rPr>
              <a:t> </a:t>
            </a:r>
            <a:r>
              <a:rPr lang="en-US" sz="1900" spc="-5" dirty="0" err="1">
                <a:latin typeface="Arial"/>
                <a:cs typeface="Arial"/>
              </a:rPr>
              <a:t>matematikai</a:t>
            </a:r>
            <a:r>
              <a:rPr lang="en-US" sz="1900" spc="-5" dirty="0">
                <a:latin typeface="Arial"/>
                <a:cs typeface="Arial"/>
              </a:rPr>
              <a:t> </a:t>
            </a:r>
            <a:r>
              <a:rPr lang="en-US" sz="1900" spc="-5" dirty="0" err="1">
                <a:latin typeface="Arial"/>
                <a:cs typeface="Arial"/>
              </a:rPr>
              <a:t>függvényt</a:t>
            </a:r>
            <a:r>
              <a:rPr lang="en-US" sz="1900" spc="-5" dirty="0">
                <a:latin typeface="Arial"/>
                <a:cs typeface="Arial"/>
              </a:rPr>
              <a:t> is </a:t>
            </a:r>
            <a:r>
              <a:rPr lang="en-US" sz="1900" spc="-5" dirty="0" err="1">
                <a:latin typeface="Arial"/>
                <a:cs typeface="Arial"/>
              </a:rPr>
              <a:t>tartalmaz</a:t>
            </a:r>
            <a:r>
              <a:rPr lang="en-US" sz="1900" spc="-5" dirty="0">
                <a:latin typeface="Arial"/>
                <a:cs typeface="Arial"/>
              </a:rPr>
              <a:t> </a:t>
            </a:r>
            <a:r>
              <a:rPr lang="en-US" sz="1900" spc="-5" dirty="0" err="1">
                <a:latin typeface="Arial"/>
                <a:cs typeface="Arial"/>
              </a:rPr>
              <a:t>az</a:t>
            </a:r>
            <a:r>
              <a:rPr lang="en-US" sz="1900" spc="-5" dirty="0">
                <a:latin typeface="Arial"/>
                <a:cs typeface="Arial"/>
              </a:rPr>
              <a:t> </a:t>
            </a:r>
            <a:r>
              <a:rPr lang="en-US" sz="1900" spc="-5" dirty="0" err="1">
                <a:latin typeface="Arial"/>
                <a:cs typeface="Arial"/>
              </a:rPr>
              <a:t>adathalmazokon</a:t>
            </a:r>
            <a:r>
              <a:rPr lang="en-US" sz="1900" spc="-5" dirty="0">
                <a:latin typeface="Arial"/>
                <a:cs typeface="Arial"/>
              </a:rPr>
              <a:t> </a:t>
            </a:r>
            <a:r>
              <a:rPr lang="en-US" sz="1900" spc="-5" dirty="0" err="1">
                <a:latin typeface="Arial"/>
                <a:cs typeface="Arial"/>
              </a:rPr>
              <a:t>való</a:t>
            </a:r>
            <a:r>
              <a:rPr lang="en-US" sz="1900" spc="-5" dirty="0">
                <a:latin typeface="Arial"/>
                <a:cs typeface="Arial"/>
              </a:rPr>
              <a:t> </a:t>
            </a:r>
            <a:r>
              <a:rPr lang="en-US" sz="1900" spc="-5" dirty="0" err="1">
                <a:latin typeface="Arial"/>
                <a:cs typeface="Arial"/>
              </a:rPr>
              <a:t>használathoz</a:t>
            </a:r>
            <a:r>
              <a:rPr lang="en-US" sz="1900" spc="-5" dirty="0">
                <a:latin typeface="Arial"/>
                <a:cs typeface="Arial"/>
              </a:rPr>
              <a:t>.</a:t>
            </a:r>
            <a:endParaRPr lang="en-US" sz="1900" dirty="0">
              <a:latin typeface="Arial"/>
              <a:cs typeface="Arial"/>
            </a:endParaRPr>
          </a:p>
          <a:p>
            <a:pPr marL="248920" marR="17145" indent="-236220">
              <a:lnSpc>
                <a:spcPct val="75000"/>
              </a:lnSpc>
              <a:spcBef>
                <a:spcPts val="7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1900" b="1" spc="-5" dirty="0">
                <a:latin typeface="Arial"/>
                <a:cs typeface="Arial"/>
              </a:rPr>
              <a:t>Pandas </a:t>
            </a:r>
            <a:r>
              <a:rPr sz="1900" spc="-5" dirty="0">
                <a:latin typeface="Arial"/>
                <a:cs typeface="Arial"/>
              </a:rPr>
              <a:t>– </a:t>
            </a:r>
            <a:r>
              <a:rPr lang="en-US" sz="1900" spc="-5" dirty="0">
                <a:latin typeface="Arial"/>
                <a:cs typeface="Arial"/>
              </a:rPr>
              <a:t>z a </a:t>
            </a:r>
            <a:r>
              <a:rPr lang="en-US" sz="1900" spc="-5" dirty="0" err="1">
                <a:latin typeface="Arial"/>
                <a:cs typeface="Arial"/>
              </a:rPr>
              <a:t>könyvtár</a:t>
            </a:r>
            <a:r>
              <a:rPr lang="en-US" sz="1900" spc="-5" dirty="0">
                <a:latin typeface="Arial"/>
                <a:cs typeface="Arial"/>
              </a:rPr>
              <a:t> </a:t>
            </a:r>
            <a:r>
              <a:rPr lang="en-US" sz="1900" spc="-5" dirty="0" err="1">
                <a:latin typeface="Arial"/>
                <a:cs typeface="Arial"/>
              </a:rPr>
              <a:t>kiegészíti</a:t>
            </a:r>
            <a:r>
              <a:rPr lang="en-US" sz="1900" spc="-5" dirty="0">
                <a:latin typeface="Arial"/>
                <a:cs typeface="Arial"/>
              </a:rPr>
              <a:t> a </a:t>
            </a:r>
            <a:r>
              <a:rPr lang="en-US" sz="1900" spc="-5" dirty="0" err="1">
                <a:latin typeface="Arial"/>
                <a:cs typeface="Arial"/>
              </a:rPr>
              <a:t>táblázatok</a:t>
            </a:r>
            <a:r>
              <a:rPr lang="en-US" sz="1900" spc="-5" dirty="0">
                <a:latin typeface="Arial"/>
                <a:cs typeface="Arial"/>
              </a:rPr>
              <a:t> </a:t>
            </a:r>
            <a:r>
              <a:rPr lang="en-US" sz="1900" spc="-5" dirty="0" err="1">
                <a:latin typeface="Arial"/>
                <a:cs typeface="Arial"/>
              </a:rPr>
              <a:t>és</a:t>
            </a:r>
            <a:r>
              <a:rPr lang="en-US" sz="1900" spc="-5" dirty="0">
                <a:latin typeface="Arial"/>
                <a:cs typeface="Arial"/>
              </a:rPr>
              <a:t> </a:t>
            </a:r>
            <a:r>
              <a:rPr lang="en-US" sz="1900" spc="-5" dirty="0" err="1">
                <a:latin typeface="Arial"/>
                <a:cs typeface="Arial"/>
              </a:rPr>
              <a:t>idősorok</a:t>
            </a:r>
            <a:r>
              <a:rPr lang="en-US" sz="1900" spc="-5" dirty="0">
                <a:latin typeface="Arial"/>
                <a:cs typeface="Arial"/>
              </a:rPr>
              <a:t> </a:t>
            </a:r>
            <a:r>
              <a:rPr lang="en-US" sz="1900" spc="-5" dirty="0" err="1">
                <a:latin typeface="Arial"/>
                <a:cs typeface="Arial"/>
              </a:rPr>
              <a:t>támogatását</a:t>
            </a:r>
            <a:r>
              <a:rPr lang="en-US" sz="1900" spc="-5" dirty="0">
                <a:latin typeface="Arial"/>
                <a:cs typeface="Arial"/>
              </a:rPr>
              <a:t>. A Pandas </a:t>
            </a:r>
            <a:r>
              <a:rPr lang="en-US" sz="1900" spc="-5" dirty="0" err="1">
                <a:latin typeface="Arial"/>
                <a:cs typeface="Arial"/>
              </a:rPr>
              <a:t>többek</a:t>
            </a:r>
            <a:r>
              <a:rPr lang="en-US" sz="1900" spc="-5" dirty="0">
                <a:latin typeface="Arial"/>
                <a:cs typeface="Arial"/>
              </a:rPr>
              <a:t> </a:t>
            </a:r>
            <a:r>
              <a:rPr lang="en-US" sz="1900" spc="-5" dirty="0" err="1">
                <a:latin typeface="Arial"/>
                <a:cs typeface="Arial"/>
              </a:rPr>
              <a:t>között</a:t>
            </a:r>
            <a:r>
              <a:rPr lang="en-US" sz="1900" spc="-5" dirty="0">
                <a:latin typeface="Arial"/>
                <a:cs typeface="Arial"/>
              </a:rPr>
              <a:t> </a:t>
            </a:r>
            <a:r>
              <a:rPr lang="en-US" sz="1900" spc="-5" dirty="0" err="1">
                <a:latin typeface="Arial"/>
                <a:cs typeface="Arial"/>
              </a:rPr>
              <a:t>az</a:t>
            </a:r>
            <a:r>
              <a:rPr lang="en-US" sz="1900" spc="-5" dirty="0">
                <a:latin typeface="Arial"/>
                <a:cs typeface="Arial"/>
              </a:rPr>
              <a:t> </a:t>
            </a:r>
            <a:r>
              <a:rPr lang="en-US" sz="1900" spc="-5" dirty="0" err="1">
                <a:latin typeface="Arial"/>
                <a:cs typeface="Arial"/>
              </a:rPr>
              <a:t>adatok</a:t>
            </a:r>
            <a:r>
              <a:rPr lang="en-US" sz="1900" spc="-5" dirty="0">
                <a:latin typeface="Arial"/>
                <a:cs typeface="Arial"/>
              </a:rPr>
              <a:t> </a:t>
            </a:r>
            <a:r>
              <a:rPr lang="en-US" sz="1900" spc="-5" dirty="0" err="1">
                <a:latin typeface="Arial"/>
                <a:cs typeface="Arial"/>
              </a:rPr>
              <a:t>manipulálására</a:t>
            </a:r>
            <a:r>
              <a:rPr lang="en-US" sz="1900" spc="-5" dirty="0">
                <a:latin typeface="Arial"/>
                <a:cs typeface="Arial"/>
              </a:rPr>
              <a:t> </a:t>
            </a:r>
            <a:r>
              <a:rPr lang="en-US" sz="1900" spc="-5" dirty="0" err="1">
                <a:latin typeface="Arial"/>
                <a:cs typeface="Arial"/>
              </a:rPr>
              <a:t>és</a:t>
            </a:r>
            <a:r>
              <a:rPr lang="en-US" sz="1900" spc="-5" dirty="0">
                <a:latin typeface="Arial"/>
                <a:cs typeface="Arial"/>
              </a:rPr>
              <a:t> </a:t>
            </a:r>
            <a:r>
              <a:rPr lang="en-US" sz="1900" spc="-5" dirty="0" err="1">
                <a:latin typeface="Arial"/>
                <a:cs typeface="Arial"/>
              </a:rPr>
              <a:t>tisztítására</a:t>
            </a:r>
            <a:r>
              <a:rPr lang="en-US" sz="1900" spc="-5" dirty="0">
                <a:latin typeface="Arial"/>
                <a:cs typeface="Arial"/>
              </a:rPr>
              <a:t> </a:t>
            </a:r>
            <a:r>
              <a:rPr lang="en-US" sz="1900" spc="-5" dirty="0" err="1">
                <a:latin typeface="Arial"/>
                <a:cs typeface="Arial"/>
              </a:rPr>
              <a:t>szolgál</a:t>
            </a:r>
            <a:r>
              <a:rPr sz="1900" spc="-5" dirty="0">
                <a:latin typeface="Arial"/>
                <a:cs typeface="Arial"/>
              </a:rPr>
              <a:t>.</a:t>
            </a:r>
            <a:endParaRPr lang="en-US" sz="1900" dirty="0">
              <a:latin typeface="Arial"/>
              <a:cs typeface="Arial"/>
            </a:endParaRPr>
          </a:p>
          <a:p>
            <a:pPr marL="248920" marR="17145" indent="-236220">
              <a:lnSpc>
                <a:spcPct val="75000"/>
              </a:lnSpc>
              <a:spcBef>
                <a:spcPts val="7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1900" b="1" spc="-5" dirty="0">
                <a:latin typeface="Arial"/>
                <a:cs typeface="Arial"/>
              </a:rPr>
              <a:t>Matplotlib </a:t>
            </a:r>
            <a:r>
              <a:rPr sz="1900" spc="-5" dirty="0">
                <a:latin typeface="Arial"/>
                <a:cs typeface="Arial"/>
              </a:rPr>
              <a:t>– </a:t>
            </a:r>
            <a:r>
              <a:rPr lang="hu-HU" sz="1900" spc="-5" dirty="0">
                <a:latin typeface="Arial"/>
                <a:cs typeface="Arial"/>
              </a:rPr>
              <a:t>Ez a könyvtár támogatja az adatvizualizációt.  A Matplotlib egy olyan ábrázoló könyvtár, amely képes egyszerű vonalas ábrák készítésére a bonyolult 3D-s és kontúr ábrákig.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38595" y="788270"/>
            <a:ext cx="2934003" cy="87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0" y="2783585"/>
            <a:ext cx="36581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2.2 </a:t>
            </a:r>
            <a:r>
              <a:rPr lang="en-US" sz="2400" b="0" spc="-5" dirty="0">
                <a:solidFill>
                  <a:srgbClr val="FFFFFF"/>
                </a:solidFill>
                <a:latin typeface="Arial"/>
                <a:cs typeface="Arial"/>
              </a:rPr>
              <a:t>A Big Data </a:t>
            </a:r>
            <a:r>
              <a:rPr lang="en-US" sz="2400" b="0" spc="-5" dirty="0" err="1">
                <a:solidFill>
                  <a:srgbClr val="FFFFFF"/>
                </a:solidFill>
                <a:latin typeface="Arial"/>
                <a:cs typeface="Arial"/>
              </a:rPr>
              <a:t>használata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448" y="459740"/>
            <a:ext cx="165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Using Big</a:t>
            </a:r>
            <a:r>
              <a:rPr sz="1800" b="1" spc="-4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Data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448" y="679195"/>
            <a:ext cx="44697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Az </a:t>
            </a:r>
            <a:r>
              <a:rPr lang="en-US" spc="-5" dirty="0" err="1"/>
              <a:t>adatelemzés</a:t>
            </a:r>
            <a:r>
              <a:rPr lang="en-US" spc="-5" dirty="0"/>
              <a:t> </a:t>
            </a:r>
            <a:r>
              <a:rPr lang="en-US" spc="-5" dirty="0" err="1"/>
              <a:t>típusai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63448" y="1236979"/>
            <a:ext cx="5222952" cy="5456494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48920" marR="98425" indent="-236220">
              <a:lnSpc>
                <a:spcPts val="2510"/>
              </a:lnSpc>
              <a:spcBef>
                <a:spcPts val="28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2200" spc="-5" dirty="0">
                <a:latin typeface="Arial"/>
                <a:cs typeface="Arial"/>
              </a:rPr>
              <a:t>A </a:t>
            </a:r>
            <a:r>
              <a:rPr lang="en-US" sz="2200" spc="-5" dirty="0" err="1">
                <a:latin typeface="Arial"/>
                <a:cs typeface="Arial"/>
              </a:rPr>
              <a:t>skálázható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technológiák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lehetővé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teszik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az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adatközpontok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rendszergazdái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számára</a:t>
            </a:r>
            <a:r>
              <a:rPr lang="en-US" sz="2200" spc="-5" dirty="0">
                <a:latin typeface="Arial"/>
                <a:cs typeface="Arial"/>
              </a:rPr>
              <a:t> a Big Data </a:t>
            </a:r>
            <a:r>
              <a:rPr lang="en-US" sz="2200" spc="-5" dirty="0" err="1">
                <a:latin typeface="Arial"/>
                <a:cs typeface="Arial"/>
              </a:rPr>
              <a:t>három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legfontosabb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szempontjának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kezelését</a:t>
            </a:r>
            <a:r>
              <a:rPr lang="en-US" sz="2200" spc="-5" dirty="0">
                <a:latin typeface="Arial"/>
                <a:cs typeface="Arial"/>
              </a:rPr>
              <a:t>:</a:t>
            </a:r>
          </a:p>
          <a:p>
            <a:pPr marL="248920" marR="98425" indent="-236220">
              <a:lnSpc>
                <a:spcPts val="2510"/>
              </a:lnSpc>
              <a:spcBef>
                <a:spcPts val="28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2200" spc="-5" dirty="0" err="1">
                <a:latin typeface="Arial"/>
                <a:cs typeface="Arial"/>
              </a:rPr>
              <a:t>Mennyiség</a:t>
            </a:r>
            <a:endParaRPr lang="en-US" sz="2200" spc="-5" dirty="0">
              <a:latin typeface="Arial"/>
              <a:cs typeface="Arial"/>
            </a:endParaRPr>
          </a:p>
          <a:p>
            <a:pPr marL="248920" marR="98425" indent="-236220">
              <a:lnSpc>
                <a:spcPts val="2510"/>
              </a:lnSpc>
              <a:spcBef>
                <a:spcPts val="28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2200" spc="-5" dirty="0" err="1">
                <a:latin typeface="Arial"/>
                <a:cs typeface="Arial"/>
              </a:rPr>
              <a:t>Sebesség</a:t>
            </a:r>
            <a:endParaRPr lang="en-US" sz="2200" spc="-5" dirty="0">
              <a:latin typeface="Arial"/>
              <a:cs typeface="Arial"/>
            </a:endParaRPr>
          </a:p>
          <a:p>
            <a:pPr marL="248920" marR="98425" indent="-236220">
              <a:lnSpc>
                <a:spcPts val="2510"/>
              </a:lnSpc>
              <a:spcBef>
                <a:spcPts val="28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2200" spc="-5" dirty="0" err="1">
                <a:latin typeface="Arial"/>
                <a:cs typeface="Arial"/>
              </a:rPr>
              <a:t>Változatosság</a:t>
            </a:r>
            <a:endParaRPr lang="en-US" sz="2200" spc="-5" dirty="0">
              <a:latin typeface="Arial"/>
              <a:cs typeface="Arial"/>
            </a:endParaRPr>
          </a:p>
          <a:p>
            <a:pPr marL="248920" marR="5080" indent="-236220">
              <a:lnSpc>
                <a:spcPct val="95000"/>
              </a:lnSpc>
              <a:spcBef>
                <a:spcPts val="131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2200" spc="-5" dirty="0">
                <a:latin typeface="Arial"/>
                <a:cs typeface="Arial"/>
              </a:rPr>
              <a:t>Az </a:t>
            </a:r>
            <a:r>
              <a:rPr lang="en-US" sz="2200" spc="-5" dirty="0" err="1">
                <a:latin typeface="Arial"/>
                <a:cs typeface="Arial"/>
              </a:rPr>
              <a:t>adat</a:t>
            </a:r>
            <a:r>
              <a:rPr lang="en-US" sz="2200" spc="-5" dirty="0">
                <a:latin typeface="Arial"/>
                <a:cs typeface="Arial"/>
              </a:rPr>
              <a:t>, </a:t>
            </a:r>
            <a:r>
              <a:rPr lang="en-US" sz="2200" spc="-5" dirty="0" err="1">
                <a:latin typeface="Arial"/>
                <a:cs typeface="Arial"/>
              </a:rPr>
              <a:t>információ</a:t>
            </a:r>
            <a:r>
              <a:rPr lang="en-US" sz="2200" spc="-5" dirty="0">
                <a:latin typeface="Arial"/>
                <a:cs typeface="Arial"/>
              </a:rPr>
              <a:t>, </a:t>
            </a:r>
            <a:r>
              <a:rPr lang="en-US" sz="2200" spc="-5" dirty="0" err="1">
                <a:latin typeface="Arial"/>
                <a:cs typeface="Arial"/>
              </a:rPr>
              <a:t>tudás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és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bölcsesség</a:t>
            </a:r>
            <a:r>
              <a:rPr lang="en-US" sz="2200" spc="-5" dirty="0">
                <a:latin typeface="Arial"/>
                <a:cs typeface="Arial"/>
              </a:rPr>
              <a:t> (DIKW) </a:t>
            </a:r>
            <a:r>
              <a:rPr lang="en-US" sz="2200" spc="-5" dirty="0" err="1">
                <a:latin typeface="Arial"/>
                <a:cs typeface="Arial"/>
              </a:rPr>
              <a:t>modell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megmutatja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azokat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az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átmeneteket</a:t>
            </a:r>
            <a:r>
              <a:rPr lang="en-US" sz="2200" spc="-5" dirty="0">
                <a:latin typeface="Arial"/>
                <a:cs typeface="Arial"/>
              </a:rPr>
              <a:t>, </a:t>
            </a:r>
            <a:r>
              <a:rPr lang="en-US" sz="2200" spc="-5" dirty="0" err="1">
                <a:latin typeface="Arial"/>
                <a:cs typeface="Arial"/>
              </a:rPr>
              <a:t>amelyeken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az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adatok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keresztülmennek</a:t>
            </a:r>
            <a:r>
              <a:rPr lang="en-US" sz="2200" spc="-5" dirty="0">
                <a:latin typeface="Arial"/>
                <a:cs typeface="Arial"/>
              </a:rPr>
              <a:t>, </a:t>
            </a:r>
            <a:r>
              <a:rPr lang="en-US" sz="2200" spc="-5" dirty="0" err="1">
                <a:latin typeface="Arial"/>
                <a:cs typeface="Arial"/>
              </a:rPr>
              <a:t>amíg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elég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értéket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nyernek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ahhoz</a:t>
            </a:r>
            <a:r>
              <a:rPr lang="en-US" sz="2200" spc="-5" dirty="0">
                <a:latin typeface="Arial"/>
                <a:cs typeface="Arial"/>
              </a:rPr>
              <a:t>, </a:t>
            </a:r>
            <a:r>
              <a:rPr lang="en-US" sz="2200" spc="-5" dirty="0" err="1">
                <a:latin typeface="Arial"/>
                <a:cs typeface="Arial"/>
              </a:rPr>
              <a:t>hogy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bölcs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döntésekhez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szükséges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információkhoz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jussanak</a:t>
            </a:r>
            <a:r>
              <a:rPr lang="en-US" sz="2200" spc="-5" dirty="0">
                <a:latin typeface="Arial"/>
                <a:cs typeface="Arial"/>
              </a:rPr>
              <a:t>. </a:t>
            </a:r>
            <a:r>
              <a:rPr lang="en-US" sz="2200" spc="-5" dirty="0" err="1">
                <a:latin typeface="Arial"/>
                <a:cs typeface="Arial"/>
              </a:rPr>
              <a:t>Ezt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hívják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üzleti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err="1">
                <a:latin typeface="Arial"/>
                <a:cs typeface="Arial"/>
              </a:rPr>
              <a:t>intelligenciának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08244" y="2057400"/>
            <a:ext cx="3635756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448" y="459740"/>
            <a:ext cx="165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Using Big</a:t>
            </a:r>
            <a:r>
              <a:rPr sz="1800" b="1" spc="-4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448" y="679195"/>
            <a:ext cx="45396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Why </a:t>
            </a:r>
            <a:r>
              <a:rPr spc="-5" dirty="0"/>
              <a:t>Analyze </a:t>
            </a:r>
            <a:r>
              <a:rPr dirty="0"/>
              <a:t>Big</a:t>
            </a:r>
            <a:r>
              <a:rPr spc="-90" dirty="0"/>
              <a:t> </a:t>
            </a:r>
            <a:r>
              <a:rPr dirty="0"/>
              <a:t>Data?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3448" y="1238503"/>
            <a:ext cx="8880552" cy="321626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48920" marR="441325" indent="-236220">
              <a:lnSpc>
                <a:spcPts val="2280"/>
              </a:lnSpc>
              <a:spcBef>
                <a:spcPts val="2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2000" dirty="0">
                <a:latin typeface="Arial"/>
                <a:cs typeface="Arial"/>
              </a:rPr>
              <a:t>Az </a:t>
            </a:r>
            <a:r>
              <a:rPr lang="en-US" sz="2000" dirty="0" err="1">
                <a:latin typeface="Arial"/>
                <a:cs typeface="Arial"/>
              </a:rPr>
              <a:t>analitika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több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típusa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olyan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információkkal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látja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el</a:t>
            </a:r>
            <a:r>
              <a:rPr lang="en-US" sz="2000" dirty="0">
                <a:latin typeface="Arial"/>
                <a:cs typeface="Arial"/>
              </a:rPr>
              <a:t> a </a:t>
            </a:r>
            <a:r>
              <a:rPr lang="en-US" sz="2000" dirty="0" err="1">
                <a:latin typeface="Arial"/>
                <a:cs typeface="Arial"/>
              </a:rPr>
              <a:t>szervezeteket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és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az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embereket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amelyekkel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ösztönözhetik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az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innovációt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javíthatják</a:t>
            </a:r>
            <a:r>
              <a:rPr lang="en-US" sz="2000" dirty="0">
                <a:latin typeface="Arial"/>
                <a:cs typeface="Arial"/>
              </a:rPr>
              <a:t> a </a:t>
            </a:r>
            <a:r>
              <a:rPr lang="en-US" sz="2000" dirty="0" err="1">
                <a:latin typeface="Arial"/>
                <a:cs typeface="Arial"/>
              </a:rPr>
              <a:t>hatékonyságot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és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csökkenthetik</a:t>
            </a:r>
            <a:r>
              <a:rPr lang="en-US" sz="2000" dirty="0">
                <a:latin typeface="Arial"/>
                <a:cs typeface="Arial"/>
              </a:rPr>
              <a:t> a </a:t>
            </a:r>
            <a:r>
              <a:rPr lang="en-US" sz="2000" dirty="0" err="1">
                <a:latin typeface="Arial"/>
                <a:cs typeface="Arial"/>
              </a:rPr>
              <a:t>kockázatokat</a:t>
            </a:r>
            <a:r>
              <a:rPr lang="en-US" sz="200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469900" lvl="1" indent="-228600">
              <a:lnSpc>
                <a:spcPts val="2105"/>
              </a:lnSpc>
              <a:spcBef>
                <a:spcPts val="600"/>
              </a:spcBef>
              <a:buClr>
                <a:srgbClr val="6F8BA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800" b="1" spc="-10" dirty="0">
                <a:latin typeface="Arial"/>
                <a:cs typeface="Arial"/>
              </a:rPr>
              <a:t>Descriptive </a:t>
            </a:r>
            <a:r>
              <a:rPr sz="1800" b="1" spc="-5" dirty="0">
                <a:latin typeface="Arial"/>
                <a:cs typeface="Arial"/>
              </a:rPr>
              <a:t>analytics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lang="en-US" sz="1800" spc="-5" dirty="0">
                <a:latin typeface="Arial"/>
                <a:cs typeface="Arial"/>
              </a:rPr>
              <a:t>Relies solely on historical data to provide regular</a:t>
            </a:r>
          </a:p>
          <a:p>
            <a:pPr marL="469900" lvl="1" indent="-228600">
              <a:lnSpc>
                <a:spcPts val="2105"/>
              </a:lnSpc>
              <a:spcBef>
                <a:spcPts val="600"/>
              </a:spcBef>
              <a:buClr>
                <a:srgbClr val="6F8BA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1800" spc="-5" dirty="0">
                <a:latin typeface="Arial"/>
                <a:cs typeface="Arial"/>
              </a:rPr>
              <a:t>reports on events that have already happened</a:t>
            </a:r>
            <a:r>
              <a:rPr sz="1800" spc="-10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469900" marR="5080" lvl="1" indent="-228600">
              <a:lnSpc>
                <a:spcPts val="2050"/>
              </a:lnSpc>
              <a:spcBef>
                <a:spcPts val="810"/>
              </a:spcBef>
              <a:buClr>
                <a:srgbClr val="6F8BA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800" b="1" spc="-5" dirty="0">
                <a:latin typeface="Arial"/>
                <a:cs typeface="Arial"/>
              </a:rPr>
              <a:t>Predictive analytics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lang="en-US" sz="1800" spc="-5" dirty="0" err="1">
                <a:latin typeface="Arial"/>
                <a:cs typeface="Arial"/>
              </a:rPr>
              <a:t>Képes</a:t>
            </a:r>
            <a:r>
              <a:rPr lang="en-US" sz="1800" spc="-5" dirty="0">
                <a:latin typeface="Arial"/>
                <a:cs typeface="Arial"/>
              </a:rPr>
              <a:t> a </a:t>
            </a:r>
            <a:r>
              <a:rPr lang="en-US" sz="1800" spc="-5" dirty="0" err="1">
                <a:latin typeface="Arial"/>
                <a:cs typeface="Arial"/>
              </a:rPr>
              <a:t>hiányzó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adatokra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következtetni</a:t>
            </a:r>
            <a:r>
              <a:rPr lang="en-US" sz="1800" spc="-5" dirty="0">
                <a:latin typeface="Arial"/>
                <a:cs typeface="Arial"/>
              </a:rPr>
              <a:t>, </a:t>
            </a:r>
            <a:r>
              <a:rPr lang="en-US" sz="1800" spc="-5" dirty="0" err="1">
                <a:latin typeface="Arial"/>
                <a:cs typeface="Arial"/>
              </a:rPr>
              <a:t>és</a:t>
            </a:r>
            <a:r>
              <a:rPr lang="en-US" sz="1800" spc="-5" dirty="0">
                <a:latin typeface="Arial"/>
                <a:cs typeface="Arial"/>
              </a:rPr>
              <a:t> a </a:t>
            </a:r>
            <a:r>
              <a:rPr lang="en-US" sz="1800" spc="-5" dirty="0" err="1">
                <a:latin typeface="Arial"/>
                <a:cs typeface="Arial"/>
              </a:rPr>
              <a:t>múltbeli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adatok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alapján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jövőbeli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trendvonalat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megállapítani</a:t>
            </a:r>
            <a:r>
              <a:rPr lang="en-US" sz="1800" spc="-5" dirty="0">
                <a:latin typeface="Arial"/>
                <a:cs typeface="Arial"/>
              </a:rPr>
              <a:t>. </a:t>
            </a:r>
            <a:r>
              <a:rPr lang="en-US" sz="1800" spc="-5" dirty="0" err="1">
                <a:latin typeface="Arial"/>
                <a:cs typeface="Arial"/>
              </a:rPr>
              <a:t>Szimulációs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modelleket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és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előrejelzéseket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használ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arra</a:t>
            </a:r>
            <a:r>
              <a:rPr lang="en-US" sz="1800" spc="-5" dirty="0">
                <a:latin typeface="Arial"/>
                <a:cs typeface="Arial"/>
              </a:rPr>
              <a:t>, </a:t>
            </a:r>
            <a:r>
              <a:rPr lang="en-US" sz="1800" spc="-5" dirty="0" err="1">
                <a:latin typeface="Arial"/>
                <a:cs typeface="Arial"/>
              </a:rPr>
              <a:t>hogy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felajánlja</a:t>
            </a:r>
            <a:r>
              <a:rPr lang="en-US" sz="1800" spc="-5" dirty="0">
                <a:latin typeface="Arial"/>
                <a:cs typeface="Arial"/>
              </a:rPr>
              <a:t>, mi </a:t>
            </a:r>
            <a:r>
              <a:rPr lang="en-US" sz="1800" spc="-5" dirty="0" err="1">
                <a:latin typeface="Arial"/>
                <a:cs typeface="Arial"/>
              </a:rPr>
              <a:t>történhet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469900" lvl="1" indent="-228600">
              <a:lnSpc>
                <a:spcPts val="2105"/>
              </a:lnSpc>
              <a:spcBef>
                <a:spcPts val="600"/>
              </a:spcBef>
              <a:buClr>
                <a:srgbClr val="6F8BA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800" b="1" spc="-10" dirty="0">
                <a:latin typeface="Arial"/>
                <a:cs typeface="Arial"/>
              </a:rPr>
              <a:t>Prescriptive </a:t>
            </a:r>
            <a:r>
              <a:rPr sz="1800" b="1" spc="-5" dirty="0">
                <a:latin typeface="Arial"/>
                <a:cs typeface="Arial"/>
              </a:rPr>
              <a:t>analytics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lang="en-US" sz="1800" spc="-5" dirty="0" err="1">
                <a:latin typeface="Arial"/>
                <a:cs typeface="Arial"/>
              </a:rPr>
              <a:t>Ajánlja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az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akciókat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vagy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döntéseket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egy</a:t>
            </a:r>
            <a:endParaRPr lang="en-US" sz="1800" spc="-5" dirty="0">
              <a:latin typeface="Arial"/>
              <a:cs typeface="Arial"/>
            </a:endParaRPr>
          </a:p>
          <a:p>
            <a:pPr marL="469900" lvl="1" indent="-228600">
              <a:lnSpc>
                <a:spcPts val="2105"/>
              </a:lnSpc>
              <a:spcBef>
                <a:spcPts val="600"/>
              </a:spcBef>
              <a:buClr>
                <a:srgbClr val="6F8BA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1800" spc="-5" dirty="0" err="1">
                <a:latin typeface="Arial"/>
                <a:cs typeface="Arial"/>
              </a:rPr>
              <a:t>célok</a:t>
            </a:r>
            <a:r>
              <a:rPr lang="en-US" sz="1800" spc="-5" dirty="0">
                <a:latin typeface="Arial"/>
                <a:cs typeface="Arial"/>
              </a:rPr>
              <a:t>, </a:t>
            </a:r>
            <a:r>
              <a:rPr lang="en-US" sz="1800" spc="-5" dirty="0" err="1">
                <a:latin typeface="Arial"/>
                <a:cs typeface="Arial"/>
              </a:rPr>
              <a:t>korlátozások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és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választási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lehetőségek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komplex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halmaza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alapján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5131" y="4489703"/>
            <a:ext cx="7810500" cy="1918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448" y="459740"/>
            <a:ext cx="4537710" cy="7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</a:pPr>
            <a:r>
              <a:rPr sz="1800" spc="-5" dirty="0"/>
              <a:t>Using Big</a:t>
            </a:r>
            <a:r>
              <a:rPr sz="1800" spc="5" dirty="0"/>
              <a:t> </a:t>
            </a:r>
            <a:r>
              <a:rPr sz="1800" spc="-5" dirty="0"/>
              <a:t>Data</a:t>
            </a:r>
            <a:endParaRPr sz="1800"/>
          </a:p>
          <a:p>
            <a:pPr marL="12700">
              <a:lnSpc>
                <a:spcPts val="3625"/>
              </a:lnSpc>
            </a:pPr>
            <a:r>
              <a:rPr dirty="0"/>
              <a:t>Data Analysis</a:t>
            </a:r>
            <a:r>
              <a:rPr spc="-110" dirty="0"/>
              <a:t> </a:t>
            </a:r>
            <a:r>
              <a:rPr spc="-5" dirty="0"/>
              <a:t>Lifecycle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046" y="1193165"/>
            <a:ext cx="4312667" cy="5547544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48285" marR="427990" indent="-236220" algn="just">
              <a:lnSpc>
                <a:spcPct val="75000"/>
              </a:lnSpc>
              <a:spcBef>
                <a:spcPts val="57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hu-HU" sz="1600" b="1" spc="-5" dirty="0">
                <a:latin typeface="Arial"/>
                <a:cs typeface="Arial"/>
              </a:rPr>
              <a:t>Az adatok összegyűjtése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- </a:t>
            </a:r>
            <a:r>
              <a:rPr lang="en-US" sz="1600" spc="-5" dirty="0">
                <a:latin typeface="Arial"/>
                <a:cs typeface="Arial"/>
              </a:rPr>
              <a:t>Az </a:t>
            </a:r>
            <a:r>
              <a:rPr lang="en-US" sz="1600" spc="-5" dirty="0" err="1">
                <a:latin typeface="Arial"/>
                <a:cs typeface="Arial"/>
              </a:rPr>
              <a:t>adatok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felkutatásának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folyamata</a:t>
            </a:r>
            <a:r>
              <a:rPr lang="en-US" sz="1600" spc="-5" dirty="0">
                <a:latin typeface="Arial"/>
                <a:cs typeface="Arial"/>
              </a:rPr>
              <a:t>, </a:t>
            </a:r>
            <a:r>
              <a:rPr lang="en-US" sz="1600" spc="-5" dirty="0" err="1">
                <a:latin typeface="Arial"/>
                <a:cs typeface="Arial"/>
              </a:rPr>
              <a:t>majd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annak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meghatározása</a:t>
            </a:r>
            <a:r>
              <a:rPr lang="en-US" sz="1600" spc="-5" dirty="0">
                <a:latin typeface="Arial"/>
                <a:cs typeface="Arial"/>
              </a:rPr>
              <a:t>, </a:t>
            </a:r>
            <a:r>
              <a:rPr lang="en-US" sz="1600" spc="-5" dirty="0" err="1">
                <a:latin typeface="Arial"/>
                <a:cs typeface="Arial"/>
              </a:rPr>
              <a:t>hogy</a:t>
            </a:r>
            <a:r>
              <a:rPr lang="en-US" sz="1600" spc="-5" dirty="0">
                <a:latin typeface="Arial"/>
                <a:cs typeface="Arial"/>
              </a:rPr>
              <a:t> van-e </a:t>
            </a:r>
            <a:r>
              <a:rPr lang="en-US" sz="1600" spc="-5" dirty="0" err="1">
                <a:latin typeface="Arial"/>
                <a:cs typeface="Arial"/>
              </a:rPr>
              <a:t>elegendő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adat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az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elemzés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elvégzéséhez</a:t>
            </a:r>
            <a:r>
              <a:rPr lang="en-US" sz="1600" spc="-5" dirty="0">
                <a:latin typeface="Arial"/>
                <a:cs typeface="Arial"/>
              </a:rPr>
              <a:t>.</a:t>
            </a:r>
          </a:p>
          <a:p>
            <a:pPr marL="248285" marR="427990" indent="-236220" algn="just">
              <a:lnSpc>
                <a:spcPct val="75000"/>
              </a:lnSpc>
              <a:spcBef>
                <a:spcPts val="57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1600" b="1" spc="-5" dirty="0">
                <a:latin typeface="Arial"/>
                <a:cs typeface="Arial"/>
              </a:rPr>
              <a:t>Az </a:t>
            </a:r>
            <a:r>
              <a:rPr lang="en-US" sz="1600" b="1" spc="-5" dirty="0" err="1">
                <a:latin typeface="Arial"/>
                <a:cs typeface="Arial"/>
              </a:rPr>
              <a:t>adatok</a:t>
            </a:r>
            <a:r>
              <a:rPr lang="en-US" sz="1600" b="1" spc="-5" dirty="0">
                <a:latin typeface="Arial"/>
                <a:cs typeface="Arial"/>
              </a:rPr>
              <a:t> </a:t>
            </a:r>
            <a:r>
              <a:rPr lang="en-US" sz="1600" b="1" spc="-5" dirty="0" err="1">
                <a:latin typeface="Arial"/>
                <a:cs typeface="Arial"/>
              </a:rPr>
              <a:t>előkészítése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- </a:t>
            </a:r>
            <a:r>
              <a:rPr lang="en-US" sz="1600" spc="-5" dirty="0" err="1">
                <a:latin typeface="Arial"/>
                <a:cs typeface="Arial"/>
              </a:rPr>
              <a:t>Ez</a:t>
            </a:r>
            <a:r>
              <a:rPr lang="en-US" sz="1600" spc="-5" dirty="0">
                <a:latin typeface="Arial"/>
                <a:cs typeface="Arial"/>
              </a:rPr>
              <a:t> a </a:t>
            </a:r>
            <a:r>
              <a:rPr lang="en-US" sz="1600" spc="-5" dirty="0" err="1">
                <a:latin typeface="Arial"/>
                <a:cs typeface="Arial"/>
              </a:rPr>
              <a:t>lépés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számos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feladatot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tartalmazhat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az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adatoknak</a:t>
            </a:r>
            <a:r>
              <a:rPr lang="en-US" sz="1600" spc="-5" dirty="0">
                <a:latin typeface="Arial"/>
                <a:cs typeface="Arial"/>
              </a:rPr>
              <a:t> a </a:t>
            </a:r>
            <a:r>
              <a:rPr lang="en-US" sz="1600" spc="-5" dirty="0" err="1">
                <a:latin typeface="Arial"/>
                <a:cs typeface="Arial"/>
              </a:rPr>
              <a:t>felhasználandó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eszköznek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megfelelő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formátumba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történő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átalakítása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érdekében</a:t>
            </a:r>
            <a:r>
              <a:rPr lang="en-US" sz="1600" spc="-5" dirty="0">
                <a:latin typeface="Arial"/>
                <a:cs typeface="Arial"/>
              </a:rPr>
              <a:t>.</a:t>
            </a:r>
          </a:p>
          <a:p>
            <a:pPr marL="248285" marR="427990" indent="-236220" algn="just">
              <a:lnSpc>
                <a:spcPct val="75000"/>
              </a:lnSpc>
              <a:spcBef>
                <a:spcPts val="57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1600" b="1" spc="-5" dirty="0">
                <a:latin typeface="Arial"/>
                <a:cs typeface="Arial"/>
              </a:rPr>
              <a:t>Modell </a:t>
            </a:r>
            <a:r>
              <a:rPr lang="en-US" sz="1600" b="1" spc="-5" dirty="0" err="1">
                <a:latin typeface="Arial"/>
                <a:cs typeface="Arial"/>
              </a:rPr>
              <a:t>kiválasztása</a:t>
            </a:r>
            <a:r>
              <a:rPr lang="en-US" sz="1600" b="1" spc="-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- </a:t>
            </a:r>
            <a:r>
              <a:rPr lang="en-US" sz="1600" spc="-5" dirty="0" err="1">
                <a:latin typeface="Arial"/>
                <a:cs typeface="Arial"/>
              </a:rPr>
              <a:t>Ez</a:t>
            </a:r>
            <a:r>
              <a:rPr lang="en-US" sz="1600" spc="-5" dirty="0">
                <a:latin typeface="Arial"/>
                <a:cs typeface="Arial"/>
              </a:rPr>
              <a:t> a </a:t>
            </a:r>
            <a:r>
              <a:rPr lang="en-US" sz="1600" spc="-5" dirty="0" err="1">
                <a:latin typeface="Arial"/>
                <a:cs typeface="Arial"/>
              </a:rPr>
              <a:t>lépés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magában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foglalja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annak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az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elemzési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technikának</a:t>
            </a:r>
            <a:r>
              <a:rPr lang="en-US" sz="1600" spc="-5" dirty="0">
                <a:latin typeface="Arial"/>
                <a:cs typeface="Arial"/>
              </a:rPr>
              <a:t> a </a:t>
            </a:r>
            <a:r>
              <a:rPr lang="en-US" sz="1600" spc="-5" dirty="0" err="1">
                <a:latin typeface="Arial"/>
                <a:cs typeface="Arial"/>
              </a:rPr>
              <a:t>kiválasztását</a:t>
            </a:r>
            <a:r>
              <a:rPr lang="en-US" sz="1600" spc="-5" dirty="0">
                <a:latin typeface="Arial"/>
                <a:cs typeface="Arial"/>
              </a:rPr>
              <a:t>, </a:t>
            </a:r>
            <a:r>
              <a:rPr lang="en-US" sz="1600" spc="-5" dirty="0" err="1">
                <a:latin typeface="Arial"/>
                <a:cs typeface="Arial"/>
              </a:rPr>
              <a:t>amely</a:t>
            </a:r>
            <a:r>
              <a:rPr lang="en-US" sz="1600" spc="-5" dirty="0">
                <a:latin typeface="Arial"/>
                <a:cs typeface="Arial"/>
              </a:rPr>
              <a:t> a </a:t>
            </a:r>
            <a:r>
              <a:rPr lang="en-US" sz="1600" spc="-5" dirty="0" err="1">
                <a:latin typeface="Arial"/>
                <a:cs typeface="Arial"/>
              </a:rPr>
              <a:t>rendelkezésre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álló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adatokkal</a:t>
            </a:r>
            <a:r>
              <a:rPr lang="en-US" sz="1600" spc="-5" dirty="0">
                <a:latin typeface="Arial"/>
                <a:cs typeface="Arial"/>
              </a:rPr>
              <a:t> a </a:t>
            </a:r>
            <a:r>
              <a:rPr lang="en-US" sz="1600" spc="-5" dirty="0" err="1">
                <a:latin typeface="Arial"/>
                <a:cs typeface="Arial"/>
              </a:rPr>
              <a:t>legjobban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megválaszolja</a:t>
            </a:r>
            <a:r>
              <a:rPr lang="en-US" sz="1600" spc="-5" dirty="0">
                <a:latin typeface="Arial"/>
                <a:cs typeface="Arial"/>
              </a:rPr>
              <a:t> a </a:t>
            </a:r>
            <a:r>
              <a:rPr lang="en-US" sz="1600" spc="-5" dirty="0" err="1">
                <a:latin typeface="Arial"/>
                <a:cs typeface="Arial"/>
              </a:rPr>
              <a:t>kérdést</a:t>
            </a:r>
            <a:r>
              <a:rPr lang="en-US" sz="1600" spc="-5" dirty="0">
                <a:latin typeface="Arial"/>
                <a:cs typeface="Arial"/>
              </a:rPr>
              <a:t>.</a:t>
            </a:r>
          </a:p>
          <a:p>
            <a:pPr marL="248285" marR="427990" indent="-236220" algn="just">
              <a:lnSpc>
                <a:spcPct val="75000"/>
              </a:lnSpc>
              <a:spcBef>
                <a:spcPts val="57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lang="en-US" sz="1600" b="1" spc="-10" dirty="0">
                <a:latin typeface="Arial"/>
                <a:cs typeface="Arial"/>
              </a:rPr>
              <a:t>Az </a:t>
            </a:r>
            <a:r>
              <a:rPr lang="en-US" sz="1600" b="1" spc="-10" dirty="0" err="1">
                <a:latin typeface="Arial"/>
                <a:cs typeface="Arial"/>
              </a:rPr>
              <a:t>adatok</a:t>
            </a:r>
            <a:r>
              <a:rPr lang="en-US" sz="1600" b="1" spc="-10" dirty="0">
                <a:latin typeface="Arial"/>
                <a:cs typeface="Arial"/>
              </a:rPr>
              <a:t> </a:t>
            </a:r>
            <a:r>
              <a:rPr lang="en-US" sz="1600" b="1" spc="-10" dirty="0" err="1">
                <a:latin typeface="Arial"/>
                <a:cs typeface="Arial"/>
              </a:rPr>
              <a:t>elemzése</a:t>
            </a:r>
            <a:r>
              <a:rPr sz="1600" spc="-5" dirty="0">
                <a:latin typeface="Arial"/>
                <a:cs typeface="Arial"/>
              </a:rPr>
              <a:t>- </a:t>
            </a:r>
            <a:r>
              <a:rPr lang="en-US" sz="1600" spc="-5" dirty="0">
                <a:latin typeface="Arial"/>
                <a:cs typeface="Arial"/>
              </a:rPr>
              <a:t>A </a:t>
            </a:r>
            <a:r>
              <a:rPr lang="en-US" sz="1600" spc="-5" dirty="0" err="1">
                <a:latin typeface="Arial"/>
                <a:cs typeface="Arial"/>
              </a:rPr>
              <a:t>modell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adatokkal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való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tesztelésének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folyamata</a:t>
            </a:r>
            <a:r>
              <a:rPr lang="en-US" sz="1600" spc="-5" dirty="0">
                <a:latin typeface="Arial"/>
                <a:cs typeface="Arial"/>
              </a:rPr>
              <a:t>, </a:t>
            </a:r>
            <a:r>
              <a:rPr lang="en-US" sz="1600" spc="-5" dirty="0" err="1">
                <a:latin typeface="Arial"/>
                <a:cs typeface="Arial"/>
              </a:rPr>
              <a:t>és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annak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megállapítása</a:t>
            </a:r>
            <a:r>
              <a:rPr lang="en-US" sz="1600" spc="-5" dirty="0">
                <a:latin typeface="Arial"/>
                <a:cs typeface="Arial"/>
              </a:rPr>
              <a:t>, </a:t>
            </a:r>
            <a:r>
              <a:rPr lang="en-US" sz="1600" spc="-5" dirty="0" err="1">
                <a:latin typeface="Arial"/>
                <a:cs typeface="Arial"/>
              </a:rPr>
              <a:t>hogy</a:t>
            </a:r>
            <a:r>
              <a:rPr lang="en-US" sz="1600" spc="-5" dirty="0">
                <a:latin typeface="Arial"/>
                <a:cs typeface="Arial"/>
              </a:rPr>
              <a:t> a </a:t>
            </a:r>
            <a:r>
              <a:rPr lang="en-US" sz="1600" spc="-5" dirty="0" err="1">
                <a:latin typeface="Arial"/>
                <a:cs typeface="Arial"/>
              </a:rPr>
              <a:t>modell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és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az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elemzett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adatok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megbízhatóak</a:t>
            </a:r>
            <a:r>
              <a:rPr lang="en-US" sz="1600" spc="-5" dirty="0">
                <a:latin typeface="Arial"/>
                <a:cs typeface="Arial"/>
              </a:rPr>
              <a:t>-e. </a:t>
            </a:r>
            <a:r>
              <a:rPr lang="en-US" sz="1600" spc="-5" dirty="0" err="1">
                <a:latin typeface="Arial"/>
                <a:cs typeface="Arial"/>
              </a:rPr>
              <a:t>Képes</a:t>
            </a:r>
            <a:r>
              <a:rPr lang="en-US" sz="1600" spc="-5" dirty="0">
                <a:latin typeface="Arial"/>
                <a:cs typeface="Arial"/>
              </a:rPr>
              <a:t> volt-e </a:t>
            </a:r>
            <a:r>
              <a:rPr lang="en-US" sz="1600" spc="-5" dirty="0" err="1">
                <a:latin typeface="Arial"/>
                <a:cs typeface="Arial"/>
              </a:rPr>
              <a:t>megválaszolni</a:t>
            </a:r>
            <a:r>
              <a:rPr lang="en-US" sz="1600" spc="-5" dirty="0">
                <a:latin typeface="Arial"/>
                <a:cs typeface="Arial"/>
              </a:rPr>
              <a:t> a </a:t>
            </a:r>
            <a:r>
              <a:rPr lang="en-US" sz="1600" spc="-5" dirty="0" err="1">
                <a:latin typeface="Arial"/>
                <a:cs typeface="Arial"/>
              </a:rPr>
              <a:t>kérdést</a:t>
            </a:r>
            <a:r>
              <a:rPr lang="en-US" sz="1600" spc="-5" dirty="0">
                <a:latin typeface="Arial"/>
                <a:cs typeface="Arial"/>
              </a:rPr>
              <a:t> a </a:t>
            </a:r>
            <a:r>
              <a:rPr lang="en-US" sz="1600" spc="-5" dirty="0" err="1">
                <a:latin typeface="Arial"/>
                <a:cs typeface="Arial"/>
              </a:rPr>
              <a:t>kiválasztott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eszközzel</a:t>
            </a:r>
            <a:r>
              <a:rPr lang="en-US" sz="1600" spc="-5" dirty="0"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  <a:p>
            <a:pPr marL="248285" marR="89535" indent="-236220">
              <a:lnSpc>
                <a:spcPct val="75000"/>
              </a:lnSpc>
              <a:spcBef>
                <a:spcPts val="960"/>
              </a:spcBef>
              <a:buClr>
                <a:srgbClr val="6F8BA0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lang="en-US" sz="1600" b="1" spc="-5" dirty="0">
                <a:latin typeface="Arial"/>
                <a:cs typeface="Arial"/>
              </a:rPr>
              <a:t>Az </a:t>
            </a:r>
            <a:r>
              <a:rPr lang="en-US" sz="1600" b="1" spc="-5" dirty="0" err="1">
                <a:latin typeface="Arial"/>
                <a:cs typeface="Arial"/>
              </a:rPr>
              <a:t>eredmények</a:t>
            </a:r>
            <a:r>
              <a:rPr lang="en-US" sz="1600" b="1" spc="-5" dirty="0">
                <a:latin typeface="Arial"/>
                <a:cs typeface="Arial"/>
              </a:rPr>
              <a:t> </a:t>
            </a:r>
            <a:r>
              <a:rPr lang="en-US" sz="1600" b="1" spc="-5" dirty="0" err="1">
                <a:latin typeface="Arial"/>
                <a:cs typeface="Arial"/>
              </a:rPr>
              <a:t>bemutatása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- </a:t>
            </a:r>
            <a:r>
              <a:rPr lang="en-US" sz="1600" spc="-5" dirty="0">
                <a:latin typeface="Arial"/>
                <a:cs typeface="Arial"/>
              </a:rPr>
              <a:t>Az </a:t>
            </a:r>
            <a:r>
              <a:rPr lang="en-US" sz="1600" spc="-5" dirty="0" err="1">
                <a:latin typeface="Arial"/>
                <a:cs typeface="Arial"/>
              </a:rPr>
              <a:t>eredmények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döntéshozókkal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való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közlésének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-5" dirty="0" err="1">
                <a:latin typeface="Arial"/>
                <a:cs typeface="Arial"/>
              </a:rPr>
              <a:t>folyamata</a:t>
            </a:r>
            <a:r>
              <a:rPr lang="en-US" sz="1600" spc="-5" dirty="0">
                <a:latin typeface="Arial"/>
                <a:cs typeface="Arial"/>
              </a:rPr>
              <a:t>.</a:t>
            </a:r>
          </a:p>
          <a:p>
            <a:pPr marL="248285" marR="89535" indent="-236220">
              <a:lnSpc>
                <a:spcPct val="75000"/>
              </a:lnSpc>
              <a:spcBef>
                <a:spcPts val="960"/>
              </a:spcBef>
              <a:buClr>
                <a:srgbClr val="6F8BA0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lang="en-US" sz="1600" b="1" spc="-5" dirty="0" err="1">
                <a:latin typeface="Arial"/>
                <a:cs typeface="Arial"/>
              </a:rPr>
              <a:t>Döntések</a:t>
            </a:r>
            <a:r>
              <a:rPr lang="en-US" sz="1600" b="1" spc="-5" dirty="0">
                <a:latin typeface="Arial"/>
                <a:cs typeface="Arial"/>
              </a:rPr>
              <a:t> </a:t>
            </a:r>
            <a:r>
              <a:rPr lang="en-US" sz="1600" b="1" spc="-5" dirty="0" err="1">
                <a:latin typeface="Arial"/>
                <a:cs typeface="Arial"/>
              </a:rPr>
              <a:t>meghozatala</a:t>
            </a:r>
            <a:r>
              <a:rPr sz="1600" spc="-5" dirty="0">
                <a:latin typeface="Arial"/>
                <a:cs typeface="Arial"/>
              </a:rPr>
              <a:t>- </a:t>
            </a:r>
            <a:r>
              <a:rPr lang="hu-HU" sz="1600" spc="-5" dirty="0">
                <a:latin typeface="Arial"/>
                <a:cs typeface="Arial"/>
              </a:rPr>
              <a:t>A szervezeti vezetők az új ismereteket az átfogó stratégia részeként építik be. A folyamat újrakezdődik az adatgyűjtéssel.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5399" y="3240023"/>
            <a:ext cx="4038599" cy="3297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63143" y="6708892"/>
            <a:ext cx="65532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55"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1415</Words>
  <Application>Microsoft Office PowerPoint</Application>
  <PresentationFormat>On-screen Show (4:3)</PresentationFormat>
  <Paragraphs>214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PowerPoint Presentation</vt:lpstr>
      <vt:lpstr>2. fejezet - Szakaszok és célkitűzések</vt:lpstr>
      <vt:lpstr>2.1 Mi az adatelemzés</vt:lpstr>
      <vt:lpstr>Analytics Models</vt:lpstr>
      <vt:lpstr>Analitikai modellek folytatás...</vt:lpstr>
      <vt:lpstr>2.2 A Big Data használata</vt:lpstr>
      <vt:lpstr>Az adatelemzés típusai</vt:lpstr>
      <vt:lpstr>Why Analyze Big Data?</vt:lpstr>
      <vt:lpstr>Using Big Data Data Analysis Lifecycle</vt:lpstr>
      <vt:lpstr>2.3 Adatgyűjtés és előkészítés</vt:lpstr>
      <vt:lpstr>Az adatok forrásai</vt:lpstr>
      <vt:lpstr>Az adatok forrásai cont...</vt:lpstr>
      <vt:lpstr>Adatelőkészítés</vt:lpstr>
      <vt:lpstr>Adatszerkezetek</vt:lpstr>
      <vt:lpstr>2.4 Big Data etika</vt:lpstr>
      <vt:lpstr>Milyen etikai aggályok merülnek fel?</vt:lpstr>
      <vt:lpstr>2.5 Felkészülés a Ch2 Internet Meter Labs-re</vt:lpstr>
      <vt:lpstr>Part 1</vt:lpstr>
      <vt:lpstr>Part 2</vt:lpstr>
      <vt:lpstr>2.6 Összefoglaló</vt:lpstr>
      <vt:lpstr>Összefoglaló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 Materials Chapter X: Chapter Title</dc:title>
  <dc:creator>Suk-yi Pennock</dc:creator>
  <cp:lastModifiedBy>Dr. Dhulfiqar A</cp:lastModifiedBy>
  <cp:revision>4</cp:revision>
  <dcterms:created xsi:type="dcterms:W3CDTF">2023-04-23T18:19:28Z</dcterms:created>
  <dcterms:modified xsi:type="dcterms:W3CDTF">2023-04-23T19:50:09Z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2023-04-23T00:00:00Z</vt:filetime>
  </property>
</Properties>
</file>