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1" r:id="rId11"/>
    <p:sldId id="264" r:id="rId12"/>
    <p:sldId id="262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63F99E-6B9D-4D7F-8939-D8CEBC2FF67C}" v="610" dt="2022-12-08T18:04:31.7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2AD-DE4B-44E1-8361-35519A082F5D}" type="datetimeFigureOut">
              <a:rPr lang="hu-HU" smtClean="0"/>
              <a:t>2022. 12. 10.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444D-276C-4F7B-BE94-ABFE8906C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205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2AD-DE4B-44E1-8361-35519A082F5D}" type="datetimeFigureOut">
              <a:rPr lang="hu-HU" smtClean="0"/>
              <a:t>2022. 12. 10.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444D-276C-4F7B-BE94-ABFE8906C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592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2AD-DE4B-44E1-8361-35519A082F5D}" type="datetimeFigureOut">
              <a:rPr lang="hu-HU" smtClean="0"/>
              <a:t>2022. 12. 10.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444D-276C-4F7B-BE94-ABFE8906C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578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2AD-DE4B-44E1-8361-35519A082F5D}" type="datetimeFigureOut">
              <a:rPr lang="hu-HU" smtClean="0"/>
              <a:t>2022. 12. 10.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444D-276C-4F7B-BE94-ABFE8906C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166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2AD-DE4B-44E1-8361-35519A082F5D}" type="datetimeFigureOut">
              <a:rPr lang="hu-HU" smtClean="0"/>
              <a:t>2022. 12. 10.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444D-276C-4F7B-BE94-ABFE8906C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972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2AD-DE4B-44E1-8361-35519A082F5D}" type="datetimeFigureOut">
              <a:rPr lang="hu-HU" smtClean="0"/>
              <a:t>2022. 12. 10.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444D-276C-4F7B-BE94-ABFE8906C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04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2AD-DE4B-44E1-8361-35519A082F5D}" type="datetimeFigureOut">
              <a:rPr lang="hu-HU" smtClean="0"/>
              <a:t>2022. 12. 10.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444D-276C-4F7B-BE94-ABFE8906C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777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2AD-DE4B-44E1-8361-35519A082F5D}" type="datetimeFigureOut">
              <a:rPr lang="hu-HU" smtClean="0"/>
              <a:t>2022. 12. 10.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444D-276C-4F7B-BE94-ABFE8906C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606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2AD-DE4B-44E1-8361-35519A082F5D}" type="datetimeFigureOut">
              <a:rPr lang="hu-HU" smtClean="0"/>
              <a:t>2022. 12. 10.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444D-276C-4F7B-BE94-ABFE8906C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82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2AD-DE4B-44E1-8361-35519A082F5D}" type="datetimeFigureOut">
              <a:rPr lang="hu-HU" smtClean="0"/>
              <a:t>2022. 12. 10.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444D-276C-4F7B-BE94-ABFE8906C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178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72AD-DE4B-44E1-8361-35519A082F5D}" type="datetimeFigureOut">
              <a:rPr lang="hu-HU" smtClean="0"/>
              <a:t>2022. 12. 10.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444D-276C-4F7B-BE94-ABFE8906C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556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372AD-DE4B-44E1-8361-35519A082F5D}" type="datetimeFigureOut">
              <a:rPr lang="hu-HU" smtClean="0"/>
              <a:t>2022. 12. 10.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7444D-276C-4F7B-BE94-ABFE8906C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2804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D5025-6482-04CF-41A6-BFEB4933E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279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hu-HU" sz="5200" dirty="0">
                <a:solidFill>
                  <a:schemeClr val="tx2"/>
                </a:solidFill>
              </a:rPr>
              <a:t>DIJKSTRA algoritmus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7B442-FF2D-9B34-DB5C-47EDC3410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169" y="6464450"/>
            <a:ext cx="6740685" cy="682079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2"/>
                </a:solidFill>
              </a:rPr>
              <a:t>by Fábián Tímea Nikolett - RDDZXA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5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17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972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72CC9-4EE5-45FE-0E6D-BF68D59A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11399" y="-1193960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Levezetés példa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F19D7EE-3B3E-2EEB-A9DB-5B732F39B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386" y="183518"/>
            <a:ext cx="5401429" cy="2038635"/>
          </a:xfrm>
          <a:prstGeom prst="rect">
            <a:avLst/>
          </a:prstGeom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6AE9899-D38B-9E87-6117-6CA0AD659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93074"/>
              </p:ext>
            </p:extLst>
          </p:nvPr>
        </p:nvGraphicFramePr>
        <p:xfrm>
          <a:off x="1096259" y="2676525"/>
          <a:ext cx="8134188" cy="3567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51489819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31591273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6620059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6969656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6021077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3421218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77943195"/>
                    </a:ext>
                  </a:extLst>
                </a:gridCol>
                <a:gridCol w="875454">
                  <a:extLst>
                    <a:ext uri="{9D8B030D-6E8A-4147-A177-3AD203B41FA5}">
                      <a16:colId xmlns:a16="http://schemas.microsoft.com/office/drawing/2014/main" val="669074050"/>
                    </a:ext>
                  </a:extLst>
                </a:gridCol>
                <a:gridCol w="502668">
                  <a:extLst>
                    <a:ext uri="{9D8B030D-6E8A-4147-A177-3AD203B41FA5}">
                      <a16:colId xmlns:a16="http://schemas.microsoft.com/office/drawing/2014/main" val="3407024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5993032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743629872"/>
                    </a:ext>
                  </a:extLst>
                </a:gridCol>
                <a:gridCol w="426338">
                  <a:extLst>
                    <a:ext uri="{9D8B030D-6E8A-4147-A177-3AD203B41FA5}">
                      <a16:colId xmlns:a16="http://schemas.microsoft.com/office/drawing/2014/main" val="238321452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1026153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68088022"/>
                    </a:ext>
                  </a:extLst>
                </a:gridCol>
                <a:gridCol w="548050">
                  <a:extLst>
                    <a:ext uri="{9D8B030D-6E8A-4147-A177-3AD203B41FA5}">
                      <a16:colId xmlns:a16="http://schemas.microsoft.com/office/drawing/2014/main" val="722078321"/>
                    </a:ext>
                  </a:extLst>
                </a:gridCol>
              </a:tblGrid>
              <a:tr h="605742">
                <a:tc gridSpan="7">
                  <a:txBody>
                    <a:bodyPr/>
                    <a:lstStyle/>
                    <a:p>
                      <a:pPr algn="ctr"/>
                      <a:r>
                        <a:rPr lang="hu-HU" dirty="0"/>
                        <a:t>d értékek Q-ban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Kiterjesztett csúcs:d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l-GR" dirty="0"/>
                        <a:t>π</a:t>
                      </a:r>
                      <a:r>
                        <a:rPr lang="hu-HU" dirty="0"/>
                        <a:t> címkék változásai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087326"/>
                  </a:ext>
                </a:extLst>
              </a:tr>
              <a:tr h="308946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b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c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1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5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67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b:2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36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e:2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25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d:3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41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f:3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8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c:4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6922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98F91A1-CF1D-F8FE-F6F8-595089F72CB3}"/>
              </a:ext>
            </a:extLst>
          </p:cNvPr>
          <p:cNvSpPr txBox="1"/>
          <p:nvPr/>
        </p:nvSpPr>
        <p:spPr>
          <a:xfrm>
            <a:off x="1096259" y="1612076"/>
            <a:ext cx="348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</a:t>
            </a:r>
            <a:r>
              <a:rPr lang="hu-HU" u="sng" dirty="0"/>
              <a:t>g</a:t>
            </a:r>
            <a:r>
              <a:rPr lang="hu-HU" dirty="0"/>
              <a:t> csúcsot nem terjesztjük ki, mert sose jutunk el oda (¬Q.isEmpty()).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D01019-4E30-417C-5FA4-9E8BC4C2E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54774"/>
              </p:ext>
            </p:extLst>
          </p:nvPr>
        </p:nvGraphicFramePr>
        <p:xfrm>
          <a:off x="1099349" y="6243907"/>
          <a:ext cx="812800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237910094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291128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3553193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74208812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5187138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90486045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54008150"/>
                    </a:ext>
                  </a:extLst>
                </a:gridCol>
                <a:gridCol w="870207">
                  <a:extLst>
                    <a:ext uri="{9D8B030D-6E8A-4147-A177-3AD203B41FA5}">
                      <a16:colId xmlns:a16="http://schemas.microsoft.com/office/drawing/2014/main" val="75604277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3881715227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86542192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614700335"/>
                    </a:ext>
                  </a:extLst>
                </a:gridCol>
                <a:gridCol w="419903">
                  <a:extLst>
                    <a:ext uri="{9D8B030D-6E8A-4147-A177-3AD203B41FA5}">
                      <a16:colId xmlns:a16="http://schemas.microsoft.com/office/drawing/2014/main" val="7086602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84997269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84972076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624416579"/>
                    </a:ext>
                  </a:extLst>
                </a:gridCol>
              </a:tblGrid>
              <a:tr h="290243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>
                          <a:solidFill>
                            <a:schemeClr val="accent1"/>
                          </a:solidFill>
                        </a:rPr>
                        <a:t>eredmény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6748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6EB23B9-A9DB-38C5-569C-3CB4A5B7B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248" y="1141562"/>
            <a:ext cx="219106" cy="1047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33E7D9-CBA1-9086-F505-D41430883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663" y="1091386"/>
            <a:ext cx="219106" cy="10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80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72CC9-4EE5-45FE-0E6D-BF68D59A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7740" y="-1367302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Levezetés eredménye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83AC20D4-045D-8B66-983F-7B867FD3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19" y="4663928"/>
            <a:ext cx="8240275" cy="109552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D01019-4E30-417C-5FA4-9E8BC4C2E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099630"/>
              </p:ext>
            </p:extLst>
          </p:nvPr>
        </p:nvGraphicFramePr>
        <p:xfrm>
          <a:off x="729805" y="5726374"/>
          <a:ext cx="812800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237910094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291128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3553193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74208812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5187138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90486045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54008150"/>
                    </a:ext>
                  </a:extLst>
                </a:gridCol>
                <a:gridCol w="870207">
                  <a:extLst>
                    <a:ext uri="{9D8B030D-6E8A-4147-A177-3AD203B41FA5}">
                      <a16:colId xmlns:a16="http://schemas.microsoft.com/office/drawing/2014/main" val="75604277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3881715227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386542192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614700335"/>
                    </a:ext>
                  </a:extLst>
                </a:gridCol>
                <a:gridCol w="419903">
                  <a:extLst>
                    <a:ext uri="{9D8B030D-6E8A-4147-A177-3AD203B41FA5}">
                      <a16:colId xmlns:a16="http://schemas.microsoft.com/office/drawing/2014/main" val="7086602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84997269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84972076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624416579"/>
                    </a:ext>
                  </a:extLst>
                </a:gridCol>
              </a:tblGrid>
              <a:tr h="290243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eredmény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67484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77B78562-3B6B-6ED6-657C-C443DE4A52C0}"/>
              </a:ext>
            </a:extLst>
          </p:cNvPr>
          <p:cNvGrpSpPr/>
          <p:nvPr/>
        </p:nvGrpSpPr>
        <p:grpSpPr>
          <a:xfrm>
            <a:off x="2335182" y="1436686"/>
            <a:ext cx="7521328" cy="2838738"/>
            <a:chOff x="2335182" y="1436686"/>
            <a:chExt cx="7521328" cy="283873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26D0E7B-1C4E-464B-1923-2E37F41796A1}"/>
                </a:ext>
              </a:extLst>
            </p:cNvPr>
            <p:cNvGrpSpPr/>
            <p:nvPr/>
          </p:nvGrpSpPr>
          <p:grpSpPr>
            <a:xfrm>
              <a:off x="2335182" y="1436686"/>
              <a:ext cx="7521328" cy="2838738"/>
              <a:chOff x="2335182" y="1427136"/>
              <a:chExt cx="7521328" cy="283873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F19D7EE-3B3E-2EEB-A9DB-5B732F39BE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5182" y="1427136"/>
                <a:ext cx="7521328" cy="2838738"/>
              </a:xfrm>
              <a:prstGeom prst="rect">
                <a:avLst/>
              </a:prstGeom>
            </p:spPr>
          </p:pic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BCBA6BDB-11A3-1EA8-526D-CB7347430F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7409" y="1874711"/>
                <a:ext cx="159067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AC210DF-3FC7-8BDB-72E5-307A343532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5467" y="1874711"/>
                <a:ext cx="1590675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22CD369-3F10-5FEE-754B-B833DD8283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0210" y="1989011"/>
                <a:ext cx="518474" cy="154534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0E06422-2499-86A3-03BC-9F4A15C58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7135" y="1947860"/>
                <a:ext cx="518474" cy="154534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D87981F-C8A2-634C-065E-0B6B75A02E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91270" y="1988598"/>
                <a:ext cx="514905" cy="15092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D3E4998-B059-A33D-0C0A-EE99A38634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3674" y="1890944"/>
                <a:ext cx="1491448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58369769-5759-4B0D-33A0-611D380784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4349733">
                <a:off x="8599038" y="2849850"/>
                <a:ext cx="219106" cy="104790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8831D32-F4C8-83DC-0803-4FE3BC0AA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4455" y="2777721"/>
              <a:ext cx="219106" cy="104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2624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72CC9-4EE5-45FE-0E6D-BF68D59A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78074" y="-1245330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Elméleti</a:t>
            </a:r>
            <a:r>
              <a:rPr lang="hu-HU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rész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876DBEF-EBE6-90A2-8B3F-C8AE4AA32BE1}"/>
              </a:ext>
            </a:extLst>
          </p:cNvPr>
          <p:cNvSpPr txBox="1"/>
          <p:nvPr/>
        </p:nvSpPr>
        <p:spPr>
          <a:xfrm>
            <a:off x="641022" y="1445054"/>
            <a:ext cx="94645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-&gt; egy gráf egy adott csúcsából más csúcsokba vezető legrövidebb utakat keresi</a:t>
            </a:r>
          </a:p>
          <a:p>
            <a:pPr marL="285750" indent="-285750">
              <a:buFontTx/>
              <a:buChar char="-"/>
            </a:pPr>
            <a:r>
              <a:rPr lang="hu-HU" dirty="0"/>
              <a:t>előfeltétele, hogy a gráfban nem lehet negatív súlyú él</a:t>
            </a:r>
          </a:p>
          <a:p>
            <a:pPr marL="285750" indent="-285750">
              <a:buFontTx/>
              <a:buChar char="-"/>
            </a:pPr>
            <a:r>
              <a:rPr lang="hu-HU" dirty="0"/>
              <a:t>mohó algoritmus</a:t>
            </a:r>
          </a:p>
          <a:p>
            <a:pPr marL="285750" indent="-285750">
              <a:buFontTx/>
              <a:buChar char="-"/>
            </a:pPr>
            <a:r>
              <a:rPr lang="hu-HU" dirty="0"/>
              <a:t>mindig azt a csúcsot dolgozza fel, ahova a legrövidebb utat találta a kezdő (=start) csúcsból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hu-HU" dirty="0"/>
              <a:t>minimum prioritásos sort használ, minden v csúcsra visszaadja a d(v) értéket</a:t>
            </a:r>
          </a:p>
          <a:p>
            <a:pPr marL="285750" indent="-285750">
              <a:buFontTx/>
              <a:buChar char="-"/>
            </a:pPr>
            <a:r>
              <a:rPr lang="hu-HU" dirty="0"/>
              <a:t>kezdetben a csúcsok d(v) értékei végtelen</a:t>
            </a:r>
          </a:p>
          <a:p>
            <a:pPr marL="285750" indent="-285750">
              <a:buFontTx/>
              <a:buChar char="-"/>
            </a:pPr>
            <a:r>
              <a:rPr lang="hu-HU" dirty="0"/>
              <a:t>futási ideje: </a:t>
            </a:r>
            <a:r>
              <a:rPr lang="pt-BR" dirty="0"/>
              <a:t>MT(n, m) ∈ O((n + m) ∗ log n), mT(n, m) ∈ Θ(n)</a:t>
            </a: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34C25-53AC-03C0-9F64-C67B23270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295" y="3602152"/>
            <a:ext cx="4353533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21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72CC9-4EE5-45FE-0E6D-BF68D59A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11399" y="-1185082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Levezetés példa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6AE9899-D38B-9E87-6117-6CA0AD659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78178"/>
              </p:ext>
            </p:extLst>
          </p:nvPr>
        </p:nvGraphicFramePr>
        <p:xfrm>
          <a:off x="1096259" y="2676525"/>
          <a:ext cx="8134188" cy="3567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51489819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31591273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6620059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6969656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6021077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3421218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77943195"/>
                    </a:ext>
                  </a:extLst>
                </a:gridCol>
                <a:gridCol w="875454">
                  <a:extLst>
                    <a:ext uri="{9D8B030D-6E8A-4147-A177-3AD203B41FA5}">
                      <a16:colId xmlns:a16="http://schemas.microsoft.com/office/drawing/2014/main" val="669074050"/>
                    </a:ext>
                  </a:extLst>
                </a:gridCol>
                <a:gridCol w="390204">
                  <a:extLst>
                    <a:ext uri="{9D8B030D-6E8A-4147-A177-3AD203B41FA5}">
                      <a16:colId xmlns:a16="http://schemas.microsoft.com/office/drawing/2014/main" val="340702437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659930325"/>
                    </a:ext>
                  </a:extLst>
                </a:gridCol>
                <a:gridCol w="454135">
                  <a:extLst>
                    <a:ext uri="{9D8B030D-6E8A-4147-A177-3AD203B41FA5}">
                      <a16:colId xmlns:a16="http://schemas.microsoft.com/office/drawing/2014/main" val="174362987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38321452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1026153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68088022"/>
                    </a:ext>
                  </a:extLst>
                </a:gridCol>
                <a:gridCol w="548050">
                  <a:extLst>
                    <a:ext uri="{9D8B030D-6E8A-4147-A177-3AD203B41FA5}">
                      <a16:colId xmlns:a16="http://schemas.microsoft.com/office/drawing/2014/main" val="722078321"/>
                    </a:ext>
                  </a:extLst>
                </a:gridCol>
              </a:tblGrid>
              <a:tr h="605742">
                <a:tc gridSpan="7">
                  <a:txBody>
                    <a:bodyPr/>
                    <a:lstStyle/>
                    <a:p>
                      <a:pPr algn="ctr"/>
                      <a:r>
                        <a:rPr lang="hu-HU" dirty="0"/>
                        <a:t>d értékek Q-ban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Kiterjesztett csúcs:d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l-GR" dirty="0"/>
                        <a:t>π</a:t>
                      </a:r>
                      <a:r>
                        <a:rPr lang="hu-HU" dirty="0"/>
                        <a:t> címkék változásai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087326"/>
                  </a:ext>
                </a:extLst>
              </a:tr>
              <a:tr h="308946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b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c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1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5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67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36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25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41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8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6922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2D08A5A-17DB-B099-19FE-4D6C6F5159CF}"/>
              </a:ext>
            </a:extLst>
          </p:cNvPr>
          <p:cNvSpPr txBox="1"/>
          <p:nvPr/>
        </p:nvSpPr>
        <p:spPr>
          <a:xfrm>
            <a:off x="1096259" y="1600200"/>
            <a:ext cx="275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</a:t>
            </a:r>
            <a:r>
              <a:rPr lang="hu-HU" u="sng" dirty="0"/>
              <a:t>a</a:t>
            </a:r>
            <a:r>
              <a:rPr lang="hu-HU" dirty="0"/>
              <a:t> a start csúcs, ennek a d értéke 0 lesz.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A8877B-654E-3BB7-8B8E-002D0CD8F2A3}"/>
              </a:ext>
            </a:extLst>
          </p:cNvPr>
          <p:cNvGrpSpPr/>
          <p:nvPr/>
        </p:nvGrpSpPr>
        <p:grpSpPr>
          <a:xfrm>
            <a:off x="5685434" y="174640"/>
            <a:ext cx="5401429" cy="2038635"/>
            <a:chOff x="5999711" y="174639"/>
            <a:chExt cx="5401429" cy="20386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F19D7EE-3B3E-2EEB-A9DB-5B732F39B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9711" y="174639"/>
              <a:ext cx="5401429" cy="203863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E06DA4-9DCB-638F-8090-35C5805F8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5671" y="1132036"/>
              <a:ext cx="104790" cy="12384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8BA08EE-2B90-A3CD-354B-8259E1C45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65956" y="1132036"/>
              <a:ext cx="104790" cy="123842"/>
            </a:xfrm>
            <a:prstGeom prst="rect">
              <a:avLst/>
            </a:prstGeom>
          </p:spPr>
        </p:pic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18ECFBE-E9DE-B45C-D033-C003C9EEB667}"/>
              </a:ext>
            </a:extLst>
          </p:cNvPr>
          <p:cNvSpPr/>
          <p:nvPr/>
        </p:nvSpPr>
        <p:spPr>
          <a:xfrm>
            <a:off x="5735498" y="295275"/>
            <a:ext cx="31432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620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72CC9-4EE5-45FE-0E6D-BF68D59A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11399" y="-1193960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Levezetés példa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F19D7EE-3B3E-2EEB-A9DB-5B732F39B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386" y="174640"/>
            <a:ext cx="5401429" cy="2038635"/>
          </a:xfrm>
          <a:prstGeom prst="rect">
            <a:avLst/>
          </a:prstGeom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6AE9899-D38B-9E87-6117-6CA0AD659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438320"/>
              </p:ext>
            </p:extLst>
          </p:nvPr>
        </p:nvGraphicFramePr>
        <p:xfrm>
          <a:off x="1096259" y="2676525"/>
          <a:ext cx="8134188" cy="3567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51489819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31591273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6620059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6969656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6021077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3421218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77943195"/>
                    </a:ext>
                  </a:extLst>
                </a:gridCol>
                <a:gridCol w="875454">
                  <a:extLst>
                    <a:ext uri="{9D8B030D-6E8A-4147-A177-3AD203B41FA5}">
                      <a16:colId xmlns:a16="http://schemas.microsoft.com/office/drawing/2014/main" val="669074050"/>
                    </a:ext>
                  </a:extLst>
                </a:gridCol>
                <a:gridCol w="502668">
                  <a:extLst>
                    <a:ext uri="{9D8B030D-6E8A-4147-A177-3AD203B41FA5}">
                      <a16:colId xmlns:a16="http://schemas.microsoft.com/office/drawing/2014/main" val="3407024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5993032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743629872"/>
                    </a:ext>
                  </a:extLst>
                </a:gridCol>
                <a:gridCol w="426338">
                  <a:extLst>
                    <a:ext uri="{9D8B030D-6E8A-4147-A177-3AD203B41FA5}">
                      <a16:colId xmlns:a16="http://schemas.microsoft.com/office/drawing/2014/main" val="238321452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1026153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68088022"/>
                    </a:ext>
                  </a:extLst>
                </a:gridCol>
                <a:gridCol w="548050">
                  <a:extLst>
                    <a:ext uri="{9D8B030D-6E8A-4147-A177-3AD203B41FA5}">
                      <a16:colId xmlns:a16="http://schemas.microsoft.com/office/drawing/2014/main" val="722078321"/>
                    </a:ext>
                  </a:extLst>
                </a:gridCol>
              </a:tblGrid>
              <a:tr h="605742">
                <a:tc gridSpan="7">
                  <a:txBody>
                    <a:bodyPr/>
                    <a:lstStyle/>
                    <a:p>
                      <a:pPr algn="ctr"/>
                      <a:r>
                        <a:rPr lang="hu-HU" dirty="0"/>
                        <a:t>d értékek Q-ban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Kiterjesztett csúcs:d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l-GR" dirty="0"/>
                        <a:t>π</a:t>
                      </a:r>
                      <a:r>
                        <a:rPr lang="hu-HU" dirty="0"/>
                        <a:t> címkék változásai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087326"/>
                  </a:ext>
                </a:extLst>
              </a:tr>
              <a:tr h="308946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b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c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1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5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a:0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67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36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25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41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8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69227"/>
                  </a:ext>
                </a:extLst>
              </a:tr>
            </a:tbl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71D9AFC9-F399-1144-1C19-7508EB98A7F6}"/>
              </a:ext>
            </a:extLst>
          </p:cNvPr>
          <p:cNvSpPr/>
          <p:nvPr/>
        </p:nvSpPr>
        <p:spPr>
          <a:xfrm>
            <a:off x="6096000" y="103060"/>
            <a:ext cx="1914525" cy="60179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C37C6A-3E85-6291-6B6E-F9E93D3DC8D0}"/>
              </a:ext>
            </a:extLst>
          </p:cNvPr>
          <p:cNvSpPr/>
          <p:nvPr/>
        </p:nvSpPr>
        <p:spPr>
          <a:xfrm rot="4269675">
            <a:off x="5613479" y="867366"/>
            <a:ext cx="1905829" cy="56983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F91A1-CF1D-F8FE-F6F8-595089F72CB3}"/>
              </a:ext>
            </a:extLst>
          </p:cNvPr>
          <p:cNvSpPr txBox="1"/>
          <p:nvPr/>
        </p:nvSpPr>
        <p:spPr>
          <a:xfrm>
            <a:off x="1096259" y="1600200"/>
            <a:ext cx="275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Kiterjesztjük az </a:t>
            </a:r>
            <a:r>
              <a:rPr lang="hu-HU" u="sng" dirty="0"/>
              <a:t>a</a:t>
            </a:r>
            <a:r>
              <a:rPr lang="hu-HU" dirty="0"/>
              <a:t> csúcsot.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AE2705-7EE1-0763-B1A8-30500687AC96}"/>
              </a:ext>
            </a:extLst>
          </p:cNvPr>
          <p:cNvSpPr txBox="1"/>
          <p:nvPr/>
        </p:nvSpPr>
        <p:spPr>
          <a:xfrm>
            <a:off x="9603403" y="3813885"/>
            <a:ext cx="207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d(b) := d(a) + 2</a:t>
            </a:r>
          </a:p>
          <a:p>
            <a:r>
              <a:rPr lang="hu-HU" dirty="0"/>
              <a:t>d(c) := d(a) + 4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AADEF86-B852-5311-D787-16D9A6B1A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2816" y="1152281"/>
            <a:ext cx="123842" cy="11431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7BF5DE5-40C4-96E0-61C4-27095BDB6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440" y="1095123"/>
            <a:ext cx="123842" cy="11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16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72CC9-4EE5-45FE-0E6D-BF68D59A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11399" y="-1193960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Levezetés példa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F19D7EE-3B3E-2EEB-A9DB-5B732F39B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386" y="174640"/>
            <a:ext cx="5401429" cy="2038635"/>
          </a:xfrm>
          <a:prstGeom prst="rect">
            <a:avLst/>
          </a:prstGeom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6AE9899-D38B-9E87-6117-6CA0AD659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06928"/>
              </p:ext>
            </p:extLst>
          </p:nvPr>
        </p:nvGraphicFramePr>
        <p:xfrm>
          <a:off x="1096259" y="2676525"/>
          <a:ext cx="8134188" cy="3567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51489819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31591273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6620059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6969656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6021077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3421218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77943195"/>
                    </a:ext>
                  </a:extLst>
                </a:gridCol>
                <a:gridCol w="875454">
                  <a:extLst>
                    <a:ext uri="{9D8B030D-6E8A-4147-A177-3AD203B41FA5}">
                      <a16:colId xmlns:a16="http://schemas.microsoft.com/office/drawing/2014/main" val="669074050"/>
                    </a:ext>
                  </a:extLst>
                </a:gridCol>
                <a:gridCol w="502668">
                  <a:extLst>
                    <a:ext uri="{9D8B030D-6E8A-4147-A177-3AD203B41FA5}">
                      <a16:colId xmlns:a16="http://schemas.microsoft.com/office/drawing/2014/main" val="3407024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5993032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743629872"/>
                    </a:ext>
                  </a:extLst>
                </a:gridCol>
                <a:gridCol w="426338">
                  <a:extLst>
                    <a:ext uri="{9D8B030D-6E8A-4147-A177-3AD203B41FA5}">
                      <a16:colId xmlns:a16="http://schemas.microsoft.com/office/drawing/2014/main" val="238321452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1026153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68088022"/>
                    </a:ext>
                  </a:extLst>
                </a:gridCol>
                <a:gridCol w="548050">
                  <a:extLst>
                    <a:ext uri="{9D8B030D-6E8A-4147-A177-3AD203B41FA5}">
                      <a16:colId xmlns:a16="http://schemas.microsoft.com/office/drawing/2014/main" val="722078321"/>
                    </a:ext>
                  </a:extLst>
                </a:gridCol>
              </a:tblGrid>
              <a:tr h="605742">
                <a:tc gridSpan="7">
                  <a:txBody>
                    <a:bodyPr/>
                    <a:lstStyle/>
                    <a:p>
                      <a:pPr algn="ctr"/>
                      <a:r>
                        <a:rPr lang="hu-HU" dirty="0"/>
                        <a:t>d értékek Q-ban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Kiterjesztett csúcs:d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l-GR" dirty="0"/>
                        <a:t>π</a:t>
                      </a:r>
                      <a:r>
                        <a:rPr lang="hu-HU" dirty="0"/>
                        <a:t> címkék változásai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087326"/>
                  </a:ext>
                </a:extLst>
              </a:tr>
              <a:tr h="308946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b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c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1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5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67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b:2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36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25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41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8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69227"/>
                  </a:ext>
                </a:extLst>
              </a:tr>
            </a:tbl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71D9AFC9-F399-1144-1C19-7508EB98A7F6}"/>
              </a:ext>
            </a:extLst>
          </p:cNvPr>
          <p:cNvSpPr/>
          <p:nvPr/>
        </p:nvSpPr>
        <p:spPr>
          <a:xfrm>
            <a:off x="7581901" y="158412"/>
            <a:ext cx="1930510" cy="45568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C37C6A-3E85-6291-6B6E-F9E93D3DC8D0}"/>
              </a:ext>
            </a:extLst>
          </p:cNvPr>
          <p:cNvSpPr/>
          <p:nvPr/>
        </p:nvSpPr>
        <p:spPr>
          <a:xfrm rot="4269675">
            <a:off x="7147253" y="867365"/>
            <a:ext cx="1905829" cy="56983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F91A1-CF1D-F8FE-F6F8-595089F72CB3}"/>
              </a:ext>
            </a:extLst>
          </p:cNvPr>
          <p:cNvSpPr txBox="1"/>
          <p:nvPr/>
        </p:nvSpPr>
        <p:spPr>
          <a:xfrm>
            <a:off x="1096259" y="1600200"/>
            <a:ext cx="275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d(b) &lt; d(c) =&gt; kiterjesztjük a </a:t>
            </a:r>
            <a:r>
              <a:rPr lang="hu-HU" u="sng" dirty="0"/>
              <a:t>b</a:t>
            </a:r>
            <a:r>
              <a:rPr lang="hu-HU" dirty="0"/>
              <a:t> csúcsot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18054-6A20-0019-E7F6-D43D50A0E0FD}"/>
              </a:ext>
            </a:extLst>
          </p:cNvPr>
          <p:cNvSpPr txBox="1"/>
          <p:nvPr/>
        </p:nvSpPr>
        <p:spPr>
          <a:xfrm>
            <a:off x="9672628" y="4394503"/>
            <a:ext cx="207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d(d) := d(b) + 1</a:t>
            </a:r>
          </a:p>
          <a:p>
            <a:r>
              <a:rPr lang="hu-HU" dirty="0"/>
              <a:t>d(e) := d(b) + 0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83262A-78C4-9413-163C-4C358AF5B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268" y="1136799"/>
            <a:ext cx="123842" cy="1143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4474C32-E943-AAD2-51A2-366ADA2F9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151066" y="1096946"/>
            <a:ext cx="119425" cy="1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80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72CC9-4EE5-45FE-0E6D-BF68D59A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11399" y="-1193960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Levezetés példa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F19D7EE-3B3E-2EEB-A9DB-5B732F39B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386" y="174640"/>
            <a:ext cx="5401429" cy="2038635"/>
          </a:xfrm>
          <a:prstGeom prst="rect">
            <a:avLst/>
          </a:prstGeom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6AE9899-D38B-9E87-6117-6CA0AD659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854890"/>
              </p:ext>
            </p:extLst>
          </p:nvPr>
        </p:nvGraphicFramePr>
        <p:xfrm>
          <a:off x="1096259" y="2676525"/>
          <a:ext cx="8134188" cy="3567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51489819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31591273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6620059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6969656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6021077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3421218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77943195"/>
                    </a:ext>
                  </a:extLst>
                </a:gridCol>
                <a:gridCol w="875454">
                  <a:extLst>
                    <a:ext uri="{9D8B030D-6E8A-4147-A177-3AD203B41FA5}">
                      <a16:colId xmlns:a16="http://schemas.microsoft.com/office/drawing/2014/main" val="669074050"/>
                    </a:ext>
                  </a:extLst>
                </a:gridCol>
                <a:gridCol w="502668">
                  <a:extLst>
                    <a:ext uri="{9D8B030D-6E8A-4147-A177-3AD203B41FA5}">
                      <a16:colId xmlns:a16="http://schemas.microsoft.com/office/drawing/2014/main" val="3407024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5993032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743629872"/>
                    </a:ext>
                  </a:extLst>
                </a:gridCol>
                <a:gridCol w="426338">
                  <a:extLst>
                    <a:ext uri="{9D8B030D-6E8A-4147-A177-3AD203B41FA5}">
                      <a16:colId xmlns:a16="http://schemas.microsoft.com/office/drawing/2014/main" val="238321452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1026153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68088022"/>
                    </a:ext>
                  </a:extLst>
                </a:gridCol>
                <a:gridCol w="548050">
                  <a:extLst>
                    <a:ext uri="{9D8B030D-6E8A-4147-A177-3AD203B41FA5}">
                      <a16:colId xmlns:a16="http://schemas.microsoft.com/office/drawing/2014/main" val="722078321"/>
                    </a:ext>
                  </a:extLst>
                </a:gridCol>
              </a:tblGrid>
              <a:tr h="605742">
                <a:tc gridSpan="7">
                  <a:txBody>
                    <a:bodyPr/>
                    <a:lstStyle/>
                    <a:p>
                      <a:pPr algn="ctr"/>
                      <a:r>
                        <a:rPr lang="hu-HU" dirty="0"/>
                        <a:t>d értékek Q-ban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Kiterjesztett csúcs:d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l-GR" dirty="0"/>
                        <a:t>π</a:t>
                      </a:r>
                      <a:r>
                        <a:rPr lang="hu-HU" dirty="0"/>
                        <a:t> címkék változásai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087326"/>
                  </a:ext>
                </a:extLst>
              </a:tr>
              <a:tr h="308946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b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c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1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5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67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b:2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36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e:2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25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41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8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69227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9EC37C6A-3E85-6291-6B6E-F9E93D3DC8D0}"/>
              </a:ext>
            </a:extLst>
          </p:cNvPr>
          <p:cNvSpPr/>
          <p:nvPr/>
        </p:nvSpPr>
        <p:spPr>
          <a:xfrm rot="4320684">
            <a:off x="8606377" y="895456"/>
            <a:ext cx="1905598" cy="56983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F91A1-CF1D-F8FE-F6F8-595089F72CB3}"/>
              </a:ext>
            </a:extLst>
          </p:cNvPr>
          <p:cNvSpPr txBox="1"/>
          <p:nvPr/>
        </p:nvSpPr>
        <p:spPr>
          <a:xfrm>
            <a:off x="1096259" y="1612076"/>
            <a:ext cx="270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d(e) &lt; d(c) és d(e) &lt; d(d) =&gt; kiterjesztjük az </a:t>
            </a:r>
            <a:r>
              <a:rPr lang="hu-HU" u="sng" dirty="0"/>
              <a:t>e</a:t>
            </a:r>
            <a:r>
              <a:rPr lang="hu-HU" dirty="0"/>
              <a:t> csúcsot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71F51-8C25-41FC-DF66-0EC9815120A6}"/>
              </a:ext>
            </a:extLst>
          </p:cNvPr>
          <p:cNvSpPr txBox="1"/>
          <p:nvPr/>
        </p:nvSpPr>
        <p:spPr>
          <a:xfrm>
            <a:off x="9477192" y="4748494"/>
            <a:ext cx="207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d(f) := d(e) + 1</a:t>
            </a:r>
          </a:p>
          <a:p>
            <a:r>
              <a:rPr lang="hu-HU" dirty="0"/>
              <a:t>d(g) := d(e) + 3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CC40A-43D3-27C1-9D2B-5D1A9863D274}"/>
              </a:ext>
            </a:extLst>
          </p:cNvPr>
          <p:cNvSpPr/>
          <p:nvPr/>
        </p:nvSpPr>
        <p:spPr>
          <a:xfrm>
            <a:off x="9092406" y="132839"/>
            <a:ext cx="1905598" cy="49613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6400A3-55CF-AEA8-DDD2-26B366CFD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431" y="1141562"/>
            <a:ext cx="219106" cy="1047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0D42724-E340-CECF-C8C1-9C2D26B6B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029" y="1127976"/>
            <a:ext cx="219106" cy="10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36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72CC9-4EE5-45FE-0E6D-BF68D59A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11399" y="-1193960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Levezetés példa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F19D7EE-3B3E-2EEB-A9DB-5B732F39B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386" y="174640"/>
            <a:ext cx="5401429" cy="2038635"/>
          </a:xfrm>
          <a:prstGeom prst="rect">
            <a:avLst/>
          </a:prstGeom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6AE9899-D38B-9E87-6117-6CA0AD659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159053"/>
              </p:ext>
            </p:extLst>
          </p:nvPr>
        </p:nvGraphicFramePr>
        <p:xfrm>
          <a:off x="1096259" y="2676525"/>
          <a:ext cx="8134188" cy="3567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51489819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31591273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6620059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6969656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6021077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3421218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77943195"/>
                    </a:ext>
                  </a:extLst>
                </a:gridCol>
                <a:gridCol w="875454">
                  <a:extLst>
                    <a:ext uri="{9D8B030D-6E8A-4147-A177-3AD203B41FA5}">
                      <a16:colId xmlns:a16="http://schemas.microsoft.com/office/drawing/2014/main" val="669074050"/>
                    </a:ext>
                  </a:extLst>
                </a:gridCol>
                <a:gridCol w="502668">
                  <a:extLst>
                    <a:ext uri="{9D8B030D-6E8A-4147-A177-3AD203B41FA5}">
                      <a16:colId xmlns:a16="http://schemas.microsoft.com/office/drawing/2014/main" val="3407024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5993032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743629872"/>
                    </a:ext>
                  </a:extLst>
                </a:gridCol>
                <a:gridCol w="426338">
                  <a:extLst>
                    <a:ext uri="{9D8B030D-6E8A-4147-A177-3AD203B41FA5}">
                      <a16:colId xmlns:a16="http://schemas.microsoft.com/office/drawing/2014/main" val="238321452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1026153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68088022"/>
                    </a:ext>
                  </a:extLst>
                </a:gridCol>
                <a:gridCol w="548050">
                  <a:extLst>
                    <a:ext uri="{9D8B030D-6E8A-4147-A177-3AD203B41FA5}">
                      <a16:colId xmlns:a16="http://schemas.microsoft.com/office/drawing/2014/main" val="722078321"/>
                    </a:ext>
                  </a:extLst>
                </a:gridCol>
              </a:tblGrid>
              <a:tr h="605742">
                <a:tc gridSpan="7">
                  <a:txBody>
                    <a:bodyPr/>
                    <a:lstStyle/>
                    <a:p>
                      <a:pPr algn="ctr"/>
                      <a:r>
                        <a:rPr lang="hu-HU" dirty="0"/>
                        <a:t>d értékek Q-ban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Kiterjesztett csúcs:d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l-GR" dirty="0"/>
                        <a:t>π</a:t>
                      </a:r>
                      <a:r>
                        <a:rPr lang="hu-HU" dirty="0"/>
                        <a:t> címkék változásai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087326"/>
                  </a:ext>
                </a:extLst>
              </a:tr>
              <a:tr h="308946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b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c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1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5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67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b:2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36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e:2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25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d:3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41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8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69227"/>
                  </a:ext>
                </a:extLst>
              </a:tr>
            </a:tbl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71D9AFC9-F399-1144-1C19-7508EB98A7F6}"/>
              </a:ext>
            </a:extLst>
          </p:cNvPr>
          <p:cNvSpPr/>
          <p:nvPr/>
        </p:nvSpPr>
        <p:spPr>
          <a:xfrm>
            <a:off x="6609859" y="1623863"/>
            <a:ext cx="1930510" cy="45568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C37C6A-3E85-6291-6B6E-F9E93D3DC8D0}"/>
              </a:ext>
            </a:extLst>
          </p:cNvPr>
          <p:cNvSpPr/>
          <p:nvPr/>
        </p:nvSpPr>
        <p:spPr>
          <a:xfrm rot="7533562">
            <a:off x="7708472" y="856721"/>
            <a:ext cx="2191757" cy="56983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F91A1-CF1D-F8FE-F6F8-595089F72CB3}"/>
              </a:ext>
            </a:extLst>
          </p:cNvPr>
          <p:cNvSpPr txBox="1"/>
          <p:nvPr/>
        </p:nvSpPr>
        <p:spPr>
          <a:xfrm>
            <a:off x="1096259" y="1600200"/>
            <a:ext cx="4014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d(d) &lt; d(c) és d(d) = d(f), DE d hamarabb van az abc-ben, mint az f és d(d) &lt; d(g)  =&gt; kiterjesztjük a </a:t>
            </a:r>
            <a:r>
              <a:rPr lang="hu-HU" u="sng" dirty="0"/>
              <a:t>d</a:t>
            </a:r>
            <a:r>
              <a:rPr lang="hu-HU" dirty="0"/>
              <a:t> csúcsot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71F51-8C25-41FC-DF66-0EC9815120A6}"/>
              </a:ext>
            </a:extLst>
          </p:cNvPr>
          <p:cNvSpPr txBox="1"/>
          <p:nvPr/>
        </p:nvSpPr>
        <p:spPr>
          <a:xfrm>
            <a:off x="9477192" y="5005542"/>
            <a:ext cx="2588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d(c) == d(d) + 1</a:t>
            </a:r>
          </a:p>
          <a:p>
            <a:r>
              <a:rPr lang="hu-HU" u="sng" dirty="0"/>
              <a:t>e</a:t>
            </a:r>
            <a:r>
              <a:rPr lang="hu-HU" dirty="0"/>
              <a:t> már ki volt terjesztve</a:t>
            </a:r>
          </a:p>
          <a:p>
            <a:r>
              <a:rPr lang="hu-HU" dirty="0"/>
              <a:t>d(f) &lt; d(d) + 3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91D57A-861B-5691-D409-69920C4EE919}"/>
              </a:ext>
            </a:extLst>
          </p:cNvPr>
          <p:cNvSpPr/>
          <p:nvPr/>
        </p:nvSpPr>
        <p:spPr>
          <a:xfrm>
            <a:off x="8086105" y="1643632"/>
            <a:ext cx="1930510" cy="45568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915803-721B-CA53-D318-C6D7B57B1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229" y="1153955"/>
            <a:ext cx="634651" cy="1215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ED360ED-508D-38B6-DB81-00E103D5B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845" y="1100404"/>
            <a:ext cx="123842" cy="11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09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72CC9-4EE5-45FE-0E6D-BF68D59A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11399" y="-1193960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Levezetés példa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F19D7EE-3B3E-2EEB-A9DB-5B732F39B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386" y="174640"/>
            <a:ext cx="5401429" cy="2038635"/>
          </a:xfrm>
          <a:prstGeom prst="rect">
            <a:avLst/>
          </a:prstGeom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6AE9899-D38B-9E87-6117-6CA0AD659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675096"/>
              </p:ext>
            </p:extLst>
          </p:nvPr>
        </p:nvGraphicFramePr>
        <p:xfrm>
          <a:off x="1096259" y="2676525"/>
          <a:ext cx="8134188" cy="3567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51489819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31591273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6620059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6969656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6021077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3421218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77943195"/>
                    </a:ext>
                  </a:extLst>
                </a:gridCol>
                <a:gridCol w="875454">
                  <a:extLst>
                    <a:ext uri="{9D8B030D-6E8A-4147-A177-3AD203B41FA5}">
                      <a16:colId xmlns:a16="http://schemas.microsoft.com/office/drawing/2014/main" val="669074050"/>
                    </a:ext>
                  </a:extLst>
                </a:gridCol>
                <a:gridCol w="502668">
                  <a:extLst>
                    <a:ext uri="{9D8B030D-6E8A-4147-A177-3AD203B41FA5}">
                      <a16:colId xmlns:a16="http://schemas.microsoft.com/office/drawing/2014/main" val="3407024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5993032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743629872"/>
                    </a:ext>
                  </a:extLst>
                </a:gridCol>
                <a:gridCol w="426338">
                  <a:extLst>
                    <a:ext uri="{9D8B030D-6E8A-4147-A177-3AD203B41FA5}">
                      <a16:colId xmlns:a16="http://schemas.microsoft.com/office/drawing/2014/main" val="238321452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1026153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68088022"/>
                    </a:ext>
                  </a:extLst>
                </a:gridCol>
                <a:gridCol w="548050">
                  <a:extLst>
                    <a:ext uri="{9D8B030D-6E8A-4147-A177-3AD203B41FA5}">
                      <a16:colId xmlns:a16="http://schemas.microsoft.com/office/drawing/2014/main" val="722078321"/>
                    </a:ext>
                  </a:extLst>
                </a:gridCol>
              </a:tblGrid>
              <a:tr h="605742">
                <a:tc gridSpan="7">
                  <a:txBody>
                    <a:bodyPr/>
                    <a:lstStyle/>
                    <a:p>
                      <a:pPr algn="ctr"/>
                      <a:r>
                        <a:rPr lang="hu-HU" dirty="0"/>
                        <a:t>d értékek Q-ban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Kiterjesztett csúcs:d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l-GR" dirty="0"/>
                        <a:t>π</a:t>
                      </a:r>
                      <a:r>
                        <a:rPr lang="hu-HU" dirty="0"/>
                        <a:t> címkék változásai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087326"/>
                  </a:ext>
                </a:extLst>
              </a:tr>
              <a:tr h="308946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b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c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1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5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67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b:2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36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e:2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25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d:3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41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accent1"/>
                          </a:solidFill>
                        </a:rPr>
                        <a:t>f:3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8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69227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9EC37C6A-3E85-6291-6B6E-F9E93D3DC8D0}"/>
              </a:ext>
            </a:extLst>
          </p:cNvPr>
          <p:cNvSpPr/>
          <p:nvPr/>
        </p:nvSpPr>
        <p:spPr>
          <a:xfrm rot="7359445">
            <a:off x="9233809" y="835574"/>
            <a:ext cx="2140857" cy="64723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F91A1-CF1D-F8FE-F6F8-595089F72CB3}"/>
              </a:ext>
            </a:extLst>
          </p:cNvPr>
          <p:cNvSpPr txBox="1"/>
          <p:nvPr/>
        </p:nvSpPr>
        <p:spPr>
          <a:xfrm>
            <a:off x="1096259" y="1612076"/>
            <a:ext cx="270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d(f) &lt; d(c) és d(f) &lt; d(g) =&gt; kiterjesztjük az </a:t>
            </a:r>
            <a:r>
              <a:rPr lang="hu-HU" u="sng" dirty="0"/>
              <a:t>f</a:t>
            </a:r>
            <a:r>
              <a:rPr lang="hu-HU" dirty="0"/>
              <a:t> csúcsot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71F51-8C25-41FC-DF66-0EC9815120A6}"/>
              </a:ext>
            </a:extLst>
          </p:cNvPr>
          <p:cNvSpPr txBox="1"/>
          <p:nvPr/>
        </p:nvSpPr>
        <p:spPr>
          <a:xfrm>
            <a:off x="9603403" y="5475080"/>
            <a:ext cx="207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d(g) == d(f) + 2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CFCBF-1F6D-7CA4-7635-204CBBC8F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24" y="1106798"/>
            <a:ext cx="219106" cy="1047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B721D5-A349-8E36-60C5-FD37B82F6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415" y="1106798"/>
            <a:ext cx="219106" cy="10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52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72CC9-4EE5-45FE-0E6D-BF68D59A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11399" y="-1193960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Levezetés példa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F19D7EE-3B3E-2EEB-A9DB-5B732F39B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386" y="174640"/>
            <a:ext cx="5401429" cy="2038635"/>
          </a:xfrm>
          <a:prstGeom prst="rect">
            <a:avLst/>
          </a:prstGeom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C6AE9899-D38B-9E87-6117-6CA0AD659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789789"/>
              </p:ext>
            </p:extLst>
          </p:nvPr>
        </p:nvGraphicFramePr>
        <p:xfrm>
          <a:off x="1096259" y="2676525"/>
          <a:ext cx="8134188" cy="3567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51489819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31591273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6620059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6969656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6021077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3421218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77943195"/>
                    </a:ext>
                  </a:extLst>
                </a:gridCol>
                <a:gridCol w="875454">
                  <a:extLst>
                    <a:ext uri="{9D8B030D-6E8A-4147-A177-3AD203B41FA5}">
                      <a16:colId xmlns:a16="http://schemas.microsoft.com/office/drawing/2014/main" val="669074050"/>
                    </a:ext>
                  </a:extLst>
                </a:gridCol>
                <a:gridCol w="502668">
                  <a:extLst>
                    <a:ext uri="{9D8B030D-6E8A-4147-A177-3AD203B41FA5}">
                      <a16:colId xmlns:a16="http://schemas.microsoft.com/office/drawing/2014/main" val="3407024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59930325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1743629872"/>
                    </a:ext>
                  </a:extLst>
                </a:gridCol>
                <a:gridCol w="426338">
                  <a:extLst>
                    <a:ext uri="{9D8B030D-6E8A-4147-A177-3AD203B41FA5}">
                      <a16:colId xmlns:a16="http://schemas.microsoft.com/office/drawing/2014/main" val="238321452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1026153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68088022"/>
                    </a:ext>
                  </a:extLst>
                </a:gridCol>
                <a:gridCol w="548050">
                  <a:extLst>
                    <a:ext uri="{9D8B030D-6E8A-4147-A177-3AD203B41FA5}">
                      <a16:colId xmlns:a16="http://schemas.microsoft.com/office/drawing/2014/main" val="722078321"/>
                    </a:ext>
                  </a:extLst>
                </a:gridCol>
              </a:tblGrid>
              <a:tr h="605742">
                <a:tc gridSpan="7">
                  <a:txBody>
                    <a:bodyPr/>
                    <a:lstStyle/>
                    <a:p>
                      <a:pPr algn="ctr"/>
                      <a:r>
                        <a:rPr lang="hu-HU" dirty="0"/>
                        <a:t>d értékek Q-ban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Kiterjesztett csúcs:d</a:t>
                      </a: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l-GR" dirty="0"/>
                        <a:t>π</a:t>
                      </a:r>
                      <a:r>
                        <a:rPr lang="hu-HU" dirty="0"/>
                        <a:t> címkék változásai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087326"/>
                  </a:ext>
                </a:extLst>
              </a:tr>
              <a:tr h="308946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b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c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f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1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45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a:0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67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b:2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36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e:2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25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d:3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41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8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c:4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69227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9EC37C6A-3E85-6291-6B6E-F9E93D3DC8D0}"/>
              </a:ext>
            </a:extLst>
          </p:cNvPr>
          <p:cNvSpPr/>
          <p:nvPr/>
        </p:nvSpPr>
        <p:spPr>
          <a:xfrm rot="7533562">
            <a:off x="6196900" y="871156"/>
            <a:ext cx="2191757" cy="56983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F91A1-CF1D-F8FE-F6F8-595089F72CB3}"/>
              </a:ext>
            </a:extLst>
          </p:cNvPr>
          <p:cNvSpPr txBox="1"/>
          <p:nvPr/>
        </p:nvSpPr>
        <p:spPr>
          <a:xfrm>
            <a:off x="1069901" y="1612076"/>
            <a:ext cx="2647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d(c) &lt; d(g) =&gt; kiterjesztjük a </a:t>
            </a:r>
            <a:r>
              <a:rPr lang="hu-HU" u="sng" dirty="0"/>
              <a:t>c</a:t>
            </a:r>
            <a:r>
              <a:rPr lang="hu-HU" dirty="0"/>
              <a:t> csúcsot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71F51-8C25-41FC-DF66-0EC9815120A6}"/>
              </a:ext>
            </a:extLst>
          </p:cNvPr>
          <p:cNvSpPr txBox="1"/>
          <p:nvPr/>
        </p:nvSpPr>
        <p:spPr>
          <a:xfrm>
            <a:off x="9477192" y="5704630"/>
            <a:ext cx="2076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 dirty="0"/>
              <a:t>b</a:t>
            </a:r>
            <a:r>
              <a:rPr lang="hu-HU" dirty="0"/>
              <a:t> már ki volt terjesztve, úgyhogy nem történik semmi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75A52-078B-6FBE-C592-C619EFE53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359" y="1141562"/>
            <a:ext cx="219106" cy="1047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5A5E8C-F0D2-9454-9C62-A3D1BDD83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227" y="1103676"/>
            <a:ext cx="219106" cy="10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76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C2D63866A2334CA55DC4E41B79A590" ma:contentTypeVersion="2" ma:contentTypeDescription="Create a new document." ma:contentTypeScope="" ma:versionID="cedae867fbf0999c38a881591df5400e">
  <xsd:schema xmlns:xsd="http://www.w3.org/2001/XMLSchema" xmlns:xs="http://www.w3.org/2001/XMLSchema" xmlns:p="http://schemas.microsoft.com/office/2006/metadata/properties" xmlns:ns3="492fbd86-014f-4a15-8031-b4a0daaa248e" targetNamespace="http://schemas.microsoft.com/office/2006/metadata/properties" ma:root="true" ma:fieldsID="dde758d6bd0cf6be20c524243bac89db" ns3:_="">
    <xsd:import namespace="492fbd86-014f-4a15-8031-b4a0daaa248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2fbd86-014f-4a15-8031-b4a0daaa24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FC8FDA-77EF-4C43-A3C4-B8B1A7A306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2fbd86-014f-4a15-8031-b4a0daaa24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559807-B94D-48B9-8862-E2746F572B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7C8985-FF7D-45B6-AFDD-3B724A95BD47}">
  <ds:schemaRefs>
    <ds:schemaRef ds:uri="492fbd86-014f-4a15-8031-b4a0daaa248e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925</Words>
  <Application>Microsoft Office PowerPoint</Application>
  <PresentationFormat>Widescreen</PresentationFormat>
  <Paragraphs>459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Office Theme</vt:lpstr>
      <vt:lpstr>DIJKSTRA algoritmus</vt:lpstr>
      <vt:lpstr>Elméleti rész</vt:lpstr>
      <vt:lpstr>Levezetés példa</vt:lpstr>
      <vt:lpstr>Levezetés példa</vt:lpstr>
      <vt:lpstr>Levezetés példa</vt:lpstr>
      <vt:lpstr>Levezetés példa</vt:lpstr>
      <vt:lpstr>Levezetés példa</vt:lpstr>
      <vt:lpstr>Levezetés példa</vt:lpstr>
      <vt:lpstr>Levezetés példa</vt:lpstr>
      <vt:lpstr>Levezetés példa</vt:lpstr>
      <vt:lpstr>Levezetés eredménye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 algoritmus</dc:title>
  <dc:creator>tiniky@sulid.hu</dc:creator>
  <cp:lastModifiedBy>tiniky@sulid.hu</cp:lastModifiedBy>
  <cp:revision>10</cp:revision>
  <dcterms:created xsi:type="dcterms:W3CDTF">2022-12-08T15:36:47Z</dcterms:created>
  <dcterms:modified xsi:type="dcterms:W3CDTF">2022-12-10T13:16:39Z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0x01010000C2D63866A2334CA55DC4E41B79A590</vt:lpwstr>
  </property>
</Properties>
</file>