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53"/>
  </p:notesMasterIdLst>
  <p:handoutMasterIdLst>
    <p:handoutMasterId r:id="rId54"/>
  </p:handoutMasterIdLst>
  <p:sldIdLst>
    <p:sldId id="388" r:id="rId2"/>
    <p:sldId id="713" r:id="rId3"/>
    <p:sldId id="646" r:id="rId4"/>
    <p:sldId id="640" r:id="rId5"/>
    <p:sldId id="641" r:id="rId6"/>
    <p:sldId id="647" r:id="rId7"/>
    <p:sldId id="714" r:id="rId8"/>
    <p:sldId id="648" r:id="rId9"/>
    <p:sldId id="715" r:id="rId10"/>
    <p:sldId id="716" r:id="rId11"/>
    <p:sldId id="438" r:id="rId12"/>
    <p:sldId id="606" r:id="rId13"/>
    <p:sldId id="440" r:id="rId14"/>
    <p:sldId id="441" r:id="rId15"/>
    <p:sldId id="717" r:id="rId16"/>
    <p:sldId id="718" r:id="rId17"/>
    <p:sldId id="719" r:id="rId18"/>
    <p:sldId id="667" r:id="rId19"/>
    <p:sldId id="654" r:id="rId20"/>
    <p:sldId id="655" r:id="rId21"/>
    <p:sldId id="656" r:id="rId22"/>
    <p:sldId id="657" r:id="rId23"/>
    <p:sldId id="658" r:id="rId24"/>
    <p:sldId id="668" r:id="rId25"/>
    <p:sldId id="669" r:id="rId26"/>
    <p:sldId id="670" r:id="rId27"/>
    <p:sldId id="671" r:id="rId28"/>
    <p:sldId id="661" r:id="rId29"/>
    <p:sldId id="662" r:id="rId30"/>
    <p:sldId id="663" r:id="rId31"/>
    <p:sldId id="609" r:id="rId32"/>
    <p:sldId id="610" r:id="rId33"/>
    <p:sldId id="611" r:id="rId34"/>
    <p:sldId id="723" r:id="rId35"/>
    <p:sldId id="613" r:id="rId36"/>
    <p:sldId id="614" r:id="rId37"/>
    <p:sldId id="615" r:id="rId38"/>
    <p:sldId id="724" r:id="rId39"/>
    <p:sldId id="617" r:id="rId40"/>
    <p:sldId id="618" r:id="rId41"/>
    <p:sldId id="619" r:id="rId42"/>
    <p:sldId id="620" r:id="rId43"/>
    <p:sldId id="621" r:id="rId44"/>
    <p:sldId id="622" r:id="rId45"/>
    <p:sldId id="623" r:id="rId46"/>
    <p:sldId id="624" r:id="rId47"/>
    <p:sldId id="625" r:id="rId48"/>
    <p:sldId id="626" r:id="rId49"/>
    <p:sldId id="627" r:id="rId50"/>
    <p:sldId id="628" r:id="rId51"/>
    <p:sldId id="459" r:id="rId52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713"/>
            <p14:sldId id="646"/>
            <p14:sldId id="640"/>
            <p14:sldId id="641"/>
            <p14:sldId id="647"/>
            <p14:sldId id="714"/>
            <p14:sldId id="648"/>
            <p14:sldId id="715"/>
            <p14:sldId id="716"/>
            <p14:sldId id="438"/>
            <p14:sldId id="606"/>
            <p14:sldId id="440"/>
            <p14:sldId id="441"/>
            <p14:sldId id="717"/>
            <p14:sldId id="718"/>
            <p14:sldId id="719"/>
            <p14:sldId id="667"/>
            <p14:sldId id="654"/>
            <p14:sldId id="655"/>
            <p14:sldId id="656"/>
            <p14:sldId id="657"/>
            <p14:sldId id="658"/>
            <p14:sldId id="668"/>
            <p14:sldId id="669"/>
            <p14:sldId id="670"/>
            <p14:sldId id="671"/>
            <p14:sldId id="661"/>
            <p14:sldId id="662"/>
            <p14:sldId id="663"/>
            <p14:sldId id="609"/>
            <p14:sldId id="610"/>
            <p14:sldId id="611"/>
            <p14:sldId id="723"/>
            <p14:sldId id="613"/>
            <p14:sldId id="614"/>
            <p14:sldId id="615"/>
            <p14:sldId id="724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4" autoAdjust="0"/>
    <p:restoredTop sz="89587" autoAdjust="0"/>
  </p:normalViewPr>
  <p:slideViewPr>
    <p:cSldViewPr snapToGrid="0">
      <p:cViewPr varScale="1">
        <p:scale>
          <a:sx n="59" d="100"/>
          <a:sy n="59" d="100"/>
        </p:scale>
        <p:origin x="1156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Egy vagy több </a:t>
            </a:r>
            <a:r>
              <a:rPr lang="hu-HU" dirty="0" err="1"/>
              <a:t>ip</a:t>
            </a:r>
            <a:r>
              <a:rPr lang="hu-HU" dirty="0"/>
              <a:t> cím/</a:t>
            </a:r>
            <a:r>
              <a:rPr lang="hu-HU" dirty="0" err="1"/>
              <a:t>hoszt</a:t>
            </a:r>
            <a:r>
              <a:rPr lang="hu-HU" dirty="0"/>
              <a:t> (LAN címek,</a:t>
            </a:r>
            <a:r>
              <a:rPr lang="hu-HU" baseline="0" dirty="0"/>
              <a:t> pl. </a:t>
            </a:r>
            <a:r>
              <a:rPr lang="hu-HU" baseline="0" dirty="0" err="1"/>
              <a:t>ethernet</a:t>
            </a:r>
            <a:r>
              <a:rPr lang="hu-HU" baseline="0" dirty="0"/>
              <a:t> 48-bites azonosító</a:t>
            </a:r>
            <a:r>
              <a:rPr lang="hu-HU" dirty="0"/>
              <a:t>)</a:t>
            </a:r>
          </a:p>
          <a:p>
            <a:r>
              <a:rPr lang="hu-HU" dirty="0"/>
              <a:t>EGYSZERŰ,</a:t>
            </a:r>
            <a:r>
              <a:rPr lang="hu-HU" baseline="0" dirty="0"/>
              <a:t> alternatíva táblázat karbantartása</a:t>
            </a:r>
          </a:p>
          <a:p>
            <a:r>
              <a:rPr lang="hu-HU" baseline="0" dirty="0"/>
              <a:t>R1 router (</a:t>
            </a:r>
            <a:r>
              <a:rPr lang="hu-HU" baseline="0" dirty="0" err="1"/>
              <a:t>felkonf</a:t>
            </a:r>
            <a:r>
              <a:rPr lang="hu-HU" baseline="0" dirty="0"/>
              <a:t> proxy ARP)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58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Egy vagy több </a:t>
            </a:r>
            <a:r>
              <a:rPr lang="hu-HU" dirty="0" err="1"/>
              <a:t>ip</a:t>
            </a:r>
            <a:r>
              <a:rPr lang="hu-HU" dirty="0"/>
              <a:t> cím/</a:t>
            </a:r>
            <a:r>
              <a:rPr lang="hu-HU" dirty="0" err="1"/>
              <a:t>hoszt</a:t>
            </a:r>
            <a:r>
              <a:rPr lang="hu-HU" dirty="0"/>
              <a:t> (LAN címek,</a:t>
            </a:r>
            <a:r>
              <a:rPr lang="hu-HU" baseline="0" dirty="0"/>
              <a:t> pl. </a:t>
            </a:r>
            <a:r>
              <a:rPr lang="hu-HU" baseline="0" dirty="0" err="1"/>
              <a:t>ethernet</a:t>
            </a:r>
            <a:r>
              <a:rPr lang="hu-HU" baseline="0" dirty="0"/>
              <a:t> 48-bites azonosító</a:t>
            </a:r>
            <a:r>
              <a:rPr lang="hu-HU" dirty="0"/>
              <a:t>)</a:t>
            </a:r>
          </a:p>
          <a:p>
            <a:r>
              <a:rPr lang="hu-HU" dirty="0"/>
              <a:t>EGYSZERŰ,</a:t>
            </a:r>
            <a:r>
              <a:rPr lang="hu-HU" baseline="0" dirty="0"/>
              <a:t> alternatíva táblázat karbantartása</a:t>
            </a:r>
          </a:p>
          <a:p>
            <a:r>
              <a:rPr lang="hu-HU" baseline="0" dirty="0"/>
              <a:t>R1 router (</a:t>
            </a:r>
            <a:r>
              <a:rPr lang="hu-HU" baseline="0" dirty="0" err="1"/>
              <a:t>felkonf</a:t>
            </a:r>
            <a:r>
              <a:rPr lang="hu-HU" baseline="0" dirty="0"/>
              <a:t> proxy ARP)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52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itt</a:t>
            </a:r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02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38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82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Seq</a:t>
            </a:r>
            <a:r>
              <a:rPr lang="en-US" dirty="0"/>
              <a:t> +</a:t>
            </a:r>
            <a:r>
              <a:rPr lang="en-US" baseline="0" dirty="0"/>
              <a:t> 1 </a:t>
            </a:r>
            <a:r>
              <a:rPr lang="en-US" baseline="0" dirty="0">
                <a:sym typeface="Wingdings"/>
              </a:rPr>
              <a:t> next expected data byte</a:t>
            </a:r>
            <a:endParaRPr lang="en-US" dirty="0"/>
          </a:p>
          <a:p>
            <a:r>
              <a:rPr lang="en-US" dirty="0"/>
              <a:t>211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92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Spoofing +</a:t>
            </a:r>
            <a:r>
              <a:rPr lang="en-US" baseline="0" dirty="0"/>
              <a:t> sequence prediction to hijack connections</a:t>
            </a:r>
          </a:p>
          <a:p>
            <a:r>
              <a:rPr lang="en-US" baseline="0" dirty="0"/>
              <a:t>SYN cookie: special sequence number sent in SYNACK so that when ACK comes back SYN cookie value can be reconstructed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70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side acts and sender and receiver</a:t>
            </a:r>
          </a:p>
          <a:p>
            <a:r>
              <a:rPr lang="en-US" dirty="0"/>
              <a:t>Every message contains sequence number, even if payload</a:t>
            </a:r>
            <a:r>
              <a:rPr lang="en-US" baseline="0" dirty="0"/>
              <a:t> length is zero</a:t>
            </a:r>
            <a:endParaRPr lang="en-US" dirty="0"/>
          </a:p>
          <a:p>
            <a:r>
              <a:rPr lang="en-US" dirty="0"/>
              <a:t>Every</a:t>
            </a:r>
            <a:r>
              <a:rPr lang="en-US" baseline="0" dirty="0"/>
              <a:t> message contains acknowledgements, even if no data was received</a:t>
            </a:r>
          </a:p>
          <a:p>
            <a:r>
              <a:rPr lang="en-US" baseline="0" dirty="0"/>
              <a:t>Every message advertises the window size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00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EF3907-DF2B-4478-9298-38235A8C7083}" type="slidenum">
              <a:rPr lang="en-US"/>
              <a:pPr/>
              <a:t>50</a:t>
            </a:fld>
            <a:endParaRPr lang="en-US"/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ITT!!! </a:t>
            </a:r>
            <a:r>
              <a:rPr lang="en-US" dirty="0"/>
              <a:t>Why is Cum. </a:t>
            </a:r>
            <a:r>
              <a:rPr lang="en-US" dirty="0" err="1"/>
              <a:t>Ack</a:t>
            </a:r>
            <a:r>
              <a:rPr lang="en-US" dirty="0"/>
              <a:t> a bad idea -&gt; packets 0-10,000 ;; 0-999 are lost but 1000-10000 received. </a:t>
            </a:r>
            <a:r>
              <a:rPr lang="en-US" dirty="0" err="1"/>
              <a:t>Cumack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= 0. Server will hold 9K</a:t>
            </a:r>
            <a:r>
              <a:rPr lang="en-US" baseline="0" dirty="0"/>
              <a:t> bytes in buffer even though received successfully and may even retransmit them.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Pontozza az útvonalakat</a:t>
            </a:r>
            <a:r>
              <a:rPr lang="hu-HU" baseline="0" dirty="0"/>
              <a:t> (végtelen értéket rendel a politikailag inkorrekt útvonalakhoz)</a:t>
            </a:r>
          </a:p>
          <a:p>
            <a:r>
              <a:rPr lang="hu-HU" baseline="0" dirty="0"/>
              <a:t>A pontozó nem a </a:t>
            </a:r>
            <a:r>
              <a:rPr lang="hu-HU" baseline="0" dirty="0" err="1"/>
              <a:t>bgp</a:t>
            </a:r>
            <a:r>
              <a:rPr lang="hu-HU" baseline="0" dirty="0"/>
              <a:t> része, hanem szabadon konfigurálható</a:t>
            </a:r>
          </a:p>
          <a:p>
            <a:r>
              <a:rPr lang="hu-HU" baseline="0" dirty="0"/>
              <a:t>Végtelenségig számolást az út ismeretével oldja fel.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04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962A2-D751-4E0B-AE0E-64254F241D2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51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F0C982-E227-41A3-AB51-9B3BBCBE32AB}" type="slidenum">
              <a:rPr lang="en-US"/>
              <a:pPr/>
              <a:t>8</a:t>
            </a:fld>
            <a:endParaRPr lang="en-US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0775" y="700088"/>
            <a:ext cx="4643438" cy="3484562"/>
          </a:xfrm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93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92E8A-83D8-4C9D-BE06-AD1416DBFB01}" type="slidenum">
              <a:rPr lang="en-US"/>
              <a:pPr/>
              <a:t>13</a:t>
            </a:fld>
            <a:endParaRPr lang="en-US"/>
          </a:p>
        </p:txBody>
      </p:sp>
      <p:sp>
        <p:nvSpPr>
          <p:cNvPr id="92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700088"/>
            <a:ext cx="4645025" cy="3484562"/>
          </a:xfrm>
          <a:ln/>
        </p:spPr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682" y="4413395"/>
            <a:ext cx="5046450" cy="4184087"/>
          </a:xfrm>
        </p:spPr>
        <p:txBody>
          <a:bodyPr wrap="square" lIns="91208" tIns="45604" rIns="91208" bIns="45604" anchor="t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42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EAB491-8B13-43F6-822A-B3DD47EDFA33}" type="slidenum">
              <a:rPr lang="en-US"/>
              <a:pPr/>
              <a:t>14</a:t>
            </a:fld>
            <a:endParaRPr lang="en-US"/>
          </a:p>
        </p:txBody>
      </p:sp>
      <p:sp>
        <p:nvSpPr>
          <p:cNvPr id="92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700088"/>
            <a:ext cx="4645025" cy="3484562"/>
          </a:xfrm>
          <a:ln/>
        </p:spPr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682" y="4413395"/>
            <a:ext cx="5046450" cy="4184087"/>
          </a:xfrm>
        </p:spPr>
        <p:txBody>
          <a:bodyPr wrap="square" lIns="91208" tIns="45604" rIns="91208" bIns="45604" anchor="t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52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Példa DF</a:t>
            </a:r>
            <a:r>
              <a:rPr lang="hu-HU" baseline="0" dirty="0"/>
              <a:t> bit (nem teljesíthető küldés), cél nem található</a:t>
            </a:r>
          </a:p>
          <a:p>
            <a:r>
              <a:rPr lang="hu-HU" baseline="0" dirty="0"/>
              <a:t>Számláló 0-ára ért (hurok/kis TTL)</a:t>
            </a:r>
          </a:p>
          <a:p>
            <a:r>
              <a:rPr lang="hu-HU" baseline="0" dirty="0"/>
              <a:t>Érvénytelen érték (hardver szoftverében a probléma??)</a:t>
            </a:r>
          </a:p>
          <a:p>
            <a:r>
              <a:rPr lang="hu-HU" baseline="0" dirty="0"/>
              <a:t>Túl forgalmazók lefojtása (olaj a tűzre)</a:t>
            </a:r>
          </a:p>
          <a:p>
            <a:r>
              <a:rPr lang="hu-HU" baseline="0" dirty="0"/>
              <a:t>ÁTIRÁNYÍTÁS Rosszul irányítás felfedezése (küldő </a:t>
            </a:r>
            <a:r>
              <a:rPr lang="hu-HU" baseline="0" dirty="0" err="1"/>
              <a:t>hoszt</a:t>
            </a:r>
            <a:r>
              <a:rPr lang="hu-HU" baseline="0" dirty="0"/>
              <a:t> értesítése)</a:t>
            </a:r>
          </a:p>
          <a:p>
            <a:r>
              <a:rPr lang="hu-HU" baseline="0" dirty="0"/>
              <a:t>(</a:t>
            </a:r>
            <a:r>
              <a:rPr lang="hu-HU" baseline="0" dirty="0" err="1"/>
              <a:t>Iana</a:t>
            </a:r>
            <a:r>
              <a:rPr lang="hu-HU" baseline="0" dirty="0"/>
              <a:t> </a:t>
            </a:r>
            <a:r>
              <a:rPr lang="hu-HU" baseline="0" dirty="0" err="1"/>
              <a:t>org</a:t>
            </a:r>
            <a:r>
              <a:rPr lang="hu-HU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86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Példa DF</a:t>
            </a:r>
            <a:r>
              <a:rPr lang="hu-HU" baseline="0" dirty="0"/>
              <a:t> bit (nem teljesíthető küldés), cél nem található</a:t>
            </a:r>
          </a:p>
          <a:p>
            <a:r>
              <a:rPr lang="hu-HU" baseline="0" dirty="0"/>
              <a:t>Számláló 0-ára ért (hurok/kis TTL)</a:t>
            </a:r>
          </a:p>
          <a:p>
            <a:r>
              <a:rPr lang="hu-HU" baseline="0" dirty="0"/>
              <a:t>Érvénytelen érték (hardver szoftverében a probléma??)</a:t>
            </a:r>
          </a:p>
          <a:p>
            <a:r>
              <a:rPr lang="hu-HU" baseline="0" dirty="0"/>
              <a:t>Túl forgalmazók lefojtása (olaj a tűzre)</a:t>
            </a:r>
          </a:p>
          <a:p>
            <a:r>
              <a:rPr lang="hu-HU" baseline="0" dirty="0"/>
              <a:t>ÁTIRÁNYÍTÁS Rosszul irányítás felfedezése (küldő </a:t>
            </a:r>
            <a:r>
              <a:rPr lang="hu-HU" baseline="0" dirty="0" err="1"/>
              <a:t>hoszt</a:t>
            </a:r>
            <a:r>
              <a:rPr lang="hu-HU" baseline="0" dirty="0"/>
              <a:t> értesítése)</a:t>
            </a:r>
          </a:p>
          <a:p>
            <a:r>
              <a:rPr lang="hu-HU" baseline="0" dirty="0"/>
              <a:t>(</a:t>
            </a:r>
            <a:r>
              <a:rPr lang="hu-HU" baseline="0" dirty="0" err="1"/>
              <a:t>Iana</a:t>
            </a:r>
            <a:r>
              <a:rPr lang="hu-HU" baseline="0" dirty="0"/>
              <a:t> </a:t>
            </a:r>
            <a:r>
              <a:rPr lang="hu-HU" baseline="0" dirty="0" err="1"/>
              <a:t>org</a:t>
            </a:r>
            <a:r>
              <a:rPr lang="hu-HU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8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FORRÁS</a:t>
            </a:r>
            <a:r>
              <a:rPr lang="hu-HU" baseline="0" dirty="0"/>
              <a:t> LEFOJTÁS olaj a tűzre, manapság a szállítói rétegben oldják meg a torlódás védelmet.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80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 fontScale="90000"/>
          </a:bodyPr>
          <a:lstStyle/>
          <a:p>
            <a:r>
              <a:rPr lang="hu-HU" sz="6000" cap="none" dirty="0"/>
              <a:t>Telekommunikációs Hálózatok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8" y="3496235"/>
            <a:ext cx="7329489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b="1" dirty="0">
                <a:solidFill>
                  <a:schemeClr val="tx1"/>
                </a:solidFill>
              </a:rPr>
              <a:t>10. Előadás</a:t>
            </a:r>
            <a:r>
              <a:rPr lang="en-US" sz="3600" b="1" dirty="0">
                <a:solidFill>
                  <a:schemeClr val="tx1"/>
                </a:solidFill>
              </a:rPr>
              <a:t>: </a:t>
            </a:r>
            <a:r>
              <a:rPr lang="hu-HU" sz="3600" b="1" dirty="0">
                <a:solidFill>
                  <a:schemeClr val="tx1"/>
                </a:solidFill>
              </a:rPr>
              <a:t>	Hálózati réteg 3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Based on slides from </a:t>
            </a:r>
            <a:r>
              <a:rPr lang="hu-HU" b="1" dirty="0"/>
              <a:t>Zoltán Ács ELTE</a:t>
            </a:r>
            <a:r>
              <a:rPr lang="hu-HU" dirty="0"/>
              <a:t> and </a:t>
            </a:r>
            <a:r>
              <a:rPr lang="en-US" dirty="0"/>
              <a:t>D. </a:t>
            </a:r>
            <a:r>
              <a:rPr lang="en-US" dirty="0" err="1"/>
              <a:t>Choffnes</a:t>
            </a:r>
            <a:r>
              <a:rPr lang="en-US" dirty="0"/>
              <a:t> Northeastern U.</a:t>
            </a:r>
            <a:r>
              <a:rPr lang="hu-HU" dirty="0"/>
              <a:t>, </a:t>
            </a:r>
            <a:r>
              <a:rPr lang="hu-HU" dirty="0" err="1"/>
              <a:t>Philippa</a:t>
            </a:r>
            <a:r>
              <a:rPr lang="hu-HU" dirty="0"/>
              <a:t>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 , </a:t>
            </a:r>
            <a:r>
              <a:rPr lang="en-US" dirty="0"/>
              <a:t>Revised </a:t>
            </a:r>
            <a:r>
              <a:rPr lang="hu-HU" dirty="0"/>
              <a:t>Spring</a:t>
            </a:r>
            <a:r>
              <a:rPr lang="en-US" dirty="0"/>
              <a:t> 201</a:t>
            </a:r>
            <a:r>
              <a:rPr lang="hu-HU" dirty="0"/>
              <a:t>6</a:t>
            </a:r>
            <a:r>
              <a:rPr lang="en-US" dirty="0"/>
              <a:t> 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ia számának helye 16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FECD5412-4D92-4688-95EB-1F6FF1027BEE}" type="slidenum">
              <a:rPr lang="en-US"/>
              <a:pPr/>
              <a:t>10</a:t>
            </a:fld>
            <a:endParaRPr lang="en-US"/>
          </a:p>
        </p:txBody>
      </p:sp>
      <p:sp>
        <p:nvSpPr>
          <p:cNvPr id="149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Rugalmas forgalomirányítás</a:t>
            </a:r>
            <a:endParaRPr lang="en-US" dirty="0"/>
          </a:p>
        </p:txBody>
      </p:sp>
      <p:sp>
        <p:nvSpPr>
          <p:cNvPr id="149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2800" dirty="0">
                <a:solidFill>
                  <a:srgbClr val="FF0000"/>
                </a:solidFill>
              </a:rPr>
              <a:t>Minden állomás hely/saját útválasztási politikát alkalmaz</a:t>
            </a:r>
            <a:endParaRPr lang="en-US" sz="2800" dirty="0">
              <a:solidFill>
                <a:srgbClr val="FF0000"/>
              </a:solidFill>
            </a:endParaRPr>
          </a:p>
          <a:p>
            <a:pPr lvl="1"/>
            <a:r>
              <a:rPr lang="hu-HU" sz="2400" dirty="0">
                <a:solidFill>
                  <a:srgbClr val="FF0000"/>
                </a:solidFill>
              </a:rPr>
              <a:t>Útvonal kiválasztás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hu-HU" sz="2400" dirty="0">
                <a:solidFill>
                  <a:srgbClr val="FF0000"/>
                </a:solidFill>
              </a:rPr>
              <a:t>Melyik útvonalat használjuk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  <a:p>
            <a:pPr lvl="1"/>
            <a:r>
              <a:rPr lang="hu-HU" sz="2400" dirty="0">
                <a:solidFill>
                  <a:srgbClr val="FF0000"/>
                </a:solidFill>
              </a:rPr>
              <a:t>Útvonal</a:t>
            </a:r>
            <a:r>
              <a:rPr lang="en-US" sz="2400" dirty="0">
                <a:solidFill>
                  <a:srgbClr val="FF0000"/>
                </a:solidFill>
              </a:rPr>
              <a:t> export: </a:t>
            </a:r>
            <a:r>
              <a:rPr lang="hu-HU" sz="2400" dirty="0">
                <a:solidFill>
                  <a:srgbClr val="FF0000"/>
                </a:solidFill>
              </a:rPr>
              <a:t>Melyik útvonalat hirdessük meg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</a:p>
          <a:p>
            <a:r>
              <a:rPr lang="hu-HU" sz="2800" dirty="0"/>
              <a:t>Példák</a:t>
            </a:r>
            <a:endParaRPr lang="en-US" sz="2800" dirty="0"/>
          </a:p>
          <a:p>
            <a:pPr lvl="1"/>
            <a:r>
              <a:rPr lang="hu-HU" sz="2400" dirty="0"/>
              <a:t>A </a:t>
            </a:r>
            <a:r>
              <a:rPr lang="en-US" sz="2400" dirty="0"/>
              <a:t>2</a:t>
            </a:r>
            <a:r>
              <a:rPr lang="hu-HU" sz="2400" dirty="0"/>
              <a:t>. állomás</a:t>
            </a:r>
            <a:r>
              <a:rPr lang="en-US" sz="2400" dirty="0"/>
              <a:t> </a:t>
            </a:r>
            <a:r>
              <a:rPr lang="hu-HU" sz="2400" dirty="0"/>
              <a:t>által preferált útvonal:</a:t>
            </a:r>
            <a:r>
              <a:rPr lang="en-US" sz="2400" dirty="0"/>
              <a:t> “2, 3, 1” </a:t>
            </a:r>
            <a:r>
              <a:rPr lang="hu-HU" sz="2400" dirty="0"/>
              <a:t>(nem a</a:t>
            </a:r>
            <a:r>
              <a:rPr lang="en-US" sz="2400" dirty="0"/>
              <a:t> “2, 1”</a:t>
            </a:r>
            <a:r>
              <a:rPr lang="hu-HU" sz="2400" dirty="0"/>
              <a:t>)</a:t>
            </a:r>
            <a:endParaRPr lang="en-US" sz="2400" dirty="0"/>
          </a:p>
          <a:p>
            <a:pPr lvl="1"/>
            <a:r>
              <a:rPr lang="hu-HU" sz="2400" dirty="0"/>
              <a:t>Az </a:t>
            </a:r>
            <a:r>
              <a:rPr lang="en-US" sz="2400" dirty="0"/>
              <a:t>1</a:t>
            </a:r>
            <a:r>
              <a:rPr lang="hu-HU" sz="2400" dirty="0"/>
              <a:t>. állomás</a:t>
            </a:r>
            <a:r>
              <a:rPr lang="en-US" sz="2400" dirty="0"/>
              <a:t> </a:t>
            </a:r>
            <a:r>
              <a:rPr lang="hu-HU" sz="2400" dirty="0"/>
              <a:t>nem hagyja, hogy a</a:t>
            </a:r>
            <a:r>
              <a:rPr lang="en-US" sz="2400" dirty="0"/>
              <a:t> 3</a:t>
            </a:r>
            <a:r>
              <a:rPr lang="hu-HU" sz="2400" dirty="0"/>
              <a:t>. állomás értesüljön az </a:t>
            </a:r>
            <a:r>
              <a:rPr lang="en-US" sz="2400" dirty="0"/>
              <a:t>“1, 2”</a:t>
            </a:r>
            <a:r>
              <a:rPr lang="hu-HU" sz="2400" dirty="0"/>
              <a:t> útvonalról</a:t>
            </a:r>
            <a:endParaRPr lang="en-US" sz="2400" dirty="0"/>
          </a:p>
        </p:txBody>
      </p:sp>
      <p:grpSp>
        <p:nvGrpSpPr>
          <p:cNvPr id="1499165" name="Group 29"/>
          <p:cNvGrpSpPr>
            <a:grpSpLocks/>
          </p:cNvGrpSpPr>
          <p:nvPr/>
        </p:nvGrpSpPr>
        <p:grpSpPr bwMode="auto">
          <a:xfrm>
            <a:off x="3229957" y="4668838"/>
            <a:ext cx="3379787" cy="2189162"/>
            <a:chOff x="1728" y="2484"/>
            <a:chExt cx="2410" cy="1732"/>
          </a:xfrm>
        </p:grpSpPr>
        <p:grpSp>
          <p:nvGrpSpPr>
            <p:cNvPr id="1499143" name="Group 7"/>
            <p:cNvGrpSpPr>
              <a:grpSpLocks/>
            </p:cNvGrpSpPr>
            <p:nvPr/>
          </p:nvGrpSpPr>
          <p:grpSpPr bwMode="auto">
            <a:xfrm>
              <a:off x="1728" y="2484"/>
              <a:ext cx="813" cy="692"/>
              <a:chOff x="2193" y="3325"/>
              <a:chExt cx="813" cy="692"/>
            </a:xfrm>
          </p:grpSpPr>
          <p:graphicFrame>
            <p:nvGraphicFramePr>
              <p:cNvPr id="1499144" name="Object 8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Photo Editor Photo" r:id="rId2" imgW="1905266" imgH="1390844" progId="MSPhotoEd.3">
                      <p:embed/>
                    </p:oleObj>
                  </mc:Choice>
                  <mc:Fallback>
                    <p:oleObj name="Photo Editor Photo" r:id="rId2" imgW="1905266" imgH="1390844" progId="MSPhotoEd.3">
                      <p:embed/>
                      <p:pic>
                        <p:nvPicPr>
                          <p:cNvPr id="1499144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99145" name="Text Box 9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>
                    <a:latin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499156" name="Group 20"/>
            <p:cNvGrpSpPr>
              <a:grpSpLocks/>
            </p:cNvGrpSpPr>
            <p:nvPr/>
          </p:nvGrpSpPr>
          <p:grpSpPr bwMode="auto">
            <a:xfrm>
              <a:off x="3325" y="2532"/>
              <a:ext cx="813" cy="692"/>
              <a:chOff x="2193" y="3325"/>
              <a:chExt cx="813" cy="692"/>
            </a:xfrm>
          </p:grpSpPr>
          <p:graphicFrame>
            <p:nvGraphicFramePr>
              <p:cNvPr id="1499157" name="Object 21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Photo Editor Photo" r:id="rId4" imgW="1905266" imgH="1390844" progId="MSPhotoEd.3">
                      <p:embed/>
                    </p:oleObj>
                  </mc:Choice>
                  <mc:Fallback>
                    <p:oleObj name="Photo Editor Photo" r:id="rId4" imgW="1905266" imgH="1390844" progId="MSPhotoEd.3">
                      <p:embed/>
                      <p:pic>
                        <p:nvPicPr>
                          <p:cNvPr id="1499157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99158" name="Text Box 22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>
                    <a:latin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1499159" name="Group 23"/>
            <p:cNvGrpSpPr>
              <a:grpSpLocks/>
            </p:cNvGrpSpPr>
            <p:nvPr/>
          </p:nvGrpSpPr>
          <p:grpSpPr bwMode="auto">
            <a:xfrm>
              <a:off x="2550" y="3524"/>
              <a:ext cx="813" cy="692"/>
              <a:chOff x="2193" y="3325"/>
              <a:chExt cx="813" cy="692"/>
            </a:xfrm>
          </p:grpSpPr>
          <p:graphicFrame>
            <p:nvGraphicFramePr>
              <p:cNvPr id="1499160" name="Object 24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Photo Editor Photo" r:id="rId5" imgW="1905266" imgH="1390844" progId="MSPhotoEd.3">
                      <p:embed/>
                    </p:oleObj>
                  </mc:Choice>
                  <mc:Fallback>
                    <p:oleObj name="Photo Editor Photo" r:id="rId5" imgW="1905266" imgH="1390844" progId="MSPhotoEd.3">
                      <p:embed/>
                      <p:pic>
                        <p:nvPicPr>
                          <p:cNvPr id="149916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99161" name="Text Box 25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/>
                <a:r>
                  <a:rPr lang="en-US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1499162" name="Line 26"/>
            <p:cNvSpPr>
              <a:spLocks noChangeShapeType="1"/>
            </p:cNvSpPr>
            <p:nvPr/>
          </p:nvSpPr>
          <p:spPr bwMode="auto">
            <a:xfrm>
              <a:off x="2454" y="2750"/>
              <a:ext cx="101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63" name="Line 27"/>
            <p:cNvSpPr>
              <a:spLocks noChangeShapeType="1"/>
            </p:cNvSpPr>
            <p:nvPr/>
          </p:nvSpPr>
          <p:spPr bwMode="auto">
            <a:xfrm flipH="1">
              <a:off x="3107" y="3137"/>
              <a:ext cx="532" cy="4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9164" name="Line 28"/>
            <p:cNvSpPr>
              <a:spLocks noChangeShapeType="1"/>
            </p:cNvSpPr>
            <p:nvPr/>
          </p:nvSpPr>
          <p:spPr bwMode="auto">
            <a:xfrm>
              <a:off x="2260" y="3040"/>
              <a:ext cx="581" cy="60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6312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/>
          <p:cNvSpPr/>
          <p:nvPr/>
        </p:nvSpPr>
        <p:spPr>
          <a:xfrm>
            <a:off x="5757406" y="2476909"/>
            <a:ext cx="2641011" cy="390231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AS Path != Shortest Path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3564523" y="1761695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Cloud 5"/>
          <p:cNvSpPr/>
          <p:nvPr/>
        </p:nvSpPr>
        <p:spPr>
          <a:xfrm>
            <a:off x="1400805" y="2797274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3564522" y="3632676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Cloud 7"/>
          <p:cNvSpPr/>
          <p:nvPr/>
        </p:nvSpPr>
        <p:spPr>
          <a:xfrm>
            <a:off x="1400805" y="4754629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Cloud 8"/>
          <p:cNvSpPr/>
          <p:nvPr/>
        </p:nvSpPr>
        <p:spPr>
          <a:xfrm>
            <a:off x="3564524" y="5501008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Cloud 9"/>
          <p:cNvSpPr/>
          <p:nvPr/>
        </p:nvSpPr>
        <p:spPr>
          <a:xfrm>
            <a:off x="6032303" y="2797273"/>
            <a:ext cx="1917987" cy="323997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957" y="2286711"/>
            <a:ext cx="645115" cy="380395"/>
          </a:xfrm>
          <a:prstGeom prst="rect">
            <a:avLst/>
          </a:prstGeom>
          <a:noFill/>
        </p:spPr>
      </p:pic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240" y="3245171"/>
            <a:ext cx="645115" cy="380395"/>
          </a:xfrm>
          <a:prstGeom prst="rect">
            <a:avLst/>
          </a:prstGeom>
          <a:noFill/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956" y="4081947"/>
            <a:ext cx="645115" cy="380395"/>
          </a:xfrm>
          <a:prstGeom prst="rect">
            <a:avLst/>
          </a:prstGeom>
          <a:noFill/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239" y="5202526"/>
            <a:ext cx="645115" cy="380395"/>
          </a:xfrm>
          <a:prstGeom prst="rect">
            <a:avLst/>
          </a:prstGeom>
          <a:noFill/>
        </p:spPr>
      </p:pic>
      <p:pic>
        <p:nvPicPr>
          <p:cNvPr id="1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959" y="5860769"/>
            <a:ext cx="645115" cy="380395"/>
          </a:xfrm>
          <a:prstGeom prst="rect">
            <a:avLst/>
          </a:prstGeom>
          <a:noFill/>
        </p:spPr>
      </p:pic>
      <p:pic>
        <p:nvPicPr>
          <p:cNvPr id="1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738" y="2797273"/>
            <a:ext cx="645115" cy="380395"/>
          </a:xfrm>
          <a:prstGeom prst="rect">
            <a:avLst/>
          </a:prstGeom>
          <a:noFill/>
        </p:spPr>
      </p:pic>
      <p:pic>
        <p:nvPicPr>
          <p:cNvPr id="1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738" y="5758707"/>
            <a:ext cx="645115" cy="380395"/>
          </a:xfrm>
          <a:prstGeom prst="rect">
            <a:avLst/>
          </a:prstGeom>
          <a:noFill/>
        </p:spPr>
      </p:pic>
      <p:pic>
        <p:nvPicPr>
          <p:cNvPr id="1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303" y="3406757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559" y="3632914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623" y="4227060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559" y="4357906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303" y="5012328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558" y="5057729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/>
          <p:cNvCxnSpPr>
            <a:stCxn id="12" idx="0"/>
            <a:endCxn id="11" idx="1"/>
          </p:cNvCxnSpPr>
          <p:nvPr/>
        </p:nvCxnSpPr>
        <p:spPr>
          <a:xfrm flipV="1">
            <a:off x="2359798" y="2476909"/>
            <a:ext cx="1841159" cy="76826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2"/>
            <a:endCxn id="13" idx="0"/>
          </p:cNvCxnSpPr>
          <p:nvPr/>
        </p:nvCxnSpPr>
        <p:spPr>
          <a:xfrm>
            <a:off x="2359798" y="3625566"/>
            <a:ext cx="2163716" cy="45638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" idx="0"/>
            <a:endCxn id="13" idx="2"/>
          </p:cNvCxnSpPr>
          <p:nvPr/>
        </p:nvCxnSpPr>
        <p:spPr>
          <a:xfrm flipV="1">
            <a:off x="2359797" y="4462342"/>
            <a:ext cx="2163717" cy="74018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1"/>
            <a:endCxn id="14" idx="2"/>
          </p:cNvCxnSpPr>
          <p:nvPr/>
        </p:nvCxnSpPr>
        <p:spPr>
          <a:xfrm flipH="1" flipV="1">
            <a:off x="2359797" y="5582921"/>
            <a:ext cx="1841162" cy="468046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6" idx="1"/>
            <a:endCxn id="11" idx="3"/>
          </p:cNvCxnSpPr>
          <p:nvPr/>
        </p:nvCxnSpPr>
        <p:spPr>
          <a:xfrm flipH="1" flipV="1">
            <a:off x="4846072" y="2476909"/>
            <a:ext cx="1822666" cy="51056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3"/>
            <a:endCxn id="17" idx="1"/>
          </p:cNvCxnSpPr>
          <p:nvPr/>
        </p:nvCxnSpPr>
        <p:spPr>
          <a:xfrm flipV="1">
            <a:off x="4846074" y="5948905"/>
            <a:ext cx="1822664" cy="10206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8" idx="0"/>
            <a:endCxn id="16" idx="2"/>
          </p:cNvCxnSpPr>
          <p:nvPr/>
        </p:nvCxnSpPr>
        <p:spPr>
          <a:xfrm flipV="1">
            <a:off x="6354861" y="3177668"/>
            <a:ext cx="636435" cy="22908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8" idx="3"/>
            <a:endCxn id="19" idx="1"/>
          </p:cNvCxnSpPr>
          <p:nvPr/>
        </p:nvCxnSpPr>
        <p:spPr>
          <a:xfrm>
            <a:off x="6677418" y="3596955"/>
            <a:ext cx="719141" cy="22615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0" idx="0"/>
            <a:endCxn id="19" idx="2"/>
          </p:cNvCxnSpPr>
          <p:nvPr/>
        </p:nvCxnSpPr>
        <p:spPr>
          <a:xfrm flipV="1">
            <a:off x="6346181" y="4013309"/>
            <a:ext cx="1372936" cy="21375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21" idx="1"/>
            <a:endCxn id="20" idx="3"/>
          </p:cNvCxnSpPr>
          <p:nvPr/>
        </p:nvCxnSpPr>
        <p:spPr>
          <a:xfrm flipH="1" flipV="1">
            <a:off x="6668738" y="4417258"/>
            <a:ext cx="727821" cy="13084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1" idx="2"/>
            <a:endCxn id="22" idx="0"/>
          </p:cNvCxnSpPr>
          <p:nvPr/>
        </p:nvCxnSpPr>
        <p:spPr>
          <a:xfrm flipH="1">
            <a:off x="6354861" y="4738301"/>
            <a:ext cx="1364256" cy="27402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3" idx="1"/>
            <a:endCxn id="22" idx="3"/>
          </p:cNvCxnSpPr>
          <p:nvPr/>
        </p:nvCxnSpPr>
        <p:spPr>
          <a:xfrm flipH="1" flipV="1">
            <a:off x="6677418" y="5202526"/>
            <a:ext cx="719140" cy="4540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23" idx="2"/>
            <a:endCxn id="17" idx="0"/>
          </p:cNvCxnSpPr>
          <p:nvPr/>
        </p:nvCxnSpPr>
        <p:spPr>
          <a:xfrm flipH="1">
            <a:off x="6991296" y="5438124"/>
            <a:ext cx="727820" cy="32058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960203" y="1872871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Source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660135" y="6148392"/>
            <a:ext cx="1726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Destination</a:t>
            </a:r>
          </a:p>
        </p:txBody>
      </p:sp>
      <p:sp>
        <p:nvSpPr>
          <p:cNvPr id="70" name="Right Arrow 69"/>
          <p:cNvSpPr/>
          <p:nvPr/>
        </p:nvSpPr>
        <p:spPr>
          <a:xfrm rot="1011612">
            <a:off x="5093641" y="2263430"/>
            <a:ext cx="1327526" cy="92476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</a:t>
            </a:r>
          </a:p>
        </p:txBody>
      </p:sp>
      <p:sp>
        <p:nvSpPr>
          <p:cNvPr id="71" name="Right Arrow 70"/>
          <p:cNvSpPr/>
          <p:nvPr/>
        </p:nvSpPr>
        <p:spPr>
          <a:xfrm rot="20116575" flipH="1">
            <a:off x="2641341" y="2398655"/>
            <a:ext cx="1278070" cy="92476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</a:t>
            </a:r>
          </a:p>
        </p:txBody>
      </p:sp>
      <p:grpSp>
        <p:nvGrpSpPr>
          <p:cNvPr id="72" name="Group 71"/>
          <p:cNvGrpSpPr/>
          <p:nvPr/>
        </p:nvGrpSpPr>
        <p:grpSpPr>
          <a:xfrm flipH="1">
            <a:off x="626410" y="1670959"/>
            <a:ext cx="1407122" cy="1061231"/>
            <a:chOff x="1219200" y="4876799"/>
            <a:chExt cx="5181605" cy="1384995"/>
          </a:xfrm>
        </p:grpSpPr>
        <p:sp>
          <p:nvSpPr>
            <p:cNvPr id="73" name="Rectangular Callout 72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95478"/>
                <a:gd name="adj2" fmla="val 3882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219204" y="4936467"/>
              <a:ext cx="5181601" cy="937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4 hops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4 ASs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 flipH="1">
            <a:off x="6991295" y="1573087"/>
            <a:ext cx="1407122" cy="1061231"/>
            <a:chOff x="1219200" y="4876799"/>
            <a:chExt cx="5181605" cy="1384995"/>
          </a:xfrm>
        </p:grpSpPr>
        <p:sp>
          <p:nvSpPr>
            <p:cNvPr id="77" name="Rectangular Callout 76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93210"/>
                <a:gd name="adj2" fmla="val 4505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219204" y="4936467"/>
              <a:ext cx="5181601" cy="124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9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hops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2 ASs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07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0" grpId="0" animBg="1"/>
      <p:bldP spid="7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Potato Routing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3535438" y="5467957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873" y="5827718"/>
            <a:ext cx="645115" cy="38039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3631049" y="6115341"/>
            <a:ext cx="1726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Destination</a:t>
            </a:r>
          </a:p>
        </p:txBody>
      </p:sp>
      <p:sp>
        <p:nvSpPr>
          <p:cNvPr id="11" name="Cloud 10"/>
          <p:cNvSpPr/>
          <p:nvPr/>
        </p:nvSpPr>
        <p:spPr>
          <a:xfrm>
            <a:off x="2165223" y="2792041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Cloud 11"/>
          <p:cNvSpPr/>
          <p:nvPr/>
        </p:nvSpPr>
        <p:spPr>
          <a:xfrm>
            <a:off x="90166" y="3972625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657" y="3241312"/>
            <a:ext cx="645115" cy="380395"/>
          </a:xfrm>
          <a:prstGeom prst="rect">
            <a:avLst/>
          </a:prstGeom>
          <a:noFill/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00" y="4420522"/>
            <a:ext cx="645115" cy="380395"/>
          </a:xfrm>
          <a:prstGeom prst="rect">
            <a:avLst/>
          </a:prstGeom>
          <a:noFill/>
        </p:spPr>
      </p:pic>
      <p:cxnSp>
        <p:nvCxnSpPr>
          <p:cNvPr id="16" name="Straight Connector 15"/>
          <p:cNvCxnSpPr>
            <a:stCxn id="14" idx="0"/>
            <a:endCxn id="13" idx="2"/>
          </p:cNvCxnSpPr>
          <p:nvPr/>
        </p:nvCxnSpPr>
        <p:spPr>
          <a:xfrm flipV="1">
            <a:off x="1049158" y="3621707"/>
            <a:ext cx="2075057" cy="798815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loud 19"/>
          <p:cNvSpPr/>
          <p:nvPr/>
        </p:nvSpPr>
        <p:spPr>
          <a:xfrm>
            <a:off x="4651209" y="1674564"/>
            <a:ext cx="1917987" cy="3494912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2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644" y="2385768"/>
            <a:ext cx="645115" cy="380395"/>
          </a:xfrm>
          <a:prstGeom prst="rect">
            <a:avLst/>
          </a:prstGeom>
          <a:noFill/>
        </p:spPr>
      </p:pic>
      <p:pic>
        <p:nvPicPr>
          <p:cNvPr id="2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431" y="3233922"/>
            <a:ext cx="645115" cy="380395"/>
          </a:xfrm>
          <a:prstGeom prst="rect">
            <a:avLst/>
          </a:prstGeom>
          <a:noFill/>
        </p:spPr>
      </p:pic>
      <p:pic>
        <p:nvPicPr>
          <p:cNvPr id="2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643" y="4884616"/>
            <a:ext cx="645115" cy="380395"/>
          </a:xfrm>
          <a:prstGeom prst="rect">
            <a:avLst/>
          </a:prstGeom>
          <a:noFill/>
        </p:spPr>
      </p:pic>
      <p:cxnSp>
        <p:nvCxnSpPr>
          <p:cNvPr id="24" name="Straight Connector 23"/>
          <p:cNvCxnSpPr>
            <a:stCxn id="22" idx="1"/>
            <a:endCxn id="13" idx="3"/>
          </p:cNvCxnSpPr>
          <p:nvPr/>
        </p:nvCxnSpPr>
        <p:spPr>
          <a:xfrm flipH="1">
            <a:off x="3446772" y="3424120"/>
            <a:ext cx="1047659" cy="739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9" idx="3"/>
            <a:endCxn id="23" idx="2"/>
          </p:cNvCxnSpPr>
          <p:nvPr/>
        </p:nvCxnSpPr>
        <p:spPr>
          <a:xfrm flipV="1">
            <a:off x="4816988" y="5265011"/>
            <a:ext cx="793213" cy="752905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029752" y="1971508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Source</a:t>
            </a:r>
          </a:p>
        </p:txBody>
      </p:sp>
      <p:pic>
        <p:nvPicPr>
          <p:cNvPr id="4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827" y="3699400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Connector 45"/>
          <p:cNvCxnSpPr>
            <a:stCxn id="21" idx="2"/>
            <a:endCxn id="45" idx="0"/>
          </p:cNvCxnSpPr>
          <p:nvPr/>
        </p:nvCxnSpPr>
        <p:spPr>
          <a:xfrm>
            <a:off x="5610202" y="2766163"/>
            <a:ext cx="487183" cy="93323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3" idx="0"/>
            <a:endCxn id="45" idx="2"/>
          </p:cNvCxnSpPr>
          <p:nvPr/>
        </p:nvCxnSpPr>
        <p:spPr>
          <a:xfrm flipV="1">
            <a:off x="5610201" y="4079795"/>
            <a:ext cx="487184" cy="80482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wn Arrow 37"/>
          <p:cNvSpPr/>
          <p:nvPr/>
        </p:nvSpPr>
        <p:spPr>
          <a:xfrm rot="19994295">
            <a:off x="5629796" y="3026037"/>
            <a:ext cx="605928" cy="567328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</a:t>
            </a:r>
          </a:p>
        </p:txBody>
      </p:sp>
      <p:cxnSp>
        <p:nvCxnSpPr>
          <p:cNvPr id="62" name="Straight Connector 61"/>
          <p:cNvCxnSpPr>
            <a:stCxn id="21" idx="2"/>
            <a:endCxn id="22" idx="0"/>
          </p:cNvCxnSpPr>
          <p:nvPr/>
        </p:nvCxnSpPr>
        <p:spPr>
          <a:xfrm flipH="1">
            <a:off x="4816989" y="2766163"/>
            <a:ext cx="793213" cy="46775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loud 47"/>
          <p:cNvSpPr/>
          <p:nvPr/>
        </p:nvSpPr>
        <p:spPr>
          <a:xfrm>
            <a:off x="1770506" y="4839150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4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940" y="5287047"/>
            <a:ext cx="645115" cy="380395"/>
          </a:xfrm>
          <a:prstGeom prst="rect">
            <a:avLst/>
          </a:prstGeom>
          <a:noFill/>
        </p:spPr>
      </p:pic>
      <p:cxnSp>
        <p:nvCxnSpPr>
          <p:cNvPr id="17" name="Straight Connector 16"/>
          <p:cNvCxnSpPr>
            <a:stCxn id="49" idx="1"/>
            <a:endCxn id="14" idx="2"/>
          </p:cNvCxnSpPr>
          <p:nvPr/>
        </p:nvCxnSpPr>
        <p:spPr>
          <a:xfrm flipH="1" flipV="1">
            <a:off x="1049158" y="4800917"/>
            <a:ext cx="1357782" cy="67632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9" idx="3"/>
            <a:endCxn id="9" idx="1"/>
          </p:cNvCxnSpPr>
          <p:nvPr/>
        </p:nvCxnSpPr>
        <p:spPr>
          <a:xfrm>
            <a:off x="3052055" y="5477245"/>
            <a:ext cx="1119818" cy="54067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ight Arrow 35"/>
          <p:cNvSpPr/>
          <p:nvPr/>
        </p:nvSpPr>
        <p:spPr>
          <a:xfrm rot="19006232" flipH="1">
            <a:off x="4915652" y="2673897"/>
            <a:ext cx="544776" cy="65318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?</a:t>
            </a:r>
          </a:p>
        </p:txBody>
      </p:sp>
      <p:grpSp>
        <p:nvGrpSpPr>
          <p:cNvPr id="51" name="Group 50"/>
          <p:cNvGrpSpPr/>
          <p:nvPr/>
        </p:nvGrpSpPr>
        <p:grpSpPr>
          <a:xfrm flipH="1">
            <a:off x="331732" y="1509841"/>
            <a:ext cx="3118297" cy="1415575"/>
            <a:chOff x="1000569" y="4876799"/>
            <a:chExt cx="7193027" cy="965933"/>
          </a:xfrm>
        </p:grpSpPr>
        <p:sp>
          <p:nvSpPr>
            <p:cNvPr id="52" name="Rectangular Callout 51"/>
            <p:cNvSpPr/>
            <p:nvPr/>
          </p:nvSpPr>
          <p:spPr>
            <a:xfrm>
              <a:off x="1000569" y="4876799"/>
              <a:ext cx="7193027" cy="942153"/>
            </a:xfrm>
            <a:prstGeom prst="wedgeRectCallout">
              <a:avLst>
                <a:gd name="adj1" fmla="val -95478"/>
                <a:gd name="adj2" fmla="val 3882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97339" y="4897666"/>
              <a:ext cx="6821353" cy="945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Pick the next hop with the shortest 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IGP route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810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loud 79"/>
          <p:cNvSpPr/>
          <p:nvPr/>
        </p:nvSpPr>
        <p:spPr>
          <a:xfrm>
            <a:off x="1713684" y="2896800"/>
            <a:ext cx="5436263" cy="245234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900F7BD7-F7E1-4108-BB47-F30ECAC203FC}" type="slidenum">
              <a:rPr lang="en-US" sz="1600"/>
              <a:pPr/>
              <a:t>13</a:t>
            </a:fld>
            <a:endParaRPr lang="en-US" sz="1600"/>
          </a:p>
        </p:txBody>
      </p:sp>
      <p:sp>
        <p:nvSpPr>
          <p:cNvPr id="919555" name="Rectangle 3"/>
          <p:cNvSpPr>
            <a:spLocks noChangeArrowheads="1"/>
          </p:cNvSpPr>
          <p:nvPr/>
        </p:nvSpPr>
        <p:spPr bwMode="auto">
          <a:xfrm>
            <a:off x="1219200" y="3810000"/>
            <a:ext cx="3810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59" name="AutoShape 7"/>
          <p:cNvSpPr>
            <a:spLocks noChangeArrowheads="1"/>
          </p:cNvSpPr>
          <p:nvPr/>
        </p:nvSpPr>
        <p:spPr bwMode="auto">
          <a:xfrm>
            <a:off x="5791200" y="36576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0" name="AutoShape 8"/>
          <p:cNvSpPr>
            <a:spLocks noChangeArrowheads="1"/>
          </p:cNvSpPr>
          <p:nvPr/>
        </p:nvSpPr>
        <p:spPr bwMode="auto">
          <a:xfrm>
            <a:off x="3733800" y="44958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1" name="AutoShape 9"/>
          <p:cNvSpPr>
            <a:spLocks noChangeArrowheads="1"/>
          </p:cNvSpPr>
          <p:nvPr/>
        </p:nvSpPr>
        <p:spPr bwMode="auto">
          <a:xfrm>
            <a:off x="5791200" y="43434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2" name="AutoShape 10"/>
          <p:cNvSpPr>
            <a:spLocks noChangeArrowheads="1"/>
          </p:cNvSpPr>
          <p:nvPr/>
        </p:nvSpPr>
        <p:spPr bwMode="auto">
          <a:xfrm>
            <a:off x="3810000" y="33528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3" name="AutoShape 11"/>
          <p:cNvSpPr>
            <a:spLocks noChangeArrowheads="1"/>
          </p:cNvSpPr>
          <p:nvPr/>
        </p:nvSpPr>
        <p:spPr bwMode="auto">
          <a:xfrm>
            <a:off x="5257800" y="3429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4" name="AutoShape 12"/>
          <p:cNvSpPr>
            <a:spLocks noChangeArrowheads="1"/>
          </p:cNvSpPr>
          <p:nvPr/>
        </p:nvSpPr>
        <p:spPr bwMode="auto">
          <a:xfrm>
            <a:off x="4800600" y="4572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5" name="AutoShape 13"/>
          <p:cNvSpPr>
            <a:spLocks noChangeArrowheads="1"/>
          </p:cNvSpPr>
          <p:nvPr/>
        </p:nvSpPr>
        <p:spPr bwMode="auto">
          <a:xfrm>
            <a:off x="4419600" y="35052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6" name="AutoShape 14"/>
          <p:cNvSpPr>
            <a:spLocks noChangeArrowheads="1"/>
          </p:cNvSpPr>
          <p:nvPr/>
        </p:nvSpPr>
        <p:spPr bwMode="auto">
          <a:xfrm>
            <a:off x="2895600" y="43434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7" name="AutoShape 15"/>
          <p:cNvSpPr>
            <a:spLocks noChangeArrowheads="1"/>
          </p:cNvSpPr>
          <p:nvPr/>
        </p:nvSpPr>
        <p:spPr bwMode="auto">
          <a:xfrm>
            <a:off x="3581400" y="3810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8" name="AutoShape 16"/>
          <p:cNvSpPr>
            <a:spLocks noChangeArrowheads="1"/>
          </p:cNvSpPr>
          <p:nvPr/>
        </p:nvSpPr>
        <p:spPr bwMode="auto">
          <a:xfrm>
            <a:off x="2514600" y="3581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69" name="AutoShape 17"/>
          <p:cNvSpPr>
            <a:spLocks noChangeArrowheads="1"/>
          </p:cNvSpPr>
          <p:nvPr/>
        </p:nvSpPr>
        <p:spPr bwMode="auto">
          <a:xfrm>
            <a:off x="3962400" y="3962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0" name="AutoShape 18"/>
          <p:cNvSpPr>
            <a:spLocks noChangeArrowheads="1"/>
          </p:cNvSpPr>
          <p:nvPr/>
        </p:nvSpPr>
        <p:spPr bwMode="auto">
          <a:xfrm>
            <a:off x="5867400" y="46482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1" name="AutoShape 19"/>
          <p:cNvSpPr>
            <a:spLocks noChangeArrowheads="1"/>
          </p:cNvSpPr>
          <p:nvPr/>
        </p:nvSpPr>
        <p:spPr bwMode="auto">
          <a:xfrm>
            <a:off x="5715000" y="3352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2" name="AutoShape 20"/>
          <p:cNvSpPr>
            <a:spLocks noChangeArrowheads="1"/>
          </p:cNvSpPr>
          <p:nvPr/>
        </p:nvSpPr>
        <p:spPr bwMode="auto">
          <a:xfrm>
            <a:off x="2743200" y="3962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3" name="AutoShape 21"/>
          <p:cNvSpPr>
            <a:spLocks noChangeArrowheads="1"/>
          </p:cNvSpPr>
          <p:nvPr/>
        </p:nvSpPr>
        <p:spPr bwMode="auto">
          <a:xfrm>
            <a:off x="3505200" y="42672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4" name="AutoShape 22"/>
          <p:cNvSpPr>
            <a:spLocks noChangeArrowheads="1"/>
          </p:cNvSpPr>
          <p:nvPr/>
        </p:nvSpPr>
        <p:spPr bwMode="auto">
          <a:xfrm>
            <a:off x="5105400" y="40386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5" name="AutoShape 23"/>
          <p:cNvSpPr>
            <a:spLocks noChangeArrowheads="1"/>
          </p:cNvSpPr>
          <p:nvPr/>
        </p:nvSpPr>
        <p:spPr bwMode="auto">
          <a:xfrm>
            <a:off x="3352800" y="3352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6" name="AutoShape 24"/>
          <p:cNvSpPr>
            <a:spLocks noChangeArrowheads="1"/>
          </p:cNvSpPr>
          <p:nvPr/>
        </p:nvSpPr>
        <p:spPr bwMode="auto">
          <a:xfrm>
            <a:off x="4267200" y="45720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7" name="AutoShape 25"/>
          <p:cNvSpPr>
            <a:spLocks noChangeArrowheads="1"/>
          </p:cNvSpPr>
          <p:nvPr/>
        </p:nvSpPr>
        <p:spPr bwMode="auto">
          <a:xfrm>
            <a:off x="4800600" y="32766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8" name="AutoShape 26"/>
          <p:cNvSpPr>
            <a:spLocks noChangeArrowheads="1"/>
          </p:cNvSpPr>
          <p:nvPr/>
        </p:nvSpPr>
        <p:spPr bwMode="auto">
          <a:xfrm>
            <a:off x="2590800" y="44958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79" name="AutoShape 27"/>
          <p:cNvSpPr>
            <a:spLocks noChangeArrowheads="1"/>
          </p:cNvSpPr>
          <p:nvPr/>
        </p:nvSpPr>
        <p:spPr bwMode="auto">
          <a:xfrm>
            <a:off x="2667000" y="32004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0" name="AutoShape 28"/>
          <p:cNvSpPr>
            <a:spLocks noChangeArrowheads="1"/>
          </p:cNvSpPr>
          <p:nvPr/>
        </p:nvSpPr>
        <p:spPr bwMode="auto">
          <a:xfrm>
            <a:off x="6172200" y="40386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1" name="AutoShape 29"/>
          <p:cNvSpPr>
            <a:spLocks noChangeArrowheads="1"/>
          </p:cNvSpPr>
          <p:nvPr/>
        </p:nvSpPr>
        <p:spPr bwMode="auto">
          <a:xfrm>
            <a:off x="4495800" y="41910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2" name="AutoShape 30"/>
          <p:cNvSpPr>
            <a:spLocks noChangeArrowheads="1"/>
          </p:cNvSpPr>
          <p:nvPr/>
        </p:nvSpPr>
        <p:spPr bwMode="auto">
          <a:xfrm>
            <a:off x="6172200" y="4419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3" name="AutoShape 31"/>
          <p:cNvSpPr>
            <a:spLocks noChangeArrowheads="1"/>
          </p:cNvSpPr>
          <p:nvPr/>
        </p:nvSpPr>
        <p:spPr bwMode="auto">
          <a:xfrm>
            <a:off x="5334000" y="4419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4" name="AutoShape 32"/>
          <p:cNvSpPr>
            <a:spLocks noChangeArrowheads="1"/>
          </p:cNvSpPr>
          <p:nvPr/>
        </p:nvSpPr>
        <p:spPr bwMode="auto">
          <a:xfrm>
            <a:off x="3124200" y="4572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5" name="AutoShape 33"/>
          <p:cNvSpPr>
            <a:spLocks noChangeArrowheads="1"/>
          </p:cNvSpPr>
          <p:nvPr/>
        </p:nvSpPr>
        <p:spPr bwMode="auto">
          <a:xfrm>
            <a:off x="3124200" y="39624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6" name="AutoShape 34"/>
          <p:cNvSpPr>
            <a:spLocks noChangeArrowheads="1"/>
          </p:cNvSpPr>
          <p:nvPr/>
        </p:nvSpPr>
        <p:spPr bwMode="auto">
          <a:xfrm>
            <a:off x="3048000" y="3657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7" name="AutoShape 35"/>
          <p:cNvSpPr>
            <a:spLocks noChangeArrowheads="1"/>
          </p:cNvSpPr>
          <p:nvPr/>
        </p:nvSpPr>
        <p:spPr bwMode="auto">
          <a:xfrm>
            <a:off x="4114800" y="4191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8" name="AutoShape 36"/>
          <p:cNvSpPr>
            <a:spLocks noChangeArrowheads="1"/>
          </p:cNvSpPr>
          <p:nvPr/>
        </p:nvSpPr>
        <p:spPr bwMode="auto">
          <a:xfrm>
            <a:off x="4953000" y="37338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89" name="AutoShape 37"/>
          <p:cNvSpPr>
            <a:spLocks noChangeArrowheads="1"/>
          </p:cNvSpPr>
          <p:nvPr/>
        </p:nvSpPr>
        <p:spPr bwMode="auto">
          <a:xfrm>
            <a:off x="4191000" y="3276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0" name="AutoShape 38"/>
          <p:cNvSpPr>
            <a:spLocks noChangeArrowheads="1"/>
          </p:cNvSpPr>
          <p:nvPr/>
        </p:nvSpPr>
        <p:spPr bwMode="auto">
          <a:xfrm>
            <a:off x="6096000" y="3738849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1" name="AutoShape 39"/>
          <p:cNvSpPr>
            <a:spLocks noChangeArrowheads="1"/>
          </p:cNvSpPr>
          <p:nvPr/>
        </p:nvSpPr>
        <p:spPr bwMode="auto">
          <a:xfrm>
            <a:off x="5410200" y="3810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3" name="AutoShape 41"/>
          <p:cNvSpPr>
            <a:spLocks noChangeArrowheads="1"/>
          </p:cNvSpPr>
          <p:nvPr/>
        </p:nvSpPr>
        <p:spPr bwMode="auto">
          <a:xfrm>
            <a:off x="8258067" y="41910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4" name="AutoShape 42"/>
          <p:cNvSpPr>
            <a:spLocks noChangeArrowheads="1"/>
          </p:cNvSpPr>
          <p:nvPr/>
        </p:nvSpPr>
        <p:spPr bwMode="auto">
          <a:xfrm>
            <a:off x="190035" y="4114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5" name="AutoShape 43"/>
          <p:cNvSpPr>
            <a:spLocks noChangeArrowheads="1"/>
          </p:cNvSpPr>
          <p:nvPr/>
        </p:nvSpPr>
        <p:spPr bwMode="auto">
          <a:xfrm>
            <a:off x="571035" y="40386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6" name="AutoShape 44"/>
          <p:cNvSpPr>
            <a:spLocks noChangeArrowheads="1"/>
          </p:cNvSpPr>
          <p:nvPr/>
        </p:nvSpPr>
        <p:spPr bwMode="auto">
          <a:xfrm>
            <a:off x="37635" y="38862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7" name="AutoShape 45"/>
          <p:cNvSpPr>
            <a:spLocks noChangeArrowheads="1"/>
          </p:cNvSpPr>
          <p:nvPr/>
        </p:nvSpPr>
        <p:spPr bwMode="auto">
          <a:xfrm>
            <a:off x="494835" y="3733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599" name="AutoShape 47"/>
          <p:cNvSpPr>
            <a:spLocks noChangeArrowheads="1"/>
          </p:cNvSpPr>
          <p:nvPr/>
        </p:nvSpPr>
        <p:spPr bwMode="auto">
          <a:xfrm>
            <a:off x="8258067" y="3733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00" name="AutoShape 48"/>
          <p:cNvSpPr>
            <a:spLocks noChangeArrowheads="1"/>
          </p:cNvSpPr>
          <p:nvPr/>
        </p:nvSpPr>
        <p:spPr bwMode="auto">
          <a:xfrm>
            <a:off x="8791467" y="3962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02" name="AutoShape 50"/>
          <p:cNvSpPr>
            <a:spLocks noChangeArrowheads="1"/>
          </p:cNvSpPr>
          <p:nvPr/>
        </p:nvSpPr>
        <p:spPr bwMode="auto">
          <a:xfrm>
            <a:off x="4645446" y="1725976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03" name="AutoShape 51"/>
          <p:cNvSpPr>
            <a:spLocks noChangeArrowheads="1"/>
          </p:cNvSpPr>
          <p:nvPr/>
        </p:nvSpPr>
        <p:spPr bwMode="auto">
          <a:xfrm>
            <a:off x="3731046" y="1649776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08" name="AutoShape 56"/>
          <p:cNvSpPr>
            <a:spLocks noChangeArrowheads="1"/>
          </p:cNvSpPr>
          <p:nvPr/>
        </p:nvSpPr>
        <p:spPr bwMode="auto">
          <a:xfrm>
            <a:off x="5026446" y="1649776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12" name="AutoShape 60"/>
          <p:cNvSpPr>
            <a:spLocks noChangeArrowheads="1"/>
          </p:cNvSpPr>
          <p:nvPr/>
        </p:nvSpPr>
        <p:spPr bwMode="auto">
          <a:xfrm>
            <a:off x="4317515" y="66174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13" name="AutoShape 61"/>
          <p:cNvSpPr>
            <a:spLocks noChangeArrowheads="1"/>
          </p:cNvSpPr>
          <p:nvPr/>
        </p:nvSpPr>
        <p:spPr bwMode="auto">
          <a:xfrm>
            <a:off x="4698515" y="65412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14" name="AutoShape 62"/>
          <p:cNvSpPr>
            <a:spLocks noChangeArrowheads="1"/>
          </p:cNvSpPr>
          <p:nvPr/>
        </p:nvSpPr>
        <p:spPr bwMode="auto">
          <a:xfrm>
            <a:off x="3936515" y="63126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15" name="AutoShape 63"/>
          <p:cNvSpPr>
            <a:spLocks noChangeArrowheads="1"/>
          </p:cNvSpPr>
          <p:nvPr/>
        </p:nvSpPr>
        <p:spPr bwMode="auto">
          <a:xfrm>
            <a:off x="4927115" y="63126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19" name="AutoShape 67"/>
          <p:cNvSpPr>
            <a:spLocks noChangeArrowheads="1"/>
          </p:cNvSpPr>
          <p:nvPr/>
        </p:nvSpPr>
        <p:spPr bwMode="auto">
          <a:xfrm>
            <a:off x="4469915" y="63126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9630" name="AutoShape 78"/>
          <p:cNvSpPr>
            <a:spLocks noChangeArrowheads="1"/>
          </p:cNvSpPr>
          <p:nvPr/>
        </p:nvSpPr>
        <p:spPr bwMode="auto">
          <a:xfrm>
            <a:off x="4112046" y="1725976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Routes</a:t>
            </a:r>
          </a:p>
        </p:txBody>
      </p:sp>
      <p:sp>
        <p:nvSpPr>
          <p:cNvPr id="81" name="Down Arrow 80"/>
          <p:cNvSpPr/>
          <p:nvPr/>
        </p:nvSpPr>
        <p:spPr>
          <a:xfrm>
            <a:off x="3138172" y="2038120"/>
            <a:ext cx="2729228" cy="1078265"/>
          </a:xfrm>
          <a:prstGeom prst="downArrow">
            <a:avLst>
              <a:gd name="adj1" fmla="val 69376"/>
              <a:gd name="adj2" fmla="val 5000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From Provider</a:t>
            </a:r>
          </a:p>
        </p:txBody>
      </p:sp>
      <p:sp>
        <p:nvSpPr>
          <p:cNvPr id="82" name="Right Arrow 81"/>
          <p:cNvSpPr/>
          <p:nvPr/>
        </p:nvSpPr>
        <p:spPr>
          <a:xfrm flipH="1">
            <a:off x="6780857" y="3256328"/>
            <a:ext cx="1353722" cy="148834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From Peer</a:t>
            </a:r>
          </a:p>
        </p:txBody>
      </p:sp>
      <p:sp>
        <p:nvSpPr>
          <p:cNvPr id="83" name="Right Arrow 82"/>
          <p:cNvSpPr/>
          <p:nvPr/>
        </p:nvSpPr>
        <p:spPr>
          <a:xfrm>
            <a:off x="923339" y="3332528"/>
            <a:ext cx="1353722" cy="148834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From Peer</a:t>
            </a:r>
          </a:p>
        </p:txBody>
      </p:sp>
      <p:sp>
        <p:nvSpPr>
          <p:cNvPr id="4" name="Up Arrow 3"/>
          <p:cNvSpPr/>
          <p:nvPr/>
        </p:nvSpPr>
        <p:spPr>
          <a:xfrm>
            <a:off x="2937372" y="5122843"/>
            <a:ext cx="3250435" cy="1078265"/>
          </a:xfrm>
          <a:prstGeom prst="upArrow">
            <a:avLst>
              <a:gd name="adj1" fmla="val 68302"/>
              <a:gd name="adj2" fmla="val 5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From Customer</a:t>
            </a:r>
          </a:p>
        </p:txBody>
      </p:sp>
      <p:grpSp>
        <p:nvGrpSpPr>
          <p:cNvPr id="86" name="Group 85"/>
          <p:cNvGrpSpPr/>
          <p:nvPr/>
        </p:nvGrpSpPr>
        <p:grpSpPr>
          <a:xfrm flipH="1">
            <a:off x="6997594" y="2031694"/>
            <a:ext cx="1407122" cy="1061231"/>
            <a:chOff x="1219200" y="4876799"/>
            <a:chExt cx="5181605" cy="1384995"/>
          </a:xfrm>
        </p:grpSpPr>
        <p:sp>
          <p:nvSpPr>
            <p:cNvPr id="87" name="Rectangular Callout 86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97908"/>
                <a:gd name="adj2" fmla="val 6581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219204" y="4936467"/>
              <a:ext cx="5181601" cy="124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ISP Routes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9" name="AutoShape 28"/>
          <p:cNvSpPr>
            <a:spLocks noChangeArrowheads="1"/>
          </p:cNvSpPr>
          <p:nvPr/>
        </p:nvSpPr>
        <p:spPr bwMode="auto">
          <a:xfrm>
            <a:off x="6112066" y="3346299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7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196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19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19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96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19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19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96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19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19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196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19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19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196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19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19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195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19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19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195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19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19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195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19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19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195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19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19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195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19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19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195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19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19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195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19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19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195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19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19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195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19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19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195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19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19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195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19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19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195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19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19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196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19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19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195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19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19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195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19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19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195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919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19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195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19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919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19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919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919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195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91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91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195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91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91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9195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919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919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9195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919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919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9195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91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91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19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919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919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9195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91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91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919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919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919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919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919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919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196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919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919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196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919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919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195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919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919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9195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919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919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9195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919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919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9195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919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919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9195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919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919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9195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919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919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919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919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fill="hold"/>
                                        <p:tgtEl>
                                          <p:spTgt spid="919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9195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919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919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9195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919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919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559" grpId="0" animBg="1"/>
      <p:bldP spid="919560" grpId="0" animBg="1"/>
      <p:bldP spid="919561" grpId="0" animBg="1"/>
      <p:bldP spid="919562" grpId="0" animBg="1"/>
      <p:bldP spid="919563" grpId="0" animBg="1"/>
      <p:bldP spid="919564" grpId="0" animBg="1"/>
      <p:bldP spid="919565" grpId="0" animBg="1"/>
      <p:bldP spid="919566" grpId="0" animBg="1"/>
      <p:bldP spid="919567" grpId="0" animBg="1"/>
      <p:bldP spid="919568" grpId="0" animBg="1"/>
      <p:bldP spid="919569" grpId="0" animBg="1"/>
      <p:bldP spid="919570" grpId="0" animBg="1"/>
      <p:bldP spid="919571" grpId="0" animBg="1"/>
      <p:bldP spid="919572" grpId="0" animBg="1"/>
      <p:bldP spid="919573" grpId="0" animBg="1"/>
      <p:bldP spid="919574" grpId="0" animBg="1"/>
      <p:bldP spid="919575" grpId="0" animBg="1"/>
      <p:bldP spid="919582" grpId="0" animBg="1"/>
      <p:bldP spid="919583" grpId="0" animBg="1"/>
      <p:bldP spid="919584" grpId="0" animBg="1"/>
      <p:bldP spid="919585" grpId="0" animBg="1"/>
      <p:bldP spid="919586" grpId="0" animBg="1"/>
      <p:bldP spid="919587" grpId="0" animBg="1"/>
      <p:bldP spid="919588" grpId="0" animBg="1"/>
      <p:bldP spid="919589" grpId="0" animBg="1"/>
      <p:bldP spid="919590" grpId="0" animBg="1"/>
      <p:bldP spid="919591" grpId="0" animBg="1"/>
      <p:bldP spid="919593" grpId="0" animBg="1"/>
      <p:bldP spid="919594" grpId="0" animBg="1"/>
      <p:bldP spid="919595" grpId="0" animBg="1"/>
      <p:bldP spid="919596" grpId="0" animBg="1"/>
      <p:bldP spid="919597" grpId="0" animBg="1"/>
      <p:bldP spid="919599" grpId="0" animBg="1"/>
      <p:bldP spid="919600" grpId="0" animBg="1"/>
      <p:bldP spid="919602" grpId="0" animBg="1"/>
      <p:bldP spid="919603" grpId="0" animBg="1"/>
      <p:bldP spid="919608" grpId="0" animBg="1"/>
      <p:bldP spid="919612" grpId="0" animBg="1"/>
      <p:bldP spid="919613" grpId="0" animBg="1"/>
      <p:bldP spid="919614" grpId="0" animBg="1"/>
      <p:bldP spid="919615" grpId="0" animBg="1"/>
      <p:bldP spid="919619" grpId="0" animBg="1"/>
      <p:bldP spid="919630" grpId="0" animBg="1"/>
      <p:bldP spid="81" grpId="0" animBg="1"/>
      <p:bldP spid="82" grpId="0" animBg="1"/>
      <p:bldP spid="8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54A73DE7-6178-4BC1-A213-835B1858E73F}" type="slidenum">
              <a:rPr lang="en-US" sz="1600"/>
              <a:pPr/>
              <a:t>14</a:t>
            </a:fld>
            <a:endParaRPr lang="en-US" sz="9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Routes</a:t>
            </a:r>
          </a:p>
        </p:txBody>
      </p:sp>
      <p:sp>
        <p:nvSpPr>
          <p:cNvPr id="103" name="Cloud 102"/>
          <p:cNvSpPr/>
          <p:nvPr/>
        </p:nvSpPr>
        <p:spPr>
          <a:xfrm>
            <a:off x="1713684" y="2896800"/>
            <a:ext cx="5436263" cy="2452347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5" name="AutoShape 7"/>
          <p:cNvSpPr>
            <a:spLocks noChangeArrowheads="1"/>
          </p:cNvSpPr>
          <p:nvPr/>
        </p:nvSpPr>
        <p:spPr bwMode="auto">
          <a:xfrm>
            <a:off x="5791200" y="36576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AutoShape 8"/>
          <p:cNvSpPr>
            <a:spLocks noChangeArrowheads="1"/>
          </p:cNvSpPr>
          <p:nvPr/>
        </p:nvSpPr>
        <p:spPr bwMode="auto">
          <a:xfrm>
            <a:off x="3733800" y="44958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AutoShape 9"/>
          <p:cNvSpPr>
            <a:spLocks noChangeArrowheads="1"/>
          </p:cNvSpPr>
          <p:nvPr/>
        </p:nvSpPr>
        <p:spPr bwMode="auto">
          <a:xfrm>
            <a:off x="5791200" y="43434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AutoShape 10"/>
          <p:cNvSpPr>
            <a:spLocks noChangeArrowheads="1"/>
          </p:cNvSpPr>
          <p:nvPr/>
        </p:nvSpPr>
        <p:spPr bwMode="auto">
          <a:xfrm>
            <a:off x="3810000" y="33528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AutoShape 11"/>
          <p:cNvSpPr>
            <a:spLocks noChangeArrowheads="1"/>
          </p:cNvSpPr>
          <p:nvPr/>
        </p:nvSpPr>
        <p:spPr bwMode="auto">
          <a:xfrm>
            <a:off x="5257800" y="3429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AutoShape 12"/>
          <p:cNvSpPr>
            <a:spLocks noChangeArrowheads="1"/>
          </p:cNvSpPr>
          <p:nvPr/>
        </p:nvSpPr>
        <p:spPr bwMode="auto">
          <a:xfrm>
            <a:off x="4800600" y="4572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AutoShape 13"/>
          <p:cNvSpPr>
            <a:spLocks noChangeArrowheads="1"/>
          </p:cNvSpPr>
          <p:nvPr/>
        </p:nvSpPr>
        <p:spPr bwMode="auto">
          <a:xfrm>
            <a:off x="4419600" y="35052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AutoShape 14"/>
          <p:cNvSpPr>
            <a:spLocks noChangeArrowheads="1"/>
          </p:cNvSpPr>
          <p:nvPr/>
        </p:nvSpPr>
        <p:spPr bwMode="auto">
          <a:xfrm>
            <a:off x="2895600" y="43434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AutoShape 15"/>
          <p:cNvSpPr>
            <a:spLocks noChangeArrowheads="1"/>
          </p:cNvSpPr>
          <p:nvPr/>
        </p:nvSpPr>
        <p:spPr bwMode="auto">
          <a:xfrm>
            <a:off x="3581400" y="3810000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AutoShape 16"/>
          <p:cNvSpPr>
            <a:spLocks noChangeArrowheads="1"/>
          </p:cNvSpPr>
          <p:nvPr/>
        </p:nvSpPr>
        <p:spPr bwMode="auto">
          <a:xfrm>
            <a:off x="2514600" y="3581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AutoShape 17"/>
          <p:cNvSpPr>
            <a:spLocks noChangeArrowheads="1"/>
          </p:cNvSpPr>
          <p:nvPr/>
        </p:nvSpPr>
        <p:spPr bwMode="auto">
          <a:xfrm>
            <a:off x="3962400" y="3962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AutoShape 18"/>
          <p:cNvSpPr>
            <a:spLocks noChangeArrowheads="1"/>
          </p:cNvSpPr>
          <p:nvPr/>
        </p:nvSpPr>
        <p:spPr bwMode="auto">
          <a:xfrm>
            <a:off x="5867400" y="46482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AutoShape 19"/>
          <p:cNvSpPr>
            <a:spLocks noChangeArrowheads="1"/>
          </p:cNvSpPr>
          <p:nvPr/>
        </p:nvSpPr>
        <p:spPr bwMode="auto">
          <a:xfrm>
            <a:off x="5715000" y="3352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AutoShape 20"/>
          <p:cNvSpPr>
            <a:spLocks noChangeArrowheads="1"/>
          </p:cNvSpPr>
          <p:nvPr/>
        </p:nvSpPr>
        <p:spPr bwMode="auto">
          <a:xfrm>
            <a:off x="2743200" y="39624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AutoShape 21"/>
          <p:cNvSpPr>
            <a:spLocks noChangeArrowheads="1"/>
          </p:cNvSpPr>
          <p:nvPr/>
        </p:nvSpPr>
        <p:spPr bwMode="auto">
          <a:xfrm>
            <a:off x="3505200" y="42672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AutoShape 22"/>
          <p:cNvSpPr>
            <a:spLocks noChangeArrowheads="1"/>
          </p:cNvSpPr>
          <p:nvPr/>
        </p:nvSpPr>
        <p:spPr bwMode="auto">
          <a:xfrm>
            <a:off x="5105400" y="40386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AutoShape 23"/>
          <p:cNvSpPr>
            <a:spLocks noChangeArrowheads="1"/>
          </p:cNvSpPr>
          <p:nvPr/>
        </p:nvSpPr>
        <p:spPr bwMode="auto">
          <a:xfrm>
            <a:off x="3352800" y="3352800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AutoShape 24"/>
          <p:cNvSpPr>
            <a:spLocks noChangeArrowheads="1"/>
          </p:cNvSpPr>
          <p:nvPr/>
        </p:nvSpPr>
        <p:spPr bwMode="auto">
          <a:xfrm>
            <a:off x="4267200" y="45720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AutoShape 25"/>
          <p:cNvSpPr>
            <a:spLocks noChangeArrowheads="1"/>
          </p:cNvSpPr>
          <p:nvPr/>
        </p:nvSpPr>
        <p:spPr bwMode="auto">
          <a:xfrm>
            <a:off x="4800600" y="32766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AutoShape 26"/>
          <p:cNvSpPr>
            <a:spLocks noChangeArrowheads="1"/>
          </p:cNvSpPr>
          <p:nvPr/>
        </p:nvSpPr>
        <p:spPr bwMode="auto">
          <a:xfrm>
            <a:off x="2590800" y="44958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AutoShape 27"/>
          <p:cNvSpPr>
            <a:spLocks noChangeArrowheads="1"/>
          </p:cNvSpPr>
          <p:nvPr/>
        </p:nvSpPr>
        <p:spPr bwMode="auto">
          <a:xfrm>
            <a:off x="2667000" y="32004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AutoShape 28"/>
          <p:cNvSpPr>
            <a:spLocks noChangeArrowheads="1"/>
          </p:cNvSpPr>
          <p:nvPr/>
        </p:nvSpPr>
        <p:spPr bwMode="auto">
          <a:xfrm>
            <a:off x="6172200" y="40386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AutoShape 29"/>
          <p:cNvSpPr>
            <a:spLocks noChangeArrowheads="1"/>
          </p:cNvSpPr>
          <p:nvPr/>
        </p:nvSpPr>
        <p:spPr bwMode="auto">
          <a:xfrm>
            <a:off x="4495800" y="41910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AutoShape 30"/>
          <p:cNvSpPr>
            <a:spLocks noChangeArrowheads="1"/>
          </p:cNvSpPr>
          <p:nvPr/>
        </p:nvSpPr>
        <p:spPr bwMode="auto">
          <a:xfrm>
            <a:off x="6172200" y="4419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AutoShape 31"/>
          <p:cNvSpPr>
            <a:spLocks noChangeArrowheads="1"/>
          </p:cNvSpPr>
          <p:nvPr/>
        </p:nvSpPr>
        <p:spPr bwMode="auto">
          <a:xfrm>
            <a:off x="5334000" y="4419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AutoShape 32"/>
          <p:cNvSpPr>
            <a:spLocks noChangeArrowheads="1"/>
          </p:cNvSpPr>
          <p:nvPr/>
        </p:nvSpPr>
        <p:spPr bwMode="auto">
          <a:xfrm>
            <a:off x="3124200" y="4572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AutoShape 33"/>
          <p:cNvSpPr>
            <a:spLocks noChangeArrowheads="1"/>
          </p:cNvSpPr>
          <p:nvPr/>
        </p:nvSpPr>
        <p:spPr bwMode="auto">
          <a:xfrm>
            <a:off x="3124200" y="39624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AutoShape 34"/>
          <p:cNvSpPr>
            <a:spLocks noChangeArrowheads="1"/>
          </p:cNvSpPr>
          <p:nvPr/>
        </p:nvSpPr>
        <p:spPr bwMode="auto">
          <a:xfrm>
            <a:off x="3048000" y="3657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AutoShape 35"/>
          <p:cNvSpPr>
            <a:spLocks noChangeArrowheads="1"/>
          </p:cNvSpPr>
          <p:nvPr/>
        </p:nvSpPr>
        <p:spPr bwMode="auto">
          <a:xfrm>
            <a:off x="4114800" y="4191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AutoShape 36"/>
          <p:cNvSpPr>
            <a:spLocks noChangeArrowheads="1"/>
          </p:cNvSpPr>
          <p:nvPr/>
        </p:nvSpPr>
        <p:spPr bwMode="auto">
          <a:xfrm>
            <a:off x="4953000" y="37338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AutoShape 37"/>
          <p:cNvSpPr>
            <a:spLocks noChangeArrowheads="1"/>
          </p:cNvSpPr>
          <p:nvPr/>
        </p:nvSpPr>
        <p:spPr bwMode="auto">
          <a:xfrm>
            <a:off x="4191000" y="32766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AutoShape 38"/>
          <p:cNvSpPr>
            <a:spLocks noChangeArrowheads="1"/>
          </p:cNvSpPr>
          <p:nvPr/>
        </p:nvSpPr>
        <p:spPr bwMode="auto">
          <a:xfrm>
            <a:off x="6096000" y="3738849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AutoShape 39"/>
          <p:cNvSpPr>
            <a:spLocks noChangeArrowheads="1"/>
          </p:cNvSpPr>
          <p:nvPr/>
        </p:nvSpPr>
        <p:spPr bwMode="auto">
          <a:xfrm>
            <a:off x="5410200" y="38100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Down Arrow 137"/>
          <p:cNvSpPr/>
          <p:nvPr/>
        </p:nvSpPr>
        <p:spPr>
          <a:xfrm>
            <a:off x="3169286" y="5100809"/>
            <a:ext cx="2729228" cy="1078265"/>
          </a:xfrm>
          <a:prstGeom prst="downArrow">
            <a:avLst>
              <a:gd name="adj1" fmla="val 69376"/>
              <a:gd name="adj2" fmla="val 5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 Customer</a:t>
            </a:r>
          </a:p>
        </p:txBody>
      </p:sp>
      <p:sp>
        <p:nvSpPr>
          <p:cNvPr id="139" name="Right Arrow 138"/>
          <p:cNvSpPr/>
          <p:nvPr/>
        </p:nvSpPr>
        <p:spPr>
          <a:xfrm flipH="1">
            <a:off x="981280" y="3312256"/>
            <a:ext cx="1353722" cy="148834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 Peer</a:t>
            </a:r>
          </a:p>
        </p:txBody>
      </p:sp>
      <p:sp>
        <p:nvSpPr>
          <p:cNvPr id="140" name="Right Arrow 139"/>
          <p:cNvSpPr/>
          <p:nvPr/>
        </p:nvSpPr>
        <p:spPr>
          <a:xfrm>
            <a:off x="6630076" y="3312256"/>
            <a:ext cx="1353722" cy="1488344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 Peer</a:t>
            </a:r>
          </a:p>
        </p:txBody>
      </p:sp>
      <p:sp>
        <p:nvSpPr>
          <p:cNvPr id="141" name="Up Arrow 140"/>
          <p:cNvSpPr/>
          <p:nvPr/>
        </p:nvSpPr>
        <p:spPr>
          <a:xfrm>
            <a:off x="2908682" y="2122135"/>
            <a:ext cx="3250435" cy="1078265"/>
          </a:xfrm>
          <a:prstGeom prst="upArrow">
            <a:avLst>
              <a:gd name="adj1" fmla="val 68302"/>
              <a:gd name="adj2" fmla="val 50000"/>
            </a:avLst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 Provider</a:t>
            </a:r>
          </a:p>
        </p:txBody>
      </p:sp>
      <p:sp>
        <p:nvSpPr>
          <p:cNvPr id="142" name="AutoShape 28"/>
          <p:cNvSpPr>
            <a:spLocks noChangeArrowheads="1"/>
          </p:cNvSpPr>
          <p:nvPr/>
        </p:nvSpPr>
        <p:spPr bwMode="auto">
          <a:xfrm>
            <a:off x="6112066" y="3346299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AutoShape 8"/>
          <p:cNvSpPr>
            <a:spLocks noChangeArrowheads="1"/>
          </p:cNvSpPr>
          <p:nvPr/>
        </p:nvSpPr>
        <p:spPr bwMode="auto">
          <a:xfrm>
            <a:off x="4802438" y="6490301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AutoShape 14"/>
          <p:cNvSpPr>
            <a:spLocks noChangeArrowheads="1"/>
          </p:cNvSpPr>
          <p:nvPr/>
        </p:nvSpPr>
        <p:spPr bwMode="auto">
          <a:xfrm>
            <a:off x="3964238" y="6337901"/>
            <a:ext cx="228600" cy="228600"/>
          </a:xfrm>
          <a:prstGeom prst="diamond">
            <a:avLst/>
          </a:prstGeom>
          <a:solidFill>
            <a:schemeClr val="accent3"/>
          </a:solidFill>
          <a:ln w="9525">
            <a:solidFill>
              <a:schemeClr val="accent3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AutoShape 21"/>
          <p:cNvSpPr>
            <a:spLocks noChangeArrowheads="1"/>
          </p:cNvSpPr>
          <p:nvPr/>
        </p:nvSpPr>
        <p:spPr bwMode="auto">
          <a:xfrm>
            <a:off x="4573838" y="6261701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AutoShape 24"/>
          <p:cNvSpPr>
            <a:spLocks noChangeArrowheads="1"/>
          </p:cNvSpPr>
          <p:nvPr/>
        </p:nvSpPr>
        <p:spPr bwMode="auto">
          <a:xfrm>
            <a:off x="5214651" y="653345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AutoShape 26"/>
          <p:cNvSpPr>
            <a:spLocks noChangeArrowheads="1"/>
          </p:cNvSpPr>
          <p:nvPr/>
        </p:nvSpPr>
        <p:spPr bwMode="auto">
          <a:xfrm>
            <a:off x="3659438" y="6490301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AutoShape 32"/>
          <p:cNvSpPr>
            <a:spLocks noChangeArrowheads="1"/>
          </p:cNvSpPr>
          <p:nvPr/>
        </p:nvSpPr>
        <p:spPr bwMode="auto">
          <a:xfrm>
            <a:off x="4192838" y="6566501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AutoShape 35"/>
          <p:cNvSpPr>
            <a:spLocks noChangeArrowheads="1"/>
          </p:cNvSpPr>
          <p:nvPr/>
        </p:nvSpPr>
        <p:spPr bwMode="auto">
          <a:xfrm>
            <a:off x="5183438" y="6185501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AutoShape 18"/>
          <p:cNvSpPr>
            <a:spLocks noChangeArrowheads="1"/>
          </p:cNvSpPr>
          <p:nvPr/>
        </p:nvSpPr>
        <p:spPr bwMode="auto">
          <a:xfrm>
            <a:off x="3659438" y="6072578"/>
            <a:ext cx="228600" cy="228600"/>
          </a:xfrm>
          <a:prstGeom prst="plus">
            <a:avLst>
              <a:gd name="adj" fmla="val 25000"/>
            </a:avLst>
          </a:prstGeom>
          <a:solidFill>
            <a:schemeClr val="accent4"/>
          </a:solidFill>
          <a:ln w="952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AutoShape 33"/>
          <p:cNvSpPr>
            <a:spLocks noChangeArrowheads="1"/>
          </p:cNvSpPr>
          <p:nvPr/>
        </p:nvSpPr>
        <p:spPr bwMode="auto">
          <a:xfrm>
            <a:off x="632552" y="35433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AutoShape 33"/>
          <p:cNvSpPr>
            <a:spLocks noChangeArrowheads="1"/>
          </p:cNvSpPr>
          <p:nvPr/>
        </p:nvSpPr>
        <p:spPr bwMode="auto">
          <a:xfrm>
            <a:off x="278176" y="3942128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AutoShape 33"/>
          <p:cNvSpPr>
            <a:spLocks noChangeArrowheads="1"/>
          </p:cNvSpPr>
          <p:nvPr/>
        </p:nvSpPr>
        <p:spPr bwMode="auto">
          <a:xfrm>
            <a:off x="631175" y="4152441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AutoShape 33"/>
          <p:cNvSpPr>
            <a:spLocks noChangeArrowheads="1"/>
          </p:cNvSpPr>
          <p:nvPr/>
        </p:nvSpPr>
        <p:spPr bwMode="auto">
          <a:xfrm>
            <a:off x="294702" y="47244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AutoShape 33"/>
          <p:cNvSpPr>
            <a:spLocks noChangeArrowheads="1"/>
          </p:cNvSpPr>
          <p:nvPr/>
        </p:nvSpPr>
        <p:spPr bwMode="auto">
          <a:xfrm>
            <a:off x="7869498" y="3359227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AutoShape 33"/>
          <p:cNvSpPr>
            <a:spLocks noChangeArrowheads="1"/>
          </p:cNvSpPr>
          <p:nvPr/>
        </p:nvSpPr>
        <p:spPr bwMode="auto">
          <a:xfrm>
            <a:off x="8233973" y="40767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AutoShape 33"/>
          <p:cNvSpPr>
            <a:spLocks noChangeArrowheads="1"/>
          </p:cNvSpPr>
          <p:nvPr/>
        </p:nvSpPr>
        <p:spPr bwMode="auto">
          <a:xfrm>
            <a:off x="8462573" y="3575817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AutoShape 33"/>
          <p:cNvSpPr>
            <a:spLocks noChangeArrowheads="1"/>
          </p:cNvSpPr>
          <p:nvPr/>
        </p:nvSpPr>
        <p:spPr bwMode="auto">
          <a:xfrm>
            <a:off x="8038665" y="4533900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AutoShape 33"/>
          <p:cNvSpPr>
            <a:spLocks noChangeArrowheads="1"/>
          </p:cNvSpPr>
          <p:nvPr/>
        </p:nvSpPr>
        <p:spPr bwMode="auto">
          <a:xfrm>
            <a:off x="4916738" y="189353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AutoShape 33"/>
          <p:cNvSpPr>
            <a:spLocks noChangeArrowheads="1"/>
          </p:cNvSpPr>
          <p:nvPr/>
        </p:nvSpPr>
        <p:spPr bwMode="auto">
          <a:xfrm>
            <a:off x="5415710" y="1815061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AutoShape 33"/>
          <p:cNvSpPr>
            <a:spLocks noChangeArrowheads="1"/>
          </p:cNvSpPr>
          <p:nvPr/>
        </p:nvSpPr>
        <p:spPr bwMode="auto">
          <a:xfrm>
            <a:off x="4191000" y="1693865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AutoShape 33"/>
          <p:cNvSpPr>
            <a:spLocks noChangeArrowheads="1"/>
          </p:cNvSpPr>
          <p:nvPr/>
        </p:nvSpPr>
        <p:spPr bwMode="auto">
          <a:xfrm>
            <a:off x="3238500" y="1985812"/>
            <a:ext cx="228600" cy="2286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1 256"/>
              <a:gd name="T9" fmla="*/ 11796480 1 256"/>
              <a:gd name="T10" fmla="*/ 5898240 1 256"/>
              <a:gd name="T11" fmla="*/ 0 1 25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2"/>
          </a:solidFill>
          <a:ln w="9525">
            <a:solidFill>
              <a:schemeClr val="accent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AutoShape 25"/>
          <p:cNvSpPr>
            <a:spLocks noChangeArrowheads="1"/>
          </p:cNvSpPr>
          <p:nvPr/>
        </p:nvSpPr>
        <p:spPr bwMode="auto">
          <a:xfrm>
            <a:off x="981280" y="3429918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AutoShape 25"/>
          <p:cNvSpPr>
            <a:spLocks noChangeArrowheads="1"/>
          </p:cNvSpPr>
          <p:nvPr/>
        </p:nvSpPr>
        <p:spPr bwMode="auto">
          <a:xfrm>
            <a:off x="180402" y="4304382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AutoShape 25"/>
          <p:cNvSpPr>
            <a:spLocks noChangeArrowheads="1"/>
          </p:cNvSpPr>
          <p:nvPr/>
        </p:nvSpPr>
        <p:spPr bwMode="auto">
          <a:xfrm>
            <a:off x="180402" y="3587827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AutoShape 25"/>
          <p:cNvSpPr>
            <a:spLocks noChangeArrowheads="1"/>
          </p:cNvSpPr>
          <p:nvPr/>
        </p:nvSpPr>
        <p:spPr bwMode="auto">
          <a:xfrm>
            <a:off x="759107" y="4495800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AutoShape 25"/>
          <p:cNvSpPr>
            <a:spLocks noChangeArrowheads="1"/>
          </p:cNvSpPr>
          <p:nvPr/>
        </p:nvSpPr>
        <p:spPr bwMode="auto">
          <a:xfrm>
            <a:off x="3581400" y="2007835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AutoShape 25"/>
          <p:cNvSpPr>
            <a:spLocks noChangeArrowheads="1"/>
          </p:cNvSpPr>
          <p:nvPr/>
        </p:nvSpPr>
        <p:spPr bwMode="auto">
          <a:xfrm>
            <a:off x="3810000" y="1740228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AutoShape 25"/>
          <p:cNvSpPr>
            <a:spLocks noChangeArrowheads="1"/>
          </p:cNvSpPr>
          <p:nvPr/>
        </p:nvSpPr>
        <p:spPr bwMode="auto">
          <a:xfrm>
            <a:off x="4567410" y="1745769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AutoShape 25"/>
          <p:cNvSpPr>
            <a:spLocks noChangeArrowheads="1"/>
          </p:cNvSpPr>
          <p:nvPr/>
        </p:nvSpPr>
        <p:spPr bwMode="auto">
          <a:xfrm>
            <a:off x="5145338" y="1625928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AutoShape 25"/>
          <p:cNvSpPr>
            <a:spLocks noChangeArrowheads="1"/>
          </p:cNvSpPr>
          <p:nvPr/>
        </p:nvSpPr>
        <p:spPr bwMode="auto">
          <a:xfrm>
            <a:off x="8038665" y="3713528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AutoShape 25"/>
          <p:cNvSpPr>
            <a:spLocks noChangeArrowheads="1"/>
          </p:cNvSpPr>
          <p:nvPr/>
        </p:nvSpPr>
        <p:spPr bwMode="auto">
          <a:xfrm>
            <a:off x="8276929" y="3315395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AutoShape 25"/>
          <p:cNvSpPr>
            <a:spLocks noChangeArrowheads="1"/>
          </p:cNvSpPr>
          <p:nvPr/>
        </p:nvSpPr>
        <p:spPr bwMode="auto">
          <a:xfrm>
            <a:off x="8684771" y="3923841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AutoShape 25"/>
          <p:cNvSpPr>
            <a:spLocks noChangeArrowheads="1"/>
          </p:cNvSpPr>
          <p:nvPr/>
        </p:nvSpPr>
        <p:spPr bwMode="auto">
          <a:xfrm>
            <a:off x="8462573" y="4268118"/>
            <a:ext cx="228600" cy="228600"/>
          </a:xfrm>
          <a:prstGeom prst="smileyFace">
            <a:avLst>
              <a:gd name="adj" fmla="val 46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6" name="Group 175"/>
          <p:cNvGrpSpPr/>
          <p:nvPr/>
        </p:nvGrpSpPr>
        <p:grpSpPr>
          <a:xfrm flipH="1">
            <a:off x="6092424" y="5541962"/>
            <a:ext cx="2311659" cy="1061231"/>
            <a:chOff x="1219200" y="4876799"/>
            <a:chExt cx="5181605" cy="1384995"/>
          </a:xfrm>
        </p:grpSpPr>
        <p:sp>
          <p:nvSpPr>
            <p:cNvPr id="177" name="Rectangular Callout 176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76462"/>
                <a:gd name="adj2" fmla="val 3674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219204" y="4936467"/>
              <a:ext cx="5181601" cy="124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Customers get all routes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 flipH="1">
            <a:off x="6400800" y="1747115"/>
            <a:ext cx="2624526" cy="1095238"/>
            <a:chOff x="1219200" y="4876799"/>
            <a:chExt cx="5181605" cy="1384995"/>
          </a:xfrm>
        </p:grpSpPr>
        <p:sp>
          <p:nvSpPr>
            <p:cNvPr id="180" name="Rectangular Callout 179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25526"/>
                <a:gd name="adj2" fmla="val 85540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219204" y="4936467"/>
              <a:ext cx="5181601" cy="1137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Customer and ISP routes only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2" name="Group 181"/>
          <p:cNvGrpSpPr/>
          <p:nvPr/>
        </p:nvGrpSpPr>
        <p:grpSpPr>
          <a:xfrm flipH="1">
            <a:off x="133821" y="1677372"/>
            <a:ext cx="2624526" cy="1095238"/>
            <a:chOff x="1219200" y="4876799"/>
            <a:chExt cx="5181605" cy="1384995"/>
          </a:xfrm>
        </p:grpSpPr>
        <p:sp>
          <p:nvSpPr>
            <p:cNvPr id="183" name="Rectangular Callout 182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62046"/>
                <a:gd name="adj2" fmla="val -1907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219204" y="4936467"/>
              <a:ext cx="5181601" cy="120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</a:rPr>
                <a:t>$$$ generating routes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960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 animBg="1"/>
      <p:bldP spid="140" grpId="0" animBg="1"/>
      <p:bldP spid="141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Straight Connector 185"/>
          <p:cNvCxnSpPr>
            <a:stCxn id="168" idx="2"/>
            <a:endCxn id="180" idx="0"/>
          </p:cNvCxnSpPr>
          <p:nvPr/>
        </p:nvCxnSpPr>
        <p:spPr>
          <a:xfrm>
            <a:off x="5144550" y="5325613"/>
            <a:ext cx="322557" cy="74149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BGP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67318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-1733791" y="2462971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Cloud 5"/>
          <p:cNvSpPr/>
          <p:nvPr/>
        </p:nvSpPr>
        <p:spPr>
          <a:xfrm>
            <a:off x="8262594" y="2485005"/>
            <a:ext cx="2762494" cy="1986272"/>
          </a:xfrm>
          <a:prstGeom prst="cloud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2226430" y="2207862"/>
            <a:ext cx="4471825" cy="343276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1" name="Straight Connector 10"/>
          <p:cNvCxnSpPr>
            <a:stCxn id="17" idx="2"/>
            <a:endCxn id="13" idx="0"/>
          </p:cNvCxnSpPr>
          <p:nvPr/>
        </p:nvCxnSpPr>
        <p:spPr>
          <a:xfrm flipH="1">
            <a:off x="4552624" y="3014956"/>
            <a:ext cx="752216" cy="65640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33" idx="1"/>
            <a:endCxn id="12" idx="3"/>
          </p:cNvCxnSpPr>
          <p:nvPr/>
        </p:nvCxnSpPr>
        <p:spPr>
          <a:xfrm flipH="1" flipV="1">
            <a:off x="1351260" y="3448117"/>
            <a:ext cx="896473" cy="328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31" idx="1"/>
            <a:endCxn id="132" idx="3"/>
          </p:cNvCxnSpPr>
          <p:nvPr/>
        </p:nvCxnSpPr>
        <p:spPr>
          <a:xfrm flipH="1">
            <a:off x="6983111" y="3557369"/>
            <a:ext cx="998346" cy="11017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33" idx="3"/>
            <a:endCxn id="13" idx="1"/>
          </p:cNvCxnSpPr>
          <p:nvPr/>
        </p:nvCxnSpPr>
        <p:spPr>
          <a:xfrm>
            <a:off x="2892848" y="3451401"/>
            <a:ext cx="1337218" cy="41016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17" idx="1"/>
            <a:endCxn id="133" idx="3"/>
          </p:cNvCxnSpPr>
          <p:nvPr/>
        </p:nvCxnSpPr>
        <p:spPr>
          <a:xfrm flipH="1">
            <a:off x="2892848" y="2824759"/>
            <a:ext cx="2089434" cy="62664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17" idx="3"/>
            <a:endCxn id="132" idx="0"/>
          </p:cNvCxnSpPr>
          <p:nvPr/>
        </p:nvCxnSpPr>
        <p:spPr>
          <a:xfrm>
            <a:off x="5627397" y="2824759"/>
            <a:ext cx="1033157" cy="55342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4" idx="1"/>
            <a:endCxn id="13" idx="2"/>
          </p:cNvCxnSpPr>
          <p:nvPr/>
        </p:nvCxnSpPr>
        <p:spPr>
          <a:xfrm flipV="1">
            <a:off x="3213015" y="4051760"/>
            <a:ext cx="1339609" cy="77820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168" idx="1"/>
            <a:endCxn id="14" idx="3"/>
          </p:cNvCxnSpPr>
          <p:nvPr/>
        </p:nvCxnSpPr>
        <p:spPr>
          <a:xfrm flipH="1" flipV="1">
            <a:off x="3858130" y="4829968"/>
            <a:ext cx="963862" cy="30544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32" idx="2"/>
            <a:endCxn id="168" idx="3"/>
          </p:cNvCxnSpPr>
          <p:nvPr/>
        </p:nvCxnSpPr>
        <p:spPr>
          <a:xfrm flipH="1">
            <a:off x="5467107" y="3758583"/>
            <a:ext cx="1193447" cy="137683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4" idx="0"/>
            <a:endCxn id="133" idx="2"/>
          </p:cNvCxnSpPr>
          <p:nvPr/>
        </p:nvCxnSpPr>
        <p:spPr>
          <a:xfrm flipH="1" flipV="1">
            <a:off x="2570291" y="3641598"/>
            <a:ext cx="965282" cy="99817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45" y="3257919"/>
            <a:ext cx="645115" cy="380395"/>
          </a:xfrm>
          <a:prstGeom prst="rect">
            <a:avLst/>
          </a:prstGeom>
          <a:noFill/>
        </p:spPr>
      </p:pic>
      <p:pic>
        <p:nvPicPr>
          <p:cNvPr id="1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066" y="367136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015" y="4639770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282" y="263456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457" y="3367171"/>
            <a:ext cx="645115" cy="380395"/>
          </a:xfrm>
          <a:prstGeom prst="rect">
            <a:avLst/>
          </a:prstGeom>
          <a:noFill/>
        </p:spPr>
      </p:pic>
      <p:pic>
        <p:nvPicPr>
          <p:cNvPr id="13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996" y="3378188"/>
            <a:ext cx="645115" cy="380395"/>
          </a:xfrm>
          <a:prstGeom prst="rect">
            <a:avLst/>
          </a:prstGeom>
          <a:noFill/>
        </p:spPr>
      </p:pic>
      <p:pic>
        <p:nvPicPr>
          <p:cNvPr id="13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733" y="3261203"/>
            <a:ext cx="645115" cy="380395"/>
          </a:xfrm>
          <a:prstGeom prst="rect">
            <a:avLst/>
          </a:prstGeom>
          <a:noFill/>
        </p:spPr>
      </p:pic>
      <p:cxnSp>
        <p:nvCxnSpPr>
          <p:cNvPr id="108" name="Straight Connector 107"/>
          <p:cNvCxnSpPr>
            <a:stCxn id="168" idx="0"/>
            <a:endCxn id="13" idx="2"/>
          </p:cNvCxnSpPr>
          <p:nvPr/>
        </p:nvCxnSpPr>
        <p:spPr>
          <a:xfrm flipH="1" flipV="1">
            <a:off x="4552624" y="4051760"/>
            <a:ext cx="591926" cy="89345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7" idx="1"/>
            <a:endCxn id="133" idx="3"/>
          </p:cNvCxnSpPr>
          <p:nvPr/>
        </p:nvCxnSpPr>
        <p:spPr>
          <a:xfrm flipH="1">
            <a:off x="2892848" y="2824759"/>
            <a:ext cx="2089434" cy="626642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3" idx="1"/>
            <a:endCxn id="133" idx="3"/>
          </p:cNvCxnSpPr>
          <p:nvPr/>
        </p:nvCxnSpPr>
        <p:spPr>
          <a:xfrm flipH="1" flipV="1">
            <a:off x="2892848" y="3451401"/>
            <a:ext cx="1337218" cy="410162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68" idx="1"/>
            <a:endCxn id="14" idx="3"/>
          </p:cNvCxnSpPr>
          <p:nvPr/>
        </p:nvCxnSpPr>
        <p:spPr>
          <a:xfrm flipH="1" flipV="1">
            <a:off x="3858130" y="4829968"/>
            <a:ext cx="963862" cy="305448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7" idx="3"/>
            <a:endCxn id="132" idx="0"/>
          </p:cNvCxnSpPr>
          <p:nvPr/>
        </p:nvCxnSpPr>
        <p:spPr>
          <a:xfrm>
            <a:off x="5627397" y="2824759"/>
            <a:ext cx="1033157" cy="553429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3" idx="2"/>
            <a:endCxn id="14" idx="0"/>
          </p:cNvCxnSpPr>
          <p:nvPr/>
        </p:nvCxnSpPr>
        <p:spPr>
          <a:xfrm flipH="1">
            <a:off x="3535573" y="4051760"/>
            <a:ext cx="1017051" cy="588010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3" idx="2"/>
            <a:endCxn id="168" idx="0"/>
          </p:cNvCxnSpPr>
          <p:nvPr/>
        </p:nvCxnSpPr>
        <p:spPr>
          <a:xfrm>
            <a:off x="4552624" y="4051760"/>
            <a:ext cx="591926" cy="893458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33" idx="2"/>
            <a:endCxn id="14" idx="0"/>
          </p:cNvCxnSpPr>
          <p:nvPr/>
        </p:nvCxnSpPr>
        <p:spPr>
          <a:xfrm>
            <a:off x="2570291" y="3641598"/>
            <a:ext cx="965282" cy="998172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" idx="0"/>
            <a:endCxn id="17" idx="2"/>
          </p:cNvCxnSpPr>
          <p:nvPr/>
        </p:nvCxnSpPr>
        <p:spPr>
          <a:xfrm flipV="1">
            <a:off x="4552624" y="3014956"/>
            <a:ext cx="752216" cy="656409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32" idx="2"/>
            <a:endCxn id="168" idx="3"/>
          </p:cNvCxnSpPr>
          <p:nvPr/>
        </p:nvCxnSpPr>
        <p:spPr>
          <a:xfrm flipH="1">
            <a:off x="5467107" y="3758583"/>
            <a:ext cx="1193447" cy="1376833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 flipH="1">
            <a:off x="3052932" y="2224445"/>
            <a:ext cx="1259402" cy="523220"/>
            <a:chOff x="1219200" y="4876799"/>
            <a:chExt cx="5181605" cy="1519028"/>
          </a:xfrm>
        </p:grpSpPr>
        <p:sp>
          <p:nvSpPr>
            <p:cNvPr id="155" name="Rectangular Callout 154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27894"/>
                <a:gd name="adj2" fmla="val 10294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219204" y="4876799"/>
              <a:ext cx="5181601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IGP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 flipH="1">
            <a:off x="6543168" y="1415677"/>
            <a:ext cx="2252267" cy="1409082"/>
            <a:chOff x="1219200" y="4876799"/>
            <a:chExt cx="5181605" cy="1384995"/>
          </a:xfrm>
        </p:grpSpPr>
        <p:sp>
          <p:nvSpPr>
            <p:cNvPr id="158" name="Rectangular Callout 157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39970"/>
                <a:gd name="adj2" fmla="val 8242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219202" y="4876799"/>
              <a:ext cx="5181603" cy="1179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 </a:t>
              </a:r>
              <a:r>
                <a:rPr kumimoji="0" lang="hu-HU" sz="2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határ-routerek</a:t>
              </a:r>
              <a:r>
                <a:rPr kumimoji="0" lang="hu-HU" sz="24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is beszélik az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IGP</a:t>
              </a:r>
              <a:r>
                <a:rPr kumimoji="0" lang="hu-HU" sz="2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-t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60" name="Straight Connector 159"/>
          <p:cNvCxnSpPr>
            <a:stCxn id="132" idx="3"/>
            <a:endCxn id="131" idx="1"/>
          </p:cNvCxnSpPr>
          <p:nvPr/>
        </p:nvCxnSpPr>
        <p:spPr>
          <a:xfrm flipV="1">
            <a:off x="6983111" y="3557369"/>
            <a:ext cx="998346" cy="11017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2" idx="3"/>
            <a:endCxn id="133" idx="1"/>
          </p:cNvCxnSpPr>
          <p:nvPr/>
        </p:nvCxnSpPr>
        <p:spPr>
          <a:xfrm>
            <a:off x="1351260" y="3448117"/>
            <a:ext cx="896473" cy="3284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/>
          <p:cNvGrpSpPr/>
          <p:nvPr/>
        </p:nvGrpSpPr>
        <p:grpSpPr>
          <a:xfrm flipH="1">
            <a:off x="7217720" y="4021648"/>
            <a:ext cx="1527474" cy="523220"/>
            <a:chOff x="1219200" y="4876799"/>
            <a:chExt cx="5181605" cy="1519028"/>
          </a:xfrm>
        </p:grpSpPr>
        <p:sp>
          <p:nvSpPr>
            <p:cNvPr id="163" name="Rectangular Callout 162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37714"/>
                <a:gd name="adj2" fmla="val -10720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219203" y="4876799"/>
              <a:ext cx="5181602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e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</a:p>
          </p:txBody>
        </p:sp>
      </p:grpSp>
      <p:grpSp>
        <p:nvGrpSpPr>
          <p:cNvPr id="165" name="Group 164"/>
          <p:cNvGrpSpPr/>
          <p:nvPr/>
        </p:nvGrpSpPr>
        <p:grpSpPr>
          <a:xfrm flipH="1">
            <a:off x="1097260" y="3940331"/>
            <a:ext cx="1527474" cy="523220"/>
            <a:chOff x="1219200" y="4876799"/>
            <a:chExt cx="5181605" cy="1519028"/>
          </a:xfrm>
        </p:grpSpPr>
        <p:sp>
          <p:nvSpPr>
            <p:cNvPr id="166" name="Rectangular Callout 165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9778"/>
                <a:gd name="adj2" fmla="val -12211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219203" y="4876799"/>
              <a:ext cx="5181602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e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</a:p>
          </p:txBody>
        </p:sp>
      </p:grpSp>
      <p:pic>
        <p:nvPicPr>
          <p:cNvPr id="16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992" y="4945218"/>
            <a:ext cx="645115" cy="380395"/>
          </a:xfrm>
          <a:prstGeom prst="rect">
            <a:avLst/>
          </a:prstGeom>
          <a:noFill/>
        </p:spPr>
      </p:pic>
      <p:sp>
        <p:nvSpPr>
          <p:cNvPr id="177" name="Cloud 176"/>
          <p:cNvSpPr/>
          <p:nvPr/>
        </p:nvSpPr>
        <p:spPr>
          <a:xfrm>
            <a:off x="4005944" y="6178174"/>
            <a:ext cx="2762494" cy="1986272"/>
          </a:xfrm>
          <a:prstGeom prst="cloud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8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549" y="6067103"/>
            <a:ext cx="645115" cy="380395"/>
          </a:xfrm>
          <a:prstGeom prst="rect">
            <a:avLst/>
          </a:prstGeom>
          <a:noFill/>
        </p:spPr>
      </p:pic>
      <p:cxnSp>
        <p:nvCxnSpPr>
          <p:cNvPr id="181" name="Straight Connector 180"/>
          <p:cNvCxnSpPr>
            <a:stCxn id="180" idx="0"/>
            <a:endCxn id="168" idx="2"/>
          </p:cNvCxnSpPr>
          <p:nvPr/>
        </p:nvCxnSpPr>
        <p:spPr>
          <a:xfrm flipH="1" flipV="1">
            <a:off x="5144550" y="5325613"/>
            <a:ext cx="322557" cy="741490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132" idx="2"/>
            <a:endCxn id="168" idx="3"/>
          </p:cNvCxnSpPr>
          <p:nvPr/>
        </p:nvCxnSpPr>
        <p:spPr>
          <a:xfrm flipH="1">
            <a:off x="5467107" y="3758583"/>
            <a:ext cx="1193447" cy="1376833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>
            <a:stCxn id="133" idx="2"/>
          </p:cNvCxnSpPr>
          <p:nvPr/>
        </p:nvCxnSpPr>
        <p:spPr>
          <a:xfrm>
            <a:off x="2570291" y="3641598"/>
            <a:ext cx="2251702" cy="1516902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132" idx="1"/>
            <a:endCxn id="133" idx="3"/>
          </p:cNvCxnSpPr>
          <p:nvPr/>
        </p:nvCxnSpPr>
        <p:spPr>
          <a:xfrm flipH="1" flipV="1">
            <a:off x="2892848" y="3451401"/>
            <a:ext cx="3445148" cy="116985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/>
          <p:cNvGrpSpPr/>
          <p:nvPr/>
        </p:nvGrpSpPr>
        <p:grpSpPr>
          <a:xfrm flipH="1">
            <a:off x="6004701" y="4802393"/>
            <a:ext cx="1527474" cy="523220"/>
            <a:chOff x="1219200" y="4876799"/>
            <a:chExt cx="5181605" cy="1519028"/>
          </a:xfrm>
        </p:grpSpPr>
        <p:sp>
          <p:nvSpPr>
            <p:cNvPr id="202" name="Rectangular Callout 201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37714"/>
                <a:gd name="adj2" fmla="val -10720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219203" y="4876799"/>
              <a:ext cx="5181602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 err="1">
                  <a:solidFill>
                    <a:sysClr val="window" lastClr="FFFFFF"/>
                  </a:solidFill>
                </a:rPr>
                <a:t>i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</a:p>
          </p:txBody>
        </p:sp>
      </p:grpSp>
      <p:grpSp>
        <p:nvGrpSpPr>
          <p:cNvPr id="207" name="Group 206"/>
          <p:cNvGrpSpPr/>
          <p:nvPr/>
        </p:nvGrpSpPr>
        <p:grpSpPr>
          <a:xfrm flipH="1">
            <a:off x="1782468" y="4655238"/>
            <a:ext cx="1527474" cy="523220"/>
            <a:chOff x="1219200" y="4876799"/>
            <a:chExt cx="5181605" cy="1519028"/>
          </a:xfrm>
        </p:grpSpPr>
        <p:sp>
          <p:nvSpPr>
            <p:cNvPr id="208" name="Rectangular Callout 207"/>
            <p:cNvSpPr/>
            <p:nvPr/>
          </p:nvSpPr>
          <p:spPr>
            <a:xfrm>
              <a:off x="1219200" y="4876799"/>
              <a:ext cx="5181602" cy="1384995"/>
            </a:xfrm>
            <a:prstGeom prst="wedgeRectCallout">
              <a:avLst>
                <a:gd name="adj1" fmla="val -40902"/>
                <a:gd name="adj2" fmla="val -160323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1219203" y="4876799"/>
              <a:ext cx="5181602" cy="1519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 err="1">
                  <a:solidFill>
                    <a:sysClr val="window" lastClr="FFFFFF"/>
                  </a:solidFill>
                </a:rPr>
                <a:t>i</a:t>
              </a:r>
              <a:r>
                <a:rPr kumimoji="0" lang="en-US" sz="2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BGP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709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oud 4"/>
          <p:cNvSpPr/>
          <p:nvPr/>
        </p:nvSpPr>
        <p:spPr>
          <a:xfrm>
            <a:off x="6103577" y="4863737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IGB – </a:t>
            </a:r>
            <a:r>
              <a:rPr lang="hu-HU" dirty="0" err="1"/>
              <a:t>iBGP</a:t>
            </a:r>
            <a:r>
              <a:rPr lang="hu-HU" dirty="0"/>
              <a:t> – </a:t>
            </a:r>
            <a:r>
              <a:rPr lang="hu-HU" dirty="0" err="1"/>
              <a:t>eBGP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3886200" cy="5105400"/>
          </a:xfrm>
        </p:spPr>
        <p:txBody>
          <a:bodyPr>
            <a:normAutofit/>
          </a:bodyPr>
          <a:lstStyle/>
          <a:p>
            <a:r>
              <a:rPr lang="hu-HU" sz="1800" dirty="0" err="1"/>
              <a:t>eBGP</a:t>
            </a:r>
            <a:r>
              <a:rPr lang="hu-HU" sz="1800" dirty="0"/>
              <a:t>: </a:t>
            </a:r>
            <a:r>
              <a:rPr lang="hu-HU" sz="1800" dirty="0" err="1"/>
              <a:t>Routing</a:t>
            </a:r>
            <a:r>
              <a:rPr lang="hu-HU" sz="1800" dirty="0"/>
              <a:t> információk cseréje autonóm rendszerek között</a:t>
            </a:r>
          </a:p>
          <a:p>
            <a:endParaRPr lang="hu-HU" sz="1800" dirty="0"/>
          </a:p>
          <a:p>
            <a:r>
              <a:rPr lang="hu-HU" sz="1800" dirty="0"/>
              <a:t>IGP: útválasztás egy </a:t>
            </a:r>
            <a:r>
              <a:rPr lang="hu-HU" sz="1800" dirty="0" err="1"/>
              <a:t>AS-en</a:t>
            </a:r>
            <a:r>
              <a:rPr lang="hu-HU" sz="1800" dirty="0"/>
              <a:t> belül belső célállomáshoz</a:t>
            </a:r>
          </a:p>
          <a:p>
            <a:endParaRPr lang="hu-HU" sz="1800" dirty="0"/>
          </a:p>
          <a:p>
            <a:r>
              <a:rPr lang="hu-HU" sz="1800" dirty="0" err="1"/>
              <a:t>iBGP</a:t>
            </a:r>
            <a:r>
              <a:rPr lang="hu-HU" sz="1800" dirty="0"/>
              <a:t>: útválasztás egy </a:t>
            </a:r>
            <a:r>
              <a:rPr lang="hu-HU" sz="1800" dirty="0" err="1"/>
              <a:t>AS-en</a:t>
            </a:r>
            <a:r>
              <a:rPr lang="hu-HU" sz="1800" dirty="0"/>
              <a:t> belül egy külső célállomáshoz</a:t>
            </a:r>
          </a:p>
        </p:txBody>
      </p:sp>
      <p:sp>
        <p:nvSpPr>
          <p:cNvPr id="5" name="Cloud 4"/>
          <p:cNvSpPr/>
          <p:nvPr/>
        </p:nvSpPr>
        <p:spPr>
          <a:xfrm>
            <a:off x="1799496" y="4871728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432" y="5666676"/>
            <a:ext cx="645115" cy="380395"/>
          </a:xfrm>
          <a:prstGeom prst="rect">
            <a:avLst/>
          </a:prstGeom>
          <a:noFill/>
        </p:spPr>
      </p:pic>
      <p:pic>
        <p:nvPicPr>
          <p:cNvPr id="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020" y="5669960"/>
            <a:ext cx="645115" cy="380395"/>
          </a:xfrm>
          <a:prstGeom prst="rect">
            <a:avLst/>
          </a:prstGeom>
          <a:noFill/>
        </p:spPr>
      </p:pic>
      <p:cxnSp>
        <p:nvCxnSpPr>
          <p:cNvPr id="8" name="Straight Connector 160"/>
          <p:cNvCxnSpPr>
            <a:stCxn id="6" idx="3"/>
            <a:endCxn id="7" idx="1"/>
          </p:cNvCxnSpPr>
          <p:nvPr/>
        </p:nvCxnSpPr>
        <p:spPr>
          <a:xfrm>
            <a:off x="4884547" y="5856874"/>
            <a:ext cx="896473" cy="3284"/>
          </a:xfrm>
          <a:prstGeom prst="line">
            <a:avLst/>
          </a:prstGeom>
          <a:ln w="762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zis 9"/>
          <p:cNvSpPr/>
          <p:nvPr/>
        </p:nvSpPr>
        <p:spPr>
          <a:xfrm>
            <a:off x="2705100" y="5864864"/>
            <a:ext cx="165100" cy="182207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Ellipszis 10"/>
          <p:cNvSpPr/>
          <p:nvPr/>
        </p:nvSpPr>
        <p:spPr>
          <a:xfrm>
            <a:off x="7835900" y="5254931"/>
            <a:ext cx="165100" cy="182207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3" name="Egyenes összekötő nyíllal 12"/>
          <p:cNvCxnSpPr/>
          <p:nvPr/>
        </p:nvCxnSpPr>
        <p:spPr>
          <a:xfrm flipH="1">
            <a:off x="7918450" y="4406900"/>
            <a:ext cx="234950" cy="723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/>
          <p:cNvSpPr txBox="1"/>
          <p:nvPr/>
        </p:nvSpPr>
        <p:spPr>
          <a:xfrm>
            <a:off x="7835900" y="4051300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Cél állomás</a:t>
            </a:r>
          </a:p>
        </p:txBody>
      </p:sp>
      <p:sp>
        <p:nvSpPr>
          <p:cNvPr id="15" name="Szabadkézi sokszög 14"/>
          <p:cNvSpPr/>
          <p:nvPr/>
        </p:nvSpPr>
        <p:spPr>
          <a:xfrm>
            <a:off x="4686300" y="5079654"/>
            <a:ext cx="1358900" cy="521046"/>
          </a:xfrm>
          <a:custGeom>
            <a:avLst/>
            <a:gdLst>
              <a:gd name="connsiteX0" fmla="*/ 1358900 w 1358900"/>
              <a:gd name="connsiteY0" fmla="*/ 457546 h 521046"/>
              <a:gd name="connsiteX1" fmla="*/ 749300 w 1358900"/>
              <a:gd name="connsiteY1" fmla="*/ 346 h 521046"/>
              <a:gd name="connsiteX2" fmla="*/ 0 w 1358900"/>
              <a:gd name="connsiteY2" fmla="*/ 521046 h 521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8900" h="521046">
                <a:moveTo>
                  <a:pt x="1358900" y="457546"/>
                </a:moveTo>
                <a:cubicBezTo>
                  <a:pt x="1167341" y="223654"/>
                  <a:pt x="975783" y="-10237"/>
                  <a:pt x="749300" y="346"/>
                </a:cubicBezTo>
                <a:cubicBezTo>
                  <a:pt x="522817" y="10929"/>
                  <a:pt x="261408" y="265987"/>
                  <a:pt x="0" y="52104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Szövegdoboz 15"/>
          <p:cNvSpPr txBox="1"/>
          <p:nvPr/>
        </p:nvSpPr>
        <p:spPr>
          <a:xfrm>
            <a:off x="4922646" y="4748768"/>
            <a:ext cx="107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1. </a:t>
            </a:r>
            <a:r>
              <a:rPr lang="hu-HU" b="1" dirty="0" err="1"/>
              <a:t>eBGP</a:t>
            </a:r>
            <a:endParaRPr lang="hu-HU" b="1" dirty="0"/>
          </a:p>
        </p:txBody>
      </p:sp>
      <p:sp>
        <p:nvSpPr>
          <p:cNvPr id="17" name="Szövegdoboz 16"/>
          <p:cNvSpPr txBox="1"/>
          <p:nvPr/>
        </p:nvSpPr>
        <p:spPr>
          <a:xfrm>
            <a:off x="3180743" y="5118100"/>
            <a:ext cx="8578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AS A</a:t>
            </a:r>
          </a:p>
        </p:txBody>
      </p:sp>
      <p:sp>
        <p:nvSpPr>
          <p:cNvPr id="18" name="Szövegdoboz 17"/>
          <p:cNvSpPr txBox="1"/>
          <p:nvPr/>
        </p:nvSpPr>
        <p:spPr>
          <a:xfrm>
            <a:off x="6601567" y="5161368"/>
            <a:ext cx="8578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AS B</a:t>
            </a:r>
          </a:p>
        </p:txBody>
      </p:sp>
      <p:sp>
        <p:nvSpPr>
          <p:cNvPr id="19" name="Tartalom helye 3"/>
          <p:cNvSpPr txBox="1">
            <a:spLocks/>
          </p:cNvSpPr>
          <p:nvPr/>
        </p:nvSpPr>
        <p:spPr>
          <a:xfrm>
            <a:off x="4603143" y="1683266"/>
            <a:ext cx="3886200" cy="510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800" dirty="0"/>
              <a:t>1. </a:t>
            </a:r>
            <a:r>
              <a:rPr lang="hu-HU" sz="1800" dirty="0" err="1"/>
              <a:t>eBGP</a:t>
            </a:r>
            <a:r>
              <a:rPr lang="hu-HU" sz="1800" dirty="0"/>
              <a:t> – A megismeri az útvonal a célhoz, ehhez </a:t>
            </a:r>
            <a:r>
              <a:rPr lang="hu-HU" sz="1800" dirty="0" err="1"/>
              <a:t>eBGP-t</a:t>
            </a:r>
            <a:r>
              <a:rPr lang="hu-HU" sz="1800" dirty="0"/>
              <a:t> használunk</a:t>
            </a:r>
          </a:p>
          <a:p>
            <a:r>
              <a:rPr lang="hu-HU" sz="1800" dirty="0"/>
              <a:t>2. </a:t>
            </a:r>
            <a:r>
              <a:rPr lang="hu-HU" sz="1800" dirty="0" err="1"/>
              <a:t>iBGP</a:t>
            </a:r>
            <a:r>
              <a:rPr lang="hu-HU" sz="1800" dirty="0"/>
              <a:t> – A-ban levő </a:t>
            </a:r>
            <a:r>
              <a:rPr lang="hu-HU" sz="1800" dirty="0" err="1"/>
              <a:t>router</a:t>
            </a:r>
            <a:r>
              <a:rPr lang="hu-HU" sz="1800" dirty="0"/>
              <a:t> megtanulja a célhoz vezető utat az </a:t>
            </a:r>
            <a:r>
              <a:rPr lang="hu-HU" sz="1800" dirty="0" err="1"/>
              <a:t>iBGP</a:t>
            </a:r>
            <a:r>
              <a:rPr lang="hu-HU" sz="1800" dirty="0"/>
              <a:t> segítségével (a köv. ugrás a határ </a:t>
            </a:r>
            <a:r>
              <a:rPr lang="hu-HU" sz="1800" dirty="0" err="1"/>
              <a:t>router</a:t>
            </a:r>
            <a:r>
              <a:rPr lang="hu-HU" sz="1800" dirty="0"/>
              <a:t>)</a:t>
            </a:r>
          </a:p>
          <a:p>
            <a:r>
              <a:rPr lang="hu-HU" sz="1800" dirty="0"/>
              <a:t>3. IGP – </a:t>
            </a:r>
            <a:r>
              <a:rPr lang="hu-HU" sz="1800" dirty="0" err="1"/>
              <a:t>IGP</a:t>
            </a:r>
            <a:r>
              <a:rPr lang="hu-HU" sz="1800" dirty="0"/>
              <a:t> segítségével eljuttatja a csomagot az A </a:t>
            </a:r>
            <a:r>
              <a:rPr lang="hu-HU" sz="1800" dirty="0" err="1"/>
              <a:t>határrouteréig</a:t>
            </a:r>
            <a:endParaRPr lang="hu-HU" sz="1800" dirty="0"/>
          </a:p>
        </p:txBody>
      </p:sp>
      <p:sp>
        <p:nvSpPr>
          <p:cNvPr id="20" name="Szabadkézi sokszög 19"/>
          <p:cNvSpPr/>
          <p:nvPr/>
        </p:nvSpPr>
        <p:spPr>
          <a:xfrm>
            <a:off x="2895600" y="5676900"/>
            <a:ext cx="1409700" cy="623604"/>
          </a:xfrm>
          <a:custGeom>
            <a:avLst/>
            <a:gdLst>
              <a:gd name="connsiteX0" fmla="*/ 1409700 w 1409700"/>
              <a:gd name="connsiteY0" fmla="*/ 0 h 623604"/>
              <a:gd name="connsiteX1" fmla="*/ 787400 w 1409700"/>
              <a:gd name="connsiteY1" fmla="*/ 609600 h 623604"/>
              <a:gd name="connsiteX2" fmla="*/ 0 w 1409700"/>
              <a:gd name="connsiteY2" fmla="*/ 368300 h 62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9700" h="623604">
                <a:moveTo>
                  <a:pt x="1409700" y="0"/>
                </a:moveTo>
                <a:cubicBezTo>
                  <a:pt x="1216025" y="274108"/>
                  <a:pt x="1022350" y="548217"/>
                  <a:pt x="787400" y="609600"/>
                </a:cubicBezTo>
                <a:cubicBezTo>
                  <a:pt x="552450" y="670983"/>
                  <a:pt x="276225" y="519641"/>
                  <a:pt x="0" y="3683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Szövegdoboz 20"/>
          <p:cNvSpPr txBox="1"/>
          <p:nvPr/>
        </p:nvSpPr>
        <p:spPr>
          <a:xfrm>
            <a:off x="3125323" y="5851009"/>
            <a:ext cx="112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2. </a:t>
            </a:r>
            <a:r>
              <a:rPr lang="hu-HU" b="1" dirty="0" err="1"/>
              <a:t>iBGP</a:t>
            </a:r>
            <a:endParaRPr lang="hu-HU" b="1" dirty="0"/>
          </a:p>
        </p:txBody>
      </p:sp>
      <p:sp>
        <p:nvSpPr>
          <p:cNvPr id="22" name="Szabadkézi sokszög 21"/>
          <p:cNvSpPr/>
          <p:nvPr/>
        </p:nvSpPr>
        <p:spPr>
          <a:xfrm>
            <a:off x="2819400" y="5570214"/>
            <a:ext cx="1435100" cy="208286"/>
          </a:xfrm>
          <a:custGeom>
            <a:avLst/>
            <a:gdLst>
              <a:gd name="connsiteX0" fmla="*/ 0 w 1435100"/>
              <a:gd name="connsiteY0" fmla="*/ 208286 h 208286"/>
              <a:gd name="connsiteX1" fmla="*/ 508000 w 1435100"/>
              <a:gd name="connsiteY1" fmla="*/ 5086 h 208286"/>
              <a:gd name="connsiteX2" fmla="*/ 1435100 w 1435100"/>
              <a:gd name="connsiteY2" fmla="*/ 81286 h 208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5100" h="208286">
                <a:moveTo>
                  <a:pt x="0" y="208286"/>
                </a:moveTo>
                <a:cubicBezTo>
                  <a:pt x="134408" y="117269"/>
                  <a:pt x="268817" y="26253"/>
                  <a:pt x="508000" y="5086"/>
                </a:cubicBezTo>
                <a:cubicBezTo>
                  <a:pt x="747183" y="-16081"/>
                  <a:pt x="1091141" y="32602"/>
                  <a:pt x="1435100" y="81286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Szövegdoboz 22"/>
          <p:cNvSpPr txBox="1"/>
          <p:nvPr/>
        </p:nvSpPr>
        <p:spPr>
          <a:xfrm>
            <a:off x="2374900" y="5297344"/>
            <a:ext cx="116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3. IGP</a:t>
            </a:r>
          </a:p>
        </p:txBody>
      </p:sp>
    </p:spTree>
    <p:extLst>
      <p:ext uri="{BB962C8B-B14F-4D97-AF65-F5344CB8AC3E}">
        <p14:creationId xmlns:p14="http://schemas.microsoft.com/office/powerpoint/2010/main" val="122356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Forrás: </a:t>
            </a:r>
            <a:r>
              <a:rPr lang="hu-HU" dirty="0" err="1"/>
              <a:t>wikipedia</a:t>
            </a:r>
            <a:endParaRPr lang="hu-HU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7" y="1871662"/>
            <a:ext cx="5953125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277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>
          <a:xfrm>
            <a:off x="1371600" y="2689412"/>
            <a:ext cx="7123113" cy="1673225"/>
          </a:xfrm>
        </p:spPr>
        <p:txBody>
          <a:bodyPr>
            <a:normAutofit/>
          </a:bodyPr>
          <a:lstStyle/>
          <a:p>
            <a:r>
              <a:rPr lang="hu-HU" sz="4400" dirty="0"/>
              <a:t>További protokollok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3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I</a:t>
            </a:r>
            <a:r>
              <a:rPr lang="hu-HU" dirty="0"/>
              <a:t>nternet </a:t>
            </a:r>
            <a:r>
              <a:rPr lang="hu-HU" b="1" dirty="0" err="1"/>
              <a:t>C</a:t>
            </a:r>
            <a:r>
              <a:rPr lang="hu-HU" dirty="0" err="1"/>
              <a:t>ontrol</a:t>
            </a:r>
            <a:r>
              <a:rPr lang="hu-HU" dirty="0"/>
              <a:t> </a:t>
            </a:r>
            <a:r>
              <a:rPr lang="hu-HU" b="1" dirty="0" err="1"/>
              <a:t>M</a:t>
            </a:r>
            <a:r>
              <a:rPr lang="hu-HU" dirty="0" err="1"/>
              <a:t>essage</a:t>
            </a:r>
            <a:r>
              <a:rPr lang="hu-HU" dirty="0"/>
              <a:t> </a:t>
            </a:r>
            <a:r>
              <a:rPr lang="hu-HU" b="1" dirty="0" err="1"/>
              <a:t>P</a:t>
            </a:r>
            <a:r>
              <a:rPr lang="hu-HU" dirty="0" err="1"/>
              <a:t>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4651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1800" b="1" cap="small" dirty="0"/>
              <a:t>Feladata</a:t>
            </a:r>
          </a:p>
          <a:p>
            <a:pPr>
              <a:spcBef>
                <a:spcPts val="0"/>
              </a:spcBef>
            </a:pPr>
            <a:r>
              <a:rPr lang="hu-HU" sz="1800" dirty="0"/>
              <a:t>Váratlan események jelentése</a:t>
            </a:r>
          </a:p>
          <a:p>
            <a:pPr marL="0" indent="0">
              <a:buNone/>
            </a:pPr>
            <a:r>
              <a:rPr lang="hu-HU" sz="1800" b="1" cap="small" dirty="0"/>
              <a:t>Használat</a:t>
            </a:r>
          </a:p>
          <a:p>
            <a:pPr>
              <a:spcBef>
                <a:spcPts val="0"/>
              </a:spcBef>
            </a:pPr>
            <a:r>
              <a:rPr lang="hu-HU" sz="1800" dirty="0"/>
              <a:t>Többféle </a:t>
            </a:r>
            <a:r>
              <a:rPr lang="hu-HU" sz="1800" i="1" dirty="0" err="1"/>
              <a:t>ICMP</a:t>
            </a:r>
            <a:r>
              <a:rPr lang="hu-HU" sz="1800" dirty="0" err="1"/>
              <a:t>-üzenetet</a:t>
            </a:r>
            <a:r>
              <a:rPr lang="hu-HU" sz="1800" dirty="0"/>
              <a:t> definiáltak:</a:t>
            </a:r>
          </a:p>
          <a:p>
            <a:pPr lvl="1">
              <a:spcBef>
                <a:spcPts val="0"/>
              </a:spcBef>
            </a:pPr>
            <a:r>
              <a:rPr lang="hu-HU" sz="1800" dirty="0"/>
              <a:t>Elérhetetlen cél;</a:t>
            </a:r>
          </a:p>
          <a:p>
            <a:pPr lvl="1">
              <a:spcBef>
                <a:spcPts val="0"/>
              </a:spcBef>
            </a:pPr>
            <a:r>
              <a:rPr lang="hu-HU" sz="1800" dirty="0"/>
              <a:t>Időtúllépés;</a:t>
            </a:r>
          </a:p>
          <a:p>
            <a:pPr lvl="1">
              <a:spcBef>
                <a:spcPts val="0"/>
              </a:spcBef>
            </a:pPr>
            <a:r>
              <a:rPr lang="hu-HU" sz="1800" dirty="0"/>
              <a:t>Paraméter probléma;</a:t>
            </a:r>
          </a:p>
          <a:p>
            <a:pPr lvl="1">
              <a:spcBef>
                <a:spcPts val="0"/>
              </a:spcBef>
            </a:pPr>
            <a:r>
              <a:rPr lang="hu-HU" sz="1800" dirty="0"/>
              <a:t>Forráslefojtás;</a:t>
            </a:r>
          </a:p>
          <a:p>
            <a:pPr lvl="1">
              <a:spcBef>
                <a:spcPts val="0"/>
              </a:spcBef>
            </a:pPr>
            <a:r>
              <a:rPr lang="hu-HU" sz="1800" dirty="0"/>
              <a:t>Visszhang kérés;</a:t>
            </a:r>
          </a:p>
          <a:p>
            <a:pPr lvl="1">
              <a:spcBef>
                <a:spcPts val="0"/>
              </a:spcBef>
            </a:pPr>
            <a:r>
              <a:rPr lang="hu-HU" sz="1800" dirty="0"/>
              <a:t>Visszhang válasz;</a:t>
            </a:r>
          </a:p>
          <a:p>
            <a:pPr lvl="1">
              <a:spcBef>
                <a:spcPts val="0"/>
              </a:spcBef>
            </a:pPr>
            <a:r>
              <a:rPr lang="hu-HU" sz="1800" dirty="0"/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98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BGP </a:t>
            </a:r>
            <a:r>
              <a:rPr lang="hu-HU" dirty="0"/>
              <a:t>egyszerűsített működése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55596" y="1716912"/>
            <a:ext cx="2303362" cy="1207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Munkamenet létrehozása a</a:t>
            </a:r>
            <a:r>
              <a:rPr lang="en-US" sz="2000" dirty="0"/>
              <a:t> TCP 179</a:t>
            </a:r>
            <a:r>
              <a:rPr lang="hu-HU" sz="2000" dirty="0" err="1"/>
              <a:t>-es</a:t>
            </a:r>
            <a:r>
              <a:rPr lang="hu-HU" sz="2000" dirty="0"/>
              <a:t> </a:t>
            </a:r>
            <a:r>
              <a:rPr lang="hu-HU" sz="2000" dirty="0" err="1"/>
              <a:t>portján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555596" y="3524492"/>
            <a:ext cx="2303362" cy="1207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Aktív útvonalak kicserélése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555596" y="5366798"/>
            <a:ext cx="2303362" cy="1207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Folyamatos frissítések cseréje</a:t>
            </a:r>
            <a:endParaRPr lang="en-US" sz="2400" dirty="0"/>
          </a:p>
        </p:txBody>
      </p:sp>
      <p:sp>
        <p:nvSpPr>
          <p:cNvPr id="11" name="Right Arrow 10"/>
          <p:cNvSpPr/>
          <p:nvPr/>
        </p:nvSpPr>
        <p:spPr>
          <a:xfrm rot="5400000">
            <a:off x="1409229" y="2798180"/>
            <a:ext cx="596094" cy="763929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>
            <a:off x="1390901" y="4622159"/>
            <a:ext cx="632750" cy="763929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-Turn Arrow 12"/>
          <p:cNvSpPr/>
          <p:nvPr/>
        </p:nvSpPr>
        <p:spPr>
          <a:xfrm rot="5400000" flipH="1">
            <a:off x="2611057" y="5574179"/>
            <a:ext cx="1207623" cy="109381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8836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loud 47"/>
          <p:cNvSpPr/>
          <p:nvPr/>
        </p:nvSpPr>
        <p:spPr>
          <a:xfrm>
            <a:off x="3755571" y="2046243"/>
            <a:ext cx="2762494" cy="1986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AS-1</a:t>
            </a:r>
          </a:p>
        </p:txBody>
      </p:sp>
      <p:sp>
        <p:nvSpPr>
          <p:cNvPr id="49" name="Cloud 48"/>
          <p:cNvSpPr/>
          <p:nvPr/>
        </p:nvSpPr>
        <p:spPr>
          <a:xfrm>
            <a:off x="6079353" y="4610067"/>
            <a:ext cx="2762494" cy="1986272"/>
          </a:xfrm>
          <a:prstGeom prst="cloud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4" name="Straight Connector 53"/>
          <p:cNvCxnSpPr>
            <a:stCxn id="81" idx="0"/>
            <a:endCxn id="70" idx="2"/>
          </p:cNvCxnSpPr>
          <p:nvPr/>
        </p:nvCxnSpPr>
        <p:spPr>
          <a:xfrm flipH="1" flipV="1">
            <a:off x="5820681" y="3905061"/>
            <a:ext cx="903788" cy="85342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79" idx="0"/>
            <a:endCxn id="78" idx="2"/>
          </p:cNvCxnSpPr>
          <p:nvPr/>
        </p:nvCxnSpPr>
        <p:spPr>
          <a:xfrm flipH="1" flipV="1">
            <a:off x="5820681" y="2661554"/>
            <a:ext cx="307373" cy="29906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77" idx="3"/>
          </p:cNvCxnSpPr>
          <p:nvPr/>
        </p:nvCxnSpPr>
        <p:spPr>
          <a:xfrm flipV="1">
            <a:off x="5136818" y="2516118"/>
            <a:ext cx="361305" cy="1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75" idx="3"/>
            <a:endCxn id="78" idx="2"/>
          </p:cNvCxnSpPr>
          <p:nvPr/>
        </p:nvCxnSpPr>
        <p:spPr>
          <a:xfrm flipV="1">
            <a:off x="4978466" y="2661554"/>
            <a:ext cx="842215" cy="101551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0" idx="0"/>
            <a:endCxn id="79" idx="2"/>
          </p:cNvCxnSpPr>
          <p:nvPr/>
        </p:nvCxnSpPr>
        <p:spPr>
          <a:xfrm flipV="1">
            <a:off x="5820681" y="3341017"/>
            <a:ext cx="307373" cy="18364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75" idx="3"/>
            <a:endCxn id="70" idx="1"/>
          </p:cNvCxnSpPr>
          <p:nvPr/>
        </p:nvCxnSpPr>
        <p:spPr>
          <a:xfrm>
            <a:off x="4978466" y="3677066"/>
            <a:ext cx="519657" cy="3779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76" idx="0"/>
            <a:endCxn id="77" idx="1"/>
          </p:cNvCxnSpPr>
          <p:nvPr/>
        </p:nvCxnSpPr>
        <p:spPr>
          <a:xfrm flipV="1">
            <a:off x="4160167" y="2516119"/>
            <a:ext cx="331536" cy="254306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75" idx="0"/>
            <a:endCxn id="76" idx="2"/>
          </p:cNvCxnSpPr>
          <p:nvPr/>
        </p:nvCxnSpPr>
        <p:spPr>
          <a:xfrm flipH="1" flipV="1">
            <a:off x="4160167" y="3150820"/>
            <a:ext cx="495742" cy="33604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81" idx="2"/>
            <a:endCxn id="71" idx="0"/>
          </p:cNvCxnSpPr>
          <p:nvPr/>
        </p:nvCxnSpPr>
        <p:spPr>
          <a:xfrm flipH="1">
            <a:off x="6401911" y="5138876"/>
            <a:ext cx="322558" cy="26537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74" idx="1"/>
            <a:endCxn id="81" idx="3"/>
          </p:cNvCxnSpPr>
          <p:nvPr/>
        </p:nvCxnSpPr>
        <p:spPr>
          <a:xfrm flipH="1">
            <a:off x="7047026" y="4948679"/>
            <a:ext cx="372759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064901" y="4965664"/>
            <a:ext cx="549752" cy="13508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72" idx="1"/>
            <a:endCxn id="71" idx="2"/>
          </p:cNvCxnSpPr>
          <p:nvPr/>
        </p:nvCxnSpPr>
        <p:spPr>
          <a:xfrm flipH="1" flipV="1">
            <a:off x="6401911" y="5784641"/>
            <a:ext cx="129156" cy="3746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3" idx="1"/>
            <a:endCxn id="72" idx="3"/>
          </p:cNvCxnSpPr>
          <p:nvPr/>
        </p:nvCxnSpPr>
        <p:spPr>
          <a:xfrm flipH="1">
            <a:off x="7176182" y="6159271"/>
            <a:ext cx="31707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73" idx="3"/>
          </p:cNvCxnSpPr>
          <p:nvPr/>
        </p:nvCxnSpPr>
        <p:spPr>
          <a:xfrm flipH="1">
            <a:off x="8138372" y="5481141"/>
            <a:ext cx="476281" cy="67813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73" idx="0"/>
            <a:endCxn id="81" idx="2"/>
          </p:cNvCxnSpPr>
          <p:nvPr/>
        </p:nvCxnSpPr>
        <p:spPr>
          <a:xfrm flipH="1" flipV="1">
            <a:off x="6724469" y="5138876"/>
            <a:ext cx="1091346" cy="83019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299330" y="5195219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AS-2</a:t>
            </a:r>
          </a:p>
        </p:txBody>
      </p:sp>
      <p:pic>
        <p:nvPicPr>
          <p:cNvPr id="70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123" y="3524666"/>
            <a:ext cx="645115" cy="380395"/>
          </a:xfrm>
          <a:prstGeom prst="rect">
            <a:avLst/>
          </a:prstGeom>
          <a:noFill/>
        </p:spPr>
      </p:pic>
      <p:pic>
        <p:nvPicPr>
          <p:cNvPr id="7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353" y="5404246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067" y="5969073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257" y="5969073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785" y="475848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351" y="3486868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609" y="2770425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703" y="2325921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123" y="2281159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96" y="2960622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911" y="4758481"/>
            <a:ext cx="645115" cy="380395"/>
          </a:xfrm>
          <a:prstGeom prst="rect">
            <a:avLst/>
          </a:prstGeom>
          <a:noFill/>
        </p:spPr>
      </p:pic>
      <p:pic>
        <p:nvPicPr>
          <p:cNvPr id="82" name="Picture 2" descr="C:\Users\t0ph3r\Documents\CS 4700\assets\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489" y="5138876"/>
            <a:ext cx="645115" cy="38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ight Arrow 82"/>
          <p:cNvSpPr/>
          <p:nvPr/>
        </p:nvSpPr>
        <p:spPr>
          <a:xfrm rot="18730154">
            <a:off x="4105896" y="4732898"/>
            <a:ext cx="2421681" cy="924767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BGP </a:t>
            </a:r>
            <a:r>
              <a:rPr lang="hu-HU" sz="2000" dirty="0"/>
              <a:t>Munkamenet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9979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I</a:t>
            </a:r>
            <a:r>
              <a:rPr lang="hu-HU" dirty="0"/>
              <a:t>nternet </a:t>
            </a:r>
            <a:r>
              <a:rPr lang="hu-HU" b="1" dirty="0" err="1"/>
              <a:t>C</a:t>
            </a:r>
            <a:r>
              <a:rPr lang="hu-HU" dirty="0" err="1"/>
              <a:t>ontrol</a:t>
            </a:r>
            <a:r>
              <a:rPr lang="hu-HU" dirty="0"/>
              <a:t> </a:t>
            </a:r>
            <a:r>
              <a:rPr lang="hu-HU" b="1" dirty="0" err="1"/>
              <a:t>M</a:t>
            </a:r>
            <a:r>
              <a:rPr lang="hu-HU" dirty="0" err="1"/>
              <a:t>essage</a:t>
            </a:r>
            <a:r>
              <a:rPr lang="hu-HU" dirty="0"/>
              <a:t> </a:t>
            </a:r>
            <a:r>
              <a:rPr lang="hu-HU" b="1" dirty="0" err="1"/>
              <a:t>P</a:t>
            </a:r>
            <a:r>
              <a:rPr lang="hu-HU" dirty="0" err="1"/>
              <a:t>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465131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hu-HU" sz="2200" i="1" dirty="0"/>
              <a:t>Elérhetetlen cél</a:t>
            </a:r>
            <a:r>
              <a:rPr lang="hu-HU" sz="2200" dirty="0"/>
              <a:t> esetén a csomag kézbesítése sikertelen volt.</a:t>
            </a:r>
          </a:p>
          <a:p>
            <a:pPr lvl="1">
              <a:spcBef>
                <a:spcPts val="0"/>
              </a:spcBef>
            </a:pPr>
            <a:r>
              <a:rPr lang="hu-HU" sz="2200" b="1" dirty="0"/>
              <a:t>Esemény lehetséges oka: </a:t>
            </a:r>
            <a:r>
              <a:rPr lang="hu-HU" sz="2200" dirty="0"/>
              <a:t>Egy nem darabolható csomag továbbításának útvonalán egy „kis csomagos hálózat” van.</a:t>
            </a:r>
          </a:p>
          <a:p>
            <a:pPr>
              <a:spcBef>
                <a:spcPts val="0"/>
              </a:spcBef>
            </a:pPr>
            <a:r>
              <a:rPr lang="hu-HU" sz="2200" i="1" dirty="0"/>
              <a:t>Időtúllépés</a:t>
            </a:r>
            <a:r>
              <a:rPr lang="hu-HU" sz="2200" dirty="0"/>
              <a:t> esetén az IP csomag élettartam mezője elérte a 0-át.</a:t>
            </a:r>
          </a:p>
          <a:p>
            <a:pPr lvl="1">
              <a:spcBef>
                <a:spcPts val="0"/>
              </a:spcBef>
            </a:pPr>
            <a:r>
              <a:rPr lang="hu-HU" sz="2200" b="1" dirty="0"/>
              <a:t>Esemény lehetséges oka: </a:t>
            </a:r>
            <a:r>
              <a:rPr lang="hu-HU" sz="2200" dirty="0"/>
              <a:t>Torlódás miatt hurok alakult ki vagy a számláló értéke túl alacsony volt.</a:t>
            </a:r>
          </a:p>
          <a:p>
            <a:pPr>
              <a:spcBef>
                <a:spcPts val="0"/>
              </a:spcBef>
            </a:pPr>
            <a:r>
              <a:rPr lang="hu-HU" sz="2200" i="1" dirty="0"/>
              <a:t>Paraméter probléma</a:t>
            </a:r>
            <a:r>
              <a:rPr lang="hu-HU" sz="2200" dirty="0"/>
              <a:t> esetén a fejrészben érvénytelen mezőt észleltünk.</a:t>
            </a:r>
          </a:p>
          <a:p>
            <a:pPr lvl="1">
              <a:spcBef>
                <a:spcPts val="0"/>
              </a:spcBef>
            </a:pPr>
            <a:r>
              <a:rPr lang="hu-HU" sz="2200" b="1" dirty="0"/>
              <a:t>Esemény lehetséges oka: </a:t>
            </a:r>
            <a:r>
              <a:rPr lang="hu-HU" sz="2200" dirty="0"/>
              <a:t>Egy az útvonalon szereplő router vagy a </a:t>
            </a:r>
            <a:r>
              <a:rPr lang="hu-HU" sz="2200" dirty="0" err="1"/>
              <a:t>hoszt</a:t>
            </a:r>
            <a:r>
              <a:rPr lang="hu-HU" sz="2200" dirty="0"/>
              <a:t> IP szoftverének hibáját jelezheti.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53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I</a:t>
            </a:r>
            <a:r>
              <a:rPr lang="hu-HU" dirty="0"/>
              <a:t>nternet </a:t>
            </a:r>
            <a:r>
              <a:rPr lang="hu-HU" b="1" dirty="0" err="1"/>
              <a:t>C</a:t>
            </a:r>
            <a:r>
              <a:rPr lang="hu-HU" dirty="0" err="1"/>
              <a:t>ontrol</a:t>
            </a:r>
            <a:r>
              <a:rPr lang="hu-HU" dirty="0"/>
              <a:t> </a:t>
            </a:r>
            <a:r>
              <a:rPr lang="hu-HU" b="1" dirty="0" err="1"/>
              <a:t>M</a:t>
            </a:r>
            <a:r>
              <a:rPr lang="hu-HU" dirty="0" err="1"/>
              <a:t>essage</a:t>
            </a:r>
            <a:r>
              <a:rPr lang="hu-HU" dirty="0"/>
              <a:t> </a:t>
            </a:r>
            <a:r>
              <a:rPr lang="hu-HU" b="1" dirty="0" err="1"/>
              <a:t>P</a:t>
            </a:r>
            <a:r>
              <a:rPr lang="hu-HU" dirty="0" err="1"/>
              <a:t>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465131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hu-HU" sz="2200" dirty="0"/>
              <a:t>Forráslefojtás esetén lefojtó csomagot küldünk.</a:t>
            </a:r>
          </a:p>
          <a:p>
            <a:pPr lvl="1">
              <a:spcBef>
                <a:spcPts val="0"/>
              </a:spcBef>
            </a:pPr>
            <a:r>
              <a:rPr lang="hu-HU" sz="2200" b="1" dirty="0"/>
              <a:t>Esemény hatása:</a:t>
            </a:r>
            <a:r>
              <a:rPr lang="hu-HU" sz="2200" dirty="0"/>
              <a:t> A fogadó állomásnak a forgalmazását lassítania kellett.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Visszhang kérés esetén egy hálózati állomás jelenlétét lehet ellenőrizni.</a:t>
            </a:r>
          </a:p>
          <a:p>
            <a:pPr lvl="1">
              <a:spcBef>
                <a:spcPts val="0"/>
              </a:spcBef>
            </a:pPr>
            <a:r>
              <a:rPr lang="hu-HU" sz="2200" b="1" dirty="0"/>
              <a:t>Esemény hatása:</a:t>
            </a:r>
            <a:r>
              <a:rPr lang="hu-HU" sz="2200" dirty="0"/>
              <a:t> A fogadónak vissza kell küldeni egy visszhang választ. 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Átirányítás esetén a csomag rosszul irányítottságát jelzik.</a:t>
            </a:r>
          </a:p>
          <a:p>
            <a:pPr marL="685800" lvl="2">
              <a:spcBef>
                <a:spcPts val="0"/>
              </a:spcBef>
            </a:pPr>
            <a:r>
              <a:rPr lang="hu-HU" sz="2200" b="1" dirty="0"/>
              <a:t>Esemény kiváltó oka: </a:t>
            </a:r>
            <a:r>
              <a:rPr lang="hu-HU" sz="2200" dirty="0"/>
              <a:t>Router észleli, hogy a csomag nem az optimális </a:t>
            </a:r>
            <a:r>
              <a:rPr lang="hu-HU" sz="2200" dirty="0" err="1"/>
              <a:t>útvonall</a:t>
            </a:r>
            <a:r>
              <a:rPr lang="hu-HU" sz="22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9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3058171" y="1905788"/>
            <a:ext cx="2424791" cy="4450562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A</a:t>
            </a:r>
            <a:r>
              <a:rPr lang="hu-HU" dirty="0" err="1"/>
              <a:t>ddress</a:t>
            </a:r>
            <a:r>
              <a:rPr lang="hu-HU" dirty="0"/>
              <a:t> </a:t>
            </a:r>
            <a:r>
              <a:rPr lang="hu-HU" b="1" dirty="0" err="1"/>
              <a:t>R</a:t>
            </a:r>
            <a:r>
              <a:rPr lang="hu-HU" dirty="0" err="1"/>
              <a:t>esolution</a:t>
            </a:r>
            <a:r>
              <a:rPr lang="hu-HU" dirty="0"/>
              <a:t> </a:t>
            </a:r>
            <a:r>
              <a:rPr lang="hu-HU" b="1" dirty="0" err="1"/>
              <a:t>P</a:t>
            </a:r>
            <a:r>
              <a:rPr lang="hu-HU" dirty="0" err="1"/>
              <a:t>rotocol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19478" y="3756843"/>
            <a:ext cx="734786" cy="9013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361883" y="2764067"/>
            <a:ext cx="1449977" cy="13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361883" y="5572578"/>
            <a:ext cx="1449977" cy="13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18637" y="5572578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25564" y="5781585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935016" y="5572578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841943" y="5781585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351395" y="5572578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258322" y="5781585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611710" y="2555061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533332" y="2293803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028089" y="2555061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922768" y="2293803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4385686" y="2555061"/>
            <a:ext cx="0" cy="20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292612" y="2293803"/>
            <a:ext cx="186146" cy="261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4684497" y="2777129"/>
            <a:ext cx="0" cy="313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424873" y="3090635"/>
            <a:ext cx="519247" cy="3265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tx1"/>
                </a:solidFill>
              </a:rPr>
              <a:t>R1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664903" y="5272134"/>
            <a:ext cx="0" cy="313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405279" y="4932500"/>
            <a:ext cx="519247" cy="3265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tx1"/>
                </a:solidFill>
              </a:rPr>
              <a:t>R2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2" idx="0"/>
            <a:endCxn id="4" idx="4"/>
          </p:cNvCxnSpPr>
          <p:nvPr/>
        </p:nvCxnSpPr>
        <p:spPr>
          <a:xfrm flipH="1" flipV="1">
            <a:off x="4086871" y="4658180"/>
            <a:ext cx="578032" cy="2743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0" idx="4"/>
            <a:endCxn id="4" idx="0"/>
          </p:cNvCxnSpPr>
          <p:nvPr/>
        </p:nvCxnSpPr>
        <p:spPr>
          <a:xfrm flipH="1">
            <a:off x="4086871" y="3417207"/>
            <a:ext cx="597626" cy="339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" idx="1"/>
          </p:cNvCxnSpPr>
          <p:nvPr/>
        </p:nvCxnSpPr>
        <p:spPr>
          <a:xfrm flipH="1" flipV="1">
            <a:off x="3611710" y="3653024"/>
            <a:ext cx="215375" cy="235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4" idx="3"/>
          </p:cNvCxnSpPr>
          <p:nvPr/>
        </p:nvCxnSpPr>
        <p:spPr>
          <a:xfrm flipH="1">
            <a:off x="3673266" y="4526181"/>
            <a:ext cx="153820" cy="277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4" idx="6"/>
          </p:cNvCxnSpPr>
          <p:nvPr/>
        </p:nvCxnSpPr>
        <p:spPr>
          <a:xfrm flipH="1" flipV="1">
            <a:off x="4454264" y="4207511"/>
            <a:ext cx="651511" cy="5164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58869" y="3756842"/>
            <a:ext cx="32409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accent1">
                    <a:lumMod val="75000"/>
                  </a:schemeClr>
                </a:solidFill>
              </a:rPr>
              <a:t>WAN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34064" y="3732305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/>
              <a:t>F3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153509" y="4014943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/>
              <a:t>F2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952709" y="4338349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hu-HU" dirty="0"/>
              <a:t>F1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472739" y="269716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hu-HU" b="1" baseline="-25000" dirty="0">
                <a:solidFill>
                  <a:schemeClr val="accent4">
                    <a:lumMod val="75000"/>
                  </a:schemeClr>
                </a:solidFill>
              </a:rPr>
              <a:t>1</a:t>
            </a:r>
            <a:endParaRPr lang="en-US" b="1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897371" y="269558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hu-HU" b="1" baseline="-25000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en-US" b="1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289156" y="269380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hu-HU" b="1" baseline="-25000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lang="en-US" b="1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00717" y="525015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hu-HU" b="1" baseline="-25000" dirty="0">
                <a:solidFill>
                  <a:schemeClr val="accent4">
                    <a:lumMod val="75000"/>
                  </a:schemeClr>
                </a:solidFill>
              </a:rPr>
              <a:t>4</a:t>
            </a:r>
            <a:endParaRPr lang="en-US" b="1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25349" y="524858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hu-HU" b="1" baseline="-25000" dirty="0">
                <a:solidFill>
                  <a:schemeClr val="accent4">
                    <a:lumMod val="75000"/>
                  </a:schemeClr>
                </a:solidFill>
              </a:rPr>
              <a:t>5</a:t>
            </a:r>
            <a:endParaRPr lang="en-US" b="1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217135" y="524679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hu-HU" b="1" baseline="-25000" dirty="0">
                <a:solidFill>
                  <a:schemeClr val="accent4">
                    <a:lumMod val="75000"/>
                  </a:schemeClr>
                </a:solidFill>
              </a:rPr>
              <a:t>6</a:t>
            </a:r>
            <a:endParaRPr lang="en-US" b="1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45847" y="24748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hu-HU" b="1" baseline="-25000" dirty="0">
                <a:solidFill>
                  <a:schemeClr val="accent4">
                    <a:lumMod val="75000"/>
                  </a:schemeClr>
                </a:solidFill>
              </a:rPr>
              <a:t>7</a:t>
            </a:r>
            <a:endParaRPr lang="en-US" b="1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33617" y="553339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hu-HU" b="1" baseline="-25000" dirty="0">
                <a:solidFill>
                  <a:schemeClr val="accent4">
                    <a:lumMod val="75000"/>
                  </a:schemeClr>
                </a:solidFill>
              </a:rPr>
              <a:t>8</a:t>
            </a:r>
            <a:endParaRPr lang="en-US" b="1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67671" y="196051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IP</a:t>
            </a:r>
            <a:r>
              <a:rPr lang="hu-HU" b="1" baseline="-25000" dirty="0"/>
              <a:t>1</a:t>
            </a:r>
            <a:endParaRPr lang="en-US" b="1" baseline="-25000" dirty="0"/>
          </a:p>
        </p:txBody>
      </p:sp>
      <p:sp>
        <p:nvSpPr>
          <p:cNvPr id="65" name="TextBox 64"/>
          <p:cNvSpPr txBox="1"/>
          <p:nvPr/>
        </p:nvSpPr>
        <p:spPr>
          <a:xfrm>
            <a:off x="3862912" y="195893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IP</a:t>
            </a:r>
            <a:r>
              <a:rPr lang="hu-HU" b="1" baseline="-25000" dirty="0"/>
              <a:t>2</a:t>
            </a:r>
            <a:endParaRPr lang="en-US" b="1" baseline="-25000" dirty="0"/>
          </a:p>
        </p:txBody>
      </p:sp>
      <p:sp>
        <p:nvSpPr>
          <p:cNvPr id="66" name="TextBox 65"/>
          <p:cNvSpPr txBox="1"/>
          <p:nvPr/>
        </p:nvSpPr>
        <p:spPr>
          <a:xfrm>
            <a:off x="4244900" y="195715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IP</a:t>
            </a:r>
            <a:r>
              <a:rPr lang="hu-HU" b="1" baseline="-25000" dirty="0"/>
              <a:t>3</a:t>
            </a:r>
            <a:endParaRPr lang="en-US" b="1" baseline="-25000" dirty="0"/>
          </a:p>
        </p:txBody>
      </p:sp>
      <p:sp>
        <p:nvSpPr>
          <p:cNvPr id="67" name="TextBox 66"/>
          <p:cNvSpPr txBox="1"/>
          <p:nvPr/>
        </p:nvSpPr>
        <p:spPr>
          <a:xfrm>
            <a:off x="3406332" y="601728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IP</a:t>
            </a:r>
            <a:r>
              <a:rPr lang="hu-HU" b="1" baseline="-25000" dirty="0"/>
              <a:t>4</a:t>
            </a:r>
            <a:endParaRPr lang="en-US" b="1" baseline="-25000" dirty="0"/>
          </a:p>
        </p:txBody>
      </p:sp>
      <p:sp>
        <p:nvSpPr>
          <p:cNvPr id="68" name="TextBox 67"/>
          <p:cNvSpPr txBox="1"/>
          <p:nvPr/>
        </p:nvSpPr>
        <p:spPr>
          <a:xfrm>
            <a:off x="3801572" y="601571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IP</a:t>
            </a:r>
            <a:r>
              <a:rPr lang="hu-HU" b="1" baseline="-25000" dirty="0"/>
              <a:t>5</a:t>
            </a:r>
            <a:endParaRPr lang="en-US" b="1" baseline="-25000" dirty="0"/>
          </a:p>
        </p:txBody>
      </p:sp>
      <p:sp>
        <p:nvSpPr>
          <p:cNvPr id="69" name="TextBox 68"/>
          <p:cNvSpPr txBox="1"/>
          <p:nvPr/>
        </p:nvSpPr>
        <p:spPr>
          <a:xfrm>
            <a:off x="4183561" y="601392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IP</a:t>
            </a:r>
            <a:r>
              <a:rPr lang="hu-HU" b="1" baseline="-25000" dirty="0"/>
              <a:t>6</a:t>
            </a:r>
            <a:endParaRPr lang="en-US" b="1" baseline="-25000" dirty="0"/>
          </a:p>
        </p:txBody>
      </p:sp>
      <p:sp>
        <p:nvSpPr>
          <p:cNvPr id="70" name="TextBox 69"/>
          <p:cNvSpPr txBox="1"/>
          <p:nvPr/>
        </p:nvSpPr>
        <p:spPr>
          <a:xfrm>
            <a:off x="4956736" y="274797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IP</a:t>
            </a:r>
            <a:r>
              <a:rPr lang="hu-HU" b="1" baseline="-25000" dirty="0"/>
              <a:t>7</a:t>
            </a:r>
            <a:endParaRPr lang="en-US" b="1" baseline="-25000" dirty="0"/>
          </a:p>
        </p:txBody>
      </p:sp>
      <p:sp>
        <p:nvSpPr>
          <p:cNvPr id="71" name="TextBox 70"/>
          <p:cNvSpPr txBox="1"/>
          <p:nvPr/>
        </p:nvSpPr>
        <p:spPr>
          <a:xfrm>
            <a:off x="4946454" y="337624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IP</a:t>
            </a:r>
            <a:r>
              <a:rPr lang="hu-HU" b="1" baseline="-25000" dirty="0"/>
              <a:t>8</a:t>
            </a:r>
            <a:endParaRPr lang="en-US" b="1" baseline="-25000" dirty="0"/>
          </a:p>
        </p:txBody>
      </p:sp>
      <p:sp>
        <p:nvSpPr>
          <p:cNvPr id="72" name="TextBox 71"/>
          <p:cNvSpPr txBox="1"/>
          <p:nvPr/>
        </p:nvSpPr>
        <p:spPr>
          <a:xfrm>
            <a:off x="4816596" y="464744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IP</a:t>
            </a:r>
            <a:r>
              <a:rPr lang="hu-HU" b="1" baseline="-25000" dirty="0"/>
              <a:t>9</a:t>
            </a:r>
            <a:endParaRPr lang="en-US" b="1" baseline="-25000" dirty="0"/>
          </a:p>
        </p:txBody>
      </p:sp>
      <p:sp>
        <p:nvSpPr>
          <p:cNvPr id="73" name="TextBox 72"/>
          <p:cNvSpPr txBox="1"/>
          <p:nvPr/>
        </p:nvSpPr>
        <p:spPr>
          <a:xfrm>
            <a:off x="4994080" y="5207955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IP</a:t>
            </a:r>
            <a:r>
              <a:rPr lang="hu-HU" b="1" baseline="-25000" dirty="0"/>
              <a:t>10</a:t>
            </a:r>
            <a:endParaRPr lang="en-US" b="1" baseline="-25000" dirty="0"/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4498703" y="4803239"/>
            <a:ext cx="313157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3" idx="1"/>
          </p:cNvCxnSpPr>
          <p:nvPr/>
        </p:nvCxnSpPr>
        <p:spPr>
          <a:xfrm flipH="1" flipV="1">
            <a:off x="4684497" y="5383849"/>
            <a:ext cx="309583" cy="8772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4684498" y="2943959"/>
            <a:ext cx="313157" cy="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1" idx="1"/>
          </p:cNvCxnSpPr>
          <p:nvPr/>
        </p:nvCxnSpPr>
        <p:spPr>
          <a:xfrm flipH="1" flipV="1">
            <a:off x="4498702" y="3557980"/>
            <a:ext cx="447752" cy="2930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22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90" y="1698854"/>
            <a:ext cx="7288344" cy="4864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844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A</a:t>
            </a:r>
            <a:r>
              <a:rPr lang="hu-HU" dirty="0" err="1"/>
              <a:t>ddress</a:t>
            </a:r>
            <a:r>
              <a:rPr lang="hu-HU" dirty="0"/>
              <a:t> </a:t>
            </a:r>
            <a:r>
              <a:rPr lang="hu-HU" b="1" dirty="0" err="1"/>
              <a:t>R</a:t>
            </a:r>
            <a:r>
              <a:rPr lang="hu-HU" dirty="0" err="1"/>
              <a:t>esolution</a:t>
            </a:r>
            <a:r>
              <a:rPr lang="hu-HU" dirty="0"/>
              <a:t> </a:t>
            </a:r>
            <a:r>
              <a:rPr lang="hu-HU" b="1" dirty="0" err="1"/>
              <a:t>P</a:t>
            </a:r>
            <a:r>
              <a:rPr lang="hu-HU" dirty="0" err="1"/>
              <a:t>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1" y="1832672"/>
            <a:ext cx="7692389" cy="44505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1800" b="1" cap="small" dirty="0"/>
              <a:t>Feladata</a:t>
            </a:r>
          </a:p>
          <a:p>
            <a:pPr>
              <a:spcBef>
                <a:spcPts val="0"/>
              </a:spcBef>
            </a:pPr>
            <a:r>
              <a:rPr lang="hu-HU" sz="1800" dirty="0"/>
              <a:t>Az IP cím megfeleltetése egy fizikai címnek. </a:t>
            </a:r>
          </a:p>
          <a:p>
            <a:pPr marL="0" indent="0">
              <a:buNone/>
            </a:pPr>
            <a:r>
              <a:rPr lang="hu-HU" sz="1800" b="1" cap="small" dirty="0"/>
              <a:t>Hozzárendelés</a:t>
            </a:r>
          </a:p>
          <a:p>
            <a:pPr algn="just">
              <a:spcBef>
                <a:spcPts val="0"/>
              </a:spcBef>
            </a:pPr>
            <a:r>
              <a:rPr lang="hu-HU" sz="1800" dirty="0"/>
              <a:t>Adatszóró csomag kiküldése az </a:t>
            </a:r>
            <a:r>
              <a:rPr lang="hu-HU" sz="1800" i="1" dirty="0"/>
              <a:t>Ethernet</a:t>
            </a:r>
            <a:r>
              <a:rPr lang="hu-HU" sz="1800" dirty="0"/>
              <a:t>re „</a:t>
            </a:r>
            <a:r>
              <a:rPr lang="hu-HU" sz="1800" dirty="0" err="1"/>
              <a:t>Ki-é</a:t>
            </a:r>
            <a:r>
              <a:rPr lang="hu-HU" sz="1800" dirty="0"/>
              <a:t> a 192.60.34.12-es IP-cím?” kérdéssel az alhálózaton, és mindenegyes </a:t>
            </a:r>
            <a:r>
              <a:rPr lang="hu-HU" sz="1800" dirty="0" err="1"/>
              <a:t>hoszt</a:t>
            </a:r>
            <a:r>
              <a:rPr lang="hu-HU" sz="1800" dirty="0"/>
              <a:t> ellenőrzi, hogy övé-e a kérdéses IP-cím. Ha egyezik az IP a </a:t>
            </a:r>
            <a:r>
              <a:rPr lang="hu-HU" sz="1800" dirty="0" err="1"/>
              <a:t>hoszt</a:t>
            </a:r>
            <a:r>
              <a:rPr lang="hu-HU" sz="1800" dirty="0"/>
              <a:t> saját IP-jével, akkor a saját </a:t>
            </a:r>
            <a:r>
              <a:rPr lang="hu-HU" sz="1800" i="1" dirty="0"/>
              <a:t>Ethernet</a:t>
            </a:r>
            <a:r>
              <a:rPr lang="hu-HU" sz="1800" dirty="0"/>
              <a:t> címével válaszol. Erre szolgál az ARP.</a:t>
            </a:r>
          </a:p>
          <a:p>
            <a:pPr algn="just"/>
            <a:r>
              <a:rPr lang="hu-HU" sz="1800" dirty="0"/>
              <a:t>Opcionális javítási lehetőségek:</a:t>
            </a:r>
          </a:p>
          <a:p>
            <a:pPr lvl="1" algn="just"/>
            <a:r>
              <a:rPr lang="hu-HU" sz="1800" dirty="0"/>
              <a:t>a fizikai cím IP hozzárendelések tárolása (</a:t>
            </a:r>
            <a:r>
              <a:rPr lang="hu-HU" sz="1800" i="1" dirty="0"/>
              <a:t>cache használata</a:t>
            </a:r>
            <a:r>
              <a:rPr lang="hu-HU" sz="1800" dirty="0"/>
              <a:t>);</a:t>
            </a:r>
          </a:p>
          <a:p>
            <a:pPr lvl="1" algn="just"/>
            <a:r>
              <a:rPr lang="hu-HU" sz="1800" dirty="0"/>
              <a:t>Leképezések megváltoztathatósága (</a:t>
            </a:r>
            <a:r>
              <a:rPr lang="hu-HU" sz="1800" i="1" dirty="0"/>
              <a:t>időhatály bevezetése</a:t>
            </a:r>
            <a:r>
              <a:rPr lang="hu-HU" sz="1800" dirty="0"/>
              <a:t>);</a:t>
            </a:r>
          </a:p>
          <a:p>
            <a:pPr algn="just"/>
            <a:r>
              <a:rPr lang="hu-HU" sz="1800" dirty="0"/>
              <a:t>Mi történik távoli hálózaton lévő </a:t>
            </a:r>
            <a:r>
              <a:rPr lang="hu-HU" sz="1800" dirty="0" err="1"/>
              <a:t>hoszt</a:t>
            </a:r>
            <a:r>
              <a:rPr lang="hu-HU" sz="1800" dirty="0"/>
              <a:t> esetén?</a:t>
            </a:r>
          </a:p>
          <a:p>
            <a:pPr lvl="1" algn="just"/>
            <a:r>
              <a:rPr lang="hu-HU" sz="1800" dirty="0"/>
              <a:t>A router is válaszoljon az </a:t>
            </a:r>
            <a:r>
              <a:rPr lang="hu-HU" sz="1800" dirty="0" err="1"/>
              <a:t>ARP-re</a:t>
            </a:r>
            <a:r>
              <a:rPr lang="hu-HU" sz="1800" dirty="0"/>
              <a:t> a </a:t>
            </a:r>
            <a:r>
              <a:rPr lang="hu-HU" sz="1800" dirty="0" err="1"/>
              <a:t>hoszt</a:t>
            </a:r>
            <a:r>
              <a:rPr lang="hu-HU" sz="1800" dirty="0"/>
              <a:t> alhálózatán. (</a:t>
            </a:r>
            <a:r>
              <a:rPr lang="hu-HU" sz="1800" i="1" dirty="0"/>
              <a:t>proxy ARP</a:t>
            </a:r>
            <a:r>
              <a:rPr lang="hu-HU" sz="1800" dirty="0"/>
              <a:t>)</a:t>
            </a:r>
          </a:p>
          <a:p>
            <a:pPr lvl="1" algn="just"/>
            <a:r>
              <a:rPr lang="hu-HU" sz="1800" dirty="0"/>
              <a:t>Alapértelmezett Ethernet-cím használata az összes távoli forgalomhoz</a:t>
            </a:r>
          </a:p>
          <a:p>
            <a:pPr lvl="1" algn="just"/>
            <a:endParaRPr lang="hu-HU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18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DHCP: DYNAMIC HOST CONFIGURATION</a:t>
            </a:r>
            <a:br>
              <a:rPr lang="hu-HU" dirty="0"/>
            </a:br>
            <a:r>
              <a:rPr lang="hu-HU" dirty="0"/>
              <a:t>PROTOCOL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171" y="2117406"/>
            <a:ext cx="542925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1343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DHCP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Lényegében ez már az </a:t>
            </a:r>
            <a:r>
              <a:rPr lang="hu-HU" b="1" u="sng" dirty="0"/>
              <a:t>Alkalmazási réteg</a:t>
            </a:r>
            <a:endParaRPr lang="hu-HU" dirty="0"/>
          </a:p>
          <a:p>
            <a:pPr lvl="1"/>
            <a:r>
              <a:rPr lang="hu-HU" dirty="0"/>
              <a:t>de logikailag ide tartozik</a:t>
            </a:r>
          </a:p>
          <a:p>
            <a:endParaRPr lang="hu-HU" dirty="0"/>
          </a:p>
          <a:p>
            <a:r>
              <a:rPr lang="hu-HU" dirty="0"/>
              <a:t>Segítségével a </a:t>
            </a:r>
            <a:r>
              <a:rPr lang="hu-HU" dirty="0" err="1"/>
              <a:t>hosztok</a:t>
            </a:r>
            <a:r>
              <a:rPr lang="hu-HU" dirty="0"/>
              <a:t> automatikusan juthatnak hozzá a kommunikációjukhoz szükséges hálózati azonosítókhoz:</a:t>
            </a:r>
          </a:p>
          <a:p>
            <a:pPr lvl="1"/>
            <a:r>
              <a:rPr lang="hu-HU" dirty="0"/>
              <a:t>IP cím, hálózati maszk, alapértelmezett átjáró, stb.</a:t>
            </a:r>
          </a:p>
          <a:p>
            <a:pPr lvl="1"/>
            <a:endParaRPr lang="hu-HU" dirty="0"/>
          </a:p>
          <a:p>
            <a:r>
              <a:rPr lang="hu-HU" dirty="0"/>
              <a:t>Eredetileg az RFC 1531 a BOOTP kiterjesztéseként definiálta. Újabb RFC-k: 1541, 2131 (aktuális)</a:t>
            </a:r>
          </a:p>
        </p:txBody>
      </p:sp>
    </p:spTree>
    <p:extLst>
      <p:ext uri="{BB962C8B-B14F-4D97-AF65-F5344CB8AC3E}">
        <p14:creationId xmlns:p14="http://schemas.microsoft.com/office/powerpoint/2010/main" val="1398554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DHCP lehetőségei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/>
              <a:t>IP címek osztása MAC cím alapján DHCP szerverrel</a:t>
            </a:r>
          </a:p>
          <a:p>
            <a:pPr lvl="1"/>
            <a:r>
              <a:rPr lang="hu-HU" dirty="0"/>
              <a:t>Szükség esetén (a DHCP szerveren előre beállított módon) egyes kliensek számára azok MAC címéhez fix IP cím rendelhető</a:t>
            </a:r>
          </a:p>
          <a:p>
            <a:r>
              <a:rPr lang="hu-HU" dirty="0"/>
              <a:t>IP címek osztása dinamikusan</a:t>
            </a:r>
          </a:p>
          <a:p>
            <a:pPr lvl="1"/>
            <a:r>
              <a:rPr lang="hu-HU" dirty="0"/>
              <a:t>A DHCP szerveren beállított tartományból „érkezési sorrendben” kapják a kliensek az IP címeket</a:t>
            </a:r>
          </a:p>
          <a:p>
            <a:pPr lvl="1"/>
            <a:r>
              <a:rPr lang="hu-HU" dirty="0"/>
              <a:t>Elegendő annyi IP cím, ahány gép egyidejűleg működik</a:t>
            </a:r>
          </a:p>
          <a:p>
            <a:r>
              <a:rPr lang="hu-HU" dirty="0"/>
              <a:t>Az IP címeken kívül további szükséges hálózati paraméterek is kioszthatók</a:t>
            </a:r>
          </a:p>
          <a:p>
            <a:pPr lvl="1"/>
            <a:r>
              <a:rPr lang="hu-HU" dirty="0"/>
              <a:t>Hálózati maszk</a:t>
            </a:r>
          </a:p>
          <a:p>
            <a:pPr lvl="1"/>
            <a:r>
              <a:rPr lang="hu-HU" dirty="0"/>
              <a:t>Alapértelmezett átjáró</a:t>
            </a:r>
          </a:p>
          <a:p>
            <a:pPr lvl="1"/>
            <a:r>
              <a:rPr lang="hu-HU" dirty="0"/>
              <a:t>Névkiszolgáló</a:t>
            </a:r>
          </a:p>
          <a:p>
            <a:pPr lvl="1"/>
            <a:r>
              <a:rPr lang="hu-HU" dirty="0"/>
              <a:t>Domain név</a:t>
            </a:r>
          </a:p>
          <a:p>
            <a:pPr lvl="1"/>
            <a:r>
              <a:rPr lang="hu-HU" dirty="0"/>
              <a:t>Hálózati rendszerbetöltéshez szerver és fájlnév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84471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DHCP – Címek bérlése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 DHCP szerver a klienseknek az IP-címeket bizonyos bérleti időtartamra (</a:t>
            </a:r>
            <a:r>
              <a:rPr lang="hu-HU" dirty="0" err="1"/>
              <a:t>lease</a:t>
            </a:r>
            <a:r>
              <a:rPr lang="hu-HU" dirty="0"/>
              <a:t> </a:t>
            </a:r>
            <a:r>
              <a:rPr lang="hu-HU" dirty="0" err="1"/>
              <a:t>time</a:t>
            </a:r>
            <a:r>
              <a:rPr lang="hu-HU" dirty="0"/>
              <a:t>) adja „bérbe”</a:t>
            </a:r>
          </a:p>
          <a:p>
            <a:pPr lvl="1"/>
            <a:r>
              <a:rPr lang="hu-HU" dirty="0"/>
              <a:t>Az időtartam hosszánál a szerver figyelembe veszi a kliens esetleges ilyen irányú kérését</a:t>
            </a:r>
          </a:p>
          <a:p>
            <a:pPr lvl="1"/>
            <a:r>
              <a:rPr lang="hu-HU" dirty="0"/>
              <a:t>Az időtartam hosszát a szerver beállításai korlátozzák</a:t>
            </a:r>
          </a:p>
          <a:p>
            <a:r>
              <a:rPr lang="hu-HU" dirty="0"/>
              <a:t>A bérleti időtartam lejárta előtt a bérlet meghosszabbítható</a:t>
            </a:r>
          </a:p>
          <a:p>
            <a:r>
              <a:rPr lang="hu-HU" dirty="0"/>
              <a:t>Az IP-cím explicit módon vissza is adható</a:t>
            </a:r>
          </a:p>
        </p:txBody>
      </p:sp>
    </p:spTree>
    <p:extLst>
      <p:ext uri="{BB962C8B-B14F-4D97-AF65-F5344CB8AC3E}">
        <p14:creationId xmlns:p14="http://schemas.microsoft.com/office/powerpoint/2010/main" val="1006979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Virtuális magánhálózatok alapok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391406" cy="4351338"/>
          </a:xfrm>
        </p:spPr>
        <p:txBody>
          <a:bodyPr>
            <a:normAutofit fontScale="92500" lnSpcReduction="20000"/>
          </a:bodyPr>
          <a:lstStyle/>
          <a:p>
            <a:r>
              <a:rPr lang="hu-HU" sz="1800" b="1" cap="small" dirty="0"/>
              <a:t>Fő jellemzői</a:t>
            </a:r>
          </a:p>
          <a:p>
            <a:pPr lvl="1"/>
            <a:r>
              <a:rPr lang="hu-HU" sz="1800" dirty="0"/>
              <a:t>Mint közeli hálózat fut az interneten keresztül.</a:t>
            </a:r>
          </a:p>
          <a:p>
            <a:pPr lvl="1"/>
            <a:r>
              <a:rPr lang="hu-HU" sz="1800" dirty="0" err="1"/>
              <a:t>IPSEC-et</a:t>
            </a:r>
            <a:r>
              <a:rPr lang="hu-HU" sz="1800" dirty="0"/>
              <a:t> használ az üzenetek titkosítására.</a:t>
            </a:r>
          </a:p>
          <a:p>
            <a:r>
              <a:rPr lang="hu-HU" sz="1800" dirty="0"/>
              <a:t>Azaz informálisan megfogalmazva fizikailag távol lévő </a:t>
            </a:r>
            <a:r>
              <a:rPr lang="hu-HU" sz="1800" dirty="0" err="1"/>
              <a:t>hosztok</a:t>
            </a:r>
            <a:r>
              <a:rPr lang="hu-HU" sz="1800" dirty="0"/>
              <a:t> egy közös logikai egységet alkotnak.</a:t>
            </a:r>
          </a:p>
          <a:p>
            <a:pPr lvl="1"/>
            <a:r>
              <a:rPr lang="hu-HU" sz="1800" dirty="0"/>
              <a:t>Például távollévő telephelyek rendszerei.</a:t>
            </a:r>
          </a:p>
          <a:p>
            <a:r>
              <a:rPr lang="hu-HU" sz="1800" b="1" cap="small" dirty="0"/>
              <a:t>Alapelv</a:t>
            </a:r>
          </a:p>
          <a:p>
            <a:pPr lvl="1"/>
            <a:r>
              <a:rPr lang="hu-HU" sz="1800" dirty="0"/>
              <a:t>Bérelt vonalak helyett használjuk a publikusan hozzáférhető Internet-et.</a:t>
            </a:r>
          </a:p>
          <a:p>
            <a:pPr lvl="1"/>
            <a:r>
              <a:rPr lang="hu-HU" sz="1800" dirty="0"/>
              <a:t>Így az Internettől </a:t>
            </a:r>
            <a:r>
              <a:rPr lang="hu-HU" sz="1800" b="1" dirty="0"/>
              <a:t>logikailag</a:t>
            </a:r>
            <a:r>
              <a:rPr lang="hu-HU" sz="1800" dirty="0"/>
              <a:t> elkülöníthető hálózatot kapunk. Ezek a virtuális magánhálózatok avagy </a:t>
            </a:r>
            <a:r>
              <a:rPr lang="hu-HU" sz="1800" dirty="0" err="1"/>
              <a:t>VPN-ek</a:t>
            </a:r>
            <a:r>
              <a:rPr lang="hu-HU" sz="1800" dirty="0"/>
              <a:t>.</a:t>
            </a:r>
          </a:p>
          <a:p>
            <a:pPr lvl="1"/>
            <a:r>
              <a:rPr lang="hu-HU" sz="1800" dirty="0"/>
              <a:t>A célok közé kell felvenni a külső támadó kizárását.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094" y="4472369"/>
            <a:ext cx="3546907" cy="17045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094" y="1825625"/>
            <a:ext cx="3546907" cy="167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8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Virtuális magánhálózatok alapok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391406" cy="4351338"/>
          </a:xfrm>
        </p:spPr>
        <p:txBody>
          <a:bodyPr>
            <a:normAutofit fontScale="92500" lnSpcReduction="10000"/>
          </a:bodyPr>
          <a:lstStyle/>
          <a:p>
            <a:r>
              <a:rPr lang="hu-HU" sz="1800" dirty="0"/>
              <a:t>A virtuális linkeket alagutak képzésével valósítjuk meg.</a:t>
            </a:r>
          </a:p>
          <a:p>
            <a:r>
              <a:rPr lang="hu-HU" sz="1800" b="1" cap="small" dirty="0" err="1"/>
              <a:t>Alagútak</a:t>
            </a:r>
            <a:endParaRPr lang="hu-HU" sz="1800" b="1" cap="small" dirty="0"/>
          </a:p>
          <a:p>
            <a:pPr lvl="1"/>
            <a:r>
              <a:rPr lang="hu-HU" sz="1800" dirty="0"/>
              <a:t>Egy magánhálózaton belül a </a:t>
            </a:r>
            <a:r>
              <a:rPr lang="hu-HU" sz="1800" dirty="0" err="1"/>
              <a:t>hosztok</a:t>
            </a:r>
            <a:r>
              <a:rPr lang="hu-HU" sz="1800" dirty="0"/>
              <a:t> egymásnak normál módon küldhetnek üzenetet. </a:t>
            </a:r>
          </a:p>
          <a:p>
            <a:pPr lvl="1"/>
            <a:r>
              <a:rPr lang="hu-HU" sz="1800" dirty="0"/>
              <a:t>Virtuális linken a végpontok beágyazzák a csomagokat.</a:t>
            </a:r>
          </a:p>
          <a:p>
            <a:pPr lvl="2"/>
            <a:r>
              <a:rPr lang="hu-HU" sz="1800" dirty="0"/>
              <a:t>IP az IP-be mechanizmus.</a:t>
            </a:r>
          </a:p>
          <a:p>
            <a:r>
              <a:rPr lang="hu-HU" sz="1800" dirty="0"/>
              <a:t>Az alagutak képzése önmagában kevés a védelemhez. Mik a hiányosságok?</a:t>
            </a:r>
          </a:p>
          <a:p>
            <a:pPr lvl="1"/>
            <a:r>
              <a:rPr lang="hu-HU" sz="1800" dirty="0"/>
              <a:t>Bizalmasság,  </a:t>
            </a:r>
            <a:r>
              <a:rPr lang="hu-HU" sz="1800" dirty="0" err="1"/>
              <a:t>authentikáció</a:t>
            </a:r>
            <a:endParaRPr lang="hu-HU" sz="1800" dirty="0"/>
          </a:p>
          <a:p>
            <a:pPr lvl="1"/>
            <a:r>
              <a:rPr lang="hu-HU" sz="1800" dirty="0"/>
              <a:t>Egy támadó olvashat, küldhet üzeneteket.</a:t>
            </a:r>
          </a:p>
          <a:p>
            <a:pPr lvl="1"/>
            <a:r>
              <a:rPr lang="hu-HU" sz="1800" i="1" dirty="0"/>
              <a:t>Válasz:</a:t>
            </a:r>
            <a:r>
              <a:rPr lang="hu-HU" sz="1800" dirty="0"/>
              <a:t> Kriptográfia használata.</a:t>
            </a:r>
          </a:p>
          <a:p>
            <a:endParaRPr lang="hu-HU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094" y="1825626"/>
            <a:ext cx="3546907" cy="16028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094" y="4398447"/>
            <a:ext cx="3546907" cy="160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6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B</a:t>
            </a:r>
            <a:r>
              <a:rPr lang="hu-HU" dirty="0" err="1"/>
              <a:t>order</a:t>
            </a:r>
            <a:r>
              <a:rPr lang="hu-HU" b="1" dirty="0"/>
              <a:t> </a:t>
            </a:r>
            <a:r>
              <a:rPr lang="hu-HU" b="1" dirty="0" err="1"/>
              <a:t>G</a:t>
            </a:r>
            <a:r>
              <a:rPr lang="hu-HU" dirty="0" err="1"/>
              <a:t>ateway</a:t>
            </a:r>
            <a:r>
              <a:rPr lang="hu-HU" b="1" dirty="0"/>
              <a:t> </a:t>
            </a:r>
            <a:r>
              <a:rPr lang="hu-HU" b="1" dirty="0" err="1"/>
              <a:t>P</a:t>
            </a:r>
            <a:r>
              <a:rPr lang="hu-HU" dirty="0" err="1"/>
              <a:t>rotocol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067888" y="2847703"/>
            <a:ext cx="293915" cy="13193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58092" y="4180115"/>
            <a:ext cx="1596934" cy="11625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64823" y="5355771"/>
            <a:ext cx="11952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058092" y="3657600"/>
            <a:ext cx="1440180" cy="5225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361803" y="2403567"/>
            <a:ext cx="754380" cy="444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16183" y="2390504"/>
            <a:ext cx="382089" cy="12670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498272" y="3657601"/>
            <a:ext cx="166551" cy="16981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116183" y="2390504"/>
            <a:ext cx="1126672" cy="130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498272" y="3513909"/>
            <a:ext cx="989511" cy="1436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42855" y="2403567"/>
            <a:ext cx="244928" cy="11234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487783" y="3513909"/>
            <a:ext cx="372292" cy="18418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42855" y="2403567"/>
            <a:ext cx="1547948" cy="4441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741817" y="2847703"/>
            <a:ext cx="48986" cy="13193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860075" y="4167052"/>
            <a:ext cx="881743" cy="11887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188970" y="2344785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712427" y="2775858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3399610" y="3455126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3801292" y="5270863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673239" y="4095206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2410098" y="3579224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047603" y="2344784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293223" y="2808515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1018903" y="4075612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2586445" y="5257801"/>
            <a:ext cx="146957" cy="16981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35435" y="4228793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E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99956" y="257634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A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88820" y="20437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B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16983" y="363443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F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57054" y="540087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I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763442" y="5401490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J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31526" y="204403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C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72548" y="250449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D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839789" y="401325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H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575957" y="335536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92D050"/>
                </a:solidFill>
              </a:rPr>
              <a:t>G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184463" y="2625634"/>
            <a:ext cx="34762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A </a:t>
            </a:r>
            <a:r>
              <a:rPr lang="hu-HU" sz="2000" i="1" dirty="0"/>
              <a:t>F</a:t>
            </a:r>
            <a:r>
              <a:rPr lang="hu-HU" sz="2000" dirty="0"/>
              <a:t> által a szomszédjaitól kapott </a:t>
            </a:r>
            <a:r>
              <a:rPr lang="hu-HU" sz="2000" i="1" dirty="0"/>
              <a:t>D</a:t>
            </a:r>
            <a:r>
              <a:rPr lang="hu-HU" sz="2000" dirty="0"/>
              <a:t>-re vonatkozó információ az alábbi:</a:t>
            </a:r>
          </a:p>
          <a:p>
            <a:pPr lvl="1">
              <a:spcBef>
                <a:spcPts val="1200"/>
              </a:spcBef>
            </a:pPr>
            <a:r>
              <a:rPr lang="hu-HU" sz="2000" i="1" dirty="0"/>
              <a:t>B</a:t>
            </a:r>
            <a:r>
              <a:rPr lang="hu-HU" sz="2000" dirty="0"/>
              <a:t>-től: „Én a </a:t>
            </a:r>
            <a:r>
              <a:rPr lang="hu-HU" sz="2000" i="1" dirty="0" err="1"/>
              <a:t>BCD</a:t>
            </a:r>
            <a:r>
              <a:rPr lang="hu-HU" sz="2000" dirty="0" err="1"/>
              <a:t>-t</a:t>
            </a:r>
            <a:r>
              <a:rPr lang="hu-HU" sz="2000" dirty="0"/>
              <a:t> használom”</a:t>
            </a:r>
          </a:p>
          <a:p>
            <a:pPr lvl="1"/>
            <a:r>
              <a:rPr lang="hu-HU" sz="2000" i="1" dirty="0"/>
              <a:t>G</a:t>
            </a:r>
            <a:r>
              <a:rPr lang="hu-HU" sz="2000" dirty="0"/>
              <a:t>-től: „Én a </a:t>
            </a:r>
            <a:r>
              <a:rPr lang="hu-HU" sz="2000" i="1" dirty="0" err="1"/>
              <a:t>GCD</a:t>
            </a:r>
            <a:r>
              <a:rPr lang="hu-HU" sz="2000" dirty="0" err="1"/>
              <a:t>-t</a:t>
            </a:r>
            <a:r>
              <a:rPr lang="hu-HU" sz="2000" dirty="0"/>
              <a:t> használom”</a:t>
            </a:r>
            <a:endParaRPr lang="en-US" sz="2000" dirty="0"/>
          </a:p>
          <a:p>
            <a:pPr lvl="1"/>
            <a:r>
              <a:rPr lang="hu-HU" sz="2000" i="1" dirty="0"/>
              <a:t>I</a:t>
            </a:r>
            <a:r>
              <a:rPr lang="hu-HU" sz="2000" dirty="0"/>
              <a:t>-től: „Én a </a:t>
            </a:r>
            <a:r>
              <a:rPr lang="hu-HU" sz="2000" i="1" dirty="0" err="1"/>
              <a:t>IFGCD</a:t>
            </a:r>
            <a:r>
              <a:rPr lang="hu-HU" sz="2000" dirty="0" err="1"/>
              <a:t>-t</a:t>
            </a:r>
            <a:r>
              <a:rPr lang="hu-HU" sz="2000" dirty="0"/>
              <a:t> használom”</a:t>
            </a:r>
            <a:endParaRPr lang="en-US" sz="2000" dirty="0"/>
          </a:p>
          <a:p>
            <a:pPr lvl="1"/>
            <a:r>
              <a:rPr lang="hu-HU" sz="2000" i="1" dirty="0"/>
              <a:t>E</a:t>
            </a:r>
            <a:r>
              <a:rPr lang="hu-HU" sz="2000" dirty="0"/>
              <a:t>-től: „Én a </a:t>
            </a:r>
            <a:r>
              <a:rPr lang="hu-HU" sz="2000" i="1" dirty="0" err="1"/>
              <a:t>EFGCD</a:t>
            </a:r>
            <a:r>
              <a:rPr lang="hu-HU" sz="2000" dirty="0" err="1"/>
              <a:t>-t</a:t>
            </a:r>
            <a:r>
              <a:rPr lang="hu-HU" sz="2000" dirty="0"/>
              <a:t> használom”</a:t>
            </a:r>
            <a:endParaRPr lang="en-US" sz="2000" dirty="0"/>
          </a:p>
          <a:p>
            <a:endParaRPr lang="hu-HU" sz="2000" dirty="0"/>
          </a:p>
          <a:p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01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Virtuális magánhálózatok alapok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2673223"/>
          </a:xfrm>
        </p:spPr>
        <p:txBody>
          <a:bodyPr>
            <a:normAutofit lnSpcReduction="10000"/>
          </a:bodyPr>
          <a:lstStyle/>
          <a:p>
            <a:r>
              <a:rPr lang="hu-HU" sz="1800" b="1" dirty="0"/>
              <a:t>IPSEC</a:t>
            </a:r>
            <a:endParaRPr lang="hu-HU" sz="1800" b="1" cap="small" dirty="0"/>
          </a:p>
          <a:p>
            <a:pPr lvl="1"/>
            <a:r>
              <a:rPr lang="hu-HU" sz="1800" dirty="0"/>
              <a:t>Hosszú távú célja az IP réteg biztonságossá tétele. (bizalmasság, </a:t>
            </a:r>
            <a:r>
              <a:rPr lang="hu-HU" sz="1800" dirty="0" err="1"/>
              <a:t>autentikáció</a:t>
            </a:r>
            <a:r>
              <a:rPr lang="hu-HU" sz="1800" dirty="0"/>
              <a:t>)</a:t>
            </a:r>
          </a:p>
          <a:p>
            <a:pPr lvl="1"/>
            <a:r>
              <a:rPr lang="hu-HU" sz="1800" u="sng" dirty="0"/>
              <a:t>Műveletei: </a:t>
            </a:r>
          </a:p>
          <a:p>
            <a:pPr lvl="2"/>
            <a:r>
              <a:rPr lang="hu-HU" sz="1800" dirty="0" err="1"/>
              <a:t>Hoszt</a:t>
            </a:r>
            <a:r>
              <a:rPr lang="hu-HU" sz="1800" dirty="0"/>
              <a:t> párok kommunikációjához kulcsokat állít be.</a:t>
            </a:r>
          </a:p>
          <a:p>
            <a:pPr lvl="2"/>
            <a:r>
              <a:rPr lang="hu-HU" sz="1800" dirty="0"/>
              <a:t>A kommunikáció kapcsolatorientáltabbá tétele.</a:t>
            </a:r>
          </a:p>
          <a:p>
            <a:pPr lvl="2"/>
            <a:r>
              <a:rPr lang="hu-HU" sz="1800" dirty="0"/>
              <a:t>Fejlécek és láblécek hozzáadása az IP csomagok védelme érdekében.</a:t>
            </a:r>
          </a:p>
          <a:p>
            <a:pPr lvl="1"/>
            <a:r>
              <a:rPr lang="hu-HU" sz="1800" dirty="0"/>
              <a:t>Több módot is támogat, amelyek közül az egyik az </a:t>
            </a:r>
            <a:r>
              <a:rPr lang="hu-HU" sz="1800" b="1" dirty="0"/>
              <a:t>alagút mód</a:t>
            </a:r>
            <a:r>
              <a:rPr lang="hu-HU" sz="1800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16" y="4827080"/>
            <a:ext cx="5693569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Szállítói réteg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07224" y="1600200"/>
            <a:ext cx="5936776" cy="5105400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Feladat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Adatfolyamok d</a:t>
            </a:r>
            <a:r>
              <a:rPr lang="en-US" dirty="0" err="1"/>
              <a:t>emultiplex</a:t>
            </a:r>
            <a:r>
              <a:rPr lang="hu-HU" dirty="0" err="1"/>
              <a:t>álása</a:t>
            </a:r>
            <a:endParaRPr lang="en-US" dirty="0"/>
          </a:p>
          <a:p>
            <a:r>
              <a:rPr lang="hu-HU" dirty="0"/>
              <a:t>További lehetséges feladatok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Hosszú élettartamú kapcsolatok</a:t>
            </a:r>
            <a:endParaRPr lang="en-US" dirty="0"/>
          </a:p>
          <a:p>
            <a:pPr lvl="1"/>
            <a:r>
              <a:rPr lang="hu-HU" dirty="0"/>
              <a:t>Megbízható, sorrendhelyes csomag leszállítás</a:t>
            </a:r>
            <a:endParaRPr lang="en-US" dirty="0"/>
          </a:p>
          <a:p>
            <a:pPr lvl="1"/>
            <a:r>
              <a:rPr lang="hu-HU" dirty="0"/>
              <a:t>Hiba detektálás</a:t>
            </a:r>
            <a:endParaRPr lang="en-US" dirty="0"/>
          </a:p>
          <a:p>
            <a:pPr lvl="1"/>
            <a:r>
              <a:rPr lang="hu-HU" dirty="0"/>
              <a:t>Folyam és torlódás vezérlés</a:t>
            </a:r>
            <a:endParaRPr lang="en-US" dirty="0"/>
          </a:p>
          <a:p>
            <a:r>
              <a:rPr lang="hu-HU" dirty="0"/>
              <a:t>Kihívások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Torlódások detektálása és kezelése</a:t>
            </a:r>
            <a:endParaRPr lang="en-US" dirty="0"/>
          </a:p>
          <a:p>
            <a:pPr lvl="1"/>
            <a:r>
              <a:rPr lang="hu-HU" dirty="0"/>
              <a:t>Fairség és csatorna kihasználás közötti egyensúly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0798" y="2238270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Alkalmazói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0536" y="2813758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Megjelenési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0667" y="3386935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Ülés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0667" y="3960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Szállítói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0667" y="4533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Hálózati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0667" y="5111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Adatkapcsolati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70798" y="5684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Fizikai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2647665" y="1869744"/>
            <a:ext cx="559559" cy="4653886"/>
          </a:xfrm>
          <a:prstGeom prst="leftBrace">
            <a:avLst>
              <a:gd name="adj1" fmla="val 8333"/>
              <a:gd name="adj2" fmla="val 5181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96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0376" y="2296633"/>
            <a:ext cx="8338782" cy="3845021"/>
          </a:xfrm>
        </p:spPr>
        <p:txBody>
          <a:bodyPr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UDP</a:t>
            </a:r>
            <a:endParaRPr lang="en-US" sz="3400" dirty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TCP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hu-HU" sz="4400" dirty="0"/>
              <a:t>Torlódás vezérlés</a:t>
            </a:r>
            <a:endParaRPr lang="en-US" sz="4400" dirty="0"/>
          </a:p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TCP</a:t>
            </a:r>
            <a:r>
              <a:rPr lang="hu-HU" sz="4400" dirty="0"/>
              <a:t> evolúciója</a:t>
            </a:r>
            <a:endParaRPr lang="en-US" sz="3400" dirty="0"/>
          </a:p>
          <a:p>
            <a:pPr marL="571500" indent="-571500">
              <a:buFont typeface="Wingdings" pitchFamily="2" charset="2"/>
              <a:buChar char="q"/>
            </a:pPr>
            <a:r>
              <a:rPr lang="hu-HU" sz="4400" dirty="0"/>
              <a:t>A TCP problémái</a:t>
            </a:r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Kivonat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533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</a:t>
            </a:r>
            <a:r>
              <a:rPr lang="hu-HU" dirty="0" err="1"/>
              <a:t>álás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33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-5" y="1600200"/>
            <a:ext cx="5644125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Datagram </a:t>
            </a:r>
            <a:r>
              <a:rPr lang="hu-HU" dirty="0"/>
              <a:t>hálózat</a:t>
            </a:r>
            <a:endParaRPr lang="en-US" dirty="0"/>
          </a:p>
          <a:p>
            <a:pPr lvl="1"/>
            <a:r>
              <a:rPr lang="hu-HU" dirty="0"/>
              <a:t>Nincs áramkör kapcsolás</a:t>
            </a:r>
            <a:endParaRPr lang="en-US" dirty="0"/>
          </a:p>
          <a:p>
            <a:pPr lvl="1"/>
            <a:r>
              <a:rPr lang="hu-HU" dirty="0"/>
              <a:t>Nincs kapcsolat</a:t>
            </a:r>
            <a:endParaRPr lang="en-US" dirty="0"/>
          </a:p>
          <a:p>
            <a:r>
              <a:rPr lang="hu-HU" dirty="0"/>
              <a:t>A kliensek számos alkalmazást futtathatnak </a:t>
            </a:r>
            <a:r>
              <a:rPr lang="hu-HU" dirty="0" err="1"/>
              <a:t>egyidőben</a:t>
            </a:r>
            <a:endParaRPr lang="en-US" dirty="0"/>
          </a:p>
          <a:p>
            <a:pPr lvl="1"/>
            <a:r>
              <a:rPr lang="hu-HU" dirty="0"/>
              <a:t>Kinek szállítsuk le a csomagot</a:t>
            </a:r>
            <a:r>
              <a:rPr lang="en-US" dirty="0"/>
              <a:t>?</a:t>
            </a:r>
          </a:p>
          <a:p>
            <a:r>
              <a:rPr lang="en-US" dirty="0"/>
              <a:t>IP </a:t>
            </a:r>
            <a:r>
              <a:rPr lang="hu-HU" dirty="0"/>
              <a:t>fejléc</a:t>
            </a:r>
            <a:r>
              <a:rPr lang="en-US" dirty="0"/>
              <a:t> “proto</a:t>
            </a:r>
            <a:r>
              <a:rPr lang="hu-HU" dirty="0"/>
              <a:t>k</a:t>
            </a:r>
            <a:r>
              <a:rPr lang="en-US" dirty="0"/>
              <a:t>o</a:t>
            </a:r>
            <a:r>
              <a:rPr lang="hu-HU" dirty="0"/>
              <a:t>l</a:t>
            </a:r>
            <a:r>
              <a:rPr lang="en-US" dirty="0"/>
              <a:t>l” </a:t>
            </a:r>
            <a:r>
              <a:rPr lang="hu-HU" dirty="0"/>
              <a:t>mezője</a:t>
            </a:r>
            <a:endParaRPr lang="en-US" dirty="0"/>
          </a:p>
          <a:p>
            <a:pPr lvl="1"/>
            <a:r>
              <a:rPr lang="en-US" dirty="0"/>
              <a:t>8 bit = 256 </a:t>
            </a:r>
            <a:r>
              <a:rPr lang="hu-HU" dirty="0"/>
              <a:t>konkurens folyam</a:t>
            </a:r>
          </a:p>
          <a:p>
            <a:pPr lvl="1"/>
            <a:r>
              <a:rPr lang="hu-HU" dirty="0"/>
              <a:t>Ez nem elég…</a:t>
            </a:r>
            <a:endParaRPr lang="en-US" dirty="0"/>
          </a:p>
          <a:p>
            <a:r>
              <a:rPr lang="hu-HU" dirty="0"/>
              <a:t>D</a:t>
            </a:r>
            <a:r>
              <a:rPr lang="en-US" dirty="0" err="1"/>
              <a:t>emultiplex</a:t>
            </a:r>
            <a:r>
              <a:rPr lang="hu-HU" dirty="0" err="1"/>
              <a:t>álás</a:t>
            </a:r>
            <a:r>
              <a:rPr lang="hu-HU" dirty="0"/>
              <a:t> megoldása a szállítói réteg feladata</a:t>
            </a:r>
            <a:endParaRPr lang="en-US" dirty="0"/>
          </a:p>
        </p:txBody>
      </p:sp>
      <p:cxnSp>
        <p:nvCxnSpPr>
          <p:cNvPr id="15" name="Straight Connector 14"/>
          <p:cNvCxnSpPr>
            <a:endCxn id="11" idx="0"/>
          </p:cNvCxnSpPr>
          <p:nvPr/>
        </p:nvCxnSpPr>
        <p:spPr>
          <a:xfrm>
            <a:off x="5549071" y="2293948"/>
            <a:ext cx="1121196" cy="147734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1" idx="0"/>
          </p:cNvCxnSpPr>
          <p:nvPr/>
        </p:nvCxnSpPr>
        <p:spPr>
          <a:xfrm flipH="1">
            <a:off x="6670267" y="2293925"/>
            <a:ext cx="351620" cy="14773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11" idx="0"/>
          </p:cNvCxnSpPr>
          <p:nvPr/>
        </p:nvCxnSpPr>
        <p:spPr>
          <a:xfrm flipH="1">
            <a:off x="6670267" y="2293948"/>
            <a:ext cx="1983065" cy="147734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Up Arrow 26"/>
          <p:cNvSpPr/>
          <p:nvPr/>
        </p:nvSpPr>
        <p:spPr>
          <a:xfrm>
            <a:off x="5445838" y="5604236"/>
            <a:ext cx="2452650" cy="1059136"/>
          </a:xfrm>
          <a:prstGeom prst="upArrow">
            <a:avLst/>
          </a:prstGeom>
          <a:solidFill>
            <a:schemeClr val="accent2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Csomag</a:t>
            </a:r>
            <a:endParaRPr lang="en-US" sz="2400" dirty="0"/>
          </a:p>
        </p:txBody>
      </p:sp>
      <p:pic>
        <p:nvPicPr>
          <p:cNvPr id="7" name="Picture 3" descr="C:\Users\t0ph3r\Documents\CS 4700\assets\Chrom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603" y="1672430"/>
            <a:ext cx="1243037" cy="124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002" y="1694040"/>
            <a:ext cx="1199771" cy="119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5" descr="C:\Users\t0ph3r\Documents\CS 4700\assets\skyp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08" y="1619737"/>
            <a:ext cx="1348376" cy="134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548940" y="3771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Hálózati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548940" y="4349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Adatkapcsolati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549071" y="4922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Fizikai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4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261" y="4055593"/>
            <a:ext cx="1635731" cy="163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ontent Placeholder 2"/>
          <p:cNvSpPr txBox="1">
            <a:spLocks/>
          </p:cNvSpPr>
          <p:nvPr/>
        </p:nvSpPr>
        <p:spPr>
          <a:xfrm>
            <a:off x="5550836" y="3198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Szállítói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79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Forgalom </a:t>
            </a:r>
            <a:r>
              <a:rPr lang="hu-HU" dirty="0" err="1"/>
              <a:t>demultiplexálása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5913912"/>
            <a:ext cx="8839200" cy="94408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hu-HU" sz="2400" dirty="0"/>
              <a:t>Végpontok azonosítása:</a:t>
            </a:r>
            <a:r>
              <a:rPr lang="en-US" sz="2400" dirty="0"/>
              <a:t> </a:t>
            </a:r>
            <a:r>
              <a:rPr lang="en-US" sz="2400" i="1" dirty="0"/>
              <a:t>&lt;</a:t>
            </a:r>
            <a:r>
              <a:rPr lang="en-US" sz="2400" i="1" dirty="0" err="1"/>
              <a:t>src_ip</a:t>
            </a:r>
            <a:r>
              <a:rPr lang="en-US" sz="2400" i="1" dirty="0"/>
              <a:t>, </a:t>
            </a:r>
            <a:r>
              <a:rPr lang="en-US" sz="2400" i="1" dirty="0" err="1"/>
              <a:t>src_port</a:t>
            </a:r>
            <a:r>
              <a:rPr lang="en-US" sz="2400" i="1" dirty="0"/>
              <a:t>, </a:t>
            </a:r>
            <a:r>
              <a:rPr lang="en-US" sz="2400" i="1" dirty="0" err="1"/>
              <a:t>dest_ip</a:t>
            </a:r>
            <a:r>
              <a:rPr lang="en-US" sz="2400" i="1" dirty="0"/>
              <a:t>, </a:t>
            </a:r>
            <a:r>
              <a:rPr lang="en-US" sz="2400" i="1" dirty="0" err="1"/>
              <a:t>dest_port</a:t>
            </a:r>
            <a:r>
              <a:rPr lang="hu-HU" sz="2400" i="1" dirty="0"/>
              <a:t>, </a:t>
            </a:r>
            <a:r>
              <a:rPr lang="hu-HU" sz="2400" i="1" dirty="0" err="1"/>
              <a:t>proto</a:t>
            </a:r>
            <a:r>
              <a:rPr lang="en-US" sz="2400" i="1" dirty="0"/>
              <a:t>&gt;</a:t>
            </a:r>
            <a:endParaRPr lang="hu-HU" sz="2400" i="1" dirty="0"/>
          </a:p>
          <a:p>
            <a:pPr marL="0" indent="0" algn="ctr">
              <a:buNone/>
            </a:pPr>
            <a:r>
              <a:rPr lang="hu-HU" sz="2400" i="1" dirty="0"/>
              <a:t>ahol </a:t>
            </a:r>
            <a:r>
              <a:rPr lang="hu-HU" sz="2400" i="1" dirty="0" err="1"/>
              <a:t>src</a:t>
            </a:r>
            <a:r>
              <a:rPr lang="hu-HU" sz="2400" i="1" dirty="0"/>
              <a:t>_</a:t>
            </a:r>
            <a:r>
              <a:rPr lang="hu-HU" sz="2400" i="1" dirty="0" err="1"/>
              <a:t>ip</a:t>
            </a:r>
            <a:r>
              <a:rPr lang="hu-HU" sz="2400" i="1" dirty="0"/>
              <a:t>, </a:t>
            </a:r>
            <a:r>
              <a:rPr lang="hu-HU" sz="2400" i="1" dirty="0" err="1"/>
              <a:t>dst</a:t>
            </a:r>
            <a:r>
              <a:rPr lang="hu-HU" sz="2400" i="1" dirty="0"/>
              <a:t>_</a:t>
            </a:r>
            <a:r>
              <a:rPr lang="hu-HU" sz="2400" i="1" dirty="0" err="1"/>
              <a:t>ip</a:t>
            </a:r>
            <a:r>
              <a:rPr lang="hu-HU" sz="2400" i="1" dirty="0"/>
              <a:t> a forrás és cél IP cím, </a:t>
            </a:r>
          </a:p>
          <a:p>
            <a:pPr marL="0" indent="0" algn="ctr">
              <a:buNone/>
            </a:pPr>
            <a:r>
              <a:rPr lang="hu-HU" sz="2400" i="1" dirty="0" err="1"/>
              <a:t>src</a:t>
            </a:r>
            <a:r>
              <a:rPr lang="hu-HU" sz="2400" i="1" dirty="0"/>
              <a:t>_port, </a:t>
            </a:r>
            <a:r>
              <a:rPr lang="hu-HU" sz="2400" i="1" dirty="0" err="1"/>
              <a:t>dest</a:t>
            </a:r>
            <a:r>
              <a:rPr lang="hu-HU" sz="2400" i="1" dirty="0"/>
              <a:t>_</a:t>
            </a:r>
            <a:r>
              <a:rPr lang="hu-HU" sz="2400" i="1" dirty="0" err="1"/>
              <a:t>port</a:t>
            </a:r>
            <a:r>
              <a:rPr lang="hu-HU" sz="2400" i="1" dirty="0"/>
              <a:t> forrás és cél port, </a:t>
            </a:r>
            <a:r>
              <a:rPr lang="hu-HU" sz="2400" i="1" dirty="0" err="1"/>
              <a:t>proto</a:t>
            </a:r>
            <a:r>
              <a:rPr lang="hu-HU" sz="2400" i="1" dirty="0"/>
              <a:t> pedig UDP vagy TCP.</a:t>
            </a:r>
            <a:endParaRPr lang="en-US" sz="2400" i="1" dirty="0"/>
          </a:p>
        </p:txBody>
      </p:sp>
      <p:pic>
        <p:nvPicPr>
          <p:cNvPr id="5" name="Picture 3" descr="C:\Users\t0ph3r\Documents\CS 4700\assets\Chrom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084" y="2045452"/>
            <a:ext cx="883738" cy="88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625" y="2060832"/>
            <a:ext cx="852978" cy="85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C:\Users\t0ph3r\Documents\CS 4700\assets\skyp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332" y="2008007"/>
            <a:ext cx="958629" cy="9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5" descr="C:\Users\t0ph3r\Documents\CS 4700\assets\skyp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442" y="2008007"/>
            <a:ext cx="958629" cy="9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0ph3r\Documents\CS 4700\assets\Chrome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413" y="2045452"/>
            <a:ext cx="883738" cy="88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954" y="2060832"/>
            <a:ext cx="852978" cy="85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t0ph3r\Documents\CS 4700\assets\Thunderbird-300x3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354" y="2060832"/>
            <a:ext cx="852978" cy="85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95083" y="4533470"/>
            <a:ext cx="1890664" cy="4409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Hálózati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94799" y="3414078"/>
            <a:ext cx="1890095" cy="454084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Szállítói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95083" y="2266670"/>
            <a:ext cx="1890664" cy="441302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Alkalmazási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4114800" y="1627780"/>
            <a:ext cx="0" cy="3732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067550" y="1627780"/>
            <a:ext cx="0" cy="3732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20" idx="0"/>
            <a:endCxn id="5" idx="2"/>
          </p:cNvCxnSpPr>
          <p:nvPr/>
        </p:nvCxnSpPr>
        <p:spPr>
          <a:xfrm rot="16200000" flipV="1">
            <a:off x="2439767" y="3143377"/>
            <a:ext cx="431895" cy="3522"/>
          </a:xfrm>
          <a:prstGeom prst="curvedConnector3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20" idx="2"/>
            <a:endCxn id="28" idx="1"/>
          </p:cNvCxnSpPr>
          <p:nvPr/>
        </p:nvCxnSpPr>
        <p:spPr>
          <a:xfrm rot="16200000" flipH="1">
            <a:off x="2450648" y="4127981"/>
            <a:ext cx="646912" cy="233259"/>
          </a:xfrm>
          <a:prstGeom prst="curvedConnector3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21" idx="2"/>
            <a:endCxn id="28" idx="7"/>
          </p:cNvCxnSpPr>
          <p:nvPr/>
        </p:nvCxnSpPr>
        <p:spPr>
          <a:xfrm rot="5400000">
            <a:off x="3059359" y="4124312"/>
            <a:ext cx="646912" cy="240598"/>
          </a:xfrm>
          <a:prstGeom prst="curved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21" idx="0"/>
            <a:endCxn id="6" idx="2"/>
          </p:cNvCxnSpPr>
          <p:nvPr/>
        </p:nvCxnSpPr>
        <p:spPr>
          <a:xfrm rot="5400000" flipH="1" flipV="1">
            <a:off x="3279477" y="3137448"/>
            <a:ext cx="447275" cy="12700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22" idx="0"/>
            <a:endCxn id="14" idx="2"/>
          </p:cNvCxnSpPr>
          <p:nvPr/>
        </p:nvCxnSpPr>
        <p:spPr>
          <a:xfrm rot="5400000" flipH="1" flipV="1">
            <a:off x="4510335" y="3145138"/>
            <a:ext cx="431895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/>
          <p:nvPr/>
        </p:nvCxnSpPr>
        <p:spPr>
          <a:xfrm rot="5400000" flipH="1" flipV="1">
            <a:off x="5235745" y="3135687"/>
            <a:ext cx="447275" cy="3522"/>
          </a:xfrm>
          <a:prstGeom prst="curvedConnector3">
            <a:avLst>
              <a:gd name="adj1" fmla="val 50000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26" idx="0"/>
            <a:endCxn id="13" idx="2"/>
          </p:cNvCxnSpPr>
          <p:nvPr/>
        </p:nvCxnSpPr>
        <p:spPr>
          <a:xfrm rot="5400000" flipH="1" flipV="1">
            <a:off x="6230532" y="3163861"/>
            <a:ext cx="394449" cy="1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>
            <a:stCxn id="24" idx="0"/>
            <a:endCxn id="16" idx="2"/>
          </p:cNvCxnSpPr>
          <p:nvPr/>
        </p:nvCxnSpPr>
        <p:spPr>
          <a:xfrm rot="5400000" flipH="1" flipV="1">
            <a:off x="7466206" y="3137448"/>
            <a:ext cx="447275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endCxn id="11" idx="2"/>
          </p:cNvCxnSpPr>
          <p:nvPr/>
        </p:nvCxnSpPr>
        <p:spPr>
          <a:xfrm rot="5400000" flipH="1" flipV="1">
            <a:off x="8331853" y="3230431"/>
            <a:ext cx="527589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22" idx="2"/>
            <a:endCxn id="29" idx="1"/>
          </p:cNvCxnSpPr>
          <p:nvPr/>
        </p:nvCxnSpPr>
        <p:spPr>
          <a:xfrm rot="16200000" flipH="1">
            <a:off x="4741272" y="3906164"/>
            <a:ext cx="646912" cy="676893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16200000" flipH="1">
            <a:off x="5215527" y="4197538"/>
            <a:ext cx="569913" cy="17145"/>
          </a:xfrm>
          <a:prstGeom prst="curvedConnector3">
            <a:avLst>
              <a:gd name="adj1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25" idx="2"/>
            <a:endCxn id="30" idx="7"/>
          </p:cNvCxnSpPr>
          <p:nvPr/>
        </p:nvCxnSpPr>
        <p:spPr>
          <a:xfrm rot="5400000">
            <a:off x="8095397" y="4127982"/>
            <a:ext cx="646912" cy="233259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24" idx="2"/>
            <a:endCxn id="30" idx="1"/>
          </p:cNvCxnSpPr>
          <p:nvPr/>
        </p:nvCxnSpPr>
        <p:spPr>
          <a:xfrm rot="16200000" flipH="1">
            <a:off x="7486686" y="4124312"/>
            <a:ext cx="646912" cy="240598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26" idx="2"/>
            <a:endCxn id="29" idx="7"/>
          </p:cNvCxnSpPr>
          <p:nvPr/>
        </p:nvCxnSpPr>
        <p:spPr>
          <a:xfrm rot="5400000">
            <a:off x="5777901" y="3918212"/>
            <a:ext cx="646912" cy="652799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urved Connector 103"/>
          <p:cNvCxnSpPr/>
          <p:nvPr/>
        </p:nvCxnSpPr>
        <p:spPr>
          <a:xfrm rot="5400000">
            <a:off x="5365069" y="4198490"/>
            <a:ext cx="569914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urved Connector 105"/>
          <p:cNvCxnSpPr/>
          <p:nvPr/>
        </p:nvCxnSpPr>
        <p:spPr>
          <a:xfrm rot="5400000" flipH="1" flipV="1">
            <a:off x="5491015" y="3139497"/>
            <a:ext cx="447275" cy="3522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377440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23079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46247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291886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09808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P6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255447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P7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47721" y="3361085"/>
            <a:ext cx="560070" cy="5600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P5</a:t>
            </a:r>
          </a:p>
        </p:txBody>
      </p:sp>
      <p:sp>
        <p:nvSpPr>
          <p:cNvPr id="28" name="Oval 27"/>
          <p:cNvSpPr/>
          <p:nvPr/>
        </p:nvSpPr>
        <p:spPr>
          <a:xfrm>
            <a:off x="2813735" y="4491068"/>
            <a:ext cx="525780" cy="52578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853442" y="4491068"/>
            <a:ext cx="525780" cy="52578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urved Connector 46"/>
          <p:cNvCxnSpPr>
            <a:stCxn id="28" idx="3"/>
            <a:endCxn id="29" idx="3"/>
          </p:cNvCxnSpPr>
          <p:nvPr/>
        </p:nvCxnSpPr>
        <p:spPr>
          <a:xfrm rot="16200000" flipH="1">
            <a:off x="4146954" y="3683628"/>
            <a:ext cx="12700" cy="2512441"/>
          </a:xfrm>
          <a:prstGeom prst="curvedConnector3">
            <a:avLst>
              <a:gd name="adj1" fmla="val 5376291"/>
            </a:avLst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8" idx="5"/>
          </p:cNvCxnSpPr>
          <p:nvPr/>
        </p:nvCxnSpPr>
        <p:spPr>
          <a:xfrm rot="5400000" flipH="1" flipV="1">
            <a:off x="4333309" y="3764100"/>
            <a:ext cx="104956" cy="2246542"/>
          </a:xfrm>
          <a:prstGeom prst="curvedConnector4">
            <a:avLst>
              <a:gd name="adj1" fmla="val -816771"/>
              <a:gd name="adj2" fmla="val 100048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30" idx="5"/>
            <a:endCxn id="29" idx="5"/>
          </p:cNvCxnSpPr>
          <p:nvPr/>
        </p:nvCxnSpPr>
        <p:spPr>
          <a:xfrm rot="5400000">
            <a:off x="7038590" y="3676216"/>
            <a:ext cx="12700" cy="2527266"/>
          </a:xfrm>
          <a:prstGeom prst="curvedConnector3">
            <a:avLst>
              <a:gd name="adj1" fmla="val 5286291"/>
            </a:avLst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stCxn id="30" idx="3"/>
          </p:cNvCxnSpPr>
          <p:nvPr/>
        </p:nvCxnSpPr>
        <p:spPr>
          <a:xfrm rot="5400000" flipH="1">
            <a:off x="6740931" y="3750339"/>
            <a:ext cx="104956" cy="2274065"/>
          </a:xfrm>
          <a:prstGeom prst="curvedConnector4">
            <a:avLst>
              <a:gd name="adj1" fmla="val -816771"/>
              <a:gd name="adj2" fmla="val 98437"/>
            </a:avLst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326176" y="4491068"/>
            <a:ext cx="525780" cy="52578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2539415" y="158856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Host 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051899" y="158856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Host 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579165" y="1588564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Host 3</a:t>
            </a:r>
          </a:p>
        </p:txBody>
      </p:sp>
      <p:grpSp>
        <p:nvGrpSpPr>
          <p:cNvPr id="8" name="Group 7"/>
          <p:cNvGrpSpPr/>
          <p:nvPr/>
        </p:nvGrpSpPr>
        <p:grpSpPr>
          <a:xfrm flipH="1">
            <a:off x="5241490" y="1708758"/>
            <a:ext cx="3703739" cy="1528738"/>
            <a:chOff x="1219200" y="4876799"/>
            <a:chExt cx="5181606" cy="1756224"/>
          </a:xfrm>
        </p:grpSpPr>
        <p:sp>
          <p:nvSpPr>
            <p:cNvPr id="9" name="Rectangular Callout 8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3822"/>
                <a:gd name="adj2" fmla="val 924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19206" y="5041931"/>
              <a:ext cx="5181600" cy="1591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Egyedi port minden alkalmazásnak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 flipH="1">
            <a:off x="5516765" y="2332946"/>
            <a:ext cx="3238465" cy="1508561"/>
            <a:chOff x="1219200" y="4876799"/>
            <a:chExt cx="5181605" cy="1384995"/>
          </a:xfrm>
        </p:grpSpPr>
        <p:sp>
          <p:nvSpPr>
            <p:cNvPr id="118" name="Rectangular Callout 117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33822"/>
                <a:gd name="adj2" fmla="val 9245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219201" y="4915498"/>
              <a:ext cx="5181604" cy="1271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Az alkalmazások mind ugyanazt a hálózatot használják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 flipH="1">
            <a:off x="975051" y="854877"/>
            <a:ext cx="3802031" cy="1508561"/>
            <a:chOff x="1219200" y="4876799"/>
            <a:chExt cx="5181605" cy="1384995"/>
          </a:xfrm>
        </p:grpSpPr>
        <p:sp>
          <p:nvSpPr>
            <p:cNvPr id="121" name="Rectangular Callout 120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-65087"/>
                <a:gd name="adj2" fmla="val 121248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219205" y="4915498"/>
              <a:ext cx="5181600" cy="1271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 szerver alkalmazások számos klienssel kommunikálnak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077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30" grpId="0" animBg="1"/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Réteg modellek, újragondolva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4068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67528" y="2773292"/>
            <a:ext cx="394420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26150" y="2062148"/>
            <a:ext cx="1964286" cy="474096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Alkalmazási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25923" y="2536244"/>
            <a:ext cx="1964513" cy="474096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Szállítói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425922" y="3006413"/>
            <a:ext cx="1964513" cy="4740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Hálózati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425921" y="3480509"/>
            <a:ext cx="1964513" cy="474096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Adatkapcsolati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426150" y="3954605"/>
            <a:ext cx="1964513" cy="474096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Fizikai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3583051" y="4001256"/>
            <a:ext cx="987193" cy="469132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5"/>
          <p:cNvSpPr txBox="1">
            <a:spLocks/>
          </p:cNvSpPr>
          <p:nvPr/>
        </p:nvSpPr>
        <p:spPr>
          <a:xfrm>
            <a:off x="805424" y="1519645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/>
              <a:t>Hos</a:t>
            </a:r>
            <a:r>
              <a:rPr lang="hu-HU" dirty="0"/>
              <a:t>z</a:t>
            </a:r>
            <a:r>
              <a:rPr lang="en-US" dirty="0"/>
              <a:t>t 1</a:t>
            </a:r>
          </a:p>
        </p:txBody>
      </p:sp>
      <p:sp>
        <p:nvSpPr>
          <p:cNvPr id="42" name="Content Placeholder 5"/>
          <p:cNvSpPr txBox="1">
            <a:spLocks/>
          </p:cNvSpPr>
          <p:nvPr/>
        </p:nvSpPr>
        <p:spPr>
          <a:xfrm>
            <a:off x="3857954" y="1549192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/>
              <a:t>Router</a:t>
            </a:r>
          </a:p>
        </p:txBody>
      </p:sp>
      <p:sp>
        <p:nvSpPr>
          <p:cNvPr id="43" name="Content Placeholder 5"/>
          <p:cNvSpPr txBox="1">
            <a:spLocks/>
          </p:cNvSpPr>
          <p:nvPr/>
        </p:nvSpPr>
        <p:spPr>
          <a:xfrm>
            <a:off x="7114738" y="1519645"/>
            <a:ext cx="1428466" cy="54250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dirty="0"/>
              <a:t>Hos</a:t>
            </a:r>
            <a:r>
              <a:rPr lang="hu-HU" dirty="0"/>
              <a:t>z</a:t>
            </a:r>
            <a:r>
              <a:rPr lang="en-US" dirty="0"/>
              <a:t>t 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572187" y="3976639"/>
            <a:ext cx="985346" cy="469132"/>
          </a:xfrm>
          <a:prstGeom prst="rect">
            <a:avLst/>
          </a:prstGeom>
          <a:pattFill prst="ltHorz">
            <a:fgClr>
              <a:schemeClr val="tx1"/>
            </a:fgClr>
            <a:bgClr>
              <a:srgbClr val="FF0000"/>
            </a:bgClr>
          </a:pattFill>
          <a:ln w="571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82919" y="3992141"/>
            <a:ext cx="1974614" cy="46913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3596572" y="3992141"/>
            <a:ext cx="1950860" cy="469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dirty="0">
                <a:solidFill>
                  <a:schemeClr val="bg1"/>
                </a:solidFill>
              </a:rPr>
              <a:t>Fizikai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775273" y="3749767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775273" y="4245018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775273" y="323813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2568091" y="2306448"/>
            <a:ext cx="3946478" cy="2954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5"/>
          <p:cNvSpPr>
            <a:spLocks noGrp="1"/>
          </p:cNvSpPr>
          <p:nvPr>
            <p:ph sz="quarter" idx="1"/>
          </p:nvPr>
        </p:nvSpPr>
        <p:spPr>
          <a:xfrm>
            <a:off x="-6" y="4682170"/>
            <a:ext cx="9144005" cy="2023430"/>
          </a:xfrm>
        </p:spPr>
        <p:txBody>
          <a:bodyPr>
            <a:normAutofit fontScale="92500"/>
          </a:bodyPr>
          <a:lstStyle/>
          <a:p>
            <a:r>
              <a:rPr lang="hu-HU" dirty="0"/>
              <a:t>A legalacsonyabb szintű végpont-végpont protokoll</a:t>
            </a:r>
            <a:endParaRPr lang="en-US" dirty="0"/>
          </a:p>
          <a:p>
            <a:pPr lvl="1"/>
            <a:r>
              <a:rPr lang="hu-HU" dirty="0"/>
              <a:t>A szállítói réteg fejlécei csak a forrás és cél végpontok olvassák</a:t>
            </a:r>
            <a:endParaRPr lang="en-US" dirty="0"/>
          </a:p>
          <a:p>
            <a:pPr lvl="1"/>
            <a:r>
              <a:rPr lang="hu-HU" dirty="0"/>
              <a:t>A </a:t>
            </a:r>
            <a:r>
              <a:rPr lang="hu-HU" dirty="0" err="1"/>
              <a:t>routerek</a:t>
            </a:r>
            <a:r>
              <a:rPr lang="hu-HU" dirty="0"/>
              <a:t> számára a szállítói réteg fejléce csak szállítandó adat (</a:t>
            </a:r>
            <a:r>
              <a:rPr lang="hu-HU" dirty="0" err="1"/>
              <a:t>payload</a:t>
            </a:r>
            <a:r>
              <a:rPr lang="hu-HU" dirty="0"/>
              <a:t>)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6703697" y="2078761"/>
            <a:ext cx="1964515" cy="474096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Alkalmazási</a:t>
            </a:r>
            <a:endParaRPr lang="en-US" sz="2400" dirty="0"/>
          </a:p>
        </p:txBody>
      </p:sp>
      <p:sp>
        <p:nvSpPr>
          <p:cNvPr id="67" name="Rectangle 66"/>
          <p:cNvSpPr/>
          <p:nvPr/>
        </p:nvSpPr>
        <p:spPr>
          <a:xfrm>
            <a:off x="6703700" y="2552857"/>
            <a:ext cx="1964513" cy="474096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Szállítói</a:t>
            </a:r>
            <a:endParaRPr lang="en-US" sz="2400" dirty="0"/>
          </a:p>
        </p:txBody>
      </p:sp>
      <p:sp>
        <p:nvSpPr>
          <p:cNvPr id="68" name="Rectangle 67"/>
          <p:cNvSpPr/>
          <p:nvPr/>
        </p:nvSpPr>
        <p:spPr>
          <a:xfrm>
            <a:off x="6703699" y="3023026"/>
            <a:ext cx="1964513" cy="4740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Hálózati</a:t>
            </a:r>
            <a:endParaRPr lang="en-US" sz="2400" dirty="0"/>
          </a:p>
        </p:txBody>
      </p:sp>
      <p:sp>
        <p:nvSpPr>
          <p:cNvPr id="69" name="Rectangle 68"/>
          <p:cNvSpPr/>
          <p:nvPr/>
        </p:nvSpPr>
        <p:spPr>
          <a:xfrm>
            <a:off x="6703698" y="3497122"/>
            <a:ext cx="1964513" cy="474096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Adatkapcsolati</a:t>
            </a:r>
            <a:endParaRPr lang="en-US" sz="2000" dirty="0"/>
          </a:p>
        </p:txBody>
      </p:sp>
      <p:sp>
        <p:nvSpPr>
          <p:cNvPr id="70" name="Rectangle 69"/>
          <p:cNvSpPr/>
          <p:nvPr/>
        </p:nvSpPr>
        <p:spPr>
          <a:xfrm>
            <a:off x="6703697" y="3971218"/>
            <a:ext cx="1964516" cy="474096"/>
          </a:xfrm>
          <a:prstGeom prst="rect">
            <a:avLst/>
          </a:prstGeom>
          <a:pattFill prst="ltVert">
            <a:fgClr>
              <a:schemeClr val="tx1"/>
            </a:fgClr>
            <a:bgClr>
              <a:srgbClr val="FF0000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Fizikai</a:t>
            </a:r>
            <a:endParaRPr lang="en-US" sz="2400" dirty="0"/>
          </a:p>
        </p:txBody>
      </p:sp>
      <p:sp>
        <p:nvSpPr>
          <p:cNvPr id="71" name="Rectangle 70"/>
          <p:cNvSpPr/>
          <p:nvPr/>
        </p:nvSpPr>
        <p:spPr>
          <a:xfrm>
            <a:off x="3582920" y="3028447"/>
            <a:ext cx="1964513" cy="4740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Hálózati</a:t>
            </a:r>
            <a:endParaRPr lang="en-US" sz="2400" dirty="0"/>
          </a:p>
        </p:txBody>
      </p:sp>
      <p:sp>
        <p:nvSpPr>
          <p:cNvPr id="72" name="Rectangle 71"/>
          <p:cNvSpPr/>
          <p:nvPr/>
        </p:nvSpPr>
        <p:spPr>
          <a:xfrm>
            <a:off x="3582919" y="3502543"/>
            <a:ext cx="1964513" cy="474096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/>
              <a:t>Adatkapcsolati</a:t>
            </a:r>
            <a:endParaRPr lang="en-US" sz="2000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2545494" y="3749767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545494" y="4245018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545494" y="3238135"/>
            <a:ext cx="777926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 flipH="1">
            <a:off x="3582917" y="712519"/>
            <a:ext cx="3887237" cy="1876165"/>
            <a:chOff x="1219200" y="4876799"/>
            <a:chExt cx="5181606" cy="2010478"/>
          </a:xfrm>
        </p:grpSpPr>
        <p:sp>
          <p:nvSpPr>
            <p:cNvPr id="62" name="Rectangular Callout 61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33012"/>
                <a:gd name="adj2" fmla="val 103899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219205" y="4876799"/>
              <a:ext cx="5181601" cy="2010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 rétegek</a:t>
              </a:r>
              <a:r>
                <a:rPr kumimoji="0" lang="hu-HU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párokban (</a:t>
              </a:r>
              <a:r>
                <a:rPr kumimoji="0" lang="hu-HU" sz="2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peer-to-peer</a:t>
              </a: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)</a:t>
              </a:r>
              <a:r>
                <a:rPr kumimoji="0" lang="hu-HU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kommunikálnak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780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Datagram Protocol (UDP)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31135" y="2888361"/>
            <a:ext cx="8839200" cy="3806374"/>
          </a:xfrm>
        </p:spPr>
        <p:txBody>
          <a:bodyPr>
            <a:normAutofit fontScale="85000" lnSpcReduction="20000"/>
          </a:bodyPr>
          <a:lstStyle/>
          <a:p>
            <a:r>
              <a:rPr lang="hu-HU" dirty="0"/>
              <a:t>8 bájtos UDP fejléc</a:t>
            </a:r>
          </a:p>
          <a:p>
            <a:r>
              <a:rPr lang="hu-HU" dirty="0"/>
              <a:t>Egyszerű, kapcsolatnélküli átvitel</a:t>
            </a:r>
            <a:endParaRPr lang="en-US" dirty="0"/>
          </a:p>
          <a:p>
            <a:pPr lvl="1"/>
            <a:r>
              <a:rPr lang="en-US" dirty="0"/>
              <a:t>C socket</a:t>
            </a:r>
            <a:r>
              <a:rPr lang="hu-HU" dirty="0" err="1"/>
              <a:t>ek</a:t>
            </a:r>
            <a:r>
              <a:rPr lang="en-US" dirty="0"/>
              <a:t>: SOCK_DGRAM</a:t>
            </a:r>
          </a:p>
          <a:p>
            <a:r>
              <a:rPr lang="en-US" dirty="0"/>
              <a:t>Port </a:t>
            </a:r>
            <a:r>
              <a:rPr lang="hu-HU" dirty="0"/>
              <a:t>számok teszik lehetővé a </a:t>
            </a:r>
            <a:r>
              <a:rPr lang="hu-HU" dirty="0" err="1"/>
              <a:t>demultiplexálást</a:t>
            </a:r>
            <a:endParaRPr lang="en-US" dirty="0"/>
          </a:p>
          <a:p>
            <a:pPr lvl="1"/>
            <a:r>
              <a:rPr lang="en-US" dirty="0"/>
              <a:t>16 bit = 65535 </a:t>
            </a:r>
            <a:r>
              <a:rPr lang="hu-HU" dirty="0"/>
              <a:t>lehetséges port</a:t>
            </a:r>
            <a:endParaRPr lang="en-US" dirty="0"/>
          </a:p>
          <a:p>
            <a:pPr lvl="1"/>
            <a:r>
              <a:rPr lang="en-US" dirty="0"/>
              <a:t>0</a:t>
            </a:r>
            <a:r>
              <a:rPr lang="hu-HU" dirty="0"/>
              <a:t> port</a:t>
            </a:r>
            <a:r>
              <a:rPr lang="en-US" dirty="0"/>
              <a:t> </a:t>
            </a:r>
            <a:r>
              <a:rPr lang="hu-HU" dirty="0"/>
              <a:t>nem engedélyezett</a:t>
            </a:r>
            <a:endParaRPr lang="en-US" dirty="0"/>
          </a:p>
          <a:p>
            <a:r>
              <a:rPr lang="hu-HU" dirty="0"/>
              <a:t>Kontrollösszeg hiba detektáláshoz</a:t>
            </a:r>
            <a:endParaRPr lang="en-US" dirty="0"/>
          </a:p>
          <a:p>
            <a:pPr lvl="1"/>
            <a:r>
              <a:rPr lang="hu-HU" dirty="0"/>
              <a:t>Hibás csomagok felismerése</a:t>
            </a:r>
            <a:endParaRPr lang="en-US" dirty="0"/>
          </a:p>
          <a:p>
            <a:pPr lvl="1"/>
            <a:r>
              <a:rPr lang="hu-HU" dirty="0"/>
              <a:t>Nem detektálja az elveszett, duplikátum és helytelen sorrendben beérkező csomagokat (UDP esetén nincs ezekre garancia)</a:t>
            </a:r>
          </a:p>
        </p:txBody>
      </p:sp>
      <p:sp>
        <p:nvSpPr>
          <p:cNvPr id="8" name="Rectangle 7"/>
          <p:cNvSpPr/>
          <p:nvPr/>
        </p:nvSpPr>
        <p:spPr>
          <a:xfrm>
            <a:off x="4628944" y="2047471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Cél </a:t>
            </a:r>
            <a:r>
              <a:rPr lang="en-US" sz="2400" dirty="0"/>
              <a:t>Port</a:t>
            </a:r>
          </a:p>
        </p:txBody>
      </p:sp>
      <p:sp>
        <p:nvSpPr>
          <p:cNvPr id="9" name="Rectangle 8"/>
          <p:cNvSpPr/>
          <p:nvPr/>
        </p:nvSpPr>
        <p:spPr>
          <a:xfrm>
            <a:off x="664204" y="155758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29498" y="155758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87775" y="1557584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3651" y="2431126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Adat Hossz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963650" y="2052508"/>
            <a:ext cx="3665293" cy="377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Forrás </a:t>
            </a:r>
            <a:r>
              <a:rPr lang="en-US" sz="2400" dirty="0"/>
              <a:t>Port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28944" y="2430278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Kontrollösszeg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28232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</a:t>
            </a:r>
            <a:r>
              <a:rPr lang="hu-HU" dirty="0"/>
              <a:t> felhasználások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en-US" dirty="0"/>
              <a:t>TCP</a:t>
            </a:r>
            <a:r>
              <a:rPr lang="hu-HU" dirty="0"/>
              <a:t> után vezették be</a:t>
            </a:r>
            <a:endParaRPr lang="en-US" dirty="0"/>
          </a:p>
          <a:p>
            <a:pPr lvl="1"/>
            <a:r>
              <a:rPr lang="hu-HU" dirty="0"/>
              <a:t>Miért</a:t>
            </a:r>
            <a:r>
              <a:rPr lang="en-US" dirty="0"/>
              <a:t>?</a:t>
            </a:r>
          </a:p>
          <a:p>
            <a:r>
              <a:rPr lang="hu-HU" dirty="0"/>
              <a:t>Nem minden alkalmazásnak megfelelő a</a:t>
            </a:r>
            <a:r>
              <a:rPr lang="en-US" dirty="0"/>
              <a:t> TCP</a:t>
            </a:r>
          </a:p>
          <a:p>
            <a:r>
              <a:rPr lang="en-US" dirty="0"/>
              <a:t>UDP</a:t>
            </a:r>
            <a:r>
              <a:rPr lang="hu-HU" dirty="0"/>
              <a:t> felett egyedi protokollok valósíthatók meg</a:t>
            </a:r>
            <a:endParaRPr lang="en-US" dirty="0"/>
          </a:p>
          <a:p>
            <a:pPr lvl="1"/>
            <a:r>
              <a:rPr lang="hu-HU" dirty="0"/>
              <a:t>Megbízhatóság</a:t>
            </a:r>
            <a:r>
              <a:rPr lang="en-US" dirty="0"/>
              <a:t>? </a:t>
            </a:r>
            <a:r>
              <a:rPr lang="hu-HU" dirty="0"/>
              <a:t>Helyes sorrend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Folyam vezérlés</a:t>
            </a:r>
            <a:r>
              <a:rPr lang="en-US" dirty="0"/>
              <a:t>? </a:t>
            </a:r>
            <a:r>
              <a:rPr lang="hu-HU" dirty="0"/>
              <a:t>Torlódás vezérlés</a:t>
            </a:r>
            <a:r>
              <a:rPr lang="en-US" dirty="0"/>
              <a:t>?</a:t>
            </a:r>
          </a:p>
          <a:p>
            <a:r>
              <a:rPr lang="hu-HU" dirty="0"/>
              <a:t>Példák</a:t>
            </a:r>
            <a:endParaRPr lang="en-US" dirty="0"/>
          </a:p>
          <a:p>
            <a:pPr lvl="1"/>
            <a:r>
              <a:rPr lang="en-US" dirty="0"/>
              <a:t>RTMP, real-time </a:t>
            </a:r>
            <a:r>
              <a:rPr lang="hu-HU" dirty="0"/>
              <a:t>média</a:t>
            </a:r>
            <a:r>
              <a:rPr lang="en-US" dirty="0"/>
              <a:t> stream</a:t>
            </a:r>
            <a:r>
              <a:rPr lang="hu-HU" dirty="0" err="1"/>
              <a:t>elés</a:t>
            </a:r>
            <a:r>
              <a:rPr lang="en-US" dirty="0"/>
              <a:t> (</a:t>
            </a:r>
            <a:r>
              <a:rPr lang="hu-HU" dirty="0"/>
              <a:t>pl. hang</a:t>
            </a:r>
            <a:r>
              <a:rPr lang="en-US" dirty="0"/>
              <a:t>, video)</a:t>
            </a:r>
          </a:p>
          <a:p>
            <a:pPr lvl="1"/>
            <a:r>
              <a:rPr lang="en-US" dirty="0"/>
              <a:t>Facebook datacenter protocol</a:t>
            </a:r>
          </a:p>
        </p:txBody>
      </p:sp>
    </p:spTree>
    <p:extLst>
      <p:ext uri="{BB962C8B-B14F-4D97-AF65-F5344CB8AC3E}">
        <p14:creationId xmlns:p14="http://schemas.microsoft.com/office/powerpoint/2010/main" val="257226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Szállítói réteg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07224" y="1600200"/>
            <a:ext cx="5936776" cy="5105400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Feladat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Adatfolyamok d</a:t>
            </a:r>
            <a:r>
              <a:rPr lang="en-US" dirty="0" err="1"/>
              <a:t>emultiplex</a:t>
            </a:r>
            <a:r>
              <a:rPr lang="hu-HU" dirty="0" err="1"/>
              <a:t>álása</a:t>
            </a:r>
            <a:endParaRPr lang="en-US" dirty="0"/>
          </a:p>
          <a:p>
            <a:r>
              <a:rPr lang="hu-HU" dirty="0"/>
              <a:t>További lehetséges feladatok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Hosszú élettartamú kapcsolatok</a:t>
            </a:r>
            <a:endParaRPr lang="en-US" dirty="0"/>
          </a:p>
          <a:p>
            <a:pPr lvl="1"/>
            <a:r>
              <a:rPr lang="hu-HU" dirty="0"/>
              <a:t>Megbízható, sorrendhelyes csomag leszállítás</a:t>
            </a:r>
            <a:endParaRPr lang="en-US" dirty="0"/>
          </a:p>
          <a:p>
            <a:pPr lvl="1"/>
            <a:r>
              <a:rPr lang="hu-HU" dirty="0"/>
              <a:t>Hiba detektálás</a:t>
            </a:r>
            <a:endParaRPr lang="en-US" dirty="0"/>
          </a:p>
          <a:p>
            <a:pPr lvl="1"/>
            <a:r>
              <a:rPr lang="hu-HU" dirty="0"/>
              <a:t>Folyam és torlódás vezérlés</a:t>
            </a:r>
            <a:endParaRPr lang="en-US" dirty="0"/>
          </a:p>
          <a:p>
            <a:r>
              <a:rPr lang="hu-HU" dirty="0"/>
              <a:t>Kihívások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Torlódások detektálása és kezelése</a:t>
            </a:r>
            <a:endParaRPr lang="en-US" dirty="0"/>
          </a:p>
          <a:p>
            <a:pPr lvl="1"/>
            <a:r>
              <a:rPr lang="hu-HU" dirty="0"/>
              <a:t>Fairség és csatorna kihasználás közötti egyensúly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0798" y="2238270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Alkalmazói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0536" y="2813758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Megjelenési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0667" y="3386935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Munkamenet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0667" y="3960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Szállítói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0667" y="4533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Hálózati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0667" y="5111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Adatkapcsolati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70798" y="5684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Fizikai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2647665" y="1869744"/>
            <a:ext cx="559559" cy="4653886"/>
          </a:xfrm>
          <a:prstGeom prst="leftBrace">
            <a:avLst>
              <a:gd name="adj1" fmla="val 8333"/>
              <a:gd name="adj2" fmla="val 5181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544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889224" y="6298571"/>
            <a:ext cx="7323572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Control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39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52400" y="1545114"/>
            <a:ext cx="8839200" cy="2498075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Megbízható, sorrend helyes, két irányú bájt folyamok</a:t>
            </a:r>
            <a:endParaRPr lang="en-US" dirty="0"/>
          </a:p>
          <a:p>
            <a:pPr lvl="1"/>
            <a:r>
              <a:rPr lang="en-US" dirty="0"/>
              <a:t>Port </a:t>
            </a:r>
            <a:r>
              <a:rPr lang="hu-HU" dirty="0"/>
              <a:t>számok a </a:t>
            </a:r>
            <a:r>
              <a:rPr lang="hu-HU" dirty="0" err="1"/>
              <a:t>demultiplexáláshoz</a:t>
            </a:r>
            <a:endParaRPr lang="en-US" dirty="0"/>
          </a:p>
          <a:p>
            <a:pPr lvl="1"/>
            <a:r>
              <a:rPr lang="hu-HU" dirty="0"/>
              <a:t>Kapcsolat alapú</a:t>
            </a:r>
            <a:endParaRPr lang="en-US" dirty="0"/>
          </a:p>
          <a:p>
            <a:pPr lvl="1"/>
            <a:r>
              <a:rPr lang="hu-HU" dirty="0"/>
              <a:t>Folyam vezérlés</a:t>
            </a:r>
            <a:endParaRPr lang="en-US" dirty="0"/>
          </a:p>
          <a:p>
            <a:pPr lvl="1"/>
            <a:r>
              <a:rPr lang="hu-HU" dirty="0"/>
              <a:t>Torlódás vezérlés</a:t>
            </a:r>
            <a:r>
              <a:rPr lang="en-US" dirty="0"/>
              <a:t>, </a:t>
            </a:r>
            <a:r>
              <a:rPr lang="hu-HU" dirty="0"/>
              <a:t>fair viselkedés</a:t>
            </a:r>
          </a:p>
          <a:p>
            <a:r>
              <a:rPr lang="hu-HU" dirty="0"/>
              <a:t>20 bájtos fejléc + </a:t>
            </a:r>
            <a:r>
              <a:rPr lang="hu-HU" dirty="0" err="1"/>
              <a:t>options</a:t>
            </a:r>
            <a:r>
              <a:rPr lang="hu-HU" dirty="0"/>
              <a:t> fejlécek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54516" y="4387131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Cél </a:t>
            </a:r>
            <a:r>
              <a:rPr lang="en-US" sz="2400" dirty="0"/>
              <a:t>Port</a:t>
            </a:r>
          </a:p>
        </p:txBody>
      </p:sp>
      <p:sp>
        <p:nvSpPr>
          <p:cNvPr id="8" name="Rectangle 7"/>
          <p:cNvSpPr/>
          <p:nvPr/>
        </p:nvSpPr>
        <p:spPr>
          <a:xfrm>
            <a:off x="589776" y="389724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/>
          <p:cNvSpPr/>
          <p:nvPr/>
        </p:nvSpPr>
        <p:spPr>
          <a:xfrm>
            <a:off x="4255070" y="3897246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13347" y="3897244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9223" y="4770786"/>
            <a:ext cx="7323572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Sequence Number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9222" y="4381152"/>
            <a:ext cx="366529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/>
              <a:t>Forrás </a:t>
            </a:r>
            <a:r>
              <a:rPr lang="en-US" sz="2400" dirty="0"/>
              <a:t>Port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89220" y="5151146"/>
            <a:ext cx="7323572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Acknowledgement Number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54514" y="5528915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Advertised Window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54517" y="5914916"/>
            <a:ext cx="365827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Urgent Pointer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20496" y="5534798"/>
            <a:ext cx="273051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Flags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92734" y="5919108"/>
            <a:ext cx="366178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Checksum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21050" y="3897243"/>
            <a:ext cx="598893" cy="6029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92734" y="5528915"/>
            <a:ext cx="938157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HLen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4051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</a:t>
            </a:r>
            <a:r>
              <a:rPr lang="hu-HU" dirty="0"/>
              <a:t>kapcsolatok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67318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3544193" y="5611871"/>
            <a:ext cx="1779380" cy="1202534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673899" y="5982305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Customer</a:t>
            </a:r>
          </a:p>
        </p:txBody>
      </p:sp>
      <p:sp>
        <p:nvSpPr>
          <p:cNvPr id="6" name="Cloud 5"/>
          <p:cNvSpPr/>
          <p:nvPr/>
        </p:nvSpPr>
        <p:spPr>
          <a:xfrm>
            <a:off x="7134273" y="5611870"/>
            <a:ext cx="1779380" cy="1202534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Cloud 6"/>
          <p:cNvSpPr/>
          <p:nvPr/>
        </p:nvSpPr>
        <p:spPr>
          <a:xfrm>
            <a:off x="237695" y="5611870"/>
            <a:ext cx="1779380" cy="1202534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Cloud 7"/>
          <p:cNvSpPr/>
          <p:nvPr/>
        </p:nvSpPr>
        <p:spPr>
          <a:xfrm>
            <a:off x="74932" y="3483980"/>
            <a:ext cx="2104906" cy="14225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Cloud 8"/>
          <p:cNvSpPr/>
          <p:nvPr/>
        </p:nvSpPr>
        <p:spPr>
          <a:xfrm>
            <a:off x="3381430" y="3483980"/>
            <a:ext cx="2104906" cy="14225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Cloud 9"/>
          <p:cNvSpPr/>
          <p:nvPr/>
        </p:nvSpPr>
        <p:spPr>
          <a:xfrm>
            <a:off x="6971510" y="3483980"/>
            <a:ext cx="2104906" cy="14225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Cloud 10"/>
          <p:cNvSpPr/>
          <p:nvPr/>
        </p:nvSpPr>
        <p:spPr>
          <a:xfrm>
            <a:off x="2179837" y="1541362"/>
            <a:ext cx="4954435" cy="1155539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2" name="Straight Connector 11"/>
          <p:cNvCxnSpPr>
            <a:stCxn id="10" idx="1"/>
            <a:endCxn id="6" idx="3"/>
          </p:cNvCxnSpPr>
          <p:nvPr/>
        </p:nvCxnSpPr>
        <p:spPr>
          <a:xfrm>
            <a:off x="8023963" y="4904995"/>
            <a:ext cx="0" cy="77563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1"/>
            <a:endCxn id="7" idx="3"/>
          </p:cNvCxnSpPr>
          <p:nvPr/>
        </p:nvCxnSpPr>
        <p:spPr>
          <a:xfrm>
            <a:off x="1127385" y="4904995"/>
            <a:ext cx="0" cy="77563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4" idx="3"/>
          </p:cNvCxnSpPr>
          <p:nvPr/>
        </p:nvCxnSpPr>
        <p:spPr>
          <a:xfrm>
            <a:off x="4433883" y="4904995"/>
            <a:ext cx="0" cy="775632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921397" y="2534856"/>
            <a:ext cx="1111170" cy="103045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041985" y="2534856"/>
            <a:ext cx="1180618" cy="118285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ent Arrow 33"/>
          <p:cNvSpPr/>
          <p:nvPr/>
        </p:nvSpPr>
        <p:spPr>
          <a:xfrm>
            <a:off x="4738080" y="3402957"/>
            <a:ext cx="1141861" cy="2410725"/>
          </a:xfrm>
          <a:prstGeom prst="bentArrow">
            <a:avLst>
              <a:gd name="adj1" fmla="val 15877"/>
              <a:gd name="adj2" fmla="val 25000"/>
              <a:gd name="adj3" fmla="val 25000"/>
              <a:gd name="adj4" fmla="val 4375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Bent Arrow 34"/>
          <p:cNvSpPr/>
          <p:nvPr/>
        </p:nvSpPr>
        <p:spPr>
          <a:xfrm flipH="1">
            <a:off x="2932749" y="3402957"/>
            <a:ext cx="1222887" cy="2410725"/>
          </a:xfrm>
          <a:prstGeom prst="bentArrow">
            <a:avLst>
              <a:gd name="adj1" fmla="val 15877"/>
              <a:gd name="adj2" fmla="val 25000"/>
              <a:gd name="adj3" fmla="val 25000"/>
              <a:gd name="adj4" fmla="val 4375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67677" y="3964412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Provider</a:t>
            </a:r>
          </a:p>
        </p:txBody>
      </p:sp>
      <p:grpSp>
        <p:nvGrpSpPr>
          <p:cNvPr id="31" name="Group 30"/>
          <p:cNvGrpSpPr/>
          <p:nvPr/>
        </p:nvGrpSpPr>
        <p:grpSpPr>
          <a:xfrm flipH="1">
            <a:off x="5339738" y="4771939"/>
            <a:ext cx="2585112" cy="1041743"/>
            <a:chOff x="1219200" y="4876799"/>
            <a:chExt cx="5181605" cy="1384995"/>
          </a:xfrm>
        </p:grpSpPr>
        <p:sp>
          <p:nvSpPr>
            <p:cNvPr id="32" name="Rectangular Callout 31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77115"/>
                <a:gd name="adj2" fmla="val -1276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19202" y="4922966"/>
              <a:ext cx="5181603" cy="1268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Customer pays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provider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36" name="Straight Connector 35"/>
          <p:cNvCxnSpPr>
            <a:stCxn id="8" idx="0"/>
            <a:endCxn id="9" idx="2"/>
          </p:cNvCxnSpPr>
          <p:nvPr/>
        </p:nvCxnSpPr>
        <p:spPr>
          <a:xfrm>
            <a:off x="2178084" y="4195245"/>
            <a:ext cx="1209875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0" idx="2"/>
            <a:endCxn id="9" idx="0"/>
          </p:cNvCxnSpPr>
          <p:nvPr/>
        </p:nvCxnSpPr>
        <p:spPr>
          <a:xfrm flipH="1">
            <a:off x="5484582" y="4195245"/>
            <a:ext cx="1493457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1402" y="4017188"/>
            <a:ext cx="1091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Peer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87901" y="3964412"/>
            <a:ext cx="1091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Peer 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77979" y="3964412"/>
            <a:ext cx="1091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Peer 3</a:t>
            </a:r>
          </a:p>
        </p:txBody>
      </p:sp>
      <p:grpSp>
        <p:nvGrpSpPr>
          <p:cNvPr id="45" name="Group 44"/>
          <p:cNvGrpSpPr/>
          <p:nvPr/>
        </p:nvGrpSpPr>
        <p:grpSpPr>
          <a:xfrm flipH="1">
            <a:off x="5193867" y="2361214"/>
            <a:ext cx="2585112" cy="1041743"/>
            <a:chOff x="1219200" y="4876799"/>
            <a:chExt cx="5181605" cy="1384995"/>
          </a:xfrm>
        </p:grpSpPr>
        <p:sp>
          <p:nvSpPr>
            <p:cNvPr id="46" name="Rectangular Callout 45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9058"/>
                <a:gd name="adj2" fmla="val 11056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219202" y="4922966"/>
              <a:ext cx="5181603" cy="1268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Peers do </a:t>
              </a:r>
              <a:r>
                <a:rPr kumimoji="0" 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not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pay each other</a:t>
              </a:r>
            </a:p>
          </p:txBody>
        </p:sp>
      </p:grpSp>
      <p:sp>
        <p:nvSpPr>
          <p:cNvPr id="48" name="U-Turn Arrow 47"/>
          <p:cNvSpPr/>
          <p:nvPr/>
        </p:nvSpPr>
        <p:spPr>
          <a:xfrm>
            <a:off x="1412113" y="4426076"/>
            <a:ext cx="2893671" cy="1708507"/>
          </a:xfrm>
          <a:prstGeom prst="uturnArrow">
            <a:avLst>
              <a:gd name="adj1" fmla="val 11512"/>
              <a:gd name="adj2" fmla="val 13760"/>
              <a:gd name="adj3" fmla="val 16008"/>
              <a:gd name="adj4" fmla="val 23518"/>
              <a:gd name="adj5" fmla="val 100000"/>
            </a:avLst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U-Turn Arrow 48"/>
          <p:cNvSpPr/>
          <p:nvPr/>
        </p:nvSpPr>
        <p:spPr>
          <a:xfrm>
            <a:off x="1006996" y="4017188"/>
            <a:ext cx="6894703" cy="2120783"/>
          </a:xfrm>
          <a:prstGeom prst="uturnArrow">
            <a:avLst>
              <a:gd name="adj1" fmla="val 9875"/>
              <a:gd name="adj2" fmla="val 12123"/>
              <a:gd name="adj3" fmla="val 13279"/>
              <a:gd name="adj4" fmla="val 23518"/>
              <a:gd name="adj5" fmla="val 100000"/>
            </a:avLst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Multiply 49"/>
          <p:cNvSpPr/>
          <p:nvPr/>
        </p:nvSpPr>
        <p:spPr>
          <a:xfrm>
            <a:off x="3137483" y="3564996"/>
            <a:ext cx="1086864" cy="1086864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 flipH="1">
            <a:off x="2820842" y="2176029"/>
            <a:ext cx="4050712" cy="1041743"/>
            <a:chOff x="1219200" y="4876799"/>
            <a:chExt cx="5181605" cy="1384995"/>
          </a:xfrm>
        </p:grpSpPr>
        <p:sp>
          <p:nvSpPr>
            <p:cNvPr id="52" name="Rectangular Callout 51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9058"/>
                <a:gd name="adj2" fmla="val 110566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219201" y="4922966"/>
              <a:ext cx="5181604" cy="1268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Peer 2 has no incentive to route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1</a:t>
              </a:r>
              <a:r>
                <a:rPr kumimoji="0" lang="en-US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 3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263979" y="395862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Customer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67401" y="3964412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Customer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91157" y="1887975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Provider</a:t>
            </a:r>
          </a:p>
        </p:txBody>
      </p:sp>
      <p:sp>
        <p:nvSpPr>
          <p:cNvPr id="61" name="U-Turn Arrow 60"/>
          <p:cNvSpPr/>
          <p:nvPr/>
        </p:nvSpPr>
        <p:spPr>
          <a:xfrm>
            <a:off x="1006996" y="2349640"/>
            <a:ext cx="6917855" cy="3940731"/>
          </a:xfrm>
          <a:prstGeom prst="uturnArrow">
            <a:avLst>
              <a:gd name="adj1" fmla="val 5763"/>
              <a:gd name="adj2" fmla="val 7423"/>
              <a:gd name="adj3" fmla="val 8286"/>
              <a:gd name="adj4" fmla="val 23518"/>
              <a:gd name="adj5" fmla="val 100000"/>
            </a:avLst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559106" y="3214616"/>
            <a:ext cx="609600" cy="769441"/>
            <a:chOff x="-2057400" y="3695700"/>
            <a:chExt cx="609600" cy="769441"/>
          </a:xfrm>
        </p:grpSpPr>
        <p:sp>
          <p:nvSpPr>
            <p:cNvPr id="55" name="TextBox 54"/>
            <p:cNvSpPr txBox="1"/>
            <p:nvPr/>
          </p:nvSpPr>
          <p:spPr>
            <a:xfrm>
              <a:off x="-2057400" y="3695700"/>
              <a:ext cx="6096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400" dirty="0">
                  <a:solidFill>
                    <a:schemeClr val="accent3">
                      <a:lumMod val="75000"/>
                    </a:schemeClr>
                  </a:solidFill>
                  <a:latin typeface="Aharoni" pitchFamily="2" charset="-79"/>
                  <a:cs typeface="Aharoni" pitchFamily="2" charset="-79"/>
                </a:rPr>
                <a:t>$</a:t>
              </a:r>
            </a:p>
          </p:txBody>
        </p:sp>
        <p:sp>
          <p:nvSpPr>
            <p:cNvPr id="56" name="&quot;No&quot; Symbol 55"/>
            <p:cNvSpPr/>
            <p:nvPr/>
          </p:nvSpPr>
          <p:spPr>
            <a:xfrm>
              <a:off x="-2055125" y="3843176"/>
              <a:ext cx="457200" cy="510303"/>
            </a:xfrm>
            <a:prstGeom prst="noSmoking">
              <a:avLst>
                <a:gd name="adj" fmla="val 9546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714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500"/>
                            </p:stCondLst>
                            <p:childTnLst>
                              <p:par>
                                <p:cTn id="1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animBg="1"/>
      <p:bldP spid="7" grpId="0" animBg="1"/>
      <p:bldP spid="8" grpId="0" animBg="1"/>
      <p:bldP spid="10" grpId="0" animBg="1"/>
      <p:bldP spid="11" grpId="0" animBg="1"/>
      <p:bldP spid="34" grpId="0" animBg="1"/>
      <p:bldP spid="34" grpId="1" animBg="1"/>
      <p:bldP spid="35" grpId="0" animBg="1"/>
      <p:bldP spid="35" grpId="1" animBg="1"/>
      <p:bldP spid="30" grpId="0"/>
      <p:bldP spid="30" grpId="1"/>
      <p:bldP spid="42" grpId="0"/>
      <p:bldP spid="42" grpId="1"/>
      <p:bldP spid="43" grpId="0"/>
      <p:bldP spid="43" grpId="1"/>
      <p:bldP spid="44" grpId="0"/>
      <p:bldP spid="44" grpId="1"/>
      <p:bldP spid="48" grpId="0" animBg="1"/>
      <p:bldP spid="49" grpId="0" animBg="1"/>
      <p:bldP spid="49" grpId="1" animBg="1"/>
      <p:bldP spid="50" grpId="0" animBg="1"/>
      <p:bldP spid="50" grpId="1" animBg="1"/>
      <p:bldP spid="54" grpId="0"/>
      <p:bldP spid="59" grpId="0"/>
      <p:bldP spid="60" grpId="0"/>
      <p:bldP spid="6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Kapcsolat felépítés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Miért van szükség kapcsolat felépítésre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Állapot kialakítása mindkét végponton</a:t>
            </a:r>
            <a:endParaRPr lang="en-US" dirty="0"/>
          </a:p>
          <a:p>
            <a:pPr lvl="1"/>
            <a:r>
              <a:rPr lang="hu-HU" dirty="0"/>
              <a:t>Legfontosabb állapot</a:t>
            </a:r>
            <a:r>
              <a:rPr lang="en-US" dirty="0"/>
              <a:t>: </a:t>
            </a:r>
            <a:r>
              <a:rPr lang="hu-HU" dirty="0"/>
              <a:t>sorszámok/</a:t>
            </a:r>
            <a:r>
              <a:rPr lang="en-US" dirty="0"/>
              <a:t>sequence numbers</a:t>
            </a:r>
          </a:p>
          <a:p>
            <a:pPr lvl="2"/>
            <a:r>
              <a:rPr lang="hu-HU" dirty="0"/>
              <a:t>Az elküldött bájtok számának nyilvántartása</a:t>
            </a:r>
            <a:endParaRPr lang="en-US" dirty="0"/>
          </a:p>
          <a:p>
            <a:pPr lvl="2"/>
            <a:r>
              <a:rPr lang="hu-HU" dirty="0"/>
              <a:t>Véletlenszerű kezdeti érték</a:t>
            </a:r>
            <a:endParaRPr lang="en-US" dirty="0"/>
          </a:p>
          <a:p>
            <a:r>
              <a:rPr lang="hu-HU" dirty="0"/>
              <a:t>Fontos</a:t>
            </a:r>
            <a:r>
              <a:rPr lang="en-US" dirty="0"/>
              <a:t> TCP flag</a:t>
            </a:r>
            <a:r>
              <a:rPr lang="hu-HU" dirty="0" err="1"/>
              <a:t>-ek</a:t>
            </a:r>
            <a:r>
              <a:rPr lang="hu-HU" dirty="0"/>
              <a:t>/jelölő bitek</a:t>
            </a:r>
            <a:r>
              <a:rPr lang="en-US" dirty="0"/>
              <a:t> (1 bit</a:t>
            </a:r>
            <a:r>
              <a:rPr lang="hu-HU" dirty="0"/>
              <a:t>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SYN – </a:t>
            </a:r>
            <a:r>
              <a:rPr lang="hu-HU" dirty="0" err="1"/>
              <a:t>szinkronizációs</a:t>
            </a:r>
            <a:r>
              <a:rPr lang="hu-HU" dirty="0"/>
              <a:t>, kapcsolat felépítéshez</a:t>
            </a:r>
            <a:endParaRPr lang="en-US" dirty="0"/>
          </a:p>
          <a:p>
            <a:pPr lvl="1"/>
            <a:r>
              <a:rPr lang="en-US" dirty="0"/>
              <a:t>ACK – </a:t>
            </a:r>
            <a:r>
              <a:rPr lang="hu-HU" dirty="0"/>
              <a:t>fogadott adat nyugtázása</a:t>
            </a:r>
            <a:endParaRPr lang="en-US" dirty="0"/>
          </a:p>
          <a:p>
            <a:pPr lvl="1"/>
            <a:r>
              <a:rPr lang="en-US" dirty="0"/>
              <a:t>FIN – </a:t>
            </a:r>
            <a:r>
              <a:rPr lang="hu-HU" dirty="0"/>
              <a:t>vége, kapcsolat lezárásához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11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Way Handshake</a:t>
            </a:r>
            <a:br>
              <a:rPr lang="hu-HU" dirty="0"/>
            </a:br>
            <a:r>
              <a:rPr lang="hu-HU" dirty="0"/>
              <a:t>Három-utas kézfogás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4990641"/>
            <a:ext cx="8839200" cy="1714958"/>
          </a:xfrm>
        </p:spPr>
        <p:txBody>
          <a:bodyPr>
            <a:normAutofit/>
          </a:bodyPr>
          <a:lstStyle/>
          <a:p>
            <a:r>
              <a:rPr lang="hu-HU" dirty="0"/>
              <a:t>Mindkét oldalon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Másik fél értesítése a kezdő sorszámról</a:t>
            </a:r>
            <a:endParaRPr lang="en-US" dirty="0"/>
          </a:p>
          <a:p>
            <a:pPr lvl="1"/>
            <a:r>
              <a:rPr lang="hu-HU" dirty="0"/>
              <a:t>A másik fél kezdő sorszámának nyugtázása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50751" y="2132275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71748" y="2132275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271" y="1670610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/>
              <a:t>Kliens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999315" y="1670610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</a:t>
            </a:r>
            <a:r>
              <a:rPr lang="hu-HU" sz="2400" b="1" dirty="0"/>
              <a:t>z</a:t>
            </a:r>
            <a:r>
              <a:rPr lang="en-US" sz="2400" b="1" dirty="0" err="1"/>
              <a:t>erver</a:t>
            </a:r>
            <a:endParaRPr lang="en-US" sz="2400" b="1" dirty="0"/>
          </a:p>
        </p:txBody>
      </p:sp>
      <p:grpSp>
        <p:nvGrpSpPr>
          <p:cNvPr id="44" name="Group 43"/>
          <p:cNvGrpSpPr/>
          <p:nvPr/>
        </p:nvGrpSpPr>
        <p:grpSpPr>
          <a:xfrm>
            <a:off x="646177" y="2095871"/>
            <a:ext cx="4836688" cy="765732"/>
            <a:chOff x="2823952" y="2102141"/>
            <a:chExt cx="4836688" cy="76573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823952" y="2214880"/>
              <a:ext cx="4836688" cy="65299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455738">
              <a:off x="4094418" y="2102141"/>
              <a:ext cx="24593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SYN &lt;</a:t>
              </a:r>
              <a:r>
                <a:rPr lang="en-US" sz="2400" dirty="0" err="1"/>
                <a:t>SeqC</a:t>
              </a:r>
              <a:r>
                <a:rPr lang="en-US" sz="2400" dirty="0"/>
                <a:t>, 0&gt;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46177" y="2909025"/>
            <a:ext cx="4836689" cy="671331"/>
            <a:chOff x="2823952" y="2915295"/>
            <a:chExt cx="4836689" cy="671331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21186503">
              <a:off x="2936999" y="2915295"/>
              <a:ext cx="40254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SYN/ACK &lt;</a:t>
              </a:r>
              <a:r>
                <a:rPr lang="en-US" sz="2400" dirty="0" err="1"/>
                <a:t>SeqS</a:t>
              </a:r>
              <a:r>
                <a:rPr lang="en-US" sz="2400" dirty="0"/>
                <a:t>, SeqC+1&gt;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72620" y="3610154"/>
            <a:ext cx="4810245" cy="630456"/>
            <a:chOff x="2850395" y="3616424"/>
            <a:chExt cx="4810245" cy="630456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 rot="397222">
              <a:off x="3996034" y="3616424"/>
              <a:ext cx="36583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 &lt;SeqC+1, SeqS+1&gt;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 flipH="1">
            <a:off x="5745004" y="2239212"/>
            <a:ext cx="3050203" cy="954107"/>
            <a:chOff x="1219200" y="4876799"/>
            <a:chExt cx="5181606" cy="1396951"/>
          </a:xfrm>
        </p:grpSpPr>
        <p:sp>
          <p:nvSpPr>
            <p:cNvPr id="19" name="Rectangular Callout 18"/>
            <p:cNvSpPr/>
            <p:nvPr/>
          </p:nvSpPr>
          <p:spPr>
            <a:xfrm>
              <a:off x="1219200" y="4876799"/>
              <a:ext cx="5181599" cy="1384995"/>
            </a:xfrm>
            <a:prstGeom prst="wedgeRectCallout">
              <a:avLst>
                <a:gd name="adj1" fmla="val 85099"/>
                <a:gd name="adj2" fmla="val 24031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19207" y="4876799"/>
              <a:ext cx="5181599" cy="1396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Miért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sorszám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+1?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415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Kapcsolat felépítés problémája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991600" cy="5105400"/>
          </a:xfrm>
        </p:spPr>
        <p:txBody>
          <a:bodyPr/>
          <a:lstStyle/>
          <a:p>
            <a:r>
              <a:rPr lang="hu-HU" dirty="0"/>
              <a:t>Kapcsolódási zűrzavar</a:t>
            </a:r>
            <a:endParaRPr lang="en-US" dirty="0"/>
          </a:p>
          <a:p>
            <a:pPr lvl="1"/>
            <a:r>
              <a:rPr lang="hu-HU" dirty="0"/>
              <a:t>Azonos </a:t>
            </a:r>
            <a:r>
              <a:rPr lang="hu-HU" dirty="0" err="1"/>
              <a:t>hoszt</a:t>
            </a:r>
            <a:r>
              <a:rPr lang="hu-HU" dirty="0"/>
              <a:t> kapcsolatainak egyértelműsítése</a:t>
            </a:r>
            <a:endParaRPr lang="en-US" dirty="0"/>
          </a:p>
          <a:p>
            <a:pPr lvl="1"/>
            <a:r>
              <a:rPr lang="hu-HU" dirty="0"/>
              <a:t>Véletlenszerű sorszámmal - biztonság</a:t>
            </a:r>
            <a:endParaRPr lang="en-US" dirty="0"/>
          </a:p>
          <a:p>
            <a:r>
              <a:rPr lang="hu-HU" dirty="0"/>
              <a:t>Forrás hamisítás</a:t>
            </a:r>
            <a:endParaRPr lang="en-US" dirty="0"/>
          </a:p>
          <a:p>
            <a:pPr lvl="1"/>
            <a:r>
              <a:rPr lang="en-US" dirty="0"/>
              <a:t>Kevin </a:t>
            </a:r>
            <a:r>
              <a:rPr lang="en-US" dirty="0" err="1"/>
              <a:t>Mitnick</a:t>
            </a:r>
            <a:endParaRPr lang="en-US" dirty="0"/>
          </a:p>
          <a:p>
            <a:pPr lvl="1"/>
            <a:r>
              <a:rPr lang="hu-HU" dirty="0"/>
              <a:t>Jó random szám generátor kell hozzá</a:t>
            </a:r>
            <a:r>
              <a:rPr lang="en-US" dirty="0"/>
              <a:t>!</a:t>
            </a:r>
          </a:p>
          <a:p>
            <a:r>
              <a:rPr lang="hu-HU" dirty="0"/>
              <a:t>Kapcsolat állapotának kezelése</a:t>
            </a:r>
            <a:endParaRPr lang="en-US" dirty="0"/>
          </a:p>
          <a:p>
            <a:pPr lvl="1"/>
            <a:r>
              <a:rPr lang="hu-HU" dirty="0"/>
              <a:t>Minden</a:t>
            </a:r>
            <a:r>
              <a:rPr lang="en-US" dirty="0"/>
              <a:t> SYN </a:t>
            </a:r>
            <a:r>
              <a:rPr lang="hu-HU" dirty="0"/>
              <a:t>állapotot foglal a szerveren</a:t>
            </a:r>
            <a:endParaRPr lang="en-US" dirty="0"/>
          </a:p>
          <a:p>
            <a:pPr lvl="1"/>
            <a:r>
              <a:rPr lang="en-US" dirty="0"/>
              <a:t>SYN flood = denial of service </a:t>
            </a:r>
            <a:r>
              <a:rPr lang="hu-HU" dirty="0"/>
              <a:t>(</a:t>
            </a:r>
            <a:r>
              <a:rPr lang="hu-HU" dirty="0" err="1"/>
              <a:t>DoS</a:t>
            </a:r>
            <a:r>
              <a:rPr lang="hu-HU" dirty="0"/>
              <a:t>) támadás</a:t>
            </a:r>
            <a:endParaRPr lang="en-US" dirty="0"/>
          </a:p>
          <a:p>
            <a:pPr lvl="1"/>
            <a:r>
              <a:rPr lang="hu-HU" dirty="0"/>
              <a:t>Megoldás</a:t>
            </a:r>
            <a:r>
              <a:rPr lang="en-US" dirty="0"/>
              <a:t>: SYN cookies</a:t>
            </a:r>
          </a:p>
        </p:txBody>
      </p:sp>
    </p:spTree>
    <p:extLst>
      <p:ext uri="{BB962C8B-B14F-4D97-AF65-F5344CB8AC3E}">
        <p14:creationId xmlns:p14="http://schemas.microsoft.com/office/powerpoint/2010/main" val="303228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Kapcsolat lezárása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4201054" cy="5105400"/>
          </a:xfrm>
        </p:spPr>
        <p:txBody>
          <a:bodyPr>
            <a:normAutofit fontScale="92500"/>
          </a:bodyPr>
          <a:lstStyle/>
          <a:p>
            <a:r>
              <a:rPr lang="hu-HU" dirty="0"/>
              <a:t>Mindkét oldal kezdeményezheti a kapcsolat bontását</a:t>
            </a:r>
            <a:endParaRPr lang="en-US" dirty="0"/>
          </a:p>
          <a:p>
            <a:r>
              <a:rPr lang="hu-HU" dirty="0"/>
              <a:t>A másik oldal még folytathatja a küldést</a:t>
            </a:r>
            <a:endParaRPr lang="en-US" dirty="0"/>
          </a:p>
          <a:p>
            <a:pPr lvl="1"/>
            <a:r>
              <a:rPr lang="hu-HU" dirty="0"/>
              <a:t>Félig nyitott kapcsolat</a:t>
            </a:r>
            <a:endParaRPr lang="en-US" dirty="0"/>
          </a:p>
          <a:p>
            <a:pPr lvl="1"/>
            <a:r>
              <a:rPr lang="en-US" i="1" dirty="0"/>
              <a:t>shutdown()</a:t>
            </a:r>
          </a:p>
          <a:p>
            <a:r>
              <a:rPr lang="hu-HU" dirty="0"/>
              <a:t>Az utolsó</a:t>
            </a:r>
            <a:r>
              <a:rPr lang="en-US" dirty="0"/>
              <a:t> FIN</a:t>
            </a:r>
            <a:r>
              <a:rPr lang="hu-HU" dirty="0"/>
              <a:t> nyugtázása</a:t>
            </a:r>
            <a:endParaRPr lang="en-US" dirty="0"/>
          </a:p>
          <a:p>
            <a:pPr lvl="1"/>
            <a:r>
              <a:rPr lang="hu-HU" dirty="0"/>
              <a:t>Sorszám</a:t>
            </a:r>
            <a:r>
              <a:rPr lang="en-US" dirty="0"/>
              <a:t> + 1</a:t>
            </a:r>
          </a:p>
          <a:p>
            <a:r>
              <a:rPr lang="hu-HU" dirty="0"/>
              <a:t>Mi történik, ha a</a:t>
            </a:r>
            <a:r>
              <a:rPr lang="en-US" dirty="0"/>
              <a:t> </a:t>
            </a:r>
            <a:r>
              <a:rPr lang="hu-HU" dirty="0"/>
              <a:t>2. </a:t>
            </a:r>
            <a:r>
              <a:rPr lang="en-US" dirty="0"/>
              <a:t>FIN </a:t>
            </a:r>
            <a:r>
              <a:rPr lang="hu-HU" dirty="0"/>
              <a:t>elveszik?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44318" y="2062370"/>
            <a:ext cx="0" cy="458080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825528" y="2062369"/>
            <a:ext cx="12806" cy="458080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29108" y="1600704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/>
              <a:t>Kliens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957297" y="1600705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</a:t>
            </a:r>
            <a:r>
              <a:rPr lang="hu-HU" sz="2400" b="1" dirty="0"/>
              <a:t>z</a:t>
            </a:r>
            <a:r>
              <a:rPr lang="en-US" sz="2400" b="1" dirty="0" err="1"/>
              <a:t>erver</a:t>
            </a:r>
            <a:endParaRPr lang="en-US" sz="24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4627083" y="2184110"/>
            <a:ext cx="4127095" cy="765732"/>
            <a:chOff x="2823952" y="2102141"/>
            <a:chExt cx="4836688" cy="76573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823952" y="2214880"/>
              <a:ext cx="4836688" cy="65299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563463">
              <a:off x="4053950" y="2102141"/>
              <a:ext cx="2540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FIN &lt;</a:t>
              </a:r>
              <a:r>
                <a:rPr lang="en-US" sz="2400" dirty="0" err="1"/>
                <a:t>SeqA</a:t>
              </a:r>
              <a:r>
                <a:rPr lang="en-US" sz="2400" dirty="0"/>
                <a:t>, *&gt;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27083" y="2949842"/>
            <a:ext cx="4152520" cy="671331"/>
            <a:chOff x="2823952" y="2915295"/>
            <a:chExt cx="4836689" cy="671331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21186503">
              <a:off x="3402637" y="2915295"/>
              <a:ext cx="30941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 &lt;*, SeqA+1&gt;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27083" y="4077929"/>
            <a:ext cx="4127095" cy="729025"/>
            <a:chOff x="2850395" y="3517855"/>
            <a:chExt cx="4810245" cy="729025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478195">
              <a:off x="4778901" y="3517855"/>
              <a:ext cx="953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27083" y="3422867"/>
            <a:ext cx="4152520" cy="671331"/>
            <a:chOff x="2823952" y="2915295"/>
            <a:chExt cx="4836689" cy="671331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 rot="21186503">
              <a:off x="4463159" y="2915295"/>
              <a:ext cx="9731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Data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601658" y="4897991"/>
            <a:ext cx="4152520" cy="671331"/>
            <a:chOff x="2823952" y="2915295"/>
            <a:chExt cx="4836689" cy="671331"/>
          </a:xfrm>
        </p:grpSpPr>
        <p:cxnSp>
          <p:nvCxnSpPr>
            <p:cNvPr id="29" name="Straight Arrow Connector 28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 rot="21186503">
              <a:off x="3687371" y="2915295"/>
              <a:ext cx="25247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FIN &lt;</a:t>
              </a:r>
              <a:r>
                <a:rPr lang="en-US" sz="2400" dirty="0" err="1"/>
                <a:t>SeqB</a:t>
              </a:r>
              <a:r>
                <a:rPr lang="en-US" sz="2400" dirty="0"/>
                <a:t>, *&gt;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627081" y="5568652"/>
            <a:ext cx="4127095" cy="729025"/>
            <a:chOff x="2850395" y="3517855"/>
            <a:chExt cx="4810245" cy="729025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478195">
              <a:off x="3707411" y="3517855"/>
              <a:ext cx="30962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ACK &lt;*, SeqB+1&gt;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351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Sorszámok tere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4095520"/>
          </a:xfrm>
        </p:spPr>
        <p:txBody>
          <a:bodyPr>
            <a:normAutofit/>
          </a:bodyPr>
          <a:lstStyle/>
          <a:p>
            <a:r>
              <a:rPr lang="hu-HU" dirty="0"/>
              <a:t>A </a:t>
            </a:r>
            <a:r>
              <a:rPr lang="en-US" dirty="0"/>
              <a:t>TCP </a:t>
            </a:r>
            <a:r>
              <a:rPr lang="hu-HU" dirty="0"/>
              <a:t>egy absztrakt bájt folyamot valósít meg</a:t>
            </a:r>
            <a:endParaRPr lang="en-US" dirty="0"/>
          </a:p>
          <a:p>
            <a:pPr lvl="1"/>
            <a:r>
              <a:rPr lang="hu-HU" dirty="0"/>
              <a:t>A folyam minden bájtja számozott</a:t>
            </a:r>
            <a:endParaRPr lang="en-US" dirty="0"/>
          </a:p>
          <a:p>
            <a:pPr lvl="1"/>
            <a:r>
              <a:rPr lang="en-US" dirty="0"/>
              <a:t>32-bit</a:t>
            </a:r>
            <a:r>
              <a:rPr lang="hu-HU" dirty="0"/>
              <a:t>es érték</a:t>
            </a:r>
            <a:r>
              <a:rPr lang="en-US" dirty="0"/>
              <a:t>,</a:t>
            </a:r>
            <a:r>
              <a:rPr lang="hu-HU" dirty="0"/>
              <a:t> körbefordul egy idő után</a:t>
            </a:r>
            <a:endParaRPr lang="en-US" dirty="0"/>
          </a:p>
          <a:p>
            <a:pPr lvl="1"/>
            <a:r>
              <a:rPr lang="hu-HU" dirty="0"/>
              <a:t>Kezdetben</a:t>
            </a:r>
            <a:r>
              <a:rPr lang="en-US" dirty="0"/>
              <a:t>, </a:t>
            </a:r>
            <a:r>
              <a:rPr lang="hu-HU" dirty="0"/>
              <a:t>véletlen érték a kapcsolat felépítésénél.</a:t>
            </a:r>
            <a:endParaRPr lang="en-US" dirty="0"/>
          </a:p>
          <a:p>
            <a:r>
              <a:rPr lang="hu-HU" dirty="0"/>
              <a:t>A bájt folyamot szegmensekre bontjuk (TCP csomag)</a:t>
            </a:r>
            <a:endParaRPr lang="en-US" dirty="0"/>
          </a:p>
          <a:p>
            <a:pPr lvl="1"/>
            <a:r>
              <a:rPr lang="hu-HU" dirty="0"/>
              <a:t>A méretét behatárolja a </a:t>
            </a:r>
            <a:r>
              <a:rPr lang="en-US" dirty="0"/>
              <a:t>Maximum Segment Size (MSS)</a:t>
            </a:r>
          </a:p>
          <a:p>
            <a:pPr lvl="1"/>
            <a:r>
              <a:rPr lang="hu-HU" dirty="0"/>
              <a:t>Úgy kell beállítani, hogy elkerüljük a </a:t>
            </a:r>
            <a:r>
              <a:rPr lang="hu-HU" dirty="0" err="1"/>
              <a:t>fregmentációt</a:t>
            </a:r>
            <a:endParaRPr lang="en-US" dirty="0"/>
          </a:p>
          <a:p>
            <a:r>
              <a:rPr lang="hu-HU" dirty="0"/>
              <a:t>Minden szegmens egyedi sorszámmal rendelkezik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17793" y="6246562"/>
            <a:ext cx="8031296" cy="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10160" y="6266754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Segment 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23562" y="6266754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Segment 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04901" y="6266754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Segment 10</a:t>
            </a:r>
          </a:p>
        </p:txBody>
      </p:sp>
      <p:sp>
        <p:nvSpPr>
          <p:cNvPr id="11" name="Oval 10"/>
          <p:cNvSpPr/>
          <p:nvPr/>
        </p:nvSpPr>
        <p:spPr>
          <a:xfrm>
            <a:off x="1189822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04354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087249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852484" y="6140982"/>
            <a:ext cx="220338" cy="220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78854" y="5636956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13450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93387" y="5636955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14950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76282" y="5636954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16050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41517" y="5636953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17550</a:t>
            </a:r>
          </a:p>
        </p:txBody>
      </p:sp>
    </p:spTree>
    <p:extLst>
      <p:ext uri="{BB962C8B-B14F-4D97-AF65-F5344CB8AC3E}">
        <p14:creationId xmlns:p14="http://schemas.microsoft.com/office/powerpoint/2010/main" val="71008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Kétirányú kapcsolat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5420299"/>
            <a:ext cx="8839200" cy="1285300"/>
          </a:xfrm>
        </p:spPr>
        <p:txBody>
          <a:bodyPr/>
          <a:lstStyle/>
          <a:p>
            <a:r>
              <a:rPr lang="hu-HU" dirty="0"/>
              <a:t>Mindkét fél küldhet és fogadhat adatot</a:t>
            </a:r>
            <a:endParaRPr lang="en-US" dirty="0"/>
          </a:p>
          <a:p>
            <a:pPr lvl="1"/>
            <a:r>
              <a:rPr lang="hu-HU" dirty="0"/>
              <a:t>Különböző sorszámok a két irányba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66464" y="2153976"/>
            <a:ext cx="0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682373" y="2153976"/>
            <a:ext cx="12806" cy="271734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94477" y="1593158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/>
              <a:t>Kliens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46379" y="1593158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</a:t>
            </a:r>
            <a:r>
              <a:rPr lang="hu-HU" sz="2400" b="1" dirty="0"/>
              <a:t>z</a:t>
            </a:r>
            <a:r>
              <a:rPr lang="en-US" sz="2400" b="1" dirty="0" err="1"/>
              <a:t>erver</a:t>
            </a:r>
            <a:endParaRPr lang="en-US" sz="24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2467772" y="2117572"/>
            <a:ext cx="4125717" cy="765732"/>
            <a:chOff x="2823952" y="2102141"/>
            <a:chExt cx="4836688" cy="76573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823952" y="2214880"/>
              <a:ext cx="4836688" cy="65299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495395">
              <a:off x="4007858" y="2102141"/>
              <a:ext cx="26324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Data (1460 bytes)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423798" y="2943028"/>
            <a:ext cx="4169692" cy="659029"/>
            <a:chOff x="2772400" y="2927597"/>
            <a:chExt cx="4888241" cy="659029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2823952" y="3036520"/>
              <a:ext cx="4836689" cy="55010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21131928">
              <a:off x="2772400" y="2927597"/>
              <a:ext cx="3726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Data/ACK (730 bytes)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67772" y="3622428"/>
            <a:ext cx="4151374" cy="639883"/>
            <a:chOff x="2850395" y="3606997"/>
            <a:chExt cx="4840159" cy="639883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434769">
              <a:off x="3784036" y="3606997"/>
              <a:ext cx="3906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Data/ACK (1460 bytes)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63549" y="165471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Seq.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42214" y="165471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Ack.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15893" y="165471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Seq.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94558" y="1654713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Ack.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3548" y="201101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42213" y="201101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23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51799" y="2651841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23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30464" y="2651841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1461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3615" y="3396475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1461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82280" y="3396475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753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51799" y="4062256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753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030464" y="406225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2921</a:t>
            </a:r>
          </a:p>
        </p:txBody>
      </p:sp>
      <p:grpSp>
        <p:nvGrpSpPr>
          <p:cNvPr id="30" name="Group 29"/>
          <p:cNvGrpSpPr/>
          <p:nvPr/>
        </p:nvGrpSpPr>
        <p:grpSpPr>
          <a:xfrm flipH="1">
            <a:off x="619976" y="3961278"/>
            <a:ext cx="4323872" cy="1384995"/>
            <a:chOff x="1219200" y="4876799"/>
            <a:chExt cx="5181606" cy="2027834"/>
          </a:xfrm>
        </p:grpSpPr>
        <p:sp>
          <p:nvSpPr>
            <p:cNvPr id="31" name="Rectangular Callout 30"/>
            <p:cNvSpPr/>
            <p:nvPr/>
          </p:nvSpPr>
          <p:spPr>
            <a:xfrm>
              <a:off x="1219200" y="4876799"/>
              <a:ext cx="5181600" cy="1384995"/>
            </a:xfrm>
            <a:prstGeom prst="wedgeRectCallout">
              <a:avLst>
                <a:gd name="adj1" fmla="val -33173"/>
                <a:gd name="adj2" fmla="val -95255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219207" y="4876799"/>
              <a:ext cx="5181599" cy="2027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Adat és nyugta ugyanabban a csomagban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051799" y="2011017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23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30464" y="201101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1693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3" grpId="0"/>
      <p:bldP spid="3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Folyam vezérlés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/>
          </a:bodyPr>
          <a:lstStyle/>
          <a:p>
            <a:r>
              <a:rPr lang="en-US" dirty="0" err="1"/>
              <a:t>Probl</a:t>
            </a:r>
            <a:r>
              <a:rPr lang="hu-HU" dirty="0" err="1"/>
              <a:t>éma</a:t>
            </a:r>
            <a:r>
              <a:rPr lang="en-US" dirty="0"/>
              <a:t>: </a:t>
            </a:r>
            <a:r>
              <a:rPr lang="hu-HU" dirty="0"/>
              <a:t>Hány csomagot tud a küldő átvinni</a:t>
            </a:r>
            <a:r>
              <a:rPr lang="en-US" dirty="0"/>
              <a:t>?</a:t>
            </a:r>
          </a:p>
          <a:p>
            <a:pPr lvl="1"/>
            <a:r>
              <a:rPr lang="hu-HU" dirty="0"/>
              <a:t>Túl sok csomag túlterhelheti a fogadót</a:t>
            </a:r>
            <a:endParaRPr lang="en-US" dirty="0"/>
          </a:p>
          <a:p>
            <a:pPr lvl="1"/>
            <a:r>
              <a:rPr lang="hu-HU" dirty="0"/>
              <a:t>A fogadó oldali puffer-méret változhat a kapcsolat során</a:t>
            </a:r>
            <a:endParaRPr lang="en-US" dirty="0"/>
          </a:p>
          <a:p>
            <a:r>
              <a:rPr lang="hu-HU" dirty="0"/>
              <a:t>Megoldás</a:t>
            </a:r>
            <a:r>
              <a:rPr lang="en-US" dirty="0"/>
              <a:t>:</a:t>
            </a:r>
            <a:r>
              <a:rPr lang="hu-HU" dirty="0"/>
              <a:t> </a:t>
            </a:r>
            <a:r>
              <a:rPr lang="hu-HU" dirty="0" err="1"/>
              <a:t>csúszóablak</a:t>
            </a:r>
            <a:endParaRPr lang="en-US" dirty="0"/>
          </a:p>
          <a:p>
            <a:pPr lvl="1"/>
            <a:r>
              <a:rPr lang="hu-HU" dirty="0"/>
              <a:t>A fogadó elküldi a küldőnek a pufferének méretét</a:t>
            </a:r>
            <a:endParaRPr lang="en-US" dirty="0"/>
          </a:p>
          <a:p>
            <a:pPr lvl="1"/>
            <a:r>
              <a:rPr lang="hu-HU" dirty="0"/>
              <a:t>Ezt nevezzük meghirdetett ablaknak: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advertised window</a:t>
            </a:r>
          </a:p>
          <a:p>
            <a:pPr lvl="1"/>
            <a:r>
              <a:rPr lang="hu-HU" dirty="0"/>
              <a:t>Egy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hu-HU" dirty="0"/>
              <a:t> ablakmérethez, a küldő n bájtot küldhet el ACK fogadása nélkül</a:t>
            </a:r>
            <a:endParaRPr lang="en-US" dirty="0"/>
          </a:p>
          <a:p>
            <a:pPr lvl="1"/>
            <a:r>
              <a:rPr lang="hu-HU" dirty="0"/>
              <a:t>Minden egyes</a:t>
            </a:r>
            <a:r>
              <a:rPr lang="en-US" dirty="0"/>
              <a:t> ACK</a:t>
            </a:r>
            <a:r>
              <a:rPr lang="hu-HU" dirty="0"/>
              <a:t>  után</a:t>
            </a:r>
            <a:r>
              <a:rPr lang="en-US" dirty="0"/>
              <a:t>, </a:t>
            </a:r>
            <a:r>
              <a:rPr lang="hu-HU" dirty="0"/>
              <a:t>léptetjük a </a:t>
            </a:r>
            <a:r>
              <a:rPr lang="hu-HU" dirty="0" err="1"/>
              <a:t>csúszóablakot</a:t>
            </a:r>
            <a:endParaRPr lang="en-US" dirty="0"/>
          </a:p>
          <a:p>
            <a:r>
              <a:rPr lang="hu-HU" dirty="0"/>
              <a:t>Az ablak akár nulla is lehet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0719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Folyam vezérlés - </a:t>
            </a:r>
            <a:r>
              <a:rPr lang="hu-HU" dirty="0" err="1"/>
              <a:t>csúszóablak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9463" y="2546773"/>
            <a:ext cx="3828463" cy="38365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Sequence Number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19463" y="2157139"/>
            <a:ext cx="191606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Src</a:t>
            </a:r>
            <a:r>
              <a:rPr lang="en-US" sz="2000" dirty="0"/>
              <a:t>. Port</a:t>
            </a:r>
          </a:p>
        </p:txBody>
      </p:sp>
      <p:sp>
        <p:nvSpPr>
          <p:cNvPr id="8" name="Rectangle 7"/>
          <p:cNvSpPr/>
          <p:nvPr/>
        </p:nvSpPr>
        <p:spPr>
          <a:xfrm>
            <a:off x="219460" y="2927133"/>
            <a:ext cx="382846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Acknowledgement Number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133052" y="3315919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Window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33055" y="3690903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Urgent Pointer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42260" y="3310785"/>
            <a:ext cx="129494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Flags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2975" y="3695095"/>
            <a:ext cx="191423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Checksum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2974" y="3304902"/>
            <a:ext cx="61928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80090" y="1686103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Packet Sent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84113" y="2156481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Dest</a:t>
            </a:r>
            <a:r>
              <a:rPr lang="en-US" sz="2000" dirty="0"/>
              <a:t>. Port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965902" y="2156481"/>
            <a:ext cx="1916064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Src</a:t>
            </a:r>
            <a:r>
              <a:rPr lang="en-US" sz="2000" dirty="0"/>
              <a:t>. Port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65899" y="2926475"/>
            <a:ext cx="3828463" cy="38365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Acknowledgement Number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79491" y="3304244"/>
            <a:ext cx="1912398" cy="3836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Window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879494" y="3690245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Urgent Pointer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588699" y="3310127"/>
            <a:ext cx="1294945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Flags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69414" y="3694437"/>
            <a:ext cx="1914230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Checksum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69413" y="3304244"/>
            <a:ext cx="619286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00319" y="1685445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Packet Received</a:t>
            </a:r>
          </a:p>
        </p:txBody>
      </p:sp>
      <p:sp>
        <p:nvSpPr>
          <p:cNvPr id="5" name="Rectangle 4"/>
          <p:cNvSpPr/>
          <p:nvPr/>
        </p:nvSpPr>
        <p:spPr>
          <a:xfrm>
            <a:off x="2126657" y="2157139"/>
            <a:ext cx="1912398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Dest</a:t>
            </a:r>
            <a:r>
              <a:rPr lang="en-US" sz="2000" dirty="0"/>
              <a:t>. Port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65902" y="2546115"/>
            <a:ext cx="3828463" cy="383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Sequence Number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19460" y="5480753"/>
            <a:ext cx="8572429" cy="4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19460" y="5500944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ACKed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102369" y="5500944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46416" y="5500944"/>
            <a:ext cx="1689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 Be Sent</a:t>
            </a:r>
          </a:p>
        </p:txBody>
      </p:sp>
      <p:sp>
        <p:nvSpPr>
          <p:cNvPr id="29" name="Oval 28"/>
          <p:cNvSpPr/>
          <p:nvPr/>
        </p:nvSpPr>
        <p:spPr>
          <a:xfrm>
            <a:off x="1619480" y="5375172"/>
            <a:ext cx="220338" cy="220338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304354" y="5375172"/>
            <a:ext cx="220338" cy="220338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087249" y="5375172"/>
            <a:ext cx="220338" cy="2203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291240" y="5500943"/>
            <a:ext cx="2427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Outside Window</a:t>
            </a:r>
          </a:p>
        </p:txBody>
      </p:sp>
      <p:cxnSp>
        <p:nvCxnSpPr>
          <p:cNvPr id="43" name="Elbow Connector 42"/>
          <p:cNvCxnSpPr>
            <a:stCxn id="18" idx="1"/>
          </p:cNvCxnSpPr>
          <p:nvPr/>
        </p:nvCxnSpPr>
        <p:spPr>
          <a:xfrm rot="10800000" flipV="1">
            <a:off x="4505675" y="3118300"/>
            <a:ext cx="460224" cy="1567999"/>
          </a:xfrm>
          <a:prstGeom prst="bentConnector2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endCxn id="29" idx="0"/>
          </p:cNvCxnSpPr>
          <p:nvPr/>
        </p:nvCxnSpPr>
        <p:spPr>
          <a:xfrm rot="10800000" flipV="1">
            <a:off x="1729649" y="4686300"/>
            <a:ext cx="2776026" cy="688872"/>
          </a:xfrm>
          <a:prstGeom prst="bentConnector2">
            <a:avLst/>
          </a:prstGeom>
          <a:ln w="762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6" idx="3"/>
          </p:cNvCxnSpPr>
          <p:nvPr/>
        </p:nvCxnSpPr>
        <p:spPr>
          <a:xfrm>
            <a:off x="4047926" y="2738599"/>
            <a:ext cx="243209" cy="880826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30" idx="0"/>
          </p:cNvCxnSpPr>
          <p:nvPr/>
        </p:nvCxnSpPr>
        <p:spPr>
          <a:xfrm rot="5400000">
            <a:off x="2974956" y="4058993"/>
            <a:ext cx="1755747" cy="876611"/>
          </a:xfrm>
          <a:prstGeom prst="bentConnector3">
            <a:avLst>
              <a:gd name="adj1" fmla="val 50000"/>
            </a:avLst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eft Brace 50"/>
          <p:cNvSpPr/>
          <p:nvPr/>
        </p:nvSpPr>
        <p:spPr>
          <a:xfrm rot="16200000">
            <a:off x="3208515" y="4351538"/>
            <a:ext cx="510038" cy="3467772"/>
          </a:xfrm>
          <a:prstGeom prst="leftBrac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735235" y="6276135"/>
            <a:ext cx="1358578" cy="625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Window</a:t>
            </a:r>
          </a:p>
        </p:txBody>
      </p:sp>
      <p:cxnSp>
        <p:nvCxnSpPr>
          <p:cNvPr id="61" name="Elbow Connector 60"/>
          <p:cNvCxnSpPr>
            <a:stCxn id="19" idx="3"/>
          </p:cNvCxnSpPr>
          <p:nvPr/>
        </p:nvCxnSpPr>
        <p:spPr>
          <a:xfrm>
            <a:off x="8791889" y="3496070"/>
            <a:ext cx="164824" cy="2780065"/>
          </a:xfrm>
          <a:prstGeom prst="bentConnector2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5307587" y="6276135"/>
            <a:ext cx="3649126" cy="0"/>
          </a:xfrm>
          <a:prstGeom prst="straightConnector1">
            <a:avLst/>
          </a:prstGeom>
          <a:ln w="762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 flipH="1">
            <a:off x="619977" y="4073897"/>
            <a:ext cx="3125757" cy="954107"/>
            <a:chOff x="1219200" y="4876799"/>
            <a:chExt cx="5181606" cy="1396951"/>
          </a:xfrm>
        </p:grpSpPr>
        <p:sp>
          <p:nvSpPr>
            <p:cNvPr id="68" name="Rectangular Callout 67"/>
            <p:cNvSpPr/>
            <p:nvPr/>
          </p:nvSpPr>
          <p:spPr>
            <a:xfrm>
              <a:off x="1219200" y="4876799"/>
              <a:ext cx="5181599" cy="1384995"/>
            </a:xfrm>
            <a:prstGeom prst="wedgeRectCallout">
              <a:avLst>
                <a:gd name="adj1" fmla="val -6034"/>
                <a:gd name="adj2" fmla="val 8759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219207" y="4876799"/>
              <a:ext cx="5181599" cy="1396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Pufferelni</a:t>
              </a:r>
              <a:r>
                <a:rPr kumimoji="0" lang="hu-HU" sz="2800" b="0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kell a nyugtáig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172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 animBg="1"/>
      <p:bldP spid="30" grpId="0" animBg="1"/>
      <p:bldP spid="31" grpId="0" animBg="1"/>
      <p:bldP spid="39" grpId="0"/>
      <p:bldP spid="51" grpId="0" animBg="1"/>
      <p:bldP spid="5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Arrow Connector 65"/>
          <p:cNvCxnSpPr/>
          <p:nvPr/>
        </p:nvCxnSpPr>
        <p:spPr>
          <a:xfrm flipH="1">
            <a:off x="3212332" y="227794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3212332" y="2648541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3212332" y="2968720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3212332" y="3641875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3212332" y="4319925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3201804" y="4897254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3201804" y="5507303"/>
            <a:ext cx="2290108" cy="525650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Csúszóablak</a:t>
            </a:r>
            <a:r>
              <a:rPr lang="hu-HU" dirty="0"/>
              <a:t> példa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48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27268" y="1584097"/>
            <a:ext cx="0" cy="5057853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71849" y="1580411"/>
            <a:ext cx="12806" cy="506153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87979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6111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4243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72375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00507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28639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56771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849039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130357" y="1580410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4579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2711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10843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38975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67107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95239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3371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15039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796357" y="1580409"/>
            <a:ext cx="0" cy="4880785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45799" y="1708440"/>
            <a:ext cx="843960" cy="1190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212332" y="1683422"/>
            <a:ext cx="2290108" cy="552330"/>
            <a:chOff x="2850395" y="3694550"/>
            <a:chExt cx="4810245" cy="552330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cxnSp>
        <p:nvCxnSpPr>
          <p:cNvPr id="40" name="Straight Connector 39"/>
          <p:cNvCxnSpPr/>
          <p:nvPr/>
        </p:nvCxnSpPr>
        <p:spPr>
          <a:xfrm>
            <a:off x="1429636" y="1697804"/>
            <a:ext cx="1632542" cy="3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3220416" y="2004226"/>
            <a:ext cx="2290108" cy="552330"/>
            <a:chOff x="2850395" y="3694550"/>
            <a:chExt cx="4810245" cy="552330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212332" y="2325030"/>
            <a:ext cx="2290108" cy="552330"/>
            <a:chOff x="2850395" y="3694550"/>
            <a:chExt cx="4810245" cy="552330"/>
          </a:xfrm>
        </p:grpSpPr>
        <p:cxnSp>
          <p:nvCxnSpPr>
            <p:cNvPr id="51" name="Straight Arrow Connector 50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212332" y="2963363"/>
            <a:ext cx="2290108" cy="552330"/>
            <a:chOff x="2850395" y="3694550"/>
            <a:chExt cx="4810245" cy="552330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212332" y="3284167"/>
            <a:ext cx="1653969" cy="493918"/>
            <a:chOff x="2850395" y="3694550"/>
            <a:chExt cx="3474070" cy="493918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2850395" y="3694550"/>
              <a:ext cx="3235569" cy="37152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212332" y="3647293"/>
            <a:ext cx="2290108" cy="552330"/>
            <a:chOff x="2850395" y="3694550"/>
            <a:chExt cx="4810245" cy="552330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212332" y="4284683"/>
            <a:ext cx="2290108" cy="552330"/>
            <a:chOff x="2850395" y="3694550"/>
            <a:chExt cx="4810245" cy="552330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sp>
        <p:nvSpPr>
          <p:cNvPr id="70" name="Multiply 69"/>
          <p:cNvSpPr/>
          <p:nvPr/>
        </p:nvSpPr>
        <p:spPr>
          <a:xfrm rot="812648">
            <a:off x="4669750" y="3509528"/>
            <a:ext cx="383750" cy="383750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3201804" y="4896994"/>
            <a:ext cx="2290108" cy="552330"/>
            <a:chOff x="2850395" y="3694550"/>
            <a:chExt cx="4810245" cy="552330"/>
          </a:xfrm>
        </p:grpSpPr>
        <p:cxnSp>
          <p:nvCxnSpPr>
            <p:cNvPr id="74" name="Straight Arrow Connector 73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14709" y="5173159"/>
            <a:ext cx="2290108" cy="552330"/>
            <a:chOff x="2850395" y="3694550"/>
            <a:chExt cx="4810245" cy="552330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201423" y="5493963"/>
            <a:ext cx="2290108" cy="552330"/>
            <a:chOff x="2850395" y="3694550"/>
            <a:chExt cx="4810245" cy="552330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2850395" y="3694550"/>
              <a:ext cx="4810245" cy="5523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 rot="737497">
              <a:off x="4186572" y="3726803"/>
              <a:ext cx="2137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827119" y="2899287"/>
            <a:ext cx="2224428" cy="340241"/>
            <a:chOff x="827119" y="2955849"/>
            <a:chExt cx="2224428" cy="340241"/>
          </a:xfrm>
        </p:grpSpPr>
        <p:sp>
          <p:nvSpPr>
            <p:cNvPr id="31" name="Rectangle 30"/>
            <p:cNvSpPr/>
            <p:nvPr/>
          </p:nvSpPr>
          <p:spPr>
            <a:xfrm>
              <a:off x="827119" y="2955849"/>
              <a:ext cx="843960" cy="340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1741518" y="2967928"/>
              <a:ext cx="1310029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1108439" y="3239528"/>
            <a:ext cx="1943108" cy="340241"/>
            <a:chOff x="1108439" y="3296090"/>
            <a:chExt cx="1943108" cy="340241"/>
          </a:xfrm>
        </p:grpSpPr>
        <p:sp>
          <p:nvSpPr>
            <p:cNvPr id="32" name="Rectangle 31"/>
            <p:cNvSpPr/>
            <p:nvPr/>
          </p:nvSpPr>
          <p:spPr>
            <a:xfrm>
              <a:off x="1108439" y="3296090"/>
              <a:ext cx="843960" cy="340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/>
            <p:cNvCxnSpPr/>
            <p:nvPr/>
          </p:nvCxnSpPr>
          <p:spPr>
            <a:xfrm>
              <a:off x="1952399" y="3296090"/>
              <a:ext cx="1099148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1389759" y="3579769"/>
            <a:ext cx="1661788" cy="669852"/>
            <a:chOff x="1389759" y="3636331"/>
            <a:chExt cx="1661788" cy="669852"/>
          </a:xfrm>
        </p:grpSpPr>
        <p:sp>
          <p:nvSpPr>
            <p:cNvPr id="33" name="Rectangle 32"/>
            <p:cNvSpPr/>
            <p:nvPr/>
          </p:nvSpPr>
          <p:spPr>
            <a:xfrm>
              <a:off x="1389759" y="3636331"/>
              <a:ext cx="843960" cy="6698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2264283" y="3647230"/>
              <a:ext cx="787264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1677720" y="4249621"/>
            <a:ext cx="1373159" cy="1828804"/>
            <a:chOff x="1677720" y="4306183"/>
            <a:chExt cx="1373159" cy="1828804"/>
          </a:xfrm>
        </p:grpSpPr>
        <p:sp>
          <p:nvSpPr>
            <p:cNvPr id="34" name="Rectangle 33"/>
            <p:cNvSpPr/>
            <p:nvPr/>
          </p:nvSpPr>
          <p:spPr>
            <a:xfrm>
              <a:off x="1677720" y="4306183"/>
              <a:ext cx="843960" cy="18288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2605637" y="4306183"/>
              <a:ext cx="445242" cy="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" name="Straight Connector 107"/>
          <p:cNvCxnSpPr/>
          <p:nvPr/>
        </p:nvCxnSpPr>
        <p:spPr>
          <a:xfrm>
            <a:off x="2606303" y="4871016"/>
            <a:ext cx="445242" cy="3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1952399" y="6076040"/>
            <a:ext cx="1129788" cy="342626"/>
            <a:chOff x="1952399" y="6132602"/>
            <a:chExt cx="1129788" cy="342626"/>
          </a:xfrm>
        </p:grpSpPr>
        <p:sp>
          <p:nvSpPr>
            <p:cNvPr id="35" name="Rectangle 34"/>
            <p:cNvSpPr/>
            <p:nvPr/>
          </p:nvSpPr>
          <p:spPr>
            <a:xfrm>
              <a:off x="1952399" y="6134987"/>
              <a:ext cx="843960" cy="340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2840573" y="6132602"/>
              <a:ext cx="241614" cy="0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/>
          <p:cNvSpPr/>
          <p:nvPr/>
        </p:nvSpPr>
        <p:spPr>
          <a:xfrm>
            <a:off x="5879799" y="1709887"/>
            <a:ext cx="843960" cy="5046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5627552" y="2203854"/>
            <a:ext cx="1376635" cy="352702"/>
            <a:chOff x="5627552" y="2260416"/>
            <a:chExt cx="1376635" cy="352702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5627552" y="2260416"/>
              <a:ext cx="241614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6160227" y="2271049"/>
              <a:ext cx="843960" cy="34206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664393" y="2540766"/>
            <a:ext cx="1622006" cy="358521"/>
            <a:chOff x="5664393" y="2597328"/>
            <a:chExt cx="1622006" cy="358521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5664393" y="2597328"/>
              <a:ext cx="445242" cy="3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6442439" y="2613780"/>
              <a:ext cx="843960" cy="34206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5627552" y="2883276"/>
            <a:ext cx="1940167" cy="696492"/>
            <a:chOff x="5627552" y="2939838"/>
            <a:chExt cx="1940167" cy="696492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5627552" y="2939838"/>
              <a:ext cx="787264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/>
            <p:cNvSpPr/>
            <p:nvPr/>
          </p:nvSpPr>
          <p:spPr>
            <a:xfrm>
              <a:off x="6723759" y="2951233"/>
              <a:ext cx="843960" cy="68509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5663818" y="3560332"/>
            <a:ext cx="2195178" cy="1888991"/>
            <a:chOff x="5663818" y="3616894"/>
            <a:chExt cx="2195178" cy="1888991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5663818" y="3616894"/>
              <a:ext cx="971554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7015036" y="3636330"/>
              <a:ext cx="843960" cy="186955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653760" y="5436244"/>
            <a:ext cx="2476599" cy="355149"/>
            <a:chOff x="5653760" y="5492806"/>
            <a:chExt cx="2476599" cy="355149"/>
          </a:xfrm>
        </p:grpSpPr>
        <p:cxnSp>
          <p:nvCxnSpPr>
            <p:cNvPr id="116" name="Straight Connector 115"/>
            <p:cNvCxnSpPr/>
            <p:nvPr/>
          </p:nvCxnSpPr>
          <p:spPr>
            <a:xfrm>
              <a:off x="5653760" y="5492806"/>
              <a:ext cx="1310029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7286399" y="5505886"/>
              <a:ext cx="843960" cy="34206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5637902" y="5771219"/>
            <a:ext cx="2773777" cy="319713"/>
            <a:chOff x="5637902" y="5827781"/>
            <a:chExt cx="2773777" cy="319713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5637902" y="5827781"/>
              <a:ext cx="1632542" cy="3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7567719" y="5847955"/>
              <a:ext cx="843960" cy="29953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0" name="Straight Connector 119"/>
          <p:cNvCxnSpPr/>
          <p:nvPr/>
        </p:nvCxnSpPr>
        <p:spPr>
          <a:xfrm>
            <a:off x="5637902" y="4197035"/>
            <a:ext cx="1325887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5675123" y="6081963"/>
            <a:ext cx="3017876" cy="304016"/>
            <a:chOff x="5675123" y="6138525"/>
            <a:chExt cx="3017876" cy="304016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5675123" y="6138525"/>
              <a:ext cx="1793792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/>
            <p:cNvSpPr/>
            <p:nvPr/>
          </p:nvSpPr>
          <p:spPr>
            <a:xfrm>
              <a:off x="7849039" y="6143002"/>
              <a:ext cx="843960" cy="29953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3" name="Straight Connector 142"/>
          <p:cNvCxnSpPr/>
          <p:nvPr/>
        </p:nvCxnSpPr>
        <p:spPr>
          <a:xfrm>
            <a:off x="5637901" y="4844825"/>
            <a:ext cx="1325887" cy="0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2616936" y="5444935"/>
            <a:ext cx="445242" cy="3"/>
          </a:xfrm>
          <a:prstGeom prst="line">
            <a:avLst/>
          </a:prstGeom>
          <a:ln w="571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782750" y="6554657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233734" y="6554657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grpSp>
        <p:nvGrpSpPr>
          <p:cNvPr id="119" name="Group 118"/>
          <p:cNvGrpSpPr/>
          <p:nvPr/>
        </p:nvGrpSpPr>
        <p:grpSpPr>
          <a:xfrm flipH="1">
            <a:off x="103695" y="4138163"/>
            <a:ext cx="8898902" cy="1409080"/>
            <a:chOff x="1219200" y="4872043"/>
            <a:chExt cx="5181606" cy="1389751"/>
          </a:xfrm>
        </p:grpSpPr>
        <p:sp>
          <p:nvSpPr>
            <p:cNvPr id="121" name="Rectangular Callout 120"/>
            <p:cNvSpPr/>
            <p:nvPr/>
          </p:nvSpPr>
          <p:spPr>
            <a:xfrm>
              <a:off x="1219200" y="4876798"/>
              <a:ext cx="5181598" cy="1384996"/>
            </a:xfrm>
            <a:prstGeom prst="wedgeRectCallout">
              <a:avLst>
                <a:gd name="adj1" fmla="val -37959"/>
                <a:gd name="adj2" fmla="val 21277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219207" y="4872043"/>
              <a:ext cx="5181599" cy="1365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28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 </a:t>
              </a:r>
              <a:r>
                <a:rPr kumimoji="0" lang="en-US" sz="2800" b="0" i="0" u="sng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TCP ACK </a:t>
              </a:r>
              <a:r>
                <a:rPr lang="hu-HU" sz="2800" u="sng" kern="0" dirty="0">
                  <a:solidFill>
                    <a:sysClr val="window" lastClr="FFFFFF"/>
                  </a:solidFill>
                </a:rPr>
                <a:t>ütemezett</a:t>
              </a:r>
              <a:endParaRPr kumimoji="0" lang="en-US" sz="2800" b="0" i="0" u="sng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lang="hu-HU" sz="2800" kern="0" dirty="0">
                  <a:solidFill>
                    <a:sysClr val="window" lastClr="FFFFFF"/>
                  </a:solidFill>
                </a:rPr>
                <a:t>Rövid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 RTT </a:t>
              </a:r>
              <a:r>
                <a:rPr lang="en-US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 </a:t>
              </a:r>
              <a:r>
                <a:rPr lang="hu-HU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gyors</a:t>
              </a:r>
              <a:r>
                <a:rPr lang="en-US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 ACK  </a:t>
              </a:r>
              <a:r>
                <a:rPr lang="hu-HU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az ablak gyorsan léptethető</a:t>
              </a:r>
              <a:endParaRPr lang="en-US" sz="2800" kern="0" dirty="0">
                <a:solidFill>
                  <a:sysClr val="window" lastClr="FFFFFF"/>
                </a:solidFill>
                <a:sym typeface="Wingdings" pitchFamily="2" charset="2"/>
              </a:endParaRPr>
            </a:p>
            <a:p>
              <a:pPr marL="457200" marR="0" lvl="0" indent="-4572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Hosszú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 RTT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 </a:t>
              </a: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lassú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 ACK  </a:t>
              </a:r>
              <a:r>
                <a:rPr kumimoji="0" lang="hu-HU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az ablak csak lassan „csúszik”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818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5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7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Megfigyelések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Átvitel</a:t>
            </a:r>
            <a:r>
              <a:rPr lang="en-US" dirty="0"/>
              <a:t> </a:t>
            </a:r>
            <a:r>
              <a:rPr lang="hu-HU" dirty="0"/>
              <a:t>arányos </a:t>
            </a:r>
            <a:r>
              <a:rPr lang="en-US" dirty="0"/>
              <a:t>~ w/RTT</a:t>
            </a:r>
            <a:endParaRPr lang="hu-HU" dirty="0"/>
          </a:p>
          <a:p>
            <a:pPr lvl="1"/>
            <a:r>
              <a:rPr lang="hu-HU" dirty="0"/>
              <a:t>w: küldési ablakméret</a:t>
            </a:r>
          </a:p>
          <a:p>
            <a:pPr lvl="1"/>
            <a:r>
              <a:rPr lang="hu-HU" dirty="0"/>
              <a:t>RTT: körülfordulási idő</a:t>
            </a:r>
          </a:p>
          <a:p>
            <a:pPr lvl="1"/>
            <a:endParaRPr lang="en-US" dirty="0"/>
          </a:p>
          <a:p>
            <a:r>
              <a:rPr lang="hu-HU" dirty="0"/>
              <a:t>A küldőnek pufferelni kell a nem nyugtázott csomagokat a lehetséges újraküldések miatt</a:t>
            </a:r>
            <a:endParaRPr lang="en-US" dirty="0"/>
          </a:p>
          <a:p>
            <a:endParaRPr lang="en-US" dirty="0"/>
          </a:p>
          <a:p>
            <a:r>
              <a:rPr lang="hu-HU" dirty="0"/>
              <a:t>A fogadó elfogadhat nem sorrendben érkező csomagokat, de csak amíg az elfér a  pufferben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6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Tier-1 ISP Peering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678361" y="3250245"/>
            <a:ext cx="1474705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AT&amp;T</a:t>
            </a:r>
          </a:p>
        </p:txBody>
      </p:sp>
      <p:sp>
        <p:nvSpPr>
          <p:cNvPr id="6" name="Cloud 5"/>
          <p:cNvSpPr/>
          <p:nvPr/>
        </p:nvSpPr>
        <p:spPr>
          <a:xfrm>
            <a:off x="4490455" y="1812757"/>
            <a:ext cx="2684177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Centurylink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loud 6"/>
          <p:cNvSpPr/>
          <p:nvPr/>
        </p:nvSpPr>
        <p:spPr>
          <a:xfrm>
            <a:off x="2333281" y="5596592"/>
            <a:ext cx="4620034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XO Communications</a:t>
            </a:r>
          </a:p>
        </p:txBody>
      </p:sp>
      <p:sp>
        <p:nvSpPr>
          <p:cNvPr id="8" name="Cloud 7"/>
          <p:cNvSpPr/>
          <p:nvPr/>
        </p:nvSpPr>
        <p:spPr>
          <a:xfrm>
            <a:off x="1408757" y="1812757"/>
            <a:ext cx="2453299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Inteliquent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loud 8"/>
          <p:cNvSpPr/>
          <p:nvPr/>
        </p:nvSpPr>
        <p:spPr>
          <a:xfrm>
            <a:off x="6533759" y="3057777"/>
            <a:ext cx="2196173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Verizon Business</a:t>
            </a:r>
          </a:p>
        </p:txBody>
      </p:sp>
      <p:sp>
        <p:nvSpPr>
          <p:cNvPr id="10" name="Cloud 9"/>
          <p:cNvSpPr/>
          <p:nvPr/>
        </p:nvSpPr>
        <p:spPr>
          <a:xfrm>
            <a:off x="6151276" y="4549471"/>
            <a:ext cx="1591437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Sprint</a:t>
            </a:r>
          </a:p>
        </p:txBody>
      </p:sp>
      <p:sp>
        <p:nvSpPr>
          <p:cNvPr id="11" name="Cloud 10"/>
          <p:cNvSpPr/>
          <p:nvPr/>
        </p:nvSpPr>
        <p:spPr>
          <a:xfrm>
            <a:off x="665052" y="4599962"/>
            <a:ext cx="1916551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Level 3</a:t>
            </a:r>
          </a:p>
        </p:txBody>
      </p:sp>
      <p:cxnSp>
        <p:nvCxnSpPr>
          <p:cNvPr id="12" name="Straight Connector 11"/>
          <p:cNvCxnSpPr>
            <a:stCxn id="8" idx="1"/>
            <a:endCxn id="6" idx="1"/>
          </p:cNvCxnSpPr>
          <p:nvPr/>
        </p:nvCxnSpPr>
        <p:spPr>
          <a:xfrm>
            <a:off x="2635407" y="2808326"/>
            <a:ext cx="3197137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0"/>
            <a:endCxn id="8" idx="1"/>
          </p:cNvCxnSpPr>
          <p:nvPr/>
        </p:nvCxnSpPr>
        <p:spPr>
          <a:xfrm flipV="1">
            <a:off x="2151837" y="2808326"/>
            <a:ext cx="483570" cy="94023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0"/>
            <a:endCxn id="8" idx="1"/>
          </p:cNvCxnSpPr>
          <p:nvPr/>
        </p:nvCxnSpPr>
        <p:spPr>
          <a:xfrm flipV="1">
            <a:off x="2580006" y="2808326"/>
            <a:ext cx="55401" cy="228995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3"/>
            <a:endCxn id="8" idx="1"/>
          </p:cNvCxnSpPr>
          <p:nvPr/>
        </p:nvCxnSpPr>
        <p:spPr>
          <a:xfrm flipH="1" flipV="1">
            <a:off x="2635407" y="2808326"/>
            <a:ext cx="2007891" cy="284524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2"/>
            <a:endCxn id="8" idx="1"/>
          </p:cNvCxnSpPr>
          <p:nvPr/>
        </p:nvCxnSpPr>
        <p:spPr>
          <a:xfrm flipH="1" flipV="1">
            <a:off x="2635407" y="2808326"/>
            <a:ext cx="3905164" cy="74776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2"/>
            <a:endCxn id="8" idx="1"/>
          </p:cNvCxnSpPr>
          <p:nvPr/>
        </p:nvCxnSpPr>
        <p:spPr>
          <a:xfrm flipH="1" flipV="1">
            <a:off x="2635407" y="2808326"/>
            <a:ext cx="3520805" cy="223946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0"/>
            <a:endCxn id="11" idx="0"/>
          </p:cNvCxnSpPr>
          <p:nvPr/>
        </p:nvCxnSpPr>
        <p:spPr>
          <a:xfrm>
            <a:off x="2151837" y="3748560"/>
            <a:ext cx="428169" cy="1349717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7" idx="3"/>
          </p:cNvCxnSpPr>
          <p:nvPr/>
        </p:nvCxnSpPr>
        <p:spPr>
          <a:xfrm>
            <a:off x="2151837" y="3748560"/>
            <a:ext cx="2491461" cy="1905015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0"/>
            <a:endCxn id="10" idx="2"/>
          </p:cNvCxnSpPr>
          <p:nvPr/>
        </p:nvCxnSpPr>
        <p:spPr>
          <a:xfrm>
            <a:off x="2151837" y="3748560"/>
            <a:ext cx="4004375" cy="129922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0"/>
            <a:endCxn id="9" idx="2"/>
          </p:cNvCxnSpPr>
          <p:nvPr/>
        </p:nvCxnSpPr>
        <p:spPr>
          <a:xfrm flipV="1">
            <a:off x="2151837" y="3556092"/>
            <a:ext cx="4388734" cy="19246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0"/>
            <a:endCxn id="6" idx="1"/>
          </p:cNvCxnSpPr>
          <p:nvPr/>
        </p:nvCxnSpPr>
        <p:spPr>
          <a:xfrm flipV="1">
            <a:off x="2151837" y="2808326"/>
            <a:ext cx="3680707" cy="94023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1" idx="0"/>
            <a:endCxn id="7" idx="3"/>
          </p:cNvCxnSpPr>
          <p:nvPr/>
        </p:nvCxnSpPr>
        <p:spPr>
          <a:xfrm>
            <a:off x="2580006" y="5098277"/>
            <a:ext cx="2063292" cy="55529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1" idx="0"/>
            <a:endCxn id="10" idx="2"/>
          </p:cNvCxnSpPr>
          <p:nvPr/>
        </p:nvCxnSpPr>
        <p:spPr>
          <a:xfrm flipV="1">
            <a:off x="2580006" y="5047786"/>
            <a:ext cx="3576206" cy="5049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9" idx="2"/>
            <a:endCxn id="11" idx="0"/>
          </p:cNvCxnSpPr>
          <p:nvPr/>
        </p:nvCxnSpPr>
        <p:spPr>
          <a:xfrm flipH="1">
            <a:off x="2580006" y="3556092"/>
            <a:ext cx="3960565" cy="1542185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" idx="1"/>
            <a:endCxn id="11" idx="0"/>
          </p:cNvCxnSpPr>
          <p:nvPr/>
        </p:nvCxnSpPr>
        <p:spPr>
          <a:xfrm flipH="1">
            <a:off x="2580006" y="2808326"/>
            <a:ext cx="3252538" cy="228995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7" idx="3"/>
          </p:cNvCxnSpPr>
          <p:nvPr/>
        </p:nvCxnSpPr>
        <p:spPr>
          <a:xfrm flipH="1">
            <a:off x="4643298" y="5047786"/>
            <a:ext cx="1507978" cy="60578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9" idx="2"/>
            <a:endCxn id="7" idx="3"/>
          </p:cNvCxnSpPr>
          <p:nvPr/>
        </p:nvCxnSpPr>
        <p:spPr>
          <a:xfrm flipH="1">
            <a:off x="4643298" y="3556092"/>
            <a:ext cx="1897273" cy="2097483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" idx="1"/>
            <a:endCxn id="7" idx="3"/>
          </p:cNvCxnSpPr>
          <p:nvPr/>
        </p:nvCxnSpPr>
        <p:spPr>
          <a:xfrm flipH="1">
            <a:off x="4643298" y="2808326"/>
            <a:ext cx="1189246" cy="284524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9" idx="2"/>
            <a:endCxn id="10" idx="2"/>
          </p:cNvCxnSpPr>
          <p:nvPr/>
        </p:nvCxnSpPr>
        <p:spPr>
          <a:xfrm flipH="1">
            <a:off x="6156212" y="3556092"/>
            <a:ext cx="384359" cy="149169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" idx="1"/>
            <a:endCxn id="10" idx="2"/>
          </p:cNvCxnSpPr>
          <p:nvPr/>
        </p:nvCxnSpPr>
        <p:spPr>
          <a:xfrm>
            <a:off x="5832544" y="2808326"/>
            <a:ext cx="323668" cy="223946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" idx="1"/>
            <a:endCxn id="9" idx="2"/>
          </p:cNvCxnSpPr>
          <p:nvPr/>
        </p:nvCxnSpPr>
        <p:spPr>
          <a:xfrm>
            <a:off x="5832544" y="2808326"/>
            <a:ext cx="708027" cy="74776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170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Mit nyugtázhat a fogadó</a:t>
            </a:r>
            <a:r>
              <a:rPr lang="en-US" dirty="0"/>
              <a:t>?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dirty="0">
                <a:solidFill>
                  <a:schemeClr val="accent1"/>
                </a:solidFill>
              </a:rPr>
              <a:t>Minden egyes csomagot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Használhat</a:t>
            </a:r>
            <a:r>
              <a:rPr lang="en-US" dirty="0"/>
              <a:t> </a:t>
            </a:r>
            <a:r>
              <a:rPr lang="hu-HU" i="1" dirty="0">
                <a:solidFill>
                  <a:schemeClr val="accent1"/>
                </a:solidFill>
              </a:rPr>
              <a:t>kumulált nyugtát</a:t>
            </a:r>
            <a:r>
              <a:rPr lang="en-US" dirty="0"/>
              <a:t>, </a:t>
            </a:r>
            <a:r>
              <a:rPr lang="hu-HU" dirty="0"/>
              <a:t>ahol egy n sorszámú nyugta minden k&lt;n sorszámú csomagot nyugtáz</a:t>
            </a:r>
            <a:endParaRPr lang="en-US" i="1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Használhat</a:t>
            </a:r>
            <a:r>
              <a:rPr lang="en-US" dirty="0"/>
              <a:t> </a:t>
            </a:r>
            <a:r>
              <a:rPr lang="en-US" i="1" dirty="0">
                <a:solidFill>
                  <a:schemeClr val="accent1"/>
                </a:solidFill>
              </a:rPr>
              <a:t>n</a:t>
            </a:r>
            <a:r>
              <a:rPr lang="hu-HU" i="1" dirty="0" err="1">
                <a:solidFill>
                  <a:schemeClr val="accent1"/>
                </a:solidFill>
              </a:rPr>
              <a:t>egatív</a:t>
            </a:r>
            <a:r>
              <a:rPr lang="hu-HU" i="1" dirty="0">
                <a:solidFill>
                  <a:schemeClr val="accent1"/>
                </a:solidFill>
              </a:rPr>
              <a:t> nyugtát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dirty="0"/>
              <a:t>(NACK), </a:t>
            </a:r>
            <a:r>
              <a:rPr lang="hu-HU" dirty="0"/>
              <a:t>megjelölve, hogy mely csomag nem érkezett meg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Használhat</a:t>
            </a:r>
            <a:r>
              <a:rPr lang="en-US" dirty="0"/>
              <a:t> </a:t>
            </a:r>
            <a:r>
              <a:rPr lang="en-US" i="1" dirty="0">
                <a:solidFill>
                  <a:schemeClr val="accent1"/>
                </a:solidFill>
              </a:rPr>
              <a:t>s</a:t>
            </a:r>
            <a:r>
              <a:rPr lang="hu-HU" i="1" dirty="0">
                <a:solidFill>
                  <a:schemeClr val="accent1"/>
                </a:solidFill>
              </a:rPr>
              <a:t>z</a:t>
            </a:r>
            <a:r>
              <a:rPr lang="en-US" i="1" dirty="0" err="1">
                <a:solidFill>
                  <a:schemeClr val="accent1"/>
                </a:solidFill>
              </a:rPr>
              <a:t>ele</a:t>
            </a:r>
            <a:r>
              <a:rPr lang="hu-HU" i="1" dirty="0">
                <a:solidFill>
                  <a:schemeClr val="accent1"/>
                </a:solidFill>
              </a:rPr>
              <a:t>k</a:t>
            </a:r>
            <a:r>
              <a:rPr lang="en-US" i="1" dirty="0">
                <a:solidFill>
                  <a:schemeClr val="accent1"/>
                </a:solidFill>
              </a:rPr>
              <a:t>t</a:t>
            </a:r>
            <a:r>
              <a:rPr lang="hu-HU" i="1" dirty="0">
                <a:solidFill>
                  <a:schemeClr val="accent1"/>
                </a:solidFill>
              </a:rPr>
              <a:t>í</a:t>
            </a:r>
            <a:r>
              <a:rPr lang="en-US" i="1" dirty="0">
                <a:solidFill>
                  <a:schemeClr val="accent1"/>
                </a:solidFill>
              </a:rPr>
              <a:t>v </a:t>
            </a:r>
            <a:r>
              <a:rPr lang="hu-HU" i="1" dirty="0">
                <a:solidFill>
                  <a:schemeClr val="accent1"/>
                </a:solidFill>
              </a:rPr>
              <a:t>nyugtát </a:t>
            </a:r>
            <a:r>
              <a:rPr lang="en-US" dirty="0"/>
              <a:t>(SACK), </a:t>
            </a:r>
            <a:r>
              <a:rPr lang="hu-HU" dirty="0"/>
              <a:t>jelezve, hogy mely csomagok érkeztek meg, akár nem megfelelő sorrendben</a:t>
            </a:r>
            <a:endParaRPr lang="en-US" dirty="0"/>
          </a:p>
          <a:p>
            <a:pPr marL="834390" lvl="1" indent="-514350"/>
            <a:r>
              <a:rPr lang="en-US" dirty="0"/>
              <a:t>SACK </a:t>
            </a:r>
            <a:r>
              <a:rPr lang="hu-HU" dirty="0"/>
              <a:t>egy</a:t>
            </a:r>
            <a:r>
              <a:rPr lang="en-US" dirty="0"/>
              <a:t> TCP </a:t>
            </a:r>
            <a:r>
              <a:rPr lang="hu-HU" dirty="0"/>
              <a:t>kiterjesztés</a:t>
            </a:r>
          </a:p>
          <a:p>
            <a:pPr marL="1108710" lvl="2" indent="-514350"/>
            <a:r>
              <a:rPr lang="hu-HU" dirty="0"/>
              <a:t>SACK TCP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382000" y="6356350"/>
            <a:ext cx="7620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E69AC99F-0E86-43C9-AB90-FE1161A0738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2400" y="2176430"/>
            <a:ext cx="8839200" cy="988847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2723" y="4080197"/>
            <a:ext cx="8886366" cy="238987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27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7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7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7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7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3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Tier-1 ISP Peering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loud 4"/>
          <p:cNvSpPr/>
          <p:nvPr/>
        </p:nvSpPr>
        <p:spPr>
          <a:xfrm>
            <a:off x="678361" y="3250245"/>
            <a:ext cx="1474705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AT&amp;T</a:t>
            </a:r>
          </a:p>
        </p:txBody>
      </p:sp>
      <p:sp>
        <p:nvSpPr>
          <p:cNvPr id="6" name="Cloud 5"/>
          <p:cNvSpPr/>
          <p:nvPr/>
        </p:nvSpPr>
        <p:spPr>
          <a:xfrm>
            <a:off x="4490455" y="1812757"/>
            <a:ext cx="2684177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Centurylink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Cloud 6"/>
          <p:cNvSpPr/>
          <p:nvPr/>
        </p:nvSpPr>
        <p:spPr>
          <a:xfrm>
            <a:off x="2333281" y="5596592"/>
            <a:ext cx="4620034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XO Communications</a:t>
            </a:r>
          </a:p>
        </p:txBody>
      </p:sp>
      <p:sp>
        <p:nvSpPr>
          <p:cNvPr id="8" name="Cloud 7"/>
          <p:cNvSpPr/>
          <p:nvPr/>
        </p:nvSpPr>
        <p:spPr>
          <a:xfrm>
            <a:off x="1408757" y="1812757"/>
            <a:ext cx="2453299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Inteliquent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Cloud 8"/>
          <p:cNvSpPr/>
          <p:nvPr/>
        </p:nvSpPr>
        <p:spPr>
          <a:xfrm>
            <a:off x="6533759" y="3057777"/>
            <a:ext cx="2196173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Verizon Business</a:t>
            </a:r>
          </a:p>
        </p:txBody>
      </p:sp>
      <p:sp>
        <p:nvSpPr>
          <p:cNvPr id="10" name="Cloud 9"/>
          <p:cNvSpPr/>
          <p:nvPr/>
        </p:nvSpPr>
        <p:spPr>
          <a:xfrm>
            <a:off x="6151276" y="4549471"/>
            <a:ext cx="1591437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Sprint</a:t>
            </a:r>
          </a:p>
        </p:txBody>
      </p:sp>
      <p:sp>
        <p:nvSpPr>
          <p:cNvPr id="11" name="Cloud 10"/>
          <p:cNvSpPr/>
          <p:nvPr/>
        </p:nvSpPr>
        <p:spPr>
          <a:xfrm>
            <a:off x="665052" y="4599962"/>
            <a:ext cx="1916551" cy="996630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Level 3</a:t>
            </a:r>
          </a:p>
        </p:txBody>
      </p:sp>
      <p:cxnSp>
        <p:nvCxnSpPr>
          <p:cNvPr id="12" name="Straight Connector 11"/>
          <p:cNvCxnSpPr>
            <a:stCxn id="8" idx="1"/>
            <a:endCxn id="6" idx="1"/>
          </p:cNvCxnSpPr>
          <p:nvPr/>
        </p:nvCxnSpPr>
        <p:spPr>
          <a:xfrm>
            <a:off x="2635407" y="2808326"/>
            <a:ext cx="3197137" cy="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0"/>
            <a:endCxn id="8" idx="1"/>
          </p:cNvCxnSpPr>
          <p:nvPr/>
        </p:nvCxnSpPr>
        <p:spPr>
          <a:xfrm flipV="1">
            <a:off x="2151837" y="2808326"/>
            <a:ext cx="483570" cy="94023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0"/>
            <a:endCxn id="8" idx="1"/>
          </p:cNvCxnSpPr>
          <p:nvPr/>
        </p:nvCxnSpPr>
        <p:spPr>
          <a:xfrm flipV="1">
            <a:off x="2580006" y="2808326"/>
            <a:ext cx="55401" cy="228995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3"/>
            <a:endCxn id="8" idx="1"/>
          </p:cNvCxnSpPr>
          <p:nvPr/>
        </p:nvCxnSpPr>
        <p:spPr>
          <a:xfrm flipH="1" flipV="1">
            <a:off x="2635407" y="2808326"/>
            <a:ext cx="2007891" cy="284524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2"/>
            <a:endCxn id="8" idx="1"/>
          </p:cNvCxnSpPr>
          <p:nvPr/>
        </p:nvCxnSpPr>
        <p:spPr>
          <a:xfrm flipH="1" flipV="1">
            <a:off x="2635407" y="2808326"/>
            <a:ext cx="3905164" cy="74776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2"/>
            <a:endCxn id="8" idx="1"/>
          </p:cNvCxnSpPr>
          <p:nvPr/>
        </p:nvCxnSpPr>
        <p:spPr>
          <a:xfrm flipH="1" flipV="1">
            <a:off x="2635407" y="2808326"/>
            <a:ext cx="3520805" cy="223946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0"/>
            <a:endCxn id="11" idx="0"/>
          </p:cNvCxnSpPr>
          <p:nvPr/>
        </p:nvCxnSpPr>
        <p:spPr>
          <a:xfrm>
            <a:off x="2151837" y="3748560"/>
            <a:ext cx="428169" cy="1349717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7" idx="3"/>
          </p:cNvCxnSpPr>
          <p:nvPr/>
        </p:nvCxnSpPr>
        <p:spPr>
          <a:xfrm>
            <a:off x="2151837" y="3748560"/>
            <a:ext cx="2491461" cy="1905015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0"/>
            <a:endCxn id="10" idx="2"/>
          </p:cNvCxnSpPr>
          <p:nvPr/>
        </p:nvCxnSpPr>
        <p:spPr>
          <a:xfrm>
            <a:off x="2151837" y="3748560"/>
            <a:ext cx="4004375" cy="129922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0"/>
            <a:endCxn id="9" idx="2"/>
          </p:cNvCxnSpPr>
          <p:nvPr/>
        </p:nvCxnSpPr>
        <p:spPr>
          <a:xfrm flipV="1">
            <a:off x="2151837" y="3556092"/>
            <a:ext cx="4388734" cy="19246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0"/>
            <a:endCxn id="6" idx="1"/>
          </p:cNvCxnSpPr>
          <p:nvPr/>
        </p:nvCxnSpPr>
        <p:spPr>
          <a:xfrm flipV="1">
            <a:off x="2151837" y="2808326"/>
            <a:ext cx="3680707" cy="94023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1" idx="0"/>
            <a:endCxn id="7" idx="3"/>
          </p:cNvCxnSpPr>
          <p:nvPr/>
        </p:nvCxnSpPr>
        <p:spPr>
          <a:xfrm>
            <a:off x="2580006" y="5098277"/>
            <a:ext cx="2063292" cy="555298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1" idx="0"/>
            <a:endCxn id="10" idx="2"/>
          </p:cNvCxnSpPr>
          <p:nvPr/>
        </p:nvCxnSpPr>
        <p:spPr>
          <a:xfrm flipV="1">
            <a:off x="2580006" y="5047786"/>
            <a:ext cx="3576206" cy="5049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9" idx="2"/>
            <a:endCxn id="11" idx="0"/>
          </p:cNvCxnSpPr>
          <p:nvPr/>
        </p:nvCxnSpPr>
        <p:spPr>
          <a:xfrm flipH="1">
            <a:off x="2580006" y="3556092"/>
            <a:ext cx="3960565" cy="1542185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" idx="1"/>
            <a:endCxn id="11" idx="0"/>
          </p:cNvCxnSpPr>
          <p:nvPr/>
        </p:nvCxnSpPr>
        <p:spPr>
          <a:xfrm flipH="1">
            <a:off x="2580006" y="2808326"/>
            <a:ext cx="3252538" cy="2289951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7" idx="3"/>
          </p:cNvCxnSpPr>
          <p:nvPr/>
        </p:nvCxnSpPr>
        <p:spPr>
          <a:xfrm flipH="1">
            <a:off x="4643298" y="5047786"/>
            <a:ext cx="1507978" cy="60578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9" idx="2"/>
            <a:endCxn id="7" idx="3"/>
          </p:cNvCxnSpPr>
          <p:nvPr/>
        </p:nvCxnSpPr>
        <p:spPr>
          <a:xfrm flipH="1">
            <a:off x="4643298" y="3556092"/>
            <a:ext cx="1897273" cy="2097483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" idx="1"/>
            <a:endCxn id="7" idx="3"/>
          </p:cNvCxnSpPr>
          <p:nvPr/>
        </p:nvCxnSpPr>
        <p:spPr>
          <a:xfrm flipH="1">
            <a:off x="4643298" y="2808326"/>
            <a:ext cx="1189246" cy="2845249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9" idx="2"/>
            <a:endCxn id="10" idx="2"/>
          </p:cNvCxnSpPr>
          <p:nvPr/>
        </p:nvCxnSpPr>
        <p:spPr>
          <a:xfrm flipH="1">
            <a:off x="6156212" y="3556092"/>
            <a:ext cx="384359" cy="1491694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" idx="1"/>
            <a:endCxn id="10" idx="2"/>
          </p:cNvCxnSpPr>
          <p:nvPr/>
        </p:nvCxnSpPr>
        <p:spPr>
          <a:xfrm>
            <a:off x="5832544" y="2808326"/>
            <a:ext cx="323668" cy="2239460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6" idx="1"/>
            <a:endCxn id="9" idx="2"/>
          </p:cNvCxnSpPr>
          <p:nvPr/>
        </p:nvCxnSpPr>
        <p:spPr>
          <a:xfrm>
            <a:off x="5832544" y="2808326"/>
            <a:ext cx="708027" cy="747766"/>
          </a:xfrm>
          <a:prstGeom prst="line">
            <a:avLst/>
          </a:prstGeom>
          <a:ln w="762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4"/>
          <p:cNvSpPr txBox="1">
            <a:spLocks/>
          </p:cNvSpPr>
          <p:nvPr/>
        </p:nvSpPr>
        <p:spPr>
          <a:xfrm>
            <a:off x="609115" y="3792361"/>
            <a:ext cx="7818793" cy="1456926"/>
          </a:xfrm>
          <a:prstGeom prst="rect">
            <a:avLst/>
          </a:prstGeom>
          <a:solidFill>
            <a:schemeClr val="accent2"/>
          </a:solidFill>
        </p:spPr>
        <p:txBody>
          <a:bodyPr vert="horz" rtlCol="0" anchor="ctr">
            <a:normAutofit fontScale="925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sz="20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b="0" dirty="0"/>
              <a:t>Azaz egy</a:t>
            </a:r>
            <a:r>
              <a:rPr lang="en-US" sz="2400" b="0" dirty="0"/>
              <a:t> tier 1 </a:t>
            </a:r>
            <a:r>
              <a:rPr lang="hu-HU" sz="2400" b="0" dirty="0"/>
              <a:t>hálózat üzemelteltése nem is olyan egyszerű…</a:t>
            </a:r>
            <a:endParaRPr lang="en-US" sz="2400" b="0" dirty="0"/>
          </a:p>
          <a:p>
            <a:pPr algn="ctr"/>
            <a:r>
              <a:rPr lang="hu-HU" sz="2400" b="0" dirty="0"/>
              <a:t>Csak annyi dolgod van, hogy minden</a:t>
            </a:r>
            <a:r>
              <a:rPr lang="en-US" sz="2400" b="0" dirty="0"/>
              <a:t> tier 1</a:t>
            </a:r>
            <a:r>
              <a:rPr lang="hu-HU" sz="2400" b="0" dirty="0"/>
              <a:t> hálózat üzemeltetőt rávegyél, hogy legyen a </a:t>
            </a:r>
            <a:r>
              <a:rPr lang="hu-HU" sz="2400" b="0" dirty="0" err="1"/>
              <a:t>peer-ed</a:t>
            </a:r>
            <a:r>
              <a:rPr lang="en-US" sz="2400" b="0" dirty="0"/>
              <a:t>!</a:t>
            </a:r>
          </a:p>
          <a:p>
            <a:pPr algn="ctr"/>
            <a:r>
              <a:rPr lang="en-US" sz="2400" b="0" dirty="0"/>
              <a:t>(</a:t>
            </a:r>
            <a:r>
              <a:rPr lang="hu-HU" sz="2400" b="0" dirty="0"/>
              <a:t>nem túl könnyű</a:t>
            </a:r>
            <a:r>
              <a:rPr lang="en-US" sz="2400" b="0" dirty="0"/>
              <a:t> </a:t>
            </a:r>
            <a:r>
              <a:rPr lang="en-US" sz="2400" b="0" dirty="0">
                <a:sym typeface="Wingdings"/>
              </a:rPr>
              <a:t>)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25573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2976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loud 77"/>
          <p:cNvSpPr/>
          <p:nvPr/>
        </p:nvSpPr>
        <p:spPr>
          <a:xfrm>
            <a:off x="7153057" y="2392779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9" name="Cloud 78"/>
          <p:cNvSpPr/>
          <p:nvPr/>
        </p:nvSpPr>
        <p:spPr>
          <a:xfrm>
            <a:off x="2297590" y="3921004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0" name="Cloud 79"/>
          <p:cNvSpPr/>
          <p:nvPr/>
        </p:nvSpPr>
        <p:spPr>
          <a:xfrm>
            <a:off x="486852" y="5321145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1" name="Cloud 80"/>
          <p:cNvSpPr/>
          <p:nvPr/>
        </p:nvSpPr>
        <p:spPr>
          <a:xfrm>
            <a:off x="6872027" y="3893521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5" name="Cloud 74"/>
          <p:cNvSpPr/>
          <p:nvPr/>
        </p:nvSpPr>
        <p:spPr>
          <a:xfrm>
            <a:off x="4735563" y="3606125"/>
            <a:ext cx="1917987" cy="1276191"/>
          </a:xfrm>
          <a:prstGeom prst="cloud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5267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Útvonalvektor protokoll</a:t>
            </a:r>
            <a:br>
              <a:rPr lang="hu-HU" dirty="0"/>
            </a:br>
            <a:r>
              <a:rPr lang="hu-HU" dirty="0"/>
              <a:t>	</a:t>
            </a:r>
            <a:r>
              <a:rPr lang="en-US" dirty="0"/>
              <a:t>Path Vector Protocol</a:t>
            </a:r>
          </a:p>
        </p:txBody>
      </p:sp>
      <p:sp>
        <p:nvSpPr>
          <p:cNvPr id="1052676" name="Rectangle 4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839200" cy="222456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AS-</a:t>
            </a:r>
            <a:r>
              <a:rPr lang="hu-HU" sz="2400" dirty="0"/>
              <a:t>útvonal</a:t>
            </a:r>
            <a:r>
              <a:rPr lang="en-US" sz="2400" dirty="0"/>
              <a:t>: AS</a:t>
            </a:r>
            <a:r>
              <a:rPr lang="hu-HU" sz="2400" dirty="0" err="1"/>
              <a:t>-ek</a:t>
            </a:r>
            <a:r>
              <a:rPr lang="hu-HU" sz="2400" dirty="0"/>
              <a:t> sorozata melyeken áthalad az útvonal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hu-HU" sz="2100" dirty="0"/>
              <a:t>Hasonló a távolságvektorhoz</a:t>
            </a:r>
            <a:r>
              <a:rPr lang="en-US" sz="2100" dirty="0"/>
              <a:t>, </a:t>
            </a:r>
            <a:r>
              <a:rPr lang="hu-HU" sz="2100" dirty="0"/>
              <a:t>de további információt is tartalmaz</a:t>
            </a:r>
            <a:endParaRPr lang="en-US" sz="2100" dirty="0"/>
          </a:p>
          <a:p>
            <a:pPr>
              <a:spcBef>
                <a:spcPts val="600"/>
              </a:spcBef>
            </a:pPr>
            <a:r>
              <a:rPr lang="hu-HU" sz="2400" dirty="0"/>
              <a:t>Hurkok, körök detektálása és </a:t>
            </a:r>
            <a:r>
              <a:rPr lang="hu-HU" sz="2400" dirty="0" err="1"/>
              <a:t>külnböző</a:t>
            </a:r>
            <a:r>
              <a:rPr lang="hu-HU" sz="2400" dirty="0"/>
              <a:t> továbbítási </a:t>
            </a:r>
            <a:br>
              <a:rPr lang="hu-HU" sz="2400" dirty="0"/>
            </a:br>
            <a:r>
              <a:rPr lang="hu-HU" sz="2400" dirty="0"/>
              <a:t>politikák alkalmazása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hu-HU" sz="2100" dirty="0"/>
              <a:t>Pl.</a:t>
            </a:r>
            <a:r>
              <a:rPr lang="en-US" sz="2100" dirty="0"/>
              <a:t> </a:t>
            </a:r>
            <a:r>
              <a:rPr lang="hu-HU" sz="2100" dirty="0"/>
              <a:t>válaszd a legolcsóbb/legrövidebb utat	</a:t>
            </a:r>
            <a:endParaRPr lang="en-US" sz="2100" dirty="0"/>
          </a:p>
          <a:p>
            <a:pPr>
              <a:spcBef>
                <a:spcPts val="600"/>
              </a:spcBef>
            </a:pPr>
            <a:r>
              <a:rPr lang="hu-HU" sz="2400" dirty="0" err="1"/>
              <a:t>Routing</a:t>
            </a:r>
            <a:r>
              <a:rPr lang="hu-HU" sz="2400" dirty="0"/>
              <a:t> a leghosszabb </a:t>
            </a:r>
            <a:r>
              <a:rPr lang="hu-HU" sz="2400" dirty="0" err="1"/>
              <a:t>prefix</a:t>
            </a:r>
            <a:r>
              <a:rPr lang="hu-HU" sz="2400" dirty="0"/>
              <a:t> egyezés alapján</a:t>
            </a:r>
            <a:endParaRPr lang="en-US" sz="2400" dirty="0"/>
          </a:p>
        </p:txBody>
      </p:sp>
      <p:sp>
        <p:nvSpPr>
          <p:cNvPr id="1052733" name="Text Box 61"/>
          <p:cNvSpPr txBox="1">
            <a:spLocks noChangeArrowheads="1"/>
          </p:cNvSpPr>
          <p:nvPr/>
        </p:nvSpPr>
        <p:spPr bwMode="auto">
          <a:xfrm>
            <a:off x="6946932" y="4456509"/>
            <a:ext cx="173470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" pitchFamily="34" charset="0"/>
              </a:rPr>
              <a:t>110.10.0.0/16</a:t>
            </a:r>
          </a:p>
        </p:txBody>
      </p:sp>
      <p:sp>
        <p:nvSpPr>
          <p:cNvPr id="1052734" name="Text Box 62"/>
          <p:cNvSpPr txBox="1">
            <a:spLocks noChangeArrowheads="1"/>
          </p:cNvSpPr>
          <p:nvPr/>
        </p:nvSpPr>
        <p:spPr bwMode="auto">
          <a:xfrm>
            <a:off x="995498" y="5743576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pitchFamily="34" charset="0"/>
              </a:rPr>
              <a:t>AS 1</a:t>
            </a:r>
          </a:p>
        </p:txBody>
      </p:sp>
      <p:sp>
        <p:nvSpPr>
          <p:cNvPr id="1052735" name="Text Box 63"/>
          <p:cNvSpPr txBox="1">
            <a:spLocks noChangeArrowheads="1"/>
          </p:cNvSpPr>
          <p:nvPr/>
        </p:nvSpPr>
        <p:spPr bwMode="auto">
          <a:xfrm>
            <a:off x="2773185" y="4291130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pitchFamily="34" charset="0"/>
              </a:rPr>
              <a:t>AS 2</a:t>
            </a:r>
          </a:p>
        </p:txBody>
      </p:sp>
      <p:sp>
        <p:nvSpPr>
          <p:cNvPr id="1052732" name="Text Box 60"/>
          <p:cNvSpPr txBox="1">
            <a:spLocks noChangeArrowheads="1"/>
          </p:cNvSpPr>
          <p:nvPr/>
        </p:nvSpPr>
        <p:spPr bwMode="auto">
          <a:xfrm>
            <a:off x="4774566" y="4001873"/>
            <a:ext cx="174887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" pitchFamily="34" charset="0"/>
              </a:rPr>
              <a:t>130.10.0.0/16</a:t>
            </a:r>
          </a:p>
        </p:txBody>
      </p:sp>
      <p:sp>
        <p:nvSpPr>
          <p:cNvPr id="1052736" name="Text Box 64"/>
          <p:cNvSpPr txBox="1">
            <a:spLocks noChangeArrowheads="1"/>
          </p:cNvSpPr>
          <p:nvPr/>
        </p:nvSpPr>
        <p:spPr bwMode="auto">
          <a:xfrm>
            <a:off x="5215392" y="3595212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pitchFamily="34" charset="0"/>
              </a:rPr>
              <a:t>AS 3</a:t>
            </a:r>
          </a:p>
        </p:txBody>
      </p:sp>
      <p:sp>
        <p:nvSpPr>
          <p:cNvPr id="1052731" name="Text Box 59"/>
          <p:cNvSpPr txBox="1">
            <a:spLocks noChangeArrowheads="1"/>
          </p:cNvSpPr>
          <p:nvPr/>
        </p:nvSpPr>
        <p:spPr bwMode="auto">
          <a:xfrm>
            <a:off x="7220877" y="2905175"/>
            <a:ext cx="174887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" pitchFamily="34" charset="0"/>
              </a:rPr>
              <a:t>120.10.0.0/16</a:t>
            </a:r>
          </a:p>
        </p:txBody>
      </p:sp>
      <p:sp>
        <p:nvSpPr>
          <p:cNvPr id="1052737" name="Text Box 65"/>
          <p:cNvSpPr txBox="1">
            <a:spLocks noChangeArrowheads="1"/>
          </p:cNvSpPr>
          <p:nvPr/>
        </p:nvSpPr>
        <p:spPr bwMode="auto">
          <a:xfrm>
            <a:off x="7661703" y="2498352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pitchFamily="34" charset="0"/>
              </a:rPr>
              <a:t>AS 4</a:t>
            </a:r>
          </a:p>
        </p:txBody>
      </p:sp>
      <p:sp>
        <p:nvSpPr>
          <p:cNvPr id="1052738" name="Text Box 66"/>
          <p:cNvSpPr txBox="1">
            <a:spLocks noChangeArrowheads="1"/>
          </p:cNvSpPr>
          <p:nvPr/>
        </p:nvSpPr>
        <p:spPr bwMode="auto">
          <a:xfrm>
            <a:off x="7380673" y="4045348"/>
            <a:ext cx="86722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Arial" pitchFamily="34" charset="0"/>
              </a:rPr>
              <a:t>AS 5</a:t>
            </a:r>
          </a:p>
        </p:txBody>
      </p:sp>
      <p:sp>
        <p:nvSpPr>
          <p:cNvPr id="74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82" name="Straight Connector 81"/>
          <p:cNvCxnSpPr>
            <a:stCxn id="79" idx="2"/>
            <a:endCxn id="80" idx="3"/>
          </p:cNvCxnSpPr>
          <p:nvPr/>
        </p:nvCxnSpPr>
        <p:spPr>
          <a:xfrm flipH="1">
            <a:off x="1445846" y="4559100"/>
            <a:ext cx="857693" cy="83501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9" idx="0"/>
            <a:endCxn id="75" idx="2"/>
          </p:cNvCxnSpPr>
          <p:nvPr/>
        </p:nvCxnSpPr>
        <p:spPr>
          <a:xfrm flipV="1">
            <a:off x="4213979" y="4244221"/>
            <a:ext cx="527533" cy="314879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8" idx="2"/>
            <a:endCxn id="75" idx="0"/>
          </p:cNvCxnSpPr>
          <p:nvPr/>
        </p:nvCxnSpPr>
        <p:spPr>
          <a:xfrm flipH="1">
            <a:off x="6651952" y="3030875"/>
            <a:ext cx="507054" cy="1213346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 flipH="1">
            <a:off x="2827221" y="5321961"/>
            <a:ext cx="6074407" cy="1409082"/>
            <a:chOff x="1219200" y="4876799"/>
            <a:chExt cx="5181605" cy="1384995"/>
          </a:xfrm>
        </p:grpSpPr>
        <p:sp>
          <p:nvSpPr>
            <p:cNvPr id="93" name="Rectangular Callout 92"/>
            <p:cNvSpPr/>
            <p:nvPr/>
          </p:nvSpPr>
          <p:spPr>
            <a:xfrm>
              <a:off x="1219200" y="4876799"/>
              <a:ext cx="5181603" cy="1384995"/>
            </a:xfrm>
            <a:prstGeom prst="wedgeRectCallout">
              <a:avLst>
                <a:gd name="adj1" fmla="val 61311"/>
                <a:gd name="adj2" fmla="val 1894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219202" y="4876799"/>
              <a:ext cx="5181603" cy="1361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120.10.0.0/16: AS 2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 AS 3  AS 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noProof="0" dirty="0">
                  <a:solidFill>
                    <a:sysClr val="window" lastClr="FFFFFF"/>
                  </a:solidFill>
                  <a:sym typeface="Wingdings" pitchFamily="2" charset="2"/>
                </a:rPr>
                <a:t>130.10.0.0/16: AS 2  AS 3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sym typeface="Wingdings" pitchFamily="2" charset="2"/>
                </a:rPr>
                <a:t>110.10.0.0/16</a:t>
              </a:r>
              <a:r>
                <a:rPr lang="en-US" sz="2800" kern="0" dirty="0">
                  <a:solidFill>
                    <a:sysClr val="window" lastClr="FFFFFF"/>
                  </a:solidFill>
                  <a:sym typeface="Wingdings" pitchFamily="2" charset="2"/>
                </a:rPr>
                <a:t>: AS 2  AS 5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5" name="Freeform 64"/>
          <p:cNvSpPr/>
          <p:nvPr/>
        </p:nvSpPr>
        <p:spPr>
          <a:xfrm>
            <a:off x="4241494" y="4538949"/>
            <a:ext cx="2677099" cy="551488"/>
          </a:xfrm>
          <a:custGeom>
            <a:avLst/>
            <a:gdLst>
              <a:gd name="connsiteX0" fmla="*/ 0 w 2677099"/>
              <a:gd name="connsiteY0" fmla="*/ 0 h 551488"/>
              <a:gd name="connsiteX1" fmla="*/ 1002535 w 2677099"/>
              <a:gd name="connsiteY1" fmla="*/ 550844 h 551488"/>
              <a:gd name="connsiteX2" fmla="*/ 2677099 w 2677099"/>
              <a:gd name="connsiteY2" fmla="*/ 88135 h 55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7099" h="551488">
                <a:moveTo>
                  <a:pt x="0" y="0"/>
                </a:moveTo>
                <a:cubicBezTo>
                  <a:pt x="278176" y="268077"/>
                  <a:pt x="556352" y="536155"/>
                  <a:pt x="1002535" y="550844"/>
                </a:cubicBezTo>
                <a:cubicBezTo>
                  <a:pt x="1448718" y="565533"/>
                  <a:pt x="2062908" y="326834"/>
                  <a:pt x="2677099" y="88135"/>
                </a:cubicBezTo>
              </a:path>
            </a:pathLst>
          </a:cu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ia számának helye 20"/>
          <p:cNvSpPr>
            <a:spLocks noGrp="1"/>
          </p:cNvSpPr>
          <p:nvPr>
            <p:ph type="sldNum" sz="quarter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fld id="{73D56CB3-F63C-4D01-A29E-2B7FCD440A13}" type="slidenum">
              <a:rPr lang="en-US"/>
              <a:pPr/>
              <a:t>9</a:t>
            </a:fld>
            <a:endParaRPr lang="en-US"/>
          </a:p>
        </p:txBody>
      </p:sp>
      <p:sp>
        <p:nvSpPr>
          <p:cNvPr id="1491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Útvonalvektor protokoll</a:t>
            </a:r>
            <a:br>
              <a:rPr lang="hu-HU" dirty="0"/>
            </a:br>
            <a:r>
              <a:rPr lang="hu-HU" dirty="0"/>
              <a:t>	</a:t>
            </a:r>
            <a:r>
              <a:rPr lang="en-US" dirty="0"/>
              <a:t>Path Vector Protocol</a:t>
            </a:r>
          </a:p>
        </p:txBody>
      </p:sp>
      <p:sp>
        <p:nvSpPr>
          <p:cNvPr id="149197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hu-HU" sz="2800" dirty="0"/>
              <a:t>A távolságvektor protokoll kiterjesztése</a:t>
            </a:r>
            <a:endParaRPr lang="en-US" sz="2800" dirty="0"/>
          </a:p>
          <a:p>
            <a:pPr lvl="1"/>
            <a:r>
              <a:rPr lang="hu-HU" sz="2400" dirty="0"/>
              <a:t>Rugalmas továbbítási politikák</a:t>
            </a:r>
            <a:endParaRPr lang="en-US" sz="2400" dirty="0"/>
          </a:p>
          <a:p>
            <a:pPr lvl="1"/>
            <a:r>
              <a:rPr lang="hu-HU" sz="2400" dirty="0"/>
              <a:t>Megoldja a végtelenig számolás problémáját</a:t>
            </a:r>
          </a:p>
          <a:p>
            <a:pPr lvl="1"/>
            <a:r>
              <a:rPr lang="hu-HU" sz="2400" dirty="0"/>
              <a:t>Útvonalvektor: Célállomás, következő ugrás (</a:t>
            </a:r>
            <a:r>
              <a:rPr lang="hu-HU" sz="2400" dirty="0" err="1"/>
              <a:t>nh</a:t>
            </a:r>
            <a:r>
              <a:rPr lang="hu-HU" sz="2400" dirty="0"/>
              <a:t>), AS útvonal</a:t>
            </a:r>
            <a:endParaRPr lang="en-US" sz="2400" dirty="0"/>
          </a:p>
          <a:p>
            <a:pPr>
              <a:lnSpc>
                <a:spcPct val="70000"/>
              </a:lnSpc>
            </a:pPr>
            <a:r>
              <a:rPr lang="hu-HU" sz="2800" dirty="0"/>
              <a:t>Ötlet</a:t>
            </a:r>
            <a:r>
              <a:rPr lang="en-US" sz="2800" dirty="0"/>
              <a:t>: </a:t>
            </a:r>
            <a:r>
              <a:rPr lang="hu-HU" sz="2800" dirty="0"/>
              <a:t>a teljes útvonalat meghirdeti</a:t>
            </a:r>
            <a:endParaRPr lang="en-US" sz="2800" dirty="0"/>
          </a:p>
          <a:p>
            <a:pPr lvl="1"/>
            <a:r>
              <a:rPr lang="hu-HU" sz="2400" dirty="0"/>
              <a:t>Távolságvektor</a:t>
            </a:r>
            <a:r>
              <a:rPr lang="en-US" sz="2400" dirty="0"/>
              <a:t>: </a:t>
            </a:r>
            <a:r>
              <a:rPr lang="hu-HU" sz="2400" dirty="0"/>
              <a:t>távolság metrika küldése célállomásonként</a:t>
            </a:r>
            <a:endParaRPr lang="en-US" sz="2400" dirty="0"/>
          </a:p>
          <a:p>
            <a:pPr lvl="1"/>
            <a:r>
              <a:rPr lang="hu-HU" sz="2400" dirty="0"/>
              <a:t>Útvonalvektor: a teljes útvonal küldése célállomásonként</a:t>
            </a:r>
            <a:endParaRPr lang="en-US" sz="2400" dirty="0"/>
          </a:p>
        </p:txBody>
      </p:sp>
      <p:graphicFrame>
        <p:nvGraphicFramePr>
          <p:cNvPr id="1491976" name="Object 8"/>
          <p:cNvGraphicFramePr>
            <a:graphicFrameLocks noChangeAspect="1"/>
          </p:cNvGraphicFramePr>
          <p:nvPr/>
        </p:nvGraphicFramePr>
        <p:xfrm>
          <a:off x="420688" y="4364038"/>
          <a:ext cx="2647950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1905266" imgH="1390844" progId="MSPhotoEd.3">
                  <p:embed/>
                </p:oleObj>
              </mc:Choice>
              <mc:Fallback>
                <p:oleObj name="Photo Editor Photo" r:id="rId2" imgW="1905266" imgH="1390844" progId="MSPhotoEd.3">
                  <p:embed/>
                  <p:pic>
                    <p:nvPicPr>
                      <p:cNvPr id="14919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4364038"/>
                        <a:ext cx="2647950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1977" name="Text Box 9"/>
          <p:cNvSpPr txBox="1">
            <a:spLocks noChangeArrowheads="1"/>
          </p:cNvSpPr>
          <p:nvPr/>
        </p:nvSpPr>
        <p:spPr bwMode="auto">
          <a:xfrm>
            <a:off x="1557338" y="512127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latin typeface="Times New Roman" pitchFamily="18" charset="0"/>
              </a:rPr>
              <a:t>3</a:t>
            </a:r>
            <a:endParaRPr lang="en-US" sz="1600" b="0">
              <a:latin typeface="Times New Roman" pitchFamily="18" charset="0"/>
            </a:endParaRPr>
          </a:p>
        </p:txBody>
      </p:sp>
      <p:sp>
        <p:nvSpPr>
          <p:cNvPr id="1491978" name="Line 10"/>
          <p:cNvSpPr>
            <a:spLocks noChangeShapeType="1"/>
          </p:cNvSpPr>
          <p:nvPr/>
        </p:nvSpPr>
        <p:spPr bwMode="auto">
          <a:xfrm flipH="1" flipV="1">
            <a:off x="6084888" y="5640388"/>
            <a:ext cx="202406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91979" name="Group 11"/>
          <p:cNvGrpSpPr>
            <a:grpSpLocks/>
          </p:cNvGrpSpPr>
          <p:nvPr/>
        </p:nvGrpSpPr>
        <p:grpSpPr bwMode="auto">
          <a:xfrm>
            <a:off x="4867275" y="4992688"/>
            <a:ext cx="1290638" cy="1098550"/>
            <a:chOff x="2193" y="3325"/>
            <a:chExt cx="813" cy="692"/>
          </a:xfrm>
        </p:grpSpPr>
        <p:graphicFrame>
          <p:nvGraphicFramePr>
            <p:cNvPr id="1491980" name="Object 12"/>
            <p:cNvGraphicFramePr>
              <a:graphicFrameLocks noChangeAspect="1"/>
            </p:cNvGraphicFramePr>
            <p:nvPr/>
          </p:nvGraphicFramePr>
          <p:xfrm>
            <a:off x="2193" y="3325"/>
            <a:ext cx="813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4" imgW="1905266" imgH="1390844" progId="MSPhotoEd.3">
                    <p:embed/>
                  </p:oleObj>
                </mc:Choice>
                <mc:Fallback>
                  <p:oleObj name="Photo Editor Photo" r:id="rId4" imgW="1905266" imgH="1390844" progId="MSPhotoEd.3">
                    <p:embed/>
                    <p:pic>
                      <p:nvPicPr>
                        <p:cNvPr id="149198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3" y="3325"/>
                          <a:ext cx="813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91981" name="Text Box 13"/>
            <p:cNvSpPr txBox="1">
              <a:spLocks noChangeArrowheads="1"/>
            </p:cNvSpPr>
            <p:nvPr/>
          </p:nvSpPr>
          <p:spPr bwMode="auto">
            <a:xfrm>
              <a:off x="2507" y="350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1491982" name="Line 14"/>
          <p:cNvSpPr>
            <a:spLocks noChangeShapeType="1"/>
          </p:cNvSpPr>
          <p:nvPr/>
        </p:nvSpPr>
        <p:spPr bwMode="auto">
          <a:xfrm flipH="1">
            <a:off x="2852738" y="5619750"/>
            <a:ext cx="215741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491983" name="Object 15"/>
          <p:cNvGraphicFramePr>
            <a:graphicFrameLocks noChangeAspect="1"/>
          </p:cNvGraphicFramePr>
          <p:nvPr/>
        </p:nvGraphicFramePr>
        <p:xfrm>
          <a:off x="8040688" y="5141913"/>
          <a:ext cx="833437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5" imgW="1905266" imgH="1390844" progId="MSPhotoEd.3">
                  <p:embed/>
                </p:oleObj>
              </mc:Choice>
              <mc:Fallback>
                <p:oleObj name="Photo Editor Photo" r:id="rId5" imgW="1905266" imgH="1390844" progId="MSPhotoEd.3">
                  <p:embed/>
                  <p:pic>
                    <p:nvPicPr>
                      <p:cNvPr id="149198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8" y="5141913"/>
                        <a:ext cx="833437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1984" name="Line 16"/>
          <p:cNvSpPr>
            <a:spLocks noChangeShapeType="1"/>
          </p:cNvSpPr>
          <p:nvPr/>
        </p:nvSpPr>
        <p:spPr bwMode="auto">
          <a:xfrm flipH="1" flipV="1">
            <a:off x="8435975" y="5751513"/>
            <a:ext cx="0" cy="40005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1985" name="Text Box 17"/>
          <p:cNvSpPr txBox="1">
            <a:spLocks noChangeArrowheads="1"/>
          </p:cNvSpPr>
          <p:nvPr/>
        </p:nvSpPr>
        <p:spPr bwMode="auto">
          <a:xfrm>
            <a:off x="8315325" y="5268913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latin typeface="Times New Roman" pitchFamily="18" charset="0"/>
              </a:rPr>
              <a:t>1</a:t>
            </a:r>
            <a:endParaRPr lang="en-US" sz="1600" b="0">
              <a:latin typeface="Times New Roman" pitchFamily="18" charset="0"/>
            </a:endParaRPr>
          </a:p>
        </p:txBody>
      </p:sp>
      <p:sp>
        <p:nvSpPr>
          <p:cNvPr id="1491986" name="Text Box 18"/>
          <p:cNvSpPr txBox="1">
            <a:spLocks noChangeArrowheads="1"/>
          </p:cNvSpPr>
          <p:nvPr/>
        </p:nvSpPr>
        <p:spPr bwMode="auto">
          <a:xfrm>
            <a:off x="8281988" y="6059488"/>
            <a:ext cx="38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sz="2800">
                <a:latin typeface="Times New Roman" pitchFamily="18" charset="0"/>
              </a:rPr>
              <a:t>d</a:t>
            </a:r>
          </a:p>
        </p:txBody>
      </p:sp>
      <p:sp>
        <p:nvSpPr>
          <p:cNvPr id="1491988" name="Text Box 20"/>
          <p:cNvSpPr txBox="1">
            <a:spLocks noChangeArrowheads="1"/>
          </p:cNvSpPr>
          <p:nvPr/>
        </p:nvSpPr>
        <p:spPr bwMode="auto">
          <a:xfrm>
            <a:off x="3213100" y="4857750"/>
            <a:ext cx="1770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“d: path (2,1)”</a:t>
            </a:r>
            <a:endParaRPr lang="en-US" b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491989" name="Line 21"/>
          <p:cNvSpPr>
            <a:spLocks noChangeShapeType="1"/>
          </p:cNvSpPr>
          <p:nvPr/>
        </p:nvSpPr>
        <p:spPr bwMode="auto">
          <a:xfrm flipH="1">
            <a:off x="2928938" y="5311775"/>
            <a:ext cx="2117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1991" name="Text Box 23"/>
          <p:cNvSpPr txBox="1">
            <a:spLocks noChangeArrowheads="1"/>
          </p:cNvSpPr>
          <p:nvPr/>
        </p:nvSpPr>
        <p:spPr bwMode="auto">
          <a:xfrm>
            <a:off x="6323013" y="4859338"/>
            <a:ext cx="1579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“d: path (1)”</a:t>
            </a:r>
          </a:p>
        </p:txBody>
      </p:sp>
      <p:sp>
        <p:nvSpPr>
          <p:cNvPr id="1491992" name="Line 24"/>
          <p:cNvSpPr>
            <a:spLocks noChangeShapeType="1"/>
          </p:cNvSpPr>
          <p:nvPr/>
        </p:nvSpPr>
        <p:spPr bwMode="auto">
          <a:xfrm flipH="1">
            <a:off x="6051550" y="5314950"/>
            <a:ext cx="21463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1993" name="Text Box 25"/>
          <p:cNvSpPr txBox="1">
            <a:spLocks noChangeArrowheads="1"/>
          </p:cNvSpPr>
          <p:nvPr/>
        </p:nvSpPr>
        <p:spPr bwMode="auto">
          <a:xfrm>
            <a:off x="3187700" y="5716588"/>
            <a:ext cx="1287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>
                <a:solidFill>
                  <a:srgbClr val="3333FF"/>
                </a:solidFill>
                <a:latin typeface="Times New Roman" pitchFamily="18" charset="0"/>
              </a:rPr>
              <a:t>data traffic</a:t>
            </a:r>
          </a:p>
        </p:txBody>
      </p:sp>
      <p:sp>
        <p:nvSpPr>
          <p:cNvPr id="1491994" name="Text Box 26"/>
          <p:cNvSpPr txBox="1">
            <a:spLocks noChangeArrowheads="1"/>
          </p:cNvSpPr>
          <p:nvPr/>
        </p:nvSpPr>
        <p:spPr bwMode="auto">
          <a:xfrm>
            <a:off x="6426200" y="5746750"/>
            <a:ext cx="12874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b="0">
                <a:solidFill>
                  <a:srgbClr val="3333FF"/>
                </a:solidFill>
                <a:latin typeface="Times New Roman" pitchFamily="18" charset="0"/>
              </a:rPr>
              <a:t>data traffic</a:t>
            </a:r>
          </a:p>
        </p:txBody>
      </p:sp>
    </p:spTree>
    <p:extLst>
      <p:ext uri="{BB962C8B-B14F-4D97-AF65-F5344CB8AC3E}">
        <p14:creationId xmlns:p14="http://schemas.microsoft.com/office/powerpoint/2010/main" val="85735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75349</TotalTime>
  <Words>2862</Words>
  <Application>Microsoft Office PowerPoint</Application>
  <PresentationFormat>Diavetítés a képernyőre (4:3 oldalarány)</PresentationFormat>
  <Paragraphs>697</Paragraphs>
  <Slides>51</Slides>
  <Notes>18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51</vt:i4>
      </vt:variant>
    </vt:vector>
  </HeadingPairs>
  <TitlesOfParts>
    <vt:vector size="60" baseType="lpstr">
      <vt:lpstr>Aharoni</vt:lpstr>
      <vt:lpstr>Arial</vt:lpstr>
      <vt:lpstr>Calibri</vt:lpstr>
      <vt:lpstr>Times New Roman</vt:lpstr>
      <vt:lpstr>Tw Cen MT</vt:lpstr>
      <vt:lpstr>Wingdings</vt:lpstr>
      <vt:lpstr>Wingdings 2</vt:lpstr>
      <vt:lpstr>Median</vt:lpstr>
      <vt:lpstr>Photo Editor Photo</vt:lpstr>
      <vt:lpstr>Telekommunikációs Hálózatok</vt:lpstr>
      <vt:lpstr>BGP egyszerűsített működése</vt:lpstr>
      <vt:lpstr>Border Gateway Protocol</vt:lpstr>
      <vt:lpstr>BGP kapcsolatok</vt:lpstr>
      <vt:lpstr>Tier-1 ISP Peering</vt:lpstr>
      <vt:lpstr>Tier-1 ISP Peering</vt:lpstr>
      <vt:lpstr>PowerPoint-bemutató</vt:lpstr>
      <vt:lpstr>Útvonalvektor protokoll  Path Vector Protocol</vt:lpstr>
      <vt:lpstr>Útvonalvektor protokoll  Path Vector Protocol</vt:lpstr>
      <vt:lpstr>Rugalmas forgalomirányítás</vt:lpstr>
      <vt:lpstr>Shortest AS Path != Shortest Path</vt:lpstr>
      <vt:lpstr>Hot Potato Routing</vt:lpstr>
      <vt:lpstr>Importing Routes</vt:lpstr>
      <vt:lpstr>Exporting Routes</vt:lpstr>
      <vt:lpstr>BGP</vt:lpstr>
      <vt:lpstr>IGB – iBGP – eBGP</vt:lpstr>
      <vt:lpstr>Forrás: wikipedia</vt:lpstr>
      <vt:lpstr>PowerPoint-bemutató</vt:lpstr>
      <vt:lpstr>Internet Control Message Protocol</vt:lpstr>
      <vt:lpstr>Internet Control Message Protocol</vt:lpstr>
      <vt:lpstr>Internet Control Message Protocol</vt:lpstr>
      <vt:lpstr>Address Resolution Protocol</vt:lpstr>
      <vt:lpstr>Address Resolution Protocol</vt:lpstr>
      <vt:lpstr>DHCP: DYNAMIC HOST CONFIGURATION PROTOCOL</vt:lpstr>
      <vt:lpstr>DHCP</vt:lpstr>
      <vt:lpstr>DHCP lehetőségei</vt:lpstr>
      <vt:lpstr>DHCP – Címek bérlése</vt:lpstr>
      <vt:lpstr>Virtuális magánhálózatok alapok</vt:lpstr>
      <vt:lpstr>Virtuális magánhálózatok alapok</vt:lpstr>
      <vt:lpstr>Virtuális magánhálózatok alapok</vt:lpstr>
      <vt:lpstr>Szállítói réteg</vt:lpstr>
      <vt:lpstr>Kivonat</vt:lpstr>
      <vt:lpstr>Multiplexálás</vt:lpstr>
      <vt:lpstr>Forgalom demultiplexálása</vt:lpstr>
      <vt:lpstr>Réteg modellek, újragondolva</vt:lpstr>
      <vt:lpstr>User Datagram Protocol (UDP)</vt:lpstr>
      <vt:lpstr>UDP felhasználások</vt:lpstr>
      <vt:lpstr>Szállítói réteg</vt:lpstr>
      <vt:lpstr>Transmission Control Protocol</vt:lpstr>
      <vt:lpstr>Kapcsolat felépítés</vt:lpstr>
      <vt:lpstr>Three Way Handshake Három-utas kézfogás</vt:lpstr>
      <vt:lpstr>Kapcsolat felépítés problémája</vt:lpstr>
      <vt:lpstr>Kapcsolat lezárása</vt:lpstr>
      <vt:lpstr>Sorszámok tere</vt:lpstr>
      <vt:lpstr>Kétirányú kapcsolat</vt:lpstr>
      <vt:lpstr>Folyam vezérlés</vt:lpstr>
      <vt:lpstr>Folyam vezérlés - csúszóablak</vt:lpstr>
      <vt:lpstr>Csúszóablak példa</vt:lpstr>
      <vt:lpstr>Megfigyelések</vt:lpstr>
      <vt:lpstr>Mit nyugtázhat a fogadó?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LAKI Sandor</cp:lastModifiedBy>
  <cp:revision>990</cp:revision>
  <cp:lastPrinted>2012-08-22T04:00:45Z</cp:lastPrinted>
  <dcterms:created xsi:type="dcterms:W3CDTF">2012-01-03T02:22:46Z</dcterms:created>
  <dcterms:modified xsi:type="dcterms:W3CDTF">2022-11-16T09:11:13Z</dcterms:modified>
</cp:coreProperties>
</file>