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3"/>
  </p:notesMasterIdLst>
  <p:handoutMasterIdLst>
    <p:handoutMasterId r:id="rId74"/>
  </p:handoutMasterIdLst>
  <p:sldIdLst>
    <p:sldId id="388" r:id="rId2"/>
    <p:sldId id="499" r:id="rId3"/>
    <p:sldId id="500" r:id="rId4"/>
    <p:sldId id="392" r:id="rId5"/>
    <p:sldId id="393" r:id="rId6"/>
    <p:sldId id="394" r:id="rId7"/>
    <p:sldId id="395" r:id="rId8"/>
    <p:sldId id="398" r:id="rId9"/>
    <p:sldId id="399" r:id="rId10"/>
    <p:sldId id="400" r:id="rId11"/>
    <p:sldId id="401" r:id="rId12"/>
    <p:sldId id="447" r:id="rId13"/>
    <p:sldId id="404" r:id="rId14"/>
    <p:sldId id="405" r:id="rId15"/>
    <p:sldId id="402" r:id="rId16"/>
    <p:sldId id="403" r:id="rId17"/>
    <p:sldId id="406" r:id="rId18"/>
    <p:sldId id="448" r:id="rId19"/>
    <p:sldId id="407" r:id="rId20"/>
    <p:sldId id="408" r:id="rId21"/>
    <p:sldId id="425" r:id="rId22"/>
    <p:sldId id="426" r:id="rId23"/>
    <p:sldId id="409" r:id="rId24"/>
    <p:sldId id="410" r:id="rId25"/>
    <p:sldId id="422" r:id="rId26"/>
    <p:sldId id="420" r:id="rId27"/>
    <p:sldId id="411" r:id="rId28"/>
    <p:sldId id="412" r:id="rId29"/>
    <p:sldId id="413" r:id="rId30"/>
    <p:sldId id="414" r:id="rId31"/>
    <p:sldId id="417" r:id="rId32"/>
    <p:sldId id="415" r:id="rId33"/>
    <p:sldId id="423" r:id="rId34"/>
    <p:sldId id="416" r:id="rId35"/>
    <p:sldId id="427" r:id="rId36"/>
    <p:sldId id="428" r:id="rId37"/>
    <p:sldId id="418" r:id="rId38"/>
    <p:sldId id="502" r:id="rId39"/>
    <p:sldId id="503" r:id="rId40"/>
    <p:sldId id="424" r:id="rId41"/>
    <p:sldId id="429" r:id="rId42"/>
    <p:sldId id="430" r:id="rId43"/>
    <p:sldId id="431" r:id="rId44"/>
    <p:sldId id="432" r:id="rId45"/>
    <p:sldId id="449" r:id="rId46"/>
    <p:sldId id="450" r:id="rId47"/>
    <p:sldId id="451" r:id="rId48"/>
    <p:sldId id="452" r:id="rId49"/>
    <p:sldId id="501" r:id="rId50"/>
    <p:sldId id="453" r:id="rId51"/>
    <p:sldId id="454" r:id="rId52"/>
    <p:sldId id="455" r:id="rId53"/>
    <p:sldId id="456" r:id="rId54"/>
    <p:sldId id="457" r:id="rId55"/>
    <p:sldId id="458" r:id="rId56"/>
    <p:sldId id="504" r:id="rId57"/>
    <p:sldId id="460" r:id="rId58"/>
    <p:sldId id="461" r:id="rId59"/>
    <p:sldId id="462" r:id="rId60"/>
    <p:sldId id="463" r:id="rId61"/>
    <p:sldId id="464" r:id="rId62"/>
    <p:sldId id="465" r:id="rId63"/>
    <p:sldId id="466" r:id="rId64"/>
    <p:sldId id="467" r:id="rId65"/>
    <p:sldId id="468" r:id="rId66"/>
    <p:sldId id="469" r:id="rId67"/>
    <p:sldId id="470" r:id="rId68"/>
    <p:sldId id="471" r:id="rId69"/>
    <p:sldId id="472" r:id="rId70"/>
    <p:sldId id="473" r:id="rId71"/>
    <p:sldId id="474" r:id="rId7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99"/>
            <p14:sldId id="500"/>
            <p14:sldId id="392"/>
            <p14:sldId id="393"/>
            <p14:sldId id="394"/>
            <p14:sldId id="395"/>
            <p14:sldId id="398"/>
            <p14:sldId id="399"/>
            <p14:sldId id="400"/>
            <p14:sldId id="401"/>
            <p14:sldId id="447"/>
            <p14:sldId id="404"/>
            <p14:sldId id="405"/>
            <p14:sldId id="402"/>
            <p14:sldId id="403"/>
            <p14:sldId id="406"/>
            <p14:sldId id="448"/>
            <p14:sldId id="407"/>
            <p14:sldId id="408"/>
            <p14:sldId id="425"/>
            <p14:sldId id="426"/>
            <p14:sldId id="409"/>
            <p14:sldId id="410"/>
            <p14:sldId id="422"/>
            <p14:sldId id="420"/>
            <p14:sldId id="411"/>
            <p14:sldId id="412"/>
            <p14:sldId id="413"/>
            <p14:sldId id="414"/>
            <p14:sldId id="417"/>
            <p14:sldId id="415"/>
            <p14:sldId id="423"/>
            <p14:sldId id="416"/>
            <p14:sldId id="427"/>
            <p14:sldId id="428"/>
            <p14:sldId id="418"/>
            <p14:sldId id="502"/>
            <p14:sldId id="503"/>
            <p14:sldId id="424"/>
            <p14:sldId id="429"/>
            <p14:sldId id="430"/>
            <p14:sldId id="431"/>
            <p14:sldId id="432"/>
            <p14:sldId id="449"/>
            <p14:sldId id="450"/>
            <p14:sldId id="451"/>
            <p14:sldId id="452"/>
            <p14:sldId id="501"/>
            <p14:sldId id="453"/>
            <p14:sldId id="454"/>
            <p14:sldId id="455"/>
            <p14:sldId id="456"/>
            <p14:sldId id="457"/>
            <p14:sldId id="458"/>
            <p14:sldId id="504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722" autoAdjust="0"/>
  </p:normalViewPr>
  <p:slideViewPr>
    <p:cSldViewPr snapToGrid="0">
      <p:cViewPr varScale="1">
        <p:scale>
          <a:sx n="60" d="100"/>
          <a:sy n="60" d="100"/>
        </p:scale>
        <p:origin x="111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D9EDE9D-278A-4F57-9CA4-E44B434CAA2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A677CD-2065-4E37-9405-D4553014803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9F3C176-E1E1-4E66-BE5A-23C1F3040F75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E400A3E2-4731-497A-B47C-9E37C8782352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C8AA859-4284-4645-BFCE-E3E1AD686DF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8CC676C3-3258-4C5C-9E88-F970E99A6BC3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Itt!!!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9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E993930-8577-4D9B-A4E9-6CF97ED94C6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1B5D0F08-F0BE-453B-A3EE-E6AD955133C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671C1910-DF04-47FA-B322-192341D984C4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2012-ig tartalmaz</a:t>
            </a:r>
            <a:r>
              <a:rPr lang="hu-HU" baseline="0" dirty="0"/>
              <a:t> méréseket</a:t>
            </a:r>
          </a:p>
          <a:p>
            <a:r>
              <a:rPr lang="hu-HU" dirty="0"/>
              <a:t>Történetileg</a:t>
            </a:r>
            <a:r>
              <a:rPr lang="hu-HU" baseline="0" dirty="0"/>
              <a:t> más és más technológiák váltak népszerűvé!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5EC59C5-C598-4003-8D34-1012510E746E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B6EA4132-4010-46EF-8D0C-CCA69FCBB571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80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C14C5B9B-EA6B-4C93-8772-49C8BA190C7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00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9B497845-B418-48D9-9FD6-78EC3A830110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3CA07673-2B5C-4075-87D9-C50F430313DB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41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5B84F065-9E29-4F99-9A53-188B088234DF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buClr>
                <a:srgbClr val="C0504D"/>
              </a:buClr>
            </a:pPr>
            <a:fld id="{25272CA2-C3A2-46DB-A8D3-7F856AC0F3FA}" type="slidenum">
              <a:rPr lang="en-US">
                <a:solidFill>
                  <a:prstClr val="black"/>
                </a:solidFill>
              </a:rPr>
              <a:pPr>
                <a:buClr>
                  <a:srgbClr val="C0504D"/>
                </a:buClr>
              </a:pPr>
              <a:t>69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1998</a:t>
            </a:r>
            <a:r>
              <a:rPr lang="hu-HU" baseline="0" dirty="0"/>
              <a:t>-tól van az ICANN </a:t>
            </a:r>
            <a:endParaRPr lang="hu-HU" dirty="0"/>
          </a:p>
          <a:p>
            <a:r>
              <a:rPr lang="hu-HU" dirty="0"/>
              <a:t>Központi kezelésbe tartoznak</a:t>
            </a:r>
            <a:r>
              <a:rPr lang="hu-HU" baseline="0" dirty="0"/>
              <a:t> a </a:t>
            </a:r>
            <a:r>
              <a:rPr lang="hu-HU" baseline="0" dirty="0" err="1"/>
              <a:t>TLD-ek</a:t>
            </a:r>
            <a:r>
              <a:rPr lang="hu-HU" baseline="0" dirty="0"/>
              <a:t>. (</a:t>
            </a:r>
            <a:r>
              <a:rPr lang="hu-HU" i="1" baseline="0" dirty="0"/>
              <a:t>.net </a:t>
            </a:r>
            <a:r>
              <a:rPr lang="hu-HU" i="1" baseline="0" dirty="0" err="1"/>
              <a:t>infrastuktúra</a:t>
            </a:r>
            <a:r>
              <a:rPr lang="hu-HU" i="1" baseline="0" dirty="0"/>
              <a:t> technológiai üzemeltetők</a:t>
            </a:r>
            <a:r>
              <a:rPr lang="hu-HU" baseline="0" dirty="0"/>
              <a:t>)</a:t>
            </a:r>
          </a:p>
          <a:p>
            <a:endParaRPr lang="hu-HU" baseline="0" dirty="0"/>
          </a:p>
          <a:p>
            <a:r>
              <a:rPr lang="hu-HU" dirty="0"/>
              <a:t>Tuvalu egy kicsiny</a:t>
            </a:r>
            <a:r>
              <a:rPr lang="hu-HU" baseline="0" dirty="0"/>
              <a:t> sziget az </a:t>
            </a:r>
            <a:r>
              <a:rPr lang="hu-HU" baseline="0" dirty="0" err="1"/>
              <a:t>oceánon</a:t>
            </a:r>
            <a:r>
              <a:rPr lang="hu-HU" baseline="0" dirty="0"/>
              <a:t>, eladták a jogokat a </a:t>
            </a:r>
            <a:r>
              <a:rPr lang="hu-HU" baseline="0" dirty="0" err="1"/>
              <a:t>verisign-nak</a:t>
            </a:r>
            <a:r>
              <a:rPr lang="hu-HU" baseline="0" dirty="0"/>
              <a:t>. Vagy a .</a:t>
            </a:r>
            <a:r>
              <a:rPr lang="hu-HU" baseline="0" dirty="0" err="1"/>
              <a:t>fm</a:t>
            </a:r>
            <a:r>
              <a:rPr lang="hu-HU" baseline="0" dirty="0"/>
              <a:t> (</a:t>
            </a:r>
            <a:r>
              <a:rPr lang="hu-HU" baseline="0" dirty="0" err="1"/>
              <a:t>micronéziai</a:t>
            </a:r>
            <a:r>
              <a:rPr lang="hu-HU" baseline="0" dirty="0"/>
              <a:t> szövetségi államok).</a:t>
            </a:r>
          </a:p>
          <a:p>
            <a:r>
              <a:rPr lang="hu-HU" b="1" baseline="0" dirty="0"/>
              <a:t>DOMAIN HACK amikor </a:t>
            </a:r>
            <a:r>
              <a:rPr lang="hu-HU" b="1" baseline="0" dirty="0" err="1"/>
              <a:t>eljátszák</a:t>
            </a:r>
            <a:r>
              <a:rPr lang="hu-HU" b="1" baseline="0" dirty="0"/>
              <a:t> egy ország kódjával egy </a:t>
            </a:r>
            <a:r>
              <a:rPr lang="hu-HU" b="1" baseline="0" dirty="0" err="1"/>
              <a:t>konkatenációval</a:t>
            </a:r>
            <a:r>
              <a:rPr lang="hu-HU" b="1" baseline="0" dirty="0"/>
              <a:t> a nevet.</a:t>
            </a:r>
          </a:p>
          <a:p>
            <a:pPr defTabSz="924458">
              <a:defRPr/>
            </a:pPr>
            <a:endParaRPr lang="hu-HU" baseline="0" dirty="0"/>
          </a:p>
          <a:p>
            <a:pPr defTabSz="924458">
              <a:defRPr/>
            </a:pPr>
            <a:r>
              <a:rPr lang="hu-HU" baseline="0" dirty="0" err="1"/>
              <a:t>Instagram</a:t>
            </a:r>
            <a:r>
              <a:rPr lang="hu-HU" baseline="0" dirty="0"/>
              <a:t> </a:t>
            </a:r>
            <a:r>
              <a:rPr lang="hu-HU" baseline="0" dirty="0" err="1"/>
              <a:t>mobilos</a:t>
            </a:r>
            <a:r>
              <a:rPr lang="hu-HU" baseline="0" dirty="0"/>
              <a:t> fotó szolgáltatás. (am - </a:t>
            </a:r>
            <a:r>
              <a:rPr lang="hu-HU" baseline="0" dirty="0" err="1"/>
              <a:t>Armenia</a:t>
            </a:r>
            <a:r>
              <a:rPr lang="hu-HU" baseline="0" dirty="0"/>
              <a:t>)</a:t>
            </a:r>
          </a:p>
          <a:p>
            <a:r>
              <a:rPr lang="hu-HU" baseline="0" dirty="0"/>
              <a:t>2009-ben a </a:t>
            </a:r>
            <a:r>
              <a:rPr lang="hu-HU" baseline="0" dirty="0" err="1"/>
              <a:t>google</a:t>
            </a:r>
            <a:r>
              <a:rPr lang="hu-HU" baseline="0" dirty="0"/>
              <a:t> </a:t>
            </a:r>
            <a:r>
              <a:rPr lang="hu-HU" baseline="0" dirty="0" err="1"/>
              <a:t>release-elt</a:t>
            </a:r>
            <a:r>
              <a:rPr lang="hu-HU" baseline="0" dirty="0"/>
              <a:t> egy URL rövidítőt ezen a címen. (</a:t>
            </a:r>
            <a:r>
              <a:rPr lang="hu-HU" baseline="0" dirty="0" err="1"/>
              <a:t>gl</a:t>
            </a:r>
            <a:r>
              <a:rPr lang="hu-HU" baseline="0" dirty="0"/>
              <a:t> - </a:t>
            </a:r>
            <a:r>
              <a:rPr lang="hu-HU" baseline="0" dirty="0" err="1"/>
              <a:t>Greenland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0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(REK) Lokális névszerver</a:t>
            </a:r>
            <a:r>
              <a:rPr lang="hu-HU" baseline="0" dirty="0"/>
              <a:t> rekurzívan elvégzi a névfeloldást</a:t>
            </a:r>
          </a:p>
          <a:p>
            <a:r>
              <a:rPr lang="hu-HU" baseline="0" dirty="0"/>
              <a:t>(ITE) Lokális névszerver </a:t>
            </a:r>
            <a:r>
              <a:rPr lang="hu-HU" baseline="0" dirty="0">
                <a:sym typeface="Wingdings" panose="05000000000000000000" pitchFamily="2" charset="2"/>
              </a:rPr>
              <a:t> többi névszerver 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Néhány iteratív lekérdezéssel válaszolható meg a rekurzív. </a:t>
            </a:r>
          </a:p>
          <a:p>
            <a:endParaRPr lang="hu-HU" baseline="0" dirty="0">
              <a:sym typeface="Wingdings" panose="05000000000000000000" pitchFamily="2" charset="2"/>
            </a:endParaRPr>
          </a:p>
          <a:p>
            <a:r>
              <a:rPr lang="hu-HU" baseline="0" dirty="0">
                <a:sym typeface="Wingdings" panose="05000000000000000000" pitchFamily="2" charset="2"/>
              </a:rPr>
              <a:t>(ITE JELL) gondoljunk a ROOT szerverekre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5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 a vége!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3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Csak úgy mint az SSL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Felülről lefele</a:t>
            </a:r>
            <a:r>
              <a:rPr lang="hu-HU" baseline="0" dirty="0"/>
              <a:t> történik a </a:t>
            </a:r>
            <a:r>
              <a:rPr lang="hu-HU" baseline="0" dirty="0" err="1"/>
              <a:t>validáció</a:t>
            </a:r>
            <a:endParaRPr lang="hu-HU" baseline="0" dirty="0"/>
          </a:p>
          <a:p>
            <a:endParaRPr lang="hu-HU" b="1" baseline="0" dirty="0"/>
          </a:p>
          <a:p>
            <a:r>
              <a:rPr lang="hu-HU" b="1" baseline="0" dirty="0"/>
              <a:t>Összefoglalás</a:t>
            </a:r>
          </a:p>
          <a:p>
            <a:r>
              <a:rPr lang="hu-HU" baseline="0" dirty="0">
                <a:sym typeface="Wingdings" panose="05000000000000000000" pitchFamily="2" charset="2"/>
              </a:rPr>
              <a:t></a:t>
            </a:r>
            <a:r>
              <a:rPr lang="hu-HU" baseline="0" dirty="0"/>
              <a:t>A DNS átverés jelentős gyakorlati probléma. (hozzáadott biztonság nélkül)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>
                <a:sym typeface="Wingdings" panose="05000000000000000000" pitchFamily="2" charset="2"/>
              </a:rPr>
              <a:t>Megbízhatóságot ad a válaszokhoz a DNSSEC</a:t>
            </a:r>
          </a:p>
          <a:p>
            <a:pPr marL="173336" indent="-173336">
              <a:buFont typeface="Wingdings" panose="05000000000000000000" pitchFamily="2" charset="2"/>
              <a:buChar char="à"/>
            </a:pPr>
            <a:r>
              <a:rPr lang="hu-HU" baseline="0" dirty="0">
                <a:sym typeface="Wingdings" panose="05000000000000000000" pitchFamily="2" charset="2"/>
              </a:rPr>
              <a:t>A DNSSEC egyéb </a:t>
            </a:r>
            <a:r>
              <a:rPr lang="hu-HU" baseline="0" dirty="0" err="1">
                <a:sym typeface="Wingdings" panose="05000000000000000000" pitchFamily="2" charset="2"/>
              </a:rPr>
              <a:t>feature-öket</a:t>
            </a:r>
            <a:r>
              <a:rPr lang="hu-HU" baseline="0" dirty="0">
                <a:sym typeface="Wingdings" panose="05000000000000000000" pitchFamily="2" charset="2"/>
              </a:rPr>
              <a:t> is biztosít, amire most nem térünk ki.</a:t>
            </a:r>
            <a:endParaRPr lang="hu-HU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E06F42-2A61-4AB4-BE20-E8F871248893}" type="datetime1">
              <a:rPr lang="en-US">
                <a:solidFill>
                  <a:srgbClr val="000000"/>
                </a:solidFill>
              </a:rPr>
              <a:pPr/>
              <a:t>11/13/2022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2-</a:t>
            </a:r>
            <a:fld id="{FDC8A246-606F-4C28-877C-C35335FE966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olutionofthewe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bar.mysite.com" TargetMode="External"/><Relationship Id="rId2" Type="http://schemas.openxmlformats.org/officeDocument/2006/relationships/hyperlink" Target="foo.mysit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amber.ccs.neu.edu" TargetMode="External"/><Relationship Id="rId4" Type="http://schemas.openxmlformats.org/officeDocument/2006/relationships/hyperlink" Target="http://www.ccs.neu.edu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ccs.neu.ed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nkofamerica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v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rtheastern.edu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s.neu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Telekommunikációs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529287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13. előadás</a:t>
            </a:r>
            <a:r>
              <a:rPr lang="hu-HU" sz="3600" b="1">
                <a:solidFill>
                  <a:schemeClr val="tx1"/>
                </a:solidFill>
              </a:rPr>
              <a:t>: DNS, HTTP</a:t>
            </a:r>
            <a:endParaRPr lang="hu-HU" sz="3600" b="1" dirty="0">
              <a:solidFill>
                <a:schemeClr val="tx1"/>
              </a:solidFill>
            </a:endParaRPr>
          </a:p>
          <a:p>
            <a:r>
              <a:rPr lang="hu-HU" sz="3600" b="1" dirty="0">
                <a:solidFill>
                  <a:schemeClr val="tx1"/>
                </a:solidFill>
              </a:rPr>
              <a:t>		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adminisztráció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/>
          </a:bodyPr>
          <a:lstStyle/>
          <a:p>
            <a:r>
              <a:rPr lang="hu-HU" dirty="0"/>
              <a:t>A fa zónákra bomlik</a:t>
            </a:r>
            <a:endParaRPr lang="en-US" dirty="0"/>
          </a:p>
          <a:p>
            <a:pPr lvl="1"/>
            <a:r>
              <a:rPr lang="hu-HU" dirty="0"/>
              <a:t>Minden zóna rendelkezik egy felügyeleti szervvel</a:t>
            </a:r>
            <a:endParaRPr lang="en-US" dirty="0"/>
          </a:p>
          <a:p>
            <a:pPr lvl="1"/>
            <a:r>
              <a:rPr lang="hu-HU" dirty="0"/>
              <a:t>A hierarchia egy részéért felelős</a:t>
            </a:r>
            <a:endParaRPr lang="en-US" dirty="0"/>
          </a:p>
          <a:p>
            <a:r>
              <a:rPr lang="hu-HU" dirty="0"/>
              <a:t>Példa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CCIS </a:t>
            </a:r>
            <a:r>
              <a:rPr lang="hu-HU" dirty="0"/>
              <a:t>vezérli:</a:t>
            </a:r>
            <a:r>
              <a:rPr lang="en-US" dirty="0"/>
              <a:t> *.ccs.neu.edu</a:t>
            </a:r>
          </a:p>
          <a:p>
            <a:pPr lvl="1"/>
            <a:r>
              <a:rPr lang="en-US" dirty="0"/>
              <a:t>NEU </a:t>
            </a:r>
            <a:r>
              <a:rPr lang="hu-HU" dirty="0"/>
              <a:t>vezérli:</a:t>
            </a:r>
            <a:r>
              <a:rPr lang="en-US" dirty="0"/>
              <a:t> *.neu.edu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3867" y="156793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9807" y="260655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78215" y="260655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3950" y="26065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64725" y="2606550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2908" y="260655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570" y="260655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60655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60655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60655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86262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2890" y="3586261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70749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70245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702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70245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559422" y="2029597"/>
            <a:ext cx="282218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661494" y="2029597"/>
            <a:ext cx="172011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754749" y="2029597"/>
            <a:ext cx="62686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2029597"/>
            <a:ext cx="37261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2029597"/>
            <a:ext cx="134644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602904" y="2029597"/>
            <a:ext cx="377870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2029597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2029597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2029597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68215"/>
            <a:ext cx="91450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559422" y="3068215"/>
            <a:ext cx="190986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47927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69159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69159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69159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777342" y="1578819"/>
            <a:ext cx="1230085" cy="45077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609791"/>
            <a:ext cx="2948450" cy="1910754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417336" y="3488559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405114" y="25088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215439" y="2507020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376554" y="2505193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4402723" y="2503366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83706" y="2508847"/>
            <a:ext cx="3822547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31071" y="1578819"/>
            <a:ext cx="1480586" cy="570006"/>
            <a:chOff x="1219200" y="4876799"/>
            <a:chExt cx="5181605" cy="1384995"/>
          </a:xfrm>
        </p:grpSpPr>
        <p:sp>
          <p:nvSpPr>
            <p:cNvPr id="59" name="Rectangular Callout 5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1902"/>
                <a:gd name="adj2" fmla="val -10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ICANN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997842" y="1606400"/>
            <a:ext cx="1698173" cy="570006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4463"/>
                <a:gd name="adj2" fmla="val 12492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Verisign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14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Egy DNS szerver funkciói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hierarchia egy részét felügyeli</a:t>
            </a:r>
            <a:endParaRPr lang="en-US" dirty="0"/>
          </a:p>
          <a:p>
            <a:pPr lvl="2"/>
            <a:r>
              <a:rPr lang="hu-HU" dirty="0"/>
              <a:t>Nem szükséges minden DNS nevet tárolnia</a:t>
            </a:r>
            <a:endParaRPr lang="en-US" dirty="0"/>
          </a:p>
          <a:p>
            <a:pPr lvl="1"/>
            <a:r>
              <a:rPr lang="hu-HU" dirty="0"/>
              <a:t>A zónájához tartozó összes </a:t>
            </a:r>
            <a:r>
              <a:rPr lang="hu-HU" dirty="0" err="1"/>
              <a:t>hoszt</a:t>
            </a:r>
            <a:r>
              <a:rPr lang="hu-HU" dirty="0"/>
              <a:t> és </a:t>
            </a:r>
            <a:r>
              <a:rPr lang="hu-HU" dirty="0" err="1"/>
              <a:t>domén</a:t>
            </a:r>
            <a:r>
              <a:rPr lang="hu-HU" dirty="0"/>
              <a:t> rekordjainak tárolása</a:t>
            </a:r>
            <a:endParaRPr lang="en-US" dirty="0"/>
          </a:p>
          <a:p>
            <a:pPr lvl="2"/>
            <a:r>
              <a:rPr lang="hu-HU" dirty="0"/>
              <a:t>Másolatok lehetnek a robosztusság növelés végett</a:t>
            </a:r>
            <a:endParaRPr lang="en-US" dirty="0"/>
          </a:p>
          <a:p>
            <a:pPr lvl="1"/>
            <a:r>
              <a:rPr lang="hu-HU" dirty="0"/>
              <a:t>Ismeri a </a:t>
            </a:r>
            <a:r>
              <a:rPr lang="hu-HU" dirty="0" err="1"/>
              <a:t>root</a:t>
            </a:r>
            <a:r>
              <a:rPr lang="hu-HU" dirty="0"/>
              <a:t> szerverek címét</a:t>
            </a:r>
            <a:endParaRPr lang="en-US" dirty="0"/>
          </a:p>
          <a:p>
            <a:pPr lvl="2"/>
            <a:r>
              <a:rPr lang="hu-HU" dirty="0"/>
              <a:t>Ismeretlen nevek feloldása miatt kell</a:t>
            </a:r>
            <a:endParaRPr lang="en-US" dirty="0"/>
          </a:p>
          <a:p>
            <a:r>
              <a:rPr lang="hu-HU" dirty="0"/>
              <a:t>A </a:t>
            </a:r>
            <a:r>
              <a:rPr lang="hu-HU" dirty="0" err="1"/>
              <a:t>root</a:t>
            </a:r>
            <a:r>
              <a:rPr lang="hu-HU" dirty="0"/>
              <a:t> szerverek minden </a:t>
            </a:r>
            <a:r>
              <a:rPr lang="hu-HU" dirty="0" err="1"/>
              <a:t>TLD-t</a:t>
            </a:r>
            <a:r>
              <a:rPr lang="hu-HU" dirty="0"/>
              <a:t> ismernek</a:t>
            </a:r>
            <a:endParaRPr lang="en-US" dirty="0"/>
          </a:p>
          <a:p>
            <a:pPr lvl="1"/>
            <a:r>
              <a:rPr lang="hu-HU" dirty="0"/>
              <a:t>Azaz innen indulva fel lehet tárni…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i="1" dirty="0"/>
              <a:t>T</a:t>
            </a:r>
            <a:r>
              <a:rPr lang="hu-HU" i="1" dirty="0"/>
              <a:t>op </a:t>
            </a:r>
            <a:r>
              <a:rPr lang="hu-HU" b="1" i="1" dirty="0" err="1"/>
              <a:t>L</a:t>
            </a:r>
            <a:r>
              <a:rPr lang="hu-HU" i="1" dirty="0" err="1"/>
              <a:t>evel</a:t>
            </a:r>
            <a:r>
              <a:rPr lang="hu-HU" i="1" dirty="0"/>
              <a:t> </a:t>
            </a:r>
            <a:r>
              <a:rPr lang="hu-HU" b="1" i="1" dirty="0" err="1"/>
              <a:t>D</a:t>
            </a:r>
            <a:r>
              <a:rPr lang="hu-HU" i="1" dirty="0" err="1"/>
              <a:t>omains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b="1" dirty="0"/>
              <a:t>I</a:t>
            </a:r>
            <a:r>
              <a:rPr lang="hu-HU" sz="1800" dirty="0"/>
              <a:t>nternet </a:t>
            </a:r>
            <a:r>
              <a:rPr lang="hu-HU" sz="1800" b="1" dirty="0"/>
              <a:t>C</a:t>
            </a:r>
            <a:r>
              <a:rPr lang="hu-HU" sz="1800" dirty="0"/>
              <a:t>orp. </a:t>
            </a:r>
            <a:r>
              <a:rPr lang="hu-HU" sz="1800" b="1" dirty="0" err="1"/>
              <a:t>A</a:t>
            </a:r>
            <a:r>
              <a:rPr lang="hu-HU" sz="1800" dirty="0" err="1"/>
              <a:t>ssigned</a:t>
            </a:r>
            <a:r>
              <a:rPr lang="hu-HU" sz="1800" dirty="0"/>
              <a:t> </a:t>
            </a:r>
            <a:r>
              <a:rPr lang="hu-HU" sz="1800" b="1" dirty="0" err="1"/>
              <a:t>N</a:t>
            </a:r>
            <a:r>
              <a:rPr lang="hu-HU" sz="1800" dirty="0" err="1"/>
              <a:t>ames</a:t>
            </a:r>
            <a:r>
              <a:rPr lang="hu-HU" sz="1800" dirty="0"/>
              <a:t> and </a:t>
            </a:r>
            <a:r>
              <a:rPr lang="hu-HU" sz="1800" b="1" dirty="0" err="1"/>
              <a:t>N</a:t>
            </a:r>
            <a:r>
              <a:rPr lang="hu-HU" sz="1800" dirty="0" err="1"/>
              <a:t>umbers</a:t>
            </a:r>
            <a:r>
              <a:rPr lang="hu-HU" sz="1800" dirty="0"/>
              <a:t> (1998)</a:t>
            </a:r>
          </a:p>
          <a:p>
            <a:r>
              <a:rPr lang="hu-HU" sz="1800" dirty="0"/>
              <a:t>22+ </a:t>
            </a:r>
            <a:r>
              <a:rPr lang="hu-HU" sz="1800" b="1" dirty="0"/>
              <a:t>általános </a:t>
            </a:r>
            <a:r>
              <a:rPr lang="hu-HU" sz="1800" b="1" i="1" dirty="0" err="1"/>
              <a:t>TLDs</a:t>
            </a:r>
            <a:r>
              <a:rPr lang="hu-HU" sz="1800" dirty="0"/>
              <a:t> létezik </a:t>
            </a:r>
          </a:p>
          <a:p>
            <a:pPr lvl="1"/>
            <a:r>
              <a:rPr lang="hu-HU" sz="1800" u="sng" dirty="0"/>
              <a:t>klasszikusok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com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edu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gov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mil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org</a:t>
            </a:r>
            <a:r>
              <a:rPr lang="hu-HU" sz="1800" dirty="0"/>
              <a:t>, </a:t>
            </a:r>
            <a:r>
              <a:rPr lang="hu-HU" sz="1800" i="1" dirty="0"/>
              <a:t>.net</a:t>
            </a:r>
          </a:p>
          <a:p>
            <a:pPr lvl="1"/>
            <a:r>
              <a:rPr lang="hu-HU" sz="1800" u="sng" dirty="0"/>
              <a:t>később keletkeztek</a:t>
            </a:r>
            <a:r>
              <a:rPr lang="hu-HU" sz="1800" dirty="0"/>
              <a:t>: </a:t>
            </a:r>
            <a:r>
              <a:rPr lang="hu-HU" sz="1800" i="1" dirty="0"/>
              <a:t>.</a:t>
            </a:r>
            <a:r>
              <a:rPr lang="hu-HU" sz="1800" i="1" dirty="0" err="1"/>
              <a:t>aero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museum</a:t>
            </a:r>
            <a:r>
              <a:rPr lang="hu-HU" sz="1800" dirty="0"/>
              <a:t>, </a:t>
            </a:r>
            <a:r>
              <a:rPr lang="hu-HU" sz="1800" i="1" dirty="0"/>
              <a:t>.</a:t>
            </a:r>
            <a:r>
              <a:rPr lang="hu-HU" sz="1800" i="1" dirty="0" err="1"/>
              <a:t>xxx</a:t>
            </a:r>
            <a:endParaRPr lang="hu-HU" sz="1800" i="1" dirty="0"/>
          </a:p>
          <a:p>
            <a:r>
              <a:rPr lang="hu-HU" sz="1800" dirty="0"/>
              <a:t>~250 </a:t>
            </a:r>
            <a:r>
              <a:rPr lang="hu-HU" sz="1800" dirty="0" err="1"/>
              <a:t>TLDs</a:t>
            </a:r>
            <a:r>
              <a:rPr lang="hu-HU" sz="1800" dirty="0"/>
              <a:t> a különböző </a:t>
            </a:r>
            <a:r>
              <a:rPr lang="hu-HU" sz="1800" b="1" dirty="0"/>
              <a:t>ország kódok</a:t>
            </a:r>
            <a:r>
              <a:rPr lang="hu-HU" sz="1800" dirty="0"/>
              <a:t>nak</a:t>
            </a:r>
          </a:p>
          <a:p>
            <a:pPr lvl="1"/>
            <a:r>
              <a:rPr lang="hu-HU" sz="1800" dirty="0"/>
              <a:t>Két betű (mint például .au, .hu), 2010-től plusz nemzetközi karakterek (például kínai)</a:t>
            </a:r>
          </a:p>
          <a:p>
            <a:pPr lvl="1"/>
            <a:r>
              <a:rPr lang="hu-HU" sz="1800" dirty="0"/>
              <a:t>Több elüzletisedett, például a .tv (Tuvalu) </a:t>
            </a:r>
          </a:p>
          <a:p>
            <a:pPr lvl="1"/>
            <a:r>
              <a:rPr lang="hu-HU" sz="1800" dirty="0"/>
              <a:t>Példa </a:t>
            </a:r>
            <a:r>
              <a:rPr lang="hu-HU" sz="1800" dirty="0" err="1"/>
              <a:t>domén</a:t>
            </a:r>
            <a:r>
              <a:rPr lang="hu-HU" sz="1800" dirty="0"/>
              <a:t> </a:t>
            </a:r>
            <a:r>
              <a:rPr lang="hu-HU" sz="1800" dirty="0" err="1"/>
              <a:t>hack-ekre</a:t>
            </a:r>
            <a:r>
              <a:rPr lang="hu-HU" sz="1800" dirty="0"/>
              <a:t>: </a:t>
            </a:r>
            <a:r>
              <a:rPr lang="hu-HU" sz="1800" dirty="0" err="1"/>
              <a:t>instagr.am</a:t>
            </a:r>
            <a:r>
              <a:rPr lang="hu-HU" sz="1800" dirty="0"/>
              <a:t> (Örményország), </a:t>
            </a:r>
            <a:r>
              <a:rPr lang="hu-HU" sz="1800" dirty="0" err="1"/>
              <a:t>goo.gl</a:t>
            </a:r>
            <a:r>
              <a:rPr lang="hu-HU" sz="1800" dirty="0"/>
              <a:t> (Grönland)</a:t>
            </a:r>
          </a:p>
        </p:txBody>
      </p:sp>
    </p:spTree>
    <p:extLst>
      <p:ext uri="{BB962C8B-B14F-4D97-AF65-F5344CB8AC3E}">
        <p14:creationId xmlns:p14="http://schemas.microsoft.com/office/powerpoint/2010/main" val="4482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Name Servers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/>
              <a:t>A</a:t>
            </a:r>
            <a:r>
              <a:rPr lang="en-US" sz="2800" dirty="0"/>
              <a:t> Root Zone </a:t>
            </a:r>
            <a:r>
              <a:rPr lang="hu-HU" sz="2800" dirty="0"/>
              <a:t>Fájlért felelős</a:t>
            </a:r>
            <a:endParaRPr lang="en-US" sz="2800" dirty="0"/>
          </a:p>
          <a:p>
            <a:pPr lvl="1"/>
            <a:r>
              <a:rPr lang="hu-HU" sz="2400" dirty="0"/>
              <a:t>Listát vezet a </a:t>
            </a:r>
            <a:r>
              <a:rPr lang="hu-HU" sz="2400" dirty="0" err="1"/>
              <a:t>TLD-kről</a:t>
            </a:r>
            <a:r>
              <a:rPr lang="hu-HU" sz="2400" dirty="0"/>
              <a:t> és arról, hogy ki felügyeli őket.</a:t>
            </a:r>
            <a:endParaRPr lang="en-US" sz="2400" dirty="0"/>
          </a:p>
          <a:p>
            <a:pPr lvl="1"/>
            <a:r>
              <a:rPr lang="en-US" sz="2400" dirty="0"/>
              <a:t>~272KB</a:t>
            </a:r>
            <a:r>
              <a:rPr lang="hu-HU" sz="2400" dirty="0"/>
              <a:t> a fájl mérete</a:t>
            </a:r>
          </a:p>
          <a:p>
            <a:pPr lvl="1"/>
            <a:r>
              <a:rPr lang="hu-HU" sz="2400" dirty="0"/>
              <a:t>Pl. bejegyzése:</a:t>
            </a:r>
            <a:endParaRPr lang="en-US" sz="1900" dirty="0"/>
          </a:p>
          <a:p>
            <a:pPr marL="45720" indent="0">
              <a:buNone/>
            </a:pPr>
            <a:r>
              <a:rPr lang="en-US" sz="1800" dirty="0"/>
              <a:t>com.			172800	IN	NS	a.gtld-servers.net.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b.gtld-servers.net.</a:t>
            </a:r>
          </a:p>
          <a:p>
            <a:pPr marL="45720" indent="0">
              <a:buNone/>
            </a:pPr>
            <a:r>
              <a:rPr lang="en-US" sz="1800" dirty="0"/>
              <a:t>com.			172800	IN	NS	c.gtld-servers.net.</a:t>
            </a:r>
          </a:p>
          <a:p>
            <a:pPr marL="45720" indent="0">
              <a:buNone/>
            </a:pPr>
            <a:endParaRPr lang="en-US" sz="1700" dirty="0"/>
          </a:p>
          <a:p>
            <a:r>
              <a:rPr lang="hu-HU" sz="2800" dirty="0"/>
              <a:t>Az</a:t>
            </a:r>
            <a:r>
              <a:rPr lang="en-US" sz="2800" dirty="0"/>
              <a:t> ICANN</a:t>
            </a:r>
            <a:r>
              <a:rPr lang="hu-HU" sz="2800" dirty="0"/>
              <a:t> adminisztrálja</a:t>
            </a:r>
            <a:endParaRPr lang="en-US" sz="2800" dirty="0"/>
          </a:p>
          <a:p>
            <a:pPr lvl="1"/>
            <a:r>
              <a:rPr lang="en-US" sz="2400" dirty="0"/>
              <a:t>13 root s</a:t>
            </a:r>
            <a:r>
              <a:rPr lang="hu-HU" sz="2400" dirty="0"/>
              <a:t>z</a:t>
            </a:r>
            <a:r>
              <a:rPr lang="en-US" sz="2400" dirty="0" err="1"/>
              <a:t>erver</a:t>
            </a:r>
            <a:r>
              <a:rPr lang="en-US" sz="2400" dirty="0"/>
              <a:t>, </a:t>
            </a:r>
            <a:r>
              <a:rPr lang="hu-HU" sz="2400" dirty="0"/>
              <a:t>címkék: </a:t>
            </a:r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M</a:t>
            </a:r>
            <a:endParaRPr lang="hu-HU" sz="2400" dirty="0">
              <a:sym typeface="Wingdings" pitchFamily="2" charset="2"/>
            </a:endParaRPr>
          </a:p>
          <a:p>
            <a:pPr lvl="1"/>
            <a:r>
              <a:rPr lang="hu-HU" sz="2000" dirty="0"/>
              <a:t>Pl.: </a:t>
            </a:r>
            <a:r>
              <a:rPr lang="hu-HU" sz="2000" dirty="0" err="1"/>
              <a:t>i.root-servers.net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/>
              <a:t>6 </a:t>
            </a:r>
            <a:r>
              <a:rPr lang="hu-HU" sz="2400" dirty="0"/>
              <a:t>db ezek közül „</a:t>
            </a:r>
            <a:r>
              <a:rPr lang="hu-HU" sz="2400" dirty="0" err="1"/>
              <a:t>anycastolt</a:t>
            </a:r>
            <a:r>
              <a:rPr lang="hu-HU" sz="2400" dirty="0"/>
              <a:t>”</a:t>
            </a:r>
            <a:r>
              <a:rPr lang="en-US" sz="2400" dirty="0"/>
              <a:t>, </a:t>
            </a:r>
            <a:r>
              <a:rPr lang="hu-HU" sz="2400" dirty="0"/>
              <a:t>azaz globálisan számos replika létezik</a:t>
            </a:r>
            <a:endParaRPr lang="en-US" sz="2400" dirty="0"/>
          </a:p>
          <a:p>
            <a:r>
              <a:rPr lang="hu-HU" sz="2800" dirty="0"/>
              <a:t>Ha név nem feloldható (lokálisan), akkor hozzájuk kell fordulni</a:t>
            </a:r>
            <a:endParaRPr lang="en-US" sz="2800" dirty="0"/>
          </a:p>
          <a:p>
            <a:pPr lvl="1"/>
            <a:r>
              <a:rPr lang="hu-HU" sz="2400" dirty="0"/>
              <a:t>A gyakorlatban a legtöbb rendszer lokálisan tárolja ezt az információt (cache)</a:t>
            </a:r>
            <a:endParaRPr lang="en-US" sz="2400" dirty="0"/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34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the Roots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D:\Classes\CS 4700\assets\Root-cur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5346"/>
            <a:ext cx="9144000" cy="391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81200" y="1915892"/>
            <a:ext cx="4821466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Lokális névszerverek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084" y="4103240"/>
            <a:ext cx="8991600" cy="2754763"/>
          </a:xfrm>
        </p:spPr>
        <p:txBody>
          <a:bodyPr>
            <a:normAutofit/>
          </a:bodyPr>
          <a:lstStyle/>
          <a:p>
            <a:r>
              <a:rPr lang="hu-HU" dirty="0"/>
              <a:t>Minden </a:t>
            </a:r>
            <a:r>
              <a:rPr lang="en-US" dirty="0"/>
              <a:t>ISP/c</a:t>
            </a:r>
            <a:r>
              <a:rPr lang="hu-HU" dirty="0"/>
              <a:t>ég rendelkezik egy lokális</a:t>
            </a:r>
            <a:r>
              <a:rPr lang="en-US" dirty="0"/>
              <a:t>, default </a:t>
            </a:r>
            <a:r>
              <a:rPr lang="hu-HU" dirty="0"/>
              <a:t>névszerverrel</a:t>
            </a:r>
            <a:endParaRPr lang="en-US" dirty="0"/>
          </a:p>
          <a:p>
            <a:r>
              <a:rPr lang="hu-HU" dirty="0"/>
              <a:t>Gyakran a </a:t>
            </a:r>
            <a:r>
              <a:rPr lang="en-US" dirty="0"/>
              <a:t>DHCP</a:t>
            </a:r>
            <a:r>
              <a:rPr lang="hu-HU" dirty="0"/>
              <a:t> konfigurálja fel</a:t>
            </a:r>
            <a:endParaRPr lang="en-US" dirty="0"/>
          </a:p>
          <a:p>
            <a:r>
              <a:rPr lang="hu-HU" dirty="0"/>
              <a:t>A DNS lekérdezések a lokális névszervernél kezdődnek</a:t>
            </a:r>
            <a:endParaRPr lang="en-US" dirty="0"/>
          </a:p>
          <a:p>
            <a:r>
              <a:rPr lang="hu-HU" dirty="0"/>
              <a:t>Gyakran cache-be teszik a lekérdezés eredményét</a:t>
            </a:r>
            <a:endParaRPr lang="en-US" dirty="0"/>
          </a:p>
        </p:txBody>
      </p:sp>
      <p:pic>
        <p:nvPicPr>
          <p:cNvPr id="102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1915892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36" y="2405976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97" y="3200179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42" y="2275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 rot="4760621">
            <a:off x="4105371" y="2588360"/>
            <a:ext cx="553978" cy="1861157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flipH="1">
            <a:off x="3959448" y="1067101"/>
            <a:ext cx="2410731" cy="1005472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25142"/>
                <a:gd name="adj2" fmla="val 15956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google.com?</a:t>
              </a:r>
            </a:p>
          </p:txBody>
        </p:sp>
      </p:grpSp>
      <p:sp>
        <p:nvSpPr>
          <p:cNvPr id="14" name="Up Arrow 13"/>
          <p:cNvSpPr/>
          <p:nvPr/>
        </p:nvSpPr>
        <p:spPr>
          <a:xfrm rot="5400000">
            <a:off x="7205450" y="2087271"/>
            <a:ext cx="553978" cy="1594902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Authoratív</a:t>
            </a:r>
            <a:r>
              <a:rPr lang="en-US" dirty="0"/>
              <a:t> N</a:t>
            </a:r>
            <a:r>
              <a:rPr lang="hu-HU" dirty="0"/>
              <a:t>évszerverek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00058"/>
            <a:ext cx="8839200" cy="859971"/>
          </a:xfrm>
        </p:spPr>
        <p:txBody>
          <a:bodyPr>
            <a:normAutofit/>
          </a:bodyPr>
          <a:lstStyle/>
          <a:p>
            <a:r>
              <a:rPr lang="hu-HU" dirty="0"/>
              <a:t>név</a:t>
            </a:r>
            <a:r>
              <a:rPr lang="en-US" dirty="0">
                <a:sym typeface="Wingdings" pitchFamily="2" charset="2"/>
              </a:rPr>
              <a:t>IP </a:t>
            </a:r>
            <a:r>
              <a:rPr lang="hu-HU" dirty="0">
                <a:sym typeface="Wingdings" pitchFamily="2" charset="2"/>
              </a:rPr>
              <a:t>leképezéseket tárolja egy adott </a:t>
            </a:r>
            <a:r>
              <a:rPr lang="hu-HU" dirty="0" err="1">
                <a:sym typeface="Wingdings" pitchFamily="2" charset="2"/>
              </a:rPr>
              <a:t>hoszthoz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5717031" y="2703386"/>
            <a:ext cx="3119218" cy="21111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Northeastern</a:t>
            </a:r>
          </a:p>
        </p:txBody>
      </p:sp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88" y="2436950"/>
            <a:ext cx="826861" cy="82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23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 flipH="1">
            <a:off x="252162" y="1839990"/>
            <a:ext cx="2632552" cy="1005472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3826"/>
                <a:gd name="adj2" fmla="val 8594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www.neu.edu?</a:t>
              </a:r>
            </a:p>
          </p:txBody>
        </p:sp>
      </p:grpSp>
      <p:sp>
        <p:nvSpPr>
          <p:cNvPr id="11" name="Up Arrow 10"/>
          <p:cNvSpPr/>
          <p:nvPr/>
        </p:nvSpPr>
        <p:spPr>
          <a:xfrm rot="5400000">
            <a:off x="633825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528" y="3062867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421" y="3073420"/>
            <a:ext cx="838208" cy="8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5400000">
            <a:off x="2504675" y="3070539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4370348" y="3059985"/>
            <a:ext cx="553978" cy="84397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58889" y="398952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399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138812" y="39895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801" y="1975285"/>
            <a:ext cx="203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www.neu.edu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19800" y="2850381"/>
            <a:ext cx="1894114" cy="63159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Callout 25"/>
          <p:cNvSpPr/>
          <p:nvPr/>
        </p:nvSpPr>
        <p:spPr>
          <a:xfrm>
            <a:off x="4680853" y="4440305"/>
            <a:ext cx="1905000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</a:t>
            </a:r>
            <a:r>
              <a:rPr lang="en-US" sz="2400" dirty="0"/>
              <a:t> ‘neu.edu’</a:t>
            </a:r>
            <a:r>
              <a:rPr lang="hu-HU" sz="2400" dirty="0"/>
              <a:t> felügyelője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 flipH="1">
            <a:off x="3419905" y="1611390"/>
            <a:ext cx="2632552" cy="1005472"/>
            <a:chOff x="1219200" y="4876799"/>
            <a:chExt cx="5181605" cy="138499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32748"/>
                <a:gd name="adj2" fmla="val 935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2" y="4876799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www.neu.edu = 155.33.17.68</a:t>
              </a:r>
            </a:p>
          </p:txBody>
        </p:sp>
      </p:grpSp>
      <p:sp>
        <p:nvSpPr>
          <p:cNvPr id="25" name="Up Arrow Callout 24"/>
          <p:cNvSpPr/>
          <p:nvPr/>
        </p:nvSpPr>
        <p:spPr>
          <a:xfrm>
            <a:off x="2781664" y="4440305"/>
            <a:ext cx="1682377" cy="1296469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Az</a:t>
            </a:r>
            <a:r>
              <a:rPr lang="en-US" sz="2400" dirty="0"/>
              <a:t> ‘</a:t>
            </a:r>
            <a:r>
              <a:rPr lang="en-US" sz="2400" dirty="0" err="1"/>
              <a:t>edu</a:t>
            </a:r>
            <a:r>
              <a:rPr lang="en-US" sz="2400" dirty="0"/>
              <a:t>’</a:t>
            </a:r>
            <a:r>
              <a:rPr lang="hu-HU" sz="2400" dirty="0"/>
              <a:t> felügyelője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509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26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</a:t>
            </a:r>
            <a:r>
              <a:rPr lang="hu-HU" dirty="0" err="1"/>
              <a:t>doménnév</a:t>
            </a:r>
            <a:r>
              <a:rPr lang="hu-HU" dirty="0"/>
              <a:t> feloldás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7970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Minden </a:t>
            </a:r>
            <a:r>
              <a:rPr lang="hu-HU" dirty="0" err="1"/>
              <a:t>hoszt</a:t>
            </a:r>
            <a:r>
              <a:rPr lang="hu-HU" dirty="0"/>
              <a:t> ismer egy lokális DNS szervert</a:t>
            </a:r>
            <a:endParaRPr lang="en-US" dirty="0"/>
          </a:p>
          <a:p>
            <a:pPr lvl="1"/>
            <a:r>
              <a:rPr lang="hu-HU" dirty="0"/>
              <a:t>Minden kérést ennek küld</a:t>
            </a:r>
            <a:endParaRPr lang="en-US" dirty="0"/>
          </a:p>
          <a:p>
            <a:r>
              <a:rPr lang="hu-HU" dirty="0"/>
              <a:t>Ha a lokális DNS szerver tud válaszolni, akkor kész…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a felügyelő szerver az adott névhez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lokális szerver cache-ében van rekord a keresett névhez</a:t>
            </a:r>
            <a:endParaRPr lang="en-US" dirty="0"/>
          </a:p>
          <a:p>
            <a:r>
              <a:rPr lang="hu-HU" dirty="0"/>
              <a:t>Különben menjünk végig a teljes hierarchián felülről lefelé egészen a keresett név felügyeleti szerveréig</a:t>
            </a:r>
            <a:endParaRPr lang="en-US" dirty="0"/>
          </a:p>
          <a:p>
            <a:pPr lvl="1"/>
            <a:r>
              <a:rPr lang="hu-HU" dirty="0"/>
              <a:t>Minden lokális</a:t>
            </a:r>
            <a:r>
              <a:rPr lang="en-US" dirty="0"/>
              <a:t> DNS </a:t>
            </a:r>
            <a:r>
              <a:rPr lang="hu-HU" dirty="0"/>
              <a:t>szerver ismeri a </a:t>
            </a:r>
            <a:r>
              <a:rPr lang="hu-HU" dirty="0" err="1"/>
              <a:t>root</a:t>
            </a:r>
            <a:r>
              <a:rPr lang="hu-HU" dirty="0"/>
              <a:t> szervereket</a:t>
            </a:r>
            <a:endParaRPr lang="en-US" dirty="0"/>
          </a:p>
          <a:p>
            <a:pPr lvl="1"/>
            <a:r>
              <a:rPr lang="hu-HU" dirty="0"/>
              <a:t>Cache tartalma alapján bizonyos lépések átugrása, ha lehet</a:t>
            </a:r>
            <a:endParaRPr lang="en-US" dirty="0"/>
          </a:p>
          <a:p>
            <a:pPr lvl="2"/>
            <a:r>
              <a:rPr lang="hu-HU" dirty="0"/>
              <a:t>Pl. ha  a </a:t>
            </a:r>
            <a:r>
              <a:rPr lang="hu-HU" dirty="0" err="1"/>
              <a:t>root</a:t>
            </a:r>
            <a:r>
              <a:rPr lang="hu-HU" dirty="0"/>
              <a:t> fájl tárolva van a cache-ben, akkor egyből ugorhatunk az „.</a:t>
            </a:r>
            <a:r>
              <a:rPr lang="hu-HU" dirty="0" err="1"/>
              <a:t>edu</a:t>
            </a:r>
            <a:r>
              <a:rPr lang="hu-HU" dirty="0"/>
              <a:t>” szerverére.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6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Lekérdezések</a:t>
            </a:r>
            <a:r>
              <a:rPr lang="hu-HU" b="1" dirty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A lekérdezésnek két fajtája van:</a:t>
            </a:r>
          </a:p>
          <a:p>
            <a:pPr lvl="1"/>
            <a:r>
              <a:rPr lang="hu-HU" sz="1800" i="1" dirty="0"/>
              <a:t>Rekurzív lekérdezés</a:t>
            </a:r>
            <a:r>
              <a:rPr lang="hu-HU" sz="1800" dirty="0"/>
              <a:t> – Ha a névszerver végzi el a névfeloldást, és  tér vissza a válasszal.</a:t>
            </a:r>
          </a:p>
          <a:p>
            <a:pPr lvl="1"/>
            <a:r>
              <a:rPr lang="hu-HU" sz="1800" i="1" dirty="0"/>
              <a:t>Iteratív lekérdezés</a:t>
            </a:r>
            <a:r>
              <a:rPr lang="hu-HU" sz="1800" dirty="0"/>
              <a:t> – Ha a névszerver adja vissza a választ vagy legalább azt, hogy kitől kapható meg a következő válasz.</a:t>
            </a:r>
          </a:p>
          <a:p>
            <a:r>
              <a:rPr lang="hu-HU" sz="1800" dirty="0"/>
              <a:t>Melyik a jobb?</a:t>
            </a:r>
          </a:p>
          <a:p>
            <a:pPr lvl="1"/>
            <a:r>
              <a:rPr lang="hu-HU" sz="1800" i="1" dirty="0"/>
              <a:t>Rekurzív jellemzői</a:t>
            </a:r>
          </a:p>
          <a:p>
            <a:pPr lvl="2"/>
            <a:r>
              <a:rPr lang="hu-HU" sz="1800" dirty="0"/>
              <a:t>Lehetővé teszi a szervernek a kliens terhelés kihelyezését a kezelhetőségért.</a:t>
            </a:r>
          </a:p>
          <a:p>
            <a:pPr lvl="2"/>
            <a:r>
              <a:rPr lang="hu-HU" sz="1800" dirty="0"/>
              <a:t>Lehetővé teszi a szervernek, hogy a kliensek egy csoportja felett végezzen </a:t>
            </a:r>
            <a:r>
              <a:rPr lang="hu-HU" sz="1800" i="1" dirty="0" err="1"/>
              <a:t>cache</a:t>
            </a:r>
            <a:r>
              <a:rPr lang="hu-HU" sz="1800" dirty="0" err="1"/>
              <a:t>lést</a:t>
            </a:r>
            <a:r>
              <a:rPr lang="hu-HU" sz="1800" dirty="0"/>
              <a:t>, a jobb teljesítményért.</a:t>
            </a:r>
          </a:p>
          <a:p>
            <a:pPr lvl="1"/>
            <a:r>
              <a:rPr lang="hu-HU" sz="1800" i="1" dirty="0"/>
              <a:t>Iteratív jellemzői</a:t>
            </a:r>
          </a:p>
          <a:p>
            <a:pPr lvl="2"/>
            <a:r>
              <a:rPr lang="hu-HU" sz="1800" dirty="0"/>
              <a:t>Válasz után nem kell semmit tenni a kéréssel a névszervernek.</a:t>
            </a:r>
          </a:p>
          <a:p>
            <a:pPr lvl="2"/>
            <a:r>
              <a:rPr lang="hu-HU" sz="1800" dirty="0"/>
              <a:t>Könnyű magas terhelésű szervert építeni.</a:t>
            </a: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Rekurzív</a:t>
            </a:r>
            <a:r>
              <a:rPr lang="en-US" dirty="0"/>
              <a:t> 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2542492"/>
            <a:ext cx="4354286" cy="3842657"/>
          </a:xfrm>
        </p:spPr>
        <p:txBody>
          <a:bodyPr>
            <a:normAutofit/>
          </a:bodyPr>
          <a:lstStyle/>
          <a:p>
            <a:r>
              <a:rPr lang="hu-HU" sz="2400" dirty="0"/>
              <a:t>A lokális szerver terhet rak a kérdezett névszerverre (pl. </a:t>
            </a:r>
            <a:r>
              <a:rPr lang="hu-HU" sz="2400" dirty="0" err="1"/>
              <a:t>root</a:t>
            </a:r>
            <a:r>
              <a:rPr lang="hu-HU" sz="2400" dirty="0"/>
              <a:t>)</a:t>
            </a:r>
            <a:endParaRPr lang="en-US" sz="2400" dirty="0"/>
          </a:p>
          <a:p>
            <a:r>
              <a:rPr lang="hu-HU" sz="2400" dirty="0"/>
              <a:t>Honnan tudja a kérdezett, hogy kinek továbbítsa a választ</a:t>
            </a:r>
            <a:r>
              <a:rPr lang="en-US" sz="2400" dirty="0"/>
              <a:t>?</a:t>
            </a:r>
          </a:p>
          <a:p>
            <a:pPr lvl="1"/>
            <a:r>
              <a:rPr lang="en-US" sz="2100" dirty="0"/>
              <a:t>Random ID</a:t>
            </a:r>
            <a:r>
              <a:rPr lang="hu-HU" sz="2100" dirty="0"/>
              <a:t> a DNS lekérdezésben</a:t>
            </a:r>
            <a:endParaRPr lang="en-US" sz="2100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p Arrow 6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3753653">
            <a:off x="7000294" y="5513438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802989" y="4419411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 rot="10800000">
            <a:off x="7802989" y="4419410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14400000">
            <a:off x="6976309" y="555008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 rot="19800000">
            <a:off x="5331388" y="4384863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27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30" name="Rectangular Callout 29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1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Internetes alkalmazások evolúciója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519614"/>
            <a:ext cx="7886700" cy="1657349"/>
          </a:xfrm>
        </p:spPr>
        <p:txBody>
          <a:bodyPr>
            <a:normAutofit/>
          </a:bodyPr>
          <a:lstStyle/>
          <a:p>
            <a:r>
              <a:rPr lang="hu-HU" sz="1800" dirty="0"/>
              <a:t>Folyamatosan változik, növekszik…</a:t>
            </a:r>
          </a:p>
          <a:p>
            <a:pPr lvl="1"/>
            <a:r>
              <a:rPr lang="hu-HU" sz="1800" dirty="0" err="1">
                <a:hlinkClick r:id="rId3"/>
              </a:rPr>
              <a:t>www.evolutionoftheweb.com</a:t>
            </a:r>
            <a:r>
              <a:rPr lang="hu-HU" sz="1800" dirty="0"/>
              <a:t>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50" y="1614489"/>
            <a:ext cx="4400550" cy="2828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2352" y="407408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[1]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Iteratív </a:t>
            </a:r>
            <a:r>
              <a:rPr lang="en-US" dirty="0"/>
              <a:t>DNS </a:t>
            </a:r>
            <a:r>
              <a:rPr lang="hu-HU" dirty="0"/>
              <a:t>lekérdezés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882" y="2786745"/>
            <a:ext cx="4556407" cy="4049487"/>
          </a:xfrm>
        </p:spPr>
        <p:txBody>
          <a:bodyPr>
            <a:normAutofit/>
          </a:bodyPr>
          <a:lstStyle/>
          <a:p>
            <a:r>
              <a:rPr lang="hu-HU" dirty="0"/>
              <a:t>A szerver mindig a következő kérdezendő névszerver adataival tér vissza</a:t>
            </a:r>
            <a:endParaRPr lang="en-US" dirty="0"/>
          </a:p>
          <a:p>
            <a:pPr lvl="1"/>
            <a:r>
              <a:rPr lang="en-US" dirty="0"/>
              <a:t>“I don’t know this name, but this other server might”</a:t>
            </a:r>
          </a:p>
          <a:p>
            <a:r>
              <a:rPr lang="hu-HU" b="1" dirty="0"/>
              <a:t>Napjainkban iteratív módon működik a DNS!!!</a:t>
            </a:r>
            <a:endParaRPr lang="en-US" b="1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90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Up Arrow 5"/>
          <p:cNvSpPr/>
          <p:nvPr/>
        </p:nvSpPr>
        <p:spPr>
          <a:xfrm rot="10800000">
            <a:off x="5004078" y="2656113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985" y="185021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60" y="57896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2" y="5141711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61" y="3419974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072337" y="64398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8194" y="5762205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351" y="4039403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0298" y="1454670"/>
            <a:ext cx="2124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69389" y="4072511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037981" y="2656113"/>
            <a:ext cx="0" cy="6096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 rot="8796339">
            <a:off x="5362201" y="4418209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 rot="7700886">
            <a:off x="6430415" y="3477084"/>
            <a:ext cx="553978" cy="230919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6380931" y="2870058"/>
            <a:ext cx="553978" cy="17935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 rot="16200000">
            <a:off x="6361841" y="2866605"/>
            <a:ext cx="553978" cy="180043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8457775">
            <a:off x="6371435" y="3464446"/>
            <a:ext cx="553978" cy="232646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 rot="19800000">
            <a:off x="5329194" y="4338262"/>
            <a:ext cx="553978" cy="160814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5004078" y="2656114"/>
            <a:ext cx="553978" cy="65140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5714999" y="1948365"/>
            <a:ext cx="1919635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flipH="1">
            <a:off x="424543" y="1737729"/>
            <a:ext cx="4142748" cy="543571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-61220"/>
                <a:gd name="adj2" fmla="val -28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5015484"/>
              <a:ext cx="5181602" cy="1176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www.google.com?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96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bejegyzés elterjedése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1992086"/>
          </a:xfrm>
        </p:spPr>
        <p:txBody>
          <a:bodyPr>
            <a:normAutofit/>
          </a:bodyPr>
          <a:lstStyle/>
          <a:p>
            <a:r>
              <a:rPr lang="hu-HU" dirty="0"/>
              <a:t>Van-e a teremben olyan, aki vásárolt már </a:t>
            </a:r>
            <a:r>
              <a:rPr lang="hu-HU" dirty="0" err="1"/>
              <a:t>domén</a:t>
            </a:r>
            <a:r>
              <a:rPr lang="hu-HU" dirty="0"/>
              <a:t> nevet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Észrevettétek-e, hogy kb. </a:t>
            </a:r>
            <a:r>
              <a:rPr lang="en-US" dirty="0"/>
              <a:t>72 </a:t>
            </a:r>
            <a:r>
              <a:rPr lang="hu-HU" dirty="0"/>
              <a:t>óra kell ahhoz, hogy elérhető legyen a bejegyzés után?</a:t>
            </a:r>
            <a:endParaRPr lang="en-US" dirty="0"/>
          </a:p>
          <a:p>
            <a:pPr lvl="1"/>
            <a:r>
              <a:rPr lang="hu-HU" dirty="0"/>
              <a:t>Ez a késés a</a:t>
            </a:r>
            <a:r>
              <a:rPr lang="en-US" dirty="0"/>
              <a:t> DNS </a:t>
            </a:r>
            <a:r>
              <a:rPr lang="en-US" dirty="0" err="1"/>
              <a:t>Propa</a:t>
            </a:r>
            <a:r>
              <a:rPr lang="hu-HU" dirty="0" err="1"/>
              <a:t>gáció</a:t>
            </a:r>
            <a:r>
              <a:rPr lang="hu-HU" dirty="0"/>
              <a:t>/DNS bejegyzés elterjedése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3" y="393435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55" y="3939070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459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037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30" y="393435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213" y="44242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01514" y="458457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5862" y="455484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963" y="5043649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1400" y="3555051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659" y="507675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695795" y="4424220"/>
            <a:ext cx="679260" cy="30480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22"/>
          <p:cNvSpPr/>
          <p:nvPr/>
        </p:nvSpPr>
        <p:spPr>
          <a:xfrm rot="17569223" flipV="1">
            <a:off x="929094" y="4287573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 rot="17569223" flipV="1">
            <a:off x="5275254" y="4257839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 rot="14655993" flipV="1">
            <a:off x="2359912" y="4249866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 rot="16200000" flipV="1">
            <a:off x="3843832" y="3972877"/>
            <a:ext cx="553978" cy="594010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3"/>
          <p:cNvSpPr txBox="1">
            <a:spLocks/>
          </p:cNvSpPr>
          <p:nvPr/>
        </p:nvSpPr>
        <p:spPr>
          <a:xfrm>
            <a:off x="152396" y="5638788"/>
            <a:ext cx="8991600" cy="6423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Miért nem sikerül ez egy új</a:t>
            </a:r>
            <a:r>
              <a:rPr lang="en-US" dirty="0"/>
              <a:t> DNS n</a:t>
            </a:r>
            <a:r>
              <a:rPr lang="hu-HU" dirty="0"/>
              <a:t>év esetén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4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  <p:bldP spid="27" grpId="0" animBg="1"/>
      <p:bldP spid="28" grpId="0" animBg="1"/>
      <p:bldP spid="29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</a:t>
            </a:r>
            <a:r>
              <a:rPr lang="hu-HU" dirty="0" err="1"/>
              <a:t>elés</a:t>
            </a:r>
            <a:r>
              <a:rPr lang="hu-HU" dirty="0"/>
              <a:t> VS frissesség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28147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elterjedés késését a cache okozza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01" y="3421645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51" y="345710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4551" y="4109637"/>
            <a:ext cx="2420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asgard.ccs.neu.edu</a:t>
            </a:r>
          </a:p>
        </p:txBody>
      </p:sp>
      <p:sp>
        <p:nvSpPr>
          <p:cNvPr id="8" name="Up Arrow 7"/>
          <p:cNvSpPr/>
          <p:nvPr/>
        </p:nvSpPr>
        <p:spPr>
          <a:xfrm rot="16200000" flipV="1">
            <a:off x="2215307" y="2483867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flipH="1">
            <a:off x="5170714" y="2228348"/>
            <a:ext cx="3755571" cy="1597911"/>
            <a:chOff x="1219200" y="4876799"/>
            <a:chExt cx="5181605" cy="1389740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64908"/>
                <a:gd name="adj2" fmla="val 4601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3" y="4901369"/>
              <a:ext cx="5181602" cy="1365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Root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2400" kern="0" dirty="0">
                  <a:solidFill>
                    <a:sysClr val="window" lastClr="FFFFFF"/>
                  </a:solidFill>
                </a:rPr>
                <a:t>Cached .com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Cached </a:t>
              </a: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.net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Zone File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..</a:t>
              </a:r>
              <a:r>
                <a:rPr lang="en-US" sz="2400" kern="0" dirty="0">
                  <a:solidFill>
                    <a:sysClr val="window" lastClr="FFFFFF"/>
                  </a:solidFill>
                </a:rPr>
                <a:t>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2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53" y="5663786"/>
            <a:ext cx="687992" cy="6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206" y="4113895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15" y="4320420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687" y="5745019"/>
            <a:ext cx="697433" cy="6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02683" y="4764124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86647" y="494091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5437" y="6364448"/>
            <a:ext cx="204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ns.godaddy.com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9998" y="6297348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www.my-new-site.com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584371" y="6007782"/>
            <a:ext cx="1719943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 flipH="1">
            <a:off x="170972" y="2256597"/>
            <a:ext cx="3557021" cy="847566"/>
            <a:chOff x="1219200" y="4876799"/>
            <a:chExt cx="5181605" cy="1435489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4" cy="1384994"/>
            </a:xfrm>
            <a:prstGeom prst="wedgeRectCallout">
              <a:avLst>
                <a:gd name="adj1" fmla="val 34875"/>
                <a:gd name="adj2" fmla="val 956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3" y="4904861"/>
              <a:ext cx="5181602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www.my-new-site.com?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793178" y="2273166"/>
            <a:ext cx="2180345" cy="847566"/>
            <a:chOff x="1219200" y="4876799"/>
            <a:chExt cx="5181605" cy="1435489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9"/>
              <a:ext cx="5181605" cy="1384994"/>
            </a:xfrm>
            <a:prstGeom prst="wedgeRectCallout">
              <a:avLst>
                <a:gd name="adj1" fmla="val -18546"/>
                <a:gd name="adj2" fmla="val 9967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2" y="4904861"/>
              <a:ext cx="5181603" cy="1407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400" kern="0" dirty="0">
                  <a:solidFill>
                    <a:sysClr val="window" lastClr="FFFFFF"/>
                  </a:solidFill>
                </a:rPr>
                <a:t>A név nem létezik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Up Arrow 28"/>
          <p:cNvSpPr/>
          <p:nvPr/>
        </p:nvSpPr>
        <p:spPr>
          <a:xfrm rot="5400000" flipV="1">
            <a:off x="2265078" y="2484154"/>
            <a:ext cx="553978" cy="2500444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152396" y="4855110"/>
            <a:ext cx="4332518" cy="10096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zóna fájlok 1-72 </a:t>
            </a:r>
            <a:r>
              <a:rPr lang="hu-HU" dirty="0" err="1"/>
              <a:t>órig</a:t>
            </a:r>
            <a:r>
              <a:rPr lang="hu-HU" dirty="0"/>
              <a:t> élnek a cache-ben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9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DNS </a:t>
            </a:r>
            <a:r>
              <a:rPr lang="hu-HU" dirty="0"/>
              <a:t>Erőforrás rekordok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Resource</a:t>
            </a:r>
            <a:r>
              <a:rPr lang="hu-HU" dirty="0"/>
              <a:t> Records)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 </a:t>
            </a:r>
            <a:r>
              <a:rPr lang="hu-HU" dirty="0"/>
              <a:t>lekérdezéseknek két mezőjük van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</a:p>
          <a:p>
            <a:r>
              <a:rPr lang="hu-HU" dirty="0"/>
              <a:t>Az erőforrás rekord válasz egy DNS lekérdezésre</a:t>
            </a:r>
            <a:endParaRPr lang="en-US" dirty="0"/>
          </a:p>
          <a:p>
            <a:pPr lvl="1"/>
            <a:r>
              <a:rPr lang="hu-HU" dirty="0"/>
              <a:t>Négy mezőből áll</a:t>
            </a:r>
            <a:r>
              <a:rPr lang="en-US" dirty="0"/>
              <a:t>: (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, TTL)</a:t>
            </a:r>
          </a:p>
          <a:p>
            <a:pPr lvl="1"/>
            <a:r>
              <a:rPr lang="hu-HU" dirty="0"/>
              <a:t>Egy lekérdezésre adott válaszban több rekord is </a:t>
            </a:r>
            <a:r>
              <a:rPr lang="hu-HU" dirty="0" err="1"/>
              <a:t>szerpelhet</a:t>
            </a:r>
            <a:endParaRPr lang="en-US" dirty="0"/>
          </a:p>
          <a:p>
            <a:r>
              <a:rPr lang="hu-HU" dirty="0"/>
              <a:t>Mit jelent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</a:t>
            </a:r>
            <a:r>
              <a:rPr lang="hu-HU" dirty="0"/>
              <a:t>és a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</a:t>
            </a:r>
            <a:r>
              <a:rPr lang="hu-HU" dirty="0"/>
              <a:t>mező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Ez a lekérdezés típusától 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 függ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637314" cy="5257800"/>
          </a:xfrm>
        </p:spPr>
        <p:txBody>
          <a:bodyPr>
            <a:normAutofit/>
          </a:bodyPr>
          <a:lstStyle/>
          <a:p>
            <a:r>
              <a:rPr lang="en-US" dirty="0"/>
              <a:t>Type = A / AAAA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IP </a:t>
            </a:r>
            <a:r>
              <a:rPr lang="hu-HU" dirty="0"/>
              <a:t>cím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hu-HU" dirty="0"/>
              <a:t>=</a:t>
            </a:r>
            <a:r>
              <a:rPr lang="en-US" dirty="0"/>
              <a:t> IPv4, AAAA </a:t>
            </a:r>
            <a:r>
              <a:rPr lang="hu-HU" dirty="0"/>
              <a:t>=</a:t>
            </a:r>
            <a:r>
              <a:rPr lang="en-US" dirty="0"/>
              <a:t> IPv6</a:t>
            </a:r>
          </a:p>
          <a:p>
            <a:pPr lvl="1"/>
            <a:endParaRPr lang="en-US" dirty="0"/>
          </a:p>
          <a:p>
            <a:r>
              <a:rPr lang="en-US" dirty="0"/>
              <a:t>Type = NS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rész </a:t>
            </a:r>
            <a:r>
              <a:rPr lang="hu-HU" dirty="0" err="1"/>
              <a:t>domén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a rész </a:t>
            </a:r>
            <a:r>
              <a:rPr lang="hu-HU" dirty="0" err="1"/>
              <a:t>doménhez</a:t>
            </a:r>
            <a:r>
              <a:rPr lang="hu-HU" dirty="0"/>
              <a:t> tartozó DNS szerver neve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hu-HU" dirty="0"/>
              <a:t>Menj és küldd a kérésed ehhez a szerverhez</a:t>
            </a:r>
            <a:r>
              <a:rPr lang="en-US" dirty="0"/>
              <a:t>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06247" y="1578429"/>
            <a:ext cx="4354285" cy="1028587"/>
            <a:chOff x="4506247" y="1578429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6248" y="2699432"/>
            <a:ext cx="4354285" cy="1028587"/>
            <a:chOff x="4506248" y="2699432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www.ccs.neu.edu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129.10.116.81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06247" y="4386944"/>
            <a:ext cx="4354285" cy="1028587"/>
            <a:chOff x="4506247" y="4386944"/>
            <a:chExt cx="4354285" cy="1028587"/>
          </a:xfrm>
        </p:grpSpPr>
        <p:sp>
          <p:nvSpPr>
            <p:cNvPr id="13" name="Rectangle 12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NS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06248" y="5507947"/>
            <a:ext cx="4354285" cy="1028587"/>
            <a:chOff x="4506248" y="5507947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2" y="5589699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129.10.116.51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7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lekérdezés típusok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6198" y="1600200"/>
            <a:ext cx="4561112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= CNAME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kanonikus név</a:t>
            </a:r>
            <a:endParaRPr lang="en-US" dirty="0"/>
          </a:p>
          <a:p>
            <a:pPr lvl="1"/>
            <a:r>
              <a:rPr lang="hu-HU" dirty="0"/>
              <a:t>Alias nevek használatához</a:t>
            </a:r>
            <a:endParaRPr lang="en-US" dirty="0"/>
          </a:p>
          <a:p>
            <a:pPr lvl="1"/>
            <a:r>
              <a:rPr lang="en-US" dirty="0"/>
              <a:t>CDN</a:t>
            </a:r>
            <a:r>
              <a:rPr lang="hu-HU" dirty="0"/>
              <a:t> használja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Type = MX</a:t>
            </a:r>
          </a:p>
          <a:p>
            <a:pPr lvl="1"/>
            <a:r>
              <a:rPr lang="en-US" dirty="0"/>
              <a:t>Name = </a:t>
            </a:r>
            <a:r>
              <a:rPr lang="hu-HU" dirty="0" err="1"/>
              <a:t>emailben</a:t>
            </a:r>
            <a:r>
              <a:rPr lang="hu-HU" dirty="0"/>
              <a:t> szereplő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/>
              <a:t>mail szerver kanonikus neve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04221" y="1578429"/>
            <a:ext cx="4354285" cy="1028587"/>
            <a:chOff x="4506247" y="1578429"/>
            <a:chExt cx="4354285" cy="1028587"/>
          </a:xfrm>
        </p:grpSpPr>
        <p:sp>
          <p:nvSpPr>
            <p:cNvPr id="8" name="Rectangle 7"/>
            <p:cNvSpPr/>
            <p:nvPr/>
          </p:nvSpPr>
          <p:spPr>
            <a:xfrm>
              <a:off x="4506247" y="1578429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242430" y="1864665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04961" y="1660181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CNAME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4222" y="2699432"/>
            <a:ext cx="4354285" cy="1028587"/>
            <a:chOff x="4506248" y="2699432"/>
            <a:chExt cx="4354285" cy="1028587"/>
          </a:xfrm>
        </p:grpSpPr>
        <p:sp>
          <p:nvSpPr>
            <p:cNvPr id="12" name="Rectangle 11"/>
            <p:cNvSpPr/>
            <p:nvPr/>
          </p:nvSpPr>
          <p:spPr>
            <a:xfrm>
              <a:off x="4506248" y="2699432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4259263" y="2985668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4962" y="2781184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foo.mysite.com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3" action="ppaction://hlinkfile"/>
                </a:rPr>
                <a:t>bar.mysite.com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16" name="Rectangle 1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Type: MX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20" name="Rectangle 1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</a:t>
              </a:r>
              <a:r>
                <a:rPr lang="en-US" sz="2400" dirty="0">
                  <a:solidFill>
                    <a:schemeClr val="bg1"/>
                  </a:solidFill>
                  <a:hlinkClick r:id="rId4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Value: </a:t>
              </a:r>
              <a:r>
                <a:rPr lang="en-US" sz="2400" dirty="0">
                  <a:solidFill>
                    <a:schemeClr val="bg1"/>
                  </a:solidFill>
                  <a:hlinkClick r:id="rId5" action="ppaction://hlinkfile"/>
                </a:rPr>
                <a:t>amber.ccs.neu.edu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Fordított lekérdezés (PTR rekord)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8958943" cy="5105400"/>
          </a:xfrm>
        </p:spPr>
        <p:txBody>
          <a:bodyPr/>
          <a:lstStyle/>
          <a:p>
            <a:r>
              <a:rPr lang="hu-HU" dirty="0"/>
              <a:t>Mi a helyzet az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 err="1">
                <a:sym typeface="Wingdings" pitchFamily="2" charset="2"/>
              </a:rPr>
              <a:t>n</a:t>
            </a:r>
            <a:r>
              <a:rPr lang="hu-HU" dirty="0">
                <a:sym typeface="Wingdings" pitchFamily="2" charset="2"/>
              </a:rPr>
              <a:t>év leképezéssel</a:t>
            </a:r>
            <a:r>
              <a:rPr lang="en-US" dirty="0">
                <a:sym typeface="Wingdings" pitchFamily="2" charset="2"/>
              </a:rPr>
              <a:t>?</a:t>
            </a:r>
          </a:p>
          <a:p>
            <a:r>
              <a:rPr lang="hu-HU" dirty="0"/>
              <a:t>Külön hierarchia tárolja ezeket a leképezéseket</a:t>
            </a:r>
            <a:endParaRPr lang="en-US" dirty="0"/>
          </a:p>
          <a:p>
            <a:pPr lvl="1"/>
            <a:r>
              <a:rPr lang="hu-HU" dirty="0"/>
              <a:t>Gyökér pont:</a:t>
            </a:r>
            <a:r>
              <a:rPr lang="en-US" dirty="0"/>
              <a:t> in-</a:t>
            </a:r>
            <a:r>
              <a:rPr lang="en-US" dirty="0" err="1"/>
              <a:t>addr.arpa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ip6.arpa</a:t>
            </a:r>
          </a:p>
          <a:p>
            <a:r>
              <a:rPr lang="hu-HU" dirty="0"/>
              <a:t>DNS rekord típusa</a:t>
            </a:r>
            <a:r>
              <a:rPr lang="en-US" dirty="0"/>
              <a:t> </a:t>
            </a:r>
            <a:r>
              <a:rPr lang="hu-HU" dirty="0"/>
              <a:t>(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hu-HU" dirty="0"/>
              <a:t>):</a:t>
            </a:r>
            <a:r>
              <a:rPr lang="en-US" dirty="0"/>
              <a:t> PTR</a:t>
            </a:r>
          </a:p>
          <a:p>
            <a:pPr lvl="1"/>
            <a:r>
              <a:rPr lang="en-US" dirty="0"/>
              <a:t>Name = </a:t>
            </a:r>
            <a:r>
              <a:rPr lang="hu-HU" dirty="0"/>
              <a:t>IP cím</a:t>
            </a:r>
            <a:endParaRPr lang="en-US" dirty="0"/>
          </a:p>
          <a:p>
            <a:pPr lvl="1"/>
            <a:r>
              <a:rPr lang="en-US" dirty="0"/>
              <a:t>Value = </a:t>
            </a:r>
            <a:r>
              <a:rPr lang="hu-HU" dirty="0" err="1"/>
              <a:t>domén</a:t>
            </a:r>
            <a:r>
              <a:rPr lang="hu-HU" dirty="0"/>
              <a:t> név</a:t>
            </a:r>
            <a:endParaRPr lang="en-US" dirty="0"/>
          </a:p>
          <a:p>
            <a:r>
              <a:rPr lang="hu-HU" dirty="0"/>
              <a:t>Nincs garancia arra, hogy </a:t>
            </a:r>
            <a:br>
              <a:rPr lang="hu-HU" dirty="0"/>
            </a:br>
            <a:r>
              <a:rPr lang="hu-HU" dirty="0"/>
              <a:t>minden IP címre működik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04221" y="4386944"/>
            <a:ext cx="4354285" cy="1028587"/>
            <a:chOff x="4506247" y="4386944"/>
            <a:chExt cx="4354285" cy="1028587"/>
          </a:xfrm>
        </p:grpSpPr>
        <p:sp>
          <p:nvSpPr>
            <p:cNvPr id="6" name="Rectangle 5"/>
            <p:cNvSpPr/>
            <p:nvPr/>
          </p:nvSpPr>
          <p:spPr>
            <a:xfrm>
              <a:off x="4506247" y="4386944"/>
              <a:ext cx="4354285" cy="10285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4242430" y="4673180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Query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04961" y="4468696"/>
              <a:ext cx="358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Type: PTR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04222" y="5507947"/>
            <a:ext cx="4354285" cy="1028587"/>
            <a:chOff x="4506248" y="5507947"/>
            <a:chExt cx="4354285" cy="1028587"/>
          </a:xfrm>
        </p:grpSpPr>
        <p:sp>
          <p:nvSpPr>
            <p:cNvPr id="10" name="Rectangle 9"/>
            <p:cNvSpPr/>
            <p:nvPr/>
          </p:nvSpPr>
          <p:spPr>
            <a:xfrm>
              <a:off x="4506248" y="5507947"/>
              <a:ext cx="4354285" cy="10285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4259263" y="5794183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Resp.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4962" y="5589699"/>
              <a:ext cx="3755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Name: 129.10.116.51 Value: </a:t>
              </a:r>
              <a:r>
                <a:rPr lang="en-US" sz="2400" dirty="0">
                  <a:solidFill>
                    <a:schemeClr val="bg1"/>
                  </a:solidFill>
                  <a:hlinkClick r:id="rId2" action="ppaction://hlinkfile"/>
                </a:rPr>
                <a:t>ccs.neu.edu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60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Indirection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számos lehetőséget biztosít</a:t>
            </a:r>
            <a:endParaRPr lang="en-US" dirty="0"/>
          </a:p>
          <a:p>
            <a:pPr lvl="1"/>
            <a:r>
              <a:rPr lang="hu-HU" dirty="0"/>
              <a:t>Nem csak a gépekre való hivatkozást könnyíti meg</a:t>
            </a:r>
            <a:r>
              <a:rPr lang="en-US" dirty="0"/>
              <a:t>!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hu-HU" dirty="0"/>
              <a:t>Egy gép IP címének lecserélése is triviális</a:t>
            </a:r>
            <a:endParaRPr lang="en-US" dirty="0"/>
          </a:p>
          <a:p>
            <a:pPr lvl="1"/>
            <a:r>
              <a:rPr lang="hu-HU" dirty="0"/>
              <a:t>Pl. a web szervert átköltöztetjük egy új </a:t>
            </a:r>
            <a:r>
              <a:rPr lang="hu-HU" dirty="0" err="1"/>
              <a:t>hosztra</a:t>
            </a:r>
            <a:endParaRPr lang="en-US" dirty="0"/>
          </a:p>
          <a:p>
            <a:pPr lvl="1"/>
            <a:r>
              <a:rPr lang="hu-HU" dirty="0"/>
              <a:t>Csak a DNS rekord bejegyzést kell megváltoztatni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702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Aliasing</a:t>
            </a:r>
            <a:r>
              <a:rPr lang="hu-HU" dirty="0"/>
              <a:t>/Kanonikus nevek</a:t>
            </a:r>
            <a:r>
              <a:rPr lang="en-US" dirty="0"/>
              <a:t> </a:t>
            </a:r>
            <a:r>
              <a:rPr lang="hu-HU" dirty="0"/>
              <a:t>és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Load Balancing</a:t>
            </a:r>
            <a:r>
              <a:rPr lang="hu-HU" dirty="0"/>
              <a:t>/Terhelés elosztás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3998"/>
            <a:ext cx="8839200" cy="598714"/>
          </a:xfrm>
        </p:spPr>
        <p:txBody>
          <a:bodyPr/>
          <a:lstStyle/>
          <a:p>
            <a:r>
              <a:rPr lang="hu-HU" dirty="0"/>
              <a:t>Egy gépnek számos alias neve lehet</a:t>
            </a:r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387" y="2407293"/>
            <a:ext cx="948757" cy="9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6733" y="2115270"/>
            <a:ext cx="1994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www.reddit.com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240" y="2580692"/>
            <a:ext cx="257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www.foursquare.com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136" y="3059654"/>
            <a:ext cx="295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www.huffingtonpost.com</a:t>
            </a:r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231446" y="2315325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3231446" y="2780747"/>
            <a:ext cx="1090184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3231446" y="3059654"/>
            <a:ext cx="1090184" cy="20005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11645" y="307054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*.blogspot.com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12024" y="209221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david.choffnes.com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0347" y="2578614"/>
            <a:ext cx="1476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alan.mislo.ve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>
            <a:off x="5263163" y="2778669"/>
            <a:ext cx="1507184" cy="502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1"/>
          </p:cNvCxnSpPr>
          <p:nvPr/>
        </p:nvCxnSpPr>
        <p:spPr>
          <a:xfrm flipH="1">
            <a:off x="5263154" y="2292265"/>
            <a:ext cx="1248870" cy="2231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</p:cNvCxnSpPr>
          <p:nvPr/>
        </p:nvCxnSpPr>
        <p:spPr>
          <a:xfrm flipH="1" flipV="1">
            <a:off x="5263144" y="3059654"/>
            <a:ext cx="1048501" cy="21094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/>
          <p:cNvSpPr txBox="1">
            <a:spLocks/>
          </p:cNvSpPr>
          <p:nvPr/>
        </p:nvSpPr>
        <p:spPr>
          <a:xfrm>
            <a:off x="159514" y="3592279"/>
            <a:ext cx="8839200" cy="5987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Egy </a:t>
            </a:r>
            <a:r>
              <a:rPr lang="hu-HU" dirty="0" err="1"/>
              <a:t>domén</a:t>
            </a:r>
            <a:r>
              <a:rPr lang="hu-HU" dirty="0"/>
              <a:t> névhez számos IP cím tartozhat</a:t>
            </a:r>
            <a:endParaRPr lang="en-US" dirty="0"/>
          </a:p>
        </p:txBody>
      </p:sp>
      <p:pic>
        <p:nvPicPr>
          <p:cNvPr id="3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3" y="414515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036083" y="5133353"/>
            <a:ext cx="2124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www.google.com</a:t>
            </a:r>
          </a:p>
        </p:txBody>
      </p:sp>
      <p:cxnSp>
        <p:nvCxnSpPr>
          <p:cNvPr id="40" name="Straight Arrow Connector 39"/>
          <p:cNvCxnSpPr>
            <a:stCxn id="39" idx="3"/>
            <a:endCxn id="59" idx="1"/>
          </p:cNvCxnSpPr>
          <p:nvPr/>
        </p:nvCxnSpPr>
        <p:spPr>
          <a:xfrm>
            <a:off x="4160640" y="5333408"/>
            <a:ext cx="2013716" cy="54015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3"/>
            <a:endCxn id="58" idx="1"/>
          </p:cNvCxnSpPr>
          <p:nvPr/>
        </p:nvCxnSpPr>
        <p:spPr>
          <a:xfrm flipV="1">
            <a:off x="4160640" y="4996895"/>
            <a:ext cx="2537966" cy="3365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36" idx="1"/>
          </p:cNvCxnSpPr>
          <p:nvPr/>
        </p:nvCxnSpPr>
        <p:spPr>
          <a:xfrm flipV="1">
            <a:off x="4160640" y="4571027"/>
            <a:ext cx="1357073" cy="7623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3"/>
            <a:endCxn id="60" idx="1"/>
          </p:cNvCxnSpPr>
          <p:nvPr/>
        </p:nvCxnSpPr>
        <p:spPr>
          <a:xfrm>
            <a:off x="4160640" y="5333408"/>
            <a:ext cx="931205" cy="96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606" y="457102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6" y="544769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5" y="5873564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35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Delivery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4" name="Picture 2" descr="D:\Classes\CS 4700\assets\usashap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4" y="1536027"/>
            <a:ext cx="8251371" cy="52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1023224" y="230547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4" y="265381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:\Classes\CS 4700\assets\Netflix-icon-300x1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0" t="10621" r="6646" b="14574"/>
          <a:stretch/>
        </p:blipFill>
        <p:spPr bwMode="auto">
          <a:xfrm>
            <a:off x="7391382" y="4874504"/>
            <a:ext cx="1567543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29" y="4275790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51" y="2305474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6" y="4661741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38" y="3447059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892" y="3194283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-Right Arrow 14"/>
          <p:cNvSpPr/>
          <p:nvPr/>
        </p:nvSpPr>
        <p:spPr>
          <a:xfrm rot="4388538">
            <a:off x="599318" y="3808146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6498330">
            <a:off x="7181835" y="3528073"/>
            <a:ext cx="1037637" cy="4916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 rot="7506663">
            <a:off x="1731548" y="4447244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 rot="19626370">
            <a:off x="6601662" y="2985589"/>
            <a:ext cx="810495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585607" y="4653788"/>
            <a:ext cx="4098226" cy="2072035"/>
            <a:chOff x="404487" y="3333623"/>
            <a:chExt cx="8274022" cy="1523216"/>
          </a:xfrm>
        </p:grpSpPr>
        <p:sp>
          <p:nvSpPr>
            <p:cNvPr id="20" name="Rectangle 19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A </a:t>
              </a:r>
              <a:r>
                <a:rPr lang="en-US" sz="3200" dirty="0">
                  <a:solidFill>
                    <a:schemeClr val="bg1"/>
                  </a:solidFill>
                </a:rPr>
                <a:t>DNS </a:t>
              </a:r>
              <a:r>
                <a:rPr lang="hu-HU" sz="3200" dirty="0">
                  <a:solidFill>
                    <a:schemeClr val="bg1"/>
                  </a:solidFill>
                </a:rPr>
                <a:t>válasz függhet a geográfiai </a:t>
              </a:r>
              <a:r>
                <a:rPr lang="hu-HU" sz="3200" dirty="0" err="1">
                  <a:solidFill>
                    <a:schemeClr val="bg1"/>
                  </a:solidFill>
                </a:rPr>
                <a:t>elhelyezekedéstől</a:t>
              </a:r>
              <a:r>
                <a:rPr lang="hu-HU" sz="3200" dirty="0">
                  <a:solidFill>
                    <a:schemeClr val="bg1"/>
                  </a:solidFill>
                </a:rPr>
                <a:t>, ISP-től, stb...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7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DNS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 fontossága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en-US" dirty="0"/>
              <a:t>DNS</a:t>
            </a:r>
            <a:r>
              <a:rPr lang="hu-HU" dirty="0"/>
              <a:t> nélkül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Hogyan találjunk meg egy weboldalt?</a:t>
            </a:r>
            <a:endParaRPr lang="en-US" dirty="0"/>
          </a:p>
          <a:p>
            <a:r>
              <a:rPr lang="hu-HU" dirty="0"/>
              <a:t>Példa: a </a:t>
            </a:r>
            <a:r>
              <a:rPr lang="hu-HU" dirty="0" err="1"/>
              <a:t>mailszervered</a:t>
            </a:r>
            <a:r>
              <a:rPr lang="hu-HU" dirty="0"/>
              <a:t> azonosít</a:t>
            </a:r>
            <a:endParaRPr lang="en-US" dirty="0"/>
          </a:p>
          <a:p>
            <a:pPr lvl="1"/>
            <a:r>
              <a:rPr lang="hu-HU" dirty="0"/>
              <a:t>Email címet adunk meg weboldalakra való feliratkozásnál</a:t>
            </a:r>
            <a:endParaRPr lang="en-US" dirty="0"/>
          </a:p>
          <a:p>
            <a:pPr lvl="1"/>
            <a:r>
              <a:rPr lang="hu-HU" dirty="0"/>
              <a:t>Mi van, ha valaki eltéríti a DNS bejegyzést a </a:t>
            </a:r>
            <a:r>
              <a:rPr lang="hu-HU" dirty="0" err="1"/>
              <a:t>mailszerveredhez</a:t>
            </a:r>
            <a:r>
              <a:rPr lang="en-US" dirty="0"/>
              <a:t>?</a:t>
            </a:r>
          </a:p>
          <a:p>
            <a:r>
              <a:rPr lang="en-US" dirty="0"/>
              <a:t>DNS </a:t>
            </a:r>
            <a:r>
              <a:rPr lang="hu-HU" dirty="0"/>
              <a:t>a bizalom forrása a weben</a:t>
            </a:r>
            <a:endParaRPr lang="en-US" dirty="0"/>
          </a:p>
          <a:p>
            <a:pPr lvl="1"/>
            <a:r>
              <a:rPr lang="hu-HU" dirty="0"/>
              <a:t>Amikor a felhasználó begépeli 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www.bankofamerica.com</a:t>
            </a:r>
            <a:r>
              <a:rPr lang="hu-HU" dirty="0"/>
              <a:t> címet, azt várja, hogy a bankja honlapja jelenjen meg.</a:t>
            </a:r>
            <a:endParaRPr lang="en-US" dirty="0"/>
          </a:p>
          <a:p>
            <a:pPr lvl="1"/>
            <a:r>
              <a:rPr lang="hu-HU" dirty="0"/>
              <a:t>Mi van, ha a DNS rekordot </a:t>
            </a:r>
            <a:r>
              <a:rPr lang="hu-HU" dirty="0" err="1"/>
              <a:t>meghackelték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10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  <a:r>
              <a:rPr lang="hu-HU" dirty="0"/>
              <a:t> (</a:t>
            </a:r>
            <a:r>
              <a:rPr lang="hu-HU" dirty="0" err="1"/>
              <a:t>DoS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/>
              <a:t>szerverek túlterhelése lekérdezésekkel, amíg össze nem omlanak</a:t>
            </a:r>
            <a:endParaRPr lang="en-US" dirty="0"/>
          </a:p>
          <a:p>
            <a:r>
              <a:rPr lang="hu-HU" dirty="0"/>
              <a:t>2002 </a:t>
            </a:r>
            <a:r>
              <a:rPr lang="en-US" dirty="0"/>
              <a:t>O</a:t>
            </a:r>
            <a:r>
              <a:rPr lang="hu-HU" dirty="0"/>
              <a:t>k</a:t>
            </a:r>
            <a:r>
              <a:rPr lang="en-US" dirty="0"/>
              <a:t>t</a:t>
            </a:r>
            <a:r>
              <a:rPr lang="hu-HU" dirty="0"/>
              <a:t>ó</a:t>
            </a:r>
            <a:r>
              <a:rPr lang="en-US" dirty="0" err="1"/>
              <a:t>ber</a:t>
            </a:r>
            <a:r>
              <a:rPr lang="en-US" dirty="0"/>
              <a:t>: </a:t>
            </a:r>
            <a:r>
              <a:rPr lang="hu-HU" dirty="0"/>
              <a:t>masszív </a:t>
            </a:r>
            <a:r>
              <a:rPr lang="hu-HU" dirty="0" err="1"/>
              <a:t>DDoS</a:t>
            </a:r>
            <a:r>
              <a:rPr lang="hu-HU" dirty="0"/>
              <a:t> támadás a </a:t>
            </a:r>
            <a:r>
              <a:rPr lang="hu-HU" dirty="0" err="1"/>
              <a:t>root</a:t>
            </a:r>
            <a:r>
              <a:rPr lang="hu-HU" dirty="0"/>
              <a:t> szerverek ellen</a:t>
            </a:r>
            <a:endParaRPr lang="en-US" dirty="0"/>
          </a:p>
          <a:p>
            <a:pPr lvl="1"/>
            <a:r>
              <a:rPr lang="hu-HU" dirty="0"/>
              <a:t>Mi volt a hatása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 </a:t>
            </a:r>
            <a:r>
              <a:rPr lang="hu-HU" dirty="0"/>
              <a:t>a felhasználók észre se vették</a:t>
            </a:r>
            <a:endParaRPr lang="en-US" dirty="0"/>
          </a:p>
          <a:p>
            <a:pPr lvl="1"/>
            <a:r>
              <a:rPr lang="hu-HU" dirty="0" err="1"/>
              <a:t>Root</a:t>
            </a:r>
            <a:r>
              <a:rPr lang="hu-HU" dirty="0"/>
              <a:t> zónák mindenhol cache-elve vannak</a:t>
            </a:r>
            <a:endParaRPr lang="en-US" dirty="0"/>
          </a:p>
          <a:p>
            <a:r>
              <a:rPr lang="hu-HU" dirty="0"/>
              <a:t>Célzottabb támadás hatékonyabb lenne</a:t>
            </a:r>
            <a:endParaRPr lang="en-US" dirty="0"/>
          </a:p>
          <a:p>
            <a:pPr lvl="1"/>
            <a:r>
              <a:rPr lang="hu-HU" dirty="0"/>
              <a:t>Lokális</a:t>
            </a:r>
            <a:r>
              <a:rPr lang="en-US" dirty="0"/>
              <a:t> DNS s</a:t>
            </a:r>
            <a:r>
              <a:rPr lang="hu-HU" dirty="0"/>
              <a:t>z</a:t>
            </a:r>
            <a:r>
              <a:rPr lang="en-US" dirty="0" err="1"/>
              <a:t>erver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hu-HU" dirty="0">
                <a:sym typeface="Wingdings" pitchFamily="2" charset="2"/>
              </a:rPr>
              <a:t>elérhetetlen</a:t>
            </a:r>
            <a:r>
              <a:rPr lang="en-US" dirty="0">
                <a:sym typeface="Wingdings" pitchFamily="2" charset="2"/>
              </a:rPr>
              <a:t> DNS</a:t>
            </a:r>
          </a:p>
          <a:p>
            <a:pPr lvl="1"/>
            <a:r>
              <a:rPr lang="en-US" dirty="0">
                <a:sym typeface="Wingdings" pitchFamily="2" charset="2"/>
              </a:rPr>
              <a:t>Authoritative s</a:t>
            </a:r>
            <a:r>
              <a:rPr lang="hu-HU" dirty="0">
                <a:sym typeface="Wingdings" pitchFamily="2" charset="2"/>
              </a:rPr>
              <a:t>z</a:t>
            </a:r>
            <a:r>
              <a:rPr lang="en-US" dirty="0" err="1">
                <a:sym typeface="Wingdings" pitchFamily="2" charset="2"/>
              </a:rPr>
              <a:t>erver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hu-HU" dirty="0">
                <a:sym typeface="Wingdings" pitchFamily="2" charset="2"/>
              </a:rPr>
              <a:t>elérhetetlen </a:t>
            </a:r>
            <a:r>
              <a:rPr lang="hu-HU" dirty="0" err="1">
                <a:sym typeface="Wingdings" pitchFamily="2" charset="2"/>
              </a:rPr>
              <a:t>domén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2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</a:t>
            </a:r>
            <a:r>
              <a:rPr lang="hu-HU" dirty="0" err="1"/>
              <a:t>Hijacking</a:t>
            </a:r>
            <a:r>
              <a:rPr lang="hu-HU" dirty="0"/>
              <a:t> (eltérítés)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24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 </a:t>
            </a:r>
            <a:r>
              <a:rPr lang="hu-HU" dirty="0"/>
              <a:t>vagy</a:t>
            </a:r>
            <a:r>
              <a:rPr lang="en-US" dirty="0"/>
              <a:t> browser </a:t>
            </a:r>
            <a:r>
              <a:rPr lang="hu-HU" dirty="0"/>
              <a:t>megfertőzése (</a:t>
            </a:r>
            <a:r>
              <a:rPr lang="en-US" dirty="0"/>
              <a:t>virus/</a:t>
            </a:r>
            <a:r>
              <a:rPr lang="en-US" dirty="0" err="1"/>
              <a:t>trojan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Pl. Számos trójai megváltoztatja a bejegyzéseket a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/hosts</a:t>
            </a:r>
            <a:r>
              <a:rPr lang="hu-HU" dirty="0"/>
              <a:t> </a:t>
            </a:r>
            <a:r>
              <a:rPr lang="hu-HU" dirty="0" err="1"/>
              <a:t>fájlnan</a:t>
            </a:r>
            <a:endParaRPr lang="en-US" dirty="0"/>
          </a:p>
          <a:p>
            <a:pPr lvl="1"/>
            <a:r>
              <a:rPr lang="en-US" dirty="0"/>
              <a:t>*.bankofamerica.com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evilbank.com</a:t>
            </a:r>
          </a:p>
          <a:p>
            <a:r>
              <a:rPr lang="en-US" dirty="0"/>
              <a:t>Man-in-the-middle</a:t>
            </a:r>
          </a:p>
        </p:txBody>
      </p:sp>
      <p:pic>
        <p:nvPicPr>
          <p:cNvPr id="5" name="Picture 5" descr="D:\Classes\CS 4700\assets\User Coat Blue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920" y="3663327"/>
            <a:ext cx="920326" cy="9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350" y="365631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4907880" y="3874137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80" y="351389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eft-Right Arrow 9"/>
          <p:cNvSpPr/>
          <p:nvPr/>
        </p:nvSpPr>
        <p:spPr>
          <a:xfrm>
            <a:off x="2984559" y="3877643"/>
            <a:ext cx="704121" cy="49169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398" y="4733090"/>
            <a:ext cx="8839200" cy="1961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Válasz hamisítás (</a:t>
            </a:r>
            <a:r>
              <a:rPr lang="hu-HU" dirty="0" err="1"/>
              <a:t>spoofing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Kérések lehallgatása</a:t>
            </a:r>
            <a:endParaRPr lang="en-US" dirty="0"/>
          </a:p>
          <a:p>
            <a:pPr lvl="1"/>
            <a:r>
              <a:rPr lang="hu-HU" dirty="0"/>
              <a:t>Válaszok megversenyeztetése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711441" y="263555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Spoofing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4" y="404188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163560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1110285" y="1739608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636897">
            <a:off x="911852" y="5265648"/>
            <a:ext cx="6530044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184577" y="366240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123.45.67.89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1059348" y="1750494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653109" y="108544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>
            <a:off x="1042372" y="423915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940951" y="4239153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2051" name="Picture 3" descr="D:\Classes\CS 4700\assets\bank_of_america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18869" r="2989" b="16108"/>
          <a:stretch/>
        </p:blipFill>
        <p:spPr bwMode="auto">
          <a:xfrm>
            <a:off x="7543800" y="1897932"/>
            <a:ext cx="160020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2627251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 rot="472089">
            <a:off x="1077063" y="2541418"/>
            <a:ext cx="649110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398067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3767546" y="4980618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6" y="3682643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332115" y="6320379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66.66.66.93</a:t>
            </a:r>
          </a:p>
        </p:txBody>
      </p:sp>
      <p:pic>
        <p:nvPicPr>
          <p:cNvPr id="37" name="Picture 2" descr="D:\Classes\CS 4700\assets\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12" y="5285230"/>
            <a:ext cx="982999" cy="98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:\Classes\CS 4700\assets\devi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233" y="489362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 flipH="1">
            <a:off x="4732399" y="370154"/>
            <a:ext cx="2599716" cy="743862"/>
            <a:chOff x="1219201" y="4876799"/>
            <a:chExt cx="5211555" cy="138499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51791"/>
                <a:gd name="adj2" fmla="val 140057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5140291"/>
              <a:ext cx="5181603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123.45.67.89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63982" y="2644812"/>
            <a:ext cx="3783812" cy="1005472"/>
            <a:chOff x="1219201" y="4876799"/>
            <a:chExt cx="5211555" cy="1384995"/>
          </a:xfrm>
        </p:grpSpPr>
        <p:sp>
          <p:nvSpPr>
            <p:cNvPr id="43" name="Rectangular Callout 4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8422"/>
                <a:gd name="adj2" fmla="val 11517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779464" y="1114713"/>
            <a:ext cx="5905869" cy="1345095"/>
            <a:chOff x="404487" y="3333623"/>
            <a:chExt cx="8274022" cy="1523216"/>
          </a:xfrm>
        </p:grpSpPr>
        <p:sp>
          <p:nvSpPr>
            <p:cNvPr id="46" name="Rectangle 4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Honnan tudjuk, hogy a </a:t>
              </a:r>
              <a:r>
                <a:rPr lang="en-US" sz="3200" dirty="0">
                  <a:solidFill>
                    <a:schemeClr val="bg1"/>
                  </a:solidFill>
                </a:rPr>
                <a:t>n</a:t>
              </a:r>
              <a:r>
                <a:rPr lang="hu-HU" sz="3200" dirty="0">
                  <a:solidFill>
                    <a:schemeClr val="bg1"/>
                  </a:solidFill>
                </a:rPr>
                <a:t>év</a:t>
              </a:r>
              <a:r>
                <a:rPr lang="en-US" sz="3200" dirty="0">
                  <a:solidFill>
                    <a:schemeClr val="bg1"/>
                  </a:solidFill>
                  <a:sym typeface="Wingdings" pitchFamily="2" charset="2"/>
                </a:rPr>
                <a:t>IP </a:t>
              </a:r>
              <a:r>
                <a:rPr lang="hu-HU" sz="3200" dirty="0">
                  <a:solidFill>
                    <a:schemeClr val="bg1"/>
                  </a:solidFill>
                  <a:sym typeface="Wingdings" pitchFamily="2" charset="2"/>
                </a:rPr>
                <a:t>leképezés helyes</a:t>
              </a:r>
              <a:r>
                <a:rPr lang="en-US" sz="3200" dirty="0">
                  <a:solidFill>
                    <a:schemeClr val="bg1"/>
                  </a:solidFill>
                  <a:sym typeface="Wingdings" pitchFamily="2" charset="2"/>
                </a:rPr>
                <a:t>?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4747340" y="3201095"/>
            <a:ext cx="2584775" cy="746605"/>
            <a:chOff x="1219201" y="4876800"/>
            <a:chExt cx="5211555" cy="1384994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800"/>
              <a:ext cx="5181604" cy="1384994"/>
            </a:xfrm>
            <a:prstGeom prst="wedgeRectCallout">
              <a:avLst>
                <a:gd name="adj1" fmla="val 47738"/>
                <a:gd name="adj2" fmla="val 101272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5098934"/>
              <a:ext cx="5181604" cy="7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66.66.66.93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4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  <p:bldP spid="11" grpId="0" animBg="1"/>
      <p:bldP spid="11" grpId="1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Cache Poisoning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197" y="4495800"/>
            <a:ext cx="8138075" cy="2220686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Amíg</a:t>
            </a:r>
            <a:r>
              <a:rPr lang="en-US" dirty="0"/>
              <a:t> TTL </a:t>
            </a:r>
            <a:r>
              <a:rPr lang="hu-HU" dirty="0"/>
              <a:t>lejár</a:t>
            </a:r>
            <a:r>
              <a:rPr lang="en-US" dirty="0"/>
              <a:t>, </a:t>
            </a:r>
            <a:r>
              <a:rPr lang="hu-HU" dirty="0"/>
              <a:t>a</a:t>
            </a:r>
            <a:r>
              <a:rPr lang="en-US" dirty="0"/>
              <a:t> </a:t>
            </a:r>
            <a:r>
              <a:rPr lang="en-US" dirty="0" err="1"/>
              <a:t>BofA</a:t>
            </a:r>
            <a:r>
              <a:rPr lang="en-US" dirty="0"/>
              <a:t> </a:t>
            </a:r>
            <a:r>
              <a:rPr lang="hu-HU" dirty="0"/>
              <a:t>összes kérése, amit a</a:t>
            </a:r>
            <a:r>
              <a:rPr lang="en-US" dirty="0"/>
              <a:t> dns.neu.edu</a:t>
            </a:r>
            <a:r>
              <a:rPr lang="hu-HU" dirty="0" err="1"/>
              <a:t>-nak</a:t>
            </a:r>
            <a:r>
              <a:rPr lang="hu-HU" dirty="0"/>
              <a:t> küld, hamis/fertőzött válasszal tér vissza</a:t>
            </a:r>
            <a:endParaRPr lang="en-US" dirty="0"/>
          </a:p>
          <a:p>
            <a:r>
              <a:rPr lang="hu-HU" dirty="0"/>
              <a:t>Sokkal rosszabb, mint a </a:t>
            </a:r>
            <a:r>
              <a:rPr lang="en-US" dirty="0"/>
              <a:t>spoofing/man-in-the-middle</a:t>
            </a:r>
          </a:p>
          <a:p>
            <a:pPr lvl="1"/>
            <a:r>
              <a:rPr lang="hu-HU" dirty="0"/>
              <a:t>Egy teljes ISP-t érinthet</a:t>
            </a:r>
            <a:r>
              <a:rPr lang="en-US" dirty="0"/>
              <a:t>!</a:t>
            </a:r>
          </a:p>
        </p:txBody>
      </p:sp>
      <p:pic>
        <p:nvPicPr>
          <p:cNvPr id="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7" y="2472206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252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204765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Classes\CS 4700\assets\devil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35" y="351388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549842">
            <a:off x="1006843" y="2000873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5030449" y="228599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184652">
            <a:off x="4865900" y="3184489"/>
            <a:ext cx="3106413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5" y="1573035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7044" y="2962245"/>
            <a:ext cx="1994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ns1.google.com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9268" y="301297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dns.neu.edu</a:t>
            </a:r>
          </a:p>
        </p:txBody>
      </p:sp>
      <p:sp>
        <p:nvSpPr>
          <p:cNvPr id="18" name="Right Arrow 17"/>
          <p:cNvSpPr/>
          <p:nvPr/>
        </p:nvSpPr>
        <p:spPr>
          <a:xfrm rot="11283476">
            <a:off x="980984" y="1982332"/>
            <a:ext cx="282901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flipH="1">
            <a:off x="653108" y="344044"/>
            <a:ext cx="3320144" cy="1005472"/>
            <a:chOff x="1219201" y="4876799"/>
            <a:chExt cx="5211555" cy="1384995"/>
          </a:xfrm>
        </p:grpSpPr>
        <p:sp>
          <p:nvSpPr>
            <p:cNvPr id="20" name="Rectangular Callout 19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www.google.com?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 flipH="1">
            <a:off x="5499928" y="760506"/>
            <a:ext cx="3320144" cy="1005472"/>
            <a:chOff x="1219201" y="4876799"/>
            <a:chExt cx="5211555" cy="1384995"/>
          </a:xfrm>
        </p:grpSpPr>
        <p:sp>
          <p:nvSpPr>
            <p:cNvPr id="23" name="Rectangular Callout 22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5804"/>
                <a:gd name="adj2" fmla="val 83782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www.google.com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74.125.131.26 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5556972" y="4893241"/>
            <a:ext cx="3320144" cy="1005473"/>
            <a:chOff x="1219201" y="4876798"/>
            <a:chExt cx="5211555" cy="1384996"/>
          </a:xfrm>
        </p:grpSpPr>
        <p:sp>
          <p:nvSpPr>
            <p:cNvPr id="26" name="Rectangular Callout 25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-33166"/>
                <a:gd name="adj2" fmla="val -97020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1" y="4876798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= 66.66.66.92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1116776" y="846780"/>
            <a:ext cx="3783812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58839"/>
                <a:gd name="adj2" fmla="val 147658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bankofamerica.com?</a:t>
              </a:r>
            </a:p>
          </p:txBody>
        </p:sp>
      </p:grpSp>
      <p:sp>
        <p:nvSpPr>
          <p:cNvPr id="31" name="Right Arrow 30"/>
          <p:cNvSpPr/>
          <p:nvPr/>
        </p:nvSpPr>
        <p:spPr>
          <a:xfrm rot="21403608">
            <a:off x="1059349" y="2700042"/>
            <a:ext cx="2862967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595456">
            <a:off x="999722" y="2704885"/>
            <a:ext cx="2912975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64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éri el a támadó a fertőzött bejegyzés tárolását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hu-HU" dirty="0"/>
              <a:t>Azt mondjuk a feloldónak, hogy az</a:t>
            </a:r>
            <a:r>
              <a:rPr lang="en-US" dirty="0"/>
              <a:t> </a:t>
            </a:r>
            <a:r>
              <a:rPr lang="hu-HU" dirty="0"/>
              <a:t>áldozathoz tartózó </a:t>
            </a:r>
            <a:r>
              <a:rPr lang="en-US" dirty="0"/>
              <a:t>NS </a:t>
            </a:r>
            <a:r>
              <a:rPr lang="hu-HU" dirty="0"/>
              <a:t>a támadó IP-jén érhető el</a:t>
            </a:r>
            <a:endParaRPr lang="en-US" dirty="0"/>
          </a:p>
          <a:p>
            <a:pPr lvl="1"/>
            <a:r>
              <a:rPr lang="hu-HU" dirty="0"/>
              <a:t>Kiváltó</a:t>
            </a:r>
            <a:r>
              <a:rPr lang="en-US" dirty="0"/>
              <a:t> </a:t>
            </a:r>
            <a:r>
              <a:rPr lang="hu-HU" dirty="0"/>
              <a:t>lekérdezés</a:t>
            </a:r>
            <a:r>
              <a:rPr lang="en-US" dirty="0"/>
              <a:t>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hu-HU" dirty="0"/>
              <a:t>Támadó válasza</a:t>
            </a:r>
            <a:r>
              <a:rPr lang="en-US" dirty="0"/>
              <a:t>:</a:t>
            </a:r>
          </a:p>
          <a:p>
            <a:r>
              <a:rPr lang="hu-HU" sz="2400" dirty="0"/>
              <a:t>Válasz</a:t>
            </a:r>
            <a:r>
              <a:rPr lang="en-US" sz="2400" dirty="0"/>
              <a:t>: (</a:t>
            </a:r>
            <a:r>
              <a:rPr lang="hu-HU" sz="2400" dirty="0"/>
              <a:t>nincs válasz a lekérdezésre</a:t>
            </a:r>
            <a:r>
              <a:rPr lang="en-US" sz="2400" dirty="0"/>
              <a:t>)</a:t>
            </a:r>
            <a:r>
              <a:rPr lang="hu-HU" sz="2400" dirty="0"/>
              <a:t>, de</a:t>
            </a:r>
            <a:endParaRPr lang="en-US" sz="2400" dirty="0"/>
          </a:p>
          <a:p>
            <a:pPr lvl="1"/>
            <a:r>
              <a:rPr lang="en-US" sz="2100" dirty="0"/>
              <a:t>Authority Section: </a:t>
            </a:r>
            <a:r>
              <a:rPr lang="en-US" sz="2100" dirty="0" err="1"/>
              <a:t>attacker.example</a:t>
            </a:r>
            <a:r>
              <a:rPr lang="en-US" sz="2100" dirty="0"/>
              <a:t>. 3600 IN NS </a:t>
            </a:r>
            <a:r>
              <a:rPr lang="en-US" sz="2100" dirty="0" err="1"/>
              <a:t>ns.target.example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Additional Section: </a:t>
            </a:r>
            <a:r>
              <a:rPr lang="en-US" sz="2100" dirty="0" err="1"/>
              <a:t>ns.target.example</a:t>
            </a:r>
            <a:r>
              <a:rPr lang="en-US" sz="2100" dirty="0"/>
              <a:t>. IN A </a:t>
            </a:r>
            <a:r>
              <a:rPr lang="en-US" sz="2100" dirty="0" err="1"/>
              <a:t>w.x.y.z</a:t>
            </a:r>
            <a:endParaRPr lang="en-US" sz="21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435427" y="5043713"/>
            <a:ext cx="8305815" cy="1651001"/>
            <a:chOff x="98612" y="5007574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4"/>
              <a:ext cx="6346007" cy="1926789"/>
            </a:xfrm>
            <a:prstGeom prst="wedgeRectCallout">
              <a:avLst>
                <a:gd name="adj1" fmla="val -16919"/>
                <a:gd name="adj2" fmla="val -9016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4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ctr"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 támadó azt mondja, „hogy a 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doménem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authoratív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szervere a </a:t>
              </a:r>
              <a:r>
                <a:rPr lang="en-US" sz="2800" kern="0" dirty="0" err="1">
                  <a:solidFill>
                    <a:sysClr val="window" lastClr="FFFFFF"/>
                  </a:solidFill>
                </a:rPr>
                <a:t>ns.target.example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és mellesleg itt van az IP-je”…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07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éri el a támadó a fertőzött bejegyzés tárolását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2. NS </a:t>
            </a:r>
            <a:r>
              <a:rPr lang="hu-HU" dirty="0"/>
              <a:t>rekord átirányítása a támadó </a:t>
            </a:r>
            <a:r>
              <a:rPr lang="hu-HU" dirty="0" err="1"/>
              <a:t>doménébe</a:t>
            </a:r>
            <a:endParaRPr lang="en-US" dirty="0"/>
          </a:p>
          <a:p>
            <a:pPr lvl="1"/>
            <a:r>
              <a:rPr lang="hu-HU" dirty="0"/>
              <a:t>Kiváltó lekérdezés</a:t>
            </a:r>
            <a:r>
              <a:rPr lang="en-US" dirty="0"/>
              <a:t>: </a:t>
            </a:r>
            <a:r>
              <a:rPr lang="en-US" dirty="0" err="1"/>
              <a:t>subdomain.attacker.example</a:t>
            </a:r>
            <a:r>
              <a:rPr lang="en-US" dirty="0"/>
              <a:t> IN A</a:t>
            </a:r>
          </a:p>
          <a:p>
            <a:pPr lvl="1"/>
            <a:r>
              <a:rPr lang="hu-HU" dirty="0"/>
              <a:t>Válasz</a:t>
            </a:r>
            <a:r>
              <a:rPr lang="en-US" dirty="0"/>
              <a:t>: (</a:t>
            </a:r>
            <a:r>
              <a:rPr lang="hu-HU" dirty="0"/>
              <a:t>nincs válasz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Authority section: </a:t>
            </a:r>
          </a:p>
          <a:p>
            <a:pPr lvl="3"/>
            <a:r>
              <a:rPr lang="en-US" dirty="0" err="1"/>
              <a:t>Target.example</a:t>
            </a:r>
            <a:r>
              <a:rPr lang="en-US" dirty="0"/>
              <a:t>. 3600 IN NS </a:t>
            </a:r>
            <a:r>
              <a:rPr lang="en-US" dirty="0" err="1"/>
              <a:t>ns.attacker.example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Additional section:</a:t>
            </a:r>
          </a:p>
          <a:p>
            <a:pPr lvl="3"/>
            <a:r>
              <a:rPr lang="en-US" dirty="0" err="1"/>
              <a:t>Ns.attacker.example</a:t>
            </a:r>
            <a:r>
              <a:rPr lang="en-US" dirty="0"/>
              <a:t>. IN A </a:t>
            </a:r>
            <a:r>
              <a:rPr lang="en-US" dirty="0" err="1"/>
              <a:t>w.x.y.z</a:t>
            </a:r>
            <a:r>
              <a:rPr lang="en-US" dirty="0"/>
              <a:t> </a:t>
            </a:r>
            <a:endParaRPr lang="en-US" sz="1500" dirty="0"/>
          </a:p>
        </p:txBody>
      </p:sp>
      <p:grpSp>
        <p:nvGrpSpPr>
          <p:cNvPr id="8" name="Group 7"/>
          <p:cNvGrpSpPr/>
          <p:nvPr/>
        </p:nvGrpSpPr>
        <p:grpSpPr>
          <a:xfrm flipH="1">
            <a:off x="616857" y="5206997"/>
            <a:ext cx="8305815" cy="1651000"/>
            <a:chOff x="98612" y="5007575"/>
            <a:chExt cx="6346007" cy="1926789"/>
          </a:xfrm>
        </p:grpSpPr>
        <p:sp>
          <p:nvSpPr>
            <p:cNvPr id="9" name="Rectangular Callout 8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-5779"/>
                <a:gd name="adj2" fmla="val -80277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9023" y="5098933"/>
              <a:ext cx="6205554" cy="1113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 dirty="0">
                  <a:solidFill>
                    <a:sysClr val="window" lastClr="FFFFFF"/>
                  </a:solidFill>
                </a:rPr>
                <a:t>A támadó nem releváns információt szúr be, melyet a szerver el fog tárolni a </a:t>
              </a:r>
              <a:r>
                <a:rPr lang="hu-HU" sz="2800" kern="0" noProof="0" dirty="0" err="1">
                  <a:solidFill>
                    <a:sysClr val="window" lastClr="FFFFFF"/>
                  </a:solidFill>
                </a:rPr>
                <a:t>cacheben</a:t>
              </a:r>
              <a:r>
                <a:rPr lang="hu-HU" sz="2800" kern="0" noProof="0" dirty="0">
                  <a:solidFill>
                    <a:sysClr val="window" lastClr="FFFFFF"/>
                  </a:solidFill>
                </a:rPr>
                <a:t>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4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  <a:r>
              <a:rPr lang="en-US" dirty="0"/>
              <a:t>: DNSSEC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/>
          </a:bodyPr>
          <a:lstStyle/>
          <a:p>
            <a:r>
              <a:rPr lang="hu-HU" dirty="0"/>
              <a:t>Kritikus rekordokat </a:t>
            </a:r>
            <a:r>
              <a:rPr lang="hu-HU" dirty="0" err="1"/>
              <a:t>kriptografikus</a:t>
            </a:r>
            <a:r>
              <a:rPr lang="hu-HU" dirty="0"/>
              <a:t> aláírással látjuk el</a:t>
            </a:r>
            <a:endParaRPr lang="en-US" dirty="0"/>
          </a:p>
          <a:p>
            <a:pPr lvl="1"/>
            <a:r>
              <a:rPr lang="hu-HU" dirty="0"/>
              <a:t>A feloldó ellenőrzi az aláírást</a:t>
            </a:r>
            <a:endParaRPr lang="en-US" dirty="0"/>
          </a:p>
          <a:p>
            <a:r>
              <a:rPr lang="hu-HU" dirty="0"/>
              <a:t>Két új erőforrástípus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Type = DNSKEY</a:t>
            </a:r>
          </a:p>
          <a:p>
            <a:pPr lvl="2"/>
            <a:r>
              <a:rPr lang="en-US" dirty="0"/>
              <a:t>Name = </a:t>
            </a:r>
            <a:r>
              <a:rPr lang="hu-HU" dirty="0"/>
              <a:t>Zóna </a:t>
            </a:r>
            <a:r>
              <a:rPr lang="hu-HU" dirty="0" err="1"/>
              <a:t>domén</a:t>
            </a:r>
            <a:endParaRPr lang="en-US" dirty="0"/>
          </a:p>
          <a:p>
            <a:pPr lvl="2"/>
            <a:r>
              <a:rPr lang="en-US" dirty="0"/>
              <a:t>Value = </a:t>
            </a:r>
            <a:r>
              <a:rPr lang="hu-HU" dirty="0"/>
              <a:t>A zóna publikus kulcsa</a:t>
            </a:r>
            <a:endParaRPr lang="en-US" dirty="0"/>
          </a:p>
          <a:p>
            <a:pPr lvl="1"/>
            <a:r>
              <a:rPr lang="en-US" dirty="0"/>
              <a:t>Type = RRSIG</a:t>
            </a:r>
          </a:p>
          <a:p>
            <a:pPr lvl="2"/>
            <a:r>
              <a:rPr lang="en-US" dirty="0"/>
              <a:t>Name = (type, name) </a:t>
            </a:r>
            <a:r>
              <a:rPr lang="hu-HU" dirty="0"/>
              <a:t>páros, pl. a lekérdezés maga</a:t>
            </a:r>
            <a:endParaRPr lang="en-US" dirty="0"/>
          </a:p>
          <a:p>
            <a:pPr lvl="2"/>
            <a:r>
              <a:rPr lang="en-US" dirty="0"/>
              <a:t>Value = </a:t>
            </a:r>
            <a:r>
              <a:rPr lang="hu-HU" dirty="0"/>
              <a:t>A lekérdezés eredményének </a:t>
            </a:r>
            <a:r>
              <a:rPr lang="hu-HU" dirty="0" err="1"/>
              <a:t>kriptografikus</a:t>
            </a:r>
            <a:r>
              <a:rPr lang="hu-HU" dirty="0"/>
              <a:t> aláírása</a:t>
            </a:r>
            <a:endParaRPr lang="en-US" dirty="0"/>
          </a:p>
          <a:p>
            <a:r>
              <a:rPr lang="hu-HU" dirty="0"/>
              <a:t>Elterjedése</a:t>
            </a:r>
            <a:endParaRPr lang="en-US" dirty="0"/>
          </a:p>
          <a:p>
            <a:pPr lvl="1"/>
            <a:r>
              <a:rPr lang="hu-HU" dirty="0" err="1"/>
              <a:t>Root</a:t>
            </a:r>
            <a:r>
              <a:rPr lang="hu-HU" dirty="0"/>
              <a:t> szerverek 2010 Július óta</a:t>
            </a:r>
          </a:p>
          <a:p>
            <a:pPr lvl="1"/>
            <a:r>
              <a:rPr lang="en-US" dirty="0"/>
              <a:t>Verisign </a:t>
            </a:r>
            <a:r>
              <a:rPr lang="hu-HU" dirty="0"/>
              <a:t>lehetővé tette a</a:t>
            </a:r>
            <a:r>
              <a:rPr lang="en-US" dirty="0"/>
              <a:t> .com </a:t>
            </a:r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hu-HU" dirty="0"/>
              <a:t> </a:t>
            </a:r>
            <a:r>
              <a:rPr lang="hu-HU" dirty="0" err="1"/>
              <a:t>doménekben</a:t>
            </a:r>
            <a:r>
              <a:rPr lang="hu-HU" dirty="0"/>
              <a:t> 2011 </a:t>
            </a:r>
            <a:r>
              <a:rPr lang="en-US" dirty="0" err="1"/>
              <a:t>Janu</a:t>
            </a:r>
            <a:r>
              <a:rPr lang="hu-HU" dirty="0"/>
              <a:t>ár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5679094" y="3486179"/>
            <a:ext cx="3331028" cy="1005473"/>
            <a:chOff x="1219200" y="4876798"/>
            <a:chExt cx="5181605" cy="1384996"/>
          </a:xfrm>
        </p:grpSpPr>
        <p:sp>
          <p:nvSpPr>
            <p:cNvPr id="6" name="Rectangular Callout 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2846"/>
                <a:gd name="adj2" fmla="val 8703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9202" y="4876798"/>
              <a:ext cx="5181603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Megelőzi az eltérítést és a hamisítást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flipH="1">
            <a:off x="4197335" y="2445765"/>
            <a:ext cx="3788226" cy="1005472"/>
            <a:chOff x="1219201" y="4876799"/>
            <a:chExt cx="521155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47297"/>
                <a:gd name="adj2" fmla="val 8378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Bizalmi hierarchiát hoz létre a zónák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között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Új rekordtípusokat vezettek be:</a:t>
            </a:r>
          </a:p>
          <a:p>
            <a:pPr lvl="1"/>
            <a:r>
              <a:rPr lang="hu-HU" sz="1800" dirty="0"/>
              <a:t>RRSIG a rekordok digitális aláírására.</a:t>
            </a:r>
          </a:p>
          <a:p>
            <a:pPr lvl="1"/>
            <a:r>
              <a:rPr lang="hu-HU" sz="1800" dirty="0"/>
              <a:t>DNSKEY publikus kulcsok használatához a </a:t>
            </a:r>
            <a:r>
              <a:rPr lang="hu-HU" sz="1800" dirty="0" err="1"/>
              <a:t>validáció</a:t>
            </a:r>
            <a:r>
              <a:rPr lang="hu-HU" sz="1800" dirty="0"/>
              <a:t> során.</a:t>
            </a:r>
          </a:p>
          <a:p>
            <a:pPr lvl="1"/>
            <a:r>
              <a:rPr lang="hu-HU" sz="1800" dirty="0"/>
              <a:t>DS publikus kulcsok használatához a delegációhoz.</a:t>
            </a:r>
          </a:p>
          <a:p>
            <a:pPr lvl="1"/>
            <a:r>
              <a:rPr lang="hu-HU" sz="1800" dirty="0"/>
              <a:t>NSEC/NSEC3 a létezés hitelesített visszautasítása. </a:t>
            </a:r>
          </a:p>
          <a:p>
            <a:r>
              <a:rPr lang="hu-HU" sz="1800" dirty="0"/>
              <a:t>Első változat 1997-ben jelent meg. 2005-ben újraírták.</a:t>
            </a:r>
          </a:p>
          <a:p>
            <a:r>
              <a:rPr lang="hu-HU" sz="1800" dirty="0"/>
              <a:t>Ez a fejlesztés viszont a kliensek és szerverek frissítését vonja maga után. (2010 - „</a:t>
            </a:r>
            <a:r>
              <a:rPr lang="hu-HU" sz="1800" dirty="0" err="1"/>
              <a:t>Root</a:t>
            </a:r>
            <a:r>
              <a:rPr lang="hu-HU" sz="1800" dirty="0"/>
              <a:t>” szerverek frissítése.)</a:t>
            </a:r>
          </a:p>
          <a:p>
            <a:r>
              <a:rPr lang="hu-HU" sz="1800" dirty="0"/>
              <a:t>A kliensek a szokott módon kérdezik le a DNS-t, és később ellenőrzik a válasz hitelességét.</a:t>
            </a:r>
          </a:p>
          <a:p>
            <a:r>
              <a:rPr lang="hu-HU" sz="1800" dirty="0"/>
              <a:t>A </a:t>
            </a:r>
            <a:r>
              <a:rPr lang="hu-HU" sz="1800" i="1" dirty="0" err="1"/>
              <a:t>Trust</a:t>
            </a:r>
            <a:r>
              <a:rPr lang="hu-HU" sz="1800" i="1" dirty="0"/>
              <a:t> </a:t>
            </a:r>
            <a:r>
              <a:rPr lang="hu-HU" sz="1800" i="1" dirty="0" err="1"/>
              <a:t>Anchor</a:t>
            </a:r>
            <a:r>
              <a:rPr lang="hu-HU" sz="1800" dirty="0"/>
              <a:t> </a:t>
            </a:r>
            <a:r>
              <a:rPr lang="hu-HU" sz="1800" dirty="0" err="1"/>
              <a:t>a</a:t>
            </a:r>
            <a:r>
              <a:rPr lang="hu-HU" sz="1800" dirty="0"/>
              <a:t> publikus kulcsok gyökere. (DNS kliens konfigurációjának a része)</a:t>
            </a:r>
          </a:p>
          <a:p>
            <a:r>
              <a:rPr lang="hu-HU" sz="1800" dirty="0"/>
              <a:t>A biztonság leköveti a DNS hierarchiát.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DNSSEC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80131" cy="4351338"/>
          </a:xfrm>
        </p:spPr>
        <p:txBody>
          <a:bodyPr>
            <a:normAutofit/>
          </a:bodyPr>
          <a:lstStyle/>
          <a:p>
            <a:r>
              <a:rPr lang="hu-HU" sz="1800" dirty="0"/>
              <a:t>Példa a </a:t>
            </a:r>
            <a:r>
              <a:rPr lang="hu-HU" sz="1800" dirty="0" err="1">
                <a:hlinkClick r:id="rId3"/>
              </a:rPr>
              <a:t>www.uw.edu</a:t>
            </a:r>
            <a:r>
              <a:rPr lang="hu-HU" sz="1800" dirty="0"/>
              <a:t> lekérdezése egy klienssel.</a:t>
            </a:r>
          </a:p>
          <a:p>
            <a:r>
              <a:rPr lang="hu-HU" sz="1800" dirty="0"/>
              <a:t>Kliens hitelesíti a választ: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Kroot</a:t>
            </a:r>
            <a:r>
              <a:rPr lang="hu-HU" sz="1800" dirty="0"/>
              <a:t> egy </a:t>
            </a:r>
            <a:r>
              <a:rPr lang="hu-HU" sz="1800" i="1" dirty="0" err="1"/>
              <a:t>Trust</a:t>
            </a:r>
            <a:r>
              <a:rPr lang="hu-HU" sz="1800" i="1" dirty="0"/>
              <a:t> </a:t>
            </a:r>
            <a:r>
              <a:rPr lang="hu-HU" sz="1800" i="1" dirty="0" err="1"/>
              <a:t>Anchor</a:t>
            </a:r>
            <a:r>
              <a:rPr lang="hu-HU" sz="1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Kroot</a:t>
            </a:r>
            <a:r>
              <a:rPr lang="hu-HU" sz="1800" dirty="0" err="1"/>
              <a:t>-ot</a:t>
            </a:r>
            <a:r>
              <a:rPr lang="hu-HU" sz="1800" dirty="0"/>
              <a:t> használja a </a:t>
            </a:r>
            <a:r>
              <a:rPr lang="hu-HU" sz="1800" cap="small" dirty="0" err="1"/>
              <a:t>Kedu</a:t>
            </a:r>
            <a:r>
              <a:rPr lang="hu-HU" sz="1800" dirty="0"/>
              <a:t> ellenőrzésére.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Kedu</a:t>
            </a:r>
            <a:r>
              <a:rPr lang="hu-HU" sz="1800" dirty="0" err="1"/>
              <a:t>-t</a:t>
            </a:r>
            <a:r>
              <a:rPr lang="hu-HU" sz="1800" dirty="0"/>
              <a:t> használja a </a:t>
            </a:r>
            <a:r>
              <a:rPr lang="hu-HU" sz="1800" cap="small" dirty="0" err="1"/>
              <a:t>Kuw.edu</a:t>
            </a:r>
            <a:r>
              <a:rPr lang="hu-HU" sz="1800" dirty="0"/>
              <a:t> ellenőrzésére.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sz="1800" cap="small" dirty="0" err="1"/>
              <a:t>Kuw.edu</a:t>
            </a:r>
            <a:r>
              <a:rPr lang="hu-HU" sz="1800" dirty="0" err="1"/>
              <a:t>-t</a:t>
            </a:r>
            <a:r>
              <a:rPr lang="hu-HU" sz="1800" dirty="0"/>
              <a:t> használja a IP cím ellenőrzésére.</a:t>
            </a:r>
          </a:p>
          <a:p>
            <a:pPr marL="914400" lvl="1" indent="-457200">
              <a:buFont typeface="+mj-lt"/>
              <a:buAutoNum type="arabicPeriod"/>
            </a:pPr>
            <a:endParaRPr lang="hu-HU" sz="1800" dirty="0"/>
          </a:p>
          <a:p>
            <a:pPr marL="914400" lvl="1" indent="-457200">
              <a:buFont typeface="+mj-lt"/>
              <a:buAutoNum type="arabicPeriod"/>
            </a:pPr>
            <a:endParaRPr lang="hu-HU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1" y="1825626"/>
            <a:ext cx="3809731" cy="450202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690979" y="5958316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[6]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629637A9-119A-49DA-BD12-AAC58B377D80}" type="slidenum">
              <a:rPr lang="en-US" sz="1600" smtClean="0">
                <a:solidFill>
                  <a:schemeClr val="tx1"/>
                </a:solidFill>
              </a:rPr>
              <a:t>39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7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</a:t>
            </a:r>
            <a:r>
              <a:rPr lang="en-US" dirty="0"/>
              <a:t>8</a:t>
            </a:r>
            <a:r>
              <a:rPr lang="hu-HU" dirty="0"/>
              <a:t>. réteg”</a:t>
            </a:r>
            <a:r>
              <a:rPr lang="en-US" dirty="0"/>
              <a:t> (</a:t>
            </a:r>
            <a:r>
              <a:rPr lang="hu-HU" dirty="0"/>
              <a:t>A szénalapú csomópontok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Ha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Fel szeretnél hívni valakit, akkor el kell kérned a telefonszámát</a:t>
            </a:r>
          </a:p>
          <a:p>
            <a:pPr lvl="2"/>
            <a:r>
              <a:rPr lang="hu-HU" dirty="0"/>
              <a:t>Nem hívhatod csak úgy</a:t>
            </a:r>
            <a:r>
              <a:rPr lang="en-US" dirty="0"/>
              <a:t> “P </a:t>
            </a:r>
            <a:r>
              <a:rPr lang="hu-HU" dirty="0"/>
              <a:t>I S T Á T</a:t>
            </a:r>
            <a:r>
              <a:rPr lang="en-US" dirty="0"/>
              <a:t>”</a:t>
            </a:r>
          </a:p>
          <a:p>
            <a:pPr lvl="1"/>
            <a:r>
              <a:rPr lang="hu-HU" dirty="0"/>
              <a:t>Levelet küldenél valakinek</a:t>
            </a:r>
            <a:r>
              <a:rPr lang="en-US" dirty="0"/>
              <a:t>,</a:t>
            </a:r>
            <a:r>
              <a:rPr lang="hu-HU" dirty="0"/>
              <a:t> akkor szükséged van a címére</a:t>
            </a:r>
            <a:endParaRPr lang="en-US" dirty="0"/>
          </a:p>
          <a:p>
            <a:r>
              <a:rPr lang="hu-HU" dirty="0"/>
              <a:t>Mi a helyzet az</a:t>
            </a:r>
            <a:r>
              <a:rPr lang="en-US" dirty="0"/>
              <a:t> Internet</a:t>
            </a:r>
            <a:r>
              <a:rPr lang="hu-HU" dirty="0"/>
              <a:t>tel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Ha el akarod érni a</a:t>
            </a:r>
            <a:r>
              <a:rPr lang="en-US" dirty="0"/>
              <a:t> Google</a:t>
            </a:r>
            <a:r>
              <a:rPr lang="hu-HU" dirty="0" err="1"/>
              <a:t>-t</a:t>
            </a:r>
            <a:r>
              <a:rPr lang="en-US" dirty="0"/>
              <a:t>, </a:t>
            </a:r>
            <a:r>
              <a:rPr lang="hu-HU" dirty="0"/>
              <a:t>szükséges annak IP címe</a:t>
            </a:r>
            <a:endParaRPr lang="en-US" dirty="0"/>
          </a:p>
          <a:p>
            <a:pPr lvl="1"/>
            <a:r>
              <a:rPr lang="hu-HU" dirty="0"/>
              <a:t>Tudja valaki a </a:t>
            </a:r>
            <a:r>
              <a:rPr lang="hu-HU" dirty="0" err="1"/>
              <a:t>Google</a:t>
            </a:r>
            <a:r>
              <a:rPr lang="hu-HU" dirty="0"/>
              <a:t> IP címét???</a:t>
            </a:r>
            <a:endParaRPr lang="en-US" dirty="0"/>
          </a:p>
          <a:p>
            <a:r>
              <a:rPr lang="hu-HU" dirty="0"/>
              <a:t>A probléma bennünk van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emberek nem képesek IP címek megjegyzésére</a:t>
            </a:r>
            <a:endParaRPr lang="en-US" dirty="0"/>
          </a:p>
          <a:p>
            <a:pPr lvl="1"/>
            <a:r>
              <a:rPr lang="hu-HU" dirty="0"/>
              <a:t>Ember számára értelmes nevek kellenek, melyek IP címekre képezhetők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</a:t>
            </a:r>
            <a:r>
              <a:rPr lang="hu-HU" dirty="0"/>
              <a:t>Bizalmi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 rot="685083">
            <a:off x="1033555" y="4924232"/>
            <a:ext cx="334469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9" y="4277739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074037" y="638320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dns.bofa.com</a:t>
            </a:r>
          </a:p>
        </p:txBody>
      </p:sp>
      <p:grpSp>
        <p:nvGrpSpPr>
          <p:cNvPr id="28" name="Group 27"/>
          <p:cNvGrpSpPr/>
          <p:nvPr/>
        </p:nvGrpSpPr>
        <p:grpSpPr>
          <a:xfrm flipH="1">
            <a:off x="118389" y="5751254"/>
            <a:ext cx="3629225" cy="1005472"/>
            <a:chOff x="1219201" y="4876799"/>
            <a:chExt cx="521155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49152" y="4876799"/>
              <a:ext cx="5181604" cy="1384995"/>
            </a:xfrm>
            <a:prstGeom prst="wedgeRectCallout">
              <a:avLst>
                <a:gd name="adj1" fmla="val 36355"/>
                <a:gd name="adj2" fmla="val -12192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1" y="4876799"/>
              <a:ext cx="5181604" cy="1314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Hol van a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bankofamerica.com?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576402" y="5066049"/>
            <a:ext cx="3401150" cy="1393356"/>
            <a:chOff x="1219201" y="4876799"/>
            <a:chExt cx="5211555" cy="1429325"/>
          </a:xfrm>
        </p:grpSpPr>
        <p:sp>
          <p:nvSpPr>
            <p:cNvPr id="40" name="Rectangular Callout 39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123.45.67.89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x9fnskflkalk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74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41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848" y="34874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988151" y="4487403"/>
            <a:ext cx="189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.com (</a:t>
            </a:r>
            <a:r>
              <a:rPr lang="en-US" sz="2000" dirty="0" err="1"/>
              <a:t>Verisign</a:t>
            </a:r>
            <a:r>
              <a:rPr lang="en-US" sz="2000" dirty="0"/>
              <a:t>)</a:t>
            </a:r>
          </a:p>
        </p:txBody>
      </p:sp>
      <p:pic>
        <p:nvPicPr>
          <p:cNvPr id="51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34" y="3459123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20984107">
            <a:off x="1036451" y="4194205"/>
            <a:ext cx="32090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34" y="1593332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809673" y="2593280"/>
            <a:ext cx="2422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Root Zone (ICANN)</a:t>
            </a:r>
          </a:p>
        </p:txBody>
      </p:sp>
      <p:pic>
        <p:nvPicPr>
          <p:cNvPr id="56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0" y="1565000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ight Arrow 56"/>
          <p:cNvSpPr/>
          <p:nvPr/>
        </p:nvSpPr>
        <p:spPr>
          <a:xfrm rot="19558391">
            <a:off x="629422" y="3129749"/>
            <a:ext cx="40406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13"/>
          <p:cNvSpPr/>
          <p:nvPr/>
        </p:nvSpPr>
        <p:spPr>
          <a:xfrm rot="5400000">
            <a:off x="5318807" y="2196729"/>
            <a:ext cx="1988495" cy="968828"/>
          </a:xfrm>
          <a:prstGeom prst="curvedDown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8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04" y="5383255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4134998" y="6383203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dns.evil.com</a:t>
            </a:r>
          </a:p>
        </p:txBody>
      </p:sp>
      <p:grpSp>
        <p:nvGrpSpPr>
          <p:cNvPr id="60" name="Group 59"/>
          <p:cNvGrpSpPr/>
          <p:nvPr/>
        </p:nvGrpSpPr>
        <p:grpSpPr>
          <a:xfrm flipH="1">
            <a:off x="5581258" y="5066049"/>
            <a:ext cx="3401150" cy="1393356"/>
            <a:chOff x="1219201" y="4876799"/>
            <a:chExt cx="5211555" cy="1429325"/>
          </a:xfrm>
          <a:solidFill>
            <a:schemeClr val="accent2"/>
          </a:solidFill>
        </p:grpSpPr>
        <p:sp>
          <p:nvSpPr>
            <p:cNvPr id="61" name="Rectangular Callout 60"/>
            <p:cNvSpPr/>
            <p:nvPr/>
          </p:nvSpPr>
          <p:spPr>
            <a:xfrm>
              <a:off x="1249153" y="4876799"/>
              <a:ext cx="5181603" cy="1384995"/>
            </a:xfrm>
            <a:prstGeom prst="wedgeRectCallout">
              <a:avLst>
                <a:gd name="adj1" fmla="val 63105"/>
                <a:gd name="adj2" fmla="val 7830"/>
              </a:avLst>
            </a:prstGeom>
            <a:grpFill/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1" y="4885376"/>
              <a:ext cx="5181603" cy="14207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IP: 66.66.66.93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Key: &lt;     &gt;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SIG: 9na8x7040a3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3" name="Picture 2" descr="D:\Classes\CS 4700\assets\k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7" y="5523424"/>
            <a:ext cx="486965" cy="48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D:\Classes\CS 4700\assets\devil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141" y="5058351"/>
            <a:ext cx="718486" cy="71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Bent Arrow 11"/>
          <p:cNvSpPr/>
          <p:nvPr/>
        </p:nvSpPr>
        <p:spPr>
          <a:xfrm rot="5400000">
            <a:off x="5999120" y="3523371"/>
            <a:ext cx="1791949" cy="2150421"/>
          </a:xfrm>
          <a:prstGeom prst="bentArrow">
            <a:avLst>
              <a:gd name="adj1" fmla="val 9813"/>
              <a:gd name="adj2" fmla="val 13458"/>
              <a:gd name="adj3" fmla="val 31682"/>
              <a:gd name="adj4" fmla="val 4375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7012362" y="3276209"/>
            <a:ext cx="1253189" cy="1349829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6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52" grpId="0" animBg="1"/>
      <p:bldP spid="57" grpId="0" animBg="1"/>
      <p:bldP spid="14" grpId="0" animBg="1"/>
      <p:bldP spid="59" grpId="0"/>
      <p:bldP spid="12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DNSSEC Solve all our problems?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No.</a:t>
            </a:r>
          </a:p>
          <a:p>
            <a:r>
              <a:rPr lang="en-US" dirty="0"/>
              <a:t>DNS still vulnerable to reflection attacks + injected responses</a:t>
            </a:r>
          </a:p>
        </p:txBody>
      </p:sp>
    </p:spTree>
    <p:extLst>
      <p:ext uri="{BB962C8B-B14F-4D97-AF65-F5344CB8AC3E}">
        <p14:creationId xmlns:p14="http://schemas.microsoft.com/office/powerpoint/2010/main" val="3852417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Reflection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big incident in 2012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(http://</a:t>
            </a:r>
            <a:r>
              <a:rPr lang="en-US" sz="1600" dirty="0" err="1"/>
              <a:t>blog.cloudflare.com</a:t>
            </a:r>
            <a:r>
              <a:rPr lang="en-US" sz="1600" dirty="0"/>
              <a:t>/65gbps-ddos-no-problem/)</a:t>
            </a:r>
          </a:p>
          <a:p>
            <a:pPr lvl="1"/>
            <a:r>
              <a:rPr lang="en-US" sz="2400" dirty="0"/>
              <a:t>65 </a:t>
            </a:r>
            <a:r>
              <a:rPr lang="en-US" sz="2400" dirty="0" err="1"/>
              <a:t>Gbps</a:t>
            </a:r>
            <a:r>
              <a:rPr lang="en-US" sz="2400" dirty="0"/>
              <a:t> </a:t>
            </a:r>
            <a:r>
              <a:rPr lang="en-US" sz="2400" dirty="0" err="1"/>
              <a:t>DDoS</a:t>
            </a:r>
            <a:endParaRPr lang="en-US" sz="2400" dirty="0"/>
          </a:p>
          <a:p>
            <a:pPr lvl="1"/>
            <a:r>
              <a:rPr lang="en-US" sz="2400" dirty="0"/>
              <a:t>Would need to compromise 65,000 machines each with 1 Mbps uplink</a:t>
            </a:r>
            <a:r>
              <a:rPr lang="en-US" sz="2500" dirty="0"/>
              <a:t> </a:t>
            </a:r>
          </a:p>
          <a:p>
            <a:pPr lvl="2"/>
            <a:r>
              <a:rPr lang="en-US" sz="2100" dirty="0"/>
              <a:t>How was this attack possible?</a:t>
            </a:r>
          </a:p>
          <a:p>
            <a:r>
              <a:rPr lang="en-US" sz="2700" dirty="0"/>
              <a:t>Use DNS reflection to amplify a Botnet attack.</a:t>
            </a:r>
          </a:p>
          <a:p>
            <a:r>
              <a:rPr lang="en-US" sz="2700" dirty="0"/>
              <a:t>Key weak link: Open DNS resolvers will answer queries for anyone http://</a:t>
            </a:r>
            <a:r>
              <a:rPr lang="en-US" sz="2700" dirty="0" err="1"/>
              <a:t>openresolverproject.org</a:t>
            </a:r>
            <a:r>
              <a:rPr lang="en-US" sz="27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4052621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this work?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Remember: DNS is UDP</a:t>
            </a:r>
          </a:p>
          <a:p>
            <a:r>
              <a:rPr lang="en-US" dirty="0"/>
              <a:t>No handshaking between endpoints</a:t>
            </a:r>
          </a:p>
          <a:p>
            <a:r>
              <a:rPr lang="en-US" dirty="0"/>
              <a:t>I can send a DNS query with a forged IP address and the response will go to that IP address</a:t>
            </a:r>
          </a:p>
          <a:p>
            <a:pPr lvl="1"/>
            <a:r>
              <a:rPr lang="en-US" b="1" dirty="0"/>
              <a:t>Secret sauce: </a:t>
            </a:r>
            <a:r>
              <a:rPr lang="en-US" dirty="0"/>
              <a:t>a small request that can elicit a large response</a:t>
            </a:r>
          </a:p>
          <a:p>
            <a:pPr lvl="1"/>
            <a:r>
              <a:rPr lang="en-US" dirty="0"/>
              <a:t>E.g., query for zone files, or DNSSEC records (both large record types).</a:t>
            </a:r>
          </a:p>
          <a:p>
            <a:r>
              <a:rPr lang="en-US" dirty="0"/>
              <a:t>Botnet hosts spoof DNS queries with victim’s IP address as source</a:t>
            </a:r>
          </a:p>
          <a:p>
            <a:pPr lvl="1"/>
            <a:r>
              <a:rPr lang="en-US" dirty="0"/>
              <a:t>Resolver responds by sending massive volumes of data 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7252" y="1855531"/>
            <a:ext cx="974467" cy="998861"/>
            <a:chOff x="401394" y="2653817"/>
            <a:chExt cx="974467" cy="998861"/>
          </a:xfrm>
        </p:grpSpPr>
        <p:pic>
          <p:nvPicPr>
            <p:cNvPr id="6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71937" y="3096502"/>
            <a:ext cx="974467" cy="998861"/>
            <a:chOff x="401394" y="2653817"/>
            <a:chExt cx="974467" cy="998861"/>
          </a:xfrm>
        </p:grpSpPr>
        <p:pic>
          <p:nvPicPr>
            <p:cNvPr id="9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608223" y="4711217"/>
            <a:ext cx="974467" cy="998861"/>
            <a:chOff x="401394" y="2653817"/>
            <a:chExt cx="974467" cy="998861"/>
          </a:xfrm>
        </p:grpSpPr>
        <p:pic>
          <p:nvPicPr>
            <p:cNvPr id="12" name="Picture 2" descr="D:\Pictures\Server_icons_lnx\Icons\128X128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94" y="2653817"/>
              <a:ext cx="851735" cy="85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D:\Classes\CS 4700\assets\devil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375" y="2934192"/>
              <a:ext cx="718486" cy="718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0" y="6023428"/>
            <a:ext cx="313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Hosts infected by botnet</a:t>
            </a:r>
          </a:p>
        </p:txBody>
      </p:sp>
      <p:pic>
        <p:nvPicPr>
          <p:cNvPr id="15" name="Picture 3" descr="D:\Pictures\Server_icons_lnx\Icons\128X128\data_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134" y="3650740"/>
            <a:ext cx="927338" cy="92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490685" y="4633685"/>
            <a:ext cx="19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Resolver</a:t>
            </a:r>
          </a:p>
        </p:txBody>
      </p:sp>
      <p:pic>
        <p:nvPicPr>
          <p:cNvPr id="17" name="Picture 2" descr="D:\Pictures\Server_icons_lnx\Icons\128X128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08" y="3687777"/>
            <a:ext cx="851735" cy="85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416799" y="4622799"/>
            <a:ext cx="92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Victim</a:t>
            </a:r>
          </a:p>
        </p:txBody>
      </p:sp>
      <p:grpSp>
        <p:nvGrpSpPr>
          <p:cNvPr id="19" name="Group 18"/>
          <p:cNvGrpSpPr/>
          <p:nvPr/>
        </p:nvGrpSpPr>
        <p:grpSpPr>
          <a:xfrm flipH="1">
            <a:off x="2757712" y="1415143"/>
            <a:ext cx="3588671" cy="1415144"/>
            <a:chOff x="98612" y="5007575"/>
            <a:chExt cx="6346007" cy="1926789"/>
          </a:xfrm>
        </p:grpSpPr>
        <p:sp>
          <p:nvSpPr>
            <p:cNvPr id="20" name="Rectangular Callout 19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79661"/>
                <a:gd name="adj2" fmla="val 8184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563255" y="5214258"/>
            <a:ext cx="3588671" cy="1415144"/>
            <a:chOff x="98612" y="5007575"/>
            <a:chExt cx="6346007" cy="1926789"/>
          </a:xfrm>
        </p:grpSpPr>
        <p:sp>
          <p:nvSpPr>
            <p:cNvPr id="25" name="Rectangular Callout 24"/>
            <p:cNvSpPr/>
            <p:nvPr/>
          </p:nvSpPr>
          <p:spPr>
            <a:xfrm>
              <a:off x="98612" y="5007575"/>
              <a:ext cx="6346007" cy="1926789"/>
            </a:xfrm>
            <a:prstGeom prst="wedgeRectCallout">
              <a:avLst>
                <a:gd name="adj1" fmla="val 105445"/>
                <a:gd name="adj2" fmla="val -48226"/>
              </a:avLst>
            </a:prstGeom>
            <a:solidFill>
              <a:schemeClr val="accent2"/>
            </a:solidFill>
            <a:ln w="38100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9023" y="5098933"/>
              <a:ext cx="6205554" cy="16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Src</a:t>
              </a:r>
              <a:r>
                <a:rPr lang="en-US" sz="2800" kern="0" noProof="0" dirty="0">
                  <a:solidFill>
                    <a:sysClr val="window" lastClr="FFFFFF"/>
                  </a:solidFill>
                </a:rPr>
                <a:t>: Victim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Dst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: Open Resolver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DNS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…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 rot="1623034">
            <a:off x="1474889" y="3085003"/>
            <a:ext cx="2657929" cy="3037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334514">
            <a:off x="1550921" y="3743832"/>
            <a:ext cx="2008709" cy="3504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1019213">
            <a:off x="1369222" y="4496543"/>
            <a:ext cx="2425943" cy="296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856718" y="2957286"/>
            <a:ext cx="2291568" cy="21441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471035" y="4725141"/>
            <a:ext cx="5905869" cy="1345095"/>
            <a:chOff x="404487" y="3333623"/>
            <a:chExt cx="8274022" cy="1523216"/>
          </a:xfrm>
        </p:grpSpPr>
        <p:sp>
          <p:nvSpPr>
            <p:cNvPr id="36" name="Rectangle 3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ontent Placeholder 2"/>
            <p:cNvSpPr txBox="1">
              <a:spLocks/>
            </p:cNvSpPr>
            <p:nvPr/>
          </p:nvSpPr>
          <p:spPr>
            <a:xfrm>
              <a:off x="404487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Sometimes the DNS resolver network thinks it is under attack by the victim!!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4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01613"/>
            <a:ext cx="7772400" cy="892175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Web and HTTP</a:t>
            </a:r>
          </a:p>
        </p:txBody>
      </p:sp>
      <p:sp>
        <p:nvSpPr>
          <p:cNvPr id="100354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B6A8868F-06B6-4BD5-9C24-93F0FCABF248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60488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i="1" dirty="0">
                <a:ea typeface="ＭＳ Ｐゴシック" pitchFamily="34" charset="-128"/>
              </a:rPr>
              <a:t>First, a review…</a:t>
            </a:r>
          </a:p>
          <a:p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web page</a:t>
            </a:r>
            <a:r>
              <a:rPr lang="en-US" dirty="0">
                <a:ea typeface="ＭＳ Ｐゴシック" pitchFamily="34" charset="-128"/>
              </a:rPr>
              <a:t> consists of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objects</a:t>
            </a:r>
          </a:p>
          <a:p>
            <a:r>
              <a:rPr lang="en-US" dirty="0">
                <a:ea typeface="ＭＳ Ｐゴシック" pitchFamily="34" charset="-128"/>
              </a:rPr>
              <a:t>object can be HTML file, JPEG image, Java applet, audio file,…</a:t>
            </a:r>
          </a:p>
          <a:p>
            <a:r>
              <a:rPr lang="en-US" dirty="0">
                <a:ea typeface="ＭＳ Ｐゴシック" pitchFamily="34" charset="-128"/>
              </a:rPr>
              <a:t>web page consists of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base HTML-file</a:t>
            </a:r>
            <a:r>
              <a:rPr lang="en-US" dirty="0">
                <a:ea typeface="ＭＳ Ｐゴシック" pitchFamily="34" charset="-128"/>
              </a:rPr>
              <a:t> which includes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several referenced objects</a:t>
            </a:r>
          </a:p>
          <a:p>
            <a:r>
              <a:rPr lang="en-US" dirty="0">
                <a:ea typeface="ＭＳ Ｐゴシック" pitchFamily="34" charset="-128"/>
              </a:rPr>
              <a:t>each object is addressable by a </a:t>
            </a: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URL, </a:t>
            </a:r>
            <a:r>
              <a:rPr lang="en-US" dirty="0">
                <a:ea typeface="ＭＳ Ｐゴシック" pitchFamily="34" charset="-128"/>
              </a:rPr>
              <a:t>e.g.,</a:t>
            </a:r>
          </a:p>
          <a:p>
            <a:pPr>
              <a:buFont typeface="Wingdings" pitchFamily="2" charset="2"/>
              <a:buNone/>
            </a:pPr>
            <a:endParaRPr lang="en-US" dirty="0">
              <a:ea typeface="ＭＳ Ｐゴシック" pitchFamily="34" charset="-128"/>
            </a:endParaRPr>
          </a:p>
        </p:txBody>
      </p:sp>
      <p:grpSp>
        <p:nvGrpSpPr>
          <p:cNvPr id="100357" name="Group 10"/>
          <p:cNvGrpSpPr>
            <a:grpSpLocks/>
          </p:cNvGrpSpPr>
          <p:nvPr/>
        </p:nvGrpSpPr>
        <p:grpSpPr bwMode="auto">
          <a:xfrm>
            <a:off x="1201738" y="5203443"/>
            <a:ext cx="6835775" cy="1144588"/>
            <a:chOff x="788" y="2955"/>
            <a:chExt cx="4306" cy="721"/>
          </a:xfrm>
        </p:grpSpPr>
        <p:sp>
          <p:nvSpPr>
            <p:cNvPr id="100359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www.someschool.edu/someDept/pic.gif</a:t>
              </a:r>
            </a:p>
          </p:txBody>
        </p:sp>
        <p:sp>
          <p:nvSpPr>
            <p:cNvPr id="100360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1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00362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host name</a:t>
              </a:r>
            </a:p>
          </p:txBody>
        </p:sp>
        <p:sp>
          <p:nvSpPr>
            <p:cNvPr id="100363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path</a:t>
              </a:r>
              <a:r>
                <a: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name</a:t>
              </a:r>
            </a:p>
          </p:txBody>
        </p:sp>
      </p:grpSp>
      <p:pic>
        <p:nvPicPr>
          <p:cNvPr id="100358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082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overview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240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Web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client</a:t>
            </a:r>
            <a:r>
              <a:rPr lang="en-US" i="1" dirty="0">
                <a:solidFill>
                  <a:srgbClr val="FF0000"/>
                </a:solidFill>
                <a:ea typeface="ＭＳ Ｐゴシック" pitchFamily="34" charset="-128"/>
              </a:rPr>
              <a:t>:</a:t>
            </a:r>
            <a:r>
              <a:rPr lang="en-US" dirty="0">
                <a:ea typeface="ＭＳ Ｐゴシック" pitchFamily="34" charset="-128"/>
              </a:rPr>
              <a:t> browser that requests, receives, (using HTTP protocol) and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displays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server:</a:t>
            </a:r>
            <a:r>
              <a:rPr lang="en-US" dirty="0">
                <a:ea typeface="ＭＳ Ｐゴシック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240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2D134CE-B7CE-4D71-8E8E-E320F22EF27D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0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PC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Firefox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6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Apache Web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02407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iphone running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Safari browser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102456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7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102454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5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0" name="Picture 3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102452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3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request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102450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51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CC0000"/>
                  </a:solidFill>
                  <a:latin typeface="Arial" pitchFamily="34" charset="0"/>
                  <a:ea typeface="ＭＳ Ｐゴシック" pitchFamily="34" charset="-128"/>
                </a:rPr>
                <a:t>HTTP response</a:t>
              </a:r>
              <a:endParaRPr lang="en-US" sz="24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pic>
        <p:nvPicPr>
          <p:cNvPr id="102413" name="Picture 43" descr="iphone_stylized_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414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1024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4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02415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102416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7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8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19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0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1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46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7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2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3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44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5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4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25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6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42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3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7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02428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0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02441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02429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0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1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2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3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4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5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6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7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02438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2439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7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HTTP overview (continued)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4513" y="1511300"/>
            <a:ext cx="39719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uses TCP:</a:t>
            </a:r>
          </a:p>
          <a:p>
            <a:r>
              <a:rPr lang="en-US" sz="2400">
                <a:ea typeface="ＭＳ Ｐゴシック" pitchFamily="34" charset="-128"/>
              </a:rPr>
              <a:t>client initiates TCP connection (creates socket) to server,  port 80</a:t>
            </a:r>
          </a:p>
          <a:p>
            <a:r>
              <a:rPr lang="en-US" sz="2400">
                <a:ea typeface="ＭＳ Ｐゴシック" pitchFamily="34" charset="-128"/>
              </a:rPr>
              <a:t>server accepts TCP connection from client</a:t>
            </a:r>
          </a:p>
          <a:p>
            <a:r>
              <a:rPr lang="en-US" sz="2400">
                <a:ea typeface="ＭＳ Ｐゴシック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sz="2400">
                <a:ea typeface="ＭＳ Ｐゴシック" pitchFamily="34" charset="-128"/>
              </a:rPr>
              <a:t>TCP connection closed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04455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377765" y="1776037"/>
            <a:ext cx="4646706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sz="2800" i="1" dirty="0">
                <a:solidFill>
                  <a:srgbClr val="CC0000"/>
                </a:solidFill>
                <a:ea typeface="ＭＳ Ｐゴシック" pitchFamily="34" charset="-128"/>
              </a:rPr>
              <a:t>HTTP is 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itchFamily="34" charset="-128"/>
              </a:rPr>
              <a:t>stateless</a:t>
            </a:r>
            <a:r>
              <a:rPr lang="ja-JP" altLang="en-US" sz="2800" i="1" dirty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ea typeface="ＭＳ Ｐゴシック" pitchFamily="34" charset="-128"/>
              </a:rPr>
              <a:t> (in theory…)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a typeface="ＭＳ Ｐゴシック" pitchFamily="34" charset="-128"/>
              </a:rPr>
              <a:t>server maintains no information about past client requests</a:t>
            </a:r>
          </a:p>
        </p:txBody>
      </p:sp>
      <p:sp>
        <p:nvSpPr>
          <p:cNvPr id="10445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A904BE7E-5957-4093-92B8-2E956CB0265B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2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04456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protocols that maintain 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 are complex!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past history (state) must be maintained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if server/client crashes, their views of 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 may be inconsistent, must be reconciled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</a:pPr>
            <a:endParaRPr lang="en-US" sz="2000" dirty="0">
              <a:solidFill>
                <a:srgbClr val="000000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04457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pic>
        <p:nvPicPr>
          <p:cNvPr id="104458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754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Statikus és dinamikus weboldalak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8542"/>
            <a:ext cx="7886700" cy="1285105"/>
          </a:xfrm>
        </p:spPr>
        <p:txBody>
          <a:bodyPr>
            <a:normAutofit/>
          </a:bodyPr>
          <a:lstStyle/>
          <a:p>
            <a:r>
              <a:rPr lang="hu-HU" sz="1800" dirty="0"/>
              <a:t>A </a:t>
            </a:r>
            <a:r>
              <a:rPr lang="hu-HU" sz="1800" i="1" dirty="0"/>
              <a:t>statikus weboldal</a:t>
            </a:r>
            <a:r>
              <a:rPr lang="hu-HU" sz="1800" dirty="0"/>
              <a:t> tartalma nem változik csak manuális átszerkesztéssel.</a:t>
            </a:r>
          </a:p>
          <a:p>
            <a:r>
              <a:rPr lang="hu-HU" sz="1800" dirty="0"/>
              <a:t>A </a:t>
            </a:r>
            <a:r>
              <a:rPr lang="hu-HU" sz="1800" i="1" dirty="0"/>
              <a:t>dinamikus weboldal</a:t>
            </a:r>
            <a:r>
              <a:rPr lang="hu-HU" sz="1800" dirty="0"/>
              <a:t> valamilyen kód végrehajtásaként keletkezik, mint például: </a:t>
            </a:r>
            <a:r>
              <a:rPr lang="hu-HU" sz="1800" i="1" dirty="0" err="1"/>
              <a:t>javascript</a:t>
            </a:r>
            <a:r>
              <a:rPr lang="hu-HU" sz="1800" dirty="0"/>
              <a:t>, </a:t>
            </a:r>
            <a:r>
              <a:rPr lang="hu-HU" sz="1800" i="1" dirty="0"/>
              <a:t>PHP</a:t>
            </a:r>
            <a:r>
              <a:rPr lang="hu-HU" sz="1800" dirty="0"/>
              <a:t>, vagy mindkettő egyszerre.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68" y="3289565"/>
            <a:ext cx="6100661" cy="2509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1893" y="5614241"/>
            <a:ext cx="114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bg2">
                    <a:lumMod val="75000"/>
                  </a:schemeClr>
                </a:solidFill>
              </a:rPr>
              <a:t>Forrás: [4]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496889" y="3553098"/>
            <a:ext cx="401683" cy="1750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4320366" y="5303522"/>
            <a:ext cx="377364" cy="6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83575" y="598357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83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</a:t>
            </a:r>
            <a:r>
              <a:rPr lang="hu-HU" dirty="0"/>
              <a:t>es nevek és címek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Címek</a:t>
            </a:r>
            <a:r>
              <a:rPr lang="en-US" dirty="0"/>
              <a:t>, </a:t>
            </a:r>
            <a:r>
              <a:rPr lang="hu-HU" dirty="0"/>
              <a:t>pl.</a:t>
            </a:r>
            <a:r>
              <a:rPr lang="en-US" dirty="0"/>
              <a:t> 129.10.117.100</a:t>
            </a:r>
          </a:p>
          <a:p>
            <a:pPr lvl="1"/>
            <a:r>
              <a:rPr lang="hu-HU" dirty="0"/>
              <a:t>Számítógépek által használt címkék a gépek azonosítására</a:t>
            </a:r>
            <a:endParaRPr lang="en-US" dirty="0"/>
          </a:p>
          <a:p>
            <a:pPr lvl="1"/>
            <a:r>
              <a:rPr lang="hu-HU" dirty="0"/>
              <a:t>A hálózat szerkezetét tükrözi</a:t>
            </a:r>
            <a:endParaRPr lang="en-US" dirty="0"/>
          </a:p>
          <a:p>
            <a:r>
              <a:rPr lang="hu-HU" dirty="0"/>
              <a:t>Nevek, pl.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www.northeastern.edu</a:t>
            </a:r>
            <a:endParaRPr lang="en-US" dirty="0"/>
          </a:p>
          <a:p>
            <a:pPr lvl="1"/>
            <a:r>
              <a:rPr lang="hu-HU" dirty="0"/>
              <a:t>Ember számára értelmes címkék a gépeknek</a:t>
            </a:r>
            <a:endParaRPr lang="en-US" dirty="0"/>
          </a:p>
          <a:p>
            <a:pPr lvl="1"/>
            <a:r>
              <a:rPr lang="hu-HU" dirty="0"/>
              <a:t>A szervezeti struktúrát tükrözi</a:t>
            </a:r>
            <a:endParaRPr lang="en-US" dirty="0"/>
          </a:p>
          <a:p>
            <a:r>
              <a:rPr lang="hu-HU" dirty="0"/>
              <a:t>Hogyan képezzünk az egyikről a másikra?</a:t>
            </a:r>
            <a:endParaRPr lang="en-US" dirty="0"/>
          </a:p>
          <a:p>
            <a:pPr lvl="1"/>
            <a:r>
              <a:rPr lang="en-US" dirty="0"/>
              <a:t>Domain Name System (DNS)</a:t>
            </a:r>
          </a:p>
        </p:txBody>
      </p:sp>
    </p:spTree>
    <p:extLst>
      <p:ext uri="{BB962C8B-B14F-4D97-AF65-F5344CB8AC3E}">
        <p14:creationId xmlns:p14="http://schemas.microsoft.com/office/powerpoint/2010/main" val="29141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HTTP connections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non-persistent HTTP</a:t>
            </a:r>
          </a:p>
          <a:p>
            <a:r>
              <a:rPr lang="en-US" dirty="0">
                <a:ea typeface="ＭＳ Ｐゴシック" pitchFamily="34" charset="-128"/>
              </a:rPr>
              <a:t>at most one object sent over TCP connection</a:t>
            </a:r>
          </a:p>
          <a:p>
            <a:pPr lvl="1"/>
            <a:r>
              <a:rPr lang="en-US" sz="2800" dirty="0">
                <a:ea typeface="ＭＳ Ｐゴシック" pitchFamily="34" charset="-128"/>
              </a:rPr>
              <a:t>connection then closed</a:t>
            </a:r>
          </a:p>
          <a:p>
            <a:r>
              <a:rPr lang="en-US" dirty="0">
                <a:ea typeface="ＭＳ Ｐゴシック" pitchFamily="34" charset="-128"/>
              </a:rPr>
              <a:t>downloading multiple objects required multiple connections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06501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persistent HTTP</a:t>
            </a:r>
          </a:p>
          <a:p>
            <a:r>
              <a:rPr lang="en-US">
                <a:ea typeface="ＭＳ Ｐゴシック" pitchFamily="34" charset="-128"/>
              </a:rPr>
              <a:t>multiple objects can be sent over single TCP connection between client, server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0649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399D2112-6490-474C-B93E-68D008AEE398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6497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06502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6971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D64EC1-5AC3-8C4E-A9E9-B6E54FBBD78E}" type="slidenum">
              <a:rPr kumimoji="0" lang="en-US" sz="1400"/>
              <a:pPr eaLnBrk="1" hangingPunct="1"/>
              <a:t>51</a:t>
            </a:fld>
            <a:endParaRPr kumimoji="0" 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Example Web Page</a:t>
            </a:r>
            <a:endParaRPr lang="en-CA" dirty="0">
              <a:latin typeface="Arial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362200" y="1447800"/>
            <a:ext cx="4248150" cy="45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kumimoji="0" lang="en-CA" sz="2400">
              <a:latin typeface="Times New Roman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2327275" y="1533525"/>
            <a:ext cx="334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800" b="1">
                <a:latin typeface="Times New Roman" charset="0"/>
              </a:rPr>
              <a:t>Harry Potter Movies</a:t>
            </a:r>
            <a:endParaRPr kumimoji="0" lang="en-CA" sz="2800" b="1">
              <a:latin typeface="Times New Roman" charset="0"/>
            </a:endParaRPr>
          </a:p>
        </p:txBody>
      </p:sp>
      <p:sp>
        <p:nvSpPr>
          <p:cNvPr id="6150" name="Oval 5"/>
          <p:cNvSpPr>
            <a:spLocks noChangeArrowheads="1"/>
          </p:cNvSpPr>
          <p:nvPr/>
        </p:nvSpPr>
        <p:spPr bwMode="auto">
          <a:xfrm>
            <a:off x="5505450" y="2190750"/>
            <a:ext cx="62865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6"/>
          <p:cNvSpPr>
            <a:spLocks noChangeArrowheads="1"/>
          </p:cNvSpPr>
          <p:nvPr/>
        </p:nvSpPr>
        <p:spPr bwMode="auto">
          <a:xfrm>
            <a:off x="5676900" y="245745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7"/>
          <p:cNvSpPr>
            <a:spLocks noChangeArrowheads="1"/>
          </p:cNvSpPr>
          <p:nvPr/>
        </p:nvSpPr>
        <p:spPr bwMode="auto">
          <a:xfrm>
            <a:off x="5867400" y="2438400"/>
            <a:ext cx="133350" cy="209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H="1" flipV="1">
            <a:off x="5543550" y="2438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829300" y="2533650"/>
            <a:ext cx="38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6000750" y="2381250"/>
            <a:ext cx="952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5772150" y="287655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 flipV="1">
            <a:off x="5905500" y="2781300"/>
            <a:ext cx="5715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 flipH="1" flipV="1">
            <a:off x="5676900" y="2819400"/>
            <a:ext cx="9525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528888" y="1981200"/>
            <a:ext cx="250031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As you all know,</a:t>
            </a:r>
          </a:p>
          <a:p>
            <a:r>
              <a:rPr kumimoji="0" lang="en-US" sz="2400">
                <a:latin typeface="Times New Roman" charset="0"/>
              </a:rPr>
              <a:t>the new HP book</a:t>
            </a:r>
          </a:p>
          <a:p>
            <a:r>
              <a:rPr kumimoji="0" lang="en-US" sz="2400">
                <a:latin typeface="Times New Roman" charset="0"/>
              </a:rPr>
              <a:t>will be out in June</a:t>
            </a:r>
          </a:p>
          <a:p>
            <a:r>
              <a:rPr kumimoji="0" lang="en-US" sz="2400">
                <a:latin typeface="Times New Roman" charset="0"/>
              </a:rPr>
              <a:t>and then there will</a:t>
            </a:r>
          </a:p>
          <a:p>
            <a:r>
              <a:rPr kumimoji="0" lang="en-US" sz="2400">
                <a:latin typeface="Times New Roman" charset="0"/>
              </a:rPr>
              <a:t>be a new movie</a:t>
            </a:r>
          </a:p>
          <a:p>
            <a:r>
              <a:rPr kumimoji="0" lang="en-US" sz="2400">
                <a:latin typeface="Times New Roman" charset="0"/>
              </a:rPr>
              <a:t>shortly after that…</a:t>
            </a:r>
          </a:p>
          <a:p>
            <a:endParaRPr kumimoji="0" lang="en-US" sz="2400">
              <a:latin typeface="Times New Roman" charset="0"/>
            </a:endParaRPr>
          </a:p>
          <a:p>
            <a:endParaRPr kumimoji="0" lang="en-US" sz="2400">
              <a:latin typeface="Times New Roman" charset="0"/>
            </a:endParaRPr>
          </a:p>
          <a:p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Harry Potter and</a:t>
            </a:r>
          </a:p>
          <a:p>
            <a:r>
              <a:rPr kumimoji="0" lang="en-US" sz="2400">
                <a:latin typeface="Times New Roman" charset="0"/>
              </a:rPr>
              <a:t>the Bathtub Ring</a:t>
            </a:r>
            <a:r>
              <a:rPr kumimoji="0" lang="ja-JP" altLang="en-US" sz="2400">
                <a:latin typeface="Times New Roman" charset="0"/>
              </a:rPr>
              <a:t>”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0" name="AutoShape 15"/>
          <p:cNvSpPr>
            <a:spLocks noChangeArrowheads="1"/>
          </p:cNvSpPr>
          <p:nvPr/>
        </p:nvSpPr>
        <p:spPr bwMode="auto">
          <a:xfrm flipH="1">
            <a:off x="5619750" y="2228850"/>
            <a:ext cx="228600" cy="285750"/>
          </a:xfrm>
          <a:prstGeom prst="lightningBol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61" name="Picture 16" descr="so02067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63" y="3962400"/>
            <a:ext cx="174307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593725" y="2727325"/>
            <a:ext cx="139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page.html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6708775" y="2270125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hpface.jpg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4" name="Text Box 19"/>
          <p:cNvSpPr txBox="1">
            <a:spLocks noChangeArrowheads="1"/>
          </p:cNvSpPr>
          <p:nvPr/>
        </p:nvSpPr>
        <p:spPr bwMode="auto">
          <a:xfrm>
            <a:off x="6710363" y="4267200"/>
            <a:ext cx="129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castle.gif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1428750" y="32956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 flipH="1" flipV="1">
            <a:off x="6096000" y="2819400"/>
            <a:ext cx="131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 flipH="1">
            <a:off x="6230938" y="4778375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16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316C0B-32C3-6C4A-92A0-582548B90FDE}" type="slidenum">
              <a:rPr kumimoji="0" lang="en-US" sz="1400"/>
              <a:pPr eaLnBrk="1" hangingPunct="1"/>
              <a:t>52</a:t>
            </a:fld>
            <a:endParaRPr kumimoji="0" lang="en-US" sz="1400"/>
          </a:p>
        </p:txBody>
      </p:sp>
      <p:sp>
        <p:nvSpPr>
          <p:cNvPr id="7171" name="Line 2"/>
          <p:cNvSpPr>
            <a:spLocks noChangeShapeType="1"/>
          </p:cNvSpPr>
          <p:nvPr/>
        </p:nvSpPr>
        <p:spPr bwMode="auto">
          <a:xfrm>
            <a:off x="17907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14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>
                <a:latin typeface="Times New Roman" charset="0"/>
              </a:rPr>
              <a:t>classic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approach</a:t>
            </a:r>
          </a:p>
          <a:p>
            <a:r>
              <a:rPr kumimoji="0" lang="en-US" sz="2400">
                <a:latin typeface="Times New Roman" charset="0"/>
              </a:rPr>
              <a:t>in HTTP/1.0 is to use one</a:t>
            </a:r>
          </a:p>
          <a:p>
            <a:r>
              <a:rPr kumimoji="0" lang="en-US" sz="2400">
                <a:latin typeface="Times New Roman" charset="0"/>
              </a:rPr>
              <a:t>HTTP request per TCP</a:t>
            </a:r>
          </a:p>
          <a:p>
            <a:r>
              <a:rPr kumimoji="0" lang="en-US" sz="2400">
                <a:latin typeface="Times New Roman" charset="0"/>
              </a:rPr>
              <a:t>connection, serially.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720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720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720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1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20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20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50825" y="2708275"/>
            <a:ext cx="3521075" cy="1905000"/>
            <a:chOff x="158" y="1706"/>
            <a:chExt cx="2218" cy="1200"/>
          </a:xfrm>
        </p:grpSpPr>
        <p:grpSp>
          <p:nvGrpSpPr>
            <p:cNvPr id="7192" name="Group 22"/>
            <p:cNvGrpSpPr>
              <a:grpSpLocks/>
            </p:cNvGrpSpPr>
            <p:nvPr/>
          </p:nvGrpSpPr>
          <p:grpSpPr bwMode="auto">
            <a:xfrm>
              <a:off x="158" y="1706"/>
              <a:ext cx="2218" cy="1200"/>
              <a:chOff x="158" y="1706"/>
              <a:chExt cx="2218" cy="1200"/>
            </a:xfrm>
          </p:grpSpPr>
          <p:grpSp>
            <p:nvGrpSpPr>
              <p:cNvPr id="7194" name="Group 23"/>
              <p:cNvGrpSpPr>
                <a:grpSpLocks/>
              </p:cNvGrpSpPr>
              <p:nvPr/>
            </p:nvGrpSpPr>
            <p:grpSpPr bwMode="auto">
              <a:xfrm>
                <a:off x="158" y="1706"/>
                <a:ext cx="2218" cy="1200"/>
                <a:chOff x="134" y="530"/>
                <a:chExt cx="2218" cy="1200"/>
              </a:xfrm>
            </p:grpSpPr>
            <p:sp>
              <p:nvSpPr>
                <p:cNvPr id="7196" name="Line 24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Rectangle 27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0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29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20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95" name="Text Box 33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830" y="205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50825" y="4689475"/>
            <a:ext cx="3521075" cy="1905000"/>
            <a:chOff x="158" y="2954"/>
            <a:chExt cx="2218" cy="1200"/>
          </a:xfrm>
        </p:grpSpPr>
        <p:grpSp>
          <p:nvGrpSpPr>
            <p:cNvPr id="7179" name="Group 36"/>
            <p:cNvGrpSpPr>
              <a:grpSpLocks/>
            </p:cNvGrpSpPr>
            <p:nvPr/>
          </p:nvGrpSpPr>
          <p:grpSpPr bwMode="auto">
            <a:xfrm>
              <a:off x="158" y="2954"/>
              <a:ext cx="2218" cy="1200"/>
              <a:chOff x="158" y="2954"/>
              <a:chExt cx="2218" cy="1200"/>
            </a:xfrm>
          </p:grpSpPr>
          <p:grpSp>
            <p:nvGrpSpPr>
              <p:cNvPr id="7181" name="Group 37"/>
              <p:cNvGrpSpPr>
                <a:grpSpLocks/>
              </p:cNvGrpSpPr>
              <p:nvPr/>
            </p:nvGrpSpPr>
            <p:grpSpPr bwMode="auto">
              <a:xfrm>
                <a:off x="158" y="2954"/>
                <a:ext cx="2218" cy="1200"/>
                <a:chOff x="134" y="530"/>
                <a:chExt cx="2218" cy="1200"/>
              </a:xfrm>
            </p:grpSpPr>
            <p:sp>
              <p:nvSpPr>
                <p:cNvPr id="7183" name="Line 38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5" name="Line 40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6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8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8" name="Line 43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7191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7182" name="Text Box 47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7180" name="Text Box 48"/>
            <p:cNvSpPr txBox="1">
              <a:spLocks noChangeArrowheads="1"/>
            </p:cNvSpPr>
            <p:nvPr/>
          </p:nvSpPr>
          <p:spPr bwMode="auto">
            <a:xfrm>
              <a:off x="854" y="333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51294" y="268941"/>
            <a:ext cx="4052236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Non-Persistent HTTP</a:t>
            </a:r>
          </a:p>
        </p:txBody>
      </p:sp>
    </p:spTree>
    <p:extLst>
      <p:ext uri="{BB962C8B-B14F-4D97-AF65-F5344CB8AC3E}">
        <p14:creationId xmlns:p14="http://schemas.microsoft.com/office/powerpoint/2010/main" val="37602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BCBED35-035F-A142-880A-EF12B8BFEE8E}" type="slidenum">
              <a:rPr kumimoji="0" lang="en-US" sz="1400"/>
              <a:pPr eaLnBrk="1" hangingPunct="1"/>
              <a:t>53</a:t>
            </a:fld>
            <a:endParaRPr kumimoji="0" lang="en-US" sz="1400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975225" y="346075"/>
            <a:ext cx="3379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 u="sng">
                <a:latin typeface="Times New Roman" charset="0"/>
              </a:rPr>
              <a:t>Concurrent (parallel) TCP</a:t>
            </a:r>
          </a:p>
          <a:p>
            <a:r>
              <a:rPr kumimoji="0" lang="en-US" sz="2400" u="sng">
                <a:latin typeface="Times New Roman" charset="0"/>
              </a:rPr>
              <a:t>connections</a:t>
            </a:r>
            <a:r>
              <a:rPr kumimoji="0" lang="en-US" sz="2400">
                <a:latin typeface="Times New Roman" charset="0"/>
              </a:rPr>
              <a:t> can be used</a:t>
            </a:r>
          </a:p>
          <a:p>
            <a:r>
              <a:rPr kumimoji="0" lang="en-US" sz="2400">
                <a:latin typeface="Times New Roman" charset="0"/>
              </a:rPr>
              <a:t>to make things faster.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12725" y="841375"/>
            <a:ext cx="3521075" cy="1905000"/>
            <a:chOff x="134" y="530"/>
            <a:chExt cx="2218" cy="1200"/>
          </a:xfrm>
        </p:grpSpPr>
        <p:grpSp>
          <p:nvGrpSpPr>
            <p:cNvPr id="8235" name="Group 8"/>
            <p:cNvGrpSpPr>
              <a:grpSpLocks/>
            </p:cNvGrpSpPr>
            <p:nvPr/>
          </p:nvGrpSpPr>
          <p:grpSpPr bwMode="auto">
            <a:xfrm>
              <a:off x="134" y="530"/>
              <a:ext cx="2218" cy="1200"/>
              <a:chOff x="134" y="530"/>
              <a:chExt cx="2218" cy="1200"/>
            </a:xfrm>
          </p:grpSpPr>
          <p:grpSp>
            <p:nvGrpSpPr>
              <p:cNvPr id="8237" name="Group 9"/>
              <p:cNvGrpSpPr>
                <a:grpSpLocks/>
              </p:cNvGrpSpPr>
              <p:nvPr/>
            </p:nvGrpSpPr>
            <p:grpSpPr bwMode="auto">
              <a:xfrm>
                <a:off x="134" y="530"/>
                <a:ext cx="2218" cy="1200"/>
                <a:chOff x="134" y="530"/>
                <a:chExt cx="2218" cy="1200"/>
              </a:xfrm>
            </p:grpSpPr>
            <p:sp>
              <p:nvSpPr>
                <p:cNvPr id="8239" name="Line 10"/>
                <p:cNvSpPr>
                  <a:spLocks noChangeShapeType="1"/>
                </p:cNvSpPr>
                <p:nvPr/>
              </p:nvSpPr>
              <p:spPr bwMode="auto">
                <a:xfrm>
                  <a:off x="1104" y="6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116" y="7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1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8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2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8" y="10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3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128" y="14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4" name="Line 15"/>
                <p:cNvSpPr>
                  <a:spLocks noChangeShapeType="1"/>
                </p:cNvSpPr>
                <p:nvPr/>
              </p:nvSpPr>
              <p:spPr bwMode="auto">
                <a:xfrm>
                  <a:off x="1140" y="15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5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116" y="16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06" y="530"/>
                  <a:ext cx="90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SYN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4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4" y="1442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TCP FIN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38" name="Text Box 19"/>
              <p:cNvSpPr txBox="1">
                <a:spLocks noChangeArrowheads="1"/>
              </p:cNvSpPr>
              <p:nvPr/>
            </p:nvSpPr>
            <p:spPr bwMode="auto">
              <a:xfrm>
                <a:off x="1214" y="1046"/>
                <a:ext cx="87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page.html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8236" name="Text Box 20"/>
            <p:cNvSpPr txBox="1">
              <a:spLocks noChangeArrowheads="1"/>
            </p:cNvSpPr>
            <p:nvPr/>
          </p:nvSpPr>
          <p:spPr bwMode="auto">
            <a:xfrm>
              <a:off x="866" y="8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8201" name="Line 21"/>
          <p:cNvSpPr>
            <a:spLocks noChangeShapeType="1"/>
          </p:cNvSpPr>
          <p:nvPr/>
        </p:nvSpPr>
        <p:spPr bwMode="auto">
          <a:xfrm>
            <a:off x="4171950" y="20383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22"/>
          <p:cNvSpPr>
            <a:spLocks noChangeShapeType="1"/>
          </p:cNvSpPr>
          <p:nvPr/>
        </p:nvSpPr>
        <p:spPr bwMode="auto">
          <a:xfrm>
            <a:off x="6057900" y="200025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23"/>
          <p:cNvSpPr>
            <a:spLocks noChangeShapeType="1"/>
          </p:cNvSpPr>
          <p:nvPr/>
        </p:nvSpPr>
        <p:spPr bwMode="auto">
          <a:xfrm>
            <a:off x="6724650" y="19050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24"/>
          <p:cNvSpPr>
            <a:spLocks noChangeShapeType="1"/>
          </p:cNvSpPr>
          <p:nvPr/>
        </p:nvSpPr>
        <p:spPr bwMode="auto">
          <a:xfrm>
            <a:off x="8610600" y="1828800"/>
            <a:ext cx="0" cy="459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270625" y="2041525"/>
            <a:ext cx="2416175" cy="1809750"/>
            <a:chOff x="3950" y="1286"/>
            <a:chExt cx="1522" cy="1140"/>
          </a:xfrm>
        </p:grpSpPr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4224" y="1356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 flipH="1">
              <a:off x="4236" y="1488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4272" y="1572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Rectangle 29"/>
            <p:cNvSpPr>
              <a:spLocks noChangeArrowheads="1"/>
            </p:cNvSpPr>
            <p:nvPr/>
          </p:nvSpPr>
          <p:spPr bwMode="auto">
            <a:xfrm>
              <a:off x="4248" y="1728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 flipH="1">
              <a:off x="4248" y="216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31"/>
            <p:cNvSpPr>
              <a:spLocks noChangeShapeType="1"/>
            </p:cNvSpPr>
            <p:nvPr/>
          </p:nvSpPr>
          <p:spPr bwMode="auto">
            <a:xfrm>
              <a:off x="4260" y="224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32"/>
            <p:cNvSpPr>
              <a:spLocks noChangeShapeType="1"/>
            </p:cNvSpPr>
            <p:nvPr/>
          </p:nvSpPr>
          <p:spPr bwMode="auto">
            <a:xfrm flipH="1">
              <a:off x="4236" y="2364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33"/>
            <p:cNvSpPr txBox="1">
              <a:spLocks noChangeArrowheads="1"/>
            </p:cNvSpPr>
            <p:nvPr/>
          </p:nvSpPr>
          <p:spPr bwMode="auto">
            <a:xfrm>
              <a:off x="4322" y="1802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2" name="Text Box 34"/>
            <p:cNvSpPr txBox="1">
              <a:spLocks noChangeArrowheads="1"/>
            </p:cNvSpPr>
            <p:nvPr/>
          </p:nvSpPr>
          <p:spPr bwMode="auto">
            <a:xfrm>
              <a:off x="3962" y="156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3" name="Text Box 35"/>
            <p:cNvSpPr txBox="1">
              <a:spLocks noChangeArrowheads="1"/>
            </p:cNvSpPr>
            <p:nvPr/>
          </p:nvSpPr>
          <p:spPr bwMode="auto">
            <a:xfrm>
              <a:off x="3974" y="213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F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8234" name="Text Box 36"/>
            <p:cNvSpPr txBox="1">
              <a:spLocks noChangeArrowheads="1"/>
            </p:cNvSpPr>
            <p:nvPr/>
          </p:nvSpPr>
          <p:spPr bwMode="auto">
            <a:xfrm>
              <a:off x="3950" y="12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S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736975" y="1889125"/>
            <a:ext cx="2397125" cy="1981200"/>
            <a:chOff x="2354" y="1190"/>
            <a:chExt cx="1510" cy="1248"/>
          </a:xfrm>
        </p:grpSpPr>
        <p:sp>
          <p:nvSpPr>
            <p:cNvPr id="8211" name="Text Box 38"/>
            <p:cNvSpPr txBox="1">
              <a:spLocks noChangeArrowheads="1"/>
            </p:cNvSpPr>
            <p:nvPr/>
          </p:nvSpPr>
          <p:spPr bwMode="auto">
            <a:xfrm>
              <a:off x="2354" y="157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  <p:grpSp>
          <p:nvGrpSpPr>
            <p:cNvPr id="8212" name="Group 39"/>
            <p:cNvGrpSpPr>
              <a:grpSpLocks/>
            </p:cNvGrpSpPr>
            <p:nvPr/>
          </p:nvGrpSpPr>
          <p:grpSpPr bwMode="auto">
            <a:xfrm>
              <a:off x="2390" y="1190"/>
              <a:ext cx="1474" cy="1248"/>
              <a:chOff x="2390" y="1190"/>
              <a:chExt cx="1474" cy="1248"/>
            </a:xfrm>
          </p:grpSpPr>
          <p:grpSp>
            <p:nvGrpSpPr>
              <p:cNvPr id="8213" name="Group 40"/>
              <p:cNvGrpSpPr>
                <a:grpSpLocks/>
              </p:cNvGrpSpPr>
              <p:nvPr/>
            </p:nvGrpSpPr>
            <p:grpSpPr bwMode="auto">
              <a:xfrm>
                <a:off x="2616" y="1356"/>
                <a:ext cx="1248" cy="1056"/>
                <a:chOff x="2604" y="1548"/>
                <a:chExt cx="1248" cy="1056"/>
              </a:xfrm>
            </p:grpSpPr>
            <p:sp>
              <p:nvSpPr>
                <p:cNvPr id="8216" name="Line 41"/>
                <p:cNvSpPr>
                  <a:spLocks noChangeShapeType="1"/>
                </p:cNvSpPr>
                <p:nvPr/>
              </p:nvSpPr>
              <p:spPr bwMode="auto">
                <a:xfrm>
                  <a:off x="2604" y="1548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616" y="1680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Line 43"/>
                <p:cNvSpPr>
                  <a:spLocks noChangeShapeType="1"/>
                </p:cNvSpPr>
                <p:nvPr/>
              </p:nvSpPr>
              <p:spPr bwMode="auto">
                <a:xfrm>
                  <a:off x="2652" y="1764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9" name="Rectangle 44"/>
                <p:cNvSpPr>
                  <a:spLocks noChangeArrowheads="1"/>
                </p:cNvSpPr>
                <p:nvPr/>
              </p:nvSpPr>
              <p:spPr bwMode="auto">
                <a:xfrm>
                  <a:off x="2628" y="1920"/>
                  <a:ext cx="1176" cy="38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kumimoji="0" lang="en-CA" sz="2400">
                    <a:latin typeface="Times New Roman" charset="0"/>
                  </a:endParaRPr>
                </a:p>
              </p:txBody>
            </p:sp>
            <p:sp>
              <p:nvSpPr>
                <p:cNvPr id="822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2628" y="2352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1" name="Line 46"/>
                <p:cNvSpPr>
                  <a:spLocks noChangeShapeType="1"/>
                </p:cNvSpPr>
                <p:nvPr/>
              </p:nvSpPr>
              <p:spPr bwMode="auto">
                <a:xfrm>
                  <a:off x="2640" y="2436"/>
                  <a:ext cx="120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616" y="2556"/>
                  <a:ext cx="1164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678" y="1970"/>
                  <a:ext cx="9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r>
                    <a:rPr kumimoji="0" lang="en-US" sz="2400">
                      <a:latin typeface="Times New Roman" charset="0"/>
                    </a:rPr>
                    <a:t>hpface.jpg</a:t>
                  </a:r>
                  <a:endParaRPr kumimoji="0" lang="en-CA" sz="2400">
                    <a:latin typeface="Times New Roman" charset="0"/>
                  </a:endParaRPr>
                </a:p>
              </p:txBody>
            </p:sp>
          </p:grpSp>
          <p:sp>
            <p:nvSpPr>
              <p:cNvPr id="8214" name="Text Box 49"/>
              <p:cNvSpPr txBox="1">
                <a:spLocks noChangeArrowheads="1"/>
              </p:cNvSpPr>
              <p:nvPr/>
            </p:nvSpPr>
            <p:spPr bwMode="auto">
              <a:xfrm>
                <a:off x="2426" y="119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S</a:t>
                </a:r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8215" name="Text Box 50"/>
              <p:cNvSpPr txBox="1">
                <a:spLocks noChangeArrowheads="1"/>
              </p:cNvSpPr>
              <p:nvPr/>
            </p:nvSpPr>
            <p:spPr bwMode="auto">
              <a:xfrm>
                <a:off x="2390" y="215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</p:grpSp>
      <p:sp>
        <p:nvSpPr>
          <p:cNvPr id="8207" name="Text Box 51"/>
          <p:cNvSpPr txBox="1">
            <a:spLocks noChangeArrowheads="1"/>
          </p:cNvSpPr>
          <p:nvPr/>
        </p:nvSpPr>
        <p:spPr bwMode="auto">
          <a:xfrm>
            <a:off x="398462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8" name="Text Box 52"/>
          <p:cNvSpPr txBox="1">
            <a:spLocks noChangeArrowheads="1"/>
          </p:cNvSpPr>
          <p:nvPr/>
        </p:nvSpPr>
        <p:spPr bwMode="auto">
          <a:xfrm>
            <a:off x="5851525" y="14890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09" name="Text Box 53"/>
          <p:cNvSpPr txBox="1">
            <a:spLocks noChangeArrowheads="1"/>
          </p:cNvSpPr>
          <p:nvPr/>
        </p:nvSpPr>
        <p:spPr bwMode="auto">
          <a:xfrm>
            <a:off x="6556375" y="14509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8210" name="Text Box 54"/>
          <p:cNvSpPr txBox="1">
            <a:spLocks noChangeArrowheads="1"/>
          </p:cNvSpPr>
          <p:nvPr/>
        </p:nvSpPr>
        <p:spPr bwMode="auto">
          <a:xfrm>
            <a:off x="8347075" y="14700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838200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Persistent HTTP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34975" y="1414463"/>
            <a:ext cx="3933825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non-persistent HTTP issues:</a:t>
            </a:r>
          </a:p>
          <a:p>
            <a:r>
              <a:rPr lang="en-US" sz="2400" dirty="0">
                <a:ea typeface="ＭＳ Ｐゴシック" pitchFamily="34" charset="-128"/>
              </a:rPr>
              <a:t>requires 2 RTTs per object</a:t>
            </a:r>
          </a:p>
          <a:p>
            <a:r>
              <a:rPr lang="en-US" sz="2400" dirty="0">
                <a:ea typeface="ＭＳ Ｐゴシック" pitchFamily="34" charset="-128"/>
              </a:rPr>
              <a:t>OS overhead for </a:t>
            </a:r>
            <a:r>
              <a:rPr lang="en-US" sz="2400" i="1" dirty="0">
                <a:ea typeface="ＭＳ Ｐゴシック" pitchFamily="34" charset="-128"/>
              </a:rPr>
              <a:t>each</a:t>
            </a:r>
            <a:r>
              <a:rPr lang="en-US" sz="2400" dirty="0">
                <a:ea typeface="ＭＳ Ｐゴシック" pitchFamily="34" charset="-128"/>
              </a:rPr>
              <a:t> TCP connection</a:t>
            </a:r>
          </a:p>
          <a:p>
            <a:r>
              <a:rPr lang="en-US" sz="2400" dirty="0">
                <a:ea typeface="ＭＳ Ｐゴシック" pitchFamily="34" charset="-128"/>
              </a:rPr>
              <a:t>browsers often open parallel TCP connections to fetch referenced objects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14693" name="Rectangle 10"/>
          <p:cNvSpPr>
            <a:spLocks noGrp="1" noChangeArrowheads="1"/>
          </p:cNvSpPr>
          <p:nvPr>
            <p:ph sz="quarter" idx="2"/>
          </p:nvPr>
        </p:nvSpPr>
        <p:spPr>
          <a:xfrm>
            <a:off x="4703763" y="1438275"/>
            <a:ext cx="3810000" cy="4648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i="1" dirty="0">
                <a:solidFill>
                  <a:srgbClr val="CC0000"/>
                </a:solidFill>
                <a:ea typeface="ＭＳ Ｐゴシック" pitchFamily="34" charset="-128"/>
              </a:rPr>
              <a:t>persistent  HTTP:</a:t>
            </a:r>
          </a:p>
          <a:p>
            <a:r>
              <a:rPr lang="en-US" sz="2400" dirty="0">
                <a:ea typeface="ＭＳ Ｐゴシック" pitchFamily="34" charset="-128"/>
              </a:rPr>
              <a:t>server leaves connection open after sending response</a:t>
            </a:r>
          </a:p>
          <a:p>
            <a:r>
              <a:rPr lang="en-US" sz="2400" dirty="0">
                <a:ea typeface="ＭＳ Ｐゴシック" pitchFamily="34" charset="-128"/>
              </a:rPr>
              <a:t>subsequent HTTP messages  between same client/server sent over open connection</a:t>
            </a:r>
          </a:p>
          <a:p>
            <a:r>
              <a:rPr lang="en-US" sz="2400" dirty="0">
                <a:ea typeface="ＭＳ Ｐゴシック" pitchFamily="34" charset="-128"/>
              </a:rPr>
              <a:t>client sends requests as soon as it encounters a referenced object</a:t>
            </a:r>
          </a:p>
          <a:p>
            <a:r>
              <a:rPr lang="en-US" sz="2400" dirty="0">
                <a:ea typeface="ＭＳ Ｐゴシック" pitchFamily="34" charset="-128"/>
              </a:rPr>
              <a:t>as little as one RTT for all the referenced objects</a:t>
            </a:r>
          </a:p>
        </p:txBody>
      </p:sp>
      <p:sp>
        <p:nvSpPr>
          <p:cNvPr id="11469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EB657B2-9A8A-458E-BD65-F0F340D59347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468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14694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347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0"/>
            <a:ext cx="8223250" cy="925513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Non-persistent HTTP: response time</a:t>
            </a:r>
          </a:p>
        </p:txBody>
      </p:sp>
      <p:sp>
        <p:nvSpPr>
          <p:cNvPr id="1126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1487"/>
            <a:ext cx="4090988" cy="505243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RTT:</a:t>
            </a:r>
            <a:r>
              <a:rPr lang="en-US" sz="2400" dirty="0">
                <a:ea typeface="ＭＳ Ｐゴシック" pitchFamily="34" charset="-128"/>
              </a:rPr>
              <a:t> time for a packet to travel from client to server and back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HTTP response time:</a:t>
            </a:r>
          </a:p>
          <a:p>
            <a:r>
              <a:rPr lang="en-US" sz="2400" dirty="0">
                <a:ea typeface="ＭＳ Ｐゴシック" pitchFamily="34" charset="-128"/>
              </a:rPr>
              <a:t>one RTT to initiate TCP connection</a:t>
            </a:r>
          </a:p>
          <a:p>
            <a:r>
              <a:rPr lang="en-US" sz="2400" dirty="0">
                <a:ea typeface="ＭＳ Ｐゴシック" pitchFamily="34" charset="-128"/>
              </a:rPr>
              <a:t>one RTT for HTTP request and first few bytes of HTTP response to return </a:t>
            </a:r>
          </a:p>
          <a:p>
            <a:pPr lvl="1"/>
            <a:r>
              <a:rPr lang="en-US" sz="2100" dirty="0">
                <a:ea typeface="ＭＳ Ｐゴシック" pitchFamily="34" charset="-128"/>
              </a:rPr>
              <a:t>This assumes HTTP GET piggy backed on the ACK</a:t>
            </a:r>
          </a:p>
          <a:p>
            <a:r>
              <a:rPr lang="en-US" sz="2400" dirty="0">
                <a:ea typeface="ＭＳ Ｐゴシック" pitchFamily="34" charset="-128"/>
              </a:rPr>
              <a:t>file transmission time</a:t>
            </a:r>
          </a:p>
          <a:p>
            <a:r>
              <a:rPr lang="en-US" sz="2400" dirty="0">
                <a:ea typeface="ＭＳ Ｐゴシック" pitchFamily="34" charset="-128"/>
              </a:rPr>
              <a:t>non-persistent HTTP response time =   	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ea typeface="ＭＳ Ｐゴシック" pitchFamily="34" charset="-128"/>
              </a:rPr>
              <a:t>   2RTT+ file transmission  time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12642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B1B1C20-BEA1-4B3D-A9E9-FED417E040F2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2643" name="Picture 4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" y="668338"/>
            <a:ext cx="70072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46" name="Line 15"/>
          <p:cNvSpPr>
            <a:spLocks noChangeShapeType="1"/>
          </p:cNvSpPr>
          <p:nvPr/>
        </p:nvSpPr>
        <p:spPr bwMode="auto">
          <a:xfrm>
            <a:off x="6116638" y="2490788"/>
            <a:ext cx="0" cy="2832100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7" name="Line 16"/>
          <p:cNvSpPr>
            <a:spLocks noChangeShapeType="1"/>
          </p:cNvSpPr>
          <p:nvPr/>
        </p:nvSpPr>
        <p:spPr bwMode="auto">
          <a:xfrm>
            <a:off x="7807325" y="2484438"/>
            <a:ext cx="0" cy="2881312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8" name="Line 17"/>
          <p:cNvSpPr>
            <a:spLocks noChangeShapeType="1"/>
          </p:cNvSpPr>
          <p:nvPr/>
        </p:nvSpPr>
        <p:spPr bwMode="auto">
          <a:xfrm>
            <a:off x="6130925" y="272256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49" name="Line 18"/>
          <p:cNvSpPr>
            <a:spLocks noChangeShapeType="1"/>
          </p:cNvSpPr>
          <p:nvPr/>
        </p:nvSpPr>
        <p:spPr bwMode="auto">
          <a:xfrm flipH="1">
            <a:off x="6116638" y="3160713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0" name="Line 19"/>
          <p:cNvSpPr>
            <a:spLocks noChangeShapeType="1"/>
          </p:cNvSpPr>
          <p:nvPr/>
        </p:nvSpPr>
        <p:spPr bwMode="auto">
          <a:xfrm>
            <a:off x="6124575" y="3668713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6140450" y="4151313"/>
            <a:ext cx="1673225" cy="3794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2" name="AutoShape 21"/>
          <p:cNvSpPr>
            <a:spLocks/>
          </p:cNvSpPr>
          <p:nvPr/>
        </p:nvSpPr>
        <p:spPr bwMode="auto">
          <a:xfrm>
            <a:off x="7886700" y="4067175"/>
            <a:ext cx="74613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3" name="Text Box 22"/>
          <p:cNvSpPr txBox="1">
            <a:spLocks noChangeArrowheads="1"/>
          </p:cNvSpPr>
          <p:nvPr/>
        </p:nvSpPr>
        <p:spPr bwMode="auto">
          <a:xfrm>
            <a:off x="7916863" y="3763963"/>
            <a:ext cx="965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time to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transmit 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54" name="Line 23"/>
          <p:cNvSpPr>
            <a:spLocks noChangeShapeType="1"/>
          </p:cNvSpPr>
          <p:nvPr/>
        </p:nvSpPr>
        <p:spPr bwMode="auto">
          <a:xfrm>
            <a:off x="5726113" y="2697163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5" name="Text Box 24"/>
          <p:cNvSpPr txBox="1">
            <a:spLocks noChangeArrowheads="1"/>
          </p:cNvSpPr>
          <p:nvPr/>
        </p:nvSpPr>
        <p:spPr bwMode="auto">
          <a:xfrm>
            <a:off x="4595813" y="2409825"/>
            <a:ext cx="12319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initiate TCP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connection</a:t>
            </a:r>
          </a:p>
        </p:txBody>
      </p:sp>
      <p:sp>
        <p:nvSpPr>
          <p:cNvPr id="112656" name="AutoShape 25"/>
          <p:cNvSpPr>
            <a:spLocks/>
          </p:cNvSpPr>
          <p:nvPr/>
        </p:nvSpPr>
        <p:spPr bwMode="auto">
          <a:xfrm>
            <a:off x="5861050" y="274796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7" name="Text Box 26"/>
          <p:cNvSpPr txBox="1">
            <a:spLocks noChangeArrowheads="1"/>
          </p:cNvSpPr>
          <p:nvPr/>
        </p:nvSpPr>
        <p:spPr bwMode="auto">
          <a:xfrm>
            <a:off x="5378450" y="2959100"/>
            <a:ext cx="5778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58" name="Line 27"/>
          <p:cNvSpPr>
            <a:spLocks noChangeShapeType="1"/>
          </p:cNvSpPr>
          <p:nvPr/>
        </p:nvSpPr>
        <p:spPr bwMode="auto">
          <a:xfrm>
            <a:off x="5775325" y="3602038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59" name="Text Box 28"/>
          <p:cNvSpPr txBox="1">
            <a:spLocks noChangeArrowheads="1"/>
          </p:cNvSpPr>
          <p:nvPr/>
        </p:nvSpPr>
        <p:spPr bwMode="auto">
          <a:xfrm>
            <a:off x="5024438" y="3302000"/>
            <a:ext cx="8620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</p:txBody>
      </p:sp>
      <p:sp>
        <p:nvSpPr>
          <p:cNvPr id="112660" name="AutoShape 29"/>
          <p:cNvSpPr>
            <a:spLocks/>
          </p:cNvSpPr>
          <p:nvPr/>
        </p:nvSpPr>
        <p:spPr bwMode="auto">
          <a:xfrm>
            <a:off x="5867400" y="3657600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1" name="Text Box 30"/>
          <p:cNvSpPr txBox="1">
            <a:spLocks noChangeArrowheads="1"/>
          </p:cNvSpPr>
          <p:nvPr/>
        </p:nvSpPr>
        <p:spPr bwMode="auto">
          <a:xfrm>
            <a:off x="5397500" y="3881438"/>
            <a:ext cx="5778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RTT</a:t>
            </a:r>
          </a:p>
        </p:txBody>
      </p:sp>
      <p:sp>
        <p:nvSpPr>
          <p:cNvPr id="112662" name="Line 35"/>
          <p:cNvSpPr>
            <a:spLocks noChangeShapeType="1"/>
          </p:cNvSpPr>
          <p:nvPr/>
        </p:nvSpPr>
        <p:spPr bwMode="auto">
          <a:xfrm flipH="1">
            <a:off x="5786438" y="4591050"/>
            <a:ext cx="342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63" name="Text Box 36"/>
          <p:cNvSpPr txBox="1">
            <a:spLocks noChangeArrowheads="1"/>
          </p:cNvSpPr>
          <p:nvPr/>
        </p:nvSpPr>
        <p:spPr bwMode="auto">
          <a:xfrm>
            <a:off x="5243513" y="4438650"/>
            <a:ext cx="9509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file</a:t>
            </a:r>
          </a:p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received</a:t>
            </a:r>
          </a:p>
        </p:txBody>
      </p:sp>
      <p:sp>
        <p:nvSpPr>
          <p:cNvPr id="112664" name="Text Box 37"/>
          <p:cNvSpPr txBox="1">
            <a:spLocks noChangeArrowheads="1"/>
          </p:cNvSpPr>
          <p:nvPr/>
        </p:nvSpPr>
        <p:spPr bwMode="auto">
          <a:xfrm>
            <a:off x="5891213" y="5337175"/>
            <a:ext cx="5683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sp>
        <p:nvSpPr>
          <p:cNvPr id="112665" name="Text Box 38"/>
          <p:cNvSpPr txBox="1">
            <a:spLocks noChangeArrowheads="1"/>
          </p:cNvSpPr>
          <p:nvPr/>
        </p:nvSpPr>
        <p:spPr bwMode="auto">
          <a:xfrm>
            <a:off x="7569200" y="5319713"/>
            <a:ext cx="568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time</a:t>
            </a:r>
          </a:p>
        </p:txBody>
      </p:sp>
      <p:grpSp>
        <p:nvGrpSpPr>
          <p:cNvPr id="112666" name="Group 43"/>
          <p:cNvGrpSpPr>
            <a:grpSpLocks/>
          </p:cNvGrpSpPr>
          <p:nvPr/>
        </p:nvGrpSpPr>
        <p:grpSpPr bwMode="auto">
          <a:xfrm>
            <a:off x="7607300" y="1717675"/>
            <a:ext cx="423863" cy="684213"/>
            <a:chOff x="4140" y="429"/>
            <a:chExt cx="1425" cy="2396"/>
          </a:xfrm>
        </p:grpSpPr>
        <p:sp>
          <p:nvSpPr>
            <p:cNvPr id="112670" name="Freeform 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1" name="Rectangle 45"/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2" name="Freeform 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3" name="Freeform 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4" name="Rectangle 48"/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5" name="Group 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00" name="AutoShape 5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701" name="AutoShape 5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6" name="Rectangle 52"/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77" name="Group 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698" name="AutoShape 54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9" name="AutoShape 55"/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78" name="Rectangle 56"/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79" name="Rectangle 57"/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0" name="Group 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696" name="AutoShape 59"/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7" name="AutoShape 60"/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1" name="Freeform 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12682" name="Group 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694" name="AutoShape 63"/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12695" name="AutoShape 64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12683" name="Rectangle 65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4" name="Freeform 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5" name="Freeform 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6" name="Oval 68"/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7" name="Freeform 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8" name="AutoShape 70"/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89" name="AutoShape 71"/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0" name="Oval 72"/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1" name="Oval 73"/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12692" name="Oval 74"/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2693" name="Rectangle 75"/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12667" name="Group 76"/>
          <p:cNvGrpSpPr>
            <a:grpSpLocks/>
          </p:cNvGrpSpPr>
          <p:nvPr/>
        </p:nvGrpSpPr>
        <p:grpSpPr bwMode="auto">
          <a:xfrm>
            <a:off x="5605463" y="1739900"/>
            <a:ext cx="698500" cy="709613"/>
            <a:chOff x="-44" y="1473"/>
            <a:chExt cx="981" cy="1105"/>
          </a:xfrm>
        </p:grpSpPr>
        <p:pic>
          <p:nvPicPr>
            <p:cNvPr id="112668" name="Picture 7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669" name="Freeform 7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73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61C445-B173-464C-A10F-5421E1BF2671}" type="slidenum">
              <a:rPr kumimoji="0" lang="en-US" sz="1400"/>
              <a:pPr eaLnBrk="1" hangingPunct="1"/>
              <a:t>56</a:t>
            </a:fld>
            <a:endParaRPr kumimoji="0" lang="en-US" sz="1400"/>
          </a:p>
        </p:txBody>
      </p:sp>
      <p:sp>
        <p:nvSpPr>
          <p:cNvPr id="9219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7026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 u="sng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persistent HTTP</a:t>
            </a:r>
            <a:r>
              <a:rPr kumimoji="0" lang="ja-JP" altLang="en-US" sz="2400" u="sng">
                <a:latin typeface="Times New Roman" charset="0"/>
              </a:rPr>
              <a:t>”</a:t>
            </a:r>
            <a:endParaRPr kumimoji="0" lang="en-US" sz="2400" u="sng">
              <a:latin typeface="Times New Roman" charset="0"/>
            </a:endParaRPr>
          </a:p>
          <a:p>
            <a:r>
              <a:rPr kumimoji="0" lang="en-US" sz="2400">
                <a:latin typeface="Times New Roman" charset="0"/>
              </a:rPr>
              <a:t>approach can re-use the</a:t>
            </a:r>
          </a:p>
          <a:p>
            <a:r>
              <a:rPr kumimoji="0" lang="en-US" sz="2400">
                <a:latin typeface="Times New Roman" charset="0"/>
              </a:rPr>
              <a:t>same TCP connection for</a:t>
            </a:r>
          </a:p>
          <a:p>
            <a:r>
              <a:rPr kumimoji="0" lang="en-US" sz="2400">
                <a:latin typeface="Times New Roman" charset="0"/>
              </a:rPr>
              <a:t>Multiple HTTP transfers,</a:t>
            </a:r>
          </a:p>
          <a:p>
            <a:r>
              <a:rPr kumimoji="0" lang="en-US" sz="2400">
                <a:latin typeface="Times New Roman" charset="0"/>
              </a:rPr>
              <a:t>one after another, serially.</a:t>
            </a:r>
          </a:p>
          <a:p>
            <a:r>
              <a:rPr kumimoji="0" lang="en-US" sz="2400">
                <a:latin typeface="Times New Roman" charset="0"/>
              </a:rPr>
              <a:t>Amortizes TCP overhead,</a:t>
            </a:r>
          </a:p>
          <a:p>
            <a:r>
              <a:rPr kumimoji="0" lang="en-US" sz="2400">
                <a:latin typeface="Times New Roman" charset="0"/>
              </a:rPr>
              <a:t>but maintains TCP state</a:t>
            </a:r>
          </a:p>
          <a:p>
            <a:r>
              <a:rPr kumimoji="0" lang="en-US" sz="2400">
                <a:latin typeface="Times New Roman" charset="0"/>
              </a:rPr>
              <a:t>longer at server.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4057650"/>
            <a:ext cx="4814888" cy="2536825"/>
            <a:chOff x="158" y="2556"/>
            <a:chExt cx="3033" cy="1598"/>
          </a:xfrm>
        </p:grpSpPr>
        <p:sp>
          <p:nvSpPr>
            <p:cNvPr id="9243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7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8" name="Line 13"/>
            <p:cNvSpPr>
              <a:spLocks noChangeShapeType="1"/>
            </p:cNvSpPr>
            <p:nvPr/>
          </p:nvSpPr>
          <p:spPr bwMode="auto">
            <a:xfrm flipV="1">
              <a:off x="2544" y="2556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5"/>
            <p:cNvSpPr>
              <a:spLocks noChangeShapeType="1"/>
            </p:cNvSpPr>
            <p:nvPr/>
          </p:nvSpPr>
          <p:spPr bwMode="auto">
            <a:xfrm>
              <a:off x="2412" y="2568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9242" name="Text Box 24"/>
            <p:cNvSpPr txBox="1">
              <a:spLocks noChangeArrowheads="1"/>
            </p:cNvSpPr>
            <p:nvPr/>
          </p:nvSpPr>
          <p:spPr bwMode="auto">
            <a:xfrm>
              <a:off x="842" y="84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355725" y="2212975"/>
            <a:ext cx="2282825" cy="930275"/>
            <a:chOff x="854" y="1394"/>
            <a:chExt cx="1438" cy="586"/>
          </a:xfrm>
        </p:grpSpPr>
        <p:grpSp>
          <p:nvGrpSpPr>
            <p:cNvPr id="9232" name="Group 26"/>
            <p:cNvGrpSpPr>
              <a:grpSpLocks/>
            </p:cNvGrpSpPr>
            <p:nvPr/>
          </p:nvGrpSpPr>
          <p:grpSpPr bwMode="auto">
            <a:xfrm>
              <a:off x="1116" y="1596"/>
              <a:ext cx="1176" cy="384"/>
              <a:chOff x="1152" y="2196"/>
              <a:chExt cx="1176" cy="384"/>
            </a:xfrm>
          </p:grpSpPr>
          <p:sp>
            <p:nvSpPr>
              <p:cNvPr id="9234" name="Rectangle 27"/>
              <p:cNvSpPr>
                <a:spLocks noChangeArrowheads="1"/>
              </p:cNvSpPr>
              <p:nvPr/>
            </p:nvSpPr>
            <p:spPr bwMode="auto">
              <a:xfrm>
                <a:off x="1152" y="2196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5" name="Text Box 28"/>
              <p:cNvSpPr txBox="1">
                <a:spLocks noChangeArrowheads="1"/>
              </p:cNvSpPr>
              <p:nvPr/>
            </p:nvSpPr>
            <p:spPr bwMode="auto">
              <a:xfrm>
                <a:off x="1202" y="2246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hpface.jpg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33" name="Text Box 29"/>
            <p:cNvSpPr txBox="1">
              <a:spLocks noChangeArrowheads="1"/>
            </p:cNvSpPr>
            <p:nvPr/>
          </p:nvSpPr>
          <p:spPr bwMode="auto">
            <a:xfrm>
              <a:off x="854" y="13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17625" y="3184525"/>
            <a:ext cx="2339975" cy="873125"/>
            <a:chOff x="830" y="2006"/>
            <a:chExt cx="1474" cy="550"/>
          </a:xfrm>
        </p:grpSpPr>
        <p:grpSp>
          <p:nvGrpSpPr>
            <p:cNvPr id="9228" name="Group 31"/>
            <p:cNvGrpSpPr>
              <a:grpSpLocks/>
            </p:cNvGrpSpPr>
            <p:nvPr/>
          </p:nvGrpSpPr>
          <p:grpSpPr bwMode="auto">
            <a:xfrm>
              <a:off x="1128" y="2172"/>
              <a:ext cx="1176" cy="384"/>
              <a:chOff x="1152" y="3444"/>
              <a:chExt cx="1176" cy="384"/>
            </a:xfrm>
          </p:grpSpPr>
          <p:sp>
            <p:nvSpPr>
              <p:cNvPr id="9230" name="Rectangle 32"/>
              <p:cNvSpPr>
                <a:spLocks noChangeArrowheads="1"/>
              </p:cNvSpPr>
              <p:nvPr/>
            </p:nvSpPr>
            <p:spPr bwMode="auto">
              <a:xfrm>
                <a:off x="1152" y="3444"/>
                <a:ext cx="1176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kumimoji="0" lang="en-CA" sz="2400">
                  <a:latin typeface="Times New Roman" charset="0"/>
                </a:endParaRPr>
              </a:p>
            </p:txBody>
          </p:sp>
          <p:sp>
            <p:nvSpPr>
              <p:cNvPr id="9231" name="Text Box 33"/>
              <p:cNvSpPr txBox="1">
                <a:spLocks noChangeArrowheads="1"/>
              </p:cNvSpPr>
              <p:nvPr/>
            </p:nvSpPr>
            <p:spPr bwMode="auto">
              <a:xfrm>
                <a:off x="1226" y="3518"/>
                <a:ext cx="8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r>
                  <a:rPr kumimoji="0" lang="en-US" sz="2400">
                    <a:latin typeface="Times New Roman" charset="0"/>
                  </a:rPr>
                  <a:t>castle.gif</a:t>
                </a:r>
                <a:endParaRPr kumimoji="0" lang="en-CA" sz="2400">
                  <a:latin typeface="Times New Roman" charset="0"/>
                </a:endParaRPr>
              </a:p>
            </p:txBody>
          </p:sp>
        </p:grpSp>
        <p:sp>
          <p:nvSpPr>
            <p:cNvPr id="9229" name="Text Box 34"/>
            <p:cNvSpPr txBox="1">
              <a:spLocks noChangeArrowheads="1"/>
            </p:cNvSpPr>
            <p:nvPr/>
          </p:nvSpPr>
          <p:spPr bwMode="auto">
            <a:xfrm>
              <a:off x="830" y="20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51294" y="268941"/>
            <a:ext cx="3100052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Persistent HTTP</a:t>
            </a:r>
          </a:p>
        </p:txBody>
      </p:sp>
    </p:spTree>
    <p:extLst>
      <p:ext uri="{BB962C8B-B14F-4D97-AF65-F5344CB8AC3E}">
        <p14:creationId xmlns:p14="http://schemas.microsoft.com/office/powerpoint/2010/main" val="34495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B0F59B-14B2-8C48-83ED-B201EA356CA9}" type="slidenum">
              <a:rPr kumimoji="0" lang="en-US" sz="1400"/>
              <a:pPr eaLnBrk="1" hangingPunct="1"/>
              <a:t>57</a:t>
            </a:fld>
            <a:endParaRPr kumimoji="0" lang="en-US" sz="1400"/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752600" y="89535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3657600" y="876300"/>
            <a:ext cx="0" cy="573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89025" y="38417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Client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3203575" y="307975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Server</a:t>
            </a:r>
            <a:endParaRPr kumimoji="0" lang="en-CA" sz="2400">
              <a:latin typeface="Times New Roman" charset="0"/>
            </a:endParaRP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5299075" y="1870075"/>
            <a:ext cx="33655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The </a:t>
            </a:r>
            <a:r>
              <a:rPr kumimoji="0" lang="ja-JP" altLang="en-US" sz="2400">
                <a:latin typeface="Times New Roman" charset="0"/>
              </a:rPr>
              <a:t>“</a:t>
            </a:r>
            <a:r>
              <a:rPr kumimoji="0" lang="en-US" sz="2400" u="sng">
                <a:latin typeface="Times New Roman" charset="0"/>
              </a:rPr>
              <a:t>pipelining</a:t>
            </a:r>
            <a:r>
              <a:rPr kumimoji="0" lang="ja-JP" altLang="en-US" sz="2400">
                <a:latin typeface="Times New Roman" charset="0"/>
              </a:rPr>
              <a:t>”</a:t>
            </a:r>
            <a:r>
              <a:rPr kumimoji="0" lang="en-US" sz="2400">
                <a:latin typeface="Times New Roman" charset="0"/>
              </a:rPr>
              <a:t> feature</a:t>
            </a:r>
          </a:p>
          <a:p>
            <a:r>
              <a:rPr kumimoji="0" lang="en-US" sz="2400">
                <a:latin typeface="Times New Roman" charset="0"/>
              </a:rPr>
              <a:t>in HTTP/1.1 allows</a:t>
            </a:r>
          </a:p>
          <a:p>
            <a:r>
              <a:rPr kumimoji="0" lang="en-US" sz="2400">
                <a:latin typeface="Times New Roman" charset="0"/>
              </a:rPr>
              <a:t>requests to be issued</a:t>
            </a:r>
          </a:p>
          <a:p>
            <a:r>
              <a:rPr kumimoji="0" lang="en-US" sz="2400">
                <a:latin typeface="Times New Roman" charset="0"/>
              </a:rPr>
              <a:t>asynchronously on a</a:t>
            </a:r>
          </a:p>
          <a:p>
            <a:r>
              <a:rPr kumimoji="0" lang="en-US" sz="2400">
                <a:latin typeface="Times New Roman" charset="0"/>
              </a:rPr>
              <a:t>persistent connection.</a:t>
            </a:r>
          </a:p>
          <a:p>
            <a:r>
              <a:rPr kumimoji="0" lang="en-US" sz="2400">
                <a:latin typeface="Times New Roman" charset="0"/>
              </a:rPr>
              <a:t>Requests must be</a:t>
            </a:r>
          </a:p>
          <a:p>
            <a:r>
              <a:rPr kumimoji="0" lang="en-US" sz="2400">
                <a:latin typeface="Times New Roman" charset="0"/>
              </a:rPr>
              <a:t>processed in proper order.</a:t>
            </a:r>
          </a:p>
          <a:p>
            <a:r>
              <a:rPr kumimoji="0" lang="en-US" sz="2400">
                <a:latin typeface="Times New Roman" charset="0"/>
              </a:rPr>
              <a:t>Can do clever packaging.</a:t>
            </a:r>
            <a:endParaRPr kumimoji="0" lang="en-CA" sz="2400">
              <a:latin typeface="Times New Roman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0825" y="3505200"/>
            <a:ext cx="4814888" cy="3089275"/>
            <a:chOff x="158" y="2208"/>
            <a:chExt cx="3033" cy="1946"/>
          </a:xfrm>
        </p:grpSpPr>
        <p:sp>
          <p:nvSpPr>
            <p:cNvPr id="10264" name="Line 8"/>
            <p:cNvSpPr>
              <a:spLocks noChangeShapeType="1"/>
            </p:cNvSpPr>
            <p:nvPr/>
          </p:nvSpPr>
          <p:spPr bwMode="auto">
            <a:xfrm flipH="1">
              <a:off x="1152" y="3876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9"/>
            <p:cNvSpPr>
              <a:spLocks noChangeShapeType="1"/>
            </p:cNvSpPr>
            <p:nvPr/>
          </p:nvSpPr>
          <p:spPr bwMode="auto">
            <a:xfrm>
              <a:off x="1164" y="3960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10"/>
            <p:cNvSpPr>
              <a:spLocks noChangeShapeType="1"/>
            </p:cNvSpPr>
            <p:nvPr/>
          </p:nvSpPr>
          <p:spPr bwMode="auto">
            <a:xfrm flipH="1">
              <a:off x="1140" y="40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Text Box 11"/>
            <p:cNvSpPr txBox="1">
              <a:spLocks noChangeArrowheads="1"/>
            </p:cNvSpPr>
            <p:nvPr/>
          </p:nvSpPr>
          <p:spPr bwMode="auto">
            <a:xfrm>
              <a:off x="158" y="3866"/>
              <a:ext cx="8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FIN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8" name="Text Box 12"/>
            <p:cNvSpPr txBox="1">
              <a:spLocks noChangeArrowheads="1"/>
            </p:cNvSpPr>
            <p:nvPr/>
          </p:nvSpPr>
          <p:spPr bwMode="auto">
            <a:xfrm>
              <a:off x="2426" y="3218"/>
              <a:ext cx="7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Timeout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9" name="Line 13"/>
            <p:cNvSpPr>
              <a:spLocks noChangeShapeType="1"/>
            </p:cNvSpPr>
            <p:nvPr/>
          </p:nvSpPr>
          <p:spPr bwMode="auto">
            <a:xfrm flipV="1">
              <a:off x="2544" y="2208"/>
              <a:ext cx="0" cy="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14"/>
            <p:cNvSpPr>
              <a:spLocks noChangeShapeType="1"/>
            </p:cNvSpPr>
            <p:nvPr/>
          </p:nvSpPr>
          <p:spPr bwMode="auto">
            <a:xfrm>
              <a:off x="2544" y="3480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15"/>
            <p:cNvSpPr>
              <a:spLocks noChangeShapeType="1"/>
            </p:cNvSpPr>
            <p:nvPr/>
          </p:nvSpPr>
          <p:spPr bwMode="auto">
            <a:xfrm>
              <a:off x="2400" y="222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16"/>
            <p:cNvSpPr>
              <a:spLocks noChangeShapeType="1"/>
            </p:cNvSpPr>
            <p:nvPr/>
          </p:nvSpPr>
          <p:spPr bwMode="auto">
            <a:xfrm>
              <a:off x="2412" y="3876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7025" y="841375"/>
            <a:ext cx="3406775" cy="1387475"/>
            <a:chOff x="206" y="530"/>
            <a:chExt cx="2146" cy="874"/>
          </a:xfrm>
        </p:grpSpPr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>
              <a:off x="1104" y="648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 flipH="1">
              <a:off x="1116" y="780"/>
              <a:ext cx="116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20"/>
            <p:cNvSpPr>
              <a:spLocks noChangeShapeType="1"/>
            </p:cNvSpPr>
            <p:nvPr/>
          </p:nvSpPr>
          <p:spPr bwMode="auto">
            <a:xfrm>
              <a:off x="1152" y="864"/>
              <a:ext cx="12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1"/>
            <p:cNvSpPr>
              <a:spLocks noChangeArrowheads="1"/>
            </p:cNvSpPr>
            <p:nvPr/>
          </p:nvSpPr>
          <p:spPr bwMode="auto">
            <a:xfrm>
              <a:off x="1128" y="1020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1" name="Text Box 22"/>
            <p:cNvSpPr txBox="1">
              <a:spLocks noChangeArrowheads="1"/>
            </p:cNvSpPr>
            <p:nvPr/>
          </p:nvSpPr>
          <p:spPr bwMode="auto">
            <a:xfrm>
              <a:off x="206" y="530"/>
              <a:ext cx="9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TCP SYN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2" name="Text Box 23"/>
            <p:cNvSpPr txBox="1">
              <a:spLocks noChangeArrowheads="1"/>
            </p:cNvSpPr>
            <p:nvPr/>
          </p:nvSpPr>
          <p:spPr bwMode="auto">
            <a:xfrm>
              <a:off x="1214" y="1046"/>
              <a:ext cx="8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page.html</a:t>
              </a:r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63" name="Text Box 24"/>
            <p:cNvSpPr txBox="1">
              <a:spLocks noChangeArrowheads="1"/>
            </p:cNvSpPr>
            <p:nvPr/>
          </p:nvSpPr>
          <p:spPr bwMode="auto">
            <a:xfrm>
              <a:off x="842" y="8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G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790700" y="2895600"/>
            <a:ext cx="1866900" cy="609600"/>
            <a:chOff x="1152" y="3444"/>
            <a:chExt cx="1176" cy="384"/>
          </a:xfrm>
        </p:grpSpPr>
        <p:sp>
          <p:nvSpPr>
            <p:cNvPr id="10255" name="Rectangle 26"/>
            <p:cNvSpPr>
              <a:spLocks noChangeArrowheads="1"/>
            </p:cNvSpPr>
            <p:nvPr/>
          </p:nvSpPr>
          <p:spPr bwMode="auto">
            <a:xfrm>
              <a:off x="1152" y="3444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1226" y="3518"/>
              <a:ext cx="8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castle.gif</a:t>
              </a:r>
              <a:endParaRPr kumimoji="0" lang="en-CA" sz="2400">
                <a:latin typeface="Times New Roman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790700" y="2266950"/>
            <a:ext cx="1866900" cy="609600"/>
            <a:chOff x="1152" y="2196"/>
            <a:chExt cx="1176" cy="384"/>
          </a:xfrm>
        </p:grpSpPr>
        <p:sp>
          <p:nvSpPr>
            <p:cNvPr id="10253" name="Rectangle 29"/>
            <p:cNvSpPr>
              <a:spLocks noChangeArrowheads="1"/>
            </p:cNvSpPr>
            <p:nvPr/>
          </p:nvSpPr>
          <p:spPr bwMode="auto">
            <a:xfrm>
              <a:off x="1152" y="2196"/>
              <a:ext cx="117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kumimoji="0" lang="en-CA" sz="2400">
                <a:latin typeface="Times New Roman" charset="0"/>
              </a:endParaRPr>
            </a:p>
          </p:txBody>
        </p:sp>
        <p:sp>
          <p:nvSpPr>
            <p:cNvPr id="10254" name="Text Box 30"/>
            <p:cNvSpPr txBox="1">
              <a:spLocks noChangeArrowheads="1"/>
            </p:cNvSpPr>
            <p:nvPr/>
          </p:nvSpPr>
          <p:spPr bwMode="auto">
            <a:xfrm>
              <a:off x="1202" y="2246"/>
              <a:ext cx="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kumimoji="0" lang="en-US" sz="2400">
                  <a:latin typeface="Times New Roman" charset="0"/>
                </a:rPr>
                <a:t>hpface.jpg</a:t>
              </a:r>
              <a:endParaRPr kumimoji="0" lang="en-CA" sz="2400">
                <a:latin typeface="Times New Roman" charset="0"/>
              </a:endParaRPr>
            </a:p>
          </p:txBody>
        </p:sp>
      </p:grpSp>
      <p:sp>
        <p:nvSpPr>
          <p:cNvPr id="1212447" name="Text Box 31"/>
          <p:cNvSpPr txBox="1">
            <a:spLocks noChangeArrowheads="1"/>
          </p:cNvSpPr>
          <p:nvPr/>
        </p:nvSpPr>
        <p:spPr bwMode="auto">
          <a:xfrm>
            <a:off x="1069975" y="20034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0" lang="en-US" sz="2400">
                <a:latin typeface="Times New Roman" charset="0"/>
              </a:rPr>
              <a:t>GG</a:t>
            </a:r>
            <a:endParaRPr kumimoji="0" lang="en-CA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0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4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9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14400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request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6737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6738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54CBE28C-59DF-4DAE-A86D-7C9E9ADF127E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67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34" charset="-128"/>
              </a:rPr>
              <a:t>two types of HTTP messages: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request</a:t>
            </a:r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, </a:t>
            </a: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response</a:t>
            </a:r>
          </a:p>
          <a:p>
            <a:r>
              <a:rPr lang="en-US" sz="2400">
                <a:solidFill>
                  <a:srgbClr val="CC0000"/>
                </a:solidFill>
                <a:ea typeface="ＭＳ Ｐゴシック" pitchFamily="34" charset="-128"/>
              </a:rPr>
              <a:t>HTTP request message:</a:t>
            </a:r>
          </a:p>
          <a:p>
            <a:pPr lvl="1"/>
            <a:r>
              <a:rPr lang="en-US" sz="2000">
                <a:ea typeface="ＭＳ Ｐゴシック" pitchFamily="34" charset="-128"/>
              </a:rPr>
              <a:t>ASCII (human-readable format)</a:t>
            </a:r>
            <a:endParaRPr lang="en-US">
              <a:solidFill>
                <a:schemeClr val="accent2"/>
              </a:solidFill>
              <a:ea typeface="ＭＳ Ｐゴシック" pitchFamily="34" charset="-128"/>
            </a:endParaRPr>
          </a:p>
        </p:txBody>
      </p:sp>
      <p:pic>
        <p:nvPicPr>
          <p:cNvPr id="116739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908050"/>
            <a:ext cx="5027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222250" y="3036888"/>
            <a:ext cx="2286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request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(GET, POST,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 commands</a:t>
            </a:r>
            <a:r>
              <a:rPr lang="en-US" sz="20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)</a:t>
            </a:r>
            <a:endParaRPr lang="en-US" sz="2400">
              <a:solidFill>
                <a:srgbClr val="000099"/>
              </a:solidFill>
              <a:latin typeface="Gill Sans MT" pitchFamily="34" charset="0"/>
              <a:ea typeface="ＭＳ Ｐゴシック" pitchFamily="34" charset="-128"/>
            </a:endParaRPr>
          </a:p>
        </p:txBody>
      </p:sp>
      <p:sp>
        <p:nvSpPr>
          <p:cNvPr id="116743" name="Line 6"/>
          <p:cNvSpPr>
            <a:spLocks noChangeShapeType="1"/>
          </p:cNvSpPr>
          <p:nvPr/>
        </p:nvSpPr>
        <p:spPr bwMode="auto">
          <a:xfrm>
            <a:off x="1925638" y="3368675"/>
            <a:ext cx="868362" cy="1460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4" name="Freeform 7"/>
          <p:cNvSpPr>
            <a:spLocks/>
          </p:cNvSpPr>
          <p:nvPr/>
        </p:nvSpPr>
        <p:spPr bwMode="auto">
          <a:xfrm>
            <a:off x="2776538" y="3705225"/>
            <a:ext cx="149225" cy="1957388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1739900" y="4222750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2309813" y="5789613"/>
            <a:ext cx="51117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88913" y="5121275"/>
            <a:ext cx="2343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carriage return,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line feed at start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of line indicates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end of header lines</a:t>
            </a:r>
            <a:endParaRPr lang="en-US" sz="2400">
              <a:solidFill>
                <a:srgbClr val="000099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48" name="Text Box 16"/>
          <p:cNvSpPr txBox="1">
            <a:spLocks noChangeArrowheads="1"/>
          </p:cNvSpPr>
          <p:nvPr/>
        </p:nvSpPr>
        <p:spPr bwMode="auto">
          <a:xfrm>
            <a:off x="2809875" y="3403600"/>
            <a:ext cx="60547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GET /index.html HTTP/1.1\r\n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Host: www-net.cs.umass.edu\r\n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User-Agent: Firefox/3.6.10\r\n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Accept: text/html,application/xhtml+xml\r\n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Accept-Language: en-us,en;q=0.5\r\n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Accept-Encoding: gzip,deflate\r\n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Accept-Charset: ISO-8859-1,utf-8;q=0.7\r\n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115\r\n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</p:txBody>
      </p:sp>
      <p:sp>
        <p:nvSpPr>
          <p:cNvPr id="116749" name="Line 17"/>
          <p:cNvSpPr>
            <a:spLocks noChangeShapeType="1"/>
          </p:cNvSpPr>
          <p:nvPr/>
        </p:nvSpPr>
        <p:spPr bwMode="auto">
          <a:xfrm flipH="1">
            <a:off x="6334125" y="2921000"/>
            <a:ext cx="166688" cy="51435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6750" name="Text Box 18"/>
          <p:cNvSpPr txBox="1">
            <a:spLocks noChangeArrowheads="1"/>
          </p:cNvSpPr>
          <p:nvPr/>
        </p:nvSpPr>
        <p:spPr bwMode="auto">
          <a:xfrm>
            <a:off x="6384925" y="2633663"/>
            <a:ext cx="2411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carriage return character</a:t>
            </a:r>
          </a:p>
        </p:txBody>
      </p:sp>
      <p:sp>
        <p:nvSpPr>
          <p:cNvPr id="116751" name="Text Box 19"/>
          <p:cNvSpPr txBox="1">
            <a:spLocks noChangeArrowheads="1"/>
          </p:cNvSpPr>
          <p:nvPr/>
        </p:nvSpPr>
        <p:spPr bwMode="auto">
          <a:xfrm>
            <a:off x="6537325" y="2930525"/>
            <a:ext cx="1866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line-feed character</a:t>
            </a:r>
          </a:p>
        </p:txBody>
      </p:sp>
      <p:sp>
        <p:nvSpPr>
          <p:cNvPr id="116752" name="Line 20"/>
          <p:cNvSpPr>
            <a:spLocks noChangeShapeType="1"/>
          </p:cNvSpPr>
          <p:nvPr/>
        </p:nvSpPr>
        <p:spPr bwMode="auto">
          <a:xfrm flipH="1">
            <a:off x="6615113" y="3230563"/>
            <a:ext cx="80962" cy="252412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39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Réges</a:t>
            </a:r>
            <a:r>
              <a:rPr lang="hu-HU" dirty="0"/>
              <a:t> régen…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DNS előtt minden név-IP leképezés egy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-ben</a:t>
            </a:r>
            <a:r>
              <a:rPr lang="hu-HU" dirty="0"/>
              <a:t> volt</a:t>
            </a:r>
            <a:endParaRPr lang="en-US" i="1" dirty="0"/>
          </a:p>
          <a:p>
            <a:pPr lvl="1"/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/hosts </a:t>
            </a:r>
            <a:r>
              <a:rPr lang="hu-HU" dirty="0"/>
              <a:t>-</a:t>
            </a:r>
            <a:r>
              <a:rPr lang="en-US" dirty="0"/>
              <a:t> Linux</a:t>
            </a:r>
            <a:r>
              <a:rPr lang="hu-HU" dirty="0" err="1"/>
              <a:t>on</a:t>
            </a:r>
            <a:endParaRPr lang="en-US" dirty="0"/>
          </a:p>
          <a:p>
            <a:pPr lvl="1"/>
            <a:r>
              <a:rPr lang="en-US" i="1" dirty="0"/>
              <a:t>C:\Windows\System32\drivers\etc\hosts </a:t>
            </a:r>
            <a:r>
              <a:rPr lang="hu-HU" dirty="0"/>
              <a:t>-</a:t>
            </a:r>
            <a:r>
              <a:rPr lang="en-US" dirty="0"/>
              <a:t> Windows</a:t>
            </a:r>
            <a:r>
              <a:rPr lang="hu-HU" dirty="0" err="1"/>
              <a:t>on</a:t>
            </a:r>
            <a:endParaRPr lang="en-US" dirty="0"/>
          </a:p>
          <a:p>
            <a:r>
              <a:rPr lang="hu-HU" dirty="0"/>
              <a:t>Központosított, manuális rendszer</a:t>
            </a:r>
            <a:endParaRPr lang="en-US" dirty="0"/>
          </a:p>
          <a:p>
            <a:pPr lvl="1"/>
            <a:r>
              <a:rPr lang="hu-HU" dirty="0"/>
              <a:t>A változásokat </a:t>
            </a:r>
            <a:r>
              <a:rPr lang="hu-HU" dirty="0" err="1"/>
              <a:t>emailben</a:t>
            </a:r>
            <a:r>
              <a:rPr lang="hu-HU" dirty="0"/>
              <a:t> kellett beküldeni a </a:t>
            </a:r>
            <a:r>
              <a:rPr lang="en-US" dirty="0"/>
              <a:t>SRI</a:t>
            </a:r>
            <a:r>
              <a:rPr lang="hu-HU" dirty="0" err="1"/>
              <a:t>-nek</a:t>
            </a:r>
            <a:endParaRPr lang="hu-HU" dirty="0"/>
          </a:p>
          <a:p>
            <a:pPr lvl="2"/>
            <a:r>
              <a:rPr lang="hu-HU" dirty="0"/>
              <a:t>SRI=Stanford Research Institute</a:t>
            </a:r>
            <a:endParaRPr lang="en-US" dirty="0"/>
          </a:p>
          <a:p>
            <a:pPr lvl="1"/>
            <a:r>
              <a:rPr lang="hu-HU" dirty="0"/>
              <a:t>A gépek periodikus időközönként letöltötték (FTP) a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i="1" dirty="0"/>
              <a:t> </a:t>
            </a:r>
            <a:r>
              <a:rPr lang="hu-HU" dirty="0"/>
              <a:t>fájlt</a:t>
            </a:r>
            <a:endParaRPr lang="en-US" i="1" dirty="0"/>
          </a:p>
          <a:p>
            <a:pPr lvl="1"/>
            <a:r>
              <a:rPr lang="hu-HU" dirty="0"/>
              <a:t>Minden név megengedett volt – nem volt benne hierarchia („</a:t>
            </a:r>
            <a:r>
              <a:rPr lang="hu-HU" dirty="0" err="1"/>
              <a:t>flat</a:t>
            </a:r>
            <a:r>
              <a:rPr lang="hu-HU" dirty="0"/>
              <a:t>” (sík) felépítés)</a:t>
            </a:r>
            <a:endParaRPr lang="en-US" dirty="0"/>
          </a:p>
          <a:p>
            <a:pPr lvl="2"/>
            <a:r>
              <a:rPr lang="en-US" dirty="0" err="1"/>
              <a:t>alans_server_at_sbu_pwns_joo_lol_kthxbye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34" charset="-128"/>
              </a:rPr>
              <a:t>HTTP request message: general format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1878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1878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3CA83E2-305A-4E7F-9EE6-6090D9A09867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8787" name="Picture 1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7375" y="10017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89" name="Text Box 9"/>
          <p:cNvSpPr txBox="1">
            <a:spLocks noChangeArrowheads="1"/>
          </p:cNvSpPr>
          <p:nvPr/>
        </p:nvSpPr>
        <p:spPr bwMode="auto">
          <a:xfrm>
            <a:off x="6967538" y="1662113"/>
            <a:ext cx="103028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</a:t>
            </a:r>
          </a:p>
        </p:txBody>
      </p:sp>
      <p:sp>
        <p:nvSpPr>
          <p:cNvPr id="118790" name="Text Box 11"/>
          <p:cNvSpPr txBox="1">
            <a:spLocks noChangeArrowheads="1"/>
          </p:cNvSpPr>
          <p:nvPr/>
        </p:nvSpPr>
        <p:spPr bwMode="auto">
          <a:xfrm>
            <a:off x="6962775" y="2678113"/>
            <a:ext cx="97472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lines</a:t>
            </a:r>
          </a:p>
        </p:txBody>
      </p:sp>
      <p:sp>
        <p:nvSpPr>
          <p:cNvPr id="118791" name="Rectangle 12"/>
          <p:cNvSpPr>
            <a:spLocks noChangeArrowheads="1"/>
          </p:cNvSpPr>
          <p:nvPr/>
        </p:nvSpPr>
        <p:spPr bwMode="auto">
          <a:xfrm>
            <a:off x="6578600" y="2247900"/>
            <a:ext cx="346075" cy="18192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2" name="Rectangle 13"/>
          <p:cNvSpPr>
            <a:spLocks noChangeArrowheads="1"/>
          </p:cNvSpPr>
          <p:nvPr/>
        </p:nvSpPr>
        <p:spPr bwMode="auto">
          <a:xfrm>
            <a:off x="6445250" y="2197100"/>
            <a:ext cx="290513" cy="2017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3" name="Rectangle 15"/>
          <p:cNvSpPr>
            <a:spLocks noChangeArrowheads="1"/>
          </p:cNvSpPr>
          <p:nvPr/>
        </p:nvSpPr>
        <p:spPr bwMode="auto">
          <a:xfrm>
            <a:off x="6813550" y="4303713"/>
            <a:ext cx="712788" cy="1216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4" name="Text Box 16"/>
          <p:cNvSpPr txBox="1">
            <a:spLocks noChangeArrowheads="1"/>
          </p:cNvSpPr>
          <p:nvPr/>
        </p:nvSpPr>
        <p:spPr bwMode="auto">
          <a:xfrm>
            <a:off x="6964363" y="4868863"/>
            <a:ext cx="7350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body</a:t>
            </a:r>
          </a:p>
        </p:txBody>
      </p:sp>
      <p:sp>
        <p:nvSpPr>
          <p:cNvPr id="118795" name="Rectangle 20"/>
          <p:cNvSpPr>
            <a:spLocks noChangeArrowheads="1"/>
          </p:cNvSpPr>
          <p:nvPr/>
        </p:nvSpPr>
        <p:spPr bwMode="auto">
          <a:xfrm>
            <a:off x="1143000" y="1698625"/>
            <a:ext cx="5638800" cy="4460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6" name="Line 22"/>
          <p:cNvSpPr>
            <a:spLocks noChangeShapeType="1"/>
          </p:cNvSpPr>
          <p:nvPr/>
        </p:nvSpPr>
        <p:spPr bwMode="auto">
          <a:xfrm>
            <a:off x="24511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7" name="Line 23"/>
          <p:cNvSpPr>
            <a:spLocks noChangeShapeType="1"/>
          </p:cNvSpPr>
          <p:nvPr/>
        </p:nvSpPr>
        <p:spPr bwMode="auto">
          <a:xfrm>
            <a:off x="28956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8" name="Line 24"/>
          <p:cNvSpPr>
            <a:spLocks noChangeShapeType="1"/>
          </p:cNvSpPr>
          <p:nvPr/>
        </p:nvSpPr>
        <p:spPr bwMode="auto">
          <a:xfrm>
            <a:off x="42037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799" name="Line 25"/>
          <p:cNvSpPr>
            <a:spLocks noChangeShapeType="1"/>
          </p:cNvSpPr>
          <p:nvPr/>
        </p:nvSpPr>
        <p:spPr bwMode="auto">
          <a:xfrm>
            <a:off x="4629150" y="169545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0" name="Line 26"/>
          <p:cNvSpPr>
            <a:spLocks noChangeShapeType="1"/>
          </p:cNvSpPr>
          <p:nvPr/>
        </p:nvSpPr>
        <p:spPr bwMode="auto">
          <a:xfrm>
            <a:off x="593090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1" name="Line 27"/>
          <p:cNvSpPr>
            <a:spLocks noChangeShapeType="1"/>
          </p:cNvSpPr>
          <p:nvPr/>
        </p:nvSpPr>
        <p:spPr bwMode="auto">
          <a:xfrm>
            <a:off x="6369050" y="1701800"/>
            <a:ext cx="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02" name="Text Box 28"/>
          <p:cNvSpPr txBox="1">
            <a:spLocks noChangeArrowheads="1"/>
          </p:cNvSpPr>
          <p:nvPr/>
        </p:nvSpPr>
        <p:spPr bwMode="auto">
          <a:xfrm>
            <a:off x="1266825" y="1725613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method</a:t>
            </a:r>
          </a:p>
        </p:txBody>
      </p:sp>
      <p:sp>
        <p:nvSpPr>
          <p:cNvPr id="118803" name="Text Box 29"/>
          <p:cNvSpPr txBox="1">
            <a:spLocks noChangeArrowheads="1"/>
          </p:cNvSpPr>
          <p:nvPr/>
        </p:nvSpPr>
        <p:spPr bwMode="auto">
          <a:xfrm>
            <a:off x="2428875" y="170656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4" name="Text Box 30"/>
          <p:cNvSpPr txBox="1">
            <a:spLocks noChangeArrowheads="1"/>
          </p:cNvSpPr>
          <p:nvPr/>
        </p:nvSpPr>
        <p:spPr bwMode="auto">
          <a:xfrm>
            <a:off x="4194175" y="1712913"/>
            <a:ext cx="452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sp</a:t>
            </a:r>
          </a:p>
        </p:txBody>
      </p:sp>
      <p:sp>
        <p:nvSpPr>
          <p:cNvPr id="118805" name="Text Box 31"/>
          <p:cNvSpPr txBox="1">
            <a:spLocks noChangeArrowheads="1"/>
          </p:cNvSpPr>
          <p:nvPr/>
        </p:nvSpPr>
        <p:spPr bwMode="auto">
          <a:xfrm>
            <a:off x="5946775" y="1719263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cr</a:t>
            </a:r>
          </a:p>
        </p:txBody>
      </p:sp>
      <p:sp>
        <p:nvSpPr>
          <p:cNvPr id="118806" name="Text Box 32"/>
          <p:cNvSpPr txBox="1">
            <a:spLocks noChangeArrowheads="1"/>
          </p:cNvSpPr>
          <p:nvPr/>
        </p:nvSpPr>
        <p:spPr bwMode="auto">
          <a:xfrm>
            <a:off x="6416675" y="17303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lf</a:t>
            </a:r>
          </a:p>
        </p:txBody>
      </p:sp>
      <p:sp>
        <p:nvSpPr>
          <p:cNvPr id="118807" name="Text Box 33"/>
          <p:cNvSpPr txBox="1">
            <a:spLocks noChangeArrowheads="1"/>
          </p:cNvSpPr>
          <p:nvPr/>
        </p:nvSpPr>
        <p:spPr bwMode="auto">
          <a:xfrm>
            <a:off x="4784725" y="1712913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version</a:t>
            </a:r>
          </a:p>
        </p:txBody>
      </p:sp>
      <p:sp>
        <p:nvSpPr>
          <p:cNvPr id="118808" name="Text Box 34"/>
          <p:cNvSpPr txBox="1">
            <a:spLocks noChangeArrowheads="1"/>
          </p:cNvSpPr>
          <p:nvPr/>
        </p:nvSpPr>
        <p:spPr bwMode="auto">
          <a:xfrm>
            <a:off x="3159125" y="1725613"/>
            <a:ext cx="693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URL</a:t>
            </a:r>
          </a:p>
        </p:txBody>
      </p:sp>
      <p:grpSp>
        <p:nvGrpSpPr>
          <p:cNvPr id="118809" name="Group 45"/>
          <p:cNvGrpSpPr>
            <a:grpSpLocks/>
          </p:cNvGrpSpPr>
          <p:nvPr/>
        </p:nvGrpSpPr>
        <p:grpSpPr bwMode="auto">
          <a:xfrm>
            <a:off x="1143000" y="2143125"/>
            <a:ext cx="4565650" cy="446088"/>
            <a:chOff x="192" y="1894"/>
            <a:chExt cx="2876" cy="281"/>
          </a:xfrm>
        </p:grpSpPr>
        <p:sp>
          <p:nvSpPr>
            <p:cNvPr id="118845" name="Rectangle 35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6" name="Line 36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7" name="Line 37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8" name="Line 39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9" name="Line 40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50" name="Text Box 41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51" name="Text Box 42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52" name="Text Box 43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53" name="Text Box 44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grpSp>
        <p:nvGrpSpPr>
          <p:cNvPr id="118810" name="Group 46"/>
          <p:cNvGrpSpPr>
            <a:grpSpLocks/>
          </p:cNvGrpSpPr>
          <p:nvPr/>
        </p:nvGrpSpPr>
        <p:grpSpPr bwMode="auto">
          <a:xfrm>
            <a:off x="1139825" y="3619500"/>
            <a:ext cx="4565650" cy="446088"/>
            <a:chOff x="192" y="1894"/>
            <a:chExt cx="2876" cy="281"/>
          </a:xfrm>
        </p:grpSpPr>
        <p:sp>
          <p:nvSpPr>
            <p:cNvPr id="118836" name="Rectangle 47"/>
            <p:cNvSpPr>
              <a:spLocks noChangeArrowheads="1"/>
            </p:cNvSpPr>
            <p:nvPr/>
          </p:nvSpPr>
          <p:spPr bwMode="auto">
            <a:xfrm>
              <a:off x="192" y="1894"/>
              <a:ext cx="2876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7" name="Line 48"/>
            <p:cNvSpPr>
              <a:spLocks noChangeShapeType="1"/>
            </p:cNvSpPr>
            <p:nvPr/>
          </p:nvSpPr>
          <p:spPr bwMode="auto">
            <a:xfrm>
              <a:off x="1700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8" name="Line 49"/>
            <p:cNvSpPr>
              <a:spLocks noChangeShapeType="1"/>
            </p:cNvSpPr>
            <p:nvPr/>
          </p:nvSpPr>
          <p:spPr bwMode="auto">
            <a:xfrm>
              <a:off x="1832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9" name="Line 50"/>
            <p:cNvSpPr>
              <a:spLocks noChangeShapeType="1"/>
            </p:cNvSpPr>
            <p:nvPr/>
          </p:nvSpPr>
          <p:spPr bwMode="auto">
            <a:xfrm>
              <a:off x="2528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0" name="Line 51"/>
            <p:cNvSpPr>
              <a:spLocks noChangeShapeType="1"/>
            </p:cNvSpPr>
            <p:nvPr/>
          </p:nvSpPr>
          <p:spPr bwMode="auto">
            <a:xfrm>
              <a:off x="2804" y="1896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41" name="Text Box 52"/>
            <p:cNvSpPr txBox="1">
              <a:spLocks noChangeArrowheads="1"/>
            </p:cNvSpPr>
            <p:nvPr/>
          </p:nvSpPr>
          <p:spPr bwMode="auto">
            <a:xfrm>
              <a:off x="2538" y="1907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42" name="Text Box 53"/>
            <p:cNvSpPr txBox="1">
              <a:spLocks noChangeArrowheads="1"/>
            </p:cNvSpPr>
            <p:nvPr/>
          </p:nvSpPr>
          <p:spPr bwMode="auto">
            <a:xfrm>
              <a:off x="2834" y="191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  <p:sp>
          <p:nvSpPr>
            <p:cNvPr id="118843" name="Text Box 54"/>
            <p:cNvSpPr txBox="1">
              <a:spLocks noChangeArrowheads="1"/>
            </p:cNvSpPr>
            <p:nvPr/>
          </p:nvSpPr>
          <p:spPr bwMode="auto">
            <a:xfrm>
              <a:off x="1922" y="1895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value</a:t>
              </a:r>
            </a:p>
          </p:txBody>
        </p:sp>
        <p:sp>
          <p:nvSpPr>
            <p:cNvPr id="118844" name="Text Box 55"/>
            <p:cNvSpPr txBox="1">
              <a:spLocks noChangeArrowheads="1"/>
            </p:cNvSpPr>
            <p:nvPr/>
          </p:nvSpPr>
          <p:spPr bwMode="auto">
            <a:xfrm>
              <a:off x="246" y="1903"/>
              <a:ext cx="13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header field name</a:t>
              </a:r>
            </a:p>
          </p:txBody>
        </p:sp>
      </p:grpSp>
      <p:sp>
        <p:nvSpPr>
          <p:cNvPr id="118811" name="Line 56"/>
          <p:cNvSpPr>
            <a:spLocks noChangeShapeType="1"/>
          </p:cNvSpPr>
          <p:nvPr/>
        </p:nvSpPr>
        <p:spPr bwMode="auto">
          <a:xfrm>
            <a:off x="1143000" y="25908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2" name="Group 61"/>
          <p:cNvGrpSpPr>
            <a:grpSpLocks/>
          </p:cNvGrpSpPr>
          <p:nvPr/>
        </p:nvGrpSpPr>
        <p:grpSpPr bwMode="auto">
          <a:xfrm>
            <a:off x="974725" y="2814638"/>
            <a:ext cx="331788" cy="461962"/>
            <a:chOff x="462" y="1727"/>
            <a:chExt cx="209" cy="291"/>
          </a:xfrm>
        </p:grpSpPr>
        <p:sp>
          <p:nvSpPr>
            <p:cNvPr id="118833" name="Rectangle 59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4" name="Text Box 5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5" name="Text Box 5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sp>
        <p:nvSpPr>
          <p:cNvPr id="118813" name="Line 62"/>
          <p:cNvSpPr>
            <a:spLocks noChangeShapeType="1"/>
          </p:cNvSpPr>
          <p:nvPr/>
        </p:nvSpPr>
        <p:spPr bwMode="auto">
          <a:xfrm>
            <a:off x="5707063" y="2578100"/>
            <a:ext cx="0" cy="104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pSp>
        <p:nvGrpSpPr>
          <p:cNvPr id="118814" name="Group 63"/>
          <p:cNvGrpSpPr>
            <a:grpSpLocks/>
          </p:cNvGrpSpPr>
          <p:nvPr/>
        </p:nvGrpSpPr>
        <p:grpSpPr bwMode="auto">
          <a:xfrm>
            <a:off x="5538788" y="2801938"/>
            <a:ext cx="331787" cy="461962"/>
            <a:chOff x="462" y="1727"/>
            <a:chExt cx="209" cy="291"/>
          </a:xfrm>
        </p:grpSpPr>
        <p:sp>
          <p:nvSpPr>
            <p:cNvPr id="118830" name="Rectangle 64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31" name="Text Box 65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32" name="Text Box 66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5" name="Group 77"/>
          <p:cNvGrpSpPr>
            <a:grpSpLocks/>
          </p:cNvGrpSpPr>
          <p:nvPr/>
        </p:nvGrpSpPr>
        <p:grpSpPr bwMode="auto">
          <a:xfrm>
            <a:off x="1138238" y="4065588"/>
            <a:ext cx="963612" cy="446087"/>
            <a:chOff x="3105" y="2650"/>
            <a:chExt cx="607" cy="281"/>
          </a:xfrm>
        </p:grpSpPr>
        <p:sp>
          <p:nvSpPr>
            <p:cNvPr id="118826" name="Rectangle 68"/>
            <p:cNvSpPr>
              <a:spLocks noChangeArrowheads="1"/>
            </p:cNvSpPr>
            <p:nvPr/>
          </p:nvSpPr>
          <p:spPr bwMode="auto">
            <a:xfrm>
              <a:off x="3105" y="2650"/>
              <a:ext cx="607" cy="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7" name="Line 72"/>
            <p:cNvSpPr>
              <a:spLocks noChangeShapeType="1"/>
            </p:cNvSpPr>
            <p:nvPr/>
          </p:nvSpPr>
          <p:spPr bwMode="auto">
            <a:xfrm>
              <a:off x="3406" y="2652"/>
              <a:ext cx="0" cy="2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8" name="Text Box 73"/>
            <p:cNvSpPr txBox="1">
              <a:spLocks noChangeArrowheads="1"/>
            </p:cNvSpPr>
            <p:nvPr/>
          </p:nvSpPr>
          <p:spPr bwMode="auto">
            <a:xfrm>
              <a:off x="3140" y="266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cr</a:t>
              </a:r>
            </a:p>
          </p:txBody>
        </p:sp>
        <p:sp>
          <p:nvSpPr>
            <p:cNvPr id="118829" name="Text Box 74"/>
            <p:cNvSpPr txBox="1">
              <a:spLocks noChangeArrowheads="1"/>
            </p:cNvSpPr>
            <p:nvPr/>
          </p:nvSpPr>
          <p:spPr bwMode="auto">
            <a:xfrm>
              <a:off x="3436" y="267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lf</a:t>
              </a:r>
            </a:p>
          </p:txBody>
        </p:sp>
      </p:grpSp>
      <p:sp>
        <p:nvSpPr>
          <p:cNvPr id="118816" name="Rectangle 78"/>
          <p:cNvSpPr>
            <a:spLocks noChangeArrowheads="1"/>
          </p:cNvSpPr>
          <p:nvPr/>
        </p:nvSpPr>
        <p:spPr bwMode="auto">
          <a:xfrm>
            <a:off x="1138238" y="4513263"/>
            <a:ext cx="5170487" cy="1120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8817" name="Text Box 80"/>
          <p:cNvSpPr txBox="1">
            <a:spLocks noChangeArrowheads="1"/>
          </p:cNvSpPr>
          <p:nvPr/>
        </p:nvSpPr>
        <p:spPr bwMode="auto">
          <a:xfrm>
            <a:off x="3074988" y="4837113"/>
            <a:ext cx="1411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000099"/>
                </a:solidFill>
                <a:latin typeface="Arial" pitchFamily="34" charset="0"/>
                <a:ea typeface="ＭＳ Ｐゴシック" pitchFamily="34" charset="-128"/>
              </a:rPr>
              <a:t>entity body</a:t>
            </a:r>
          </a:p>
        </p:txBody>
      </p:sp>
      <p:grpSp>
        <p:nvGrpSpPr>
          <p:cNvPr id="118818" name="Group 81"/>
          <p:cNvGrpSpPr>
            <a:grpSpLocks/>
          </p:cNvGrpSpPr>
          <p:nvPr/>
        </p:nvGrpSpPr>
        <p:grpSpPr bwMode="auto">
          <a:xfrm>
            <a:off x="974725" y="4851400"/>
            <a:ext cx="331788" cy="461963"/>
            <a:chOff x="462" y="1727"/>
            <a:chExt cx="209" cy="291"/>
          </a:xfrm>
        </p:grpSpPr>
        <p:sp>
          <p:nvSpPr>
            <p:cNvPr id="118823" name="Rectangle 82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4" name="Text Box 83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5" name="Text Box 84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  <p:grpSp>
        <p:nvGrpSpPr>
          <p:cNvPr id="118819" name="Group 85"/>
          <p:cNvGrpSpPr>
            <a:grpSpLocks/>
          </p:cNvGrpSpPr>
          <p:nvPr/>
        </p:nvGrpSpPr>
        <p:grpSpPr bwMode="auto">
          <a:xfrm>
            <a:off x="6134100" y="4841875"/>
            <a:ext cx="331788" cy="461963"/>
            <a:chOff x="462" y="1727"/>
            <a:chExt cx="209" cy="291"/>
          </a:xfrm>
        </p:grpSpPr>
        <p:sp>
          <p:nvSpPr>
            <p:cNvPr id="118820" name="Rectangle 86"/>
            <p:cNvSpPr>
              <a:spLocks noChangeArrowheads="1"/>
            </p:cNvSpPr>
            <p:nvPr/>
          </p:nvSpPr>
          <p:spPr bwMode="auto">
            <a:xfrm>
              <a:off x="534" y="1854"/>
              <a:ext cx="56" cy="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8821" name="Text Box 87"/>
            <p:cNvSpPr txBox="1">
              <a:spLocks noChangeArrowheads="1"/>
            </p:cNvSpPr>
            <p:nvPr/>
          </p:nvSpPr>
          <p:spPr bwMode="auto">
            <a:xfrm>
              <a:off x="462" y="1727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  <p:sp>
          <p:nvSpPr>
            <p:cNvPr id="118822" name="Text Box 88"/>
            <p:cNvSpPr txBox="1">
              <a:spLocks noChangeArrowheads="1"/>
            </p:cNvSpPr>
            <p:nvPr/>
          </p:nvSpPr>
          <p:spPr bwMode="auto">
            <a:xfrm>
              <a:off x="462" y="1768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r>
                <a: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22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23838"/>
            <a:ext cx="8186737" cy="9032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Uploading form input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00088" y="1343025"/>
            <a:ext cx="3810000" cy="26622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POST method:</a:t>
            </a:r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r>
              <a:rPr lang="en-US" sz="2400">
                <a:ea typeface="ＭＳ Ｐゴシック" pitchFamily="34" charset="-128"/>
              </a:rPr>
              <a:t>web page often includes form input</a:t>
            </a:r>
          </a:p>
          <a:p>
            <a:r>
              <a:rPr lang="en-US" sz="2400">
                <a:ea typeface="ＭＳ Ｐゴシック" pitchFamily="34" charset="-128"/>
              </a:rPr>
              <a:t>input is uploaded to server in entity body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703263" y="3409950"/>
            <a:ext cx="3810000" cy="2206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CC0000"/>
                </a:solidFill>
                <a:ea typeface="ＭＳ Ｐゴシック" pitchFamily="34" charset="-128"/>
              </a:rPr>
              <a:t>URL method:</a:t>
            </a:r>
          </a:p>
          <a:p>
            <a:r>
              <a:rPr lang="en-US" sz="2400">
                <a:ea typeface="ＭＳ Ｐゴシック" pitchFamily="34" charset="-128"/>
              </a:rPr>
              <a:t>uses GET method</a:t>
            </a:r>
          </a:p>
          <a:p>
            <a:r>
              <a:rPr lang="en-US" sz="2400">
                <a:ea typeface="ＭＳ Ｐゴシック" pitchFamily="34" charset="-128"/>
              </a:rPr>
              <a:t>input is uploaded in URL field of request line:</a:t>
            </a:r>
          </a:p>
          <a:p>
            <a:pPr>
              <a:buFont typeface="Wingdings" pitchFamily="2" charset="2"/>
              <a:buNone/>
            </a:pPr>
            <a:endParaRPr lang="en-US" sz="2400">
              <a:ea typeface="ＭＳ Ｐゴシック" pitchFamily="34" charset="-128"/>
            </a:endParaRPr>
          </a:p>
        </p:txBody>
      </p:sp>
      <p:sp>
        <p:nvSpPr>
          <p:cNvPr id="12083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414A7C83-0F1F-446C-9A24-17E1195A9E04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083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0835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04875"/>
            <a:ext cx="45704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9" name="Text Box 5"/>
          <p:cNvSpPr txBox="1">
            <a:spLocks noChangeArrowheads="1"/>
          </p:cNvSpPr>
          <p:nvPr/>
        </p:nvSpPr>
        <p:spPr bwMode="auto">
          <a:xfrm>
            <a:off x="1798638" y="5080000"/>
            <a:ext cx="6191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www.somesite.com/animalsearch?monkeys&amp;banana</a:t>
            </a:r>
          </a:p>
        </p:txBody>
      </p:sp>
    </p:spTree>
    <p:extLst>
      <p:ext uri="{BB962C8B-B14F-4D97-AF65-F5344CB8AC3E}">
        <p14:creationId xmlns:p14="http://schemas.microsoft.com/office/powerpoint/2010/main" val="16086856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479800" cy="114300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Method types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HTTP/1.0:</a:t>
            </a:r>
          </a:p>
          <a:p>
            <a:r>
              <a:rPr lang="en-US" sz="2400">
                <a:ea typeface="ＭＳ Ｐゴシック" pitchFamily="34" charset="-128"/>
              </a:rPr>
              <a:t>GET</a:t>
            </a:r>
          </a:p>
          <a:p>
            <a:r>
              <a:rPr lang="en-US" sz="2400">
                <a:ea typeface="ＭＳ Ｐゴシック" pitchFamily="34" charset="-128"/>
              </a:rPr>
              <a:t>POST</a:t>
            </a:r>
          </a:p>
          <a:p>
            <a:r>
              <a:rPr lang="en-US" sz="2400">
                <a:ea typeface="ＭＳ Ｐゴシック" pitchFamily="34" charset="-128"/>
              </a:rPr>
              <a:t>HEAD</a:t>
            </a:r>
          </a:p>
          <a:p>
            <a:pPr lvl="1"/>
            <a:r>
              <a:rPr lang="en-US">
                <a:ea typeface="ＭＳ Ｐゴシック" pitchFamily="34" charset="-128"/>
              </a:rPr>
              <a:t>asks server to leave requested object out of response</a:t>
            </a:r>
          </a:p>
        </p:txBody>
      </p:sp>
      <p:sp>
        <p:nvSpPr>
          <p:cNvPr id="12288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HTTP/1.1:</a:t>
            </a:r>
          </a:p>
          <a:p>
            <a:r>
              <a:rPr lang="en-US" sz="2400">
                <a:ea typeface="ＭＳ Ｐゴシック" pitchFamily="34" charset="-128"/>
              </a:rPr>
              <a:t>GET, POST, HEAD</a:t>
            </a:r>
          </a:p>
          <a:p>
            <a:r>
              <a:rPr lang="en-US" sz="2400">
                <a:ea typeface="ＭＳ Ｐゴシック" pitchFamily="34" charset="-128"/>
              </a:rPr>
              <a:t>PUT</a:t>
            </a:r>
          </a:p>
          <a:p>
            <a:pPr lvl="1"/>
            <a:r>
              <a:rPr lang="en-US">
                <a:ea typeface="ＭＳ Ｐゴシック" pitchFamily="34" charset="-128"/>
              </a:rPr>
              <a:t>uploads file in entity body to path specified in URL field</a:t>
            </a:r>
          </a:p>
          <a:p>
            <a:r>
              <a:rPr lang="en-US" sz="2400">
                <a:ea typeface="ＭＳ Ｐゴシック" pitchFamily="34" charset="-128"/>
              </a:rPr>
              <a:t>DELETE</a:t>
            </a:r>
          </a:p>
          <a:p>
            <a:pPr lvl="1"/>
            <a:r>
              <a:rPr lang="en-US">
                <a:ea typeface="ＭＳ Ｐゴシック" pitchFamily="34" charset="-128"/>
              </a:rPr>
              <a:t>deletes file specified in the URL field</a:t>
            </a:r>
          </a:p>
        </p:txBody>
      </p:sp>
      <p:sp>
        <p:nvSpPr>
          <p:cNvPr id="12288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152A4034-E0F7-4476-AE74-CC88A55D98AC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88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22883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1023938"/>
            <a:ext cx="324008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887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8750"/>
            <a:ext cx="7772400" cy="979488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message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4929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sp>
        <p:nvSpPr>
          <p:cNvPr id="124930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EF134233-FC41-4948-AC01-63A1D7287BB2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4931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388" y="895350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39700" y="1397000"/>
            <a:ext cx="17907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line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(protocol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code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status phrase)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358900" y="1914525"/>
            <a:ext cx="923925" cy="2571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5" name="Freeform 7"/>
          <p:cNvSpPr>
            <a:spLocks/>
          </p:cNvSpPr>
          <p:nvPr/>
        </p:nvSpPr>
        <p:spPr bwMode="auto">
          <a:xfrm>
            <a:off x="2057400" y="2305050"/>
            <a:ext cx="257175" cy="2941638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893763" y="3286125"/>
            <a:ext cx="9747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header</a:t>
            </a:r>
          </a:p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 lines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V="1">
            <a:off x="1543050" y="5418138"/>
            <a:ext cx="757238" cy="212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293688" y="5297488"/>
            <a:ext cx="13795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data, e.g.,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requested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HTML file</a:t>
            </a:r>
            <a:endParaRPr lang="en-US" sz="24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4939" name="Rectangle 15"/>
          <p:cNvSpPr>
            <a:spLocks noChangeArrowheads="1"/>
          </p:cNvSpPr>
          <p:nvPr/>
        </p:nvSpPr>
        <p:spPr bwMode="auto">
          <a:xfrm>
            <a:off x="2243138" y="2044700"/>
            <a:ext cx="6311900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HTTP/1.1 200 OK\r\n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Date: Sun, 26 Sep 2010 20:09:20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Server: Apache/2.0.52 (CentOS)\r\n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Last-Modified: Tue, 30 Oct 2007 17:00:02 GMT\r\n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ETag: "17dc6-a5c-bf716880"\r\n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Accept-Ranges: bytes\r\n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Content-Length: 2652\r\n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Keep-Alive: timeout=10, max=100\r\n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Connection: Keep-Alive\r\n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Content-Type: text/html; charset=ISO-8859-1\r\n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\r\n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it-IT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</a:rPr>
              <a:t>data data data data data ... </a:t>
            </a:r>
            <a:endParaRPr lang="en-US" b="1">
              <a:solidFill>
                <a:srgbClr val="00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0048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147638"/>
            <a:ext cx="7772400" cy="979487"/>
          </a:xfrm>
        </p:spPr>
        <p:txBody>
          <a:bodyPr/>
          <a:lstStyle/>
          <a:p>
            <a:r>
              <a:rPr lang="en-US" sz="4000">
                <a:ea typeface="ＭＳ Ｐゴシック" pitchFamily="34" charset="-128"/>
              </a:rPr>
              <a:t>HTTP response status codes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69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89000" y="2815216"/>
            <a:ext cx="8075613" cy="4274479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200 OK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 succeeded, requested object later in this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301 Moved Permanently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requested object moved, new location specified later in this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r>
              <a:rPr lang="en-US" sz="2000" dirty="0">
                <a:ea typeface="ＭＳ Ｐゴシック" pitchFamily="34" charset="-128"/>
              </a:rPr>
              <a:t> (Location:)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400 Bad Request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 </a:t>
            </a:r>
            <a:r>
              <a:rPr lang="en-US" sz="2000" dirty="0" err="1">
                <a:ea typeface="ＭＳ Ｐゴシック" pitchFamily="34" charset="-128"/>
              </a:rPr>
              <a:t>msg</a:t>
            </a:r>
            <a:r>
              <a:rPr lang="en-US" sz="2000" dirty="0">
                <a:ea typeface="ＭＳ Ｐゴシック" pitchFamily="34" charset="-128"/>
              </a:rPr>
              <a:t> not understood by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404 Not Found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ct val="15000"/>
              </a:spcBef>
            </a:pPr>
            <a:r>
              <a:rPr lang="en-US" sz="2000" dirty="0">
                <a:ea typeface="ＭＳ Ｐゴシック" pitchFamily="34" charset="-128"/>
              </a:rPr>
              <a:t>requested document not found on this server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505 HTTP Version Not Supported</a:t>
            </a:r>
            <a:endParaRPr lang="en-US" sz="2400" dirty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sp>
        <p:nvSpPr>
          <p:cNvPr id="126978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D148A2AC-6C28-482C-8D8B-FFCAE13112A4}" type="slidenum">
              <a:rPr lang="en-US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6979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835025"/>
            <a:ext cx="60563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488950" y="1426317"/>
            <a:ext cx="811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status code appears in 1st line in server-to-client response message.</a:t>
            </a:r>
          </a:p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some sample codes</a:t>
            </a:r>
            <a:r>
              <a:rPr lang="en-US" sz="2400" dirty="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04370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2088"/>
            <a:ext cx="8455025" cy="979487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Trying out HTTP (client side) for yourself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290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0525" y="1390650"/>
            <a:ext cx="8096250" cy="466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1. Telnet to your favorite Web server:</a:t>
            </a:r>
          </a:p>
          <a:p>
            <a:pPr lvl="2">
              <a:buFontTx/>
              <a:buNone/>
            </a:pPr>
            <a:endParaRPr lang="en-US" sz="1800">
              <a:ea typeface="ＭＳ Ｐゴシック" pitchFamily="34" charset="-128"/>
            </a:endParaRPr>
          </a:p>
        </p:txBody>
      </p:sp>
      <p:sp>
        <p:nvSpPr>
          <p:cNvPr id="129026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2D67D4A-F591-4753-ABB1-426A1B8B777C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29027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8" y="879475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30" name="Text Box 5"/>
          <p:cNvSpPr txBox="1">
            <a:spLocks noChangeArrowheads="1"/>
          </p:cNvSpPr>
          <p:nvPr/>
        </p:nvSpPr>
        <p:spPr bwMode="auto">
          <a:xfrm>
            <a:off x="3981450" y="2155825"/>
            <a:ext cx="4425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opens TCP connection to port 80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(default HTTP server port) at cis.poly.edu.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anything typed in sent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to port 80 at cis.poly.edu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1" name="Text Box 6"/>
          <p:cNvSpPr txBox="1">
            <a:spLocks noChangeArrowheads="1"/>
          </p:cNvSpPr>
          <p:nvPr/>
        </p:nvSpPr>
        <p:spPr bwMode="auto">
          <a:xfrm>
            <a:off x="692150" y="2190750"/>
            <a:ext cx="318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telnet cis.poly.edu 80</a:t>
            </a:r>
            <a:endParaRPr lang="en-US" sz="2800">
              <a:solidFill>
                <a:srgbClr val="CC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361950" y="36004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2. type in a GET HTTP request:</a:t>
            </a:r>
          </a:p>
          <a:p>
            <a:pPr marL="1143000" lvl="2" indent="-228600" defTabSz="91440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129033" name="Text Box 8"/>
          <p:cNvSpPr txBox="1">
            <a:spLocks noChangeArrowheads="1"/>
          </p:cNvSpPr>
          <p:nvPr/>
        </p:nvSpPr>
        <p:spPr bwMode="auto">
          <a:xfrm>
            <a:off x="1382713" y="4184650"/>
            <a:ext cx="291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GET /~ross/ HTTP/1.1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ea typeface="ＭＳ Ｐゴシック" pitchFamily="34" charset="-128"/>
              </a:rPr>
              <a:t>Host: cis.poly.edu</a:t>
            </a:r>
            <a:endParaRPr lang="en-US">
              <a:solidFill>
                <a:srgbClr val="CC0000"/>
              </a:solidFill>
              <a:latin typeface="Courier New" pitchFamily="49" charset="0"/>
              <a:ea typeface="ＭＳ Ｐゴシック" pitchFamily="34" charset="-128"/>
            </a:endParaRPr>
          </a:p>
        </p:txBody>
      </p:sp>
      <p:sp>
        <p:nvSpPr>
          <p:cNvPr id="129034" name="Text Box 11"/>
          <p:cNvSpPr txBox="1">
            <a:spLocks noChangeArrowheads="1"/>
          </p:cNvSpPr>
          <p:nvPr/>
        </p:nvSpPr>
        <p:spPr bwMode="auto">
          <a:xfrm>
            <a:off x="4848225" y="4098925"/>
            <a:ext cx="309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by typing this in (hit carriage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return twice), you send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this minimal (but complete)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GET request to HTTP server</a:t>
            </a:r>
            <a:endParaRPr lang="en-US" sz="24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5" name="Freeform 12"/>
          <p:cNvSpPr>
            <a:spLocks/>
          </p:cNvSpPr>
          <p:nvPr/>
        </p:nvSpPr>
        <p:spPr bwMode="auto">
          <a:xfrm>
            <a:off x="4029075" y="2162175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6" name="Freeform 13"/>
          <p:cNvSpPr>
            <a:spLocks/>
          </p:cNvSpPr>
          <p:nvPr/>
        </p:nvSpPr>
        <p:spPr bwMode="auto">
          <a:xfrm>
            <a:off x="4829175" y="4067175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endParaRPr lang="en-US" sz="200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29037" name="Rectangle 14"/>
          <p:cNvSpPr>
            <a:spLocks noChangeArrowheads="1"/>
          </p:cNvSpPr>
          <p:nvPr/>
        </p:nvSpPr>
        <p:spPr bwMode="auto">
          <a:xfrm>
            <a:off x="361950" y="5429250"/>
            <a:ext cx="809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3. look at response message sent by HTTP server!</a:t>
            </a:r>
          </a:p>
        </p:txBody>
      </p:sp>
      <p:sp>
        <p:nvSpPr>
          <p:cNvPr id="129038" name="Text Box 17"/>
          <p:cNvSpPr txBox="1">
            <a:spLocks noChangeArrowheads="1"/>
          </p:cNvSpPr>
          <p:nvPr/>
        </p:nvSpPr>
        <p:spPr bwMode="auto">
          <a:xfrm>
            <a:off x="409575" y="6029325"/>
            <a:ext cx="810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(or use Wireshark to look at captured HTTP request/response)</a:t>
            </a:r>
          </a:p>
        </p:txBody>
      </p:sp>
    </p:spTree>
    <p:extLst>
      <p:ext uri="{BB962C8B-B14F-4D97-AF65-F5344CB8AC3E}">
        <p14:creationId xmlns:p14="http://schemas.microsoft.com/office/powerpoint/2010/main" val="2475964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3518" y="2743200"/>
            <a:ext cx="8790482" cy="1673225"/>
          </a:xfrm>
        </p:spPr>
        <p:txBody>
          <a:bodyPr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/>
              <a:t>HTTP Connection Basics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HTTP Protocol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Cookies, keeping state + tracking</a:t>
            </a:r>
          </a:p>
          <a:p>
            <a:pPr marL="514350" indent="-514350">
              <a:buFont typeface="Arial"/>
              <a:buChar char="•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40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User-server state: cookies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11313"/>
            <a:ext cx="3810000" cy="4887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ea typeface="ＭＳ Ｐゴシック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ea typeface="ＭＳ Ｐゴシック" pitchFamily="34" charset="-128"/>
              </a:rPr>
              <a:t>1) </a:t>
            </a:r>
            <a:r>
              <a:rPr lang="en-US">
                <a:ea typeface="ＭＳ Ｐゴシック" pitchFamily="34" charset="-128"/>
              </a:rPr>
              <a:t>cookie header line of HTTP </a:t>
            </a:r>
            <a:r>
              <a:rPr lang="en-US" i="1">
                <a:ea typeface="ＭＳ Ｐゴシック" pitchFamily="34" charset="-128"/>
              </a:rPr>
              <a:t>response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2) cookie header line in next HTTP </a:t>
            </a:r>
            <a:r>
              <a:rPr lang="en-US" i="1">
                <a:ea typeface="ＭＳ Ｐゴシック" pitchFamily="34" charset="-128"/>
              </a:rPr>
              <a:t>request</a:t>
            </a:r>
            <a:r>
              <a:rPr lang="en-US">
                <a:ea typeface="ＭＳ Ｐゴシック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3) cookie file kept on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host, managed by user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4) back-end database at Web site</a:t>
            </a:r>
          </a:p>
        </p:txBody>
      </p:sp>
      <p:sp>
        <p:nvSpPr>
          <p:cNvPr id="131077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425950" y="1392238"/>
            <a:ext cx="4059238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example:</a:t>
            </a:r>
          </a:p>
          <a:p>
            <a:r>
              <a:rPr lang="en-US" sz="2400" dirty="0">
                <a:ea typeface="ＭＳ Ｐゴシック" pitchFamily="34" charset="-128"/>
              </a:rPr>
              <a:t>Susan always access Internet from PC</a:t>
            </a:r>
          </a:p>
          <a:p>
            <a:r>
              <a:rPr lang="en-US" sz="2400" dirty="0">
                <a:ea typeface="ＭＳ Ｐゴシック" pitchFamily="34" charset="-128"/>
              </a:rPr>
              <a:t>visits specific e-commerce site for first time</a:t>
            </a:r>
          </a:p>
          <a:p>
            <a:r>
              <a:rPr lang="en-US" sz="2400" dirty="0">
                <a:ea typeface="ＭＳ Ｐゴシック" pitchFamily="34" charset="-128"/>
              </a:rPr>
              <a:t>when initial HTTP requests arrives at site, site creates: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unique ID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entry in backend database for ID</a:t>
            </a:r>
          </a:p>
        </p:txBody>
      </p:sp>
      <p:sp>
        <p:nvSpPr>
          <p:cNvPr id="131074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8C2F3C98-3A98-4B97-AF63-5E12AEB0EAB6}" type="slidenum">
              <a:rPr lang="en-US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1073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1078" name="Picture 10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516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sz="3600">
                <a:ea typeface="ＭＳ Ｐゴシック" pitchFamily="34" charset="-128"/>
              </a:rPr>
              <a:t>Cookies: keeping </a:t>
            </a:r>
            <a:r>
              <a:rPr lang="ja-JP" altLang="en-US" sz="3600">
                <a:ea typeface="ＭＳ Ｐゴシック" pitchFamily="34" charset="-128"/>
              </a:rPr>
              <a:t>“</a:t>
            </a:r>
            <a:r>
              <a:rPr lang="en-US" altLang="ja-JP" sz="3600">
                <a:ea typeface="ＭＳ Ｐゴシック" pitchFamily="34" charset="-128"/>
              </a:rPr>
              <a:t>state</a:t>
            </a:r>
            <a:r>
              <a:rPr lang="ja-JP" altLang="en-US" sz="3600">
                <a:ea typeface="ＭＳ Ｐゴシック" pitchFamily="34" charset="-128"/>
              </a:rPr>
              <a:t>”</a:t>
            </a:r>
            <a:r>
              <a:rPr lang="en-US" altLang="ja-JP" sz="3600">
                <a:ea typeface="ＭＳ Ｐゴシック" pitchFamily="34" charset="-128"/>
              </a:rPr>
              <a:t> (cont.)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133122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C190C2EB-08C8-4072-A36E-0019BABC58EF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3121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3123" name="Picture 5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client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133207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8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33209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10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133203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4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33205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6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usual http response msg</a:t>
                </a:r>
                <a:endParaRPr lang="en-US" sz="24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133196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97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98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99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200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133201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202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access</a:t>
                </a:r>
              </a:p>
            </p:txBody>
          </p:sp>
        </p:grpSp>
      </p:grpSp>
      <p:grpSp>
        <p:nvGrpSpPr>
          <p:cNvPr id="133132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133194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95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133187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8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</p:txBody>
        </p:sp>
        <p:sp>
          <p:nvSpPr>
            <p:cNvPr id="133189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Amazon server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creates ID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1678 for user</a:t>
              </a:r>
            </a:p>
          </p:txBody>
        </p:sp>
        <p:grpSp>
          <p:nvGrpSpPr>
            <p:cNvPr id="133190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133191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92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93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create</a:t>
                </a:r>
              </a:p>
              <a:p>
                <a:pPr defTabSz="914400" eaLnBrk="0" fontAlgn="base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000000"/>
                    </a:solidFill>
                    <a:latin typeface="Arial" pitchFamily="34" charset="0"/>
                    <a:ea typeface="ＭＳ Ｐゴシック" pitchFamily="34" charset="-128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133182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3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response 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set-cookie: 1678</a:t>
              </a:r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ea typeface="ＭＳ Ｐゴシック" pitchFamily="34" charset="-128"/>
                </a:rPr>
                <a:t> </a:t>
              </a:r>
            </a:p>
          </p:txBody>
        </p:sp>
        <p:grpSp>
          <p:nvGrpSpPr>
            <p:cNvPr id="133184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133185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400">
                  <a:solidFill>
                    <a:srgbClr val="000000"/>
                  </a:solidFill>
                  <a:latin typeface="Comic Sans MS" pitchFamily="66" charset="0"/>
                  <a:ea typeface="ＭＳ Ｐゴシック" pitchFamily="34" charset="-128"/>
                </a:endParaRPr>
              </a:p>
            </p:txBody>
          </p:sp>
          <p:sp>
            <p:nvSpPr>
              <p:cNvPr id="133186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ebay 8734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1">
                    <a:solidFill>
                      <a:srgbClr val="FFFFFF"/>
                    </a:solidFill>
                    <a:latin typeface="Arial" pitchFamily="34" charset="0"/>
                    <a:ea typeface="ＭＳ Ｐゴシック" pitchFamily="34" charset="-128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133177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78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usual http request msg</a:t>
              </a:r>
            </a:p>
            <a:p>
              <a:pPr algn="ctr" defTabSz="914400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cookie: 1678</a:t>
              </a:r>
            </a:p>
          </p:txBody>
        </p:sp>
        <p:sp>
          <p:nvSpPr>
            <p:cNvPr id="133179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cookie-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specific</a:t>
              </a: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99"/>
                  </a:solidFill>
                  <a:latin typeface="Arial" pitchFamily="34" charset="0"/>
                  <a:ea typeface="ＭＳ Ｐゴシック" pitchFamily="34" charset="-128"/>
                </a:rPr>
                <a:t>action</a:t>
              </a:r>
            </a:p>
          </p:txBody>
        </p:sp>
        <p:sp>
          <p:nvSpPr>
            <p:cNvPr id="133180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81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133175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400">
                <a:solidFill>
                  <a:srgbClr val="000000"/>
                </a:solidFill>
                <a:latin typeface="Comic Sans MS" pitchFamily="66" charset="0"/>
                <a:ea typeface="ＭＳ Ｐゴシック" pitchFamily="34" charset="-128"/>
              </a:endParaRPr>
            </a:p>
          </p:txBody>
        </p:sp>
        <p:sp>
          <p:nvSpPr>
            <p:cNvPr id="133176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ebay 8734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>
                  <a:solidFill>
                    <a:srgbClr val="FFFFFF"/>
                  </a:solidFill>
                  <a:latin typeface="Arial" pitchFamily="34" charset="0"/>
                  <a:ea typeface="ＭＳ Ｐゴシック" pitchFamily="34" charset="-128"/>
                </a:rPr>
                <a:t>amazon 1678</a:t>
              </a:r>
            </a:p>
          </p:txBody>
        </p:sp>
      </p:grpSp>
      <p:sp>
        <p:nvSpPr>
          <p:cNvPr id="133137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backend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C0000"/>
                </a:solidFill>
                <a:latin typeface="Arial" pitchFamily="34" charset="0"/>
                <a:ea typeface="ＭＳ Ｐゴシック" pitchFamily="34" charset="-128"/>
              </a:rPr>
              <a:t>database</a:t>
            </a:r>
          </a:p>
        </p:txBody>
      </p:sp>
      <p:sp>
        <p:nvSpPr>
          <p:cNvPr id="133138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133139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133143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4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5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6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47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48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3173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4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49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0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3171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2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1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2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3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3169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70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4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grpSp>
          <p:nvGrpSpPr>
            <p:cNvPr id="133155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3167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  <p:sp>
            <p:nvSpPr>
              <p:cNvPr id="133168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</a:pPr>
                <a:endParaRPr lang="en-US" sz="20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133156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7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8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59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0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1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2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3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4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endParaRPr>
            </a:p>
          </p:txBody>
        </p:sp>
        <p:sp>
          <p:nvSpPr>
            <p:cNvPr id="133165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3166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133140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133141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142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</a:pPr>
              <a:endParaRPr lang="en-US" sz="20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7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Cookies (continued)</a:t>
            </a:r>
          </a:p>
        </p:txBody>
      </p:sp>
      <p:sp>
        <p:nvSpPr>
          <p:cNvPr id="135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itchFamily="2" charset="2"/>
              <a:buNone/>
            </a:pPr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sz="2400">
                <a:ea typeface="ＭＳ Ｐゴシック" pitchFamily="34" charset="-128"/>
              </a:rPr>
              <a:t>user session state (Web e-mail)</a:t>
            </a:r>
          </a:p>
        </p:txBody>
      </p:sp>
      <p:sp>
        <p:nvSpPr>
          <p:cNvPr id="135170" name="Rectangle 8"/>
          <p:cNvSpPr>
            <a:spLocks noGrp="1" noChangeArrowheads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000000"/>
                </a:solidFill>
              </a:rPr>
              <a:t>2-</a:t>
            </a:r>
            <a:fld id="{61A9DC26-A049-42F9-B73A-96C2B69BBDD4}" type="slidenum">
              <a:rPr lang="en-US">
                <a:solidFill>
                  <a:srgbClr val="000000"/>
                </a:solidFill>
              </a:rPr>
              <a:pPr/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5169" name="Rectangle 7"/>
          <p:cNvSpPr>
            <a:spLocks noGrp="1" noChangeArrowheads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ＭＳ Ｐゴシック" pitchFamily="34" charset="-128"/>
              </a:rPr>
              <a:t>Application Layer</a:t>
            </a:r>
          </a:p>
        </p:txBody>
      </p:sp>
      <p:pic>
        <p:nvPicPr>
          <p:cNvPr id="135171" name="Picture 12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4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cookies and privacy: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 permit sites to learn a lot about you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you may supply name and e-mail to sites</a:t>
            </a:r>
          </a:p>
        </p:txBody>
      </p:sp>
      <p:sp>
        <p:nvSpPr>
          <p:cNvPr id="135175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99"/>
                </a:solidFill>
                <a:latin typeface="Gill Sans MT" pitchFamily="34" charset="0"/>
                <a:ea typeface="ＭＳ Ｐゴシック" pitchFamily="34" charset="-128"/>
              </a:rPr>
              <a:t>aside</a:t>
            </a:r>
          </a:p>
        </p:txBody>
      </p:sp>
      <p:sp>
        <p:nvSpPr>
          <p:cNvPr id="135176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how to keep 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“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state</a:t>
            </a:r>
            <a:r>
              <a:rPr lang="ja-JP" altLang="en-US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”</a:t>
            </a:r>
            <a:r>
              <a:rPr lang="en-US" altLang="ja-JP" sz="2800" i="1">
                <a:solidFill>
                  <a:srgbClr val="CC0000"/>
                </a:solidFill>
                <a:latin typeface="Gill Sans MT" pitchFamily="34" charset="0"/>
                <a:ea typeface="ＭＳ Ｐゴシック" pitchFamily="34" charset="-128"/>
              </a:rPr>
              <a:t>: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protocol endpoints: maintain state at sender/receiver over multiple transactions</a:t>
            </a:r>
          </a:p>
          <a:p>
            <a:pPr marL="342900" indent="-342900" defTabSz="9144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solidFill>
                  <a:srgbClr val="000000"/>
                </a:solidFill>
                <a:latin typeface="Gill Sans MT" pitchFamily="34" charset="0"/>
                <a:ea typeface="ＭＳ Ｐゴシック" pitchFamily="34" charset="-128"/>
              </a:rPr>
              <a:t>cookies: http messages carry state</a:t>
            </a:r>
          </a:p>
        </p:txBody>
      </p:sp>
    </p:spTree>
    <p:extLst>
      <p:ext uri="{BB962C8B-B14F-4D97-AF65-F5344CB8AC3E}">
        <p14:creationId xmlns:p14="http://schemas.microsoft.com/office/powerpoint/2010/main" val="154525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DNS</a:t>
            </a:r>
            <a:r>
              <a:rPr lang="hu-HU" dirty="0"/>
              <a:t> felé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Végül a </a:t>
            </a:r>
            <a:r>
              <a:rPr lang="en-US" i="1" dirty="0"/>
              <a:t>hosts.txt</a:t>
            </a:r>
            <a:r>
              <a:rPr lang="en-US" dirty="0"/>
              <a:t> </a:t>
            </a:r>
            <a:r>
              <a:rPr lang="hu-HU" dirty="0"/>
              <a:t>alapú rendszer szétesett</a:t>
            </a:r>
            <a:endParaRPr lang="en-US" dirty="0"/>
          </a:p>
          <a:p>
            <a:pPr lvl="1"/>
            <a:r>
              <a:rPr lang="hu-HU" dirty="0"/>
              <a:t>Nem skálázható, SRI nem bírt a terheléssel/igényekkel</a:t>
            </a:r>
            <a:endParaRPr lang="en-US" dirty="0"/>
          </a:p>
          <a:p>
            <a:pPr lvl="1"/>
            <a:r>
              <a:rPr lang="hu-HU" dirty="0"/>
              <a:t>Nehéz volt a nevek egyediségének biztosítása</a:t>
            </a:r>
            <a:endParaRPr lang="en-US" dirty="0"/>
          </a:p>
          <a:p>
            <a:pPr lvl="2"/>
            <a:r>
              <a:rPr lang="hu-HU" dirty="0"/>
              <a:t>Pl.</a:t>
            </a:r>
            <a:r>
              <a:rPr lang="en-US" dirty="0"/>
              <a:t> MIT</a:t>
            </a:r>
          </a:p>
          <a:p>
            <a:pPr lvl="3"/>
            <a:r>
              <a:rPr lang="en-US" dirty="0"/>
              <a:t>Massachusetts Institute of Technology?</a:t>
            </a:r>
          </a:p>
          <a:p>
            <a:pPr lvl="3"/>
            <a:r>
              <a:rPr lang="en-US" dirty="0"/>
              <a:t>Melbourne Institute of Technology?</a:t>
            </a:r>
          </a:p>
          <a:p>
            <a:pPr lvl="1"/>
            <a:r>
              <a:rPr lang="hu-HU" dirty="0"/>
              <a:t>Számos gép rendelkezett nem naprakész</a:t>
            </a:r>
            <a:r>
              <a:rPr lang="en-US" dirty="0"/>
              <a:t> </a:t>
            </a:r>
            <a:r>
              <a:rPr lang="en-US" i="1" dirty="0"/>
              <a:t>hosts.txt</a:t>
            </a:r>
            <a:r>
              <a:rPr lang="hu-HU" dirty="0" err="1"/>
              <a:t>-vel</a:t>
            </a:r>
            <a:endParaRPr lang="en-US" i="1" dirty="0"/>
          </a:p>
          <a:p>
            <a:r>
              <a:rPr lang="hu-HU" dirty="0"/>
              <a:t>Ez vezetett a DNS megszületéséhez…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+ Third Parties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70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page (from </a:t>
            </a:r>
            <a:r>
              <a:rPr lang="en-US" dirty="0" err="1"/>
              <a:t>Wired.com</a:t>
            </a:r>
            <a:r>
              <a:rPr lang="en-US" dirty="0"/>
              <a:t>)</a:t>
            </a:r>
          </a:p>
        </p:txBody>
      </p:sp>
      <p:pic>
        <p:nvPicPr>
          <p:cNvPr id="8" name="Picture 7" descr="Screen Shot 2014-10-03 at 10.3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14" y="2119257"/>
            <a:ext cx="5403417" cy="47387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98355" y="2854499"/>
            <a:ext cx="1047460" cy="497574"/>
          </a:xfrm>
          <a:prstGeom prst="roundRect">
            <a:avLst/>
          </a:prstGeom>
          <a:noFill/>
          <a:ln w="762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7" descr="j019538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15" y="4477795"/>
            <a:ext cx="1795463" cy="18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17" y="1826800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55307" y="339135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Wired.com</a:t>
            </a:r>
            <a:endParaRPr lang="en-US" dirty="0"/>
          </a:p>
        </p:txBody>
      </p:sp>
      <p:pic>
        <p:nvPicPr>
          <p:cNvPr id="9" name="Picture 8" descr="MCj04247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8" y="3524296"/>
            <a:ext cx="1214438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forerunnerskishop.com/Portals/0/FullFacebook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24" y="4504347"/>
            <a:ext cx="1156756" cy="43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5617005" y="3325884"/>
            <a:ext cx="1278508" cy="1165367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93109" y="3535389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article.html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193" y="4588762"/>
            <a:ext cx="850900" cy="482600"/>
          </a:xfrm>
          <a:prstGeom prst="rect">
            <a:avLst/>
          </a:prstGeom>
        </p:spPr>
      </p:pic>
      <p:pic>
        <p:nvPicPr>
          <p:cNvPr id="6" name="Picture 5" descr="Screen Shot 2014-10-03 at 10.30.39 A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917" y="2946155"/>
            <a:ext cx="802521" cy="703803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0" idx="3"/>
          </p:cNvCxnSpPr>
          <p:nvPr/>
        </p:nvCxnSpPr>
        <p:spPr>
          <a:xfrm flipH="1" flipV="1">
            <a:off x="2156780" y="4722862"/>
            <a:ext cx="4114888" cy="724256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72195" y="4198457"/>
            <a:ext cx="199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sharebutton.gif</a:t>
            </a:r>
            <a:endParaRPr lang="en-US" dirty="0"/>
          </a:p>
          <a:p>
            <a:r>
              <a:rPr lang="en-US" dirty="0"/>
              <a:t>Cookie: FBCOOKIE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4026" y="5564965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Facebook now knows you visited this Wired article.</a:t>
            </a:r>
          </a:p>
          <a:p>
            <a:pPr algn="ctr"/>
            <a:r>
              <a:rPr lang="en-US" sz="2000" dirty="0"/>
              <a:t>Works for all pages where ‘like’/’share’ button is embedded!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4773" y="1527274"/>
            <a:ext cx="6703745" cy="10344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 it’s not just Facebook!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40" y="1944949"/>
            <a:ext cx="5537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478E-6 3.28552E-7 L 0.22355 0.2501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004E-6 -2.1888E-6 L 0.59893 0.106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6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r>
              <a:rPr lang="hu-HU" dirty="0"/>
              <a:t> általánosságban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hu-HU" dirty="0"/>
              <a:t>Elosztott adatbázis</a:t>
            </a:r>
            <a:endParaRPr lang="en-US" dirty="0"/>
          </a:p>
          <a:p>
            <a:pPr lvl="1"/>
            <a:r>
              <a:rPr lang="hu-HU" dirty="0"/>
              <a:t>Nem központosított</a:t>
            </a:r>
            <a:endParaRPr lang="en-US" dirty="0"/>
          </a:p>
          <a:p>
            <a:r>
              <a:rPr lang="hu-HU" dirty="0"/>
              <a:t>Egyszerű kliens-szerver architektúra</a:t>
            </a:r>
            <a:endParaRPr lang="en-US" dirty="0"/>
          </a:p>
          <a:p>
            <a:pPr lvl="1"/>
            <a:r>
              <a:rPr lang="en-US" dirty="0"/>
              <a:t>UDP 53</a:t>
            </a:r>
            <a:r>
              <a:rPr lang="hu-HU" dirty="0" err="1"/>
              <a:t>-as</a:t>
            </a:r>
            <a:r>
              <a:rPr lang="hu-HU" dirty="0"/>
              <a:t> port</a:t>
            </a:r>
            <a:r>
              <a:rPr lang="en-US" dirty="0"/>
              <a:t>, </a:t>
            </a:r>
            <a:r>
              <a:rPr lang="hu-HU" dirty="0"/>
              <a:t>vannak TCP implementációk is</a:t>
            </a:r>
            <a:endParaRPr lang="en-US" dirty="0"/>
          </a:p>
          <a:p>
            <a:pPr lvl="1"/>
            <a:r>
              <a:rPr lang="hu-HU" dirty="0"/>
              <a:t>Rövid kérések – rövid válaszok; kérés-válasz típusú kommunikáció</a:t>
            </a:r>
            <a:endParaRPr lang="en-US" dirty="0"/>
          </a:p>
          <a:p>
            <a:r>
              <a:rPr lang="hu-HU" dirty="0"/>
              <a:t>Hierarchikus névtér</a:t>
            </a:r>
            <a:endParaRPr lang="en-US" dirty="0"/>
          </a:p>
          <a:p>
            <a:pPr lvl="1"/>
            <a:r>
              <a:rPr lang="hu-HU" dirty="0"/>
              <a:t>Szemben a </a:t>
            </a:r>
            <a:r>
              <a:rPr lang="hu-HU" dirty="0" err="1"/>
              <a:t>hosts.txt</a:t>
            </a:r>
            <a:r>
              <a:rPr lang="hu-HU" dirty="0"/>
              <a:t> alapú </a:t>
            </a:r>
            <a:r>
              <a:rPr lang="hu-HU" dirty="0" err="1"/>
              <a:t>flat</a:t>
            </a:r>
            <a:r>
              <a:rPr lang="hu-HU" dirty="0"/>
              <a:t> megoldással</a:t>
            </a:r>
            <a:endParaRPr lang="en-US" dirty="0"/>
          </a:p>
          <a:p>
            <a:pPr lvl="1"/>
            <a:r>
              <a:rPr lang="hu-HU" dirty="0" err="1"/>
              <a:t>pl</a:t>
            </a:r>
            <a:r>
              <a:rPr lang="en-US" dirty="0"/>
              <a:t>. .com </a:t>
            </a:r>
            <a:r>
              <a:rPr lang="en-US" dirty="0">
                <a:sym typeface="Wingdings" pitchFamily="2" charset="2"/>
              </a:rPr>
              <a:t> google.com  mail.google.com</a:t>
            </a:r>
          </a:p>
        </p:txBody>
      </p:sp>
    </p:spTree>
    <p:extLst>
      <p:ext uri="{BB962C8B-B14F-4D97-AF65-F5344CB8AC3E}">
        <p14:creationId xmlns:p14="http://schemas.microsoft.com/office/powerpoint/2010/main" val="211093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Név hierarchia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58886" y="3200402"/>
            <a:ext cx="5932714" cy="357051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legfelső szint: </a:t>
            </a:r>
            <a:r>
              <a:rPr lang="en-US" dirty="0"/>
              <a:t>Top Level Domains (TLDs)</a:t>
            </a:r>
          </a:p>
          <a:p>
            <a:r>
              <a:rPr lang="hu-HU" dirty="0"/>
              <a:t>Maximális famélység</a:t>
            </a:r>
            <a:r>
              <a:rPr lang="en-US" dirty="0"/>
              <a:t>: 128</a:t>
            </a:r>
          </a:p>
          <a:p>
            <a:r>
              <a:rPr lang="hu-HU" dirty="0"/>
              <a:t>Minden</a:t>
            </a:r>
            <a:r>
              <a:rPr lang="en-US" dirty="0"/>
              <a:t> Dom</a:t>
            </a:r>
            <a:r>
              <a:rPr lang="hu-HU" dirty="0"/>
              <a:t>én Név</a:t>
            </a:r>
            <a:r>
              <a:rPr lang="en-US" dirty="0"/>
              <a:t> </a:t>
            </a:r>
            <a:r>
              <a:rPr lang="hu-HU" dirty="0"/>
              <a:t>egy részfa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neu.edu  ccs.neu.edu  </a:t>
            </a:r>
            <a:r>
              <a:rPr lang="en-US" dirty="0">
                <a:sym typeface="Wingdings" pitchFamily="2" charset="2"/>
                <a:hlinkClick r:id="rId2"/>
              </a:rPr>
              <a:t>www.ccs.neu.edu</a:t>
            </a:r>
            <a:endParaRPr lang="en-US" dirty="0">
              <a:sym typeface="Wingdings" pitchFamily="2" charset="2"/>
            </a:endParaRPr>
          </a:p>
          <a:p>
            <a:r>
              <a:rPr lang="hu-HU">
                <a:sym typeface="Wingdings" pitchFamily="2" charset="2"/>
              </a:rPr>
              <a:t>Nincsenek névütközések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neu.com vs. neu.edu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867" y="1524388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4237" y="256300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2645" y="256300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68380" y="256300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519155" y="2563006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67338" y="2563006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531" y="25630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01581" y="256300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uk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80835" y="256300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fr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22230" y="256300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298" y="354271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neu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84278" y="35427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8789" y="466395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4997" y="466395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ece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52775" y="46639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husky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819" y="59267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www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35185" y="5926701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0920" y="592670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mail</a:t>
            </a:r>
          </a:p>
        </p:txBody>
      </p: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 flipH="1">
            <a:off x="1613852" y="1986053"/>
            <a:ext cx="276775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7" idx="0"/>
          </p:cNvCxnSpPr>
          <p:nvPr/>
        </p:nvCxnSpPr>
        <p:spPr>
          <a:xfrm flipH="1">
            <a:off x="2715924" y="1986053"/>
            <a:ext cx="1665686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8" idx="0"/>
          </p:cNvCxnSpPr>
          <p:nvPr/>
        </p:nvCxnSpPr>
        <p:spPr>
          <a:xfrm flipH="1">
            <a:off x="3809179" y="1986053"/>
            <a:ext cx="572431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5" idx="2"/>
            <a:endCxn id="9" idx="0"/>
          </p:cNvCxnSpPr>
          <p:nvPr/>
        </p:nvCxnSpPr>
        <p:spPr>
          <a:xfrm>
            <a:off x="4381610" y="1986053"/>
            <a:ext cx="427048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2"/>
            <a:endCxn id="10" idx="0"/>
          </p:cNvCxnSpPr>
          <p:nvPr/>
        </p:nvCxnSpPr>
        <p:spPr>
          <a:xfrm>
            <a:off x="4381610" y="1986053"/>
            <a:ext cx="140087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2"/>
            <a:endCxn id="11" idx="0"/>
          </p:cNvCxnSpPr>
          <p:nvPr/>
        </p:nvCxnSpPr>
        <p:spPr>
          <a:xfrm flipH="1">
            <a:off x="513865" y="1986053"/>
            <a:ext cx="3867745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2" idx="0"/>
          </p:cNvCxnSpPr>
          <p:nvPr/>
        </p:nvCxnSpPr>
        <p:spPr>
          <a:xfrm>
            <a:off x="4381610" y="1986053"/>
            <a:ext cx="2375009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81610" y="1986053"/>
            <a:ext cx="3185334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2"/>
            <a:endCxn id="14" idx="0"/>
          </p:cNvCxnSpPr>
          <p:nvPr/>
        </p:nvCxnSpPr>
        <p:spPr>
          <a:xfrm>
            <a:off x="4381610" y="1986053"/>
            <a:ext cx="4080617" cy="5769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2"/>
            <a:endCxn id="15" idx="0"/>
          </p:cNvCxnSpPr>
          <p:nvPr/>
        </p:nvCxnSpPr>
        <p:spPr>
          <a:xfrm flipH="1">
            <a:off x="644913" y="3024671"/>
            <a:ext cx="968939" cy="518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6" idx="2"/>
            <a:endCxn id="16" idx="0"/>
          </p:cNvCxnSpPr>
          <p:nvPr/>
        </p:nvCxnSpPr>
        <p:spPr>
          <a:xfrm>
            <a:off x="1613852" y="3024671"/>
            <a:ext cx="767944" cy="518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2"/>
            <a:endCxn id="17" idx="0"/>
          </p:cNvCxnSpPr>
          <p:nvPr/>
        </p:nvCxnSpPr>
        <p:spPr>
          <a:xfrm flipH="1">
            <a:off x="441955" y="4004383"/>
            <a:ext cx="202958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5" idx="2"/>
            <a:endCxn id="18" idx="0"/>
          </p:cNvCxnSpPr>
          <p:nvPr/>
        </p:nvCxnSpPr>
        <p:spPr>
          <a:xfrm>
            <a:off x="644913" y="4004383"/>
            <a:ext cx="720883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5" idx="2"/>
            <a:endCxn id="19" idx="0"/>
          </p:cNvCxnSpPr>
          <p:nvPr/>
        </p:nvCxnSpPr>
        <p:spPr>
          <a:xfrm>
            <a:off x="644913" y="4004383"/>
            <a:ext cx="1802549" cy="659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2"/>
            <a:endCxn id="20" idx="0"/>
          </p:cNvCxnSpPr>
          <p:nvPr/>
        </p:nvCxnSpPr>
        <p:spPr>
          <a:xfrm>
            <a:off x="441955" y="5125615"/>
            <a:ext cx="82424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2"/>
            <a:endCxn id="21" idx="0"/>
          </p:cNvCxnSpPr>
          <p:nvPr/>
        </p:nvCxnSpPr>
        <p:spPr>
          <a:xfrm>
            <a:off x="441955" y="5125615"/>
            <a:ext cx="1111775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2"/>
            <a:endCxn id="22" idx="0"/>
          </p:cNvCxnSpPr>
          <p:nvPr/>
        </p:nvCxnSpPr>
        <p:spPr>
          <a:xfrm>
            <a:off x="441955" y="5125615"/>
            <a:ext cx="2204228" cy="801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39714" y="2497689"/>
            <a:ext cx="86625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72950" y="5828998"/>
            <a:ext cx="830565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72996" y="456624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83706" y="3445015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269069" y="2495857"/>
            <a:ext cx="703010" cy="6570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74345</TotalTime>
  <Words>4774</Words>
  <Application>Microsoft Office PowerPoint</Application>
  <PresentationFormat>Diavetítés a képernyőre (4:3 oldalarány)</PresentationFormat>
  <Paragraphs>977</Paragraphs>
  <Slides>71</Slides>
  <Notes>26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71</vt:i4>
      </vt:variant>
    </vt:vector>
  </HeadingPairs>
  <TitlesOfParts>
    <vt:vector size="82" baseType="lpstr">
      <vt:lpstr>Arial</vt:lpstr>
      <vt:lpstr>Calibri</vt:lpstr>
      <vt:lpstr>Comic Sans MS</vt:lpstr>
      <vt:lpstr>Courier New</vt:lpstr>
      <vt:lpstr>Gill Sans MT</vt:lpstr>
      <vt:lpstr>Times New Roman</vt:lpstr>
      <vt:lpstr>Tw Cen MT</vt:lpstr>
      <vt:lpstr>Wingdings</vt:lpstr>
      <vt:lpstr>Wingdings 2</vt:lpstr>
      <vt:lpstr>ZapfDingbats</vt:lpstr>
      <vt:lpstr>Median</vt:lpstr>
      <vt:lpstr>Telekommunikációs hálózatok</vt:lpstr>
      <vt:lpstr>Internetes alkalmazások evolúciója</vt:lpstr>
      <vt:lpstr>PowerPoint-bemutató</vt:lpstr>
      <vt:lpstr>„8. réteg” (A szénalapú csomópontok)</vt:lpstr>
      <vt:lpstr>Internetes nevek és címek</vt:lpstr>
      <vt:lpstr>Réges régen…</vt:lpstr>
      <vt:lpstr>A DNS felé</vt:lpstr>
      <vt:lpstr>DNS általánosságban</vt:lpstr>
      <vt:lpstr>Név hierarchia</vt:lpstr>
      <vt:lpstr>Hierarchikus adminisztráció</vt:lpstr>
      <vt:lpstr>Szerver hierarchia</vt:lpstr>
      <vt:lpstr>Top Level Domains</vt:lpstr>
      <vt:lpstr>Root Name Servers</vt:lpstr>
      <vt:lpstr>Map of the Roots</vt:lpstr>
      <vt:lpstr>Lokális névszerverek</vt:lpstr>
      <vt:lpstr>Authoratív Névszerverek</vt:lpstr>
      <vt:lpstr>Egyszerű doménnév feloldás</vt:lpstr>
      <vt:lpstr>Lekérdezések </vt:lpstr>
      <vt:lpstr>Rekurzív DNS lekérdezés</vt:lpstr>
      <vt:lpstr>Iteratív DNS lekérdezés</vt:lpstr>
      <vt:lpstr>DNS bejegyzés elterjedése</vt:lpstr>
      <vt:lpstr>Cachelés VS frissesség</vt:lpstr>
      <vt:lpstr>DNS Erőforrás rekordok  (Resource Records)</vt:lpstr>
      <vt:lpstr>DNS lekérdezés típusok</vt:lpstr>
      <vt:lpstr>DNS lekérdezés típusok</vt:lpstr>
      <vt:lpstr>Fordított lekérdezés (PTR rekord)</vt:lpstr>
      <vt:lpstr>DNS as Indirection Service</vt:lpstr>
      <vt:lpstr>Aliasing/Kanonikus nevek és  Load Balancing/Terhelés elosztás</vt:lpstr>
      <vt:lpstr>Content Delivery Networks</vt:lpstr>
      <vt:lpstr>A DNS fontossága</vt:lpstr>
      <vt:lpstr>Denial Of Service (DoS)</vt:lpstr>
      <vt:lpstr>DNS Hijacking (eltérítés)</vt:lpstr>
      <vt:lpstr>DNS Spoofing</vt:lpstr>
      <vt:lpstr>DNS Cache Poisoning</vt:lpstr>
      <vt:lpstr>Hogyan éri el a támadó a fertőzött bejegyzés tárolását?</vt:lpstr>
      <vt:lpstr>Hogyan éri el a támadó a fertőzött bejegyzés tárolását?</vt:lpstr>
      <vt:lpstr>Megoldás: DNSSEC</vt:lpstr>
      <vt:lpstr>DNSSEC 2</vt:lpstr>
      <vt:lpstr>DNSSEC 3</vt:lpstr>
      <vt:lpstr>DNSSEC Bizalmi hierarchia</vt:lpstr>
      <vt:lpstr>Does DNSSEC Solve all our problems?</vt:lpstr>
      <vt:lpstr>DNS Reflection </vt:lpstr>
      <vt:lpstr>So how does this work?</vt:lpstr>
      <vt:lpstr>DNS amplification illustrated</vt:lpstr>
      <vt:lpstr>PowerPoint-bemutató</vt:lpstr>
      <vt:lpstr>Web and HTTP</vt:lpstr>
      <vt:lpstr>HTTP overview</vt:lpstr>
      <vt:lpstr>HTTP overview (continued)</vt:lpstr>
      <vt:lpstr>Statikus és dinamikus weboldalak</vt:lpstr>
      <vt:lpstr>HTTP connections</vt:lpstr>
      <vt:lpstr>Example Web Page</vt:lpstr>
      <vt:lpstr>PowerPoint-bemutató</vt:lpstr>
      <vt:lpstr>PowerPoint-bemutató</vt:lpstr>
      <vt:lpstr>Persistent HTTP</vt:lpstr>
      <vt:lpstr>Non-persistent HTTP: response time</vt:lpstr>
      <vt:lpstr>PowerPoint-bemutató</vt:lpstr>
      <vt:lpstr>PowerPoint-bemutató</vt:lpstr>
      <vt:lpstr>Outline</vt:lpstr>
      <vt:lpstr>HTTP request message</vt:lpstr>
      <vt:lpstr>HTTP request message: general format</vt:lpstr>
      <vt:lpstr>Uploading form input</vt:lpstr>
      <vt:lpstr>Method types</vt:lpstr>
      <vt:lpstr>HTTP response message</vt:lpstr>
      <vt:lpstr>HTTP response status codes</vt:lpstr>
      <vt:lpstr>Trying out HTTP (client side) for yourself</vt:lpstr>
      <vt:lpstr>Outline</vt:lpstr>
      <vt:lpstr>User-server state: cookies</vt:lpstr>
      <vt:lpstr>Cookies: keeping “state” (cont.)</vt:lpstr>
      <vt:lpstr>Cookies (continued)</vt:lpstr>
      <vt:lpstr>Cookies + Third Parties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988</cp:revision>
  <cp:lastPrinted>2012-08-22T04:00:45Z</cp:lastPrinted>
  <dcterms:created xsi:type="dcterms:W3CDTF">2012-01-03T02:22:46Z</dcterms:created>
  <dcterms:modified xsi:type="dcterms:W3CDTF">2022-11-13T21:38:09Z</dcterms:modified>
</cp:coreProperties>
</file>