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1"/>
  </p:notesMasterIdLst>
  <p:handoutMasterIdLst>
    <p:handoutMasterId r:id="rId72"/>
  </p:handoutMasterIdLst>
  <p:sldIdLst>
    <p:sldId id="388" r:id="rId2"/>
    <p:sldId id="717" r:id="rId3"/>
    <p:sldId id="610" r:id="rId4"/>
    <p:sldId id="611" r:id="rId5"/>
    <p:sldId id="723" r:id="rId6"/>
    <p:sldId id="613" r:id="rId7"/>
    <p:sldId id="614" r:id="rId8"/>
    <p:sldId id="615" r:id="rId9"/>
    <p:sldId id="609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8" r:id="rId30"/>
    <p:sldId id="645" r:id="rId31"/>
    <p:sldId id="639" r:id="rId32"/>
    <p:sldId id="649" r:id="rId33"/>
    <p:sldId id="650" r:id="rId34"/>
    <p:sldId id="642" r:id="rId35"/>
    <p:sldId id="643" r:id="rId36"/>
    <p:sldId id="651" r:id="rId37"/>
    <p:sldId id="652" r:id="rId38"/>
    <p:sldId id="653" r:id="rId39"/>
    <p:sldId id="672" r:id="rId40"/>
    <p:sldId id="673" r:id="rId41"/>
    <p:sldId id="674" r:id="rId42"/>
    <p:sldId id="675" r:id="rId43"/>
    <p:sldId id="676" r:id="rId44"/>
    <p:sldId id="677" r:id="rId45"/>
    <p:sldId id="678" r:id="rId46"/>
    <p:sldId id="679" r:id="rId47"/>
    <p:sldId id="680" r:id="rId48"/>
    <p:sldId id="712" r:id="rId49"/>
    <p:sldId id="713" r:id="rId50"/>
    <p:sldId id="683" r:id="rId51"/>
    <p:sldId id="684" r:id="rId52"/>
    <p:sldId id="685" r:id="rId53"/>
    <p:sldId id="686" r:id="rId54"/>
    <p:sldId id="687" r:id="rId55"/>
    <p:sldId id="688" r:id="rId56"/>
    <p:sldId id="664" r:id="rId57"/>
    <p:sldId id="665" r:id="rId58"/>
    <p:sldId id="666" r:id="rId59"/>
    <p:sldId id="689" r:id="rId60"/>
    <p:sldId id="690" r:id="rId61"/>
    <p:sldId id="691" r:id="rId62"/>
    <p:sldId id="692" r:id="rId63"/>
    <p:sldId id="693" r:id="rId64"/>
    <p:sldId id="694" r:id="rId65"/>
    <p:sldId id="714" r:id="rId66"/>
    <p:sldId id="715" r:id="rId67"/>
    <p:sldId id="681" r:id="rId68"/>
    <p:sldId id="682" r:id="rId69"/>
    <p:sldId id="716" r:id="rId7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717"/>
            <p14:sldId id="610"/>
            <p14:sldId id="611"/>
            <p14:sldId id="723"/>
            <p14:sldId id="613"/>
            <p14:sldId id="614"/>
            <p14:sldId id="615"/>
            <p14:sldId id="609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45"/>
            <p14:sldId id="639"/>
            <p14:sldId id="649"/>
            <p14:sldId id="650"/>
            <p14:sldId id="642"/>
            <p14:sldId id="643"/>
            <p14:sldId id="651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712"/>
            <p14:sldId id="713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4"/>
            <p14:sldId id="715"/>
            <p14:sldId id="681"/>
            <p14:sldId id="682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3772" autoAdjust="0"/>
  </p:normalViewPr>
  <p:slideViewPr>
    <p:cSldViewPr snapToGrid="0">
      <p:cViewPr varScale="1">
        <p:scale>
          <a:sx n="62" d="100"/>
          <a:sy n="62" d="100"/>
        </p:scale>
        <p:origin x="11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Innen kezdjük </a:t>
            </a:r>
            <a:r>
              <a:rPr lang="hu-HU" dirty="0" err="1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39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40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41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42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44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49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50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51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57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60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21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ITT!!! </a:t>
            </a:r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1526959"/>
            <a:ext cx="8402716" cy="4650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70" y="6356351"/>
            <a:ext cx="2346481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2021. 11. 30.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2843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" y="136526"/>
            <a:ext cx="7031114" cy="94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77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11.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Megbízható, sorrend helyes, két irányú bájt folyamok</a:t>
            </a:r>
            <a:endParaRPr lang="en-US" dirty="0"/>
          </a:p>
          <a:p>
            <a:pPr lvl="1"/>
            <a:r>
              <a:rPr lang="en-US" dirty="0"/>
              <a:t>Port </a:t>
            </a:r>
            <a:r>
              <a:rPr lang="hu-HU" dirty="0"/>
              <a:t>számok a </a:t>
            </a:r>
            <a:r>
              <a:rPr lang="hu-HU" dirty="0" err="1"/>
              <a:t>demultiplexáláshoz</a:t>
            </a:r>
            <a:endParaRPr lang="en-US" dirty="0"/>
          </a:p>
          <a:p>
            <a:pPr lvl="1"/>
            <a:r>
              <a:rPr lang="hu-HU" dirty="0"/>
              <a:t>Kapcsolat alapú</a:t>
            </a:r>
            <a:endParaRPr lang="en-US" dirty="0"/>
          </a:p>
          <a:p>
            <a:pPr lvl="1"/>
            <a:r>
              <a:rPr lang="hu-HU" dirty="0"/>
              <a:t>Folyam vezérlés</a:t>
            </a:r>
            <a:endParaRPr lang="en-US" dirty="0"/>
          </a:p>
          <a:p>
            <a:pPr lvl="1"/>
            <a:r>
              <a:rPr lang="hu-HU" dirty="0"/>
              <a:t>Torlódás vezérlés</a:t>
            </a:r>
            <a:r>
              <a:rPr lang="en-US" dirty="0"/>
              <a:t>, </a:t>
            </a:r>
            <a:r>
              <a:rPr lang="hu-HU" dirty="0"/>
              <a:t>fair viselkedés</a:t>
            </a:r>
          </a:p>
          <a:p>
            <a:r>
              <a:rPr lang="hu-HU" dirty="0"/>
              <a:t>20 bájtos fejléc + </a:t>
            </a:r>
            <a:r>
              <a:rPr lang="hu-HU" dirty="0" err="1"/>
              <a:t>options</a:t>
            </a:r>
            <a:r>
              <a:rPr lang="hu-HU" dirty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Miért van szükség kapcsolat felépítésre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Állapot kialakítása mindkét végponton</a:t>
            </a:r>
            <a:endParaRPr lang="en-US" dirty="0"/>
          </a:p>
          <a:p>
            <a:pPr lvl="1"/>
            <a:r>
              <a:rPr lang="hu-HU" dirty="0"/>
              <a:t>Legfontosabb állapot</a:t>
            </a:r>
            <a:r>
              <a:rPr lang="en-US" dirty="0"/>
              <a:t>: </a:t>
            </a:r>
            <a:r>
              <a:rPr lang="hu-HU" dirty="0"/>
              <a:t>sorszámok/</a:t>
            </a:r>
            <a:r>
              <a:rPr lang="en-US" dirty="0"/>
              <a:t>sequence numbers</a:t>
            </a:r>
          </a:p>
          <a:p>
            <a:pPr lvl="2"/>
            <a:r>
              <a:rPr lang="hu-HU" dirty="0"/>
              <a:t>Az elküldött bájtok számának nyilvántartása</a:t>
            </a:r>
            <a:endParaRPr lang="en-US" dirty="0"/>
          </a:p>
          <a:p>
            <a:pPr lvl="2"/>
            <a:r>
              <a:rPr lang="hu-HU" dirty="0"/>
              <a:t>Véletlenszerű kezdeti érték</a:t>
            </a:r>
            <a:endParaRPr lang="en-US" dirty="0"/>
          </a:p>
          <a:p>
            <a:r>
              <a:rPr lang="hu-HU" dirty="0"/>
              <a:t>Fontos</a:t>
            </a:r>
            <a:r>
              <a:rPr lang="en-US" dirty="0"/>
              <a:t> TCP flag</a:t>
            </a:r>
            <a:r>
              <a:rPr lang="hu-HU" dirty="0" err="1"/>
              <a:t>-ek</a:t>
            </a:r>
            <a:r>
              <a:rPr lang="hu-HU" dirty="0"/>
              <a:t>/jelölő bitek</a:t>
            </a:r>
            <a:r>
              <a:rPr lang="en-US" dirty="0"/>
              <a:t> (1 bit</a:t>
            </a:r>
            <a:r>
              <a:rPr lang="hu-HU" dirty="0"/>
              <a:t>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SYN – </a:t>
            </a:r>
            <a:r>
              <a:rPr lang="hu-HU" dirty="0" err="1"/>
              <a:t>szinkronizációs</a:t>
            </a:r>
            <a:r>
              <a:rPr lang="hu-HU" dirty="0"/>
              <a:t>, kapcsolat felépítéshez</a:t>
            </a:r>
            <a:endParaRPr lang="en-US" dirty="0"/>
          </a:p>
          <a:p>
            <a:pPr lvl="1"/>
            <a:r>
              <a:rPr lang="en-US" dirty="0"/>
              <a:t>ACK – </a:t>
            </a:r>
            <a:r>
              <a:rPr lang="hu-HU" dirty="0"/>
              <a:t>fogadott adat nyugtázása</a:t>
            </a:r>
            <a:endParaRPr lang="en-US" dirty="0"/>
          </a:p>
          <a:p>
            <a:pPr lvl="1"/>
            <a:r>
              <a:rPr lang="en-US" dirty="0"/>
              <a:t>FIN – </a:t>
            </a:r>
            <a:r>
              <a:rPr lang="hu-HU" dirty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</a:t>
            </a:r>
            <a:br>
              <a:rPr lang="hu-HU" dirty="0"/>
            </a:br>
            <a:r>
              <a:rPr lang="hu-HU" dirty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/>
              <a:t>Mindkét oldalon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Másik fél értesítése a kezdő sorszámról</a:t>
            </a:r>
            <a:endParaRPr lang="en-US" dirty="0"/>
          </a:p>
          <a:p>
            <a:pPr lvl="1"/>
            <a:r>
              <a:rPr lang="hu-HU" dirty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/>
              <a:t>Kapcsolódási zűrzavar</a:t>
            </a:r>
            <a:endParaRPr lang="en-US" dirty="0"/>
          </a:p>
          <a:p>
            <a:pPr lvl="1"/>
            <a:r>
              <a:rPr lang="hu-HU" dirty="0"/>
              <a:t>Azonos </a:t>
            </a:r>
            <a:r>
              <a:rPr lang="hu-HU" dirty="0" err="1"/>
              <a:t>hoszt</a:t>
            </a:r>
            <a:r>
              <a:rPr lang="hu-HU" dirty="0"/>
              <a:t> kapcsolatainak egyértelműsítése</a:t>
            </a:r>
            <a:endParaRPr lang="en-US" dirty="0"/>
          </a:p>
          <a:p>
            <a:pPr lvl="1"/>
            <a:r>
              <a:rPr lang="hu-HU" dirty="0"/>
              <a:t>Véletlenszerű sorszámmal - biztonság</a:t>
            </a:r>
            <a:endParaRPr lang="en-US" dirty="0"/>
          </a:p>
          <a:p>
            <a:r>
              <a:rPr lang="hu-HU" dirty="0"/>
              <a:t>Forrás hamisítás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hu-HU" dirty="0"/>
              <a:t>Jó random szám generátor kell hozzá</a:t>
            </a:r>
            <a:r>
              <a:rPr lang="en-US" dirty="0"/>
              <a:t>!</a:t>
            </a:r>
          </a:p>
          <a:p>
            <a:r>
              <a:rPr lang="hu-HU" dirty="0"/>
              <a:t>Kapcsolat állapotának kezelése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SYN </a:t>
            </a:r>
            <a:r>
              <a:rPr lang="hu-HU" dirty="0"/>
              <a:t>állapotot foglal a szerveren</a:t>
            </a:r>
            <a:endParaRPr lang="en-US" dirty="0"/>
          </a:p>
          <a:p>
            <a:pPr lvl="1"/>
            <a:r>
              <a:rPr lang="en-US" dirty="0"/>
              <a:t>SYN flood = denial of service </a:t>
            </a:r>
            <a:r>
              <a:rPr lang="hu-HU" dirty="0"/>
              <a:t>(</a:t>
            </a:r>
            <a:r>
              <a:rPr lang="hu-HU" dirty="0" err="1"/>
              <a:t>DoS</a:t>
            </a:r>
            <a:r>
              <a:rPr lang="hu-HU" dirty="0"/>
              <a:t>) támadás</a:t>
            </a:r>
            <a:endParaRPr lang="en-US" dirty="0"/>
          </a:p>
          <a:p>
            <a:pPr lvl="1"/>
            <a:r>
              <a:rPr lang="hu-HU" dirty="0"/>
              <a:t>Megoldás</a:t>
            </a:r>
            <a:r>
              <a:rPr lang="en-US" dirty="0"/>
              <a:t>: SYN cookies</a:t>
            </a:r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/>
              <a:t>Mindkét oldal kezdeményezheti a kapcsolat bontását</a:t>
            </a:r>
            <a:endParaRPr lang="en-US" dirty="0"/>
          </a:p>
          <a:p>
            <a:r>
              <a:rPr lang="hu-HU" dirty="0"/>
              <a:t>A másik oldal még folytathatja a küldést</a:t>
            </a:r>
            <a:endParaRPr lang="en-US" dirty="0"/>
          </a:p>
          <a:p>
            <a:pPr lvl="1"/>
            <a:r>
              <a:rPr lang="hu-HU" dirty="0"/>
              <a:t>Félig nyitott kapcsolat</a:t>
            </a:r>
            <a:endParaRPr lang="en-US" dirty="0"/>
          </a:p>
          <a:p>
            <a:pPr lvl="1"/>
            <a:r>
              <a:rPr lang="en-US" i="1" dirty="0"/>
              <a:t>shutdown()</a:t>
            </a:r>
          </a:p>
          <a:p>
            <a:r>
              <a:rPr lang="hu-HU" dirty="0"/>
              <a:t>Az utolsó</a:t>
            </a:r>
            <a:r>
              <a:rPr lang="en-US" dirty="0"/>
              <a:t> FIN</a:t>
            </a:r>
            <a:r>
              <a:rPr lang="hu-HU" dirty="0"/>
              <a:t> nyugtázása</a:t>
            </a:r>
            <a:endParaRPr lang="en-US" dirty="0"/>
          </a:p>
          <a:p>
            <a:pPr lvl="1"/>
            <a:r>
              <a:rPr lang="hu-HU" dirty="0"/>
              <a:t>Sorszám</a:t>
            </a:r>
            <a:r>
              <a:rPr lang="en-US" dirty="0"/>
              <a:t> + 1</a:t>
            </a:r>
          </a:p>
          <a:p>
            <a:r>
              <a:rPr lang="hu-HU" dirty="0"/>
              <a:t>Mi történik, ha a</a:t>
            </a:r>
            <a:r>
              <a:rPr lang="en-US" dirty="0"/>
              <a:t> </a:t>
            </a:r>
            <a:r>
              <a:rPr lang="hu-HU" dirty="0"/>
              <a:t>2. </a:t>
            </a:r>
            <a:r>
              <a:rPr lang="en-US" dirty="0"/>
              <a:t>FIN </a:t>
            </a:r>
            <a:r>
              <a:rPr lang="hu-HU" dirty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egy absztrakt bájt folyamot valósít meg</a:t>
            </a:r>
            <a:endParaRPr lang="en-US" dirty="0"/>
          </a:p>
          <a:p>
            <a:pPr lvl="1"/>
            <a:r>
              <a:rPr lang="hu-HU" dirty="0"/>
              <a:t>A folyam minden bájtja számozott</a:t>
            </a:r>
            <a:endParaRPr lang="en-US" dirty="0"/>
          </a:p>
          <a:p>
            <a:pPr lvl="1"/>
            <a:r>
              <a:rPr lang="en-US" dirty="0"/>
              <a:t>32-bit</a:t>
            </a:r>
            <a:r>
              <a:rPr lang="hu-HU" dirty="0"/>
              <a:t>es érték</a:t>
            </a:r>
            <a:r>
              <a:rPr lang="en-US" dirty="0"/>
              <a:t>,</a:t>
            </a:r>
            <a:r>
              <a:rPr lang="hu-HU" dirty="0"/>
              <a:t> körbefordul egy idő után</a:t>
            </a:r>
            <a:endParaRPr lang="en-US" dirty="0"/>
          </a:p>
          <a:p>
            <a:pPr lvl="1"/>
            <a:r>
              <a:rPr lang="hu-HU" dirty="0"/>
              <a:t>Kezdetben</a:t>
            </a:r>
            <a:r>
              <a:rPr lang="en-US" dirty="0"/>
              <a:t>, </a:t>
            </a:r>
            <a:r>
              <a:rPr lang="hu-HU" dirty="0"/>
              <a:t>véletlen érték a kapcsolat felépítésénél.</a:t>
            </a:r>
            <a:endParaRPr lang="en-US" dirty="0"/>
          </a:p>
          <a:p>
            <a:r>
              <a:rPr lang="hu-HU" dirty="0"/>
              <a:t>A bájt folyamot szegmensekre bontjuk (TCP csomag)</a:t>
            </a:r>
            <a:endParaRPr lang="en-US" dirty="0"/>
          </a:p>
          <a:p>
            <a:pPr lvl="1"/>
            <a:r>
              <a:rPr lang="hu-HU" dirty="0"/>
              <a:t>A méretét behatárolja a </a:t>
            </a:r>
            <a:r>
              <a:rPr lang="en-US" dirty="0"/>
              <a:t>Maximum Segment Size (MSS)</a:t>
            </a:r>
          </a:p>
          <a:p>
            <a:pPr lvl="1"/>
            <a:r>
              <a:rPr lang="hu-HU" dirty="0"/>
              <a:t>Úgy kell beállítani, hogy elkerüljük a </a:t>
            </a:r>
            <a:r>
              <a:rPr lang="hu-HU" dirty="0" err="1"/>
              <a:t>fregmentációt</a:t>
            </a:r>
            <a:endParaRPr lang="en-US" dirty="0"/>
          </a:p>
          <a:p>
            <a:r>
              <a:rPr lang="hu-HU" dirty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/>
              <a:t>Mindkét fél küldhet és fogadhat adatot</a:t>
            </a:r>
            <a:endParaRPr lang="en-US" dirty="0"/>
          </a:p>
          <a:p>
            <a:pPr lvl="1"/>
            <a:r>
              <a:rPr lang="hu-HU" dirty="0"/>
              <a:t>Különböző sorszámok a két irányba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Hány csomagot tud a küldő átvinni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Túl sok csomag túlterhelheti a fogadót</a:t>
            </a:r>
            <a:endParaRPr lang="en-US" dirty="0"/>
          </a:p>
          <a:p>
            <a:pPr lvl="1"/>
            <a:r>
              <a:rPr lang="hu-HU" dirty="0"/>
              <a:t>A fogadó oldali puffer-méret változhat a kapcsolat során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csúszóablak</a:t>
            </a:r>
            <a:endParaRPr lang="en-US" dirty="0"/>
          </a:p>
          <a:p>
            <a:pPr lvl="1"/>
            <a:r>
              <a:rPr lang="hu-HU" dirty="0"/>
              <a:t>A fogadó elküldi a küldőnek a pufferének méretét</a:t>
            </a:r>
            <a:endParaRPr lang="en-US" dirty="0"/>
          </a:p>
          <a:p>
            <a:pPr lvl="1"/>
            <a:r>
              <a:rPr lang="hu-HU" dirty="0"/>
              <a:t>Ezt nevezzük meghirdetett ablaknak: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/>
              <a:t>Egy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hu-HU" dirty="0"/>
              <a:t> ablakmérethez, a küldő n bájtot küldhet el ACK fogadása nélkül</a:t>
            </a:r>
            <a:endParaRPr lang="en-US" dirty="0"/>
          </a:p>
          <a:p>
            <a:pPr lvl="1"/>
            <a:r>
              <a:rPr lang="hu-HU" dirty="0"/>
              <a:t>Minden egyes</a:t>
            </a:r>
            <a:r>
              <a:rPr lang="en-US" dirty="0"/>
              <a:t> ACK</a:t>
            </a:r>
            <a:r>
              <a:rPr lang="hu-HU" dirty="0"/>
              <a:t>  után</a:t>
            </a:r>
            <a:r>
              <a:rPr lang="en-US" dirty="0"/>
              <a:t>, </a:t>
            </a:r>
            <a:r>
              <a:rPr lang="hu-HU" dirty="0"/>
              <a:t>léptetjük a </a:t>
            </a:r>
            <a:r>
              <a:rPr lang="hu-HU" dirty="0" err="1"/>
              <a:t>csúszóablakot</a:t>
            </a:r>
            <a:endParaRPr lang="en-US" dirty="0"/>
          </a:p>
          <a:p>
            <a:r>
              <a:rPr lang="hu-HU" dirty="0"/>
              <a:t>Az ablak akár nulla is lehet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 - </a:t>
            </a:r>
            <a:r>
              <a:rPr lang="hu-HU" dirty="0" err="1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Csúszóablak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Átvitel</a:t>
            </a:r>
            <a:r>
              <a:rPr lang="en-US" dirty="0"/>
              <a:t> </a:t>
            </a:r>
            <a:r>
              <a:rPr lang="hu-HU" dirty="0"/>
              <a:t>arányos </a:t>
            </a:r>
            <a:r>
              <a:rPr lang="en-US" dirty="0"/>
              <a:t>~ w/RTT</a:t>
            </a:r>
            <a:endParaRPr lang="hu-HU" dirty="0"/>
          </a:p>
          <a:p>
            <a:pPr lvl="1"/>
            <a:r>
              <a:rPr lang="hu-HU" dirty="0"/>
              <a:t>w: küldési ablakméret</a:t>
            </a:r>
          </a:p>
          <a:p>
            <a:pPr lvl="1"/>
            <a:r>
              <a:rPr lang="hu-HU" dirty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/>
              <a:t>A küldőnek pufferelni kell a nem nyugtázott csomagokat a lehetséges újraküldések miatt</a:t>
            </a:r>
            <a:endParaRPr lang="en-US" dirty="0"/>
          </a:p>
          <a:p>
            <a:endParaRPr lang="en-US" dirty="0"/>
          </a:p>
          <a:p>
            <a:r>
              <a:rPr lang="hu-HU" dirty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nyugtázhat a fogadó</a:t>
            </a:r>
            <a:r>
              <a:rPr lang="en-US" dirty="0"/>
              <a:t>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accent1"/>
                </a:solidFill>
              </a:rPr>
              <a:t>Minden egyes csomagot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hu-HU" i="1" dirty="0">
                <a:solidFill>
                  <a:schemeClr val="accent1"/>
                </a:solidFill>
              </a:rPr>
              <a:t>kumulált nyugtát</a:t>
            </a:r>
            <a:r>
              <a:rPr lang="en-US" dirty="0"/>
              <a:t>, </a:t>
            </a:r>
            <a:r>
              <a:rPr lang="hu-HU" dirty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hu-HU" i="1" dirty="0" err="1">
                <a:solidFill>
                  <a:schemeClr val="accent1"/>
                </a:solidFill>
              </a:rPr>
              <a:t>egatív</a:t>
            </a:r>
            <a:r>
              <a:rPr lang="hu-HU" i="1" dirty="0">
                <a:solidFill>
                  <a:schemeClr val="accent1"/>
                </a:solidFill>
              </a:rPr>
              <a:t> nyugtát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(NACK), </a:t>
            </a:r>
            <a:r>
              <a:rPr lang="hu-HU" dirty="0"/>
              <a:t>megjelölve, hogy mely csomag nem érkezett meg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s</a:t>
            </a:r>
            <a:r>
              <a:rPr lang="hu-HU" i="1" dirty="0">
                <a:solidFill>
                  <a:schemeClr val="accent1"/>
                </a:solidFill>
              </a:rPr>
              <a:t>z</a:t>
            </a:r>
            <a:r>
              <a:rPr lang="en-US" i="1" dirty="0" err="1">
                <a:solidFill>
                  <a:schemeClr val="accent1"/>
                </a:solidFill>
              </a:rPr>
              <a:t>ele</a:t>
            </a:r>
            <a:r>
              <a:rPr lang="hu-HU" i="1" dirty="0">
                <a:solidFill>
                  <a:schemeClr val="accent1"/>
                </a:solidFill>
              </a:rPr>
              <a:t>k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hu-HU" i="1" dirty="0">
                <a:solidFill>
                  <a:schemeClr val="accent1"/>
                </a:solidFill>
              </a:rPr>
              <a:t>í</a:t>
            </a:r>
            <a:r>
              <a:rPr lang="en-US" i="1" dirty="0">
                <a:solidFill>
                  <a:schemeClr val="accent1"/>
                </a:solidFill>
              </a:rPr>
              <a:t>v </a:t>
            </a:r>
            <a:r>
              <a:rPr lang="hu-HU" i="1" dirty="0">
                <a:solidFill>
                  <a:schemeClr val="accent1"/>
                </a:solidFill>
              </a:rPr>
              <a:t>nyugtát </a:t>
            </a:r>
            <a:r>
              <a:rPr lang="en-US" dirty="0"/>
              <a:t>(SACK), </a:t>
            </a:r>
            <a:r>
              <a:rPr lang="hu-HU" dirty="0"/>
              <a:t>jelezve, hogy mely csomagok érkeztek meg, akár nem megfelelő sorrendben</a:t>
            </a:r>
            <a:endParaRPr lang="en-US" dirty="0"/>
          </a:p>
          <a:p>
            <a:pPr marL="834390" lvl="1" indent="-514350"/>
            <a:r>
              <a:rPr lang="en-US" dirty="0"/>
              <a:t>SACK </a:t>
            </a:r>
            <a:r>
              <a:rPr lang="hu-HU" dirty="0"/>
              <a:t>egy</a:t>
            </a:r>
            <a:r>
              <a:rPr lang="en-US" dirty="0"/>
              <a:t> TCP </a:t>
            </a:r>
            <a:r>
              <a:rPr lang="hu-HU" dirty="0"/>
              <a:t>kiterjesztés</a:t>
            </a:r>
          </a:p>
          <a:p>
            <a:pPr marL="1108710" lvl="2" indent="-514350"/>
            <a:r>
              <a:rPr lang="hu-HU" dirty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176430"/>
            <a:ext cx="8839200" cy="98884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238987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Buta ablak szindróma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 van, ha az ablak mérete nagyon kicsi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Sok, apró csomag. A fejlécek dominálják az átvitelt.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Lényegében olyan, mintha bájtonként küldenénk az üzenetet…</a:t>
            </a:r>
            <a:endParaRPr lang="en-US" dirty="0"/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x = 0; x &lt; </a:t>
            </a:r>
            <a:r>
              <a:rPr lang="en-US" dirty="0" err="1">
                <a:solidFill>
                  <a:schemeClr val="tx2"/>
                </a:solidFill>
              </a:rPr>
              <a:t>strlen</a:t>
            </a:r>
            <a:r>
              <a:rPr lang="en-US" dirty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write(socket, data + x, 1);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974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Nagle</a:t>
            </a:r>
            <a:r>
              <a:rPr lang="hu-HU" b="1" u="sng" dirty="0"/>
              <a:t> algoritmusa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Ha</a:t>
            </a:r>
            <a:r>
              <a:rPr lang="en-US" dirty="0"/>
              <a:t> </a:t>
            </a:r>
            <a:r>
              <a:rPr lang="hu-HU" dirty="0"/>
              <a:t>az ablak</a:t>
            </a:r>
            <a:r>
              <a:rPr lang="en-US" dirty="0"/>
              <a:t> &gt;= MSS </a:t>
            </a:r>
            <a:r>
              <a:rPr lang="hu-HU" dirty="0"/>
              <a:t>és az elérhető adat</a:t>
            </a:r>
            <a:r>
              <a:rPr lang="en-US" dirty="0"/>
              <a:t> &gt;= MSS: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Küldjük el az adatot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 ha van nem nyugtázott adat:</a:t>
            </a:r>
            <a:r>
              <a:rPr lang="en-US" dirty="0"/>
              <a:t>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Várakoztassuk az adatot egy pufferben, amíg nyugtát nem kapunk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</a:t>
            </a:r>
            <a:r>
              <a:rPr lang="en-US" dirty="0"/>
              <a:t>: </a:t>
            </a:r>
            <a:r>
              <a:rPr lang="hu-HU" dirty="0"/>
              <a:t>küldjük az adatot</a:t>
            </a:r>
            <a:endParaRPr lang="en-US" dirty="0"/>
          </a:p>
          <a:p>
            <a:endParaRPr lang="en-US" dirty="0"/>
          </a:p>
          <a:p>
            <a:r>
              <a:rPr lang="hu-HU" dirty="0"/>
              <a:t>Probléma:</a:t>
            </a:r>
            <a:r>
              <a:rPr lang="en-US" dirty="0"/>
              <a:t> Nagle</a:t>
            </a:r>
            <a:r>
              <a:rPr lang="hu-HU" dirty="0"/>
              <a:t> algoritmusa késlelteti az átvitelt</a:t>
            </a:r>
            <a:endParaRPr lang="en-US" dirty="0"/>
          </a:p>
          <a:p>
            <a:pPr lvl="1"/>
            <a:r>
              <a:rPr lang="hu-HU" dirty="0"/>
              <a:t>Mi van, ha azonnal el kell küldeni egy csomagot</a:t>
            </a:r>
            <a:r>
              <a:rPr lang="en-US" dirty="0"/>
              <a:t>?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setsockopt</a:t>
            </a:r>
            <a:r>
              <a:rPr lang="en-US" dirty="0"/>
              <a:t>(sock, IPPROTO_TCP, TCP_NODELAY, 		(char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4856808" y="1964225"/>
            <a:ext cx="4287187" cy="734005"/>
            <a:chOff x="1219200" y="4830095"/>
            <a:chExt cx="5181606" cy="2027833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599" cy="1384996"/>
            </a:xfrm>
            <a:prstGeom prst="wedgeRectCallout">
              <a:avLst>
                <a:gd name="adj1" fmla="val 72053"/>
                <a:gd name="adj2" fmla="val -122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Egy teljes csomag küldése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470372" y="3664012"/>
            <a:ext cx="3508736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Küldjünk egy nem teljes csomagot, ha nincs más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9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kontrollösszeg detektálja a hibás csomagokat</a:t>
            </a:r>
            <a:endParaRPr lang="en-US" dirty="0"/>
          </a:p>
          <a:p>
            <a:pPr lvl="1"/>
            <a:r>
              <a:rPr lang="hu-HU" dirty="0"/>
              <a:t>Az </a:t>
            </a:r>
            <a:r>
              <a:rPr lang="en-US" dirty="0"/>
              <a:t>IP</a:t>
            </a:r>
            <a:r>
              <a:rPr lang="hu-HU" dirty="0"/>
              <a:t>, </a:t>
            </a:r>
            <a:r>
              <a:rPr lang="en-US" dirty="0"/>
              <a:t>TCP </a:t>
            </a:r>
            <a:r>
              <a:rPr lang="hu-HU" dirty="0"/>
              <a:t>fejlécből és az adatból számoljuk</a:t>
            </a:r>
            <a:endParaRPr lang="en-US" dirty="0"/>
          </a:p>
          <a:p>
            <a:r>
              <a:rPr lang="hu-HU" dirty="0"/>
              <a:t>A sorszámok segítenek a sorrendhelyes átvitelben</a:t>
            </a:r>
            <a:endParaRPr lang="en-US" dirty="0"/>
          </a:p>
          <a:p>
            <a:pPr lvl="1"/>
            <a:r>
              <a:rPr lang="hu-HU" dirty="0"/>
              <a:t>Duplikátumok eldobása</a:t>
            </a:r>
            <a:endParaRPr lang="en-US" dirty="0"/>
          </a:p>
          <a:p>
            <a:pPr lvl="1"/>
            <a:r>
              <a:rPr lang="hu-HU" dirty="0"/>
              <a:t>Helytelen sorrendben érkező csomagok sorba rendezése vagy eldobása</a:t>
            </a:r>
            <a:endParaRPr lang="en-US" dirty="0"/>
          </a:p>
          <a:p>
            <a:pPr lvl="1"/>
            <a:r>
              <a:rPr lang="hu-HU" dirty="0"/>
              <a:t>Hiányzó sorszámok elveszett csomagot jeleznek</a:t>
            </a:r>
            <a:endParaRPr lang="en-US" dirty="0"/>
          </a:p>
          <a:p>
            <a:r>
              <a:rPr lang="hu-HU" dirty="0"/>
              <a:t>A küldő oldalon: elveszett csomagok detektálása</a:t>
            </a:r>
            <a:endParaRPr lang="en-US" dirty="0"/>
          </a:p>
          <a:p>
            <a:pPr lvl="1"/>
            <a:r>
              <a:rPr lang="hu-HU" dirty="0"/>
              <a:t>Időtúllépés (</a:t>
            </a:r>
            <a:r>
              <a:rPr lang="hu-HU" dirty="0" err="1"/>
              <a:t>timeout</a:t>
            </a:r>
            <a:r>
              <a:rPr lang="hu-HU" dirty="0"/>
              <a:t>) használata hiányzó nyugtákhoz</a:t>
            </a:r>
            <a:endParaRPr lang="en-US" dirty="0"/>
          </a:p>
          <a:p>
            <a:pPr lvl="1"/>
            <a:r>
              <a:rPr lang="hu-HU" dirty="0"/>
              <a:t>Szükséges az RTT becslése a időtúllépés beállításához</a:t>
            </a:r>
            <a:endParaRPr lang="en-US" dirty="0"/>
          </a:p>
          <a:p>
            <a:pPr lvl="1"/>
            <a:r>
              <a:rPr lang="hu-HU" dirty="0"/>
              <a:t>Minden nem nyugtázott csomagot pufferelni kell a nyugtáig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Retransmission Time Outs (RTO)</a:t>
            </a:r>
            <a:br>
              <a:rPr lang="hu-HU" dirty="0"/>
            </a:br>
            <a:r>
              <a:rPr lang="hu-HU" dirty="0"/>
              <a:t>Időtúllépés az újraküldéshez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Időtúllépés </a:t>
            </a:r>
            <a:r>
              <a:rPr lang="hu-HU" dirty="0" err="1"/>
              <a:t>RTT-hez</a:t>
            </a:r>
            <a:r>
              <a:rPr lang="hu-HU" dirty="0"/>
              <a:t> kapcsolása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Időtúllépés túl rövid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409080"/>
            <a:chOff x="1219200" y="4872043"/>
            <a:chExt cx="5181606" cy="1389751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9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 van, ha túl hosszú?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</a:t>
            </a:r>
            <a:r>
              <a:rPr lang="hu-HU" dirty="0"/>
              <a:t>becslés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hu-HU" dirty="0"/>
              <a:t>Az eredeti </a:t>
            </a:r>
            <a:r>
              <a:rPr lang="en-US" dirty="0"/>
              <a:t>TCP </a:t>
            </a:r>
            <a:r>
              <a:rPr lang="hu-HU" dirty="0"/>
              <a:t>RTT becslője:</a:t>
            </a:r>
            <a:endParaRPr lang="en-US" dirty="0"/>
          </a:p>
          <a:p>
            <a:pPr lvl="1"/>
            <a:r>
              <a:rPr lang="en-US" dirty="0"/>
              <a:t>RTT </a:t>
            </a:r>
            <a:r>
              <a:rPr lang="hu-HU" dirty="0"/>
              <a:t>becslése mozgó átlaggal</a:t>
            </a:r>
            <a:endParaRPr lang="en-US" dirty="0"/>
          </a:p>
          <a:p>
            <a:pPr lvl="1"/>
            <a:r>
              <a:rPr lang="en-US" dirty="0" err="1"/>
              <a:t>new_rtt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/>
              <a:t> (</a:t>
            </a:r>
            <a:r>
              <a:rPr lang="en-US" dirty="0" err="1"/>
              <a:t>old_rtt</a:t>
            </a:r>
            <a:r>
              <a:rPr lang="en-US" dirty="0"/>
              <a:t>) + (1 – </a:t>
            </a:r>
            <a:r>
              <a:rPr lang="el-GR" dirty="0"/>
              <a:t>α</a:t>
            </a:r>
            <a:r>
              <a:rPr lang="en-US" dirty="0"/>
              <a:t>)(</a:t>
            </a:r>
            <a:r>
              <a:rPr lang="en-US" dirty="0" err="1"/>
              <a:t>new_sample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Javasolt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: 0.8-0.9 (0.875 </a:t>
            </a:r>
            <a:r>
              <a:rPr lang="hu-HU" dirty="0"/>
              <a:t>a legtöbb</a:t>
            </a:r>
            <a:r>
              <a:rPr lang="en-US" dirty="0"/>
              <a:t> TCP</a:t>
            </a:r>
            <a:r>
              <a:rPr lang="hu-HU" dirty="0"/>
              <a:t> esetén</a:t>
            </a:r>
            <a:r>
              <a:rPr lang="en-US" dirty="0"/>
              <a:t>)</a:t>
            </a:r>
          </a:p>
          <a:p>
            <a:r>
              <a:rPr lang="en-US" dirty="0"/>
              <a:t>RTO = 2 * </a:t>
            </a:r>
            <a:r>
              <a:rPr lang="en-US" dirty="0" err="1"/>
              <a:t>new_rtt</a:t>
            </a:r>
            <a:r>
              <a:rPr lang="en-US" dirty="0"/>
              <a:t> (</a:t>
            </a:r>
            <a:r>
              <a:rPr lang="hu-HU" dirty="0"/>
              <a:t>a TCP konzervatív becslése</a:t>
            </a:r>
            <a:r>
              <a:rPr lang="en-US" dirty="0"/>
              <a:t>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en-US" dirty="0"/>
              <a:t>RTT </a:t>
            </a:r>
            <a:r>
              <a:rPr lang="hu-HU" dirty="0"/>
              <a:t>minta félre is értelmezhető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b="1" u="sng" dirty="0" err="1"/>
              <a:t>Karn</a:t>
            </a:r>
            <a:r>
              <a:rPr lang="hu-HU" b="1" u="sng" dirty="0"/>
              <a:t> algoritmusa</a:t>
            </a:r>
            <a:r>
              <a:rPr lang="en-US" dirty="0"/>
              <a:t>: </a:t>
            </a:r>
            <a:r>
              <a:rPr lang="hu-HU" dirty="0"/>
              <a:t>dobjuk el azokat a mintákat, melyek egy csomag újraküldéséből származnak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r>
                <a:rPr lang="en-US" sz="24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 </a:t>
            </a:r>
            <a:r>
              <a:rPr lang="hu-HU" dirty="0"/>
              <a:t>adatközpontokban???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Incast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 – </a:t>
            </a:r>
            <a:r>
              <a:rPr lang="hu-HU" dirty="0"/>
              <a:t>pl.</a:t>
            </a:r>
            <a:r>
              <a:rPr lang="en-US" dirty="0"/>
              <a:t> Hadoop, Map Reduce, HDFS, GFS</a:t>
            </a:r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344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Sok szimultán küldő egy fogadóhoz</a:t>
            </a:r>
            <a:endParaRPr lang="en-US" dirty="0"/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525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switchek</a:t>
            </a:r>
            <a:r>
              <a:rPr lang="hu-HU" dirty="0"/>
              <a:t> pufferei telítődnek és csomagok vesznek el</a:t>
            </a:r>
            <a:r>
              <a:rPr lang="en-US" dirty="0"/>
              <a:t>! </a:t>
            </a:r>
          </a:p>
          <a:p>
            <a:r>
              <a:rPr lang="hu-HU" dirty="0"/>
              <a:t>Nyugta nem megy vissza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8526" y="2711514"/>
            <a:ext cx="526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Kihívás</a:t>
            </a:r>
            <a:r>
              <a:rPr lang="en-US" dirty="0"/>
              <a:t>:</a:t>
            </a:r>
          </a:p>
          <a:p>
            <a:r>
              <a:rPr lang="hu-HU" dirty="0" err="1"/>
              <a:t>Szinkronizáció</a:t>
            </a:r>
            <a:r>
              <a:rPr lang="hu-HU" dirty="0"/>
              <a:t> megtörése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RTO </a:t>
            </a:r>
            <a:r>
              <a:rPr lang="hu-HU" dirty="0"/>
              <a:t>becslést </a:t>
            </a:r>
            <a:r>
              <a:rPr lang="hu-HU" dirty="0" err="1"/>
              <a:t>WAN-ra</a:t>
            </a:r>
            <a:r>
              <a:rPr lang="hu-HU" dirty="0"/>
              <a:t> tervezték</a:t>
            </a:r>
            <a:endParaRPr lang="en-US" dirty="0"/>
          </a:p>
          <a:p>
            <a:r>
              <a:rPr lang="hu-HU" dirty="0"/>
              <a:t>Adatközpontban sokkal kisebb RTT van</a:t>
            </a:r>
          </a:p>
          <a:p>
            <a:r>
              <a:rPr lang="hu-HU" dirty="0"/>
              <a:t>	1-2ms vagy kevesebb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Torlódás vezérlés</a:t>
            </a:r>
            <a:endParaRPr lang="en-US" sz="4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  <a:r>
              <a:rPr lang="hu-HU" sz="4400" dirty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rossz a torlódás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véges memóriával (puffer) rendelkeznek</a:t>
            </a:r>
            <a:endParaRPr lang="en-US" dirty="0"/>
          </a:p>
          <a:p>
            <a:pPr lvl="1"/>
            <a:r>
              <a:rPr lang="hu-HU" dirty="0"/>
              <a:t>Önhasonló Internet forgalom, nincs puffer, amiben ne okozna csomagvesztést</a:t>
            </a:r>
            <a:endParaRPr lang="en-US" dirty="0"/>
          </a:p>
          <a:p>
            <a:pPr lvl="1"/>
            <a:r>
              <a:rPr lang="hu-HU" dirty="0"/>
              <a:t>Ahogy a </a:t>
            </a:r>
            <a:r>
              <a:rPr lang="hu-HU" dirty="0" err="1"/>
              <a:t>routerek</a:t>
            </a:r>
            <a:r>
              <a:rPr lang="hu-HU" dirty="0"/>
              <a:t> puffere elkezd telítődni, csomagokat kezd eldobni… (RED)</a:t>
            </a:r>
            <a:endParaRPr lang="en-US" dirty="0"/>
          </a:p>
          <a:p>
            <a:r>
              <a:rPr lang="hu-HU" dirty="0"/>
              <a:t>Gyakorlati következmények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sorai telítődnek</a:t>
            </a:r>
            <a:r>
              <a:rPr lang="en-US" dirty="0"/>
              <a:t>, </a:t>
            </a:r>
            <a:r>
              <a:rPr lang="hu-HU" dirty="0">
                <a:solidFill>
                  <a:schemeClr val="accent1"/>
                </a:solidFill>
              </a:rPr>
              <a:t>megnövekedett késleltetés</a:t>
            </a:r>
            <a:endParaRPr lang="en-US" dirty="0"/>
          </a:p>
          <a:p>
            <a:pPr lvl="1"/>
            <a:r>
              <a:rPr lang="hu-HU" dirty="0"/>
              <a:t>Sávszélesség pazarlása az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Alacsony hálózati átvitel (</a:t>
            </a:r>
            <a:r>
              <a:rPr lang="hu-HU" dirty="0" err="1"/>
              <a:t>goodput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Könyök („</a:t>
            </a:r>
            <a:r>
              <a:rPr lang="hu-HU" dirty="0" err="1"/>
              <a:t>knee</a:t>
            </a:r>
            <a:r>
              <a:rPr lang="hu-HU" dirty="0"/>
              <a:t>”)</a:t>
            </a:r>
            <a:r>
              <a:rPr lang="en-US" dirty="0"/>
              <a:t>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Az átvitel szinte alig nő</a:t>
            </a:r>
            <a:endParaRPr lang="en-US" dirty="0"/>
          </a:p>
          <a:p>
            <a:pPr lvl="1"/>
            <a:r>
              <a:rPr lang="hu-HU" dirty="0"/>
              <a:t>Késleltetés viszont gyorsan emelkedik</a:t>
            </a:r>
            <a:endParaRPr lang="en-US" dirty="0"/>
          </a:p>
          <a:p>
            <a:r>
              <a:rPr lang="hu-HU" dirty="0"/>
              <a:t>Egy egyszerű sorban (</a:t>
            </a:r>
            <a:r>
              <a:rPr lang="en-US" dirty="0"/>
              <a:t>M/M/1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Késleltetés</a:t>
            </a:r>
            <a:r>
              <a:rPr lang="en-US" dirty="0"/>
              <a:t> = 1/(1 – utilization)</a:t>
            </a:r>
          </a:p>
          <a:p>
            <a:r>
              <a:rPr lang="hu-HU" dirty="0"/>
              <a:t>Szírt („</a:t>
            </a:r>
            <a:r>
              <a:rPr lang="hu-HU" dirty="0" err="1"/>
              <a:t>cliff</a:t>
            </a:r>
            <a:r>
              <a:rPr lang="hu-HU" dirty="0"/>
              <a:t>”)</a:t>
            </a:r>
            <a:r>
              <a:rPr lang="en-US" dirty="0"/>
              <a:t> 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Átvitel lényegében leesik </a:t>
            </a:r>
            <a:r>
              <a:rPr lang="en-US" dirty="0">
                <a:sym typeface="Wingdings" pitchFamily="2" charset="2"/>
              </a:rPr>
              <a:t>0</a:t>
            </a:r>
            <a:r>
              <a:rPr lang="hu-HU" dirty="0" err="1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/>
              <a:t>A késleltetés pedig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/>
              <a:t>Torlódás vezérlés </a:t>
            </a:r>
            <a:r>
              <a:rPr lang="hu-HU" dirty="0" err="1"/>
              <a:t>vs</a:t>
            </a:r>
            <a:r>
              <a:rPr lang="hu-HU" dirty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Advertised Window</a:t>
            </a:r>
            <a:br>
              <a:rPr lang="hu-HU" dirty="0"/>
            </a:br>
            <a:r>
              <a:rPr lang="hu-HU" dirty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Megoldja-e a torlódás problémáját a TCP esetén a meghirdetett ablak használata?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hu-HU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Ez az ablak csak a fogadót védi a túlterheléstől</a:t>
            </a:r>
            <a:endParaRPr lang="en-US" dirty="0"/>
          </a:p>
          <a:p>
            <a:r>
              <a:rPr lang="hu-HU" dirty="0"/>
              <a:t>Egy kellően gyors fogadó </a:t>
            </a:r>
            <a:r>
              <a:rPr lang="hu-HU" dirty="0" err="1"/>
              <a:t>kimaxolhatja</a:t>
            </a:r>
            <a:r>
              <a:rPr lang="hu-HU" dirty="0"/>
              <a:t> ezt az ablakot</a:t>
            </a:r>
            <a:endParaRPr lang="en-US" dirty="0"/>
          </a:p>
          <a:p>
            <a:pPr lvl="1"/>
            <a:r>
              <a:rPr lang="hu-HU" dirty="0"/>
              <a:t>Mi van, ha a hálózat lassabb, mint a fogadó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Mi van, ha vannak konkurens folyamok is</a:t>
            </a:r>
            <a:r>
              <a:rPr lang="en-US" dirty="0"/>
              <a:t>?</a:t>
            </a:r>
          </a:p>
          <a:p>
            <a:r>
              <a:rPr lang="hu-HU" dirty="0"/>
              <a:t>Következmények</a:t>
            </a:r>
            <a:endParaRPr lang="en-US" dirty="0"/>
          </a:p>
          <a:p>
            <a:pPr lvl="1"/>
            <a:r>
              <a:rPr lang="hu-HU" dirty="0"/>
              <a:t>Az ablak méret határozza meg a küldési rátát</a:t>
            </a:r>
            <a:endParaRPr lang="en-US" dirty="0"/>
          </a:p>
          <a:p>
            <a:pPr lvl="1"/>
            <a:r>
              <a:rPr lang="hu-HU" dirty="0"/>
              <a:t>Az ablaknak állíthatónak kell lennie, hogy elkerüljük a torlódás miatti teljes összeomlást…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Ne csináljunk semmit, küldjük a csomagokat megkülönböztetés nélkül</a:t>
            </a:r>
            <a:endParaRPr lang="en-US" dirty="0"/>
          </a:p>
          <a:p>
            <a:pPr lvl="1"/>
            <a:r>
              <a:rPr lang="hu-HU" dirty="0"/>
              <a:t>Nagy csomagvesztés, jósolhatatlan teljesítmény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Teljes összeomláshoz vezethet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Erőforrás foglalás</a:t>
            </a:r>
            <a:endParaRPr lang="en-US" dirty="0"/>
          </a:p>
          <a:p>
            <a:pPr lvl="1"/>
            <a:r>
              <a:rPr lang="hu-HU" dirty="0"/>
              <a:t>Folyamokhoz előre sávszélességet allokálunk</a:t>
            </a:r>
            <a:endParaRPr lang="en-US" dirty="0"/>
          </a:p>
          <a:p>
            <a:pPr lvl="1"/>
            <a:r>
              <a:rPr lang="hu-HU" dirty="0"/>
              <a:t>Csomagküldés előtt egy tárgyalási szakaszra is szükség van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Hálózati támogatás kell hozzá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Dinamikus beállítás</a:t>
            </a:r>
            <a:endParaRPr lang="en-US" dirty="0"/>
          </a:p>
          <a:p>
            <a:pPr lvl="1"/>
            <a:r>
              <a:rPr lang="hu-HU" dirty="0"/>
              <a:t>Próbák használata a torlódási szint megbecsléséhez</a:t>
            </a:r>
            <a:endParaRPr lang="en-US" dirty="0"/>
          </a:p>
          <a:p>
            <a:pPr lvl="1"/>
            <a:r>
              <a:rPr lang="hu-HU" dirty="0"/>
              <a:t>Gyorsítás, ha torlódási szint alacsony</a:t>
            </a:r>
            <a:endParaRPr lang="en-US" dirty="0"/>
          </a:p>
          <a:p>
            <a:pPr lvl="1"/>
            <a:r>
              <a:rPr lang="hu-HU" dirty="0"/>
              <a:t>Lassítás, amint nő a torlódás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Nem rendezett dinamika, elosztott koordináció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Minden</a:t>
            </a:r>
            <a:r>
              <a:rPr lang="en-US" dirty="0"/>
              <a:t> TCP </a:t>
            </a:r>
            <a:r>
              <a:rPr lang="hu-HU" dirty="0"/>
              <a:t>kapcsolat rendelkezik egy ablakkal</a:t>
            </a:r>
            <a:endParaRPr lang="en-US" dirty="0"/>
          </a:p>
          <a:p>
            <a:pPr lvl="1"/>
            <a:r>
              <a:rPr lang="hu-HU" dirty="0"/>
              <a:t>A nem-nyugtázott csomagok számát vezérli</a:t>
            </a:r>
            <a:endParaRPr lang="en-US" dirty="0"/>
          </a:p>
          <a:p>
            <a:r>
              <a:rPr lang="hu-HU" dirty="0"/>
              <a:t>Küldési ráta</a:t>
            </a:r>
            <a:r>
              <a:rPr lang="en-US" dirty="0"/>
              <a:t> ~ window/RTT</a:t>
            </a:r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ablak méretének változtatása a küldési ráta vezérléséhez</a:t>
            </a:r>
            <a:endParaRPr lang="en-US" dirty="0"/>
          </a:p>
          <a:p>
            <a:r>
              <a:rPr lang="hu-HU" dirty="0"/>
              <a:t>Vezessünk be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hu-HU" dirty="0">
                <a:solidFill>
                  <a:schemeClr val="accent1"/>
                </a:solidFill>
              </a:rPr>
              <a:t>torlódási ablakot (c</a:t>
            </a:r>
            <a:r>
              <a:rPr lang="en-US" dirty="0" err="1">
                <a:solidFill>
                  <a:schemeClr val="accent1"/>
                </a:solidFill>
              </a:rPr>
              <a:t>ongestion</a:t>
            </a:r>
            <a:r>
              <a:rPr lang="en-US" dirty="0">
                <a:solidFill>
                  <a:schemeClr val="accent1"/>
                </a:solidFill>
              </a:rPr>
              <a:t> window</a:t>
            </a:r>
            <a:r>
              <a:rPr lang="hu-H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</a:t>
            </a:r>
            <a:r>
              <a:rPr lang="hu-HU" dirty="0"/>
              <a:t> küldő oldalon</a:t>
            </a:r>
            <a:endParaRPr lang="en-US" dirty="0"/>
          </a:p>
          <a:p>
            <a:pPr lvl="1"/>
            <a:r>
              <a:rPr lang="hu-HU" dirty="0"/>
              <a:t>Torlódás vezérlés egy küldő oldali probléma</a:t>
            </a:r>
          </a:p>
          <a:p>
            <a:pPr lvl="1"/>
            <a:r>
              <a:rPr lang="hu-HU" dirty="0"/>
              <a:t>Jelölése: </a:t>
            </a:r>
            <a:r>
              <a:rPr lang="hu-HU" dirty="0" err="1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</a:t>
            </a:r>
            <a:r>
              <a:rPr lang="hu-HU" dirty="0" err="1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Datagram </a:t>
            </a:r>
            <a:r>
              <a:rPr lang="hu-HU" dirty="0"/>
              <a:t>hálózat</a:t>
            </a:r>
            <a:endParaRPr lang="en-US" dirty="0"/>
          </a:p>
          <a:p>
            <a:pPr lvl="1"/>
            <a:r>
              <a:rPr lang="hu-HU" dirty="0"/>
              <a:t>Nincs áramkör kapcsolás</a:t>
            </a:r>
            <a:endParaRPr lang="en-US" dirty="0"/>
          </a:p>
          <a:p>
            <a:pPr lvl="1"/>
            <a:r>
              <a:rPr lang="hu-HU" dirty="0"/>
              <a:t>Nincs kapcsolat</a:t>
            </a:r>
            <a:endParaRPr lang="en-US" dirty="0"/>
          </a:p>
          <a:p>
            <a:r>
              <a:rPr lang="hu-HU" dirty="0"/>
              <a:t>A kliensek számos alkalmazást futtathatnak </a:t>
            </a:r>
            <a:r>
              <a:rPr lang="hu-HU" dirty="0" err="1"/>
              <a:t>egyidőben</a:t>
            </a:r>
            <a:endParaRPr lang="en-US" dirty="0"/>
          </a:p>
          <a:p>
            <a:pPr lvl="1"/>
            <a:r>
              <a:rPr lang="hu-HU" dirty="0"/>
              <a:t>Kinek szállítsuk le a csomagot</a:t>
            </a:r>
            <a:r>
              <a:rPr lang="en-US" dirty="0"/>
              <a:t>?</a:t>
            </a:r>
          </a:p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 “proto</a:t>
            </a:r>
            <a:r>
              <a:rPr lang="hu-HU" dirty="0"/>
              <a:t>k</a:t>
            </a:r>
            <a:r>
              <a:rPr lang="en-US" dirty="0"/>
              <a:t>o</a:t>
            </a:r>
            <a:r>
              <a:rPr lang="hu-HU" dirty="0"/>
              <a:t>l</a:t>
            </a:r>
            <a:r>
              <a:rPr lang="en-US" dirty="0"/>
              <a:t>l” </a:t>
            </a:r>
            <a:r>
              <a:rPr lang="hu-HU" dirty="0"/>
              <a:t>mezője</a:t>
            </a:r>
            <a:endParaRPr lang="en-US" dirty="0"/>
          </a:p>
          <a:p>
            <a:pPr lvl="1"/>
            <a:r>
              <a:rPr lang="en-US" dirty="0"/>
              <a:t>8 bit = 256 </a:t>
            </a:r>
            <a:r>
              <a:rPr lang="hu-HU" dirty="0"/>
              <a:t>konkurens folyam</a:t>
            </a:r>
          </a:p>
          <a:p>
            <a:pPr lvl="1"/>
            <a:r>
              <a:rPr lang="hu-HU" dirty="0"/>
              <a:t>Ez nem elég…</a:t>
            </a:r>
            <a:endParaRPr lang="en-US" dirty="0"/>
          </a:p>
          <a:p>
            <a:r>
              <a:rPr lang="hu-HU" dirty="0"/>
              <a:t>D</a:t>
            </a:r>
            <a:r>
              <a:rPr lang="en-US" dirty="0" err="1"/>
              <a:t>emultiplex</a:t>
            </a:r>
            <a:r>
              <a:rPr lang="hu-HU" dirty="0" err="1"/>
              <a:t>álás</a:t>
            </a:r>
            <a:r>
              <a:rPr lang="hu-HU" dirty="0"/>
              <a:t> megoldása a szállítói réteg feladata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Chart" r:id="rId3" imgW="3552936" imgH="3648222" progId="MSGraph.Chart.8">
                  <p:embed followColorScheme="full"/>
                </p:oleObj>
              </mc:Choice>
              <mc:Fallback>
                <p:oleObj name="Chart" r:id="rId3" imgW="3552936" imgH="3648222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45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47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 </a:t>
            </a:r>
            <a:r>
              <a:rPr lang="hu-HU" dirty="0" err="1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/>
              <a:t>Végpontok azonosítása:</a:t>
            </a:r>
            <a:r>
              <a:rPr lang="en-US" sz="2400" dirty="0"/>
              <a:t>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hu-HU" sz="2400" i="1" dirty="0"/>
              <a:t>, </a:t>
            </a:r>
            <a:r>
              <a:rPr lang="hu-HU" sz="2400" i="1" dirty="0" err="1"/>
              <a:t>proto</a:t>
            </a:r>
            <a:r>
              <a:rPr lang="en-US" sz="2400" i="1" dirty="0"/>
              <a:t>&gt;</a:t>
            </a:r>
            <a:endParaRPr lang="hu-HU" sz="2400" i="1" dirty="0"/>
          </a:p>
          <a:p>
            <a:pPr marL="0" indent="0" algn="ctr">
              <a:buNone/>
            </a:pPr>
            <a:r>
              <a:rPr lang="hu-HU" sz="2400" i="1" dirty="0"/>
              <a:t>ahol </a:t>
            </a:r>
            <a:r>
              <a:rPr lang="hu-HU" sz="2400" i="1" dirty="0" err="1"/>
              <a:t>src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, </a:t>
            </a:r>
            <a:r>
              <a:rPr lang="hu-HU" sz="2400" i="1" dirty="0" err="1"/>
              <a:t>dst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/>
              <a:t>src</a:t>
            </a:r>
            <a:r>
              <a:rPr lang="hu-HU" sz="2400" i="1" dirty="0"/>
              <a:t>_port, </a:t>
            </a:r>
            <a:r>
              <a:rPr lang="hu-HU" sz="2400" i="1" dirty="0" err="1"/>
              <a:t>dest</a:t>
            </a:r>
            <a:r>
              <a:rPr lang="hu-HU" sz="2400" i="1" dirty="0"/>
              <a:t>_</a:t>
            </a:r>
            <a:r>
              <a:rPr lang="hu-HU" sz="2400" i="1" dirty="0" err="1"/>
              <a:t>port</a:t>
            </a:r>
            <a:r>
              <a:rPr lang="hu-HU" sz="2400" i="1" dirty="0"/>
              <a:t> forrás és cél port, </a:t>
            </a:r>
            <a:r>
              <a:rPr lang="hu-HU" sz="2400" i="1" dirty="0" err="1"/>
              <a:t>proto</a:t>
            </a:r>
            <a:r>
              <a:rPr lang="hu-HU" sz="2400" i="1" dirty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Hálózati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Szállítói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Alkalmazási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8"/>
            <a:ext cx="3703739" cy="1528738"/>
            <a:chOff x="1219200" y="4876799"/>
            <a:chExt cx="5181606" cy="1756224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159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Egyedi port minden alkalmazásnak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Fizikai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/>
              <a:t>A legalacsonyabb szintű végpont-végpont protokoll</a:t>
            </a:r>
            <a:endParaRPr lang="en-US" dirty="0"/>
          </a:p>
          <a:p>
            <a:pPr lvl="1"/>
            <a:r>
              <a:rPr lang="hu-HU" dirty="0"/>
              <a:t>A szállítói réteg fejlécei csak a forrás és cél végpontok olvassák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számára a szállítói réteg fejléce csak szállítandó adat (</a:t>
            </a:r>
            <a:r>
              <a:rPr lang="hu-HU" dirty="0" err="1"/>
              <a:t>payload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19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églalap 107">
            <a:extLst>
              <a:ext uri="{FF2B5EF4-FFF2-40B4-BE49-F238E27FC236}">
                <a16:creationId xmlns:a16="http://schemas.microsoft.com/office/drawing/2014/main" id="{CEF9A64A-88CF-4663-99F8-A077F745E129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94 L -0.64323 -0.00394 " pathEditMode="relative" ptsTypes="AA">
                                      <p:cBhvr>
                                        <p:cTn id="1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/>
      <p:bldP spid="64" grpId="0"/>
      <p:bldP spid="73" grpId="0" animBg="1"/>
      <p:bldP spid="78" grpId="0" animBg="1"/>
      <p:bldP spid="79" grpId="0" animBg="1"/>
      <p:bldP spid="80" grpId="0" animBg="1"/>
      <p:bldP spid="81" grpId="0" animBg="1"/>
      <p:bldP spid="10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gyenes összekötő 132">
            <a:extLst>
              <a:ext uri="{FF2B5EF4-FFF2-40B4-BE49-F238E27FC236}">
                <a16:creationId xmlns:a16="http://schemas.microsoft.com/office/drawing/2014/main" id="{28B27295-8F08-4D8F-B225-A8C50710F18F}"/>
              </a:ext>
            </a:extLst>
          </p:cNvPr>
          <p:cNvCxnSpPr>
            <a:cxnSpLocks/>
          </p:cNvCxnSpPr>
          <p:nvPr/>
        </p:nvCxnSpPr>
        <p:spPr>
          <a:xfrm flipV="1">
            <a:off x="6276106" y="732559"/>
            <a:ext cx="0" cy="5434446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5422CDFF-99B6-4A49-92CB-50368F1289D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874694" y="1593394"/>
            <a:ext cx="0" cy="317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(r)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-5185934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-3717740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-225115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-78296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8522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215341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-540483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-394674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-2478551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-1011970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473760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192763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361473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5081313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6549504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741502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8436407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338572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485392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632050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720355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821062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-4041335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-3717740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-1940132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-1390934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-465383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12005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-4827495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-451805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-2738838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-2189640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-1253482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-496216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-117070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81636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-288053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942000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-3491959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312085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536035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1857903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2153417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2507462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984884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Vegas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Brakmo</a:t>
            </a:r>
            <a:r>
              <a:rPr lang="hu-HU" sz="1350" b="1" dirty="0"/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312086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1370899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1528059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1882104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-454776" y="3505599"/>
            <a:ext cx="436244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136583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1070185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1219076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0CD4C65E-AEC4-48A9-9594-9311EA7B450B}"/>
              </a:ext>
            </a:extLst>
          </p:cNvPr>
          <p:cNvCxnSpPr>
            <a:cxnSpLocks/>
          </p:cNvCxnSpPr>
          <p:nvPr/>
        </p:nvCxnSpPr>
        <p:spPr>
          <a:xfrm flipV="1">
            <a:off x="4762289" y="32444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263B8705-DB2B-4661-B4B1-D09928CF8CD8}"/>
              </a:ext>
            </a:extLst>
          </p:cNvPr>
          <p:cNvSpPr txBox="1"/>
          <p:nvPr/>
        </p:nvSpPr>
        <p:spPr>
          <a:xfrm>
            <a:off x="4136931" y="2854924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FAST TCP</a:t>
            </a:r>
          </a:p>
          <a:p>
            <a:pPr algn="ctr"/>
            <a:r>
              <a:rPr lang="hu-HU" sz="1350" b="1" dirty="0"/>
              <a:t>(Low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DDB5E187-C5AA-4670-961B-55CBD8FB3690}"/>
              </a:ext>
            </a:extLst>
          </p:cNvPr>
          <p:cNvSpPr txBox="1"/>
          <p:nvPr/>
        </p:nvSpPr>
        <p:spPr>
          <a:xfrm>
            <a:off x="4136931" y="4061003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BIC</a:t>
            </a:r>
          </a:p>
          <a:p>
            <a:pPr algn="ctr"/>
            <a:r>
              <a:rPr lang="hu-HU" sz="1350" b="1" dirty="0"/>
              <a:t>(Linux, ´04)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9A8E338-B711-4D39-AFA0-3B44964D31EB}"/>
              </a:ext>
            </a:extLst>
          </p:cNvPr>
          <p:cNvCxnSpPr>
            <a:cxnSpLocks/>
          </p:cNvCxnSpPr>
          <p:nvPr/>
        </p:nvCxnSpPr>
        <p:spPr>
          <a:xfrm flipV="1">
            <a:off x="5387646" y="3732109"/>
            <a:ext cx="0" cy="105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C399B632-BF42-489B-91C3-2A808E060867}"/>
              </a:ext>
            </a:extLst>
          </p:cNvPr>
          <p:cNvCxnSpPr>
            <a:cxnSpLocks/>
          </p:cNvCxnSpPr>
          <p:nvPr/>
        </p:nvCxnSpPr>
        <p:spPr>
          <a:xfrm flipV="1">
            <a:off x="5740937" y="2719388"/>
            <a:ext cx="0" cy="206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BED7625D-486A-4A42-9881-29FC993C5B9C}"/>
              </a:ext>
            </a:extLst>
          </p:cNvPr>
          <p:cNvSpPr txBox="1"/>
          <p:nvPr/>
        </p:nvSpPr>
        <p:spPr>
          <a:xfrm>
            <a:off x="4770949" y="3414952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CUBIC</a:t>
            </a:r>
          </a:p>
          <a:p>
            <a:pPr algn="ctr"/>
            <a:r>
              <a:rPr lang="hu-HU" sz="1350" b="1" dirty="0"/>
              <a:t>(Linux, ´06)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A66EF214-53A4-40BF-B860-3A82893EA539}"/>
              </a:ext>
            </a:extLst>
          </p:cNvPr>
          <p:cNvCxnSpPr>
            <a:cxnSpLocks/>
          </p:cNvCxnSpPr>
          <p:nvPr/>
        </p:nvCxnSpPr>
        <p:spPr>
          <a:xfrm flipV="1">
            <a:off x="6021664" y="2197886"/>
            <a:ext cx="0" cy="25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A883DD74-CF67-4092-B380-B6264160D2E0}"/>
              </a:ext>
            </a:extLst>
          </p:cNvPr>
          <p:cNvSpPr txBox="1"/>
          <p:nvPr/>
        </p:nvSpPr>
        <p:spPr>
          <a:xfrm>
            <a:off x="5115579" y="2342716"/>
            <a:ext cx="1250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Compound</a:t>
            </a:r>
            <a:r>
              <a:rPr lang="hu-HU" sz="1350" b="1" dirty="0"/>
              <a:t> TCP</a:t>
            </a:r>
          </a:p>
          <a:p>
            <a:pPr algn="ctr"/>
            <a:r>
              <a:rPr lang="hu-HU" sz="1350" b="1" dirty="0"/>
              <a:t>(Windows, ´07)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9426BCD8-6566-49F5-80DE-0706DDE97B20}"/>
              </a:ext>
            </a:extLst>
          </p:cNvPr>
          <p:cNvSpPr txBox="1"/>
          <p:nvPr/>
        </p:nvSpPr>
        <p:spPr>
          <a:xfrm>
            <a:off x="5396306" y="1698157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LEDBAT</a:t>
            </a:r>
          </a:p>
          <a:p>
            <a:pPr algn="ctr"/>
            <a:r>
              <a:rPr lang="hu-HU" sz="1350" b="1" dirty="0"/>
              <a:t>(IETF, ´08)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4B0D8376-A585-44C5-9B9B-695BBB0AE916}"/>
              </a:ext>
            </a:extLst>
          </p:cNvPr>
          <p:cNvSpPr/>
          <p:nvPr/>
        </p:nvSpPr>
        <p:spPr>
          <a:xfrm>
            <a:off x="716862" y="3812211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905857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EE6E8D80-D609-4BC3-87B4-29539229A496}"/>
              </a:ext>
            </a:extLst>
          </p:cNvPr>
          <p:cNvSpPr/>
          <p:nvPr/>
        </p:nvSpPr>
        <p:spPr>
          <a:xfrm>
            <a:off x="4520050" y="1718939"/>
            <a:ext cx="1002683" cy="4343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Background</a:t>
            </a:r>
            <a:r>
              <a:rPr lang="hu-HU" sz="1350" dirty="0"/>
              <a:t> </a:t>
            </a:r>
            <a:r>
              <a:rPr lang="hu-HU" sz="1350" dirty="0" err="1"/>
              <a:t>traffic</a:t>
            </a:r>
            <a:endParaRPr lang="hu-HU" sz="1350" dirty="0"/>
          </a:p>
        </p:txBody>
      </p:sp>
      <p:sp>
        <p:nvSpPr>
          <p:cNvPr id="88" name="Jobb oldali kapcsos zárójel 87">
            <a:extLst>
              <a:ext uri="{FF2B5EF4-FFF2-40B4-BE49-F238E27FC236}">
                <a16:creationId xmlns:a16="http://schemas.microsoft.com/office/drawing/2014/main" id="{37A866B1-4FE7-4199-AEEE-DCD775106C5C}"/>
              </a:ext>
            </a:extLst>
          </p:cNvPr>
          <p:cNvSpPr/>
          <p:nvPr/>
        </p:nvSpPr>
        <p:spPr>
          <a:xfrm rot="5400000">
            <a:off x="4354762" y="3608494"/>
            <a:ext cx="292000" cy="3322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E7A029-3B78-4B3D-BCD4-F83E2D057AC4}"/>
              </a:ext>
            </a:extLst>
          </p:cNvPr>
          <p:cNvSpPr txBox="1"/>
          <p:nvPr/>
        </p:nvSpPr>
        <p:spPr>
          <a:xfrm>
            <a:off x="6532439" y="5471216"/>
            <a:ext cx="2611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r>
              <a:rPr lang="hu-HU" sz="1350" dirty="0"/>
              <a:t> </a:t>
            </a:r>
            <a:r>
              <a:rPr lang="hu-HU" sz="1350" dirty="0" err="1"/>
              <a:t>revolution</a:t>
            </a:r>
            <a:endParaRPr lang="hu-HU" sz="1350" dirty="0"/>
          </a:p>
          <a:p>
            <a:pPr algn="ctr"/>
            <a:r>
              <a:rPr lang="hu-HU" sz="1350" dirty="0"/>
              <a:t>CC in </a:t>
            </a:r>
            <a:r>
              <a:rPr lang="hu-HU" sz="1350" dirty="0" err="1"/>
              <a:t>application</a:t>
            </a:r>
            <a:r>
              <a:rPr lang="hu-HU" sz="1350" dirty="0"/>
              <a:t> </a:t>
            </a:r>
            <a:r>
              <a:rPr lang="hu-HU" sz="1350" dirty="0" err="1"/>
              <a:t>layers</a:t>
            </a:r>
            <a:endParaRPr lang="hu-HU" sz="135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F78D109-661D-489D-8B3F-60E49BD5E53F}"/>
              </a:ext>
            </a:extLst>
          </p:cNvPr>
          <p:cNvCxnSpPr>
            <a:cxnSpLocks/>
          </p:cNvCxnSpPr>
          <p:nvPr/>
        </p:nvCxnSpPr>
        <p:spPr>
          <a:xfrm flipV="1">
            <a:off x="6532439" y="4443366"/>
            <a:ext cx="0" cy="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A56996C3-7E21-4BBD-88C1-B80EE09F557E}"/>
              </a:ext>
            </a:extLst>
          </p:cNvPr>
          <p:cNvSpPr txBox="1"/>
          <p:nvPr/>
        </p:nvSpPr>
        <p:spPr>
          <a:xfrm>
            <a:off x="5706669" y="3997925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DCTCP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Alizadeh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´10)</a:t>
            </a:r>
          </a:p>
        </p:txBody>
      </p: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2E20C955-74D0-4A31-B965-7E2BF77F3C1E}"/>
              </a:ext>
            </a:extLst>
          </p:cNvPr>
          <p:cNvCxnSpPr>
            <a:cxnSpLocks/>
          </p:cNvCxnSpPr>
          <p:nvPr/>
        </p:nvCxnSpPr>
        <p:spPr>
          <a:xfrm flipV="1">
            <a:off x="7415021" y="3753463"/>
            <a:ext cx="0" cy="9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EE4DFBD5-3B48-48DF-BF31-E6E213C42920}"/>
              </a:ext>
            </a:extLst>
          </p:cNvPr>
          <p:cNvCxnSpPr>
            <a:cxnSpLocks/>
          </p:cNvCxnSpPr>
          <p:nvPr/>
        </p:nvCxnSpPr>
        <p:spPr>
          <a:xfrm flipV="1">
            <a:off x="7789736" y="3076120"/>
            <a:ext cx="0" cy="170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31E8EAF0-5233-4A84-BC8E-F345CB853195}"/>
              </a:ext>
            </a:extLst>
          </p:cNvPr>
          <p:cNvCxnSpPr>
            <a:cxnSpLocks/>
          </p:cNvCxnSpPr>
          <p:nvPr/>
        </p:nvCxnSpPr>
        <p:spPr>
          <a:xfrm flipV="1">
            <a:off x="8176008" y="1743331"/>
            <a:ext cx="0" cy="302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1A10302F-4D8F-48C4-BA3D-3607AB0043B4}"/>
              </a:ext>
            </a:extLst>
          </p:cNvPr>
          <p:cNvSpPr txBox="1"/>
          <p:nvPr/>
        </p:nvSpPr>
        <p:spPr>
          <a:xfrm>
            <a:off x="7344001" y="1500957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BBRv2</a:t>
            </a:r>
          </a:p>
          <a:p>
            <a:pPr algn="ctr"/>
            <a:r>
              <a:rPr lang="hu-HU" sz="1350" b="1" dirty="0"/>
              <a:t>(ICCRG, ´19)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700D7AA4-8970-483D-8E4E-621D0BFE0A20}"/>
              </a:ext>
            </a:extLst>
          </p:cNvPr>
          <p:cNvCxnSpPr>
            <a:cxnSpLocks/>
          </p:cNvCxnSpPr>
          <p:nvPr/>
        </p:nvCxnSpPr>
        <p:spPr>
          <a:xfrm flipV="1">
            <a:off x="7989312" y="2444863"/>
            <a:ext cx="0" cy="23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8E77D46-3DDF-4569-A940-619353A8EE0D}"/>
              </a:ext>
            </a:extLst>
          </p:cNvPr>
          <p:cNvSpPr txBox="1"/>
          <p:nvPr/>
        </p:nvSpPr>
        <p:spPr>
          <a:xfrm>
            <a:off x="7148331" y="2074678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COPA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Arun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´18)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DE05DA31-15F9-49AC-8715-CFE46506C74E}"/>
              </a:ext>
            </a:extLst>
          </p:cNvPr>
          <p:cNvSpPr txBox="1"/>
          <p:nvPr/>
        </p:nvSpPr>
        <p:spPr>
          <a:xfrm>
            <a:off x="6976738" y="2622906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BBRv1</a:t>
            </a:r>
          </a:p>
          <a:p>
            <a:pPr algn="ctr"/>
            <a:r>
              <a:rPr lang="hu-HU" sz="1350" b="1" dirty="0"/>
              <a:t>(ICCRG, ´17)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C5F600A5-D7EA-4DBE-B4CB-E63AB047DC33}"/>
              </a:ext>
            </a:extLst>
          </p:cNvPr>
          <p:cNvSpPr txBox="1"/>
          <p:nvPr/>
        </p:nvSpPr>
        <p:spPr>
          <a:xfrm>
            <a:off x="6598941" y="3258174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PCC</a:t>
            </a:r>
          </a:p>
          <a:p>
            <a:pPr algn="ctr"/>
            <a:r>
              <a:rPr lang="hu-HU" sz="1350" b="1" dirty="0"/>
              <a:t>(Dong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F76B9DA-F864-455A-8CB6-D3AA60BDA2C9}"/>
              </a:ext>
            </a:extLst>
          </p:cNvPr>
          <p:cNvSpPr txBox="1"/>
          <p:nvPr/>
        </p:nvSpPr>
        <p:spPr>
          <a:xfrm>
            <a:off x="7337294" y="384181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Prague</a:t>
            </a:r>
            <a:endParaRPr lang="hu-HU" sz="1350" b="1" dirty="0"/>
          </a:p>
          <a:p>
            <a:pPr algn="ctr"/>
            <a:r>
              <a:rPr lang="hu-HU" sz="1350" b="1" dirty="0"/>
              <a:t>(Linux patch, ´19)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3B47A997-80D9-4F68-94EF-DB07A76BFF62}"/>
              </a:ext>
            </a:extLst>
          </p:cNvPr>
          <p:cNvSpPr txBox="1"/>
          <p:nvPr/>
        </p:nvSpPr>
        <p:spPr>
          <a:xfrm>
            <a:off x="3724848" y="54608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Diversification</a:t>
            </a:r>
            <a:endParaRPr lang="hu-HU" sz="1350" dirty="0"/>
          </a:p>
        </p:txBody>
      </p:sp>
      <p:sp>
        <p:nvSpPr>
          <p:cNvPr id="103" name="Jobb oldali kapcsos zárójel 102">
            <a:extLst>
              <a:ext uri="{FF2B5EF4-FFF2-40B4-BE49-F238E27FC236}">
                <a16:creationId xmlns:a16="http://schemas.microsoft.com/office/drawing/2014/main" id="{CA00B4F3-281D-4D89-B660-393FE32DD303}"/>
              </a:ext>
            </a:extLst>
          </p:cNvPr>
          <p:cNvSpPr/>
          <p:nvPr/>
        </p:nvSpPr>
        <p:spPr>
          <a:xfrm rot="5400000">
            <a:off x="7831140" y="3658689"/>
            <a:ext cx="292000" cy="322169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546EF701-DFCD-40E0-97B7-B1F4E9E50F3D}"/>
              </a:ext>
            </a:extLst>
          </p:cNvPr>
          <p:cNvSpPr txBox="1"/>
          <p:nvPr/>
        </p:nvSpPr>
        <p:spPr>
          <a:xfrm>
            <a:off x="6042687" y="108556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</a:t>
            </a:r>
          </a:p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Roskind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´12)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04EAFD04-BD7C-469B-8E2A-42A87BDC1FE9}"/>
              </a:ext>
            </a:extLst>
          </p:cNvPr>
          <p:cNvCxnSpPr>
            <a:stCxn id="79" idx="3"/>
          </p:cNvCxnSpPr>
          <p:nvPr/>
        </p:nvCxnSpPr>
        <p:spPr>
          <a:xfrm>
            <a:off x="2338938" y="4137582"/>
            <a:ext cx="2056417" cy="126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1C21D2DF-BD3F-49F3-8B7D-CE9B56004BE8}"/>
              </a:ext>
            </a:extLst>
          </p:cNvPr>
          <p:cNvCxnSpPr>
            <a:stCxn id="79" idx="3"/>
            <a:endCxn id="74" idx="1"/>
          </p:cNvCxnSpPr>
          <p:nvPr/>
        </p:nvCxnSpPr>
        <p:spPr>
          <a:xfrm flipV="1">
            <a:off x="2338938" y="2804381"/>
            <a:ext cx="2776641" cy="133320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9B4832DF-86F7-4008-AECF-706D9E711A10}"/>
              </a:ext>
            </a:extLst>
          </p:cNvPr>
          <p:cNvCxnSpPr>
            <a:cxnSpLocks/>
          </p:cNvCxnSpPr>
          <p:nvPr/>
        </p:nvCxnSpPr>
        <p:spPr>
          <a:xfrm>
            <a:off x="2117907" y="1822734"/>
            <a:ext cx="2332570" cy="92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>
            <a:extLst>
              <a:ext uri="{FF2B5EF4-FFF2-40B4-BE49-F238E27FC236}">
                <a16:creationId xmlns:a16="http://schemas.microsoft.com/office/drawing/2014/main" id="{B07C54BF-E76F-417A-9505-97B65F62F215}"/>
              </a:ext>
            </a:extLst>
          </p:cNvPr>
          <p:cNvCxnSpPr/>
          <p:nvPr/>
        </p:nvCxnSpPr>
        <p:spPr>
          <a:xfrm>
            <a:off x="2168054" y="1911932"/>
            <a:ext cx="2258022" cy="11369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65001518-59C0-43DC-A8BC-14B524FFAE6C}"/>
              </a:ext>
            </a:extLst>
          </p:cNvPr>
          <p:cNvCxnSpPr/>
          <p:nvPr/>
        </p:nvCxnSpPr>
        <p:spPr>
          <a:xfrm>
            <a:off x="2265828" y="1895237"/>
            <a:ext cx="2880472" cy="56126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120">
            <a:extLst>
              <a:ext uri="{FF2B5EF4-FFF2-40B4-BE49-F238E27FC236}">
                <a16:creationId xmlns:a16="http://schemas.microsoft.com/office/drawing/2014/main" id="{0B83B7E7-B130-4F17-BC1C-8AA3E6F82E24}"/>
              </a:ext>
            </a:extLst>
          </p:cNvPr>
          <p:cNvCxnSpPr/>
          <p:nvPr/>
        </p:nvCxnSpPr>
        <p:spPr>
          <a:xfrm>
            <a:off x="3132819" y="2559426"/>
            <a:ext cx="18885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22">
            <a:extLst>
              <a:ext uri="{FF2B5EF4-FFF2-40B4-BE49-F238E27FC236}">
                <a16:creationId xmlns:a16="http://schemas.microsoft.com/office/drawing/2014/main" id="{390D74C9-9194-452B-8C8C-8EAF58BF6DD0}"/>
              </a:ext>
            </a:extLst>
          </p:cNvPr>
          <p:cNvCxnSpPr/>
          <p:nvPr/>
        </p:nvCxnSpPr>
        <p:spPr>
          <a:xfrm>
            <a:off x="3034145" y="2631988"/>
            <a:ext cx="1385610" cy="14090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F2EE5F6-AD0D-4999-A644-C9A7B326E749}"/>
              </a:ext>
            </a:extLst>
          </p:cNvPr>
          <p:cNvCxnSpPr>
            <a:cxnSpLocks/>
          </p:cNvCxnSpPr>
          <p:nvPr/>
        </p:nvCxnSpPr>
        <p:spPr>
          <a:xfrm flipV="1">
            <a:off x="5073862" y="3873022"/>
            <a:ext cx="234845" cy="260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AFC09B3B-0E65-49B8-A617-742BD65B80BA}"/>
              </a:ext>
            </a:extLst>
          </p:cNvPr>
          <p:cNvCxnSpPr/>
          <p:nvPr/>
        </p:nvCxnSpPr>
        <p:spPr>
          <a:xfrm>
            <a:off x="2678969" y="3169942"/>
            <a:ext cx="1716386" cy="973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932C5AFF-F7F0-4FDA-81CA-F014D6F3A8F7}"/>
              </a:ext>
            </a:extLst>
          </p:cNvPr>
          <p:cNvCxnSpPr/>
          <p:nvPr/>
        </p:nvCxnSpPr>
        <p:spPr>
          <a:xfrm flipV="1">
            <a:off x="2678970" y="2622906"/>
            <a:ext cx="2267104" cy="3791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5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0F35-FAC0-420F-A706-A299FBB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786EA72-0B91-4A51-BF4B-0F97FA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814D75-708B-4A8E-A089-5B2BDD81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28900"/>
            <a:ext cx="8086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8 bájtos UDP fejléc</a:t>
            </a:r>
          </a:p>
          <a:p>
            <a:r>
              <a:rPr lang="hu-HU" dirty="0"/>
              <a:t>Egyszerű, kapcsolatnélküli átvitel</a:t>
            </a:r>
            <a:endParaRPr lang="en-US" dirty="0"/>
          </a:p>
          <a:p>
            <a:pPr lvl="1"/>
            <a:r>
              <a:rPr lang="en-US" dirty="0"/>
              <a:t>C socket</a:t>
            </a:r>
            <a:r>
              <a:rPr lang="hu-HU" dirty="0" err="1"/>
              <a:t>ek</a:t>
            </a:r>
            <a:r>
              <a:rPr lang="en-US" dirty="0"/>
              <a:t>: SOCK_DGRAM</a:t>
            </a:r>
          </a:p>
          <a:p>
            <a:r>
              <a:rPr lang="en-US" dirty="0"/>
              <a:t>Port </a:t>
            </a:r>
            <a:r>
              <a:rPr lang="hu-HU" dirty="0"/>
              <a:t>számok teszik lehetővé a </a:t>
            </a:r>
            <a:r>
              <a:rPr lang="hu-HU" dirty="0" err="1"/>
              <a:t>demultiplexálást</a:t>
            </a:r>
            <a:endParaRPr lang="en-US" dirty="0"/>
          </a:p>
          <a:p>
            <a:pPr lvl="1"/>
            <a:r>
              <a:rPr lang="en-US" dirty="0"/>
              <a:t>16 bit = 65535 </a:t>
            </a:r>
            <a:r>
              <a:rPr lang="hu-HU" dirty="0"/>
              <a:t>lehetséges port</a:t>
            </a:r>
            <a:endParaRPr lang="en-US" dirty="0"/>
          </a:p>
          <a:p>
            <a:pPr lvl="1"/>
            <a:r>
              <a:rPr lang="en-US" dirty="0"/>
              <a:t>0</a:t>
            </a:r>
            <a:r>
              <a:rPr lang="hu-HU" dirty="0"/>
              <a:t> port</a:t>
            </a:r>
            <a:r>
              <a:rPr lang="en-US" dirty="0"/>
              <a:t> </a:t>
            </a:r>
            <a:r>
              <a:rPr lang="hu-HU" dirty="0"/>
              <a:t>nem engedélyezett</a:t>
            </a:r>
            <a:endParaRPr lang="en-US" dirty="0"/>
          </a:p>
          <a:p>
            <a:r>
              <a:rPr lang="hu-HU" dirty="0"/>
              <a:t>Kontrollösszeg hiba detektáláshoz</a:t>
            </a:r>
            <a:endParaRPr lang="en-US" dirty="0"/>
          </a:p>
          <a:p>
            <a:pPr lvl="1"/>
            <a:r>
              <a:rPr lang="hu-HU" dirty="0"/>
              <a:t>Hibás csomagok felismerése</a:t>
            </a:r>
            <a:endParaRPr lang="en-US" dirty="0"/>
          </a:p>
          <a:p>
            <a:pPr lvl="1"/>
            <a:r>
              <a:rPr lang="hu-HU" dirty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r>
              <a:rPr lang="hu-HU" dirty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után vezették be</a:t>
            </a:r>
            <a:endParaRPr lang="en-US" dirty="0"/>
          </a:p>
          <a:p>
            <a:pPr lvl="1"/>
            <a:r>
              <a:rPr lang="hu-HU" dirty="0"/>
              <a:t>Miért</a:t>
            </a:r>
            <a:r>
              <a:rPr lang="en-US" dirty="0"/>
              <a:t>?</a:t>
            </a:r>
          </a:p>
          <a:p>
            <a:r>
              <a:rPr lang="hu-HU" dirty="0"/>
              <a:t>Nem minden alkalmazásnak megfelelő a</a:t>
            </a:r>
            <a:r>
              <a:rPr lang="en-US" dirty="0"/>
              <a:t> TCP</a:t>
            </a:r>
          </a:p>
          <a:p>
            <a:r>
              <a:rPr lang="en-US" dirty="0"/>
              <a:t>UDP</a:t>
            </a:r>
            <a:r>
              <a:rPr lang="hu-HU" dirty="0"/>
              <a:t> felett egyedi protokollok valósíthatók meg</a:t>
            </a:r>
            <a:endParaRPr lang="en-US" dirty="0"/>
          </a:p>
          <a:p>
            <a:pPr lvl="1"/>
            <a:r>
              <a:rPr lang="hu-HU" dirty="0"/>
              <a:t>Megbízhatóság</a:t>
            </a:r>
            <a:r>
              <a:rPr lang="en-US" dirty="0"/>
              <a:t>? </a:t>
            </a:r>
            <a:r>
              <a:rPr lang="hu-HU" dirty="0"/>
              <a:t>Helyes sorrend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Folyam vezérlés</a:t>
            </a:r>
            <a:r>
              <a:rPr lang="en-US" dirty="0"/>
              <a:t>? </a:t>
            </a:r>
            <a:r>
              <a:rPr lang="hu-HU" dirty="0"/>
              <a:t>Torlódás vezérlés</a:t>
            </a:r>
            <a:r>
              <a:rPr lang="en-US" dirty="0"/>
              <a:t>?</a:t>
            </a:r>
          </a:p>
          <a:p>
            <a:r>
              <a:rPr lang="hu-HU" dirty="0"/>
              <a:t>Példák</a:t>
            </a:r>
            <a:endParaRPr lang="en-US" dirty="0"/>
          </a:p>
          <a:p>
            <a:pPr lvl="1"/>
            <a:r>
              <a:rPr lang="en-US" dirty="0"/>
              <a:t>RTMP, real-time </a:t>
            </a:r>
            <a:r>
              <a:rPr lang="hu-HU" dirty="0"/>
              <a:t>média</a:t>
            </a:r>
            <a:r>
              <a:rPr lang="en-US" dirty="0"/>
              <a:t> stream</a:t>
            </a:r>
            <a:r>
              <a:rPr lang="hu-HU" dirty="0" err="1"/>
              <a:t>elés</a:t>
            </a:r>
            <a:r>
              <a:rPr lang="en-US" dirty="0"/>
              <a:t> (</a:t>
            </a:r>
            <a:r>
              <a:rPr lang="hu-HU" dirty="0"/>
              <a:t>pl. hang</a:t>
            </a:r>
            <a:r>
              <a:rPr lang="en-US" dirty="0"/>
              <a:t>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76613</TotalTime>
  <Words>4991</Words>
  <Application>Microsoft Office PowerPoint</Application>
  <PresentationFormat>Diavetítés a képernyőre (4:3 oldalarány)</PresentationFormat>
  <Paragraphs>1094</Paragraphs>
  <Slides>69</Slides>
  <Notes>24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69</vt:i4>
      </vt:variant>
    </vt:vector>
  </HeadingPairs>
  <TitlesOfParts>
    <vt:vector size="78" baseType="lpstr">
      <vt:lpstr>Arial</vt:lpstr>
      <vt:lpstr>Calibri</vt:lpstr>
      <vt:lpstr>Cambria Math</vt:lpstr>
      <vt:lpstr>Consolas</vt:lpstr>
      <vt:lpstr>Tw Cen MT</vt:lpstr>
      <vt:lpstr>Wingdings</vt:lpstr>
      <vt:lpstr>Wingdings 2</vt:lpstr>
      <vt:lpstr>Median</vt:lpstr>
      <vt:lpstr>Chart</vt:lpstr>
      <vt:lpstr>Számítógépes Hálózatok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Szállítói réteg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Buta ablak szindróma</vt:lpstr>
      <vt:lpstr>Nagle algoritmusa</vt:lpstr>
      <vt:lpstr>Hiba detektálás</vt:lpstr>
      <vt:lpstr>Retransmission Time Outs (RTO) Időtúllépés az újraküldéshez</vt:lpstr>
      <vt:lpstr>Round Trip Time becslés</vt:lpstr>
      <vt:lpstr>Az RTT minta félre is értelmezhető</vt:lpstr>
      <vt:lpstr>RTO adatközpontokban???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Szolgáltatás megtagadása  Denial of Service (DoS)</vt:lpstr>
      <vt:lpstr>Transport layer evolution</vt:lpstr>
      <vt:lpstr>Transport layer evolution</vt:lpstr>
      <vt:lpstr>Transport layer (r)evolution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984</cp:revision>
  <cp:lastPrinted>2012-08-22T04:00:45Z</cp:lastPrinted>
  <dcterms:created xsi:type="dcterms:W3CDTF">2012-01-03T02:22:46Z</dcterms:created>
  <dcterms:modified xsi:type="dcterms:W3CDTF">2021-11-30T22:04:04Z</dcterms:modified>
</cp:coreProperties>
</file>