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59"/>
  </p:notesMasterIdLst>
  <p:handoutMasterIdLst>
    <p:handoutMasterId r:id="rId60"/>
  </p:handoutMasterIdLst>
  <p:sldIdLst>
    <p:sldId id="388" r:id="rId2"/>
    <p:sldId id="650" r:id="rId3"/>
    <p:sldId id="642" r:id="rId4"/>
    <p:sldId id="643" r:id="rId5"/>
    <p:sldId id="651" r:id="rId6"/>
    <p:sldId id="652" r:id="rId7"/>
    <p:sldId id="653" r:id="rId8"/>
    <p:sldId id="672" r:id="rId9"/>
    <p:sldId id="673" r:id="rId10"/>
    <p:sldId id="674" r:id="rId11"/>
    <p:sldId id="675" r:id="rId12"/>
    <p:sldId id="676" r:id="rId13"/>
    <p:sldId id="677" r:id="rId14"/>
    <p:sldId id="678" r:id="rId15"/>
    <p:sldId id="679" r:id="rId16"/>
    <p:sldId id="680" r:id="rId17"/>
    <p:sldId id="712" r:id="rId18"/>
    <p:sldId id="713" r:id="rId19"/>
    <p:sldId id="683" r:id="rId20"/>
    <p:sldId id="684" r:id="rId21"/>
    <p:sldId id="685" r:id="rId22"/>
    <p:sldId id="686" r:id="rId23"/>
    <p:sldId id="687" r:id="rId24"/>
    <p:sldId id="688" r:id="rId25"/>
    <p:sldId id="664" r:id="rId26"/>
    <p:sldId id="665" r:id="rId27"/>
    <p:sldId id="666" r:id="rId28"/>
    <p:sldId id="689" r:id="rId29"/>
    <p:sldId id="690" r:id="rId30"/>
    <p:sldId id="691" r:id="rId31"/>
    <p:sldId id="692" r:id="rId32"/>
    <p:sldId id="693" r:id="rId33"/>
    <p:sldId id="694" r:id="rId34"/>
    <p:sldId id="717" r:id="rId35"/>
    <p:sldId id="714" r:id="rId36"/>
    <p:sldId id="715" r:id="rId37"/>
    <p:sldId id="681" r:id="rId38"/>
    <p:sldId id="682" r:id="rId39"/>
    <p:sldId id="716" r:id="rId40"/>
    <p:sldId id="695" r:id="rId41"/>
    <p:sldId id="696" r:id="rId42"/>
    <p:sldId id="697" r:id="rId43"/>
    <p:sldId id="698" r:id="rId44"/>
    <p:sldId id="699" r:id="rId45"/>
    <p:sldId id="636" r:id="rId46"/>
    <p:sldId id="700" r:id="rId47"/>
    <p:sldId id="701" r:id="rId48"/>
    <p:sldId id="702" r:id="rId49"/>
    <p:sldId id="703" r:id="rId50"/>
    <p:sldId id="704" r:id="rId51"/>
    <p:sldId id="705" r:id="rId52"/>
    <p:sldId id="706" r:id="rId53"/>
    <p:sldId id="707" r:id="rId54"/>
    <p:sldId id="708" r:id="rId55"/>
    <p:sldId id="709" r:id="rId56"/>
    <p:sldId id="710" r:id="rId57"/>
    <p:sldId id="459" r:id="rId5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50"/>
            <p14:sldId id="642"/>
            <p14:sldId id="643"/>
            <p14:sldId id="651"/>
            <p14:sldId id="652"/>
            <p14:sldId id="653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712"/>
            <p14:sldId id="713"/>
            <p14:sldId id="683"/>
            <p14:sldId id="684"/>
            <p14:sldId id="685"/>
            <p14:sldId id="686"/>
            <p14:sldId id="687"/>
            <p14:sldId id="688"/>
            <p14:sldId id="664"/>
            <p14:sldId id="665"/>
            <p14:sldId id="666"/>
            <p14:sldId id="689"/>
            <p14:sldId id="690"/>
            <p14:sldId id="691"/>
            <p14:sldId id="692"/>
            <p14:sldId id="693"/>
            <p14:sldId id="694"/>
            <p14:sldId id="717"/>
            <p14:sldId id="714"/>
            <p14:sldId id="715"/>
            <p14:sldId id="681"/>
            <p14:sldId id="682"/>
            <p14:sldId id="716"/>
            <p14:sldId id="695"/>
            <p14:sldId id="696"/>
            <p14:sldId id="697"/>
            <p14:sldId id="698"/>
            <p14:sldId id="699"/>
            <p14:sldId id="636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59" d="100"/>
          <a:sy n="59" d="100"/>
        </p:scale>
        <p:origin x="115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o_operation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ulo_operation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25028-F571-4BEC-B2E8-17C782D8A09A}" type="slidenum">
              <a:rPr lang="en-US"/>
              <a:pPr/>
              <a:t>19</a:t>
            </a:fld>
            <a:endParaRPr 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33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20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4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26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24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0347-DD95-4B3D-93DE-51DD859E6659}" type="slidenum">
              <a:rPr lang="en-US"/>
              <a:pPr/>
              <a:t>29</a:t>
            </a:fld>
            <a:endParaRPr 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31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TCP sequence number, i.e.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 cookie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computed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5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odulo operation"/>
              </a:rPr>
              <a:t>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 3 bits: an encoded value representing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 24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(Note: since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encoded using 3 bits, the server is restricted to sending up to 8 unique values for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SYN cookies are in use.)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client sends back a TCP ACK packet to the server in response to the server's SYN+ACK packet, the client MUST (according to the TCP spec) use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packet's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Acknowledgement number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initial sequence number sent by the server. The server then subtracts 1 from the acknowledgement number to reveal the SYN cookie sent to the client.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then performs the following operations.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against the current time to see if the connection has expired.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Recomputes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determine whether this is, indeed, a valid SYN cookie.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3-bit encoding in the SYN cookie, which it then can use to reconstruct the SYN queue entry.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point forward, the connection proceeds as normal.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initial TCP sequence number, i.e.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 cookie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computed as follows: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5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Modulo operation"/>
              </a:rPr>
              <a:t>mod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32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 3 bits: an encoded value representing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 24 bits: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(Note: since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 encoded using 3 bits, the server is restricted to sending up to 8 unique values for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SYN cookies are in use.)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client sends back a TCP ACK packet to the server in response to the server's SYN+ACK packet, the client MUST (according to the TCP spec) use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the packet's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Acknowledgement number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initial sequence number sent by the server. The server then subtracts 1 from the acknowledgement number to reveal the SYN cookie sent to the client.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server then performs the following operations.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against the current time to see if the connection has expired.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Recomputes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determine whether this is, indeed, a valid SYN cookie.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Decodes the value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the 3-bit encoding in the SYN cookie, which it then can use to reconstruct the SYN queue entry.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point forward, the connection proceeds as normal.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32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7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7D7ECF-B719-4590-9F20-AC362BD66F5F}" type="slidenum">
              <a:rPr lang="en-US" altLang="hu-HU"/>
              <a:pPr/>
              <a:t>41</a:t>
            </a:fld>
            <a:endParaRPr lang="en-US" altLang="hu-HU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75069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0AD3D-7B84-4B50-97F3-D29E2320EE24}" type="slidenum">
              <a:rPr lang="en-US" altLang="hu-HU"/>
              <a:pPr/>
              <a:t>42</a:t>
            </a:fld>
            <a:endParaRPr lang="en-US" altLang="hu-HU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731578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BE715-0F0D-4701-9E5E-A619D84C9DA7}" type="slidenum">
              <a:rPr lang="en-US" altLang="hu-HU"/>
              <a:pPr/>
              <a:t>43</a:t>
            </a:fld>
            <a:endParaRPr lang="en-US" altLang="hu-HU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46515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itt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9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BCCA48-511A-4B6F-80BE-82579B08B6B1}" type="slidenum">
              <a:rPr lang="en-US" altLang="hu-HU"/>
              <a:pPr/>
              <a:t>44</a:t>
            </a:fld>
            <a:endParaRPr lang="en-US" altLang="hu-HU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</p:spPr>
        <p:txBody>
          <a:bodyPr/>
          <a:lstStyle/>
          <a:p>
            <a:r>
              <a:rPr lang="hu-HU" altLang="hu-HU" dirty="0"/>
              <a:t>itt</a:t>
            </a:r>
          </a:p>
        </p:txBody>
      </p:sp>
    </p:spTree>
    <p:extLst>
      <p:ext uri="{BB962C8B-B14F-4D97-AF65-F5344CB8AC3E}">
        <p14:creationId xmlns:p14="http://schemas.microsoft.com/office/powerpoint/2010/main" val="3495398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50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DCTCP is based on the existing Explicit Congestion Notification framework in TCP.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61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4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very simple marking mechanism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not all the tunings other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aqms</a:t>
            </a:r>
            <a:r>
              <a:rPr lang="en-US" dirty="0">
                <a:ea typeface="ＭＳ Ｐゴシック" charset="-128"/>
                <a:cs typeface="ＭＳ Ｐゴシック" charset="-128"/>
              </a:rPr>
              <a:t> have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on the source side, the source is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tryign</a:t>
            </a:r>
            <a:r>
              <a:rPr lang="en-US" dirty="0">
                <a:ea typeface="ＭＳ Ｐゴシック" charset="-128"/>
                <a:cs typeface="ＭＳ Ｐゴシック" charset="-128"/>
              </a:rPr>
              <a:t> to estimate the fraction of packets getting marked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using the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obs</a:t>
            </a:r>
            <a:r>
              <a:rPr lang="en-US" dirty="0">
                <a:ea typeface="ＭＳ Ｐゴシック" charset="-128"/>
                <a:cs typeface="ＭＳ Ｐゴシック" charset="-128"/>
              </a:rPr>
              <a:t> that there is a stream of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ecn</a:t>
            </a:r>
            <a:r>
              <a:rPr lang="en-US" dirty="0">
                <a:ea typeface="ＭＳ Ｐゴシック" charset="-128"/>
                <a:cs typeface="ＭＳ Ｐゴシック" charset="-128"/>
              </a:rPr>
              <a:t> marks coming back – more info in the stream than in any single bit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trying to maintain smooth rate variations to operate well even when using shallow buffers, and only a few flows (no stat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mux</a:t>
            </a:r>
            <a:r>
              <a:rPr lang="en-US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F over the last RTT.  In TCP there is always a way to get the next RTT from the window size.  Comes from the self-clocking of TCP.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Only changing the decrease.  Simplest version – makes a lot of sense.  So generic could apply it to any algorithm – CTCP, CUBIC – how to cut its window leaving increase part to what it already does.   Have to be careful here.  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4A6DD6-72AA-A648-96C7-19F688F76A4D}" type="slidenum">
              <a:rPr lang="en-US">
                <a:latin typeface="Calibri" charset="0"/>
                <a:ea typeface="Arial" charset="0"/>
                <a:cs typeface="Arial" charset="0"/>
              </a:rPr>
              <a:pPr/>
              <a:t>56</a:t>
            </a:fld>
            <a:endParaRPr lang="en-US">
              <a:latin typeface="Calibri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10 EA vége!!!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9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ECBF1-7F58-4ABA-8C2A-C70BDBCB9639}" type="slidenum">
              <a:rPr lang="en-US"/>
              <a:pPr/>
              <a:t>8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Got to here.</a:t>
            </a:r>
          </a:p>
        </p:txBody>
      </p:sp>
    </p:spTree>
    <p:extLst>
      <p:ext uri="{BB962C8B-B14F-4D97-AF65-F5344CB8AC3E}">
        <p14:creationId xmlns:p14="http://schemas.microsoft.com/office/powerpoint/2010/main" val="2776977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58A8A-913E-4F2E-9483-F1130BC05372}" type="slidenum">
              <a:rPr lang="en-US"/>
              <a:pPr/>
              <a:t>9</a:t>
            </a:fld>
            <a:endParaRPr lang="en-US"/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7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E80D0-BBC6-47C2-AA3F-B32621B7119A}" type="slidenum">
              <a:rPr lang="en-US"/>
              <a:pPr/>
              <a:t>10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86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050F4-C8C3-4856-B0AB-A976C547CAA8}" type="slidenum">
              <a:rPr lang="en-US"/>
              <a:pPr/>
              <a:t>11</a:t>
            </a:fld>
            <a:endParaRPr lang="en-US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9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68C31-0294-47BB-936C-1FEB1C71E0DD}" type="slidenum">
              <a:rPr lang="en-US"/>
              <a:pPr/>
              <a:t>13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0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94663-E366-43AA-BC90-00D6B84E8C04}" type="slidenum">
              <a:rPr lang="en-US"/>
              <a:pPr/>
              <a:t>18</a:t>
            </a:fld>
            <a:endParaRPr 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1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9FF041-F901-4E36-9D06-F7239592A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70" y="1526959"/>
            <a:ext cx="8402716" cy="46500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1EFD8C-6BBA-4C2C-AD9A-6DBDE482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9570" y="6356351"/>
            <a:ext cx="2346481" cy="365125"/>
          </a:xfrm>
          <a:prstGeom prst="rect">
            <a:avLst/>
          </a:prstGeom>
        </p:spPr>
        <p:txBody>
          <a:bodyPr/>
          <a:lstStyle/>
          <a:p>
            <a:fld id="{A1ADAD15-80EA-494D-99E5-9FD8B529A241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8CFC0E-DCAD-4B46-BD6B-53F95F66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4C0560-83AF-411C-955C-A92E8FE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284335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FF0000"/>
                </a:solidFill>
              </a:defRPr>
            </a:lvl1pPr>
          </a:lstStyle>
          <a:p>
            <a:fld id="{228E8589-41CB-4D86-9AD4-D0202C964D3D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25F1284-79AD-425D-998C-78A9D759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72" y="136526"/>
            <a:ext cx="7031114" cy="9465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98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7.gif"/><Relationship Id="rId5" Type="http://schemas.openxmlformats.org/officeDocument/2006/relationships/image" Target="../media/image11.jpeg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1.jpeg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1.jpeg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12.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Szállítói réteg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5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6390774" y="510807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2290108" cy="552330"/>
            <a:chOff x="2850395" y="3694550"/>
            <a:chExt cx="4810245" cy="55233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789170" y="6325985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8</a:t>
            </a:r>
          </a:p>
        </p:txBody>
      </p:sp>
      <p:sp>
        <p:nvSpPr>
          <p:cNvPr id="99" name="Content Placeholder 3"/>
          <p:cNvSpPr txBox="1">
            <a:spLocks/>
          </p:cNvSpPr>
          <p:nvPr/>
        </p:nvSpPr>
        <p:spPr>
          <a:xfrm>
            <a:off x="152400" y="1782032"/>
            <a:ext cx="4221296" cy="4923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gyorsan nő</a:t>
            </a:r>
            <a:endParaRPr lang="en-US" dirty="0"/>
          </a:p>
          <a:p>
            <a:r>
              <a:rPr lang="hu-HU" dirty="0"/>
              <a:t>Lelassul, amikor</a:t>
            </a:r>
            <a:r>
              <a:rPr lang="en-US" dirty="0"/>
              <a:t>…</a:t>
            </a:r>
          </a:p>
          <a:p>
            <a:pPr lvl="1"/>
            <a:r>
              <a:rPr lang="en-US" i="1" dirty="0" err="1"/>
              <a:t>cwnd</a:t>
            </a:r>
            <a:r>
              <a:rPr lang="en-US" i="1" dirty="0"/>
              <a:t> &gt;= </a:t>
            </a:r>
            <a:r>
              <a:rPr lang="en-US" i="1" dirty="0" err="1"/>
              <a:t>ssthresh</a:t>
            </a:r>
            <a:endParaRPr lang="en-US" i="1" dirty="0"/>
          </a:p>
          <a:p>
            <a:pPr lvl="1"/>
            <a:r>
              <a:rPr lang="hu-HU" dirty="0"/>
              <a:t>Vagy csomagvesztés történik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5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8" grpId="0"/>
      <p:bldP spid="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elkerülés</a:t>
            </a:r>
            <a:endParaRPr lang="en-US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Math3" pitchFamily="2" charset="2"/>
              </a:rPr>
              <a:t>Additive Increase Multiplicative Decrease (AIMD) m</a:t>
            </a:r>
            <a:r>
              <a:rPr lang="hu-HU" dirty="0">
                <a:sym typeface="Math3" pitchFamily="2" charset="2"/>
              </a:rPr>
              <a:t>ód</a:t>
            </a:r>
            <a:endParaRPr lang="en-US" dirty="0">
              <a:sym typeface="Math3" pitchFamily="2" charset="2"/>
            </a:endParaRPr>
          </a:p>
          <a:p>
            <a:r>
              <a:rPr lang="en-US" i="1" dirty="0" err="1">
                <a:sym typeface="Math3" pitchFamily="2" charset="2"/>
              </a:rPr>
              <a:t>ssthresh</a:t>
            </a:r>
            <a:r>
              <a:rPr lang="en-US" dirty="0">
                <a:sym typeface="Math3" pitchFamily="2" charset="2"/>
              </a:rPr>
              <a:t> </a:t>
            </a:r>
            <a:r>
              <a:rPr lang="hu-HU" dirty="0">
                <a:sym typeface="Math3" pitchFamily="2" charset="2"/>
              </a:rPr>
              <a:t>valójában egy alsóbecslés a könyök pontra</a:t>
            </a:r>
            <a:endParaRPr lang="en-US" dirty="0">
              <a:sym typeface="Math3" pitchFamily="2" charset="2"/>
            </a:endParaRPr>
          </a:p>
          <a:p>
            <a:r>
              <a:rPr lang="hu-HU" b="1" dirty="0">
                <a:sym typeface="Math3" pitchFamily="2" charset="2"/>
              </a:rPr>
              <a:t>Ha</a:t>
            </a:r>
            <a:r>
              <a:rPr lang="en-US" dirty="0">
                <a:sym typeface="Math3" pitchFamily="2" charset="2"/>
              </a:rPr>
              <a:t>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i="1" dirty="0">
                <a:sym typeface="Math3" pitchFamily="2" charset="2"/>
              </a:rPr>
              <a:t> &gt;= </a:t>
            </a:r>
            <a:r>
              <a:rPr lang="en-US" i="1" dirty="0" err="1">
                <a:sym typeface="Math3" pitchFamily="2" charset="2"/>
              </a:rPr>
              <a:t>ssthresh</a:t>
            </a:r>
            <a:r>
              <a:rPr lang="en-US" i="1" dirty="0">
                <a:sym typeface="Math3" pitchFamily="2" charset="2"/>
              </a:rPr>
              <a:t> </a:t>
            </a:r>
            <a:r>
              <a:rPr lang="hu-HU" b="1" dirty="0">
                <a:sym typeface="Math3" pitchFamily="2" charset="2"/>
              </a:rPr>
              <a:t>akkor</a:t>
            </a:r>
            <a:r>
              <a:rPr lang="en-US" dirty="0">
                <a:sym typeface="Math3" pitchFamily="2" charset="2"/>
              </a:rPr>
              <a:t> </a:t>
            </a:r>
            <a:br>
              <a:rPr lang="en-US" dirty="0">
                <a:sym typeface="Math3" pitchFamily="2" charset="2"/>
              </a:rPr>
            </a:br>
            <a:r>
              <a:rPr lang="en-US" dirty="0">
                <a:sym typeface="Math3" pitchFamily="2" charset="2"/>
              </a:rPr>
              <a:t>	</a:t>
            </a:r>
            <a:r>
              <a:rPr lang="hu-HU" dirty="0"/>
              <a:t>Minden nyugtázott szegmens alkalmával</a:t>
            </a:r>
            <a:br>
              <a:rPr lang="en-US" dirty="0"/>
            </a:br>
            <a:r>
              <a:rPr lang="en-US" dirty="0"/>
              <a:t>	</a:t>
            </a:r>
            <a:r>
              <a:rPr lang="hu-HU" dirty="0"/>
              <a:t>növeljük a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i="1" dirty="0"/>
              <a:t> </a:t>
            </a:r>
            <a:r>
              <a:rPr lang="hu-HU" i="1" dirty="0"/>
              <a:t>értékét</a:t>
            </a:r>
            <a:r>
              <a:rPr lang="en-US" i="1" dirty="0"/>
              <a:t> </a:t>
            </a:r>
            <a:r>
              <a:rPr lang="hu-HU" i="1" dirty="0"/>
              <a:t>(</a:t>
            </a:r>
            <a:r>
              <a:rPr lang="en-US" i="1" dirty="0"/>
              <a:t>1/</a:t>
            </a:r>
            <a:r>
              <a:rPr lang="en-US" i="1" dirty="0" err="1"/>
              <a:t>cwnd</a:t>
            </a:r>
            <a:r>
              <a:rPr lang="en-US" i="1" dirty="0"/>
              <a:t> </a:t>
            </a:r>
            <a:r>
              <a:rPr lang="hu-HU" i="1" dirty="0"/>
              <a:t>)</a:t>
            </a:r>
            <a:r>
              <a:rPr lang="hu-HU" i="1" dirty="0" err="1"/>
              <a:t>-vel</a:t>
            </a:r>
            <a:r>
              <a:rPr lang="en-US" i="1" dirty="0"/>
              <a:t> </a:t>
            </a:r>
            <a:br>
              <a:rPr lang="hu-HU" i="1" dirty="0"/>
            </a:br>
            <a:r>
              <a:rPr lang="hu-HU" i="1" dirty="0"/>
              <a:t>	</a:t>
            </a:r>
            <a:r>
              <a:rPr lang="en-US" i="1" dirty="0"/>
              <a:t>(</a:t>
            </a:r>
            <a:r>
              <a:rPr lang="hu-HU" i="1" dirty="0"/>
              <a:t>azaz </a:t>
            </a:r>
            <a:r>
              <a:rPr lang="en-US" i="1" dirty="0" err="1"/>
              <a:t>cwnd</a:t>
            </a:r>
            <a:r>
              <a:rPr lang="en-US" i="1" dirty="0"/>
              <a:t> += 1/cwnd).</a:t>
            </a:r>
            <a:endParaRPr lang="en-US" dirty="0"/>
          </a:p>
          <a:p>
            <a:r>
              <a:rPr lang="hu-HU" dirty="0">
                <a:sym typeface="Math3" pitchFamily="2" charset="2"/>
              </a:rPr>
              <a:t>Azaz a</a:t>
            </a:r>
            <a:r>
              <a:rPr lang="en-US" dirty="0">
                <a:sym typeface="Math3" pitchFamily="2" charset="2"/>
              </a:rPr>
              <a:t> </a:t>
            </a:r>
            <a:r>
              <a:rPr lang="en-US" i="1" dirty="0" err="1">
                <a:sym typeface="Math3" pitchFamily="2" charset="2"/>
              </a:rPr>
              <a:t>cwnd</a:t>
            </a:r>
            <a:r>
              <a:rPr lang="en-US" dirty="0">
                <a:sym typeface="Math3" pitchFamily="2" charset="2"/>
              </a:rPr>
              <a:t> </a:t>
            </a:r>
            <a:r>
              <a:rPr lang="hu-HU" dirty="0">
                <a:sym typeface="Math3" pitchFamily="2" charset="2"/>
              </a:rPr>
              <a:t> eggyel nő, ha minden csomag nyugtázva lett.</a:t>
            </a:r>
            <a:endParaRPr lang="en-US" sz="2000" dirty="0">
              <a:sym typeface="Math3" pitchFamily="2" charset="2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60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elkerülés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63824" y="2561022"/>
          <a:ext cx="3751262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329111" imgH="5472061" progId="MSGraph.Chart.8">
                  <p:embed followColorScheme="full"/>
                </p:oleObj>
              </mc:Choice>
              <mc:Fallback>
                <p:oleObj name="Chart" r:id="rId2" imgW="5329111" imgH="5472061" progId="MSGraph.Chart.8">
                  <p:embed followColorScheme="full"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24" y="2561022"/>
                        <a:ext cx="3751262" cy="386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54295" y="6321982"/>
            <a:ext cx="2706478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dirty="0"/>
              <a:t>Round Trip Times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 rot="-5400000">
            <a:off x="-1319548" y="4038343"/>
            <a:ext cx="3207326" cy="461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  <a:spcAft>
                <a:spcPts val="1000"/>
              </a:spcAft>
            </a:pPr>
            <a:r>
              <a:rPr lang="en-US" sz="2400" i="1" dirty="0" err="1"/>
              <a:t>Cwnd</a:t>
            </a:r>
            <a:r>
              <a:rPr lang="hu-HU" sz="2400" dirty="0"/>
              <a:t> (</a:t>
            </a:r>
            <a:r>
              <a:rPr lang="en-US" sz="2400" dirty="0"/>
              <a:t>s</a:t>
            </a:r>
            <a:r>
              <a:rPr lang="hu-HU" sz="2400" dirty="0"/>
              <a:t>z</a:t>
            </a:r>
            <a:r>
              <a:rPr lang="en-US" sz="2400" dirty="0" err="1"/>
              <a:t>egmens</a:t>
            </a:r>
            <a:r>
              <a:rPr lang="hu-HU" sz="2400" dirty="0" err="1"/>
              <a:t>ek</a:t>
            </a:r>
            <a:r>
              <a:rPr lang="en-US" sz="2400" dirty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 flipH="1">
            <a:off x="2410351" y="4579483"/>
            <a:ext cx="1197034" cy="953399"/>
            <a:chOff x="1191443" y="4863146"/>
            <a:chExt cx="5209363" cy="1398648"/>
          </a:xfrm>
        </p:grpSpPr>
        <p:sp>
          <p:nvSpPr>
            <p:cNvPr id="13" name="Rectangular Callout 12"/>
            <p:cNvSpPr/>
            <p:nvPr/>
          </p:nvSpPr>
          <p:spPr>
            <a:xfrm>
              <a:off x="1191443" y="4876798"/>
              <a:ext cx="5181602" cy="1384996"/>
            </a:xfrm>
            <a:prstGeom prst="wedgeRectCallout">
              <a:avLst>
                <a:gd name="adj1" fmla="val 80228"/>
                <a:gd name="adj2" fmla="val -3064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9" y="4863146"/>
              <a:ext cx="5181597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Slow Start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835922" y="2307036"/>
            <a:ext cx="3148857" cy="556781"/>
            <a:chOff x="1191443" y="4863146"/>
            <a:chExt cx="5209363" cy="1398648"/>
          </a:xfrm>
        </p:grpSpPr>
        <p:sp>
          <p:nvSpPr>
            <p:cNvPr id="16" name="Rectangular Callout 15"/>
            <p:cNvSpPr/>
            <p:nvPr/>
          </p:nvSpPr>
          <p:spPr>
            <a:xfrm>
              <a:off x="1191443" y="4876799"/>
              <a:ext cx="5181603" cy="1384995"/>
            </a:xfrm>
            <a:prstGeom prst="wedgeRectCallout">
              <a:avLst>
                <a:gd name="adj1" fmla="val -23986"/>
                <a:gd name="adj2" fmla="val 1729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8" y="4863146"/>
              <a:ext cx="5181598" cy="76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i="1" kern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&gt;= </a:t>
              </a:r>
              <a:r>
                <a:rPr lang="en-US" sz="2800" i="1" kern="0" dirty="0" err="1">
                  <a:solidFill>
                    <a:sysClr val="window" lastClr="FFFFFF"/>
                  </a:solidFill>
                </a:rPr>
                <a:t>ssthresh</a:t>
              </a:r>
              <a:endPara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>
            <a:off x="6656494" y="201286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13962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048901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86894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86894" y="214427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86894" y="3039999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86894" y="456760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8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646245" y="2732814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6646245" y="3840361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086894" y="5906347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9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6646245" y="25096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6647013" y="320512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646245" y="341741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6656494" y="3628468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6656494" y="495331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6657262" y="431807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656494" y="453036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6666743" y="474142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6656494" y="5774935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657262" y="513969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656494" y="5351986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6666743" y="55630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6645477" y="6481142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6655726" y="6269249"/>
            <a:ext cx="2332638" cy="131412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99026" y="17685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677760" y="22844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677760" y="249198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688777" y="297095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688777" y="31784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688777" y="3392043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688777" y="3599528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688777" y="410082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688777" y="43083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688777" y="452191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688777" y="472939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688777" y="492770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688777" y="51351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688777" y="5348786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688777" y="5556271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689545" y="6050894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689545" y="6258379"/>
            <a:ext cx="2290106" cy="1380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010093" y="4137968"/>
            <a:ext cx="295790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882038" y="3860332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ssthresh</a:t>
            </a:r>
            <a:r>
              <a:rPr lang="en-US" sz="2400" i="1" dirty="0"/>
              <a:t> </a:t>
            </a:r>
            <a:r>
              <a:rPr lang="en-US" sz="2400" dirty="0"/>
              <a:t>= 8</a:t>
            </a:r>
          </a:p>
        </p:txBody>
      </p:sp>
    </p:spTree>
    <p:extLst>
      <p:ext uri="{BB962C8B-B14F-4D97-AF65-F5344CB8AC3E}">
        <p14:creationId xmlns:p14="http://schemas.microsoft.com/office/powerpoint/2010/main" val="422441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865890" y="2959369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0" name="Line 10"/>
          <p:cNvSpPr>
            <a:spLocks noChangeShapeType="1"/>
          </p:cNvSpPr>
          <p:nvPr/>
        </p:nvSpPr>
        <p:spPr bwMode="auto">
          <a:xfrm>
            <a:off x="2995700" y="4966275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5" name="Line 15"/>
          <p:cNvSpPr>
            <a:spLocks noChangeShapeType="1"/>
          </p:cNvSpPr>
          <p:nvPr/>
        </p:nvSpPr>
        <p:spPr bwMode="auto">
          <a:xfrm>
            <a:off x="5807046" y="5307044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teljes kép – TCP </a:t>
            </a:r>
            <a:r>
              <a:rPr lang="hu-HU" dirty="0" err="1"/>
              <a:t>Tahoe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					(az eredeti TCP)</a:t>
            </a:r>
            <a:endParaRPr lang="en-US" dirty="0"/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4397825" y="6073775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670726" name="Rectangle 6"/>
          <p:cNvSpPr>
            <a:spLocks noChangeArrowheads="1"/>
          </p:cNvSpPr>
          <p:nvPr/>
        </p:nvSpPr>
        <p:spPr bwMode="auto">
          <a:xfrm rot="16200000">
            <a:off x="152601" y="4138774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670738" name="Rectangle 18"/>
          <p:cNvSpPr>
            <a:spLocks noChangeArrowheads="1"/>
          </p:cNvSpPr>
          <p:nvPr/>
        </p:nvSpPr>
        <p:spPr bwMode="auto">
          <a:xfrm>
            <a:off x="2231221" y="3543215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670739" name="Rectangle 19"/>
          <p:cNvSpPr>
            <a:spLocks noChangeArrowheads="1"/>
          </p:cNvSpPr>
          <p:nvPr/>
        </p:nvSpPr>
        <p:spPr bwMode="auto">
          <a:xfrm>
            <a:off x="1040545" y="4664153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670740" name="Rectangle 20"/>
          <p:cNvSpPr>
            <a:spLocks noChangeArrowheads="1"/>
          </p:cNvSpPr>
          <p:nvPr/>
        </p:nvSpPr>
        <p:spPr bwMode="auto">
          <a:xfrm>
            <a:off x="3772462" y="3989372"/>
            <a:ext cx="200920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Torlódás elkerülés</a:t>
            </a:r>
            <a:endParaRPr lang="en-US" sz="2000" dirty="0"/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70727" name="Arc 7"/>
          <p:cNvSpPr>
            <a:spLocks/>
          </p:cNvSpPr>
          <p:nvPr/>
        </p:nvSpPr>
        <p:spPr bwMode="auto">
          <a:xfrm>
            <a:off x="865891" y="3943967"/>
            <a:ext cx="1703846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8" name="Line 8"/>
          <p:cNvSpPr>
            <a:spLocks noChangeShapeType="1"/>
          </p:cNvSpPr>
          <p:nvPr/>
        </p:nvSpPr>
        <p:spPr bwMode="auto">
          <a:xfrm>
            <a:off x="2569737" y="3943967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9" name="Line 9"/>
          <p:cNvSpPr>
            <a:spLocks noChangeShapeType="1"/>
          </p:cNvSpPr>
          <p:nvPr/>
        </p:nvSpPr>
        <p:spPr bwMode="auto">
          <a:xfrm>
            <a:off x="2995699" y="3943967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1" name="Arc 11"/>
          <p:cNvSpPr>
            <a:spLocks/>
          </p:cNvSpPr>
          <p:nvPr/>
        </p:nvSpPr>
        <p:spPr bwMode="auto">
          <a:xfrm>
            <a:off x="2995699" y="4966275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2" name="Line 12"/>
          <p:cNvSpPr>
            <a:spLocks noChangeShapeType="1"/>
          </p:cNvSpPr>
          <p:nvPr/>
        </p:nvSpPr>
        <p:spPr bwMode="auto">
          <a:xfrm flipV="1">
            <a:off x="4103199" y="4540313"/>
            <a:ext cx="1277885" cy="4259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3" name="Line 13"/>
          <p:cNvSpPr>
            <a:spLocks noChangeShapeType="1"/>
          </p:cNvSpPr>
          <p:nvPr/>
        </p:nvSpPr>
        <p:spPr bwMode="auto">
          <a:xfrm>
            <a:off x="5381084" y="4540313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4" name="Line 14"/>
          <p:cNvSpPr>
            <a:spLocks noChangeShapeType="1"/>
          </p:cNvSpPr>
          <p:nvPr/>
        </p:nvSpPr>
        <p:spPr bwMode="auto">
          <a:xfrm>
            <a:off x="5807046" y="4540313"/>
            <a:ext cx="0" cy="153346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6" name="Arc 16"/>
          <p:cNvSpPr>
            <a:spLocks/>
          </p:cNvSpPr>
          <p:nvPr/>
        </p:nvSpPr>
        <p:spPr bwMode="auto">
          <a:xfrm>
            <a:off x="5807046" y="5307044"/>
            <a:ext cx="1022308" cy="76673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37" name="Line 17"/>
          <p:cNvSpPr>
            <a:spLocks noChangeShapeType="1"/>
          </p:cNvSpPr>
          <p:nvPr/>
        </p:nvSpPr>
        <p:spPr bwMode="auto">
          <a:xfrm flipV="1">
            <a:off x="6829354" y="4795890"/>
            <a:ext cx="1533462" cy="51115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3" name="Line 3"/>
          <p:cNvSpPr>
            <a:spLocks noChangeShapeType="1"/>
          </p:cNvSpPr>
          <p:nvPr/>
        </p:nvSpPr>
        <p:spPr bwMode="auto">
          <a:xfrm>
            <a:off x="865891" y="2666082"/>
            <a:ext cx="0" cy="340769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724" name="Line 4"/>
          <p:cNvSpPr>
            <a:spLocks noChangeShapeType="1"/>
          </p:cNvSpPr>
          <p:nvPr/>
        </p:nvSpPr>
        <p:spPr bwMode="auto">
          <a:xfrm>
            <a:off x="865891" y="6073775"/>
            <a:ext cx="792288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368280" y="2545692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ssthresh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2445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0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0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0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0" grpId="0" animBg="1"/>
      <p:bldP spid="670735" grpId="0" animBg="1"/>
      <p:bldP spid="670738" grpId="0"/>
      <p:bldP spid="670739" grpId="0"/>
      <p:bldP spid="670740" grpId="0"/>
      <p:bldP spid="670727" grpId="0" animBg="1"/>
      <p:bldP spid="670728" grpId="0" animBg="1"/>
      <p:bldP spid="670729" grpId="0" animBg="1"/>
      <p:bldP spid="670731" grpId="0" animBg="1"/>
      <p:bldP spid="670732" grpId="0" animBg="1"/>
      <p:bldP spid="670733" grpId="0" animBg="1"/>
      <p:bldP spid="670734" grpId="0" animBg="1"/>
      <p:bldP spid="670736" grpId="0" animBg="1"/>
      <p:bldP spid="6707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Kapcsolatorientált</a:t>
            </a:r>
          </a:p>
          <a:p>
            <a:r>
              <a:rPr lang="hu-HU" sz="2200" dirty="0"/>
              <a:t>Két résztvevő, ahol egy résztvevőt egy </a:t>
            </a:r>
            <a:r>
              <a:rPr lang="hu-HU" sz="2200" i="1" dirty="0"/>
              <a:t>IP-cím</a:t>
            </a:r>
            <a:r>
              <a:rPr lang="hu-HU" sz="2200" dirty="0"/>
              <a:t> és egy </a:t>
            </a:r>
            <a:r>
              <a:rPr lang="hu-HU" sz="2200" i="1" dirty="0"/>
              <a:t>port</a:t>
            </a:r>
            <a:r>
              <a:rPr lang="hu-HU" sz="2200" dirty="0"/>
              <a:t> azonosít.</a:t>
            </a:r>
          </a:p>
          <a:p>
            <a:r>
              <a:rPr lang="hu-HU" sz="2200" dirty="0"/>
              <a:t>A kapcsolat egyértelműen azonosított a résztvevő párral.</a:t>
            </a:r>
          </a:p>
          <a:p>
            <a:r>
              <a:rPr lang="hu-HU" sz="2200" dirty="0"/>
              <a:t>Nincs se </a:t>
            </a:r>
            <a:r>
              <a:rPr lang="hu-HU" sz="2200" i="1" dirty="0"/>
              <a:t>multi-</a:t>
            </a:r>
            <a:r>
              <a:rPr lang="hu-HU" sz="2200" dirty="0"/>
              <a:t>, se </a:t>
            </a:r>
            <a:r>
              <a:rPr lang="hu-HU" sz="2200" i="1" dirty="0" err="1"/>
              <a:t>broadcast</a:t>
            </a:r>
            <a:r>
              <a:rPr lang="hu-HU" sz="2200" dirty="0"/>
              <a:t> üzenetküldés.</a:t>
            </a:r>
          </a:p>
          <a:p>
            <a:r>
              <a:rPr lang="hu-HU" sz="2200" dirty="0"/>
              <a:t>A kapcsolatot fel kell építeni és le kell bontani. </a:t>
            </a:r>
          </a:p>
          <a:p>
            <a:r>
              <a:rPr lang="hu-HU" sz="2200" dirty="0"/>
              <a:t>Egy kapcsolat a lezárásáig aktív.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14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3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Megbízhatóság</a:t>
            </a:r>
          </a:p>
          <a:p>
            <a:r>
              <a:rPr lang="hu-HU" sz="2200" dirty="0"/>
              <a:t>Minden csomag megérkezése nyugtázásra kerül.</a:t>
            </a:r>
          </a:p>
          <a:p>
            <a:r>
              <a:rPr lang="hu-HU" sz="2200" dirty="0"/>
              <a:t>A nem nyugtázott adatcsomagokat újraküldik.</a:t>
            </a:r>
          </a:p>
          <a:p>
            <a:r>
              <a:rPr lang="hu-HU" sz="2200" dirty="0"/>
              <a:t>A fejléchez és a csomaghoz ellenőrzőösszeg van rendelve.</a:t>
            </a:r>
          </a:p>
          <a:p>
            <a:r>
              <a:rPr lang="hu-HU" sz="2200" dirty="0"/>
              <a:t>A csomagokat számozza, és a fogadónál sorba rendezésre kerülnek a csomagok a sorszámaik alapján.</a:t>
            </a:r>
          </a:p>
          <a:p>
            <a:r>
              <a:rPr lang="hu-HU" sz="2200" dirty="0"/>
              <a:t>Duplikátumokat törli.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15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8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 - TCP jellemzői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dirty="0">
                <a:solidFill>
                  <a:srgbClr val="FF0000"/>
                </a:solidFill>
              </a:rPr>
              <a:t>„A </a:t>
            </a:r>
            <a:r>
              <a:rPr lang="hu-HU" sz="2200" i="1" dirty="0">
                <a:solidFill>
                  <a:srgbClr val="FF0000"/>
                </a:solidFill>
              </a:rPr>
              <a:t>TCP</a:t>
            </a:r>
            <a:r>
              <a:rPr lang="hu-HU" sz="2200" dirty="0">
                <a:solidFill>
                  <a:srgbClr val="FF0000"/>
                </a:solidFill>
              </a:rPr>
              <a:t> egy kapcsolatorientált megbízható szolgáltatás kétirányú bájt-folyamokhoz.”</a:t>
            </a:r>
          </a:p>
          <a:p>
            <a:pPr marL="0" indent="0">
              <a:buNone/>
            </a:pPr>
            <a:r>
              <a:rPr lang="hu-HU" sz="2200" b="1" cap="small" dirty="0"/>
              <a:t>Kétirányú bájtfolyam</a:t>
            </a:r>
          </a:p>
          <a:p>
            <a:r>
              <a:rPr lang="hu-HU" sz="2200" dirty="0"/>
              <a:t>Az adatok két egymással ellentétes irányú bájt-sorozatként kerülnek átvitelre.</a:t>
            </a:r>
          </a:p>
          <a:p>
            <a:r>
              <a:rPr lang="hu-HU" sz="2200" dirty="0"/>
              <a:t>A tartalom nem interpretálódik.</a:t>
            </a:r>
          </a:p>
          <a:p>
            <a:r>
              <a:rPr lang="hu-HU" sz="2200" dirty="0"/>
              <a:t>Az adatcsomagok időbeli viselkedése megváltozhat: átvitel sebessége növekedhet, csökkenhet, más késés, más sorrendben is megérkezhetnek.</a:t>
            </a:r>
          </a:p>
          <a:p>
            <a:r>
              <a:rPr lang="hu-HU" sz="2200" dirty="0"/>
              <a:t>Megpróbálja az adatcsomagokat időben egymáshoz közel kiszállítani.</a:t>
            </a:r>
          </a:p>
          <a:p>
            <a:r>
              <a:rPr lang="hu-HU" sz="2200" dirty="0"/>
              <a:t>Megpróbálja az átviteli közeget hatékonyan használni.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fld id="{629637A9-119A-49DA-BD12-AAC58B377D80}" type="slidenum">
              <a:rPr lang="en-US" sz="1600">
                <a:solidFill>
                  <a:schemeClr val="tx1"/>
                </a:solidFill>
              </a:rPr>
              <a:pPr/>
              <a:t>16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TCP</a:t>
            </a:r>
            <a:r>
              <a:rPr lang="hu-HU" dirty="0"/>
              <a:t> evolúciója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08289"/>
            <a:ext cx="8839200" cy="5349711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Az eddigi megoldások a</a:t>
            </a:r>
            <a:r>
              <a:rPr lang="en-US" dirty="0"/>
              <a:t> TCP Tahoe</a:t>
            </a:r>
            <a:r>
              <a:rPr lang="hu-HU" dirty="0"/>
              <a:t> működéshez tartoztak</a:t>
            </a:r>
            <a:endParaRPr lang="en-US" dirty="0"/>
          </a:p>
          <a:p>
            <a:pPr lvl="1"/>
            <a:r>
              <a:rPr lang="hu-HU" dirty="0"/>
              <a:t>Eredeti</a:t>
            </a:r>
            <a:r>
              <a:rPr lang="en-US" dirty="0"/>
              <a:t> TCP</a:t>
            </a:r>
          </a:p>
          <a:p>
            <a:r>
              <a:rPr lang="hu-HU" dirty="0"/>
              <a:t>A</a:t>
            </a:r>
            <a:r>
              <a:rPr lang="en-US" dirty="0"/>
              <a:t> TCP</a:t>
            </a:r>
            <a:r>
              <a:rPr lang="hu-HU" dirty="0" err="1"/>
              <a:t>-t</a:t>
            </a:r>
            <a:r>
              <a:rPr lang="hu-HU" dirty="0"/>
              <a:t> </a:t>
            </a:r>
            <a:r>
              <a:rPr lang="en-US" dirty="0"/>
              <a:t>1974</a:t>
            </a:r>
            <a:r>
              <a:rPr lang="hu-HU" dirty="0" err="1"/>
              <a:t>-ben</a:t>
            </a:r>
            <a:r>
              <a:rPr lang="hu-HU" dirty="0"/>
              <a:t> találták fel</a:t>
            </a:r>
            <a:r>
              <a:rPr lang="en-US" dirty="0"/>
              <a:t>!</a:t>
            </a:r>
          </a:p>
          <a:p>
            <a:pPr lvl="1"/>
            <a:r>
              <a:rPr lang="hu-HU" dirty="0"/>
              <a:t>Napjainkba számos változata létezik</a:t>
            </a:r>
            <a:endParaRPr lang="en-US" dirty="0"/>
          </a:p>
          <a:p>
            <a:r>
              <a:rPr lang="hu-HU" dirty="0"/>
              <a:t>Kezdeti népszerű változat</a:t>
            </a:r>
            <a:r>
              <a:rPr lang="en-US" dirty="0"/>
              <a:t>: TCP Reno</a:t>
            </a:r>
          </a:p>
          <a:p>
            <a:pPr lvl="1"/>
            <a:r>
              <a:rPr lang="en-US" dirty="0"/>
              <a:t>Tahoe </a:t>
            </a:r>
            <a:r>
              <a:rPr lang="hu-HU" dirty="0"/>
              <a:t>lehetőségei</a:t>
            </a:r>
            <a:r>
              <a:rPr lang="en-US" dirty="0"/>
              <a:t>, plus</a:t>
            </a:r>
            <a:r>
              <a:rPr lang="hu-HU" dirty="0"/>
              <a:t>z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Gyors újraküldés (</a:t>
            </a:r>
            <a:r>
              <a:rPr lang="en-US" dirty="0"/>
              <a:t>Fast retransmit</a:t>
            </a:r>
            <a:r>
              <a:rPr lang="hu-HU" dirty="0"/>
              <a:t>)</a:t>
            </a:r>
            <a:endParaRPr lang="en-US" dirty="0"/>
          </a:p>
          <a:p>
            <a:pPr lvl="2"/>
            <a:r>
              <a:rPr lang="en-US" dirty="0"/>
              <a:t>3 </a:t>
            </a:r>
            <a:r>
              <a:rPr lang="hu-HU" dirty="0"/>
              <a:t>duplikált</a:t>
            </a:r>
            <a:r>
              <a:rPr lang="en-US" dirty="0"/>
              <a:t> ACK? -&gt; </a:t>
            </a:r>
            <a:r>
              <a:rPr lang="hu-HU" dirty="0"/>
              <a:t>újraküldés</a:t>
            </a:r>
            <a:r>
              <a:rPr lang="en-US" dirty="0"/>
              <a:t> (</a:t>
            </a:r>
            <a:r>
              <a:rPr lang="hu-HU" dirty="0"/>
              <a:t>ne várjunk az</a:t>
            </a:r>
            <a:r>
              <a:rPr lang="en-US" dirty="0"/>
              <a:t> RTO</a:t>
            </a:r>
            <a:r>
              <a:rPr lang="hu-HU" dirty="0" err="1"/>
              <a:t>-ra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Gyors helyreállítás (</a:t>
            </a:r>
            <a:r>
              <a:rPr lang="en-US" dirty="0"/>
              <a:t>Fast recovery</a:t>
            </a:r>
            <a:r>
              <a:rPr lang="hu-HU" dirty="0"/>
              <a:t>)</a:t>
            </a:r>
            <a:endParaRPr lang="en-US" dirty="0"/>
          </a:p>
          <a:p>
            <a:pPr lvl="2"/>
            <a:r>
              <a:rPr lang="hu-HU" dirty="0"/>
              <a:t>Csomagvesztés esetén</a:t>
            </a:r>
            <a:r>
              <a:rPr lang="en-US" dirty="0"/>
              <a:t>: </a:t>
            </a:r>
            <a:endParaRPr lang="hu-HU" dirty="0"/>
          </a:p>
          <a:p>
            <a:pPr lvl="3"/>
            <a:r>
              <a:rPr lang="en-US" dirty="0"/>
              <a:t>set </a:t>
            </a:r>
            <a:r>
              <a:rPr lang="en-US" dirty="0" err="1"/>
              <a:t>cwnd</a:t>
            </a:r>
            <a:r>
              <a:rPr lang="en-US" dirty="0"/>
              <a:t> = </a:t>
            </a:r>
            <a:r>
              <a:rPr lang="en-US" dirty="0" err="1"/>
              <a:t>cwnd</a:t>
            </a:r>
            <a:r>
              <a:rPr lang="en-US" dirty="0"/>
              <a:t>/2 (</a:t>
            </a:r>
            <a:r>
              <a:rPr lang="en-US" dirty="0" err="1"/>
              <a:t>ssthresh</a:t>
            </a:r>
            <a:r>
              <a:rPr lang="en-US" dirty="0"/>
              <a:t> = </a:t>
            </a:r>
            <a:r>
              <a:rPr lang="hu-HU" dirty="0"/>
              <a:t>az új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en-US" dirty="0"/>
              <a:t> </a:t>
            </a:r>
            <a:r>
              <a:rPr lang="hu-HU" dirty="0"/>
              <a:t>érték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790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Reno: </a:t>
            </a:r>
            <a:r>
              <a:rPr lang="hu-HU" dirty="0"/>
              <a:t>Gyors újraküldés</a:t>
            </a:r>
            <a:endParaRPr lang="en-US" dirty="0"/>
          </a:p>
        </p:txBody>
      </p:sp>
      <p:sp>
        <p:nvSpPr>
          <p:cNvPr id="6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1" name="Content Placeholder 3"/>
          <p:cNvSpPr txBox="1">
            <a:spLocks/>
          </p:cNvSpPr>
          <p:nvPr/>
        </p:nvSpPr>
        <p:spPr>
          <a:xfrm>
            <a:off x="152400" y="1600200"/>
            <a:ext cx="4298414" cy="5105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 err="1"/>
              <a:t>Tahoe</a:t>
            </a:r>
            <a:r>
              <a:rPr lang="hu-HU" dirty="0"/>
              <a:t> esetén ha egy csomag elveszik, akkor hosszú a várakozás az </a:t>
            </a:r>
            <a:r>
              <a:rPr lang="hu-HU" dirty="0" err="1"/>
              <a:t>RTO-ig</a:t>
            </a:r>
            <a:endParaRPr lang="en-US" dirty="0"/>
          </a:p>
          <a:p>
            <a:r>
              <a:rPr lang="en-US" dirty="0"/>
              <a:t>Reno: </a:t>
            </a:r>
            <a:r>
              <a:rPr lang="hu-HU" dirty="0"/>
              <a:t>újraküldés</a:t>
            </a:r>
            <a:r>
              <a:rPr lang="en-US" dirty="0"/>
              <a:t> 3 </a:t>
            </a:r>
            <a:r>
              <a:rPr lang="en-US" dirty="0" err="1"/>
              <a:t>dupli</a:t>
            </a:r>
            <a:r>
              <a:rPr lang="hu-HU" dirty="0" err="1"/>
              <a:t>kált</a:t>
            </a:r>
            <a:r>
              <a:rPr lang="hu-HU" dirty="0"/>
              <a:t> nyugta fogadása esetén</a:t>
            </a:r>
          </a:p>
          <a:p>
            <a:r>
              <a:rPr lang="hu-HU" dirty="0"/>
              <a:t>Duplikált: ugyanaz a sorszám</a:t>
            </a:r>
          </a:p>
          <a:p>
            <a:pPr lvl="1"/>
            <a:r>
              <a:rPr lang="hu-HU" dirty="0"/>
              <a:t>Explicit jele a csomagvesztésnek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401302" y="236303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401302" y="3601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401302" y="387923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390774" y="5398082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316238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751177" y="1600606"/>
            <a:ext cx="0" cy="51888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401302" y="1768511"/>
            <a:ext cx="2290108" cy="552330"/>
            <a:chOff x="2850395" y="3694550"/>
            <a:chExt cx="4810245" cy="552330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01302" y="2979872"/>
            <a:ext cx="2290108" cy="552330"/>
            <a:chOff x="2850395" y="3694550"/>
            <a:chExt cx="4810245" cy="552330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01302" y="3252322"/>
            <a:ext cx="2290108" cy="552330"/>
            <a:chOff x="2850395" y="3694550"/>
            <a:chExt cx="4810245" cy="55233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1302" y="4484072"/>
            <a:ext cx="1669583" cy="493918"/>
            <a:chOff x="2850395" y="3694550"/>
            <a:chExt cx="3506867" cy="493918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2850395" y="3694550"/>
              <a:ext cx="3506867" cy="40267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390774" y="4776343"/>
            <a:ext cx="2290108" cy="552330"/>
            <a:chOff x="2850395" y="3694550"/>
            <a:chExt cx="4810245" cy="552330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403679" y="5041078"/>
            <a:ext cx="2290108" cy="552330"/>
            <a:chOff x="2850395" y="3694550"/>
            <a:chExt cx="4810245" cy="552330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390393" y="5316162"/>
            <a:ext cx="2290108" cy="552330"/>
            <a:chOff x="2850395" y="3694550"/>
            <a:chExt cx="4810245" cy="552330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 flipH="1">
            <a:off x="6378963" y="567233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378963" y="5945827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89170" y="155120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89170" y="288868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89170" y="4391284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cwnd</a:t>
            </a:r>
            <a:r>
              <a:rPr lang="en-US" sz="2400" dirty="0"/>
              <a:t> = 4</a:t>
            </a:r>
          </a:p>
        </p:txBody>
      </p:sp>
      <p:sp>
        <p:nvSpPr>
          <p:cNvPr id="96" name="TextBox 95"/>
          <p:cNvSpPr txBox="1"/>
          <p:nvPr/>
        </p:nvSpPr>
        <p:spPr>
          <a:xfrm rot="20848332">
            <a:off x="7015102" y="23961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 rot="20848332">
            <a:off x="7040297" y="3628453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 rot="20848332">
            <a:off x="7040297" y="3907068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0" name="Multiply 99"/>
          <p:cNvSpPr/>
          <p:nvPr/>
        </p:nvSpPr>
        <p:spPr>
          <a:xfrm rot="812648">
            <a:off x="8003502" y="4736024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20848332">
            <a:off x="6630838" y="5502977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 rot="20848332">
            <a:off x="6630838" y="5765802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 rot="20848332">
            <a:off x="6630839" y="6040056"/>
            <a:ext cx="10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4" name="Left Brace 103"/>
          <p:cNvSpPr/>
          <p:nvPr/>
        </p:nvSpPr>
        <p:spPr>
          <a:xfrm>
            <a:off x="5724070" y="5813406"/>
            <a:ext cx="493015" cy="660591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 flipH="1">
            <a:off x="3441067" y="5690408"/>
            <a:ext cx="2199570" cy="954107"/>
            <a:chOff x="1191443" y="4863146"/>
            <a:chExt cx="5209363" cy="1399687"/>
          </a:xfrm>
        </p:grpSpPr>
        <p:sp>
          <p:nvSpPr>
            <p:cNvPr id="106" name="Rectangular Callout 10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33902"/>
                <a:gd name="adj2" fmla="val -236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219207" y="4863146"/>
              <a:ext cx="5181599" cy="1399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3 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Duplikált 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ACK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942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Reno: </a:t>
            </a:r>
            <a:r>
              <a:rPr lang="hu-HU" dirty="0"/>
              <a:t>Gyors helyreállítás</a:t>
            </a:r>
            <a:endParaRPr lang="en-US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Gyors újraküldés után</a:t>
            </a:r>
            <a:r>
              <a:rPr lang="en-US" dirty="0"/>
              <a:t> </a:t>
            </a:r>
            <a:r>
              <a:rPr lang="hu-HU" dirty="0"/>
              <a:t>módosítjuk a torlódási ablakot:</a:t>
            </a:r>
          </a:p>
          <a:p>
            <a:pPr lvl="1"/>
            <a:r>
              <a:rPr lang="hu-HU" i="1" dirty="0"/>
              <a:t>c</a:t>
            </a:r>
            <a:r>
              <a:rPr lang="en-US" i="1" dirty="0" err="1"/>
              <a:t>wnd</a:t>
            </a:r>
            <a:r>
              <a:rPr lang="hu-HU" i="1" dirty="0"/>
              <a:t> </a:t>
            </a:r>
            <a:r>
              <a:rPr lang="hu-HU" dirty="0"/>
              <a:t>:=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i="1" dirty="0"/>
              <a:t>/2</a:t>
            </a:r>
            <a:r>
              <a:rPr lang="hu-HU" i="1" dirty="0"/>
              <a:t> (valójában ez a </a:t>
            </a:r>
            <a:r>
              <a:rPr lang="hu-HU" i="1" dirty="0" err="1"/>
              <a:t>Multiplicative</a:t>
            </a:r>
            <a:r>
              <a:rPr lang="hu-HU" i="1" dirty="0"/>
              <a:t> </a:t>
            </a:r>
            <a:r>
              <a:rPr lang="hu-HU" i="1" dirty="0" err="1"/>
              <a:t>Decrease</a:t>
            </a:r>
            <a:r>
              <a:rPr lang="hu-HU" i="1" dirty="0"/>
              <a:t>)</a:t>
            </a:r>
            <a:endParaRPr lang="en-US" i="1" dirty="0"/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hu-HU" dirty="0"/>
              <a:t>:= az új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en-US" dirty="0"/>
              <a:t> </a:t>
            </a:r>
          </a:p>
          <a:p>
            <a:pPr lvl="1"/>
            <a:r>
              <a:rPr lang="hu-HU" dirty="0"/>
              <a:t>Azaz nem álltjuk vissza az eredeti 1-re a </a:t>
            </a:r>
            <a:r>
              <a:rPr lang="hu-HU" dirty="0" err="1"/>
              <a:t>cwnd-t</a:t>
            </a:r>
            <a:r>
              <a:rPr lang="hu-HU" dirty="0"/>
              <a:t>!!!</a:t>
            </a:r>
            <a:endParaRPr lang="en-US" dirty="0"/>
          </a:p>
          <a:p>
            <a:pPr lvl="1"/>
            <a:r>
              <a:rPr lang="hu-HU" dirty="0"/>
              <a:t>Ezzel elkerüljük a felesleges </a:t>
            </a:r>
            <a:r>
              <a:rPr lang="hu-HU" dirty="0" err="1"/>
              <a:t>slow</a:t>
            </a:r>
            <a:r>
              <a:rPr lang="hu-HU" dirty="0"/>
              <a:t> start fázisokat!</a:t>
            </a:r>
            <a:endParaRPr lang="en-US" dirty="0"/>
          </a:p>
          <a:p>
            <a:pPr lvl="1"/>
            <a:r>
              <a:rPr lang="hu-HU" dirty="0"/>
              <a:t>Elkerüljük a költséges időkorlátokat</a:t>
            </a:r>
            <a:endParaRPr lang="en-US" dirty="0"/>
          </a:p>
          <a:p>
            <a:r>
              <a:rPr lang="hu-HU" dirty="0"/>
              <a:t>Azonban ha az</a:t>
            </a:r>
            <a:r>
              <a:rPr lang="en-US" dirty="0"/>
              <a:t> RTO </a:t>
            </a:r>
            <a:r>
              <a:rPr lang="hu-HU" dirty="0"/>
              <a:t>lejár, továbbra is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 = 1</a:t>
            </a:r>
          </a:p>
          <a:p>
            <a:pPr lvl="1"/>
            <a:r>
              <a:rPr lang="hu-HU" dirty="0"/>
              <a:t>Visszatér a</a:t>
            </a:r>
            <a:r>
              <a:rPr lang="en-US" dirty="0"/>
              <a:t> slow start</a:t>
            </a:r>
            <a:r>
              <a:rPr lang="hu-HU" dirty="0"/>
              <a:t> fázishoz</a:t>
            </a:r>
            <a:r>
              <a:rPr lang="en-US" dirty="0"/>
              <a:t>, </a:t>
            </a:r>
            <a:r>
              <a:rPr lang="hu-HU" dirty="0"/>
              <a:t>hasonlóan a</a:t>
            </a:r>
            <a:r>
              <a:rPr lang="en-US" dirty="0"/>
              <a:t> Tahoe</a:t>
            </a:r>
            <a:r>
              <a:rPr lang="hu-HU" dirty="0" err="1"/>
              <a:t>-hoz</a:t>
            </a:r>
            <a:endParaRPr lang="en-US" dirty="0"/>
          </a:p>
          <a:p>
            <a:pPr lvl="1"/>
            <a:r>
              <a:rPr lang="hu-HU" dirty="0"/>
              <a:t>Olyan csomagokat jelez, melyeket egyáltalán nem szállítottunk le</a:t>
            </a:r>
            <a:endParaRPr lang="en-US" dirty="0"/>
          </a:p>
          <a:p>
            <a:pPr lvl="1"/>
            <a:r>
              <a:rPr lang="hu-HU" dirty="0"/>
              <a:t>A torlódás nagyon súlyos esetére figyelmeztet!!!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4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575681" y="3666674"/>
            <a:ext cx="2125979" cy="2736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425062" y="3666673"/>
            <a:ext cx="1150620" cy="2736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91600" cy="990600"/>
          </a:xfrm>
        </p:spPr>
        <p:txBody>
          <a:bodyPr>
            <a:normAutofit/>
          </a:bodyPr>
          <a:lstStyle/>
          <a:p>
            <a:r>
              <a:rPr lang="hu-HU" dirty="0"/>
              <a:t>Torlódás vezérlés </a:t>
            </a:r>
            <a:r>
              <a:rPr lang="hu-HU" dirty="0" err="1"/>
              <a:t>vs</a:t>
            </a:r>
            <a:r>
              <a:rPr lang="hu-HU" dirty="0"/>
              <a:t> torlódás elkerülés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2641" y="3666674"/>
            <a:ext cx="685800" cy="2736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425062" y="3666674"/>
            <a:ext cx="3884300" cy="2736666"/>
          </a:xfrm>
          <a:custGeom>
            <a:avLst/>
            <a:gdLst/>
            <a:ahLst/>
            <a:cxnLst>
              <a:cxn ang="0">
                <a:pos x="0" y="1212"/>
              </a:cxn>
              <a:cxn ang="0">
                <a:pos x="0" y="1170"/>
              </a:cxn>
              <a:cxn ang="0">
                <a:pos x="96" y="768"/>
              </a:cxn>
              <a:cxn ang="0">
                <a:pos x="240" y="480"/>
              </a:cxn>
              <a:cxn ang="0">
                <a:pos x="480" y="192"/>
              </a:cxn>
              <a:cxn ang="0">
                <a:pos x="816" y="48"/>
              </a:cxn>
              <a:cxn ang="0">
                <a:pos x="1104" y="0"/>
              </a:cxn>
              <a:cxn ang="0">
                <a:pos x="1344" y="0"/>
              </a:cxn>
              <a:cxn ang="0">
                <a:pos x="1392" y="480"/>
              </a:cxn>
              <a:cxn ang="0">
                <a:pos x="1488" y="1008"/>
              </a:cxn>
              <a:cxn ang="0">
                <a:pos x="1536" y="1152"/>
              </a:cxn>
              <a:cxn ang="0">
                <a:pos x="1584" y="1200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flipH="1">
            <a:off x="6684640" y="4450109"/>
            <a:ext cx="2145112" cy="977840"/>
            <a:chOff x="1191443" y="4830095"/>
            <a:chExt cx="5209363" cy="1431699"/>
          </a:xfrm>
        </p:grpSpPr>
        <p:sp>
          <p:nvSpPr>
            <p:cNvPr id="8" name="Rectangular Callout 7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71046"/>
                <a:gd name="adj2" fmla="val -233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8" y="4830095"/>
              <a:ext cx="5181598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Teljes összeomlás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" name="Line 5"/>
          <p:cNvSpPr>
            <a:spLocks noChangeShapeType="1"/>
          </p:cNvSpPr>
          <p:nvPr/>
        </p:nvSpPr>
        <p:spPr bwMode="auto">
          <a:xfrm flipH="1" flipV="1">
            <a:off x="2425062" y="3474720"/>
            <a:ext cx="0" cy="292862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2425061" y="6403340"/>
            <a:ext cx="4259579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701662" y="3474720"/>
            <a:ext cx="0" cy="292861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575682" y="3474720"/>
            <a:ext cx="0" cy="292862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575682" y="3666674"/>
            <a:ext cx="21259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 rot="16200000">
            <a:off x="1716213" y="4805456"/>
            <a:ext cx="9585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Átvitel</a:t>
            </a:r>
            <a:endParaRPr lang="en-US" sz="2400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124436" y="3015620"/>
            <a:ext cx="105913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Könyök</a:t>
            </a:r>
            <a:endParaRPr lang="en-US" sz="2400" dirty="0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5347782" y="3018105"/>
            <a:ext cx="73071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Szírt</a:t>
            </a:r>
            <a:endParaRPr lang="en-US" sz="2400" dirty="0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932797" y="6403340"/>
            <a:ext cx="116160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Terhelés</a:t>
            </a:r>
            <a:endParaRPr lang="en-US" sz="2400" dirty="0"/>
          </a:p>
        </p:txBody>
      </p:sp>
      <p:grpSp>
        <p:nvGrpSpPr>
          <p:cNvPr id="22" name="Group 21"/>
          <p:cNvGrpSpPr/>
          <p:nvPr/>
        </p:nvGrpSpPr>
        <p:grpSpPr>
          <a:xfrm flipH="1">
            <a:off x="-29983" y="1697651"/>
            <a:ext cx="4466687" cy="1384995"/>
            <a:chOff x="1191443" y="4830095"/>
            <a:chExt cx="5209363" cy="2027833"/>
          </a:xfrm>
        </p:grpSpPr>
        <p:sp>
          <p:nvSpPr>
            <p:cNvPr id="23" name="Rectangular Callout 22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-14123"/>
                <a:gd name="adj2" fmla="val 159094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7" y="4830095"/>
              <a:ext cx="5181599" cy="2027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Torlódás elkerülés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Maradj a könyök bal oldalán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4527306" y="1690740"/>
            <a:ext cx="4182588" cy="977840"/>
            <a:chOff x="1191443" y="4830095"/>
            <a:chExt cx="5209363" cy="1431699"/>
          </a:xfrm>
        </p:grpSpPr>
        <p:sp>
          <p:nvSpPr>
            <p:cNvPr id="26" name="Rectangular Callout 25"/>
            <p:cNvSpPr/>
            <p:nvPr/>
          </p:nvSpPr>
          <p:spPr>
            <a:xfrm>
              <a:off x="1191443" y="4876798"/>
              <a:ext cx="5181601" cy="1384996"/>
            </a:xfrm>
            <a:prstGeom prst="wedgeRectCallout">
              <a:avLst>
                <a:gd name="adj1" fmla="val 48243"/>
                <a:gd name="adj2" fmla="val 153052"/>
              </a:avLst>
            </a:prstGeom>
            <a:solidFill>
              <a:schemeClr val="accent3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7" y="4830095"/>
              <a:ext cx="5181599" cy="139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Torlódás vezérlés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Maradj a szírt bal oldalán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43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263713" y="4244551"/>
            <a:ext cx="859561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Példa: Gyors újraküldés/helyreállítás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/>
          </a:bodyPr>
          <a:lstStyle/>
          <a:p>
            <a:r>
              <a:rPr lang="hu-HU" dirty="0"/>
              <a:t>Stabil állapotban, a </a:t>
            </a:r>
            <a:r>
              <a:rPr lang="hu-HU" dirty="0" err="1"/>
              <a:t>cwnd</a:t>
            </a:r>
            <a:r>
              <a:rPr lang="hu-HU" dirty="0"/>
              <a:t> az optimális ablakméret körül oszcillál</a:t>
            </a:r>
            <a:endParaRPr lang="en-US" dirty="0"/>
          </a:p>
          <a:p>
            <a:r>
              <a:rPr lang="en-US" dirty="0"/>
              <a:t>TCP </a:t>
            </a:r>
            <a:r>
              <a:rPr lang="hu-HU" dirty="0"/>
              <a:t>mindig csomagdobásokat kényszerít ki…</a:t>
            </a:r>
            <a:endParaRPr lang="en-US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515118" y="1943300"/>
            <a:ext cx="2129809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147228" y="2485216"/>
            <a:ext cx="3440673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2000" dirty="0"/>
              <a:t>Torlódás elkerülés</a:t>
            </a:r>
            <a:endParaRPr lang="en-US" sz="2000" dirty="0"/>
          </a:p>
          <a:p>
            <a:pPr algn="ctr"/>
            <a:r>
              <a:rPr lang="hu-HU" sz="2000" dirty="0"/>
              <a:t>Gyors újraküldés/helyreállítás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779296" y="2869135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4021259" y="3193744"/>
            <a:ext cx="1" cy="9839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205037" y="4244551"/>
            <a:ext cx="918237" cy="562601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123274" y="3666150"/>
            <a:ext cx="608297" cy="57181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991715" y="1542548"/>
            <a:ext cx="115416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ssthresh</a:t>
            </a:r>
            <a:endParaRPr lang="en-US" sz="2000" i="1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205037" y="2858444"/>
            <a:ext cx="0" cy="197597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4021259" y="3183761"/>
            <a:ext cx="1210398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5231657" y="3183761"/>
            <a:ext cx="0" cy="99389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5231657" y="2858502"/>
            <a:ext cx="1558272" cy="127954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440780" y="2468383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065533" y="2303093"/>
            <a:ext cx="3813732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Számos </a:t>
            </a:r>
            <a:r>
              <a:rPr lang="en-US" dirty="0"/>
              <a:t>TCP </a:t>
            </a:r>
            <a:r>
              <a:rPr lang="hu-HU" dirty="0"/>
              <a:t>változat</a:t>
            </a:r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Tahoe: </a:t>
            </a:r>
            <a:r>
              <a:rPr lang="hu-HU" dirty="0"/>
              <a:t>az eredeti</a:t>
            </a:r>
            <a:endParaRPr lang="en-US" dirty="0"/>
          </a:p>
          <a:p>
            <a:pPr lvl="1"/>
            <a:r>
              <a:rPr lang="en-US" dirty="0"/>
              <a:t>Slow start </a:t>
            </a:r>
            <a:r>
              <a:rPr lang="hu-HU" dirty="0"/>
              <a:t>és</a:t>
            </a:r>
            <a:r>
              <a:rPr lang="en-US" dirty="0"/>
              <a:t> AIMD</a:t>
            </a:r>
          </a:p>
          <a:p>
            <a:pPr lvl="1"/>
            <a:r>
              <a:rPr lang="hu-HU" dirty="0"/>
              <a:t>Dinamikus</a:t>
            </a:r>
            <a:r>
              <a:rPr lang="en-US" dirty="0"/>
              <a:t> RTO</a:t>
            </a:r>
            <a:r>
              <a:rPr lang="hu-HU" dirty="0"/>
              <a:t>,</a:t>
            </a:r>
            <a:r>
              <a:rPr lang="en-US" dirty="0"/>
              <a:t> RTT </a:t>
            </a:r>
            <a:r>
              <a:rPr lang="hu-HU" dirty="0"/>
              <a:t>becsléssel</a:t>
            </a:r>
            <a:endParaRPr lang="en-US" dirty="0"/>
          </a:p>
          <a:p>
            <a:r>
              <a:rPr lang="en-US" dirty="0"/>
              <a:t>Reno: </a:t>
            </a:r>
          </a:p>
          <a:p>
            <a:pPr lvl="1"/>
            <a:r>
              <a:rPr lang="en-US" dirty="0"/>
              <a:t>fast retransmit (3 </a:t>
            </a:r>
            <a:r>
              <a:rPr lang="en-US" dirty="0" err="1"/>
              <a:t>dupACKs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fast recovery (</a:t>
            </a:r>
            <a:r>
              <a:rPr lang="en-US" dirty="0" err="1"/>
              <a:t>cwnd</a:t>
            </a:r>
            <a:r>
              <a:rPr lang="en-US" dirty="0"/>
              <a:t> = </a:t>
            </a:r>
            <a:r>
              <a:rPr lang="en-US" dirty="0" err="1"/>
              <a:t>cwnd</a:t>
            </a:r>
            <a:r>
              <a:rPr lang="en-US" dirty="0"/>
              <a:t>/2 </a:t>
            </a:r>
            <a:r>
              <a:rPr lang="hu-HU" dirty="0"/>
              <a:t>vesztés esetén</a:t>
            </a:r>
            <a:r>
              <a:rPr lang="en-US" dirty="0"/>
              <a:t>)</a:t>
            </a:r>
          </a:p>
          <a:p>
            <a:r>
              <a:rPr lang="en-US" dirty="0" err="1"/>
              <a:t>NewReno</a:t>
            </a:r>
            <a:r>
              <a:rPr lang="en-US" dirty="0"/>
              <a:t>: </a:t>
            </a:r>
            <a:r>
              <a:rPr lang="hu-HU" dirty="0"/>
              <a:t>javított gyors újraküldés</a:t>
            </a:r>
            <a:endParaRPr lang="en-US" dirty="0"/>
          </a:p>
          <a:p>
            <a:pPr lvl="1"/>
            <a:r>
              <a:rPr lang="hu-HU" dirty="0"/>
              <a:t>Minden egyes duplikált</a:t>
            </a:r>
            <a:r>
              <a:rPr lang="en-US" dirty="0"/>
              <a:t> ACK </a:t>
            </a:r>
            <a:r>
              <a:rPr lang="hu-HU" dirty="0"/>
              <a:t>újraküldést vált ki</a:t>
            </a:r>
            <a:endParaRPr lang="en-US" dirty="0"/>
          </a:p>
          <a:p>
            <a:pPr lvl="1"/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&gt;3 </a:t>
            </a:r>
            <a:r>
              <a:rPr lang="hu-HU" dirty="0"/>
              <a:t>hibás sorrendben fogadott csomag is újraküldést okoz (hibásan!!!)…</a:t>
            </a:r>
            <a:endParaRPr lang="en-US" dirty="0"/>
          </a:p>
          <a:p>
            <a:r>
              <a:rPr lang="en-US" dirty="0"/>
              <a:t>Vegas: </a:t>
            </a:r>
            <a:r>
              <a:rPr lang="hu-HU" dirty="0"/>
              <a:t>késleltetés alapú torlódás elkerülés</a:t>
            </a:r>
            <a:endParaRPr lang="en-US" dirty="0"/>
          </a:p>
          <a:p>
            <a:r>
              <a:rPr lang="hu-HU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hu-HU" dirty="0"/>
              <a:t>a valóságban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Mi a legnépszerűbb variáns napjainkban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Probléma</a:t>
            </a:r>
            <a:r>
              <a:rPr lang="en-US" dirty="0"/>
              <a:t>: TCP </a:t>
            </a:r>
            <a:r>
              <a:rPr lang="hu-HU" dirty="0"/>
              <a:t>rosszul teljesít nagy késleltetés-sávszélesség szorzattal rendelkező hálózatokban </a:t>
            </a:r>
            <a:r>
              <a:rPr lang="en-US" dirty="0"/>
              <a:t>(</a:t>
            </a:r>
            <a:r>
              <a:rPr lang="hu-HU" dirty="0"/>
              <a:t>a </a:t>
            </a:r>
            <a:r>
              <a:rPr lang="en-US" dirty="0"/>
              <a:t>modern Internet</a:t>
            </a:r>
            <a:r>
              <a:rPr lang="hu-HU" dirty="0"/>
              <a:t> ilyen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Compound TCP (Windows)</a:t>
            </a:r>
          </a:p>
          <a:p>
            <a:pPr lvl="2"/>
            <a:r>
              <a:rPr lang="en-US" dirty="0"/>
              <a:t>Reno</a:t>
            </a:r>
            <a:r>
              <a:rPr lang="hu-HU" dirty="0"/>
              <a:t> alapú</a:t>
            </a:r>
            <a:endParaRPr lang="en-US" dirty="0"/>
          </a:p>
          <a:p>
            <a:pPr lvl="2"/>
            <a:r>
              <a:rPr lang="hu-HU" dirty="0"/>
              <a:t>Két torlódási ablak</a:t>
            </a:r>
            <a:r>
              <a:rPr lang="en-US" dirty="0"/>
              <a:t>: </a:t>
            </a:r>
            <a:r>
              <a:rPr lang="hu-HU" dirty="0"/>
              <a:t>késleltetés alapú és vesztés alapú</a:t>
            </a:r>
            <a:endParaRPr lang="en-US" dirty="0"/>
          </a:p>
          <a:p>
            <a:pPr lvl="2"/>
            <a:r>
              <a:rPr lang="hu-HU" dirty="0"/>
              <a:t>Azaz egy összetett torlódás vezérlést alkalmaz</a:t>
            </a:r>
            <a:endParaRPr lang="en-US" dirty="0"/>
          </a:p>
          <a:p>
            <a:pPr lvl="1"/>
            <a:r>
              <a:rPr lang="en-US" dirty="0"/>
              <a:t>TCP CUBIC (Linux)</a:t>
            </a:r>
          </a:p>
          <a:p>
            <a:pPr lvl="2"/>
            <a:r>
              <a:rPr lang="hu-HU" dirty="0"/>
              <a:t>Fejlettebb</a:t>
            </a:r>
            <a:r>
              <a:rPr lang="en-US" dirty="0"/>
              <a:t> BIC (Binary Increase Congestion Control)</a:t>
            </a:r>
            <a:r>
              <a:rPr lang="hu-HU" dirty="0"/>
              <a:t> változat</a:t>
            </a:r>
            <a:endParaRPr lang="en-US" dirty="0"/>
          </a:p>
          <a:p>
            <a:pPr lvl="2"/>
            <a:r>
              <a:rPr lang="hu-HU" dirty="0"/>
              <a:t>Az ablakméretet egy harmadfokú egyenlet határozza meg</a:t>
            </a:r>
            <a:endParaRPr lang="en-US" dirty="0"/>
          </a:p>
          <a:p>
            <a:pPr lvl="2"/>
            <a:r>
              <a:rPr lang="hu-HU" dirty="0"/>
              <a:t>A legutolsó csomagvesztéstől eltelt T idővel paraméterezett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28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Nagy késleltetés-sávszélesség szorzat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Delay-bandwidth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nem teljesít jól ha</a:t>
            </a:r>
            <a:endParaRPr lang="en-US" dirty="0"/>
          </a:p>
          <a:p>
            <a:pPr lvl="1"/>
            <a:r>
              <a:rPr lang="hu-HU" dirty="0"/>
              <a:t>A hálózat kapacitása (sávszélessége) nagy</a:t>
            </a:r>
            <a:endParaRPr lang="en-US" dirty="0"/>
          </a:p>
          <a:p>
            <a:pPr lvl="1"/>
            <a:r>
              <a:rPr lang="hu-HU" dirty="0"/>
              <a:t>A késleltetés</a:t>
            </a:r>
            <a:r>
              <a:rPr lang="en-US" dirty="0"/>
              <a:t> (RTT) </a:t>
            </a:r>
            <a:r>
              <a:rPr lang="hu-HU" dirty="0"/>
              <a:t>nagy</a:t>
            </a:r>
            <a:endParaRPr lang="en-US" dirty="0"/>
          </a:p>
          <a:p>
            <a:pPr lvl="1"/>
            <a:r>
              <a:rPr lang="hu-HU" dirty="0"/>
              <a:t>Vagy ezek szorzata nagy</a:t>
            </a:r>
            <a:endParaRPr lang="en-US" dirty="0"/>
          </a:p>
          <a:p>
            <a:pPr lvl="2"/>
            <a:r>
              <a:rPr lang="en-US" dirty="0"/>
              <a:t>b * d = </a:t>
            </a:r>
            <a:r>
              <a:rPr lang="hu-HU" dirty="0"/>
              <a:t>maximális szállítás alatt levő adatmennyiség</a:t>
            </a:r>
            <a:endParaRPr lang="en-US" dirty="0"/>
          </a:p>
          <a:p>
            <a:pPr lvl="2"/>
            <a:r>
              <a:rPr lang="hu-HU" dirty="0"/>
              <a:t>Ezt nevezzük késleltetés-sávszélesség szorzatnak</a:t>
            </a:r>
            <a:endParaRPr lang="en-US" dirty="0"/>
          </a:p>
          <a:p>
            <a:r>
              <a:rPr lang="hu-HU" dirty="0"/>
              <a:t>Miért teljesít ekkor gyengén a</a:t>
            </a:r>
            <a:r>
              <a:rPr lang="en-US" dirty="0"/>
              <a:t> TCP?</a:t>
            </a:r>
          </a:p>
          <a:p>
            <a:pPr lvl="1"/>
            <a:r>
              <a:rPr lang="hu-HU" dirty="0"/>
              <a:t>A s</a:t>
            </a:r>
            <a:r>
              <a:rPr lang="en-US" dirty="0"/>
              <a:t>low start </a:t>
            </a:r>
            <a:r>
              <a:rPr lang="hu-HU" dirty="0"/>
              <a:t>és az</a:t>
            </a:r>
            <a:r>
              <a:rPr lang="en-US" dirty="0"/>
              <a:t> additive increase </a:t>
            </a:r>
            <a:r>
              <a:rPr lang="hu-HU" dirty="0"/>
              <a:t>csak lassan konvergál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en-US" dirty="0"/>
              <a:t>TCP ACK </a:t>
            </a:r>
            <a:r>
              <a:rPr lang="hu-HU" dirty="0"/>
              <a:t>ütemezett (azaz csak minden ACK esetén történik esemény)</a:t>
            </a:r>
            <a:endParaRPr lang="en-US" dirty="0"/>
          </a:p>
          <a:p>
            <a:pPr lvl="2"/>
            <a:r>
              <a:rPr lang="hu-HU" dirty="0"/>
              <a:t>A nyugták beérkezési gyorsasága határozza meg, hogy milyen gyorsan tud reagálni</a:t>
            </a:r>
            <a:endParaRPr lang="en-US" dirty="0"/>
          </a:p>
          <a:p>
            <a:pPr lvl="2"/>
            <a:r>
              <a:rPr lang="hu-HU" dirty="0"/>
              <a:t>Nagy</a:t>
            </a:r>
            <a:r>
              <a:rPr lang="en-US" dirty="0"/>
              <a:t> RTT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késleltetett nyugták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hu-HU" dirty="0">
                <a:sym typeface="Wingdings" panose="05000000000000000000" pitchFamily="2" charset="2"/>
              </a:rPr>
              <a:t>a </a:t>
            </a:r>
            <a:r>
              <a:rPr lang="en-US" dirty="0">
                <a:sym typeface="Wingdings" panose="05000000000000000000" pitchFamily="2" charset="2"/>
              </a:rPr>
              <a:t>TCP </a:t>
            </a:r>
            <a:r>
              <a:rPr lang="hu-HU" dirty="0">
                <a:sym typeface="Wingdings" panose="05000000000000000000" pitchFamily="2" charset="2"/>
              </a:rPr>
              <a:t>csak lassan reagál a megváltozott viszonyokra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TCP ablak gyorsabb növelése</a:t>
            </a:r>
            <a:endParaRPr lang="en-US" dirty="0"/>
          </a:p>
          <a:p>
            <a:pPr lvl="1"/>
            <a:r>
              <a:rPr lang="hu-HU" dirty="0"/>
              <a:t>A s</a:t>
            </a:r>
            <a:r>
              <a:rPr lang="en-US" dirty="0"/>
              <a:t>low start </a:t>
            </a:r>
            <a:r>
              <a:rPr lang="hu-HU" dirty="0"/>
              <a:t>és az</a:t>
            </a:r>
            <a:r>
              <a:rPr lang="en-US" dirty="0"/>
              <a:t> additive increase </a:t>
            </a:r>
            <a:r>
              <a:rPr lang="hu-HU" dirty="0"/>
              <a:t>túl lassú, ha nagy a sávszélesség</a:t>
            </a:r>
            <a:endParaRPr lang="en-US" dirty="0"/>
          </a:p>
          <a:p>
            <a:pPr lvl="1"/>
            <a:r>
              <a:rPr lang="hu-HU" dirty="0"/>
              <a:t>Sokkal gyorsabb konvergencia kell</a:t>
            </a:r>
            <a:endParaRPr lang="en-US" dirty="0"/>
          </a:p>
          <a:p>
            <a:r>
              <a:rPr lang="hu-HU" dirty="0"/>
              <a:t>Fairség biztosítása más</a:t>
            </a:r>
            <a:r>
              <a:rPr lang="en-US" dirty="0"/>
              <a:t> TCP </a:t>
            </a:r>
            <a:r>
              <a:rPr lang="hu-HU" dirty="0"/>
              <a:t>változatokkal szemben</a:t>
            </a:r>
            <a:endParaRPr lang="en-US" dirty="0"/>
          </a:p>
          <a:p>
            <a:pPr lvl="1"/>
            <a:r>
              <a:rPr lang="hu-HU" dirty="0"/>
              <a:t>Az ablak növelése nem lehet túl agresszív</a:t>
            </a:r>
            <a:endParaRPr lang="en-US" dirty="0"/>
          </a:p>
          <a:p>
            <a:r>
              <a:rPr lang="hu-HU" dirty="0"/>
              <a:t>Javított</a:t>
            </a:r>
            <a:r>
              <a:rPr lang="en-US" dirty="0"/>
              <a:t> RTT fair</a:t>
            </a:r>
            <a:r>
              <a:rPr lang="hu-HU" dirty="0" err="1"/>
              <a:t>ség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en-US" dirty="0"/>
              <a:t>TCP Tahoe/Reno </a:t>
            </a:r>
            <a:r>
              <a:rPr lang="hu-HU" dirty="0"/>
              <a:t>folyamok nem adnak fair erőforrás-megosztást nagyon eltérő </a:t>
            </a:r>
            <a:r>
              <a:rPr lang="hu-HU" dirty="0" err="1"/>
              <a:t>RTT-k</a:t>
            </a:r>
            <a:r>
              <a:rPr lang="hu-HU" dirty="0"/>
              <a:t> esetén</a:t>
            </a:r>
            <a:endParaRPr lang="en-US" dirty="0"/>
          </a:p>
          <a:p>
            <a:r>
              <a:rPr lang="hu-HU" dirty="0"/>
              <a:t>Egyszerű implementáció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TCP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Alap</a:t>
            </a:r>
            <a:r>
              <a:rPr lang="en-US" dirty="0"/>
              <a:t> TCP </a:t>
            </a:r>
            <a:r>
              <a:rPr lang="hu-HU" dirty="0"/>
              <a:t>implementáció </a:t>
            </a:r>
            <a:r>
              <a:rPr lang="en-US" dirty="0"/>
              <a:t>Windows</a:t>
            </a:r>
            <a:r>
              <a:rPr lang="hu-HU" dirty="0"/>
              <a:t> rendszereken</a:t>
            </a:r>
            <a:endParaRPr lang="en-US" dirty="0"/>
          </a:p>
          <a:p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osszuk a</a:t>
            </a:r>
            <a:r>
              <a:rPr lang="en-US" dirty="0"/>
              <a:t> </a:t>
            </a:r>
            <a:r>
              <a:rPr lang="hu-HU" i="1" dirty="0"/>
              <a:t>torlódási ablakot</a:t>
            </a:r>
            <a:r>
              <a:rPr lang="hu-HU" dirty="0"/>
              <a:t> két különálló ablakba</a:t>
            </a:r>
            <a:endParaRPr lang="en-US" dirty="0"/>
          </a:p>
          <a:p>
            <a:pPr lvl="1"/>
            <a:r>
              <a:rPr lang="hu-HU" dirty="0"/>
              <a:t>Hagyományos, vesztés alapú ablak</a:t>
            </a:r>
            <a:endParaRPr lang="en-US" dirty="0"/>
          </a:p>
          <a:p>
            <a:pPr lvl="1"/>
            <a:r>
              <a:rPr lang="hu-HU" dirty="0"/>
              <a:t>Új, késleltetés alapú ablak</a:t>
            </a:r>
            <a:endParaRPr lang="en-US" dirty="0"/>
          </a:p>
          <a:p>
            <a:r>
              <a:rPr lang="en-US" i="1" dirty="0" err="1"/>
              <a:t>wnd</a:t>
            </a:r>
            <a:r>
              <a:rPr lang="en-US" dirty="0"/>
              <a:t> = min(</a:t>
            </a:r>
            <a:r>
              <a:rPr lang="en-US" i="1" dirty="0" err="1"/>
              <a:t>cwnd</a:t>
            </a:r>
            <a:r>
              <a:rPr lang="en-US" i="1" dirty="0"/>
              <a:t> + </a:t>
            </a:r>
            <a:r>
              <a:rPr lang="en-US" i="1" dirty="0" err="1">
                <a:solidFill>
                  <a:schemeClr val="accent1"/>
                </a:solidFill>
              </a:rPr>
              <a:t>dwnd</a:t>
            </a:r>
            <a:r>
              <a:rPr lang="en-US" dirty="0"/>
              <a:t>, </a:t>
            </a:r>
            <a:r>
              <a:rPr lang="en-US" i="1" dirty="0" err="1"/>
              <a:t>adv_wnd</a:t>
            </a:r>
            <a:r>
              <a:rPr lang="en-US" dirty="0"/>
              <a:t>)</a:t>
            </a:r>
          </a:p>
          <a:p>
            <a:pPr lvl="1"/>
            <a:r>
              <a:rPr lang="hu-HU" i="1" dirty="0" err="1"/>
              <a:t>c</a:t>
            </a:r>
            <a:r>
              <a:rPr lang="en-US" i="1" dirty="0" err="1"/>
              <a:t>wnd</a:t>
            </a:r>
            <a:r>
              <a:rPr lang="hu-HU" dirty="0" err="1"/>
              <a:t>-t</a:t>
            </a:r>
            <a:r>
              <a:rPr lang="hu-HU" dirty="0"/>
              <a:t> az AIMD vezérli</a:t>
            </a:r>
            <a:r>
              <a:rPr lang="en-US" dirty="0"/>
              <a:t> AIMD</a:t>
            </a:r>
            <a:endParaRPr lang="en-US" i="1" dirty="0"/>
          </a:p>
          <a:p>
            <a:pPr lvl="1"/>
            <a:r>
              <a:rPr lang="en-US" i="1" dirty="0" err="1">
                <a:solidFill>
                  <a:schemeClr val="accent1"/>
                </a:solidFill>
              </a:rPr>
              <a:t>dwnd</a:t>
            </a:r>
            <a:r>
              <a:rPr lang="en-US" i="1" dirty="0"/>
              <a:t> </a:t>
            </a:r>
            <a:r>
              <a:rPr lang="hu-HU" i="1" dirty="0"/>
              <a:t>a </a:t>
            </a:r>
            <a:r>
              <a:rPr lang="hu-HU" dirty="0"/>
              <a:t>késleltetés alapú ablak</a:t>
            </a:r>
            <a:endParaRPr lang="en-US" dirty="0"/>
          </a:p>
          <a:p>
            <a:r>
              <a:rPr lang="hu-HU" dirty="0"/>
              <a:t>A</a:t>
            </a:r>
            <a:r>
              <a:rPr lang="en-US" i="1" dirty="0"/>
              <a:t> </a:t>
            </a:r>
            <a:r>
              <a:rPr lang="en-US" i="1" dirty="0" err="1"/>
              <a:t>dwnd</a:t>
            </a:r>
            <a:r>
              <a:rPr lang="hu-HU" dirty="0"/>
              <a:t> beállítása:</a:t>
            </a:r>
            <a:endParaRPr lang="en-US" dirty="0"/>
          </a:p>
          <a:p>
            <a:pPr lvl="1"/>
            <a:r>
              <a:rPr lang="hu-HU" dirty="0"/>
              <a:t>Ha nő az</a:t>
            </a:r>
            <a:r>
              <a:rPr lang="en-US" dirty="0"/>
              <a:t> RTT, </a:t>
            </a:r>
            <a:r>
              <a:rPr lang="hu-HU" dirty="0"/>
              <a:t>csökken a</a:t>
            </a:r>
            <a:r>
              <a:rPr lang="en-US" dirty="0"/>
              <a:t> </a:t>
            </a:r>
            <a:r>
              <a:rPr lang="en-US" i="1" dirty="0" err="1"/>
              <a:t>dwnd</a:t>
            </a:r>
            <a:r>
              <a:rPr lang="en-US" dirty="0"/>
              <a:t> (</a:t>
            </a:r>
            <a:r>
              <a:rPr lang="en-US" i="1" dirty="0" err="1"/>
              <a:t>dwnd</a:t>
            </a:r>
            <a:r>
              <a:rPr lang="en-US" dirty="0"/>
              <a:t> &gt;= 0)</a:t>
            </a:r>
          </a:p>
          <a:p>
            <a:pPr lvl="1"/>
            <a:r>
              <a:rPr lang="hu-HU" dirty="0"/>
              <a:t>Ha csökken az</a:t>
            </a:r>
            <a:r>
              <a:rPr lang="en-US" dirty="0"/>
              <a:t> RTT, </a:t>
            </a:r>
            <a:r>
              <a:rPr lang="hu-HU" dirty="0"/>
              <a:t>nő a </a:t>
            </a:r>
            <a:r>
              <a:rPr lang="en-US" i="1" dirty="0" err="1"/>
              <a:t>dwnd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hu-HU" dirty="0" err="1"/>
              <a:t>növekesés</a:t>
            </a:r>
            <a:r>
              <a:rPr lang="hu-HU" dirty="0"/>
              <a:t>/csökkenés arányos a változás mértékével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3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65309" y="1622269"/>
            <a:ext cx="874913" cy="3212153"/>
            <a:chOff x="5965309" y="1622269"/>
            <a:chExt cx="874913" cy="3212153"/>
          </a:xfrm>
        </p:grpSpPr>
        <p:sp>
          <p:nvSpPr>
            <p:cNvPr id="50" name="Rectangle 49"/>
            <p:cNvSpPr/>
            <p:nvPr/>
          </p:nvSpPr>
          <p:spPr>
            <a:xfrm>
              <a:off x="5965309" y="1622269"/>
              <a:ext cx="874913" cy="321215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51735" y="1629249"/>
              <a:ext cx="502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Kis</a:t>
              </a:r>
              <a:endParaRPr lang="en-US" dirty="0"/>
            </a:p>
            <a:p>
              <a:pPr algn="ctr"/>
              <a:r>
                <a:rPr lang="en-US" dirty="0"/>
                <a:t>RTT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002406" y="1626772"/>
            <a:ext cx="795838" cy="3212153"/>
            <a:chOff x="4002406" y="1626772"/>
            <a:chExt cx="795838" cy="3212153"/>
          </a:xfrm>
        </p:grpSpPr>
        <p:sp>
          <p:nvSpPr>
            <p:cNvPr id="2" name="Rectangle 1"/>
            <p:cNvSpPr/>
            <p:nvPr/>
          </p:nvSpPr>
          <p:spPr>
            <a:xfrm>
              <a:off x="4002406" y="1626772"/>
              <a:ext cx="795838" cy="321215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49011" y="1629250"/>
              <a:ext cx="702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dirty="0"/>
                <a:t>Nagy</a:t>
              </a:r>
              <a:endParaRPr lang="en-US" dirty="0"/>
            </a:p>
            <a:p>
              <a:pPr algn="ctr"/>
              <a:r>
                <a:rPr lang="en-US" dirty="0"/>
                <a:t>RTT</a:t>
              </a:r>
            </a:p>
          </p:txBody>
        </p:sp>
      </p:grp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7585990" y="3769517"/>
            <a:ext cx="1096097" cy="1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Compound TCP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0" y="5401559"/>
            <a:ext cx="9144000" cy="1456441"/>
          </a:xfrm>
        </p:spPr>
        <p:txBody>
          <a:bodyPr>
            <a:normAutofit fontScale="92500" lnSpcReduction="20000"/>
          </a:bodyPr>
          <a:lstStyle/>
          <a:p>
            <a:r>
              <a:rPr lang="hu-HU" sz="2400" dirty="0"/>
              <a:t>Agresszívan reagál az RTT változására</a:t>
            </a:r>
            <a:endParaRPr lang="en-US" sz="2400" dirty="0"/>
          </a:p>
          <a:p>
            <a:r>
              <a:rPr lang="hu-HU" sz="2400" dirty="0"/>
              <a:t>Előnyök</a:t>
            </a:r>
            <a:r>
              <a:rPr lang="en-US" sz="2400" dirty="0"/>
              <a:t>: </a:t>
            </a:r>
            <a:r>
              <a:rPr lang="hu-HU" sz="2400" dirty="0"/>
              <a:t>Gyors felfutás, sokkal fairebb viselkedés más folyamokkal szemben eltérő RTT esetén</a:t>
            </a:r>
          </a:p>
          <a:p>
            <a:r>
              <a:rPr lang="hu-HU" sz="2400" dirty="0"/>
              <a:t>Hátrányok</a:t>
            </a:r>
            <a:r>
              <a:rPr lang="en-US" sz="2400" dirty="0"/>
              <a:t>: </a:t>
            </a:r>
            <a:r>
              <a:rPr lang="hu-HU" sz="2400" dirty="0"/>
              <a:t>folyamatos</a:t>
            </a:r>
            <a:r>
              <a:rPr lang="en-US" sz="2400" dirty="0"/>
              <a:t> RTT</a:t>
            </a:r>
            <a:r>
              <a:rPr lang="hu-HU" sz="2400" dirty="0"/>
              <a:t> becslés</a:t>
            </a:r>
            <a:endParaRPr lang="en-US" sz="24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328514" y="3700576"/>
            <a:ext cx="110750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616702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rc 11"/>
          <p:cNvSpPr>
            <a:spLocks/>
          </p:cNvSpPr>
          <p:nvPr/>
        </p:nvSpPr>
        <p:spPr bwMode="auto">
          <a:xfrm>
            <a:off x="2317880" y="3690801"/>
            <a:ext cx="1107500" cy="11075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 flipV="1">
            <a:off x="3425381" y="3212766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7130912" y="2687006"/>
            <a:ext cx="4259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 flipH="1">
            <a:off x="5394121" y="2594518"/>
            <a:ext cx="1" cy="110605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rc 16"/>
          <p:cNvSpPr>
            <a:spLocks/>
          </p:cNvSpPr>
          <p:nvPr/>
        </p:nvSpPr>
        <p:spPr bwMode="auto">
          <a:xfrm>
            <a:off x="7556653" y="3769519"/>
            <a:ext cx="1125434" cy="99691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8682087" y="3420642"/>
            <a:ext cx="395403" cy="37169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7556653" y="2676315"/>
            <a:ext cx="0" cy="212198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5394121" y="3212766"/>
            <a:ext cx="58580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6410227" y="2504238"/>
            <a:ext cx="0" cy="11209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6830796" y="2690576"/>
            <a:ext cx="300972" cy="24713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6801823" y="2275563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 flipV="1">
            <a:off x="4002406" y="3077048"/>
            <a:ext cx="805264" cy="14412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 flipV="1">
            <a:off x="4798243" y="2601218"/>
            <a:ext cx="595879" cy="481026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 flipV="1">
            <a:off x="5965310" y="2504238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V="1">
            <a:off x="6410227" y="2913164"/>
            <a:ext cx="444917" cy="726359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 flipH="1">
            <a:off x="2871629" y="2031846"/>
            <a:ext cx="1199117" cy="1200329"/>
            <a:chOff x="1191443" y="4863146"/>
            <a:chExt cx="5209363" cy="1776950"/>
          </a:xfrm>
        </p:grpSpPr>
        <p:sp>
          <p:nvSpPr>
            <p:cNvPr id="54" name="Rectangular Callout 53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107942"/>
                <a:gd name="adj2" fmla="val 5891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5" y="4863146"/>
              <a:ext cx="5181601" cy="1776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Lassabb </a:t>
              </a:r>
              <a:r>
                <a:rPr lang="en-US" i="1" kern="0" noProof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>
                  <a:solidFill>
                    <a:sysClr val="window" lastClr="FFFFFF"/>
                  </a:solidFill>
                </a:rPr>
                <a:t> </a:t>
              </a:r>
              <a:r>
                <a:rPr lang="hu-HU" kern="0" noProof="0" dirty="0">
                  <a:solidFill>
                    <a:sysClr val="window" lastClr="FFFFFF"/>
                  </a:solidFill>
                </a:rPr>
                <a:t>növekedés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 flipH="1">
            <a:off x="4729925" y="1479472"/>
            <a:ext cx="1232992" cy="1477328"/>
            <a:chOff x="1191443" y="4863146"/>
            <a:chExt cx="5209363" cy="2187015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7" cy="1384994"/>
            </a:xfrm>
            <a:prstGeom prst="wedgeRectCallout">
              <a:avLst>
                <a:gd name="adj1" fmla="val -71818"/>
                <a:gd name="adj2" fmla="val 951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5" y="4863146"/>
              <a:ext cx="5181601" cy="218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Gyorsabb </a:t>
              </a:r>
              <a:r>
                <a:rPr lang="en-US" i="1" kern="0" noProof="0" dirty="0" err="1">
                  <a:solidFill>
                    <a:sysClr val="window" lastClr="FFFFFF"/>
                  </a:solidFill>
                </a:rPr>
                <a:t>cwnd</a:t>
              </a:r>
              <a:r>
                <a:rPr lang="en-US" kern="0" noProof="0" dirty="0">
                  <a:solidFill>
                    <a:sysClr val="window" lastClr="FFFFFF"/>
                  </a:solidFill>
                </a:rPr>
                <a:t> </a:t>
              </a:r>
              <a:r>
                <a:rPr lang="hu-HU" kern="0" noProof="0" dirty="0">
                  <a:solidFill>
                    <a:sysClr val="window" lastClr="FFFFFF"/>
                  </a:solidFill>
                </a:rPr>
                <a:t>növekedés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01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76867" grpId="0" build="p"/>
      <p:bldP spid="21" grpId="0" animBg="1"/>
      <p:bldP spid="25" grpId="0"/>
      <p:bldP spid="26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/>
      <p:bldP spid="47" grpId="0" animBg="1"/>
      <p:bldP spid="48" grpId="0" animBg="1"/>
      <p:bldP spid="49" grpId="0" animBg="1"/>
      <p:bldP spid="5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Alap </a:t>
            </a:r>
            <a:r>
              <a:rPr lang="en-US" dirty="0"/>
              <a:t>TCP </a:t>
            </a:r>
            <a:r>
              <a:rPr lang="hu-HU" dirty="0"/>
              <a:t>implementáció</a:t>
            </a:r>
            <a:r>
              <a:rPr lang="en-US" dirty="0"/>
              <a:t> Linux</a:t>
            </a:r>
            <a:r>
              <a:rPr lang="hu-HU" dirty="0"/>
              <a:t> rendszereken</a:t>
            </a:r>
            <a:endParaRPr lang="en-US" dirty="0"/>
          </a:p>
          <a:p>
            <a:r>
              <a:rPr lang="hu-HU" dirty="0"/>
              <a:t>Az</a:t>
            </a:r>
            <a:r>
              <a:rPr lang="en-US" dirty="0"/>
              <a:t> AIMD </a:t>
            </a:r>
            <a:r>
              <a:rPr lang="hu-HU" dirty="0"/>
              <a:t>helyettesítése egy „köbös” (CUBIC) függvénnyel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 </a:t>
            </a:r>
            <a:r>
              <a:rPr lang="en-US" dirty="0">
                <a:sym typeface="Wingdings"/>
              </a:rPr>
              <a:t> </a:t>
            </a:r>
            <a:r>
              <a:rPr lang="hu-HU" dirty="0">
                <a:sym typeface="Wingdings"/>
              </a:rPr>
              <a:t>egy konstans a</a:t>
            </a:r>
            <a:r>
              <a:rPr lang="en-US" dirty="0">
                <a:sym typeface="Wingdings"/>
              </a:rPr>
              <a:t> multiplicative increase</a:t>
            </a:r>
            <a:r>
              <a:rPr lang="hu-HU" dirty="0">
                <a:sym typeface="Wingdings"/>
              </a:rPr>
              <a:t> fázishoz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T  </a:t>
            </a:r>
            <a:r>
              <a:rPr lang="hu-HU" dirty="0">
                <a:sym typeface="Wingdings"/>
              </a:rPr>
              <a:t>eltelt idő a legutóbbi csomagvesztés óta</a:t>
            </a:r>
            <a:endParaRPr lang="en-US" dirty="0">
              <a:sym typeface="Wingdings"/>
            </a:endParaRPr>
          </a:p>
          <a:p>
            <a:pPr lvl="1"/>
            <a:r>
              <a:rPr lang="en-US" dirty="0" err="1">
                <a:sym typeface="Wingdings"/>
              </a:rPr>
              <a:t>W_max</a:t>
            </a:r>
            <a:r>
              <a:rPr lang="en-US" dirty="0">
                <a:sym typeface="Wingdings"/>
              </a:rPr>
              <a:t>  </a:t>
            </a:r>
            <a:r>
              <a:rPr lang="en-US" dirty="0" err="1">
                <a:sym typeface="Wingdings"/>
              </a:rPr>
              <a:t>cwnd</a:t>
            </a:r>
            <a:r>
              <a:rPr lang="en-US" dirty="0">
                <a:sym typeface="Wingdings"/>
              </a:rPr>
              <a:t> </a:t>
            </a:r>
            <a:r>
              <a:rPr lang="hu-HU" dirty="0">
                <a:sym typeface="Wingdings"/>
              </a:rPr>
              <a:t>a legutolsó csomagvesztés idején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1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CUBIC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Default TCP implementation in Linux</a:t>
            </a:r>
          </a:p>
          <a:p>
            <a:r>
              <a:rPr lang="en-US" dirty="0"/>
              <a:t>Replace AIMD with cubic function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 </a:t>
            </a:r>
            <a:r>
              <a:rPr lang="en-US" dirty="0">
                <a:sym typeface="Wingdings"/>
              </a:rPr>
              <a:t> a constant fraction for multiplicative increase</a:t>
            </a:r>
          </a:p>
          <a:p>
            <a:pPr lvl="1"/>
            <a:r>
              <a:rPr lang="en-US" dirty="0">
                <a:sym typeface="Wingdings"/>
              </a:rPr>
              <a:t>T  time since last packet drop</a:t>
            </a:r>
          </a:p>
          <a:p>
            <a:pPr lvl="1"/>
            <a:r>
              <a:rPr lang="en-US" dirty="0" err="1">
                <a:sym typeface="Wingdings"/>
              </a:rPr>
              <a:t>W_max</a:t>
            </a:r>
            <a:r>
              <a:rPr lang="en-US" dirty="0">
                <a:sym typeface="Wingdings"/>
              </a:rPr>
              <a:t>  </a:t>
            </a:r>
            <a:r>
              <a:rPr lang="en-US" dirty="0" err="1">
                <a:sym typeface="Wingdings"/>
              </a:rPr>
              <a:t>cwnd</a:t>
            </a:r>
            <a:r>
              <a:rPr lang="en-US" dirty="0">
                <a:sym typeface="Wingdings"/>
              </a:rPr>
              <a:t> when last packet dropped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38" y="2964341"/>
            <a:ext cx="7076306" cy="3232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04" y="3479376"/>
            <a:ext cx="5370090" cy="538805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69" y="1573493"/>
            <a:ext cx="8304475" cy="496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854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CUBIC </a:t>
            </a:r>
            <a:r>
              <a:rPr lang="hu-HU" dirty="0"/>
              <a:t>példa</a:t>
            </a:r>
            <a:endParaRPr lang="en-US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5296729"/>
            <a:ext cx="8839200" cy="1561271"/>
          </a:xfrm>
        </p:spPr>
        <p:txBody>
          <a:bodyPr>
            <a:normAutofit fontScale="85000" lnSpcReduction="20000"/>
          </a:bodyPr>
          <a:lstStyle/>
          <a:p>
            <a:r>
              <a:rPr lang="hu-HU" sz="2400" dirty="0"/>
              <a:t>Kevésbé pazarolja a sávszélességet a gyors felfutások miatt</a:t>
            </a:r>
            <a:endParaRPr lang="en-US" sz="2400" dirty="0"/>
          </a:p>
          <a:p>
            <a:r>
              <a:rPr lang="hu-HU" sz="2400" dirty="0"/>
              <a:t>A stabil régió és a lassú gyorsítás segít a fairség biztosításában</a:t>
            </a:r>
            <a:endParaRPr lang="en-US" sz="2400" dirty="0"/>
          </a:p>
          <a:p>
            <a:pPr lvl="1"/>
            <a:r>
              <a:rPr lang="hu-HU" sz="2100" dirty="0"/>
              <a:t>A gyors felfutás sokkal agresszívabb, mint az</a:t>
            </a:r>
            <a:r>
              <a:rPr lang="en-US" sz="2100" dirty="0"/>
              <a:t> additive increase</a:t>
            </a:r>
          </a:p>
          <a:p>
            <a:pPr lvl="1"/>
            <a:r>
              <a:rPr lang="hu-HU" sz="2100" dirty="0"/>
              <a:t>A</a:t>
            </a:r>
            <a:r>
              <a:rPr lang="en-US" sz="2100" dirty="0"/>
              <a:t> Tahoe/Reno</a:t>
            </a:r>
            <a:r>
              <a:rPr lang="hu-HU" sz="2100" dirty="0"/>
              <a:t> variánsokkal szembeni fairséghez a</a:t>
            </a:r>
            <a:r>
              <a:rPr lang="en-US" sz="2100" dirty="0"/>
              <a:t> CUBIC</a:t>
            </a:r>
            <a:r>
              <a:rPr lang="hu-HU" sz="2100" dirty="0" err="1"/>
              <a:t>-nak</a:t>
            </a:r>
            <a:r>
              <a:rPr lang="hu-HU" sz="2100" dirty="0"/>
              <a:t> nem szabad ennyire agresszívnak lennie</a:t>
            </a:r>
            <a:endParaRPr lang="en-US" sz="2100" dirty="0"/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320960" y="2697951"/>
            <a:ext cx="2129809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4735965" y="2177370"/>
            <a:ext cx="11075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4021260" y="4834422"/>
            <a:ext cx="57708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400" dirty="0"/>
              <a:t>Idő</a:t>
            </a:r>
            <a:endParaRPr lang="en-US" sz="24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 rot="16200000">
            <a:off x="-223964" y="2899421"/>
            <a:ext cx="90569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i="1" dirty="0" err="1"/>
              <a:t>cwnd</a:t>
            </a:r>
            <a:endParaRPr lang="en-US" sz="2400" i="1" dirty="0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343319" y="2303862"/>
            <a:ext cx="110549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Időkorlát</a:t>
            </a:r>
            <a:endParaRPr lang="en-US" sz="2000" dirty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15118" y="3424800"/>
            <a:ext cx="135453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Slow Start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2521599" y="1571988"/>
            <a:ext cx="260307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CUBIC </a:t>
            </a:r>
            <a:r>
              <a:rPr lang="hu-HU" sz="2000" dirty="0" err="1"/>
              <a:t>fv</a:t>
            </a:r>
            <a:r>
              <a:rPr lang="hu-HU" sz="2000" dirty="0"/>
              <a:t>.</a:t>
            </a:r>
            <a:endParaRPr lang="en-US" sz="2000" dirty="0"/>
          </a:p>
        </p:txBody>
      </p:sp>
      <p:sp>
        <p:nvSpPr>
          <p:cNvPr id="28" name="Arc 7"/>
          <p:cNvSpPr>
            <a:spLocks/>
          </p:cNvSpPr>
          <p:nvPr/>
        </p:nvSpPr>
        <p:spPr bwMode="auto">
          <a:xfrm>
            <a:off x="489326" y="2704614"/>
            <a:ext cx="1529192" cy="212980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2018518" y="2697951"/>
            <a:ext cx="299362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317880" y="2677344"/>
            <a:ext cx="0" cy="212980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>
            <a:off x="489326" y="1626772"/>
            <a:ext cx="0" cy="320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2605778" y="2276974"/>
            <a:ext cx="11076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 dirty="0" err="1"/>
              <a:t>cwnd</a:t>
            </a:r>
            <a:r>
              <a:rPr lang="en-US" sz="2000" i="1" baseline="-25000" dirty="0" err="1"/>
              <a:t>max</a:t>
            </a:r>
            <a:endParaRPr lang="en-US" sz="2000" i="1" baseline="-25000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4735965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60038" y="4835559"/>
            <a:ext cx="8527083" cy="33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309568" y="2704614"/>
            <a:ext cx="1989056" cy="211248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 rot="10800000">
            <a:off x="4229745" y="2177370"/>
            <a:ext cx="493834" cy="524478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735965" y="2177370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6041012" y="2177370"/>
            <a:ext cx="0" cy="140605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6033407" y="2177369"/>
            <a:ext cx="1323901" cy="140605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48098" y="2125850"/>
            <a:ext cx="1362656" cy="862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6041012" y="2177370"/>
            <a:ext cx="711691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6289500" y="2988299"/>
            <a:ext cx="6578" cy="101809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6292348" y="3001332"/>
            <a:ext cx="952837" cy="101196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0800000">
            <a:off x="7216156" y="2148211"/>
            <a:ext cx="799765" cy="849393"/>
          </a:xfrm>
          <a:custGeom>
            <a:avLst/>
            <a:gdLst>
              <a:gd name="connsiteX0" fmla="*/ 0 w 2686639"/>
              <a:gd name="connsiteY0" fmla="*/ 2517309 h 2517309"/>
              <a:gd name="connsiteX1" fmla="*/ 1112363 w 2686639"/>
              <a:gd name="connsiteY1" fmla="*/ 415132 h 2517309"/>
              <a:gd name="connsiteX2" fmla="*/ 2686639 w 2686639"/>
              <a:gd name="connsiteY2" fmla="*/ 352 h 251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639" h="2517309">
                <a:moveTo>
                  <a:pt x="0" y="2517309"/>
                </a:moveTo>
                <a:cubicBezTo>
                  <a:pt x="332295" y="1675967"/>
                  <a:pt x="664590" y="834625"/>
                  <a:pt x="1112363" y="415132"/>
                </a:cubicBezTo>
                <a:cubicBezTo>
                  <a:pt x="1560136" y="-4361"/>
                  <a:pt x="2123387" y="-2005"/>
                  <a:pt x="2686639" y="352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6224017" y="2988298"/>
            <a:ext cx="1651907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578033" y="1998481"/>
            <a:ext cx="2490211" cy="16928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 flipH="1">
            <a:off x="2857482" y="4006393"/>
            <a:ext cx="1144921" cy="707009"/>
            <a:chOff x="1191443" y="4863146"/>
            <a:chExt cx="5209363" cy="1398648"/>
          </a:xfrm>
        </p:grpSpPr>
        <p:sp>
          <p:nvSpPr>
            <p:cNvPr id="57" name="Rectangular Callout 56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38925"/>
                <a:gd name="adj2" fmla="val -13655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7" y="4863146"/>
              <a:ext cx="5181599" cy="1278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Gyors felfutás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flipH="1">
            <a:off x="3401694" y="3081129"/>
            <a:ext cx="1144921" cy="657449"/>
            <a:chOff x="1191443" y="4863146"/>
            <a:chExt cx="5209363" cy="1398648"/>
          </a:xfrm>
        </p:grpSpPr>
        <p:sp>
          <p:nvSpPr>
            <p:cNvPr id="60" name="Rectangular Callout 59"/>
            <p:cNvSpPr/>
            <p:nvPr/>
          </p:nvSpPr>
          <p:spPr>
            <a:xfrm>
              <a:off x="1191443" y="4876800"/>
              <a:ext cx="5181604" cy="1384994"/>
            </a:xfrm>
            <a:prstGeom prst="wedgeRectCallout">
              <a:avLst>
                <a:gd name="adj1" fmla="val 5814"/>
                <a:gd name="adj2" fmla="val -938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7" y="4863146"/>
              <a:ext cx="5181599" cy="137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Stabil régió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4950157" y="1244224"/>
            <a:ext cx="2960833" cy="923330"/>
            <a:chOff x="1191443" y="4863146"/>
            <a:chExt cx="5209363" cy="1826587"/>
          </a:xfrm>
        </p:grpSpPr>
        <p:sp>
          <p:nvSpPr>
            <p:cNvPr id="63" name="Rectangular Callout 62"/>
            <p:cNvSpPr/>
            <p:nvPr/>
          </p:nvSpPr>
          <p:spPr>
            <a:xfrm>
              <a:off x="1191443" y="4876800"/>
              <a:ext cx="5181603" cy="1384994"/>
            </a:xfrm>
            <a:prstGeom prst="wedgeRectCallout">
              <a:avLst>
                <a:gd name="adj1" fmla="val 60038"/>
                <a:gd name="adj2" fmla="val 1111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219207" y="4863146"/>
              <a:ext cx="5181599" cy="182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kern="0" noProof="0" dirty="0">
                  <a:solidFill>
                    <a:sysClr val="window" lastClr="FFFFFF"/>
                  </a:solidFill>
                </a:rPr>
                <a:t>Lassú gyorsítás a sávszélesség teszteléséhez</a:t>
              </a:r>
              <a:endParaRPr kumimoji="0" lang="en-US" b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43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build="p"/>
      <p:bldP spid="20" grpId="0" animBg="1"/>
      <p:bldP spid="21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9" grpId="0"/>
      <p:bldP spid="40" grpId="0" animBg="1"/>
      <p:bldP spid="5" grpId="0" animBg="1"/>
      <p:bldP spid="47" grpId="0" animBg="1"/>
      <p:bldP spid="48" grpId="0" animBg="1"/>
      <p:bldP spid="49" grpId="0" animBg="1"/>
      <p:bldP spid="51" grpId="0" animBg="1"/>
      <p:bldP spid="50" grpId="0" animBg="1"/>
      <p:bldP spid="53" grpId="0" animBg="1"/>
      <p:bldP spid="54" grpId="0" animBg="1"/>
      <p:bldP spid="55" grpId="0" animBg="1"/>
      <p:bldP spid="52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Advertised Window</a:t>
            </a:r>
            <a:br>
              <a:rPr lang="hu-HU" dirty="0"/>
            </a:br>
            <a:r>
              <a:rPr lang="hu-HU" dirty="0"/>
              <a:t>	Meghirdetett ablak, újragondolva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Megoldja-e a torlódás problémáját a TCP esetén a meghirdetett ablak használata?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hu-HU" dirty="0">
                <a:solidFill>
                  <a:schemeClr val="accent2"/>
                </a:solidFill>
              </a:rPr>
              <a:t>EM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hu-HU" dirty="0"/>
              <a:t>Ez az ablak csak a fogadót védi a túlterheléstől</a:t>
            </a:r>
            <a:endParaRPr lang="en-US" dirty="0"/>
          </a:p>
          <a:p>
            <a:r>
              <a:rPr lang="hu-HU" dirty="0"/>
              <a:t>Egy kellően gyors fogadó </a:t>
            </a:r>
            <a:r>
              <a:rPr lang="hu-HU" dirty="0" err="1"/>
              <a:t>kimaxolhatja</a:t>
            </a:r>
            <a:r>
              <a:rPr lang="hu-HU" dirty="0"/>
              <a:t> ezt az ablakot</a:t>
            </a:r>
            <a:endParaRPr lang="en-US" dirty="0"/>
          </a:p>
          <a:p>
            <a:pPr lvl="1"/>
            <a:r>
              <a:rPr lang="hu-HU" dirty="0"/>
              <a:t>Mi van, ha a hálózat lassabb, mint a fogadó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Mi van, ha vannak konkurens folyamok is</a:t>
            </a:r>
            <a:r>
              <a:rPr lang="en-US" dirty="0"/>
              <a:t>?</a:t>
            </a:r>
          </a:p>
          <a:p>
            <a:r>
              <a:rPr lang="hu-HU" dirty="0"/>
              <a:t>Következmények</a:t>
            </a:r>
            <a:endParaRPr lang="en-US" dirty="0"/>
          </a:p>
          <a:p>
            <a:pPr lvl="1"/>
            <a:r>
              <a:rPr lang="hu-HU" dirty="0"/>
              <a:t>Az ablak méret határozza meg a küldési rátát</a:t>
            </a:r>
            <a:endParaRPr lang="en-US" dirty="0"/>
          </a:p>
          <a:p>
            <a:pPr lvl="1"/>
            <a:r>
              <a:rPr lang="hu-HU" dirty="0"/>
              <a:t>Az ablaknak állíthatónak kell lennie, hogy elkerüljük a torlódás miatti teljes összeomlást…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62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 a </a:t>
            </a:r>
            <a:r>
              <a:rPr lang="en-US" dirty="0"/>
              <a:t>TCP</a:t>
            </a:r>
            <a:r>
              <a:rPr lang="hu-HU" dirty="0" err="1"/>
              <a:t>-vel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 Internetes forgalom jelentős része</a:t>
            </a:r>
            <a:r>
              <a:rPr lang="en-US" dirty="0"/>
              <a:t> TCP</a:t>
            </a:r>
          </a:p>
          <a:p>
            <a:r>
              <a:rPr lang="hu-HU" dirty="0"/>
              <a:t>Azonban számos probléma okozója is egyben</a:t>
            </a:r>
            <a:endParaRPr lang="en-US" dirty="0"/>
          </a:p>
          <a:p>
            <a:pPr lvl="1"/>
            <a:r>
              <a:rPr lang="hu-HU" dirty="0"/>
              <a:t>Gyenge teljesítmény kis folyamok esetén</a:t>
            </a:r>
            <a:endParaRPr lang="en-US" dirty="0"/>
          </a:p>
          <a:p>
            <a:pPr lvl="1"/>
            <a:r>
              <a:rPr lang="hu-HU" dirty="0"/>
              <a:t>Gyenge teljesítmény </a:t>
            </a:r>
            <a:r>
              <a:rPr lang="hu-HU" dirty="0" err="1"/>
              <a:t>wireless</a:t>
            </a:r>
            <a:r>
              <a:rPr lang="hu-HU" dirty="0"/>
              <a:t> hálózatokban</a:t>
            </a:r>
            <a:endParaRPr lang="en-US" dirty="0"/>
          </a:p>
          <a:p>
            <a:pPr lvl="1"/>
            <a:r>
              <a:rPr lang="hu-HU" dirty="0" err="1"/>
              <a:t>DoS</a:t>
            </a:r>
            <a:r>
              <a:rPr lang="hu-HU" dirty="0"/>
              <a:t> támadási felület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07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Kis folyamok (f</a:t>
            </a:r>
            <a:r>
              <a:rPr lang="en-US" dirty="0"/>
              <a:t>lows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Probléma: kis folyamok esetén torz viselkedés</a:t>
            </a:r>
            <a:endParaRPr lang="en-US" dirty="0"/>
          </a:p>
          <a:p>
            <a:pPr lvl="1"/>
            <a:r>
              <a:rPr lang="en-US" dirty="0"/>
              <a:t>1 RTT </a:t>
            </a:r>
            <a:r>
              <a:rPr lang="hu-HU" dirty="0"/>
              <a:t>szükséges a kapcsolat felépítésére</a:t>
            </a:r>
            <a:r>
              <a:rPr lang="en-US" dirty="0"/>
              <a:t> (SYN, SYN/ACK)</a:t>
            </a:r>
            <a:endParaRPr lang="hu-HU" dirty="0"/>
          </a:p>
          <a:p>
            <a:pPr lvl="2"/>
            <a:r>
              <a:rPr lang="hu-HU" dirty="0"/>
              <a:t>pazarló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mindig 1-gyel indul</a:t>
            </a:r>
          </a:p>
          <a:p>
            <a:pPr lvl="2"/>
            <a:r>
              <a:rPr lang="hu-HU" dirty="0"/>
              <a:t>Nincs lehetőség felgyorsulni a kevés adat miatt</a:t>
            </a:r>
            <a:endParaRPr lang="en-US" dirty="0"/>
          </a:p>
          <a:p>
            <a:r>
              <a:rPr lang="hu-HU" dirty="0"/>
              <a:t>Az Internetes forgalom nagy része kis folyam</a:t>
            </a:r>
            <a:endParaRPr lang="en-US" dirty="0"/>
          </a:p>
          <a:p>
            <a:pPr lvl="1"/>
            <a:r>
              <a:rPr lang="hu-HU" dirty="0"/>
              <a:t>Többnyire</a:t>
            </a:r>
            <a:r>
              <a:rPr lang="en-US" dirty="0"/>
              <a:t> HTTP </a:t>
            </a:r>
            <a:r>
              <a:rPr lang="hu-HU" dirty="0"/>
              <a:t>átvitel</a:t>
            </a:r>
            <a:r>
              <a:rPr lang="en-US" dirty="0"/>
              <a:t>, &lt;100KB</a:t>
            </a:r>
          </a:p>
          <a:p>
            <a:pPr lvl="1"/>
            <a:r>
              <a:rPr lang="hu-HU" dirty="0"/>
              <a:t>A legtöbb TCP folyam el se hagyja a </a:t>
            </a:r>
            <a:r>
              <a:rPr lang="hu-HU" dirty="0" err="1"/>
              <a:t>slow</a:t>
            </a:r>
            <a:r>
              <a:rPr lang="hu-HU" dirty="0"/>
              <a:t> start fázist!!!</a:t>
            </a:r>
            <a:endParaRPr lang="en-US" dirty="0"/>
          </a:p>
          <a:p>
            <a:r>
              <a:rPr lang="hu-HU" dirty="0"/>
              <a:t>Lehetséges megoldás</a:t>
            </a:r>
            <a:r>
              <a:rPr lang="en-US" dirty="0"/>
              <a:t> (Google</a:t>
            </a:r>
            <a:r>
              <a:rPr lang="hu-HU" dirty="0"/>
              <a:t> javaslat</a:t>
            </a:r>
            <a:r>
              <a:rPr lang="en-US" dirty="0"/>
              <a:t>):</a:t>
            </a:r>
          </a:p>
          <a:p>
            <a:pPr lvl="1"/>
            <a:r>
              <a:rPr lang="hu-HU" dirty="0"/>
              <a:t>Kezdeti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megnövelése</a:t>
            </a:r>
            <a:r>
              <a:rPr lang="en-US" dirty="0"/>
              <a:t> 10</a:t>
            </a:r>
            <a:r>
              <a:rPr lang="hu-HU" dirty="0" err="1"/>
              <a:t>-re</a:t>
            </a:r>
            <a:endParaRPr lang="en-US" dirty="0"/>
          </a:p>
          <a:p>
            <a:pPr lvl="1"/>
            <a:r>
              <a:rPr lang="en-US" dirty="0"/>
              <a:t>TCP Fast Open: </a:t>
            </a:r>
            <a:r>
              <a:rPr lang="hu-HU" dirty="0"/>
              <a:t>kriptográfiai </a:t>
            </a:r>
            <a:r>
              <a:rPr lang="hu-HU" dirty="0" err="1"/>
              <a:t>hashek</a:t>
            </a:r>
            <a:r>
              <a:rPr lang="hu-HU" dirty="0"/>
              <a:t> használata a fogadó azonosítására, a három-utas kézfogás elhagyható helyette </a:t>
            </a:r>
            <a:r>
              <a:rPr lang="hu-HU" dirty="0" err="1"/>
              <a:t>hash</a:t>
            </a:r>
            <a:r>
              <a:rPr lang="hu-HU" dirty="0"/>
              <a:t> (</a:t>
            </a:r>
            <a:r>
              <a:rPr lang="hu-HU" dirty="0" err="1"/>
              <a:t>cookie</a:t>
            </a:r>
            <a:r>
              <a:rPr lang="hu-HU" dirty="0"/>
              <a:t>) küldése a </a:t>
            </a:r>
            <a:r>
              <a:rPr lang="hu-HU" dirty="0" err="1"/>
              <a:t>syn</a:t>
            </a:r>
            <a:r>
              <a:rPr lang="hu-HU" dirty="0"/>
              <a:t> csomagban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9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</a:t>
            </a:r>
            <a:r>
              <a:rPr lang="hu-HU" dirty="0"/>
              <a:t>hálózatok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0" y="1600200"/>
                <a:ext cx="9144000" cy="5105400"/>
              </a:xfrm>
            </p:spPr>
            <p:txBody>
              <a:bodyPr>
                <a:normAutofit fontScale="92500"/>
              </a:bodyPr>
              <a:lstStyle/>
              <a:p>
                <a:r>
                  <a:rPr lang="hu-HU" dirty="0"/>
                  <a:t>Probléma</a:t>
                </a:r>
                <a:r>
                  <a:rPr lang="en-US" dirty="0"/>
                  <a:t>: </a:t>
                </a:r>
                <a:r>
                  <a:rPr lang="hu-HU" dirty="0"/>
                  <a:t>A </a:t>
                </a:r>
                <a:r>
                  <a:rPr lang="en-US" dirty="0"/>
                  <a:t>Tahoe </a:t>
                </a:r>
                <a:r>
                  <a:rPr lang="hu-HU" dirty="0"/>
                  <a:t>és</a:t>
                </a:r>
                <a:r>
                  <a:rPr lang="en-US" dirty="0"/>
                  <a:t> Reno </a:t>
                </a:r>
                <a:r>
                  <a:rPr lang="hu-HU" dirty="0"/>
                  <a:t>esetén </a:t>
                </a:r>
                <a:br>
                  <a:rPr lang="hu-HU" dirty="0"/>
                </a:br>
                <a:r>
                  <a:rPr lang="hu-HU" dirty="0"/>
                  <a:t>csomagvesztés</a:t>
                </a:r>
                <a:r>
                  <a:rPr lang="en-US" dirty="0"/>
                  <a:t> = </a:t>
                </a:r>
                <a:r>
                  <a:rPr lang="hu-HU" dirty="0"/>
                  <a:t>torlódás</a:t>
                </a:r>
                <a:endParaRPr lang="en-US" dirty="0"/>
              </a:p>
              <a:p>
                <a:pPr lvl="1"/>
                <a:r>
                  <a:rPr lang="en-US" dirty="0"/>
                  <a:t>WAN</a:t>
                </a:r>
                <a:r>
                  <a:rPr lang="hu-HU" dirty="0"/>
                  <a:t> esetén ez helyes</a:t>
                </a:r>
                <a:r>
                  <a:rPr lang="en-US" dirty="0"/>
                  <a:t>, </a:t>
                </a:r>
                <a:r>
                  <a:rPr lang="hu-HU" dirty="0"/>
                  <a:t>ritka bit hibák</a:t>
                </a:r>
              </a:p>
              <a:p>
                <a:pPr lvl="1"/>
                <a:r>
                  <a:rPr lang="hu-HU" dirty="0"/>
                  <a:t>Azonban hamis vezeték nélküli hálózatokban</a:t>
                </a:r>
                <a:r>
                  <a:rPr lang="en-US" dirty="0"/>
                  <a:t>, </a:t>
                </a:r>
                <a:r>
                  <a:rPr lang="hu-HU" dirty="0"/>
                  <a:t>gyakori interferenciák</a:t>
                </a:r>
                <a:endParaRPr lang="en-US" dirty="0"/>
              </a:p>
              <a:p>
                <a:r>
                  <a:rPr lang="en-US" dirty="0"/>
                  <a:t>TCP </a:t>
                </a:r>
                <a:r>
                  <a:rPr lang="hu-HU" dirty="0"/>
                  <a:t>átvitel</a:t>
                </a:r>
                <a:r>
                  <a:rPr lang="en-US" dirty="0"/>
                  <a:t> ~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0" i="1" smtClean="0">
                            <a:latin typeface="Cambria Math"/>
                          </a:rPr>
                          <m:t>𝑣𝑒𝑠𝑧𝑡</m:t>
                        </m:r>
                        <m:r>
                          <a:rPr lang="hu-HU" b="0" i="1" smtClean="0">
                            <a:latin typeface="Cambria Math"/>
                          </a:rPr>
                          <m:t>é</m:t>
                        </m:r>
                        <m:r>
                          <a:rPr lang="hu-HU" b="0" i="1" smtClean="0">
                            <a:latin typeface="Cambria Math"/>
                          </a:rPr>
                          <m:t>𝑠𝑖</m:t>
                        </m:r>
                        <m:r>
                          <a:rPr lang="hu-HU" b="0" i="1" smtClean="0">
                            <a:latin typeface="Cambria Math"/>
                          </a:rPr>
                          <m:t> </m:t>
                        </m:r>
                        <m:r>
                          <a:rPr lang="hu-HU" b="0" i="1" smtClean="0">
                            <a:latin typeface="Cambria Math"/>
                          </a:rPr>
                          <m:t>𝑟</m:t>
                        </m:r>
                        <m:r>
                          <a:rPr lang="hu-HU" b="0" i="1" smtClean="0">
                            <a:latin typeface="Cambria Math"/>
                          </a:rPr>
                          <m:t>á</m:t>
                        </m:r>
                        <m:r>
                          <a:rPr lang="hu-HU" b="0" i="1" smtClean="0">
                            <a:latin typeface="Cambria Math"/>
                          </a:rPr>
                          <m:t>𝑡𝑎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hu-HU" dirty="0"/>
                  <a:t>Már néhány interferencia miatti csomagvesztés elég a teljesítmény drasztikus csökkenéséhez</a:t>
                </a:r>
                <a:endParaRPr lang="en-US" dirty="0"/>
              </a:p>
              <a:p>
                <a:r>
                  <a:rPr lang="hu-HU" dirty="0"/>
                  <a:t>Lehetséges megoldások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hu-HU" dirty="0"/>
                  <a:t>Réteg modell megsértése</a:t>
                </a:r>
                <a:r>
                  <a:rPr lang="en-US" dirty="0"/>
                  <a:t>, </a:t>
                </a:r>
                <a:r>
                  <a:rPr lang="hu-HU" dirty="0"/>
                  <a:t>adatkapcsolati információ a</a:t>
                </a:r>
                <a:r>
                  <a:rPr lang="en-US" dirty="0"/>
                  <a:t> TCP</a:t>
                </a:r>
                <a:r>
                  <a:rPr lang="hu-HU" dirty="0" err="1"/>
                  <a:t>-be</a:t>
                </a:r>
                <a:endParaRPr lang="en-US" dirty="0"/>
              </a:p>
              <a:p>
                <a:pPr lvl="1"/>
                <a:r>
                  <a:rPr lang="hu-HU" dirty="0"/>
                  <a:t>Késleltetés alapú torlódás vezérlés használata</a:t>
                </a:r>
                <a:r>
                  <a:rPr lang="en-US" dirty="0"/>
                  <a:t> (</a:t>
                </a:r>
                <a:r>
                  <a:rPr lang="hu-HU" dirty="0"/>
                  <a:t>pl. </a:t>
                </a:r>
                <a:r>
                  <a:rPr lang="en-US" dirty="0"/>
                  <a:t>TCP Vegas)</a:t>
                </a:r>
              </a:p>
              <a:p>
                <a:pPr lvl="1"/>
                <a:r>
                  <a:rPr lang="hu-HU" dirty="0"/>
                  <a:t>Explicit torlódás jelzés - </a:t>
                </a:r>
                <a:r>
                  <a:rPr lang="en-US" dirty="0"/>
                  <a:t>Explicit congestion notification (ECN)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0" y="1600200"/>
                <a:ext cx="9144000" cy="5105400"/>
              </a:xfrm>
              <a:blipFill rotWithShape="1">
                <a:blip r:embed="rId2"/>
                <a:stretch>
                  <a:fillRect l="-267" t="-1075" r="-333" b="-2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5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Szolgáltatás megtagadása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Denial of Service</a:t>
            </a:r>
            <a:r>
              <a:rPr lang="hu-HU" dirty="0"/>
              <a:t> (</a:t>
            </a:r>
            <a:r>
              <a:rPr lang="hu-HU" dirty="0" err="1"/>
              <a:t>DoS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42846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Probléma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kapcsolatok állapottal rendelkeznek</a:t>
            </a:r>
            <a:endParaRPr lang="en-US" dirty="0"/>
          </a:p>
          <a:p>
            <a:pPr lvl="1"/>
            <a:r>
              <a:rPr lang="hu-HU" dirty="0"/>
              <a:t>A</a:t>
            </a:r>
            <a:r>
              <a:rPr lang="en-US" dirty="0"/>
              <a:t> SYN </a:t>
            </a:r>
            <a:r>
              <a:rPr lang="hu-HU" dirty="0"/>
              <a:t>csomagok erőforrásokat foglalnak az szerveren</a:t>
            </a:r>
            <a:endParaRPr lang="en-US" dirty="0"/>
          </a:p>
          <a:p>
            <a:pPr lvl="1"/>
            <a:r>
              <a:rPr lang="hu-HU" dirty="0"/>
              <a:t>Az állapot legalább néhány percig fennmarad</a:t>
            </a:r>
            <a:r>
              <a:rPr lang="en-US" dirty="0"/>
              <a:t> (RTO)</a:t>
            </a:r>
          </a:p>
          <a:p>
            <a:r>
              <a:rPr lang="en-US" dirty="0"/>
              <a:t>SYN flood: </a:t>
            </a:r>
            <a:r>
              <a:rPr lang="hu-HU" dirty="0"/>
              <a:t>elég sok</a:t>
            </a:r>
            <a:r>
              <a:rPr lang="en-US" dirty="0"/>
              <a:t> SYN</a:t>
            </a:r>
            <a:r>
              <a:rPr lang="hu-HU" dirty="0"/>
              <a:t> csomag küldése a szervernek ahhoz, hogy elfogyjon a memória és összeomoljon a kernel</a:t>
            </a:r>
            <a:endParaRPr lang="en-US" dirty="0"/>
          </a:p>
          <a:p>
            <a:r>
              <a:rPr lang="hu-HU" dirty="0"/>
              <a:t>Megoldás</a:t>
            </a:r>
            <a:r>
              <a:rPr lang="en-US" dirty="0"/>
              <a:t>: SYN cook</a:t>
            </a:r>
            <a:r>
              <a:rPr lang="hu-HU" dirty="0" err="1"/>
              <a:t>ie-k</a:t>
            </a:r>
            <a:endParaRPr lang="en-US" dirty="0"/>
          </a:p>
          <a:p>
            <a:pPr lvl="1"/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ne tároljunk kezdeti állapotot a szerveren</a:t>
            </a:r>
            <a:endParaRPr lang="en-US" dirty="0"/>
          </a:p>
          <a:p>
            <a:pPr lvl="1"/>
            <a:r>
              <a:rPr lang="hu-HU" dirty="0"/>
              <a:t>Illesszük az állapotot a</a:t>
            </a:r>
            <a:r>
              <a:rPr lang="en-US" dirty="0"/>
              <a:t> SYN/ACK </a:t>
            </a:r>
            <a:r>
              <a:rPr lang="hu-HU" dirty="0"/>
              <a:t>csomagokba</a:t>
            </a:r>
            <a:r>
              <a:rPr lang="en-US" dirty="0"/>
              <a:t> (</a:t>
            </a:r>
            <a:r>
              <a:rPr lang="hu-HU" dirty="0"/>
              <a:t>a sorszám mezőbe (</a:t>
            </a:r>
            <a:r>
              <a:rPr lang="en-US" dirty="0"/>
              <a:t>sequence number </a:t>
            </a:r>
            <a:r>
              <a:rPr lang="hu-HU" dirty="0"/>
              <a:t>mező)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A kliensnek vissza kell tükrözni az állapotot…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7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5D681A53-BF40-4193-8DA1-565C2FF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evolution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3DF6A5A6-91B8-4417-9C39-24C66924904D}"/>
              </a:ext>
            </a:extLst>
          </p:cNvPr>
          <p:cNvCxnSpPr>
            <a:cxnSpLocks/>
          </p:cNvCxnSpPr>
          <p:nvPr/>
        </p:nvCxnSpPr>
        <p:spPr>
          <a:xfrm>
            <a:off x="695352" y="4788526"/>
            <a:ext cx="786490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8A924F4-F96D-4896-8B57-3533775EE1FE}"/>
              </a:ext>
            </a:extLst>
          </p:cNvPr>
          <p:cNvCxnSpPr/>
          <p:nvPr/>
        </p:nvCxnSpPr>
        <p:spPr>
          <a:xfrm>
            <a:off x="69535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8298A30-ECB1-4A33-86CF-03457AC94052}"/>
              </a:ext>
            </a:extLst>
          </p:cNvPr>
          <p:cNvCxnSpPr/>
          <p:nvPr/>
        </p:nvCxnSpPr>
        <p:spPr>
          <a:xfrm>
            <a:off x="216354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48FF955-3C76-45AB-A546-5E2130F18C95}"/>
              </a:ext>
            </a:extLst>
          </p:cNvPr>
          <p:cNvCxnSpPr/>
          <p:nvPr/>
        </p:nvCxnSpPr>
        <p:spPr>
          <a:xfrm>
            <a:off x="3630128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8D50FB0-E460-4763-B8D2-9D5DE10CC3FE}"/>
              </a:ext>
            </a:extLst>
          </p:cNvPr>
          <p:cNvCxnSpPr/>
          <p:nvPr/>
        </p:nvCxnSpPr>
        <p:spPr>
          <a:xfrm>
            <a:off x="5098319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EC7B5F6-CAC0-4CC6-A4D4-7BBFFC7CAA13}"/>
              </a:ext>
            </a:extLst>
          </p:cNvPr>
          <p:cNvCxnSpPr/>
          <p:nvPr/>
        </p:nvCxnSpPr>
        <p:spPr>
          <a:xfrm>
            <a:off x="6566511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06BD4E6-13FA-49BB-8EF6-6BD9680828CF}"/>
              </a:ext>
            </a:extLst>
          </p:cNvPr>
          <p:cNvCxnSpPr/>
          <p:nvPr/>
        </p:nvCxnSpPr>
        <p:spPr>
          <a:xfrm>
            <a:off x="803470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688807-7FEE-46D9-BA3A-8E36A2AC549E}"/>
              </a:ext>
            </a:extLst>
          </p:cNvPr>
          <p:cNvSpPr txBox="1"/>
          <p:nvPr/>
        </p:nvSpPr>
        <p:spPr>
          <a:xfrm>
            <a:off x="47645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C9F58B4-3591-4CBA-B89C-D2F45BF1C669}"/>
              </a:ext>
            </a:extLst>
          </p:cNvPr>
          <p:cNvSpPr txBox="1"/>
          <p:nvPr/>
        </p:nvSpPr>
        <p:spPr>
          <a:xfrm>
            <a:off x="193454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1975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0C970F-5A00-46B2-A161-07E98C996A6F}"/>
              </a:ext>
            </a:extLst>
          </p:cNvPr>
          <p:cNvSpPr txBox="1"/>
          <p:nvPr/>
        </p:nvSpPr>
        <p:spPr>
          <a:xfrm>
            <a:off x="340273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0BA51-02A2-47F3-B36A-4EF7A5D1403D}"/>
              </a:ext>
            </a:extLst>
          </p:cNvPr>
          <p:cNvSpPr txBox="1"/>
          <p:nvPr/>
        </p:nvSpPr>
        <p:spPr>
          <a:xfrm>
            <a:off x="486931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1985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E7FEBF6-3ACD-4533-9DBF-4B23B712F8AC}"/>
              </a:ext>
            </a:extLst>
          </p:cNvPr>
          <p:cNvSpPr txBox="1"/>
          <p:nvPr/>
        </p:nvSpPr>
        <p:spPr>
          <a:xfrm>
            <a:off x="635504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E4E87DB-3BEF-44FB-95C3-AF7D73D0CC45}"/>
              </a:ext>
            </a:extLst>
          </p:cNvPr>
          <p:cNvSpPr txBox="1"/>
          <p:nvPr/>
        </p:nvSpPr>
        <p:spPr>
          <a:xfrm>
            <a:off x="780892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1F9F799-EDD1-4816-88EB-A6E5F9D36E83}"/>
              </a:ext>
            </a:extLst>
          </p:cNvPr>
          <p:cNvCxnSpPr/>
          <p:nvPr/>
        </p:nvCxnSpPr>
        <p:spPr>
          <a:xfrm>
            <a:off x="9496016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A2DB20A-9B62-4887-8A33-79A6593D2765}"/>
              </a:ext>
            </a:extLst>
          </p:cNvPr>
          <p:cNvCxnSpPr/>
          <p:nvPr/>
        </p:nvCxnSpPr>
        <p:spPr>
          <a:xfrm>
            <a:off x="10962599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346C87E-F064-4328-B92B-4CC99758D632}"/>
              </a:ext>
            </a:extLst>
          </p:cNvPr>
          <p:cNvCxnSpPr/>
          <p:nvPr/>
        </p:nvCxnSpPr>
        <p:spPr>
          <a:xfrm>
            <a:off x="12430790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839D58A-966C-42A3-9075-5D61ECFD0062}"/>
              </a:ext>
            </a:extLst>
          </p:cNvPr>
          <p:cNvCxnSpPr/>
          <p:nvPr/>
        </p:nvCxnSpPr>
        <p:spPr>
          <a:xfrm>
            <a:off x="1389898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1A596C1-157E-45E2-927F-CDDA7711E537}"/>
              </a:ext>
            </a:extLst>
          </p:cNvPr>
          <p:cNvCxnSpPr/>
          <p:nvPr/>
        </p:nvCxnSpPr>
        <p:spPr>
          <a:xfrm>
            <a:off x="15367172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B489A68-9BF6-440A-AF14-78D462846B17}"/>
              </a:ext>
            </a:extLst>
          </p:cNvPr>
          <p:cNvSpPr txBox="1"/>
          <p:nvPr/>
        </p:nvSpPr>
        <p:spPr>
          <a:xfrm>
            <a:off x="926701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ACC1BA0C-0F72-4938-B5B6-00810967C427}"/>
              </a:ext>
            </a:extLst>
          </p:cNvPr>
          <p:cNvSpPr txBox="1"/>
          <p:nvPr/>
        </p:nvSpPr>
        <p:spPr>
          <a:xfrm>
            <a:off x="1073520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5F46745-FBF5-490E-B148-9E439CEF5538}"/>
              </a:ext>
            </a:extLst>
          </p:cNvPr>
          <p:cNvSpPr txBox="1"/>
          <p:nvPr/>
        </p:nvSpPr>
        <p:spPr>
          <a:xfrm>
            <a:off x="1220178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D3727BF-3FD4-4FD5-BBFB-50E7F2FD672A}"/>
              </a:ext>
            </a:extLst>
          </p:cNvPr>
          <p:cNvSpPr txBox="1"/>
          <p:nvPr/>
        </p:nvSpPr>
        <p:spPr>
          <a:xfrm>
            <a:off x="1368751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611371-7DC5-4E8E-A2B7-94ADEEE26087}"/>
              </a:ext>
            </a:extLst>
          </p:cNvPr>
          <p:cNvSpPr txBox="1"/>
          <p:nvPr/>
        </p:nvSpPr>
        <p:spPr>
          <a:xfrm>
            <a:off x="15141391" y="4911318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2020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9F9D5527-FDA9-4794-BD6E-A979B5189012}"/>
              </a:ext>
            </a:extLst>
          </p:cNvPr>
          <p:cNvCxnSpPr/>
          <p:nvPr/>
        </p:nvCxnSpPr>
        <p:spPr>
          <a:xfrm flipV="1">
            <a:off x="1839951" y="4160799"/>
            <a:ext cx="0" cy="6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886C94E-D904-46DE-94C3-606574C23534}"/>
              </a:ext>
            </a:extLst>
          </p:cNvPr>
          <p:cNvCxnSpPr/>
          <p:nvPr/>
        </p:nvCxnSpPr>
        <p:spPr>
          <a:xfrm flipV="1">
            <a:off x="2163546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DB855F03-11C0-4318-B0F5-5A40AA11B88D}"/>
              </a:ext>
            </a:extLst>
          </p:cNvPr>
          <p:cNvCxnSpPr/>
          <p:nvPr/>
        </p:nvCxnSpPr>
        <p:spPr>
          <a:xfrm flipV="1">
            <a:off x="3941154" y="3842989"/>
            <a:ext cx="0" cy="9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F96AC98-1EDA-4C53-B156-67E7B330254F}"/>
              </a:ext>
            </a:extLst>
          </p:cNvPr>
          <p:cNvCxnSpPr>
            <a:cxnSpLocks/>
          </p:cNvCxnSpPr>
          <p:nvPr/>
        </p:nvCxnSpPr>
        <p:spPr>
          <a:xfrm flipV="1">
            <a:off x="4490351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E1E0D152-9B81-442D-BB7D-FF67C70814BB}"/>
              </a:ext>
            </a:extLst>
          </p:cNvPr>
          <p:cNvCxnSpPr>
            <a:cxnSpLocks/>
          </p:cNvCxnSpPr>
          <p:nvPr/>
        </p:nvCxnSpPr>
        <p:spPr>
          <a:xfrm flipV="1">
            <a:off x="5415902" y="4453518"/>
            <a:ext cx="0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A44BDDE-3871-41BD-8991-DBA99BCF8AC3}"/>
              </a:ext>
            </a:extLst>
          </p:cNvPr>
          <p:cNvCxnSpPr>
            <a:cxnSpLocks/>
          </p:cNvCxnSpPr>
          <p:nvPr/>
        </p:nvCxnSpPr>
        <p:spPr>
          <a:xfrm flipV="1">
            <a:off x="6001342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08A3B2-4D40-48C7-BD27-48833EAE9E5C}"/>
              </a:ext>
            </a:extLst>
          </p:cNvPr>
          <p:cNvSpPr txBox="1"/>
          <p:nvPr/>
        </p:nvSpPr>
        <p:spPr>
          <a:xfrm>
            <a:off x="1053791" y="3776083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Origins</a:t>
            </a:r>
            <a:r>
              <a:rPr lang="hu-HU" sz="1350" dirty="0"/>
              <a:t> of „TCP”</a:t>
            </a:r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Cerf</a:t>
            </a:r>
            <a:r>
              <a:rPr lang="hu-HU" sz="1350" dirty="0"/>
              <a:t> &amp; Kahn, ´74)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8F573BA-377C-49A9-8669-E877AAE43D3C}"/>
              </a:ext>
            </a:extLst>
          </p:cNvPr>
          <p:cNvSpPr txBox="1"/>
          <p:nvPr/>
        </p:nvSpPr>
        <p:spPr>
          <a:xfrm>
            <a:off x="1363228" y="2759692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3-way </a:t>
            </a:r>
            <a:r>
              <a:rPr lang="hu-HU" sz="1350" dirty="0" err="1"/>
              <a:t>handshake</a:t>
            </a:r>
            <a:endParaRPr lang="hu-HU" sz="1350" dirty="0"/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Tomlinson</a:t>
            </a:r>
            <a:r>
              <a:rPr lang="hu-HU" sz="1350" dirty="0"/>
              <a:t>, ´75)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A30BC33-D289-42C5-AE8E-179CE51A1062}"/>
              </a:ext>
            </a:extLst>
          </p:cNvPr>
          <p:cNvSpPr txBox="1"/>
          <p:nvPr/>
        </p:nvSpPr>
        <p:spPr>
          <a:xfrm>
            <a:off x="3142449" y="3505600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 and IP</a:t>
            </a:r>
          </a:p>
          <a:p>
            <a:pPr algn="ctr"/>
            <a:r>
              <a:rPr lang="hu-HU" sz="1350" dirty="0"/>
              <a:t>(RFC 791/793, ´81)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F4F2EE8-41A9-46AD-AD4F-0F3A76DB04A3}"/>
              </a:ext>
            </a:extLst>
          </p:cNvPr>
          <p:cNvSpPr txBox="1"/>
          <p:nvPr/>
        </p:nvSpPr>
        <p:spPr>
          <a:xfrm>
            <a:off x="3691646" y="2778029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TCP/IP „</a:t>
            </a:r>
            <a:r>
              <a:rPr lang="hu-HU" sz="1350" dirty="0" err="1"/>
              <a:t>flag</a:t>
            </a:r>
            <a:r>
              <a:rPr lang="hu-HU" sz="1350" dirty="0"/>
              <a:t> </a:t>
            </a:r>
            <a:r>
              <a:rPr lang="hu-HU" sz="1350" dirty="0" err="1"/>
              <a:t>day</a:t>
            </a:r>
            <a:r>
              <a:rPr lang="hu-HU" sz="1350" dirty="0"/>
              <a:t>”</a:t>
            </a:r>
          </a:p>
          <a:p>
            <a:pPr algn="ctr"/>
            <a:r>
              <a:rPr lang="hu-HU" sz="1350" dirty="0"/>
              <a:t>(BSD Unix 4.2, ´83)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69D5592-B16D-4C53-B557-1F10590C4511}"/>
              </a:ext>
            </a:extLst>
          </p:cNvPr>
          <p:cNvSpPr txBox="1"/>
          <p:nvPr/>
        </p:nvSpPr>
        <p:spPr>
          <a:xfrm>
            <a:off x="4627803" y="3958618"/>
            <a:ext cx="159741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Congestion</a:t>
            </a:r>
            <a:r>
              <a:rPr lang="hu-HU" sz="1350" b="1" dirty="0"/>
              <a:t> </a:t>
            </a:r>
            <a:r>
              <a:rPr lang="hu-HU" sz="1350" b="1" dirty="0" err="1"/>
              <a:t>collapse</a:t>
            </a:r>
            <a:endParaRPr lang="hu-HU" sz="1350" b="1" dirty="0"/>
          </a:p>
          <a:p>
            <a:pPr algn="ctr"/>
            <a:r>
              <a:rPr lang="hu-HU" sz="1350" b="1" dirty="0"/>
              <a:t>(´86)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37F7CCF3-6C68-4FB4-9EA9-D0A0028D6AE0}"/>
              </a:ext>
            </a:extLst>
          </p:cNvPr>
          <p:cNvSpPr txBox="1"/>
          <p:nvPr/>
        </p:nvSpPr>
        <p:spPr>
          <a:xfrm>
            <a:off x="5385070" y="3022192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Tahoe</a:t>
            </a:r>
            <a:endParaRPr lang="hu-HU" sz="1350" b="1" dirty="0"/>
          </a:p>
          <a:p>
            <a:pPr algn="ctr"/>
            <a:r>
              <a:rPr lang="hu-HU" sz="1350" b="1" dirty="0"/>
              <a:t>(Jacobson, ´88)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DEE57C20-60A8-4113-95E0-DD8EAA2390B1}"/>
              </a:ext>
            </a:extLst>
          </p:cNvPr>
          <p:cNvSpPr txBox="1"/>
          <p:nvPr/>
        </p:nvSpPr>
        <p:spPr>
          <a:xfrm>
            <a:off x="5764215" y="2197887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(Jacobson, ´90)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B450E43D-D6C0-421B-8CFF-9533CF155F33}"/>
              </a:ext>
            </a:extLst>
          </p:cNvPr>
          <p:cNvCxnSpPr>
            <a:cxnSpLocks/>
          </p:cNvCxnSpPr>
          <p:nvPr/>
        </p:nvCxnSpPr>
        <p:spPr>
          <a:xfrm flipV="1">
            <a:off x="6562921" y="2605204"/>
            <a:ext cx="3590" cy="21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obb oldali kapcsos zárójel 60">
            <a:extLst>
              <a:ext uri="{FF2B5EF4-FFF2-40B4-BE49-F238E27FC236}">
                <a16:creationId xmlns:a16="http://schemas.microsoft.com/office/drawing/2014/main" id="{34444E73-726C-4EEE-8FB4-873830A8E5A5}"/>
              </a:ext>
            </a:extLst>
          </p:cNvPr>
          <p:cNvSpPr/>
          <p:nvPr/>
        </p:nvSpPr>
        <p:spPr>
          <a:xfrm rot="5400000">
            <a:off x="3000748" y="3189812"/>
            <a:ext cx="292000" cy="41607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2" name="Jobb oldali kapcsos zárójel 61">
            <a:extLst>
              <a:ext uri="{FF2B5EF4-FFF2-40B4-BE49-F238E27FC236}">
                <a16:creationId xmlns:a16="http://schemas.microsoft.com/office/drawing/2014/main" id="{ADEFD5E0-C0A9-4C19-8C40-F72BDFB3825B}"/>
              </a:ext>
            </a:extLst>
          </p:cNvPr>
          <p:cNvSpPr/>
          <p:nvPr/>
        </p:nvSpPr>
        <p:spPr>
          <a:xfrm rot="5400000">
            <a:off x="6823285" y="3678565"/>
            <a:ext cx="292000" cy="31819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104CAB7-71A7-421F-9756-24DB4C216B01}"/>
              </a:ext>
            </a:extLst>
          </p:cNvPr>
          <p:cNvSpPr txBox="1"/>
          <p:nvPr/>
        </p:nvSpPr>
        <p:spPr>
          <a:xfrm>
            <a:off x="2389327" y="54905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Pre-history</a:t>
            </a:r>
            <a:endParaRPr lang="hu-HU" sz="1350" dirty="0"/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3730982-AEEF-4562-8276-0CB630C6B7AA}"/>
              </a:ext>
            </a:extLst>
          </p:cNvPr>
          <p:cNvSpPr txBox="1"/>
          <p:nvPr/>
        </p:nvSpPr>
        <p:spPr>
          <a:xfrm>
            <a:off x="6193371" y="5460883"/>
            <a:ext cx="1551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Classic </a:t>
            </a:r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endParaRPr lang="hu-HU" sz="1350" dirty="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A651CAAE-FF9D-4796-9D7D-A92B53866DA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7417320" y="2295940"/>
            <a:ext cx="0" cy="2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A70665F-921A-4E29-BB27-9CE0040E2170}"/>
              </a:ext>
            </a:extLst>
          </p:cNvPr>
          <p:cNvCxnSpPr>
            <a:cxnSpLocks/>
          </p:cNvCxnSpPr>
          <p:nvPr/>
        </p:nvCxnSpPr>
        <p:spPr>
          <a:xfrm flipV="1">
            <a:off x="7739189" y="4200991"/>
            <a:ext cx="6009" cy="5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C4E82B6-DD6A-495F-AE06-A6DE6D4D82AE}"/>
              </a:ext>
            </a:extLst>
          </p:cNvPr>
          <p:cNvCxnSpPr>
            <a:cxnSpLocks/>
          </p:cNvCxnSpPr>
          <p:nvPr/>
        </p:nvCxnSpPr>
        <p:spPr>
          <a:xfrm flipV="1">
            <a:off x="8034702" y="3297776"/>
            <a:ext cx="0" cy="14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F56222A-B862-438E-825F-02AC06C59999}"/>
              </a:ext>
            </a:extLst>
          </p:cNvPr>
          <p:cNvCxnSpPr>
            <a:cxnSpLocks/>
          </p:cNvCxnSpPr>
          <p:nvPr/>
        </p:nvCxnSpPr>
        <p:spPr>
          <a:xfrm flipV="1">
            <a:off x="8388747" y="2605204"/>
            <a:ext cx="0" cy="21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2DAAD17-C434-4972-89C8-E8AA256A1F0E}"/>
              </a:ext>
            </a:extLst>
          </p:cNvPr>
          <p:cNvSpPr txBox="1"/>
          <p:nvPr/>
        </p:nvSpPr>
        <p:spPr>
          <a:xfrm>
            <a:off x="6866169" y="1580359"/>
            <a:ext cx="1102302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TCP Vegas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Brakmo</a:t>
            </a:r>
            <a:r>
              <a:rPr lang="hu-HU" sz="1350" b="1" dirty="0">
                <a:solidFill>
                  <a:srgbClr val="0070C0"/>
                </a:solidFill>
              </a:rPr>
              <a:t>, ´93)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FD962BD7-19B2-488E-8571-CBE91EFDEA90}"/>
              </a:ext>
            </a:extLst>
          </p:cNvPr>
          <p:cNvSpPr/>
          <p:nvPr/>
        </p:nvSpPr>
        <p:spPr>
          <a:xfrm>
            <a:off x="6193372" y="1613925"/>
            <a:ext cx="672797" cy="434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Delay</a:t>
            </a:r>
            <a:endParaRPr lang="hu-HU" sz="1350" dirty="0"/>
          </a:p>
          <a:p>
            <a:pPr algn="ctr"/>
            <a:r>
              <a:rPr lang="hu-HU" sz="1350" dirty="0" err="1"/>
              <a:t>based</a:t>
            </a:r>
            <a:endParaRPr lang="hu-HU" sz="135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51F5820-7DE2-430E-A52B-4A96E350FE76}"/>
              </a:ext>
            </a:extLst>
          </p:cNvPr>
          <p:cNvSpPr txBox="1"/>
          <p:nvPr/>
        </p:nvSpPr>
        <p:spPr>
          <a:xfrm>
            <a:off x="7252184" y="3779791"/>
            <a:ext cx="968039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ECN</a:t>
            </a:r>
          </a:p>
          <a:p>
            <a:pPr algn="ctr"/>
            <a:r>
              <a:rPr lang="hu-HU" sz="1350" b="1" dirty="0"/>
              <a:t>(Floyd, ´94)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7BE013FF-B4B0-4BB5-82C3-B00E2C90EB8B}"/>
              </a:ext>
            </a:extLst>
          </p:cNvPr>
          <p:cNvSpPr txBox="1"/>
          <p:nvPr/>
        </p:nvSpPr>
        <p:spPr>
          <a:xfrm>
            <a:off x="7409345" y="2827464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New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Hoe</a:t>
            </a:r>
            <a:r>
              <a:rPr lang="hu-HU" sz="1350" b="1" dirty="0"/>
              <a:t>, ´95)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5336513-34BB-4653-B147-706F41767667}"/>
              </a:ext>
            </a:extLst>
          </p:cNvPr>
          <p:cNvSpPr txBox="1"/>
          <p:nvPr/>
        </p:nvSpPr>
        <p:spPr>
          <a:xfrm>
            <a:off x="7763390" y="2209321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with</a:t>
            </a:r>
            <a:r>
              <a:rPr lang="hu-HU" sz="1350" b="1" dirty="0"/>
              <a:t> SACK</a:t>
            </a:r>
          </a:p>
          <a:p>
            <a:pPr algn="ctr"/>
            <a:r>
              <a:rPr lang="hu-HU" sz="1350" b="1" dirty="0"/>
              <a:t>(Floyd, ´96)</a:t>
            </a:r>
          </a:p>
        </p:txBody>
      </p: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01134F81-B5E9-4F43-8A32-68325DF2903B}"/>
              </a:ext>
            </a:extLst>
          </p:cNvPr>
          <p:cNvCxnSpPr>
            <a:stCxn id="56" idx="0"/>
          </p:cNvCxnSpPr>
          <p:nvPr/>
        </p:nvCxnSpPr>
        <p:spPr>
          <a:xfrm flipV="1">
            <a:off x="5426509" y="3505599"/>
            <a:ext cx="436245" cy="45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BA3ED870-1B32-49E0-A19C-C5AA277DAFFF}"/>
              </a:ext>
            </a:extLst>
          </p:cNvPr>
          <p:cNvCxnSpPr/>
          <p:nvPr/>
        </p:nvCxnSpPr>
        <p:spPr>
          <a:xfrm flipV="1">
            <a:off x="6017869" y="2623103"/>
            <a:ext cx="436245" cy="45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7C9CDAA0-CCF6-4CBA-B384-E759E4ED9939}"/>
              </a:ext>
            </a:extLst>
          </p:cNvPr>
          <p:cNvCxnSpPr>
            <a:cxnSpLocks/>
          </p:cNvCxnSpPr>
          <p:nvPr/>
        </p:nvCxnSpPr>
        <p:spPr>
          <a:xfrm>
            <a:off x="6951470" y="2631989"/>
            <a:ext cx="540608" cy="37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348598E-5547-47B2-9CDB-D8A28471512C}"/>
              </a:ext>
            </a:extLst>
          </p:cNvPr>
          <p:cNvCxnSpPr>
            <a:cxnSpLocks/>
          </p:cNvCxnSpPr>
          <p:nvPr/>
        </p:nvCxnSpPr>
        <p:spPr>
          <a:xfrm>
            <a:off x="7100361" y="2387425"/>
            <a:ext cx="776676" cy="5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églalap 90">
            <a:extLst>
              <a:ext uri="{FF2B5EF4-FFF2-40B4-BE49-F238E27FC236}">
                <a16:creationId xmlns:a16="http://schemas.microsoft.com/office/drawing/2014/main" id="{F798B4CD-1D78-4C82-BAAA-E92DB8F6A187}"/>
              </a:ext>
            </a:extLst>
          </p:cNvPr>
          <p:cNvSpPr/>
          <p:nvPr/>
        </p:nvSpPr>
        <p:spPr>
          <a:xfrm>
            <a:off x="6601622" y="3830180"/>
            <a:ext cx="723633" cy="4343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/>
              <a:t>Router</a:t>
            </a:r>
          </a:p>
          <a:p>
            <a:pPr algn="ctr"/>
            <a:r>
              <a:rPr lang="hu-HU" sz="1350" dirty="0" err="1"/>
              <a:t>support</a:t>
            </a:r>
            <a:endParaRPr lang="hu-HU" sz="1350" dirty="0"/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44D29A63-F190-4892-9598-9683CE960BB9}"/>
              </a:ext>
            </a:extLst>
          </p:cNvPr>
          <p:cNvCxnSpPr>
            <a:cxnSpLocks/>
          </p:cNvCxnSpPr>
          <p:nvPr/>
        </p:nvCxnSpPr>
        <p:spPr>
          <a:xfrm>
            <a:off x="6787142" y="2719388"/>
            <a:ext cx="583544" cy="1201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820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Szolgáltatás megtagadása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Denial of Service</a:t>
            </a:r>
            <a:r>
              <a:rPr lang="hu-HU" dirty="0"/>
              <a:t> (</a:t>
            </a:r>
            <a:r>
              <a:rPr lang="hu-HU" dirty="0" err="1"/>
              <a:t>DoS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098" name="Picture 2" descr="Image result for syn cookie">
            <a:extLst>
              <a:ext uri="{FF2B5EF4-FFF2-40B4-BE49-F238E27FC236}">
                <a16:creationId xmlns:a16="http://schemas.microsoft.com/office/drawing/2014/main" id="{1EE5D972-577D-4985-B361-2603DB42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1665736"/>
            <a:ext cx="6659880" cy="496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298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5D681A53-BF40-4193-8DA1-565C2FF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evolution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3DF6A5A6-91B8-4417-9C39-24C66924904D}"/>
              </a:ext>
            </a:extLst>
          </p:cNvPr>
          <p:cNvCxnSpPr>
            <a:cxnSpLocks/>
          </p:cNvCxnSpPr>
          <p:nvPr/>
        </p:nvCxnSpPr>
        <p:spPr>
          <a:xfrm>
            <a:off x="695352" y="4788526"/>
            <a:ext cx="786490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8A924F4-F96D-4896-8B57-3533775EE1FE}"/>
              </a:ext>
            </a:extLst>
          </p:cNvPr>
          <p:cNvCxnSpPr/>
          <p:nvPr/>
        </p:nvCxnSpPr>
        <p:spPr>
          <a:xfrm>
            <a:off x="69535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8298A30-ECB1-4A33-86CF-03457AC94052}"/>
              </a:ext>
            </a:extLst>
          </p:cNvPr>
          <p:cNvCxnSpPr/>
          <p:nvPr/>
        </p:nvCxnSpPr>
        <p:spPr>
          <a:xfrm>
            <a:off x="216354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48FF955-3C76-45AB-A546-5E2130F18C95}"/>
              </a:ext>
            </a:extLst>
          </p:cNvPr>
          <p:cNvCxnSpPr/>
          <p:nvPr/>
        </p:nvCxnSpPr>
        <p:spPr>
          <a:xfrm>
            <a:off x="3630128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8D50FB0-E460-4763-B8D2-9D5DE10CC3FE}"/>
              </a:ext>
            </a:extLst>
          </p:cNvPr>
          <p:cNvCxnSpPr/>
          <p:nvPr/>
        </p:nvCxnSpPr>
        <p:spPr>
          <a:xfrm>
            <a:off x="5098319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EC7B5F6-CAC0-4CC6-A4D4-7BBFFC7CAA13}"/>
              </a:ext>
            </a:extLst>
          </p:cNvPr>
          <p:cNvCxnSpPr/>
          <p:nvPr/>
        </p:nvCxnSpPr>
        <p:spPr>
          <a:xfrm>
            <a:off x="6566511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06BD4E6-13FA-49BB-8EF6-6BD9680828CF}"/>
              </a:ext>
            </a:extLst>
          </p:cNvPr>
          <p:cNvCxnSpPr/>
          <p:nvPr/>
        </p:nvCxnSpPr>
        <p:spPr>
          <a:xfrm>
            <a:off x="803470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688807-7FEE-46D9-BA3A-8E36A2AC549E}"/>
              </a:ext>
            </a:extLst>
          </p:cNvPr>
          <p:cNvSpPr txBox="1"/>
          <p:nvPr/>
        </p:nvSpPr>
        <p:spPr>
          <a:xfrm>
            <a:off x="47645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C9F58B4-3591-4CBA-B89C-D2F45BF1C669}"/>
              </a:ext>
            </a:extLst>
          </p:cNvPr>
          <p:cNvSpPr txBox="1"/>
          <p:nvPr/>
        </p:nvSpPr>
        <p:spPr>
          <a:xfrm>
            <a:off x="193454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1975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0C970F-5A00-46B2-A161-07E98C996A6F}"/>
              </a:ext>
            </a:extLst>
          </p:cNvPr>
          <p:cNvSpPr txBox="1"/>
          <p:nvPr/>
        </p:nvSpPr>
        <p:spPr>
          <a:xfrm>
            <a:off x="340273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0BA51-02A2-47F3-B36A-4EF7A5D1403D}"/>
              </a:ext>
            </a:extLst>
          </p:cNvPr>
          <p:cNvSpPr txBox="1"/>
          <p:nvPr/>
        </p:nvSpPr>
        <p:spPr>
          <a:xfrm>
            <a:off x="486931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1985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E7FEBF6-3ACD-4533-9DBF-4B23B712F8AC}"/>
              </a:ext>
            </a:extLst>
          </p:cNvPr>
          <p:cNvSpPr txBox="1"/>
          <p:nvPr/>
        </p:nvSpPr>
        <p:spPr>
          <a:xfrm>
            <a:off x="635504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E4E87DB-3BEF-44FB-95C3-AF7D73D0CC45}"/>
              </a:ext>
            </a:extLst>
          </p:cNvPr>
          <p:cNvSpPr txBox="1"/>
          <p:nvPr/>
        </p:nvSpPr>
        <p:spPr>
          <a:xfrm>
            <a:off x="780892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1F9F799-EDD1-4816-88EB-A6E5F9D36E83}"/>
              </a:ext>
            </a:extLst>
          </p:cNvPr>
          <p:cNvCxnSpPr/>
          <p:nvPr/>
        </p:nvCxnSpPr>
        <p:spPr>
          <a:xfrm>
            <a:off x="9496016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A2DB20A-9B62-4887-8A33-79A6593D2765}"/>
              </a:ext>
            </a:extLst>
          </p:cNvPr>
          <p:cNvCxnSpPr/>
          <p:nvPr/>
        </p:nvCxnSpPr>
        <p:spPr>
          <a:xfrm>
            <a:off x="10962599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346C87E-F064-4328-B92B-4CC99758D632}"/>
              </a:ext>
            </a:extLst>
          </p:cNvPr>
          <p:cNvCxnSpPr/>
          <p:nvPr/>
        </p:nvCxnSpPr>
        <p:spPr>
          <a:xfrm>
            <a:off x="12430790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839D58A-966C-42A3-9075-5D61ECFD0062}"/>
              </a:ext>
            </a:extLst>
          </p:cNvPr>
          <p:cNvCxnSpPr/>
          <p:nvPr/>
        </p:nvCxnSpPr>
        <p:spPr>
          <a:xfrm>
            <a:off x="1389898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1A596C1-157E-45E2-927F-CDDA7711E537}"/>
              </a:ext>
            </a:extLst>
          </p:cNvPr>
          <p:cNvCxnSpPr/>
          <p:nvPr/>
        </p:nvCxnSpPr>
        <p:spPr>
          <a:xfrm>
            <a:off x="15367172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B489A68-9BF6-440A-AF14-78D462846B17}"/>
              </a:ext>
            </a:extLst>
          </p:cNvPr>
          <p:cNvSpPr txBox="1"/>
          <p:nvPr/>
        </p:nvSpPr>
        <p:spPr>
          <a:xfrm>
            <a:off x="926701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ACC1BA0C-0F72-4938-B5B6-00810967C427}"/>
              </a:ext>
            </a:extLst>
          </p:cNvPr>
          <p:cNvSpPr txBox="1"/>
          <p:nvPr/>
        </p:nvSpPr>
        <p:spPr>
          <a:xfrm>
            <a:off x="1073520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5F46745-FBF5-490E-B148-9E439CEF5538}"/>
              </a:ext>
            </a:extLst>
          </p:cNvPr>
          <p:cNvSpPr txBox="1"/>
          <p:nvPr/>
        </p:nvSpPr>
        <p:spPr>
          <a:xfrm>
            <a:off x="1220178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D3727BF-3FD4-4FD5-BBFB-50E7F2FD672A}"/>
              </a:ext>
            </a:extLst>
          </p:cNvPr>
          <p:cNvSpPr txBox="1"/>
          <p:nvPr/>
        </p:nvSpPr>
        <p:spPr>
          <a:xfrm>
            <a:off x="1368751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611371-7DC5-4E8E-A2B7-94ADEEE26087}"/>
              </a:ext>
            </a:extLst>
          </p:cNvPr>
          <p:cNvSpPr txBox="1"/>
          <p:nvPr/>
        </p:nvSpPr>
        <p:spPr>
          <a:xfrm>
            <a:off x="15141391" y="4911318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2020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9F9D5527-FDA9-4794-BD6E-A979B5189012}"/>
              </a:ext>
            </a:extLst>
          </p:cNvPr>
          <p:cNvCxnSpPr/>
          <p:nvPr/>
        </p:nvCxnSpPr>
        <p:spPr>
          <a:xfrm flipV="1">
            <a:off x="1839951" y="4160799"/>
            <a:ext cx="0" cy="6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886C94E-D904-46DE-94C3-606574C23534}"/>
              </a:ext>
            </a:extLst>
          </p:cNvPr>
          <p:cNvCxnSpPr/>
          <p:nvPr/>
        </p:nvCxnSpPr>
        <p:spPr>
          <a:xfrm flipV="1">
            <a:off x="2163546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DB855F03-11C0-4318-B0F5-5A40AA11B88D}"/>
              </a:ext>
            </a:extLst>
          </p:cNvPr>
          <p:cNvCxnSpPr/>
          <p:nvPr/>
        </p:nvCxnSpPr>
        <p:spPr>
          <a:xfrm flipV="1">
            <a:off x="3941154" y="3842989"/>
            <a:ext cx="0" cy="9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F96AC98-1EDA-4C53-B156-67E7B330254F}"/>
              </a:ext>
            </a:extLst>
          </p:cNvPr>
          <p:cNvCxnSpPr>
            <a:cxnSpLocks/>
          </p:cNvCxnSpPr>
          <p:nvPr/>
        </p:nvCxnSpPr>
        <p:spPr>
          <a:xfrm flipV="1">
            <a:off x="4490351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E1E0D152-9B81-442D-BB7D-FF67C70814BB}"/>
              </a:ext>
            </a:extLst>
          </p:cNvPr>
          <p:cNvCxnSpPr>
            <a:cxnSpLocks/>
          </p:cNvCxnSpPr>
          <p:nvPr/>
        </p:nvCxnSpPr>
        <p:spPr>
          <a:xfrm flipV="1">
            <a:off x="5415902" y="4453518"/>
            <a:ext cx="0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A44BDDE-3871-41BD-8991-DBA99BCF8AC3}"/>
              </a:ext>
            </a:extLst>
          </p:cNvPr>
          <p:cNvCxnSpPr>
            <a:cxnSpLocks/>
          </p:cNvCxnSpPr>
          <p:nvPr/>
        </p:nvCxnSpPr>
        <p:spPr>
          <a:xfrm flipV="1">
            <a:off x="6001342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08A3B2-4D40-48C7-BD27-48833EAE9E5C}"/>
              </a:ext>
            </a:extLst>
          </p:cNvPr>
          <p:cNvSpPr txBox="1"/>
          <p:nvPr/>
        </p:nvSpPr>
        <p:spPr>
          <a:xfrm>
            <a:off x="1053791" y="3776083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Origins</a:t>
            </a:r>
            <a:r>
              <a:rPr lang="hu-HU" sz="1350" dirty="0"/>
              <a:t> of „TCP”</a:t>
            </a:r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Cerf</a:t>
            </a:r>
            <a:r>
              <a:rPr lang="hu-HU" sz="1350" dirty="0"/>
              <a:t> &amp; Kahn, ´74)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8F573BA-377C-49A9-8669-E877AAE43D3C}"/>
              </a:ext>
            </a:extLst>
          </p:cNvPr>
          <p:cNvSpPr txBox="1"/>
          <p:nvPr/>
        </p:nvSpPr>
        <p:spPr>
          <a:xfrm>
            <a:off x="1363228" y="2759692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3-way </a:t>
            </a:r>
            <a:r>
              <a:rPr lang="hu-HU" sz="1350" dirty="0" err="1"/>
              <a:t>handshake</a:t>
            </a:r>
            <a:endParaRPr lang="hu-HU" sz="1350" dirty="0"/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Tomlinson</a:t>
            </a:r>
            <a:r>
              <a:rPr lang="hu-HU" sz="1350" dirty="0"/>
              <a:t>, ´75)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A30BC33-D289-42C5-AE8E-179CE51A1062}"/>
              </a:ext>
            </a:extLst>
          </p:cNvPr>
          <p:cNvSpPr txBox="1"/>
          <p:nvPr/>
        </p:nvSpPr>
        <p:spPr>
          <a:xfrm>
            <a:off x="3142449" y="3505600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 and IP</a:t>
            </a:r>
          </a:p>
          <a:p>
            <a:pPr algn="ctr"/>
            <a:r>
              <a:rPr lang="hu-HU" sz="1350" dirty="0"/>
              <a:t>(RFC 791/793, ´81)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F4F2EE8-41A9-46AD-AD4F-0F3A76DB04A3}"/>
              </a:ext>
            </a:extLst>
          </p:cNvPr>
          <p:cNvSpPr txBox="1"/>
          <p:nvPr/>
        </p:nvSpPr>
        <p:spPr>
          <a:xfrm>
            <a:off x="3691646" y="2778029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TCP/IP „</a:t>
            </a:r>
            <a:r>
              <a:rPr lang="hu-HU" sz="1350" dirty="0" err="1"/>
              <a:t>flag</a:t>
            </a:r>
            <a:r>
              <a:rPr lang="hu-HU" sz="1350" dirty="0"/>
              <a:t> </a:t>
            </a:r>
            <a:r>
              <a:rPr lang="hu-HU" sz="1350" dirty="0" err="1"/>
              <a:t>day</a:t>
            </a:r>
            <a:r>
              <a:rPr lang="hu-HU" sz="1350" dirty="0"/>
              <a:t>”</a:t>
            </a:r>
          </a:p>
          <a:p>
            <a:pPr algn="ctr"/>
            <a:r>
              <a:rPr lang="hu-HU" sz="1350" dirty="0"/>
              <a:t>(BSD Unix 4.2, ´83)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69D5592-B16D-4C53-B557-1F10590C4511}"/>
              </a:ext>
            </a:extLst>
          </p:cNvPr>
          <p:cNvSpPr txBox="1"/>
          <p:nvPr/>
        </p:nvSpPr>
        <p:spPr>
          <a:xfrm>
            <a:off x="4627803" y="3958618"/>
            <a:ext cx="159741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Congestion</a:t>
            </a:r>
            <a:r>
              <a:rPr lang="hu-HU" sz="1350" b="1" dirty="0"/>
              <a:t> </a:t>
            </a:r>
            <a:r>
              <a:rPr lang="hu-HU" sz="1350" b="1" dirty="0" err="1"/>
              <a:t>collapse</a:t>
            </a:r>
            <a:endParaRPr lang="hu-HU" sz="1350" b="1" dirty="0"/>
          </a:p>
          <a:p>
            <a:pPr algn="ctr"/>
            <a:r>
              <a:rPr lang="hu-HU" sz="1350" b="1" dirty="0"/>
              <a:t>(´86)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37F7CCF3-6C68-4FB4-9EA9-D0A0028D6AE0}"/>
              </a:ext>
            </a:extLst>
          </p:cNvPr>
          <p:cNvSpPr txBox="1"/>
          <p:nvPr/>
        </p:nvSpPr>
        <p:spPr>
          <a:xfrm>
            <a:off x="5385070" y="3022192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Tahoe</a:t>
            </a:r>
            <a:endParaRPr lang="hu-HU" sz="1350" b="1" dirty="0"/>
          </a:p>
          <a:p>
            <a:pPr algn="ctr"/>
            <a:r>
              <a:rPr lang="hu-HU" sz="1350" b="1" dirty="0"/>
              <a:t>(Jacobson, ´88)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DEE57C20-60A8-4113-95E0-DD8EAA2390B1}"/>
              </a:ext>
            </a:extLst>
          </p:cNvPr>
          <p:cNvSpPr txBox="1"/>
          <p:nvPr/>
        </p:nvSpPr>
        <p:spPr>
          <a:xfrm>
            <a:off x="5764215" y="2197887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(Jacobson, ´90)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B450E43D-D6C0-421B-8CFF-9533CF155F33}"/>
              </a:ext>
            </a:extLst>
          </p:cNvPr>
          <p:cNvCxnSpPr>
            <a:cxnSpLocks/>
          </p:cNvCxnSpPr>
          <p:nvPr/>
        </p:nvCxnSpPr>
        <p:spPr>
          <a:xfrm flipV="1">
            <a:off x="6562921" y="2605204"/>
            <a:ext cx="3590" cy="21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obb oldali kapcsos zárójel 60">
            <a:extLst>
              <a:ext uri="{FF2B5EF4-FFF2-40B4-BE49-F238E27FC236}">
                <a16:creationId xmlns:a16="http://schemas.microsoft.com/office/drawing/2014/main" id="{34444E73-726C-4EEE-8FB4-873830A8E5A5}"/>
              </a:ext>
            </a:extLst>
          </p:cNvPr>
          <p:cNvSpPr/>
          <p:nvPr/>
        </p:nvSpPr>
        <p:spPr>
          <a:xfrm rot="5400000">
            <a:off x="3000748" y="3189812"/>
            <a:ext cx="292000" cy="41607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2" name="Jobb oldali kapcsos zárójel 61">
            <a:extLst>
              <a:ext uri="{FF2B5EF4-FFF2-40B4-BE49-F238E27FC236}">
                <a16:creationId xmlns:a16="http://schemas.microsoft.com/office/drawing/2014/main" id="{ADEFD5E0-C0A9-4C19-8C40-F72BDFB3825B}"/>
              </a:ext>
            </a:extLst>
          </p:cNvPr>
          <p:cNvSpPr/>
          <p:nvPr/>
        </p:nvSpPr>
        <p:spPr>
          <a:xfrm rot="5400000">
            <a:off x="6823285" y="3678565"/>
            <a:ext cx="292000" cy="31819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104CAB7-71A7-421F-9756-24DB4C216B01}"/>
              </a:ext>
            </a:extLst>
          </p:cNvPr>
          <p:cNvSpPr txBox="1"/>
          <p:nvPr/>
        </p:nvSpPr>
        <p:spPr>
          <a:xfrm>
            <a:off x="2389327" y="54905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Pre-history</a:t>
            </a:r>
            <a:endParaRPr lang="hu-HU" sz="1350" dirty="0"/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3730982-AEEF-4562-8276-0CB630C6B7AA}"/>
              </a:ext>
            </a:extLst>
          </p:cNvPr>
          <p:cNvSpPr txBox="1"/>
          <p:nvPr/>
        </p:nvSpPr>
        <p:spPr>
          <a:xfrm>
            <a:off x="6193371" y="5460883"/>
            <a:ext cx="1551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Classic </a:t>
            </a:r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endParaRPr lang="hu-HU" sz="1350" dirty="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A651CAAE-FF9D-4796-9D7D-A92B53866DA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7417320" y="2295940"/>
            <a:ext cx="0" cy="2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A70665F-921A-4E29-BB27-9CE0040E2170}"/>
              </a:ext>
            </a:extLst>
          </p:cNvPr>
          <p:cNvCxnSpPr>
            <a:cxnSpLocks/>
          </p:cNvCxnSpPr>
          <p:nvPr/>
        </p:nvCxnSpPr>
        <p:spPr>
          <a:xfrm flipV="1">
            <a:off x="7739189" y="4200991"/>
            <a:ext cx="6009" cy="5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C4E82B6-DD6A-495F-AE06-A6DE6D4D82AE}"/>
              </a:ext>
            </a:extLst>
          </p:cNvPr>
          <p:cNvCxnSpPr>
            <a:cxnSpLocks/>
          </p:cNvCxnSpPr>
          <p:nvPr/>
        </p:nvCxnSpPr>
        <p:spPr>
          <a:xfrm flipV="1">
            <a:off x="8034702" y="3297776"/>
            <a:ext cx="0" cy="14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F56222A-B862-438E-825F-02AC06C59999}"/>
              </a:ext>
            </a:extLst>
          </p:cNvPr>
          <p:cNvCxnSpPr>
            <a:cxnSpLocks/>
          </p:cNvCxnSpPr>
          <p:nvPr/>
        </p:nvCxnSpPr>
        <p:spPr>
          <a:xfrm flipV="1">
            <a:off x="8388747" y="2605204"/>
            <a:ext cx="0" cy="21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2DAAD17-C434-4972-89C8-E8AA256A1F0E}"/>
              </a:ext>
            </a:extLst>
          </p:cNvPr>
          <p:cNvSpPr txBox="1"/>
          <p:nvPr/>
        </p:nvSpPr>
        <p:spPr>
          <a:xfrm>
            <a:off x="6866169" y="1580359"/>
            <a:ext cx="1102302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TCP Vegas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Brakmo</a:t>
            </a:r>
            <a:r>
              <a:rPr lang="hu-HU" sz="1350" b="1" dirty="0">
                <a:solidFill>
                  <a:srgbClr val="0070C0"/>
                </a:solidFill>
              </a:rPr>
              <a:t>, ´93)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FD962BD7-19B2-488E-8571-CBE91EFDEA90}"/>
              </a:ext>
            </a:extLst>
          </p:cNvPr>
          <p:cNvSpPr/>
          <p:nvPr/>
        </p:nvSpPr>
        <p:spPr>
          <a:xfrm>
            <a:off x="6193372" y="1613925"/>
            <a:ext cx="672797" cy="434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Delay</a:t>
            </a:r>
            <a:endParaRPr lang="hu-HU" sz="1350" dirty="0"/>
          </a:p>
          <a:p>
            <a:pPr algn="ctr"/>
            <a:r>
              <a:rPr lang="hu-HU" sz="1350" dirty="0" err="1"/>
              <a:t>based</a:t>
            </a:r>
            <a:endParaRPr lang="hu-HU" sz="135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51F5820-7DE2-430E-A52B-4A96E350FE76}"/>
              </a:ext>
            </a:extLst>
          </p:cNvPr>
          <p:cNvSpPr txBox="1"/>
          <p:nvPr/>
        </p:nvSpPr>
        <p:spPr>
          <a:xfrm>
            <a:off x="7252184" y="3779791"/>
            <a:ext cx="968039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ECN</a:t>
            </a:r>
          </a:p>
          <a:p>
            <a:pPr algn="ctr"/>
            <a:r>
              <a:rPr lang="hu-HU" sz="1350" b="1" dirty="0"/>
              <a:t>(Floyd, ´94)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7BE013FF-B4B0-4BB5-82C3-B00E2C90EB8B}"/>
              </a:ext>
            </a:extLst>
          </p:cNvPr>
          <p:cNvSpPr txBox="1"/>
          <p:nvPr/>
        </p:nvSpPr>
        <p:spPr>
          <a:xfrm>
            <a:off x="7409345" y="2827464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New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Hoe</a:t>
            </a:r>
            <a:r>
              <a:rPr lang="hu-HU" sz="1350" b="1" dirty="0"/>
              <a:t>, ´95)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5336513-34BB-4653-B147-706F41767667}"/>
              </a:ext>
            </a:extLst>
          </p:cNvPr>
          <p:cNvSpPr txBox="1"/>
          <p:nvPr/>
        </p:nvSpPr>
        <p:spPr>
          <a:xfrm>
            <a:off x="7763390" y="2209321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with</a:t>
            </a:r>
            <a:r>
              <a:rPr lang="hu-HU" sz="1350" b="1" dirty="0"/>
              <a:t> SACK</a:t>
            </a:r>
          </a:p>
          <a:p>
            <a:pPr algn="ctr"/>
            <a:r>
              <a:rPr lang="hu-HU" sz="1350" b="1" dirty="0"/>
              <a:t>(Floyd, ´96)</a:t>
            </a:r>
          </a:p>
        </p:txBody>
      </p: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01134F81-B5E9-4F43-8A32-68325DF2903B}"/>
              </a:ext>
            </a:extLst>
          </p:cNvPr>
          <p:cNvCxnSpPr>
            <a:stCxn id="56" idx="0"/>
          </p:cNvCxnSpPr>
          <p:nvPr/>
        </p:nvCxnSpPr>
        <p:spPr>
          <a:xfrm flipV="1">
            <a:off x="5426509" y="3505599"/>
            <a:ext cx="436245" cy="45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BA3ED870-1B32-49E0-A19C-C5AA277DAFFF}"/>
              </a:ext>
            </a:extLst>
          </p:cNvPr>
          <p:cNvCxnSpPr/>
          <p:nvPr/>
        </p:nvCxnSpPr>
        <p:spPr>
          <a:xfrm flipV="1">
            <a:off x="6017869" y="2623103"/>
            <a:ext cx="436245" cy="45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7C9CDAA0-CCF6-4CBA-B384-E759E4ED9939}"/>
              </a:ext>
            </a:extLst>
          </p:cNvPr>
          <p:cNvCxnSpPr>
            <a:cxnSpLocks/>
          </p:cNvCxnSpPr>
          <p:nvPr/>
        </p:nvCxnSpPr>
        <p:spPr>
          <a:xfrm>
            <a:off x="6951470" y="2631989"/>
            <a:ext cx="540608" cy="37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348598E-5547-47B2-9CDB-D8A28471512C}"/>
              </a:ext>
            </a:extLst>
          </p:cNvPr>
          <p:cNvCxnSpPr>
            <a:cxnSpLocks/>
          </p:cNvCxnSpPr>
          <p:nvPr/>
        </p:nvCxnSpPr>
        <p:spPr>
          <a:xfrm>
            <a:off x="7100361" y="2387425"/>
            <a:ext cx="776676" cy="5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églalap 90">
            <a:extLst>
              <a:ext uri="{FF2B5EF4-FFF2-40B4-BE49-F238E27FC236}">
                <a16:creationId xmlns:a16="http://schemas.microsoft.com/office/drawing/2014/main" id="{F798B4CD-1D78-4C82-BAAA-E92DB8F6A187}"/>
              </a:ext>
            </a:extLst>
          </p:cNvPr>
          <p:cNvSpPr/>
          <p:nvPr/>
        </p:nvSpPr>
        <p:spPr>
          <a:xfrm>
            <a:off x="6601622" y="3830180"/>
            <a:ext cx="723633" cy="4343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/>
              <a:t>Router</a:t>
            </a:r>
          </a:p>
          <a:p>
            <a:pPr algn="ctr"/>
            <a:r>
              <a:rPr lang="hu-HU" sz="1350" dirty="0" err="1"/>
              <a:t>support</a:t>
            </a:r>
            <a:endParaRPr lang="hu-HU" sz="1350" dirty="0"/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44D29A63-F190-4892-9598-9683CE960BB9}"/>
              </a:ext>
            </a:extLst>
          </p:cNvPr>
          <p:cNvCxnSpPr>
            <a:cxnSpLocks/>
          </p:cNvCxnSpPr>
          <p:nvPr/>
        </p:nvCxnSpPr>
        <p:spPr>
          <a:xfrm>
            <a:off x="6787142" y="2719388"/>
            <a:ext cx="583544" cy="1201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19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5D681A53-BF40-4193-8DA1-565C2FF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evolution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3DF6A5A6-91B8-4417-9C39-24C66924904D}"/>
              </a:ext>
            </a:extLst>
          </p:cNvPr>
          <p:cNvCxnSpPr>
            <a:cxnSpLocks/>
          </p:cNvCxnSpPr>
          <p:nvPr/>
        </p:nvCxnSpPr>
        <p:spPr>
          <a:xfrm>
            <a:off x="695352" y="4788526"/>
            <a:ext cx="786490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8A924F4-F96D-4896-8B57-3533775EE1FE}"/>
              </a:ext>
            </a:extLst>
          </p:cNvPr>
          <p:cNvCxnSpPr/>
          <p:nvPr/>
        </p:nvCxnSpPr>
        <p:spPr>
          <a:xfrm>
            <a:off x="69535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8298A30-ECB1-4A33-86CF-03457AC94052}"/>
              </a:ext>
            </a:extLst>
          </p:cNvPr>
          <p:cNvCxnSpPr/>
          <p:nvPr/>
        </p:nvCxnSpPr>
        <p:spPr>
          <a:xfrm>
            <a:off x="216354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48FF955-3C76-45AB-A546-5E2130F18C95}"/>
              </a:ext>
            </a:extLst>
          </p:cNvPr>
          <p:cNvCxnSpPr/>
          <p:nvPr/>
        </p:nvCxnSpPr>
        <p:spPr>
          <a:xfrm>
            <a:off x="3630128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8D50FB0-E460-4763-B8D2-9D5DE10CC3FE}"/>
              </a:ext>
            </a:extLst>
          </p:cNvPr>
          <p:cNvCxnSpPr/>
          <p:nvPr/>
        </p:nvCxnSpPr>
        <p:spPr>
          <a:xfrm>
            <a:off x="5098319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EC7B5F6-CAC0-4CC6-A4D4-7BBFFC7CAA13}"/>
              </a:ext>
            </a:extLst>
          </p:cNvPr>
          <p:cNvCxnSpPr/>
          <p:nvPr/>
        </p:nvCxnSpPr>
        <p:spPr>
          <a:xfrm>
            <a:off x="6566511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06BD4E6-13FA-49BB-8EF6-6BD9680828CF}"/>
              </a:ext>
            </a:extLst>
          </p:cNvPr>
          <p:cNvCxnSpPr/>
          <p:nvPr/>
        </p:nvCxnSpPr>
        <p:spPr>
          <a:xfrm>
            <a:off x="8034702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688807-7FEE-46D9-BA3A-8E36A2AC549E}"/>
              </a:ext>
            </a:extLst>
          </p:cNvPr>
          <p:cNvSpPr txBox="1"/>
          <p:nvPr/>
        </p:nvSpPr>
        <p:spPr>
          <a:xfrm>
            <a:off x="47645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C9F58B4-3591-4CBA-B89C-D2F45BF1C669}"/>
              </a:ext>
            </a:extLst>
          </p:cNvPr>
          <p:cNvSpPr txBox="1"/>
          <p:nvPr/>
        </p:nvSpPr>
        <p:spPr>
          <a:xfrm>
            <a:off x="1934541" y="4914096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1975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0C970F-5A00-46B2-A161-07E98C996A6F}"/>
              </a:ext>
            </a:extLst>
          </p:cNvPr>
          <p:cNvSpPr txBox="1"/>
          <p:nvPr/>
        </p:nvSpPr>
        <p:spPr>
          <a:xfrm>
            <a:off x="340273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0BA51-02A2-47F3-B36A-4EF7A5D1403D}"/>
              </a:ext>
            </a:extLst>
          </p:cNvPr>
          <p:cNvSpPr txBox="1"/>
          <p:nvPr/>
        </p:nvSpPr>
        <p:spPr>
          <a:xfrm>
            <a:off x="486931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1985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E7FEBF6-3ACD-4533-9DBF-4B23B712F8AC}"/>
              </a:ext>
            </a:extLst>
          </p:cNvPr>
          <p:cNvSpPr txBox="1"/>
          <p:nvPr/>
        </p:nvSpPr>
        <p:spPr>
          <a:xfrm>
            <a:off x="6355045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E4E87DB-3BEF-44FB-95C3-AF7D73D0CC45}"/>
              </a:ext>
            </a:extLst>
          </p:cNvPr>
          <p:cNvSpPr txBox="1"/>
          <p:nvPr/>
        </p:nvSpPr>
        <p:spPr>
          <a:xfrm>
            <a:off x="780892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1F9F799-EDD1-4816-88EB-A6E5F9D36E83}"/>
              </a:ext>
            </a:extLst>
          </p:cNvPr>
          <p:cNvCxnSpPr/>
          <p:nvPr/>
        </p:nvCxnSpPr>
        <p:spPr>
          <a:xfrm>
            <a:off x="9496016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A2DB20A-9B62-4887-8A33-79A6593D2765}"/>
              </a:ext>
            </a:extLst>
          </p:cNvPr>
          <p:cNvCxnSpPr/>
          <p:nvPr/>
        </p:nvCxnSpPr>
        <p:spPr>
          <a:xfrm>
            <a:off x="10962599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346C87E-F064-4328-B92B-4CC99758D632}"/>
              </a:ext>
            </a:extLst>
          </p:cNvPr>
          <p:cNvCxnSpPr/>
          <p:nvPr/>
        </p:nvCxnSpPr>
        <p:spPr>
          <a:xfrm>
            <a:off x="12430790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839D58A-966C-42A3-9075-5D61ECFD0062}"/>
              </a:ext>
            </a:extLst>
          </p:cNvPr>
          <p:cNvCxnSpPr/>
          <p:nvPr/>
        </p:nvCxnSpPr>
        <p:spPr>
          <a:xfrm>
            <a:off x="1389898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1A596C1-157E-45E2-927F-CDDA7711E537}"/>
              </a:ext>
            </a:extLst>
          </p:cNvPr>
          <p:cNvCxnSpPr/>
          <p:nvPr/>
        </p:nvCxnSpPr>
        <p:spPr>
          <a:xfrm>
            <a:off x="15367172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B489A68-9BF6-440A-AF14-78D462846B17}"/>
              </a:ext>
            </a:extLst>
          </p:cNvPr>
          <p:cNvSpPr txBox="1"/>
          <p:nvPr/>
        </p:nvSpPr>
        <p:spPr>
          <a:xfrm>
            <a:off x="9267011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ACC1BA0C-0F72-4938-B5B6-00810967C427}"/>
              </a:ext>
            </a:extLst>
          </p:cNvPr>
          <p:cNvSpPr txBox="1"/>
          <p:nvPr/>
        </p:nvSpPr>
        <p:spPr>
          <a:xfrm>
            <a:off x="1073520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5F46745-FBF5-490E-B148-9E439CEF5538}"/>
              </a:ext>
            </a:extLst>
          </p:cNvPr>
          <p:cNvSpPr txBox="1"/>
          <p:nvPr/>
        </p:nvSpPr>
        <p:spPr>
          <a:xfrm>
            <a:off x="1220178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D3727BF-3FD4-4FD5-BBFB-50E7F2FD672A}"/>
              </a:ext>
            </a:extLst>
          </p:cNvPr>
          <p:cNvSpPr txBox="1"/>
          <p:nvPr/>
        </p:nvSpPr>
        <p:spPr>
          <a:xfrm>
            <a:off x="13687515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611371-7DC5-4E8E-A2B7-94ADEEE26087}"/>
              </a:ext>
            </a:extLst>
          </p:cNvPr>
          <p:cNvSpPr txBox="1"/>
          <p:nvPr/>
        </p:nvSpPr>
        <p:spPr>
          <a:xfrm>
            <a:off x="15141391" y="4911318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2020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9F9D5527-FDA9-4794-BD6E-A979B5189012}"/>
              </a:ext>
            </a:extLst>
          </p:cNvPr>
          <p:cNvCxnSpPr/>
          <p:nvPr/>
        </p:nvCxnSpPr>
        <p:spPr>
          <a:xfrm flipV="1">
            <a:off x="1839951" y="4160799"/>
            <a:ext cx="0" cy="6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886C94E-D904-46DE-94C3-606574C23534}"/>
              </a:ext>
            </a:extLst>
          </p:cNvPr>
          <p:cNvCxnSpPr/>
          <p:nvPr/>
        </p:nvCxnSpPr>
        <p:spPr>
          <a:xfrm flipV="1">
            <a:off x="2163546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DB855F03-11C0-4318-B0F5-5A40AA11B88D}"/>
              </a:ext>
            </a:extLst>
          </p:cNvPr>
          <p:cNvCxnSpPr/>
          <p:nvPr/>
        </p:nvCxnSpPr>
        <p:spPr>
          <a:xfrm flipV="1">
            <a:off x="3941154" y="3842989"/>
            <a:ext cx="0" cy="9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F96AC98-1EDA-4C53-B156-67E7B330254F}"/>
              </a:ext>
            </a:extLst>
          </p:cNvPr>
          <p:cNvCxnSpPr>
            <a:cxnSpLocks/>
          </p:cNvCxnSpPr>
          <p:nvPr/>
        </p:nvCxnSpPr>
        <p:spPr>
          <a:xfrm flipV="1">
            <a:off x="4490351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E1E0D152-9B81-442D-BB7D-FF67C70814BB}"/>
              </a:ext>
            </a:extLst>
          </p:cNvPr>
          <p:cNvCxnSpPr>
            <a:cxnSpLocks/>
          </p:cNvCxnSpPr>
          <p:nvPr/>
        </p:nvCxnSpPr>
        <p:spPr>
          <a:xfrm flipV="1">
            <a:off x="5415902" y="4453518"/>
            <a:ext cx="0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A44BDDE-3871-41BD-8991-DBA99BCF8AC3}"/>
              </a:ext>
            </a:extLst>
          </p:cNvPr>
          <p:cNvCxnSpPr>
            <a:cxnSpLocks/>
          </p:cNvCxnSpPr>
          <p:nvPr/>
        </p:nvCxnSpPr>
        <p:spPr>
          <a:xfrm flipV="1">
            <a:off x="6001342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08A3B2-4D40-48C7-BD27-48833EAE9E5C}"/>
              </a:ext>
            </a:extLst>
          </p:cNvPr>
          <p:cNvSpPr txBox="1"/>
          <p:nvPr/>
        </p:nvSpPr>
        <p:spPr>
          <a:xfrm>
            <a:off x="1053791" y="3776083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Origins</a:t>
            </a:r>
            <a:r>
              <a:rPr lang="hu-HU" sz="1350" dirty="0"/>
              <a:t> of „TCP”</a:t>
            </a:r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Cerf</a:t>
            </a:r>
            <a:r>
              <a:rPr lang="hu-HU" sz="1350" dirty="0"/>
              <a:t> &amp; Kahn, ´74)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8F573BA-377C-49A9-8669-E877AAE43D3C}"/>
              </a:ext>
            </a:extLst>
          </p:cNvPr>
          <p:cNvSpPr txBox="1"/>
          <p:nvPr/>
        </p:nvSpPr>
        <p:spPr>
          <a:xfrm>
            <a:off x="1363228" y="2759692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3-way </a:t>
            </a:r>
            <a:r>
              <a:rPr lang="hu-HU" sz="1350" dirty="0" err="1"/>
              <a:t>handshake</a:t>
            </a:r>
            <a:endParaRPr lang="hu-HU" sz="1350" dirty="0"/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Tomlinson</a:t>
            </a:r>
            <a:r>
              <a:rPr lang="hu-HU" sz="1350" dirty="0"/>
              <a:t>, ´75)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A30BC33-D289-42C5-AE8E-179CE51A1062}"/>
              </a:ext>
            </a:extLst>
          </p:cNvPr>
          <p:cNvSpPr txBox="1"/>
          <p:nvPr/>
        </p:nvSpPr>
        <p:spPr>
          <a:xfrm>
            <a:off x="3142449" y="3505600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 and IP</a:t>
            </a:r>
          </a:p>
          <a:p>
            <a:pPr algn="ctr"/>
            <a:r>
              <a:rPr lang="hu-HU" sz="1350" dirty="0"/>
              <a:t>(RFC 791/793, ´81)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F4F2EE8-41A9-46AD-AD4F-0F3A76DB04A3}"/>
              </a:ext>
            </a:extLst>
          </p:cNvPr>
          <p:cNvSpPr txBox="1"/>
          <p:nvPr/>
        </p:nvSpPr>
        <p:spPr>
          <a:xfrm>
            <a:off x="3691646" y="2778029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TCP/IP „</a:t>
            </a:r>
            <a:r>
              <a:rPr lang="hu-HU" sz="1350" dirty="0" err="1"/>
              <a:t>flag</a:t>
            </a:r>
            <a:r>
              <a:rPr lang="hu-HU" sz="1350" dirty="0"/>
              <a:t> </a:t>
            </a:r>
            <a:r>
              <a:rPr lang="hu-HU" sz="1350" dirty="0" err="1"/>
              <a:t>day</a:t>
            </a:r>
            <a:r>
              <a:rPr lang="hu-HU" sz="1350" dirty="0"/>
              <a:t>”</a:t>
            </a:r>
          </a:p>
          <a:p>
            <a:pPr algn="ctr"/>
            <a:r>
              <a:rPr lang="hu-HU" sz="1350" dirty="0"/>
              <a:t>(BSD Unix 4.2, ´83)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69D5592-B16D-4C53-B557-1F10590C4511}"/>
              </a:ext>
            </a:extLst>
          </p:cNvPr>
          <p:cNvSpPr txBox="1"/>
          <p:nvPr/>
        </p:nvSpPr>
        <p:spPr>
          <a:xfrm>
            <a:off x="4627803" y="3958618"/>
            <a:ext cx="159741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Congestion</a:t>
            </a:r>
            <a:r>
              <a:rPr lang="hu-HU" sz="1350" b="1" dirty="0"/>
              <a:t> </a:t>
            </a:r>
            <a:r>
              <a:rPr lang="hu-HU" sz="1350" b="1" dirty="0" err="1"/>
              <a:t>collapse</a:t>
            </a:r>
            <a:endParaRPr lang="hu-HU" sz="1350" b="1" dirty="0"/>
          </a:p>
          <a:p>
            <a:pPr algn="ctr"/>
            <a:r>
              <a:rPr lang="hu-HU" sz="1350" b="1" dirty="0"/>
              <a:t>(´86)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37F7CCF3-6C68-4FB4-9EA9-D0A0028D6AE0}"/>
              </a:ext>
            </a:extLst>
          </p:cNvPr>
          <p:cNvSpPr txBox="1"/>
          <p:nvPr/>
        </p:nvSpPr>
        <p:spPr>
          <a:xfrm>
            <a:off x="5385070" y="3022192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Tahoe</a:t>
            </a:r>
            <a:endParaRPr lang="hu-HU" sz="1350" b="1" dirty="0"/>
          </a:p>
          <a:p>
            <a:pPr algn="ctr"/>
            <a:r>
              <a:rPr lang="hu-HU" sz="1350" b="1" dirty="0"/>
              <a:t>(Jacobson, ´88)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DEE57C20-60A8-4113-95E0-DD8EAA2390B1}"/>
              </a:ext>
            </a:extLst>
          </p:cNvPr>
          <p:cNvSpPr txBox="1"/>
          <p:nvPr/>
        </p:nvSpPr>
        <p:spPr>
          <a:xfrm>
            <a:off x="5764215" y="2197887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(Jacobson, ´90)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B450E43D-D6C0-421B-8CFF-9533CF155F33}"/>
              </a:ext>
            </a:extLst>
          </p:cNvPr>
          <p:cNvCxnSpPr>
            <a:cxnSpLocks/>
          </p:cNvCxnSpPr>
          <p:nvPr/>
        </p:nvCxnSpPr>
        <p:spPr>
          <a:xfrm flipV="1">
            <a:off x="6562921" y="2605204"/>
            <a:ext cx="3590" cy="21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obb oldali kapcsos zárójel 60">
            <a:extLst>
              <a:ext uri="{FF2B5EF4-FFF2-40B4-BE49-F238E27FC236}">
                <a16:creationId xmlns:a16="http://schemas.microsoft.com/office/drawing/2014/main" id="{34444E73-726C-4EEE-8FB4-873830A8E5A5}"/>
              </a:ext>
            </a:extLst>
          </p:cNvPr>
          <p:cNvSpPr/>
          <p:nvPr/>
        </p:nvSpPr>
        <p:spPr>
          <a:xfrm rot="5400000">
            <a:off x="3000748" y="3189812"/>
            <a:ext cx="292000" cy="41607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2" name="Jobb oldali kapcsos zárójel 61">
            <a:extLst>
              <a:ext uri="{FF2B5EF4-FFF2-40B4-BE49-F238E27FC236}">
                <a16:creationId xmlns:a16="http://schemas.microsoft.com/office/drawing/2014/main" id="{ADEFD5E0-C0A9-4C19-8C40-F72BDFB3825B}"/>
              </a:ext>
            </a:extLst>
          </p:cNvPr>
          <p:cNvSpPr/>
          <p:nvPr/>
        </p:nvSpPr>
        <p:spPr>
          <a:xfrm rot="5400000">
            <a:off x="6823285" y="3678565"/>
            <a:ext cx="292000" cy="31819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104CAB7-71A7-421F-9756-24DB4C216B01}"/>
              </a:ext>
            </a:extLst>
          </p:cNvPr>
          <p:cNvSpPr txBox="1"/>
          <p:nvPr/>
        </p:nvSpPr>
        <p:spPr>
          <a:xfrm>
            <a:off x="2389327" y="54905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Pre-history</a:t>
            </a:r>
            <a:endParaRPr lang="hu-HU" sz="1350" dirty="0"/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3730982-AEEF-4562-8276-0CB630C6B7AA}"/>
              </a:ext>
            </a:extLst>
          </p:cNvPr>
          <p:cNvSpPr txBox="1"/>
          <p:nvPr/>
        </p:nvSpPr>
        <p:spPr>
          <a:xfrm>
            <a:off x="6193371" y="5460883"/>
            <a:ext cx="1551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Classic </a:t>
            </a:r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endParaRPr lang="hu-HU" sz="1350" dirty="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A651CAAE-FF9D-4796-9D7D-A92B53866DA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7417320" y="2295940"/>
            <a:ext cx="0" cy="2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A70665F-921A-4E29-BB27-9CE0040E2170}"/>
              </a:ext>
            </a:extLst>
          </p:cNvPr>
          <p:cNvCxnSpPr>
            <a:cxnSpLocks/>
          </p:cNvCxnSpPr>
          <p:nvPr/>
        </p:nvCxnSpPr>
        <p:spPr>
          <a:xfrm flipV="1">
            <a:off x="7739189" y="4200991"/>
            <a:ext cx="6009" cy="5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C4E82B6-DD6A-495F-AE06-A6DE6D4D82AE}"/>
              </a:ext>
            </a:extLst>
          </p:cNvPr>
          <p:cNvCxnSpPr>
            <a:cxnSpLocks/>
          </p:cNvCxnSpPr>
          <p:nvPr/>
        </p:nvCxnSpPr>
        <p:spPr>
          <a:xfrm flipV="1">
            <a:off x="8034702" y="3297776"/>
            <a:ext cx="0" cy="14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F56222A-B862-438E-825F-02AC06C59999}"/>
              </a:ext>
            </a:extLst>
          </p:cNvPr>
          <p:cNvCxnSpPr>
            <a:cxnSpLocks/>
          </p:cNvCxnSpPr>
          <p:nvPr/>
        </p:nvCxnSpPr>
        <p:spPr>
          <a:xfrm flipV="1">
            <a:off x="8388747" y="2605204"/>
            <a:ext cx="0" cy="21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2DAAD17-C434-4972-89C8-E8AA256A1F0E}"/>
              </a:ext>
            </a:extLst>
          </p:cNvPr>
          <p:cNvSpPr txBox="1"/>
          <p:nvPr/>
        </p:nvSpPr>
        <p:spPr>
          <a:xfrm>
            <a:off x="6866169" y="1580359"/>
            <a:ext cx="1102302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TCP Vegas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Brakmo</a:t>
            </a:r>
            <a:r>
              <a:rPr lang="hu-HU" sz="1350" b="1" dirty="0">
                <a:solidFill>
                  <a:srgbClr val="0070C0"/>
                </a:solidFill>
              </a:rPr>
              <a:t>, ´93)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FD962BD7-19B2-488E-8571-CBE91EFDEA90}"/>
              </a:ext>
            </a:extLst>
          </p:cNvPr>
          <p:cNvSpPr/>
          <p:nvPr/>
        </p:nvSpPr>
        <p:spPr>
          <a:xfrm>
            <a:off x="6193372" y="1613925"/>
            <a:ext cx="672797" cy="434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Delay</a:t>
            </a:r>
            <a:endParaRPr lang="hu-HU" sz="1350" dirty="0"/>
          </a:p>
          <a:p>
            <a:pPr algn="ctr"/>
            <a:r>
              <a:rPr lang="hu-HU" sz="1350" dirty="0" err="1"/>
              <a:t>based</a:t>
            </a:r>
            <a:endParaRPr lang="hu-HU" sz="135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51F5820-7DE2-430E-A52B-4A96E350FE76}"/>
              </a:ext>
            </a:extLst>
          </p:cNvPr>
          <p:cNvSpPr txBox="1"/>
          <p:nvPr/>
        </p:nvSpPr>
        <p:spPr>
          <a:xfrm>
            <a:off x="7252184" y="3779791"/>
            <a:ext cx="968039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ECN</a:t>
            </a:r>
          </a:p>
          <a:p>
            <a:pPr algn="ctr"/>
            <a:r>
              <a:rPr lang="hu-HU" sz="1350" b="1" dirty="0"/>
              <a:t>(Floyd, ´94)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7BE013FF-B4B0-4BB5-82C3-B00E2C90EB8B}"/>
              </a:ext>
            </a:extLst>
          </p:cNvPr>
          <p:cNvSpPr txBox="1"/>
          <p:nvPr/>
        </p:nvSpPr>
        <p:spPr>
          <a:xfrm>
            <a:off x="7409345" y="2827464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New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Hoe</a:t>
            </a:r>
            <a:r>
              <a:rPr lang="hu-HU" sz="1350" b="1" dirty="0"/>
              <a:t>, ´95)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5336513-34BB-4653-B147-706F41767667}"/>
              </a:ext>
            </a:extLst>
          </p:cNvPr>
          <p:cNvSpPr txBox="1"/>
          <p:nvPr/>
        </p:nvSpPr>
        <p:spPr>
          <a:xfrm>
            <a:off x="7763390" y="2209321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with</a:t>
            </a:r>
            <a:r>
              <a:rPr lang="hu-HU" sz="1350" b="1" dirty="0"/>
              <a:t> SACK</a:t>
            </a:r>
          </a:p>
          <a:p>
            <a:pPr algn="ctr"/>
            <a:r>
              <a:rPr lang="hu-HU" sz="1350" b="1" dirty="0"/>
              <a:t>(Floyd, ´96)</a:t>
            </a:r>
          </a:p>
        </p:txBody>
      </p: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01134F81-B5E9-4F43-8A32-68325DF2903B}"/>
              </a:ext>
            </a:extLst>
          </p:cNvPr>
          <p:cNvCxnSpPr>
            <a:stCxn id="56" idx="0"/>
          </p:cNvCxnSpPr>
          <p:nvPr/>
        </p:nvCxnSpPr>
        <p:spPr>
          <a:xfrm flipV="1">
            <a:off x="5426509" y="3505599"/>
            <a:ext cx="436245" cy="45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BA3ED870-1B32-49E0-A19C-C5AA277DAFFF}"/>
              </a:ext>
            </a:extLst>
          </p:cNvPr>
          <p:cNvCxnSpPr/>
          <p:nvPr/>
        </p:nvCxnSpPr>
        <p:spPr>
          <a:xfrm flipV="1">
            <a:off x="6017869" y="2623103"/>
            <a:ext cx="436245" cy="45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7C9CDAA0-CCF6-4CBA-B384-E759E4ED9939}"/>
              </a:ext>
            </a:extLst>
          </p:cNvPr>
          <p:cNvCxnSpPr>
            <a:cxnSpLocks/>
          </p:cNvCxnSpPr>
          <p:nvPr/>
        </p:nvCxnSpPr>
        <p:spPr>
          <a:xfrm>
            <a:off x="6951470" y="2631989"/>
            <a:ext cx="540608" cy="37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348598E-5547-47B2-9CDB-D8A28471512C}"/>
              </a:ext>
            </a:extLst>
          </p:cNvPr>
          <p:cNvCxnSpPr>
            <a:cxnSpLocks/>
          </p:cNvCxnSpPr>
          <p:nvPr/>
        </p:nvCxnSpPr>
        <p:spPr>
          <a:xfrm>
            <a:off x="7100361" y="2387425"/>
            <a:ext cx="776676" cy="5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églalap 107">
            <a:extLst>
              <a:ext uri="{FF2B5EF4-FFF2-40B4-BE49-F238E27FC236}">
                <a16:creationId xmlns:a16="http://schemas.microsoft.com/office/drawing/2014/main" id="{CEF9A64A-88CF-4663-99F8-A077F745E129}"/>
              </a:ext>
            </a:extLst>
          </p:cNvPr>
          <p:cNvSpPr/>
          <p:nvPr/>
        </p:nvSpPr>
        <p:spPr>
          <a:xfrm>
            <a:off x="6601622" y="3830180"/>
            <a:ext cx="723633" cy="4343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/>
              <a:t>Router</a:t>
            </a:r>
          </a:p>
          <a:p>
            <a:pPr algn="ctr"/>
            <a:r>
              <a:rPr lang="hu-HU" sz="1350" dirty="0" err="1"/>
              <a:t>support</a:t>
            </a:r>
            <a:endParaRPr lang="hu-HU" sz="1350" dirty="0"/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44D29A63-F190-4892-9598-9683CE960BB9}"/>
              </a:ext>
            </a:extLst>
          </p:cNvPr>
          <p:cNvCxnSpPr>
            <a:cxnSpLocks/>
          </p:cNvCxnSpPr>
          <p:nvPr/>
        </p:nvCxnSpPr>
        <p:spPr>
          <a:xfrm>
            <a:off x="6787142" y="2719388"/>
            <a:ext cx="583544" cy="1201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5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6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7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8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9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0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1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31 0 " pathEditMode="relative" ptsTypes="AA">
                                      <p:cBhvr>
                                        <p:cTn id="1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394 L -0.64323 -0.00394 " pathEditMode="relative" ptsTypes="AA">
                                      <p:cBhvr>
                                        <p:cTn id="11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34" grpId="0"/>
      <p:bldP spid="35" grpId="0"/>
      <p:bldP spid="36" grpId="0"/>
      <p:bldP spid="37" grpId="0"/>
      <p:bldP spid="38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1" grpId="0" animBg="1"/>
      <p:bldP spid="62" grpId="0" animBg="1"/>
      <p:bldP spid="63" grpId="0"/>
      <p:bldP spid="64" grpId="0"/>
      <p:bldP spid="73" grpId="0" animBg="1"/>
      <p:bldP spid="78" grpId="0" animBg="1"/>
      <p:bldP spid="79" grpId="0" animBg="1"/>
      <p:bldP spid="80" grpId="0" animBg="1"/>
      <p:bldP spid="81" grpId="0" animBg="1"/>
      <p:bldP spid="10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Egyenes összekötő 132">
            <a:extLst>
              <a:ext uri="{FF2B5EF4-FFF2-40B4-BE49-F238E27FC236}">
                <a16:creationId xmlns:a16="http://schemas.microsoft.com/office/drawing/2014/main" id="{28B27295-8F08-4D8F-B225-A8C50710F18F}"/>
              </a:ext>
            </a:extLst>
          </p:cNvPr>
          <p:cNvCxnSpPr>
            <a:cxnSpLocks/>
          </p:cNvCxnSpPr>
          <p:nvPr/>
        </p:nvCxnSpPr>
        <p:spPr>
          <a:xfrm flipV="1">
            <a:off x="6276106" y="732559"/>
            <a:ext cx="0" cy="5434446"/>
          </a:xfrm>
          <a:prstGeom prst="line">
            <a:avLst/>
          </a:prstGeom>
          <a:ln w="539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gyenes összekötő 103">
            <a:extLst>
              <a:ext uri="{FF2B5EF4-FFF2-40B4-BE49-F238E27FC236}">
                <a16:creationId xmlns:a16="http://schemas.microsoft.com/office/drawing/2014/main" id="{5422CDFF-99B6-4A49-92CB-50368F1289D5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874694" y="1593394"/>
            <a:ext cx="0" cy="3176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ím 2">
            <a:extLst>
              <a:ext uri="{FF2B5EF4-FFF2-40B4-BE49-F238E27FC236}">
                <a16:creationId xmlns:a16="http://schemas.microsoft.com/office/drawing/2014/main" id="{5D681A53-BF40-4193-8DA1-565C2FF2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(r)</a:t>
            </a:r>
            <a:r>
              <a:rPr lang="hu-HU" dirty="0" err="1"/>
              <a:t>evolution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3DF6A5A6-91B8-4417-9C39-24C66924904D}"/>
              </a:ext>
            </a:extLst>
          </p:cNvPr>
          <p:cNvCxnSpPr>
            <a:cxnSpLocks/>
          </p:cNvCxnSpPr>
          <p:nvPr/>
        </p:nvCxnSpPr>
        <p:spPr>
          <a:xfrm>
            <a:off x="695352" y="4788526"/>
            <a:ext cx="7864903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C8A924F4-F96D-4896-8B57-3533775EE1FE}"/>
              </a:ext>
            </a:extLst>
          </p:cNvPr>
          <p:cNvCxnSpPr/>
          <p:nvPr/>
        </p:nvCxnSpPr>
        <p:spPr>
          <a:xfrm>
            <a:off x="-5185934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8298A30-ECB1-4A33-86CF-03457AC94052}"/>
              </a:ext>
            </a:extLst>
          </p:cNvPr>
          <p:cNvCxnSpPr/>
          <p:nvPr/>
        </p:nvCxnSpPr>
        <p:spPr>
          <a:xfrm>
            <a:off x="-3717740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B48FF955-3C76-45AB-A546-5E2130F18C95}"/>
              </a:ext>
            </a:extLst>
          </p:cNvPr>
          <p:cNvCxnSpPr/>
          <p:nvPr/>
        </p:nvCxnSpPr>
        <p:spPr>
          <a:xfrm>
            <a:off x="-2251157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8D50FB0-E460-4763-B8D2-9D5DE10CC3FE}"/>
              </a:ext>
            </a:extLst>
          </p:cNvPr>
          <p:cNvCxnSpPr/>
          <p:nvPr/>
        </p:nvCxnSpPr>
        <p:spPr>
          <a:xfrm>
            <a:off x="-78296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EC7B5F6-CAC0-4CC6-A4D4-7BBFFC7CAA13}"/>
              </a:ext>
            </a:extLst>
          </p:cNvPr>
          <p:cNvCxnSpPr/>
          <p:nvPr/>
        </p:nvCxnSpPr>
        <p:spPr>
          <a:xfrm>
            <a:off x="685226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706BD4E6-13FA-49BB-8EF6-6BD9680828CF}"/>
              </a:ext>
            </a:extLst>
          </p:cNvPr>
          <p:cNvCxnSpPr/>
          <p:nvPr/>
        </p:nvCxnSpPr>
        <p:spPr>
          <a:xfrm>
            <a:off x="2153417" y="4662958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688807-7FEE-46D9-BA3A-8E36A2AC549E}"/>
              </a:ext>
            </a:extLst>
          </p:cNvPr>
          <p:cNvSpPr txBox="1"/>
          <p:nvPr/>
        </p:nvSpPr>
        <p:spPr>
          <a:xfrm>
            <a:off x="-5404835" y="4914096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1970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C9F58B4-3591-4CBA-B89C-D2F45BF1C669}"/>
              </a:ext>
            </a:extLst>
          </p:cNvPr>
          <p:cNvSpPr txBox="1"/>
          <p:nvPr/>
        </p:nvSpPr>
        <p:spPr>
          <a:xfrm>
            <a:off x="-3946745" y="4914096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1975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80C970F-5A00-46B2-A161-07E98C996A6F}"/>
              </a:ext>
            </a:extLst>
          </p:cNvPr>
          <p:cNvSpPr txBox="1"/>
          <p:nvPr/>
        </p:nvSpPr>
        <p:spPr>
          <a:xfrm>
            <a:off x="-2478551" y="4912707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1980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060BA51-02A2-47F3-B36A-4EF7A5D1403D}"/>
              </a:ext>
            </a:extLst>
          </p:cNvPr>
          <p:cNvSpPr txBox="1"/>
          <p:nvPr/>
        </p:nvSpPr>
        <p:spPr>
          <a:xfrm>
            <a:off x="-1011970" y="4912707"/>
            <a:ext cx="454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1985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E7FEBF6-3ACD-4533-9DBF-4B23B712F8AC}"/>
              </a:ext>
            </a:extLst>
          </p:cNvPr>
          <p:cNvSpPr txBox="1"/>
          <p:nvPr/>
        </p:nvSpPr>
        <p:spPr>
          <a:xfrm>
            <a:off x="473760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E4E87DB-3BEF-44FB-95C3-AF7D73D0CC45}"/>
              </a:ext>
            </a:extLst>
          </p:cNvPr>
          <p:cNvSpPr txBox="1"/>
          <p:nvPr/>
        </p:nvSpPr>
        <p:spPr>
          <a:xfrm>
            <a:off x="192763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11F9F799-EDD1-4816-88EB-A6E5F9D36E83}"/>
              </a:ext>
            </a:extLst>
          </p:cNvPr>
          <p:cNvCxnSpPr/>
          <p:nvPr/>
        </p:nvCxnSpPr>
        <p:spPr>
          <a:xfrm>
            <a:off x="361473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A2DB20A-9B62-4887-8A33-79A6593D2765}"/>
              </a:ext>
            </a:extLst>
          </p:cNvPr>
          <p:cNvCxnSpPr/>
          <p:nvPr/>
        </p:nvCxnSpPr>
        <p:spPr>
          <a:xfrm>
            <a:off x="5081313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9346C87E-F064-4328-B92B-4CC99758D632}"/>
              </a:ext>
            </a:extLst>
          </p:cNvPr>
          <p:cNvCxnSpPr/>
          <p:nvPr/>
        </p:nvCxnSpPr>
        <p:spPr>
          <a:xfrm>
            <a:off x="6549504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3839D58A-966C-42A3-9075-5D61ECFD0062}"/>
              </a:ext>
            </a:extLst>
          </p:cNvPr>
          <p:cNvCxnSpPr/>
          <p:nvPr/>
        </p:nvCxnSpPr>
        <p:spPr>
          <a:xfrm>
            <a:off x="7415021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71A596C1-157E-45E2-927F-CDDA7711E537}"/>
              </a:ext>
            </a:extLst>
          </p:cNvPr>
          <p:cNvCxnSpPr/>
          <p:nvPr/>
        </p:nvCxnSpPr>
        <p:spPr>
          <a:xfrm>
            <a:off x="8436407" y="4661569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B489A68-9BF6-440A-AF14-78D462846B17}"/>
              </a:ext>
            </a:extLst>
          </p:cNvPr>
          <p:cNvSpPr txBox="1"/>
          <p:nvPr/>
        </p:nvSpPr>
        <p:spPr>
          <a:xfrm>
            <a:off x="3385726" y="4912707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ACC1BA0C-0F72-4938-B5B6-00810967C427}"/>
              </a:ext>
            </a:extLst>
          </p:cNvPr>
          <p:cNvSpPr txBox="1"/>
          <p:nvPr/>
        </p:nvSpPr>
        <p:spPr>
          <a:xfrm>
            <a:off x="4853920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5F46745-FBF5-490E-B148-9E439CEF5538}"/>
              </a:ext>
            </a:extLst>
          </p:cNvPr>
          <p:cNvSpPr txBox="1"/>
          <p:nvPr/>
        </p:nvSpPr>
        <p:spPr>
          <a:xfrm>
            <a:off x="6320500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D3727BF-3FD4-4FD5-BBFB-50E7F2FD672A}"/>
              </a:ext>
            </a:extLst>
          </p:cNvPr>
          <p:cNvSpPr txBox="1"/>
          <p:nvPr/>
        </p:nvSpPr>
        <p:spPr>
          <a:xfrm>
            <a:off x="7203556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611371-7DC5-4E8E-A2B7-94ADEEE26087}"/>
              </a:ext>
            </a:extLst>
          </p:cNvPr>
          <p:cNvSpPr txBox="1"/>
          <p:nvPr/>
        </p:nvSpPr>
        <p:spPr>
          <a:xfrm>
            <a:off x="8210626" y="4911318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2020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9F9D5527-FDA9-4794-BD6E-A979B5189012}"/>
              </a:ext>
            </a:extLst>
          </p:cNvPr>
          <p:cNvCxnSpPr/>
          <p:nvPr/>
        </p:nvCxnSpPr>
        <p:spPr>
          <a:xfrm flipV="1">
            <a:off x="-4041335" y="4160799"/>
            <a:ext cx="0" cy="627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A886C94E-D904-46DE-94C3-606574C23534}"/>
              </a:ext>
            </a:extLst>
          </p:cNvPr>
          <p:cNvCxnSpPr/>
          <p:nvPr/>
        </p:nvCxnSpPr>
        <p:spPr>
          <a:xfrm flipV="1">
            <a:off x="-3717740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DB855F03-11C0-4318-B0F5-5A40AA11B88D}"/>
              </a:ext>
            </a:extLst>
          </p:cNvPr>
          <p:cNvCxnSpPr/>
          <p:nvPr/>
        </p:nvCxnSpPr>
        <p:spPr>
          <a:xfrm flipV="1">
            <a:off x="-1940132" y="3842989"/>
            <a:ext cx="0" cy="9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4F96AC98-1EDA-4C53-B156-67E7B330254F}"/>
              </a:ext>
            </a:extLst>
          </p:cNvPr>
          <p:cNvCxnSpPr>
            <a:cxnSpLocks/>
          </p:cNvCxnSpPr>
          <p:nvPr/>
        </p:nvCxnSpPr>
        <p:spPr>
          <a:xfrm flipV="1">
            <a:off x="-1390934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E1E0D152-9B81-442D-BB7D-FF67C70814BB}"/>
              </a:ext>
            </a:extLst>
          </p:cNvPr>
          <p:cNvCxnSpPr>
            <a:cxnSpLocks/>
          </p:cNvCxnSpPr>
          <p:nvPr/>
        </p:nvCxnSpPr>
        <p:spPr>
          <a:xfrm flipV="1">
            <a:off x="-465383" y="4453518"/>
            <a:ext cx="0" cy="33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FA44BDDE-3871-41BD-8991-DBA99BCF8AC3}"/>
              </a:ext>
            </a:extLst>
          </p:cNvPr>
          <p:cNvCxnSpPr>
            <a:cxnSpLocks/>
          </p:cNvCxnSpPr>
          <p:nvPr/>
        </p:nvCxnSpPr>
        <p:spPr>
          <a:xfrm flipV="1">
            <a:off x="120056" y="3265913"/>
            <a:ext cx="0" cy="152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B608A3B2-4D40-48C7-BD27-48833EAE9E5C}"/>
              </a:ext>
            </a:extLst>
          </p:cNvPr>
          <p:cNvSpPr txBox="1"/>
          <p:nvPr/>
        </p:nvSpPr>
        <p:spPr>
          <a:xfrm>
            <a:off x="-4827495" y="3776083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Origins</a:t>
            </a:r>
            <a:r>
              <a:rPr lang="hu-HU" sz="1350" dirty="0"/>
              <a:t> of „TCP”</a:t>
            </a:r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Cerf</a:t>
            </a:r>
            <a:r>
              <a:rPr lang="hu-HU" sz="1350" dirty="0"/>
              <a:t> &amp; Kahn, ´74)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8F573BA-377C-49A9-8669-E877AAE43D3C}"/>
              </a:ext>
            </a:extLst>
          </p:cNvPr>
          <p:cNvSpPr txBox="1"/>
          <p:nvPr/>
        </p:nvSpPr>
        <p:spPr>
          <a:xfrm>
            <a:off x="-4518058" y="2759692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3-way </a:t>
            </a:r>
            <a:r>
              <a:rPr lang="hu-HU" sz="1350" dirty="0" err="1"/>
              <a:t>handshake</a:t>
            </a:r>
            <a:endParaRPr lang="hu-HU" sz="1350" dirty="0"/>
          </a:p>
          <a:p>
            <a:pPr algn="ctr"/>
            <a:r>
              <a:rPr lang="hu-HU" sz="1350" dirty="0"/>
              <a:t>(</a:t>
            </a:r>
            <a:r>
              <a:rPr lang="hu-HU" sz="1350" dirty="0" err="1"/>
              <a:t>Tomlinson</a:t>
            </a:r>
            <a:r>
              <a:rPr lang="hu-HU" sz="1350" dirty="0"/>
              <a:t>, ´75)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A30BC33-D289-42C5-AE8E-179CE51A1062}"/>
              </a:ext>
            </a:extLst>
          </p:cNvPr>
          <p:cNvSpPr txBox="1"/>
          <p:nvPr/>
        </p:nvSpPr>
        <p:spPr>
          <a:xfrm>
            <a:off x="-2738838" y="3505600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 and IP</a:t>
            </a:r>
          </a:p>
          <a:p>
            <a:pPr algn="ctr"/>
            <a:r>
              <a:rPr lang="hu-HU" sz="1350" dirty="0"/>
              <a:t>(RFC 791/793, ´81)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EF4F2EE8-41A9-46AD-AD4F-0F3A76DB04A3}"/>
              </a:ext>
            </a:extLst>
          </p:cNvPr>
          <p:cNvSpPr txBox="1"/>
          <p:nvPr/>
        </p:nvSpPr>
        <p:spPr>
          <a:xfrm>
            <a:off x="-2189640" y="2778029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TCP/IP „</a:t>
            </a:r>
            <a:r>
              <a:rPr lang="hu-HU" sz="1350" dirty="0" err="1"/>
              <a:t>flag</a:t>
            </a:r>
            <a:r>
              <a:rPr lang="hu-HU" sz="1350" dirty="0"/>
              <a:t> </a:t>
            </a:r>
            <a:r>
              <a:rPr lang="hu-HU" sz="1350" dirty="0" err="1"/>
              <a:t>day</a:t>
            </a:r>
            <a:r>
              <a:rPr lang="hu-HU" sz="1350" dirty="0"/>
              <a:t>”</a:t>
            </a:r>
          </a:p>
          <a:p>
            <a:pPr algn="ctr"/>
            <a:r>
              <a:rPr lang="hu-HU" sz="1350" dirty="0"/>
              <a:t>(BSD Unix 4.2, ´83)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69D5592-B16D-4C53-B557-1F10590C4511}"/>
              </a:ext>
            </a:extLst>
          </p:cNvPr>
          <p:cNvSpPr txBox="1"/>
          <p:nvPr/>
        </p:nvSpPr>
        <p:spPr>
          <a:xfrm>
            <a:off x="-1253482" y="3958618"/>
            <a:ext cx="159741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Congestion</a:t>
            </a:r>
            <a:r>
              <a:rPr lang="hu-HU" sz="1350" b="1" dirty="0"/>
              <a:t> </a:t>
            </a:r>
            <a:r>
              <a:rPr lang="hu-HU" sz="1350" b="1" dirty="0" err="1"/>
              <a:t>collapse</a:t>
            </a:r>
            <a:endParaRPr lang="hu-HU" sz="1350" b="1" dirty="0"/>
          </a:p>
          <a:p>
            <a:pPr algn="ctr"/>
            <a:r>
              <a:rPr lang="hu-HU" sz="1350" b="1" dirty="0"/>
              <a:t>(´86)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37F7CCF3-6C68-4FB4-9EA9-D0A0028D6AE0}"/>
              </a:ext>
            </a:extLst>
          </p:cNvPr>
          <p:cNvSpPr txBox="1"/>
          <p:nvPr/>
        </p:nvSpPr>
        <p:spPr>
          <a:xfrm>
            <a:off x="-496216" y="3022192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Tahoe</a:t>
            </a:r>
            <a:endParaRPr lang="hu-HU" sz="1350" b="1" dirty="0"/>
          </a:p>
          <a:p>
            <a:pPr algn="ctr"/>
            <a:r>
              <a:rPr lang="hu-HU" sz="1350" b="1" dirty="0"/>
              <a:t>(Jacobson, ´88)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DEE57C20-60A8-4113-95E0-DD8EAA2390B1}"/>
              </a:ext>
            </a:extLst>
          </p:cNvPr>
          <p:cNvSpPr txBox="1"/>
          <p:nvPr/>
        </p:nvSpPr>
        <p:spPr>
          <a:xfrm>
            <a:off x="-117070" y="2197887"/>
            <a:ext cx="159741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(Jacobson, ´90)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B450E43D-D6C0-421B-8CFF-9533CF155F33}"/>
              </a:ext>
            </a:extLst>
          </p:cNvPr>
          <p:cNvCxnSpPr>
            <a:cxnSpLocks/>
          </p:cNvCxnSpPr>
          <p:nvPr/>
        </p:nvCxnSpPr>
        <p:spPr>
          <a:xfrm flipV="1">
            <a:off x="681636" y="2605204"/>
            <a:ext cx="3590" cy="21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Jobb oldali kapcsos zárójel 60">
            <a:extLst>
              <a:ext uri="{FF2B5EF4-FFF2-40B4-BE49-F238E27FC236}">
                <a16:creationId xmlns:a16="http://schemas.microsoft.com/office/drawing/2014/main" id="{34444E73-726C-4EEE-8FB4-873830A8E5A5}"/>
              </a:ext>
            </a:extLst>
          </p:cNvPr>
          <p:cNvSpPr/>
          <p:nvPr/>
        </p:nvSpPr>
        <p:spPr>
          <a:xfrm rot="5400000">
            <a:off x="-2880538" y="3189812"/>
            <a:ext cx="292000" cy="41607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0"/>
          </a:p>
        </p:txBody>
      </p:sp>
      <p:sp>
        <p:nvSpPr>
          <p:cNvPr id="62" name="Jobb oldali kapcsos zárójel 61">
            <a:extLst>
              <a:ext uri="{FF2B5EF4-FFF2-40B4-BE49-F238E27FC236}">
                <a16:creationId xmlns:a16="http://schemas.microsoft.com/office/drawing/2014/main" id="{ADEFD5E0-C0A9-4C19-8C40-F72BDFB3825B}"/>
              </a:ext>
            </a:extLst>
          </p:cNvPr>
          <p:cNvSpPr/>
          <p:nvPr/>
        </p:nvSpPr>
        <p:spPr>
          <a:xfrm rot="5400000">
            <a:off x="942000" y="3678565"/>
            <a:ext cx="292000" cy="31819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104CAB7-71A7-421F-9756-24DB4C216B01}"/>
              </a:ext>
            </a:extLst>
          </p:cNvPr>
          <p:cNvSpPr txBox="1"/>
          <p:nvPr/>
        </p:nvSpPr>
        <p:spPr>
          <a:xfrm>
            <a:off x="-3491959" y="54905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Pre-history</a:t>
            </a:r>
            <a:endParaRPr lang="hu-HU" sz="1350" dirty="0"/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F3730982-AEEF-4562-8276-0CB630C6B7AA}"/>
              </a:ext>
            </a:extLst>
          </p:cNvPr>
          <p:cNvSpPr txBox="1"/>
          <p:nvPr/>
        </p:nvSpPr>
        <p:spPr>
          <a:xfrm>
            <a:off x="312085" y="5460883"/>
            <a:ext cx="15518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/>
              <a:t>Classic </a:t>
            </a:r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endParaRPr lang="hu-HU" sz="1350" dirty="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A651CAAE-FF9D-4796-9D7D-A92B53866DA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536035" y="2295940"/>
            <a:ext cx="0" cy="2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FA70665F-921A-4E29-BB27-9CE0040E2170}"/>
              </a:ext>
            </a:extLst>
          </p:cNvPr>
          <p:cNvCxnSpPr>
            <a:cxnSpLocks/>
          </p:cNvCxnSpPr>
          <p:nvPr/>
        </p:nvCxnSpPr>
        <p:spPr>
          <a:xfrm flipV="1">
            <a:off x="1857903" y="4200991"/>
            <a:ext cx="6009" cy="58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C4E82B6-DD6A-495F-AE06-A6DE6D4D82AE}"/>
              </a:ext>
            </a:extLst>
          </p:cNvPr>
          <p:cNvCxnSpPr>
            <a:cxnSpLocks/>
          </p:cNvCxnSpPr>
          <p:nvPr/>
        </p:nvCxnSpPr>
        <p:spPr>
          <a:xfrm flipV="1">
            <a:off x="2153417" y="3297776"/>
            <a:ext cx="0" cy="148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CF56222A-B862-438E-825F-02AC06C59999}"/>
              </a:ext>
            </a:extLst>
          </p:cNvPr>
          <p:cNvCxnSpPr>
            <a:cxnSpLocks/>
          </p:cNvCxnSpPr>
          <p:nvPr/>
        </p:nvCxnSpPr>
        <p:spPr>
          <a:xfrm flipV="1">
            <a:off x="2507462" y="2605204"/>
            <a:ext cx="0" cy="216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D2DAAD17-C434-4972-89C8-E8AA256A1F0E}"/>
              </a:ext>
            </a:extLst>
          </p:cNvPr>
          <p:cNvSpPr txBox="1"/>
          <p:nvPr/>
        </p:nvSpPr>
        <p:spPr>
          <a:xfrm>
            <a:off x="984884" y="1580359"/>
            <a:ext cx="1102302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Vegas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Brakmo</a:t>
            </a:r>
            <a:r>
              <a:rPr lang="hu-HU" sz="1350" b="1" dirty="0"/>
              <a:t>, ´93)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FD962BD7-19B2-488E-8571-CBE91EFDEA90}"/>
              </a:ext>
            </a:extLst>
          </p:cNvPr>
          <p:cNvSpPr/>
          <p:nvPr/>
        </p:nvSpPr>
        <p:spPr>
          <a:xfrm>
            <a:off x="312086" y="1613925"/>
            <a:ext cx="672797" cy="4343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Delay</a:t>
            </a:r>
            <a:endParaRPr lang="hu-HU" sz="1350" dirty="0"/>
          </a:p>
          <a:p>
            <a:pPr algn="ctr"/>
            <a:r>
              <a:rPr lang="hu-HU" sz="1350" dirty="0" err="1"/>
              <a:t>based</a:t>
            </a:r>
            <a:endParaRPr lang="hu-HU" sz="135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51F5820-7DE2-430E-A52B-4A96E350FE76}"/>
              </a:ext>
            </a:extLst>
          </p:cNvPr>
          <p:cNvSpPr txBox="1"/>
          <p:nvPr/>
        </p:nvSpPr>
        <p:spPr>
          <a:xfrm>
            <a:off x="1370899" y="3779791"/>
            <a:ext cx="968039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ECN</a:t>
            </a:r>
          </a:p>
          <a:p>
            <a:pPr algn="ctr"/>
            <a:r>
              <a:rPr lang="hu-HU" sz="1350" b="1" dirty="0"/>
              <a:t>(Floyd, ´94)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7BE013FF-B4B0-4BB5-82C3-B00E2C90EB8B}"/>
              </a:ext>
            </a:extLst>
          </p:cNvPr>
          <p:cNvSpPr txBox="1"/>
          <p:nvPr/>
        </p:nvSpPr>
        <p:spPr>
          <a:xfrm>
            <a:off x="1528059" y="2827464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New </a:t>
            </a:r>
            <a:r>
              <a:rPr lang="hu-HU" sz="1350" b="1" dirty="0" err="1"/>
              <a:t>Reno</a:t>
            </a:r>
            <a:endParaRPr lang="hu-HU" sz="1350" b="1" dirty="0"/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Hoe</a:t>
            </a:r>
            <a:r>
              <a:rPr lang="hu-HU" sz="1350" b="1" dirty="0"/>
              <a:t>, ´95)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5336513-34BB-4653-B147-706F41767667}"/>
              </a:ext>
            </a:extLst>
          </p:cNvPr>
          <p:cNvSpPr txBox="1"/>
          <p:nvPr/>
        </p:nvSpPr>
        <p:spPr>
          <a:xfrm>
            <a:off x="1882104" y="2209321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with</a:t>
            </a:r>
            <a:r>
              <a:rPr lang="hu-HU" sz="1350" b="1" dirty="0"/>
              <a:t> SACK</a:t>
            </a:r>
          </a:p>
          <a:p>
            <a:pPr algn="ctr"/>
            <a:r>
              <a:rPr lang="hu-HU" sz="1350" b="1" dirty="0"/>
              <a:t>(Floyd, ´96)</a:t>
            </a:r>
          </a:p>
        </p:txBody>
      </p: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01134F81-B5E9-4F43-8A32-68325DF2903B}"/>
              </a:ext>
            </a:extLst>
          </p:cNvPr>
          <p:cNvCxnSpPr>
            <a:stCxn id="56" idx="0"/>
          </p:cNvCxnSpPr>
          <p:nvPr/>
        </p:nvCxnSpPr>
        <p:spPr>
          <a:xfrm flipV="1">
            <a:off x="-454776" y="3505599"/>
            <a:ext cx="436244" cy="45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>
            <a:extLst>
              <a:ext uri="{FF2B5EF4-FFF2-40B4-BE49-F238E27FC236}">
                <a16:creationId xmlns:a16="http://schemas.microsoft.com/office/drawing/2014/main" id="{BA3ED870-1B32-49E0-A19C-C5AA277DAFFF}"/>
              </a:ext>
            </a:extLst>
          </p:cNvPr>
          <p:cNvCxnSpPr/>
          <p:nvPr/>
        </p:nvCxnSpPr>
        <p:spPr>
          <a:xfrm flipV="1">
            <a:off x="136583" y="2623103"/>
            <a:ext cx="436245" cy="453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7C9CDAA0-CCF6-4CBA-B384-E759E4ED9939}"/>
              </a:ext>
            </a:extLst>
          </p:cNvPr>
          <p:cNvCxnSpPr>
            <a:cxnSpLocks/>
          </p:cNvCxnSpPr>
          <p:nvPr/>
        </p:nvCxnSpPr>
        <p:spPr>
          <a:xfrm>
            <a:off x="1070185" y="2631989"/>
            <a:ext cx="540608" cy="37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9348598E-5547-47B2-9CDB-D8A28471512C}"/>
              </a:ext>
            </a:extLst>
          </p:cNvPr>
          <p:cNvCxnSpPr>
            <a:cxnSpLocks/>
          </p:cNvCxnSpPr>
          <p:nvPr/>
        </p:nvCxnSpPr>
        <p:spPr>
          <a:xfrm>
            <a:off x="1219076" y="2387425"/>
            <a:ext cx="776676" cy="57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0CD4C65E-AEC4-48A9-9594-9311EA7B450B}"/>
              </a:ext>
            </a:extLst>
          </p:cNvPr>
          <p:cNvCxnSpPr>
            <a:cxnSpLocks/>
          </p:cNvCxnSpPr>
          <p:nvPr/>
        </p:nvCxnSpPr>
        <p:spPr>
          <a:xfrm flipV="1">
            <a:off x="4762289" y="3244441"/>
            <a:ext cx="0" cy="1527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263B8705-DB2B-4661-B4B1-D09928CF8CD8}"/>
              </a:ext>
            </a:extLst>
          </p:cNvPr>
          <p:cNvSpPr txBox="1"/>
          <p:nvPr/>
        </p:nvSpPr>
        <p:spPr>
          <a:xfrm>
            <a:off x="4136931" y="2854924"/>
            <a:ext cx="1250715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FAST TCP</a:t>
            </a:r>
          </a:p>
          <a:p>
            <a:pPr algn="ctr"/>
            <a:r>
              <a:rPr lang="hu-HU" sz="1350" b="1" dirty="0"/>
              <a:t>(Low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´04)</a:t>
            </a:r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DDB5E187-C5AA-4670-961B-55CBD8FB3690}"/>
              </a:ext>
            </a:extLst>
          </p:cNvPr>
          <p:cNvSpPr txBox="1"/>
          <p:nvPr/>
        </p:nvSpPr>
        <p:spPr>
          <a:xfrm>
            <a:off x="4136931" y="4061003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BIC</a:t>
            </a:r>
          </a:p>
          <a:p>
            <a:pPr algn="ctr"/>
            <a:r>
              <a:rPr lang="hu-HU" sz="1350" b="1" dirty="0"/>
              <a:t>(Linux, ´04)</a:t>
            </a:r>
          </a:p>
        </p:txBody>
      </p:sp>
      <p:cxnSp>
        <p:nvCxnSpPr>
          <p:cNvPr id="68" name="Egyenes összekötő 67">
            <a:extLst>
              <a:ext uri="{FF2B5EF4-FFF2-40B4-BE49-F238E27FC236}">
                <a16:creationId xmlns:a16="http://schemas.microsoft.com/office/drawing/2014/main" id="{39A8E338-B711-4D39-AFA0-3B44964D31EB}"/>
              </a:ext>
            </a:extLst>
          </p:cNvPr>
          <p:cNvCxnSpPr>
            <a:cxnSpLocks/>
          </p:cNvCxnSpPr>
          <p:nvPr/>
        </p:nvCxnSpPr>
        <p:spPr>
          <a:xfrm flipV="1">
            <a:off x="5387646" y="3732109"/>
            <a:ext cx="0" cy="105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71">
            <a:extLst>
              <a:ext uri="{FF2B5EF4-FFF2-40B4-BE49-F238E27FC236}">
                <a16:creationId xmlns:a16="http://schemas.microsoft.com/office/drawing/2014/main" id="{C399B632-BF42-489B-91C3-2A808E060867}"/>
              </a:ext>
            </a:extLst>
          </p:cNvPr>
          <p:cNvCxnSpPr>
            <a:cxnSpLocks/>
          </p:cNvCxnSpPr>
          <p:nvPr/>
        </p:nvCxnSpPr>
        <p:spPr>
          <a:xfrm flipV="1">
            <a:off x="5740937" y="2719388"/>
            <a:ext cx="0" cy="2064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BED7625D-486A-4A42-9881-29FC993C5B9C}"/>
              </a:ext>
            </a:extLst>
          </p:cNvPr>
          <p:cNvSpPr txBox="1"/>
          <p:nvPr/>
        </p:nvSpPr>
        <p:spPr>
          <a:xfrm>
            <a:off x="4770949" y="3414952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CUBIC</a:t>
            </a:r>
          </a:p>
          <a:p>
            <a:pPr algn="ctr"/>
            <a:r>
              <a:rPr lang="hu-HU" sz="1350" b="1" dirty="0"/>
              <a:t>(Linux, ´06)</a:t>
            </a:r>
          </a:p>
        </p:txBody>
      </p:sp>
      <p:cxnSp>
        <p:nvCxnSpPr>
          <p:cNvPr id="75" name="Egyenes összekötő 74">
            <a:extLst>
              <a:ext uri="{FF2B5EF4-FFF2-40B4-BE49-F238E27FC236}">
                <a16:creationId xmlns:a16="http://schemas.microsoft.com/office/drawing/2014/main" id="{A66EF214-53A4-40BF-B860-3A82893EA539}"/>
              </a:ext>
            </a:extLst>
          </p:cNvPr>
          <p:cNvCxnSpPr>
            <a:cxnSpLocks/>
          </p:cNvCxnSpPr>
          <p:nvPr/>
        </p:nvCxnSpPr>
        <p:spPr>
          <a:xfrm flipV="1">
            <a:off x="6021664" y="2197886"/>
            <a:ext cx="0" cy="257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zövegdoboz 73">
            <a:extLst>
              <a:ext uri="{FF2B5EF4-FFF2-40B4-BE49-F238E27FC236}">
                <a16:creationId xmlns:a16="http://schemas.microsoft.com/office/drawing/2014/main" id="{A883DD74-CF67-4092-B380-B6264160D2E0}"/>
              </a:ext>
            </a:extLst>
          </p:cNvPr>
          <p:cNvSpPr txBox="1"/>
          <p:nvPr/>
        </p:nvSpPr>
        <p:spPr>
          <a:xfrm>
            <a:off x="5115579" y="2342716"/>
            <a:ext cx="125071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Compound</a:t>
            </a:r>
            <a:r>
              <a:rPr lang="hu-HU" sz="1350" b="1" dirty="0"/>
              <a:t> TCP</a:t>
            </a:r>
          </a:p>
          <a:p>
            <a:pPr algn="ctr"/>
            <a:r>
              <a:rPr lang="hu-HU" sz="1350" b="1" dirty="0"/>
              <a:t>(Windows, ´07)</a:t>
            </a:r>
          </a:p>
        </p:txBody>
      </p: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9426BCD8-6566-49F5-80DE-0706DDE97B20}"/>
              </a:ext>
            </a:extLst>
          </p:cNvPr>
          <p:cNvSpPr txBox="1"/>
          <p:nvPr/>
        </p:nvSpPr>
        <p:spPr>
          <a:xfrm>
            <a:off x="5396306" y="1698157"/>
            <a:ext cx="125071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LEDBAT</a:t>
            </a:r>
          </a:p>
          <a:p>
            <a:pPr algn="ctr"/>
            <a:r>
              <a:rPr lang="hu-HU" sz="1350" b="1" dirty="0"/>
              <a:t>(IETF, ´08)</a:t>
            </a:r>
          </a:p>
        </p:txBody>
      </p:sp>
      <p:sp>
        <p:nvSpPr>
          <p:cNvPr id="82" name="Téglalap 81">
            <a:extLst>
              <a:ext uri="{FF2B5EF4-FFF2-40B4-BE49-F238E27FC236}">
                <a16:creationId xmlns:a16="http://schemas.microsoft.com/office/drawing/2014/main" id="{4B0D8376-A585-44C5-9B9B-695BBB0AE916}"/>
              </a:ext>
            </a:extLst>
          </p:cNvPr>
          <p:cNvSpPr/>
          <p:nvPr/>
        </p:nvSpPr>
        <p:spPr>
          <a:xfrm>
            <a:off x="716862" y="3812211"/>
            <a:ext cx="723633" cy="43435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/>
              <a:t>Router</a:t>
            </a:r>
          </a:p>
          <a:p>
            <a:pPr algn="ctr"/>
            <a:r>
              <a:rPr lang="hu-HU" sz="1350" dirty="0" err="1"/>
              <a:t>support</a:t>
            </a:r>
            <a:endParaRPr lang="hu-HU" sz="1350" dirty="0"/>
          </a:p>
        </p:txBody>
      </p:sp>
      <p:cxnSp>
        <p:nvCxnSpPr>
          <p:cNvPr id="85" name="Egyenes összekötő nyíllal 84">
            <a:extLst>
              <a:ext uri="{FF2B5EF4-FFF2-40B4-BE49-F238E27FC236}">
                <a16:creationId xmlns:a16="http://schemas.microsoft.com/office/drawing/2014/main" id="{44D29A63-F190-4892-9598-9683CE960BB9}"/>
              </a:ext>
            </a:extLst>
          </p:cNvPr>
          <p:cNvCxnSpPr>
            <a:cxnSpLocks/>
          </p:cNvCxnSpPr>
          <p:nvPr/>
        </p:nvCxnSpPr>
        <p:spPr>
          <a:xfrm>
            <a:off x="905857" y="2719388"/>
            <a:ext cx="583544" cy="1201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églalap 85">
            <a:extLst>
              <a:ext uri="{FF2B5EF4-FFF2-40B4-BE49-F238E27FC236}">
                <a16:creationId xmlns:a16="http://schemas.microsoft.com/office/drawing/2014/main" id="{EE6E8D80-D609-4BC3-87B4-29539229A496}"/>
              </a:ext>
            </a:extLst>
          </p:cNvPr>
          <p:cNvSpPr/>
          <p:nvPr/>
        </p:nvSpPr>
        <p:spPr>
          <a:xfrm>
            <a:off x="4520050" y="1718939"/>
            <a:ext cx="1002683" cy="43435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1350" dirty="0" err="1"/>
              <a:t>Background</a:t>
            </a:r>
            <a:r>
              <a:rPr lang="hu-HU" sz="1350" dirty="0"/>
              <a:t> </a:t>
            </a:r>
            <a:r>
              <a:rPr lang="hu-HU" sz="1350" dirty="0" err="1"/>
              <a:t>traffic</a:t>
            </a:r>
            <a:endParaRPr lang="hu-HU" sz="1350" dirty="0"/>
          </a:p>
        </p:txBody>
      </p:sp>
      <p:sp>
        <p:nvSpPr>
          <p:cNvPr id="88" name="Jobb oldali kapcsos zárójel 87">
            <a:extLst>
              <a:ext uri="{FF2B5EF4-FFF2-40B4-BE49-F238E27FC236}">
                <a16:creationId xmlns:a16="http://schemas.microsoft.com/office/drawing/2014/main" id="{37A866B1-4FE7-4199-AEEE-DCD775106C5C}"/>
              </a:ext>
            </a:extLst>
          </p:cNvPr>
          <p:cNvSpPr/>
          <p:nvPr/>
        </p:nvSpPr>
        <p:spPr>
          <a:xfrm rot="5400000">
            <a:off x="4354762" y="3608494"/>
            <a:ext cx="292000" cy="332208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000"/>
          </a:p>
        </p:txBody>
      </p:sp>
      <p:sp>
        <p:nvSpPr>
          <p:cNvPr id="90" name="Szövegdoboz 89">
            <a:extLst>
              <a:ext uri="{FF2B5EF4-FFF2-40B4-BE49-F238E27FC236}">
                <a16:creationId xmlns:a16="http://schemas.microsoft.com/office/drawing/2014/main" id="{4FE7A029-3B78-4B3D-BCD4-F83E2D057AC4}"/>
              </a:ext>
            </a:extLst>
          </p:cNvPr>
          <p:cNvSpPr txBox="1"/>
          <p:nvPr/>
        </p:nvSpPr>
        <p:spPr>
          <a:xfrm>
            <a:off x="6532439" y="5471216"/>
            <a:ext cx="26115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Congestion</a:t>
            </a:r>
            <a:r>
              <a:rPr lang="hu-HU" sz="1350" dirty="0"/>
              <a:t> </a:t>
            </a:r>
            <a:r>
              <a:rPr lang="hu-HU" sz="1350" dirty="0" err="1"/>
              <a:t>control</a:t>
            </a:r>
            <a:r>
              <a:rPr lang="hu-HU" sz="1350" dirty="0"/>
              <a:t> </a:t>
            </a:r>
            <a:r>
              <a:rPr lang="hu-HU" sz="1350" dirty="0" err="1"/>
              <a:t>revolution</a:t>
            </a:r>
            <a:endParaRPr lang="hu-HU" sz="1350" dirty="0"/>
          </a:p>
          <a:p>
            <a:pPr algn="ctr"/>
            <a:r>
              <a:rPr lang="hu-HU" sz="1350" dirty="0"/>
              <a:t>CC in </a:t>
            </a:r>
            <a:r>
              <a:rPr lang="hu-HU" sz="1350" dirty="0" err="1"/>
              <a:t>application</a:t>
            </a:r>
            <a:r>
              <a:rPr lang="hu-HU" sz="1350" dirty="0"/>
              <a:t> </a:t>
            </a:r>
            <a:r>
              <a:rPr lang="hu-HU" sz="1350" dirty="0" err="1"/>
              <a:t>layers</a:t>
            </a:r>
            <a:endParaRPr lang="hu-HU" sz="1350" dirty="0"/>
          </a:p>
        </p:txBody>
      </p: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EF78D109-661D-489D-8B3F-60E49BD5E53F}"/>
              </a:ext>
            </a:extLst>
          </p:cNvPr>
          <p:cNvCxnSpPr>
            <a:cxnSpLocks/>
          </p:cNvCxnSpPr>
          <p:nvPr/>
        </p:nvCxnSpPr>
        <p:spPr>
          <a:xfrm flipV="1">
            <a:off x="6532439" y="4443366"/>
            <a:ext cx="0" cy="349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zövegdoboz 91">
            <a:extLst>
              <a:ext uri="{FF2B5EF4-FFF2-40B4-BE49-F238E27FC236}">
                <a16:creationId xmlns:a16="http://schemas.microsoft.com/office/drawing/2014/main" id="{A56996C3-7E21-4BBD-88C1-B80EE09F557E}"/>
              </a:ext>
            </a:extLst>
          </p:cNvPr>
          <p:cNvSpPr txBox="1"/>
          <p:nvPr/>
        </p:nvSpPr>
        <p:spPr>
          <a:xfrm>
            <a:off x="5706669" y="3997925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DCTCP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Alizadeh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´10)</a:t>
            </a:r>
          </a:p>
        </p:txBody>
      </p:sp>
      <p:cxnSp>
        <p:nvCxnSpPr>
          <p:cNvPr id="93" name="Egyenes összekötő 92">
            <a:extLst>
              <a:ext uri="{FF2B5EF4-FFF2-40B4-BE49-F238E27FC236}">
                <a16:creationId xmlns:a16="http://schemas.microsoft.com/office/drawing/2014/main" id="{2E20C955-74D0-4A31-B965-7E2BF77F3C1E}"/>
              </a:ext>
            </a:extLst>
          </p:cNvPr>
          <p:cNvCxnSpPr>
            <a:cxnSpLocks/>
          </p:cNvCxnSpPr>
          <p:nvPr/>
        </p:nvCxnSpPr>
        <p:spPr>
          <a:xfrm flipV="1">
            <a:off x="7415021" y="3753463"/>
            <a:ext cx="0" cy="986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gyenes összekötő 94">
            <a:extLst>
              <a:ext uri="{FF2B5EF4-FFF2-40B4-BE49-F238E27FC236}">
                <a16:creationId xmlns:a16="http://schemas.microsoft.com/office/drawing/2014/main" id="{EE4DFBD5-3B48-48DF-BF31-E6E213C42920}"/>
              </a:ext>
            </a:extLst>
          </p:cNvPr>
          <p:cNvCxnSpPr>
            <a:cxnSpLocks/>
          </p:cNvCxnSpPr>
          <p:nvPr/>
        </p:nvCxnSpPr>
        <p:spPr>
          <a:xfrm flipV="1">
            <a:off x="7789736" y="3076120"/>
            <a:ext cx="0" cy="170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96">
            <a:extLst>
              <a:ext uri="{FF2B5EF4-FFF2-40B4-BE49-F238E27FC236}">
                <a16:creationId xmlns:a16="http://schemas.microsoft.com/office/drawing/2014/main" id="{31E8EAF0-5233-4A84-BC8E-F345CB853195}"/>
              </a:ext>
            </a:extLst>
          </p:cNvPr>
          <p:cNvCxnSpPr>
            <a:cxnSpLocks/>
          </p:cNvCxnSpPr>
          <p:nvPr/>
        </p:nvCxnSpPr>
        <p:spPr>
          <a:xfrm flipV="1">
            <a:off x="8176008" y="1743331"/>
            <a:ext cx="0" cy="3026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1A10302F-4D8F-48C4-BA3D-3607AB0043B4}"/>
              </a:ext>
            </a:extLst>
          </p:cNvPr>
          <p:cNvSpPr txBox="1"/>
          <p:nvPr/>
        </p:nvSpPr>
        <p:spPr>
          <a:xfrm>
            <a:off x="7344001" y="1500957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BBRv2</a:t>
            </a:r>
          </a:p>
          <a:p>
            <a:pPr algn="ctr"/>
            <a:r>
              <a:rPr lang="hu-HU" sz="1350" b="1" dirty="0"/>
              <a:t>(ICCRG, ´19)</a:t>
            </a:r>
          </a:p>
        </p:txBody>
      </p:sp>
      <p:cxnSp>
        <p:nvCxnSpPr>
          <p:cNvPr id="100" name="Egyenes összekötő 99">
            <a:extLst>
              <a:ext uri="{FF2B5EF4-FFF2-40B4-BE49-F238E27FC236}">
                <a16:creationId xmlns:a16="http://schemas.microsoft.com/office/drawing/2014/main" id="{700D7AA4-8970-483D-8E4E-621D0BFE0A20}"/>
              </a:ext>
            </a:extLst>
          </p:cNvPr>
          <p:cNvCxnSpPr>
            <a:cxnSpLocks/>
          </p:cNvCxnSpPr>
          <p:nvPr/>
        </p:nvCxnSpPr>
        <p:spPr>
          <a:xfrm flipV="1">
            <a:off x="7989312" y="2444863"/>
            <a:ext cx="0" cy="2324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A8E77D46-3DDF-4569-A940-619353A8EE0D}"/>
              </a:ext>
            </a:extLst>
          </p:cNvPr>
          <p:cNvSpPr txBox="1"/>
          <p:nvPr/>
        </p:nvSpPr>
        <p:spPr>
          <a:xfrm>
            <a:off x="7148331" y="2074678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COPA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Arun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´18)</a:t>
            </a:r>
          </a:p>
        </p:txBody>
      </p:sp>
      <p:sp>
        <p:nvSpPr>
          <p:cNvPr id="96" name="Szövegdoboz 95">
            <a:extLst>
              <a:ext uri="{FF2B5EF4-FFF2-40B4-BE49-F238E27FC236}">
                <a16:creationId xmlns:a16="http://schemas.microsoft.com/office/drawing/2014/main" id="{DE05DA31-15F9-49AC-8715-CFE46506C74E}"/>
              </a:ext>
            </a:extLst>
          </p:cNvPr>
          <p:cNvSpPr txBox="1"/>
          <p:nvPr/>
        </p:nvSpPr>
        <p:spPr>
          <a:xfrm>
            <a:off x="6976738" y="2622906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BBRv1</a:t>
            </a:r>
          </a:p>
          <a:p>
            <a:pPr algn="ctr"/>
            <a:r>
              <a:rPr lang="hu-HU" sz="1350" b="1" dirty="0"/>
              <a:t>(ICCRG, ´17)</a:t>
            </a:r>
          </a:p>
        </p:txBody>
      </p:sp>
      <p:sp>
        <p:nvSpPr>
          <p:cNvPr id="94" name="Szövegdoboz 93">
            <a:extLst>
              <a:ext uri="{FF2B5EF4-FFF2-40B4-BE49-F238E27FC236}">
                <a16:creationId xmlns:a16="http://schemas.microsoft.com/office/drawing/2014/main" id="{C5F600A5-D7EA-4DBE-B4CB-E63AB047DC33}"/>
              </a:ext>
            </a:extLst>
          </p:cNvPr>
          <p:cNvSpPr txBox="1"/>
          <p:nvPr/>
        </p:nvSpPr>
        <p:spPr>
          <a:xfrm>
            <a:off x="6598941" y="3258174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PCC</a:t>
            </a:r>
          </a:p>
          <a:p>
            <a:pPr algn="ctr"/>
            <a:r>
              <a:rPr lang="hu-HU" sz="1350" b="1" dirty="0"/>
              <a:t>(Dong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´15)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BF76B9DA-F864-455A-8CB6-D3AA60BDA2C9}"/>
              </a:ext>
            </a:extLst>
          </p:cNvPr>
          <p:cNvSpPr txBox="1"/>
          <p:nvPr/>
        </p:nvSpPr>
        <p:spPr>
          <a:xfrm>
            <a:off x="7337294" y="3841813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TCP </a:t>
            </a:r>
            <a:r>
              <a:rPr lang="hu-HU" sz="1350" b="1" dirty="0" err="1"/>
              <a:t>Prague</a:t>
            </a:r>
            <a:endParaRPr lang="hu-HU" sz="1350" b="1" dirty="0"/>
          </a:p>
          <a:p>
            <a:pPr algn="ctr"/>
            <a:r>
              <a:rPr lang="hu-HU" sz="1350" b="1" dirty="0"/>
              <a:t>(Linux patch, ´19)</a:t>
            </a:r>
          </a:p>
        </p:txBody>
      </p:sp>
      <p:sp>
        <p:nvSpPr>
          <p:cNvPr id="102" name="Szövegdoboz 101">
            <a:extLst>
              <a:ext uri="{FF2B5EF4-FFF2-40B4-BE49-F238E27FC236}">
                <a16:creationId xmlns:a16="http://schemas.microsoft.com/office/drawing/2014/main" id="{3B47A997-80D9-4F68-94EF-DB07A76BFF62}"/>
              </a:ext>
            </a:extLst>
          </p:cNvPr>
          <p:cNvSpPr txBox="1"/>
          <p:nvPr/>
        </p:nvSpPr>
        <p:spPr>
          <a:xfrm>
            <a:off x="3724848" y="5460882"/>
            <a:ext cx="15518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dirty="0" err="1"/>
              <a:t>Diversification</a:t>
            </a:r>
            <a:endParaRPr lang="hu-HU" sz="1350" dirty="0"/>
          </a:p>
        </p:txBody>
      </p:sp>
      <p:sp>
        <p:nvSpPr>
          <p:cNvPr id="103" name="Jobb oldali kapcsos zárójel 102">
            <a:extLst>
              <a:ext uri="{FF2B5EF4-FFF2-40B4-BE49-F238E27FC236}">
                <a16:creationId xmlns:a16="http://schemas.microsoft.com/office/drawing/2014/main" id="{CA00B4F3-281D-4D89-B660-393FE32DD303}"/>
              </a:ext>
            </a:extLst>
          </p:cNvPr>
          <p:cNvSpPr/>
          <p:nvPr/>
        </p:nvSpPr>
        <p:spPr>
          <a:xfrm rot="5400000">
            <a:off x="7831140" y="3658689"/>
            <a:ext cx="292000" cy="322169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1350"/>
          </a:p>
        </p:txBody>
      </p:sp>
      <p:sp>
        <p:nvSpPr>
          <p:cNvPr id="105" name="Szövegdoboz 104">
            <a:extLst>
              <a:ext uri="{FF2B5EF4-FFF2-40B4-BE49-F238E27FC236}">
                <a16:creationId xmlns:a16="http://schemas.microsoft.com/office/drawing/2014/main" id="{546EF701-DFCD-40E0-97B7-B1F4E9E50F3D}"/>
              </a:ext>
            </a:extLst>
          </p:cNvPr>
          <p:cNvSpPr txBox="1"/>
          <p:nvPr/>
        </p:nvSpPr>
        <p:spPr>
          <a:xfrm>
            <a:off x="6042687" y="1085563"/>
            <a:ext cx="166401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QUIC</a:t>
            </a:r>
          </a:p>
          <a:p>
            <a:pPr algn="ctr"/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hu-HU" sz="135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Roskind</a:t>
            </a:r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135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et</a:t>
            </a:r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135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</a:t>
            </a:r>
            <a:r>
              <a:rPr lang="hu-HU" sz="13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., ´12)</a:t>
            </a:r>
          </a:p>
        </p:txBody>
      </p:sp>
      <p:cxnSp>
        <p:nvCxnSpPr>
          <p:cNvPr id="107" name="Egyenes összekötő nyíllal 106">
            <a:extLst>
              <a:ext uri="{FF2B5EF4-FFF2-40B4-BE49-F238E27FC236}">
                <a16:creationId xmlns:a16="http://schemas.microsoft.com/office/drawing/2014/main" id="{04EAFD04-BD7C-469B-8E2A-42A87BDC1FE9}"/>
              </a:ext>
            </a:extLst>
          </p:cNvPr>
          <p:cNvCxnSpPr>
            <a:stCxn id="79" idx="3"/>
          </p:cNvCxnSpPr>
          <p:nvPr/>
        </p:nvCxnSpPr>
        <p:spPr>
          <a:xfrm>
            <a:off x="2338938" y="4137582"/>
            <a:ext cx="2056417" cy="126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gyenes összekötő nyíllal 108">
            <a:extLst>
              <a:ext uri="{FF2B5EF4-FFF2-40B4-BE49-F238E27FC236}">
                <a16:creationId xmlns:a16="http://schemas.microsoft.com/office/drawing/2014/main" id="{1C21D2DF-BD3F-49F3-8B7D-CE9B56004BE8}"/>
              </a:ext>
            </a:extLst>
          </p:cNvPr>
          <p:cNvCxnSpPr>
            <a:stCxn id="79" idx="3"/>
            <a:endCxn id="74" idx="1"/>
          </p:cNvCxnSpPr>
          <p:nvPr/>
        </p:nvCxnSpPr>
        <p:spPr>
          <a:xfrm flipV="1">
            <a:off x="2338938" y="2804381"/>
            <a:ext cx="2776641" cy="133320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gyenes összekötő nyíllal 112">
            <a:extLst>
              <a:ext uri="{FF2B5EF4-FFF2-40B4-BE49-F238E27FC236}">
                <a16:creationId xmlns:a16="http://schemas.microsoft.com/office/drawing/2014/main" id="{9B4832DF-86F7-4008-AECF-706D9E711A10}"/>
              </a:ext>
            </a:extLst>
          </p:cNvPr>
          <p:cNvCxnSpPr>
            <a:cxnSpLocks/>
          </p:cNvCxnSpPr>
          <p:nvPr/>
        </p:nvCxnSpPr>
        <p:spPr>
          <a:xfrm>
            <a:off x="2117907" y="1822734"/>
            <a:ext cx="2332570" cy="9220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gyenes összekötő nyíllal 114">
            <a:extLst>
              <a:ext uri="{FF2B5EF4-FFF2-40B4-BE49-F238E27FC236}">
                <a16:creationId xmlns:a16="http://schemas.microsoft.com/office/drawing/2014/main" id="{B07C54BF-E76F-417A-9505-97B65F62F215}"/>
              </a:ext>
            </a:extLst>
          </p:cNvPr>
          <p:cNvCxnSpPr/>
          <p:nvPr/>
        </p:nvCxnSpPr>
        <p:spPr>
          <a:xfrm>
            <a:off x="2168054" y="1911932"/>
            <a:ext cx="2258022" cy="113693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116">
            <a:extLst>
              <a:ext uri="{FF2B5EF4-FFF2-40B4-BE49-F238E27FC236}">
                <a16:creationId xmlns:a16="http://schemas.microsoft.com/office/drawing/2014/main" id="{65001518-59C0-43DC-A8BC-14B524FFAE6C}"/>
              </a:ext>
            </a:extLst>
          </p:cNvPr>
          <p:cNvCxnSpPr/>
          <p:nvPr/>
        </p:nvCxnSpPr>
        <p:spPr>
          <a:xfrm>
            <a:off x="2265828" y="1895237"/>
            <a:ext cx="2880472" cy="56126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gyenes összekötő nyíllal 120">
            <a:extLst>
              <a:ext uri="{FF2B5EF4-FFF2-40B4-BE49-F238E27FC236}">
                <a16:creationId xmlns:a16="http://schemas.microsoft.com/office/drawing/2014/main" id="{0B83B7E7-B130-4F17-BC1C-8AA3E6F82E24}"/>
              </a:ext>
            </a:extLst>
          </p:cNvPr>
          <p:cNvCxnSpPr/>
          <p:nvPr/>
        </p:nvCxnSpPr>
        <p:spPr>
          <a:xfrm>
            <a:off x="3132819" y="2559426"/>
            <a:ext cx="188857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gyenes összekötő nyíllal 122">
            <a:extLst>
              <a:ext uri="{FF2B5EF4-FFF2-40B4-BE49-F238E27FC236}">
                <a16:creationId xmlns:a16="http://schemas.microsoft.com/office/drawing/2014/main" id="{390D74C9-9194-452B-8C8C-8EAF58BF6DD0}"/>
              </a:ext>
            </a:extLst>
          </p:cNvPr>
          <p:cNvCxnSpPr/>
          <p:nvPr/>
        </p:nvCxnSpPr>
        <p:spPr>
          <a:xfrm>
            <a:off x="3034145" y="2631988"/>
            <a:ext cx="1385610" cy="140907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nyíllal 125">
            <a:extLst>
              <a:ext uri="{FF2B5EF4-FFF2-40B4-BE49-F238E27FC236}">
                <a16:creationId xmlns:a16="http://schemas.microsoft.com/office/drawing/2014/main" id="{0F2EE5F6-AD0D-4999-A644-C9A7B326E749}"/>
              </a:ext>
            </a:extLst>
          </p:cNvPr>
          <p:cNvCxnSpPr>
            <a:cxnSpLocks/>
          </p:cNvCxnSpPr>
          <p:nvPr/>
        </p:nvCxnSpPr>
        <p:spPr>
          <a:xfrm flipV="1">
            <a:off x="5073862" y="3873022"/>
            <a:ext cx="234845" cy="260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128">
            <a:extLst>
              <a:ext uri="{FF2B5EF4-FFF2-40B4-BE49-F238E27FC236}">
                <a16:creationId xmlns:a16="http://schemas.microsoft.com/office/drawing/2014/main" id="{AFC09B3B-0E65-49B8-A617-742BD65B80BA}"/>
              </a:ext>
            </a:extLst>
          </p:cNvPr>
          <p:cNvCxnSpPr/>
          <p:nvPr/>
        </p:nvCxnSpPr>
        <p:spPr>
          <a:xfrm>
            <a:off x="2678969" y="3169942"/>
            <a:ext cx="1716386" cy="97340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gyenes összekötő nyíllal 130">
            <a:extLst>
              <a:ext uri="{FF2B5EF4-FFF2-40B4-BE49-F238E27FC236}">
                <a16:creationId xmlns:a16="http://schemas.microsoft.com/office/drawing/2014/main" id="{932C5AFF-F7F0-4FDA-81CA-F014D6F3A8F7}"/>
              </a:ext>
            </a:extLst>
          </p:cNvPr>
          <p:cNvCxnSpPr/>
          <p:nvPr/>
        </p:nvCxnSpPr>
        <p:spPr>
          <a:xfrm flipV="1">
            <a:off x="2678970" y="2622906"/>
            <a:ext cx="2267104" cy="37916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875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920F35-FAC0-420F-A706-A299FBBF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8786EA72-0B91-4A51-BF4B-0F97FA80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4814D75-708B-4A8E-A089-5B2BDD81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628900"/>
            <a:ext cx="80867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7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Általános megoldások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Ne csináljunk semmit, küldjük a csomagokat megkülönböztetés nélkül</a:t>
            </a:r>
            <a:endParaRPr lang="en-US" dirty="0"/>
          </a:p>
          <a:p>
            <a:pPr lvl="1"/>
            <a:r>
              <a:rPr lang="hu-HU" dirty="0"/>
              <a:t>Nagy csomagvesztés, jósolhatatlan teljesítmény</a:t>
            </a:r>
            <a:endParaRPr lang="en-US" dirty="0"/>
          </a:p>
          <a:p>
            <a:pPr lvl="1"/>
            <a:r>
              <a:rPr lang="hu-HU" dirty="0">
                <a:solidFill>
                  <a:schemeClr val="accent2"/>
                </a:solidFill>
              </a:rPr>
              <a:t>Teljes összeomláshoz vezethet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hu-HU" dirty="0"/>
              <a:t>Erőforrás foglalás</a:t>
            </a:r>
            <a:endParaRPr lang="en-US" dirty="0"/>
          </a:p>
          <a:p>
            <a:pPr lvl="1"/>
            <a:r>
              <a:rPr lang="hu-HU" dirty="0"/>
              <a:t>Folyamokhoz előre sávszélességet allokálunk</a:t>
            </a:r>
            <a:endParaRPr lang="en-US" dirty="0"/>
          </a:p>
          <a:p>
            <a:pPr lvl="1"/>
            <a:r>
              <a:rPr lang="hu-HU" dirty="0"/>
              <a:t>Csomagküldés előtt egy tárgyalási szakaszra is szükség van</a:t>
            </a:r>
            <a:endParaRPr lang="en-US" dirty="0"/>
          </a:p>
          <a:p>
            <a:pPr lvl="1"/>
            <a:r>
              <a:rPr lang="hu-HU" dirty="0">
                <a:solidFill>
                  <a:schemeClr val="accent2"/>
                </a:solidFill>
              </a:rPr>
              <a:t>Hálózati támogatás kell hozzá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hu-HU" dirty="0"/>
              <a:t>Dinamikus beállítás</a:t>
            </a:r>
            <a:endParaRPr lang="en-US" dirty="0"/>
          </a:p>
          <a:p>
            <a:pPr lvl="1"/>
            <a:r>
              <a:rPr lang="hu-HU" dirty="0"/>
              <a:t>Próbák használata a torlódási szint megbecsléséhez</a:t>
            </a:r>
            <a:endParaRPr lang="en-US" dirty="0"/>
          </a:p>
          <a:p>
            <a:pPr lvl="1"/>
            <a:r>
              <a:rPr lang="hu-HU" dirty="0"/>
              <a:t>Gyorsítás, ha torlódási szint alacsony</a:t>
            </a:r>
            <a:endParaRPr lang="en-US" dirty="0"/>
          </a:p>
          <a:p>
            <a:pPr lvl="1"/>
            <a:r>
              <a:rPr lang="hu-HU" dirty="0"/>
              <a:t>Lassítás, amint nő a torlódás</a:t>
            </a:r>
            <a:endParaRPr lang="en-US" dirty="0"/>
          </a:p>
          <a:p>
            <a:pPr lvl="1"/>
            <a:r>
              <a:rPr lang="hu-HU" dirty="0">
                <a:solidFill>
                  <a:schemeClr val="accent2"/>
                </a:solidFill>
              </a:rPr>
              <a:t>Nem rendezett dinamika, elosztott koordináció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2724" y="4549966"/>
            <a:ext cx="7853488" cy="212625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8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Kitekintés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172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Typical Internet Queuing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hu-HU" sz="2800"/>
              <a:t>FIFO + drop-tail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Simplest choice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Used widely in the Internet</a:t>
            </a:r>
          </a:p>
          <a:p>
            <a:pPr>
              <a:lnSpc>
                <a:spcPct val="90000"/>
              </a:lnSpc>
            </a:pPr>
            <a:r>
              <a:rPr lang="en-US" altLang="hu-HU" sz="2800"/>
              <a:t>FIFO (first-in-first-out) 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Implies single class of traffic</a:t>
            </a:r>
          </a:p>
          <a:p>
            <a:pPr>
              <a:lnSpc>
                <a:spcPct val="90000"/>
              </a:lnSpc>
            </a:pPr>
            <a:r>
              <a:rPr lang="en-US" altLang="hu-HU" sz="2800"/>
              <a:t>Drop-tail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Arriving packets get dropped when queue is full regardless of flow or importance</a:t>
            </a:r>
          </a:p>
          <a:p>
            <a:pPr>
              <a:lnSpc>
                <a:spcPct val="90000"/>
              </a:lnSpc>
            </a:pPr>
            <a:r>
              <a:rPr lang="en-US" altLang="hu-HU" sz="2800"/>
              <a:t>Important distinction: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FIFO: scheduling discipline</a:t>
            </a:r>
          </a:p>
          <a:p>
            <a:pPr lvl="1">
              <a:lnSpc>
                <a:spcPct val="90000"/>
              </a:lnSpc>
            </a:pPr>
            <a:r>
              <a:rPr lang="en-US" altLang="hu-HU" sz="2400"/>
              <a:t>Drop-tail: drop policy</a:t>
            </a:r>
          </a:p>
        </p:txBody>
      </p:sp>
    </p:spTree>
    <p:extLst>
      <p:ext uri="{BB962C8B-B14F-4D97-AF65-F5344CB8AC3E}">
        <p14:creationId xmlns:p14="http://schemas.microsoft.com/office/powerpoint/2010/main" val="359141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RED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/>
              <a:t>Maintain running average of queue length</a:t>
            </a:r>
          </a:p>
          <a:p>
            <a:r>
              <a:rPr lang="en-US" altLang="hu-HU" dirty="0"/>
              <a:t>If </a:t>
            </a:r>
            <a:r>
              <a:rPr lang="en-US" altLang="hu-HU" dirty="0" err="1"/>
              <a:t>avgq</a:t>
            </a:r>
            <a:r>
              <a:rPr lang="en-US" altLang="hu-HU" dirty="0"/>
              <a:t> &lt; </a:t>
            </a:r>
            <a:r>
              <a:rPr lang="en-US" altLang="hu-HU" dirty="0" err="1"/>
              <a:t>min</a:t>
            </a:r>
            <a:r>
              <a:rPr lang="en-US" altLang="hu-HU" baseline="-25000" dirty="0" err="1"/>
              <a:t>th</a:t>
            </a:r>
            <a:r>
              <a:rPr lang="en-US" altLang="hu-HU" dirty="0"/>
              <a:t> do nothing</a:t>
            </a:r>
          </a:p>
          <a:p>
            <a:pPr lvl="1"/>
            <a:r>
              <a:rPr lang="en-US" altLang="hu-HU" dirty="0"/>
              <a:t>Low queuing, send packets through</a:t>
            </a:r>
          </a:p>
          <a:p>
            <a:r>
              <a:rPr lang="en-US" altLang="hu-HU" dirty="0"/>
              <a:t>If </a:t>
            </a:r>
            <a:r>
              <a:rPr lang="en-US" altLang="hu-HU" dirty="0" err="1"/>
              <a:t>avgq</a:t>
            </a:r>
            <a:r>
              <a:rPr lang="en-US" altLang="hu-HU" dirty="0"/>
              <a:t> &gt; </a:t>
            </a:r>
            <a:r>
              <a:rPr lang="en-US" altLang="hu-HU" dirty="0" err="1"/>
              <a:t>max</a:t>
            </a:r>
            <a:r>
              <a:rPr lang="en-US" altLang="hu-HU" baseline="-25000" dirty="0" err="1"/>
              <a:t>th</a:t>
            </a:r>
            <a:r>
              <a:rPr lang="en-US" altLang="hu-HU" dirty="0"/>
              <a:t>, drop packet</a:t>
            </a:r>
          </a:p>
          <a:p>
            <a:pPr lvl="1"/>
            <a:r>
              <a:rPr lang="en-US" altLang="hu-HU" dirty="0"/>
              <a:t>Protection from misbehaving sources</a:t>
            </a:r>
          </a:p>
          <a:p>
            <a:r>
              <a:rPr lang="en-US" altLang="hu-HU" dirty="0"/>
              <a:t>Else mark packet in a manner proportional to queue length</a:t>
            </a:r>
          </a:p>
          <a:p>
            <a:pPr lvl="1"/>
            <a:r>
              <a:rPr lang="en-US" altLang="hu-HU" dirty="0"/>
              <a:t>Notify sources of incipient congestion</a:t>
            </a:r>
            <a:endParaRPr lang="hu-HU" altLang="hu-HU" dirty="0"/>
          </a:p>
          <a:p>
            <a:pPr lvl="1"/>
            <a:r>
              <a:rPr lang="hu-HU" altLang="hu-HU" dirty="0" err="1"/>
              <a:t>E.g</a:t>
            </a:r>
            <a:r>
              <a:rPr lang="hu-HU" altLang="hu-HU" dirty="0"/>
              <a:t>. </a:t>
            </a:r>
            <a:r>
              <a:rPr lang="hu-HU" altLang="hu-HU" dirty="0" err="1"/>
              <a:t>by</a:t>
            </a:r>
            <a:r>
              <a:rPr lang="hu-HU" altLang="hu-HU" dirty="0"/>
              <a:t> ECN IP </a:t>
            </a:r>
            <a:r>
              <a:rPr lang="hu-HU" altLang="hu-HU" dirty="0" err="1"/>
              <a:t>field</a:t>
            </a:r>
            <a:r>
              <a:rPr lang="hu-HU" altLang="hu-HU" dirty="0"/>
              <a:t> </a:t>
            </a:r>
            <a:r>
              <a:rPr lang="hu-HU" altLang="hu-HU" dirty="0" err="1"/>
              <a:t>or</a:t>
            </a:r>
            <a:r>
              <a:rPr lang="hu-HU" altLang="hu-HU" dirty="0"/>
              <a:t> </a:t>
            </a:r>
            <a:r>
              <a:rPr lang="hu-HU" altLang="hu-HU" dirty="0" err="1"/>
              <a:t>dropping</a:t>
            </a:r>
            <a:r>
              <a:rPr lang="hu-HU" altLang="hu-HU" dirty="0"/>
              <a:t> </a:t>
            </a:r>
            <a:r>
              <a:rPr lang="hu-HU" altLang="hu-HU" dirty="0" err="1"/>
              <a:t>packets</a:t>
            </a:r>
            <a:r>
              <a:rPr lang="hu-HU" altLang="hu-HU" dirty="0"/>
              <a:t> </a:t>
            </a:r>
            <a:r>
              <a:rPr lang="hu-HU" altLang="hu-HU" dirty="0" err="1"/>
              <a:t>with</a:t>
            </a:r>
            <a:r>
              <a:rPr lang="hu-HU" altLang="hu-HU" dirty="0"/>
              <a:t> a </a:t>
            </a:r>
            <a:r>
              <a:rPr lang="hu-HU" altLang="hu-HU" dirty="0" err="1"/>
              <a:t>given</a:t>
            </a:r>
            <a:r>
              <a:rPr lang="hu-HU" altLang="hu-HU" dirty="0"/>
              <a:t> </a:t>
            </a:r>
            <a:r>
              <a:rPr lang="hu-HU" altLang="hu-HU" dirty="0" err="1"/>
              <a:t>probability</a:t>
            </a:r>
            <a:endParaRPr lang="en-US" altLang="hu-HU" dirty="0"/>
          </a:p>
        </p:txBody>
      </p:sp>
    </p:spTree>
    <p:extLst>
      <p:ext uri="{BB962C8B-B14F-4D97-AF65-F5344CB8AC3E}">
        <p14:creationId xmlns:p14="http://schemas.microsoft.com/office/powerpoint/2010/main" val="4084494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52400" y="1371600"/>
            <a:ext cx="8763000" cy="4953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hu-HU"/>
              <a:t>RED Operation</a:t>
            </a:r>
          </a:p>
        </p:txBody>
      </p:sp>
      <p:sp>
        <p:nvSpPr>
          <p:cNvPr id="26628" name="Freeform 4"/>
          <p:cNvSpPr>
            <a:spLocks/>
          </p:cNvSpPr>
          <p:nvPr/>
        </p:nvSpPr>
        <p:spPr bwMode="auto">
          <a:xfrm>
            <a:off x="1828800" y="2087563"/>
            <a:ext cx="5638800" cy="914400"/>
          </a:xfrm>
          <a:custGeom>
            <a:avLst/>
            <a:gdLst>
              <a:gd name="T0" fmla="*/ 0 w 3552"/>
              <a:gd name="T1" fmla="*/ 0 h 576"/>
              <a:gd name="T2" fmla="*/ 3552 w 3552"/>
              <a:gd name="T3" fmla="*/ 0 h 576"/>
              <a:gd name="T4" fmla="*/ 3552 w 3552"/>
              <a:gd name="T5" fmla="*/ 576 h 576"/>
              <a:gd name="T6" fmla="*/ 0 w 3552"/>
              <a:gd name="T7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52" h="576">
                <a:moveTo>
                  <a:pt x="0" y="0"/>
                </a:moveTo>
                <a:lnTo>
                  <a:pt x="3552" y="0"/>
                </a:lnTo>
                <a:lnTo>
                  <a:pt x="3552" y="576"/>
                </a:lnTo>
                <a:lnTo>
                  <a:pt x="0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72390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60960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58674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63246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5532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67818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70104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56388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44958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42672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47244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49530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51816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5410200" y="208756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6096000" y="15541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3124200" y="1554163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4267200" y="300196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6096000" y="1371600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2000">
                <a:solidFill>
                  <a:srgbClr val="000000"/>
                </a:solidFill>
              </a:rPr>
              <a:t>Min thresh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1524000" y="1447800"/>
            <a:ext cx="143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2000">
                <a:solidFill>
                  <a:srgbClr val="000000"/>
                </a:solidFill>
              </a:rPr>
              <a:t>Max thresh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3505200" y="3413125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hu-HU" sz="2000">
                <a:solidFill>
                  <a:srgbClr val="000000"/>
                </a:solidFill>
              </a:rPr>
              <a:t>Average Queue Length</a:t>
            </a:r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3124200" y="5845175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V="1">
            <a:off x="3124200" y="394017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3200400" y="5791200"/>
            <a:ext cx="677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min</a:t>
            </a:r>
            <a:r>
              <a:rPr lang="en-US" altLang="hu-HU" sz="1600" b="1" baseline="-25000">
                <a:solidFill>
                  <a:srgbClr val="000000"/>
                </a:solidFill>
              </a:rPr>
              <a:t>th</a:t>
            </a:r>
            <a:endParaRPr lang="en-US" altLang="hu-HU" sz="2000" b="1" baseline="-25000">
              <a:solidFill>
                <a:srgbClr val="000000"/>
              </a:solidFill>
            </a:endParaRP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4648200" y="5791200"/>
            <a:ext cx="722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max</a:t>
            </a:r>
            <a:r>
              <a:rPr lang="en-US" altLang="hu-HU" sz="1600" b="1" baseline="-25000">
                <a:solidFill>
                  <a:srgbClr val="000000"/>
                </a:solidFill>
              </a:rPr>
              <a:t>th</a:t>
            </a:r>
            <a:endParaRPr lang="en-US" altLang="hu-HU" sz="2000" b="1" baseline="-25000">
              <a:solidFill>
                <a:srgbClr val="000000"/>
              </a:solidFill>
            </a:endParaRP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2362200" y="5257800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max</a:t>
            </a:r>
            <a:r>
              <a:rPr lang="en-US" altLang="hu-HU" sz="1600" b="1" baseline="-25000">
                <a:solidFill>
                  <a:srgbClr val="000000"/>
                </a:solidFill>
              </a:rPr>
              <a:t>P</a:t>
            </a:r>
            <a:endParaRPr lang="en-US" altLang="hu-HU" sz="2000" b="1" baseline="-25000">
              <a:solidFill>
                <a:srgbClr val="000000"/>
              </a:solidFill>
            </a:endParaRP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2667000" y="434340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>
                <a:solidFill>
                  <a:srgbClr val="000000"/>
                </a:solidFill>
              </a:rPr>
              <a:t>1.0</a:t>
            </a:r>
            <a:endParaRPr lang="en-US" altLang="hu-HU" sz="2000">
              <a:solidFill>
                <a:srgbClr val="000000"/>
              </a:solidFill>
            </a:endParaRPr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3124200" y="54641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3136900" y="45497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 flipV="1">
            <a:off x="3810000" y="57689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 flipV="1">
            <a:off x="5029200" y="57689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9" name="Freeform 35"/>
          <p:cNvSpPr>
            <a:spLocks/>
          </p:cNvSpPr>
          <p:nvPr/>
        </p:nvSpPr>
        <p:spPr bwMode="auto">
          <a:xfrm>
            <a:off x="3810000" y="4549775"/>
            <a:ext cx="2133600" cy="1295400"/>
          </a:xfrm>
          <a:custGeom>
            <a:avLst/>
            <a:gdLst>
              <a:gd name="T0" fmla="*/ 0 w 1344"/>
              <a:gd name="T1" fmla="*/ 816 h 816"/>
              <a:gd name="T2" fmla="*/ 768 w 1344"/>
              <a:gd name="T3" fmla="*/ 576 h 816"/>
              <a:gd name="T4" fmla="*/ 768 w 1344"/>
              <a:gd name="T5" fmla="*/ 0 h 816"/>
              <a:gd name="T6" fmla="*/ 1344 w 1344"/>
              <a:gd name="T7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4" h="816">
                <a:moveTo>
                  <a:pt x="0" y="816"/>
                </a:moveTo>
                <a:lnTo>
                  <a:pt x="768" y="576"/>
                </a:lnTo>
                <a:lnTo>
                  <a:pt x="768" y="0"/>
                </a:lnTo>
                <a:lnTo>
                  <a:pt x="134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6324600" y="5843588"/>
            <a:ext cx="1887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Avg queue length</a:t>
            </a:r>
            <a:endParaRPr lang="en-US" altLang="hu-HU" sz="2000" b="1">
              <a:solidFill>
                <a:srgbClr val="000000"/>
              </a:solidFill>
            </a:endParaRP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2209800" y="3657600"/>
            <a:ext cx="906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hu-HU" sz="1600" b="1">
                <a:solidFill>
                  <a:srgbClr val="000000"/>
                </a:solidFill>
              </a:rPr>
              <a:t>P(drop)</a:t>
            </a:r>
            <a:endParaRPr lang="en-US" altLang="hu-HU" sz="20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48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/>
              <a:t>RED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u-HU" dirty="0"/>
              <a:t>Maintain running average of queue length</a:t>
            </a:r>
          </a:p>
          <a:p>
            <a:r>
              <a:rPr lang="en-US" altLang="hu-HU" dirty="0"/>
              <a:t>For each packet arrival</a:t>
            </a:r>
          </a:p>
          <a:p>
            <a:pPr lvl="1"/>
            <a:r>
              <a:rPr lang="en-US" altLang="hu-HU" dirty="0"/>
              <a:t>Calculate average queue size (</a:t>
            </a:r>
            <a:r>
              <a:rPr lang="en-US" altLang="hu-HU" dirty="0" err="1"/>
              <a:t>avg</a:t>
            </a:r>
            <a:r>
              <a:rPr lang="en-US" altLang="hu-HU" dirty="0"/>
              <a:t>)</a:t>
            </a:r>
          </a:p>
          <a:p>
            <a:pPr lvl="1"/>
            <a:r>
              <a:rPr lang="en-US" altLang="hu-HU" dirty="0"/>
              <a:t>If </a:t>
            </a:r>
            <a:r>
              <a:rPr lang="en-US" altLang="hu-HU" dirty="0" err="1"/>
              <a:t>min</a:t>
            </a:r>
            <a:r>
              <a:rPr lang="en-US" altLang="hu-HU" baseline="-25000" dirty="0" err="1"/>
              <a:t>th</a:t>
            </a:r>
            <a:r>
              <a:rPr lang="en-US" altLang="hu-HU" dirty="0"/>
              <a:t> </a:t>
            </a:r>
            <a:r>
              <a:rPr lang="en-US" altLang="hu-HU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≤</a:t>
            </a:r>
            <a:r>
              <a:rPr lang="en-US" altLang="hu-HU" dirty="0"/>
              <a:t> </a:t>
            </a:r>
            <a:r>
              <a:rPr lang="en-US" altLang="hu-HU" dirty="0" err="1"/>
              <a:t>avgq</a:t>
            </a:r>
            <a:r>
              <a:rPr lang="en-US" altLang="hu-HU" dirty="0"/>
              <a:t> &lt; </a:t>
            </a:r>
            <a:r>
              <a:rPr lang="en-US" altLang="hu-HU" dirty="0" err="1"/>
              <a:t>max</a:t>
            </a:r>
            <a:r>
              <a:rPr lang="en-US" altLang="hu-HU" baseline="-25000" dirty="0" err="1"/>
              <a:t>th</a:t>
            </a:r>
            <a:endParaRPr lang="en-US" altLang="hu-HU" dirty="0"/>
          </a:p>
          <a:p>
            <a:pPr lvl="2"/>
            <a:r>
              <a:rPr lang="en-US" altLang="hu-HU" dirty="0"/>
              <a:t>Calculate probability P</a:t>
            </a:r>
            <a:r>
              <a:rPr lang="en-US" altLang="hu-HU" baseline="-25000" dirty="0"/>
              <a:t>a</a:t>
            </a:r>
          </a:p>
          <a:p>
            <a:pPr lvl="2"/>
            <a:r>
              <a:rPr lang="en-US" altLang="hu-HU" dirty="0"/>
              <a:t>With probability P</a:t>
            </a:r>
            <a:r>
              <a:rPr lang="en-US" altLang="hu-HU" baseline="-25000" dirty="0"/>
              <a:t>a</a:t>
            </a:r>
          </a:p>
          <a:p>
            <a:pPr lvl="3"/>
            <a:r>
              <a:rPr lang="en-US" altLang="hu-HU" dirty="0"/>
              <a:t>Mark the arriving packet</a:t>
            </a:r>
            <a:r>
              <a:rPr lang="hu-HU" altLang="hu-HU" dirty="0"/>
              <a:t>: </a:t>
            </a:r>
            <a:r>
              <a:rPr lang="hu-HU" altLang="hu-HU" dirty="0" err="1"/>
              <a:t>drop</a:t>
            </a:r>
            <a:r>
              <a:rPr lang="hu-HU" altLang="hu-HU" dirty="0"/>
              <a:t> </a:t>
            </a:r>
            <a:r>
              <a:rPr lang="hu-HU" altLang="hu-HU" dirty="0" err="1"/>
              <a:t>or</a:t>
            </a:r>
            <a:r>
              <a:rPr lang="hu-HU" altLang="hu-HU" dirty="0"/>
              <a:t> </a:t>
            </a:r>
            <a:r>
              <a:rPr lang="hu-HU" altLang="hu-HU" dirty="0" err="1"/>
              <a:t>set-up</a:t>
            </a:r>
            <a:r>
              <a:rPr lang="hu-HU" altLang="hu-HU" dirty="0"/>
              <a:t> ECN</a:t>
            </a:r>
            <a:endParaRPr lang="en-US" altLang="hu-HU" dirty="0"/>
          </a:p>
          <a:p>
            <a:pPr lvl="2"/>
            <a:r>
              <a:rPr lang="en-US" altLang="hu-HU" dirty="0"/>
              <a:t>Else if </a:t>
            </a:r>
            <a:r>
              <a:rPr lang="en-US" altLang="hu-HU" dirty="0" err="1"/>
              <a:t>max</a:t>
            </a:r>
            <a:r>
              <a:rPr lang="en-US" altLang="hu-HU" baseline="-25000" dirty="0" err="1"/>
              <a:t>th</a:t>
            </a:r>
            <a:r>
              <a:rPr lang="en-US" altLang="hu-HU" baseline="-25000" dirty="0"/>
              <a:t> </a:t>
            </a:r>
            <a:r>
              <a:rPr lang="en-US" altLang="hu-HU" dirty="0">
                <a:latin typeface="Times New Roman" pitchFamily="18" charset="0"/>
                <a:cs typeface="Times New Roman" pitchFamily="18" charset="0"/>
                <a:sym typeface="Math B" pitchFamily="2" charset="2"/>
              </a:rPr>
              <a:t>≤</a:t>
            </a:r>
            <a:r>
              <a:rPr lang="en-US" altLang="hu-HU" dirty="0"/>
              <a:t> </a:t>
            </a:r>
            <a:r>
              <a:rPr lang="en-US" altLang="hu-HU" dirty="0" err="1"/>
              <a:t>avg</a:t>
            </a:r>
            <a:endParaRPr lang="en-US" altLang="hu-HU" dirty="0"/>
          </a:p>
          <a:p>
            <a:pPr lvl="3"/>
            <a:r>
              <a:rPr lang="en-US" altLang="hu-HU" dirty="0"/>
              <a:t>Mark the arriving packet</a:t>
            </a:r>
            <a:r>
              <a:rPr lang="hu-HU" altLang="hu-HU" dirty="0"/>
              <a:t>: </a:t>
            </a:r>
            <a:r>
              <a:rPr lang="hu-HU" altLang="hu-HU" dirty="0" err="1"/>
              <a:t>drop</a:t>
            </a:r>
            <a:r>
              <a:rPr lang="hu-HU" altLang="hu-HU" dirty="0"/>
              <a:t>, ECN</a:t>
            </a:r>
            <a:endParaRPr lang="en-US" altLang="hu-HU" dirty="0"/>
          </a:p>
        </p:txBody>
      </p:sp>
    </p:spTree>
    <p:extLst>
      <p:ext uri="{BB962C8B-B14F-4D97-AF65-F5344CB8AC3E}">
        <p14:creationId xmlns:p14="http://schemas.microsoft.com/office/powerpoint/2010/main" val="1080939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AF370DA5-B569-4733-A40B-CD338665F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70" y="2002469"/>
            <a:ext cx="8402716" cy="1130390"/>
          </a:xfrm>
        </p:spPr>
        <p:txBody>
          <a:bodyPr>
            <a:normAutofit fontScale="70000" lnSpcReduction="20000"/>
          </a:bodyPr>
          <a:lstStyle/>
          <a:p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Queue</a:t>
            </a:r>
            <a:r>
              <a:rPr lang="hu-HU" dirty="0"/>
              <a:t> Management (AQM)</a:t>
            </a:r>
          </a:p>
          <a:p>
            <a:pPr lvl="1"/>
            <a:r>
              <a:rPr lang="hu-HU" dirty="0" err="1"/>
              <a:t>Goal</a:t>
            </a:r>
            <a:r>
              <a:rPr lang="hu-HU" dirty="0"/>
              <a:t> is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reduce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average</a:t>
            </a:r>
            <a:r>
              <a:rPr lang="hu-HU" dirty="0"/>
              <a:t> </a:t>
            </a:r>
            <a:r>
              <a:rPr lang="hu-HU" dirty="0" err="1"/>
              <a:t>queuing</a:t>
            </a:r>
            <a:r>
              <a:rPr lang="hu-HU" dirty="0"/>
              <a:t> </a:t>
            </a:r>
            <a:r>
              <a:rPr lang="hu-HU" dirty="0" err="1"/>
              <a:t>delay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allow</a:t>
            </a:r>
            <a:r>
              <a:rPr lang="hu-HU" dirty="0"/>
              <a:t> </a:t>
            </a:r>
            <a:r>
              <a:rPr lang="hu-HU" dirty="0" err="1"/>
              <a:t>temporal</a:t>
            </a:r>
            <a:r>
              <a:rPr lang="hu-HU" dirty="0"/>
              <a:t> </a:t>
            </a:r>
            <a:r>
              <a:rPr lang="hu-HU" dirty="0" err="1"/>
              <a:t>overshoots</a:t>
            </a:r>
            <a:endParaRPr lang="hu-HU" dirty="0"/>
          </a:p>
          <a:p>
            <a:pPr lvl="1"/>
            <a:r>
              <a:rPr lang="hu-HU" dirty="0" err="1"/>
              <a:t>Proactively</a:t>
            </a:r>
            <a:r>
              <a:rPr lang="hu-HU" dirty="0"/>
              <a:t> </a:t>
            </a:r>
            <a:r>
              <a:rPr lang="hu-HU" dirty="0" err="1"/>
              <a:t>starts</a:t>
            </a:r>
            <a:r>
              <a:rPr lang="hu-HU" dirty="0"/>
              <a:t> </a:t>
            </a:r>
            <a:r>
              <a:rPr lang="hu-HU" dirty="0" err="1"/>
              <a:t>dropping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marking </a:t>
            </a:r>
            <a:r>
              <a:rPr lang="hu-HU" dirty="0" err="1"/>
              <a:t>packets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reduce</a:t>
            </a:r>
            <a:r>
              <a:rPr lang="hu-HU" dirty="0"/>
              <a:t> </a:t>
            </a:r>
            <a:r>
              <a:rPr lang="hu-HU" dirty="0" err="1"/>
              <a:t>queuing</a:t>
            </a:r>
            <a:r>
              <a:rPr lang="hu-HU" dirty="0"/>
              <a:t> </a:t>
            </a:r>
            <a:r>
              <a:rPr lang="hu-HU" dirty="0" err="1"/>
              <a:t>delay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4E365B1C-B2C8-4930-BB71-507C15DD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2010s – </a:t>
            </a:r>
            <a:r>
              <a:rPr lang="hu-HU" dirty="0" err="1"/>
              <a:t>reducing</a:t>
            </a:r>
            <a:r>
              <a:rPr lang="hu-HU" dirty="0"/>
              <a:t> </a:t>
            </a:r>
            <a:r>
              <a:rPr lang="hu-HU" dirty="0" err="1"/>
              <a:t>queuing</a:t>
            </a:r>
            <a:r>
              <a:rPr lang="hu-HU" dirty="0"/>
              <a:t> </a:t>
            </a:r>
            <a:r>
              <a:rPr lang="hu-HU" dirty="0" err="1"/>
              <a:t>delay</a:t>
            </a:r>
            <a:endParaRPr lang="hu-HU" dirty="0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D4483A9C-D1BF-44A3-9260-F0D3D857AFC5}"/>
              </a:ext>
            </a:extLst>
          </p:cNvPr>
          <p:cNvCxnSpPr>
            <a:cxnSpLocks/>
          </p:cNvCxnSpPr>
          <p:nvPr/>
        </p:nvCxnSpPr>
        <p:spPr>
          <a:xfrm>
            <a:off x="477146" y="5058692"/>
            <a:ext cx="837591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1F76C963-49DF-4836-B23D-7ACE7DA22ECE}"/>
              </a:ext>
            </a:extLst>
          </p:cNvPr>
          <p:cNvCxnSpPr/>
          <p:nvPr/>
        </p:nvCxnSpPr>
        <p:spPr>
          <a:xfrm>
            <a:off x="467020" y="4933124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91927F50-54B0-45A2-A29D-DDA875F5E47B}"/>
              </a:ext>
            </a:extLst>
          </p:cNvPr>
          <p:cNvCxnSpPr/>
          <p:nvPr/>
        </p:nvCxnSpPr>
        <p:spPr>
          <a:xfrm>
            <a:off x="1935211" y="4933124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E9C0C7A4-807B-4887-AD43-40CCA804DEF2}"/>
              </a:ext>
            </a:extLst>
          </p:cNvPr>
          <p:cNvSpPr txBox="1"/>
          <p:nvPr/>
        </p:nvSpPr>
        <p:spPr>
          <a:xfrm>
            <a:off x="255554" y="5182873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1990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535E546-3129-41CA-A2D7-7768245F930A}"/>
              </a:ext>
            </a:extLst>
          </p:cNvPr>
          <p:cNvSpPr txBox="1"/>
          <p:nvPr/>
        </p:nvSpPr>
        <p:spPr>
          <a:xfrm>
            <a:off x="1709430" y="5182873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1995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B59027D8-E2B9-4F7E-A220-73C1CC5C1A59}"/>
              </a:ext>
            </a:extLst>
          </p:cNvPr>
          <p:cNvCxnSpPr/>
          <p:nvPr/>
        </p:nvCxnSpPr>
        <p:spPr>
          <a:xfrm>
            <a:off x="3396525" y="4931735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AF1C8AF7-9902-4A8D-8DD5-90D321E25C51}"/>
              </a:ext>
            </a:extLst>
          </p:cNvPr>
          <p:cNvCxnSpPr/>
          <p:nvPr/>
        </p:nvCxnSpPr>
        <p:spPr>
          <a:xfrm>
            <a:off x="4863107" y="4931735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3D95C0AC-3A02-4C20-B94A-049D030E1CBC}"/>
              </a:ext>
            </a:extLst>
          </p:cNvPr>
          <p:cNvCxnSpPr/>
          <p:nvPr/>
        </p:nvCxnSpPr>
        <p:spPr>
          <a:xfrm>
            <a:off x="6331298" y="4931735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8C38A28A-AB32-4066-8757-7381F94ECDAE}"/>
              </a:ext>
            </a:extLst>
          </p:cNvPr>
          <p:cNvSpPr txBox="1"/>
          <p:nvPr/>
        </p:nvSpPr>
        <p:spPr>
          <a:xfrm>
            <a:off x="3167520" y="5182873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2000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8FDE9DA-758B-47EF-B2DC-D023C07CB669}"/>
              </a:ext>
            </a:extLst>
          </p:cNvPr>
          <p:cNvSpPr txBox="1"/>
          <p:nvPr/>
        </p:nvSpPr>
        <p:spPr>
          <a:xfrm>
            <a:off x="4635714" y="5181484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2005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1F85EE4B-201A-4C01-BA0D-60CFB4E26FA7}"/>
              </a:ext>
            </a:extLst>
          </p:cNvPr>
          <p:cNvSpPr txBox="1"/>
          <p:nvPr/>
        </p:nvSpPr>
        <p:spPr>
          <a:xfrm>
            <a:off x="6102295" y="5181484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2010</a:t>
            </a:r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63072DF2-D2E5-4602-8163-861E3D25B05E}"/>
              </a:ext>
            </a:extLst>
          </p:cNvPr>
          <p:cNvCxnSpPr/>
          <p:nvPr/>
        </p:nvCxnSpPr>
        <p:spPr>
          <a:xfrm>
            <a:off x="924794" y="4494071"/>
            <a:ext cx="0" cy="564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4FF67A2D-3055-4B6E-A044-177C0B047133}"/>
              </a:ext>
            </a:extLst>
          </p:cNvPr>
          <p:cNvSpPr txBox="1"/>
          <p:nvPr/>
        </p:nvSpPr>
        <p:spPr>
          <a:xfrm>
            <a:off x="237089" y="4300217"/>
            <a:ext cx="1409986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RED</a:t>
            </a:r>
          </a:p>
          <a:p>
            <a:pPr algn="ctr"/>
            <a:r>
              <a:rPr lang="hu-HU" sz="1350" b="1" dirty="0"/>
              <a:t>(Floyd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´93)</a:t>
            </a:r>
          </a:p>
        </p:txBody>
      </p: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4F600065-F6C0-4FF3-905A-0A8E8FF28F2E}"/>
              </a:ext>
            </a:extLst>
          </p:cNvPr>
          <p:cNvCxnSpPr/>
          <p:nvPr/>
        </p:nvCxnSpPr>
        <p:spPr>
          <a:xfrm>
            <a:off x="4310012" y="4461946"/>
            <a:ext cx="0" cy="564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8A5EA553-FBED-44D6-9A45-F67954542B99}"/>
              </a:ext>
            </a:extLst>
          </p:cNvPr>
          <p:cNvCxnSpPr/>
          <p:nvPr/>
        </p:nvCxnSpPr>
        <p:spPr>
          <a:xfrm>
            <a:off x="7796417" y="4931735"/>
            <a:ext cx="0" cy="251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E0321B19-340E-49E5-B7E9-AFBA80B7BD18}"/>
              </a:ext>
            </a:extLst>
          </p:cNvPr>
          <p:cNvSpPr txBox="1"/>
          <p:nvPr/>
        </p:nvSpPr>
        <p:spPr>
          <a:xfrm>
            <a:off x="7567414" y="5181484"/>
            <a:ext cx="454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2015</a:t>
            </a:r>
          </a:p>
        </p:txBody>
      </p: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B90B4C59-4BCC-4851-9C44-93BAE4BC729A}"/>
              </a:ext>
            </a:extLst>
          </p:cNvPr>
          <p:cNvCxnSpPr/>
          <p:nvPr/>
        </p:nvCxnSpPr>
        <p:spPr>
          <a:xfrm>
            <a:off x="7779130" y="4452066"/>
            <a:ext cx="0" cy="564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80E2AC77-2730-4917-B212-188FF5A95B30}"/>
              </a:ext>
            </a:extLst>
          </p:cNvPr>
          <p:cNvCxnSpPr>
            <a:cxnSpLocks/>
          </p:cNvCxnSpPr>
          <p:nvPr/>
        </p:nvCxnSpPr>
        <p:spPr>
          <a:xfrm>
            <a:off x="7240249" y="3805799"/>
            <a:ext cx="0" cy="1229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17B3FF9C-3FCD-4FBC-BFB1-17BE081CE622}"/>
              </a:ext>
            </a:extLst>
          </p:cNvPr>
          <p:cNvSpPr txBox="1"/>
          <p:nvPr/>
        </p:nvSpPr>
        <p:spPr>
          <a:xfrm>
            <a:off x="6544551" y="3385801"/>
            <a:ext cx="140998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PIE</a:t>
            </a:r>
          </a:p>
          <a:p>
            <a:pPr algn="ctr"/>
            <a:r>
              <a:rPr lang="hu-HU" sz="1350" b="1" dirty="0"/>
              <a:t>(Pan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´13)</a:t>
            </a:r>
          </a:p>
        </p:txBody>
      </p: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0141662A-9D30-449F-A9AD-1764845D1A1E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026808" y="3429224"/>
            <a:ext cx="0" cy="161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B89DB69A-E5DA-40B9-876D-0828CFB2BEEE}"/>
              </a:ext>
            </a:extLst>
          </p:cNvPr>
          <p:cNvSpPr txBox="1"/>
          <p:nvPr/>
        </p:nvSpPr>
        <p:spPr>
          <a:xfrm>
            <a:off x="7034307" y="2921393"/>
            <a:ext cx="1985002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PI</a:t>
            </a:r>
            <a:r>
              <a:rPr lang="hu-HU" sz="1350" b="1" baseline="30000" dirty="0"/>
              <a:t>2</a:t>
            </a:r>
          </a:p>
          <a:p>
            <a:pPr algn="ctr"/>
            <a:r>
              <a:rPr lang="hu-HU" sz="1350" b="1" dirty="0"/>
              <a:t>(De </a:t>
            </a:r>
            <a:r>
              <a:rPr lang="hu-HU" sz="1350" b="1" dirty="0" err="1"/>
              <a:t>Schepper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´16)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FFB6CFE9-E031-4A95-9600-FFB4F2DDC7CF}"/>
              </a:ext>
            </a:extLst>
          </p:cNvPr>
          <p:cNvSpPr txBox="1"/>
          <p:nvPr/>
        </p:nvSpPr>
        <p:spPr>
          <a:xfrm>
            <a:off x="6684814" y="3946480"/>
            <a:ext cx="222209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GSP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Lautenschlaeger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´15)</a:t>
            </a:r>
          </a:p>
        </p:txBody>
      </p: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552D83E9-DD35-4171-9690-DDABFE2A8189}"/>
              </a:ext>
            </a:extLst>
          </p:cNvPr>
          <p:cNvCxnSpPr/>
          <p:nvPr/>
        </p:nvCxnSpPr>
        <p:spPr>
          <a:xfrm>
            <a:off x="2371204" y="4471517"/>
            <a:ext cx="0" cy="564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9A1B15E9-F4C1-4C12-84D7-2A427FB67F10}"/>
              </a:ext>
            </a:extLst>
          </p:cNvPr>
          <p:cNvSpPr txBox="1"/>
          <p:nvPr/>
        </p:nvSpPr>
        <p:spPr>
          <a:xfrm>
            <a:off x="1683498" y="4277662"/>
            <a:ext cx="140998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FRED</a:t>
            </a:r>
          </a:p>
          <a:p>
            <a:pPr algn="ctr"/>
            <a:r>
              <a:rPr lang="hu-HU" sz="1350" b="1" dirty="0"/>
              <a:t>(Lin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´97)</a:t>
            </a:r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888ADA3F-31F5-4351-A14A-73B6C092012C}"/>
              </a:ext>
            </a:extLst>
          </p:cNvPr>
          <p:cNvCxnSpPr>
            <a:cxnSpLocks/>
          </p:cNvCxnSpPr>
          <p:nvPr/>
        </p:nvCxnSpPr>
        <p:spPr>
          <a:xfrm>
            <a:off x="3130989" y="3697093"/>
            <a:ext cx="0" cy="1348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36FF93B0-0422-41BD-8A3C-5F5DDA9F8393}"/>
              </a:ext>
            </a:extLst>
          </p:cNvPr>
          <p:cNvSpPr txBox="1"/>
          <p:nvPr/>
        </p:nvSpPr>
        <p:spPr>
          <a:xfrm>
            <a:off x="2425996" y="3321051"/>
            <a:ext cx="140998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SRED</a:t>
            </a:r>
          </a:p>
          <a:p>
            <a:pPr algn="ctr"/>
            <a:r>
              <a:rPr lang="hu-HU" sz="1350" b="1" dirty="0"/>
              <a:t>(Ott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´99)</a:t>
            </a:r>
          </a:p>
        </p:txBody>
      </p: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9FC20A07-55A8-4257-B217-B0B3337936E7}"/>
              </a:ext>
            </a:extLst>
          </p:cNvPr>
          <p:cNvCxnSpPr>
            <a:cxnSpLocks/>
          </p:cNvCxnSpPr>
          <p:nvPr/>
        </p:nvCxnSpPr>
        <p:spPr>
          <a:xfrm>
            <a:off x="6574223" y="3739099"/>
            <a:ext cx="0" cy="1309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3A8AFBB4-593F-4999-AFE8-2F019EE54129}"/>
              </a:ext>
            </a:extLst>
          </p:cNvPr>
          <p:cNvSpPr txBox="1"/>
          <p:nvPr/>
        </p:nvSpPr>
        <p:spPr>
          <a:xfrm>
            <a:off x="5997873" y="3169138"/>
            <a:ext cx="1118794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PED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Francini</a:t>
            </a:r>
            <a:r>
              <a:rPr lang="hu-HU" sz="1350" b="1" dirty="0"/>
              <a:t>, ´11)</a:t>
            </a:r>
          </a:p>
        </p:txBody>
      </p: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C13BE4FA-CC6D-4890-AB6B-CF63310945E0}"/>
              </a:ext>
            </a:extLst>
          </p:cNvPr>
          <p:cNvCxnSpPr>
            <a:cxnSpLocks/>
          </p:cNvCxnSpPr>
          <p:nvPr/>
        </p:nvCxnSpPr>
        <p:spPr>
          <a:xfrm>
            <a:off x="3686512" y="3871438"/>
            <a:ext cx="0" cy="1164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A5AA7282-606C-4803-8B88-F77B848561A2}"/>
              </a:ext>
            </a:extLst>
          </p:cNvPr>
          <p:cNvSpPr txBox="1"/>
          <p:nvPr/>
        </p:nvSpPr>
        <p:spPr>
          <a:xfrm>
            <a:off x="2837533" y="3853290"/>
            <a:ext cx="170614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AVQ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Kunniyur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´01)</a:t>
            </a:r>
          </a:p>
        </p:txBody>
      </p: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3202C945-2EB1-432A-A936-88DEE8E9750E}"/>
              </a:ext>
            </a:extLst>
          </p:cNvPr>
          <p:cNvCxnSpPr>
            <a:cxnSpLocks/>
          </p:cNvCxnSpPr>
          <p:nvPr/>
        </p:nvCxnSpPr>
        <p:spPr>
          <a:xfrm>
            <a:off x="4588096" y="3768190"/>
            <a:ext cx="0" cy="127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8ABAF634-B508-4366-A999-3BBEF06AA341}"/>
              </a:ext>
            </a:extLst>
          </p:cNvPr>
          <p:cNvSpPr txBox="1"/>
          <p:nvPr/>
        </p:nvSpPr>
        <p:spPr>
          <a:xfrm>
            <a:off x="3899547" y="3394512"/>
            <a:ext cx="1409986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LRED</a:t>
            </a:r>
          </a:p>
          <a:p>
            <a:pPr algn="ctr"/>
            <a:r>
              <a:rPr lang="hu-HU" sz="1350" b="1" dirty="0"/>
              <a:t>(</a:t>
            </a:r>
            <a:r>
              <a:rPr lang="hu-HU" sz="1350" b="1" dirty="0" err="1"/>
              <a:t>Wang</a:t>
            </a:r>
            <a:r>
              <a:rPr lang="hu-HU" sz="1350" b="1" dirty="0"/>
              <a:t>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´04)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2FC8863A-85B6-4831-9DA6-DF3CFEB9F351}"/>
              </a:ext>
            </a:extLst>
          </p:cNvPr>
          <p:cNvSpPr txBox="1"/>
          <p:nvPr/>
        </p:nvSpPr>
        <p:spPr>
          <a:xfrm>
            <a:off x="3717944" y="4320048"/>
            <a:ext cx="1272783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/>
              <a:t>AFD</a:t>
            </a:r>
          </a:p>
          <a:p>
            <a:pPr algn="ctr"/>
            <a:r>
              <a:rPr lang="hu-HU" sz="1350" b="1" dirty="0"/>
              <a:t>(Pan </a:t>
            </a:r>
            <a:r>
              <a:rPr lang="hu-HU" sz="1350" b="1" dirty="0" err="1"/>
              <a:t>et</a:t>
            </a:r>
            <a:r>
              <a:rPr lang="hu-HU" sz="1350" b="1" dirty="0"/>
              <a:t> </a:t>
            </a:r>
            <a:r>
              <a:rPr lang="hu-HU" sz="1350" b="1" dirty="0" err="1"/>
              <a:t>al</a:t>
            </a:r>
            <a:r>
              <a:rPr lang="hu-HU" sz="1350" b="1" dirty="0"/>
              <a:t>., ´03)</a:t>
            </a:r>
          </a:p>
        </p:txBody>
      </p:sp>
      <p:cxnSp>
        <p:nvCxnSpPr>
          <p:cNvPr id="53" name="Egyenes összekötő 52">
            <a:extLst>
              <a:ext uri="{FF2B5EF4-FFF2-40B4-BE49-F238E27FC236}">
                <a16:creationId xmlns:a16="http://schemas.microsoft.com/office/drawing/2014/main" id="{5C69883D-4184-43F3-8DF9-67F0AF7C0F62}"/>
              </a:ext>
            </a:extLst>
          </p:cNvPr>
          <p:cNvCxnSpPr>
            <a:cxnSpLocks/>
          </p:cNvCxnSpPr>
          <p:nvPr/>
        </p:nvCxnSpPr>
        <p:spPr>
          <a:xfrm flipV="1">
            <a:off x="6919691" y="4804796"/>
            <a:ext cx="0" cy="253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C462A4B6-F433-4947-8BD5-4E74B33C4DB4}"/>
              </a:ext>
            </a:extLst>
          </p:cNvPr>
          <p:cNvSpPr txBox="1"/>
          <p:nvPr/>
        </p:nvSpPr>
        <p:spPr>
          <a:xfrm>
            <a:off x="6345933" y="4509459"/>
            <a:ext cx="114944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 err="1"/>
              <a:t>CoDel</a:t>
            </a:r>
            <a:endParaRPr lang="hu-HU" sz="1350" b="1" dirty="0"/>
          </a:p>
          <a:p>
            <a:pPr algn="ctr"/>
            <a:r>
              <a:rPr lang="hu-HU" sz="1350" b="1" dirty="0"/>
              <a:t>(TSVWG, ´12)</a:t>
            </a:r>
          </a:p>
        </p:txBody>
      </p: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C4318DFE-033C-4BF6-89CA-B9BA41E03757}"/>
              </a:ext>
            </a:extLst>
          </p:cNvPr>
          <p:cNvCxnSpPr/>
          <p:nvPr/>
        </p:nvCxnSpPr>
        <p:spPr>
          <a:xfrm>
            <a:off x="8478982" y="5058692"/>
            <a:ext cx="0" cy="60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C334ACAE-1EFF-4B69-8C8A-EB2DE46E269F}"/>
              </a:ext>
            </a:extLst>
          </p:cNvPr>
          <p:cNvSpPr txBox="1"/>
          <p:nvPr/>
        </p:nvSpPr>
        <p:spPr>
          <a:xfrm>
            <a:off x="7765243" y="5425867"/>
            <a:ext cx="143070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ABC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Menth</a:t>
            </a:r>
            <a:r>
              <a:rPr lang="hu-HU" sz="1350" b="1" dirty="0">
                <a:solidFill>
                  <a:srgbClr val="0070C0"/>
                </a:solidFill>
              </a:rPr>
              <a:t> </a:t>
            </a:r>
            <a:r>
              <a:rPr lang="hu-HU" sz="1350" b="1" dirty="0" err="1">
                <a:solidFill>
                  <a:srgbClr val="0070C0"/>
                </a:solidFill>
              </a:rPr>
              <a:t>et</a:t>
            </a:r>
            <a:r>
              <a:rPr lang="hu-HU" sz="1350" b="1" dirty="0">
                <a:solidFill>
                  <a:srgbClr val="0070C0"/>
                </a:solidFill>
              </a:rPr>
              <a:t> </a:t>
            </a:r>
            <a:r>
              <a:rPr lang="hu-HU" sz="1350" b="1" dirty="0" err="1">
                <a:solidFill>
                  <a:srgbClr val="0070C0"/>
                </a:solidFill>
              </a:rPr>
              <a:t>al</a:t>
            </a:r>
            <a:r>
              <a:rPr lang="hu-HU" sz="1350" b="1" dirty="0">
                <a:solidFill>
                  <a:srgbClr val="0070C0"/>
                </a:solidFill>
              </a:rPr>
              <a:t>., ´18)</a:t>
            </a:r>
          </a:p>
        </p:txBody>
      </p:sp>
      <p:cxnSp>
        <p:nvCxnSpPr>
          <p:cNvPr id="64" name="Egyenes összekötő 63">
            <a:extLst>
              <a:ext uri="{FF2B5EF4-FFF2-40B4-BE49-F238E27FC236}">
                <a16:creationId xmlns:a16="http://schemas.microsoft.com/office/drawing/2014/main" id="{A121F832-1E5C-4545-AC96-887B8E8D484C}"/>
              </a:ext>
            </a:extLst>
          </p:cNvPr>
          <p:cNvCxnSpPr/>
          <p:nvPr/>
        </p:nvCxnSpPr>
        <p:spPr>
          <a:xfrm>
            <a:off x="3412048" y="5040098"/>
            <a:ext cx="0" cy="60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AB4E9FA7-4D72-4164-9EDB-E8C2B5C48344}"/>
              </a:ext>
            </a:extLst>
          </p:cNvPr>
          <p:cNvSpPr txBox="1"/>
          <p:nvPr/>
        </p:nvSpPr>
        <p:spPr>
          <a:xfrm>
            <a:off x="2698309" y="5459227"/>
            <a:ext cx="143070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RFQ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Cao</a:t>
            </a:r>
            <a:r>
              <a:rPr lang="hu-HU" sz="1350" b="1" dirty="0">
                <a:solidFill>
                  <a:srgbClr val="0070C0"/>
                </a:solidFill>
              </a:rPr>
              <a:t> </a:t>
            </a:r>
            <a:r>
              <a:rPr lang="hu-HU" sz="1350" b="1" dirty="0" err="1">
                <a:solidFill>
                  <a:srgbClr val="0070C0"/>
                </a:solidFill>
              </a:rPr>
              <a:t>et</a:t>
            </a:r>
            <a:r>
              <a:rPr lang="hu-HU" sz="1350" b="1" dirty="0">
                <a:solidFill>
                  <a:srgbClr val="0070C0"/>
                </a:solidFill>
              </a:rPr>
              <a:t> </a:t>
            </a:r>
            <a:r>
              <a:rPr lang="hu-HU" sz="1350" b="1" dirty="0" err="1">
                <a:solidFill>
                  <a:srgbClr val="0070C0"/>
                </a:solidFill>
              </a:rPr>
              <a:t>al</a:t>
            </a:r>
            <a:r>
              <a:rPr lang="hu-HU" sz="1350" b="1" dirty="0">
                <a:solidFill>
                  <a:srgbClr val="0070C0"/>
                </a:solidFill>
              </a:rPr>
              <a:t>., ´00)</a:t>
            </a:r>
          </a:p>
        </p:txBody>
      </p:sp>
      <p:cxnSp>
        <p:nvCxnSpPr>
          <p:cNvPr id="66" name="Egyenes összekötő 65">
            <a:extLst>
              <a:ext uri="{FF2B5EF4-FFF2-40B4-BE49-F238E27FC236}">
                <a16:creationId xmlns:a16="http://schemas.microsoft.com/office/drawing/2014/main" id="{154981B7-EF16-46C9-A44A-7C4C0E59E0DE}"/>
              </a:ext>
            </a:extLst>
          </p:cNvPr>
          <p:cNvCxnSpPr>
            <a:cxnSpLocks/>
          </p:cNvCxnSpPr>
          <p:nvPr/>
        </p:nvCxnSpPr>
        <p:spPr>
          <a:xfrm>
            <a:off x="8017066" y="5037591"/>
            <a:ext cx="0" cy="417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DDDC7AD0-C094-4AA4-9A27-B0C7426F93CB}"/>
              </a:ext>
            </a:extLst>
          </p:cNvPr>
          <p:cNvSpPr txBox="1"/>
          <p:nvPr/>
        </p:nvSpPr>
        <p:spPr>
          <a:xfrm>
            <a:off x="6329688" y="5423052"/>
            <a:ext cx="1430701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1350" b="1" dirty="0">
                <a:solidFill>
                  <a:srgbClr val="0070C0"/>
                </a:solidFill>
              </a:rPr>
              <a:t>PPV</a:t>
            </a:r>
          </a:p>
          <a:p>
            <a:pPr algn="ctr"/>
            <a:r>
              <a:rPr lang="hu-HU" sz="1350" b="1" dirty="0">
                <a:solidFill>
                  <a:srgbClr val="0070C0"/>
                </a:solidFill>
              </a:rPr>
              <a:t>(</a:t>
            </a:r>
            <a:r>
              <a:rPr lang="hu-HU" sz="1350" b="1" dirty="0" err="1">
                <a:solidFill>
                  <a:srgbClr val="0070C0"/>
                </a:solidFill>
              </a:rPr>
              <a:t>Nadas</a:t>
            </a:r>
            <a:r>
              <a:rPr lang="hu-HU" sz="1350" b="1" dirty="0">
                <a:solidFill>
                  <a:srgbClr val="0070C0"/>
                </a:solidFill>
              </a:rPr>
              <a:t> </a:t>
            </a:r>
            <a:r>
              <a:rPr lang="hu-HU" sz="1350" b="1" dirty="0" err="1">
                <a:solidFill>
                  <a:srgbClr val="0070C0"/>
                </a:solidFill>
              </a:rPr>
              <a:t>et</a:t>
            </a:r>
            <a:r>
              <a:rPr lang="hu-HU" sz="1350" b="1" dirty="0">
                <a:solidFill>
                  <a:srgbClr val="0070C0"/>
                </a:solidFill>
              </a:rPr>
              <a:t> </a:t>
            </a:r>
            <a:r>
              <a:rPr lang="hu-HU" sz="1350" b="1" dirty="0" err="1">
                <a:solidFill>
                  <a:srgbClr val="0070C0"/>
                </a:solidFill>
              </a:rPr>
              <a:t>al</a:t>
            </a:r>
            <a:r>
              <a:rPr lang="hu-HU" sz="1350" b="1" dirty="0">
                <a:solidFill>
                  <a:srgbClr val="0070C0"/>
                </a:solidFill>
              </a:rPr>
              <a:t>., ´16)</a:t>
            </a:r>
          </a:p>
        </p:txBody>
      </p: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FEAFC168-4E4D-41C2-A0CF-190C2DB508E5}"/>
              </a:ext>
            </a:extLst>
          </p:cNvPr>
          <p:cNvCxnSpPr>
            <a:cxnSpLocks/>
          </p:cNvCxnSpPr>
          <p:nvPr/>
        </p:nvCxnSpPr>
        <p:spPr>
          <a:xfrm>
            <a:off x="6887615" y="5451776"/>
            <a:ext cx="1129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zövegdoboz 70">
            <a:extLst>
              <a:ext uri="{FF2B5EF4-FFF2-40B4-BE49-F238E27FC236}">
                <a16:creationId xmlns:a16="http://schemas.microsoft.com/office/drawing/2014/main" id="{2DDCE932-795C-4EB2-B385-FB64E590547B}"/>
              </a:ext>
            </a:extLst>
          </p:cNvPr>
          <p:cNvSpPr txBox="1"/>
          <p:nvPr/>
        </p:nvSpPr>
        <p:spPr>
          <a:xfrm>
            <a:off x="309687" y="5451343"/>
            <a:ext cx="26004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u="sng" dirty="0">
                <a:solidFill>
                  <a:srgbClr val="0070C0"/>
                </a:solidFill>
              </a:rPr>
              <a:t>AQM</a:t>
            </a:r>
            <a:br>
              <a:rPr lang="hu-HU" sz="1350" u="sng" dirty="0">
                <a:solidFill>
                  <a:srgbClr val="0070C0"/>
                </a:solidFill>
              </a:rPr>
            </a:br>
            <a:r>
              <a:rPr lang="hu-HU" sz="1350" u="sng" dirty="0" err="1">
                <a:solidFill>
                  <a:srgbClr val="0070C0"/>
                </a:solidFill>
              </a:rPr>
              <a:t>with</a:t>
            </a:r>
            <a:r>
              <a:rPr lang="hu-HU" sz="1350" u="sng" dirty="0">
                <a:solidFill>
                  <a:srgbClr val="0070C0"/>
                </a:solidFill>
              </a:rPr>
              <a:t> </a:t>
            </a:r>
            <a:r>
              <a:rPr lang="hu-HU" sz="1350" u="sng" dirty="0" err="1">
                <a:solidFill>
                  <a:srgbClr val="0070C0"/>
                </a:solidFill>
              </a:rPr>
              <a:t>stateless</a:t>
            </a:r>
            <a:r>
              <a:rPr lang="hu-HU" sz="1350" u="sng" dirty="0">
                <a:solidFill>
                  <a:srgbClr val="0070C0"/>
                </a:solidFill>
              </a:rPr>
              <a:t> </a:t>
            </a:r>
            <a:r>
              <a:rPr lang="hu-HU" sz="1350" u="sng" dirty="0" err="1">
                <a:solidFill>
                  <a:srgbClr val="0070C0"/>
                </a:solidFill>
              </a:rPr>
              <a:t>resource</a:t>
            </a:r>
            <a:r>
              <a:rPr lang="hu-HU" sz="1350" u="sng" dirty="0">
                <a:solidFill>
                  <a:srgbClr val="0070C0"/>
                </a:solidFill>
              </a:rPr>
              <a:t> </a:t>
            </a:r>
            <a:r>
              <a:rPr lang="hu-HU" sz="1350" u="sng" dirty="0" err="1">
                <a:solidFill>
                  <a:srgbClr val="0070C0"/>
                </a:solidFill>
              </a:rPr>
              <a:t>sharing</a:t>
            </a:r>
            <a:endParaRPr lang="hu-HU" sz="1350" u="sng" dirty="0">
              <a:solidFill>
                <a:srgbClr val="0070C0"/>
              </a:solidFill>
            </a:endParaRPr>
          </a:p>
        </p:txBody>
      </p:sp>
      <p:sp>
        <p:nvSpPr>
          <p:cNvPr id="72" name="Szövegdoboz 71">
            <a:extLst>
              <a:ext uri="{FF2B5EF4-FFF2-40B4-BE49-F238E27FC236}">
                <a16:creationId xmlns:a16="http://schemas.microsoft.com/office/drawing/2014/main" id="{D13F52DA-30A3-4851-888F-94459E85B9BA}"/>
              </a:ext>
            </a:extLst>
          </p:cNvPr>
          <p:cNvSpPr txBox="1"/>
          <p:nvPr/>
        </p:nvSpPr>
        <p:spPr>
          <a:xfrm>
            <a:off x="305200" y="3332884"/>
            <a:ext cx="26004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50" u="sng" dirty="0" err="1"/>
              <a:t>Traditional</a:t>
            </a:r>
            <a:r>
              <a:rPr lang="hu-HU" sz="1350" u="sng" dirty="0"/>
              <a:t> AQM</a:t>
            </a:r>
          </a:p>
        </p:txBody>
      </p:sp>
    </p:spTree>
    <p:extLst>
      <p:ext uri="{BB962C8B-B14F-4D97-AF65-F5344CB8AC3E}">
        <p14:creationId xmlns:p14="http://schemas.microsoft.com/office/powerpoint/2010/main" val="1116244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Image result for ecn t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190" y="3044014"/>
            <a:ext cx="4611298" cy="176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Csomag dobás vagy ECN jelölés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Csomag dobás</a:t>
            </a:r>
          </a:p>
          <a:p>
            <a:pPr lvl="1"/>
            <a:r>
              <a:rPr lang="hu-HU" dirty="0"/>
              <a:t>Újraküldés szükséges</a:t>
            </a:r>
          </a:p>
          <a:p>
            <a:pPr lvl="1"/>
            <a:r>
              <a:rPr lang="hu-HU" dirty="0"/>
              <a:t>Egyszerűbb megvalósítás</a:t>
            </a:r>
          </a:p>
          <a:p>
            <a:pPr lvl="1"/>
            <a:r>
              <a:rPr lang="hu-HU" dirty="0" err="1"/>
              <a:t>Timout</a:t>
            </a:r>
            <a:r>
              <a:rPr lang="hu-HU" dirty="0"/>
              <a:t> lejárta után tud reagálni a forrás</a:t>
            </a:r>
          </a:p>
          <a:p>
            <a:r>
              <a:rPr lang="hu-HU" dirty="0"/>
              <a:t>ECN jelölés</a:t>
            </a:r>
          </a:p>
          <a:p>
            <a:pPr lvl="1"/>
            <a:r>
              <a:rPr lang="hu-HU" dirty="0"/>
              <a:t>Végpont támogatás szükséges</a:t>
            </a:r>
          </a:p>
          <a:p>
            <a:pPr lvl="1"/>
            <a:r>
              <a:rPr lang="hu-HU" dirty="0"/>
              <a:t>Az IP csomag ECT-0 (01) vagy ECT-1(10) </a:t>
            </a:r>
            <a:br>
              <a:rPr lang="hu-HU" dirty="0"/>
            </a:br>
            <a:r>
              <a:rPr lang="hu-HU" dirty="0"/>
              <a:t>jelöléssel</a:t>
            </a:r>
          </a:p>
          <a:p>
            <a:pPr lvl="1"/>
            <a:r>
              <a:rPr lang="hu-HU" dirty="0"/>
              <a:t>Dobás helyett -&gt; ECN CE (11) jel elhelyezése az</a:t>
            </a:r>
            <a:br>
              <a:rPr lang="hu-HU" dirty="0"/>
            </a:br>
            <a:r>
              <a:rPr lang="hu-HU" dirty="0"/>
              <a:t>IP fejlécben</a:t>
            </a:r>
          </a:p>
          <a:p>
            <a:pPr lvl="1"/>
            <a:r>
              <a:rPr lang="hu-HU" dirty="0"/>
              <a:t>A fogadó érzékeli a CE jelet, majd a visszamenő TCP nyugtába bebillent egy ECE </a:t>
            </a:r>
            <a:r>
              <a:rPr lang="hu-HU" dirty="0" err="1"/>
              <a:t>flaget</a:t>
            </a:r>
            <a:r>
              <a:rPr lang="hu-HU" dirty="0"/>
              <a:t>, mely jelzi a forrásnak a torlódást</a:t>
            </a:r>
          </a:p>
          <a:p>
            <a:pPr lvl="1"/>
            <a:r>
              <a:rPr lang="hu-HU" dirty="0"/>
              <a:t>Hagyományos TCP (CUBIC, RENO, stb.) források az ECE </a:t>
            </a:r>
            <a:r>
              <a:rPr lang="hu-HU" dirty="0" err="1"/>
              <a:t>flaget</a:t>
            </a:r>
            <a:r>
              <a:rPr lang="hu-HU" dirty="0"/>
              <a:t> csomagvesztésnek értelmezik, de újraküldés nem szükséges.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3053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 Center TCP: DCTCP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8362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Generality of Partition/Aggregate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28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/>
              <a:t>The foundation for many large-scale web applications</a:t>
            </a:r>
            <a:r>
              <a:rPr lang="en-US" sz="3200" dirty="0"/>
              <a:t>.</a:t>
            </a:r>
          </a:p>
          <a:p>
            <a:pPr lvl="1"/>
            <a:r>
              <a:rPr lang="en-US" dirty="0"/>
              <a:t>Web search, Social network composition, Ad selection, etc.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Example: </a:t>
            </a:r>
            <a:r>
              <a:rPr lang="en-US" b="1" dirty="0" err="1">
                <a:solidFill>
                  <a:srgbClr val="0000CC"/>
                </a:solidFill>
              </a:rPr>
              <a:t>Facebook</a:t>
            </a:r>
            <a:endParaRPr lang="en-US" b="1" dirty="0">
              <a:solidFill>
                <a:srgbClr val="0000CC"/>
              </a:solidFill>
            </a:endParaRPr>
          </a:p>
          <a:p>
            <a:endParaRPr lang="en-US" sz="105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b="1" dirty="0"/>
              <a:t>Partition/Aggregate ~ </a:t>
            </a:r>
            <a:r>
              <a:rPr lang="en-US" b="1" dirty="0" err="1"/>
              <a:t>Multiget</a:t>
            </a:r>
            <a:endParaRPr lang="en-US" b="1" dirty="0"/>
          </a:p>
          <a:p>
            <a:pPr lvl="1"/>
            <a:r>
              <a:rPr lang="en-US" sz="2000" dirty="0"/>
              <a:t>Aggregators: </a:t>
            </a:r>
            <a:r>
              <a:rPr lang="en-US" sz="2000" b="1" dirty="0">
                <a:solidFill>
                  <a:srgbClr val="FF0000"/>
                </a:solidFill>
              </a:rPr>
              <a:t>Web Servers</a:t>
            </a:r>
          </a:p>
          <a:p>
            <a:pPr lvl="1"/>
            <a:r>
              <a:rPr lang="en-US" sz="2000" dirty="0"/>
              <a:t>Workers: </a:t>
            </a:r>
            <a:r>
              <a:rPr lang="en-US" sz="2000" b="1" dirty="0" err="1">
                <a:solidFill>
                  <a:srgbClr val="FF0000"/>
                </a:solidFill>
              </a:rPr>
              <a:t>Memcached</a:t>
            </a:r>
            <a:r>
              <a:rPr lang="en-US" sz="2000" b="1" dirty="0">
                <a:solidFill>
                  <a:srgbClr val="FF0000"/>
                </a:solidFill>
              </a:rPr>
              <a:t> Servers</a:t>
            </a:r>
          </a:p>
          <a:p>
            <a:pPr lvl="1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365125"/>
          </a:xfrm>
        </p:spPr>
        <p:txBody>
          <a:bodyPr>
            <a:normAutofit lnSpcReduction="10000"/>
          </a:bodyPr>
          <a:lstStyle/>
          <a:p>
            <a:fld id="{D6860B3D-D4F8-4840-B91D-0EEC232E35FC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541981" y="2514600"/>
            <a:ext cx="4221019" cy="3874532"/>
            <a:chOff x="4495800" y="2514600"/>
            <a:chExt cx="4221019" cy="3874532"/>
          </a:xfrm>
        </p:grpSpPr>
        <p:sp>
          <p:nvSpPr>
            <p:cNvPr id="56" name="TextBox 55"/>
            <p:cNvSpPr txBox="1"/>
            <p:nvPr/>
          </p:nvSpPr>
          <p:spPr>
            <a:xfrm>
              <a:off x="5715000" y="60198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</a:rPr>
                <a:t>Memcached</a:t>
              </a:r>
              <a:r>
                <a:rPr lang="en-US" b="1" dirty="0">
                  <a:solidFill>
                    <a:srgbClr val="FF0000"/>
                  </a:solidFill>
                </a:rPr>
                <a:t> Servers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4495800" y="2514600"/>
              <a:ext cx="4221019" cy="3505200"/>
              <a:chOff x="4495800" y="2514600"/>
              <a:chExt cx="4221019" cy="3505200"/>
            </a:xfrm>
          </p:grpSpPr>
          <p:pic>
            <p:nvPicPr>
              <p:cNvPr id="6" name="Picture 5" descr="cloud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562600" y="2514600"/>
                <a:ext cx="2057400" cy="1083564"/>
              </a:xfrm>
              <a:prstGeom prst="rect">
                <a:avLst/>
              </a:prstGeom>
            </p:spPr>
          </p:pic>
          <p:pic>
            <p:nvPicPr>
              <p:cNvPr id="7" name="Picture 6" descr="server2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514973" y="3779520"/>
                <a:ext cx="809627" cy="777240"/>
              </a:xfrm>
              <a:prstGeom prst="rect">
                <a:avLst/>
              </a:prstGeom>
            </p:spPr>
          </p:pic>
          <p:pic>
            <p:nvPicPr>
              <p:cNvPr id="8" name="Picture 7" descr="server2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6573" y="3794760"/>
                <a:ext cx="809627" cy="777240"/>
              </a:xfrm>
              <a:prstGeom prst="rect">
                <a:avLst/>
              </a:prstGeom>
            </p:spPr>
          </p:pic>
          <p:pic>
            <p:nvPicPr>
              <p:cNvPr id="10" name="Picture 9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495800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2" name="Picture 11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80181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3" name="Picture 12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48400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4" name="Picture 13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32781" y="5257800"/>
                <a:ext cx="715819" cy="762000"/>
              </a:xfrm>
              <a:prstGeom prst="rect">
                <a:avLst/>
              </a:prstGeom>
            </p:spPr>
          </p:pic>
          <p:pic>
            <p:nvPicPr>
              <p:cNvPr id="15" name="Picture 14" descr="server-gra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01000" y="5257800"/>
                <a:ext cx="715819" cy="762000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149340" y="2907268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Internet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rot="5400000">
                <a:off x="6084570" y="3440430"/>
                <a:ext cx="472440" cy="29718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16200000" flipH="1">
                <a:off x="6667500" y="3390900"/>
                <a:ext cx="457201" cy="3810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7" idx="2"/>
                <a:endCxn id="10" idx="0"/>
              </p:cNvCxnSpPr>
              <p:nvPr/>
            </p:nvCxnSpPr>
            <p:spPr>
              <a:xfrm rot="5400000">
                <a:off x="5036229" y="4374242"/>
                <a:ext cx="701040" cy="106607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7" idx="2"/>
                <a:endCxn id="12" idx="0"/>
              </p:cNvCxnSpPr>
              <p:nvPr/>
            </p:nvCxnSpPr>
            <p:spPr>
              <a:xfrm rot="5400000">
                <a:off x="5478419" y="4816432"/>
                <a:ext cx="701040" cy="1816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7" idx="2"/>
                <a:endCxn id="13" idx="0"/>
              </p:cNvCxnSpPr>
              <p:nvPr/>
            </p:nvCxnSpPr>
            <p:spPr>
              <a:xfrm rot="16200000" flipH="1">
                <a:off x="5912528" y="4564018"/>
                <a:ext cx="701040" cy="68652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8" idx="2"/>
                <a:endCxn id="15" idx="0"/>
              </p:cNvCxnSpPr>
              <p:nvPr/>
            </p:nvCxnSpPr>
            <p:spPr>
              <a:xfrm rot="16200000" flipH="1">
                <a:off x="7482248" y="4381138"/>
                <a:ext cx="685800" cy="106752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8" idx="2"/>
                <a:endCxn id="14" idx="0"/>
              </p:cNvCxnSpPr>
              <p:nvPr/>
            </p:nvCxnSpPr>
            <p:spPr>
              <a:xfrm rot="16200000" flipH="1">
                <a:off x="7048139" y="4815248"/>
                <a:ext cx="685800" cy="19930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8" idx="2"/>
                <a:endCxn id="13" idx="0"/>
              </p:cNvCxnSpPr>
              <p:nvPr/>
            </p:nvCxnSpPr>
            <p:spPr>
              <a:xfrm rot="5400000">
                <a:off x="6605949" y="4572362"/>
                <a:ext cx="685800" cy="68507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8" idx="2"/>
                <a:endCxn id="12" idx="0"/>
              </p:cNvCxnSpPr>
              <p:nvPr/>
            </p:nvCxnSpPr>
            <p:spPr>
              <a:xfrm rot="5400000">
                <a:off x="6171839" y="4138252"/>
                <a:ext cx="685800" cy="15532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8" idx="2"/>
                <a:endCxn id="10" idx="0"/>
              </p:cNvCxnSpPr>
              <p:nvPr/>
            </p:nvCxnSpPr>
            <p:spPr>
              <a:xfrm rot="5400000">
                <a:off x="5729649" y="3696062"/>
                <a:ext cx="685800" cy="243767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7" idx="2"/>
                <a:endCxn id="14" idx="0"/>
              </p:cNvCxnSpPr>
              <p:nvPr/>
            </p:nvCxnSpPr>
            <p:spPr>
              <a:xfrm rot="16200000" flipH="1">
                <a:off x="6354719" y="4121828"/>
                <a:ext cx="701040" cy="157090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7" idx="2"/>
                <a:endCxn id="15" idx="0"/>
              </p:cNvCxnSpPr>
              <p:nvPr/>
            </p:nvCxnSpPr>
            <p:spPr>
              <a:xfrm rot="16200000" flipH="1">
                <a:off x="6788828" y="3687718"/>
                <a:ext cx="701040" cy="243912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7620000" y="3810000"/>
                <a:ext cx="990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Web</a:t>
                </a:r>
              </a:p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Servers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638800" y="4800600"/>
                <a:ext cx="1981200" cy="33855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>
                    <a:solidFill>
                      <a:srgbClr val="0000CC"/>
                    </a:solidFill>
                  </a:rPr>
                  <a:t>Memcached</a:t>
                </a:r>
                <a:r>
                  <a:rPr lang="en-US" sz="1600" b="1" dirty="0">
                    <a:solidFill>
                      <a:srgbClr val="0000CC"/>
                    </a:solidFill>
                  </a:rPr>
                  <a:t> Protocol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75530711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526024" y="1627632"/>
            <a:ext cx="1170176" cy="4239768"/>
            <a:chOff x="6526024" y="1627632"/>
            <a:chExt cx="1170176" cy="4239768"/>
          </a:xfrm>
        </p:grpSpPr>
        <p:pic>
          <p:nvPicPr>
            <p:cNvPr id="12" name="Picture 11" descr="gif_mouse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8124" y="3075432"/>
              <a:ext cx="961810" cy="111991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6024" y="4751832"/>
              <a:ext cx="1170176" cy="1115568"/>
            </a:xfrm>
            <a:prstGeom prst="rect">
              <a:avLst/>
            </a:prstGeom>
          </p:spPr>
        </p:pic>
        <p:grpSp>
          <p:nvGrpSpPr>
            <p:cNvPr id="16" name="Group 19"/>
            <p:cNvGrpSpPr/>
            <p:nvPr/>
          </p:nvGrpSpPr>
          <p:grpSpPr>
            <a:xfrm>
              <a:off x="6629400" y="1627632"/>
              <a:ext cx="1032934" cy="1131332"/>
              <a:chOff x="6434666" y="1371600"/>
              <a:chExt cx="1032934" cy="1131332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434666" y="1371600"/>
                <a:ext cx="1032934" cy="1115568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6477000" y="2133600"/>
                <a:ext cx="4233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754563"/>
          </a:xfrm>
        </p:spPr>
        <p:txBody>
          <a:bodyPr/>
          <a:lstStyle/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800" dirty="0">
                <a:ea typeface="ＭＳ Ｐゴシック" charset="-128"/>
                <a:cs typeface="ＭＳ Ｐゴシック" charset="-128"/>
              </a:rPr>
              <a:t>Partition/Aggregate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r>
              <a:rPr lang="en-US" b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</a:t>
            </a:r>
            <a:r>
              <a:rPr lang="en-US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(Query</a:t>
            </a:r>
            <a:r>
              <a:rPr lang="en-US" b="1" dirty="0">
                <a:solidFill>
                  <a:srgbClr val="0000CC"/>
                </a:solidFill>
              </a:rPr>
              <a:t>)</a:t>
            </a:r>
            <a:endParaRPr lang="en-US" b="1" dirty="0">
              <a:solidFill>
                <a:srgbClr val="0000CC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8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Short messages [50KB-1MB] 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r>
              <a:rPr lang="en-US" sz="2400" b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</a:t>
            </a:r>
            <a:r>
              <a:rPr lang="en-US" sz="2400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(</a:t>
            </a:r>
            <a:r>
              <a:rPr lang="en-US" b="1" dirty="0">
                <a:solidFill>
                  <a:srgbClr val="0000CC"/>
                </a:solidFill>
              </a:rPr>
              <a:t>C</a:t>
            </a:r>
            <a:r>
              <a:rPr lang="en-US" sz="2400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oordination, Control state)</a:t>
            </a:r>
          </a:p>
          <a:p>
            <a:pPr lvl="1"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 lvl="1">
              <a:spcBef>
                <a:spcPct val="25000"/>
              </a:spcBef>
              <a:buClr>
                <a:srgbClr val="000000"/>
              </a:buClr>
              <a:buNone/>
            </a:pPr>
            <a:endParaRPr lang="en-US" sz="14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8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Large flows [1MB-50MB] </a:t>
            </a:r>
          </a:p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r>
              <a:rPr lang="en-US" sz="2400" b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    </a:t>
            </a:r>
            <a:r>
              <a:rPr lang="en-US" sz="2400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(</a:t>
            </a:r>
            <a:r>
              <a:rPr lang="en-US" b="1" dirty="0">
                <a:solidFill>
                  <a:srgbClr val="0000CC"/>
                </a:solidFill>
              </a:rPr>
              <a:t>D</a:t>
            </a:r>
            <a:r>
              <a:rPr lang="en-US" sz="2400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ata update)</a:t>
            </a:r>
            <a:r>
              <a:rPr lang="en-US" sz="2400" b="1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</a:p>
          <a:p>
            <a:pPr lvl="1">
              <a:spcBef>
                <a:spcPct val="25000"/>
              </a:spcBef>
              <a:buClr>
                <a:srgbClr val="000000"/>
              </a:buClr>
              <a:buNone/>
            </a:pPr>
            <a:endParaRPr lang="en-US" sz="2400" dirty="0">
              <a:solidFill>
                <a:srgbClr val="FF0000"/>
              </a:solidFill>
              <a:ea typeface="ＭＳ Ｐゴシック" charset="-128"/>
              <a:cs typeface="ＭＳ Ｐゴシック" charset="-128"/>
            </a:endParaRPr>
          </a:p>
          <a:p>
            <a:endParaRPr lang="en-US" sz="2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96F468FF-8BB4-3349-8005-AE9F629C616D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222658" y="1824335"/>
            <a:ext cx="3757815" cy="3742730"/>
            <a:chOff x="5222658" y="1824335"/>
            <a:chExt cx="3757815" cy="3742730"/>
          </a:xfrm>
        </p:grpSpPr>
        <p:grpSp>
          <p:nvGrpSpPr>
            <p:cNvPr id="19" name="Group 18"/>
            <p:cNvGrpSpPr/>
            <p:nvPr/>
          </p:nvGrpSpPr>
          <p:grpSpPr>
            <a:xfrm>
              <a:off x="5222658" y="1824335"/>
              <a:ext cx="2986021" cy="461665"/>
              <a:chOff x="5222658" y="2057400"/>
              <a:chExt cx="2986021" cy="461665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5222658" y="2286000"/>
                <a:ext cx="685800" cy="158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088034" y="2057400"/>
                <a:ext cx="21206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Delay-sensitive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230624" y="3424535"/>
              <a:ext cx="2974848" cy="461665"/>
              <a:chOff x="5230624" y="3420070"/>
              <a:chExt cx="2974848" cy="461665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5230624" y="3657600"/>
                <a:ext cx="685800" cy="158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096000" y="3420070"/>
                <a:ext cx="21094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Delay-sensitive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222658" y="5105400"/>
              <a:ext cx="3757815" cy="461665"/>
              <a:chOff x="5222658" y="4724400"/>
              <a:chExt cx="3757815" cy="461665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5222658" y="4953000"/>
                <a:ext cx="685800" cy="1588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088034" y="4724400"/>
                <a:ext cx="2892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ea typeface="ＭＳ Ｐゴシック" charset="-128"/>
                    <a:cs typeface="ＭＳ Ｐゴシック" charset="-128"/>
                  </a:rPr>
                  <a:t>Throughput-sensitive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553647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hu-HU" dirty="0"/>
              <a:t>Torlódásvezérlés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Minden</a:t>
            </a:r>
            <a:r>
              <a:rPr lang="en-US" dirty="0"/>
              <a:t> TCP </a:t>
            </a:r>
            <a:r>
              <a:rPr lang="hu-HU" dirty="0"/>
              <a:t>kapcsolat rendelkezik egy ablakkal</a:t>
            </a:r>
            <a:endParaRPr lang="en-US" dirty="0"/>
          </a:p>
          <a:p>
            <a:pPr lvl="1"/>
            <a:r>
              <a:rPr lang="hu-HU" dirty="0"/>
              <a:t>A nem-nyugtázott csomagok számát vezérli</a:t>
            </a:r>
            <a:endParaRPr lang="en-US" dirty="0"/>
          </a:p>
          <a:p>
            <a:r>
              <a:rPr lang="hu-HU" dirty="0"/>
              <a:t>Küldési ráta</a:t>
            </a:r>
            <a:r>
              <a:rPr lang="en-US" dirty="0"/>
              <a:t> ~ window/RTT</a:t>
            </a:r>
          </a:p>
          <a:p>
            <a:r>
              <a:rPr lang="hu-HU" dirty="0"/>
              <a:t>Ötlet</a:t>
            </a:r>
            <a:r>
              <a:rPr lang="en-US" dirty="0"/>
              <a:t>: </a:t>
            </a:r>
            <a:r>
              <a:rPr lang="hu-HU" dirty="0"/>
              <a:t>ablak méretének változtatása a küldési ráta vezérléséhez</a:t>
            </a:r>
            <a:endParaRPr lang="en-US" dirty="0"/>
          </a:p>
          <a:p>
            <a:r>
              <a:rPr lang="hu-HU" dirty="0"/>
              <a:t>Vezessünk be</a:t>
            </a:r>
            <a:r>
              <a:rPr lang="en-US" dirty="0"/>
              <a:t> </a:t>
            </a:r>
            <a:r>
              <a:rPr lang="hu-HU" dirty="0"/>
              <a:t>egy </a:t>
            </a:r>
            <a:r>
              <a:rPr lang="hu-HU" dirty="0">
                <a:solidFill>
                  <a:schemeClr val="accent1"/>
                </a:solidFill>
              </a:rPr>
              <a:t>torlódási ablakot (c</a:t>
            </a:r>
            <a:r>
              <a:rPr lang="en-US" dirty="0" err="1">
                <a:solidFill>
                  <a:schemeClr val="accent1"/>
                </a:solidFill>
              </a:rPr>
              <a:t>ongestion</a:t>
            </a:r>
            <a:r>
              <a:rPr lang="en-US" dirty="0">
                <a:solidFill>
                  <a:schemeClr val="accent1"/>
                </a:solidFill>
              </a:rPr>
              <a:t> window</a:t>
            </a:r>
            <a:r>
              <a:rPr lang="hu-HU" dirty="0">
                <a:solidFill>
                  <a:schemeClr val="accent1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</a:t>
            </a:r>
            <a:r>
              <a:rPr lang="hu-HU" dirty="0"/>
              <a:t> küldő oldalon</a:t>
            </a:r>
            <a:endParaRPr lang="en-US" dirty="0"/>
          </a:p>
          <a:p>
            <a:pPr lvl="1"/>
            <a:r>
              <a:rPr lang="hu-HU" dirty="0"/>
              <a:t>Torlódás vezérlés egy küldő oldali probléma</a:t>
            </a:r>
          </a:p>
          <a:p>
            <a:pPr lvl="1"/>
            <a:r>
              <a:rPr lang="hu-HU" dirty="0"/>
              <a:t>Jelölése: </a:t>
            </a:r>
            <a:r>
              <a:rPr lang="hu-HU" dirty="0" err="1"/>
              <a:t>cwnd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Impairments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err="1"/>
              <a:t>Incast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Queue Buildup</a:t>
            </a:r>
          </a:p>
          <a:p>
            <a:endParaRPr lang="en-US" sz="3200" dirty="0"/>
          </a:p>
          <a:p>
            <a:r>
              <a:rPr lang="en-US" sz="3200" dirty="0"/>
              <a:t>Buffer Pressure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6860B3D-D4F8-4840-B91D-0EEC232E35FC}" type="slidenum">
              <a:rPr lang="en-US" smtClean="0"/>
              <a:pPr/>
              <a:t>50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01469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2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F0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5012928"/>
            <a:ext cx="915278" cy="974328"/>
          </a:xfrm>
          <a:prstGeom prst="rect">
            <a:avLst/>
          </a:prstGeom>
        </p:spPr>
      </p:pic>
      <p:pic>
        <p:nvPicPr>
          <p:cNvPr id="87" name="Picture 86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3478" y="3793728"/>
            <a:ext cx="915278" cy="974328"/>
          </a:xfrm>
          <a:prstGeom prst="rect">
            <a:avLst/>
          </a:prstGeom>
        </p:spPr>
      </p:pic>
      <p:pic>
        <p:nvPicPr>
          <p:cNvPr id="88" name="Picture 87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3478" y="2514600"/>
            <a:ext cx="915278" cy="974328"/>
          </a:xfrm>
          <a:prstGeom prst="rect">
            <a:avLst/>
          </a:prstGeom>
        </p:spPr>
      </p:pic>
      <p:pic>
        <p:nvPicPr>
          <p:cNvPr id="89" name="Picture 88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3478" y="1219200"/>
            <a:ext cx="915278" cy="97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err="1"/>
              <a:t>Incast</a:t>
            </a:r>
            <a:endParaRPr lang="en-US" dirty="0"/>
          </a:p>
        </p:txBody>
      </p:sp>
      <p:pic>
        <p:nvPicPr>
          <p:cNvPr id="10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flipH="1">
            <a:off x="4286109" y="3233039"/>
            <a:ext cx="1643349" cy="69294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6860B3D-D4F8-4840-B91D-0EEC232E35FC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4957" y="3044594"/>
            <a:ext cx="1148799" cy="110284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5700858" y="3579513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11465" y="1706364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11465" y="3001764"/>
            <a:ext cx="1675522" cy="5470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611465" y="3625056"/>
            <a:ext cx="1675522" cy="655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610587" y="3701256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151"/>
          <p:cNvGrpSpPr>
            <a:grpSpLocks/>
          </p:cNvGrpSpPr>
          <p:nvPr/>
        </p:nvGrpSpPr>
        <p:grpSpPr bwMode="auto">
          <a:xfrm>
            <a:off x="4421356" y="3276600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5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6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7" name="Rectangle 163"/>
          <p:cNvSpPr>
            <a:spLocks noChangeArrowheads="1"/>
          </p:cNvSpPr>
          <p:nvPr/>
        </p:nvSpPr>
        <p:spPr bwMode="auto">
          <a:xfrm>
            <a:off x="7164556" y="3276600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2400532" y="1447800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9" name="Rectangle 163"/>
          <p:cNvSpPr>
            <a:spLocks noChangeArrowheads="1"/>
          </p:cNvSpPr>
          <p:nvPr/>
        </p:nvSpPr>
        <p:spPr bwMode="auto">
          <a:xfrm>
            <a:off x="2171932" y="1463040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0" name="Rectangle 163"/>
          <p:cNvSpPr>
            <a:spLocks noChangeArrowheads="1"/>
          </p:cNvSpPr>
          <p:nvPr/>
        </p:nvSpPr>
        <p:spPr bwMode="auto">
          <a:xfrm>
            <a:off x="2400532" y="2714372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1" name="Rectangle 163"/>
          <p:cNvSpPr>
            <a:spLocks noChangeArrowheads="1"/>
          </p:cNvSpPr>
          <p:nvPr/>
        </p:nvSpPr>
        <p:spPr bwMode="auto">
          <a:xfrm>
            <a:off x="2171932" y="2714372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2" name="Rectangle 163"/>
          <p:cNvSpPr>
            <a:spLocks noChangeArrowheads="1"/>
          </p:cNvSpPr>
          <p:nvPr/>
        </p:nvSpPr>
        <p:spPr bwMode="auto">
          <a:xfrm>
            <a:off x="2400532" y="3962400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3" name="Rectangle 163"/>
          <p:cNvSpPr>
            <a:spLocks noChangeArrowheads="1"/>
          </p:cNvSpPr>
          <p:nvPr/>
        </p:nvSpPr>
        <p:spPr bwMode="auto">
          <a:xfrm>
            <a:off x="2171932" y="3962400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4" name="Rectangle 163"/>
          <p:cNvSpPr>
            <a:spLocks noChangeArrowheads="1"/>
          </p:cNvSpPr>
          <p:nvPr/>
        </p:nvSpPr>
        <p:spPr bwMode="auto">
          <a:xfrm>
            <a:off x="2400532" y="525780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5" name="Rectangle 163"/>
          <p:cNvSpPr>
            <a:spLocks noChangeArrowheads="1"/>
          </p:cNvSpPr>
          <p:nvPr/>
        </p:nvSpPr>
        <p:spPr bwMode="auto">
          <a:xfrm>
            <a:off x="2171932" y="525780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pic>
        <p:nvPicPr>
          <p:cNvPr id="99" name="Picture 98" descr="bang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06956" y="2819400"/>
            <a:ext cx="1524000" cy="1524000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3048000" y="5257800"/>
            <a:ext cx="2743200" cy="461665"/>
            <a:chOff x="2743200" y="5418892"/>
            <a:chExt cx="2743200" cy="461665"/>
          </a:xfrm>
        </p:grpSpPr>
        <p:sp>
          <p:nvSpPr>
            <p:cNvPr id="101" name="TextBox 100"/>
            <p:cNvSpPr txBox="1"/>
            <p:nvPr/>
          </p:nvSpPr>
          <p:spPr>
            <a:xfrm>
              <a:off x="3581400" y="5418892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ea typeface="Arial" charset="0"/>
                  <a:cs typeface="Arial"/>
                </a:rPr>
                <a:t>TCP timeout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Left Arrow 101"/>
            <p:cNvSpPr/>
            <p:nvPr/>
          </p:nvSpPr>
          <p:spPr>
            <a:xfrm>
              <a:off x="2743200" y="5562600"/>
              <a:ext cx="762000" cy="240972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81000" y="1383268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Worker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1000" y="2667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Worker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1000" y="39624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Worker 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1000" y="51816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Worker 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10400" y="2514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Aggregator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562600" y="4532293"/>
            <a:ext cx="2590800" cy="1849457"/>
            <a:chOff x="5410200" y="4837093"/>
            <a:chExt cx="2590800" cy="1849457"/>
          </a:xfrm>
        </p:grpSpPr>
        <p:sp>
          <p:nvSpPr>
            <p:cNvPr id="35" name="TextBox 34"/>
            <p:cNvSpPr txBox="1"/>
            <p:nvPr/>
          </p:nvSpPr>
          <p:spPr>
            <a:xfrm>
              <a:off x="5410200" y="4837093"/>
              <a:ext cx="259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rgbClr val="0000CC"/>
                  </a:solidFill>
                  <a:ea typeface="Arial" charset="0"/>
                  <a:cs typeface="Arial"/>
                </a:rPr>
                <a:t>RTO</a:t>
              </a:r>
              <a:r>
                <a:rPr lang="en-US" sz="2000" b="1" baseline="-25000" dirty="0" err="1">
                  <a:solidFill>
                    <a:srgbClr val="0000CC"/>
                  </a:solidFill>
                  <a:ea typeface="Arial" charset="0"/>
                  <a:cs typeface="Arial"/>
                </a:rPr>
                <a:t>min</a:t>
              </a:r>
              <a:r>
                <a:rPr lang="en-US" sz="2000" b="1" baseline="-25000" dirty="0">
                  <a:solidFill>
                    <a:srgbClr val="0000CC"/>
                  </a:solidFill>
                  <a:ea typeface="Arial" charset="0"/>
                  <a:cs typeface="Arial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ea typeface="Arial" charset="0"/>
                  <a:cs typeface="Arial"/>
                </a:rPr>
                <a:t>= 300 ms</a:t>
              </a:r>
            </a:p>
            <a:p>
              <a:endParaRPr lang="en-US" b="1" dirty="0">
                <a:solidFill>
                  <a:srgbClr val="FF0000"/>
                </a:solidFill>
              </a:endParaRPr>
            </a:p>
            <a:p>
              <a:endParaRPr lang="en-US" dirty="0"/>
            </a:p>
          </p:txBody>
        </p:sp>
        <p:pic>
          <p:nvPicPr>
            <p:cNvPr id="47" name="Picture 46" descr="hourglass_3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9180" y="5334000"/>
              <a:ext cx="1078820" cy="1352550"/>
            </a:xfrm>
            <a:prstGeom prst="rect">
              <a:avLst/>
            </a:prstGeom>
          </p:spPr>
        </p:pic>
      </p:grpSp>
      <p:sp>
        <p:nvSpPr>
          <p:cNvPr id="49" name="TextBox 48"/>
          <p:cNvSpPr txBox="1"/>
          <p:nvPr/>
        </p:nvSpPr>
        <p:spPr>
          <a:xfrm>
            <a:off x="3810000" y="1393448"/>
            <a:ext cx="502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ea typeface="Arial" charset="0"/>
                <a:cs typeface="Arial"/>
              </a:rPr>
              <a:t> Synchronized mice collide.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ea typeface="Arial" charset="0"/>
                <a:cs typeface="Arial"/>
              </a:rPr>
              <a:t> Caused by Partition/Aggregate.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4883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257 0.00671 -0.27795 -0.00023 C -0.33333 -0.00717 -0.32743 -0.02845 -0.34305 -0.04187 C -0.35868 -0.05528 -0.34583 -0.04418 -0.37205 -0.0805 C -0.39826 -0.11681 -0.47395 -0.22276 -0.50086 -0.26023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-1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482 0.00116 -0.27795 -0.00023 C -0.33107 -0.00162 -0.30816 -0.00138 -0.32986 -0.00809 C -0.35156 -0.0148 -0.37934 -0.02822 -0.40816 -0.04025 C -0.43698 -0.05228 -0.4835 -0.07217 -0.5033 -0.0805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" y="-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378 -0.00254 -0.27795 -0.00023 C -0.33211 0.00209 -0.31441 0.00602 -0.33576 0.01435 C -0.35711 0.02267 -0.37847 0.03586 -0.40573 0.04951 C -0.43298 0.06315 -0.48003 0.08652 -0.49965 0.09623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0552 -0.00023 -0.22274 -0.00763 -0.27795 -0.00023 C -0.33316 0.00717 -0.32257 0.02499 -0.34184 0.04488 C -0.36111 0.06477 -0.36718 0.08143 -0.39357 0.11867 C -0.41996 0.15591 -0.4776 0.23688 -0.49965 0.26787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6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0463 C 0.01458 -0.00324 0.02708 -0.01203 0.0427 0.00323 C 0.05833 0.0185 0.07777 0.05135 0.10295 0.08651 C 0.12812 0.12167 0.16823 0.18528 0.1934 0.21489 C 0.21857 0.2445 0.22916 0.2556 0.25364 0.26393 C 0.27812 0.27226 0.32222 0.26532 0.34027 0.26555 " pathEditMode="relative" rAng="0" ptsTypes="aaaaaa">
                                      <p:cBhvr>
                                        <p:cTn id="6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1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4.16146E-6 C 0.06458 0.02914 0.12934 0.05829 0.1651 0.0724 C 0.20086 0.08651 0.19357 0.08327 0.21458 0.08512 C 0.23559 0.08697 0.27517 0.08373 0.29114 0.08327 " pathEditMode="relative" rAng="0" ptsTypes="aaaa">
                                      <p:cBhvr>
                                        <p:cTn id="6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4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-0.00694 C -0.00295 -0.01203 -0.00643 -0.01758 0.02882 -0.00371 C 0.06406 0.01017 0.16753 0.06222 0.21145 0.07679 C 0.25538 0.09137 0.27534 0.08188 0.29218 0.08327 " pathEditMode="relative" rAng="0" ptsTypes="aaaa">
                                      <p:cBhvr>
                                        <p:cTn id="7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4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208 0.00417 C 0.01666 -0.003 0.06336 -0.02752 0.08993 -0.04071 C 0.11649 -0.05389 0.14062 -0.06523 0.16111 -0.07448 C 0.18159 -0.08373 0.19913 -0.09299 0.21284 -0.09692 C 0.22656 -0.10085 0.2368 -0.09831 0.24305 -0.09854 " pathEditMode="relative" rAng="0" ptsTypes="aaaaa">
                                      <p:cBhvr>
                                        <p:cTn id="7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-5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61111E-6 -4.02036E-6 C 0.00625 0.00209 0.01267 0.00417 0.02048 0.00324 C 0.0283 0.00232 0.02743 0.00255 0.04687 -0.00624 C 0.06632 -0.01503 0.10902 -0.03423 0.13663 -0.0488 C 0.16423 -0.06338 0.19461 -0.08558 0.21267 -0.09368 C 0.23073 -0.10178 0.23836 -0.09623 0.24514 -0.09692 " pathEditMode="relative" rAng="0" ptsTypes="aaaaaa">
                                      <p:cBhvr>
                                        <p:cTn id="7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-4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2136 -0.02082 L 0.20695 -0.2861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-13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0937 0.00278 C 0.01823 0.0037 0.02708 0.00463 0.03333 0.00116 C 0.03958 -0.00231 0.0158 0.02637 0.0467 -0.01804 C 0.0776 -0.06245 0.14826 -0.164 0.21892 -0.26532 " pathEditMode="relative" rAng="0" ptsTypes="aaaA">
                                      <p:cBhvr>
                                        <p:cTn id="7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-12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059 -0.2873 L 0.21059 0.2454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892 -0.26532 L 0.21892 0.24543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11 0.26463 L 0.53541 0.26532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7864 0.08142 L 0.51041 0.08304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437 0.08304 L 0.53541 0.08258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53 -0.09877 L 0.51041 -0.09877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5277 -0.09877 L 0.53541 -0.0987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9 0.00116 C 0.02951 -0.03192 0.11319 -0.15174 0.14427 -0.19778 C 0.17534 -0.24381 0.18316 -0.26 0.19357 -0.27481 C 0.20399 -0.28961 0.20052 -0.28429 0.20694 -0.28614 C 0.21336 -0.28799 0.18142 -0.28614 0.23194 -0.28614 C 0.28246 -0.28614 0.45243 -0.28614 0.51041 -0.28614 " pathEditMode="relative" rAng="0" ptsTypes="aaaaaa">
                                      <p:cBhvr>
                                        <p:cTn id="134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" y="-14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0.00625 C 0.01093 0.00717 0.02048 0.00787 0.02777 0.00463 C 0.03507 0.00139 0.02534 0.01226 0.0434 -0.01295 C 0.06146 -0.03817 0.10625 -0.10432 0.13611 -0.14619 C 0.16597 -0.18806 0.19896 -0.24219 0.22291 -0.26486 C 0.24687 -0.28753 0.22795 -0.2799 0.27951 -0.28267 C 0.33107 -0.28545 0.47986 -0.28221 0.53246 -0.28221 " pathEditMode="relative" rAng="0" ptsTypes="aaaaaaa">
                                      <p:cBhvr>
                                        <p:cTn id="139" dur="1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-144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8" grpId="3" animBg="1"/>
      <p:bldP spid="79" grpId="0" animBg="1"/>
      <p:bldP spid="79" grpId="1" animBg="1"/>
      <p:bldP spid="79" grpId="2" animBg="1"/>
      <p:bldP spid="79" grpId="3" animBg="1"/>
      <p:bldP spid="80" grpId="0" animBg="1"/>
      <p:bldP spid="80" grpId="1" animBg="1"/>
      <p:bldP spid="80" grpId="2" animBg="1"/>
      <p:bldP spid="80" grpId="3" animBg="1"/>
      <p:bldP spid="81" grpId="0" animBg="1"/>
      <p:bldP spid="81" grpId="1" animBg="1"/>
      <p:bldP spid="81" grpId="2" animBg="1"/>
      <p:bldP spid="81" grpId="3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3" grpId="2" animBg="1"/>
      <p:bldP spid="83" grpId="3" animBg="1"/>
      <p:bldP spid="84" grpId="0" animBg="1"/>
      <p:bldP spid="84" grpId="1" animBg="1"/>
      <p:bldP spid="84" grpId="2" animBg="1"/>
      <p:bldP spid="84" grpId="3" animBg="1"/>
      <p:bldP spid="84" grpId="4" animBg="1"/>
      <p:bldP spid="84" grpId="5" animBg="1"/>
      <p:bldP spid="85" grpId="0" animBg="1"/>
      <p:bldP spid="85" grpId="1" animBg="1"/>
      <p:bldP spid="85" grpId="2" animBg="1"/>
      <p:bldP spid="85" grpId="3" animBg="1"/>
      <p:bldP spid="85" grpId="4" animBg="1"/>
      <p:bldP spid="85" grpId="5" animBg="1"/>
      <p:bldP spid="4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0844" y="5350272"/>
            <a:ext cx="915278" cy="974328"/>
          </a:xfrm>
          <a:prstGeom prst="rect">
            <a:avLst/>
          </a:prstGeom>
        </p:spPr>
      </p:pic>
      <p:pic>
        <p:nvPicPr>
          <p:cNvPr id="89" name="Picture 88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1722" y="1556544"/>
            <a:ext cx="915278" cy="97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Queue Buildup</a:t>
            </a:r>
          </a:p>
        </p:txBody>
      </p:sp>
      <p:pic>
        <p:nvPicPr>
          <p:cNvPr id="10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flipH="1">
            <a:off x="4284353" y="3570383"/>
            <a:ext cx="1643349" cy="69294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2824" y="6356350"/>
            <a:ext cx="2133600" cy="365125"/>
          </a:xfrm>
        </p:spPr>
        <p:txBody>
          <a:bodyPr>
            <a:normAutofit lnSpcReduction="10000"/>
          </a:bodyPr>
          <a:lstStyle/>
          <a:p>
            <a:fld id="{D6860B3D-D4F8-4840-B91D-0EEC232E35FC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3201" y="3381938"/>
            <a:ext cx="1148799" cy="110284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5699102" y="391685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09709" y="204370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608831" y="403860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51"/>
          <p:cNvGrpSpPr>
            <a:grpSpLocks/>
          </p:cNvGrpSpPr>
          <p:nvPr/>
        </p:nvGrpSpPr>
        <p:grpSpPr bwMode="auto">
          <a:xfrm>
            <a:off x="4419600" y="361394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2398776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9" name="Rectangle 163"/>
          <p:cNvSpPr>
            <a:spLocks noChangeArrowheads="1"/>
          </p:cNvSpPr>
          <p:nvPr/>
        </p:nvSpPr>
        <p:spPr bwMode="auto">
          <a:xfrm>
            <a:off x="2170176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4" name="Rectangle 163"/>
          <p:cNvSpPr>
            <a:spLocks noChangeArrowheads="1"/>
          </p:cNvSpPr>
          <p:nvPr/>
        </p:nvSpPr>
        <p:spPr bwMode="auto">
          <a:xfrm>
            <a:off x="2398776" y="559514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5" name="Rectangle 163"/>
          <p:cNvSpPr>
            <a:spLocks noChangeArrowheads="1"/>
          </p:cNvSpPr>
          <p:nvPr/>
        </p:nvSpPr>
        <p:spPr bwMode="auto">
          <a:xfrm>
            <a:off x="2170176" y="559514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2244" y="109934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 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2244" y="490934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237244" y="2863612"/>
            <a:ext cx="114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Receiver</a:t>
            </a:r>
          </a:p>
        </p:txBody>
      </p:sp>
      <p:sp>
        <p:nvSpPr>
          <p:cNvPr id="42" name="Rectangle 163"/>
          <p:cNvSpPr>
            <a:spLocks noChangeArrowheads="1"/>
          </p:cNvSpPr>
          <p:nvPr/>
        </p:nvSpPr>
        <p:spPr bwMode="auto">
          <a:xfrm>
            <a:off x="1939820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8" name="Rectangle 163"/>
          <p:cNvSpPr>
            <a:spLocks noChangeArrowheads="1"/>
          </p:cNvSpPr>
          <p:nvPr/>
        </p:nvSpPr>
        <p:spPr bwMode="auto">
          <a:xfrm>
            <a:off x="1711220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9" name="Rectangle 163"/>
          <p:cNvSpPr>
            <a:spLocks noChangeArrowheads="1"/>
          </p:cNvSpPr>
          <p:nvPr/>
        </p:nvSpPr>
        <p:spPr bwMode="auto">
          <a:xfrm>
            <a:off x="1482620" y="178514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11020" y="1785144"/>
            <a:ext cx="1335024" cy="594360"/>
            <a:chOff x="3389376" y="1676400"/>
            <a:chExt cx="1335024" cy="594360"/>
          </a:xfrm>
        </p:grpSpPr>
        <p:sp>
          <p:nvSpPr>
            <p:cNvPr id="50" name="Rectangle 163"/>
            <p:cNvSpPr>
              <a:spLocks noChangeArrowheads="1"/>
            </p:cNvSpPr>
            <p:nvPr/>
          </p:nvSpPr>
          <p:spPr bwMode="auto">
            <a:xfrm>
              <a:off x="33893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1" name="Rectangle 163"/>
            <p:cNvSpPr>
              <a:spLocks noChangeArrowheads="1"/>
            </p:cNvSpPr>
            <p:nvPr/>
          </p:nvSpPr>
          <p:spPr bwMode="auto">
            <a:xfrm>
              <a:off x="36179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2" name="Rectangle 163"/>
            <p:cNvSpPr>
              <a:spLocks noChangeArrowheads="1"/>
            </p:cNvSpPr>
            <p:nvPr/>
          </p:nvSpPr>
          <p:spPr bwMode="auto">
            <a:xfrm>
              <a:off x="38465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3" name="Rectangle 163"/>
            <p:cNvSpPr>
              <a:spLocks noChangeArrowheads="1"/>
            </p:cNvSpPr>
            <p:nvPr/>
          </p:nvSpPr>
          <p:spPr bwMode="auto">
            <a:xfrm>
              <a:off x="40751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4" name="Rectangle 163"/>
            <p:cNvSpPr>
              <a:spLocks noChangeArrowheads="1"/>
            </p:cNvSpPr>
            <p:nvPr/>
          </p:nvSpPr>
          <p:spPr bwMode="auto">
            <a:xfrm>
              <a:off x="43037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57" name="Rectangle 163"/>
            <p:cNvSpPr>
              <a:spLocks noChangeArrowheads="1"/>
            </p:cNvSpPr>
            <p:nvPr/>
          </p:nvSpPr>
          <p:spPr bwMode="auto">
            <a:xfrm>
              <a:off x="4532376" y="1676400"/>
              <a:ext cx="192024" cy="59436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657600" y="1752600"/>
            <a:ext cx="5486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ea typeface="Arial" charset="0"/>
                <a:cs typeface="Arial"/>
              </a:rPr>
              <a:t> Big flows buildup queues.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cs typeface="Arial"/>
              </a:rPr>
              <a:t> Increased latency for short flows.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57600" y="4910316"/>
            <a:ext cx="5410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ea typeface="Arial" charset="0"/>
                <a:cs typeface="Arial"/>
              </a:rPr>
              <a:t> Measurements in Bing cluster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00CC"/>
                </a:solidFill>
                <a:cs typeface="Arial"/>
              </a:rPr>
              <a:t> For 90% packets: RTT &lt; 1ms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cs typeface="Arial"/>
              </a:rPr>
              <a:t> For 10% packets: 1ms &lt; RTT &lt; 15ms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1878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0462 C 0.01458 -0.00324 0.02708 -0.01203 0.04271 0.00324 C 0.05833 0.01851 0.07777 0.05136 0.10295 0.08652 C 0.12812 0.12168 0.1684 0.1846 0.1934 0.2149 C 0.2184 0.2452 0.2283 0.25885 0.25295 0.26787 C 0.2776 0.27689 0.32274 0.26926 0.34097 0.26949 " pathEditMode="relative" rAng="0" ptsTypes="aaaaaa">
                                      <p:cBhvr>
                                        <p:cTn id="3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13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8 -0.00462 C 0.08542 0.02475 0.15295 0.12723 0.18629 0.17141 C 0.21962 0.21559 0.23941 0.24428 0.26528 0.26024 C 0.29115 0.2762 0.32604 0.26625 0.34202 0.26787 " pathEditMode="relative" rAng="0" ptsTypes="aaaa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14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-0.00463 C 0.02257 -0.00347 0.06233 -0.01921 0.09028 0.00208 C 0.11823 0.02338 0.1507 0.08796 0.17657 0.12384 C 0.20243 0.15972 0.22743 0.19352 0.24584 0.21759 C 0.26424 0.24167 0.27118 0.25972 0.2875 0.26806 C 0.30382 0.27639 0.33177 0.26783 0.34341 0.26783 " pathEditMode="relative" rAng="0" ptsTypes="aaaaaa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13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0662E-6 C 0.01198 -0.00023 0.05157 -0.00231 0.07153 -0.00185 C 0.0915 -0.00139 0.10174 -0.01226 0.11979 0.00301 C 0.13785 0.01828 0.1592 0.05876 0.17986 0.08975 C 0.20052 0.12075 0.2224 0.15961 0.24375 0.18922 C 0.26511 0.21883 0.29063 0.25445 0.30764 0.26787 C 0.32466 0.28129 0.3382 0.26926 0.34618 0.26949 " pathEditMode="relative" rAng="0" ptsTypes="aaaaaaa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" y="13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1296 C 0.05608 -0.06822 0.11285 -0.15009 0.14219 -0.19264 C 0.17153 -0.23519 0.1658 -0.22803 0.17604 -0.24329 C 0.18629 -0.25855 0.19636 -0.27752 0.20417 -0.28492 C 0.21198 -0.29232 0.21945 -0.287 0.22344 -0.28769 " pathEditMode="relative" rAng="0" ptsTypes="aaaaa">
                                      <p:cBhvr>
                                        <p:cTn id="4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-15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38483E-6 C 0.00539 -0.00046 0.01077 0.02174 0.03247 -0.00323 C 0.05417 -0.02821 0.10243 -0.1073 0.13004 -0.14963 C 0.15764 -0.19195 0.18195 -0.23358 0.19792 -0.25647 C 0.21389 -0.27937 0.22049 -0.28122 0.22639 -0.28769 " pathEditMode="relative" rAng="0" ptsTypes="aaaaa">
                                      <p:cBhvr>
                                        <p:cTn id="4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" y="-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-0.28839 L 0.22726 0.18895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5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11 0.26463 L 0.53541 0.2653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3542 0.26764 L 0.56059 0.26764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33611 0.26394 L 0.58559 0.26764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33559 0.26764 L 0.61059 0.26764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1875 -0.28753 L 0.51041 -0.2875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78" grpId="2" animBg="1"/>
      <p:bldP spid="78" grpId="3" animBg="1"/>
      <p:bldP spid="79" grpId="0" animBg="1"/>
      <p:bldP spid="79" grpId="1" animBg="1"/>
      <p:bldP spid="79" grpId="2" animBg="1"/>
      <p:bldP spid="79" grpId="3" animBg="1"/>
      <p:bldP spid="84" grpId="0" animBg="1"/>
      <p:bldP spid="84" grpId="1" animBg="1"/>
      <p:bldP spid="84" grpId="2" animBg="1"/>
      <p:bldP spid="84" grpId="3" animBg="1"/>
      <p:bldP spid="85" grpId="0" animBg="1"/>
      <p:bldP spid="85" grpId="1" animBg="1"/>
      <p:bldP spid="85" grpId="2" animBg="1"/>
      <p:bldP spid="85" grpId="3" animBg="1"/>
      <p:bldP spid="42" grpId="0" animBg="1"/>
      <p:bldP spid="42" grpId="1" animBg="1"/>
      <p:bldP spid="48" grpId="0" animBg="1"/>
      <p:bldP spid="48" grpId="1" animBg="1"/>
      <p:bldP spid="49" grpId="0" animBg="1"/>
      <p:bldP spid="49" grpId="1" animBg="1"/>
      <p:bldP spid="49" grpId="2" animBg="1"/>
      <p:bldP spid="49" grpId="3" animBg="1"/>
      <p:bldP spid="59" grpId="0"/>
      <p:bldP spid="6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/>
              <a:t>Data Center Transport Requirements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96F468FF-8BB4-3349-8005-AE9F629C616D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Rectangle 262"/>
          <p:cNvSpPr>
            <a:spLocks noGrp="1" noChangeArrowheads="1"/>
          </p:cNvSpPr>
          <p:nvPr/>
        </p:nvSpPr>
        <p:spPr bwMode="auto">
          <a:xfrm>
            <a:off x="381000" y="1447800"/>
            <a:ext cx="8839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defTabSz="9144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b="1" kern="0" dirty="0">
                <a:solidFill>
                  <a:srgbClr val="0000CC"/>
                </a:solidFill>
                <a:cs typeface="Times New Roman"/>
              </a:rPr>
              <a:t> High Burst Tolerance</a:t>
            </a:r>
          </a:p>
          <a:p>
            <a:pPr marL="742950" lvl="1" indent="-285750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sz="2400" kern="0" dirty="0" err="1">
                <a:solidFill>
                  <a:srgbClr val="000000"/>
                </a:solidFill>
                <a:cs typeface="Times New Roman"/>
              </a:rPr>
              <a:t>Incast</a:t>
            </a:r>
            <a:r>
              <a:rPr lang="en-US" sz="2400" kern="0" dirty="0">
                <a:solidFill>
                  <a:srgbClr val="000000"/>
                </a:solidFill>
                <a:cs typeface="Times New Roman"/>
              </a:rPr>
              <a:t> due to Partition/Aggregate is common.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defRPr/>
            </a:pPr>
            <a:endParaRPr lang="en-US" sz="1400" kern="0" dirty="0">
              <a:solidFill>
                <a:srgbClr val="000000"/>
              </a:solidFill>
              <a:cs typeface="Times New Roman"/>
            </a:endParaRPr>
          </a:p>
          <a:p>
            <a:pPr marL="342900" indent="-342900" defTabSz="9144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b="1" kern="0" dirty="0">
                <a:solidFill>
                  <a:srgbClr val="0000CC"/>
                </a:solidFill>
                <a:cs typeface="Times New Roman"/>
              </a:rPr>
              <a:t> Low Latency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sz="2400" kern="0" dirty="0">
                <a:solidFill>
                  <a:srgbClr val="000000"/>
                </a:solidFill>
                <a:cs typeface="Times New Roman"/>
              </a:rPr>
              <a:t>Short flows, queries</a:t>
            </a:r>
          </a:p>
          <a:p>
            <a:pPr marL="342900" indent="-342900" defTabSz="914400" eaLnBrk="0" hangingPunct="0">
              <a:spcBef>
                <a:spcPct val="20000"/>
              </a:spcBef>
              <a:defRPr/>
            </a:pPr>
            <a:endParaRPr lang="en-US" sz="1400" b="1" kern="0" dirty="0">
              <a:solidFill>
                <a:srgbClr val="3366CC"/>
              </a:solidFill>
              <a:cs typeface="Times New Roman"/>
            </a:endParaRPr>
          </a:p>
          <a:p>
            <a:pPr marL="342900" indent="-342900" defTabSz="914400" eaLnBrk="0" hangingPunct="0">
              <a:spcBef>
                <a:spcPct val="20000"/>
              </a:spcBef>
              <a:defRPr/>
            </a:pPr>
            <a:r>
              <a:rPr lang="en-US" sz="2800" b="1" kern="0" dirty="0">
                <a:solidFill>
                  <a:srgbClr val="0000CC"/>
                </a:solidFill>
                <a:cs typeface="Times New Roman"/>
              </a:rPr>
              <a:t>3. </a:t>
            </a:r>
            <a:r>
              <a:rPr lang="en-US" sz="2800" b="1" kern="0" dirty="0">
                <a:solidFill>
                  <a:srgbClr val="0000CC"/>
                </a:solidFill>
                <a:ea typeface="+mn-ea"/>
                <a:cs typeface="Times New Roman"/>
              </a:rPr>
              <a:t>High </a:t>
            </a:r>
            <a:r>
              <a:rPr lang="en-US" sz="2800" b="1" kern="0" dirty="0">
                <a:solidFill>
                  <a:srgbClr val="0000CC"/>
                </a:solidFill>
                <a:cs typeface="Times New Roman"/>
              </a:rPr>
              <a:t>T</a:t>
            </a:r>
            <a:r>
              <a:rPr lang="en-US" sz="2800" b="1" kern="0" dirty="0">
                <a:solidFill>
                  <a:srgbClr val="0000CC"/>
                </a:solidFill>
                <a:ea typeface="+mn-ea"/>
                <a:cs typeface="Times New Roman"/>
              </a:rPr>
              <a:t>hroughput 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sz="2400" kern="0" dirty="0">
                <a:solidFill>
                  <a:srgbClr val="000000"/>
                </a:solidFill>
                <a:cs typeface="Times New Roman"/>
              </a:rPr>
              <a:t>Continuous data updates, large file transfers</a:t>
            </a:r>
          </a:p>
          <a:p>
            <a:pPr marL="742950" lvl="1" indent="-285750" defTabSz="914400" eaLnBrk="0" hangingPunct="0">
              <a:spcBef>
                <a:spcPct val="25000"/>
              </a:spcBef>
              <a:buClr>
                <a:srgbClr val="000000"/>
              </a:buClr>
              <a:defRPr/>
            </a:pPr>
            <a:endParaRPr lang="en-US" sz="2400" kern="0" dirty="0">
              <a:solidFill>
                <a:srgbClr val="000000"/>
              </a:solidFill>
              <a:cs typeface="Times New Roman"/>
            </a:endParaRPr>
          </a:p>
          <a:p>
            <a:pPr marL="342900" indent="-342900" defTabSz="914400" eaLnBrk="0" hangingPunct="0">
              <a:spcBef>
                <a:spcPct val="20000"/>
              </a:spcBef>
              <a:buClr>
                <a:srgbClr val="000000"/>
              </a:buClr>
              <a:defRPr/>
            </a:pPr>
            <a:endParaRPr lang="en-US" sz="2400" u="sng" kern="0" dirty="0">
              <a:solidFill>
                <a:srgbClr val="FF0000"/>
              </a:solidFill>
              <a:cs typeface="Times New Roman"/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0" y="5257800"/>
            <a:ext cx="7620000" cy="914400"/>
          </a:xfrm>
          <a:prstGeom prst="roundRect">
            <a:avLst/>
          </a:prstGeom>
          <a:ln w="63500" cap="flat" cmpd="sng" algn="ctr">
            <a:noFill/>
            <a:prstDash val="solid"/>
          </a:ln>
          <a:effectLst>
            <a:innerShdw blurRad="2159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/>
        </p:spPr>
        <p:txBody>
          <a:bodyPr anchor="ctr"/>
          <a:lstStyle/>
          <a:p>
            <a:pPr marL="342900" lvl="0" indent="-342900" algn="ctr" defTabSz="9144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  <a:ea typeface="ＭＳ Ｐゴシック" charset="-128"/>
                <a:cs typeface="Arial"/>
              </a:rPr>
              <a:t>The challenge is to achieve these three together.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1454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2"/>
          <p:cNvGrpSpPr/>
          <p:nvPr/>
        </p:nvGrpSpPr>
        <p:grpSpPr>
          <a:xfrm>
            <a:off x="6583680" y="4419600"/>
            <a:ext cx="274320" cy="274320"/>
            <a:chOff x="6934200" y="2667000"/>
            <a:chExt cx="274320" cy="274320"/>
          </a:xfrm>
        </p:grpSpPr>
        <p:sp>
          <p:nvSpPr>
            <p:cNvPr id="84" name="Rectangle 163"/>
            <p:cNvSpPr>
              <a:spLocks noChangeArrowheads="1"/>
            </p:cNvSpPr>
            <p:nvPr/>
          </p:nvSpPr>
          <p:spPr bwMode="auto">
            <a:xfrm>
              <a:off x="6934200" y="2667000"/>
              <a:ext cx="274320" cy="274320"/>
            </a:xfrm>
            <a:prstGeom prst="rect">
              <a:avLst/>
            </a:prstGeom>
            <a:gradFill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7005638" y="2733675"/>
              <a:ext cx="133350" cy="1447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81"/>
          <p:cNvGrpSpPr/>
          <p:nvPr/>
        </p:nvGrpSpPr>
        <p:grpSpPr>
          <a:xfrm>
            <a:off x="6586728" y="3279648"/>
            <a:ext cx="274320" cy="274320"/>
            <a:chOff x="6934200" y="2667000"/>
            <a:chExt cx="274320" cy="274320"/>
          </a:xfrm>
        </p:grpSpPr>
        <p:sp>
          <p:nvSpPr>
            <p:cNvPr id="80" name="Rectangle 163"/>
            <p:cNvSpPr>
              <a:spLocks noChangeArrowheads="1"/>
            </p:cNvSpPr>
            <p:nvPr/>
          </p:nvSpPr>
          <p:spPr bwMode="auto">
            <a:xfrm>
              <a:off x="6934200" y="2667000"/>
              <a:ext cx="274320" cy="27432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Arial" pitchFamily="-109" charset="0"/>
                <a:ea typeface="+mn-ea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005638" y="2733675"/>
              <a:ext cx="133350" cy="1447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59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53200" y="3212068"/>
            <a:ext cx="3581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6" name="Picture 85" descr="server-gr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9844" y="5502672"/>
            <a:ext cx="915278" cy="974328"/>
          </a:xfrm>
          <a:prstGeom prst="rect">
            <a:avLst/>
          </a:prstGeom>
        </p:spPr>
      </p:pic>
      <p:pic>
        <p:nvPicPr>
          <p:cNvPr id="89" name="Picture 88" descr="server-gr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0722" y="1708944"/>
            <a:ext cx="915278" cy="974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/>
              <a:t>DCTCP</a:t>
            </a:r>
            <a:r>
              <a:rPr lang="en-US" dirty="0"/>
              <a:t>: The TCP/ECN Control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92824" y="6356350"/>
            <a:ext cx="2133600" cy="365125"/>
          </a:xfrm>
        </p:spPr>
        <p:txBody>
          <a:bodyPr>
            <a:normAutofit lnSpcReduction="10000"/>
          </a:bodyPr>
          <a:lstStyle/>
          <a:p>
            <a:fld id="{D6860B3D-D4F8-4840-B91D-0EEC232E35FC}" type="slidenum">
              <a:rPr lang="en-US" smtClean="0"/>
              <a:pPr/>
              <a:t>54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318102" y="406925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28709" y="219610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227831" y="419100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51"/>
          <p:cNvGrpSpPr>
            <a:grpSpLocks/>
          </p:cNvGrpSpPr>
          <p:nvPr/>
        </p:nvGrpSpPr>
        <p:grpSpPr bwMode="auto">
          <a:xfrm>
            <a:off x="4038600" y="376634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41244" y="125174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 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41244" y="506174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56244" y="3048000"/>
            <a:ext cx="114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Receiver</a:t>
            </a:r>
          </a:p>
        </p:txBody>
      </p:sp>
      <p:sp>
        <p:nvSpPr>
          <p:cNvPr id="33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2" name="Rectangle 163"/>
          <p:cNvSpPr>
            <a:spLocks noChangeArrowheads="1"/>
          </p:cNvSpPr>
          <p:nvPr/>
        </p:nvSpPr>
        <p:spPr bwMode="auto">
          <a:xfrm>
            <a:off x="2017776" y="574929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5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6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7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8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9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0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2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3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4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5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6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7" name="Rectangle 163"/>
          <p:cNvSpPr>
            <a:spLocks noChangeArrowheads="1"/>
          </p:cNvSpPr>
          <p:nvPr/>
        </p:nvSpPr>
        <p:spPr bwMode="auto">
          <a:xfrm>
            <a:off x="2014728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4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5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6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7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8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19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0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1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2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3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4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25" name="Rectangle 163"/>
          <p:cNvSpPr>
            <a:spLocks noChangeArrowheads="1"/>
          </p:cNvSpPr>
          <p:nvPr/>
        </p:nvSpPr>
        <p:spPr bwMode="auto">
          <a:xfrm>
            <a:off x="6586728" y="32796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58" name="Rectangle 163"/>
          <p:cNvSpPr>
            <a:spLocks noChangeArrowheads="1"/>
          </p:cNvSpPr>
          <p:nvPr/>
        </p:nvSpPr>
        <p:spPr bwMode="auto">
          <a:xfrm>
            <a:off x="2017776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64" name="Rectangle 163"/>
          <p:cNvSpPr>
            <a:spLocks noChangeArrowheads="1"/>
          </p:cNvSpPr>
          <p:nvPr/>
        </p:nvSpPr>
        <p:spPr bwMode="auto">
          <a:xfrm>
            <a:off x="2017776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79" name="Rectangle 163"/>
          <p:cNvSpPr>
            <a:spLocks noChangeArrowheads="1"/>
          </p:cNvSpPr>
          <p:nvPr/>
        </p:nvSpPr>
        <p:spPr bwMode="auto">
          <a:xfrm>
            <a:off x="2017776" y="19171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85" name="Rectangle 163"/>
          <p:cNvSpPr>
            <a:spLocks noChangeArrowheads="1"/>
          </p:cNvSpPr>
          <p:nvPr/>
        </p:nvSpPr>
        <p:spPr bwMode="auto">
          <a:xfrm>
            <a:off x="2017776" y="5748528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pic>
        <p:nvPicPr>
          <p:cNvPr id="5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2201" y="3534338"/>
            <a:ext cx="1148799" cy="1102845"/>
          </a:xfrm>
          <a:prstGeom prst="rect">
            <a:avLst/>
          </a:prstGeom>
        </p:spPr>
      </p:pic>
      <p:sp>
        <p:nvSpPr>
          <p:cNvPr id="93" name="Oval 92"/>
          <p:cNvSpPr/>
          <p:nvPr/>
        </p:nvSpPr>
        <p:spPr>
          <a:xfrm>
            <a:off x="4514850" y="3962400"/>
            <a:ext cx="133350" cy="144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307872" y="3962400"/>
            <a:ext cx="133350" cy="144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8"/>
          <p:cNvGrpSpPr/>
          <p:nvPr/>
        </p:nvGrpSpPr>
        <p:grpSpPr>
          <a:xfrm>
            <a:off x="3581400" y="2819400"/>
            <a:ext cx="2133600" cy="1143794"/>
            <a:chOff x="3962400" y="2667000"/>
            <a:chExt cx="2133600" cy="1143794"/>
          </a:xfrm>
        </p:grpSpPr>
        <p:cxnSp>
          <p:nvCxnSpPr>
            <p:cNvPr id="97" name="Straight Arrow Connector 96"/>
            <p:cNvCxnSpPr/>
            <p:nvPr/>
          </p:nvCxnSpPr>
          <p:spPr>
            <a:xfrm rot="16200000" flipH="1">
              <a:off x="4501515" y="3358515"/>
              <a:ext cx="792480" cy="1104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rot="5400000">
              <a:off x="4403330" y="3370661"/>
              <a:ext cx="796129" cy="841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3962400" y="2667000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ECN Mark (1 bit)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3" name="Rectangle 163"/>
          <p:cNvSpPr>
            <a:spLocks noChangeArrowheads="1"/>
          </p:cNvSpPr>
          <p:nvPr/>
        </p:nvSpPr>
        <p:spPr bwMode="auto">
          <a:xfrm>
            <a:off x="6583680" y="4419600"/>
            <a:ext cx="274320" cy="27432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  <a:ea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586728" y="3279648"/>
            <a:ext cx="2933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553200" y="4343400"/>
            <a:ext cx="3581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2895600" y="145798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ECN = Explicit Congestion Notification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29317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0.01268 -0.0037 C 0.0342 0.02662 0.10747 0.1338 0.14167 0.17778 C 0.17587 0.22199 0.15556 0.24653 0.21771 0.26135 C 0.27986 0.27616 0.45295 0.26528 0.51476 0.26621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" y="14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7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1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3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5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7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89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1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3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5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7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99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01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03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5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6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6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3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7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7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1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268 -0.0037 C 0.0342 0.02662 0.10747 0.1338 0.14167 0.17778 C 0.17587 0.222 0.18854 0.2463 0.21771 0.26135 C 0.24688 0.27639 0.29584 0.26667 0.31632 0.26806 " pathEditMode="relative" rAng="0" ptsTypes="aaaa">
                                      <p:cBhvr>
                                        <p:cTn id="1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14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198 -0.0007 C 0.03837 -0.04051 0.06476 -0.08032 0.09063 -0.11806 C 0.1165 -0.15579 0.14914 -0.20185 0.16771 -0.22778 C 0.18629 -0.2537 0.1908 -0.26296 0.20174 -0.27315 C 0.21268 -0.28333 0.21858 -0.28634 0.23386 -0.28889 C 0.24914 -0.29144 0.28143 -0.28912 0.29393 -0.28912 " pathEditMode="relative" rAng="0" ptsTypes="aaaaaa">
                                      <p:cBhvr>
                                        <p:cTn id="15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-145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268 -0.0037 C 0.0342 0.02662 0.10747 0.1338 0.14167 0.17778 C 0.17587 0.222 0.19601 0.2463 0.21771 0.26135 C 0.23941 0.27639 0.26042 0.26667 0.27153 0.26806 " pathEditMode="relative" rAng="0" ptsTypes="aaaa">
                                      <p:cBhvr>
                                        <p:cTn id="15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14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198 -0.00069 C 0.03837 -0.0405 0.06476 -0.08032 0.09063 -0.11805 C 0.1165 -0.15578 0.14914 -0.20185 0.16771 -0.22777 C 0.18629 -0.2537 0.1908 -0.26296 0.20174 -0.27314 C 0.21268 -0.28333 0.22604 -0.28657 0.23386 -0.28888 C 0.24167 -0.2912 0.24549 -0.28796 0.24844 -0.28773 " pathEditMode="relative" rAng="0" ptsTypes="aaaaaa">
                                      <p:cBhvr>
                                        <p:cTn id="1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-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8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158 0.26598 L 0.51424 0.26505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0035 -0.00069 C -0.03871 -0.00092 -0.17847 0.00301 -0.2342 -0.00347 C -0.28993 -0.00994 -0.30277 -0.01665 -0.3342 -0.03978 C -0.36562 -0.0629 -0.4 -0.11401 -0.42257 -0.14246 C -0.44513 -0.1709 -0.45659 -0.19103 -0.46927 -0.20999 " pathEditMode="relative" rAng="0" ptsTypes="aaaaa">
                                      <p:cBhvr>
                                        <p:cTn id="19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" y="-103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9393 -0.29259 L 0.51268 -0.29259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0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accel="50000" decel="5000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.00035 -0.0007 C -0.03871 0.00023 -0.17638 -0.00625 -0.23454 0.00463 C -0.2927 0.01551 -0.31562 0.03819 -0.34826 0.06458 C -0.3809 0.09097 -0.40972 0.13426 -0.43073 0.16296 C -0.45173 0.19166 -0.46545 0.22106 -0.47448 0.23634 " pathEditMode="relative" rAng="0" ptsTypes="aaaaa">
                                      <p:cBhvr>
                                        <p:cTn id="20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" y="116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7101 0.26737 L 0.51424 0.26598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104 0.00139 L 0.24479 0.0007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0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2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-0.00191 0.00277 C -0.09705 0.00416 -0.19218 0.00578 -0.2493 -0.00232 C -0.30642 -0.01041 -0.30781 -0.0111 -0.34427 -0.04556 C -0.38073 -0.08002 -0.42448 -0.14454 -0.46805 -0.20907 " pathEditMode="relative" rAng="0" ptsTypes="aaaA">
                                      <p:cBhvr>
                                        <p:cTn id="2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-105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19 -0.28935 L 0.51268 -0.29236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-2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556 0.0007 L 0.26684 0.00139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" y="0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8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8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0" presetClass="path" presetSubtype="0" accel="50000" decel="5000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2.5E-6 3.7037E-7 C -0.03698 0.00023 -0.16146 -0.01157 -0.22153 0.00116 C -0.28159 0.01389 -0.31788 0.0375 -0.36024 0.07616 C -0.4026 0.11481 -0.45139 0.20023 -0.47534 0.23287 " pathEditMode="relative" rAng="0" ptsTypes="aaaa">
                                      <p:cBhvr>
                                        <p:cTn id="2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" y="111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6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9" grpId="0" animBg="1"/>
      <p:bldP spid="90" grpId="0" animBg="1"/>
      <p:bldP spid="78" grpId="0" animBg="1"/>
      <p:bldP spid="33" grpId="0" animBg="1"/>
      <p:bldP spid="33" grpId="1" animBg="1"/>
      <p:bldP spid="62" grpId="0" animBg="1"/>
      <p:bldP spid="62" grpId="1" animBg="1"/>
      <p:bldP spid="62" grpId="2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5" grpId="0" animBg="1"/>
      <p:bldP spid="58" grpId="0" animBg="1"/>
      <p:bldP spid="58" grpId="1" animBg="1"/>
      <p:bldP spid="58" grpId="2" animBg="1"/>
      <p:bldP spid="64" grpId="0" animBg="1"/>
      <p:bldP spid="64" grpId="1" animBg="1"/>
      <p:bldP spid="64" grpId="2" animBg="1"/>
      <p:bldP spid="79" grpId="0" animBg="1"/>
      <p:bldP spid="79" grpId="1" animBg="1"/>
      <p:bldP spid="79" grpId="2" animBg="1"/>
      <p:bldP spid="85" grpId="0" animBg="1"/>
      <p:bldP spid="85" grpId="1" animBg="1"/>
      <p:bldP spid="85" grpId="2" animBg="1"/>
      <p:bldP spid="93" grpId="0" animBg="1"/>
      <p:bldP spid="93" grpId="1" animBg="1"/>
      <p:bldP spid="93" grpId="2" animBg="1"/>
      <p:bldP spid="95" grpId="0" animBg="1"/>
      <p:bldP spid="95" grpId="1" animBg="1"/>
      <p:bldP spid="95" grpId="2" animBg="1"/>
      <p:bldP spid="63" grpId="0" animBg="1"/>
      <p:bldP spid="135" grpId="0" animBg="1"/>
      <p:bldP spid="91" grpId="0" animBg="1"/>
      <p:bldP spid="8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hu-HU" dirty="0"/>
              <a:t>DCTCP: </a:t>
            </a:r>
            <a:r>
              <a:rPr lang="en-US" dirty="0"/>
              <a:t>Two Key Ideas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35052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React in proportion to the </a:t>
            </a:r>
            <a:r>
              <a:rPr lang="en-US" sz="2400" b="1" dirty="0">
                <a:solidFill>
                  <a:srgbClr val="FF0000"/>
                </a:solidFill>
              </a:rPr>
              <a:t>extent</a:t>
            </a:r>
            <a:r>
              <a:rPr lang="en-US" sz="2400" dirty="0"/>
              <a:t> of congestion, not its </a:t>
            </a:r>
            <a:r>
              <a:rPr lang="en-US" sz="2400" b="1" dirty="0">
                <a:solidFill>
                  <a:srgbClr val="FF0000"/>
                </a:solidFill>
              </a:rPr>
              <a:t>presence</a:t>
            </a:r>
            <a:r>
              <a:rPr lang="en-US" sz="2400" dirty="0"/>
              <a:t>.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sz="2000" dirty="0"/>
              <a:t>Reduces </a:t>
            </a:r>
            <a:r>
              <a:rPr lang="en-US" sz="2000" b="1" dirty="0">
                <a:solidFill>
                  <a:srgbClr val="FF0000"/>
                </a:solidFill>
              </a:rPr>
              <a:t>variance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in sending rates, lowering queuing requirements.</a:t>
            </a:r>
          </a:p>
          <a:p>
            <a:pPr lvl="1">
              <a:buNone/>
            </a:pPr>
            <a:endParaRPr lang="en-US" sz="2000" dirty="0">
              <a:solidFill>
                <a:srgbClr val="0000CC"/>
              </a:solidFill>
            </a:endParaRPr>
          </a:p>
          <a:p>
            <a:pPr lvl="1"/>
            <a:endParaRPr lang="en-US" sz="2000" dirty="0">
              <a:solidFill>
                <a:srgbClr val="0000CC"/>
              </a:solidFill>
            </a:endParaRPr>
          </a:p>
          <a:p>
            <a:pPr lvl="1"/>
            <a:endParaRPr lang="en-US" sz="2000" dirty="0">
              <a:solidFill>
                <a:srgbClr val="0000CC"/>
              </a:solidFill>
            </a:endParaRPr>
          </a:p>
          <a:p>
            <a:pPr lvl="1">
              <a:buNone/>
            </a:pPr>
            <a:endParaRPr lang="en-US" sz="2000" dirty="0">
              <a:solidFill>
                <a:srgbClr val="0000CC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Mark based on </a:t>
            </a:r>
            <a:r>
              <a:rPr lang="en-US" sz="2400" b="1" dirty="0">
                <a:solidFill>
                  <a:srgbClr val="FF0000"/>
                </a:solidFill>
              </a:rPr>
              <a:t>instantaneous</a:t>
            </a:r>
            <a:r>
              <a:rPr lang="en-US" sz="2400" dirty="0"/>
              <a:t> queue length.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sz="2000" dirty="0"/>
              <a:t>Fast feedback to better deal with bursts.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18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2720408"/>
          <a:ext cx="7932821" cy="1699192"/>
        </p:xfrm>
        <a:graphic>
          <a:graphicData uri="http://schemas.openxmlformats.org/drawingml/2006/table">
            <a:tbl>
              <a:tblPr/>
              <a:tblGrid>
                <a:gridCol w="241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2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ECN Marks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TCP 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DCTCP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1 0 1 1 1 1 0 1 1 1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0 0 0 0 0 0 0 0 0 1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by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 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799890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Data Center TCP Algorithm</a:t>
            </a:r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228600" y="1399080"/>
            <a:ext cx="6324600" cy="1600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b="1" dirty="0">
                <a:solidFill>
                  <a:srgbClr val="0000CC"/>
                </a:solidFill>
                <a:ea typeface="ＭＳ Ｐゴシック" charset="-128"/>
                <a:cs typeface="ＭＳ Ｐゴシック" charset="-128"/>
              </a:rPr>
              <a:t>Switch side:</a:t>
            </a:r>
          </a:p>
          <a:p>
            <a:pPr lvl="1" eaLnBrk="1" hangingPunct="1"/>
            <a:r>
              <a:rPr lang="en-US" sz="2400" dirty="0"/>
              <a:t> Mark packets when </a:t>
            </a:r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sz="2400" b="1" dirty="0">
                <a:solidFill>
                  <a:srgbClr val="FF0000"/>
                </a:solidFill>
              </a:rPr>
              <a:t>ueue Length &gt; K.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31757" name="Rectangle 18"/>
          <p:cNvSpPr>
            <a:spLocks noChangeArrowheads="1"/>
          </p:cNvSpPr>
          <p:nvPr/>
        </p:nvSpPr>
        <p:spPr bwMode="auto">
          <a:xfrm>
            <a:off x="228600" y="2590800"/>
            <a:ext cx="8382000" cy="515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</a:pPr>
            <a:r>
              <a:rPr lang="en-US" sz="2800" b="1" dirty="0">
                <a:solidFill>
                  <a:srgbClr val="0000CC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Sender side:</a:t>
            </a:r>
            <a:endParaRPr lang="en-US" sz="3200" b="1" dirty="0">
              <a:solidFill>
                <a:srgbClr val="0000CC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Maintain running average of </a:t>
            </a:r>
            <a:r>
              <a:rPr lang="en-US" sz="2400" b="1" i="1" dirty="0">
                <a:solidFill>
                  <a:srgbClr val="FF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fraction</a:t>
            </a:r>
            <a:r>
              <a:rPr lang="en-US" sz="2400" i="1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of packets </a:t>
            </a:r>
            <a:r>
              <a:rPr lang="en-US" sz="2400" dirty="0">
                <a:latin typeface="Calibri" charset="0"/>
                <a:ea typeface="ＭＳ Ｐゴシック" charset="-128"/>
                <a:cs typeface="ＭＳ Ｐゴシック" charset="-128"/>
              </a:rPr>
              <a:t>marked </a:t>
            </a:r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(</a:t>
            </a:r>
            <a:r>
              <a:rPr lang="el-GR" sz="2400" b="1" i="1" dirty="0">
                <a:latin typeface="Calibri" charset="0"/>
                <a:ea typeface="ＭＳ Ｐゴシック" charset="-128"/>
                <a:cs typeface="ＭＳ Ｐゴシック" charset="-128"/>
              </a:rPr>
              <a:t>α</a:t>
            </a:r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)</a:t>
            </a:r>
            <a:r>
              <a:rPr lang="en-US" sz="2400" dirty="0">
                <a:solidFill>
                  <a:srgbClr val="0000CC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.</a:t>
            </a:r>
          </a:p>
          <a:p>
            <a:pPr marL="742950" lvl="1" indent="-285750" eaLnBrk="0" hangingPunct="0"/>
            <a:endParaRPr lang="en-US" sz="800" b="1" dirty="0">
              <a:solidFill>
                <a:srgbClr val="FF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algn="ctr" eaLnBrk="0" hangingPunct="0"/>
            <a:r>
              <a:rPr lang="en-US" sz="2400" b="1" dirty="0">
                <a:latin typeface="Calibri" charset="0"/>
                <a:ea typeface="ＭＳ Ｐゴシック" charset="-128"/>
                <a:cs typeface="ＭＳ Ｐゴシック" charset="-128"/>
              </a:rPr>
              <a:t>In each RTT:</a:t>
            </a: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12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12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Adaptive window decreases:</a:t>
            </a: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Note: decrease factor between 1 and 2.</a:t>
            </a: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sz="2800" dirty="0">
              <a:solidFill>
                <a:srgbClr val="000000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752" name="TextBox 7"/>
          <p:cNvSpPr txBox="1">
            <a:spLocks noChangeArrowheads="1"/>
          </p:cNvSpPr>
          <p:nvPr/>
        </p:nvSpPr>
        <p:spPr bwMode="auto">
          <a:xfrm>
            <a:off x="6248400" y="1367850"/>
            <a:ext cx="368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 charset="0"/>
              </a:rPr>
              <a:t>B</a:t>
            </a:r>
          </a:p>
        </p:txBody>
      </p:sp>
      <p:sp>
        <p:nvSpPr>
          <p:cNvPr id="31755" name="TextBox 15"/>
          <p:cNvSpPr txBox="1">
            <a:spLocks noChangeArrowheads="1"/>
          </p:cNvSpPr>
          <p:nvPr/>
        </p:nvSpPr>
        <p:spPr bwMode="auto">
          <a:xfrm>
            <a:off x="7615989" y="1372315"/>
            <a:ext cx="368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 charset="0"/>
              </a:rPr>
              <a:t>K</a:t>
            </a:r>
          </a:p>
        </p:txBody>
      </p:sp>
      <p:sp>
        <p:nvSpPr>
          <p:cNvPr id="31756" name="TextBox 16"/>
          <p:cNvSpPr txBox="1">
            <a:spLocks noChangeArrowheads="1"/>
          </p:cNvSpPr>
          <p:nvPr/>
        </p:nvSpPr>
        <p:spPr bwMode="auto">
          <a:xfrm>
            <a:off x="6785810" y="1501140"/>
            <a:ext cx="1475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Mark</a:t>
            </a:r>
            <a:endParaRPr lang="en-US" sz="2800" b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31759" name="TextBox 14"/>
          <p:cNvSpPr txBox="1">
            <a:spLocks noChangeArrowheads="1"/>
          </p:cNvSpPr>
          <p:nvPr/>
        </p:nvSpPr>
        <p:spPr bwMode="auto">
          <a:xfrm>
            <a:off x="7972927" y="1421964"/>
            <a:ext cx="178067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Don’t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Mark</a:t>
            </a:r>
          </a:p>
        </p:txBody>
      </p:sp>
      <p:grpSp>
        <p:nvGrpSpPr>
          <p:cNvPr id="17" name="Group 151"/>
          <p:cNvGrpSpPr>
            <a:grpSpLocks/>
          </p:cNvGrpSpPr>
          <p:nvPr/>
        </p:nvGrpSpPr>
        <p:grpSpPr bwMode="auto">
          <a:xfrm>
            <a:off x="6324601" y="2210515"/>
            <a:ext cx="22098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8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19" name="Line 153"/>
            <p:cNvSpPr>
              <a:spLocks noChangeShapeType="1"/>
            </p:cNvSpPr>
            <p:nvPr/>
          </p:nvSpPr>
          <p:spPr bwMode="auto">
            <a:xfrm>
              <a:off x="4721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>
          <a:xfrm rot="5400000">
            <a:off x="7108658" y="2509299"/>
            <a:ext cx="138363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529834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1676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485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18180" y="4355592"/>
            <a:ext cx="3287620" cy="521208"/>
          </a:xfrm>
          <a:prstGeom prst="rect">
            <a:avLst/>
          </a:prstGeom>
          <a:noFill/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4206240"/>
            <a:ext cx="3336846" cy="822960"/>
          </a:xfrm>
          <a:prstGeom prst="rect">
            <a:avLst/>
          </a:prstGeom>
          <a:noFill/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1676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39310" y="5269230"/>
            <a:ext cx="3449320" cy="768096"/>
          </a:xfrm>
          <a:prstGeom prst="rect">
            <a:avLst/>
          </a:prstGeom>
          <a:noFill/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1485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010928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 fő komponens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Torlódás detektálás</a:t>
            </a:r>
            <a:endParaRPr lang="en-US" dirty="0"/>
          </a:p>
          <a:p>
            <a:pPr marL="834390" lvl="1" indent="-514350"/>
            <a:r>
              <a:rPr lang="hu-HU" dirty="0"/>
              <a:t>Eldobott csomag egy megbízható jel</a:t>
            </a:r>
            <a:endParaRPr lang="en-US" dirty="0"/>
          </a:p>
          <a:p>
            <a:pPr marL="1108710" lvl="2" indent="-514350"/>
            <a:r>
              <a:rPr lang="hu-HU" dirty="0"/>
              <a:t>Késleltetés alapú megoldások – nehéz és kockázatos</a:t>
            </a:r>
            <a:endParaRPr lang="en-US" dirty="0"/>
          </a:p>
          <a:p>
            <a:pPr marL="834390" lvl="1" indent="-514350"/>
            <a:r>
              <a:rPr lang="hu-HU" dirty="0"/>
              <a:t>Hogyan detektáljuk a csomag eldobását</a:t>
            </a:r>
            <a:r>
              <a:rPr lang="en-US" dirty="0"/>
              <a:t>? </a:t>
            </a:r>
            <a:r>
              <a:rPr lang="hu-HU" dirty="0"/>
              <a:t>Nyugtával</a:t>
            </a:r>
            <a:endParaRPr lang="en-US" dirty="0"/>
          </a:p>
          <a:p>
            <a:pPr marL="1108710" lvl="2" indent="-514350"/>
            <a:r>
              <a:rPr lang="hu-HU" dirty="0"/>
              <a:t>Időkorlát lejár ACK fogadása nélkül</a:t>
            </a:r>
            <a:endParaRPr lang="en-US" dirty="0"/>
          </a:p>
          <a:p>
            <a:pPr marL="1108710" lvl="2" indent="-514350"/>
            <a:r>
              <a:rPr lang="hu-HU" dirty="0"/>
              <a:t>Számos duplikált</a:t>
            </a:r>
            <a:r>
              <a:rPr lang="en-US" dirty="0"/>
              <a:t> ACK </a:t>
            </a:r>
            <a:r>
              <a:rPr lang="hu-HU" dirty="0"/>
              <a:t>jön be sorban (később lesz róla szó)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Ráta beállító algoritmus</a:t>
            </a:r>
            <a:endParaRPr lang="en-US" dirty="0"/>
          </a:p>
          <a:p>
            <a:pPr marL="834390" lvl="1" indent="-514350"/>
            <a:r>
              <a:rPr lang="hu-HU" i="1" dirty="0"/>
              <a:t>c</a:t>
            </a:r>
            <a:r>
              <a:rPr lang="en-US" i="1" dirty="0" err="1"/>
              <a:t>wnd</a:t>
            </a:r>
            <a:r>
              <a:rPr lang="hu-HU" i="1" dirty="0"/>
              <a:t> módosítása</a:t>
            </a:r>
            <a:endParaRPr lang="en-US" i="1" dirty="0"/>
          </a:p>
          <a:p>
            <a:pPr marL="834390" lvl="1" indent="-514350"/>
            <a:r>
              <a:rPr lang="hu-HU" dirty="0"/>
              <a:t>Sávszélesség próba</a:t>
            </a:r>
            <a:endParaRPr lang="en-US" dirty="0"/>
          </a:p>
          <a:p>
            <a:pPr marL="834390" lvl="1" indent="-514350"/>
            <a:r>
              <a:rPr lang="hu-HU" dirty="0"/>
              <a:t>Válasz lépés a torlódásra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3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Ráta 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Tudjuk, hogy a </a:t>
            </a:r>
            <a:r>
              <a:rPr lang="en-US" dirty="0"/>
              <a:t>TCP ACK </a:t>
            </a:r>
            <a:r>
              <a:rPr lang="hu-HU" dirty="0"/>
              <a:t>ütemezett</a:t>
            </a:r>
            <a:endParaRPr lang="en-US" dirty="0"/>
          </a:p>
          <a:p>
            <a:pPr lvl="1"/>
            <a:r>
              <a:rPr lang="hu-HU" dirty="0"/>
              <a:t>Torlódás</a:t>
            </a:r>
            <a:r>
              <a:rPr lang="en-US" dirty="0"/>
              <a:t> = </a:t>
            </a:r>
            <a:r>
              <a:rPr lang="hu-HU" dirty="0"/>
              <a:t>késleltetés</a:t>
            </a:r>
            <a:r>
              <a:rPr lang="en-US" dirty="0"/>
              <a:t> = </a:t>
            </a:r>
            <a:r>
              <a:rPr lang="hu-HU" dirty="0"/>
              <a:t>hosszú várakozás</a:t>
            </a:r>
            <a:r>
              <a:rPr lang="en-US" dirty="0"/>
              <a:t> </a:t>
            </a:r>
            <a:r>
              <a:rPr lang="hu-HU" dirty="0"/>
              <a:t>a nyugták között</a:t>
            </a:r>
            <a:endParaRPr lang="en-US" dirty="0"/>
          </a:p>
          <a:p>
            <a:pPr lvl="1"/>
            <a:r>
              <a:rPr lang="hu-HU" dirty="0"/>
              <a:t>Nincs torlódás</a:t>
            </a:r>
            <a:r>
              <a:rPr lang="en-US" dirty="0"/>
              <a:t> = </a:t>
            </a:r>
            <a:r>
              <a:rPr lang="hu-HU" dirty="0"/>
              <a:t>alacsony késleltetés</a:t>
            </a:r>
            <a:r>
              <a:rPr lang="en-US" dirty="0"/>
              <a:t> = </a:t>
            </a:r>
            <a:r>
              <a:rPr lang="hu-HU" dirty="0"/>
              <a:t>gyors </a:t>
            </a:r>
            <a:r>
              <a:rPr lang="en-US" dirty="0"/>
              <a:t>ACK</a:t>
            </a:r>
          </a:p>
          <a:p>
            <a:r>
              <a:rPr lang="hu-HU" dirty="0"/>
              <a:t>Alapvető algoritmus</a:t>
            </a:r>
            <a:endParaRPr lang="en-US" dirty="0"/>
          </a:p>
          <a:p>
            <a:pPr lvl="1"/>
            <a:r>
              <a:rPr lang="en-US" dirty="0"/>
              <a:t>ACK</a:t>
            </a:r>
            <a:r>
              <a:rPr lang="hu-HU" dirty="0"/>
              <a:t> fogadása esetén</a:t>
            </a:r>
            <a:r>
              <a:rPr lang="en-US" dirty="0"/>
              <a:t>: </a:t>
            </a:r>
            <a:r>
              <a:rPr lang="hu-HU" dirty="0"/>
              <a:t>növeljük a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hu-HU" dirty="0"/>
              <a:t> ablakot</a:t>
            </a:r>
            <a:endParaRPr lang="en-US" dirty="0"/>
          </a:p>
          <a:p>
            <a:pPr lvl="2"/>
            <a:r>
              <a:rPr lang="hu-HU" dirty="0"/>
              <a:t>Adat leszállítva, valószínűleg gyorsabban is küldhetünk</a:t>
            </a:r>
            <a:endParaRPr lang="en-US" dirty="0"/>
          </a:p>
          <a:p>
            <a:pPr lvl="2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növekedése arányos az </a:t>
            </a:r>
            <a:r>
              <a:rPr lang="hu-HU" dirty="0" err="1"/>
              <a:t>RTT-vel</a:t>
            </a:r>
            <a:endParaRPr lang="en-US" i="1" dirty="0"/>
          </a:p>
          <a:p>
            <a:pPr lvl="1"/>
            <a:r>
              <a:rPr lang="hu-HU" dirty="0"/>
              <a:t>Csomagvesztés esetén</a:t>
            </a:r>
            <a:r>
              <a:rPr lang="en-US" dirty="0"/>
              <a:t>: </a:t>
            </a:r>
            <a:r>
              <a:rPr lang="hu-HU" dirty="0"/>
              <a:t>csökkentsük a</a:t>
            </a:r>
            <a:r>
              <a:rPr lang="en-US" dirty="0"/>
              <a:t> </a:t>
            </a:r>
            <a:r>
              <a:rPr lang="en-US" dirty="0" err="1"/>
              <a:t>cwnd</a:t>
            </a:r>
            <a:r>
              <a:rPr lang="hu-HU" dirty="0"/>
              <a:t> ablakot</a:t>
            </a:r>
            <a:endParaRPr lang="en-US" dirty="0"/>
          </a:p>
          <a:p>
            <a:pPr lvl="2"/>
            <a:r>
              <a:rPr lang="hu-HU" dirty="0"/>
              <a:t>Adat elveszett, torlódásnak kell lennie a hálózatban</a:t>
            </a:r>
            <a:endParaRPr lang="en-US" dirty="0"/>
          </a:p>
          <a:p>
            <a:r>
              <a:rPr lang="hu-HU" dirty="0"/>
              <a:t>Kérdés: milyen függvényt használjuk a növeléshez és csökkentéshez</a:t>
            </a:r>
            <a:r>
              <a:rPr lang="en-US" dirty="0"/>
              <a:t>?</a:t>
            </a:r>
            <a:r>
              <a:rPr lang="hu-HU" dirty="0"/>
              <a:t> 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5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Torlódás vezérlés megvalósítása</a:t>
            </a:r>
            <a:endParaRPr lang="en-US" dirty="0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Három változót kell nyilvántartani: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:  </a:t>
            </a:r>
            <a:r>
              <a:rPr lang="hu-HU" dirty="0"/>
              <a:t>torlódási ablak</a:t>
            </a:r>
            <a:endParaRPr lang="en-US" dirty="0"/>
          </a:p>
          <a:p>
            <a:pPr lvl="1"/>
            <a:r>
              <a:rPr lang="en-US" i="1" dirty="0" err="1"/>
              <a:t>adv_wnd</a:t>
            </a:r>
            <a:r>
              <a:rPr lang="en-US" dirty="0"/>
              <a:t>: </a:t>
            </a:r>
            <a:r>
              <a:rPr lang="hu-HU" dirty="0"/>
              <a:t>a fogadó meghirdetett ablaka</a:t>
            </a:r>
            <a:endParaRPr lang="en-US" dirty="0"/>
          </a:p>
          <a:p>
            <a:pPr lvl="1"/>
            <a:r>
              <a:rPr lang="en-US" i="1" dirty="0" err="1"/>
              <a:t>ssthresh</a:t>
            </a:r>
            <a:r>
              <a:rPr lang="en-US" dirty="0"/>
              <a:t>:  </a:t>
            </a:r>
            <a:r>
              <a:rPr lang="hu-HU" dirty="0"/>
              <a:t>vágási érték</a:t>
            </a:r>
            <a:r>
              <a:rPr lang="en-US" dirty="0"/>
              <a:t> (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hu-HU" dirty="0"/>
              <a:t> frissítésére használjuk</a:t>
            </a:r>
            <a:r>
              <a:rPr lang="en-US" dirty="0"/>
              <a:t>)</a:t>
            </a:r>
          </a:p>
          <a:p>
            <a:r>
              <a:rPr lang="hu-HU" dirty="0"/>
              <a:t>Küldésnél használjuk</a:t>
            </a:r>
            <a:r>
              <a:rPr lang="en-US" dirty="0"/>
              <a:t>: </a:t>
            </a:r>
            <a:r>
              <a:rPr lang="en-US" i="1" dirty="0" err="1"/>
              <a:t>wnd</a:t>
            </a:r>
            <a:r>
              <a:rPr lang="en-US" dirty="0"/>
              <a:t> = </a:t>
            </a:r>
            <a:r>
              <a:rPr lang="en-US" i="1" dirty="0"/>
              <a:t>min(</a:t>
            </a:r>
            <a:r>
              <a:rPr lang="en-US" i="1" dirty="0" err="1"/>
              <a:t>cwnd</a:t>
            </a:r>
            <a:r>
              <a:rPr lang="en-US" i="1" dirty="0"/>
              <a:t>, </a:t>
            </a:r>
            <a:r>
              <a:rPr lang="en-US" i="1" dirty="0" err="1"/>
              <a:t>adv_wnd</a:t>
            </a:r>
            <a:r>
              <a:rPr lang="en-US" dirty="0"/>
              <a:t>)</a:t>
            </a:r>
          </a:p>
          <a:p>
            <a:r>
              <a:rPr lang="hu-HU" dirty="0"/>
              <a:t>A torlódás vezérlés két fázisa: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Lassú indulás („</a:t>
            </a:r>
            <a:r>
              <a:rPr lang="en-US" dirty="0"/>
              <a:t>Slow start</a:t>
            </a:r>
            <a:r>
              <a:rPr lang="hu-HU" dirty="0"/>
              <a:t>”)</a:t>
            </a:r>
            <a:r>
              <a:rPr lang="en-US" dirty="0"/>
              <a:t> (</a:t>
            </a:r>
            <a:r>
              <a:rPr lang="en-US" i="1" dirty="0" err="1"/>
              <a:t>cwnd</a:t>
            </a:r>
            <a:r>
              <a:rPr lang="en-US" dirty="0"/>
              <a:t> &lt; </a:t>
            </a:r>
            <a:r>
              <a:rPr lang="en-US" i="1" dirty="0" err="1"/>
              <a:t>ssthresh</a:t>
            </a:r>
            <a:r>
              <a:rPr lang="en-US" dirty="0"/>
              <a:t>)</a:t>
            </a:r>
          </a:p>
          <a:p>
            <a:pPr marL="1154430" lvl="2" indent="-514350"/>
            <a:r>
              <a:rPr lang="hu-HU" dirty="0"/>
              <a:t>Az ún. </a:t>
            </a:r>
            <a:r>
              <a:rPr lang="hu-HU" dirty="0" err="1"/>
              <a:t>bottleneck</a:t>
            </a:r>
            <a:r>
              <a:rPr lang="hu-HU" dirty="0"/>
              <a:t> (legszűkebb) sávszélesség meghatározása a cél. 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Torlódás elkerülés</a:t>
            </a:r>
            <a:r>
              <a:rPr lang="en-US" dirty="0"/>
              <a:t> (</a:t>
            </a:r>
            <a:r>
              <a:rPr lang="en-US" i="1" dirty="0" err="1"/>
              <a:t>cwnd</a:t>
            </a:r>
            <a:r>
              <a:rPr lang="en-US" dirty="0"/>
              <a:t> &gt;= </a:t>
            </a:r>
            <a:r>
              <a:rPr lang="en-US" i="1" dirty="0" err="1"/>
              <a:t>ssthresh</a:t>
            </a:r>
            <a:r>
              <a:rPr lang="en-US" dirty="0"/>
              <a:t>)</a:t>
            </a:r>
          </a:p>
          <a:p>
            <a:pPr marL="1154430" lvl="2" indent="-514350"/>
            <a:r>
              <a:rPr lang="en-US" dirty="0"/>
              <a:t>AIMD</a:t>
            </a:r>
            <a:r>
              <a:rPr lang="hu-HU" dirty="0"/>
              <a:t> – </a:t>
            </a:r>
            <a:r>
              <a:rPr lang="hu-HU" dirty="0" err="1"/>
              <a:t>Additive</a:t>
            </a:r>
            <a:r>
              <a:rPr lang="hu-HU" dirty="0"/>
              <a:t> </a:t>
            </a:r>
            <a:r>
              <a:rPr lang="hu-HU" dirty="0" err="1"/>
              <a:t>Increase</a:t>
            </a:r>
            <a:r>
              <a:rPr lang="hu-HU" dirty="0"/>
              <a:t> </a:t>
            </a:r>
            <a:r>
              <a:rPr lang="hu-HU" dirty="0" err="1"/>
              <a:t>Multiplicative</a:t>
            </a:r>
            <a:r>
              <a:rPr lang="hu-HU" dirty="0"/>
              <a:t> </a:t>
            </a:r>
            <a:r>
              <a:rPr lang="hu-HU" dirty="0" err="1"/>
              <a:t>Decrease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Lassú indulás - </a:t>
            </a:r>
            <a:r>
              <a:rPr lang="en-US" dirty="0"/>
              <a:t>Slow Start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6887378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Cél, hogy gyorsan elérjük a könyök pontot</a:t>
            </a:r>
            <a:endParaRPr lang="en-US" dirty="0"/>
          </a:p>
          <a:p>
            <a:r>
              <a:rPr lang="hu-HU" dirty="0"/>
              <a:t>Egy kapcsolat kezdetén</a:t>
            </a:r>
            <a:r>
              <a:rPr lang="en-US" dirty="0"/>
              <a:t> (</a:t>
            </a:r>
            <a:r>
              <a:rPr lang="hu-HU" dirty="0"/>
              <a:t>vagy újraindításakor)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=1</a:t>
            </a:r>
          </a:p>
          <a:p>
            <a:pPr lvl="1"/>
            <a:r>
              <a:rPr lang="en-US" i="1" dirty="0" err="1"/>
              <a:t>ssthresh</a:t>
            </a:r>
            <a:r>
              <a:rPr lang="en-US" dirty="0"/>
              <a:t> = </a:t>
            </a:r>
            <a:r>
              <a:rPr lang="en-US" i="1" dirty="0" err="1"/>
              <a:t>adv_wnd</a:t>
            </a:r>
            <a:endParaRPr lang="en-US" i="1" dirty="0"/>
          </a:p>
          <a:p>
            <a:pPr lvl="1"/>
            <a:r>
              <a:rPr lang="hu-HU" dirty="0"/>
              <a:t>Minden nyugtázott szegmensre:</a:t>
            </a:r>
            <a:r>
              <a:rPr lang="en-US" dirty="0"/>
              <a:t> </a:t>
            </a:r>
            <a:r>
              <a:rPr lang="en-US" i="1" dirty="0" err="1"/>
              <a:t>cwnd</a:t>
            </a:r>
            <a:r>
              <a:rPr lang="en-US" dirty="0"/>
              <a:t>++</a:t>
            </a:r>
          </a:p>
          <a:p>
            <a:r>
              <a:rPr lang="hu-HU" dirty="0"/>
              <a:t>Egészen addig amíg</a:t>
            </a:r>
          </a:p>
          <a:p>
            <a:pPr lvl="1"/>
            <a:r>
              <a:rPr lang="hu-HU" dirty="0"/>
              <a:t>El nem érjük az </a:t>
            </a:r>
            <a:r>
              <a:rPr lang="en-US" i="1" dirty="0" err="1"/>
              <a:t>ssthresh</a:t>
            </a:r>
            <a:r>
              <a:rPr lang="en-US" dirty="0"/>
              <a:t> </a:t>
            </a:r>
            <a:r>
              <a:rPr lang="hu-HU" dirty="0"/>
              <a:t>értéket</a:t>
            </a:r>
            <a:endParaRPr lang="en-US" dirty="0"/>
          </a:p>
          <a:p>
            <a:pPr lvl="1"/>
            <a:r>
              <a:rPr lang="hu-HU" dirty="0"/>
              <a:t>Vagy csomagvesztés nem történik</a:t>
            </a:r>
            <a:endParaRPr lang="en-US" dirty="0"/>
          </a:p>
          <a:p>
            <a:r>
              <a:rPr lang="hu-HU" dirty="0"/>
              <a:t>A </a:t>
            </a:r>
            <a:r>
              <a:rPr lang="en-US" dirty="0"/>
              <a:t>Slow Start </a:t>
            </a:r>
            <a:r>
              <a:rPr lang="hu-HU" dirty="0"/>
              <a:t>valójában nem lassú</a:t>
            </a:r>
            <a:endParaRPr lang="en-US" dirty="0"/>
          </a:p>
          <a:p>
            <a:pPr lvl="1"/>
            <a:r>
              <a:rPr lang="en-US" i="1" dirty="0" err="1"/>
              <a:t>cwnd</a:t>
            </a:r>
            <a:r>
              <a:rPr lang="en-US" dirty="0"/>
              <a:t> </a:t>
            </a:r>
            <a:r>
              <a:rPr lang="hu-HU" dirty="0"/>
              <a:t>exponenciálisan nő</a:t>
            </a:r>
            <a:endParaRPr lang="en-US" i="1" dirty="0">
              <a:solidFill>
                <a:schemeClr val="folHlink"/>
              </a:solidFill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833106" y="4134286"/>
            <a:ext cx="3021340" cy="2347777"/>
            <a:chOff x="5495841" y="1359038"/>
            <a:chExt cx="3778618" cy="2936233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150259" y="1968500"/>
              <a:ext cx="2514600" cy="1771650"/>
            </a:xfrm>
            <a:custGeom>
              <a:avLst/>
              <a:gdLst/>
              <a:ahLst/>
              <a:cxnLst>
                <a:cxn ang="0">
                  <a:pos x="0" y="1212"/>
                </a:cxn>
                <a:cxn ang="0">
                  <a:pos x="0" y="1170"/>
                </a:cxn>
                <a:cxn ang="0">
                  <a:pos x="96" y="768"/>
                </a:cxn>
                <a:cxn ang="0">
                  <a:pos x="240" y="480"/>
                </a:cxn>
                <a:cxn ang="0">
                  <a:pos x="480" y="192"/>
                </a:cxn>
                <a:cxn ang="0">
                  <a:pos x="816" y="48"/>
                </a:cxn>
                <a:cxn ang="0">
                  <a:pos x="1104" y="0"/>
                </a:cxn>
                <a:cxn ang="0">
                  <a:pos x="1344" y="0"/>
                </a:cxn>
                <a:cxn ang="0">
                  <a:pos x="1392" y="480"/>
                </a:cxn>
                <a:cxn ang="0">
                  <a:pos x="1488" y="1008"/>
                </a:cxn>
                <a:cxn ang="0">
                  <a:pos x="1536" y="1152"/>
                </a:cxn>
                <a:cxn ang="0">
                  <a:pos x="1584" y="1200"/>
                </a:cxn>
              </a:cxnLst>
              <a:rect l="0" t="0" r="r" b="b"/>
              <a:pathLst>
                <a:path w="1584" h="1212">
                  <a:moveTo>
                    <a:pt x="0" y="1212"/>
                  </a:moveTo>
                  <a:cubicBezTo>
                    <a:pt x="0" y="1198"/>
                    <a:pt x="0" y="1184"/>
                    <a:pt x="0" y="1170"/>
                  </a:cubicBezTo>
                  <a:lnTo>
                    <a:pt x="96" y="768"/>
                  </a:lnTo>
                  <a:lnTo>
                    <a:pt x="240" y="480"/>
                  </a:lnTo>
                  <a:lnTo>
                    <a:pt x="480" y="192"/>
                  </a:lnTo>
                  <a:lnTo>
                    <a:pt x="816" y="48"/>
                  </a:lnTo>
                  <a:lnTo>
                    <a:pt x="1104" y="0"/>
                  </a:lnTo>
                  <a:lnTo>
                    <a:pt x="1344" y="0"/>
                  </a:lnTo>
                  <a:lnTo>
                    <a:pt x="1392" y="480"/>
                  </a:lnTo>
                  <a:lnTo>
                    <a:pt x="1488" y="1008"/>
                  </a:lnTo>
                  <a:lnTo>
                    <a:pt x="1536" y="1152"/>
                  </a:lnTo>
                  <a:lnTo>
                    <a:pt x="1584" y="1200"/>
                  </a:ln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6150259" y="1816100"/>
              <a:ext cx="0" cy="1905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150259" y="3721100"/>
              <a:ext cx="3124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82838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912259" y="1816100"/>
              <a:ext cx="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6912259" y="1968500"/>
              <a:ext cx="1371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vert="horz" wrap="square" lIns="90488" tIns="44450" rIns="90488" bIns="4445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95273" y="3721100"/>
              <a:ext cx="1452748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Terhelés</a:t>
              </a:r>
              <a:endParaRPr lang="en-US" sz="2400" dirty="0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 rot="16200000">
              <a:off x="5183494" y="2715748"/>
              <a:ext cx="1198863" cy="57417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Átvitel</a:t>
              </a:r>
              <a:endParaRPr lang="en-US" sz="2400" dirty="0"/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6425162" y="1359038"/>
              <a:ext cx="1324602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Könyök</a:t>
              </a:r>
              <a:endParaRPr lang="en-US" sz="2400" dirty="0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7957101" y="1359038"/>
              <a:ext cx="913862" cy="574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vert="horz" wrap="none" lIns="90488" tIns="44450" rIns="90488" bIns="4445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hu-HU" sz="2400" dirty="0"/>
                <a:t>Szírt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|0.2|0|0.1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2|0.8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10.7|16|4.9|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19.4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75364</TotalTime>
  <Words>4163</Words>
  <Application>Microsoft Office PowerPoint</Application>
  <PresentationFormat>Diavetítés a képernyőre (4:3 oldalarány)</PresentationFormat>
  <Paragraphs>877</Paragraphs>
  <Slides>57</Slides>
  <Notes>24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57</vt:i4>
      </vt:variant>
    </vt:vector>
  </HeadingPairs>
  <TitlesOfParts>
    <vt:vector size="66" baseType="lpstr">
      <vt:lpstr>Arial</vt:lpstr>
      <vt:lpstr>Calibri</vt:lpstr>
      <vt:lpstr>Cambria Math</vt:lpstr>
      <vt:lpstr>Times New Roman</vt:lpstr>
      <vt:lpstr>Tw Cen MT</vt:lpstr>
      <vt:lpstr>Wingdings</vt:lpstr>
      <vt:lpstr>Wingdings 2</vt:lpstr>
      <vt:lpstr>Median</vt:lpstr>
      <vt:lpstr>Chart</vt:lpstr>
      <vt:lpstr>Számítógépes Hálózatok</vt:lpstr>
      <vt:lpstr>Torlódás vezérlés vs torlódás elkerülés</vt:lpstr>
      <vt:lpstr>Advertised Window  Meghirdetett ablak, újragondolva</vt:lpstr>
      <vt:lpstr>Általános megoldások</vt:lpstr>
      <vt:lpstr>TCP Torlódásvezérlés</vt:lpstr>
      <vt:lpstr>Két fő komponens</vt:lpstr>
      <vt:lpstr>Ráta vezérlés</vt:lpstr>
      <vt:lpstr>Torlódás vezérlés megvalósítása</vt:lpstr>
      <vt:lpstr>Lassú indulás - Slow Start</vt:lpstr>
      <vt:lpstr>Slow Start példa</vt:lpstr>
      <vt:lpstr>Torlódás elkerülés</vt:lpstr>
      <vt:lpstr>Torlódás elkerülés példa</vt:lpstr>
      <vt:lpstr>A teljes kép – TCP Tahoe       (az eredeti TCP)</vt:lpstr>
      <vt:lpstr>Összefoglalás - TCP jellemzői</vt:lpstr>
      <vt:lpstr>Összefoglalás - TCP jellemzői</vt:lpstr>
      <vt:lpstr>Összefoglalás - TCP jellemzői</vt:lpstr>
      <vt:lpstr>A TCP evolúciója</vt:lpstr>
      <vt:lpstr>TCP Reno: Gyors újraküldés</vt:lpstr>
      <vt:lpstr>TCP Reno: Gyors helyreállítás</vt:lpstr>
      <vt:lpstr>Példa: Gyors újraküldés/helyreállítás</vt:lpstr>
      <vt:lpstr>Számos TCP változat…</vt:lpstr>
      <vt:lpstr>TCP a valóságban</vt:lpstr>
      <vt:lpstr>Nagy késleltetés-sávszélesség szorzat (Delay-bandwidth product)</vt:lpstr>
      <vt:lpstr>Célok</vt:lpstr>
      <vt:lpstr>Compound TCP</vt:lpstr>
      <vt:lpstr>Compound TCP példa</vt:lpstr>
      <vt:lpstr>TCP CUBIC</vt:lpstr>
      <vt:lpstr>TCP CUBIC</vt:lpstr>
      <vt:lpstr>TCP CUBIC példa</vt:lpstr>
      <vt:lpstr>Problémák a TCP-vel</vt:lpstr>
      <vt:lpstr>Kis folyamok (flows)</vt:lpstr>
      <vt:lpstr>Wireless hálózatok</vt:lpstr>
      <vt:lpstr>Szolgáltatás megtagadása  Denial of Service (DoS)</vt:lpstr>
      <vt:lpstr>Transport layer evolution</vt:lpstr>
      <vt:lpstr>Szolgáltatás megtagadása  Denial of Service (DoS)</vt:lpstr>
      <vt:lpstr>Transport layer evolution</vt:lpstr>
      <vt:lpstr>Transport layer evolution</vt:lpstr>
      <vt:lpstr>Transport layer (r)evolution</vt:lpstr>
      <vt:lpstr>PowerPoint-bemutató</vt:lpstr>
      <vt:lpstr>Kitekintés</vt:lpstr>
      <vt:lpstr>Typical Internet Queuing</vt:lpstr>
      <vt:lpstr>RED Algorithm</vt:lpstr>
      <vt:lpstr>RED Operation</vt:lpstr>
      <vt:lpstr>RED Algorithm</vt:lpstr>
      <vt:lpstr>2010s – reducing queuing delay</vt:lpstr>
      <vt:lpstr>Csomag dobás vagy ECN jelölés</vt:lpstr>
      <vt:lpstr>Data Center TCP: DCTCP</vt:lpstr>
      <vt:lpstr>Generality of Partition/Aggregate</vt:lpstr>
      <vt:lpstr>Workloads</vt:lpstr>
      <vt:lpstr>Impairments</vt:lpstr>
      <vt:lpstr>Incast</vt:lpstr>
      <vt:lpstr>Queue Buildup</vt:lpstr>
      <vt:lpstr>Data Center Transport Requirements</vt:lpstr>
      <vt:lpstr>DCTCP: The TCP/ECN Control Loop</vt:lpstr>
      <vt:lpstr>DCTCP: Two Key Ideas</vt:lpstr>
      <vt:lpstr>Data Center TCP Algorithm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994</cp:revision>
  <cp:lastPrinted>2012-08-22T04:00:45Z</cp:lastPrinted>
  <dcterms:created xsi:type="dcterms:W3CDTF">2012-01-03T02:22:46Z</dcterms:created>
  <dcterms:modified xsi:type="dcterms:W3CDTF">2022-12-06T13:01:23Z</dcterms:modified>
</cp:coreProperties>
</file>