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2"/>
  </p:notesMasterIdLst>
  <p:handoutMasterIdLst>
    <p:handoutMasterId r:id="rId63"/>
  </p:handoutMasterIdLst>
  <p:sldIdLst>
    <p:sldId id="388" r:id="rId2"/>
    <p:sldId id="576" r:id="rId3"/>
    <p:sldId id="506" r:id="rId4"/>
    <p:sldId id="507" r:id="rId5"/>
    <p:sldId id="515" r:id="rId6"/>
    <p:sldId id="508" r:id="rId7"/>
    <p:sldId id="509" r:id="rId8"/>
    <p:sldId id="510" r:id="rId9"/>
    <p:sldId id="516" r:id="rId10"/>
    <p:sldId id="527" r:id="rId11"/>
    <p:sldId id="517" r:id="rId12"/>
    <p:sldId id="518" r:id="rId13"/>
    <p:sldId id="519" r:id="rId14"/>
    <p:sldId id="520" r:id="rId15"/>
    <p:sldId id="577" r:id="rId16"/>
    <p:sldId id="578" r:id="rId17"/>
    <p:sldId id="579" r:id="rId18"/>
    <p:sldId id="580" r:id="rId19"/>
    <p:sldId id="581" r:id="rId20"/>
    <p:sldId id="582" r:id="rId21"/>
    <p:sldId id="528" r:id="rId22"/>
    <p:sldId id="529" r:id="rId23"/>
    <p:sldId id="533" r:id="rId24"/>
    <p:sldId id="535" r:id="rId25"/>
    <p:sldId id="536" r:id="rId26"/>
    <p:sldId id="541" r:id="rId27"/>
    <p:sldId id="542" r:id="rId28"/>
    <p:sldId id="539" r:id="rId29"/>
    <p:sldId id="543" r:id="rId30"/>
    <p:sldId id="540" r:id="rId31"/>
    <p:sldId id="544" r:id="rId32"/>
    <p:sldId id="545" r:id="rId33"/>
    <p:sldId id="534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54" r:id="rId43"/>
    <p:sldId id="555" r:id="rId44"/>
    <p:sldId id="556" r:id="rId45"/>
    <p:sldId id="557" r:id="rId46"/>
    <p:sldId id="558" r:id="rId47"/>
    <p:sldId id="559" r:id="rId48"/>
    <p:sldId id="565" r:id="rId49"/>
    <p:sldId id="566" r:id="rId50"/>
    <p:sldId id="560" r:id="rId51"/>
    <p:sldId id="561" r:id="rId52"/>
    <p:sldId id="562" r:id="rId53"/>
    <p:sldId id="563" r:id="rId54"/>
    <p:sldId id="573" r:id="rId55"/>
    <p:sldId id="568" r:id="rId56"/>
    <p:sldId id="569" r:id="rId57"/>
    <p:sldId id="575" r:id="rId58"/>
    <p:sldId id="570" r:id="rId59"/>
    <p:sldId id="571" r:id="rId60"/>
    <p:sldId id="572" r:id="rId6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576"/>
            <p14:sldId id="506"/>
            <p14:sldId id="507"/>
            <p14:sldId id="515"/>
            <p14:sldId id="508"/>
            <p14:sldId id="509"/>
            <p14:sldId id="510"/>
            <p14:sldId id="516"/>
            <p14:sldId id="527"/>
            <p14:sldId id="517"/>
            <p14:sldId id="518"/>
            <p14:sldId id="519"/>
            <p14:sldId id="520"/>
            <p14:sldId id="577"/>
            <p14:sldId id="578"/>
            <p14:sldId id="579"/>
            <p14:sldId id="580"/>
            <p14:sldId id="581"/>
            <p14:sldId id="582"/>
            <p14:sldId id="528"/>
            <p14:sldId id="529"/>
            <p14:sldId id="533"/>
            <p14:sldId id="535"/>
            <p14:sldId id="536"/>
            <p14:sldId id="541"/>
            <p14:sldId id="542"/>
            <p14:sldId id="539"/>
            <p14:sldId id="543"/>
            <p14:sldId id="540"/>
            <p14:sldId id="544"/>
            <p14:sldId id="545"/>
            <p14:sldId id="534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5"/>
            <p14:sldId id="566"/>
            <p14:sldId id="560"/>
            <p14:sldId id="561"/>
            <p14:sldId id="562"/>
            <p14:sldId id="563"/>
            <p14:sldId id="573"/>
            <p14:sldId id="568"/>
            <p14:sldId id="569"/>
            <p14:sldId id="575"/>
            <p14:sldId id="570"/>
            <p14:sldId id="571"/>
            <p14:sldId id="5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4" autoAdjust="0"/>
    <p:restoredTop sz="89587" autoAdjust="0"/>
  </p:normalViewPr>
  <p:slideViewPr>
    <p:cSldViewPr snapToGrid="0">
      <p:cViewPr varScale="1">
        <p:scale>
          <a:sx n="59" d="100"/>
          <a:sy n="59" d="100"/>
        </p:scale>
        <p:origin x="115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/>
              <a:t>Több szignált kombinál össze lézersugarakkal különféle infravörös hullámhosszokon az optikai kábelen történő átvitelhez, </a:t>
            </a:r>
          </a:p>
          <a:p>
            <a:pPr defTabSz="924458">
              <a:defRPr/>
            </a:pPr>
            <a:r>
              <a:rPr lang="hu-HU" dirty="0"/>
              <a:t>míg a fogadó oldalon különféle filterek használ a </a:t>
            </a:r>
          </a:p>
          <a:p>
            <a:pPr defTabSz="924458">
              <a:defRPr/>
            </a:pPr>
            <a:r>
              <a:rPr lang="hu-HU" dirty="0"/>
              <a:t>hullámhosszok elkülönítésére.</a:t>
            </a:r>
          </a:p>
          <a:p>
            <a:pPr defTabSz="924458">
              <a:defRPr/>
            </a:pPr>
            <a:r>
              <a:rPr lang="hu-HU" dirty="0"/>
              <a:t>MINDEN EGYES LÉZER önálló</a:t>
            </a:r>
            <a:r>
              <a:rPr lang="hu-HU" baseline="0" dirty="0"/>
              <a:t> szignál halmazt alkalmaz</a:t>
            </a:r>
            <a:endParaRPr lang="hu-HU" dirty="0"/>
          </a:p>
          <a:p>
            <a:endParaRPr lang="hu-HU" dirty="0"/>
          </a:p>
          <a:p>
            <a:r>
              <a:rPr lang="hu-HU" dirty="0"/>
              <a:t>Jeladó (TR)</a:t>
            </a:r>
          </a:p>
          <a:p>
            <a:r>
              <a:rPr lang="hu-HU" dirty="0"/>
              <a:t>Klasszikus</a:t>
            </a:r>
            <a:r>
              <a:rPr lang="hu-HU" baseline="0" dirty="0"/>
              <a:t> változatban 2 hullámhossz volt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FHSS gyors/lassú váltás</a:t>
            </a:r>
            <a:r>
              <a:rPr lang="hu-HU" baseline="0" dirty="0"/>
              <a:t> </a:t>
            </a:r>
            <a:r>
              <a:rPr lang="hu-HU" baseline="0"/>
              <a:t>átviteli bitenként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5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HDLC used in </a:t>
            </a:r>
            <a:r>
              <a:rPr lang="en-US" dirty="0" err="1"/>
              <a:t>SoNET</a:t>
            </a:r>
            <a:r>
              <a:rPr lang="en-US" dirty="0"/>
              <a:t> phone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52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/>
              <a:t>m</a:t>
            </a:r>
            <a:r>
              <a:rPr lang="hu-HU" dirty="0"/>
              <a:t> a</a:t>
            </a:r>
            <a:r>
              <a:rPr lang="hu-HU" baseline="0" dirty="0"/>
              <a:t> védelmi zóna hossza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2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Egyenlőség</a:t>
            </a:r>
            <a:r>
              <a:rPr lang="hu-HU" baseline="0" dirty="0"/>
              <a:t> tulajdonság, szimmetrikus, háromszög egyenlőtlenség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23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 err="1"/>
              <a:t>Even</a:t>
            </a:r>
            <a:r>
              <a:rPr lang="hu-HU" dirty="0"/>
              <a:t> </a:t>
            </a:r>
            <a:r>
              <a:rPr lang="hu-HU" dirty="0" err="1"/>
              <a:t>parity</a:t>
            </a:r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0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4.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Fizikai réteg folyt. </a:t>
            </a:r>
          </a:p>
          <a:p>
            <a:r>
              <a:rPr lang="hu-HU" sz="3600" b="1">
                <a:solidFill>
                  <a:schemeClr val="tx1"/>
                </a:solidFill>
              </a:rPr>
              <a:t>			Adatkapcsolati </a:t>
            </a:r>
            <a:r>
              <a:rPr lang="hu-HU" sz="3600" b="1" dirty="0">
                <a:solidFill>
                  <a:schemeClr val="tx1"/>
                </a:solidFill>
              </a:rPr>
              <a:t>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Lehetővé teszi, hogy több jel </a:t>
            </a:r>
            <a:r>
              <a:rPr lang="hu-HU" dirty="0" err="1"/>
              <a:t>egyidőben</a:t>
            </a:r>
            <a:r>
              <a:rPr lang="hu-HU" dirty="0"/>
              <a:t> utazzon egy fizikai közegen</a:t>
            </a:r>
          </a:p>
          <a:p>
            <a:endParaRPr lang="hu-HU" dirty="0"/>
          </a:p>
          <a:p>
            <a:r>
              <a:rPr lang="hu-HU" dirty="0"/>
              <a:t>Több jel átvitele érdekében a csatornát logikailag elkülönített kisebb csatornákra (alcsatornákra) bontjuk</a:t>
            </a:r>
          </a:p>
          <a:p>
            <a:endParaRPr lang="hu-HU" dirty="0"/>
          </a:p>
          <a:p>
            <a:r>
              <a:rPr lang="hu-HU" dirty="0"/>
              <a:t>A küldő oldalon szükséges egy speciális eszköz (multiplexer), mely a jeleket a csatorna megfelelő alcsatornáira helyezi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9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Térbeli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a legegyszerűbb </a:t>
            </a:r>
            <a:r>
              <a:rPr lang="hu-HU" dirty="0" err="1"/>
              <a:t>multiplexálási</a:t>
            </a:r>
            <a:r>
              <a:rPr lang="hu-HU" dirty="0"/>
              <a:t> módszer.</a:t>
            </a:r>
          </a:p>
          <a:p>
            <a:r>
              <a:rPr lang="hu-HU" dirty="0"/>
              <a:t>Angolul </a:t>
            </a:r>
            <a:r>
              <a:rPr lang="hu-HU" b="1" dirty="0" err="1"/>
              <a:t>S</a:t>
            </a:r>
            <a:r>
              <a:rPr lang="hu-HU" i="1" dirty="0" err="1"/>
              <a:t>pace-</a:t>
            </a:r>
            <a:r>
              <a:rPr lang="hu-HU" b="1" dirty="0" err="1"/>
              <a:t>D</a:t>
            </a:r>
            <a:r>
              <a:rPr lang="hu-HU" i="1" dirty="0" err="1"/>
              <a:t>ivision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i="1" dirty="0" err="1"/>
              <a:t>ultiplexing</a:t>
            </a:r>
            <a:endParaRPr lang="hu-HU" i="1" dirty="0"/>
          </a:p>
          <a:p>
            <a:r>
              <a:rPr lang="hu-HU" dirty="0"/>
              <a:t>Vezetékes kommunikáció esetén minden egyes csatornához külön pont-pont vezeték tartozik.</a:t>
            </a:r>
          </a:p>
          <a:p>
            <a:r>
              <a:rPr lang="hu-HU" dirty="0"/>
              <a:t>Vezeték nélküli kommunikáció esetén minden egyes csatornához külön antenna rendelődik.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42" y="4562770"/>
            <a:ext cx="2808241" cy="209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89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um 5"/>
          <p:cNvGraphicFramePr>
            <a:graphicFrameLocks noChangeAspect="1"/>
          </p:cNvGraphicFramePr>
          <p:nvPr/>
        </p:nvGraphicFramePr>
        <p:xfrm>
          <a:off x="5300639" y="5397843"/>
          <a:ext cx="4229137" cy="148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Document" r:id="rId2" imgW="7236619" imgH="4214813" progId="Imaging.Document">
                  <p:embed/>
                </p:oleObj>
              </mc:Choice>
              <mc:Fallback>
                <p:oleObj name="Image Document" r:id="rId2" imgW="7236619" imgH="4214813" progId="Imaging.Document">
                  <p:embed/>
                  <p:pic>
                    <p:nvPicPr>
                      <p:cNvPr id="6" name="Objektum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39" y="5397843"/>
                        <a:ext cx="4229137" cy="1488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Frekvencia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Olyan módszertan, amelyben egy kommunikációs csatornán több szignál kombinációja adja az átvitelt. </a:t>
            </a:r>
          </a:p>
          <a:p>
            <a:r>
              <a:rPr lang="hu-HU" sz="2800" dirty="0"/>
              <a:t>Minden szignálhoz más frekvencia tartozik.</a:t>
            </a:r>
          </a:p>
          <a:p>
            <a:r>
              <a:rPr lang="hu-HU" sz="2800" dirty="0"/>
              <a:t>Angolul </a:t>
            </a:r>
            <a:r>
              <a:rPr lang="hu-HU" sz="2800" b="1" dirty="0" err="1"/>
              <a:t>F</a:t>
            </a:r>
            <a:r>
              <a:rPr lang="hu-HU" sz="2800" i="1" dirty="0" err="1"/>
              <a:t>requency-</a:t>
            </a:r>
            <a:r>
              <a:rPr lang="hu-HU" sz="2800" b="1" dirty="0" err="1"/>
              <a:t>D</a:t>
            </a:r>
            <a:r>
              <a:rPr lang="hu-HU" sz="2800" i="1" dirty="0" err="1"/>
              <a:t>ivision</a:t>
            </a:r>
            <a:r>
              <a:rPr lang="hu-HU" sz="2800" dirty="0"/>
              <a:t> </a:t>
            </a:r>
            <a:r>
              <a:rPr lang="hu-HU" sz="2800" b="1" dirty="0" err="1"/>
              <a:t>M</a:t>
            </a:r>
            <a:r>
              <a:rPr lang="hu-HU" sz="2800" i="1" dirty="0" err="1"/>
              <a:t>ultiplexing</a:t>
            </a:r>
            <a:endParaRPr lang="hu-HU" sz="2800" i="1" dirty="0"/>
          </a:p>
          <a:p>
            <a:r>
              <a:rPr lang="hu-HU" sz="2800" dirty="0"/>
              <a:t>Tipikusan analóg vonalon használják.</a:t>
            </a:r>
          </a:p>
          <a:p>
            <a:r>
              <a:rPr lang="hu-HU" sz="2800" dirty="0"/>
              <a:t>Többféle megvalósítása van:</a:t>
            </a:r>
          </a:p>
          <a:p>
            <a:pPr lvl="1"/>
            <a:r>
              <a:rPr lang="hu-HU" sz="2400" dirty="0"/>
              <a:t>XOR a szignálokon véletlen bitsorozattal,</a:t>
            </a:r>
          </a:p>
          <a:p>
            <a:pPr lvl="1"/>
            <a:r>
              <a:rPr lang="hu-HU" sz="2400" dirty="0" err="1"/>
              <a:t>pszeudo</a:t>
            </a:r>
            <a:r>
              <a:rPr lang="hu-HU" sz="2400" dirty="0"/>
              <a:t> véletlen szám alapú választás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2-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573" y="3541043"/>
            <a:ext cx="3117414" cy="18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97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Hullámhossz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67280"/>
          </a:xfrm>
        </p:spPr>
        <p:txBody>
          <a:bodyPr/>
          <a:lstStyle/>
          <a:p>
            <a:r>
              <a:rPr lang="hu-HU" dirty="0"/>
              <a:t>Optikai kábeleknél alkalmazzák.</a:t>
            </a:r>
          </a:p>
          <a:p>
            <a:r>
              <a:rPr lang="hu-HU" dirty="0"/>
              <a:t>Angolul </a:t>
            </a:r>
            <a:r>
              <a:rPr lang="hu-HU" b="1" dirty="0" err="1"/>
              <a:t>W</a:t>
            </a:r>
            <a:r>
              <a:rPr lang="hu-HU" dirty="0" err="1"/>
              <a:t>avelength</a:t>
            </a:r>
            <a:r>
              <a:rPr lang="hu-HU" i="1" dirty="0" err="1"/>
              <a:t>-</a:t>
            </a:r>
            <a:r>
              <a:rPr lang="hu-HU" b="1" dirty="0" err="1"/>
              <a:t>D</a:t>
            </a:r>
            <a:r>
              <a:rPr lang="hu-HU" i="1" dirty="0" err="1"/>
              <a:t>ivision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i="1" dirty="0" err="1"/>
              <a:t>ultiplexing</a:t>
            </a:r>
            <a:endParaRPr lang="hu-HU" i="1" dirty="0"/>
          </a:p>
        </p:txBody>
      </p:sp>
      <p:sp>
        <p:nvSpPr>
          <p:cNvPr id="4" name="Rectangle 3"/>
          <p:cNvSpPr/>
          <p:nvPr/>
        </p:nvSpPr>
        <p:spPr>
          <a:xfrm>
            <a:off x="657227" y="3632115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7225" y="4129420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226" y="4626726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7227" y="5172157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86763" y="3818022"/>
            <a:ext cx="415090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4636" y="3818021"/>
            <a:ext cx="397043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44360" y="3632115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44358" y="4129420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44359" y="4626726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4360" y="5172157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TR4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3"/>
          </p:cNvCxnSpPr>
          <p:nvPr/>
        </p:nvCxnSpPr>
        <p:spPr>
          <a:xfrm>
            <a:off x="1382130" y="3824620"/>
            <a:ext cx="1004633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</p:cNvCxnSpPr>
          <p:nvPr/>
        </p:nvCxnSpPr>
        <p:spPr>
          <a:xfrm>
            <a:off x="1382128" y="4321925"/>
            <a:ext cx="1004635" cy="14438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 flipV="1">
            <a:off x="1382129" y="4739021"/>
            <a:ext cx="1004634" cy="80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</p:cNvCxnSpPr>
          <p:nvPr/>
        </p:nvCxnSpPr>
        <p:spPr>
          <a:xfrm flipV="1">
            <a:off x="1382130" y="5011736"/>
            <a:ext cx="1004633" cy="35292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0" idx="1"/>
          </p:cNvCxnSpPr>
          <p:nvPr/>
        </p:nvCxnSpPr>
        <p:spPr>
          <a:xfrm flipV="1">
            <a:off x="5021679" y="3824620"/>
            <a:ext cx="1022681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1" idx="1"/>
          </p:cNvCxnSpPr>
          <p:nvPr/>
        </p:nvCxnSpPr>
        <p:spPr>
          <a:xfrm flipV="1">
            <a:off x="5021677" y="4321926"/>
            <a:ext cx="1022681" cy="12031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1679" y="4783136"/>
            <a:ext cx="1022680" cy="360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3" idx="1"/>
          </p:cNvCxnSpPr>
          <p:nvPr/>
        </p:nvCxnSpPr>
        <p:spPr>
          <a:xfrm>
            <a:off x="5021678" y="5051842"/>
            <a:ext cx="1022682" cy="3128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01853" y="4442240"/>
            <a:ext cx="18227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02483" y="4594640"/>
            <a:ext cx="182278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01853" y="4739021"/>
            <a:ext cx="182278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04280" y="4875377"/>
            <a:ext cx="182278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13</a:t>
            </a:fld>
            <a:endParaRPr lang="en-US"/>
          </a:p>
        </p:txBody>
      </p:sp>
      <p:pic>
        <p:nvPicPr>
          <p:cNvPr id="28" name="Picture 4" descr="2-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66" y="2901190"/>
            <a:ext cx="6943723" cy="36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6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Időbeli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116455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Több párhuzamos adatfolyam átvitelét a jelsorozat rövid időintervallumokra szegmentálásával oldja meg. </a:t>
            </a:r>
          </a:p>
          <a:p>
            <a:r>
              <a:rPr lang="hu-HU" dirty="0"/>
              <a:t>Diszkrét időszeletek használata. Minden állomás saját időszeletet kap.</a:t>
            </a:r>
          </a:p>
          <a:p>
            <a:r>
              <a:rPr lang="hu-HU" dirty="0"/>
              <a:t>Angolul </a:t>
            </a:r>
            <a:r>
              <a:rPr lang="hu-HU" b="1" dirty="0" err="1"/>
              <a:t>T</a:t>
            </a:r>
            <a:r>
              <a:rPr lang="hu-HU" i="1" dirty="0" err="1"/>
              <a:t>ime-</a:t>
            </a:r>
            <a:r>
              <a:rPr lang="hu-HU" b="1" dirty="0" err="1"/>
              <a:t>D</a:t>
            </a:r>
            <a:r>
              <a:rPr lang="hu-HU" i="1" dirty="0" err="1"/>
              <a:t>ivision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i="1" dirty="0" err="1"/>
              <a:t>ultiplexing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5410" y="4043680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5410" y="483425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5410" y="565213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3190" y="4023360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3190" y="483425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3190" y="561149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49830" y="4145280"/>
            <a:ext cx="392430" cy="18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70170" y="4145280"/>
            <a:ext cx="392430" cy="18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cxnSp>
        <p:nvCxnSpPr>
          <p:cNvPr id="13" name="Elbow Connector 12"/>
          <p:cNvCxnSpPr>
            <a:stCxn id="4" idx="3"/>
          </p:cNvCxnSpPr>
          <p:nvPr/>
        </p:nvCxnSpPr>
        <p:spPr>
          <a:xfrm>
            <a:off x="1767840" y="4287520"/>
            <a:ext cx="697230" cy="447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</p:cNvCxnSpPr>
          <p:nvPr/>
        </p:nvCxnSpPr>
        <p:spPr>
          <a:xfrm flipV="1">
            <a:off x="1767840" y="5563871"/>
            <a:ext cx="697230" cy="332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10" idx="1"/>
          </p:cNvCxnSpPr>
          <p:nvPr/>
        </p:nvCxnSpPr>
        <p:spPr>
          <a:xfrm>
            <a:off x="1767840" y="5078096"/>
            <a:ext cx="681990" cy="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27" idx="1"/>
          </p:cNvCxnSpPr>
          <p:nvPr/>
        </p:nvCxnSpPr>
        <p:spPr>
          <a:xfrm flipV="1">
            <a:off x="2842261" y="5078096"/>
            <a:ext cx="598313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61909" y="4834255"/>
            <a:ext cx="18478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982331" y="4834255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440573" y="4834255"/>
            <a:ext cx="18478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3"/>
            <a:endCxn id="11" idx="1"/>
          </p:cNvCxnSpPr>
          <p:nvPr/>
        </p:nvCxnSpPr>
        <p:spPr>
          <a:xfrm>
            <a:off x="4546695" y="5078096"/>
            <a:ext cx="623476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  <a:endCxn id="8" idx="1"/>
          </p:cNvCxnSpPr>
          <p:nvPr/>
        </p:nvCxnSpPr>
        <p:spPr>
          <a:xfrm flipV="1">
            <a:off x="5562600" y="5078096"/>
            <a:ext cx="910590" cy="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7" idx="1"/>
          </p:cNvCxnSpPr>
          <p:nvPr/>
        </p:nvCxnSpPr>
        <p:spPr>
          <a:xfrm flipV="1">
            <a:off x="5562600" y="4267200"/>
            <a:ext cx="910590" cy="325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9" idx="1"/>
          </p:cNvCxnSpPr>
          <p:nvPr/>
        </p:nvCxnSpPr>
        <p:spPr>
          <a:xfrm>
            <a:off x="5562600" y="5611495"/>
            <a:ext cx="910590" cy="243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12506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798485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75420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4" name="Objektum 13"/>
          <p:cNvGraphicFramePr>
            <a:graphicFrameLocks noChangeAspect="1"/>
          </p:cNvGraphicFramePr>
          <p:nvPr/>
        </p:nvGraphicFramePr>
        <p:xfrm>
          <a:off x="4893860" y="4145280"/>
          <a:ext cx="3943519" cy="242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Document" r:id="rId2" imgW="8906608" imgH="5187462" progId="Imaging.Document">
                  <p:embed/>
                </p:oleObj>
              </mc:Choice>
              <mc:Fallback>
                <p:oleObj name="Image Document" r:id="rId2" imgW="8906608" imgH="5187462" progId="Imaging.Document">
                  <p:embed/>
                  <p:pic>
                    <p:nvPicPr>
                      <p:cNvPr id="14" name="Objektum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860" y="4145280"/>
                        <a:ext cx="3943519" cy="2428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8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000" dirty="0"/>
              <a:t>a harmadik generációs mobiltelefon hálózatok alapját képezi (</a:t>
            </a:r>
            <a:r>
              <a:rPr lang="hu-HU" sz="2000" i="1" dirty="0"/>
              <a:t>IS-95 szabvány</a:t>
            </a:r>
            <a:r>
              <a:rPr lang="hu-HU" sz="2000" dirty="0"/>
              <a:t>)</a:t>
            </a:r>
          </a:p>
          <a:p>
            <a:r>
              <a:rPr lang="hu-HU" sz="2000" dirty="0"/>
              <a:t>minden állomás egyfolytában sugározhat a rendelkezésre álló teljes frekvenciasávon</a:t>
            </a:r>
          </a:p>
          <a:p>
            <a:r>
              <a:rPr lang="hu-HU" sz="2000" dirty="0"/>
              <a:t>Feltételezi, hogy a többszörös jelek lineárisan összeadódnak.</a:t>
            </a:r>
          </a:p>
          <a:p>
            <a:r>
              <a:rPr lang="hu-HU" sz="2000" b="1" dirty="0"/>
              <a:t>Kulcsa</a:t>
            </a:r>
            <a:r>
              <a:rPr lang="hu-HU" sz="2000" dirty="0"/>
              <a:t>: a hasznos jel kiszűrése</a:t>
            </a:r>
          </a:p>
          <a:p>
            <a:pPr marL="0" indent="0">
              <a:buNone/>
            </a:pPr>
            <a:endParaRPr lang="hu-HU" sz="2000" b="1" dirty="0"/>
          </a:p>
          <a:p>
            <a:pPr marL="0" indent="0">
              <a:buNone/>
            </a:pPr>
            <a:r>
              <a:rPr lang="hu-HU" sz="2000" b="1" cap="small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minden bitidőt </a:t>
            </a:r>
            <a:r>
              <a:rPr lang="hu-HU" sz="2000" i="1" dirty="0"/>
              <a:t>m</a:t>
            </a:r>
            <a:r>
              <a:rPr lang="hu-HU" sz="2000" dirty="0"/>
              <a:t> darab rövid intervallumra osztunk, ezek a töredékek (angolul </a:t>
            </a:r>
            <a:r>
              <a:rPr lang="hu-HU" sz="2000" i="1" dirty="0"/>
              <a:t>chip</a:t>
            </a:r>
            <a:r>
              <a:rPr lang="hu-HU" sz="2000" dirty="0"/>
              <a:t>)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minden állomáshoz egy </a:t>
            </a:r>
            <a:r>
              <a:rPr lang="hu-HU" sz="2000" i="1" dirty="0"/>
              <a:t>m</a:t>
            </a:r>
            <a:r>
              <a:rPr lang="hu-HU" sz="2000" dirty="0"/>
              <a:t> bites kód tartozik, úgynevezett töredéksorozat (angolul </a:t>
            </a:r>
            <a:r>
              <a:rPr lang="hu-HU" sz="2000" i="1" dirty="0"/>
              <a:t>chip </a:t>
            </a:r>
            <a:r>
              <a:rPr lang="hu-HU" sz="2000" i="1" dirty="0" err="1"/>
              <a:t>sequence</a:t>
            </a:r>
            <a:r>
              <a:rPr lang="hu-HU" sz="2000" dirty="0"/>
              <a:t>) 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Ha 1-es bitet akar továbbítani egy állomás, akkor elküldi a saját töredéksorozatát. 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Ha 0-es bitet akar továbbítani egy állomás, akkor elküldi a saját töredéksorozatának egyes </a:t>
            </a:r>
            <a:r>
              <a:rPr lang="hu-HU" sz="2000" dirty="0" err="1"/>
              <a:t>komplemensét</a:t>
            </a:r>
            <a:r>
              <a:rPr lang="hu-HU" sz="20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3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m-szeres sávszélesség válik szükségessé, azaz szórt spektrumú kommunikációt valósít meg</a:t>
            </a:r>
          </a:p>
          <a:p>
            <a:r>
              <a:rPr lang="hu-HU" sz="2000" dirty="0"/>
              <a:t>szemléltetésre bipoláris kódolást használunk:</a:t>
            </a:r>
          </a:p>
          <a:p>
            <a:pPr lvl="1"/>
            <a:r>
              <a:rPr lang="hu-HU" sz="2000" dirty="0"/>
              <a:t>bináris 0 esetén -1; bináris 1 esetén +1</a:t>
            </a:r>
          </a:p>
          <a:p>
            <a:pPr lvl="1"/>
            <a:r>
              <a:rPr lang="hu-HU" sz="2000" dirty="0"/>
              <a:t>az állomásokhoz rendelt töredék sorozatok </a:t>
            </a:r>
            <a:r>
              <a:rPr lang="hu-HU" sz="2000" b="1" dirty="0"/>
              <a:t>páronként ortogonálisak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5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3/</a:t>
            </a:r>
            <a:r>
              <a:rPr lang="hu-HU" dirty="0" err="1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hu-HU" sz="2000" dirty="0"/>
                  <a:t>szinkron esetben a </a:t>
                </a:r>
                <a:r>
                  <a:rPr lang="hu-HU" sz="2000" i="1" dirty="0" err="1"/>
                  <a:t>Walsh</a:t>
                </a:r>
                <a:r>
                  <a:rPr lang="hu-HU" sz="2000" dirty="0"/>
                  <a:t> mátrix oszlopai vagy sorai egyszerű módon meghatároznak egy kölcsönösen ortogonális töredék sorozat halmazt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2000" b="0" dirty="0"/>
                  <a:t>,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hu-HU" sz="2000" dirty="0"/>
                  <a:t>,</a:t>
                </a:r>
              </a:p>
              <a:p>
                <a:pPr marL="0" indent="0" algn="ctr">
                  <a:buNone/>
                </a:pPr>
                <a:endParaRPr lang="hu-HU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hu-H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≥2: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2000" dirty="0"/>
              </a:p>
              <a:p>
                <a:pPr marL="0" indent="0" algn="ctr">
                  <a:buNone/>
                </a:pPr>
                <a:endParaRPr lang="hu-HU" sz="2000" dirty="0"/>
              </a:p>
              <a:p>
                <a:pPr marL="0">
                  <a:spcBef>
                    <a:spcPts val="0"/>
                  </a:spcBef>
                  <a:buNone/>
                </a:pPr>
                <a:endParaRPr lang="hu-H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2922270" cy="2035175"/>
          </a:xfrm>
        </p:spPr>
        <p:txBody>
          <a:bodyPr>
            <a:noAutofit/>
          </a:bodyPr>
          <a:lstStyle/>
          <a:p>
            <a:pPr marL="0" algn="ctr">
              <a:spcBef>
                <a:spcPts val="0"/>
              </a:spcBef>
              <a:buNone/>
            </a:pPr>
            <a:r>
              <a:rPr lang="hu-HU" sz="1800" b="1" u="sng" dirty="0"/>
              <a:t>A állomás</a:t>
            </a:r>
          </a:p>
          <a:p>
            <a:pPr marL="0">
              <a:spcBef>
                <a:spcPts val="0"/>
              </a:spcBef>
              <a:buNone/>
            </a:pPr>
            <a:r>
              <a:rPr lang="hu-HU" sz="1800" dirty="0"/>
              <a:t>Chip kódja legyen (1,-1).</a:t>
            </a:r>
          </a:p>
          <a:p>
            <a:pPr marL="0">
              <a:spcBef>
                <a:spcPts val="0"/>
              </a:spcBef>
              <a:buNone/>
            </a:pPr>
            <a:r>
              <a:rPr lang="hu-HU" sz="1800" dirty="0"/>
              <a:t>Átvitelre szánt adat legyen 1011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Egyedi szignál előállítása az (1,0,1,</a:t>
            </a:r>
            <a:r>
              <a:rPr lang="hu-HU" sz="1800" dirty="0" err="1"/>
              <a:t>1</a:t>
            </a:r>
            <a:r>
              <a:rPr lang="hu-HU" sz="1800" dirty="0"/>
              <a:t>) vektorra: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2000" dirty="0"/>
              <a:t>((1,-1),(</a:t>
            </a:r>
            <a:r>
              <a:rPr lang="hu-HU" sz="2000" dirty="0" err="1"/>
              <a:t>-1</a:t>
            </a:r>
            <a:r>
              <a:rPr lang="hu-HU" sz="2000" dirty="0"/>
              <a:t>,1),(</a:t>
            </a:r>
            <a:r>
              <a:rPr lang="hu-HU" sz="2000" dirty="0" err="1"/>
              <a:t>1</a:t>
            </a:r>
            <a:r>
              <a:rPr lang="hu-HU" sz="2000" dirty="0"/>
              <a:t>,-1),(1,-1))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Szignál modulálása a csatornára.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49190" y="1825626"/>
            <a:ext cx="2922270" cy="203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u="sng" dirty="0"/>
              <a:t>B állomás</a:t>
            </a:r>
          </a:p>
          <a:p>
            <a:pPr marL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Chip kódja legyen (1,</a:t>
            </a:r>
            <a:r>
              <a:rPr lang="hu-HU" sz="1800" dirty="0" err="1"/>
              <a:t>1</a:t>
            </a:r>
            <a:r>
              <a:rPr lang="hu-HU" sz="1800" dirty="0"/>
              <a:t>).</a:t>
            </a:r>
          </a:p>
          <a:p>
            <a:pPr marL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Átvitelre szánt adat legyen 0011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Egyedi szignál előállítása az (0,</a:t>
            </a:r>
            <a:r>
              <a:rPr lang="hu-HU" sz="1800" dirty="0" err="1"/>
              <a:t>0</a:t>
            </a:r>
            <a:r>
              <a:rPr lang="hu-HU" sz="1800" dirty="0"/>
              <a:t>,1,</a:t>
            </a:r>
            <a:r>
              <a:rPr lang="hu-HU" sz="1800" dirty="0" err="1"/>
              <a:t>1</a:t>
            </a:r>
            <a:r>
              <a:rPr lang="hu-HU" sz="1800" dirty="0"/>
              <a:t>) vektorra:</a:t>
            </a:r>
          </a:p>
          <a:p>
            <a:pPr marL="228600" lvl="1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((-1,-1),(</a:t>
            </a:r>
            <a:r>
              <a:rPr lang="hu-HU" sz="1800" dirty="0" err="1"/>
              <a:t>-1</a:t>
            </a:r>
            <a:r>
              <a:rPr lang="hu-HU" sz="1800" dirty="0"/>
              <a:t>,</a:t>
            </a:r>
            <a:r>
              <a:rPr lang="hu-HU" sz="1800" dirty="0" err="1"/>
              <a:t>-1</a:t>
            </a:r>
            <a:r>
              <a:rPr lang="hu-HU" sz="1800" dirty="0"/>
              <a:t>),(1,</a:t>
            </a:r>
            <a:r>
              <a:rPr lang="hu-HU" sz="1800" dirty="0" err="1"/>
              <a:t>1</a:t>
            </a:r>
            <a:r>
              <a:rPr lang="hu-HU" sz="1800" dirty="0"/>
              <a:t>),(1,</a:t>
            </a:r>
            <a:r>
              <a:rPr lang="hu-HU" sz="1800" dirty="0" err="1"/>
              <a:t>1</a:t>
            </a:r>
            <a:r>
              <a:rPr lang="hu-HU" sz="1800" dirty="0"/>
              <a:t>))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Szignál modulálása a csatornára.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628640"/>
            <a:ext cx="9144000" cy="69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((1+(-1),(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)),((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),1+(-1)),(1+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,(-1)+1),(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+1,(-1)+1)) = 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b="1" dirty="0">
                <a:solidFill>
                  <a:schemeClr val="tx1"/>
                </a:solidFill>
              </a:rPr>
              <a:t>(0,-2,</a:t>
            </a:r>
            <a:r>
              <a:rPr lang="hu-HU" sz="2400" b="1" dirty="0" err="1">
                <a:solidFill>
                  <a:schemeClr val="tx1"/>
                </a:solidFill>
              </a:rPr>
              <a:t>-2</a:t>
            </a:r>
            <a:r>
              <a:rPr lang="hu-HU" sz="2400" b="1" dirty="0">
                <a:solidFill>
                  <a:schemeClr val="tx1"/>
                </a:solidFill>
              </a:rPr>
              <a:t>,0,2,0,2,0)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71650" y="4957763"/>
            <a:ext cx="558165" cy="67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49190" y="4795520"/>
            <a:ext cx="750570" cy="8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8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05786"/>
            <a:ext cx="4724400" cy="3518535"/>
          </a:xfrm>
        </p:spPr>
        <p:txBody>
          <a:bodyPr>
            <a:noAutofit/>
          </a:bodyPr>
          <a:lstStyle/>
          <a:p>
            <a:pPr marL="0" algn="ctr">
              <a:spcBef>
                <a:spcPts val="0"/>
              </a:spcBef>
              <a:buNone/>
            </a:pPr>
            <a:r>
              <a:rPr lang="hu-HU" sz="2000" b="1" u="sng" dirty="0"/>
              <a:t>Vevő 1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/>
              <a:t>Ismeri B chip kódját: (1,</a:t>
            </a:r>
            <a:r>
              <a:rPr lang="hu-HU" sz="2000" dirty="0" err="1"/>
              <a:t>1</a:t>
            </a:r>
            <a:r>
              <a:rPr lang="hu-HU" sz="2000" dirty="0"/>
              <a:t>).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Visszakódolás az ismert kóddal: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1800" dirty="0"/>
              <a:t>((0,-2)*(1,</a:t>
            </a:r>
            <a:r>
              <a:rPr lang="hu-HU" sz="1800" dirty="0" err="1"/>
              <a:t>1</a:t>
            </a:r>
            <a:r>
              <a:rPr lang="hu-HU" sz="1800" dirty="0"/>
              <a:t>),(-2,0)*(1,</a:t>
            </a:r>
            <a:r>
              <a:rPr lang="hu-HU" sz="1800" dirty="0" err="1"/>
              <a:t>1</a:t>
            </a:r>
            <a:r>
              <a:rPr lang="hu-HU" sz="1800" dirty="0"/>
              <a:t>),(2,0)*(1,</a:t>
            </a:r>
            <a:r>
              <a:rPr lang="hu-HU" sz="1800" dirty="0" err="1"/>
              <a:t>1</a:t>
            </a:r>
            <a:r>
              <a:rPr lang="hu-HU" sz="1800" dirty="0"/>
              <a:t>),(2,0)*(1,</a:t>
            </a:r>
            <a:r>
              <a:rPr lang="hu-HU" sz="1800" dirty="0" err="1"/>
              <a:t>1</a:t>
            </a:r>
            <a:r>
              <a:rPr lang="hu-HU" sz="1800" dirty="0"/>
              <a:t>)) </a:t>
            </a:r>
            <a:endParaRPr lang="hu-HU" sz="24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Kapott (-2,</a:t>
            </a:r>
            <a:r>
              <a:rPr lang="hu-HU" sz="2000" dirty="0" err="1"/>
              <a:t>-2</a:t>
            </a:r>
            <a:r>
              <a:rPr lang="hu-HU" sz="2000" dirty="0"/>
              <a:t>,2,</a:t>
            </a:r>
            <a:r>
              <a:rPr lang="hu-HU" sz="2000" dirty="0" err="1"/>
              <a:t>2</a:t>
            </a:r>
            <a:r>
              <a:rPr lang="hu-HU" sz="2000" dirty="0"/>
              <a:t>) eredmény értelmezése: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hu-HU" sz="2400" dirty="0"/>
              <a:t>(-,-,+,+), azaz 0011 volt az üzenet B-től.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1" y="3105786"/>
            <a:ext cx="4572000" cy="351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spcBef>
                <a:spcPts val="0"/>
              </a:spcBef>
              <a:buNone/>
            </a:pPr>
            <a:r>
              <a:rPr lang="hu-HU" sz="2000" b="1" u="sng" dirty="0"/>
              <a:t>Vevő 2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/>
              <a:t>Ismeri A chip kódját: (1,-1).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Visszakódolás az ismert kóddal: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1800" dirty="0"/>
              <a:t>((0,-2)*(1,-1),(-2,0)*(1,-1),(2,0)*(1,-1) ,(2,0)*(1,-1)) </a:t>
            </a:r>
            <a:endParaRPr lang="hu-HU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Kapott (2,-2,2,</a:t>
            </a:r>
            <a:r>
              <a:rPr lang="hu-HU" sz="2000" dirty="0" err="1"/>
              <a:t>2</a:t>
            </a:r>
            <a:r>
              <a:rPr lang="hu-HU" sz="2000" dirty="0"/>
              <a:t>) eredmény értelmezése: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hu-HU" sz="2000" dirty="0"/>
              <a:t>(+,-,+,+), azaz 1011 volt az üzenet A-tól.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1483360"/>
            <a:ext cx="9144000" cy="69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((1+(-1),(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)),((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),1+(-1)),(1+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,(-1)+1),(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+1,(-1)+1)) = 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b="1" dirty="0">
                <a:solidFill>
                  <a:schemeClr val="tx1"/>
                </a:solidFill>
              </a:rPr>
              <a:t>((0,-2),(</a:t>
            </a:r>
            <a:r>
              <a:rPr lang="hu-HU" sz="2400" b="1" dirty="0" err="1">
                <a:solidFill>
                  <a:schemeClr val="tx1"/>
                </a:solidFill>
              </a:rPr>
              <a:t>-2</a:t>
            </a:r>
            <a:r>
              <a:rPr lang="hu-HU" sz="2400" b="1" dirty="0">
                <a:solidFill>
                  <a:schemeClr val="tx1"/>
                </a:solidFill>
              </a:rPr>
              <a:t>,0),(2,0),(2,0))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3" idx="0"/>
          </p:cNvCxnSpPr>
          <p:nvPr/>
        </p:nvCxnSpPr>
        <p:spPr>
          <a:xfrm>
            <a:off x="2362200" y="2174241"/>
            <a:ext cx="0" cy="93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55080" y="2174241"/>
            <a:ext cx="0" cy="93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6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982E42-37DF-4B81-A680-4810F919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Ami kimaradt legutóbb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9B9E42AE-981D-4785-8533-F53E3F72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CBA72C-D2C7-46DF-AF2A-82B0972403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2730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Médium többszörös használata összefoglalás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err="1"/>
              <a:t>Tér-multiplexálás</a:t>
            </a:r>
            <a:r>
              <a:rPr lang="hu-HU" sz="2000" dirty="0"/>
              <a:t> avagy </a:t>
            </a:r>
            <a:r>
              <a:rPr lang="hu-HU" sz="2000" i="1" dirty="0"/>
              <a:t>SDM </a:t>
            </a:r>
            <a:r>
              <a:rPr lang="hu-HU" sz="2000" dirty="0"/>
              <a:t>(párhuzamos adatátviteli csatornák)</a:t>
            </a:r>
          </a:p>
          <a:p>
            <a:pPr lvl="1"/>
            <a:r>
              <a:rPr lang="hu-HU" sz="2000" dirty="0" err="1"/>
              <a:t>cellurális</a:t>
            </a:r>
            <a:r>
              <a:rPr lang="hu-HU" sz="2000" dirty="0"/>
              <a:t> hálózatok</a:t>
            </a:r>
          </a:p>
          <a:p>
            <a:r>
              <a:rPr lang="hu-HU" sz="2000" dirty="0" err="1"/>
              <a:t>Frekvencia-multiplexálás</a:t>
            </a:r>
            <a:r>
              <a:rPr lang="hu-HU" sz="2000" dirty="0"/>
              <a:t> avagy </a:t>
            </a:r>
            <a:r>
              <a:rPr lang="hu-HU" sz="2000" i="1" dirty="0"/>
              <a:t>FDM</a:t>
            </a:r>
            <a:r>
              <a:rPr lang="hu-HU" sz="2000" dirty="0"/>
              <a:t>(a frekvencia tartomány felosztása és küldőhöz rendelése)</a:t>
            </a:r>
            <a:endParaRPr lang="hu-HU" sz="2000" b="1" dirty="0"/>
          </a:p>
          <a:p>
            <a:pPr lvl="1"/>
            <a:r>
              <a:rPr lang="hu-HU" sz="2000" b="1" dirty="0"/>
              <a:t>„</a:t>
            </a:r>
            <a:r>
              <a:rPr lang="hu-HU" sz="2000" b="1" dirty="0" err="1"/>
              <a:t>D</a:t>
            </a:r>
            <a:r>
              <a:rPr lang="hu-HU" sz="2000" i="1" dirty="0" err="1"/>
              <a:t>irect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equence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pread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pectrum</a:t>
            </a:r>
            <a:r>
              <a:rPr lang="hu-HU" sz="2000" i="1" dirty="0"/>
              <a:t>” </a:t>
            </a:r>
            <a:r>
              <a:rPr lang="hu-HU" sz="2000" dirty="0"/>
              <a:t>(XOR a szignálokon véletlen bitsorozattal)</a:t>
            </a:r>
          </a:p>
          <a:p>
            <a:pPr lvl="1"/>
            <a:r>
              <a:rPr lang="hu-HU" sz="2000" b="1" dirty="0"/>
              <a:t>„</a:t>
            </a:r>
            <a:r>
              <a:rPr lang="hu-HU" sz="2000" b="1" dirty="0" err="1"/>
              <a:t>F</a:t>
            </a:r>
            <a:r>
              <a:rPr lang="hu-HU" sz="2000" i="1" dirty="0" err="1"/>
              <a:t>requency</a:t>
            </a:r>
            <a:r>
              <a:rPr lang="hu-HU" sz="2000" dirty="0"/>
              <a:t> </a:t>
            </a:r>
            <a:r>
              <a:rPr lang="hu-HU" sz="2000" b="1" dirty="0"/>
              <a:t>H</a:t>
            </a:r>
            <a:r>
              <a:rPr lang="hu-HU" sz="2000" i="1" dirty="0"/>
              <a:t>opping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pread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pectrum</a:t>
            </a:r>
            <a:r>
              <a:rPr lang="hu-HU" sz="2000" i="1" dirty="0"/>
              <a:t>” </a:t>
            </a:r>
            <a:r>
              <a:rPr lang="hu-HU" sz="2000" dirty="0"/>
              <a:t>(</a:t>
            </a:r>
            <a:r>
              <a:rPr lang="hu-HU" sz="2000" dirty="0" err="1"/>
              <a:t>pszeudo</a:t>
            </a:r>
            <a:r>
              <a:rPr lang="hu-HU" sz="2000" dirty="0"/>
              <a:t> véletlen szám alapú választás)</a:t>
            </a:r>
          </a:p>
          <a:p>
            <a:r>
              <a:rPr lang="hu-HU" sz="2000" dirty="0" err="1"/>
              <a:t>Idő-multiplexálás</a:t>
            </a:r>
            <a:r>
              <a:rPr lang="hu-HU" sz="2000" dirty="0"/>
              <a:t> avagy </a:t>
            </a:r>
            <a:r>
              <a:rPr lang="hu-HU" sz="2000" i="1" dirty="0"/>
              <a:t>TDM </a:t>
            </a:r>
            <a:r>
              <a:rPr lang="hu-HU" sz="2000" dirty="0"/>
              <a:t>(a médium használat időszeletekre osztása és küldőhöz rendelése)</a:t>
            </a:r>
          </a:p>
          <a:p>
            <a:pPr lvl="1"/>
            <a:r>
              <a:rPr lang="hu-HU" sz="2000" dirty="0"/>
              <a:t>diszkrét idő szeletek (</a:t>
            </a:r>
            <a:r>
              <a:rPr lang="hu-HU" sz="2000" i="1" dirty="0" err="1"/>
              <a:t>slot</a:t>
            </a:r>
            <a:r>
              <a:rPr lang="hu-HU" sz="2000" dirty="0"/>
              <a:t>)</a:t>
            </a:r>
          </a:p>
          <a:p>
            <a:pPr lvl="1"/>
            <a:r>
              <a:rPr lang="hu-HU" sz="2000" dirty="0"/>
              <a:t>koordináció vagy merev felosztás kell hozzá</a:t>
            </a:r>
          </a:p>
          <a:p>
            <a:r>
              <a:rPr lang="hu-HU" sz="2000" dirty="0" err="1"/>
              <a:t>Hullámhossz-multiplexálás</a:t>
            </a:r>
            <a:r>
              <a:rPr lang="hu-HU" sz="2000" dirty="0"/>
              <a:t> avagy </a:t>
            </a:r>
            <a:r>
              <a:rPr lang="hu-HU" sz="2000" i="1" dirty="0"/>
              <a:t>WDM </a:t>
            </a:r>
            <a:r>
              <a:rPr lang="hu-HU" sz="2000" dirty="0"/>
              <a:t>(optikai </a:t>
            </a:r>
            <a:r>
              <a:rPr lang="hu-HU" sz="2000" dirty="0" err="1"/>
              <a:t>frekvencia-multiplexálás</a:t>
            </a:r>
            <a:r>
              <a:rPr lang="hu-HU" sz="2000" dirty="0"/>
              <a:t>)</a:t>
            </a:r>
          </a:p>
          <a:p>
            <a:r>
              <a:rPr lang="hu-HU" sz="2000" dirty="0"/>
              <a:t>Kód </a:t>
            </a:r>
            <a:r>
              <a:rPr lang="hu-HU" sz="2000" dirty="0" err="1"/>
              <a:t>multiplexálás</a:t>
            </a:r>
            <a:r>
              <a:rPr lang="hu-HU" sz="2000" dirty="0"/>
              <a:t> avagy </a:t>
            </a:r>
            <a:r>
              <a:rPr lang="hu-HU" sz="2000" i="1" dirty="0"/>
              <a:t>CDM</a:t>
            </a:r>
            <a:r>
              <a:rPr lang="hu-HU" sz="2000" dirty="0"/>
              <a:t> (mobil kommunikációban használatos)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01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Adatkapcsolati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 lnSpcReduction="20000"/>
          </a:bodyPr>
          <a:lstStyle/>
          <a:p>
            <a:r>
              <a:rPr lang="hu-HU" dirty="0"/>
              <a:t>Szolgáltatás</a:t>
            </a:r>
            <a:endParaRPr lang="en-US" dirty="0"/>
          </a:p>
          <a:p>
            <a:pPr lvl="1"/>
            <a:r>
              <a:rPr lang="hu-HU" dirty="0"/>
              <a:t>Adatok keretekre tördelése: határok a csomagok között </a:t>
            </a:r>
          </a:p>
          <a:p>
            <a:pPr lvl="1"/>
            <a:r>
              <a:rPr lang="hu-HU" dirty="0"/>
              <a:t>Közeghozzáférés vezérlés</a:t>
            </a:r>
            <a:r>
              <a:rPr lang="en-US" dirty="0"/>
              <a:t> (MAC)</a:t>
            </a:r>
          </a:p>
          <a:p>
            <a:pPr lvl="1"/>
            <a:r>
              <a:rPr lang="en-US" dirty="0"/>
              <a:t>Per-hop </a:t>
            </a:r>
            <a:r>
              <a:rPr lang="hu-HU" dirty="0"/>
              <a:t>megbízhatóság és folyamvezérlés</a:t>
            </a:r>
          </a:p>
          <a:p>
            <a:r>
              <a:rPr lang="hu-HU" dirty="0"/>
              <a:t>Interfész</a:t>
            </a:r>
            <a:endParaRPr lang="en-US" dirty="0"/>
          </a:p>
          <a:p>
            <a:pPr lvl="1"/>
            <a:r>
              <a:rPr lang="hu-HU" dirty="0"/>
              <a:t>Keret küldése két közös médiumra kötött eszköz között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hu-HU" dirty="0"/>
              <a:t>Protokoll</a:t>
            </a:r>
            <a:endParaRPr lang="en-US" dirty="0"/>
          </a:p>
          <a:p>
            <a:pPr lvl="1"/>
            <a:r>
              <a:rPr lang="hu-HU" dirty="0"/>
              <a:t>Fizikai címzés</a:t>
            </a:r>
            <a:r>
              <a:rPr lang="en-US" dirty="0"/>
              <a:t> (</a:t>
            </a:r>
            <a:r>
              <a:rPr lang="hu-HU" dirty="0"/>
              <a:t>pl.</a:t>
            </a:r>
            <a:r>
              <a:rPr lang="en-US" dirty="0"/>
              <a:t> MAC address</a:t>
            </a:r>
            <a:r>
              <a:rPr lang="hu-HU" dirty="0"/>
              <a:t>, IB </a:t>
            </a:r>
            <a:r>
              <a:rPr lang="hu-HU" dirty="0" err="1"/>
              <a:t>address</a:t>
            </a:r>
            <a:r>
              <a:rPr lang="en-US" dirty="0"/>
              <a:t>)</a:t>
            </a:r>
          </a:p>
          <a:p>
            <a:r>
              <a:rPr lang="hu-HU" dirty="0"/>
              <a:t>Példák</a:t>
            </a:r>
            <a:r>
              <a:rPr lang="en-US" dirty="0"/>
              <a:t>: Ethernet, 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hu-HU" dirty="0" err="1"/>
              <a:t>InfiniBand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7329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93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Adatkapcsolati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Funkciók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 blokkok</a:t>
            </a:r>
            <a:r>
              <a:rPr lang="en-US" dirty="0"/>
              <a:t> (</a:t>
            </a:r>
            <a:r>
              <a:rPr lang="hu-HU" dirty="0">
                <a:solidFill>
                  <a:schemeClr val="accent1"/>
                </a:solidFill>
              </a:rPr>
              <a:t>keretek/f</a:t>
            </a:r>
            <a:r>
              <a:rPr lang="en-US" dirty="0" err="1">
                <a:solidFill>
                  <a:schemeClr val="accent1"/>
                </a:solidFill>
              </a:rPr>
              <a:t>rames</a:t>
            </a:r>
            <a:r>
              <a:rPr lang="en-US" dirty="0"/>
              <a:t>) </a:t>
            </a:r>
            <a:r>
              <a:rPr lang="hu-HU" dirty="0"/>
              <a:t>küldése eszközök között</a:t>
            </a:r>
            <a:endParaRPr lang="en-US" dirty="0"/>
          </a:p>
          <a:p>
            <a:pPr lvl="1"/>
            <a:r>
              <a:rPr lang="hu-HU" dirty="0"/>
              <a:t>A fizikai közeghez való hozzáférés szabályozása</a:t>
            </a:r>
            <a:endParaRPr lang="en-US" dirty="0"/>
          </a:p>
          <a:p>
            <a:r>
              <a:rPr lang="hu-HU" dirty="0"/>
              <a:t>Legfőbb 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Hogyan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keretezzük</a:t>
            </a:r>
            <a:r>
              <a:rPr lang="hu-HU" dirty="0"/>
              <a:t> az adatokat?</a:t>
            </a:r>
            <a:endParaRPr lang="en-US" dirty="0"/>
          </a:p>
          <a:p>
            <a:pPr lvl="1"/>
            <a:r>
              <a:rPr lang="hu-HU" dirty="0"/>
              <a:t>Hogyan ismerjük fel a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hibát</a:t>
            </a:r>
            <a:r>
              <a:rPr lang="hu-HU" dirty="0"/>
              <a:t>?</a:t>
            </a:r>
            <a:endParaRPr lang="en-US" dirty="0"/>
          </a:p>
          <a:p>
            <a:pPr lvl="1"/>
            <a:r>
              <a:rPr lang="hu-HU" dirty="0"/>
              <a:t>Hogyan vezéreljük a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közeghozzáférést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MAC</a:t>
            </a:r>
            <a:r>
              <a:rPr lang="en-US" dirty="0"/>
              <a:t>)?</a:t>
            </a:r>
          </a:p>
          <a:p>
            <a:pPr lvl="1"/>
            <a:r>
              <a:rPr lang="hu-HU" dirty="0"/>
              <a:t>Hogyan oldjuk fel vagy előzzük meg az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ütközés</a:t>
            </a:r>
            <a:r>
              <a:rPr lang="hu-HU" dirty="0"/>
              <a:t>i helyzeteket?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7593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6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Keret képzés / Keretezés / </a:t>
            </a:r>
            <a:r>
              <a:rPr lang="hu-HU" sz="4400" dirty="0" err="1"/>
              <a:t>Framing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3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Keret képzés/Keretezés/</a:t>
            </a:r>
            <a:r>
              <a:rPr lang="hu-HU" dirty="0" err="1"/>
              <a:t>Framing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A bitek kódolását a fizikai réteg határozza meg</a:t>
            </a:r>
          </a:p>
          <a:p>
            <a:endParaRPr lang="en-US" dirty="0"/>
          </a:p>
          <a:p>
            <a:r>
              <a:rPr lang="hu-HU" dirty="0"/>
              <a:t>A következő lépés az adatblokkok „kódolása”</a:t>
            </a:r>
            <a:endParaRPr lang="en-US" dirty="0"/>
          </a:p>
          <a:p>
            <a:pPr lvl="1"/>
            <a:r>
              <a:rPr lang="hu-HU" dirty="0"/>
              <a:t>Csomag-kapcsolt hálózatok</a:t>
            </a:r>
          </a:p>
          <a:p>
            <a:pPr lvl="2"/>
            <a:r>
              <a:rPr lang="hu-HU" dirty="0"/>
              <a:t>Minden csomag útvonal (</a:t>
            </a:r>
            <a:r>
              <a:rPr lang="hu-HU" dirty="0" err="1"/>
              <a:t>routing</a:t>
            </a:r>
            <a:r>
              <a:rPr lang="hu-HU" dirty="0"/>
              <a:t>) információt is tartalmaz</a:t>
            </a:r>
            <a:endParaRPr lang="en-US" dirty="0"/>
          </a:p>
          <a:p>
            <a:pPr lvl="2"/>
            <a:r>
              <a:rPr lang="hu-HU" dirty="0"/>
              <a:t>Az adathatárokat ismernünk kell a fejlécek olvasásához</a:t>
            </a:r>
          </a:p>
          <a:p>
            <a:pPr lvl="1"/>
            <a:r>
              <a:rPr lang="hu-HU" dirty="0"/>
              <a:t>a fizikai réteg nem garantál hibamentességet, az adatkapcsolati réteg feladata a hibajelzés illetve a szükség szerint javítás</a:t>
            </a:r>
          </a:p>
          <a:p>
            <a:pPr lvl="2"/>
            <a:r>
              <a:rPr lang="hu-HU" dirty="0"/>
              <a:t>Megoldás: keretekre tördelése a bitfolyamnak, és ellenőrző összegek számítása</a:t>
            </a:r>
          </a:p>
          <a:p>
            <a:pPr lvl="1"/>
            <a:r>
              <a:rPr lang="hu-HU" dirty="0"/>
              <a:t>a keretezés nem egyszerű feladat, mivel megbízható időzítésre nem nagyon van lehetőség</a:t>
            </a:r>
          </a:p>
          <a:p>
            <a:pPr marL="0" indent="0">
              <a:buNone/>
            </a:pPr>
            <a:endParaRPr lang="en-US" dirty="0"/>
          </a:p>
          <a:p>
            <a:r>
              <a:rPr lang="hu-HU" dirty="0"/>
              <a:t>Keret képzés fajtái</a:t>
            </a:r>
            <a:endParaRPr lang="en-US" dirty="0"/>
          </a:p>
          <a:p>
            <a:pPr lvl="1"/>
            <a:r>
              <a:rPr lang="hu-HU" dirty="0"/>
              <a:t>Bájt alapú protokollok</a:t>
            </a:r>
            <a:endParaRPr lang="en-US" dirty="0"/>
          </a:p>
          <a:p>
            <a:pPr lvl="1"/>
            <a:r>
              <a:rPr lang="hu-HU" dirty="0"/>
              <a:t>Bit alapú protokollok</a:t>
            </a:r>
            <a:endParaRPr lang="en-US" dirty="0"/>
          </a:p>
          <a:p>
            <a:pPr lvl="1"/>
            <a:r>
              <a:rPr lang="hu-HU" dirty="0"/>
              <a:t>Óra alapú protokollok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1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Bájt alapú: Karakterszámlálás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a keretben lévő karakterek számának megadása a keret fejlécében lévő mezőben</a:t>
            </a:r>
          </a:p>
          <a:p>
            <a:r>
              <a:rPr lang="hu-HU" sz="2000" dirty="0"/>
              <a:t>a vevő adatkapcsolati rétege tudni fogja a keret végét</a:t>
            </a:r>
          </a:p>
          <a:p>
            <a:r>
              <a:rPr lang="hu-HU" sz="2000" i="1" dirty="0"/>
              <a:t>Probléma</a:t>
            </a:r>
            <a:r>
              <a:rPr lang="hu-HU" sz="2000" dirty="0"/>
              <a:t>: nagyon érzékeny a hibára a módszer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38142" y="417207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cap="small" dirty="0"/>
              <a:t>Hibátlan átvitel:</a:t>
            </a:r>
            <a:endParaRPr lang="en-US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795341" y="5625981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cap="small" dirty="0"/>
              <a:t>Átviteli hiba:</a:t>
            </a:r>
            <a:endParaRPr lang="en-US" cap="small" dirty="0"/>
          </a:p>
        </p:txBody>
      </p:sp>
      <p:sp>
        <p:nvSpPr>
          <p:cNvPr id="4" name="Rectangle 3"/>
          <p:cNvSpPr/>
          <p:nvPr/>
        </p:nvSpPr>
        <p:spPr>
          <a:xfrm>
            <a:off x="2032804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07772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82740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7708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32676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7644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82612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6685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31653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05726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76806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50880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21960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96928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71338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39891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10517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91122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61348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43548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19914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4" idx="0"/>
          </p:cNvCxnSpPr>
          <p:nvPr/>
        </p:nvCxnSpPr>
        <p:spPr>
          <a:xfrm flipH="1">
            <a:off x="2170288" y="3632201"/>
            <a:ext cx="546320" cy="54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0"/>
          </p:cNvCxnSpPr>
          <p:nvPr/>
        </p:nvCxnSpPr>
        <p:spPr>
          <a:xfrm flipH="1">
            <a:off x="3545128" y="3632201"/>
            <a:ext cx="553972" cy="54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716608" y="3632200"/>
            <a:ext cx="3017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4" idx="0"/>
          </p:cNvCxnSpPr>
          <p:nvPr/>
        </p:nvCxnSpPr>
        <p:spPr>
          <a:xfrm>
            <a:off x="5734411" y="3632200"/>
            <a:ext cx="813590" cy="53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8" idx="0"/>
          </p:cNvCxnSpPr>
          <p:nvPr/>
        </p:nvCxnSpPr>
        <p:spPr>
          <a:xfrm>
            <a:off x="4425554" y="3632201"/>
            <a:ext cx="488737" cy="54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84962" y="3361737"/>
            <a:ext cx="194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cap="small" dirty="0"/>
              <a:t>Karakterek száma</a:t>
            </a:r>
            <a:endParaRPr lang="en-US" sz="1400" b="1" cap="small" dirty="0"/>
          </a:p>
        </p:txBody>
      </p:sp>
      <p:sp>
        <p:nvSpPr>
          <p:cNvPr id="47" name="Rectangle 46"/>
          <p:cNvSpPr/>
          <p:nvPr/>
        </p:nvSpPr>
        <p:spPr>
          <a:xfrm>
            <a:off x="2032804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07772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82740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57708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32676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07644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82612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60427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35395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09468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87692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61765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32845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07813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2223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50776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21403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02008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72233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54434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530800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endCxn id="59" idx="0"/>
          </p:cNvCxnSpPr>
          <p:nvPr/>
        </p:nvCxnSpPr>
        <p:spPr>
          <a:xfrm flipH="1">
            <a:off x="5470329" y="5312979"/>
            <a:ext cx="401009" cy="32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882223" y="5120147"/>
            <a:ext cx="2170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cap="small" dirty="0"/>
              <a:t>Karakterek számként lesz értelmezve</a:t>
            </a:r>
            <a:endParaRPr lang="en-US" sz="1400" b="1" cap="small" dirty="0"/>
          </a:p>
        </p:txBody>
      </p:sp>
    </p:spTree>
    <p:extLst>
      <p:ext uri="{BB962C8B-B14F-4D97-AF65-F5344CB8AC3E}">
        <p14:creationId xmlns:p14="http://schemas.microsoft.com/office/powerpoint/2010/main" val="814555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Bájt alapú: Bájt beszúrás (Byte </a:t>
            </a:r>
            <a:r>
              <a:rPr lang="hu-HU" dirty="0" err="1"/>
              <a:t>Stuffing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2471738"/>
            <a:ext cx="9144000" cy="4233862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Egy speciális </a:t>
            </a:r>
            <a:r>
              <a:rPr lang="hu-HU" b="1" dirty="0"/>
              <a:t>FLAG </a:t>
            </a:r>
            <a:r>
              <a:rPr lang="hu-HU" dirty="0"/>
              <a:t>bájt (jelölő bájt) jelzi az adat keret elejét és végét</a:t>
            </a:r>
          </a:p>
          <a:p>
            <a:pPr lvl="1"/>
            <a:r>
              <a:rPr lang="hu-HU" dirty="0"/>
              <a:t>Korábban két speciális bájtot használtak: egyet a keret elejéhez és egyet a végéhez</a:t>
            </a:r>
            <a:endParaRPr lang="en-US" dirty="0"/>
          </a:p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Mi van, ha a</a:t>
            </a:r>
            <a:r>
              <a:rPr lang="en-US" dirty="0"/>
              <a:t> </a:t>
            </a:r>
            <a:r>
              <a:rPr lang="hu-HU" b="1" dirty="0"/>
              <a:t>FLAG </a:t>
            </a:r>
            <a:r>
              <a:rPr lang="hu-HU" dirty="0"/>
              <a:t>szerepel az adat bájtok között is?</a:t>
            </a:r>
            <a:endParaRPr lang="en-US" dirty="0"/>
          </a:p>
          <a:p>
            <a:pPr lvl="1"/>
            <a:r>
              <a:rPr lang="hu-HU" dirty="0"/>
              <a:t>Szúrjunk be egy speciális </a:t>
            </a:r>
            <a:r>
              <a:rPr lang="en-US" b="1" dirty="0"/>
              <a:t>E</a:t>
            </a:r>
            <a:r>
              <a:rPr lang="hu-HU" b="1" dirty="0"/>
              <a:t>SC</a:t>
            </a:r>
            <a:r>
              <a:rPr lang="en-US" dirty="0"/>
              <a:t> (Escape) </a:t>
            </a:r>
            <a:r>
              <a:rPr lang="hu-HU" dirty="0"/>
              <a:t>bájtot az „adat” </a:t>
            </a:r>
            <a:r>
              <a:rPr lang="hu-HU" b="1" dirty="0"/>
              <a:t>FLAG </a:t>
            </a:r>
            <a:r>
              <a:rPr lang="hu-HU" dirty="0"/>
              <a:t>elé</a:t>
            </a:r>
            <a:endParaRPr lang="en-US" dirty="0"/>
          </a:p>
          <a:p>
            <a:pPr lvl="1"/>
            <a:r>
              <a:rPr lang="hu-HU" dirty="0"/>
              <a:t>Mi van ha </a:t>
            </a:r>
            <a:r>
              <a:rPr lang="en-US" b="1" dirty="0"/>
              <a:t>E</a:t>
            </a:r>
            <a:r>
              <a:rPr lang="hu-HU" b="1" dirty="0"/>
              <a:t>SC</a:t>
            </a:r>
            <a:r>
              <a:rPr lang="en-US" b="1" dirty="0"/>
              <a:t> </a:t>
            </a:r>
            <a:r>
              <a:rPr lang="hu-HU" dirty="0"/>
              <a:t>is szerepel az adatban</a:t>
            </a:r>
            <a:r>
              <a:rPr lang="en-US" dirty="0"/>
              <a:t>? </a:t>
            </a:r>
            <a:endParaRPr lang="hu-HU" dirty="0"/>
          </a:p>
          <a:p>
            <a:pPr lvl="2"/>
            <a:r>
              <a:rPr lang="hu-HU" dirty="0"/>
              <a:t>Szúrjunk be egy újabb </a:t>
            </a:r>
            <a:r>
              <a:rPr lang="en-US" b="1" dirty="0"/>
              <a:t>E</a:t>
            </a:r>
            <a:r>
              <a:rPr lang="hu-HU" b="1" dirty="0"/>
              <a:t>SC</a:t>
            </a:r>
            <a:r>
              <a:rPr lang="en-US" b="1" dirty="0"/>
              <a:t> </a:t>
            </a:r>
            <a:r>
              <a:rPr lang="en-US" dirty="0"/>
              <a:t>b</a:t>
            </a:r>
            <a:r>
              <a:rPr lang="hu-HU" dirty="0" err="1"/>
              <a:t>ájtot</a:t>
            </a:r>
            <a:r>
              <a:rPr lang="hu-HU" dirty="0"/>
              <a:t> elé.</a:t>
            </a:r>
          </a:p>
          <a:p>
            <a:pPr lvl="1"/>
            <a:r>
              <a:rPr lang="en-US" dirty="0"/>
              <a:t> </a:t>
            </a:r>
            <a:r>
              <a:rPr lang="hu-HU" dirty="0"/>
              <a:t>Hasonlóan a </a:t>
            </a:r>
            <a:r>
              <a:rPr lang="en-US" dirty="0"/>
              <a:t>C</a:t>
            </a:r>
            <a:r>
              <a:rPr lang="hu-HU" dirty="0"/>
              <a:t> </a:t>
            </a:r>
            <a:r>
              <a:rPr lang="hu-HU" dirty="0" err="1"/>
              <a:t>stringeknél</a:t>
            </a:r>
            <a:r>
              <a:rPr lang="hu-HU" dirty="0"/>
              <a:t> látottakhoz:</a:t>
            </a:r>
            <a:endParaRPr lang="en-US" dirty="0"/>
          </a:p>
          <a:p>
            <a:pPr lvl="2"/>
            <a:r>
              <a:rPr lang="en-US" dirty="0" err="1"/>
              <a:t>printf</a:t>
            </a:r>
            <a:r>
              <a:rPr lang="en-US" dirty="0"/>
              <a:t>(“You must \”escape\” quotes in strings”);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(“You must \\escape\\ forward slashes as well”);</a:t>
            </a:r>
          </a:p>
          <a:p>
            <a:r>
              <a:rPr lang="hu-HU" dirty="0"/>
              <a:t>Pont-pont alapú protokollok használják:</a:t>
            </a:r>
            <a:r>
              <a:rPr lang="en-US" dirty="0"/>
              <a:t> modem, DSL, cellular</a:t>
            </a:r>
            <a:r>
              <a:rPr lang="hu-HU" dirty="0"/>
              <a:t>, 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8926" y="1826497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Adat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444" y="1826497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FLAG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5075" y="1826497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FLAG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6476" y="1826497"/>
            <a:ext cx="972973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FLAG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7478" y="1826497"/>
            <a:ext cx="908998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ESC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7142" y="1826497"/>
            <a:ext cx="937573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ESC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26" y="1826497"/>
            <a:ext cx="934016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ESC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2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Bájt beszúrás példa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26758"/>
              </p:ext>
            </p:extLst>
          </p:nvPr>
        </p:nvGraphicFramePr>
        <p:xfrm>
          <a:off x="2324100" y="2706769"/>
          <a:ext cx="5976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8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8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[SPACE]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[ESC]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8708"/>
              </p:ext>
            </p:extLst>
          </p:nvPr>
        </p:nvGraphicFramePr>
        <p:xfrm>
          <a:off x="917365" y="4977059"/>
          <a:ext cx="81867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[FLAG]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[SPACE]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[ESC]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[ESC]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[FLAG]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5101" y="2691872"/>
            <a:ext cx="186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cap="small" dirty="0"/>
              <a:t>Keretezendő adat</a:t>
            </a:r>
            <a:endParaRPr lang="en-US" b="1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165101" y="4607727"/>
            <a:ext cx="165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cap="small" dirty="0"/>
              <a:t>Keretezett adat</a:t>
            </a:r>
            <a:endParaRPr lang="en-US" b="1" cap="small" dirty="0"/>
          </a:p>
        </p:txBody>
      </p:sp>
      <p:sp>
        <p:nvSpPr>
          <p:cNvPr id="9" name="Down Arrow 8"/>
          <p:cNvSpPr/>
          <p:nvPr/>
        </p:nvSpPr>
        <p:spPr>
          <a:xfrm>
            <a:off x="4089400" y="3369630"/>
            <a:ext cx="749300" cy="728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38700" y="353506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cap="small" dirty="0"/>
              <a:t>bájt beszúrás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1184529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</a:t>
            </a:r>
            <a:r>
              <a:rPr lang="hu-HU" dirty="0"/>
              <a:t>alapú</a:t>
            </a:r>
            <a:r>
              <a:rPr lang="en-US" dirty="0"/>
              <a:t>: Bit </a:t>
            </a:r>
            <a:r>
              <a:rPr lang="hu-HU" dirty="0"/>
              <a:t>beszúrás (Bit </a:t>
            </a:r>
            <a:r>
              <a:rPr lang="hu-HU" dirty="0" err="1"/>
              <a:t>stuffing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2743200"/>
            <a:ext cx="8839200" cy="3962400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Minden keret speciális bitmintával kezdődik és végződik (hasonlóan a bájt beszúráshoz)</a:t>
            </a:r>
            <a:endParaRPr lang="en-US" dirty="0"/>
          </a:p>
          <a:p>
            <a:pPr lvl="1"/>
            <a:r>
              <a:rPr lang="hu-HU" dirty="0"/>
              <a:t>A kezdő és záró bitsorozat ugyanaz</a:t>
            </a:r>
            <a:endParaRPr lang="en-US" dirty="0"/>
          </a:p>
          <a:p>
            <a:pPr lvl="1"/>
            <a:r>
              <a:rPr lang="hu-HU" dirty="0"/>
              <a:t>Például</a:t>
            </a:r>
            <a:r>
              <a:rPr lang="en-US" dirty="0"/>
              <a:t>: 01111110 </a:t>
            </a:r>
            <a:r>
              <a:rPr lang="hu-HU" dirty="0"/>
              <a:t>a</a:t>
            </a:r>
            <a:r>
              <a:rPr lang="en-US" dirty="0"/>
              <a:t> High-level Data Link Protocol (HDLC)</a:t>
            </a:r>
            <a:r>
              <a:rPr lang="hu-HU" dirty="0"/>
              <a:t> esetén</a:t>
            </a:r>
            <a:endParaRPr lang="en-US" dirty="0"/>
          </a:p>
          <a:p>
            <a:r>
              <a:rPr lang="hu-HU" dirty="0"/>
              <a:t>A Küldő az adatban előforduló minden</a:t>
            </a:r>
            <a:r>
              <a:rPr lang="en-US" dirty="0"/>
              <a:t> 11111 </a:t>
            </a:r>
            <a:r>
              <a:rPr lang="hu-HU" dirty="0"/>
              <a:t>részsorozat elé 0 bitet szúr be</a:t>
            </a:r>
          </a:p>
          <a:p>
            <a:pPr lvl="1"/>
            <a:r>
              <a:rPr lang="hu-HU" dirty="0"/>
              <a:t>Ezt nevezzük bit beszúrásnak</a:t>
            </a:r>
            <a:endParaRPr lang="en-US" dirty="0"/>
          </a:p>
          <a:p>
            <a:r>
              <a:rPr lang="hu-HU" dirty="0"/>
              <a:t>A Fogadó miután  az</a:t>
            </a:r>
            <a:r>
              <a:rPr lang="en-US" dirty="0"/>
              <a:t> 11111 </a:t>
            </a:r>
            <a:r>
              <a:rPr lang="hu-HU" dirty="0"/>
              <a:t>részsorozattal találkozik a fogadott adatban:</a:t>
            </a:r>
            <a:endParaRPr lang="en-US" dirty="0"/>
          </a:p>
          <a:p>
            <a:pPr lvl="1"/>
            <a:r>
              <a:rPr lang="en-US" dirty="0"/>
              <a:t>11111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hu-HU" dirty="0">
                <a:sym typeface="Wingdings" pitchFamily="2" charset="2"/>
              </a:rPr>
              <a:t>eltávolítja a</a:t>
            </a:r>
            <a:r>
              <a:rPr lang="en-US" dirty="0">
                <a:sym typeface="Wingdings" pitchFamily="2" charset="2"/>
              </a:rPr>
              <a:t> 0</a:t>
            </a:r>
            <a:r>
              <a:rPr lang="hu-HU" dirty="0" err="1">
                <a:sym typeface="Wingdings" pitchFamily="2" charset="2"/>
              </a:rPr>
              <a:t>-t</a:t>
            </a:r>
            <a:r>
              <a:rPr lang="en-US" dirty="0">
                <a:sym typeface="Wingdings" pitchFamily="2" charset="2"/>
              </a:rPr>
              <a:t> (</a:t>
            </a:r>
            <a:r>
              <a:rPr lang="hu-HU" dirty="0">
                <a:sym typeface="Wingdings" pitchFamily="2" charset="2"/>
              </a:rPr>
              <a:t>mivel ez a beszúrás eredménye volt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>
                <a:sym typeface="Wingdings" pitchFamily="2" charset="2"/>
              </a:rPr>
              <a:t>11111</a:t>
            </a:r>
            <a:r>
              <a:rPr lang="en-US" b="1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hu-HU" dirty="0">
                <a:sym typeface="Wingdings" pitchFamily="2" charset="2"/>
              </a:rPr>
              <a:t>ekkor még egy bitet olvas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11111</a:t>
            </a:r>
            <a:r>
              <a:rPr lang="en-US" b="1" dirty="0">
                <a:sym typeface="Wingdings" pitchFamily="2" charset="2"/>
              </a:rPr>
              <a:t>10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hu-HU" dirty="0">
                <a:sym typeface="Wingdings" pitchFamily="2" charset="2"/>
              </a:rPr>
              <a:t>keret vége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11111</a:t>
            </a:r>
            <a:r>
              <a:rPr lang="en-US" b="1" dirty="0">
                <a:sym typeface="Wingdings" pitchFamily="2" charset="2"/>
              </a:rPr>
              <a:t>11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hu-HU" dirty="0">
                <a:sym typeface="Wingdings" pitchFamily="2" charset="2"/>
              </a:rPr>
              <a:t>ez hiba, hisz ilyen nem állhat elő a küldő oldalon. Eldobjuk a keretet!</a:t>
            </a:r>
            <a:endParaRPr lang="en-US" dirty="0">
              <a:sym typeface="Wingdings" pitchFamily="2" charset="2"/>
            </a:endParaRPr>
          </a:p>
          <a:p>
            <a:r>
              <a:rPr lang="hu-HU" dirty="0">
                <a:sym typeface="Wingdings" pitchFamily="2" charset="2"/>
              </a:rPr>
              <a:t>Hátránya</a:t>
            </a:r>
            <a:r>
              <a:rPr lang="en-US" dirty="0">
                <a:sym typeface="Wingdings" pitchFamily="2" charset="2"/>
              </a:rPr>
              <a:t>: </a:t>
            </a:r>
            <a:r>
              <a:rPr lang="hu-HU" dirty="0">
                <a:sym typeface="Wingdings" pitchFamily="2" charset="2"/>
              </a:rPr>
              <a:t>legrosszabb esetben </a:t>
            </a:r>
            <a:r>
              <a:rPr lang="en-US" dirty="0">
                <a:sym typeface="Wingdings" pitchFamily="2" charset="2"/>
              </a:rPr>
              <a:t>20% </a:t>
            </a:r>
            <a:r>
              <a:rPr lang="hu-HU" dirty="0">
                <a:sym typeface="Wingdings" pitchFamily="2" charset="2"/>
              </a:rPr>
              <a:t>teljesítmény csökkenés</a:t>
            </a:r>
            <a:endParaRPr lang="en-US" dirty="0">
              <a:sym typeface="Wingdings" pitchFamily="2" charset="2"/>
            </a:endParaRPr>
          </a:p>
          <a:p>
            <a:r>
              <a:rPr lang="hu-HU" dirty="0">
                <a:sym typeface="Wingdings" pitchFamily="2" charset="2"/>
              </a:rPr>
              <a:t>Mi történik ha a záró bitminta meghibásodik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8926" y="1826497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Adat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183" y="1826497"/>
            <a:ext cx="1869744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01111110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5075" y="1826497"/>
            <a:ext cx="1856095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01111110</a:t>
            </a:r>
          </a:p>
        </p:txBody>
      </p:sp>
    </p:spTree>
    <p:extLst>
      <p:ext uri="{BB962C8B-B14F-4D97-AF65-F5344CB8AC3E}">
        <p14:creationId xmlns:p14="http://schemas.microsoft.com/office/powerpoint/2010/main" val="35599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bit beszúrásra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8502" y="2763903"/>
            <a:ext cx="3882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cap="small" dirty="0"/>
              <a:t>az átvitelre szánt bitsorozat bitbeszúrás előtt</a:t>
            </a:r>
            <a:endParaRPr lang="en-US" sz="1600" cap="small" dirty="0"/>
          </a:p>
        </p:txBody>
      </p:sp>
      <p:sp>
        <p:nvSpPr>
          <p:cNvPr id="7" name="TextBox 6"/>
          <p:cNvSpPr txBox="1"/>
          <p:nvPr/>
        </p:nvSpPr>
        <p:spPr>
          <a:xfrm>
            <a:off x="63925" y="3292130"/>
            <a:ext cx="380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cap="small" dirty="0"/>
              <a:t>az átvitelre szánt bitsorozat bitbeszúrás után (fejléc nélkül)</a:t>
            </a:r>
            <a:endParaRPr lang="en-US" sz="1600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63926" y="4058572"/>
            <a:ext cx="3937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cap="small" dirty="0"/>
              <a:t>a vevőnél megjelenő üzenet a redundáns bitek eltávolítása után</a:t>
            </a:r>
            <a:endParaRPr lang="en-US" sz="1600" cap="small" dirty="0"/>
          </a:p>
        </p:txBody>
      </p:sp>
      <p:cxnSp>
        <p:nvCxnSpPr>
          <p:cNvPr id="10" name="Straight Arrow Connector 9"/>
          <p:cNvCxnSpPr>
            <a:stCxn id="6" idx="3"/>
            <a:endCxn id="4" idx="1"/>
          </p:cNvCxnSpPr>
          <p:nvPr/>
        </p:nvCxnSpPr>
        <p:spPr>
          <a:xfrm flipV="1">
            <a:off x="3864099" y="2903363"/>
            <a:ext cx="389953" cy="29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3" idx="1"/>
          </p:cNvCxnSpPr>
          <p:nvPr/>
        </p:nvCxnSpPr>
        <p:spPr>
          <a:xfrm flipV="1">
            <a:off x="3864098" y="3465255"/>
            <a:ext cx="380176" cy="119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4001259" y="4289668"/>
            <a:ext cx="243015" cy="61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54052" y="2730238"/>
            <a:ext cx="443583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50" dirty="0"/>
              <a:t>0 1 </a:t>
            </a:r>
            <a:r>
              <a:rPr lang="hu-HU" sz="1650" dirty="0" err="1"/>
              <a:t>1</a:t>
            </a:r>
            <a:r>
              <a:rPr lang="hu-HU" sz="1650" dirty="0"/>
              <a:t> 0 1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0 </a:t>
            </a:r>
            <a:r>
              <a:rPr lang="hu-HU" sz="1650" dirty="0" err="1"/>
              <a:t>0</a:t>
            </a:r>
            <a:r>
              <a:rPr lang="hu-HU" sz="1650" dirty="0"/>
              <a:t> 1 0  </a:t>
            </a:r>
            <a:endParaRPr lang="en-US" sz="1650" dirty="0"/>
          </a:p>
        </p:txBody>
      </p:sp>
      <p:sp>
        <p:nvSpPr>
          <p:cNvPr id="13" name="TextBox 12"/>
          <p:cNvSpPr txBox="1"/>
          <p:nvPr/>
        </p:nvSpPr>
        <p:spPr>
          <a:xfrm>
            <a:off x="4244274" y="3292130"/>
            <a:ext cx="501772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50" dirty="0"/>
              <a:t>0 1 </a:t>
            </a:r>
            <a:r>
              <a:rPr lang="hu-HU" sz="1650" dirty="0" err="1"/>
              <a:t>1</a:t>
            </a:r>
            <a:r>
              <a:rPr lang="hu-HU" sz="1650" dirty="0"/>
              <a:t> 0 1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>
                <a:solidFill>
                  <a:srgbClr val="FF0000"/>
                </a:solidFill>
              </a:rPr>
              <a:t>0</a:t>
            </a:r>
            <a:r>
              <a:rPr lang="hu-HU" sz="1650" dirty="0"/>
              <a:t>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 </a:t>
            </a:r>
            <a:r>
              <a:rPr lang="hu-HU" sz="1650" dirty="0">
                <a:solidFill>
                  <a:srgbClr val="FF0000"/>
                </a:solidFill>
              </a:rPr>
              <a:t>0</a:t>
            </a:r>
            <a:r>
              <a:rPr lang="hu-HU" sz="1650" dirty="0"/>
              <a:t>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>
                <a:solidFill>
                  <a:srgbClr val="FF0000"/>
                </a:solidFill>
              </a:rPr>
              <a:t>0</a:t>
            </a:r>
            <a:r>
              <a:rPr lang="hu-HU" sz="1650" dirty="0"/>
              <a:t> 1 0 </a:t>
            </a:r>
            <a:r>
              <a:rPr lang="hu-HU" sz="1650" dirty="0" err="1"/>
              <a:t>0</a:t>
            </a:r>
            <a:r>
              <a:rPr lang="hu-HU" sz="1650" dirty="0"/>
              <a:t> 1 0  </a:t>
            </a:r>
            <a:endParaRPr lang="en-US" sz="1650" dirty="0"/>
          </a:p>
        </p:txBody>
      </p:sp>
      <p:sp>
        <p:nvSpPr>
          <p:cNvPr id="14" name="TextBox 13"/>
          <p:cNvSpPr txBox="1"/>
          <p:nvPr/>
        </p:nvSpPr>
        <p:spPr>
          <a:xfrm>
            <a:off x="4249689" y="4097681"/>
            <a:ext cx="443583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50" dirty="0"/>
              <a:t>0 1 </a:t>
            </a:r>
            <a:r>
              <a:rPr lang="hu-HU" sz="1650" dirty="0" err="1"/>
              <a:t>1</a:t>
            </a:r>
            <a:r>
              <a:rPr lang="hu-HU" sz="1650" dirty="0"/>
              <a:t> 0 1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0 </a:t>
            </a:r>
            <a:r>
              <a:rPr lang="hu-HU" sz="1650" dirty="0" err="1"/>
              <a:t>0</a:t>
            </a:r>
            <a:r>
              <a:rPr lang="hu-HU" sz="1650" dirty="0"/>
              <a:t> 1 0  </a:t>
            </a:r>
            <a:endParaRPr lang="en-US" sz="165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053131" y="3578653"/>
            <a:ext cx="205416" cy="23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35412" y="3614000"/>
            <a:ext cx="404734" cy="25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40146" y="3638379"/>
            <a:ext cx="1003717" cy="23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48380" y="3762882"/>
            <a:ext cx="152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cap="small" dirty="0">
                <a:solidFill>
                  <a:schemeClr val="accent1">
                    <a:lumMod val="75000"/>
                  </a:schemeClr>
                </a:solidFill>
              </a:rPr>
              <a:t>Beszúrt bitek</a:t>
            </a:r>
            <a:endParaRPr lang="en-US" sz="1600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98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Amplitúdó moduláció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4491990" cy="4023360"/>
              </a:xfrm>
            </p:spPr>
            <p:txBody>
              <a:bodyPr>
                <a:normAutofit/>
              </a:bodyPr>
              <a:lstStyle/>
              <a:p>
                <a:r>
                  <a:rPr lang="hu-HU" sz="2000" dirty="0"/>
                  <a:t>Az </a:t>
                </a:r>
                <a:r>
                  <a:rPr lang="hu-HU" sz="2000" i="1" dirty="0"/>
                  <a:t>s(t)</a:t>
                </a:r>
                <a:r>
                  <a:rPr lang="hu-HU" sz="2000" dirty="0"/>
                  <a:t> szignált a szinusz görbe amplitúdójaként kódoljuk, azaz: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2000" b="0" dirty="0"/>
              </a:p>
              <a:p>
                <a:pPr lvl="1"/>
                <a:r>
                  <a:rPr lang="hu-HU" sz="2000" i="1" dirty="0"/>
                  <a:t>analóg szignál</a:t>
                </a:r>
                <a:r>
                  <a:rPr lang="hu-HU" sz="2000" dirty="0"/>
                  <a:t>: amplitúdó moduláció</a:t>
                </a:r>
              </a:p>
              <a:p>
                <a:pPr lvl="1"/>
                <a:r>
                  <a:rPr lang="hu-HU" sz="2000" i="1" dirty="0"/>
                  <a:t>Digitális szignál</a:t>
                </a:r>
                <a:r>
                  <a:rPr lang="hu-HU" sz="2000" dirty="0"/>
                  <a:t>: amplitúdó </a:t>
                </a:r>
                <a:r>
                  <a:rPr lang="hu-HU" sz="2000" dirty="0" err="1"/>
                  <a:t>keying</a:t>
                </a:r>
                <a:r>
                  <a:rPr lang="hu-HU" sz="2000" dirty="0"/>
                  <a:t> (szignál erőssége egy diszkrét halmaz értékeinek megfelelően változik)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989320" cy="4023360"/>
              </a:xfrm>
              <a:blipFill rotWithShape="0">
                <a:blip r:embed="rId2"/>
                <a:stretch>
                  <a:fillRect l="-91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98" y="2086366"/>
            <a:ext cx="3383693" cy="3126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670" y="4409878"/>
            <a:ext cx="3809757" cy="21423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9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046268"/>
          </a:xfrm>
        </p:spPr>
        <p:txBody>
          <a:bodyPr>
            <a:normAutofit/>
          </a:bodyPr>
          <a:lstStyle/>
          <a:p>
            <a:r>
              <a:rPr lang="en-US" sz="2400" b="1" dirty="0"/>
              <a:t>S</a:t>
            </a:r>
            <a:r>
              <a:rPr lang="en-US" sz="2400" dirty="0"/>
              <a:t>ynchronous </a:t>
            </a:r>
            <a:r>
              <a:rPr lang="en-US" sz="2400" b="1" dirty="0"/>
              <a:t>O</a:t>
            </a:r>
            <a:r>
              <a:rPr lang="en-US" sz="2400" dirty="0"/>
              <a:t>ptical </a:t>
            </a:r>
            <a:r>
              <a:rPr lang="en-US" sz="2400" b="1" dirty="0"/>
              <a:t>Net</a:t>
            </a:r>
            <a:r>
              <a:rPr lang="en-US" sz="2400" dirty="0"/>
              <a:t>work</a:t>
            </a:r>
          </a:p>
          <a:p>
            <a:pPr lvl="1"/>
            <a:r>
              <a:rPr lang="hu-HU" sz="2000" dirty="0"/>
              <a:t>Nagyon gyors optikai kábelen való átvitel</a:t>
            </a:r>
            <a:endParaRPr lang="en-US" sz="2000" dirty="0"/>
          </a:p>
          <a:p>
            <a:pPr lvl="1"/>
            <a:r>
              <a:rPr lang="en-US" sz="2000" dirty="0"/>
              <a:t>STS-</a:t>
            </a:r>
            <a:r>
              <a:rPr lang="en-US" sz="2000" i="1" dirty="0"/>
              <a:t>n</a:t>
            </a:r>
            <a:r>
              <a:rPr lang="en-US" sz="2000" dirty="0"/>
              <a:t>, e.g. STS-1: 51.84 Mbps, STS-768: 36.7 </a:t>
            </a:r>
            <a:r>
              <a:rPr lang="en-US" sz="2000" dirty="0" err="1"/>
              <a:t>Gbps</a:t>
            </a:r>
            <a:endParaRPr lang="en-US" sz="2000" dirty="0"/>
          </a:p>
          <a:p>
            <a:r>
              <a:rPr lang="hu-HU" sz="2400" dirty="0"/>
              <a:t>Az </a:t>
            </a:r>
            <a:r>
              <a:rPr lang="en-US" sz="2400" dirty="0"/>
              <a:t>STS-1 </a:t>
            </a:r>
            <a:r>
              <a:rPr lang="hu-HU" sz="2400" dirty="0"/>
              <a:t>keretei rögzített mérettel rendelkeznek</a:t>
            </a:r>
            <a:endParaRPr lang="en-US" sz="2400" dirty="0"/>
          </a:p>
          <a:p>
            <a:pPr lvl="1"/>
            <a:r>
              <a:rPr lang="en-US" sz="2000" dirty="0"/>
              <a:t>9*90 = 810 b</a:t>
            </a:r>
            <a:r>
              <a:rPr lang="hu-HU" sz="2000" dirty="0" err="1"/>
              <a:t>ájt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 </a:t>
            </a:r>
            <a:r>
              <a:rPr lang="hu-HU" sz="2000" dirty="0">
                <a:sym typeface="Wingdings"/>
              </a:rPr>
              <a:t>810 bájt fogadása után újabb keret-kezdő mintázat keresése</a:t>
            </a:r>
          </a:p>
          <a:p>
            <a:pPr lvl="1"/>
            <a:r>
              <a:rPr lang="hu-HU" sz="2000" dirty="0">
                <a:sym typeface="Wingdings"/>
              </a:rPr>
              <a:t>Minden keret küldése/fogadása pontosan 125 </a:t>
            </a:r>
            <a:r>
              <a:rPr lang="hu-HU" sz="2000" dirty="0">
                <a:sym typeface="Symbol"/>
              </a:rPr>
              <a:t></a:t>
            </a:r>
            <a:r>
              <a:rPr lang="hu-HU" sz="2000" dirty="0">
                <a:sym typeface="Wingdings"/>
              </a:rPr>
              <a:t>s</a:t>
            </a:r>
            <a:endParaRPr lang="en-US" sz="2000" dirty="0"/>
          </a:p>
          <a:p>
            <a:r>
              <a:rPr lang="hu-HU" sz="2400" dirty="0"/>
              <a:t>A fizikai részhez tartozik:</a:t>
            </a:r>
            <a:endParaRPr lang="en-US" sz="2400" dirty="0"/>
          </a:p>
          <a:p>
            <a:pPr lvl="1"/>
            <a:r>
              <a:rPr lang="hu-HU" sz="2000" dirty="0"/>
              <a:t>A bitek NRZ kódolással kerülnek átvitelre</a:t>
            </a:r>
            <a:endParaRPr lang="en-US" sz="2000" dirty="0"/>
          </a:p>
          <a:p>
            <a:pPr lvl="1"/>
            <a:r>
              <a:rPr lang="en-US" sz="2000" dirty="0"/>
              <a:t>Payload </a:t>
            </a:r>
            <a:r>
              <a:rPr lang="hu-HU" sz="2000" dirty="0"/>
              <a:t>egy speciális</a:t>
            </a:r>
            <a:r>
              <a:rPr lang="en-US" sz="2000" dirty="0"/>
              <a:t> 127-bit</a:t>
            </a:r>
            <a:r>
              <a:rPr lang="hu-HU" sz="2000" dirty="0"/>
              <a:t>es mintával van XOR kódolva</a:t>
            </a:r>
          </a:p>
          <a:p>
            <a:pPr lvl="2"/>
            <a:r>
              <a:rPr lang="hu-HU" sz="1800" dirty="0"/>
              <a:t>A hosszú</a:t>
            </a:r>
            <a:r>
              <a:rPr lang="en-US" sz="1800" dirty="0"/>
              <a:t> 0 </a:t>
            </a:r>
            <a:r>
              <a:rPr lang="hu-HU" sz="1800" dirty="0"/>
              <a:t>és</a:t>
            </a:r>
            <a:r>
              <a:rPr lang="en-US" sz="1800" dirty="0"/>
              <a:t> 1</a:t>
            </a:r>
            <a:r>
              <a:rPr lang="hu-HU" sz="1800" dirty="0"/>
              <a:t>sorozatok elkerülése végett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Óra alapú keretezés</a:t>
            </a:r>
            <a:r>
              <a:rPr lang="en-US" dirty="0"/>
              <a:t>: SONET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333" y="4313787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481445" y="3734114"/>
            <a:ext cx="5497775" cy="0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04563" y="3639523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90 </a:t>
            </a:r>
            <a:r>
              <a:rPr lang="hu-HU" sz="2400" dirty="0"/>
              <a:t>oszlop</a:t>
            </a:r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298342" y="3981506"/>
            <a:ext cx="0" cy="2376304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6200000">
            <a:off x="2663609" y="493882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 </a:t>
            </a:r>
            <a:r>
              <a:rPr lang="hu-HU" sz="2400" dirty="0"/>
              <a:t>sor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481445" y="4019950"/>
            <a:ext cx="5497775" cy="2456606"/>
            <a:chOff x="3124156" y="4326341"/>
            <a:chExt cx="5497775" cy="2456606"/>
          </a:xfrm>
        </p:grpSpPr>
        <p:sp>
          <p:nvSpPr>
            <p:cNvPr id="7" name="Rectangle 6"/>
            <p:cNvSpPr/>
            <p:nvPr/>
          </p:nvSpPr>
          <p:spPr>
            <a:xfrm>
              <a:off x="3945300" y="4326341"/>
              <a:ext cx="4676631" cy="2456605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Payload</a:t>
              </a:r>
              <a:r>
                <a:rPr lang="hu-HU" sz="2800" dirty="0"/>
                <a:t>/szállított adat</a:t>
              </a:r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156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156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156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24156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156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156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156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24156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7112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7112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97112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97112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97112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97112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7112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97112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72343" y="4326341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72343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72343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72343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72343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72343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72343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72343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72343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156" y="4326341"/>
              <a:ext cx="272957" cy="27295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97112" y="4326341"/>
              <a:ext cx="272957" cy="27295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2807172" y="5436088"/>
              <a:ext cx="1452835" cy="461665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Overhead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357289" y="3884712"/>
            <a:ext cx="2705627" cy="954107"/>
            <a:chOff x="735463" y="4876799"/>
            <a:chExt cx="6015035" cy="1384995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82423"/>
                <a:gd name="adj2" fmla="val -1911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5463" y="4876799"/>
              <a:ext cx="60150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Speciális kezdő mintázat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53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Hiba felügyelet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60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Zaj kezelése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fizikai világ eredendően zajos</a:t>
            </a:r>
            <a:endParaRPr lang="en-US" dirty="0"/>
          </a:p>
          <a:p>
            <a:pPr lvl="1"/>
            <a:r>
              <a:rPr lang="hu-HU" dirty="0"/>
              <a:t>Interferencia az elektromos kábelek között</a:t>
            </a:r>
            <a:endParaRPr lang="en-US" dirty="0"/>
          </a:p>
          <a:p>
            <a:pPr lvl="1"/>
            <a:r>
              <a:rPr lang="hu-HU" dirty="0"/>
              <a:t>Áthallás a rádiós átvitelek között, </a:t>
            </a:r>
            <a:r>
              <a:rPr lang="hu-HU" dirty="0" err="1"/>
              <a:t>mikrosütő</a:t>
            </a:r>
            <a:r>
              <a:rPr lang="hu-HU" dirty="0"/>
              <a:t>, …</a:t>
            </a:r>
            <a:endParaRPr lang="en-US" dirty="0"/>
          </a:p>
          <a:p>
            <a:pPr lvl="1"/>
            <a:r>
              <a:rPr lang="hu-HU" dirty="0"/>
              <a:t>Napviharok</a:t>
            </a:r>
            <a:endParaRPr lang="en-US" dirty="0"/>
          </a:p>
          <a:p>
            <a:r>
              <a:rPr lang="hu-HU" dirty="0"/>
              <a:t>Hogyan detektáljuk a bithibákat az átvitelben?</a:t>
            </a:r>
            <a:endParaRPr lang="en-US" dirty="0"/>
          </a:p>
          <a:p>
            <a:r>
              <a:rPr lang="hu-HU" dirty="0"/>
              <a:t>Hogyan állítsuk helyre a hibát?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45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Bithibák definíciók és példák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 dirty="0"/>
              <a:t>egyszerű bithiba</a:t>
            </a:r>
            <a:r>
              <a:rPr lang="hu-HU" sz="2000" dirty="0"/>
              <a:t> – az adategység 1 bitje nulláról egyre avagy egyről nullára változik. Például:</a:t>
            </a:r>
          </a:p>
          <a:p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r>
              <a:rPr lang="hu-HU" sz="2000" i="1" dirty="0"/>
              <a:t>csoportos hiba </a:t>
            </a:r>
            <a:r>
              <a:rPr lang="hu-HU" sz="2000" dirty="0"/>
              <a:t>(angolul </a:t>
            </a:r>
            <a:r>
              <a:rPr lang="hu-HU" sz="2000" i="1" dirty="0" err="1"/>
              <a:t>burst</a:t>
            </a:r>
            <a:r>
              <a:rPr lang="hu-HU" sz="2000" i="1" dirty="0"/>
              <a:t> </a:t>
            </a:r>
            <a:r>
              <a:rPr lang="hu-HU" sz="2000" i="1" dirty="0" err="1"/>
              <a:t>error</a:t>
            </a:r>
            <a:r>
              <a:rPr lang="hu-HU" sz="2000" dirty="0"/>
              <a:t>) – Az átviteli csatornán fogadott bitek egy olyan folytonos sorozata, amelynek az első és utolsó szimbóluma hibás, és nem létezik ezen két szimbólummal határolt részsorozatban olyan </a:t>
            </a:r>
            <a:r>
              <a:rPr lang="hu-HU" sz="2000" b="1" i="1" dirty="0"/>
              <a:t>m</a:t>
            </a:r>
            <a:r>
              <a:rPr lang="hu-HU" sz="2000" dirty="0"/>
              <a:t> hosszú részsorozat, amelyet helyesen fogadtunk volna a hiba </a:t>
            </a:r>
            <a:r>
              <a:rPr lang="hu-HU" sz="2000" i="1" dirty="0" err="1"/>
              <a:t>burst</a:t>
            </a:r>
            <a:r>
              <a:rPr lang="hu-HU" sz="2000" dirty="0" err="1"/>
              <a:t>-ön</a:t>
            </a:r>
            <a:r>
              <a:rPr lang="hu-HU" sz="2000" dirty="0"/>
              <a:t> belül.  A definícióban használt </a:t>
            </a:r>
            <a:r>
              <a:rPr lang="hu-HU" sz="2000" b="1" i="1" dirty="0"/>
              <a:t>m</a:t>
            </a:r>
            <a:r>
              <a:rPr lang="hu-HU" sz="2000" dirty="0"/>
              <a:t> paramétert védelmi övezetnek (</a:t>
            </a:r>
            <a:r>
              <a:rPr lang="hu-HU" sz="2000" i="1" dirty="0" err="1"/>
              <a:t>guard</a:t>
            </a:r>
            <a:r>
              <a:rPr lang="hu-HU" sz="2000" i="1" dirty="0"/>
              <a:t> </a:t>
            </a:r>
            <a:r>
              <a:rPr lang="hu-HU" sz="2000" i="1" dirty="0" err="1"/>
              <a:t>band</a:t>
            </a:r>
            <a:r>
              <a:rPr lang="hu-HU" sz="2000" dirty="0"/>
              <a:t>) nevezzük. (</a:t>
            </a:r>
            <a:r>
              <a:rPr lang="hu-HU" sz="2000" i="1" dirty="0" err="1">
                <a:solidFill>
                  <a:schemeClr val="bg2">
                    <a:lumMod val="50000"/>
                  </a:schemeClr>
                </a:solidFill>
              </a:rPr>
              <a:t>Gilbert-Elliott</a:t>
            </a:r>
            <a:r>
              <a:rPr lang="hu-HU" sz="2000" i="1" dirty="0">
                <a:solidFill>
                  <a:schemeClr val="bg2">
                    <a:lumMod val="50000"/>
                  </a:schemeClr>
                </a:solidFill>
              </a:rPr>
              <a:t> modell</a:t>
            </a:r>
            <a:r>
              <a:rPr lang="hu-HU" sz="20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5116" y="2146256"/>
            <a:ext cx="1946111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0 1 </a:t>
            </a:r>
            <a:r>
              <a:rPr lang="hu-HU" dirty="0" err="1">
                <a:solidFill>
                  <a:schemeClr val="tx1"/>
                </a:solidFill>
              </a:rPr>
              <a:t>1</a:t>
            </a:r>
            <a:r>
              <a:rPr lang="hu-HU" dirty="0">
                <a:solidFill>
                  <a:schemeClr val="tx1"/>
                </a:solidFill>
              </a:rPr>
              <a:t> 0 </a:t>
            </a:r>
            <a:r>
              <a:rPr lang="hu-HU" dirty="0" err="1">
                <a:solidFill>
                  <a:srgbClr val="FF0000"/>
                </a:solidFill>
              </a:rPr>
              <a:t>0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0</a:t>
            </a:r>
            <a:r>
              <a:rPr lang="hu-HU" dirty="0">
                <a:solidFill>
                  <a:schemeClr val="tx1"/>
                </a:solidFill>
              </a:rPr>
              <a:t> 1 0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5116" y="2793160"/>
            <a:ext cx="1946111" cy="287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0 1 </a:t>
            </a:r>
            <a:r>
              <a:rPr lang="hu-HU" dirty="0" err="1">
                <a:solidFill>
                  <a:schemeClr val="tx1"/>
                </a:solidFill>
              </a:rPr>
              <a:t>1</a:t>
            </a:r>
            <a:r>
              <a:rPr lang="hu-HU" dirty="0">
                <a:solidFill>
                  <a:schemeClr val="tx1"/>
                </a:solidFill>
              </a:rPr>
              <a:t> 0 </a:t>
            </a:r>
            <a:r>
              <a:rPr lang="hu-HU" dirty="0">
                <a:solidFill>
                  <a:srgbClr val="FF0000"/>
                </a:solidFill>
              </a:rPr>
              <a:t>1</a:t>
            </a:r>
            <a:r>
              <a:rPr lang="hu-HU" dirty="0">
                <a:solidFill>
                  <a:schemeClr val="tx1"/>
                </a:solidFill>
              </a:rPr>
              <a:t> 0 1 0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15640" y="2410951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70096" y="5541807"/>
            <a:ext cx="1959644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0 1 0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910012" y="5830566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70096" y="6240806"/>
            <a:ext cx="1959644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0 1 0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0 1 0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42360" y="5830566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422856" y="5842598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40832" y="5240394"/>
            <a:ext cx="0" cy="155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69481" y="5240393"/>
            <a:ext cx="0" cy="155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840832" y="5384772"/>
            <a:ext cx="6286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561097" y="4558663"/>
            <a:ext cx="1153528" cy="9831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5 hosszú csoportos hiba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99335" y="5556817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KÜLDŐ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33925" y="6258523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VEVŐ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62777" y="2161859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KÜLDŐ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968039" y="2806681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VEVŐ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33812" y="5541807"/>
            <a:ext cx="1959644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0 1 0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0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373728" y="5830566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833812" y="6240806"/>
            <a:ext cx="1959644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0 1 0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0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506076" y="5830566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886572" y="5842598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04547" y="5240394"/>
            <a:ext cx="0" cy="155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85860" y="5240393"/>
            <a:ext cx="0" cy="155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304548" y="5384772"/>
            <a:ext cx="881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205285" y="4558663"/>
            <a:ext cx="1076828" cy="9831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7 hosszú csoportos hiba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163051" y="5556817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KÜLDŐ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197641" y="6258523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VEVŐ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116680" y="5816723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/>
          <p:cNvSpPr txBox="1"/>
          <p:nvPr/>
        </p:nvSpPr>
        <p:spPr>
          <a:xfrm>
            <a:off x="2568742" y="4837120"/>
            <a:ext cx="122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Pl. m=3</a:t>
            </a:r>
            <a:endParaRPr lang="en-US" dirty="0"/>
          </a:p>
        </p:txBody>
      </p:sp>
      <p:sp>
        <p:nvSpPr>
          <p:cNvPr id="48" name="Szövegdoboz 47"/>
          <p:cNvSpPr txBox="1"/>
          <p:nvPr/>
        </p:nvSpPr>
        <p:spPr>
          <a:xfrm>
            <a:off x="7340431" y="4804854"/>
            <a:ext cx="122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Pl. m=3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70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Naiv hibadetektálás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sz="2400" dirty="0"/>
              <a:t>Ötlet</a:t>
            </a:r>
            <a:r>
              <a:rPr lang="en-US" sz="2400" dirty="0"/>
              <a:t>: </a:t>
            </a:r>
            <a:r>
              <a:rPr lang="hu-HU" sz="2400" dirty="0"/>
              <a:t>küldjünk két kópiát minden egyes keretből</a:t>
            </a:r>
            <a:endParaRPr lang="en-US" sz="2400" dirty="0"/>
          </a:p>
          <a:p>
            <a:pPr lvl="1"/>
            <a:r>
              <a:rPr lang="en-US" sz="2000" dirty="0"/>
              <a:t>if (</a:t>
            </a:r>
            <a:r>
              <a:rPr lang="en-US" sz="2000" dirty="0" err="1"/>
              <a:t>memcmp</a:t>
            </a:r>
            <a:r>
              <a:rPr lang="en-US" sz="2000" dirty="0"/>
              <a:t>(frame1, frame2) != 0) { </a:t>
            </a:r>
            <a:r>
              <a:rPr lang="hu-HU" sz="2000" dirty="0"/>
              <a:t>JAJ, HIBA TÖRTÉNT</a:t>
            </a:r>
            <a:r>
              <a:rPr lang="en-US" sz="2000" dirty="0"/>
              <a:t>! }</a:t>
            </a:r>
            <a:endParaRPr lang="hu-HU" sz="2000" dirty="0"/>
          </a:p>
          <a:p>
            <a:pPr lvl="1"/>
            <a:endParaRPr lang="en-US" sz="2000" dirty="0"/>
          </a:p>
          <a:p>
            <a:r>
              <a:rPr lang="hu-HU" sz="2400" dirty="0"/>
              <a:t>Miért rossz ötlet ez</a:t>
            </a:r>
            <a:r>
              <a:rPr lang="en-US" sz="2400" dirty="0"/>
              <a:t>?</a:t>
            </a:r>
          </a:p>
          <a:p>
            <a:pPr lvl="1"/>
            <a:r>
              <a:rPr lang="hu-HU" sz="2000" dirty="0"/>
              <a:t>Túl magas ára van / a hatékonyság jelentősen lecsökken</a:t>
            </a:r>
            <a:endParaRPr lang="en-US" sz="2000" dirty="0"/>
          </a:p>
          <a:p>
            <a:pPr lvl="1"/>
            <a:r>
              <a:rPr lang="hu-HU" sz="2000" dirty="0"/>
              <a:t>Gyenge hibavédelemmel rendelkezik</a:t>
            </a:r>
            <a:endParaRPr lang="en-US" sz="2000" dirty="0"/>
          </a:p>
          <a:p>
            <a:pPr lvl="2"/>
            <a:r>
              <a:rPr lang="hu-HU" sz="1800" dirty="0"/>
              <a:t>Lényegében a duplán elküldött adat azt jelenti, hogy kétszer akkora esélye lesz a meghibásodásnak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4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2" y="4595466"/>
            <a:ext cx="8839200" cy="15149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1-bit </a:t>
            </a:r>
            <a:r>
              <a:rPr lang="hu-HU" dirty="0"/>
              <a:t>hiba detektálható</a:t>
            </a:r>
          </a:p>
          <a:p>
            <a:r>
              <a:rPr lang="en-US" dirty="0"/>
              <a:t>2-bit</a:t>
            </a:r>
            <a:r>
              <a:rPr lang="hu-HU" dirty="0"/>
              <a:t> hiba nem detektálható</a:t>
            </a:r>
            <a:endParaRPr lang="en-US" dirty="0"/>
          </a:p>
          <a:p>
            <a:r>
              <a:rPr lang="hu-HU" dirty="0"/>
              <a:t>Nem megbízható </a:t>
            </a:r>
            <a:r>
              <a:rPr lang="hu-HU" dirty="0" err="1"/>
              <a:t>burstös</a:t>
            </a:r>
            <a:r>
              <a:rPr lang="hu-HU" dirty="0"/>
              <a:t> hibák esetén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1752601"/>
            <a:ext cx="8839200" cy="119531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egy extra bitet adunk a bitsorozathoz úgy, hogy az egyesek száma végül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páros </a:t>
            </a:r>
            <a:r>
              <a:rPr lang="hu-HU" dirty="0"/>
              <a:t>legyen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hu-HU" dirty="0"/>
              <a:t>Példa</a:t>
            </a:r>
            <a:r>
              <a:rPr lang="en-US" dirty="0"/>
              <a:t>: 7-bit</a:t>
            </a:r>
            <a:r>
              <a:rPr lang="hu-HU" dirty="0"/>
              <a:t>es</a:t>
            </a:r>
            <a:r>
              <a:rPr lang="en-US" dirty="0"/>
              <a:t> ASCII </a:t>
            </a:r>
            <a:r>
              <a:rPr lang="hu-HU" dirty="0"/>
              <a:t>karakterek</a:t>
            </a:r>
            <a:r>
              <a:rPr lang="en-US" dirty="0"/>
              <a:t> + 1 </a:t>
            </a:r>
            <a:r>
              <a:rPr lang="hu-HU" dirty="0"/>
              <a:t>paritásbit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3303" y="2946483"/>
            <a:ext cx="14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0101001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874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8889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168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423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79620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6877" y="2946483"/>
            <a:ext cx="142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1011110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92217" y="2946483"/>
            <a:ext cx="140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0110100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3856" y="2946483"/>
            <a:ext cx="147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1101001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09667" y="2946483"/>
            <a:ext cx="145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0001110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4238" y="3338296"/>
            <a:ext cx="3545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Up Arrow 19"/>
          <p:cNvSpPr/>
          <p:nvPr/>
        </p:nvSpPr>
        <p:spPr>
          <a:xfrm>
            <a:off x="1540042" y="3408065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6942" y="3338295"/>
            <a:ext cx="52450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9930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0" grpId="1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vezérlés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hu-HU" sz="2800" dirty="0"/>
          </a:p>
          <a:p>
            <a:pPr>
              <a:lnSpc>
                <a:spcPct val="90000"/>
              </a:lnSpc>
            </a:pPr>
            <a:endParaRPr lang="hu-HU" sz="2800" dirty="0"/>
          </a:p>
          <a:p>
            <a:pPr>
              <a:lnSpc>
                <a:spcPct val="90000"/>
              </a:lnSpc>
            </a:pPr>
            <a:endParaRPr lang="hu-HU" sz="2800" dirty="0"/>
          </a:p>
          <a:p>
            <a:pPr>
              <a:lnSpc>
                <a:spcPct val="90000"/>
              </a:lnSpc>
            </a:pPr>
            <a:r>
              <a:rPr lang="hu-HU" sz="2800" dirty="0"/>
              <a:t>Stratégiák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Hiba javító kódok</a:t>
            </a:r>
          </a:p>
          <a:p>
            <a:pPr lvl="2">
              <a:lnSpc>
                <a:spcPct val="90000"/>
              </a:lnSpc>
            </a:pPr>
            <a:r>
              <a:rPr lang="hu-HU" sz="2100" dirty="0"/>
              <a:t>Előre hibajavítás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Forward Error Correction (FEC)</a:t>
            </a:r>
            <a:endParaRPr lang="hu-HU" sz="2100" dirty="0"/>
          </a:p>
          <a:p>
            <a:pPr lvl="2">
              <a:lnSpc>
                <a:spcPct val="90000"/>
              </a:lnSpc>
            </a:pPr>
            <a:r>
              <a:rPr lang="hu-HU" sz="2000" dirty="0"/>
              <a:t>kevésbé megbízható csatornákon célszerűbb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Hiba detektálás és újraküldés</a:t>
            </a:r>
            <a:r>
              <a:rPr lang="en-US" sz="2400" dirty="0"/>
              <a:t> </a:t>
            </a:r>
            <a:endParaRPr lang="hu-HU" sz="2400" dirty="0"/>
          </a:p>
          <a:p>
            <a:pPr lvl="2">
              <a:lnSpc>
                <a:spcPct val="90000"/>
              </a:lnSpc>
            </a:pPr>
            <a:r>
              <a:rPr lang="en-US" sz="2100" dirty="0"/>
              <a:t>Automatic Repeat Request (ARQ)</a:t>
            </a:r>
            <a:endParaRPr lang="hu-HU" sz="2100" dirty="0"/>
          </a:p>
          <a:p>
            <a:pPr lvl="2">
              <a:lnSpc>
                <a:spcPct val="90000"/>
              </a:lnSpc>
            </a:pPr>
            <a:r>
              <a:rPr lang="hu-HU" sz="2000" dirty="0"/>
              <a:t>megbízható csatornákon olcsóbb</a:t>
            </a:r>
          </a:p>
          <a:p>
            <a:pPr marL="685800" lvl="2" indent="0">
              <a:lnSpc>
                <a:spcPct val="90000"/>
              </a:lnSpc>
              <a:buNone/>
            </a:pPr>
            <a:endParaRPr lang="en-US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32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vezérlés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Célok</a:t>
            </a:r>
          </a:p>
          <a:p>
            <a:pPr lvl="1"/>
            <a:r>
              <a:rPr lang="hu-HU" dirty="0"/>
              <a:t>Hiba detektálás</a:t>
            </a:r>
          </a:p>
          <a:p>
            <a:pPr lvl="2"/>
            <a:r>
              <a:rPr lang="hu-HU" dirty="0"/>
              <a:t>javítással</a:t>
            </a:r>
          </a:p>
          <a:p>
            <a:pPr lvl="3"/>
            <a:r>
              <a:rPr lang="hu-HU" dirty="0" err="1"/>
              <a:t>Forward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correction</a:t>
            </a:r>
            <a:endParaRPr lang="hu-HU" dirty="0"/>
          </a:p>
          <a:p>
            <a:pPr lvl="2"/>
            <a:r>
              <a:rPr lang="hu-HU" dirty="0"/>
              <a:t>Javítás nélkül -&gt; pl. eldobjuk a keretet</a:t>
            </a:r>
          </a:p>
          <a:p>
            <a:pPr lvl="3"/>
            <a:r>
              <a:rPr lang="hu-HU" dirty="0"/>
              <a:t>Utólagos hibajavítás</a:t>
            </a:r>
          </a:p>
          <a:p>
            <a:pPr lvl="3"/>
            <a:r>
              <a:rPr lang="hu-HU" dirty="0"/>
              <a:t>A hibás keret újraküldése</a:t>
            </a:r>
          </a:p>
          <a:p>
            <a:pPr lvl="1"/>
            <a:r>
              <a:rPr lang="hu-HU" dirty="0"/>
              <a:t>Hiba javítás</a:t>
            </a:r>
          </a:p>
          <a:p>
            <a:pPr lvl="2"/>
            <a:r>
              <a:rPr lang="hu-HU" dirty="0"/>
              <a:t>Hiba detektálás nélkül</a:t>
            </a:r>
          </a:p>
          <a:p>
            <a:pPr lvl="3"/>
            <a:r>
              <a:rPr lang="hu-HU" dirty="0"/>
              <a:t>Pl. hangátvitel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58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Redundancia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Redundancia szükséges a hiba vezérléshez</a:t>
            </a:r>
            <a:endParaRPr lang="en-US" sz="2800" dirty="0"/>
          </a:p>
          <a:p>
            <a:r>
              <a:rPr lang="hu-HU" sz="2800" dirty="0"/>
              <a:t>Redundancia nélkül</a:t>
            </a:r>
            <a:endParaRPr lang="en-US" sz="2800" dirty="0"/>
          </a:p>
          <a:p>
            <a:pPr lvl="1"/>
            <a:r>
              <a:rPr lang="en-US" sz="2400" dirty="0"/>
              <a:t>2</a:t>
            </a:r>
            <a:r>
              <a:rPr lang="en-US" sz="2400" baseline="30000" dirty="0"/>
              <a:t>m</a:t>
            </a:r>
            <a:r>
              <a:rPr lang="en-US" sz="2400" dirty="0"/>
              <a:t> </a:t>
            </a:r>
            <a:r>
              <a:rPr lang="hu-HU" sz="2400" dirty="0"/>
              <a:t>lehetséges üzenet írható le m biten</a:t>
            </a:r>
            <a:endParaRPr lang="en-US" sz="2400" dirty="0"/>
          </a:p>
          <a:p>
            <a:pPr lvl="1"/>
            <a:r>
              <a:rPr lang="hu-HU" sz="2400" dirty="0"/>
              <a:t>Mindegyik helyes (</a:t>
            </a:r>
            <a:r>
              <a:rPr lang="hu-HU" sz="2400" dirty="0" err="1"/>
              <a:t>legal</a:t>
            </a:r>
            <a:r>
              <a:rPr lang="hu-HU" sz="2400" dirty="0"/>
              <a:t>) üzenet és fontos adatot tartalmazhat</a:t>
            </a:r>
            <a:endParaRPr lang="en-US" sz="2400" dirty="0"/>
          </a:p>
          <a:p>
            <a:pPr lvl="1"/>
            <a:r>
              <a:rPr lang="hu-HU" sz="2400" dirty="0"/>
              <a:t>Ekkor minden hiba egy új helyes (</a:t>
            </a:r>
            <a:r>
              <a:rPr lang="hu-HU" sz="2400" dirty="0" err="1"/>
              <a:t>legal</a:t>
            </a:r>
            <a:r>
              <a:rPr lang="hu-HU" sz="2400" dirty="0"/>
              <a:t>) üzenetet eredményez</a:t>
            </a:r>
          </a:p>
          <a:p>
            <a:pPr lvl="2"/>
            <a:r>
              <a:rPr lang="hu-HU" sz="2100" dirty="0"/>
              <a:t>A hiba felismerése lehetetlen</a:t>
            </a:r>
            <a:endParaRPr lang="en-US" sz="2100" dirty="0"/>
          </a:p>
          <a:p>
            <a:r>
              <a:rPr lang="hu-HU" sz="2800" dirty="0"/>
              <a:t>Hogyan ismerjük fel a hibát</a:t>
            </a:r>
            <a:r>
              <a:rPr lang="en-US" sz="2800" dirty="0"/>
              <a:t>???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865" y="5317286"/>
            <a:ext cx="4943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3203848" y="494116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Helyes keretek</a:t>
            </a:r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6674602" y="466416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Összes lehetséges</a:t>
            </a:r>
            <a:br>
              <a:rPr lang="hu-HU" dirty="0"/>
            </a:br>
            <a:r>
              <a:rPr lang="hu-HU" dirty="0"/>
              <a:t>keret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14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Redundancia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Egy keret felépítése:</a:t>
            </a:r>
          </a:p>
          <a:p>
            <a:pPr lvl="1"/>
            <a:r>
              <a:rPr lang="hu-HU" dirty="0"/>
              <a:t>m adat bit (ez az üzenet)</a:t>
            </a:r>
          </a:p>
          <a:p>
            <a:pPr lvl="1"/>
            <a:r>
              <a:rPr lang="hu-HU" dirty="0"/>
              <a:t>r redundáns/ellenőrző bit</a:t>
            </a:r>
          </a:p>
          <a:p>
            <a:pPr lvl="2"/>
            <a:r>
              <a:rPr lang="hu-HU" dirty="0"/>
              <a:t>Az üzenetből számolt, </a:t>
            </a:r>
            <a:br>
              <a:rPr lang="hu-HU" dirty="0"/>
            </a:br>
            <a:r>
              <a:rPr lang="hu-HU" dirty="0"/>
              <a:t>új információt nem hordoz</a:t>
            </a:r>
          </a:p>
          <a:p>
            <a:pPr lvl="1"/>
            <a:r>
              <a:rPr lang="hu-HU" dirty="0"/>
              <a:t>A teljes keret hossza: n = m + r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Az így előálló n bites bitsorozatot n hosszú kódszónak nevezzük!</a:t>
            </a:r>
          </a:p>
          <a:p>
            <a:endParaRPr lang="hu-HU" dirty="0"/>
          </a:p>
          <a:p>
            <a:endParaRPr lang="hu-HU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214" y="1700808"/>
            <a:ext cx="37623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8112398" y="137764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Helyes keretek</a:t>
            </a:r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4803987" y="2996952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Összes lehetséges keret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1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Frekvencia moduláció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1" y="1845734"/>
                <a:ext cx="4591250" cy="4023360"/>
              </a:xfrm>
            </p:spPr>
            <p:txBody>
              <a:bodyPr>
                <a:normAutofit/>
              </a:bodyPr>
              <a:lstStyle/>
              <a:p>
                <a:r>
                  <a:rPr lang="hu-HU" sz="2000" dirty="0"/>
                  <a:t>Az </a:t>
                </a:r>
                <a:r>
                  <a:rPr lang="hu-HU" sz="2000" i="1" dirty="0"/>
                  <a:t>s(t)</a:t>
                </a:r>
                <a:r>
                  <a:rPr lang="hu-HU" sz="2000" dirty="0"/>
                  <a:t> szignált a szinusz görbe frekvenciájában kódoljuk, azaz: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2000" dirty="0"/>
              </a:p>
              <a:p>
                <a:pPr lvl="1"/>
                <a:r>
                  <a:rPr lang="hu-HU" sz="2000" i="1" dirty="0"/>
                  <a:t>analóg szignál</a:t>
                </a:r>
                <a:r>
                  <a:rPr lang="hu-HU" sz="2000" dirty="0"/>
                  <a:t>: frekvencia moduláció</a:t>
                </a:r>
              </a:p>
              <a:p>
                <a:pPr lvl="1"/>
                <a:r>
                  <a:rPr lang="hu-HU" sz="2000" i="1" dirty="0"/>
                  <a:t>Digitális szignál</a:t>
                </a:r>
                <a:r>
                  <a:rPr lang="hu-HU" sz="2000" dirty="0"/>
                  <a:t>: frekvencia-eltolás </a:t>
                </a:r>
                <a:r>
                  <a:rPr lang="hu-HU" sz="2000" dirty="0" err="1"/>
                  <a:t>keying</a:t>
                </a:r>
                <a:r>
                  <a:rPr lang="hu-HU" sz="2000" dirty="0"/>
                  <a:t> (például egy diszkrét halmaz szimbólumaihoz különböző frekvenciák hozzárendelésével)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121667" cy="4023360"/>
              </a:xfrm>
              <a:blipFill rotWithShape="0">
                <a:blip r:embed="rId2"/>
                <a:stretch>
                  <a:fillRect l="-896" t="-1667" r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77" y="1845735"/>
            <a:ext cx="3050381" cy="3286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183" y="4195178"/>
            <a:ext cx="4230027" cy="22865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38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Error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7" y="0"/>
            <a:ext cx="8750587" cy="657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653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hu-HU" sz="2200" dirty="0"/>
                  <a:t>Tegyük fel, hogy a keret </a:t>
                </a:r>
                <a:r>
                  <a:rPr lang="hu-HU" sz="2200" i="1" dirty="0"/>
                  <a:t>m</a:t>
                </a:r>
                <a:r>
                  <a:rPr lang="hu-HU" sz="2200" dirty="0"/>
                  <a:t> bitet tartalmaz. (</a:t>
                </a:r>
                <a:r>
                  <a:rPr lang="hu-HU" sz="2200" i="1" dirty="0"/>
                  <a:t>üzenet bitek</a:t>
                </a:r>
                <a:r>
                  <a:rPr lang="hu-HU" sz="22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dirty="0"/>
                  <a:t>A redundáns bitek száma legyen </a:t>
                </a:r>
                <a:r>
                  <a:rPr lang="hu-HU" sz="2200" i="1" dirty="0"/>
                  <a:t>r. (ellenőrző bitek)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dirty="0"/>
                  <a:t>A küldendő keret tehát n=m+r bit hosszú. (</a:t>
                </a:r>
                <a:r>
                  <a:rPr lang="hu-HU" sz="2200" i="1" dirty="0"/>
                  <a:t>kódszó</a:t>
                </a:r>
                <a:r>
                  <a:rPr lang="hu-HU" sz="2200" dirty="0"/>
                  <a:t>)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Hamming távolság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dirty="0"/>
                  <a:t>Az olyan bitpozíciók számát, amelyeken a két kódszóban különböző bitek állnak, a két kódszó Hamming távolságának nevezzük.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hu-HU" sz="2200" dirty="0"/>
                  <a:t>Jelölés: d(x,y)</a:t>
                </a:r>
              </a:p>
              <a:p>
                <a:r>
                  <a:rPr lang="hu-HU" sz="2200" dirty="0"/>
                  <a:t>Legyen </a:t>
                </a:r>
                <a:r>
                  <a:rPr lang="hu-HU" sz="2200" i="1" dirty="0"/>
                  <a:t>S</a:t>
                </a:r>
                <a:r>
                  <a:rPr lang="hu-HU" sz="2200" dirty="0"/>
                  <a:t> egyenlő hosszú bitszavak halmaza, ekkor </a:t>
                </a:r>
                <a:r>
                  <a:rPr lang="hu-HU" sz="2200" i="1" dirty="0"/>
                  <a:t>S</a:t>
                </a:r>
                <a:r>
                  <a:rPr lang="hu-HU" sz="2200" dirty="0"/>
                  <a:t> Hamming távolsága az alábbi: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≔ </m:t>
                      </m:r>
                      <m:func>
                        <m:func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u-HU" sz="2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hu-HU" sz="2200" dirty="0"/>
              </a:p>
              <a:p>
                <a:pPr lvl="1"/>
                <a:r>
                  <a:rPr lang="hu-HU" sz="2200" dirty="0"/>
                  <a:t>Jelölés: </a:t>
                </a:r>
                <a:r>
                  <a:rPr lang="hu-HU" sz="2200" i="1" dirty="0"/>
                  <a:t>d(S)</a:t>
                </a:r>
              </a:p>
              <a:p>
                <a:r>
                  <a:rPr lang="hu-HU" sz="2200" dirty="0"/>
                  <a:t>A Hamming távolság egy metrika.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972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Hamming távolságra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11741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hu-HU" sz="2000" dirty="0"/>
                  <a:t>Legyen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1"/>
                          <m:t>0000000000</m:t>
                        </m:r>
                        <m:r>
                          <m:rPr>
                            <m:nor/>
                          </m:rPr>
                          <a:rPr lang="en-US" sz="2000"/>
                          <m:t>,</m:t>
                        </m:r>
                        <m:r>
                          <m:rPr>
                            <m:nor/>
                          </m:rPr>
                          <a:rPr lang="hu-HU" sz="20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i="1"/>
                          <m:t>0000011111</m:t>
                        </m:r>
                        <m:r>
                          <m:rPr>
                            <m:nor/>
                          </m:rPr>
                          <a:rPr lang="en-US" sz="2000"/>
                          <m:t>, </m:t>
                        </m:r>
                        <m:r>
                          <m:rPr>
                            <m:nor/>
                          </m:rPr>
                          <a:rPr lang="en-US" sz="2000" i="1"/>
                          <m:t>1111100000</m:t>
                        </m:r>
                        <m:r>
                          <m:rPr>
                            <m:nor/>
                          </m:rPr>
                          <a:rPr lang="hu-HU" sz="2000" b="0" i="0" smtClean="0"/>
                          <m:t>,</m:t>
                        </m:r>
                        <m:r>
                          <m:rPr>
                            <m:nor/>
                          </m:rPr>
                          <a:rPr lang="en-US" sz="2000"/>
                          <m:t> </m:t>
                        </m:r>
                        <m:r>
                          <m:rPr>
                            <m:nor/>
                          </m:rPr>
                          <a:rPr lang="en-US" sz="2000" i="1"/>
                          <m:t>1111111111</m:t>
                        </m:r>
                      </m:e>
                    </m:d>
                  </m:oMath>
                </a14:m>
                <a:r>
                  <a:rPr lang="hu-HU" sz="2000" dirty="0"/>
                  <a:t>.</a:t>
                </a:r>
              </a:p>
              <a:p>
                <a:r>
                  <a:rPr lang="hu-HU" sz="2000" dirty="0"/>
                  <a:t>Mi lesz a halmaz Hamming távolsága?</a:t>
                </a:r>
              </a:p>
              <a:p>
                <a:pPr lvl="1"/>
                <a:r>
                  <a:rPr lang="hu-HU" sz="2000" i="1" dirty="0"/>
                  <a:t>d(S) = 5</a:t>
                </a:r>
                <a:r>
                  <a:rPr lang="hu-HU" sz="2000" dirty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174192"/>
              </a:xfrm>
              <a:blipFill rotWithShape="0">
                <a:blip r:embed="rId2"/>
                <a:stretch>
                  <a:fillRect l="-545" t="-5729" b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92016" y="31283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0000000000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2473" y="315664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0000011111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2016" y="468839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1111100000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2473" y="468839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1111111111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>
            <a:off x="3743054" y="3312966"/>
            <a:ext cx="1009419" cy="2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>
            <a:off x="5477992" y="3525977"/>
            <a:ext cx="0" cy="116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>
          <a:xfrm flipH="1">
            <a:off x="3743054" y="4873061"/>
            <a:ext cx="1009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0"/>
          </p:cNvCxnSpPr>
          <p:nvPr/>
        </p:nvCxnSpPr>
        <p:spPr>
          <a:xfrm>
            <a:off x="3017535" y="3497632"/>
            <a:ext cx="0" cy="119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7382" y="392252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3736" y="4618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52222" y="392252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51704" y="30579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cxnSp>
        <p:nvCxnSpPr>
          <p:cNvPr id="22" name="Straight Connector 21"/>
          <p:cNvCxnSpPr>
            <a:stCxn id="4" idx="2"/>
            <a:endCxn id="7" idx="0"/>
          </p:cNvCxnSpPr>
          <p:nvPr/>
        </p:nvCxnSpPr>
        <p:spPr>
          <a:xfrm>
            <a:off x="3017535" y="3497632"/>
            <a:ext cx="2460457" cy="119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0"/>
            <a:endCxn id="5" idx="2"/>
          </p:cNvCxnSpPr>
          <p:nvPr/>
        </p:nvCxnSpPr>
        <p:spPr>
          <a:xfrm flipV="1">
            <a:off x="3017535" y="3525977"/>
            <a:ext cx="2460457" cy="116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17245" y="361474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10</a:t>
            </a:r>
            <a:endParaRPr lang="en-US" sz="16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00687" y="360604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10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849864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Hamming távolság használata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33519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2000" i="1" dirty="0"/>
                  <a:t>S</a:t>
                </a:r>
                <a:r>
                  <a:rPr lang="hu-HU" sz="2000" dirty="0"/>
                  <a:t> halmaz legyen a megengedett azonos hosszú kódszavak halmaza.</a:t>
                </a:r>
              </a:p>
              <a:p>
                <a:pPr marL="0" indent="0">
                  <a:buNone/>
                </a:pPr>
                <a:r>
                  <a:rPr lang="hu-HU" sz="2000" b="1" dirty="0"/>
                  <a:t>d(S)=1 esetén</a:t>
                </a:r>
              </a:p>
              <a:p>
                <a:pPr lvl="1"/>
                <a:r>
                  <a:rPr lang="hu-HU" sz="2000" dirty="0"/>
                  <a:t>nincs hibafelismerés</a:t>
                </a:r>
              </a:p>
              <a:p>
                <a:pPr lvl="1"/>
                <a:r>
                  <a:rPr lang="hu-HU" sz="2000" dirty="0"/>
                  <a:t>megengedett kódszóból megengedett kódszó állhat elő 1 bit megváltoztatásával</a:t>
                </a:r>
              </a:p>
              <a:p>
                <a:pPr marL="0" indent="0">
                  <a:buNone/>
                </a:pPr>
                <a:r>
                  <a:rPr lang="hu-HU" sz="2000" b="1" dirty="0"/>
                  <a:t>d(S)=2 esetén</a:t>
                </a:r>
              </a:p>
              <a:p>
                <a:pPr lvl="1"/>
                <a:r>
                  <a:rPr lang="hu-HU" sz="2000" dirty="0"/>
                  <a:t>ha az </a:t>
                </a:r>
                <a:r>
                  <a:rPr lang="hu-HU" sz="2000" i="1" dirty="0"/>
                  <a:t>u</a:t>
                </a:r>
                <a:r>
                  <a:rPr lang="hu-HU" sz="2000" dirty="0"/>
                  <a:t> kódszóhoz létezik olyan </a:t>
                </a:r>
                <a:r>
                  <a:rPr lang="hu-HU" sz="2000" i="1" dirty="0"/>
                  <a:t>x</a:t>
                </a:r>
                <a:r>
                  <a:rPr lang="hu-HU" sz="2000" dirty="0"/>
                  <a:t> megengedett kódszó, amelyre </a:t>
                </a:r>
                <a:r>
                  <a:rPr lang="hu-HU" sz="2000" i="1" dirty="0"/>
                  <a:t>d(u,x)=1</a:t>
                </a:r>
                <a:r>
                  <a:rPr lang="hu-HU" sz="2000" dirty="0"/>
                  <a:t>, akkor hiba történt.</a:t>
                </a:r>
              </a:p>
              <a:p>
                <a:pPr lvl="1"/>
                <a:r>
                  <a:rPr lang="hu-HU" sz="2000" b="0" dirty="0"/>
                  <a:t>Feltéve, hogy az </a:t>
                </a:r>
                <a:r>
                  <a:rPr lang="hu-HU" sz="2000" b="0" i="1" dirty="0"/>
                  <a:t>u </a:t>
                </a:r>
                <a:r>
                  <a:rPr lang="hu-HU" sz="2000" b="0" dirty="0"/>
                  <a:t>és </a:t>
                </a:r>
                <a:r>
                  <a:rPr lang="hu-HU" sz="2000" b="0" i="1" dirty="0"/>
                  <a:t>v</a:t>
                </a:r>
                <a:r>
                  <a:rPr lang="hu-HU" sz="2000" b="0" dirty="0"/>
                  <a:t> megengedett kódszavak távolsága minimális, akko</a:t>
                </a:r>
                <a:r>
                  <a:rPr lang="hu-HU" sz="2000" dirty="0"/>
                  <a:t>r a következő összefüggésnek teljesülnie kell:</a:t>
                </a:r>
                <a:r>
                  <a:rPr lang="hu-HU" sz="2000" b="0" dirty="0"/>
                  <a:t>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000" dirty="0"/>
                  <a:t>.</a:t>
                </a:r>
              </a:p>
              <a:p>
                <a:pPr lvl="1"/>
                <a:r>
                  <a:rPr lang="hu-HU" sz="2000" dirty="0"/>
                  <a:t>Azaz egy bithiba felismerhető, de nem javítható.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543800" cy="3351909"/>
              </a:xfrm>
              <a:blipFill rotWithShape="1">
                <a:blip r:embed="rId2"/>
                <a:stretch>
                  <a:fillRect l="-808" t="-909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92166" y="609660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6701" y="609660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4434" y="60966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3777822" y="6281272"/>
            <a:ext cx="546612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>
            <a:off x="4624516" y="6281272"/>
            <a:ext cx="53218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13957" y="60887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B0F0"/>
                </a:solidFill>
              </a:rPr>
              <a:t>1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3955" y="60887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B0F0"/>
                </a:solidFill>
              </a:rPr>
              <a:t>1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622714" y="6395821"/>
            <a:ext cx="1642311" cy="324900"/>
          </a:xfrm>
          <a:custGeom>
            <a:avLst/>
            <a:gdLst>
              <a:gd name="connsiteX0" fmla="*/ 0 w 2189748"/>
              <a:gd name="connsiteY0" fmla="*/ 0 h 324900"/>
              <a:gd name="connsiteX1" fmla="*/ 1130969 w 2189748"/>
              <a:gd name="connsiteY1" fmla="*/ 324853 h 324900"/>
              <a:gd name="connsiteX2" fmla="*/ 2189748 w 2189748"/>
              <a:gd name="connsiteY2" fmla="*/ 24063 h 32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9748" h="324900">
                <a:moveTo>
                  <a:pt x="0" y="0"/>
                </a:moveTo>
                <a:cubicBezTo>
                  <a:pt x="383005" y="160421"/>
                  <a:pt x="766011" y="320843"/>
                  <a:pt x="1130969" y="324853"/>
                </a:cubicBezTo>
                <a:cubicBezTo>
                  <a:pt x="1495927" y="328864"/>
                  <a:pt x="2013285" y="76200"/>
                  <a:pt x="2189748" y="24063"/>
                </a:cubicBezTo>
              </a:path>
            </a:pathLst>
          </a:cu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16018" y="65261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B0F0"/>
                </a:solidFill>
              </a:rPr>
              <a:t>2</a:t>
            </a:r>
            <a:endParaRPr lang="en-US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25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Hamming korlát bináris kódkönyvre 1/3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36158"/>
                <a:ext cx="7886700" cy="5235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Tétel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hu-HU" sz="1800" dirty="0"/>
                  <a:t>Minden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1800" dirty="0"/>
                  <a:t> kód , ahol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 (∈</m:t>
                    </m:r>
                    <m:sSub>
                      <m:sSubPr>
                        <m:ctrlPr>
                          <a:rPr lang="hu-HU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/>
                  <a:t>. Akkor teljesül az alábbi összefüggés: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nary>
                        <m:naryPr>
                          <m:chr m:val="∑"/>
                          <m:ctrlPr>
                            <a:rPr lang="hu-HU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hu-H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cap="small" dirty="0"/>
                  <a:t>Bizonyítás</a:t>
                </a:r>
              </a:p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hu-HU" sz="1800" dirty="0"/>
                  <a:t>Hány olyan bitszó létezik, amely egy tetszőleges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1800" dirty="0"/>
                  <a:t> kódszótól pontosan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hu-HU" sz="1800" dirty="0"/>
                  <a:t> távolságra helyezkedik el?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hu-HU" sz="1800" dirty="0"/>
                  <a:t>Pontosan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800" dirty="0"/>
                  <a:t> lehetőség van.</a:t>
                </a:r>
              </a:p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hu-HU" sz="1800" dirty="0"/>
                  <a:t>Hány olyan bitszó létezik, amely egy tetszőleges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1800" dirty="0"/>
                  <a:t> kódszótól legfeljebb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hu-HU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hu-HU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sz="1800" dirty="0"/>
                  <a:t> távolságra helyezkedik el?</a:t>
                </a:r>
              </a:p>
              <a:p>
                <a:pPr marL="742950" lvl="2" indent="-28575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hu-HU" sz="1800" dirty="0"/>
                  <a:t>Pontosan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hu-HU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  <m:e>
                        <m:d>
                          <m:dPr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</m:oMath>
                </a14:m>
                <a:r>
                  <a:rPr lang="hu-HU" sz="1800" dirty="0"/>
                  <a:t> lehetőség van.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36158"/>
                <a:ext cx="7886700" cy="5235575"/>
              </a:xfrm>
              <a:blipFill rotWithShape="1">
                <a:blip r:embed="rId2"/>
                <a:stretch>
                  <a:fillRect l="-618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199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Hamming korlát bináris kódkönyvre 2/3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hu-HU" sz="2400" dirty="0"/>
                  <a:t>Lássuk be, hogy egy tetszőleges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2400" dirty="0"/>
                  <a:t> bitszóhoz legfeljebb egy legális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2400" dirty="0"/>
                  <a:t> kódszó létezhet, amelyre </a:t>
                </a:r>
                <a14:m>
                  <m:oMath xmlns:m="http://schemas.openxmlformats.org/officeDocument/2006/math">
                    <m:r>
                      <a:rPr lang="hu-HU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hu-HU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400" dirty="0"/>
                  <a:t> teljesül.</a:t>
                </a:r>
              </a:p>
              <a:p>
                <a:pPr lvl="1"/>
                <a:r>
                  <a:rPr lang="hu-HU" sz="2200" dirty="0"/>
                  <a:t>Indirekt tegyük fel, hogy létezhet két legális kódszó is a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2200" dirty="0"/>
                  <a:t> kódkönyvben, jelölje őket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sz="2200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dirty="0"/>
                  <a:t>. Ekkor viszont az alábbi két feltétel együttesen teljesül: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hu-HU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200" dirty="0"/>
                  <a:t> és </a:t>
                </a:r>
                <a14:m>
                  <m:oMath xmlns:m="http://schemas.openxmlformats.org/officeDocument/2006/math">
                    <m:r>
                      <a:rPr lang="hu-HU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hu-HU" sz="2200" dirty="0"/>
              </a:p>
              <a:p>
                <a:pPr lvl="1"/>
                <a:r>
                  <a:rPr lang="hu-HU" sz="2200" dirty="0"/>
                  <a:t>Mi a két kódszó távolsága?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hu-HU" sz="2200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hu-HU" sz="2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2200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hu-HU" sz="22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hu-HU" sz="2200" dirty="0"/>
                  <a:t>Ez viszont ellentmond annak hogy a kódkönyv Hamming távolsága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dirty="0"/>
                  <a:t>, azaz az indirekt feltevésünk volt hibás. Vagyis tetszőleges bitszóhoz legfeljebb egy legális kódszó létezhet, amely a kódkönyv minimális távolságának felénél közelebb van a bitszóhoz. 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23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167443" y="4016108"/>
            <a:ext cx="2576837" cy="1801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97459" y="4060052"/>
            <a:ext cx="4648200" cy="2684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Hamming korlát bináris kódkönyvre 3/</a:t>
            </a:r>
            <a:r>
              <a:rPr lang="hu-HU" dirty="0" err="1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731354"/>
              </a:xfrm>
            </p:spPr>
            <p:txBody>
              <a:bodyPr>
                <a:noAutofit/>
              </a:bodyPr>
              <a:lstStyle/>
              <a:p>
                <a:pPr marL="514350" indent="-514350">
                  <a:spcAft>
                    <a:spcPts val="1200"/>
                  </a:spcAft>
                  <a:buFont typeface="+mj-lt"/>
                  <a:buAutoNum type="arabicPeriod" startAt="4"/>
                </a:pPr>
                <a:r>
                  <a:rPr lang="hu-HU" sz="2200" dirty="0"/>
                  <a:t>A kódszavak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200" dirty="0"/>
                  <a:t> sugarú környezeteiben található bitszavak egymással diszjunkt halmazainak uniója legfeljebb az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2200" dirty="0" err="1"/>
                  <a:t>-hosszú</a:t>
                </a:r>
                <a:r>
                  <a:rPr lang="hu-HU" sz="2200" dirty="0"/>
                  <a:t> bitszavak halmazát adhatja ki. Vagyis formálisan: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hu-HU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hu-HU" sz="1600" i="1">
                          <a:latin typeface="Cambria Math" panose="02040503050406030204" pitchFamily="18" charset="0"/>
                        </a:rPr>
                        <m:t>|</m:t>
                      </m:r>
                      <m:nary>
                        <m:naryPr>
                          <m:chr m:val="∑"/>
                          <m:ctrlPr>
                            <a:rPr lang="hu-H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hu-H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hu-H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hu-HU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hu-H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hu-H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31354"/>
              </a:xfrm>
              <a:blipFill rotWithShape="0">
                <a:blip r:embed="rId2"/>
                <a:stretch>
                  <a:fillRect l="-812" t="-352" b="-15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87072" y="4047639"/>
                <a:ext cx="851388" cy="3678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096" y="4047639"/>
                <a:ext cx="1135184" cy="367856"/>
              </a:xfrm>
              <a:prstGeom prst="rect">
                <a:avLst/>
              </a:prstGeom>
              <a:blipFill rotWithShape="0">
                <a:blip r:embed="rId3"/>
                <a:stretch>
                  <a:fillRect b="-1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Connector 7"/>
          <p:cNvSpPr/>
          <p:nvPr/>
        </p:nvSpPr>
        <p:spPr>
          <a:xfrm>
            <a:off x="2245184" y="46294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226134" y="56327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3207209" y="50485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969334" y="58105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578809" y="46040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2969084" y="60772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4321634" y="56581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2707146" y="5706150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964196" y="5256351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2933841" y="4667786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983246" y="4264758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4053981" y="5280818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4316871" y="4217986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4707396" y="5434151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3" idx="7"/>
            <a:endCxn id="15" idx="7"/>
          </p:cNvCxnSpPr>
          <p:nvPr/>
        </p:nvCxnSpPr>
        <p:spPr>
          <a:xfrm flipV="1">
            <a:off x="3001605" y="5823560"/>
            <a:ext cx="185218" cy="26085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7"/>
            <a:endCxn id="16" idx="7"/>
          </p:cNvCxnSpPr>
          <p:nvPr/>
        </p:nvCxnSpPr>
        <p:spPr>
          <a:xfrm flipV="1">
            <a:off x="2258655" y="5373762"/>
            <a:ext cx="185218" cy="26615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7"/>
            <a:endCxn id="17" idx="7"/>
          </p:cNvCxnSpPr>
          <p:nvPr/>
        </p:nvCxnSpPr>
        <p:spPr>
          <a:xfrm flipV="1">
            <a:off x="3239730" y="4785196"/>
            <a:ext cx="173788" cy="2705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7"/>
            <a:endCxn id="18" idx="7"/>
          </p:cNvCxnSpPr>
          <p:nvPr/>
        </p:nvCxnSpPr>
        <p:spPr>
          <a:xfrm flipV="1">
            <a:off x="2277705" y="4382168"/>
            <a:ext cx="185218" cy="25444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7"/>
            <a:endCxn id="20" idx="7"/>
          </p:cNvCxnSpPr>
          <p:nvPr/>
        </p:nvCxnSpPr>
        <p:spPr>
          <a:xfrm flipV="1">
            <a:off x="4611330" y="4335396"/>
            <a:ext cx="185218" cy="2758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7"/>
            <a:endCxn id="19" idx="7"/>
          </p:cNvCxnSpPr>
          <p:nvPr/>
        </p:nvCxnSpPr>
        <p:spPr>
          <a:xfrm flipV="1">
            <a:off x="4354155" y="5398228"/>
            <a:ext cx="179503" cy="26708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7"/>
            <a:endCxn id="21" idx="7"/>
          </p:cNvCxnSpPr>
          <p:nvPr/>
        </p:nvCxnSpPr>
        <p:spPr>
          <a:xfrm flipV="1">
            <a:off x="5001855" y="5551562"/>
            <a:ext cx="185218" cy="26615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6319502" y="457229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415229" y="4397184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Kódszó</a:t>
            </a:r>
            <a:endParaRPr lang="en-US" sz="2000" dirty="0"/>
          </a:p>
        </p:txBody>
      </p:sp>
      <p:sp>
        <p:nvSpPr>
          <p:cNvPr id="46" name="Flowchart: Connector 45"/>
          <p:cNvSpPr/>
          <p:nvPr/>
        </p:nvSpPr>
        <p:spPr>
          <a:xfrm>
            <a:off x="6320693" y="4980046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15229" y="4790005"/>
            <a:ext cx="2775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dirty="0"/>
              <a:t>Bitszó, amely nem kódszó</a:t>
            </a:r>
            <a:endParaRPr lang="en-US" sz="2000" dirty="0"/>
          </a:p>
        </p:txBody>
      </p:sp>
      <p:sp>
        <p:nvSpPr>
          <p:cNvPr id="48" name="Flowchart: Connector 47"/>
          <p:cNvSpPr/>
          <p:nvPr/>
        </p:nvSpPr>
        <p:spPr>
          <a:xfrm>
            <a:off x="4741448" y="4718550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5013149" y="507125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5168022" y="4612147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4891364" y="5583814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3774899" y="4599329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4046600" y="4952032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3924815" y="546459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3256355" y="527274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3528056" y="562544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406271" y="6138009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2405441" y="4870950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2677142" y="522365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2555358" y="5736214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5312948" y="5366250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5584649" y="571895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5462864" y="6231514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4846359" y="605514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4177898" y="586329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4449599" y="621599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10478" y="460734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2842017" y="441549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3113718" y="476819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1799030" y="538704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/>
          <p:cNvSpPr/>
          <p:nvPr/>
        </p:nvSpPr>
        <p:spPr>
          <a:xfrm>
            <a:off x="2070730" y="573974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1948946" y="6252309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2053153" y="472164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167445" y="4016108"/>
            <a:ext cx="1772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cap="small" dirty="0"/>
              <a:t>Jelmagyarázat</a:t>
            </a:r>
            <a:endParaRPr lang="en-US" sz="2000" b="1" cap="small" dirty="0"/>
          </a:p>
        </p:txBody>
      </p:sp>
      <p:sp>
        <p:nvSpPr>
          <p:cNvPr id="76" name="Rectangle 75"/>
          <p:cNvSpPr/>
          <p:nvPr/>
        </p:nvSpPr>
        <p:spPr>
          <a:xfrm>
            <a:off x="7835271" y="3297899"/>
            <a:ext cx="81000" cy="10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8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Hibafelismerés és javítás Hamming távolsággal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sz="2200" b="1" dirty="0"/>
                  <a:t>Hibafelismerés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i="1" dirty="0"/>
                  <a:t>d</a:t>
                </a:r>
                <a:r>
                  <a:rPr lang="hu-HU" sz="2200" dirty="0"/>
                  <a:t> bit hiba felismeréséhez a megengedett keretek halmazában legalább </a:t>
                </a:r>
                <a:r>
                  <a:rPr lang="hu-HU" sz="2200" i="1" dirty="0"/>
                  <a:t>d+1</a:t>
                </a:r>
                <a:r>
                  <a:rPr lang="hu-HU" sz="2200" dirty="0"/>
                  <a:t> Hamming távolság szükséges.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Hibajavítás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i="1" dirty="0"/>
                  <a:t>d</a:t>
                </a:r>
                <a:r>
                  <a:rPr lang="hu-HU" sz="2200" dirty="0"/>
                  <a:t> bit hiba javításához a megengedett keretek halmazában legalább </a:t>
                </a:r>
                <a:r>
                  <a:rPr lang="hu-HU" sz="2200" i="1" dirty="0"/>
                  <a:t>2d+1</a:t>
                </a:r>
                <a:r>
                  <a:rPr lang="hu-HU" sz="2200" dirty="0"/>
                  <a:t> Hamming távolság szükséges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Definíciók</a:t>
                </a:r>
              </a:p>
              <a:p>
                <a:pPr lvl="1"/>
                <a:r>
                  <a:rPr lang="hu-HU" sz="2200" dirty="0"/>
                  <a:t>Egy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hu-H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2200" b="1" dirty="0"/>
                  <a:t> </a:t>
                </a:r>
                <a:r>
                  <a:rPr lang="hu-HU" sz="2200" dirty="0"/>
                  <a:t>kód rátája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hu-HU" sz="22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hu-HU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22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hu-HU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hu-HU" sz="2200" dirty="0"/>
                  <a:t>.  (a hatékonyságot karakterizálja)</a:t>
                </a:r>
              </a:p>
              <a:p>
                <a:pPr lvl="1"/>
                <a:r>
                  <a:rPr lang="hu-HU" sz="2200" dirty="0"/>
                  <a:t>Egy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2200" b="1" dirty="0"/>
                  <a:t> </a:t>
                </a:r>
                <a:r>
                  <a:rPr lang="hu-HU" sz="2200" dirty="0"/>
                  <a:t>kód távolsága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hu-HU" sz="2200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hu-HU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hu-HU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hu-HU" sz="2200" dirty="0"/>
                  <a:t>. (a hibakezelési lehetőségeket karakterizálja)</a:t>
                </a:r>
              </a:p>
              <a:p>
                <a:r>
                  <a:rPr lang="hu-HU" sz="2200" dirty="0"/>
                  <a:t>A jó kódoknak a rátája és a távolsága is nagy.</a:t>
                </a:r>
              </a:p>
              <a:p>
                <a:endParaRPr lang="hu-HU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651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felismerés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rgbClr val="FF0000"/>
                </a:solidFill>
              </a:rPr>
              <a:t>d bithiba felismeréséhez legalább d+1 Hamming távolságú kód szükséges.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2" y="2780928"/>
            <a:ext cx="85105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397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javítás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rgbClr val="FF0000"/>
                </a:solidFill>
              </a:rPr>
              <a:t>d bithiba javításához legalább 2d+1 Hamming-távolságú kód szükséges.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8610600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11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Illusztráció - AM &amp; FM analóg jel esetén</a:t>
            </a:r>
            <a:endParaRPr lang="en-US" dirty="0"/>
          </a:p>
        </p:txBody>
      </p:sp>
      <p:pic>
        <p:nvPicPr>
          <p:cNvPr id="4" name="Picture 2" descr="File:Amfm3-en-de.gif"/>
          <p:cNvPicPr>
            <a:picLocks noGrp="1"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39" y="1549529"/>
            <a:ext cx="6641431" cy="518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33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Újra a paritás bit használata 1/4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5577"/>
          </a:xfrm>
        </p:spPr>
        <p:txBody>
          <a:bodyPr>
            <a:noAutofit/>
          </a:bodyPr>
          <a:lstStyle/>
          <a:p>
            <a:r>
              <a:rPr lang="hu-HU" sz="2200" dirty="0"/>
              <a:t>a paritásbitet úgy választjuk meg, hogy a kódszóban levő 1-ek száma páros (vagy páratlan) </a:t>
            </a:r>
          </a:p>
          <a:p>
            <a:pPr lvl="1"/>
            <a:r>
              <a:rPr lang="hu-HU" sz="2200" b="1" dirty="0" err="1"/>
              <a:t>Odd</a:t>
            </a:r>
            <a:r>
              <a:rPr lang="hu-HU" sz="2200" b="1" dirty="0"/>
              <a:t> </a:t>
            </a:r>
            <a:r>
              <a:rPr lang="hu-HU" sz="2200" b="1" dirty="0" err="1"/>
              <a:t>parity</a:t>
            </a:r>
            <a:r>
              <a:rPr lang="hu-HU" sz="2200" dirty="0"/>
              <a:t> – ha az egyesek száma páratlan, akkor 0 befűzése; egyébként 1-es befűzése </a:t>
            </a:r>
          </a:p>
          <a:p>
            <a:pPr lvl="1"/>
            <a:r>
              <a:rPr lang="hu-HU" sz="2200" b="1" dirty="0" err="1"/>
              <a:t>Even</a:t>
            </a:r>
            <a:r>
              <a:rPr lang="hu-HU" sz="2200" b="1" dirty="0"/>
              <a:t> </a:t>
            </a:r>
            <a:r>
              <a:rPr lang="hu-HU" sz="2200" b="1" dirty="0" err="1"/>
              <a:t>parity</a:t>
            </a:r>
            <a:r>
              <a:rPr lang="hu-HU" sz="2200" dirty="0"/>
              <a:t> – ha az egyesek száma páros, akkor 0 befűzése; egyébként 1-es befűzése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9300" y="4792135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4792135"/>
            <a:ext cx="973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/>
              <a:t>Üzenet</a:t>
            </a:r>
            <a:endParaRPr lang="en-US" sz="2200" b="1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6671130" y="4641171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r>
              <a:rPr lang="hu-HU" sz="2200" dirty="0">
                <a:solidFill>
                  <a:srgbClr val="FF0000"/>
                </a:solidFill>
              </a:rPr>
              <a:t>0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4422803"/>
            <a:ext cx="2851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 err="1"/>
              <a:t>Odd</a:t>
            </a:r>
            <a:r>
              <a:rPr lang="hu-HU" sz="2200" b="1" cap="small" dirty="0"/>
              <a:t> </a:t>
            </a:r>
            <a:r>
              <a:rPr lang="hu-HU" sz="2200" b="1" cap="small" dirty="0" err="1"/>
              <a:t>parity</a:t>
            </a:r>
            <a:r>
              <a:rPr lang="hu-HU" sz="2200" b="1" cap="small" dirty="0"/>
              <a:t> használata</a:t>
            </a:r>
            <a:endParaRPr lang="en-US" sz="2200" b="1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6671130" y="5514178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r>
              <a:rPr lang="hu-HU" sz="2200" dirty="0">
                <a:solidFill>
                  <a:srgbClr val="FF0000"/>
                </a:solidFill>
              </a:rPr>
              <a:t>1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1" y="5309458"/>
            <a:ext cx="28983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 err="1"/>
              <a:t>Even</a:t>
            </a:r>
            <a:r>
              <a:rPr lang="hu-HU" sz="2200" b="1" cap="small" dirty="0"/>
              <a:t> </a:t>
            </a:r>
            <a:r>
              <a:rPr lang="hu-HU" sz="2200" b="1" cap="small" dirty="0" err="1"/>
              <a:t>parity</a:t>
            </a:r>
            <a:r>
              <a:rPr lang="hu-HU" sz="2200" b="1" cap="small" dirty="0"/>
              <a:t> használata</a:t>
            </a:r>
            <a:endParaRPr lang="en-US" sz="2200" b="1" cap="small" dirty="0"/>
          </a:p>
        </p:txBody>
      </p:sp>
      <p:sp>
        <p:nvSpPr>
          <p:cNvPr id="10" name="Right Arrow 9"/>
          <p:cNvSpPr/>
          <p:nvPr/>
        </p:nvSpPr>
        <p:spPr>
          <a:xfrm>
            <a:off x="3365174" y="4496601"/>
            <a:ext cx="1378276" cy="105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" name="TextBox 10"/>
          <p:cNvSpPr txBox="1"/>
          <p:nvPr/>
        </p:nvSpPr>
        <p:spPr>
          <a:xfrm>
            <a:off x="3365174" y="4712297"/>
            <a:ext cx="97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 darab 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1-es bit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41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2/4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55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200" b="1" dirty="0"/>
              <a:t>Egy paritást használó módszer (</a:t>
            </a:r>
            <a:r>
              <a:rPr lang="hu-HU" sz="2200" i="1" dirty="0"/>
              <a:t>Hamming</a:t>
            </a:r>
            <a:r>
              <a:rPr lang="hu-HU" sz="2200" b="1" dirty="0"/>
              <a:t>)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kódszó bitjeit számozzuk meg 1-gyel kezdődően;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2 egészhatvány sorszámú pozíciói lesznek az ellenőrző bitek, azaz 1,2,4,8,16,…;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maradék helyeket az üzenet bitjeivel töltjük fel;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mindegyik ellenőrző bit a bitek valamilyen csoportjának a paritását állítja be párosra (vagy páratlanra)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egy bit számos paritásszámítási csoportba tartozhat:</a:t>
            </a:r>
          </a:p>
          <a:p>
            <a:pPr lvl="1">
              <a:spcBef>
                <a:spcPts val="0"/>
              </a:spcBef>
            </a:pPr>
            <a:r>
              <a:rPr lang="hu-HU" sz="2200" i="1" dirty="0"/>
              <a:t>k</a:t>
            </a:r>
            <a:r>
              <a:rPr lang="hu-HU" sz="2200" dirty="0"/>
              <a:t> pozíciót írjuk fel kettő hatványok összegeként, a felbontásban szereplő ellenőrző pozíciók ellenőrzik a </a:t>
            </a:r>
            <a:r>
              <a:rPr lang="hu-HU" sz="2200" i="1" dirty="0" err="1"/>
              <a:t>k</a:t>
            </a:r>
            <a:r>
              <a:rPr lang="hu-HU" sz="2200" dirty="0" err="1"/>
              <a:t>-adik</a:t>
            </a:r>
            <a:r>
              <a:rPr lang="hu-HU" sz="2200" dirty="0"/>
              <a:t> pozíciót</a:t>
            </a:r>
          </a:p>
          <a:p>
            <a:pPr lvl="1"/>
            <a:r>
              <a:rPr lang="hu-HU" sz="2200" dirty="0"/>
              <a:t>Példa: </a:t>
            </a:r>
            <a:r>
              <a:rPr lang="hu-HU" sz="2200" b="1" i="1" dirty="0"/>
              <a:t>k=13</a:t>
            </a:r>
            <a:r>
              <a:rPr lang="hu-HU" sz="2200" dirty="0"/>
              <a:t>-ra </a:t>
            </a:r>
            <a:r>
              <a:rPr lang="hu-HU" sz="2200" b="1" i="1" dirty="0"/>
              <a:t>k=1+4+8</a:t>
            </a:r>
            <a:r>
              <a:rPr lang="hu-HU" sz="2200" dirty="0"/>
              <a:t>, azaz az első, a negyedik illetve a nyolcadik ellenőrző bit fogja ellenőrizni</a:t>
            </a:r>
          </a:p>
        </p:txBody>
      </p:sp>
    </p:spTree>
    <p:extLst>
      <p:ext uri="{BB962C8B-B14F-4D97-AF65-F5344CB8AC3E}">
        <p14:creationId xmlns:p14="http://schemas.microsoft.com/office/powerpoint/2010/main" val="2213313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- példa 3/4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38150" y="1690688"/>
                <a:ext cx="3899995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2200" dirty="0"/>
                  <a:t>Az </a:t>
                </a:r>
                <a:r>
                  <a:rPr lang="hu-HU" sz="2200" i="1" dirty="0"/>
                  <a:t>ASCII</a:t>
                </a:r>
                <a:r>
                  <a:rPr lang="hu-HU" sz="2200" dirty="0"/>
                  <a:t> kód </a:t>
                </a:r>
                <a:r>
                  <a:rPr lang="hu-HU" sz="2200" i="1" dirty="0"/>
                  <a:t>7</a:t>
                </a:r>
                <a:r>
                  <a:rPr lang="hu-HU" sz="2200" dirty="0"/>
                  <a:t> biten ábrázolja a karaktereket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2200" dirty="0"/>
                  <a:t>A példában </a:t>
                </a:r>
                <a:r>
                  <a:rPr lang="hu-HU" sz="2200" i="1" cap="small" dirty="0" err="1"/>
                  <a:t>Even</a:t>
                </a:r>
                <a:r>
                  <a:rPr lang="hu-HU" sz="2200" i="1" cap="small" dirty="0"/>
                  <a:t> </a:t>
                </a:r>
                <a:r>
                  <a:rPr lang="hu-HU" sz="2200" i="1" cap="small" dirty="0" err="1"/>
                  <a:t>parity</a:t>
                </a:r>
                <a:r>
                  <a:rPr lang="hu-HU" sz="2200" dirty="0" err="1"/>
                  <a:t>-t</a:t>
                </a:r>
                <a:r>
                  <a:rPr lang="hu-HU" sz="2200" i="1" cap="small" dirty="0"/>
                  <a:t> </a:t>
                </a:r>
                <a:r>
                  <a:rPr lang="hu-HU" sz="2200" dirty="0"/>
                  <a:t>használunk</a:t>
                </a:r>
                <a:endParaRPr lang="hu-HU" sz="2200" b="1" dirty="0"/>
              </a:p>
              <a:p>
                <a:r>
                  <a:rPr lang="hu-HU" sz="2200" b="1" cap="small" dirty="0"/>
                  <a:t>Üzenet bitek kódszóban lévő pozíciónak felbontásai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      </m:t>
                    </m:r>
                    <m:r>
                      <a:rPr lang="hu-HU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690688"/>
                <a:ext cx="3899995" cy="4801314"/>
              </a:xfrm>
              <a:prstGeom prst="rect">
                <a:avLst/>
              </a:prstGeom>
              <a:blipFill rotWithShape="1">
                <a:blip r:embed="rId3"/>
                <a:stretch>
                  <a:fillRect l="-2031" t="-761" b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30719"/>
              </p:ext>
            </p:extLst>
          </p:nvPr>
        </p:nvGraphicFramePr>
        <p:xfrm>
          <a:off x="3957639" y="1690689"/>
          <a:ext cx="5183734" cy="421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4536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ASCII karakter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ASCII decimális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Üzenet</a:t>
                      </a:r>
                      <a:r>
                        <a:rPr lang="hu-HU" sz="1600" baseline="0" dirty="0"/>
                        <a:t> forrás bitjei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</a:t>
                      </a:r>
                      <a:r>
                        <a:rPr lang="hu-HU" sz="1600" baseline="0" dirty="0"/>
                        <a:t>z előállt kódszavak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E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69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1000101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L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76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1001100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100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T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84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1010100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010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100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E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69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1000101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32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0100000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110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I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73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1001001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K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75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1001011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011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5604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4/</a:t>
            </a:r>
            <a:r>
              <a:rPr lang="hu-HU" dirty="0" err="1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312047" cy="2489200"/>
          </a:xfrm>
        </p:spPr>
        <p:txBody>
          <a:bodyPr>
            <a:normAutofit fontScale="92500"/>
          </a:bodyPr>
          <a:lstStyle/>
          <a:p>
            <a:r>
              <a:rPr lang="hu-HU" sz="2200" dirty="0"/>
              <a:t>a vevő az üzenet megérkezésekor </a:t>
            </a:r>
            <a:r>
              <a:rPr lang="hu-HU" sz="2200" i="1" dirty="0"/>
              <a:t>0</a:t>
            </a:r>
            <a:r>
              <a:rPr lang="hu-HU" sz="2200" dirty="0"/>
              <a:t>-ára állítja a számlálóját, ezt követően megvizsgálja a paritás biteket, ha a </a:t>
            </a:r>
            <a:r>
              <a:rPr lang="hu-HU" sz="2200" i="1" dirty="0" err="1"/>
              <a:t>k</a:t>
            </a:r>
            <a:r>
              <a:rPr lang="hu-HU" sz="2200" dirty="0" err="1"/>
              <a:t>-adik</a:t>
            </a:r>
            <a:r>
              <a:rPr lang="hu-HU" sz="2200" dirty="0"/>
              <a:t> paritás nem jó, akkor a számlálóhoz ad </a:t>
            </a:r>
            <a:r>
              <a:rPr lang="hu-HU" sz="2200" i="1" dirty="0"/>
              <a:t>k</a:t>
            </a:r>
            <a:r>
              <a:rPr lang="hu-HU" sz="2200" dirty="0"/>
              <a:t>-t</a:t>
            </a:r>
          </a:p>
          <a:p>
            <a:r>
              <a:rPr lang="hu-HU" sz="2200" dirty="0"/>
              <a:t>Ha a számláló </a:t>
            </a:r>
            <a:r>
              <a:rPr lang="hu-HU" sz="2200" i="1" dirty="0"/>
              <a:t>0</a:t>
            </a:r>
            <a:r>
              <a:rPr lang="hu-HU" sz="2200" dirty="0"/>
              <a:t> lesz, akkor érvényes kódszónak tekinti a vevő a kapott üzenetet; ha a számláló nem nulla, akkor a hibás bit sorszámát tartalmazza, azaz ha például az első, a második és nyolcadik bit helytelen, akkor a megváltozott bit a tizenegyedik. </a:t>
            </a:r>
          </a:p>
          <a:p>
            <a:endParaRPr lang="hu-HU" sz="2200" dirty="0"/>
          </a:p>
          <a:p>
            <a:pPr marL="0" indent="0">
              <a:buNone/>
            </a:pPr>
            <a:endParaRPr lang="hu-H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446319" y="4465160"/>
            <a:ext cx="18630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/>
              <a:t>1</a:t>
            </a:r>
            <a:r>
              <a:rPr lang="hu-HU" sz="2200" b="1" dirty="0">
                <a:solidFill>
                  <a:schemeClr val="accent1"/>
                </a:solidFill>
              </a:rPr>
              <a:t>0</a:t>
            </a:r>
            <a:r>
              <a:rPr lang="hu-HU" sz="2200" dirty="0"/>
              <a:t>1</a:t>
            </a:r>
            <a:r>
              <a:rPr lang="hu-HU" sz="2200" b="1" dirty="0">
                <a:solidFill>
                  <a:schemeClr val="accent1"/>
                </a:solidFill>
              </a:rPr>
              <a:t>0</a:t>
            </a:r>
            <a:r>
              <a:rPr lang="hu-HU" sz="2200" dirty="0"/>
              <a:t>0</a:t>
            </a:r>
            <a:r>
              <a:rPr lang="hu-HU" sz="2200" b="1" dirty="0">
                <a:solidFill>
                  <a:srgbClr val="FF0000"/>
                </a:solidFill>
              </a:rPr>
              <a:t>1</a:t>
            </a:r>
            <a:r>
              <a:rPr lang="hu-HU" sz="2200" dirty="0"/>
              <a:t>0</a:t>
            </a:r>
            <a:r>
              <a:rPr lang="hu-HU" sz="2200" b="1" dirty="0"/>
              <a:t>0</a:t>
            </a:r>
            <a:r>
              <a:rPr lang="hu-HU" sz="2200" dirty="0"/>
              <a:t>101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465160"/>
            <a:ext cx="2525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Fogadott </a:t>
            </a:r>
            <a:r>
              <a:rPr lang="hu-HU" sz="2200" i="1" cap="small" dirty="0"/>
              <a:t>E</a:t>
            </a:r>
            <a:r>
              <a:rPr lang="hu-HU" sz="2200" cap="small" dirty="0"/>
              <a:t> karakter</a:t>
            </a:r>
            <a:endParaRPr lang="en-US" sz="22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4465160"/>
            <a:ext cx="2311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Számláló</a:t>
            </a:r>
            <a:r>
              <a:rPr lang="hu-HU" sz="2200" dirty="0"/>
              <a:t> = 2 + 4 </a:t>
            </a:r>
            <a:endParaRPr lang="en-US" sz="2200" dirty="0"/>
          </a:p>
        </p:txBody>
      </p:sp>
      <p:sp>
        <p:nvSpPr>
          <p:cNvPr id="7" name="Right Arrow 6"/>
          <p:cNvSpPr/>
          <p:nvPr/>
        </p:nvSpPr>
        <p:spPr>
          <a:xfrm>
            <a:off x="4368800" y="4143377"/>
            <a:ext cx="1422400" cy="108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Számláló != 0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46319" y="5600283"/>
            <a:ext cx="1869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/>
              <a:t>1</a:t>
            </a:r>
            <a:r>
              <a:rPr lang="hu-HU" sz="2200" b="1" dirty="0">
                <a:solidFill>
                  <a:srgbClr val="FF0000"/>
                </a:solidFill>
              </a:rPr>
              <a:t>1</a:t>
            </a:r>
            <a:r>
              <a:rPr lang="hu-HU" sz="2200" dirty="0"/>
              <a:t>1</a:t>
            </a:r>
            <a:r>
              <a:rPr lang="hu-HU" sz="2200" b="1" dirty="0"/>
              <a:t>1</a:t>
            </a:r>
            <a:r>
              <a:rPr lang="hu-HU" sz="2200" dirty="0"/>
              <a:t>001</a:t>
            </a:r>
            <a:r>
              <a:rPr lang="hu-HU" sz="2200" b="1" dirty="0"/>
              <a:t>1</a:t>
            </a:r>
            <a:r>
              <a:rPr lang="hu-HU" sz="2200" dirty="0"/>
              <a:t>100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14427" y="5600281"/>
            <a:ext cx="25109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Fogadott </a:t>
            </a:r>
            <a:r>
              <a:rPr lang="hu-HU" sz="2200" i="1" cap="small" dirty="0"/>
              <a:t>L</a:t>
            </a:r>
            <a:r>
              <a:rPr lang="hu-HU" sz="2200" cap="small" dirty="0"/>
              <a:t> karakter</a:t>
            </a:r>
            <a:endParaRPr lang="en-US" sz="2200" cap="small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5600283"/>
            <a:ext cx="1733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Számláló</a:t>
            </a:r>
            <a:r>
              <a:rPr lang="hu-HU" sz="2200" dirty="0"/>
              <a:t> = 2</a:t>
            </a:r>
            <a:endParaRPr lang="en-US" sz="2200" dirty="0"/>
          </a:p>
        </p:txBody>
      </p:sp>
      <p:sp>
        <p:nvSpPr>
          <p:cNvPr id="12" name="Right Arrow 11"/>
          <p:cNvSpPr/>
          <p:nvPr/>
        </p:nvSpPr>
        <p:spPr>
          <a:xfrm>
            <a:off x="4368800" y="5426260"/>
            <a:ext cx="1320800" cy="778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Számláló != 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873155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Hibajelző kódok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15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00913" y="728133"/>
            <a:ext cx="1843087" cy="265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Hibajelző kódok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2913" y="1845733"/>
                <a:ext cx="7779543" cy="42671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dirty="0"/>
                  <a:t>Polinom-kód, avagy ciklikus redundancia (CRC kód)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Tekintsük a bitsorozatokat</a:t>
                </a:r>
                <a:r>
                  <a:rPr lang="hu-HU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u-HU" sz="1800" b="1" dirty="0"/>
                  <a:t> </a:t>
                </a:r>
                <a:r>
                  <a:rPr lang="hu-HU" sz="1800" dirty="0"/>
                  <a:t>feletti polinomok reprezentációinak.</a:t>
                </a:r>
              </a:p>
              <a:p>
                <a:pPr>
                  <a:spcBef>
                    <a:spcPts val="0"/>
                  </a:spcBef>
                </a:pPr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dirty="0"/>
                  <a:t>Polinom ábrázolása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hu-HU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u-HU" sz="1800" b="1" dirty="0"/>
                  <a:t> felett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hu-HU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hu-HU" sz="1800" dirty="0"/>
                  <a:t>, ahol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hu-HU" sz="1800" dirty="0"/>
              </a:p>
              <a:p>
                <a:pPr lvl="1"/>
                <a:r>
                  <a:rPr lang="hu-HU" sz="1800" dirty="0"/>
                  <a:t>A számítás </a:t>
                </a:r>
                <a:r>
                  <a:rPr lang="hu-HU" sz="1800" i="1" dirty="0" err="1"/>
                  <a:t>mod</a:t>
                </a:r>
                <a:r>
                  <a:rPr lang="hu-HU" sz="1800" i="1" dirty="0"/>
                  <a:t> 2</a:t>
                </a:r>
                <a:r>
                  <a:rPr lang="hu-HU" sz="1800" dirty="0"/>
                  <a:t> történik. (összeadás, kivonás, szorzás, osztás)</a:t>
                </a:r>
              </a:p>
              <a:p>
                <a:pPr lvl="1"/>
                <a:r>
                  <a:rPr lang="hu-HU" sz="1800" dirty="0"/>
                  <a:t>reprezentálható az együtthatók n+1-es vektorával, azaz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hu-HU" sz="1800" b="0" dirty="0"/>
              </a:p>
              <a:p>
                <a:pPr lvl="1"/>
                <a:r>
                  <a:rPr lang="hu-HU" sz="1800" dirty="0"/>
                  <a:t>Például az ASCII „b” karakter kódja 01100010, aminek megfelelő polinom hatod fokú polinom</a:t>
                </a:r>
                <a:br>
                  <a:rPr lang="hu-HU" sz="1800" dirty="0"/>
                </a:b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hu-HU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=1 ∗</m:t>
                    </m:r>
                    <m:sSup>
                      <m:sSup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hu-HU" sz="1800" dirty="0"/>
              </a:p>
              <a:p>
                <a:pPr lvl="1"/>
                <a:r>
                  <a:rPr lang="hu-HU" sz="1800" dirty="0"/>
                  <a:t>Az összeadás és a kivonás gyakorlati szempontból a logikai KIZÁRÓ VAGY művelettel azonosak.</a:t>
                </a:r>
              </a:p>
              <a:p>
                <a:pPr marL="201168" lvl="1" indent="0">
                  <a:buNone/>
                </a:pPr>
                <a:endParaRPr lang="hu-H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913" y="1845733"/>
                <a:ext cx="7779543" cy="4267199"/>
              </a:xfrm>
              <a:blipFill rotWithShape="1">
                <a:blip r:embed="rId3"/>
                <a:stretch>
                  <a:fillRect l="-705" t="-714" r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51666" y="2142489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    10011011</a:t>
            </a:r>
          </a:p>
          <a:p>
            <a:r>
              <a:rPr lang="hu-HU" dirty="0">
                <a:solidFill>
                  <a:schemeClr val="bg1"/>
                </a:solidFill>
              </a:rPr>
              <a:t>+  11001010</a:t>
            </a:r>
          </a:p>
          <a:p>
            <a:r>
              <a:rPr lang="hu-HU" dirty="0">
                <a:solidFill>
                  <a:schemeClr val="bg1"/>
                </a:solidFill>
              </a:rPr>
              <a:t>    01010001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614971" y="2719265"/>
            <a:ext cx="911569" cy="140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1666" y="1104049"/>
            <a:ext cx="146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    11110000</a:t>
            </a:r>
          </a:p>
          <a:p>
            <a:r>
              <a:rPr lang="hu-HU" dirty="0">
                <a:solidFill>
                  <a:schemeClr val="bg1"/>
                </a:solidFill>
              </a:rPr>
              <a:t>-   10100110</a:t>
            </a:r>
          </a:p>
          <a:p>
            <a:r>
              <a:rPr lang="hu-HU" dirty="0">
                <a:solidFill>
                  <a:schemeClr val="bg1"/>
                </a:solidFill>
              </a:rPr>
              <a:t>    01010110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614971" y="1680825"/>
            <a:ext cx="911569" cy="140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503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u-HU" sz="2200" dirty="0"/>
                  <a:t>Definiáljuk a </a:t>
                </a:r>
                <a:r>
                  <a:rPr lang="hu-HU" sz="2200" i="1" dirty="0"/>
                  <a:t>G(x)</a:t>
                </a:r>
                <a:r>
                  <a:rPr lang="hu-HU" sz="2200" dirty="0"/>
                  <a:t> generátor polinomot (</a:t>
                </a:r>
                <a:r>
                  <a:rPr lang="hu-HU" sz="2200" i="1" dirty="0"/>
                  <a:t>G</a:t>
                </a:r>
                <a:r>
                  <a:rPr lang="hu-HU" sz="2200" dirty="0"/>
                  <a:t> foka </a:t>
                </a:r>
                <a:r>
                  <a:rPr lang="hu-HU" sz="2200" i="1" dirty="0"/>
                  <a:t>r</a:t>
                </a:r>
                <a:r>
                  <a:rPr lang="hu-HU" sz="2200" dirty="0"/>
                  <a:t>), amelyet a küldő és a vevő egyaránt ismer.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Algoritmus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Legyen </a:t>
                </a:r>
                <a:r>
                  <a:rPr lang="hu-HU" sz="2200" i="1" dirty="0"/>
                  <a:t>G(x) </a:t>
                </a:r>
                <a:r>
                  <a:rPr lang="hu-HU" sz="2200" dirty="0"/>
                  <a:t>foka </a:t>
                </a:r>
                <a:r>
                  <a:rPr lang="hu-HU" sz="2200" i="1" dirty="0"/>
                  <a:t>r</a:t>
                </a:r>
                <a:r>
                  <a:rPr lang="hu-HU" sz="2200" dirty="0"/>
                  <a:t>. Fűzzünk </a:t>
                </a:r>
                <a:r>
                  <a:rPr lang="hu-HU" sz="2200" i="1" dirty="0"/>
                  <a:t>r </a:t>
                </a:r>
                <a:r>
                  <a:rPr lang="hu-HU" sz="2200" dirty="0"/>
                  <a:t>darab </a:t>
                </a:r>
                <a:r>
                  <a:rPr lang="hu-HU" sz="2200" i="1" dirty="0"/>
                  <a:t>0</a:t>
                </a:r>
                <a:r>
                  <a:rPr lang="hu-HU" sz="2200" dirty="0"/>
                  <a:t> bitet a keret alacsony helyi értékű végéhez, így az</a:t>
                </a:r>
                <a:r>
                  <a:rPr lang="hu-HU" sz="2200" i="1" dirty="0"/>
                  <a:t> m+r</a:t>
                </a:r>
                <a:r>
                  <a:rPr lang="hu-HU" sz="2200" dirty="0"/>
                  <a:t> bitet fog tartalmazni és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/>
                  <a:t> </a:t>
                </a:r>
                <a:r>
                  <a:rPr lang="hu-HU" sz="2200" dirty="0"/>
                  <a:t>polinomot fogja reprezentálni.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Osszuk el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/>
                  <a:t> </a:t>
                </a:r>
                <a:r>
                  <a:rPr lang="hu-HU" sz="2200" dirty="0"/>
                  <a:t>tartozó bitsorozatot a </a:t>
                </a:r>
                <a:r>
                  <a:rPr lang="hu-HU" sz="2200" i="1" dirty="0"/>
                  <a:t>G(x)</a:t>
                </a:r>
                <a:r>
                  <a:rPr lang="hu-HU" sz="2200" dirty="0" err="1"/>
                  <a:t>-hez</a:t>
                </a:r>
                <a:r>
                  <a:rPr lang="hu-HU" sz="2200" dirty="0"/>
                  <a:t> tartozó bitsorozattal </a:t>
                </a:r>
                <a:r>
                  <a:rPr lang="hu-HU" sz="2200" dirty="0" err="1"/>
                  <a:t>modulo</a:t>
                </a:r>
                <a:r>
                  <a:rPr lang="hu-HU" sz="2200" dirty="0"/>
                  <a:t> 2.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Vonjuk ki a maradékot (mely mindig </a:t>
                </a:r>
                <a:r>
                  <a:rPr lang="hu-HU" sz="2200" i="1" dirty="0"/>
                  <a:t>r </a:t>
                </a:r>
                <a:r>
                  <a:rPr lang="hu-HU" sz="2200" dirty="0"/>
                  <a:t>vagy kevesebb bitet tartalmaz)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 err="1"/>
                  <a:t>-</a:t>
                </a:r>
                <a:r>
                  <a:rPr lang="hu-HU" sz="2200" dirty="0" err="1"/>
                  <a:t>hez</a:t>
                </a:r>
                <a:r>
                  <a:rPr lang="hu-HU" sz="2200" dirty="0"/>
                  <a:t> tartozó bitsorozatból </a:t>
                </a:r>
                <a:r>
                  <a:rPr lang="hu-HU" sz="2200" dirty="0" err="1"/>
                  <a:t>moduló</a:t>
                </a:r>
                <a:r>
                  <a:rPr lang="hu-HU" sz="2200" dirty="0"/>
                  <a:t> 2-es kivonással. Az eredmény az ellenőrző összeggel ellátott, továbbítandó keret. Jelölje a továbbítandó keretnek megfelelő a polinomot </a:t>
                </a:r>
                <a:r>
                  <a:rPr lang="hu-HU" sz="2200" i="1" dirty="0"/>
                  <a:t>T(x).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A vevő a</a:t>
                </a:r>
                <a:r>
                  <a:rPr lang="hu-HU" sz="2200" i="1" dirty="0"/>
                  <a:t> T(x) + E(x)</a:t>
                </a:r>
                <a:r>
                  <a:rPr lang="hu-HU" sz="2200" dirty="0"/>
                  <a:t> polinomnak megfelelő sorozatot kapja, ahol </a:t>
                </a:r>
                <a:r>
                  <a:rPr lang="hu-HU" sz="2200" i="1" dirty="0"/>
                  <a:t>E(x)</a:t>
                </a:r>
                <a:r>
                  <a:rPr lang="hu-HU" sz="2200" dirty="0"/>
                  <a:t> a hiba polinom. Ezt elosztja </a:t>
                </a:r>
                <a:r>
                  <a:rPr lang="hu-HU" sz="2200" i="1" dirty="0"/>
                  <a:t>G(x) </a:t>
                </a:r>
                <a:r>
                  <a:rPr lang="hu-HU" sz="2200" dirty="0"/>
                  <a:t>generátor polinommal.</a:t>
                </a:r>
              </a:p>
              <a:p>
                <a:pPr marL="864000" lvl="2" indent="-1800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sz="2200" dirty="0"/>
                  <a:t>Ha az osztási maradék, amit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hu-HU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hu-HU" sz="2200" dirty="0"/>
                  <a:t> jelöl, nem nulla, akkor hiba történt.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558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áttekintés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Forrás: Dr. </a:t>
            </a:r>
            <a:r>
              <a:rPr lang="hu-HU" dirty="0" err="1"/>
              <a:t>Lukovszki</a:t>
            </a:r>
            <a:r>
              <a:rPr lang="hu-HU" dirty="0"/>
              <a:t> Tamás fóliái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38" y="2114550"/>
            <a:ext cx="7994650" cy="422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3175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CRC számításra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125311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Keret:</a:t>
            </a:r>
            <a:r>
              <a:rPr lang="hu-HU" sz="2200" dirty="0"/>
              <a:t> 1101011011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Generátor</a:t>
            </a:r>
            <a:r>
              <a:rPr lang="hu-HU" sz="2200" dirty="0"/>
              <a:t>: 10011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A továbbítandó üzenet:</a:t>
            </a:r>
            <a:r>
              <a:rPr lang="hu-HU" sz="2200" dirty="0"/>
              <a:t> </a:t>
            </a:r>
            <a:r>
              <a:rPr lang="hu-HU" sz="2200" i="1" dirty="0"/>
              <a:t>11010110111110</a:t>
            </a:r>
            <a:endParaRPr lang="en-US" sz="22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257551"/>
            <a:ext cx="4795838" cy="271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4457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áttekintés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27838"/>
              </a:xfrm>
            </p:spPr>
            <p:txBody>
              <a:bodyPr>
                <a:noAutofit/>
              </a:bodyPr>
              <a:lstStyle/>
              <a:p>
                <a:r>
                  <a:rPr lang="hu-HU" sz="1800" dirty="0"/>
                  <a:t>A </a:t>
                </a:r>
                <a:r>
                  <a:rPr lang="hu-HU" sz="1800" i="1" dirty="0"/>
                  <a:t>G(x)</a:t>
                </a:r>
                <a:r>
                  <a:rPr lang="hu-HU" sz="1800" dirty="0"/>
                  <a:t> többszöröseinek megfelelő bithibákat nem ismerjük fel, azaz, ha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/>
                  <a:t>.</a:t>
                </a:r>
              </a:p>
              <a:p>
                <a:r>
                  <a:rPr lang="hu-HU" sz="1800" i="1" dirty="0"/>
                  <a:t>G(x)</a:t>
                </a:r>
                <a:r>
                  <a:rPr lang="hu-HU" sz="1800" dirty="0"/>
                  <a:t> legmagasabb illetve legalacsonyabb fokú tagjának együtthatója mindig </a:t>
                </a:r>
                <a:r>
                  <a:rPr lang="hu-HU" sz="1800" i="1" dirty="0"/>
                  <a:t>1</a:t>
                </a:r>
                <a:r>
                  <a:rPr lang="hu-HU" sz="1800" dirty="0"/>
                  <a:t>.</a:t>
                </a:r>
              </a:p>
              <a:p>
                <a:pPr marL="0" indent="0">
                  <a:buNone/>
                </a:pPr>
                <a:r>
                  <a:rPr lang="hu-HU" sz="1800" b="1" dirty="0"/>
                  <a:t>Hiba események</a:t>
                </a:r>
              </a:p>
              <a:p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u-HU" sz="1800" dirty="0"/>
                  <a:t>, azaz </a:t>
                </a:r>
                <a:r>
                  <a:rPr lang="hu-HU" sz="1800" i="1" dirty="0"/>
                  <a:t>i</a:t>
                </a:r>
                <a:r>
                  <a:rPr lang="hu-HU" sz="1800" dirty="0"/>
                  <a:t> a hibás bit sorszáma, mivel G(x) kettő vagy több tagból áll, ezért minden egybites hibát jelezni tud.</a:t>
                </a:r>
              </a:p>
              <a:p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+1) (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/>
                  <a:t>, azaz két izolált egybites hiba esetén.</a:t>
                </a:r>
              </a:p>
              <a:p>
                <a:pPr lvl="1"/>
                <a:r>
                  <a:rPr lang="hu-HU" sz="1800" i="1" dirty="0"/>
                  <a:t>G(x)</a:t>
                </a:r>
                <a:r>
                  <a:rPr lang="hu-HU" sz="1800" dirty="0"/>
                  <a:t> ne legyen osztható </a:t>
                </a:r>
                <a:r>
                  <a:rPr lang="hu-HU" sz="1800" i="1" dirty="0"/>
                  <a:t>x</a:t>
                </a:r>
                <a:r>
                  <a:rPr lang="hu-HU" sz="1800" dirty="0"/>
                  <a:t>-szel;</a:t>
                </a:r>
              </a:p>
              <a:p>
                <a:pPr lvl="1"/>
                <a:r>
                  <a:rPr lang="hu-HU" sz="1800" i="1" dirty="0"/>
                  <a:t>G(x)</a:t>
                </a:r>
                <a:r>
                  <a:rPr lang="hu-HU" sz="1800" dirty="0"/>
                  <a:t> ne legyen osztható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hu-HU" sz="1800" dirty="0"/>
                  <a:t> –</a:t>
                </a:r>
                <a:r>
                  <a:rPr lang="hu-HU" sz="1800" dirty="0" err="1"/>
                  <a:t>gyel</a:t>
                </a:r>
                <a:r>
                  <a:rPr lang="hu-HU" sz="1800" dirty="0"/>
                  <a:t> semmilyen maximális kerethossznál kisebb k-ra. (Pl.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hu-HU" sz="1800" dirty="0"/>
                  <a:t>)</a:t>
                </a:r>
              </a:p>
              <a:p>
                <a:r>
                  <a:rPr lang="hu-HU" sz="1800" dirty="0"/>
                  <a:t>Ha </a:t>
                </a:r>
                <a:r>
                  <a:rPr lang="hu-HU" sz="1800" i="1" dirty="0"/>
                  <a:t>E(x)</a:t>
                </a:r>
                <a:r>
                  <a:rPr lang="hu-HU" sz="1800" dirty="0"/>
                  <a:t> páratlan számú tagot tartalmaz, akkor nem lehet </a:t>
                </a:r>
                <a:r>
                  <a:rPr lang="hu-HU" sz="1800" i="1" dirty="0"/>
                  <a:t>x+1</a:t>
                </a:r>
                <a:r>
                  <a:rPr lang="hu-HU" sz="1800" dirty="0"/>
                  <a:t> többszöröse. Azaz, ha </a:t>
                </a:r>
                <a:r>
                  <a:rPr lang="hu-HU" sz="1800" i="1" dirty="0"/>
                  <a:t>G(x)</a:t>
                </a:r>
                <a:r>
                  <a:rPr lang="hu-HU" sz="1800" dirty="0"/>
                  <a:t> az </a:t>
                </a:r>
                <a:r>
                  <a:rPr lang="hu-HU" sz="1800" i="1" dirty="0"/>
                  <a:t>x+1</a:t>
                </a:r>
                <a:r>
                  <a:rPr lang="hu-HU" sz="1800" dirty="0"/>
                  <a:t> többszöröse, akkor minden páratlan számú hiba felismerhető</a:t>
                </a:r>
              </a:p>
              <a:p>
                <a:r>
                  <a:rPr lang="hu-HU" sz="1800" dirty="0"/>
                  <a:t>Egy </a:t>
                </a:r>
                <a:r>
                  <a:rPr lang="hu-HU" sz="1800" i="1" dirty="0"/>
                  <a:t>r </a:t>
                </a:r>
                <a:r>
                  <a:rPr lang="hu-HU" sz="1800" dirty="0"/>
                  <a:t>ellenőrző bittel ellátott polinom-kód minden legfeljebb </a:t>
                </a:r>
                <a:r>
                  <a:rPr lang="hu-HU" sz="1800" i="1" dirty="0"/>
                  <a:t>r </a:t>
                </a:r>
                <a:r>
                  <a:rPr lang="hu-HU" sz="1800" dirty="0"/>
                  <a:t>hosszúságú csoportos hibát jelezni tud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27838"/>
              </a:xfrm>
              <a:blipFill rotWithShape="1">
                <a:blip r:embed="rId2"/>
                <a:stretch>
                  <a:fillRect l="-618" t="-63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73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Fázis moduláció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1" y="1845734"/>
                <a:ext cx="4762700" cy="4023360"/>
              </a:xfrm>
            </p:spPr>
            <p:txBody>
              <a:bodyPr>
                <a:normAutofit/>
              </a:bodyPr>
              <a:lstStyle/>
              <a:p>
                <a:r>
                  <a:rPr lang="hu-HU" sz="2000" dirty="0"/>
                  <a:t>Az </a:t>
                </a:r>
                <a:r>
                  <a:rPr lang="hu-HU" sz="2000" i="1" dirty="0"/>
                  <a:t>s(t)</a:t>
                </a:r>
                <a:r>
                  <a:rPr lang="hu-HU" sz="2000" dirty="0"/>
                  <a:t> szignált a szinusz görbe fázisában kódoljuk, azaz: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2000" dirty="0"/>
              </a:p>
              <a:p>
                <a:pPr lvl="1"/>
                <a:r>
                  <a:rPr lang="hu-HU" sz="2000" i="1" dirty="0"/>
                  <a:t>analóg szignál</a:t>
                </a:r>
                <a:r>
                  <a:rPr lang="hu-HU" sz="2000" dirty="0"/>
                  <a:t>: fázis moduláció (nem igazán használják)</a:t>
                </a:r>
              </a:p>
              <a:p>
                <a:pPr lvl="1"/>
                <a:r>
                  <a:rPr lang="hu-HU" sz="2000" i="1" dirty="0"/>
                  <a:t>Digitális szignál</a:t>
                </a:r>
                <a:r>
                  <a:rPr lang="hu-HU" sz="2000" dirty="0"/>
                  <a:t>: fázis-eltolás </a:t>
                </a:r>
                <a:r>
                  <a:rPr lang="hu-HU" sz="2000" dirty="0" err="1"/>
                  <a:t>keying</a:t>
                </a:r>
                <a:r>
                  <a:rPr lang="hu-HU" sz="2000" dirty="0"/>
                  <a:t> ( például egy diszkrét halmaz szimbólumaihoz különböző fázisok hozzárendelésével)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350267" cy="4023360"/>
              </a:xfrm>
              <a:blipFill rotWithShape="0">
                <a:blip r:embed="rId2"/>
                <a:stretch>
                  <a:fillRect l="-86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84" y="1845735"/>
            <a:ext cx="3248801" cy="3426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407" y="4462889"/>
            <a:ext cx="3735805" cy="22868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981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a gyakorlatban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200" dirty="0"/>
                  <a:t>IEEE 802 által használt polinom az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hu-HU" sz="2200" dirty="0"/>
              </a:p>
              <a:p>
                <a:r>
                  <a:rPr lang="hu-HU" sz="2200" dirty="0"/>
                  <a:t>Néhány jó tulajdonságai a fenti polinomnak: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hu-HU" sz="2200" dirty="0"/>
                  <a:t>minden legfeljebb 32 bites hibacsomót képes jelezni,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hu-HU" sz="2200" dirty="0"/>
                  <a:t>minden páratlan számú bitet érintő hibacsomót tud jelezni. </a:t>
                </a:r>
              </a:p>
              <a:p>
                <a:pPr marL="0" indent="0">
                  <a:buNone/>
                </a:pPr>
                <a:endParaRPr lang="hu-HU" sz="2200" b="1" dirty="0"/>
              </a:p>
              <a:p>
                <a:pPr marL="0" indent="0">
                  <a:buNone/>
                </a:pPr>
                <a:r>
                  <a:rPr lang="hu-HU" sz="2200" b="1" dirty="0" err="1"/>
                  <a:t>Peterson</a:t>
                </a:r>
                <a:r>
                  <a:rPr lang="hu-HU" sz="2200" b="1" dirty="0"/>
                  <a:t> és Brown (1961)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Szerkeszthető egy egyszerű, léptető regiszteres áramkör az ellenőrző összeg hardverben történő kiszámítására és ellenőrzésére.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28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95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 szimbólum használata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427834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2000" b="1" dirty="0"/>
                  <a:t>PSK különböző szimbólumokkal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A fázis eltolások könnyen felismerhetőek a fogadó által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Diszkrét halmaz kódolja a szimbólumokat</a:t>
                </a:r>
              </a:p>
              <a:p>
                <a:pPr lvl="1"/>
                <a:r>
                  <a:rPr lang="hu-HU" sz="2000" dirty="0"/>
                  <a:t>Például 4 szimbólum esetén: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hu-HU" sz="2000" dirty="0"/>
              </a:p>
              <a:p>
                <a:pPr lvl="1"/>
                <a:r>
                  <a:rPr lang="hu-HU" sz="2000" dirty="0"/>
                  <a:t>Ezzel kétszeres adatrátát kapunk a szimbólum rátához képest</a:t>
                </a:r>
              </a:p>
              <a:p>
                <a:pPr lvl="1"/>
                <a:r>
                  <a:rPr lang="hu-HU" sz="2000" dirty="0"/>
                  <a:t>Ezt nevezzük </a:t>
                </a:r>
                <a:r>
                  <a:rPr lang="hu-HU" sz="2000" b="1" dirty="0" err="1"/>
                  <a:t>Q</a:t>
                </a:r>
                <a:r>
                  <a:rPr lang="hu-HU" sz="2000" dirty="0" err="1"/>
                  <a:t>uadrature</a:t>
                </a:r>
                <a:r>
                  <a:rPr lang="hu-HU" sz="2000" dirty="0"/>
                  <a:t> </a:t>
                </a:r>
                <a:r>
                  <a:rPr lang="hu-HU" sz="2000" b="1" dirty="0" err="1"/>
                  <a:t>P</a:t>
                </a:r>
                <a:r>
                  <a:rPr lang="hu-HU" sz="2000" dirty="0" err="1"/>
                  <a:t>hase</a:t>
                </a:r>
                <a:r>
                  <a:rPr lang="hu-HU" sz="2000" dirty="0"/>
                  <a:t> </a:t>
                </a:r>
                <a:r>
                  <a:rPr lang="hu-HU" sz="2000" b="1" dirty="0"/>
                  <a:t>S</a:t>
                </a:r>
                <a:r>
                  <a:rPr lang="hu-HU" sz="2000" dirty="0"/>
                  <a:t>hift </a:t>
                </a:r>
                <a:r>
                  <a:rPr lang="hu-HU" sz="2000" b="1" dirty="0" err="1"/>
                  <a:t>K</a:t>
                </a:r>
                <a:r>
                  <a:rPr lang="hu-HU" sz="2000" dirty="0" err="1"/>
                  <a:t>eying</a:t>
                </a:r>
                <a:endParaRPr lang="hu-HU" sz="2000" dirty="0"/>
              </a:p>
              <a:p>
                <a:pPr marL="0" indent="0">
                  <a:buNone/>
                </a:pPr>
                <a:r>
                  <a:rPr lang="hu-HU" sz="2000" b="1" dirty="0"/>
                  <a:t>Amplitúdó- és fázis-moduláció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Kombinálhatóak a módszerek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Diszkrét halmaz kódolja a szimbólumokat</a:t>
                </a:r>
              </a:p>
              <a:p>
                <a:pPr lvl="1"/>
                <a:r>
                  <a:rPr lang="hu-HU" sz="2000" dirty="0"/>
                  <a:t>Például 16 különböző szimbólum (amplitúdó és fázis kombináció) használata</a:t>
                </a:r>
              </a:p>
              <a:p>
                <a:pPr lvl="1"/>
                <a:r>
                  <a:rPr lang="hu-HU" sz="2000" dirty="0"/>
                  <a:t>Ezzel négyszeres adatrátát kapunk a szimbólum rátához képest</a:t>
                </a:r>
              </a:p>
              <a:p>
                <a:pPr lvl="1"/>
                <a:r>
                  <a:rPr lang="hu-HU" sz="2000" dirty="0"/>
                  <a:t>Ezt nevezzük </a:t>
                </a:r>
                <a:r>
                  <a:rPr lang="hu-HU" sz="2000" b="1" dirty="0" err="1"/>
                  <a:t>Q</a:t>
                </a:r>
                <a:r>
                  <a:rPr lang="hu-HU" sz="2000" dirty="0" err="1"/>
                  <a:t>uadrature</a:t>
                </a:r>
                <a:r>
                  <a:rPr lang="hu-HU" sz="2000" dirty="0"/>
                  <a:t> </a:t>
                </a:r>
                <a:r>
                  <a:rPr lang="hu-HU" sz="2000" b="1" dirty="0" err="1"/>
                  <a:t>A</a:t>
                </a:r>
                <a:r>
                  <a:rPr lang="hu-HU" sz="2000" dirty="0" err="1"/>
                  <a:t>mplitude</a:t>
                </a:r>
                <a:r>
                  <a:rPr lang="hu-HU" sz="2000" dirty="0"/>
                  <a:t> </a:t>
                </a:r>
                <a:r>
                  <a:rPr lang="hu-HU" sz="2000" b="1" dirty="0"/>
                  <a:t>M</a:t>
                </a:r>
                <a:r>
                  <a:rPr lang="hu-HU" sz="2000" dirty="0"/>
                  <a:t>odulation-16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78340"/>
              </a:xfrm>
              <a:blipFill rotWithShape="0">
                <a:blip r:embed="rId2"/>
                <a:stretch>
                  <a:fillRect l="-606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137" y="3994821"/>
            <a:ext cx="1722792" cy="2129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113" y="1827445"/>
            <a:ext cx="1722792" cy="205900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7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Digitális és analóg jelek összehasonlítása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4663440" cy="4023360"/>
          </a:xfrm>
        </p:spPr>
        <p:txBody>
          <a:bodyPr>
            <a:normAutofit fontScale="92500"/>
          </a:bodyPr>
          <a:lstStyle/>
          <a:p>
            <a:r>
              <a:rPr lang="hu-HU" sz="2000" i="1" dirty="0"/>
              <a:t>Digitális átvitel – </a:t>
            </a:r>
            <a:r>
              <a:rPr lang="hu-HU" sz="2000" dirty="0"/>
              <a:t>Diszkrét szignálok véges halmazát használja (például feszültség vagy áramerősség értékek).</a:t>
            </a:r>
          </a:p>
          <a:p>
            <a:r>
              <a:rPr lang="hu-HU" sz="2000" i="1" dirty="0"/>
              <a:t>Analóg átvitel</a:t>
            </a:r>
            <a:r>
              <a:rPr lang="hu-HU" sz="2000" dirty="0"/>
              <a:t> – Szignálok folytonos halmazát használja (például feszültség vagy áramerősség a vezetékben)</a:t>
            </a:r>
          </a:p>
          <a:p>
            <a:r>
              <a:rPr lang="hu-HU" sz="2000" i="1" dirty="0"/>
              <a:t>Digitális előnyei</a:t>
            </a:r>
          </a:p>
          <a:p>
            <a:pPr lvl="1"/>
            <a:r>
              <a:rPr lang="hu-HU" sz="2000" dirty="0"/>
              <a:t>Lehetőség van a vételpontosság helyreállítására illetve az eredeti jel helyreállítására</a:t>
            </a:r>
          </a:p>
          <a:p>
            <a:r>
              <a:rPr lang="hu-HU" sz="2000" i="1" dirty="0"/>
              <a:t>Analóg hátránya</a:t>
            </a:r>
          </a:p>
          <a:p>
            <a:pPr lvl="1"/>
            <a:r>
              <a:rPr lang="hu-HU" sz="2000" dirty="0"/>
              <a:t>A fellépő hibák önmagukat erősíthetik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73" y="4114800"/>
            <a:ext cx="1598488" cy="1894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873" y="2018935"/>
            <a:ext cx="1598488" cy="18463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9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43775" cy="1673225"/>
          </a:xfrm>
        </p:spPr>
        <p:txBody>
          <a:bodyPr>
            <a:normAutofit/>
          </a:bodyPr>
          <a:lstStyle/>
          <a:p>
            <a:r>
              <a:rPr lang="hu-HU" sz="4400" dirty="0"/>
              <a:t>Csatorna hozzáférés módszerei</a:t>
            </a:r>
          </a:p>
          <a:p>
            <a:r>
              <a:rPr lang="hu-HU" sz="4400" dirty="0"/>
              <a:t>(statikus)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87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73469</TotalTime>
  <Words>4107</Words>
  <Application>Microsoft Office PowerPoint</Application>
  <PresentationFormat>Diavetítés a képernyőre (4:3 oldalarány)</PresentationFormat>
  <Paragraphs>697</Paragraphs>
  <Slides>60</Slides>
  <Notes>8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60</vt:i4>
      </vt:variant>
    </vt:vector>
  </HeadingPairs>
  <TitlesOfParts>
    <vt:vector size="68" baseType="lpstr">
      <vt:lpstr>Arial</vt:lpstr>
      <vt:lpstr>Calibri</vt:lpstr>
      <vt:lpstr>Cambria Math</vt:lpstr>
      <vt:lpstr>Tw Cen MT</vt:lpstr>
      <vt:lpstr>Wingdings</vt:lpstr>
      <vt:lpstr>Wingdings 2</vt:lpstr>
      <vt:lpstr>Median</vt:lpstr>
      <vt:lpstr>Image Document</vt:lpstr>
      <vt:lpstr>Számítógépes Hálózatok</vt:lpstr>
      <vt:lpstr>Ami kimaradt legutóbb</vt:lpstr>
      <vt:lpstr>Amplitúdó moduláció</vt:lpstr>
      <vt:lpstr>Frekvencia moduláció</vt:lpstr>
      <vt:lpstr>Illusztráció - AM &amp; FM analóg jel esetén</vt:lpstr>
      <vt:lpstr>Fázis moduláció</vt:lpstr>
      <vt:lpstr>Több szimbólum használata</vt:lpstr>
      <vt:lpstr>Digitális és analóg jelek összehasonlítása</vt:lpstr>
      <vt:lpstr>PowerPoint-bemutató</vt:lpstr>
      <vt:lpstr>Multiplexálás</vt:lpstr>
      <vt:lpstr>Térbeli multiplexálás</vt:lpstr>
      <vt:lpstr>Frekvencia multiplexálás</vt:lpstr>
      <vt:lpstr>Hullámhossz multiplexálás</vt:lpstr>
      <vt:lpstr>Időbeli multiplexálás</vt:lpstr>
      <vt:lpstr>Code Division Multiple Access 1/3</vt:lpstr>
      <vt:lpstr>Code Division Multiple Access 2/3</vt:lpstr>
      <vt:lpstr>Code Division Multiple Access 3/3</vt:lpstr>
      <vt:lpstr>Code Division Multiple Access példa</vt:lpstr>
      <vt:lpstr>Code Division Multiple Access példa</vt:lpstr>
      <vt:lpstr>Médium többszörös használata összefoglalás</vt:lpstr>
      <vt:lpstr>Adatkapcsolati réteg</vt:lpstr>
      <vt:lpstr>Adatkapcsolati réteg</vt:lpstr>
      <vt:lpstr>PowerPoint-bemutató</vt:lpstr>
      <vt:lpstr>Keret képzés/Keretezés/Framing</vt:lpstr>
      <vt:lpstr>Bájt alapú: Karakterszámlálás</vt:lpstr>
      <vt:lpstr>Bájt alapú: Bájt beszúrás (Byte Stuffing)</vt:lpstr>
      <vt:lpstr>Bájt beszúrás példa</vt:lpstr>
      <vt:lpstr>Bit alapú: Bit beszúrás (Bit stuffing)</vt:lpstr>
      <vt:lpstr>Példa bit beszúrásra</vt:lpstr>
      <vt:lpstr>Óra alapú keretezés: SONET</vt:lpstr>
      <vt:lpstr>PowerPoint-bemutató</vt:lpstr>
      <vt:lpstr>Zaj kezelése</vt:lpstr>
      <vt:lpstr>Bithibák definíciók és példák</vt:lpstr>
      <vt:lpstr>Naiv hibadetektálás</vt:lpstr>
      <vt:lpstr>Paritás Bit</vt:lpstr>
      <vt:lpstr>Hiba vezérlés</vt:lpstr>
      <vt:lpstr>Hiba vezérlés</vt:lpstr>
      <vt:lpstr>Redundancia</vt:lpstr>
      <vt:lpstr>Redundancia</vt:lpstr>
      <vt:lpstr>Error</vt:lpstr>
      <vt:lpstr>Elméleti alapok</vt:lpstr>
      <vt:lpstr>Példa Hamming távolságra</vt:lpstr>
      <vt:lpstr>Hamming távolság használata</vt:lpstr>
      <vt:lpstr>Hamming korlát bináris kódkönyvre 1/3</vt:lpstr>
      <vt:lpstr>Hamming korlát bináris kódkönyvre 2/3</vt:lpstr>
      <vt:lpstr>Hamming korlát bináris kódkönyvre 3/3</vt:lpstr>
      <vt:lpstr>Hibafelismerés és javítás Hamming távolsággal</vt:lpstr>
      <vt:lpstr>Hiba felismerés</vt:lpstr>
      <vt:lpstr>Hiba javítás</vt:lpstr>
      <vt:lpstr>Újra a paritás bit használata 1/4</vt:lpstr>
      <vt:lpstr>Paritás bit használata 2/4</vt:lpstr>
      <vt:lpstr>Paritás bit használata - példa 3/4</vt:lpstr>
      <vt:lpstr>Paritás bit használata 4/4</vt:lpstr>
      <vt:lpstr>PowerPoint-bemutató</vt:lpstr>
      <vt:lpstr>Hibajelző kódok</vt:lpstr>
      <vt:lpstr>CRC</vt:lpstr>
      <vt:lpstr>CRC áttekintés</vt:lpstr>
      <vt:lpstr>Példa CRC számításra</vt:lpstr>
      <vt:lpstr>CRC áttekintés </vt:lpstr>
      <vt:lpstr>CRC a gyakorlatban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967</cp:revision>
  <cp:lastPrinted>2012-08-22T04:00:45Z</cp:lastPrinted>
  <dcterms:created xsi:type="dcterms:W3CDTF">2012-01-03T02:22:46Z</dcterms:created>
  <dcterms:modified xsi:type="dcterms:W3CDTF">2022-10-05T07:53:20Z</dcterms:modified>
</cp:coreProperties>
</file>