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4" r:id="rId1"/>
  </p:sldMasterIdLst>
  <p:notesMasterIdLst>
    <p:notesMasterId r:id="rId69"/>
  </p:notesMasterIdLst>
  <p:handoutMasterIdLst>
    <p:handoutMasterId r:id="rId70"/>
  </p:handoutMasterIdLst>
  <p:sldIdLst>
    <p:sldId id="388" r:id="rId2"/>
    <p:sldId id="560" r:id="rId3"/>
    <p:sldId id="561" r:id="rId4"/>
    <p:sldId id="562" r:id="rId5"/>
    <p:sldId id="563" r:id="rId6"/>
    <p:sldId id="573" r:id="rId7"/>
    <p:sldId id="568" r:id="rId8"/>
    <p:sldId id="569" r:id="rId9"/>
    <p:sldId id="575" r:id="rId10"/>
    <p:sldId id="570" r:id="rId11"/>
    <p:sldId id="571" r:id="rId12"/>
    <p:sldId id="572" r:id="rId13"/>
    <p:sldId id="528" r:id="rId14"/>
    <p:sldId id="529" r:id="rId15"/>
    <p:sldId id="576" r:id="rId16"/>
    <p:sldId id="577" r:id="rId17"/>
    <p:sldId id="578" r:id="rId18"/>
    <p:sldId id="579" r:id="rId19"/>
    <p:sldId id="597" r:id="rId20"/>
    <p:sldId id="580" r:id="rId21"/>
    <p:sldId id="581" r:id="rId22"/>
    <p:sldId id="600" r:id="rId23"/>
    <p:sldId id="598" r:id="rId24"/>
    <p:sldId id="582" r:id="rId25"/>
    <p:sldId id="638" r:id="rId26"/>
    <p:sldId id="602" r:id="rId27"/>
    <p:sldId id="603" r:id="rId28"/>
    <p:sldId id="583" r:id="rId29"/>
    <p:sldId id="714" r:id="rId30"/>
    <p:sldId id="715" r:id="rId31"/>
    <p:sldId id="584" r:id="rId32"/>
    <p:sldId id="585" r:id="rId33"/>
    <p:sldId id="586" r:id="rId34"/>
    <p:sldId id="587" r:id="rId35"/>
    <p:sldId id="588" r:id="rId36"/>
    <p:sldId id="589" r:id="rId37"/>
    <p:sldId id="604" r:id="rId38"/>
    <p:sldId id="639" r:id="rId39"/>
    <p:sldId id="640" r:id="rId40"/>
    <p:sldId id="641" r:id="rId41"/>
    <p:sldId id="642" r:id="rId42"/>
    <p:sldId id="643" r:id="rId43"/>
    <p:sldId id="644" r:id="rId44"/>
    <p:sldId id="645" r:id="rId45"/>
    <p:sldId id="646" r:id="rId46"/>
    <p:sldId id="704" r:id="rId47"/>
    <p:sldId id="705" r:id="rId48"/>
    <p:sldId id="706" r:id="rId49"/>
    <p:sldId id="707" r:id="rId50"/>
    <p:sldId id="708" r:id="rId51"/>
    <p:sldId id="709" r:id="rId52"/>
    <p:sldId id="710" r:id="rId53"/>
    <p:sldId id="689" r:id="rId54"/>
    <p:sldId id="711" r:id="rId55"/>
    <p:sldId id="712" r:id="rId56"/>
    <p:sldId id="713" r:id="rId57"/>
    <p:sldId id="625" r:id="rId58"/>
    <p:sldId id="626" r:id="rId59"/>
    <p:sldId id="627" r:id="rId60"/>
    <p:sldId id="628" r:id="rId61"/>
    <p:sldId id="629" r:id="rId62"/>
    <p:sldId id="630" r:id="rId63"/>
    <p:sldId id="632" r:id="rId64"/>
    <p:sldId id="634" r:id="rId65"/>
    <p:sldId id="637" r:id="rId66"/>
    <p:sldId id="635" r:id="rId67"/>
    <p:sldId id="459" r:id="rId6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06C271-A17B-4745-8409-D19C184D271D}">
          <p14:sldIdLst>
            <p14:sldId id="388"/>
            <p14:sldId id="560"/>
            <p14:sldId id="561"/>
            <p14:sldId id="562"/>
            <p14:sldId id="563"/>
            <p14:sldId id="573"/>
            <p14:sldId id="568"/>
            <p14:sldId id="569"/>
            <p14:sldId id="575"/>
            <p14:sldId id="570"/>
            <p14:sldId id="571"/>
            <p14:sldId id="572"/>
            <p14:sldId id="528"/>
            <p14:sldId id="529"/>
            <p14:sldId id="576"/>
            <p14:sldId id="577"/>
            <p14:sldId id="578"/>
            <p14:sldId id="579"/>
            <p14:sldId id="597"/>
            <p14:sldId id="580"/>
            <p14:sldId id="581"/>
            <p14:sldId id="600"/>
            <p14:sldId id="598"/>
            <p14:sldId id="582"/>
            <p14:sldId id="638"/>
            <p14:sldId id="602"/>
            <p14:sldId id="603"/>
            <p14:sldId id="583"/>
            <p14:sldId id="714"/>
            <p14:sldId id="715"/>
            <p14:sldId id="584"/>
            <p14:sldId id="585"/>
            <p14:sldId id="586"/>
            <p14:sldId id="587"/>
            <p14:sldId id="588"/>
            <p14:sldId id="589"/>
            <p14:sldId id="604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704"/>
            <p14:sldId id="705"/>
            <p14:sldId id="706"/>
            <p14:sldId id="707"/>
            <p14:sldId id="708"/>
            <p14:sldId id="709"/>
            <p14:sldId id="710"/>
            <p14:sldId id="689"/>
            <p14:sldId id="711"/>
            <p14:sldId id="712"/>
            <p14:sldId id="713"/>
            <p14:sldId id="625"/>
            <p14:sldId id="626"/>
            <p14:sldId id="627"/>
            <p14:sldId id="628"/>
            <p14:sldId id="629"/>
            <p14:sldId id="630"/>
            <p14:sldId id="632"/>
            <p14:sldId id="634"/>
            <p14:sldId id="637"/>
            <p14:sldId id="635"/>
            <p14:sldId id="4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84" autoAdjust="0"/>
    <p:restoredTop sz="89587" autoAdjust="0"/>
  </p:normalViewPr>
  <p:slideViewPr>
    <p:cSldViewPr snapToGrid="0">
      <p:cViewPr varScale="1">
        <p:scale>
          <a:sx n="59" d="100"/>
          <a:sy n="59" d="100"/>
        </p:scale>
        <p:origin x="115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6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/>
              <a:t>Christo Wilson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/>
              <a:t>8/22/2012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/>
              <a:t>Defense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0218A4-3D9E-414D-B64C-EEE27FDA5070}" type="slidenum">
              <a:rPr lang="en-US"/>
              <a:pPr/>
              <a:t>53</a:t>
            </a:fld>
            <a:endParaRPr lang="en-US"/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9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0EB7CB-F6F8-4E70-9613-31986A63477F}" type="slidenum">
              <a:rPr lang="en-US"/>
              <a:pPr/>
              <a:t>55</a:t>
            </a:fld>
            <a:endParaRPr lang="en-US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2867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26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C4EFD6-5895-483A-987E-C349D583511D}" type="slidenum">
              <a:rPr lang="en-US"/>
              <a:pPr/>
              <a:t>57</a:t>
            </a:fld>
            <a:endParaRPr lang="en-US"/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358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9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1F8F0B-D10E-4FC6-A7D8-3847985CCB35}" type="slidenum">
              <a:rPr lang="en-US"/>
              <a:pPr/>
              <a:t>65</a:t>
            </a:fld>
            <a:endParaRPr 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3899694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3899694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57" tIns="46029" rIns="92057" bIns="46029" anchor="b"/>
          <a:lstStyle/>
          <a:p>
            <a:pPr algn="r" eaLnBrk="0" hangingPunct="0"/>
            <a:r>
              <a:rPr lang="en-US" sz="1200">
                <a:latin typeface="Times New Roman" pitchFamily="18" charset="0"/>
              </a:rPr>
              <a:t>2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8831581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3950" y="703263"/>
            <a:ext cx="4632325" cy="3473450"/>
          </a:xfrm>
          <a:ln w="12700" cap="flat"/>
        </p:spPr>
      </p:sp>
      <p:sp>
        <p:nvSpPr>
          <p:cNvPr id="440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17576" y="4415790"/>
            <a:ext cx="5046663" cy="4183380"/>
          </a:xfrm>
          <a:ln/>
        </p:spPr>
        <p:txBody>
          <a:bodyPr lIns="92057" tIns="46029" rIns="92057" bIns="4602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0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24458">
              <a:defRPr/>
            </a:pPr>
            <a:r>
              <a:rPr lang="hu-HU" dirty="0" err="1"/>
              <a:t>Even</a:t>
            </a:r>
            <a:r>
              <a:rPr lang="hu-HU" dirty="0"/>
              <a:t> </a:t>
            </a:r>
            <a:r>
              <a:rPr lang="hu-HU" dirty="0" err="1"/>
              <a:t>parity</a:t>
            </a:r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0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6913"/>
            <a:ext cx="46482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D64E9-6C7E-43A0-99E1-4A612CA728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40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E71E77-D81E-4A35-BD94-AEE6C74E54ED}" type="slidenum">
              <a:rPr lang="en-US" altLang="zh-CN" sz="1300">
                <a:latin typeface="Arial" charset="0"/>
              </a:rPr>
              <a:pPr/>
              <a:t>19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73731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798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矩形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20810" indent="-277235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10893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52514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96089" indent="-221788" defTabSz="948759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439665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83240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326816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770391" indent="-221788" defTabSz="94875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5630FD-21EA-41C4-9D43-791AB886A7E3}" type="slidenum">
              <a:rPr lang="en-US" altLang="zh-CN" sz="1300">
                <a:latin typeface="Arial" charset="0"/>
              </a:rPr>
              <a:pPr/>
              <a:t>23</a:t>
            </a:fld>
            <a:endParaRPr lang="en-US" altLang="zh-CN" sz="1300">
              <a:latin typeface="Arial" charset="0"/>
            </a:endParaRPr>
          </a:p>
        </p:txBody>
      </p:sp>
      <p:sp>
        <p:nvSpPr>
          <p:cNvPr id="76803" name="矩形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矩形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9060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897D1F-BFCE-4E61-94D9-252D8173D26B}" type="slidenum">
              <a:rPr lang="en-US"/>
              <a:pPr/>
              <a:t>48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95325"/>
            <a:ext cx="4648200" cy="34861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95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8CB8C2-F4FA-48DE-BD91-4E93A6F5D5CE}" type="slidenum">
              <a:rPr lang="en-US"/>
              <a:pPr/>
              <a:t>49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5325"/>
            <a:ext cx="4649788" cy="34861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182" y="4415791"/>
            <a:ext cx="5505450" cy="418499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54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981D2-0803-4811-B8C6-10EAEFB962DF}" type="slidenum">
              <a:rPr lang="en-US"/>
              <a:pPr/>
              <a:t>50</a:t>
            </a:fld>
            <a:endParaRPr lang="en-US"/>
          </a:p>
        </p:txBody>
      </p:sp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10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Christo Wilson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8/22/2012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Defense</a:t>
            </a:r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7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Cím, szöveg és 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Dátum helye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E2C54B6-8649-473D-A0E1-30E46E18CD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1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56270"/>
            <a:ext cx="533400" cy="304800"/>
          </a:xfrm>
        </p:spPr>
        <p:txBody>
          <a:bodyPr/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2286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3048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3048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572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52400" y="1600200"/>
            <a:ext cx="8839200" cy="5105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4634" y="1257917"/>
            <a:ext cx="595184" cy="26072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800" b="1">
                <a:solidFill>
                  <a:srgbClr val="FFFFFF"/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5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 fontScale="90000"/>
          </a:bodyPr>
          <a:lstStyle/>
          <a:p>
            <a:r>
              <a:rPr lang="hu-HU" sz="6000" cap="none" dirty="0"/>
              <a:t>Számítógépes Hálózatok</a:t>
            </a:r>
            <a:endParaRPr lang="en-US" sz="4900" cap="none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85798" y="3496235"/>
            <a:ext cx="7329489" cy="213360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0" indent="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None/>
              <a:defRPr kumimoji="0" sz="26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None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None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None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3600" b="1" dirty="0">
                <a:solidFill>
                  <a:schemeClr val="tx1"/>
                </a:solidFill>
              </a:rPr>
              <a:t>5. Előadás</a:t>
            </a:r>
            <a:r>
              <a:rPr lang="en-US" sz="3600" b="1" dirty="0">
                <a:solidFill>
                  <a:schemeClr val="tx1"/>
                </a:solidFill>
              </a:rPr>
              <a:t>: </a:t>
            </a:r>
            <a:r>
              <a:rPr lang="hu-HU" sz="3600" b="1" dirty="0">
                <a:solidFill>
                  <a:schemeClr val="tx1"/>
                </a:solidFill>
              </a:rPr>
              <a:t>	Adatkapcsolati réteg</a:t>
            </a:r>
          </a:p>
          <a:p>
            <a:r>
              <a:rPr lang="hu-HU" sz="3600" b="1" dirty="0">
                <a:solidFill>
                  <a:schemeClr val="tx1"/>
                </a:solidFill>
              </a:rPr>
              <a:t>			2.rész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Based on slides from </a:t>
            </a:r>
            <a:r>
              <a:rPr lang="hu-HU" b="1" dirty="0"/>
              <a:t>Zoltán Ács ELTE</a:t>
            </a:r>
            <a:r>
              <a:rPr lang="hu-HU" dirty="0"/>
              <a:t> and </a:t>
            </a:r>
            <a:r>
              <a:rPr lang="en-US" dirty="0"/>
              <a:t>D. </a:t>
            </a:r>
            <a:r>
              <a:rPr lang="en-US" dirty="0" err="1"/>
              <a:t>Choffnes</a:t>
            </a:r>
            <a:r>
              <a:rPr lang="en-US" dirty="0"/>
              <a:t> Northeastern U.</a:t>
            </a:r>
            <a:r>
              <a:rPr lang="hu-HU" dirty="0"/>
              <a:t>, </a:t>
            </a:r>
            <a:r>
              <a:rPr lang="hu-HU" dirty="0" err="1"/>
              <a:t>Philippa</a:t>
            </a:r>
            <a:r>
              <a:rPr lang="hu-HU" dirty="0"/>
              <a:t> </a:t>
            </a:r>
            <a:r>
              <a:rPr lang="hu-HU" dirty="0" err="1"/>
              <a:t>Gill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StonyBrook</a:t>
            </a:r>
            <a:r>
              <a:rPr lang="hu-HU" dirty="0"/>
              <a:t> University , </a:t>
            </a:r>
            <a:r>
              <a:rPr lang="en-US" dirty="0"/>
              <a:t>Revised </a:t>
            </a:r>
            <a:r>
              <a:rPr lang="hu-HU" dirty="0"/>
              <a:t>Spring</a:t>
            </a:r>
            <a:r>
              <a:rPr lang="en-US" dirty="0"/>
              <a:t> 201</a:t>
            </a:r>
            <a:r>
              <a:rPr lang="hu-HU" dirty="0"/>
              <a:t>6</a:t>
            </a:r>
            <a:r>
              <a:rPr lang="en-US" dirty="0"/>
              <a:t> by </a:t>
            </a:r>
            <a:r>
              <a:rPr lang="hu-HU" dirty="0"/>
              <a:t>S</a:t>
            </a:r>
            <a:r>
              <a:rPr lang="en-US" dirty="0"/>
              <a:t>. </a:t>
            </a:r>
            <a:r>
              <a:rPr lang="hu-HU" dirty="0"/>
              <a:t>Laki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0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CRC számításra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125311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200" b="1" dirty="0"/>
              <a:t>Keret:</a:t>
            </a:r>
            <a:r>
              <a:rPr lang="hu-HU" sz="2200" dirty="0"/>
              <a:t> 1101011011 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dirty="0"/>
              <a:t>Generátor</a:t>
            </a:r>
            <a:r>
              <a:rPr lang="hu-HU" sz="2200" dirty="0"/>
              <a:t>: 10011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200" b="1" dirty="0"/>
              <a:t>A továbbítandó üzenet:</a:t>
            </a:r>
            <a:r>
              <a:rPr lang="hu-HU" sz="2200" dirty="0"/>
              <a:t> </a:t>
            </a:r>
            <a:r>
              <a:rPr lang="hu-HU" sz="2200" i="1" dirty="0"/>
              <a:t>11010110111110</a:t>
            </a:r>
            <a:endParaRPr lang="en-US" sz="2200" i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3257551"/>
            <a:ext cx="4795838" cy="271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844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áttekintés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27838"/>
              </a:xfrm>
            </p:spPr>
            <p:txBody>
              <a:bodyPr>
                <a:noAutofit/>
              </a:bodyPr>
              <a:lstStyle/>
              <a:p>
                <a:r>
                  <a:rPr lang="hu-HU" sz="1800" dirty="0"/>
                  <a:t>A </a:t>
                </a:r>
                <a:r>
                  <a:rPr lang="hu-HU" sz="1800" i="1" dirty="0"/>
                  <a:t>G(x)</a:t>
                </a:r>
                <a:r>
                  <a:rPr lang="hu-HU" sz="1800" dirty="0"/>
                  <a:t> többszöröseinek megfelelő bithibákat nem ismerjük fel, azaz, ha </a:t>
                </a:r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/>
                  <a:t>.</a:t>
                </a:r>
              </a:p>
              <a:p>
                <a:r>
                  <a:rPr lang="hu-HU" sz="1800" i="1" dirty="0"/>
                  <a:t>G(x)</a:t>
                </a:r>
                <a:r>
                  <a:rPr lang="hu-HU" sz="1800" dirty="0"/>
                  <a:t> legmagasabb illetve legalacsonyabb fokú tagjának együtthatója mindig </a:t>
                </a:r>
                <a:r>
                  <a:rPr lang="hu-HU" sz="1800" i="1" dirty="0"/>
                  <a:t>1</a:t>
                </a:r>
                <a:r>
                  <a:rPr lang="hu-HU" sz="1800" dirty="0"/>
                  <a:t>.</a:t>
                </a:r>
              </a:p>
              <a:p>
                <a:pPr marL="0" indent="0">
                  <a:buNone/>
                </a:pPr>
                <a:r>
                  <a:rPr lang="hu-HU" sz="1800" b="1" dirty="0"/>
                  <a:t>Hiba események</a:t>
                </a:r>
              </a:p>
              <a:p>
                <a14:m>
                  <m:oMath xmlns:m="http://schemas.openxmlformats.org/officeDocument/2006/math"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hu-HU" sz="1800" dirty="0"/>
                  <a:t>, azaz </a:t>
                </a:r>
                <a:r>
                  <a:rPr lang="hu-HU" sz="1800" i="1" dirty="0"/>
                  <a:t>i</a:t>
                </a:r>
                <a:r>
                  <a:rPr lang="hu-HU" sz="1800" dirty="0"/>
                  <a:t> a hibás bit sorszáma, mivel G(x) kettő vagy több tagból áll, ezért minden egybites hibát jelezni tud.</a:t>
                </a:r>
              </a:p>
              <a:p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+1) (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1800" dirty="0"/>
                  <a:t>, azaz két izolált egybites hiba esetén.</a:t>
                </a:r>
              </a:p>
              <a:p>
                <a:pPr lvl="1"/>
                <a:r>
                  <a:rPr lang="hu-HU" sz="1800" i="1" dirty="0"/>
                  <a:t>G(x)</a:t>
                </a:r>
                <a:r>
                  <a:rPr lang="hu-HU" sz="1800" dirty="0"/>
                  <a:t> ne legyen osztható </a:t>
                </a:r>
                <a:r>
                  <a:rPr lang="hu-HU" sz="1800" i="1" dirty="0"/>
                  <a:t>x</a:t>
                </a:r>
                <a:r>
                  <a:rPr lang="hu-HU" sz="1800" dirty="0"/>
                  <a:t>-szel;</a:t>
                </a:r>
              </a:p>
              <a:p>
                <a:pPr lvl="1"/>
                <a:r>
                  <a:rPr lang="hu-HU" sz="1800" i="1" dirty="0"/>
                  <a:t>G(x)</a:t>
                </a:r>
                <a:r>
                  <a:rPr lang="hu-HU" sz="1800" dirty="0"/>
                  <a:t> ne legyen osztható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hu-HU" sz="1800" dirty="0"/>
                  <a:t> –</a:t>
                </a:r>
                <a:r>
                  <a:rPr lang="hu-HU" sz="1800" dirty="0" err="1"/>
                  <a:t>gyel</a:t>
                </a:r>
                <a:r>
                  <a:rPr lang="hu-HU" sz="1800" dirty="0"/>
                  <a:t> semmilyen maximális kerethossznál kisebb k-ra. (Pl.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u-HU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sz="18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hu-HU" sz="1800" dirty="0"/>
                  <a:t>)</a:t>
                </a:r>
              </a:p>
              <a:p>
                <a:r>
                  <a:rPr lang="hu-HU" sz="1800" dirty="0"/>
                  <a:t>Ha </a:t>
                </a:r>
                <a:r>
                  <a:rPr lang="hu-HU" sz="1800" i="1" dirty="0"/>
                  <a:t>E(x)</a:t>
                </a:r>
                <a:r>
                  <a:rPr lang="hu-HU" sz="1800" dirty="0"/>
                  <a:t> páratlan számú tagot tartalmaz, akkor nem lehet </a:t>
                </a:r>
                <a:r>
                  <a:rPr lang="hu-HU" sz="1800" i="1" dirty="0"/>
                  <a:t>x+1</a:t>
                </a:r>
                <a:r>
                  <a:rPr lang="hu-HU" sz="1800" dirty="0"/>
                  <a:t> többszöröse. Azaz, ha </a:t>
                </a:r>
                <a:r>
                  <a:rPr lang="hu-HU" sz="1800" i="1" dirty="0"/>
                  <a:t>G(x)</a:t>
                </a:r>
                <a:r>
                  <a:rPr lang="hu-HU" sz="1800" dirty="0"/>
                  <a:t> az </a:t>
                </a:r>
                <a:r>
                  <a:rPr lang="hu-HU" sz="1800" i="1" dirty="0"/>
                  <a:t>x+1</a:t>
                </a:r>
                <a:r>
                  <a:rPr lang="hu-HU" sz="1800" dirty="0"/>
                  <a:t> többszöröse, akkor minden páratlan számú hiba felismerhető</a:t>
                </a:r>
              </a:p>
              <a:p>
                <a:r>
                  <a:rPr lang="hu-HU" sz="1800" dirty="0"/>
                  <a:t>Egy </a:t>
                </a:r>
                <a:r>
                  <a:rPr lang="hu-HU" sz="1800" i="1" dirty="0"/>
                  <a:t>r </a:t>
                </a:r>
                <a:r>
                  <a:rPr lang="hu-HU" sz="1800" dirty="0"/>
                  <a:t>ellenőrző bittel ellátott polinom-kód minden legfeljebb </a:t>
                </a:r>
                <a:r>
                  <a:rPr lang="hu-HU" sz="1800" i="1" dirty="0"/>
                  <a:t>r </a:t>
                </a:r>
                <a:r>
                  <a:rPr lang="hu-HU" sz="1800" dirty="0"/>
                  <a:t>hosszúságú csoportos hibát jelezni tud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27838"/>
              </a:xfrm>
              <a:blipFill rotWithShape="1">
                <a:blip r:embed="rId2"/>
                <a:stretch>
                  <a:fillRect l="-618" t="-631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736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a gyakorlatban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sz="2200" dirty="0"/>
                  <a:t>IEEE 802 által használt polinom az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hu-HU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hu-HU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hu-HU" sz="22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hu-HU" sz="2200" dirty="0"/>
              </a:p>
              <a:p>
                <a:r>
                  <a:rPr lang="hu-HU" sz="2200" dirty="0"/>
                  <a:t>Néhány jó tulajdonságai a fenti polinomnak: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hu-HU" sz="2200" dirty="0"/>
                  <a:t>minden legfeljebb 32 bites hibacsomót képes jelezni,</a:t>
                </a:r>
              </a:p>
              <a:p>
                <a:pPr marL="544068" lvl="1" indent="-342900">
                  <a:buFont typeface="+mj-lt"/>
                  <a:buAutoNum type="arabicPeriod"/>
                </a:pPr>
                <a:r>
                  <a:rPr lang="hu-HU" sz="2200" dirty="0"/>
                  <a:t>minden páratlan számú bitet érintő hibacsomót tud jelezni. </a:t>
                </a:r>
              </a:p>
              <a:p>
                <a:pPr marL="0" indent="0">
                  <a:buNone/>
                </a:pPr>
                <a:endParaRPr lang="hu-HU" sz="2200" b="1" dirty="0"/>
              </a:p>
              <a:p>
                <a:pPr marL="0" indent="0">
                  <a:buNone/>
                </a:pPr>
                <a:r>
                  <a:rPr lang="hu-HU" sz="2200" b="1" dirty="0" err="1"/>
                  <a:t>Peterson</a:t>
                </a:r>
                <a:r>
                  <a:rPr lang="hu-HU" sz="2200" b="1" dirty="0"/>
                  <a:t> és Brown (1961)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2000" dirty="0"/>
                  <a:t>Szerkeszthető egy egyszerű, léptető regiszteres áramkör az ellenőrző összeg hardverben történő kiszámítására és ellenőrzésére.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28" t="-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95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Adatkapcsolati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138985" y="1600200"/>
            <a:ext cx="5852614" cy="5105400"/>
          </a:xfrm>
        </p:spPr>
        <p:txBody>
          <a:bodyPr anchor="ctr">
            <a:normAutofit fontScale="92500" lnSpcReduction="20000"/>
          </a:bodyPr>
          <a:lstStyle/>
          <a:p>
            <a:r>
              <a:rPr lang="hu-HU" dirty="0"/>
              <a:t>Szolgáltatás</a:t>
            </a:r>
            <a:endParaRPr lang="en-US" dirty="0"/>
          </a:p>
          <a:p>
            <a:pPr lvl="1"/>
            <a:r>
              <a:rPr lang="hu-HU" dirty="0"/>
              <a:t>Adatok keretekre tördelése: határok a csomagok között </a:t>
            </a:r>
          </a:p>
          <a:p>
            <a:pPr lvl="1"/>
            <a:r>
              <a:rPr lang="hu-HU" dirty="0"/>
              <a:t>Közeghozzáférés vezérlés</a:t>
            </a:r>
            <a:r>
              <a:rPr lang="en-US" dirty="0"/>
              <a:t> (MAC)</a:t>
            </a:r>
          </a:p>
          <a:p>
            <a:pPr lvl="1"/>
            <a:r>
              <a:rPr lang="en-US" dirty="0"/>
              <a:t>Per-hop </a:t>
            </a:r>
            <a:r>
              <a:rPr lang="hu-HU" dirty="0"/>
              <a:t>megbízhatóság és folyamvezérlés</a:t>
            </a:r>
          </a:p>
          <a:p>
            <a:r>
              <a:rPr lang="hu-HU" dirty="0"/>
              <a:t>Interfész</a:t>
            </a:r>
            <a:endParaRPr lang="en-US" dirty="0"/>
          </a:p>
          <a:p>
            <a:pPr lvl="1"/>
            <a:r>
              <a:rPr lang="hu-HU" dirty="0"/>
              <a:t>Keret küldése két közös médiumra kötött eszköz között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hu-HU" dirty="0"/>
              <a:t>Protokoll</a:t>
            </a:r>
            <a:endParaRPr lang="en-US" dirty="0"/>
          </a:p>
          <a:p>
            <a:pPr lvl="1"/>
            <a:r>
              <a:rPr lang="hu-HU" dirty="0"/>
              <a:t>Fizikai címzés</a:t>
            </a:r>
            <a:r>
              <a:rPr lang="en-US" dirty="0"/>
              <a:t> (</a:t>
            </a:r>
            <a:r>
              <a:rPr lang="hu-HU" dirty="0"/>
              <a:t>pl.</a:t>
            </a:r>
            <a:r>
              <a:rPr lang="en-US" dirty="0"/>
              <a:t> MAC address</a:t>
            </a:r>
            <a:r>
              <a:rPr lang="hu-HU" dirty="0"/>
              <a:t>, IB </a:t>
            </a:r>
            <a:r>
              <a:rPr lang="hu-HU" dirty="0" err="1"/>
              <a:t>address</a:t>
            </a:r>
            <a:r>
              <a:rPr lang="en-US" dirty="0"/>
              <a:t>)</a:t>
            </a:r>
          </a:p>
          <a:p>
            <a:r>
              <a:rPr lang="hu-HU" dirty="0"/>
              <a:t>Példák</a:t>
            </a:r>
            <a:r>
              <a:rPr lang="en-US" dirty="0"/>
              <a:t>: Ethernet, </a:t>
            </a:r>
            <a:r>
              <a:rPr lang="en-US" dirty="0" err="1"/>
              <a:t>Wifi</a:t>
            </a:r>
            <a:r>
              <a:rPr lang="en-US" dirty="0"/>
              <a:t>, </a:t>
            </a:r>
            <a:r>
              <a:rPr lang="hu-HU" dirty="0" err="1"/>
              <a:t>InfiniBand</a:t>
            </a:r>
            <a:endParaRPr lang="en-US" dirty="0"/>
          </a:p>
        </p:txBody>
      </p:sp>
      <p:sp>
        <p:nvSpPr>
          <p:cNvPr id="19" name="Left Brace 18"/>
          <p:cNvSpPr/>
          <p:nvPr/>
        </p:nvSpPr>
        <p:spPr>
          <a:xfrm>
            <a:off x="2579425" y="1842448"/>
            <a:ext cx="559559" cy="4653886"/>
          </a:xfrm>
          <a:prstGeom prst="leftBrace">
            <a:avLst>
              <a:gd name="adj1" fmla="val 8333"/>
              <a:gd name="adj2" fmla="val 73291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4"/>
          <p:cNvSpPr/>
          <p:nvPr/>
        </p:nvSpPr>
        <p:spPr>
          <a:xfrm>
            <a:off x="184492" y="2088136"/>
            <a:ext cx="2258720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157070" y="2088136"/>
            <a:ext cx="2231550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173252" y="2663624"/>
            <a:ext cx="2269960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145694" y="2663624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4" name="Rectangle 8"/>
          <p:cNvSpPr/>
          <p:nvPr/>
        </p:nvSpPr>
        <p:spPr>
          <a:xfrm>
            <a:off x="173383" y="3236801"/>
            <a:ext cx="2269960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45825" y="3236801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6" name="Rectangle 10"/>
          <p:cNvSpPr/>
          <p:nvPr/>
        </p:nvSpPr>
        <p:spPr>
          <a:xfrm>
            <a:off x="173383" y="3809978"/>
            <a:ext cx="2269960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145825" y="3809978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8" name="Rectangle 12"/>
          <p:cNvSpPr/>
          <p:nvPr/>
        </p:nvSpPr>
        <p:spPr>
          <a:xfrm>
            <a:off x="173383" y="4383155"/>
            <a:ext cx="2269960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>
            <a:off x="145825" y="4383155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Rectangle 14"/>
          <p:cNvSpPr/>
          <p:nvPr/>
        </p:nvSpPr>
        <p:spPr>
          <a:xfrm>
            <a:off x="173383" y="4960889"/>
            <a:ext cx="2269960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145825" y="4960889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Rectangle 16"/>
          <p:cNvSpPr/>
          <p:nvPr/>
        </p:nvSpPr>
        <p:spPr>
          <a:xfrm>
            <a:off x="173514" y="5534066"/>
            <a:ext cx="2269960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145956" y="5534066"/>
            <a:ext cx="2242654" cy="5731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293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Adatkapcsolati réteg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52884" y="1600200"/>
            <a:ext cx="5538716" cy="5105400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Funkciók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Adat blokkok</a:t>
            </a:r>
            <a:r>
              <a:rPr lang="en-US" dirty="0"/>
              <a:t> (</a:t>
            </a:r>
            <a:r>
              <a:rPr lang="hu-HU" dirty="0">
                <a:solidFill>
                  <a:schemeClr val="accent1"/>
                </a:solidFill>
              </a:rPr>
              <a:t>keretek/f</a:t>
            </a:r>
            <a:r>
              <a:rPr lang="en-US" dirty="0" err="1">
                <a:solidFill>
                  <a:schemeClr val="accent1"/>
                </a:solidFill>
              </a:rPr>
              <a:t>rames</a:t>
            </a:r>
            <a:r>
              <a:rPr lang="en-US" dirty="0"/>
              <a:t>) </a:t>
            </a:r>
            <a:r>
              <a:rPr lang="hu-HU" dirty="0"/>
              <a:t>küldése eszközök között</a:t>
            </a:r>
            <a:endParaRPr lang="en-US" dirty="0"/>
          </a:p>
          <a:p>
            <a:pPr lvl="1"/>
            <a:r>
              <a:rPr lang="hu-HU" dirty="0"/>
              <a:t>A fizikai közeghez való hozzáférés szabályozása</a:t>
            </a:r>
            <a:endParaRPr lang="en-US" dirty="0"/>
          </a:p>
          <a:p>
            <a:r>
              <a:rPr lang="hu-HU" dirty="0"/>
              <a:t>Legfőbb kihívások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Hogyan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keretezzük</a:t>
            </a:r>
            <a:r>
              <a:rPr lang="hu-HU" dirty="0"/>
              <a:t> az adatokat?</a:t>
            </a:r>
            <a:endParaRPr lang="en-US" dirty="0"/>
          </a:p>
          <a:p>
            <a:pPr lvl="1"/>
            <a:r>
              <a:rPr lang="hu-HU" dirty="0"/>
              <a:t>Hogyan ismerjük fel a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hibát</a:t>
            </a:r>
            <a:r>
              <a:rPr lang="hu-HU" dirty="0"/>
              <a:t>?</a:t>
            </a:r>
            <a:endParaRPr lang="en-US" dirty="0"/>
          </a:p>
          <a:p>
            <a:pPr lvl="1"/>
            <a:r>
              <a:rPr lang="hu-HU" dirty="0"/>
              <a:t>Hogyan vezéreljük a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közeghozzáférést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(</a:t>
            </a:r>
            <a:r>
              <a:rPr lang="en-US" dirty="0">
                <a:solidFill>
                  <a:schemeClr val="accent1"/>
                </a:solidFill>
              </a:rPr>
              <a:t>MAC</a:t>
            </a:r>
            <a:r>
              <a:rPr lang="en-US" dirty="0"/>
              <a:t>)?</a:t>
            </a:r>
          </a:p>
          <a:p>
            <a:pPr lvl="1"/>
            <a:r>
              <a:rPr lang="hu-HU" dirty="0"/>
              <a:t>Hogyan oldjuk fel vagy előzzük meg az </a:t>
            </a:r>
            <a:r>
              <a:rPr lang="hu-HU" dirty="0">
                <a:solidFill>
                  <a:schemeClr val="bg2">
                    <a:lumMod val="50000"/>
                  </a:schemeClr>
                </a:solidFill>
              </a:rPr>
              <a:t>ütközés</a:t>
            </a:r>
            <a:r>
              <a:rPr lang="hu-HU" dirty="0"/>
              <a:t>i helyzeteket?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70798" y="2238270"/>
            <a:ext cx="2242663" cy="573177"/>
          </a:xfrm>
          <a:prstGeom prst="rect">
            <a:avLst/>
          </a:prstGeom>
          <a:solidFill>
            <a:srgbClr val="7030A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Alkalmazási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0536" y="2813758"/>
            <a:ext cx="2242654" cy="573177"/>
          </a:xfrm>
          <a:prstGeom prst="rect">
            <a:avLst/>
          </a:prstGeom>
          <a:solidFill>
            <a:srgbClr val="00206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85000"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Megjelenítési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70667" y="3386935"/>
            <a:ext cx="2242654" cy="573177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Ülés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70667" y="3960112"/>
            <a:ext cx="2242654" cy="573177"/>
          </a:xfrm>
          <a:prstGeom prst="rect">
            <a:avLst/>
          </a:prstGeom>
          <a:solidFill>
            <a:srgbClr val="00B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Szállítói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270667" y="4533289"/>
            <a:ext cx="2242654" cy="573177"/>
          </a:xfrm>
          <a:prstGeom prst="rect">
            <a:avLst/>
          </a:prstGeom>
          <a:solidFill>
            <a:srgbClr val="92D05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Hálózati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70667" y="5111023"/>
            <a:ext cx="2242654" cy="573177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Adatkapcsolati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270798" y="5684200"/>
            <a:ext cx="2242654" cy="573177"/>
          </a:xfrm>
          <a:prstGeom prst="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Clr>
                <a:schemeClr val="bg1"/>
              </a:buClr>
              <a:buNone/>
            </a:pPr>
            <a:r>
              <a:rPr lang="hu-HU" sz="3200" dirty="0">
                <a:solidFill>
                  <a:schemeClr val="bg1"/>
                </a:solidFill>
              </a:rPr>
              <a:t>Fizikai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2647665" y="1869744"/>
            <a:ext cx="559559" cy="4653886"/>
          </a:xfrm>
          <a:prstGeom prst="leftBrace">
            <a:avLst>
              <a:gd name="adj1" fmla="val 8333"/>
              <a:gd name="adj2" fmla="val 75930"/>
            </a:avLst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86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000" dirty="0"/>
              <a:t>Forgalomszabályozás</a:t>
            </a:r>
            <a:endParaRPr lang="en-US" sz="40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5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Forgalomszabályozás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gyors adó lassú vevő problémája (</a:t>
            </a:r>
            <a:r>
              <a:rPr lang="hu-HU" sz="2400" i="1" dirty="0"/>
              <a:t>elárasztás</a:t>
            </a:r>
            <a:r>
              <a:rPr lang="hu-HU" sz="2400" dirty="0"/>
              <a:t>)</a:t>
            </a:r>
          </a:p>
          <a:p>
            <a:r>
              <a:rPr lang="hu-HU" sz="2400" dirty="0"/>
              <a:t>még hibamentes átvitel esetén se lesz képes a vevő kezelni a bejövő kereteket</a:t>
            </a:r>
          </a:p>
          <a:p>
            <a:pPr marL="0" indent="0">
              <a:buNone/>
            </a:pPr>
            <a:r>
              <a:rPr lang="hu-HU" sz="2400" b="1" dirty="0"/>
              <a:t>Megoldási lehetőségek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dirty="0"/>
              <a:t>visszacsatolás alapú forgalomszabályozás (avagy angolul </a:t>
            </a:r>
            <a:r>
              <a:rPr lang="hu-HU" i="1" dirty="0" err="1"/>
              <a:t>feedback-based</a:t>
            </a:r>
            <a:r>
              <a:rPr lang="hu-HU" i="1" dirty="0"/>
              <a:t> flow </a:t>
            </a:r>
            <a:r>
              <a:rPr lang="hu-HU" i="1" dirty="0" err="1"/>
              <a:t>control</a:t>
            </a:r>
            <a:r>
              <a:rPr lang="hu-HU" dirty="0"/>
              <a:t>)</a:t>
            </a:r>
          </a:p>
          <a:p>
            <a:pPr marL="932688" lvl="2" indent="-457200"/>
            <a:r>
              <a:rPr lang="hu-HU" sz="2200" dirty="0"/>
              <a:t>engedélyezés</a:t>
            </a:r>
          </a:p>
          <a:p>
            <a:pPr marL="749808" lvl="1" indent="-457200">
              <a:buFont typeface="+mj-lt"/>
              <a:buAutoNum type="arabicPeriod"/>
            </a:pPr>
            <a:r>
              <a:rPr lang="hu-HU" dirty="0"/>
              <a:t>Sebesség alapú forgalomszabályozás (avagy angolul </a:t>
            </a:r>
            <a:r>
              <a:rPr lang="hu-HU" i="1" dirty="0" err="1"/>
              <a:t>rate-based</a:t>
            </a:r>
            <a:r>
              <a:rPr lang="hu-HU" i="1" dirty="0"/>
              <a:t> flow </a:t>
            </a:r>
            <a:r>
              <a:rPr lang="hu-HU" i="1" dirty="0" err="1"/>
              <a:t>control</a:t>
            </a:r>
            <a:r>
              <a:rPr lang="hu-HU" dirty="0"/>
              <a:t>)</a:t>
            </a:r>
          </a:p>
          <a:p>
            <a:pPr marL="932688" lvl="2" indent="-457200"/>
            <a:r>
              <a:rPr lang="hu-HU" dirty="0"/>
              <a:t>protokollba integrált sebességkorlát</a:t>
            </a:r>
          </a:p>
          <a:p>
            <a:pPr marL="932688" lvl="2" indent="-457200"/>
            <a:r>
              <a:rPr lang="hu-HU" dirty="0"/>
              <a:t>az adatkapcsolati réteg nem használja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71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Elemi adatkapcsolati protokollok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7094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1800" b="1" dirty="0"/>
              <a:t>Feltevések</a:t>
            </a:r>
          </a:p>
          <a:p>
            <a:pPr>
              <a:spcBef>
                <a:spcPts val="600"/>
              </a:spcBef>
            </a:pPr>
            <a:r>
              <a:rPr lang="hu-HU" sz="1800" dirty="0"/>
              <a:t>A fizikai, az adatkapcsolati és a hálózati réteg független folyamatok, amelyek üzeneteken keresztül kommunikálnak egymással.</a:t>
            </a:r>
          </a:p>
          <a:p>
            <a:pPr>
              <a:spcBef>
                <a:spcPts val="600"/>
              </a:spcBef>
            </a:pPr>
            <a:r>
              <a:rPr lang="hu-HU" sz="1800" dirty="0"/>
              <a:t>Az </a:t>
            </a:r>
            <a:r>
              <a:rPr lang="hu-HU" sz="1800" i="1" dirty="0"/>
              <a:t>A </a:t>
            </a:r>
            <a:r>
              <a:rPr lang="hu-HU" sz="1800" dirty="0"/>
              <a:t>gép megbízható, összeköttetés alapú szolgálat alkalmazásával akar a </a:t>
            </a:r>
            <a:r>
              <a:rPr lang="hu-HU" sz="1800" i="1" dirty="0"/>
              <a:t>B </a:t>
            </a:r>
            <a:r>
              <a:rPr lang="hu-HU" sz="1800" dirty="0"/>
              <a:t>gépnek egy hosszú adatfolyamot küldeni. (Adatok előállítására sosem kell várnia A gépnek.)</a:t>
            </a:r>
          </a:p>
          <a:p>
            <a:pPr>
              <a:spcBef>
                <a:spcPts val="600"/>
              </a:spcBef>
            </a:pPr>
            <a:r>
              <a:rPr lang="hu-HU" sz="1800" dirty="0"/>
              <a:t>A gépek nem fagynak le.</a:t>
            </a:r>
          </a:p>
          <a:p>
            <a:pPr>
              <a:spcBef>
                <a:spcPts val="600"/>
              </a:spcBef>
            </a:pPr>
            <a:r>
              <a:rPr lang="hu-HU" sz="1800" dirty="0"/>
              <a:t>Adatkapcsolati fejrészben vezérlési információk; adatkapcsolati lábrészben ellenőrző összeg</a:t>
            </a:r>
          </a:p>
          <a:p>
            <a:pPr marL="0" indent="0">
              <a:buNone/>
            </a:pPr>
            <a:r>
              <a:rPr lang="hu-HU" sz="1800" b="1" dirty="0"/>
              <a:t>Kommunikációs fajták</a:t>
            </a:r>
          </a:p>
          <a:p>
            <a:pPr lvl="1">
              <a:spcBef>
                <a:spcPts val="600"/>
              </a:spcBef>
            </a:pPr>
            <a:r>
              <a:rPr lang="hu-HU" sz="1800" i="1" dirty="0"/>
              <a:t>szimplex kommunikáció </a:t>
            </a:r>
            <a:r>
              <a:rPr lang="hu-HU" sz="1800" dirty="0"/>
              <a:t>– a kommunikáció pusztán egy irányba lehetséges</a:t>
            </a:r>
          </a:p>
          <a:p>
            <a:pPr lvl="1">
              <a:spcBef>
                <a:spcPts val="600"/>
              </a:spcBef>
            </a:pPr>
            <a:r>
              <a:rPr lang="hu-HU" sz="1800" i="1" dirty="0"/>
              <a:t>fél-duplex kommunikáció – </a:t>
            </a:r>
            <a:r>
              <a:rPr lang="hu-HU" sz="1800" dirty="0"/>
              <a:t>mindkét irányba folyhat kommunikáció, de egyszerre csak egy irány lehet aktív.</a:t>
            </a:r>
          </a:p>
          <a:p>
            <a:pPr lvl="1">
              <a:spcBef>
                <a:spcPts val="600"/>
              </a:spcBef>
            </a:pPr>
            <a:r>
              <a:rPr lang="hu-HU" sz="1800" i="1" dirty="0"/>
              <a:t>duplex kommunikáció</a:t>
            </a:r>
            <a:r>
              <a:rPr lang="hu-HU" sz="1800" dirty="0"/>
              <a:t> – mindkét irányba folyhat kommunikáció szimultán módon</a:t>
            </a:r>
          </a:p>
        </p:txBody>
      </p:sp>
    </p:spTree>
    <p:extLst>
      <p:ext uri="{BB962C8B-B14F-4D97-AF65-F5344CB8AC3E}">
        <p14:creationId xmlns:p14="http://schemas.microsoft.com/office/powerpoint/2010/main" val="389659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Korlátozás nélküli szimplex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dirty="0"/>
              <a:t>a legegyszerűbb protokoll („utópia”)</a:t>
            </a:r>
          </a:p>
          <a:p>
            <a:pPr marL="0" indent="0">
              <a:buNone/>
            </a:pPr>
            <a:r>
              <a:rPr lang="hu-HU" sz="2000" b="1" dirty="0"/>
              <a:t>A környezet</a:t>
            </a:r>
          </a:p>
          <a:p>
            <a:pPr lvl="1"/>
            <a:r>
              <a:rPr lang="hu-HU" sz="2000" dirty="0"/>
              <a:t>mind az adó, mind a vevő hálózati rétegei mindig készen állnak;</a:t>
            </a:r>
          </a:p>
          <a:p>
            <a:pPr lvl="1"/>
            <a:r>
              <a:rPr lang="hu-HU" sz="2000" dirty="0"/>
              <a:t>a feldolgozási időktől eltekintünk;</a:t>
            </a:r>
          </a:p>
          <a:p>
            <a:pPr lvl="1"/>
            <a:r>
              <a:rPr lang="hu-HU" sz="2000" dirty="0"/>
              <a:t>végtelen puffer-területet feltételezünk;</a:t>
            </a:r>
          </a:p>
          <a:p>
            <a:pPr lvl="1"/>
            <a:r>
              <a:rPr lang="hu-HU" sz="2000" dirty="0"/>
              <a:t>Az adatkapcsolati rétegek közötti kommunikációs csatorna sosem rontja vagy veszíti el a kereteket;</a:t>
            </a:r>
          </a:p>
          <a:p>
            <a:pPr marL="0" indent="0">
              <a:buNone/>
            </a:pPr>
            <a:r>
              <a:rPr lang="hu-HU" sz="2000" b="1" dirty="0"/>
              <a:t>A protokoll</a:t>
            </a:r>
            <a:r>
              <a:rPr lang="hu-HU" sz="2000" dirty="0"/>
              <a:t> </a:t>
            </a:r>
          </a:p>
          <a:p>
            <a:pPr lvl="1"/>
            <a:r>
              <a:rPr lang="hu-HU" sz="2000" dirty="0"/>
              <a:t>résztvevők: </a:t>
            </a:r>
            <a:r>
              <a:rPr lang="hu-HU" sz="2000" i="1" dirty="0"/>
              <a:t>küldő</a:t>
            </a:r>
            <a:r>
              <a:rPr lang="hu-HU" sz="2000" dirty="0"/>
              <a:t> és </a:t>
            </a:r>
            <a:r>
              <a:rPr lang="hu-HU" sz="2000" i="1" dirty="0"/>
              <a:t>vevő;</a:t>
            </a:r>
          </a:p>
          <a:p>
            <a:pPr lvl="1"/>
            <a:r>
              <a:rPr lang="hu-HU" sz="2000" dirty="0"/>
              <a:t>nincs sem sorszámozás, sem nyugta;</a:t>
            </a:r>
          </a:p>
          <a:p>
            <a:pPr lvl="1"/>
            <a:r>
              <a:rPr lang="hu-HU" sz="2000" dirty="0"/>
              <a:t>küldő végtelen ciklusban küldi kifele a kereteket folyamatosan;</a:t>
            </a:r>
          </a:p>
          <a:p>
            <a:pPr lvl="1"/>
            <a:r>
              <a:rPr lang="hu-HU" sz="2000" dirty="0"/>
              <a:t>a vevő kezdetben várakozik az első keret megérkezésére, keret érkezésekor a hardver puffer tartalmát változóba teszi és az adatrészt továbbküldi a hálózati rétegnek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17198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F9609C-AAFB-4F66-A49D-9C9401F82418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19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555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Átvitel hiba nélkül és hibával</a:t>
            </a:r>
            <a:endParaRPr lang="en-US" altLang="en-US" dirty="0"/>
          </a:p>
        </p:txBody>
      </p:sp>
      <p:pic>
        <p:nvPicPr>
          <p:cNvPr id="23556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02"/>
          <a:stretch>
            <a:fillRect/>
          </a:stretch>
        </p:blipFill>
        <p:spPr bwMode="auto">
          <a:xfrm>
            <a:off x="1524000" y="1354138"/>
            <a:ext cx="61722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270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Újra a paritás bit használata 1/4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5577"/>
          </a:xfrm>
        </p:spPr>
        <p:txBody>
          <a:bodyPr>
            <a:noAutofit/>
          </a:bodyPr>
          <a:lstStyle/>
          <a:p>
            <a:r>
              <a:rPr lang="hu-HU" sz="2200" dirty="0"/>
              <a:t>a paritásbitet úgy választjuk meg, hogy a kódszóban levő 1-ek száma páros (vagy páratlan) </a:t>
            </a:r>
          </a:p>
          <a:p>
            <a:pPr lvl="1"/>
            <a:r>
              <a:rPr lang="hu-HU" sz="2200" b="1" dirty="0" err="1"/>
              <a:t>Odd</a:t>
            </a:r>
            <a:r>
              <a:rPr lang="hu-HU" sz="2200" b="1" dirty="0"/>
              <a:t> </a:t>
            </a:r>
            <a:r>
              <a:rPr lang="hu-HU" sz="2200" b="1" dirty="0" err="1"/>
              <a:t>parity</a:t>
            </a:r>
            <a:r>
              <a:rPr lang="hu-HU" sz="2200" dirty="0"/>
              <a:t> – ha az egyesek száma páratlan, akkor 0 befűzése; egyébként 1-es befűzése </a:t>
            </a:r>
          </a:p>
          <a:p>
            <a:pPr lvl="1"/>
            <a:r>
              <a:rPr lang="hu-HU" sz="2200" b="1" dirty="0" err="1"/>
              <a:t>Even</a:t>
            </a:r>
            <a:r>
              <a:rPr lang="hu-HU" sz="2200" b="1" dirty="0"/>
              <a:t> </a:t>
            </a:r>
            <a:r>
              <a:rPr lang="hu-HU" sz="2200" b="1" dirty="0" err="1"/>
              <a:t>parity</a:t>
            </a:r>
            <a:r>
              <a:rPr lang="hu-HU" sz="2200" dirty="0"/>
              <a:t> – ha az egyesek száma páros, akkor 0 befűzése; egyébként 1-es befűzése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9300" y="4792135"/>
            <a:ext cx="12731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1101011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822960" y="4792135"/>
            <a:ext cx="9733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/>
              <a:t>Üzenet</a:t>
            </a:r>
            <a:endParaRPr lang="en-US" sz="2200" b="1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6671130" y="4641171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1101011</a:t>
            </a:r>
            <a:r>
              <a:rPr lang="hu-HU" sz="2200" dirty="0">
                <a:solidFill>
                  <a:srgbClr val="FF0000"/>
                </a:solidFill>
              </a:rPr>
              <a:t>0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0" y="4422803"/>
            <a:ext cx="28518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 err="1"/>
              <a:t>Odd</a:t>
            </a:r>
            <a:r>
              <a:rPr lang="hu-HU" sz="2200" b="1" cap="small" dirty="0"/>
              <a:t> </a:t>
            </a:r>
            <a:r>
              <a:rPr lang="hu-HU" sz="2200" b="1" cap="small" dirty="0" err="1"/>
              <a:t>parity</a:t>
            </a:r>
            <a:r>
              <a:rPr lang="hu-HU" sz="2200" b="1" cap="small" dirty="0"/>
              <a:t> használata</a:t>
            </a:r>
            <a:endParaRPr lang="en-US" sz="2200" b="1" cap="small" dirty="0"/>
          </a:p>
        </p:txBody>
      </p:sp>
      <p:sp>
        <p:nvSpPr>
          <p:cNvPr id="8" name="TextBox 7"/>
          <p:cNvSpPr txBox="1"/>
          <p:nvPr/>
        </p:nvSpPr>
        <p:spPr>
          <a:xfrm>
            <a:off x="6671130" y="5514178"/>
            <a:ext cx="14285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dirty="0"/>
              <a:t>1101011</a:t>
            </a:r>
            <a:r>
              <a:rPr lang="hu-HU" sz="2200" dirty="0">
                <a:solidFill>
                  <a:srgbClr val="FF0000"/>
                </a:solidFill>
              </a:rPr>
              <a:t>1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1" y="5309458"/>
            <a:ext cx="289835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cap="small" dirty="0" err="1"/>
              <a:t>Even</a:t>
            </a:r>
            <a:r>
              <a:rPr lang="hu-HU" sz="2200" b="1" cap="small" dirty="0"/>
              <a:t> </a:t>
            </a:r>
            <a:r>
              <a:rPr lang="hu-HU" sz="2200" b="1" cap="small" dirty="0" err="1"/>
              <a:t>parity</a:t>
            </a:r>
            <a:r>
              <a:rPr lang="hu-HU" sz="2200" b="1" cap="small" dirty="0"/>
              <a:t> használata</a:t>
            </a:r>
            <a:endParaRPr lang="en-US" sz="2200" b="1" cap="small" dirty="0"/>
          </a:p>
        </p:txBody>
      </p:sp>
      <p:sp>
        <p:nvSpPr>
          <p:cNvPr id="10" name="Right Arrow 9"/>
          <p:cNvSpPr/>
          <p:nvPr/>
        </p:nvSpPr>
        <p:spPr>
          <a:xfrm>
            <a:off x="3365174" y="4496601"/>
            <a:ext cx="1378276" cy="105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1" name="TextBox 10"/>
          <p:cNvSpPr txBox="1"/>
          <p:nvPr/>
        </p:nvSpPr>
        <p:spPr>
          <a:xfrm>
            <a:off x="3365174" y="4712297"/>
            <a:ext cx="978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5 darab </a:t>
            </a:r>
          </a:p>
          <a:p>
            <a:pPr algn="ctr"/>
            <a:r>
              <a:rPr lang="hu-HU" dirty="0">
                <a:solidFill>
                  <a:schemeClr val="bg1"/>
                </a:solidFill>
              </a:rPr>
              <a:t>1-es bit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341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Szimplex </a:t>
            </a:r>
            <a:r>
              <a:rPr lang="hu-HU" dirty="0" err="1"/>
              <a:t>megáll-és-vár</a:t>
            </a:r>
            <a:r>
              <a:rPr lang="hu-HU" dirty="0"/>
              <a:t> protokoll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stop-and-wait</a:t>
            </a:r>
            <a:r>
              <a:rPr lang="hu-HU" dirty="0"/>
              <a:t> </a:t>
            </a:r>
            <a:r>
              <a:rPr lang="hu-HU" dirty="0" err="1"/>
              <a:t>protocol</a:t>
            </a:r>
            <a:r>
              <a:rPr lang="hu-HU" dirty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sz="2000" b="1" dirty="0"/>
                  <a:t>A környezet</a:t>
                </a:r>
              </a:p>
              <a:p>
                <a:pPr lvl="1"/>
                <a:r>
                  <a:rPr lang="hu-HU" sz="2000" dirty="0"/>
                  <a:t>mind az adó, mind a vevő hálózati rétegei mindig készen állnak;</a:t>
                </a:r>
              </a:p>
              <a:p>
                <a:pPr lvl="1"/>
                <a:r>
                  <a:rPr lang="hu-HU" sz="2000" dirty="0"/>
                  <a:t>A vevőnek </a:t>
                </a:r>
                <a14:m>
                  <m:oMath xmlns:m="http://schemas.openxmlformats.org/officeDocument/2006/math">
                    <m:r>
                      <a:rPr lang="hu-HU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hu-H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u-HU" sz="2000" dirty="0"/>
                  <a:t> időre van szüksége a bejövő keret feldolgozására (nincs pufferelés és sorban állás sem);</a:t>
                </a:r>
              </a:p>
              <a:p>
                <a:pPr lvl="1"/>
                <a:r>
                  <a:rPr lang="hu-HU" sz="2000" dirty="0"/>
                  <a:t>Az adatkapcsolati rétegek közötti kommunikációs csatorna sosem rontja vagy veszíti el a kereteket;</a:t>
                </a:r>
              </a:p>
              <a:p>
                <a:pPr marL="0" indent="0">
                  <a:buNone/>
                </a:pPr>
                <a:r>
                  <a:rPr lang="hu-HU" sz="2000" b="1" dirty="0"/>
                  <a:t>A protokoll</a:t>
                </a:r>
                <a:r>
                  <a:rPr lang="hu-HU" sz="2000" dirty="0"/>
                  <a:t> </a:t>
                </a:r>
              </a:p>
              <a:p>
                <a:pPr lvl="1"/>
                <a:r>
                  <a:rPr lang="hu-HU" sz="2000" dirty="0"/>
                  <a:t>résztvevők: </a:t>
                </a:r>
                <a:r>
                  <a:rPr lang="hu-HU" sz="2000" i="1" dirty="0"/>
                  <a:t>küldő</a:t>
                </a:r>
                <a:r>
                  <a:rPr lang="hu-HU" sz="2000" dirty="0"/>
                  <a:t> és </a:t>
                </a:r>
                <a:r>
                  <a:rPr lang="hu-HU" sz="2000" i="1" dirty="0"/>
                  <a:t>vevő;</a:t>
                </a:r>
              </a:p>
              <a:p>
                <a:pPr lvl="1"/>
                <a:r>
                  <a:rPr lang="hu-HU" sz="2000" dirty="0"/>
                  <a:t>küldő egyesével küldi kereteket és addig nem küld újat, még nem kap nyugtát a vevőtől;</a:t>
                </a:r>
              </a:p>
              <a:p>
                <a:pPr lvl="1"/>
                <a:r>
                  <a:rPr lang="hu-HU" sz="2000" dirty="0"/>
                  <a:t>a vevő kezdetben várakozik az első keret megérkezésére, keret érkezésekor a hardver puffer tartalmát változóba teszi és az adatrészt továbbküldi a hálózati rétegnek, végül nyugtázza a keretet</a:t>
                </a:r>
              </a:p>
              <a:p>
                <a:pPr marL="0" indent="0">
                  <a:buNone/>
                </a:pPr>
                <a:r>
                  <a:rPr lang="hu-HU" sz="2000" b="1" dirty="0"/>
                  <a:t>Következmény</a:t>
                </a:r>
                <a:r>
                  <a:rPr lang="hu-HU" sz="2000" dirty="0"/>
                  <a:t>: fél-duplex csatorna kell.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40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8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Szimplex protokoll zajos csatornához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9554" y="1484783"/>
                <a:ext cx="8065369" cy="452693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dirty="0"/>
                  <a:t>A környezet</a:t>
                </a:r>
              </a:p>
              <a:p>
                <a:pPr lvl="1"/>
                <a:r>
                  <a:rPr lang="hu-HU" sz="1800" dirty="0"/>
                  <a:t>mind az adó, mind a vevő hálózati rétegei mindig készen állnak;</a:t>
                </a:r>
              </a:p>
              <a:p>
                <a:pPr lvl="1"/>
                <a:r>
                  <a:rPr lang="hu-HU" sz="1800" dirty="0"/>
                  <a:t>A vevőnek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hu-HU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hu-HU" sz="1800" dirty="0"/>
                  <a:t> időre van szüksége a bejövő keret feldolgozására (nincs pufferelés és sorban állás sem);</a:t>
                </a:r>
              </a:p>
              <a:p>
                <a:pPr lvl="1"/>
                <a:r>
                  <a:rPr lang="hu-HU" sz="1800" dirty="0"/>
                  <a:t>Az adatkapcsolati rétegek közötti kommunikációs csatorna hibázhat (keret megsérülése vagy elvesztése);</a:t>
                </a:r>
              </a:p>
              <a:p>
                <a:pPr marL="0" indent="0">
                  <a:buNone/>
                </a:pPr>
                <a:r>
                  <a:rPr lang="hu-HU" sz="1800" b="1" dirty="0"/>
                  <a:t>A protokoll</a:t>
                </a:r>
                <a:r>
                  <a:rPr lang="hu-HU" sz="1800" dirty="0"/>
                  <a:t> </a:t>
                </a:r>
              </a:p>
              <a:p>
                <a:pPr lvl="1"/>
                <a:r>
                  <a:rPr lang="hu-HU" sz="1800" dirty="0"/>
                  <a:t>résztvevők: </a:t>
                </a:r>
                <a:r>
                  <a:rPr lang="hu-HU" sz="1800" i="1" dirty="0"/>
                  <a:t>küldő</a:t>
                </a:r>
                <a:r>
                  <a:rPr lang="hu-HU" sz="1800" dirty="0"/>
                  <a:t> és </a:t>
                </a:r>
                <a:r>
                  <a:rPr lang="hu-HU" sz="1800" i="1" dirty="0"/>
                  <a:t>vevő;</a:t>
                </a:r>
              </a:p>
              <a:p>
                <a:pPr lvl="1"/>
                <a:r>
                  <a:rPr lang="hu-HU" sz="1800" dirty="0"/>
                  <a:t>küldő egyesével küldi kereteket és addig nem küld újat, még nem kap nyugtát a vevőtől egy megadott határidőn belül, ha a határidő lejár, akkor ismételten elküldi az aktuális keretet;</a:t>
                </a:r>
              </a:p>
              <a:p>
                <a:pPr lvl="1"/>
                <a:r>
                  <a:rPr lang="hu-HU" sz="1800" dirty="0"/>
                  <a:t>a vevő kezdetben várakozik az első keret megérkezésére, keret érkezésekor a hardver puffer tartalmát változóba teszi, leellenőrzi a kontroll összeget, </a:t>
                </a:r>
              </a:p>
              <a:p>
                <a:pPr lvl="2"/>
                <a:r>
                  <a:rPr lang="hu-HU" sz="1600" dirty="0"/>
                  <a:t>ha nincs hiba, az adatrészt továbbküldi a hálózati rétegnek, végül nyugtázza a keretet; </a:t>
                </a:r>
              </a:p>
              <a:p>
                <a:pPr lvl="2"/>
                <a:r>
                  <a:rPr lang="hu-HU" sz="1600" dirty="0"/>
                  <a:t>Ha hiba van, akkor eldobja a keretet és nem nyugtáz.</a:t>
                </a:r>
                <a:endParaRPr lang="hu-HU" sz="2000" dirty="0"/>
              </a:p>
              <a:p>
                <a:pPr marL="0" indent="0">
                  <a:buNone/>
                </a:pPr>
                <a:r>
                  <a:rPr lang="hu-HU" sz="1800" b="1" dirty="0"/>
                  <a:t>Következmény</a:t>
                </a:r>
                <a:r>
                  <a:rPr lang="hu-HU" sz="1800" dirty="0"/>
                  <a:t>: duplikátumok lehetnek.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554" y="1484783"/>
                <a:ext cx="8065369" cy="4526932"/>
              </a:xfrm>
              <a:blipFill rotWithShape="1">
                <a:blip r:embed="rId2"/>
                <a:stretch>
                  <a:fillRect l="-680" t="-674" r="-680" b="-2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591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is a probléma?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20888"/>
            <a:ext cx="6238875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369709"/>
            <a:ext cx="27813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586480" y="181346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Általában</a:t>
            </a:r>
            <a:endParaRPr lang="en-US" dirty="0"/>
          </a:p>
        </p:txBody>
      </p:sp>
      <p:sp>
        <p:nvSpPr>
          <p:cNvPr id="7" name="Szövegdoboz 6"/>
          <p:cNvSpPr txBox="1"/>
          <p:nvPr/>
        </p:nvSpPr>
        <p:spPr>
          <a:xfrm>
            <a:off x="3933413" y="18117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Csomagvesztés esetén</a:t>
            </a:r>
            <a:endParaRPr lang="en-US" dirty="0"/>
          </a:p>
        </p:txBody>
      </p:sp>
      <p:sp>
        <p:nvSpPr>
          <p:cNvPr id="8" name="Szövegdoboz 7"/>
          <p:cNvSpPr txBox="1"/>
          <p:nvPr/>
        </p:nvSpPr>
        <p:spPr>
          <a:xfrm>
            <a:off x="6430702" y="181178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ACK vesztés esetén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92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E648CBA-36A1-4E1D-A8D9-8DE49EAE3F8E}" type="slidenum">
              <a:rPr lang="en-GB" altLang="zh-CN" sz="1400">
                <a:solidFill>
                  <a:schemeClr val="bg2"/>
                </a:solidFill>
                <a:latin typeface="Arial" charset="0"/>
              </a:rPr>
              <a:pPr/>
              <a:t>23</a:t>
            </a:fld>
            <a:endParaRPr lang="en-GB" altLang="zh-CN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6627" name="矩形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en-US" dirty="0"/>
              <a:t>Csatorna kihasználtság</a:t>
            </a:r>
            <a:endParaRPr lang="en-US" altLang="en-US" dirty="0"/>
          </a:p>
        </p:txBody>
      </p:sp>
      <p:pic>
        <p:nvPicPr>
          <p:cNvPr id="26628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2" b="11693"/>
          <a:stretch>
            <a:fillRect/>
          </a:stretch>
        </p:blipFill>
        <p:spPr bwMode="auto">
          <a:xfrm>
            <a:off x="670706" y="1614486"/>
            <a:ext cx="7830359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20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Alternáló-bit protokoll (ABP)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569006"/>
                <a:ext cx="7543800" cy="4470661"/>
              </a:xfrm>
            </p:spPr>
            <p:txBody>
              <a:bodyPr>
                <a:noAutofit/>
              </a:bodyPr>
              <a:lstStyle/>
              <a:p>
                <a:r>
                  <a:rPr lang="hu-HU" sz="1600" b="1" dirty="0"/>
                  <a:t>Megoldás: </a:t>
                </a:r>
                <a:r>
                  <a:rPr lang="hu-HU" sz="1600" dirty="0"/>
                  <a:t>sorszámok használata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600" dirty="0"/>
                  <a:t>Mennyi sorszámra lesz szükség?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6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hu-HU" sz="1600" dirty="0"/>
                  <a:t> elegendő</a:t>
                </a:r>
              </a:p>
              <a:p>
                <a:pPr marL="0" indent="0">
                  <a:buNone/>
                </a:pPr>
                <a:r>
                  <a:rPr lang="hu-HU" sz="1600" b="1" dirty="0"/>
                  <a:t>A protokoll (</a:t>
                </a:r>
                <a:r>
                  <a:rPr lang="hu-HU" sz="1600" b="1" i="1" dirty="0"/>
                  <a:t>ARQ</a:t>
                </a:r>
                <a:r>
                  <a:rPr lang="hu-HU" sz="1600" b="1" dirty="0"/>
                  <a:t>) – Alternáló-bit protokoll</a:t>
                </a:r>
              </a:p>
              <a:p>
                <a:r>
                  <a:rPr lang="hu-HU" sz="1600" dirty="0"/>
                  <a:t>résztvevők: </a:t>
                </a:r>
                <a:r>
                  <a:rPr lang="hu-HU" sz="1600" i="1" dirty="0"/>
                  <a:t>küldő</a:t>
                </a:r>
                <a:r>
                  <a:rPr lang="hu-HU" sz="1600" dirty="0"/>
                  <a:t> és </a:t>
                </a:r>
                <a:r>
                  <a:rPr lang="hu-HU" sz="1600" i="1" dirty="0"/>
                  <a:t>vevő;</a:t>
                </a:r>
              </a:p>
              <a:p>
                <a:r>
                  <a:rPr lang="hu-HU" sz="1600" dirty="0"/>
                  <a:t>küldő egyesével küldi a sorszámmal ellátott kereteket (kezdetben 0-s sorszámmal) és addig nem küld újat, még nem kap nyugtát a vevőtől egy megadott határidőn belül:</a:t>
                </a:r>
              </a:p>
              <a:p>
                <a:pPr lvl="1"/>
                <a:r>
                  <a:rPr lang="hu-HU" sz="1600" dirty="0"/>
                  <a:t>ha a nyugta megérkezik a határidőn belül, akkor lépteti a sorszámot </a:t>
                </a:r>
                <a:r>
                  <a:rPr lang="hu-HU" sz="1600" i="1" dirty="0" err="1"/>
                  <a:t>mod</a:t>
                </a:r>
                <a:r>
                  <a:rPr lang="hu-HU" sz="1600" i="1" dirty="0"/>
                  <a:t> 2</a:t>
                </a:r>
                <a:r>
                  <a:rPr lang="hu-HU" sz="1600" dirty="0"/>
                  <a:t> és küldi a következő sorszámmal ellátott keretet;</a:t>
                </a:r>
              </a:p>
              <a:p>
                <a:pPr lvl="1"/>
                <a:r>
                  <a:rPr lang="hu-HU" sz="1600" dirty="0"/>
                  <a:t>ha a határidő lejár, akkor ismételten elküldi az aktuális sorsszámmal ellátott keretet;</a:t>
                </a:r>
              </a:p>
              <a:p>
                <a:r>
                  <a:rPr lang="hu-HU" sz="1600" dirty="0"/>
                  <a:t>a vevő kezdetben várakozik az első keret megérkezésére 0-s sorszámmal, keret érkezésekor a hardver puffer tartalmát változóba teszi, leellenőrzi a kontroll összeget és a sorszámot</a:t>
                </a:r>
              </a:p>
              <a:p>
                <a:pPr lvl="1"/>
                <a:r>
                  <a:rPr lang="hu-HU" sz="1600" dirty="0"/>
                  <a:t>ha nincs hiba, az adatrészt továbbküldi a hálózati rétegnek, végül nyugtázza a keretet és lépteti a sorszámát </a:t>
                </a:r>
                <a:r>
                  <a:rPr lang="hu-HU" sz="1600" i="1" dirty="0" err="1"/>
                  <a:t>mod</a:t>
                </a:r>
                <a:r>
                  <a:rPr lang="hu-HU" sz="1600" i="1" dirty="0"/>
                  <a:t> 2</a:t>
                </a:r>
                <a:r>
                  <a:rPr lang="hu-HU" sz="1600" dirty="0"/>
                  <a:t>;</a:t>
                </a:r>
              </a:p>
              <a:p>
                <a:pPr lvl="1"/>
                <a:r>
                  <a:rPr lang="hu-HU" sz="1600" dirty="0"/>
                  <a:t>ha hiba van, akkor eldobja a keretet és nem nyugtáz.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569006"/>
                <a:ext cx="7543800" cy="4470661"/>
              </a:xfrm>
              <a:blipFill rotWithShape="1">
                <a:blip r:embed="rId2"/>
                <a:stretch>
                  <a:fillRect l="-404" t="-409" r="-565" b="-5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69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ABP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图片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25"/>
          <a:stretch>
            <a:fillRect/>
          </a:stretch>
        </p:blipFill>
        <p:spPr bwMode="auto">
          <a:xfrm>
            <a:off x="3277276" y="1600200"/>
            <a:ext cx="258944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4956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ABP – </a:t>
            </a:r>
            <a:r>
              <a:rPr lang="hu-HU" dirty="0"/>
              <a:t>Csatorna kihasználtság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Kihasználtság (</a:t>
            </a:r>
            <a:r>
              <a:rPr lang="el-GR" dirty="0"/>
              <a:t>η</a:t>
            </a:r>
            <a:r>
              <a:rPr lang="hu-HU" dirty="0"/>
              <a:t>) a következő két elem aránya</a:t>
            </a:r>
          </a:p>
          <a:p>
            <a:pPr lvl="1"/>
            <a:r>
              <a:rPr lang="hu-HU" dirty="0"/>
              <a:t>A csomag elküldéséhez szükséges idő (</a:t>
            </a:r>
            <a:r>
              <a:rPr lang="hu-HU" dirty="0" err="1"/>
              <a:t>T</a:t>
            </a:r>
            <a:r>
              <a:rPr lang="hu-HU" baseline="-25000" dirty="0" err="1"/>
              <a:t>packet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Az idő, ami a következő keret küldéséig eltelik</a:t>
            </a:r>
          </a:p>
          <a:p>
            <a:pPr lvl="2"/>
            <a:r>
              <a:rPr lang="hu-HU" dirty="0"/>
              <a:t>Az ábrán: (</a:t>
            </a:r>
            <a:r>
              <a:rPr lang="hu-HU" dirty="0" err="1"/>
              <a:t>T</a:t>
            </a:r>
            <a:r>
              <a:rPr lang="hu-HU" baseline="-25000" dirty="0" err="1"/>
              <a:t>packet</a:t>
            </a:r>
            <a:r>
              <a:rPr lang="hu-HU" dirty="0"/>
              <a:t> + d + </a:t>
            </a:r>
            <a:r>
              <a:rPr lang="hu-HU" dirty="0" err="1"/>
              <a:t>T</a:t>
            </a:r>
            <a:r>
              <a:rPr lang="hu-HU" baseline="-25000" dirty="0" err="1"/>
              <a:t>ack</a:t>
            </a:r>
            <a:r>
              <a:rPr lang="hu-HU" dirty="0"/>
              <a:t> + </a:t>
            </a:r>
            <a:r>
              <a:rPr lang="hu-HU" dirty="0" err="1"/>
              <a:t>d</a:t>
            </a:r>
            <a:r>
              <a:rPr lang="hu-HU" dirty="0"/>
              <a:t>)</a:t>
            </a:r>
          </a:p>
          <a:p>
            <a:pPr lvl="2"/>
            <a:endParaRPr lang="hu-HU" dirty="0"/>
          </a:p>
          <a:p>
            <a:r>
              <a:rPr lang="hu-HU" dirty="0"/>
              <a:t>ABP esetén:</a:t>
            </a:r>
          </a:p>
          <a:p>
            <a:pPr lvl="1"/>
            <a:r>
              <a:rPr lang="el-GR" dirty="0"/>
              <a:t>η</a:t>
            </a:r>
            <a:r>
              <a:rPr lang="hu-HU" dirty="0"/>
              <a:t> = </a:t>
            </a:r>
            <a:r>
              <a:rPr lang="hu-HU" dirty="0" err="1"/>
              <a:t>T</a:t>
            </a:r>
            <a:r>
              <a:rPr lang="hu-HU" baseline="-25000" dirty="0" err="1"/>
              <a:t>packet</a:t>
            </a:r>
            <a:r>
              <a:rPr lang="hu-HU" dirty="0"/>
              <a:t> / (</a:t>
            </a:r>
            <a:r>
              <a:rPr lang="hu-HU" dirty="0" err="1"/>
              <a:t>T</a:t>
            </a:r>
            <a:r>
              <a:rPr lang="hu-HU" baseline="-25000" dirty="0" err="1"/>
              <a:t>packet</a:t>
            </a:r>
            <a:r>
              <a:rPr lang="hu-HU" dirty="0"/>
              <a:t> + d + </a:t>
            </a:r>
            <a:r>
              <a:rPr lang="hu-HU" dirty="0" err="1"/>
              <a:t>T</a:t>
            </a:r>
            <a:r>
              <a:rPr lang="hu-HU" baseline="-25000" dirty="0" err="1"/>
              <a:t>ack</a:t>
            </a:r>
            <a:r>
              <a:rPr lang="hu-HU" dirty="0"/>
              <a:t> + </a:t>
            </a:r>
            <a:r>
              <a:rPr lang="hu-HU" dirty="0" err="1"/>
              <a:t>d</a:t>
            </a:r>
            <a:r>
              <a:rPr lang="hu-HU" dirty="0"/>
              <a:t>)</a:t>
            </a:r>
          </a:p>
          <a:p>
            <a:endParaRPr lang="hu-HU" dirty="0"/>
          </a:p>
          <a:p>
            <a:r>
              <a:rPr lang="hu-HU" dirty="0"/>
              <a:t>Nagy </a:t>
            </a:r>
            <a:r>
              <a:rPr lang="hu-HU" dirty="0" err="1"/>
              <a:t>propagációs</a:t>
            </a:r>
            <a:r>
              <a:rPr lang="hu-HU" dirty="0"/>
              <a:t> idő esetén az ABP nem hatékony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594605"/>
            <a:ext cx="2784896" cy="4535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5400000">
            <a:off x="8074920" y="3361253"/>
            <a:ext cx="170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/>
              <a:t>Time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0161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javítsunk a hatékonyságon?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5122912" cy="4525963"/>
          </a:xfrm>
        </p:spPr>
        <p:txBody>
          <a:bodyPr>
            <a:normAutofit/>
          </a:bodyPr>
          <a:lstStyle/>
          <a:p>
            <a:r>
              <a:rPr lang="hu-HU" dirty="0"/>
              <a:t>A küldők egymás után küldik a kereteket</a:t>
            </a:r>
          </a:p>
          <a:p>
            <a:pPr lvl="1"/>
            <a:r>
              <a:rPr lang="hu-HU" dirty="0"/>
              <a:t>Több keretet is kiküldünk, nyugta megvárása nélkül.</a:t>
            </a:r>
          </a:p>
          <a:p>
            <a:pPr lvl="1"/>
            <a:r>
              <a:rPr lang="hu-HU" dirty="0" err="1"/>
              <a:t>Pipeline</a:t>
            </a:r>
            <a:r>
              <a:rPr lang="hu-HU" dirty="0"/>
              <a:t> technika</a:t>
            </a:r>
          </a:p>
          <a:p>
            <a:endParaRPr lang="hu-HU" dirty="0"/>
          </a:p>
          <a:p>
            <a:r>
              <a:rPr lang="hu-HU" dirty="0"/>
              <a:t>ABP kiterjesztése</a:t>
            </a:r>
          </a:p>
          <a:p>
            <a:pPr lvl="1"/>
            <a:r>
              <a:rPr lang="hu-HU" dirty="0"/>
              <a:t>Sorszámok bevezetésével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395413"/>
            <a:ext cx="1866503" cy="5313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zövegdoboz 3"/>
          <p:cNvSpPr txBox="1"/>
          <p:nvPr/>
        </p:nvSpPr>
        <p:spPr>
          <a:xfrm rot="5400000">
            <a:off x="7964088" y="3048925"/>
            <a:ext cx="1944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/>
              <a:t>Time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42642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Csúszó-ablak protokollok 1/2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Alapok (általános)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Egy adott időpontban egyszerre több keret is átviteli állapotban lehet.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fogadó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1800" dirty="0"/>
                  <a:t> keretnek megfelelő méretű puffert allokál.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küldőnek legfeljebb </a:t>
                </a: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sz="1800" dirty="0"/>
                  <a:t>, azaz ablak méretnyi, nyugtázatlan keretet küldése engedélyezett.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keret sorozatbeli pozíciója adja a keret címkéjét. (</a:t>
                </a:r>
                <a:r>
                  <a:rPr lang="hu-HU" sz="1800" i="1" dirty="0"/>
                  <a:t>sorozatszám</a:t>
                </a:r>
                <a:r>
                  <a:rPr lang="hu-HU" sz="1800" dirty="0"/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dirty="0"/>
              </a:p>
              <a:p>
                <a:pPr marL="0" indent="0">
                  <a:buNone/>
                </a:pPr>
                <a:r>
                  <a:rPr lang="hu-HU" sz="1800" b="1" cap="small" dirty="0"/>
                  <a:t>Alapok (Fogadó)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keret nyugtázója tartalmazza a következőnek várt keret sorozatszámát.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hu-HU" sz="1800" i="1" dirty="0"/>
                  <a:t>kumulatív nyugta</a:t>
                </a:r>
                <a:r>
                  <a:rPr lang="hu-HU" sz="1800" dirty="0"/>
                  <a:t> – Olyan nyugta, amely több keretet nyugtáz egyszerre. Például, ha a 2,3 és 4 kereteket is fogadnánk, akkor a nyugtát 5 sorszám tartalommal küldenénk, amely nyugtázza mind a három keretet. 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hibás kereteket el kell dobni.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nem megengedett sorozatszámmal érkező kereteket el kell dobni.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  <a:blipFill rotWithShape="1">
                <a:blip r:embed="rId2"/>
                <a:stretch>
                  <a:fillRect l="-654" t="-758" r="-1307" b="-9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56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3BDCEB-98A5-4E8B-82F6-425ECB16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Csúszó ablak</a:t>
            </a:r>
          </a:p>
        </p:txBody>
      </p:sp>
      <p:sp>
        <p:nvSpPr>
          <p:cNvPr id="3" name="Dia számának helye 2">
            <a:extLst>
              <a:ext uri="{FF2B5EF4-FFF2-40B4-BE49-F238E27FC236}">
                <a16:creationId xmlns:a16="http://schemas.microsoft.com/office/drawing/2014/main" id="{CAD3ECB7-92B1-4E43-A397-2B115E9C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ED95490-CCA1-42CC-B57A-14BE6C908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56" y="1767548"/>
            <a:ext cx="7560688" cy="472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0716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 2/4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2455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200" b="1" dirty="0"/>
              <a:t>Egy paritást használó módszer (</a:t>
            </a:r>
            <a:r>
              <a:rPr lang="hu-HU" sz="2200" i="1" dirty="0"/>
              <a:t>Hamming</a:t>
            </a:r>
            <a:r>
              <a:rPr lang="hu-HU" sz="2200" b="1" dirty="0"/>
              <a:t>)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kódszó bitjeit számozzuk meg 1-gyel kezdődően;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2 egészhatvány sorszámú pozíciói lesznek az ellenőrző bitek, azaz 1,2,4,8,16,…;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maradék helyeket az üzenet bitjeivel töltjük fel;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mindegyik ellenőrző bit a bitek valamilyen csoportjának a paritását állítja be párosra (vagy páratlanra)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egy bit számos paritásszámítási csoportba tartozhat:</a:t>
            </a:r>
          </a:p>
          <a:p>
            <a:pPr lvl="1">
              <a:spcBef>
                <a:spcPts val="0"/>
              </a:spcBef>
            </a:pPr>
            <a:r>
              <a:rPr lang="hu-HU" sz="2200" i="1" dirty="0"/>
              <a:t>k</a:t>
            </a:r>
            <a:r>
              <a:rPr lang="hu-HU" sz="2200" dirty="0"/>
              <a:t> pozíciót írjuk fel kettő hatványok összegeként, a felbontásban szereplő ellenőrző pozíciók ellenőrzik a </a:t>
            </a:r>
            <a:r>
              <a:rPr lang="hu-HU" sz="2200" i="1" dirty="0" err="1"/>
              <a:t>k</a:t>
            </a:r>
            <a:r>
              <a:rPr lang="hu-HU" sz="2200" dirty="0" err="1"/>
              <a:t>-adik</a:t>
            </a:r>
            <a:r>
              <a:rPr lang="hu-HU" sz="2200" dirty="0"/>
              <a:t> pozíciót</a:t>
            </a:r>
          </a:p>
          <a:p>
            <a:pPr lvl="1"/>
            <a:r>
              <a:rPr lang="hu-HU" sz="2200" dirty="0"/>
              <a:t>Példa: </a:t>
            </a:r>
            <a:r>
              <a:rPr lang="hu-HU" sz="2200" b="1" i="1" dirty="0"/>
              <a:t>k=13</a:t>
            </a:r>
            <a:r>
              <a:rPr lang="hu-HU" sz="2200" dirty="0"/>
              <a:t>-ra </a:t>
            </a:r>
            <a:r>
              <a:rPr lang="hu-HU" sz="2200" b="1" i="1" dirty="0"/>
              <a:t>k=1+4+8</a:t>
            </a:r>
            <a:r>
              <a:rPr lang="hu-HU" sz="2200" dirty="0"/>
              <a:t>, azaz az első, a negyedik illetve a nyolcadik ellenőrző bit fogja ellenőrizni</a:t>
            </a:r>
          </a:p>
        </p:txBody>
      </p:sp>
    </p:spTree>
    <p:extLst>
      <p:ext uri="{BB962C8B-B14F-4D97-AF65-F5344CB8AC3E}">
        <p14:creationId xmlns:p14="http://schemas.microsoft.com/office/powerpoint/2010/main" val="2213313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A69D50C5-AAB8-8E6F-B5E9-B45D7BBB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74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3-bites csúszó-ablak protokollra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8587" y="239493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95395" y="232858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48987" y="2337820"/>
            <a:ext cx="917042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20411" y="3235750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2830" y="3194406"/>
            <a:ext cx="503199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0411" y="413272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188943" y="4075616"/>
            <a:ext cx="86974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20411" y="501393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702147" y="4956826"/>
            <a:ext cx="370828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99075" y="5952257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666522" y="5895147"/>
            <a:ext cx="89488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90284" y="3180226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42893" y="3151671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5395" y="5028718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288123" y="4989910"/>
            <a:ext cx="502130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90284" y="5894335"/>
            <a:ext cx="2279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>
                <a:latin typeface="Calibri" panose="020F0502020204030204" pitchFamily="34" charset="0"/>
              </a:rPr>
              <a:t>0 1 2 3 4 5 6 7 0 1 2 3 4 5 6 …</a:t>
            </a:r>
            <a:endParaRPr lang="en-US" sz="1400" dirty="0">
              <a:latin typeface="Calibri" panose="020F0502020204030204" pitchFamily="34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284520" y="5865780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888511" y="2394931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2901683" y="2563980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901683" y="2733030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30229" y="242388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0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939988" y="274112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1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304906" y="302256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2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2901683" y="3539517"/>
            <a:ext cx="2289704" cy="469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796581" y="3623488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ACK 3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2878998" y="4127727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2892171" y="4296776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92171" y="4465826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3420717" y="415668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3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930475" y="44739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4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95394" y="4755356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5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2883596" y="4650492"/>
            <a:ext cx="2302876" cy="68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02771" y="5054723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6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cxnSp>
        <p:nvCxnSpPr>
          <p:cNvPr id="82" name="Straight Arrow Connector 81"/>
          <p:cNvCxnSpPr>
            <a:endCxn id="51" idx="3"/>
          </p:cNvCxnSpPr>
          <p:nvPr/>
        </p:nvCxnSpPr>
        <p:spPr>
          <a:xfrm flipH="1">
            <a:off x="2978866" y="5398051"/>
            <a:ext cx="2203010" cy="70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3829918" y="5612793"/>
            <a:ext cx="5261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100" b="1" dirty="0">
                <a:latin typeface="Calibri" panose="020F0502020204030204" pitchFamily="34" charset="0"/>
              </a:rPr>
              <a:t>ACK 7</a:t>
            </a:r>
            <a:endParaRPr lang="en-US" sz="1100" b="1" dirty="0">
              <a:latin typeface="Calibri" panose="020F0502020204030204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720411" y="1695688"/>
            <a:ext cx="203525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b="1" cap="small" dirty="0"/>
              <a:t>Küldő oldal</a:t>
            </a:r>
            <a:endParaRPr lang="en-US" b="1" cap="small" dirty="0"/>
          </a:p>
        </p:txBody>
      </p:sp>
      <p:sp>
        <p:nvSpPr>
          <p:cNvPr id="86" name="TextBox 85"/>
          <p:cNvSpPr txBox="1"/>
          <p:nvPr/>
        </p:nvSpPr>
        <p:spPr>
          <a:xfrm>
            <a:off x="5295394" y="1685036"/>
            <a:ext cx="2073839" cy="37998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b="1" cap="small" dirty="0"/>
              <a:t>Fogadó</a:t>
            </a:r>
            <a:endParaRPr lang="en-US" b="1" cap="small" dirty="0"/>
          </a:p>
        </p:txBody>
      </p:sp>
      <p:sp>
        <p:nvSpPr>
          <p:cNvPr id="87" name="TextBox 86"/>
          <p:cNvSpPr txBox="1"/>
          <p:nvPr/>
        </p:nvSpPr>
        <p:spPr>
          <a:xfrm>
            <a:off x="2900335" y="1695688"/>
            <a:ext cx="2304223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i="1" cap="small" dirty="0"/>
              <a:t>Közös csatorna</a:t>
            </a:r>
            <a:endParaRPr lang="en-US" i="1" cap="small" dirty="0"/>
          </a:p>
        </p:txBody>
      </p:sp>
      <p:sp>
        <p:nvSpPr>
          <p:cNvPr id="41" name="Rectangle 53"/>
          <p:cNvSpPr/>
          <p:nvPr/>
        </p:nvSpPr>
        <p:spPr>
          <a:xfrm>
            <a:off x="5398751" y="2264452"/>
            <a:ext cx="505734" cy="4264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6159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Csúszó-ablak protokollok 2/</a:t>
            </a:r>
            <a:r>
              <a:rPr lang="hu-HU" dirty="0" err="1"/>
              <a:t>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cap="small" dirty="0"/>
                  <a:t>Jellemzők (általános)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küldő nyilvántartja a küldhető sorozatszámok halmazát. (</a:t>
                </a:r>
                <a:r>
                  <a:rPr lang="hu-HU" sz="1800" i="1" dirty="0"/>
                  <a:t>adási ablak</a:t>
                </a:r>
                <a:r>
                  <a:rPr lang="hu-HU" sz="18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fogadó nyilvántartja a fogadható sorozatszámok halmazát. (</a:t>
                </a:r>
                <a:r>
                  <a:rPr lang="hu-HU" sz="1800" i="1" dirty="0"/>
                  <a:t>vételi ablak</a:t>
                </a:r>
                <a:r>
                  <a:rPr lang="hu-HU" sz="1800" dirty="0"/>
                  <a:t>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sorozatszámok halmaza minden esetben véges. 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hu-HU" sz="1800" dirty="0"/>
                  <a:t> bites mező esetén: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0..</m:t>
                        </m:r>
                        <m:sSup>
                          <m:sSupPr>
                            <m:ctrlPr>
                              <a:rPr lang="hu-HU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hu-HU" sz="1800" dirty="0"/>
                  <a:t>.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A adási ablak minden küldéssel szűkül, illetve nő egy nyugta érkezésével.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b="1" cap="small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hu-HU" sz="1800" b="1" cap="small" dirty="0"/>
                  <a:t>Jellemzők (gyakorlati alkalmazás esetén)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gyakorlatban kétirányú adatfolyamot kell kezelni (</a:t>
                </a:r>
                <a:r>
                  <a:rPr lang="hu-HU" sz="1800" i="1" dirty="0"/>
                  <a:t>duplex csatorna</a:t>
                </a:r>
                <a:r>
                  <a:rPr lang="hu-HU" sz="1800" dirty="0"/>
                  <a:t>)</a:t>
                </a:r>
              </a:p>
              <a:p>
                <a:pPr lvl="1"/>
                <a:r>
                  <a:rPr lang="hu-HU" sz="1800" dirty="0"/>
                  <a:t>két különböző szimplex csatorna használata (</a:t>
                </a:r>
                <a:r>
                  <a:rPr lang="hu-HU" sz="1800" i="1" dirty="0"/>
                  <a:t>két áramkör használata</a:t>
                </a:r>
                <a:r>
                  <a:rPr lang="hu-HU" sz="1800" dirty="0"/>
                  <a:t>)</a:t>
                </a:r>
              </a:p>
              <a:p>
                <a:pPr lvl="1"/>
                <a:r>
                  <a:rPr lang="hu-HU" sz="1800" dirty="0"/>
                  <a:t>egy csatorna használata (</a:t>
                </a:r>
                <a:r>
                  <a:rPr lang="hu-HU" sz="1800" i="1" dirty="0"/>
                  <a:t>egy áramkör használata</a:t>
                </a:r>
                <a:r>
                  <a:rPr lang="hu-HU" sz="1800" dirty="0"/>
                  <a:t>)</a:t>
                </a:r>
              </a:p>
              <a:p>
                <a:pPr marL="1200150" lvl="4" indent="-285750">
                  <a:spcBef>
                    <a:spcPts val="0"/>
                  </a:spcBef>
                </a:pPr>
                <a:r>
                  <a:rPr lang="hu-HU" sz="1800" b="1" dirty="0" err="1"/>
                  <a:t>piggybacking</a:t>
                </a:r>
                <a:r>
                  <a:rPr lang="hu-HU" sz="1800" b="1" dirty="0"/>
                  <a:t> módszer</a:t>
                </a:r>
                <a:r>
                  <a:rPr lang="hu-HU" sz="1800" dirty="0"/>
                  <a:t>– a kimenő nyugtákat késleltetjük, hogy rá tudjuk akasztani a következő kimenő adatkeretre (</a:t>
                </a:r>
                <a:r>
                  <a:rPr lang="hu-HU" sz="1800" i="1" dirty="0" err="1"/>
                  <a:t>ack</a:t>
                </a:r>
                <a:r>
                  <a:rPr lang="hu-HU" sz="1800" dirty="0"/>
                  <a:t> mező használata);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hu-HU" sz="1800" dirty="0"/>
              </a:p>
              <a:p>
                <a:endParaRPr lang="hu-HU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2960" y="1845734"/>
                <a:ext cx="7460782" cy="4023360"/>
              </a:xfrm>
              <a:blipFill rotWithShape="1">
                <a:blip r:embed="rId2"/>
                <a:stretch>
                  <a:fillRect l="-654" t="-758" r="-572" b="-3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688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 rot="696379">
            <a:off x="5499942" y="3778955"/>
            <a:ext cx="1027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ellenőrzés </a:t>
            </a:r>
          </a:p>
          <a:p>
            <a:pPr algn="ctr"/>
            <a:r>
              <a:rPr lang="hu-HU" sz="1600" dirty="0"/>
              <a:t>rendben</a:t>
            </a: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Egybites csúszó-ablak protokoll állapotátmenetei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924565"/>
            <a:ext cx="7749540" cy="119825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hu-HU" sz="2200" b="1" cap="small" dirty="0"/>
              <a:t>Környezet</a:t>
            </a:r>
          </a:p>
          <a:p>
            <a:pPr>
              <a:spcBef>
                <a:spcPts val="0"/>
              </a:spcBef>
            </a:pPr>
            <a:r>
              <a:rPr lang="hu-HU" sz="2200" dirty="0"/>
              <a:t>A maximális ablak méret legyen </a:t>
            </a:r>
            <a:r>
              <a:rPr lang="hu-HU" sz="2200" i="1" dirty="0"/>
              <a:t>1.</a:t>
            </a:r>
          </a:p>
          <a:p>
            <a:r>
              <a:rPr lang="hu-HU" sz="2200" i="1" dirty="0"/>
              <a:t>Emlékeztetőül</a:t>
            </a:r>
            <a:r>
              <a:rPr lang="hu-HU" sz="2200" dirty="0"/>
              <a:t>: két irányú adatforgalom lehetséges, azaz szimultán adás lehetséges.</a:t>
            </a:r>
          </a:p>
        </p:txBody>
      </p:sp>
      <p:sp>
        <p:nvSpPr>
          <p:cNvPr id="7" name="Oval 6"/>
          <p:cNvSpPr/>
          <p:nvPr/>
        </p:nvSpPr>
        <p:spPr>
          <a:xfrm>
            <a:off x="1300066" y="4002869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i="1" dirty="0">
                <a:solidFill>
                  <a:schemeClr val="tx1"/>
                </a:solidFill>
              </a:rPr>
              <a:t>A</a:t>
            </a:r>
            <a:r>
              <a:rPr lang="hu-HU" sz="1400" dirty="0">
                <a:solidFill>
                  <a:schemeClr val="tx1"/>
                </a:solidFill>
              </a:rPr>
              <a:t> elkéri a </a:t>
            </a:r>
            <a:r>
              <a:rPr lang="hu-HU" sz="1400" dirty="0" err="1">
                <a:solidFill>
                  <a:schemeClr val="tx1"/>
                </a:solidFill>
              </a:rPr>
              <a:t>datagrammot</a:t>
            </a:r>
            <a:r>
              <a:rPr lang="hu-HU" sz="1400" dirty="0">
                <a:solidFill>
                  <a:schemeClr val="tx1"/>
                </a:solidFill>
              </a:rPr>
              <a:t> a hálózati rétegtől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779118" y="3260558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tx1"/>
                </a:solidFill>
              </a:rPr>
              <a:t>B</a:t>
            </a:r>
            <a:r>
              <a:rPr lang="hu-HU" sz="1600" dirty="0">
                <a:solidFill>
                  <a:schemeClr val="tx1"/>
                </a:solidFill>
              </a:rPr>
              <a:t> ellenőrzi a küldés helyességét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20960215">
            <a:off x="2727549" y="3752143"/>
            <a:ext cx="1130246" cy="58477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keretépítés,</a:t>
            </a:r>
          </a:p>
          <a:p>
            <a:pPr algn="ctr"/>
            <a:r>
              <a:rPr lang="hu-HU" sz="1600" dirty="0"/>
              <a:t>küldés</a:t>
            </a:r>
            <a:endParaRPr lang="en-US" sz="1600" dirty="0"/>
          </a:p>
        </p:txBody>
      </p:sp>
      <p:cxnSp>
        <p:nvCxnSpPr>
          <p:cNvPr id="10" name="Straight Arrow Connector 9"/>
          <p:cNvCxnSpPr>
            <a:stCxn id="7" idx="7"/>
            <a:endCxn id="8" idx="2"/>
          </p:cNvCxnSpPr>
          <p:nvPr/>
        </p:nvCxnSpPr>
        <p:spPr>
          <a:xfrm flipV="1">
            <a:off x="2732674" y="3916280"/>
            <a:ext cx="1046444" cy="2786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333309" y="4014222"/>
            <a:ext cx="1798834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b="1" i="1" dirty="0">
                <a:solidFill>
                  <a:schemeClr val="tx1"/>
                </a:solidFill>
              </a:rPr>
              <a:t>B</a:t>
            </a:r>
            <a:r>
              <a:rPr lang="hu-HU" sz="1400" dirty="0">
                <a:solidFill>
                  <a:schemeClr val="tx1"/>
                </a:solidFill>
              </a:rPr>
              <a:t> átadja az </a:t>
            </a:r>
            <a:r>
              <a:rPr lang="hu-HU" sz="1400" dirty="0" err="1">
                <a:solidFill>
                  <a:schemeClr val="tx1"/>
                </a:solidFill>
              </a:rPr>
              <a:t>datagrammot</a:t>
            </a:r>
            <a:r>
              <a:rPr lang="hu-HU" sz="1400" dirty="0">
                <a:solidFill>
                  <a:schemeClr val="tx1"/>
                </a:solidFill>
              </a:rPr>
              <a:t> a hálózati rétegnek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8" idx="6"/>
            <a:endCxn id="16" idx="1"/>
          </p:cNvCxnSpPr>
          <p:nvPr/>
        </p:nvCxnSpPr>
        <p:spPr>
          <a:xfrm>
            <a:off x="5457523" y="3916279"/>
            <a:ext cx="1139219" cy="289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779117" y="5241598"/>
            <a:ext cx="1678405" cy="1311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b="1" i="1" dirty="0">
                <a:solidFill>
                  <a:schemeClr val="tx1"/>
                </a:solidFill>
              </a:rPr>
              <a:t>A </a:t>
            </a:r>
            <a:r>
              <a:rPr lang="hu-HU" sz="1600" dirty="0">
                <a:solidFill>
                  <a:schemeClr val="tx1"/>
                </a:solidFill>
              </a:rPr>
              <a:t>nyugtát fogad és ellenőriz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16" idx="3"/>
            <a:endCxn id="45" idx="6"/>
          </p:cNvCxnSpPr>
          <p:nvPr/>
        </p:nvCxnSpPr>
        <p:spPr>
          <a:xfrm flipH="1">
            <a:off x="5457521" y="5133609"/>
            <a:ext cx="1139220" cy="7637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9968904">
            <a:off x="5306971" y="5220056"/>
            <a:ext cx="1549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nyugta küldése</a:t>
            </a:r>
          </a:p>
          <a:p>
            <a:pPr algn="ctr"/>
            <a:r>
              <a:rPr lang="hu-HU" sz="1600" dirty="0"/>
              <a:t>(a hibátlan keret</a:t>
            </a:r>
          </a:p>
          <a:p>
            <a:pPr algn="ctr"/>
            <a:r>
              <a:rPr lang="hu-HU" sz="1600" dirty="0"/>
              <a:t> sorszámával)</a:t>
            </a:r>
            <a:endParaRPr lang="en-US" sz="1600" dirty="0"/>
          </a:p>
        </p:txBody>
      </p:sp>
      <p:cxnSp>
        <p:nvCxnSpPr>
          <p:cNvPr id="55" name="Straight Arrow Connector 54"/>
          <p:cNvCxnSpPr>
            <a:stCxn id="45" idx="1"/>
            <a:endCxn id="11" idx="2"/>
          </p:cNvCxnSpPr>
          <p:nvPr/>
        </p:nvCxnSpPr>
        <p:spPr>
          <a:xfrm flipH="1" flipV="1">
            <a:off x="3346773" y="4331869"/>
            <a:ext cx="678141" cy="11017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5" idx="2"/>
            <a:endCxn id="7" idx="5"/>
          </p:cNvCxnSpPr>
          <p:nvPr/>
        </p:nvCxnSpPr>
        <p:spPr>
          <a:xfrm flipH="1" flipV="1">
            <a:off x="2732674" y="5122255"/>
            <a:ext cx="1046443" cy="775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 rot="1753561">
            <a:off x="2837355" y="5253495"/>
            <a:ext cx="910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sorszám</a:t>
            </a:r>
          </a:p>
          <a:p>
            <a:pPr algn="ctr"/>
            <a:r>
              <a:rPr lang="hu-HU" sz="1600" dirty="0"/>
              <a:t>rendben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 rot="3017521">
            <a:off x="3052072" y="4612153"/>
            <a:ext cx="12939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sorszám </a:t>
            </a:r>
          </a:p>
          <a:p>
            <a:pPr algn="ctr"/>
            <a:r>
              <a:rPr lang="hu-HU" sz="1600" dirty="0"/>
              <a:t>nincs rendben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42198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Pipelining</a:t>
            </a:r>
            <a:r>
              <a:rPr lang="hu-HU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794659" cy="4023360"/>
          </a:xfrm>
        </p:spPr>
        <p:txBody>
          <a:bodyPr>
            <a:normAutofit/>
          </a:bodyPr>
          <a:lstStyle/>
          <a:p>
            <a:r>
              <a:rPr lang="hu-HU" sz="2000" dirty="0"/>
              <a:t>Eddig feltételeztük, hogy </a:t>
            </a:r>
            <a:r>
              <a:rPr lang="hu-HU" sz="2000" i="1" dirty="0"/>
              <a:t>a keret vevőhöz való megérkezéséhez és a nyugta visszaérkezéséhez együttesen szükséges idő elhanyagolható</a:t>
            </a:r>
            <a:r>
              <a:rPr lang="hu-HU" sz="2000" dirty="0"/>
              <a:t>.</a:t>
            </a:r>
            <a:r>
              <a:rPr lang="en-US" sz="2000" dirty="0"/>
              <a:t> </a:t>
            </a:r>
            <a:endParaRPr lang="hu-HU" sz="2000" dirty="0"/>
          </a:p>
          <a:p>
            <a:pPr lvl="1"/>
            <a:r>
              <a:rPr lang="hu-HU" sz="2000" dirty="0"/>
              <a:t>a nagy RTT a sávszélesség kihasználtságra hatással lehet</a:t>
            </a:r>
          </a:p>
          <a:p>
            <a:pPr lvl="1"/>
            <a:r>
              <a:rPr lang="hu-HU" sz="2000" b="1" dirty="0"/>
              <a:t>Ötlet:</a:t>
            </a:r>
            <a:r>
              <a:rPr lang="hu-HU" sz="2000" dirty="0"/>
              <a:t> egyszerre több keret küldése</a:t>
            </a:r>
          </a:p>
          <a:p>
            <a:pPr lvl="1"/>
            <a:r>
              <a:rPr lang="hu-HU" sz="2000" dirty="0"/>
              <a:t>Ha az adatsebesség és az RTT szorzata nagy, akkor érdemes nagyméretű adási ablakot használni. (</a:t>
            </a:r>
            <a:r>
              <a:rPr lang="hu-HU" sz="2000" i="1" dirty="0" err="1"/>
              <a:t>pipelining</a:t>
            </a:r>
            <a:r>
              <a:rPr lang="hu-HU" sz="2000" dirty="0"/>
              <a:t>) </a:t>
            </a:r>
          </a:p>
          <a:p>
            <a:r>
              <a:rPr lang="hu-HU" sz="2000" dirty="0"/>
              <a:t>Mi van ha egy hosszú folyam közepén történik egy keret hiba?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„visszalépés N-nel”, avagy angolul </a:t>
            </a:r>
            <a:r>
              <a:rPr lang="hu-HU" sz="2000" i="1" dirty="0" err="1"/>
              <a:t>go-back-n</a:t>
            </a:r>
            <a:endParaRPr lang="hu-HU" sz="2000" i="1" dirty="0"/>
          </a:p>
          <a:p>
            <a:pPr marL="544068" lvl="1" indent="-342900">
              <a:buFont typeface="+mj-lt"/>
              <a:buAutoNum type="arabicPeriod"/>
            </a:pPr>
            <a:r>
              <a:rPr lang="hu-HU" sz="2000" i="1" dirty="0"/>
              <a:t>„</a:t>
            </a:r>
            <a:r>
              <a:rPr lang="hu-HU" sz="2000" dirty="0"/>
              <a:t>szelektív ismétlés</a:t>
            </a:r>
            <a:r>
              <a:rPr lang="hu-HU" sz="2000" i="1" dirty="0"/>
              <a:t>”</a:t>
            </a:r>
            <a:r>
              <a:rPr lang="hu-HU" sz="2000" dirty="0"/>
              <a:t>, avagy angolul </a:t>
            </a:r>
            <a:r>
              <a:rPr lang="hu-HU" sz="2000" i="1" dirty="0" err="1"/>
              <a:t>selective-repeat</a:t>
            </a:r>
            <a:endParaRPr lang="hu-HU" sz="2000" i="1" dirty="0"/>
          </a:p>
          <a:p>
            <a:pPr marL="544068" lvl="1" indent="-342900">
              <a:buFont typeface="+mj-lt"/>
              <a:buAutoNum type="arabicPeriod"/>
            </a:pPr>
            <a:endParaRPr lang="hu-HU" sz="2000" i="1" dirty="0"/>
          </a:p>
        </p:txBody>
      </p:sp>
    </p:spTree>
    <p:extLst>
      <p:ext uri="{BB962C8B-B14F-4D97-AF65-F5344CB8AC3E}">
        <p14:creationId xmlns:p14="http://schemas.microsoft.com/office/powerpoint/2010/main" val="3619594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ounded Rectangle 88"/>
          <p:cNvSpPr/>
          <p:nvPr/>
        </p:nvSpPr>
        <p:spPr>
          <a:xfrm>
            <a:off x="813936" y="4704355"/>
            <a:ext cx="7731493" cy="19130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>
            <a:off x="4764506" y="4844721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204786" y="4844721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701329" y="4840855"/>
            <a:ext cx="15956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sz="1400" dirty="0"/>
              <a:t>Időzítési intervallum</a:t>
            </a:r>
            <a:endParaRPr lang="en-US" sz="1400" dirty="0"/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4272714" y="4988877"/>
            <a:ext cx="49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2" idx="1"/>
          </p:cNvCxnSpPr>
          <p:nvPr/>
        </p:nvCxnSpPr>
        <p:spPr>
          <a:xfrm flipH="1">
            <a:off x="2213811" y="4994744"/>
            <a:ext cx="487518" cy="15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„visszalépés N-nel” 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5337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000" b="1" dirty="0"/>
              <a:t>Stratégia lényege</a:t>
            </a:r>
          </a:p>
          <a:p>
            <a:r>
              <a:rPr lang="hu-HU" sz="2000" dirty="0"/>
              <a:t>Az összes hibás keret utáni keretet eldobja és nyugtát sem küld róluk.</a:t>
            </a:r>
          </a:p>
          <a:p>
            <a:r>
              <a:rPr lang="hu-HU" sz="2000" dirty="0"/>
              <a:t>Mikor az adónak lejár az időzítője, akkor újraküldi az összes nyugtázatlan keretet, kezdve a sérült vagy elveszett kerettel.</a:t>
            </a:r>
          </a:p>
          <a:p>
            <a:pPr marL="0" indent="0">
              <a:buNone/>
            </a:pPr>
            <a:r>
              <a:rPr lang="hu-HU" sz="2000" b="1" dirty="0"/>
              <a:t>Következmények</a:t>
            </a:r>
          </a:p>
          <a:p>
            <a:r>
              <a:rPr lang="hu-HU" sz="2000" dirty="0"/>
              <a:t>Egy méretű vételi ablakot feltételezünk.</a:t>
            </a:r>
          </a:p>
          <a:p>
            <a:r>
              <a:rPr lang="hu-HU" sz="2000" dirty="0"/>
              <a:t>Nagy sávszélességet pazarolhat el, ha nagy a hibaarány.</a:t>
            </a:r>
          </a:p>
          <a:p>
            <a:pPr marL="201168" lvl="1" indent="0">
              <a:buNone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227221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21255" y="6168202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621255" y="523383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15290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9324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803358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97392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167564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1598" y="524195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79495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73529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91427" y="523374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85461" y="523383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326482" y="5522505"/>
            <a:ext cx="394034" cy="64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9" idx="2"/>
          </p:cNvCxnSpPr>
          <p:nvPr/>
        </p:nvCxnSpPr>
        <p:spPr>
          <a:xfrm flipV="1">
            <a:off x="1720516" y="5522505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015290" y="6168202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2" idx="0"/>
          </p:cNvCxnSpPr>
          <p:nvPr/>
        </p:nvCxnSpPr>
        <p:spPr>
          <a:xfrm>
            <a:off x="1720516" y="552259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10" idx="2"/>
          </p:cNvCxnSpPr>
          <p:nvPr/>
        </p:nvCxnSpPr>
        <p:spPr>
          <a:xfrm flipV="1">
            <a:off x="2114550" y="5522505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409324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2114551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801854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507081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197392" y="6168112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591427" y="6168111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985461" y="6168111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79495" y="6168110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773529" y="6168110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167564" y="6168109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561598" y="616810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10" idx="2"/>
            <a:endCxn id="35" idx="0"/>
          </p:cNvCxnSpPr>
          <p:nvPr/>
        </p:nvCxnSpPr>
        <p:spPr>
          <a:xfrm>
            <a:off x="2902619" y="5522505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36" idx="0"/>
          </p:cNvCxnSpPr>
          <p:nvPr/>
        </p:nvCxnSpPr>
        <p:spPr>
          <a:xfrm>
            <a:off x="3296653" y="5522506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37" idx="0"/>
          </p:cNvCxnSpPr>
          <p:nvPr/>
        </p:nvCxnSpPr>
        <p:spPr>
          <a:xfrm>
            <a:off x="3690688" y="5522506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38" idx="0"/>
          </p:cNvCxnSpPr>
          <p:nvPr/>
        </p:nvCxnSpPr>
        <p:spPr>
          <a:xfrm>
            <a:off x="4084722" y="5522595"/>
            <a:ext cx="394034" cy="64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  <a:endCxn id="39" idx="0"/>
          </p:cNvCxnSpPr>
          <p:nvPr/>
        </p:nvCxnSpPr>
        <p:spPr>
          <a:xfrm>
            <a:off x="4478756" y="5530617"/>
            <a:ext cx="394034" cy="6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40" idx="0"/>
          </p:cNvCxnSpPr>
          <p:nvPr/>
        </p:nvCxnSpPr>
        <p:spPr>
          <a:xfrm>
            <a:off x="4872790" y="5530616"/>
            <a:ext cx="394034" cy="637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955632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104649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337636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6722645" y="524186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2"/>
            <a:endCxn id="41" idx="0"/>
          </p:cNvCxnSpPr>
          <p:nvPr/>
        </p:nvCxnSpPr>
        <p:spPr>
          <a:xfrm>
            <a:off x="5266825" y="5530617"/>
            <a:ext cx="394034" cy="637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5955632" y="6175676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337636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489660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722645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104649" y="6167928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13" idx="2"/>
            <a:endCxn id="62" idx="0"/>
          </p:cNvCxnSpPr>
          <p:nvPr/>
        </p:nvCxnSpPr>
        <p:spPr>
          <a:xfrm>
            <a:off x="5660859" y="5530707"/>
            <a:ext cx="394034" cy="64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3" idx="0"/>
          </p:cNvCxnSpPr>
          <p:nvPr/>
        </p:nvCxnSpPr>
        <p:spPr>
          <a:xfrm>
            <a:off x="6054892" y="5530527"/>
            <a:ext cx="382004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9" idx="2"/>
            <a:endCxn id="66" idx="0"/>
          </p:cNvCxnSpPr>
          <p:nvPr/>
        </p:nvCxnSpPr>
        <p:spPr>
          <a:xfrm>
            <a:off x="6821905" y="5530617"/>
            <a:ext cx="382004" cy="6373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7" idx="2"/>
            <a:endCxn id="64" idx="0"/>
          </p:cNvCxnSpPr>
          <p:nvPr/>
        </p:nvCxnSpPr>
        <p:spPr>
          <a:xfrm>
            <a:off x="7203909" y="5530527"/>
            <a:ext cx="385011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0"/>
            <a:endCxn id="58" idx="2"/>
          </p:cNvCxnSpPr>
          <p:nvPr/>
        </p:nvCxnSpPr>
        <p:spPr>
          <a:xfrm flipV="1">
            <a:off x="5266824" y="5530526"/>
            <a:ext cx="1170072" cy="6375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59" idx="2"/>
          </p:cNvCxnSpPr>
          <p:nvPr/>
        </p:nvCxnSpPr>
        <p:spPr>
          <a:xfrm flipV="1">
            <a:off x="5660859" y="5530617"/>
            <a:ext cx="1161047" cy="6374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2" idx="0"/>
            <a:endCxn id="57" idx="2"/>
          </p:cNvCxnSpPr>
          <p:nvPr/>
        </p:nvCxnSpPr>
        <p:spPr>
          <a:xfrm flipV="1">
            <a:off x="6054892" y="5530527"/>
            <a:ext cx="1149017" cy="645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>
            <a:off x="7486652" y="5241770"/>
            <a:ext cx="198521" cy="2887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/>
          <p:cNvCxnSpPr>
            <a:stCxn id="65" idx="0"/>
            <a:endCxn id="65" idx="0"/>
          </p:cNvCxnSpPr>
          <p:nvPr/>
        </p:nvCxnSpPr>
        <p:spPr>
          <a:xfrm>
            <a:off x="6821905" y="6167927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0"/>
            <a:endCxn id="83" idx="2"/>
          </p:cNvCxnSpPr>
          <p:nvPr/>
        </p:nvCxnSpPr>
        <p:spPr>
          <a:xfrm flipV="1">
            <a:off x="6436896" y="5530527"/>
            <a:ext cx="1149017" cy="63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2"/>
            <a:endCxn id="65" idx="0"/>
          </p:cNvCxnSpPr>
          <p:nvPr/>
        </p:nvCxnSpPr>
        <p:spPr>
          <a:xfrm>
            <a:off x="6436896" y="5530527"/>
            <a:ext cx="385010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606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le 30"/>
          <p:cNvSpPr/>
          <p:nvPr/>
        </p:nvSpPr>
        <p:spPr>
          <a:xfrm>
            <a:off x="1456090" y="4823782"/>
            <a:ext cx="6560723" cy="1913021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„ szelektív ismétlés” stratégia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5"/>
            <a:ext cx="7543800" cy="28230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2000" b="1" dirty="0"/>
              <a:t>Stratégia lényege</a:t>
            </a:r>
          </a:p>
          <a:p>
            <a:r>
              <a:rPr lang="hu-HU" sz="2000" dirty="0"/>
              <a:t>A hibás kereteket eldobja, de a jó kereteket a hibás után puffereli.</a:t>
            </a:r>
          </a:p>
          <a:p>
            <a:r>
              <a:rPr lang="hu-HU" sz="2000" dirty="0"/>
              <a:t>Mikor az adónak lejár az időzítője, akkor a legrégebbi nyugtázatlan keretet küldi el újra.</a:t>
            </a:r>
          </a:p>
          <a:p>
            <a:pPr marL="0" indent="0">
              <a:buNone/>
            </a:pPr>
            <a:r>
              <a:rPr lang="hu-HU" sz="2000" b="1" dirty="0"/>
              <a:t>Következmények</a:t>
            </a:r>
          </a:p>
          <a:p>
            <a:r>
              <a:rPr lang="hu-HU" sz="2000" dirty="0"/>
              <a:t>Javíthat a hatékonyságon a negatív nyugta használata. (</a:t>
            </a:r>
            <a:r>
              <a:rPr lang="hu-HU" sz="2000" i="1" dirty="0"/>
              <a:t>NAK</a:t>
            </a:r>
            <a:r>
              <a:rPr lang="hu-HU" sz="2000" dirty="0"/>
              <a:t>)</a:t>
            </a:r>
          </a:p>
          <a:p>
            <a:r>
              <a:rPr lang="hu-HU" sz="2000" dirty="0"/>
              <a:t>Egynél nagyobb méretű vételi ablakot feltételezünk.</a:t>
            </a:r>
          </a:p>
          <a:p>
            <a:r>
              <a:rPr lang="hu-HU" sz="2000" dirty="0"/>
              <a:t>Nagy memória igény, ha nagy vételi ablak esetén.</a:t>
            </a:r>
          </a:p>
          <a:p>
            <a:pPr lvl="1"/>
            <a:endParaRPr lang="hu-HU" sz="2000" dirty="0"/>
          </a:p>
        </p:txBody>
      </p:sp>
      <p:sp>
        <p:nvSpPr>
          <p:cNvPr id="5" name="Rectangle 4"/>
          <p:cNvSpPr/>
          <p:nvPr/>
        </p:nvSpPr>
        <p:spPr>
          <a:xfrm>
            <a:off x="1573272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7306" y="627699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67306" y="534263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1340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5375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149409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43443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13614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07649" y="535074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25546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119580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37477" y="534254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31512" y="534263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5" idx="2"/>
            <a:endCxn id="6" idx="0"/>
          </p:cNvCxnSpPr>
          <p:nvPr/>
        </p:nvCxnSpPr>
        <p:spPr>
          <a:xfrm>
            <a:off x="1672533" y="5631299"/>
            <a:ext cx="394034" cy="645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0"/>
            <a:endCxn id="9" idx="2"/>
          </p:cNvCxnSpPr>
          <p:nvPr/>
        </p:nvCxnSpPr>
        <p:spPr>
          <a:xfrm flipV="1">
            <a:off x="2066566" y="5631299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2361340" y="627699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7" idx="2"/>
            <a:endCxn id="22" idx="0"/>
          </p:cNvCxnSpPr>
          <p:nvPr/>
        </p:nvCxnSpPr>
        <p:spPr>
          <a:xfrm>
            <a:off x="2066567" y="563138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2" idx="0"/>
            <a:endCxn id="10" idx="2"/>
          </p:cNvCxnSpPr>
          <p:nvPr/>
        </p:nvCxnSpPr>
        <p:spPr>
          <a:xfrm flipV="1">
            <a:off x="2460601" y="5631299"/>
            <a:ext cx="788069" cy="64569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755375" y="6276906"/>
            <a:ext cx="198521" cy="2887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endCxn id="29" idx="0"/>
          </p:cNvCxnSpPr>
          <p:nvPr/>
        </p:nvCxnSpPr>
        <p:spPr>
          <a:xfrm>
            <a:off x="2460601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147905" y="627690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endCxn id="33" idx="0"/>
          </p:cNvCxnSpPr>
          <p:nvPr/>
        </p:nvCxnSpPr>
        <p:spPr>
          <a:xfrm>
            <a:off x="2853132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543443" y="6276906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937477" y="6276905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31512" y="6276905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6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25546" y="627690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119580" y="627690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8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513614" y="6276903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907649" y="6276902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9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10" idx="2"/>
            <a:endCxn id="35" idx="0"/>
          </p:cNvCxnSpPr>
          <p:nvPr/>
        </p:nvCxnSpPr>
        <p:spPr>
          <a:xfrm>
            <a:off x="3248670" y="5631299"/>
            <a:ext cx="394034" cy="6456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11" idx="2"/>
            <a:endCxn id="36" idx="0"/>
          </p:cNvCxnSpPr>
          <p:nvPr/>
        </p:nvCxnSpPr>
        <p:spPr>
          <a:xfrm>
            <a:off x="3642704" y="5631300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6" idx="2"/>
            <a:endCxn id="37" idx="0"/>
          </p:cNvCxnSpPr>
          <p:nvPr/>
        </p:nvCxnSpPr>
        <p:spPr>
          <a:xfrm>
            <a:off x="4036738" y="5631300"/>
            <a:ext cx="394034" cy="6456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2"/>
            <a:endCxn id="38" idx="0"/>
          </p:cNvCxnSpPr>
          <p:nvPr/>
        </p:nvCxnSpPr>
        <p:spPr>
          <a:xfrm>
            <a:off x="4430773" y="5631389"/>
            <a:ext cx="394034" cy="6455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4" idx="2"/>
            <a:endCxn id="39" idx="0"/>
          </p:cNvCxnSpPr>
          <p:nvPr/>
        </p:nvCxnSpPr>
        <p:spPr>
          <a:xfrm>
            <a:off x="4824807" y="5639411"/>
            <a:ext cx="394034" cy="63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5" idx="2"/>
            <a:endCxn id="40" idx="0"/>
          </p:cNvCxnSpPr>
          <p:nvPr/>
        </p:nvCxnSpPr>
        <p:spPr>
          <a:xfrm>
            <a:off x="5218841" y="5639410"/>
            <a:ext cx="394034" cy="6374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301683" y="535056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83686" y="535056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12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068696" y="5350654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13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/>
          <p:cNvCxnSpPr>
            <a:stCxn id="12" idx="2"/>
            <a:endCxn id="41" idx="0"/>
          </p:cNvCxnSpPr>
          <p:nvPr/>
        </p:nvCxnSpPr>
        <p:spPr>
          <a:xfrm>
            <a:off x="5612875" y="5639411"/>
            <a:ext cx="394034" cy="637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301683" y="6284470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10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683686" y="6276722"/>
            <a:ext cx="198521" cy="288757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000" dirty="0">
                <a:solidFill>
                  <a:schemeClr val="tx1"/>
                </a:solidFill>
              </a:rPr>
              <a:t>11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13" idx="2"/>
            <a:endCxn id="62" idx="0"/>
          </p:cNvCxnSpPr>
          <p:nvPr/>
        </p:nvCxnSpPr>
        <p:spPr>
          <a:xfrm>
            <a:off x="6006910" y="5639501"/>
            <a:ext cx="394034" cy="644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6" idx="2"/>
            <a:endCxn id="63" idx="0"/>
          </p:cNvCxnSpPr>
          <p:nvPr/>
        </p:nvCxnSpPr>
        <p:spPr>
          <a:xfrm>
            <a:off x="6400943" y="5639321"/>
            <a:ext cx="382004" cy="637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0" idx="0"/>
            <a:endCxn id="58" idx="2"/>
          </p:cNvCxnSpPr>
          <p:nvPr/>
        </p:nvCxnSpPr>
        <p:spPr>
          <a:xfrm flipV="1">
            <a:off x="5612875" y="5639320"/>
            <a:ext cx="1170072" cy="6375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1" idx="0"/>
            <a:endCxn id="59" idx="2"/>
          </p:cNvCxnSpPr>
          <p:nvPr/>
        </p:nvCxnSpPr>
        <p:spPr>
          <a:xfrm flipV="1">
            <a:off x="6006910" y="5639411"/>
            <a:ext cx="1161047" cy="6374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2" idx="0"/>
          </p:cNvCxnSpPr>
          <p:nvPr/>
        </p:nvCxnSpPr>
        <p:spPr>
          <a:xfrm flipV="1">
            <a:off x="6400943" y="5639321"/>
            <a:ext cx="1149017" cy="64514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7167956" y="627672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3" idx="0"/>
          </p:cNvCxnSpPr>
          <p:nvPr/>
        </p:nvCxnSpPr>
        <p:spPr>
          <a:xfrm flipV="1">
            <a:off x="6782947" y="5639321"/>
            <a:ext cx="1149017" cy="63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19580" y="4953515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2559861" y="4941483"/>
            <a:ext cx="0" cy="3128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2116" y="4963937"/>
            <a:ext cx="15956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hu-HU" sz="1400" dirty="0"/>
              <a:t>Időzítési intervallum</a:t>
            </a:r>
            <a:endParaRPr lang="en-US" sz="140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27789" y="5097671"/>
            <a:ext cx="4917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</p:cNvCxnSpPr>
          <p:nvPr/>
        </p:nvCxnSpPr>
        <p:spPr>
          <a:xfrm flipH="1">
            <a:off x="2545574" y="5117826"/>
            <a:ext cx="496542" cy="3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endCxn id="17" idx="2"/>
          </p:cNvCxnSpPr>
          <p:nvPr/>
        </p:nvCxnSpPr>
        <p:spPr>
          <a:xfrm flipV="1">
            <a:off x="3247165" y="5631389"/>
            <a:ext cx="1183607" cy="64533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35" idx="0"/>
            <a:endCxn id="14" idx="2"/>
          </p:cNvCxnSpPr>
          <p:nvPr/>
        </p:nvCxnSpPr>
        <p:spPr>
          <a:xfrm flipV="1">
            <a:off x="3642704" y="5639411"/>
            <a:ext cx="1182103" cy="63749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36" idx="0"/>
            <a:endCxn id="15" idx="2"/>
          </p:cNvCxnSpPr>
          <p:nvPr/>
        </p:nvCxnSpPr>
        <p:spPr>
          <a:xfrm flipV="1">
            <a:off x="4036738" y="5639410"/>
            <a:ext cx="1182103" cy="637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37" idx="0"/>
            <a:endCxn id="12" idx="2"/>
          </p:cNvCxnSpPr>
          <p:nvPr/>
        </p:nvCxnSpPr>
        <p:spPr>
          <a:xfrm flipV="1">
            <a:off x="4430772" y="5639410"/>
            <a:ext cx="1182103" cy="6374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endCxn id="13" idx="2"/>
          </p:cNvCxnSpPr>
          <p:nvPr/>
        </p:nvCxnSpPr>
        <p:spPr>
          <a:xfrm flipV="1">
            <a:off x="4824055" y="5639501"/>
            <a:ext cx="1182854" cy="62929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56" idx="2"/>
          </p:cNvCxnSpPr>
          <p:nvPr/>
        </p:nvCxnSpPr>
        <p:spPr>
          <a:xfrm flipV="1">
            <a:off x="5218841" y="5639321"/>
            <a:ext cx="1182103" cy="62947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82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Ethernet keret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9375"/>
            <a:ext cx="9144000" cy="1439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0945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Közeg hozzáférés vezérlése</a:t>
            </a:r>
          </a:p>
          <a:p>
            <a:r>
              <a:rPr lang="hu-HU" sz="4400" dirty="0"/>
              <a:t>Media Access </a:t>
            </a:r>
            <a:r>
              <a:rPr lang="hu-HU" sz="4400" dirty="0" err="1"/>
              <a:t>Control</a:t>
            </a:r>
            <a:r>
              <a:rPr lang="hu-HU" sz="4400" dirty="0"/>
              <a:t> (MAC)</a:t>
            </a:r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306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az a közeg hozzáférés 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t>39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dirty="0"/>
              <a:t>Ethernet </a:t>
            </a:r>
            <a:r>
              <a:rPr lang="hu-HU" dirty="0"/>
              <a:t>és a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hu-HU" dirty="0"/>
              <a:t>is többszörös hozzáférést biztosító technológiák</a:t>
            </a:r>
            <a:endParaRPr lang="en-US" dirty="0"/>
          </a:p>
          <a:p>
            <a:pPr lvl="1"/>
            <a:r>
              <a:rPr lang="hu-HU" dirty="0"/>
              <a:t>Az átviteli közegen több résztvevő osztozik</a:t>
            </a:r>
          </a:p>
          <a:p>
            <a:pPr lvl="2"/>
            <a:r>
              <a:rPr lang="hu-HU" dirty="0"/>
              <a:t>Adatszórás (</a:t>
            </a:r>
            <a:r>
              <a:rPr lang="hu-HU" dirty="0" err="1"/>
              <a:t>broadcasting</a:t>
            </a:r>
            <a:r>
              <a:rPr lang="hu-HU" dirty="0"/>
              <a:t>)</a:t>
            </a:r>
            <a:endParaRPr lang="en-US" dirty="0"/>
          </a:p>
          <a:p>
            <a:pPr lvl="1"/>
            <a:r>
              <a:rPr lang="hu-HU" dirty="0"/>
              <a:t>Az egyidejű átvitel </a:t>
            </a:r>
            <a:r>
              <a:rPr lang="hu-HU" dirty="0">
                <a:solidFill>
                  <a:srgbClr val="FF0000"/>
                </a:solidFill>
              </a:rPr>
              <a:t>ütközést</a:t>
            </a:r>
            <a:r>
              <a:rPr lang="hu-HU" dirty="0"/>
              <a:t> okot</a:t>
            </a:r>
            <a:endParaRPr lang="en-US" dirty="0">
              <a:solidFill>
                <a:schemeClr val="accent1"/>
              </a:solidFill>
            </a:endParaRPr>
          </a:p>
          <a:p>
            <a:pPr lvl="2"/>
            <a:r>
              <a:rPr lang="hu-HU" dirty="0"/>
              <a:t>Lényegében meghiúsítja az átvitelt</a:t>
            </a:r>
            <a:endParaRPr lang="en-US" dirty="0"/>
          </a:p>
          <a:p>
            <a:r>
              <a:rPr lang="hu-HU" dirty="0"/>
              <a:t>Követelmények a </a:t>
            </a:r>
            <a:r>
              <a:rPr lang="en-US" dirty="0"/>
              <a:t>Media Access Control (MAC) </a:t>
            </a:r>
            <a:r>
              <a:rPr lang="hu-HU" dirty="0"/>
              <a:t>protokolljaival szemben</a:t>
            </a:r>
            <a:endParaRPr lang="en-US" dirty="0"/>
          </a:p>
          <a:p>
            <a:pPr lvl="1"/>
            <a:r>
              <a:rPr lang="hu-HU" dirty="0"/>
              <a:t>Szabályok a közeg megosztására</a:t>
            </a:r>
            <a:endParaRPr lang="en-US" dirty="0"/>
          </a:p>
          <a:p>
            <a:pPr lvl="1"/>
            <a:r>
              <a:rPr lang="hu-HU" dirty="0"/>
              <a:t>Stratégiák az ütközések detektálásához, elkerüléséhez és feloldásához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7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 - példa 3/4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38150" y="1690688"/>
                <a:ext cx="3899995" cy="48013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2200" dirty="0"/>
                  <a:t>Az </a:t>
                </a:r>
                <a:r>
                  <a:rPr lang="hu-HU" sz="2200" i="1" dirty="0"/>
                  <a:t>ASCII</a:t>
                </a:r>
                <a:r>
                  <a:rPr lang="hu-HU" sz="2200" dirty="0"/>
                  <a:t> kód </a:t>
                </a:r>
                <a:r>
                  <a:rPr lang="hu-HU" sz="2200" i="1" dirty="0"/>
                  <a:t>7</a:t>
                </a:r>
                <a:r>
                  <a:rPr lang="hu-HU" sz="2200" dirty="0"/>
                  <a:t> biten ábrázolja a karaktereket</a:t>
                </a:r>
              </a:p>
              <a:p>
                <a:pPr marL="285750" indent="-28575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hu-HU" sz="2200" dirty="0"/>
                  <a:t>A példában </a:t>
                </a:r>
                <a:r>
                  <a:rPr lang="hu-HU" sz="2200" i="1" cap="small" dirty="0" err="1"/>
                  <a:t>Even</a:t>
                </a:r>
                <a:r>
                  <a:rPr lang="hu-HU" sz="2200" i="1" cap="small" dirty="0"/>
                  <a:t> </a:t>
                </a:r>
                <a:r>
                  <a:rPr lang="hu-HU" sz="2200" i="1" cap="small" dirty="0" err="1"/>
                  <a:t>parity</a:t>
                </a:r>
                <a:r>
                  <a:rPr lang="hu-HU" sz="2200" dirty="0" err="1"/>
                  <a:t>-t</a:t>
                </a:r>
                <a:r>
                  <a:rPr lang="hu-HU" sz="2200" i="1" cap="small" dirty="0"/>
                  <a:t> </a:t>
                </a:r>
                <a:r>
                  <a:rPr lang="hu-HU" sz="2200" dirty="0"/>
                  <a:t>használunk</a:t>
                </a:r>
                <a:endParaRPr lang="hu-HU" sz="2200" b="1" dirty="0"/>
              </a:p>
              <a:p>
                <a:r>
                  <a:rPr lang="hu-HU" sz="2200" b="1" cap="small" dirty="0"/>
                  <a:t>Üzenet bitek kódszóban lévő pozíciónak felbontásai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b="0" i="1" dirty="0" smtClean="0">
                        <a:latin typeface="Cambria Math"/>
                      </a:rPr>
                      <m:t> 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latin typeface="Cambria Math"/>
                      </a:rPr>
                      <m:t>       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u-HU" sz="2200" b="1" i="1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hu-HU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       </m:t>
                    </m:r>
                    <m:r>
                      <a:rPr lang="hu-HU" sz="2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hu-HU" sz="22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1690688"/>
                <a:ext cx="3899995" cy="4801314"/>
              </a:xfrm>
              <a:prstGeom prst="rect">
                <a:avLst/>
              </a:prstGeom>
              <a:blipFill rotWithShape="1">
                <a:blip r:embed="rId3"/>
                <a:stretch>
                  <a:fillRect l="-2031" t="-761" b="-1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957639" y="1690689"/>
          <a:ext cx="5183734" cy="4219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4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2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58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4536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ASCII karakter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ASCII decimális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Üzenet</a:t>
                      </a:r>
                      <a:r>
                        <a:rPr lang="hu-HU" sz="1600" baseline="0" dirty="0"/>
                        <a:t> forrás bitjei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A</a:t>
                      </a:r>
                      <a:r>
                        <a:rPr lang="hu-HU" sz="1600" baseline="0" dirty="0"/>
                        <a:t>z előállt kódszavak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E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69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1000101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000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101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L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76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1001100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100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T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84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dirty="0"/>
                        <a:t>1010100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010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100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E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69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1000101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000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101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32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0100000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hu-HU" sz="1600" dirty="0"/>
                        <a:t>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110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000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I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73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1001001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501"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K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75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600" dirty="0"/>
                        <a:t>1001011</a:t>
                      </a:r>
                      <a:endParaRPr lang="en-US" sz="1600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hu-HU" sz="1600" dirty="0"/>
                        <a:t>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hu-HU" sz="1600" dirty="0"/>
                        <a:t>001</a:t>
                      </a:r>
                      <a:r>
                        <a:rPr lang="hu-HU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hu-HU" sz="1600" dirty="0"/>
                        <a:t>011</a:t>
                      </a:r>
                      <a:endParaRPr lang="en-US" sz="1600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95604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MAC </a:t>
            </a:r>
            <a:r>
              <a:rPr lang="hu-HU" dirty="0" err="1"/>
              <a:t>alréteg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/>
              <a:t>Eddigi tárgyalásaink során pont-pont összeköttetést feltételeztünk.</a:t>
            </a:r>
          </a:p>
          <a:p>
            <a:r>
              <a:rPr lang="hu-HU" sz="2000" dirty="0"/>
              <a:t>Most az adatszóró csatornát (angolul </a:t>
            </a:r>
            <a:r>
              <a:rPr lang="hu-HU" sz="2000" i="1" dirty="0" err="1"/>
              <a:t>broadcast</a:t>
            </a:r>
            <a:r>
              <a:rPr lang="hu-HU" sz="2000" i="1" dirty="0"/>
              <a:t> </a:t>
            </a:r>
            <a:r>
              <a:rPr lang="hu-HU" sz="2000" i="1" dirty="0" err="1"/>
              <a:t>channel</a:t>
            </a:r>
            <a:r>
              <a:rPr lang="hu-HU" sz="2000" dirty="0"/>
              <a:t>) használó hálózatok tárgykörével foglalkozunk majd.</a:t>
            </a:r>
          </a:p>
          <a:p>
            <a:pPr lvl="1"/>
            <a:r>
              <a:rPr lang="hu-HU" sz="2000" b="1" dirty="0"/>
              <a:t>Kulcskérdés</a:t>
            </a:r>
            <a:r>
              <a:rPr lang="hu-HU" sz="2000" dirty="0"/>
              <a:t>: </a:t>
            </a:r>
            <a:r>
              <a:rPr lang="hu-HU" sz="2000" i="1" dirty="0"/>
              <a:t>Melyik állomás kapja a csatornahasználat jogát? </a:t>
            </a:r>
            <a:endParaRPr lang="en-US" sz="2000" i="1" dirty="0"/>
          </a:p>
          <a:p>
            <a:r>
              <a:rPr lang="hu-HU" sz="2000" dirty="0"/>
              <a:t>A csatorna kiosztás történhet: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statikus módon (FDM, TDM)</a:t>
            </a:r>
          </a:p>
          <a:p>
            <a:pPr marL="544068" lvl="1" indent="-342900">
              <a:buFont typeface="+mj-lt"/>
              <a:buAutoNum type="arabicPeriod"/>
            </a:pPr>
            <a:r>
              <a:rPr lang="hu-HU" sz="2000" dirty="0"/>
              <a:t>dinamikus módon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verseny vagy ütközés alapú protokollok (ALOHA, CSMA, </a:t>
            </a:r>
            <a:r>
              <a:rPr lang="hu-HU" dirty="0" err="1"/>
              <a:t>CSMA</a:t>
            </a:r>
            <a:r>
              <a:rPr lang="hu-HU" dirty="0"/>
              <a:t>/CD)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verseny-mentes protokollok (bittérkép-alapú protokollok, bináris visszaszámlálás)</a:t>
            </a:r>
          </a:p>
          <a:p>
            <a:pPr marL="726948" lvl="2" indent="-342900">
              <a:buFont typeface="+mj-lt"/>
              <a:buAutoNum type="alphaLcParenR"/>
            </a:pPr>
            <a:r>
              <a:rPr lang="hu-HU" dirty="0"/>
              <a:t>korlátozott verseny protokollok (adaptív fa protokollok)</a:t>
            </a:r>
          </a:p>
          <a:p>
            <a:pPr marL="544068" lvl="1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Statikus csatornakiosztás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/>
              <a:t>Frekvenciaosztásos nyalábolás</a:t>
            </a:r>
          </a:p>
          <a:p>
            <a:r>
              <a:rPr lang="hu-HU" sz="2000" i="1" dirty="0"/>
              <a:t>N</a:t>
            </a:r>
            <a:r>
              <a:rPr lang="hu-HU" sz="2000" dirty="0"/>
              <a:t> darab felhasználót feltételezünk, a sávszélet </a:t>
            </a:r>
            <a:r>
              <a:rPr lang="hu-HU" sz="2000" i="1" dirty="0"/>
              <a:t>N</a:t>
            </a:r>
            <a:r>
              <a:rPr lang="hu-HU" sz="2000" dirty="0"/>
              <a:t> egyenlő méretű sávra osztják, és minden egyes sávhoz hozzárendelnek egy felhasználót. </a:t>
            </a:r>
          </a:p>
          <a:p>
            <a:r>
              <a:rPr lang="hu-HU" sz="2000" dirty="0"/>
              <a:t>Következésképpen az állomások nem fogják egymást zavarni.</a:t>
            </a:r>
          </a:p>
          <a:p>
            <a:r>
              <a:rPr lang="hu-HU" sz="2000" dirty="0"/>
              <a:t>Előnyös a használata, ha fix számú felhasználó van és a felhasználók nagy forgalmi igényt támasztanak.</a:t>
            </a:r>
          </a:p>
          <a:p>
            <a:r>
              <a:rPr lang="hu-HU" sz="2000" dirty="0"/>
              <a:t>Löketszerű forgalom esetén használata problémás.</a:t>
            </a:r>
          </a:p>
          <a:p>
            <a:pPr marL="0" indent="0">
              <a:buNone/>
            </a:pPr>
            <a:r>
              <a:rPr lang="hu-HU" sz="2000" b="1" dirty="0"/>
              <a:t>Időosztásos nyalábolás</a:t>
            </a:r>
          </a:p>
          <a:p>
            <a:r>
              <a:rPr lang="hu-HU" sz="2000" i="1" dirty="0"/>
              <a:t>N</a:t>
            </a:r>
            <a:r>
              <a:rPr lang="hu-HU" sz="2000" dirty="0"/>
              <a:t> darab felhasználót feltételezünk, az időegységet </a:t>
            </a:r>
            <a:r>
              <a:rPr lang="hu-HU" sz="2000" i="1" dirty="0"/>
              <a:t>N</a:t>
            </a:r>
            <a:r>
              <a:rPr lang="hu-HU" sz="2000" dirty="0"/>
              <a:t> egyenlő méretű időrésre – úgynevezett </a:t>
            </a:r>
            <a:r>
              <a:rPr lang="hu-HU" sz="2000" i="1" dirty="0" err="1"/>
              <a:t>slot</a:t>
            </a:r>
            <a:r>
              <a:rPr lang="hu-HU" sz="2000" dirty="0" err="1"/>
              <a:t>-ra</a:t>
            </a:r>
            <a:r>
              <a:rPr lang="hu-HU" sz="2000" dirty="0"/>
              <a:t> – osztják, és minden egyes réshez hozzárendelnek egy felhasználót. </a:t>
            </a:r>
          </a:p>
          <a:p>
            <a:r>
              <a:rPr lang="hu-HU" sz="2000" dirty="0"/>
              <a:t>Löketszerű forgalom esetén használata nem hatékony.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19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Dinamikus csatornakiosztás</a:t>
            </a:r>
            <a:endParaRPr 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1880" y="1556791"/>
            <a:ext cx="5652119" cy="4966487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dirty="0"/>
              <a:t>1. Állomás m</a:t>
            </a:r>
            <a:r>
              <a:rPr lang="en-US" dirty="0" err="1"/>
              <a:t>odel</a:t>
            </a:r>
            <a:r>
              <a:rPr lang="hu-HU" dirty="0"/>
              <a:t>l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N </a:t>
            </a:r>
            <a:r>
              <a:rPr lang="hu-HU" dirty="0"/>
              <a:t>terminál/állomás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Annak a valószínűsége, hogy</a:t>
            </a:r>
            <a:r>
              <a:rPr lang="en-US" dirty="0"/>
              <a:t> </a:t>
            </a:r>
            <a:r>
              <a:rPr lang="el-GR" dirty="0"/>
              <a:t>Δ</a:t>
            </a:r>
            <a:r>
              <a:rPr lang="en-US" dirty="0"/>
              <a:t>t </a:t>
            </a:r>
            <a:r>
              <a:rPr lang="hu-HU" dirty="0"/>
              <a:t>idő alatt csomag érkezik </a:t>
            </a:r>
            <a:r>
              <a:rPr lang="el-GR" dirty="0"/>
              <a:t>λΔ</a:t>
            </a:r>
            <a:r>
              <a:rPr lang="en-US" dirty="0"/>
              <a:t>t, </a:t>
            </a:r>
            <a:r>
              <a:rPr lang="hu-HU" dirty="0"/>
              <a:t>ahol </a:t>
            </a:r>
            <a:r>
              <a:rPr lang="el-GR" dirty="0"/>
              <a:t>λ</a:t>
            </a:r>
            <a:r>
              <a:rPr lang="hu-HU" dirty="0"/>
              <a:t> az érkezési folyam rátája.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2. </a:t>
            </a:r>
            <a:r>
              <a:rPr lang="hu-HU" dirty="0"/>
              <a:t>Egyetlen csatorna feltételezés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Minden állomás egyenrangú.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dirty="0"/>
              <a:t>Minden kommunikáció egyazon csatornán zajlik.</a:t>
            </a:r>
          </a:p>
          <a:p>
            <a:pPr lvl="1">
              <a:lnSpc>
                <a:spcPct val="90000"/>
              </a:lnSpc>
            </a:pPr>
            <a:r>
              <a:rPr lang="hu-HU" dirty="0"/>
              <a:t>Minden állomás tud ezen küldeni és fogadni csomagot.</a:t>
            </a:r>
            <a:endParaRPr lang="en-US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3. </a:t>
            </a:r>
            <a:r>
              <a:rPr lang="hu-HU" dirty="0"/>
              <a:t>Ütközés feltételezés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hu-HU" sz="2800" dirty="0"/>
              <a:t>Ha két keret egy időben kerül átvitelre, akkor átlapolódnak, és az eredményül kapott jel értelmezhetetlenné válik. </a:t>
            </a:r>
          </a:p>
          <a:p>
            <a:pPr lvl="1">
              <a:lnSpc>
                <a:spcPct val="90000"/>
              </a:lnSpc>
            </a:pPr>
            <a:r>
              <a:rPr lang="hu-HU" sz="2800" dirty="0"/>
              <a:t>Ezt nevezzük ütközésnek.</a:t>
            </a:r>
            <a:endParaRPr lang="hu-HU" dirty="0"/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4. </a:t>
            </a:r>
            <a:r>
              <a:rPr lang="hu-HU" dirty="0"/>
              <a:t>Folytonos időmodell</a:t>
            </a:r>
            <a:r>
              <a:rPr lang="en-US" dirty="0"/>
              <a:t> VS </a:t>
            </a:r>
            <a:r>
              <a:rPr lang="hu-HU" dirty="0"/>
              <a:t>diszkrét időmodell</a:t>
            </a:r>
            <a:endParaRPr lang="en-US" dirty="0"/>
          </a:p>
          <a:p>
            <a:pPr>
              <a:lnSpc>
                <a:spcPct val="90000"/>
              </a:lnSpc>
              <a:buFontTx/>
              <a:buAutoNum type="arabicPeriod"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5. </a:t>
            </a:r>
            <a:r>
              <a:rPr lang="hu-HU" dirty="0"/>
              <a:t>Vivőjel értékelés</a:t>
            </a:r>
            <a:r>
              <a:rPr lang="en-US" dirty="0"/>
              <a:t> VS </a:t>
            </a:r>
            <a:r>
              <a:rPr lang="hu-HU" dirty="0"/>
              <a:t>nincs vivőjel érzékelés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511678"/>
            <a:ext cx="3096344" cy="503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24806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sz="3200" dirty="0"/>
              <a:t>Dinamikus csatornakiosztás</a:t>
            </a:r>
            <a:endParaRPr lang="en-US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9873" y="1556792"/>
            <a:ext cx="5629998" cy="5126396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hu-HU" sz="2000" b="1" dirty="0"/>
              <a:t>Használt időmodell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hu-HU" sz="2000" dirty="0"/>
              <a:t>Kétféle időmodellt különböztetünk meg: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b="1" dirty="0"/>
              <a:t>Folytonos</a:t>
            </a:r>
            <a:r>
              <a:rPr lang="hu-HU" sz="2000" dirty="0"/>
              <a:t> – Mindegyik állomás tetszőleges időpontban megkezdheti a küldésre kész keretének sugárzását.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b="1" dirty="0"/>
              <a:t>Diszkrét</a:t>
            </a:r>
            <a:r>
              <a:rPr lang="hu-HU" sz="2000" dirty="0"/>
              <a:t> – Az időt diszkrét résekre osztjuk. Keret továbbítás csak időrés elején lehetséges. Az időrés lehet </a:t>
            </a:r>
            <a:r>
              <a:rPr lang="hu-HU" sz="2000" i="1" dirty="0"/>
              <a:t>üres</a:t>
            </a:r>
            <a:r>
              <a:rPr lang="hu-HU" sz="2000" dirty="0"/>
              <a:t>, </a:t>
            </a:r>
            <a:r>
              <a:rPr lang="hu-HU" sz="2000" i="1" dirty="0"/>
              <a:t>sikeres</a:t>
            </a:r>
            <a:r>
              <a:rPr lang="hu-HU" sz="2000" dirty="0"/>
              <a:t> vagy </a:t>
            </a:r>
            <a:r>
              <a:rPr lang="hu-HU" sz="2000" i="1" dirty="0"/>
              <a:t>ütközéses</a:t>
            </a:r>
            <a:r>
              <a:rPr lang="hu-HU" sz="2000" dirty="0"/>
              <a:t>.</a:t>
            </a:r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endParaRPr lang="hu-HU" sz="2000" dirty="0"/>
          </a:p>
          <a:p>
            <a:pPr marL="749808" lvl="1" indent="-457200" algn="just">
              <a:spcBef>
                <a:spcPts val="0"/>
              </a:spcBef>
              <a:buFont typeface="+mj-lt"/>
              <a:buAutoNum type="alphaLcParenR"/>
            </a:pPr>
            <a:endParaRPr lang="hu-HU" sz="2000" dirty="0"/>
          </a:p>
          <a:p>
            <a:pPr marL="0" indent="0" algn="just">
              <a:buNone/>
            </a:pPr>
            <a:r>
              <a:rPr lang="hu-HU" sz="2000" b="1" dirty="0"/>
              <a:t>Vivőjel érzékelési képesség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hu-HU" sz="2000" dirty="0"/>
              <a:t>Az egyes állomások vagy rendelkeznek ezzel a tulajdonsággal vagy nem.</a:t>
            </a:r>
          </a:p>
          <a:p>
            <a:pPr marL="544068" lvl="1" indent="-3429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dirty="0"/>
              <a:t>Ha </a:t>
            </a:r>
            <a:r>
              <a:rPr lang="hu-HU" sz="2000" b="1" dirty="0"/>
              <a:t>nincs</a:t>
            </a:r>
            <a:r>
              <a:rPr lang="hu-HU" sz="2000" dirty="0"/>
              <a:t>, akkor az állomások nem tudják megvizsgálni a közös csatorna állapotát, ezért egyszerűen elkezdenek küldeni, ha van rá lehetőségük.</a:t>
            </a:r>
          </a:p>
          <a:p>
            <a:pPr marL="544068" lvl="1" indent="-342900" algn="just">
              <a:spcBef>
                <a:spcPts val="0"/>
              </a:spcBef>
              <a:buFont typeface="+mj-lt"/>
              <a:buAutoNum type="alphaLcParenR"/>
            </a:pPr>
            <a:r>
              <a:rPr lang="hu-HU" sz="2000" dirty="0"/>
              <a:t>Ha </a:t>
            </a:r>
            <a:r>
              <a:rPr lang="hu-HU" sz="2000" b="1" dirty="0"/>
              <a:t>van</a:t>
            </a:r>
            <a:r>
              <a:rPr lang="hu-HU" sz="2000" dirty="0"/>
              <a:t>, akkor állomások meg tudják vizsgálni a közös csatorna állapotát a küldés előtt. A csatorna lehet: foglalt vagy szabad. Ha a foglalt a csatorna, akkor nem próbálják használni az állomások, amíg fel nem szabadul.</a:t>
            </a:r>
          </a:p>
          <a:p>
            <a:pPr algn="just"/>
            <a:r>
              <a:rPr lang="hu-HU" sz="2000" i="1" dirty="0"/>
              <a:t>Megjegyzés:</a:t>
            </a:r>
            <a:r>
              <a:rPr lang="hu-HU" sz="2000" dirty="0"/>
              <a:t> Ez egy egyszerűsített modell!</a:t>
            </a:r>
            <a:endParaRPr lang="en-US" sz="2000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33798"/>
            <a:ext cx="2880320" cy="2309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56" y="4350785"/>
            <a:ext cx="331751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zövegdoboz 1"/>
          <p:cNvSpPr txBox="1"/>
          <p:nvPr/>
        </p:nvSpPr>
        <p:spPr>
          <a:xfrm>
            <a:off x="2630355" y="227687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2630355" y="3353373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1629139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Hogyan mérjük a hatékonyságot</a:t>
            </a:r>
            <a:r>
              <a:rPr lang="en-US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b="1" dirty="0"/>
              <a:t>Átvitel [</a:t>
            </a:r>
            <a:r>
              <a:rPr lang="en-US" b="1" dirty="0"/>
              <a:t>Throughput</a:t>
            </a:r>
            <a:r>
              <a:rPr lang="hu-HU" b="1" dirty="0"/>
              <a:t>]</a:t>
            </a:r>
            <a:r>
              <a:rPr lang="en-US" b="1" dirty="0"/>
              <a:t> (S)</a:t>
            </a:r>
          </a:p>
          <a:p>
            <a:pPr lvl="1"/>
            <a:r>
              <a:rPr lang="hu-HU" dirty="0"/>
              <a:t>A sikeresen átvitt csomagok/keretek száma egy időegység alatt</a:t>
            </a:r>
            <a:endParaRPr lang="en-US" dirty="0"/>
          </a:p>
          <a:p>
            <a:endParaRPr lang="en-US" dirty="0"/>
          </a:p>
          <a:p>
            <a:r>
              <a:rPr lang="hu-HU" b="1" dirty="0"/>
              <a:t>Késleltetés [</a:t>
            </a:r>
            <a:r>
              <a:rPr lang="hu-HU" b="1" dirty="0" err="1"/>
              <a:t>Delay</a:t>
            </a:r>
            <a:r>
              <a:rPr lang="hu-HU" b="1" dirty="0"/>
              <a:t>]</a:t>
            </a:r>
            <a:endParaRPr lang="en-US" b="1" dirty="0"/>
          </a:p>
          <a:p>
            <a:pPr lvl="1"/>
            <a:r>
              <a:rPr lang="hu-HU" dirty="0"/>
              <a:t>Egy csomag átviteléhez szükséges idő</a:t>
            </a:r>
            <a:endParaRPr lang="en-US" dirty="0"/>
          </a:p>
          <a:p>
            <a:pPr lvl="1"/>
            <a:endParaRPr lang="en-US" dirty="0"/>
          </a:p>
          <a:p>
            <a:r>
              <a:rPr lang="hu-HU" b="1" dirty="0"/>
              <a:t>Fairség [</a:t>
            </a:r>
            <a:r>
              <a:rPr lang="hu-HU" b="1" dirty="0" err="1"/>
              <a:t>Fairness</a:t>
            </a:r>
            <a:r>
              <a:rPr lang="hu-HU" b="1" dirty="0"/>
              <a:t>] </a:t>
            </a:r>
            <a:endParaRPr lang="en-US" b="1" dirty="0"/>
          </a:p>
          <a:p>
            <a:pPr lvl="1"/>
            <a:r>
              <a:rPr lang="hu-HU" dirty="0"/>
              <a:t>Minden állomás egyenrangúként van kezelve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91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Átvitel és terhelés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b="1" dirty="0"/>
              <a:t>Terhelés</a:t>
            </a:r>
            <a:r>
              <a:rPr lang="en-US" b="1" dirty="0"/>
              <a:t> (G)</a:t>
            </a:r>
          </a:p>
          <a:p>
            <a:pPr lvl="1"/>
            <a:r>
              <a:rPr lang="hu-HU" dirty="0"/>
              <a:t>A protokoll által kezelendő csomagok száma egy időegység alatt (beérkező kérések)</a:t>
            </a:r>
            <a:endParaRPr lang="en-US" dirty="0"/>
          </a:p>
          <a:p>
            <a:pPr lvl="1"/>
            <a:r>
              <a:rPr lang="en-US" dirty="0"/>
              <a:t>G&gt;1: </a:t>
            </a:r>
            <a:r>
              <a:rPr lang="hu-HU" dirty="0"/>
              <a:t>túlterhelés</a:t>
            </a:r>
          </a:p>
          <a:p>
            <a:pPr lvl="1"/>
            <a:r>
              <a:rPr lang="hu-HU" dirty="0"/>
              <a:t>A csatorna egy kérést tud </a:t>
            </a:r>
            <a:br>
              <a:rPr lang="hu-HU" dirty="0"/>
            </a:br>
            <a:r>
              <a:rPr lang="hu-HU" dirty="0"/>
              <a:t>elvezetni</a:t>
            </a:r>
            <a:endParaRPr lang="en-US" dirty="0"/>
          </a:p>
          <a:p>
            <a:pPr lvl="1"/>
            <a:endParaRPr lang="en-US" dirty="0"/>
          </a:p>
          <a:p>
            <a:r>
              <a:rPr lang="hu-HU" b="1" dirty="0"/>
              <a:t>Ideális esetben</a:t>
            </a:r>
            <a:endParaRPr lang="en-US" b="1" dirty="0"/>
          </a:p>
          <a:p>
            <a:pPr lvl="1"/>
            <a:r>
              <a:rPr lang="hu-HU" dirty="0"/>
              <a:t>Ha</a:t>
            </a:r>
            <a:r>
              <a:rPr lang="en-US" dirty="0"/>
              <a:t> G&lt;1, S=G</a:t>
            </a:r>
          </a:p>
          <a:p>
            <a:pPr lvl="1"/>
            <a:r>
              <a:rPr lang="hu-HU" dirty="0"/>
              <a:t>Ha</a:t>
            </a:r>
            <a:r>
              <a:rPr lang="en-US" dirty="0"/>
              <a:t> G≥1, S=1</a:t>
            </a:r>
          </a:p>
          <a:p>
            <a:pPr lvl="1"/>
            <a:r>
              <a:rPr lang="hu-HU" dirty="0"/>
              <a:t>Ahol egy csomag kiküldése egy időegységet vesz igénybe.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852936"/>
            <a:ext cx="3600400" cy="21896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92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88" y="3789040"/>
            <a:ext cx="4633538" cy="2526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(Tiszta) </a:t>
            </a:r>
            <a:r>
              <a:rPr lang="en-US" dirty="0"/>
              <a:t>ALOHA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0013" y="1600201"/>
            <a:ext cx="5984155" cy="2548880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hu-HU" sz="1800" dirty="0"/>
              <a:t>Az algoritmust a 70-es években a</a:t>
            </a:r>
            <a:r>
              <a:rPr lang="en-US" sz="1800" dirty="0"/>
              <a:t> Uni. of Hawaii</a:t>
            </a:r>
            <a:r>
              <a:rPr lang="hu-HU" sz="1800" dirty="0"/>
              <a:t> fejlesztette</a:t>
            </a:r>
            <a:endParaRPr lang="en-US" sz="1800" dirty="0"/>
          </a:p>
          <a:p>
            <a:pPr lvl="1"/>
            <a:r>
              <a:rPr lang="hu-HU" sz="1600" b="1" dirty="0">
                <a:solidFill>
                  <a:srgbClr val="FF0000"/>
                </a:solidFill>
              </a:rPr>
              <a:t>Ha van elküldendő adat, akkor elküldi</a:t>
            </a:r>
            <a:endParaRPr lang="en-US" sz="1600" b="1" dirty="0">
              <a:solidFill>
                <a:srgbClr val="FF0000"/>
              </a:solidFill>
            </a:endParaRPr>
          </a:p>
          <a:p>
            <a:pPr lvl="1"/>
            <a:r>
              <a:rPr lang="hu-HU" sz="1600" dirty="0"/>
              <a:t>Alacsony költségű, nagyon egyszerű megoldás</a:t>
            </a:r>
            <a:endParaRPr lang="en-US" sz="1600" dirty="0"/>
          </a:p>
          <a:p>
            <a:pPr lvl="1"/>
            <a:endParaRPr lang="en-US" sz="1600" dirty="0"/>
          </a:p>
          <a:p>
            <a:endParaRPr lang="en-US" sz="1800" dirty="0"/>
          </a:p>
        </p:txBody>
      </p:sp>
      <p:pic>
        <p:nvPicPr>
          <p:cNvPr id="8194" name="Picture 2" descr="http://www.cheapflightstohawaii.net/wp-content/uploads/2012/01/Hawaii2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83110"/>
            <a:ext cx="2808312" cy="179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4-0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4365104"/>
            <a:ext cx="3499669" cy="213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839200" cy="2603310"/>
          </a:xfrm>
        </p:spPr>
        <p:txBody>
          <a:bodyPr>
            <a:normAutofit/>
          </a:bodyPr>
          <a:lstStyle/>
          <a:p>
            <a:r>
              <a:rPr lang="en-US" dirty="0" err="1"/>
              <a:t>Topol</a:t>
            </a:r>
            <a:r>
              <a:rPr lang="hu-HU" dirty="0" err="1"/>
              <a:t>ógia</a:t>
            </a:r>
            <a:r>
              <a:rPr lang="en-US" dirty="0"/>
              <a:t>: </a:t>
            </a:r>
            <a:r>
              <a:rPr lang="hu-HU" dirty="0" err="1"/>
              <a:t>broadcast</a:t>
            </a:r>
            <a:r>
              <a:rPr lang="hu-HU" dirty="0"/>
              <a:t> rádió több állomással</a:t>
            </a:r>
            <a:endParaRPr lang="en-US" dirty="0"/>
          </a:p>
          <a:p>
            <a:r>
              <a:rPr lang="en-US" dirty="0"/>
              <a:t>Proto</a:t>
            </a:r>
            <a:r>
              <a:rPr lang="hu-HU" dirty="0" err="1"/>
              <a:t>koll</a:t>
            </a:r>
            <a:r>
              <a:rPr lang="en-US" dirty="0"/>
              <a:t>:</a:t>
            </a:r>
          </a:p>
          <a:p>
            <a:pPr lvl="1"/>
            <a:r>
              <a:rPr lang="hu-HU" dirty="0"/>
              <a:t>Az állomások azonnal küldenek</a:t>
            </a:r>
            <a:endParaRPr lang="en-US" dirty="0"/>
          </a:p>
          <a:p>
            <a:pPr lvl="1"/>
            <a:r>
              <a:rPr lang="hu-HU" dirty="0"/>
              <a:t>A fogadók minden csomagot nyugtáznak</a:t>
            </a:r>
            <a:endParaRPr lang="en-US" dirty="0"/>
          </a:p>
          <a:p>
            <a:pPr lvl="1"/>
            <a:r>
              <a:rPr lang="hu-HU" dirty="0"/>
              <a:t>Nincs</a:t>
            </a:r>
            <a:r>
              <a:rPr lang="en-US" dirty="0"/>
              <a:t> </a:t>
            </a:r>
            <a:r>
              <a:rPr lang="hu-HU" dirty="0"/>
              <a:t>nyugta</a:t>
            </a:r>
            <a:r>
              <a:rPr lang="en-US" dirty="0"/>
              <a:t> = </a:t>
            </a:r>
            <a:r>
              <a:rPr lang="hu-HU" dirty="0"/>
              <a:t>ütközés</a:t>
            </a:r>
            <a:r>
              <a:rPr lang="en-US" dirty="0"/>
              <a:t>, </a:t>
            </a:r>
            <a:r>
              <a:rPr lang="hu-HU" dirty="0"/>
              <a:t>véletlen ideig vár, majd újraküld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-237163" y="2475399"/>
            <a:ext cx="5578597" cy="5578597"/>
          </a:xfrm>
          <a:prstGeom prst="ellipse">
            <a:avLst/>
          </a:prstGeom>
          <a:solidFill>
            <a:schemeClr val="accent1">
              <a:alpha val="2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744036" y="2475399"/>
            <a:ext cx="5578597" cy="5578597"/>
          </a:xfrm>
          <a:prstGeom prst="ellipse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725236" y="2475399"/>
            <a:ext cx="5578597" cy="5578597"/>
          </a:xfrm>
          <a:prstGeom prst="ellipse">
            <a:avLst/>
          </a:prstGeom>
          <a:solidFill>
            <a:schemeClr val="accent4">
              <a:alpha val="25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2366829" y="5261211"/>
            <a:ext cx="370614" cy="1562670"/>
            <a:chOff x="2107517" y="5261211"/>
            <a:chExt cx="370614" cy="156267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22928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107517" y="636221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364057" y="5261211"/>
            <a:ext cx="338554" cy="1562670"/>
            <a:chOff x="4186633" y="5261211"/>
            <a:chExt cx="338554" cy="156267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355910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86633" y="6362216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B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29227" y="5261211"/>
            <a:ext cx="370615" cy="1562670"/>
            <a:chOff x="6069916" y="5261211"/>
            <a:chExt cx="370615" cy="15626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6255224" y="5261211"/>
              <a:ext cx="0" cy="1160060"/>
            </a:xfrm>
            <a:prstGeom prst="line">
              <a:avLst/>
            </a:prstGeom>
            <a:ln w="101600">
              <a:solidFill>
                <a:schemeClr val="tx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069916" y="6362216"/>
              <a:ext cx="37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</a:t>
              </a:r>
            </a:p>
          </p:txBody>
        </p:sp>
      </p:grpSp>
      <p:sp>
        <p:nvSpPr>
          <p:cNvPr id="23" name="Up Arrow 22"/>
          <p:cNvSpPr/>
          <p:nvPr/>
        </p:nvSpPr>
        <p:spPr>
          <a:xfrm rot="5400000">
            <a:off x="3009478" y="5061490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 rot="16200000">
            <a:off x="2937810" y="5061490"/>
            <a:ext cx="1198585" cy="1510573"/>
          </a:xfrm>
          <a:prstGeom prst="upArrow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Up Arrow 24"/>
          <p:cNvSpPr/>
          <p:nvPr/>
        </p:nvSpPr>
        <p:spPr>
          <a:xfrm rot="5400000">
            <a:off x="3009478" y="5049486"/>
            <a:ext cx="1198585" cy="1510573"/>
          </a:xfrm>
          <a:prstGeom prst="upArrow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Up Arrow 25"/>
          <p:cNvSpPr/>
          <p:nvPr/>
        </p:nvSpPr>
        <p:spPr>
          <a:xfrm rot="16200000">
            <a:off x="4864171" y="5085954"/>
            <a:ext cx="1198585" cy="1510573"/>
          </a:xfrm>
          <a:prstGeom prst="upArrow">
            <a:avLst/>
          </a:prstGeom>
          <a:solidFill>
            <a:schemeClr val="accent5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Multiply 26"/>
          <p:cNvSpPr/>
          <p:nvPr/>
        </p:nvSpPr>
        <p:spPr>
          <a:xfrm>
            <a:off x="3968868" y="4712309"/>
            <a:ext cx="1128932" cy="1128932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405197" y="4118693"/>
            <a:ext cx="8451716" cy="2603484"/>
            <a:chOff x="414979" y="3333623"/>
            <a:chExt cx="8263530" cy="1523216"/>
          </a:xfrm>
        </p:grpSpPr>
        <p:sp>
          <p:nvSpPr>
            <p:cNvPr id="21" name="Rectangle 20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ontent Placeholder 2"/>
            <p:cNvSpPr txBox="1">
              <a:spLocks/>
            </p:cNvSpPr>
            <p:nvPr/>
          </p:nvSpPr>
          <p:spPr>
            <a:xfrm>
              <a:off x="514376" y="3429251"/>
              <a:ext cx="8118848" cy="14275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925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Egyszerű, de radikális megoldás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>
                <a:buClr>
                  <a:schemeClr val="bg1"/>
                </a:buClr>
              </a:pPr>
              <a:r>
                <a:rPr lang="hu-HU" sz="3200" dirty="0">
                  <a:solidFill>
                    <a:schemeClr val="bg1"/>
                  </a:solidFill>
                </a:rPr>
                <a:t>Korábbi megoldások, mind felosztották a csatornát</a:t>
              </a:r>
              <a:endParaRPr lang="en-US" sz="3200" dirty="0">
                <a:solidFill>
                  <a:schemeClr val="bg1"/>
                </a:solidFill>
              </a:endParaRPr>
            </a:p>
            <a:p>
              <a:pPr lvl="1">
                <a:buClr>
                  <a:schemeClr val="bg1"/>
                </a:buClr>
              </a:pPr>
              <a:r>
                <a:rPr lang="en-US" sz="2800" dirty="0">
                  <a:solidFill>
                    <a:schemeClr val="bg1"/>
                  </a:solidFill>
                </a:rPr>
                <a:t>TDMA, FDMA, etc.</a:t>
              </a:r>
            </a:p>
            <a:p>
              <a:pPr>
                <a:buClr>
                  <a:schemeClr val="bg1"/>
                </a:buClr>
              </a:pPr>
              <a:r>
                <a:rPr lang="hu-HU" sz="3200">
                  <a:solidFill>
                    <a:schemeClr val="bg1"/>
                  </a:solidFill>
                </a:rPr>
                <a:t>Kevés </a:t>
              </a:r>
              <a:r>
                <a:rPr lang="hu-HU" sz="3200" dirty="0">
                  <a:solidFill>
                    <a:schemeClr val="bg1"/>
                  </a:solidFill>
                </a:rPr>
                <a:t>küldő esetére készült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533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6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Teljesítmény elemzés -</a:t>
            </a:r>
            <a:r>
              <a:rPr lang="en-US" dirty="0"/>
              <a:t>Poisson </a:t>
            </a:r>
            <a:r>
              <a:rPr lang="hu-HU" dirty="0"/>
              <a:t>Folyam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r>
              <a:rPr lang="hu-HU" sz="2800" dirty="0"/>
              <a:t>A „</a:t>
            </a:r>
            <a:r>
              <a:rPr lang="hu-HU" sz="2800" dirty="0">
                <a:solidFill>
                  <a:srgbClr val="E20074"/>
                </a:solidFill>
              </a:rPr>
              <a:t>véletlen érkezések</a:t>
            </a:r>
            <a:r>
              <a:rPr lang="hu-HU" sz="2800" dirty="0"/>
              <a:t>” egyik ünnepelt modellje a sorban-állás elméletben a </a:t>
            </a:r>
            <a:r>
              <a:rPr lang="en-US" sz="2800" dirty="0"/>
              <a:t> Poisson </a:t>
            </a:r>
            <a:r>
              <a:rPr lang="hu-HU" sz="2800" dirty="0"/>
              <a:t>folyam</a:t>
            </a:r>
            <a:r>
              <a:rPr lang="en-US" sz="2800" dirty="0"/>
              <a:t>. </a:t>
            </a:r>
            <a:endParaRPr lang="hu-HU" sz="2800" dirty="0"/>
          </a:p>
          <a:p>
            <a:r>
              <a:rPr lang="hu-HU" sz="2800" dirty="0"/>
              <a:t>A modell feltételezései:</a:t>
            </a:r>
            <a:endParaRPr lang="en-US" sz="2800" dirty="0"/>
          </a:p>
          <a:p>
            <a:pPr lvl="1"/>
            <a:r>
              <a:rPr lang="hu-HU" sz="2400" dirty="0"/>
              <a:t>Egy érkezés valószínűsége egy rövid </a:t>
            </a:r>
            <a:r>
              <a:rPr lang="el-GR" sz="2400" dirty="0">
                <a:cs typeface="Times New Roman" pitchFamily="18" charset="0"/>
              </a:rPr>
              <a:t>Δ</a:t>
            </a:r>
            <a:r>
              <a:rPr lang="en-US" sz="2400" i="1" dirty="0">
                <a:cs typeface="Times New Roman" pitchFamily="18" charset="0"/>
              </a:rPr>
              <a:t>t</a:t>
            </a:r>
            <a:r>
              <a:rPr lang="hu-HU" sz="2400" dirty="0"/>
              <a:t> intervallum alatt arányos az intervallum hosszával és nem függ az intervallum kezdetétől (ezt nevezzük </a:t>
            </a:r>
            <a:r>
              <a:rPr lang="hu-HU" sz="2400" dirty="0">
                <a:solidFill>
                  <a:srgbClr val="E20074"/>
                </a:solidFill>
              </a:rPr>
              <a:t>memória nélküli</a:t>
            </a:r>
            <a:r>
              <a:rPr lang="hu-HU" sz="2400" dirty="0"/>
              <a:t> tulajdonságnak)</a:t>
            </a:r>
          </a:p>
          <a:p>
            <a:pPr lvl="1"/>
            <a:r>
              <a:rPr lang="hu-HU" sz="2400" dirty="0">
                <a:cs typeface="Times New Roman" pitchFamily="18" charset="0"/>
              </a:rPr>
              <a:t>Annak a valószínűsége, hogy több érkezés történik egy rövid </a:t>
            </a:r>
            <a:r>
              <a:rPr lang="el-GR" sz="2400" dirty="0">
                <a:cs typeface="Times New Roman" pitchFamily="18" charset="0"/>
              </a:rPr>
              <a:t>Δ</a:t>
            </a:r>
            <a:r>
              <a:rPr lang="en-US" sz="2400" i="1" dirty="0">
                <a:cs typeface="Times New Roman" pitchFamily="18" charset="0"/>
              </a:rPr>
              <a:t>t</a:t>
            </a:r>
            <a:r>
              <a:rPr lang="hu-HU" sz="2400" dirty="0">
                <a:cs typeface="Times New Roman" pitchFamily="18" charset="0"/>
              </a:rPr>
              <a:t> intervallum alatt közelít a nullához.</a:t>
            </a:r>
          </a:p>
          <a:p>
            <a:pPr lvl="1"/>
            <a:endParaRPr lang="el-GR" sz="2400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925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Teljesítmény elemzés –</a:t>
            </a:r>
            <a:r>
              <a:rPr lang="en-US" dirty="0"/>
              <a:t>Poisson</a:t>
            </a:r>
            <a:r>
              <a:rPr lang="hu-HU" dirty="0"/>
              <a:t> eloszlás</a:t>
            </a:r>
            <a:endParaRPr lang="en-US" dirty="0"/>
          </a:p>
        </p:txBody>
      </p:sp>
      <p:graphicFrame>
        <p:nvGraphicFramePr>
          <p:cNvPr id="92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86000" y="3124200"/>
          <a:ext cx="3859213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4080" imgH="419040" progId="Equation.DSMT4">
                  <p:embed/>
                </p:oleObj>
              </mc:Choice>
              <mc:Fallback>
                <p:oleObj name="Equation" r:id="rId3" imgW="1054080" imgH="419040" progId="Equation.DSMT4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124200"/>
                        <a:ext cx="3859213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09600" y="1676400"/>
            <a:ext cx="75438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Times New Roman" pitchFamily="18" charset="0"/>
              </a:rPr>
              <a:t>Annak a valószínűsége, hogy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k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</a:rPr>
              <a:t>érkezés történik egy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t</a:t>
            </a:r>
            <a:r>
              <a:rPr lang="en-US" sz="2800" i="1" dirty="0">
                <a:latin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</a:rPr>
              <a:t>hosszú intervallum során</a:t>
            </a:r>
            <a:r>
              <a:rPr lang="en-US" sz="2800" dirty="0">
                <a:latin typeface="Times New Roman" pitchFamily="18" charset="0"/>
              </a:rPr>
              <a:t>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09600" y="5105400"/>
            <a:ext cx="8077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Times New Roman" pitchFamily="18" charset="0"/>
              </a:rPr>
              <a:t>ahol </a:t>
            </a:r>
            <a:r>
              <a:rPr lang="el-GR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hu-HU" sz="2800" dirty="0">
                <a:latin typeface="Times New Roman" pitchFamily="18" charset="0"/>
                <a:cs typeface="Times New Roman" pitchFamily="18" charset="0"/>
              </a:rPr>
              <a:t>az érkezési ráta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hu-HU" sz="2800" dirty="0">
                <a:latin typeface="Times New Roman" pitchFamily="18" charset="0"/>
                <a:cs typeface="Times New Roman" pitchFamily="18" charset="0"/>
              </a:rPr>
              <a:t>Azaz ez egy egy-paraméteres modell, ahol csak </a:t>
            </a:r>
            <a:r>
              <a:rPr lang="el-GR" sz="2800" dirty="0">
                <a:solidFill>
                  <a:srgbClr val="0000FF"/>
                </a:solidFill>
                <a:latin typeface="Times New Roman" pitchFamily="18" charset="0"/>
              </a:rPr>
              <a:t>λ</a:t>
            </a:r>
            <a:r>
              <a:rPr lang="hu-HU" sz="2800" dirty="0" err="1">
                <a:latin typeface="Times New Roman" pitchFamily="18" charset="0"/>
              </a:rPr>
              <a:t>-át</a:t>
            </a:r>
            <a:r>
              <a:rPr lang="hu-HU" sz="2800" dirty="0">
                <a:latin typeface="Times New Roman" pitchFamily="18" charset="0"/>
              </a:rPr>
              <a:t> kell ismernünk.</a:t>
            </a:r>
            <a:endParaRPr lang="el-GR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67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Paritás bit használata 4/</a:t>
            </a:r>
            <a:r>
              <a:rPr lang="hu-HU" dirty="0" err="1"/>
              <a:t>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45734"/>
            <a:ext cx="7312047" cy="2489200"/>
          </a:xfrm>
        </p:spPr>
        <p:txBody>
          <a:bodyPr>
            <a:normAutofit fontScale="92500"/>
          </a:bodyPr>
          <a:lstStyle/>
          <a:p>
            <a:r>
              <a:rPr lang="hu-HU" sz="2200" dirty="0"/>
              <a:t>a vevő az üzenet megérkezésekor </a:t>
            </a:r>
            <a:r>
              <a:rPr lang="hu-HU" sz="2200" i="1" dirty="0"/>
              <a:t>0</a:t>
            </a:r>
            <a:r>
              <a:rPr lang="hu-HU" sz="2200" dirty="0"/>
              <a:t>-ára állítja a számlálóját, ezt követően megvizsgálja a paritás biteket, ha a </a:t>
            </a:r>
            <a:r>
              <a:rPr lang="hu-HU" sz="2200" i="1" dirty="0" err="1"/>
              <a:t>k</a:t>
            </a:r>
            <a:r>
              <a:rPr lang="hu-HU" sz="2200" dirty="0" err="1"/>
              <a:t>-adik</a:t>
            </a:r>
            <a:r>
              <a:rPr lang="hu-HU" sz="2200" dirty="0"/>
              <a:t> paritás nem jó, akkor a számlálóhoz ad </a:t>
            </a:r>
            <a:r>
              <a:rPr lang="hu-HU" sz="2200" i="1" dirty="0"/>
              <a:t>k</a:t>
            </a:r>
            <a:r>
              <a:rPr lang="hu-HU" sz="2200" dirty="0"/>
              <a:t>-t</a:t>
            </a:r>
          </a:p>
          <a:p>
            <a:r>
              <a:rPr lang="hu-HU" sz="2200" dirty="0"/>
              <a:t>Ha a számláló </a:t>
            </a:r>
            <a:r>
              <a:rPr lang="hu-HU" sz="2200" i="1" dirty="0"/>
              <a:t>0</a:t>
            </a:r>
            <a:r>
              <a:rPr lang="hu-HU" sz="2200" dirty="0"/>
              <a:t> lesz, akkor érvényes kódszónak tekinti a vevő a kapott üzenetet; ha a számláló nem nulla, akkor a hibás bit sorszámát tartalmazza, azaz ha például az első, a második és nyolcadik bit helytelen, akkor a megváltozott bit a tizenegyedik. </a:t>
            </a:r>
          </a:p>
          <a:p>
            <a:endParaRPr lang="hu-HU" sz="2200" dirty="0"/>
          </a:p>
          <a:p>
            <a:pPr marL="0" indent="0">
              <a:buNone/>
            </a:pPr>
            <a:endParaRPr lang="hu-HU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446319" y="4465160"/>
            <a:ext cx="18630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/>
              <a:t>1</a:t>
            </a:r>
            <a:r>
              <a:rPr lang="hu-HU" sz="2200" b="1" dirty="0">
                <a:solidFill>
                  <a:schemeClr val="accent1"/>
                </a:solidFill>
              </a:rPr>
              <a:t>0</a:t>
            </a:r>
            <a:r>
              <a:rPr lang="hu-HU" sz="2200" dirty="0"/>
              <a:t>1</a:t>
            </a:r>
            <a:r>
              <a:rPr lang="hu-HU" sz="2200" b="1" dirty="0">
                <a:solidFill>
                  <a:schemeClr val="accent1"/>
                </a:solidFill>
              </a:rPr>
              <a:t>0</a:t>
            </a:r>
            <a:r>
              <a:rPr lang="hu-HU" sz="2200" dirty="0"/>
              <a:t>0</a:t>
            </a:r>
            <a:r>
              <a:rPr lang="hu-HU" sz="2200" b="1" dirty="0">
                <a:solidFill>
                  <a:srgbClr val="FF0000"/>
                </a:solidFill>
              </a:rPr>
              <a:t>1</a:t>
            </a:r>
            <a:r>
              <a:rPr lang="hu-HU" sz="2200" dirty="0"/>
              <a:t>0</a:t>
            </a:r>
            <a:r>
              <a:rPr lang="hu-HU" sz="2200" b="1" dirty="0"/>
              <a:t>0</a:t>
            </a:r>
            <a:r>
              <a:rPr lang="hu-HU" sz="2200" dirty="0"/>
              <a:t>101</a:t>
            </a:r>
            <a:endParaRPr lang="en-U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465160"/>
            <a:ext cx="2525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Fogadott </a:t>
            </a:r>
            <a:r>
              <a:rPr lang="hu-HU" sz="2200" i="1" cap="small" dirty="0"/>
              <a:t>E</a:t>
            </a:r>
            <a:r>
              <a:rPr lang="hu-HU" sz="2200" cap="small" dirty="0"/>
              <a:t> karakter</a:t>
            </a:r>
            <a:endParaRPr lang="en-US" sz="22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5791200" y="4465160"/>
            <a:ext cx="2311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Számláló</a:t>
            </a:r>
            <a:r>
              <a:rPr lang="hu-HU" sz="2200" dirty="0"/>
              <a:t> = 2 + 4 </a:t>
            </a:r>
            <a:endParaRPr lang="en-US" sz="2200" dirty="0"/>
          </a:p>
        </p:txBody>
      </p:sp>
      <p:sp>
        <p:nvSpPr>
          <p:cNvPr id="7" name="Right Arrow 6"/>
          <p:cNvSpPr/>
          <p:nvPr/>
        </p:nvSpPr>
        <p:spPr>
          <a:xfrm>
            <a:off x="4368800" y="4143377"/>
            <a:ext cx="1422400" cy="1085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Számláló != 0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46319" y="5600283"/>
            <a:ext cx="1869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b="1" dirty="0"/>
              <a:t>1</a:t>
            </a:r>
            <a:r>
              <a:rPr lang="hu-HU" sz="2200" b="1" dirty="0">
                <a:solidFill>
                  <a:srgbClr val="FF0000"/>
                </a:solidFill>
              </a:rPr>
              <a:t>1</a:t>
            </a:r>
            <a:r>
              <a:rPr lang="hu-HU" sz="2200" dirty="0"/>
              <a:t>1</a:t>
            </a:r>
            <a:r>
              <a:rPr lang="hu-HU" sz="2200" b="1" dirty="0"/>
              <a:t>1</a:t>
            </a:r>
            <a:r>
              <a:rPr lang="hu-HU" sz="2200" dirty="0"/>
              <a:t>001</a:t>
            </a:r>
            <a:r>
              <a:rPr lang="hu-HU" sz="2200" b="1" dirty="0"/>
              <a:t>1</a:t>
            </a:r>
            <a:r>
              <a:rPr lang="hu-HU" sz="2200" dirty="0"/>
              <a:t>100</a:t>
            </a:r>
            <a:endParaRPr lang="en-US" sz="2200" dirty="0"/>
          </a:p>
        </p:txBody>
      </p:sp>
      <p:sp>
        <p:nvSpPr>
          <p:cNvPr id="10" name="TextBox 9"/>
          <p:cNvSpPr txBox="1"/>
          <p:nvPr/>
        </p:nvSpPr>
        <p:spPr>
          <a:xfrm>
            <a:off x="14427" y="5600281"/>
            <a:ext cx="25109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Fogadott </a:t>
            </a:r>
            <a:r>
              <a:rPr lang="hu-HU" sz="2200" i="1" cap="small" dirty="0"/>
              <a:t>L</a:t>
            </a:r>
            <a:r>
              <a:rPr lang="hu-HU" sz="2200" cap="small" dirty="0"/>
              <a:t> karakter</a:t>
            </a:r>
            <a:endParaRPr lang="en-US" sz="2200" cap="small" dirty="0"/>
          </a:p>
        </p:txBody>
      </p:sp>
      <p:sp>
        <p:nvSpPr>
          <p:cNvPr id="11" name="TextBox 10"/>
          <p:cNvSpPr txBox="1"/>
          <p:nvPr/>
        </p:nvSpPr>
        <p:spPr>
          <a:xfrm>
            <a:off x="5791200" y="5600283"/>
            <a:ext cx="17331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200" cap="small" dirty="0"/>
              <a:t>Számláló</a:t>
            </a:r>
            <a:r>
              <a:rPr lang="hu-HU" sz="2200" dirty="0"/>
              <a:t> = 2</a:t>
            </a:r>
            <a:endParaRPr lang="en-US" sz="2200" dirty="0"/>
          </a:p>
        </p:txBody>
      </p:sp>
      <p:sp>
        <p:nvSpPr>
          <p:cNvPr id="12" name="Right Arrow 11"/>
          <p:cNvSpPr/>
          <p:nvPr/>
        </p:nvSpPr>
        <p:spPr>
          <a:xfrm>
            <a:off x="4368800" y="5426260"/>
            <a:ext cx="1320800" cy="778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b="1" dirty="0"/>
              <a:t>Számláló != 0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873155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DC3BA281-3587-499D-9112-7936DEB04258}" type="slidenum">
              <a:rPr lang="en-US"/>
              <a:pPr/>
              <a:t>50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</a:t>
            </a:r>
            <a:r>
              <a:rPr lang="hu-HU" dirty="0"/>
              <a:t>Eloszlás példák</a:t>
            </a:r>
            <a:endParaRPr lang="en-US" dirty="0"/>
          </a:p>
        </p:txBody>
      </p:sp>
      <p:pic>
        <p:nvPicPr>
          <p:cNvPr id="187397" name="Picture 5" descr="poipdf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4951" y="2111632"/>
            <a:ext cx="5343525" cy="393496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516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 </a:t>
            </a:r>
            <a:r>
              <a:rPr lang="hu-HU" dirty="0"/>
              <a:t>vizsgálata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sz="2800" dirty="0"/>
              <a:t>Jelölés</a:t>
            </a:r>
            <a:r>
              <a:rPr lang="en-US" sz="28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en-US" sz="2400" dirty="0"/>
              <a:t>= </a:t>
            </a:r>
            <a:r>
              <a:rPr lang="hu-HU" sz="2400" dirty="0"/>
              <a:t>keret-idő</a:t>
            </a:r>
            <a:r>
              <a:rPr lang="en-US" sz="2400" dirty="0"/>
              <a:t> (</a:t>
            </a:r>
            <a:r>
              <a:rPr lang="hu-HU" sz="2400" dirty="0"/>
              <a:t>feldolgozási</a:t>
            </a:r>
            <a:r>
              <a:rPr lang="en-US" sz="2400" dirty="0"/>
              <a:t>,</a:t>
            </a:r>
            <a:r>
              <a:rPr lang="hu-HU" sz="2400" dirty="0"/>
              <a:t> átviteli és </a:t>
            </a:r>
            <a:r>
              <a:rPr lang="hu-HU" sz="2400" dirty="0" err="1"/>
              <a:t>propagációs</a:t>
            </a:r>
            <a:r>
              <a:rPr lang="en-US" sz="2400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S</a:t>
            </a:r>
            <a:r>
              <a:rPr lang="en-US" sz="2400" dirty="0"/>
              <a:t>: </a:t>
            </a:r>
            <a:r>
              <a:rPr lang="hu-HU" sz="2400" dirty="0"/>
              <a:t>A sikeres keret átvitelek átlagos száma </a:t>
            </a: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hu-HU" sz="2400" baseline="-25000" dirty="0"/>
              <a:t> </a:t>
            </a:r>
            <a:r>
              <a:rPr lang="hu-HU" sz="2400" dirty="0"/>
              <a:t>idő alatt;</a:t>
            </a:r>
            <a:r>
              <a:rPr lang="en-US" sz="2400" dirty="0"/>
              <a:t> </a:t>
            </a:r>
            <a:r>
              <a:rPr lang="hu-HU" sz="2400" dirty="0"/>
              <a:t>(</a:t>
            </a:r>
            <a:r>
              <a:rPr lang="en-US" sz="2400" i="1" dirty="0"/>
              <a:t>throughput</a:t>
            </a:r>
            <a:r>
              <a:rPr lang="hu-HU" sz="2400" i="1" dirty="0"/>
              <a:t>)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i="1" dirty="0"/>
              <a:t>G</a:t>
            </a:r>
            <a:r>
              <a:rPr lang="en-US" sz="2400" dirty="0"/>
              <a:t>: </a:t>
            </a:r>
            <a:r>
              <a:rPr lang="en-US" sz="2400" dirty="0" err="1"/>
              <a:t>T</a:t>
            </a:r>
            <a:r>
              <a:rPr lang="en-US" sz="2400" i="1" baseline="-25000" dirty="0" err="1"/>
              <a:t>f</a:t>
            </a:r>
            <a:r>
              <a:rPr lang="en-US" sz="2400" baseline="-25000" dirty="0"/>
              <a:t> </a:t>
            </a:r>
            <a:r>
              <a:rPr lang="hu-HU" sz="2400" i="1" dirty="0"/>
              <a:t> idő alatti összes átviteli kísérletek átlagos száma</a:t>
            </a:r>
          </a:p>
          <a:p>
            <a:pPr lvl="1">
              <a:lnSpc>
                <a:spcPct val="90000"/>
              </a:lnSpc>
            </a:pPr>
            <a:r>
              <a:rPr lang="en-US" sz="2400" i="1" dirty="0"/>
              <a:t>D</a:t>
            </a:r>
            <a:r>
              <a:rPr lang="en-US" sz="2400" dirty="0"/>
              <a:t>: </a:t>
            </a:r>
            <a:r>
              <a:rPr lang="hu-HU" sz="2400" dirty="0"/>
              <a:t>Egy keret küldésre kész állapota és a sikeres átvitele között eltelt átlagos idő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hu-HU" sz="2800" dirty="0"/>
              <a:t>Feltételezéseink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Minden keret konstans/azonos méretű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A csatorna zajmentes, hibák csak ütközések miatt történnek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hu-HU" sz="2400" dirty="0"/>
              <a:t>A keretek nem kerülnek sorokba az egyedi állomásokon</a:t>
            </a:r>
          </a:p>
          <a:p>
            <a:pPr lvl="1">
              <a:lnSpc>
                <a:spcPct val="90000"/>
              </a:lnSpc>
            </a:pPr>
            <a:r>
              <a:rPr lang="hu-HU" sz="2400" dirty="0"/>
              <a:t>Egy csatorna egy Poisson folyamként viselkedik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0662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800" dirty="0"/>
              <a:t>Mivel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en-US" sz="2800" dirty="0"/>
              <a:t> </a:t>
            </a:r>
            <a:r>
              <a:rPr lang="hu-HU" sz="2800" dirty="0"/>
              <a:t>jelöli a „jó” átviteleket egy keret idő alatt és </a:t>
            </a:r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dirty="0"/>
              <a:t> </a:t>
            </a:r>
            <a:r>
              <a:rPr lang="hu-HU" sz="2800" dirty="0"/>
              <a:t>jelöli az összes átviteli kísérletet egy keret idő alatt</a:t>
            </a:r>
            <a:r>
              <a:rPr lang="en-US" sz="2800" dirty="0"/>
              <a:t>, </a:t>
            </a:r>
            <a:r>
              <a:rPr lang="hu-HU" sz="2800" dirty="0"/>
              <a:t>így a következő összefüggést írhatjuk</a:t>
            </a:r>
            <a:r>
              <a:rPr lang="en-US" sz="2800" dirty="0"/>
              <a:t>:</a:t>
            </a:r>
          </a:p>
          <a:p>
            <a:pPr algn="ctr">
              <a:buFontTx/>
              <a:buNone/>
            </a:pPr>
            <a:r>
              <a:rPr lang="en-US" sz="2800" dirty="0"/>
              <a:t>	</a:t>
            </a:r>
            <a:r>
              <a:rPr lang="en-US" sz="2800" i="1" dirty="0">
                <a:solidFill>
                  <a:srgbClr val="0000FF"/>
                </a:solidFill>
              </a:rPr>
              <a:t>S</a:t>
            </a:r>
            <a:r>
              <a:rPr lang="hu-HU" sz="2800" i="1" dirty="0">
                <a:solidFill>
                  <a:srgbClr val="0000FF"/>
                </a:solidFill>
              </a:rPr>
              <a:t> = S(G)</a:t>
            </a:r>
            <a:r>
              <a:rPr lang="en-US" sz="2800" dirty="0"/>
              <a:t> = </a:t>
            </a:r>
            <a:r>
              <a:rPr lang="en-US" sz="2800" i="1" dirty="0">
                <a:solidFill>
                  <a:srgbClr val="0000FF"/>
                </a:solidFill>
              </a:rPr>
              <a:t>G</a:t>
            </a:r>
            <a:r>
              <a:rPr lang="en-US" sz="2800" dirty="0"/>
              <a:t> </a:t>
            </a:r>
            <a:r>
              <a:rPr lang="en-US" sz="2800" dirty="0">
                <a:latin typeface="Symbol" pitchFamily="18" charset="2"/>
              </a:rPr>
              <a:t>´</a:t>
            </a:r>
            <a:r>
              <a:rPr lang="en-US" sz="2800" dirty="0"/>
              <a:t> (</a:t>
            </a:r>
            <a:r>
              <a:rPr lang="hu-HU" sz="2800" dirty="0"/>
              <a:t>A „jó” átvitelek valószínűsége</a:t>
            </a:r>
            <a:r>
              <a:rPr lang="en-US" sz="2800" dirty="0"/>
              <a:t>)</a:t>
            </a:r>
          </a:p>
          <a:p>
            <a:endParaRPr lang="hu-HU" sz="2800" dirty="0">
              <a:solidFill>
                <a:srgbClr val="FF0000"/>
              </a:solidFill>
            </a:endParaRPr>
          </a:p>
          <a:p>
            <a:r>
              <a:rPr lang="hu-HU" sz="2800" dirty="0">
                <a:solidFill>
                  <a:srgbClr val="FF0000"/>
                </a:solidFill>
              </a:rPr>
              <a:t>A sebezhetőségi idő egy keret sikeres átviteléhez:</a:t>
            </a:r>
            <a:r>
              <a:rPr lang="en-US" sz="2800" dirty="0">
                <a:solidFill>
                  <a:srgbClr val="3F6DCB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2T</a:t>
            </a:r>
            <a:r>
              <a:rPr lang="en-US" sz="2800" i="1" baseline="-25000" dirty="0">
                <a:solidFill>
                  <a:srgbClr val="0000FF"/>
                </a:solidFill>
              </a:rPr>
              <a:t>f</a:t>
            </a:r>
            <a:endParaRPr lang="en-US" sz="2800" baseline="-25000" dirty="0">
              <a:solidFill>
                <a:srgbClr val="0000FF"/>
              </a:solidFill>
            </a:endParaRPr>
          </a:p>
          <a:p>
            <a:endParaRPr lang="hu-HU" sz="2800" dirty="0"/>
          </a:p>
          <a:p>
            <a:r>
              <a:rPr lang="hu-HU" sz="2800" dirty="0"/>
              <a:t>Azaz a „jó” átvitel valószínűsége megegyezik annak a valószínűségével, hogy a sebezhetőségi idő alatt </a:t>
            </a:r>
            <a:r>
              <a:rPr lang="hu-HU" sz="2800" dirty="0">
                <a:solidFill>
                  <a:srgbClr val="FF0000"/>
                </a:solidFill>
              </a:rPr>
              <a:t>nincs</a:t>
            </a:r>
            <a:r>
              <a:rPr lang="hu-HU" sz="2800" dirty="0"/>
              <a:t> beérkező keret.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53392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ia számának helye 2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6241769-7A3C-4D8E-A3AF-76A76A89A955}" type="slidenum">
              <a:rPr lang="en-US"/>
              <a:pPr/>
              <a:t>53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8351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187950" y="1758950"/>
            <a:ext cx="1816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11550" y="2520950"/>
            <a:ext cx="1816100" cy="5207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1752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35052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>
            <a:off x="7086600" y="1600200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5334000" y="2286000"/>
            <a:ext cx="0" cy="23622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1582738" y="4602163"/>
            <a:ext cx="3460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106738" y="4602163"/>
            <a:ext cx="6810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t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48593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+ 2t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688138" y="4602163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  <a:r>
              <a:rPr lang="en-US" sz="2000" baseline="-25000"/>
              <a:t>0 </a:t>
            </a:r>
            <a:r>
              <a:rPr lang="en-US" sz="2000"/>
              <a:t>+ 3t</a:t>
            </a: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25146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6172200" y="2362200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1918198" y="2925763"/>
            <a:ext cx="1408719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hu-HU" sz="2000" dirty="0"/>
              <a:t>Ütközés – </a:t>
            </a:r>
            <a:br>
              <a:rPr lang="hu-HU" sz="2000" dirty="0"/>
            </a:br>
            <a:r>
              <a:rPr lang="hu-HU" sz="2000" dirty="0"/>
              <a:t>a kék keret </a:t>
            </a:r>
            <a:br>
              <a:rPr lang="hu-HU" sz="2000" dirty="0"/>
            </a:br>
            <a:r>
              <a:rPr lang="hu-HU" sz="2000" dirty="0"/>
              <a:t>elejével </a:t>
            </a:r>
          </a:p>
          <a:p>
            <a:pPr algn="ctr" eaLnBrk="0" hangingPunct="0"/>
            <a:r>
              <a:rPr lang="hu-HU" sz="2000" dirty="0"/>
              <a:t>van átfedés</a:t>
            </a:r>
            <a:endParaRPr lang="en-US" sz="2000" dirty="0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499596" y="2925763"/>
            <a:ext cx="1408719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hu-HU" sz="2000" dirty="0"/>
              <a:t>Ütközés – </a:t>
            </a:r>
            <a:br>
              <a:rPr lang="hu-HU" sz="2000" dirty="0"/>
            </a:br>
            <a:r>
              <a:rPr lang="hu-HU" sz="2000" dirty="0"/>
              <a:t>a kék keret </a:t>
            </a:r>
            <a:br>
              <a:rPr lang="hu-HU" sz="2000" dirty="0"/>
            </a:br>
            <a:r>
              <a:rPr lang="hu-HU" sz="2000" dirty="0"/>
              <a:t>végével </a:t>
            </a:r>
            <a:br>
              <a:rPr lang="hu-HU" sz="2000" dirty="0"/>
            </a:br>
            <a:r>
              <a:rPr lang="hu-HU" sz="2000" dirty="0"/>
              <a:t>van átfedés</a:t>
            </a:r>
            <a:endParaRPr lang="en-US" sz="2000" dirty="0"/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17526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>
            <a:off x="5334000" y="51054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2878138" y="5233988"/>
            <a:ext cx="1468544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dirty="0"/>
              <a:t>Sebezhetőség</a:t>
            </a:r>
            <a:endParaRPr lang="en-US" dirty="0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17526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8" name="Line 22"/>
          <p:cNvSpPr>
            <a:spLocks noChangeShapeType="1"/>
          </p:cNvSpPr>
          <p:nvPr/>
        </p:nvSpPr>
        <p:spPr bwMode="auto">
          <a:xfrm>
            <a:off x="4267200" y="54102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9" name="Line 23"/>
          <p:cNvSpPr>
            <a:spLocks noChangeShapeType="1"/>
          </p:cNvSpPr>
          <p:nvPr/>
        </p:nvSpPr>
        <p:spPr bwMode="auto">
          <a:xfrm>
            <a:off x="6781800" y="533400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0" name="Rectangle 24"/>
          <p:cNvSpPr>
            <a:spLocks noChangeArrowheads="1"/>
          </p:cNvSpPr>
          <p:nvPr/>
        </p:nvSpPr>
        <p:spPr bwMode="auto">
          <a:xfrm>
            <a:off x="6078538" y="5159375"/>
            <a:ext cx="479298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dirty="0"/>
              <a:t>Idő</a:t>
            </a:r>
            <a:endParaRPr lang="en-US" dirty="0"/>
          </a:p>
        </p:txBody>
      </p:sp>
      <p:sp>
        <p:nvSpPr>
          <p:cNvPr id="24601" name="Rectangle 25"/>
          <p:cNvSpPr>
            <a:spLocks noChangeArrowheads="1"/>
          </p:cNvSpPr>
          <p:nvPr/>
        </p:nvSpPr>
        <p:spPr bwMode="auto">
          <a:xfrm>
            <a:off x="1108015" y="5840132"/>
            <a:ext cx="668984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hu-HU" sz="2400" dirty="0"/>
              <a:t>Sebezhetőségi időintervallum a kékkel jelölt kerethez</a:t>
            </a:r>
            <a:endParaRPr lang="en-US" sz="2400" dirty="0"/>
          </a:p>
        </p:txBody>
      </p:sp>
      <p:sp>
        <p:nvSpPr>
          <p:cNvPr id="24602" name="Rectangle 26"/>
          <p:cNvSpPr>
            <a:spLocks noChangeArrowheads="1"/>
          </p:cNvSpPr>
          <p:nvPr/>
        </p:nvSpPr>
        <p:spPr bwMode="auto">
          <a:xfrm>
            <a:off x="4325938" y="353695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/>
              <a:t>t</a:t>
            </a:r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45720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H="1">
            <a:off x="3505200" y="3733800"/>
            <a:ext cx="762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65011"/>
      </p:ext>
    </p:extLst>
  </p:cSld>
  <p:clrMapOvr>
    <a:masterClrMapping/>
  </p:clrMapOvr>
  <p:transition>
    <p:zoom dir="in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hu-HU" sz="2800" dirty="0"/>
              <a:t>Tudjuk, hogy</a:t>
            </a:r>
            <a:r>
              <a:rPr lang="en-US" sz="2800" dirty="0"/>
              <a:t>:</a:t>
            </a:r>
          </a:p>
          <a:p>
            <a:pPr>
              <a:buFontTx/>
              <a:buNone/>
            </a:pPr>
            <a:endParaRPr lang="en-US" sz="2800" dirty="0"/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33700" y="1719263"/>
          <a:ext cx="2870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419040" progId="Equation.3">
                  <p:embed/>
                </p:oleObj>
              </mc:Choice>
              <mc:Fallback>
                <p:oleObj name="Equation" r:id="rId2" imgW="1054080" imgH="419040" progId="Equation.3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0" y="1719263"/>
                        <a:ext cx="28702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762000" y="2743200"/>
            <a:ext cx="762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+mj-lt"/>
              </a:rPr>
              <a:t>Azaz most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t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= 2T</a:t>
            </a:r>
            <a:r>
              <a:rPr lang="en-US" sz="2800" i="1" baseline="-25000" dirty="0">
                <a:solidFill>
                  <a:srgbClr val="FF0000"/>
                </a:solidFill>
                <a:latin typeface="+mj-lt"/>
              </a:rPr>
              <a:t>f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hu-HU" sz="2800" dirty="0">
                <a:solidFill>
                  <a:srgbClr val="FF0000"/>
                </a:solidFill>
                <a:latin typeface="+mj-lt"/>
              </a:rPr>
              <a:t> és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i="1" dirty="0">
                <a:solidFill>
                  <a:srgbClr val="FF0000"/>
                </a:solidFill>
                <a:latin typeface="+mj-lt"/>
              </a:rPr>
              <a:t>k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= 0</a:t>
            </a:r>
            <a:r>
              <a:rPr lang="hu-HU" sz="2800" dirty="0">
                <a:latin typeface="+mj-lt"/>
              </a:rPr>
              <a:t> (t legyen a seb. Idő, k=0, hogy ne érkezzen új keret a kék küldése során)</a:t>
            </a:r>
            <a:endParaRPr lang="en-US" sz="2800" baseline="-25000" dirty="0">
              <a:latin typeface="+mj-lt"/>
            </a:endParaRPr>
          </a:p>
        </p:txBody>
      </p:sp>
      <p:graphicFrame>
        <p:nvGraphicFramePr>
          <p:cNvPr id="2663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76400" y="3962400"/>
          <a:ext cx="5943600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98600" imgH="914400" progId="Equation.DSMT4">
                  <p:embed/>
                </p:oleObj>
              </mc:Choice>
              <mc:Fallback>
                <p:oleObj name="Equation" r:id="rId4" imgW="2298600" imgH="914400" progId="Equation.DSMT4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62400"/>
                        <a:ext cx="5943600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églalap 1"/>
          <p:cNvSpPr/>
          <p:nvPr/>
        </p:nvSpPr>
        <p:spPr>
          <a:xfrm>
            <a:off x="5715000" y="4843463"/>
            <a:ext cx="1928813" cy="10715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404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4FA40C28-AE82-450F-A8C6-257C46186F1F}" type="slidenum">
              <a:rPr lang="en-US"/>
              <a:pPr/>
              <a:t>55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ALOHA vizsgálata</a:t>
            </a:r>
            <a:endParaRPr lang="en-US" dirty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720013" cy="4346575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80000"/>
              </a:lnSpc>
            </a:pPr>
            <a:r>
              <a:rPr lang="en-US" sz="2800" i="1" dirty="0"/>
              <a:t>S</a:t>
            </a:r>
            <a:r>
              <a:rPr lang="hu-HU" sz="2800" i="1" dirty="0"/>
              <a:t>(G)</a:t>
            </a:r>
            <a:r>
              <a:rPr lang="en-US" sz="2800" i="1" dirty="0"/>
              <a:t> = Ge</a:t>
            </a:r>
            <a:r>
              <a:rPr lang="en-US" sz="2800" i="1" baseline="30000" dirty="0"/>
              <a:t>-2G</a:t>
            </a:r>
            <a:r>
              <a:rPr lang="en-US" sz="2800" dirty="0"/>
              <a:t> </a:t>
            </a:r>
            <a:r>
              <a:rPr lang="hu-HU" sz="2800" dirty="0"/>
              <a:t>függvényt G szerint deriválva és az eredményt nullának tekintve az egyenlet megoldásával megkapjuk a maximális sikeres átvitelhez tartozó G értéket: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i="1" dirty="0"/>
              <a:t>					</a:t>
            </a:r>
            <a:r>
              <a:rPr lang="en-US" sz="2800" i="1" dirty="0">
                <a:solidFill>
                  <a:srgbClr val="FF0000"/>
                </a:solidFill>
              </a:rPr>
              <a:t>G = </a:t>
            </a:r>
            <a:r>
              <a:rPr lang="en-US" sz="2800" dirty="0">
                <a:solidFill>
                  <a:srgbClr val="FF0000"/>
                </a:solidFill>
              </a:rPr>
              <a:t>0.5</a:t>
            </a:r>
            <a:r>
              <a:rPr lang="en-US" sz="2800" dirty="0"/>
              <a:t>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</a:t>
            </a:r>
            <a:r>
              <a:rPr lang="hu-HU" sz="2800" dirty="0"/>
              <a:t>melyre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FF0000"/>
                </a:solidFill>
              </a:rPr>
              <a:t>S</a:t>
            </a:r>
            <a:r>
              <a:rPr lang="hu-HU" sz="2800" i="1" dirty="0">
                <a:solidFill>
                  <a:srgbClr val="FF0000"/>
                </a:solidFill>
              </a:rPr>
              <a:t>(G)</a:t>
            </a:r>
            <a:r>
              <a:rPr lang="en-US" sz="2800" i="1" dirty="0">
                <a:solidFill>
                  <a:srgbClr val="FF0000"/>
                </a:solidFill>
              </a:rPr>
              <a:t> =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i="1" dirty="0">
                <a:solidFill>
                  <a:srgbClr val="FF0000"/>
                </a:solidFill>
              </a:rPr>
              <a:t>/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i="1" dirty="0">
                <a:solidFill>
                  <a:srgbClr val="FF0000"/>
                </a:solidFill>
              </a:rPr>
              <a:t>e = </a:t>
            </a:r>
            <a:r>
              <a:rPr lang="en-US" sz="2800" dirty="0">
                <a:solidFill>
                  <a:srgbClr val="FF0000"/>
                </a:solidFill>
              </a:rPr>
              <a:t>0.18</a:t>
            </a:r>
            <a:r>
              <a:rPr lang="en-US" sz="2800" dirty="0"/>
              <a:t>. </a:t>
            </a:r>
            <a:r>
              <a:rPr lang="hu-HU" sz="2800" dirty="0"/>
              <a:t>Azaz a maximális </a:t>
            </a:r>
            <a:r>
              <a:rPr lang="en-US" sz="2800" dirty="0"/>
              <a:t>throughput </a:t>
            </a:r>
            <a:r>
              <a:rPr lang="hu-HU" sz="2800" dirty="0">
                <a:solidFill>
                  <a:srgbClr val="FF0000"/>
                </a:solidFill>
              </a:rPr>
              <a:t>csak</a:t>
            </a:r>
            <a:r>
              <a:rPr lang="en-US" sz="2800" dirty="0">
                <a:solidFill>
                  <a:srgbClr val="FF0000"/>
                </a:solidFill>
              </a:rPr>
              <a:t> 18%</a:t>
            </a:r>
            <a:r>
              <a:rPr lang="hu-HU" sz="2800" dirty="0" err="1"/>
              <a:t>-a</a:t>
            </a:r>
            <a:r>
              <a:rPr lang="hu-HU" sz="2800" dirty="0"/>
              <a:t> a teljes kapacitásnak!!!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2371211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ALOHA</a:t>
            </a:r>
            <a:r>
              <a:rPr lang="en-US" dirty="0"/>
              <a:t> vs TDMA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A</a:t>
            </a:r>
            <a:r>
              <a:rPr lang="en-US" dirty="0"/>
              <a:t> TDMA</a:t>
            </a:r>
            <a:r>
              <a:rPr lang="hu-HU" dirty="0"/>
              <a:t> esetén minden állomás vár a saját körére</a:t>
            </a:r>
            <a:endParaRPr lang="en-US" dirty="0"/>
          </a:p>
          <a:p>
            <a:pPr lvl="1"/>
            <a:r>
              <a:rPr lang="hu-HU" dirty="0"/>
              <a:t>A várakozási idő arányos az állomások számával</a:t>
            </a:r>
            <a:endParaRPr lang="en-US" dirty="0"/>
          </a:p>
          <a:p>
            <a:r>
              <a:rPr lang="hu-HU" dirty="0"/>
              <a:t>Az </a:t>
            </a:r>
            <a:r>
              <a:rPr lang="en-US" dirty="0"/>
              <a:t>Aloha</a:t>
            </a:r>
            <a:r>
              <a:rPr lang="hu-HU" dirty="0"/>
              <a:t> esetén minden állomás azonnal küldhet</a:t>
            </a:r>
            <a:endParaRPr lang="en-US" dirty="0"/>
          </a:p>
          <a:p>
            <a:pPr lvl="1"/>
            <a:r>
              <a:rPr lang="hu-HU" dirty="0"/>
              <a:t>Sokkal kisebb várakozási idő</a:t>
            </a:r>
            <a:endParaRPr lang="en-US" dirty="0"/>
          </a:p>
          <a:p>
            <a:pPr lvl="1"/>
            <a:r>
              <a:rPr lang="hu-HU" dirty="0"/>
              <a:t>De sokkal kisebb csatorna kihasználtság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55098" y="4845010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</a:t>
            </a:r>
            <a:r>
              <a:rPr lang="hu-HU" sz="2800" dirty="0">
                <a:solidFill>
                  <a:schemeClr val="bg1"/>
                </a:solidFill>
              </a:rPr>
              <a:t>Keret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80136" y="4320668"/>
            <a:ext cx="2674962" cy="52322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ALOHA </a:t>
            </a:r>
            <a:r>
              <a:rPr lang="hu-HU" sz="2800" dirty="0">
                <a:solidFill>
                  <a:schemeClr val="bg1"/>
                </a:solidFill>
              </a:rPr>
              <a:t>Keret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80136" y="5631570"/>
            <a:ext cx="6550925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53385" y="5657877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/>
              <a:t>Idő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38102" y="4320668"/>
            <a:ext cx="13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8102" y="4875788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Sender B</a:t>
            </a:r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150128" y="6082778"/>
            <a:ext cx="8839200" cy="769235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hu-HU" dirty="0"/>
              <a:t>Maximálisan a csatorna kapacitás kb.  1</a:t>
            </a:r>
            <a:r>
              <a:rPr lang="en-US" dirty="0"/>
              <a:t>8%</a:t>
            </a:r>
            <a:r>
              <a:rPr lang="hu-HU" dirty="0" err="1"/>
              <a:t>-a</a:t>
            </a:r>
            <a:r>
              <a:rPr lang="hu-HU" dirty="0"/>
              <a:t> érhető el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1280510" y="1178491"/>
            <a:ext cx="6578435" cy="5182236"/>
            <a:chOff x="-376424" y="1559758"/>
            <a:chExt cx="6578435" cy="5182236"/>
          </a:xfrm>
        </p:grpSpPr>
        <p:sp>
          <p:nvSpPr>
            <p:cNvPr id="18" name="Rectangle 17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47893" y="612737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G</a:t>
              </a:r>
              <a:endParaRPr 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 rot="16200000">
              <a:off x="-371256" y="3646013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S(G)</a:t>
              </a:r>
              <a:endParaRPr lang="en-US" sz="2400" dirty="0"/>
            </a:p>
          </p:txBody>
        </p:sp>
      </p:grpSp>
      <p:pic>
        <p:nvPicPr>
          <p:cNvPr id="1026" name="Picture 2" descr="C:\Users\t0ph3r\Documents\CS 4700\assets\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675" y="1403620"/>
            <a:ext cx="5892800" cy="447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93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96855E-6 L 0.58802 -0.000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9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7" grpId="1" animBg="1"/>
      <p:bldP spid="9" grpId="0"/>
      <p:bldP spid="12" grpId="0"/>
      <p:bldP spid="13" grpId="0"/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07562BA3-8CA5-4B85-95BF-7C2F6090F4D7}" type="slidenum">
              <a:rPr lang="en-US"/>
              <a:pPr/>
              <a:t>57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hu-HU" dirty="0"/>
              <a:t>Réselt </a:t>
            </a:r>
            <a:r>
              <a:rPr lang="en-US" dirty="0"/>
              <a:t>ALOHA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25" y="1660525"/>
            <a:ext cx="7500938" cy="4346575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marL="533400" indent="-533400">
              <a:lnSpc>
                <a:spcPct val="90000"/>
              </a:lnSpc>
            </a:pPr>
            <a:r>
              <a:rPr lang="hu-HU" sz="2400" dirty="0"/>
              <a:t>A csatornát azonos időrésekre bontjuk, melyek hossza pont egy keret átviteléhez szükséges idő.</a:t>
            </a:r>
          </a:p>
          <a:p>
            <a:pPr marL="533400" indent="-533400">
              <a:lnSpc>
                <a:spcPct val="90000"/>
              </a:lnSpc>
            </a:pPr>
            <a:r>
              <a:rPr lang="hu-HU" sz="2400" dirty="0"/>
              <a:t>Átvitel csak az időrések határán lehetséges</a:t>
            </a:r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endParaRPr lang="en-US" sz="2400" dirty="0"/>
          </a:p>
          <a:p>
            <a:pPr marL="533400" indent="-533400">
              <a:lnSpc>
                <a:spcPct val="90000"/>
              </a:lnSpc>
            </a:pPr>
            <a:r>
              <a:rPr lang="hu-HU" sz="2400" dirty="0"/>
              <a:t>Algoritmus</a:t>
            </a:r>
            <a:r>
              <a:rPr lang="en-US" sz="2400" dirty="0"/>
              <a:t>:</a:t>
            </a:r>
          </a:p>
          <a:p>
            <a:pPr marL="933450" lvl="1" indent="-533400">
              <a:lnSpc>
                <a:spcPct val="90000"/>
              </a:lnSpc>
            </a:pPr>
            <a:r>
              <a:rPr lang="hu-HU" sz="2400" dirty="0"/>
              <a:t>Amikor egy új </a:t>
            </a:r>
            <a:r>
              <a:rPr lang="en-US" sz="2400" dirty="0"/>
              <a:t>A </a:t>
            </a:r>
            <a:r>
              <a:rPr lang="hu-HU" sz="2400" dirty="0"/>
              <a:t>keret küldésre kész:</a:t>
            </a:r>
          </a:p>
          <a:p>
            <a:pPr marL="1207770" lvl="2" indent="-533400">
              <a:lnSpc>
                <a:spcPct val="90000"/>
              </a:lnSpc>
            </a:pPr>
            <a:r>
              <a:rPr lang="hu-HU" sz="2100" dirty="0">
                <a:solidFill>
                  <a:srgbClr val="FF0000"/>
                </a:solidFill>
              </a:rPr>
              <a:t>Az A keret kiküldésre kerül a (következő) időrés-határon</a:t>
            </a:r>
            <a:endParaRPr lang="en-US" sz="2100" dirty="0">
              <a:solidFill>
                <a:srgbClr val="FF0000"/>
              </a:solidFill>
            </a:endParaRPr>
          </a:p>
        </p:txBody>
      </p:sp>
      <p:grpSp>
        <p:nvGrpSpPr>
          <p:cNvPr id="6" name="Group 70"/>
          <p:cNvGrpSpPr>
            <a:grpSpLocks/>
          </p:cNvGrpSpPr>
          <p:nvPr/>
        </p:nvGrpSpPr>
        <p:grpSpPr bwMode="auto">
          <a:xfrm>
            <a:off x="4572008" y="3162873"/>
            <a:ext cx="4313241" cy="957262"/>
            <a:chOff x="3387" y="899"/>
            <a:chExt cx="1978" cy="241"/>
          </a:xfrm>
        </p:grpSpPr>
        <p:sp>
          <p:nvSpPr>
            <p:cNvPr id="7" name="Rectangle 28"/>
            <p:cNvSpPr>
              <a:spLocks noChangeArrowheads="1"/>
            </p:cNvSpPr>
            <p:nvPr/>
          </p:nvSpPr>
          <p:spPr bwMode="auto">
            <a:xfrm>
              <a:off x="4750" y="899"/>
              <a:ext cx="107" cy="24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8" name="Rectangle 29"/>
            <p:cNvSpPr>
              <a:spLocks noChangeArrowheads="1"/>
            </p:cNvSpPr>
            <p:nvPr/>
          </p:nvSpPr>
          <p:spPr bwMode="auto">
            <a:xfrm>
              <a:off x="3895" y="899"/>
              <a:ext cx="107" cy="241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9" name="Line 30"/>
            <p:cNvSpPr>
              <a:spLocks noChangeShapeType="1"/>
            </p:cNvSpPr>
            <p:nvPr/>
          </p:nvSpPr>
          <p:spPr bwMode="auto">
            <a:xfrm>
              <a:off x="3387" y="979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3387" y="1046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Line 34"/>
            <p:cNvSpPr>
              <a:spLocks noChangeShapeType="1"/>
            </p:cNvSpPr>
            <p:nvPr/>
          </p:nvSpPr>
          <p:spPr bwMode="auto">
            <a:xfrm>
              <a:off x="3387" y="1113"/>
              <a:ext cx="19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>
              <a:off x="346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>
              <a:off x="357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3681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Line 41"/>
            <p:cNvSpPr>
              <a:spLocks noChangeShapeType="1"/>
            </p:cNvSpPr>
            <p:nvPr/>
          </p:nvSpPr>
          <p:spPr bwMode="auto">
            <a:xfrm>
              <a:off x="378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42"/>
            <p:cNvSpPr>
              <a:spLocks noChangeShapeType="1"/>
            </p:cNvSpPr>
            <p:nvPr/>
          </p:nvSpPr>
          <p:spPr bwMode="auto">
            <a:xfrm>
              <a:off x="3895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43"/>
            <p:cNvSpPr>
              <a:spLocks noChangeShapeType="1"/>
            </p:cNvSpPr>
            <p:nvPr/>
          </p:nvSpPr>
          <p:spPr bwMode="auto">
            <a:xfrm>
              <a:off x="4002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>
              <a:off x="4109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45"/>
            <p:cNvSpPr>
              <a:spLocks noChangeShapeType="1"/>
            </p:cNvSpPr>
            <p:nvPr/>
          </p:nvSpPr>
          <p:spPr bwMode="auto">
            <a:xfrm>
              <a:off x="4216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46"/>
            <p:cNvSpPr>
              <a:spLocks noChangeShapeType="1"/>
            </p:cNvSpPr>
            <p:nvPr/>
          </p:nvSpPr>
          <p:spPr bwMode="auto">
            <a:xfrm>
              <a:off x="4323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47"/>
            <p:cNvSpPr>
              <a:spLocks noChangeShapeType="1"/>
            </p:cNvSpPr>
            <p:nvPr/>
          </p:nvSpPr>
          <p:spPr bwMode="auto">
            <a:xfrm>
              <a:off x="4429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48"/>
            <p:cNvSpPr>
              <a:spLocks noChangeShapeType="1"/>
            </p:cNvSpPr>
            <p:nvPr/>
          </p:nvSpPr>
          <p:spPr bwMode="auto">
            <a:xfrm>
              <a:off x="4536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49"/>
            <p:cNvSpPr>
              <a:spLocks noChangeShapeType="1"/>
            </p:cNvSpPr>
            <p:nvPr/>
          </p:nvSpPr>
          <p:spPr bwMode="auto">
            <a:xfrm>
              <a:off x="4643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Line 50"/>
            <p:cNvSpPr>
              <a:spLocks noChangeShapeType="1"/>
            </p:cNvSpPr>
            <p:nvPr/>
          </p:nvSpPr>
          <p:spPr bwMode="auto">
            <a:xfrm>
              <a:off x="4750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51"/>
            <p:cNvSpPr>
              <a:spLocks noChangeShapeType="1"/>
            </p:cNvSpPr>
            <p:nvPr/>
          </p:nvSpPr>
          <p:spPr bwMode="auto">
            <a:xfrm>
              <a:off x="4857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Line 52"/>
            <p:cNvSpPr>
              <a:spLocks noChangeShapeType="1"/>
            </p:cNvSpPr>
            <p:nvPr/>
          </p:nvSpPr>
          <p:spPr bwMode="auto">
            <a:xfrm>
              <a:off x="496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7" name="Line 53"/>
            <p:cNvSpPr>
              <a:spLocks noChangeShapeType="1"/>
            </p:cNvSpPr>
            <p:nvPr/>
          </p:nvSpPr>
          <p:spPr bwMode="auto">
            <a:xfrm>
              <a:off x="5071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Line 54"/>
            <p:cNvSpPr>
              <a:spLocks noChangeShapeType="1"/>
            </p:cNvSpPr>
            <p:nvPr/>
          </p:nvSpPr>
          <p:spPr bwMode="auto">
            <a:xfrm>
              <a:off x="5178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Line 55"/>
            <p:cNvSpPr>
              <a:spLocks noChangeShapeType="1"/>
            </p:cNvSpPr>
            <p:nvPr/>
          </p:nvSpPr>
          <p:spPr bwMode="auto">
            <a:xfrm>
              <a:off x="5284" y="899"/>
              <a:ext cx="0" cy="241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0" name="Rectangle 57"/>
            <p:cNvSpPr>
              <a:spLocks noChangeArrowheads="1"/>
            </p:cNvSpPr>
            <p:nvPr/>
          </p:nvSpPr>
          <p:spPr bwMode="auto">
            <a:xfrm>
              <a:off x="3468" y="925"/>
              <a:ext cx="106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1" name="Rectangle 58"/>
            <p:cNvSpPr>
              <a:spLocks noChangeArrowheads="1"/>
            </p:cNvSpPr>
            <p:nvPr/>
          </p:nvSpPr>
          <p:spPr bwMode="auto">
            <a:xfrm>
              <a:off x="3574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2" name="Rectangle 59"/>
            <p:cNvSpPr>
              <a:spLocks noChangeArrowheads="1"/>
            </p:cNvSpPr>
            <p:nvPr/>
          </p:nvSpPr>
          <p:spPr bwMode="auto">
            <a:xfrm>
              <a:off x="3681" y="925"/>
              <a:ext cx="110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3" name="Rectangle 60"/>
            <p:cNvSpPr>
              <a:spLocks noChangeArrowheads="1"/>
            </p:cNvSpPr>
            <p:nvPr/>
          </p:nvSpPr>
          <p:spPr bwMode="auto">
            <a:xfrm>
              <a:off x="4109" y="925"/>
              <a:ext cx="111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4" name="Rectangle 61"/>
            <p:cNvSpPr>
              <a:spLocks noChangeArrowheads="1"/>
            </p:cNvSpPr>
            <p:nvPr/>
          </p:nvSpPr>
          <p:spPr bwMode="auto">
            <a:xfrm>
              <a:off x="4750" y="925"/>
              <a:ext cx="107" cy="54"/>
            </a:xfrm>
            <a:prstGeom prst="rect">
              <a:avLst/>
            </a:prstGeom>
            <a:solidFill>
              <a:srgbClr val="DADAF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5" name="Rectangle 62"/>
            <p:cNvSpPr>
              <a:spLocks noChangeArrowheads="1"/>
            </p:cNvSpPr>
            <p:nvPr/>
          </p:nvSpPr>
          <p:spPr bwMode="auto">
            <a:xfrm>
              <a:off x="4216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6" name="Rectangle 63"/>
            <p:cNvSpPr>
              <a:spLocks noChangeArrowheads="1"/>
            </p:cNvSpPr>
            <p:nvPr/>
          </p:nvSpPr>
          <p:spPr bwMode="auto">
            <a:xfrm>
              <a:off x="4536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7" name="Rectangle 64"/>
            <p:cNvSpPr>
              <a:spLocks noChangeArrowheads="1"/>
            </p:cNvSpPr>
            <p:nvPr/>
          </p:nvSpPr>
          <p:spPr bwMode="auto">
            <a:xfrm>
              <a:off x="5178" y="993"/>
              <a:ext cx="106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8" name="Rectangle 65"/>
            <p:cNvSpPr>
              <a:spLocks noChangeArrowheads="1"/>
            </p:cNvSpPr>
            <p:nvPr/>
          </p:nvSpPr>
          <p:spPr bwMode="auto">
            <a:xfrm>
              <a:off x="4429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9" name="Rectangle 66"/>
            <p:cNvSpPr>
              <a:spLocks noChangeArrowheads="1"/>
            </p:cNvSpPr>
            <p:nvPr/>
          </p:nvSpPr>
          <p:spPr bwMode="auto">
            <a:xfrm>
              <a:off x="4750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0" name="Rectangle 67"/>
            <p:cNvSpPr>
              <a:spLocks noChangeArrowheads="1"/>
            </p:cNvSpPr>
            <p:nvPr/>
          </p:nvSpPr>
          <p:spPr bwMode="auto">
            <a:xfrm>
              <a:off x="3895" y="993"/>
              <a:ext cx="107" cy="53"/>
            </a:xfrm>
            <a:prstGeom prst="rect">
              <a:avLst/>
            </a:prstGeom>
            <a:solidFill>
              <a:srgbClr val="ECFE4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1" name="Rectangle 68"/>
            <p:cNvSpPr>
              <a:spLocks noChangeArrowheads="1"/>
            </p:cNvSpPr>
            <p:nvPr/>
          </p:nvSpPr>
          <p:spPr bwMode="auto">
            <a:xfrm>
              <a:off x="3895" y="1060"/>
              <a:ext cx="107" cy="5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/>
              <a:endParaRPr lang="en-US" i="0">
                <a:solidFill>
                  <a:srgbClr val="000000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1685069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réselt ALOHA vizsgálata</a:t>
            </a:r>
            <a:endParaRPr lang="en-US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772400" cy="798513"/>
          </a:xfrm>
        </p:spPr>
        <p:txBody>
          <a:bodyPr>
            <a:normAutofit fontScale="92500" lnSpcReduction="10000"/>
          </a:bodyPr>
          <a:lstStyle/>
          <a:p>
            <a:r>
              <a:rPr lang="hu-HU" sz="2400" dirty="0">
                <a:solidFill>
                  <a:srgbClr val="FF0000"/>
                </a:solidFill>
              </a:rPr>
              <a:t>A sebezhetőségi idő a felére csökken!!!</a:t>
            </a:r>
          </a:p>
          <a:p>
            <a:r>
              <a:rPr lang="hu-HU" sz="2400" dirty="0"/>
              <a:t>Tudjuk, hogy</a:t>
            </a:r>
            <a:r>
              <a:rPr lang="en-US" sz="2400" dirty="0"/>
              <a:t>:</a:t>
            </a:r>
          </a:p>
          <a:p>
            <a:pPr>
              <a:buFontTx/>
              <a:buNone/>
            </a:pPr>
            <a:endParaRPr lang="en-US" sz="2400" dirty="0"/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68575" y="2076450"/>
          <a:ext cx="29384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419040" progId="Equation.DSMT4">
                  <p:embed/>
                </p:oleObj>
              </mc:Choice>
              <mc:Fallback>
                <p:oleObj name="Equation" r:id="rId2" imgW="1054080" imgH="419040" progId="Equation.DSMT4">
                  <p:embed/>
                  <p:pic>
                    <p:nvPicPr>
                      <p:cNvPr id="368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8575" y="2076450"/>
                        <a:ext cx="29384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838200" y="2895600"/>
            <a:ext cx="7620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800" dirty="0">
                <a:latin typeface="+mj-lt"/>
              </a:rPr>
              <a:t>Ez esetben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t</a:t>
            </a:r>
            <a:r>
              <a:rPr lang="en-US" sz="2800" dirty="0">
                <a:latin typeface="+mj-lt"/>
              </a:rPr>
              <a:t> = </a:t>
            </a:r>
            <a:r>
              <a:rPr lang="en-US" sz="2800" dirty="0" err="1">
                <a:latin typeface="+mj-lt"/>
              </a:rPr>
              <a:t>T</a:t>
            </a:r>
            <a:r>
              <a:rPr lang="en-US" sz="2800" i="1" baseline="-25000" dirty="0" err="1">
                <a:latin typeface="+mj-lt"/>
              </a:rPr>
              <a:t>f</a:t>
            </a:r>
            <a:r>
              <a:rPr lang="en-US" sz="2800" dirty="0">
                <a:latin typeface="+mj-lt"/>
              </a:rPr>
              <a:t> </a:t>
            </a:r>
            <a:r>
              <a:rPr lang="hu-HU" sz="2800" dirty="0">
                <a:latin typeface="+mj-lt"/>
              </a:rPr>
              <a:t> és továbbra is</a:t>
            </a:r>
            <a:r>
              <a:rPr lang="en-US" sz="2800" dirty="0">
                <a:latin typeface="+mj-lt"/>
              </a:rPr>
              <a:t> </a:t>
            </a:r>
            <a:r>
              <a:rPr lang="en-US" sz="2800" i="1" dirty="0">
                <a:latin typeface="+mj-lt"/>
              </a:rPr>
              <a:t>k </a:t>
            </a:r>
            <a:r>
              <a:rPr lang="en-US" sz="2800" dirty="0">
                <a:latin typeface="+mj-lt"/>
              </a:rPr>
              <a:t>= 0</a:t>
            </a:r>
            <a:r>
              <a:rPr lang="hu-HU" sz="2800" dirty="0">
                <a:latin typeface="+mj-lt"/>
              </a:rPr>
              <a:t>, amiből kapjuk, hogy:</a:t>
            </a:r>
            <a:endParaRPr lang="en-US" sz="2800" baseline="-25000" dirty="0">
              <a:latin typeface="+mj-lt"/>
            </a:endParaRPr>
          </a:p>
        </p:txBody>
      </p:sp>
      <p:graphicFrame>
        <p:nvGraphicFramePr>
          <p:cNvPr id="3687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68475" y="3913188"/>
          <a:ext cx="5373688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61960" imgH="914400" progId="Equation.DSMT4">
                  <p:embed/>
                </p:oleObj>
              </mc:Choice>
              <mc:Fallback>
                <p:oleObj name="Equation" r:id="rId4" imgW="2361960" imgH="914400" progId="Equation.DSMT4">
                  <p:embed/>
                  <p:pic>
                    <p:nvPicPr>
                      <p:cNvPr id="368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3913188"/>
                        <a:ext cx="5373688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églalap 6"/>
          <p:cNvSpPr/>
          <p:nvPr/>
        </p:nvSpPr>
        <p:spPr>
          <a:xfrm>
            <a:off x="5572126" y="4672013"/>
            <a:ext cx="1657350" cy="857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11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72" y="242047"/>
            <a:ext cx="8839200" cy="990600"/>
          </a:xfrm>
        </p:spPr>
        <p:txBody>
          <a:bodyPr/>
          <a:lstStyle/>
          <a:p>
            <a:r>
              <a:rPr lang="hu-HU" dirty="0"/>
              <a:t>Réselt </a:t>
            </a:r>
            <a:r>
              <a:rPr lang="en-US" dirty="0"/>
              <a:t>ALOHA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Proto</a:t>
            </a:r>
            <a:r>
              <a:rPr lang="hu-HU" dirty="0" err="1"/>
              <a:t>koll</a:t>
            </a:r>
            <a:endParaRPr lang="hu-HU" dirty="0"/>
          </a:p>
          <a:p>
            <a:pPr lvl="1"/>
            <a:r>
              <a:rPr lang="hu-HU" dirty="0"/>
              <a:t>Ugyanaz, mint az</a:t>
            </a:r>
            <a:r>
              <a:rPr lang="en-US" dirty="0"/>
              <a:t> ALOHA</a:t>
            </a:r>
            <a:endParaRPr lang="hu-HU" dirty="0"/>
          </a:p>
          <a:p>
            <a:pPr lvl="2"/>
            <a:r>
              <a:rPr lang="hu-HU" dirty="0"/>
              <a:t>Folytonos időmodell helyett diszkrét idő</a:t>
            </a:r>
          </a:p>
          <a:p>
            <a:pPr lvl="1"/>
            <a:r>
              <a:rPr lang="hu-HU" dirty="0"/>
              <a:t>Csak időrés elején küldhetünk</a:t>
            </a:r>
            <a:endParaRPr lang="en-US" dirty="0"/>
          </a:p>
          <a:p>
            <a:r>
              <a:rPr lang="hu-HU" dirty="0"/>
              <a:t>Azaz a keretek vagy teljesen ütköznek, vagy egyáltalán nem</a:t>
            </a:r>
            <a:endParaRPr lang="en-US" dirty="0"/>
          </a:p>
          <a:p>
            <a:pPr lvl="1"/>
            <a:r>
              <a:rPr lang="en-US" dirty="0"/>
              <a:t>37% </a:t>
            </a:r>
            <a:r>
              <a:rPr lang="hu-HU" dirty="0"/>
              <a:t>átvitel</a:t>
            </a:r>
            <a:r>
              <a:rPr lang="en-US" dirty="0"/>
              <a:t> vs. 18% </a:t>
            </a:r>
            <a:r>
              <a:rPr lang="hu-HU" dirty="0"/>
              <a:t>(az „tiszta” ALOHA esetén)</a:t>
            </a:r>
            <a:endParaRPr lang="en-US" dirty="0"/>
          </a:p>
          <a:p>
            <a:pPr lvl="1"/>
            <a:r>
              <a:rPr lang="hu-HU" dirty="0"/>
              <a:t>Azonban az állomásoknak egymáshoz szinkronizált  órával kell rendelkezniük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228683" y="1283060"/>
            <a:ext cx="6578435" cy="5182236"/>
            <a:chOff x="-376424" y="1559758"/>
            <a:chExt cx="6578435" cy="5182236"/>
          </a:xfrm>
        </p:grpSpPr>
        <p:sp>
          <p:nvSpPr>
            <p:cNvPr id="7" name="Rectangle 6"/>
            <p:cNvSpPr/>
            <p:nvPr/>
          </p:nvSpPr>
          <p:spPr>
            <a:xfrm>
              <a:off x="-376424" y="1559758"/>
              <a:ext cx="6578435" cy="51822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47893" y="6127378"/>
              <a:ext cx="4219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G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371256" y="3646013"/>
              <a:ext cx="7425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2400" dirty="0"/>
                <a:t>S(G)</a:t>
              </a:r>
              <a:endParaRPr lang="en-US" sz="2400" dirty="0"/>
            </a:p>
          </p:txBody>
        </p:sp>
      </p:grpSp>
      <p:pic>
        <p:nvPicPr>
          <p:cNvPr id="2050" name="Picture 2" descr="C:\Users\t0ph3r\Documents\CS 4700\assets\S-ALOH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8680" y="1370191"/>
            <a:ext cx="5582666" cy="4347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4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u-HU" sz="4400" dirty="0"/>
              <a:t>Hibajelző kódok</a:t>
            </a:r>
            <a:endParaRPr lang="en-US" sz="4400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515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/>
          <p:cNvCxnSpPr/>
          <p:nvPr/>
        </p:nvCxnSpPr>
        <p:spPr>
          <a:xfrm>
            <a:off x="1081016" y="3343695"/>
            <a:ext cx="6204615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Adatszóró (</a:t>
            </a:r>
            <a:r>
              <a:rPr lang="hu-HU" dirty="0" err="1"/>
              <a:t>Broadcast</a:t>
            </a:r>
            <a:r>
              <a:rPr lang="hu-HU" dirty="0"/>
              <a:t>) </a:t>
            </a:r>
            <a:r>
              <a:rPr lang="en-US" dirty="0"/>
              <a:t>Ethernet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531960"/>
            <a:ext cx="8839200" cy="638033"/>
          </a:xfrm>
        </p:spPr>
        <p:txBody>
          <a:bodyPr/>
          <a:lstStyle/>
          <a:p>
            <a:r>
              <a:rPr lang="hu-HU" dirty="0"/>
              <a:t>Eredetileg az Ethernet egy adatszóró technológia volt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848444" y="3214894"/>
            <a:ext cx="257602" cy="257602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1435864" y="2227995"/>
            <a:ext cx="813748" cy="1197587"/>
            <a:chOff x="769390" y="2282588"/>
            <a:chExt cx="813748" cy="1197587"/>
          </a:xfrm>
        </p:grpSpPr>
        <p:sp>
          <p:nvSpPr>
            <p:cNvPr id="16" name="Up Arrow Callout 15"/>
            <p:cNvSpPr/>
            <p:nvPr/>
          </p:nvSpPr>
          <p:spPr>
            <a:xfrm>
              <a:off x="972401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390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2943940" y="2227995"/>
            <a:ext cx="813748" cy="1197586"/>
            <a:chOff x="2354807" y="2282588"/>
            <a:chExt cx="813748" cy="1197586"/>
          </a:xfrm>
        </p:grpSpPr>
        <p:sp>
          <p:nvSpPr>
            <p:cNvPr id="14" name="Up Arrow Callout 13"/>
            <p:cNvSpPr/>
            <p:nvPr/>
          </p:nvSpPr>
          <p:spPr>
            <a:xfrm>
              <a:off x="2557818" y="2998497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807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4452016" y="2227995"/>
            <a:ext cx="813748" cy="1197587"/>
            <a:chOff x="3967518" y="2282588"/>
            <a:chExt cx="813748" cy="1197587"/>
          </a:xfrm>
        </p:grpSpPr>
        <p:sp>
          <p:nvSpPr>
            <p:cNvPr id="12" name="Up Arrow Callout 11"/>
            <p:cNvSpPr/>
            <p:nvPr/>
          </p:nvSpPr>
          <p:spPr>
            <a:xfrm>
              <a:off x="4170529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7518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5960093" y="2227995"/>
            <a:ext cx="813748" cy="1197587"/>
            <a:chOff x="5662115" y="2282588"/>
            <a:chExt cx="813748" cy="1197587"/>
          </a:xfrm>
        </p:grpSpPr>
        <p:sp>
          <p:nvSpPr>
            <p:cNvPr id="15" name="Up Arrow Callout 14"/>
            <p:cNvSpPr/>
            <p:nvPr/>
          </p:nvSpPr>
          <p:spPr>
            <a:xfrm>
              <a:off x="5870528" y="2998498"/>
              <a:ext cx="489613" cy="481677"/>
            </a:xfrm>
            <a:prstGeom prst="upArrowCallout">
              <a:avLst>
                <a:gd name="adj1" fmla="val 50000"/>
                <a:gd name="adj2" fmla="val 19783"/>
                <a:gd name="adj3" fmla="val 0"/>
                <a:gd name="adj4" fmla="val 3913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2" descr="C:\Users\t0ph3r\Documents\CS 4700\assets\black_server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115" y="2282588"/>
              <a:ext cx="813748" cy="813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5" name="Picture 3" descr="C:\Users\t0ph3r\Documents\CS 4700\assets\20620842-260x260-0-0_Ctg%2B7%2Bft%2BCoaxial%2BEthernet%2B10Base%2B2%2BCable%2B03183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3" r="13790"/>
          <a:stretch/>
        </p:blipFill>
        <p:spPr bwMode="auto">
          <a:xfrm>
            <a:off x="7863840" y="2012710"/>
            <a:ext cx="1280160" cy="1926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929221" y="3848667"/>
            <a:ext cx="190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Tee Connector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2261494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Terminator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813325" y="2723159"/>
            <a:ext cx="163920" cy="44993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1883681" y="3489276"/>
            <a:ext cx="0" cy="4503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2647663" y="5385915"/>
            <a:ext cx="1997689" cy="100485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534772" y="5385916"/>
            <a:ext cx="1110580" cy="882054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34772" y="4752815"/>
            <a:ext cx="1110580" cy="633101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72" y="4944889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9" y="5826943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C:\Users\t0ph3r\Documents\CS 4700\assets\black_ser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699" y="4128042"/>
            <a:ext cx="882054" cy="88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4400545" y="5093528"/>
            <a:ext cx="1309616" cy="58477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Hub</a:t>
            </a:r>
          </a:p>
        </p:txBody>
      </p:sp>
      <p:sp>
        <p:nvSpPr>
          <p:cNvPr id="57" name="Oval 56"/>
          <p:cNvSpPr/>
          <p:nvPr/>
        </p:nvSpPr>
        <p:spPr>
          <a:xfrm>
            <a:off x="2534314" y="5306504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433811" y="5208889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 flipH="1">
            <a:off x="6165934" y="4544709"/>
            <a:ext cx="2847671" cy="2246769"/>
            <a:chOff x="1219200" y="4876799"/>
            <a:chExt cx="5181605" cy="1399778"/>
          </a:xfrm>
        </p:grpSpPr>
        <p:sp>
          <p:nvSpPr>
            <p:cNvPr id="60" name="Rectangular Callout 59"/>
            <p:cNvSpPr/>
            <p:nvPr/>
          </p:nvSpPr>
          <p:spPr>
            <a:xfrm>
              <a:off x="1219200" y="4876799"/>
              <a:ext cx="5181601" cy="1384995"/>
            </a:xfrm>
            <a:prstGeom prst="wedgeRectCallout">
              <a:avLst>
                <a:gd name="adj1" fmla="val 76367"/>
                <a:gd name="adj2" fmla="val -8462"/>
              </a:avLst>
            </a:prstGeom>
            <a:solidFill>
              <a:srgbClr val="DA1F28"/>
            </a:solidFill>
            <a:ln w="38100" cap="flat" cmpd="sng" algn="ctr">
              <a:solidFill>
                <a:srgbClr val="DA1F28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219204" y="4876799"/>
              <a:ext cx="5181601" cy="13997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kern="0" dirty="0">
                  <a:solidFill>
                    <a:sysClr val="window" lastClr="FFFFFF"/>
                  </a:solidFill>
                </a:rPr>
                <a:t>Hub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ok és </a:t>
              </a:r>
              <a:r>
                <a:rPr lang="en-US" sz="2800" kern="0" dirty="0">
                  <a:solidFill>
                    <a:sysClr val="window" lastClr="FFFFFF"/>
                  </a:solidFill>
                </a:rPr>
                <a:t>repeater</a:t>
              </a:r>
              <a:r>
                <a:rPr lang="hu-HU" sz="2800" kern="0" dirty="0" err="1">
                  <a:solidFill>
                    <a:sysClr val="window" lastClr="FFFFFF"/>
                  </a:solidFill>
                </a:rPr>
                <a:t>ek</a:t>
              </a:r>
              <a:r>
                <a:rPr lang="hu-HU" sz="2800" kern="0" dirty="0">
                  <a:solidFill>
                    <a:sysClr val="window" lastClr="FFFFFF"/>
                  </a:solidFill>
                </a:rPr>
                <a:t> mind 1. rétegbeli eszközök (csak fizikai)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206627" y="2108570"/>
            <a:ext cx="2020748" cy="767514"/>
            <a:chOff x="414979" y="3333623"/>
            <a:chExt cx="8263530" cy="1523216"/>
          </a:xfrm>
        </p:grpSpPr>
        <p:sp>
          <p:nvSpPr>
            <p:cNvPr id="66" name="Rectangle 65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14300" indent="0" algn="ctr">
                <a:buClr>
                  <a:schemeClr val="bg1"/>
                </a:buClr>
                <a:buNone/>
              </a:pPr>
              <a:r>
                <a:rPr lang="en-US" sz="3200" dirty="0">
                  <a:solidFill>
                    <a:schemeClr val="bg1"/>
                  </a:solidFill>
                </a:rPr>
                <a:t>10Base2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84371" y="4738043"/>
            <a:ext cx="4860080" cy="1282886"/>
            <a:chOff x="414979" y="3333623"/>
            <a:chExt cx="8263530" cy="1523216"/>
          </a:xfrm>
        </p:grpSpPr>
        <p:sp>
          <p:nvSpPr>
            <p:cNvPr id="69" name="Rectangle 68"/>
            <p:cNvSpPr/>
            <p:nvPr/>
          </p:nvSpPr>
          <p:spPr>
            <a:xfrm>
              <a:off x="414979" y="3333623"/>
              <a:ext cx="8263530" cy="1523216"/>
            </a:xfrm>
            <a:prstGeom prst="rect">
              <a:avLst/>
            </a:prstGeom>
            <a:ln w="571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Content Placeholder 2"/>
            <p:cNvSpPr txBox="1">
              <a:spLocks/>
            </p:cNvSpPr>
            <p:nvPr/>
          </p:nvSpPr>
          <p:spPr>
            <a:xfrm>
              <a:off x="514379" y="3496212"/>
              <a:ext cx="7633927" cy="1208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>
              <a:normAutofit fontScale="70000" lnSpcReduction="20000"/>
            </a:bodyPr>
            <a:lstStyle>
              <a:lvl1pPr marL="342900" indent="-22860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40080" indent="-22860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05840" indent="-22860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80160" indent="-22860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54480" indent="-228600" algn="l" defTabSz="914400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103120" indent="-182880" algn="l" defTabSz="914400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86000" indent="-182880" algn="l" defTabSz="914400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10BaseT </a:t>
              </a:r>
              <a:r>
                <a:rPr lang="hu-HU" sz="3200" dirty="0">
                  <a:solidFill>
                    <a:schemeClr val="bg1"/>
                  </a:solidFill>
                </a:rPr>
                <a:t>és </a:t>
              </a:r>
              <a:r>
                <a:rPr lang="en-US" sz="3200" dirty="0">
                  <a:solidFill>
                    <a:schemeClr val="bg1"/>
                  </a:solidFill>
                </a:rPr>
                <a:t>100BaseT</a:t>
              </a:r>
            </a:p>
            <a:p>
              <a:pPr>
                <a:buClr>
                  <a:schemeClr val="bg1"/>
                </a:buClr>
              </a:pPr>
              <a:r>
                <a:rPr lang="en-US" sz="3200" dirty="0">
                  <a:solidFill>
                    <a:schemeClr val="bg1"/>
                  </a:solidFill>
                </a:rPr>
                <a:t>T </a:t>
              </a:r>
              <a:r>
                <a:rPr lang="hu-HU" sz="3200" dirty="0">
                  <a:solidFill>
                    <a:schemeClr val="bg1"/>
                  </a:solidFill>
                </a:rPr>
                <a:t>jelzi a csavart érpárt </a:t>
              </a:r>
              <a:br>
                <a:rPr lang="hu-HU" sz="3200" dirty="0">
                  <a:solidFill>
                    <a:schemeClr val="bg1"/>
                  </a:solidFill>
                </a:rPr>
              </a:br>
              <a:r>
                <a:rPr lang="hu-HU" sz="3200" dirty="0">
                  <a:solidFill>
                    <a:schemeClr val="bg1"/>
                  </a:solidFill>
                </a:rPr>
                <a:t>(</a:t>
              </a:r>
              <a:r>
                <a:rPr lang="en-US" sz="3200" dirty="0">
                  <a:solidFill>
                    <a:schemeClr val="bg1"/>
                  </a:solidFill>
                </a:rPr>
                <a:t>Twisted Pair</a:t>
              </a:r>
              <a:r>
                <a:rPr lang="hu-HU" sz="3200" dirty="0">
                  <a:solidFill>
                    <a:schemeClr val="bg1"/>
                  </a:solidFill>
                </a:rPr>
                <a:t>)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 rot="16200000">
            <a:off x="6723046" y="3024901"/>
            <a:ext cx="1521643" cy="461665"/>
          </a:xfrm>
          <a:prstGeom prst="rect">
            <a:avLst/>
          </a:prstGeom>
          <a:solidFill>
            <a:schemeClr val="accent4"/>
          </a:solidFill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Repeater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29236" y="3173098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723826" y="3173097"/>
            <a:ext cx="341194" cy="34119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97965E-6 L -0.42535 -0.0004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67" y="-2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99537E-6 L 0.27309 -0.0004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34043E-6 L 0.21181 -0.01225 " pathEditMode="relative" rAng="0" ptsTypes="AA">
                                      <p:cBhvr>
                                        <p:cTn id="7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90" y="-6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181 -0.01225 L 0.10139 0.10037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62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17 0.00208 L -0.11094 -0.09181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64" y="-46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7" grpId="0" animBg="1"/>
      <p:bldP spid="57" grpId="1" animBg="1"/>
      <p:bldP spid="57" grpId="2" animBg="1"/>
      <p:bldP spid="58" grpId="0" animBg="1"/>
      <p:bldP spid="58" grpId="1" animBg="1"/>
      <p:bldP spid="30" grpId="0" animBg="1"/>
      <p:bldP spid="30" grpId="1" animBg="1"/>
      <p:bldP spid="34" grpId="0" animBg="1"/>
      <p:bldP spid="34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3600" dirty="0"/>
              <a:t>Vivőjel érzékelés</a:t>
            </a:r>
            <a:br>
              <a:rPr lang="hu-HU" sz="3600" dirty="0"/>
            </a:br>
            <a:r>
              <a:rPr lang="en-US" sz="3600" dirty="0"/>
              <a:t>Carrier Sense Multiple Access (CSMA)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További feltételezés</a:t>
            </a:r>
            <a:endParaRPr lang="en-US" dirty="0"/>
          </a:p>
          <a:p>
            <a:pPr lvl="1"/>
            <a:r>
              <a:rPr lang="hu-HU" dirty="0"/>
              <a:t>Minden állomás képes belehallgatni a csatornába és így el tudja dönteni, hogy azt más állomás használja-e átvitelre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29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1-perzisztens CSMA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Vivőjel érzékelés van, azaz minden állomás belehallgathat a csatornába.</a:t>
            </a:r>
          </a:p>
          <a:p>
            <a:r>
              <a:rPr lang="hu-HU" sz="2000" dirty="0"/>
              <a:t>Folytonos időmodellt használ a protokoll</a:t>
            </a:r>
          </a:p>
          <a:p>
            <a:pPr marL="0" indent="0">
              <a:buNone/>
            </a:pPr>
            <a:r>
              <a:rPr lang="hu-HU" sz="2000" b="1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Keret leadása előtt belehallgat a csatornába: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foglalt, akkor addig vár, amíg fel nem szabadul. Szabad csatorna esetén azonnal küld. (</a:t>
            </a:r>
            <a:r>
              <a:rPr lang="hu-HU" sz="1800" i="1" dirty="0"/>
              <a:t>perzisztens</a:t>
            </a:r>
            <a:r>
              <a:rPr lang="hu-HU" sz="1800" dirty="0"/>
              <a:t>)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szabad, akkor küld.</a:t>
            </a:r>
          </a:p>
          <a:p>
            <a:r>
              <a:rPr lang="hu-HU" sz="2000" dirty="0"/>
              <a:t>Ha ütközés történik, akkor az állomás véletlen hosszú ideig vár, majd újrakezdi a keret leadását.</a:t>
            </a:r>
          </a:p>
          <a:p>
            <a:pPr marL="0" indent="0">
              <a:buNone/>
            </a:pPr>
            <a:r>
              <a:rPr lang="hu-HU" sz="2000" b="1" dirty="0"/>
              <a:t>Tulajdonságok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 terjedési késleltetés nagymértékben befolyásolhatja a teljesítményét.</a:t>
            </a:r>
          </a:p>
          <a:p>
            <a:r>
              <a:rPr lang="hu-HU" sz="2000" dirty="0"/>
              <a:t>Jobb teljesítményt mutat, mint az ALOHA protokollok.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4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Nem-perzisztens</a:t>
            </a:r>
            <a:r>
              <a:rPr lang="hu-HU" dirty="0"/>
              <a:t> CSMA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Vivőjel érzékelés van, azaz minden állomás belehallgathat a csatornába.</a:t>
            </a:r>
          </a:p>
          <a:p>
            <a:r>
              <a:rPr lang="hu-HU" sz="2000" dirty="0"/>
              <a:t>Folytonos időmodellt használ a protokoll</a:t>
            </a:r>
          </a:p>
          <a:p>
            <a:r>
              <a:rPr lang="hu-HU" sz="2000" dirty="0"/>
              <a:t>Mohóság kerülése</a:t>
            </a:r>
          </a:p>
          <a:p>
            <a:pPr marL="0" indent="0">
              <a:buNone/>
            </a:pPr>
            <a:r>
              <a:rPr lang="hu-HU" sz="2000" b="1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Keret leadása előtt belehallgat a csatornába: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foglalt, akkor véletlen ideig vár (nem figyeli a forgalmat), majd kezdi előröl a küldési algoritmust. (</a:t>
            </a:r>
            <a:r>
              <a:rPr lang="hu-HU" sz="1800" i="1" dirty="0" err="1"/>
              <a:t>nem-perzisztens</a:t>
            </a:r>
            <a:r>
              <a:rPr lang="hu-HU" sz="1800" dirty="0"/>
              <a:t>)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szabad, akkor küld.</a:t>
            </a:r>
          </a:p>
          <a:p>
            <a:r>
              <a:rPr lang="hu-HU" sz="2000" dirty="0"/>
              <a:t>Ha ütközés történik, akkor az állomás véletlen hosszú ideig vár, majd újrakezdi a keret leadását.</a:t>
            </a:r>
          </a:p>
          <a:p>
            <a:pPr marL="0" indent="0">
              <a:buNone/>
            </a:pPr>
            <a:r>
              <a:rPr lang="hu-HU" sz="2000" b="1" dirty="0"/>
              <a:t>Tulajdonságok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Jobb teljesítményt mutat, mint az 1-perzisztens CSMA protokoll. (</a:t>
            </a:r>
            <a:r>
              <a:rPr lang="hu-HU" sz="2000" i="1" dirty="0"/>
              <a:t>intuitív</a:t>
            </a:r>
            <a:r>
              <a:rPr lang="hu-HU" sz="2000" dirty="0"/>
              <a:t>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0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p-perzisztens</a:t>
            </a:r>
            <a:r>
              <a:rPr lang="hu-HU" dirty="0"/>
              <a:t> CSMA protokoll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/>
              <a:t>Vivőjel érzékelés van, azaz minden állomás belehallgathat a csatornába.</a:t>
            </a:r>
          </a:p>
          <a:p>
            <a:r>
              <a:rPr lang="hu-HU" sz="2000" dirty="0"/>
              <a:t>Diszkrét időmodellt használ a protokoll</a:t>
            </a:r>
          </a:p>
          <a:p>
            <a:pPr marL="0" indent="0">
              <a:buNone/>
            </a:pPr>
            <a:r>
              <a:rPr lang="hu-HU" sz="2000" b="1" dirty="0"/>
              <a:t>Algoritmus</a:t>
            </a:r>
          </a:p>
          <a:p>
            <a:pPr>
              <a:spcBef>
                <a:spcPts val="0"/>
              </a:spcBef>
            </a:pPr>
            <a:r>
              <a:rPr lang="hu-HU" sz="2000" dirty="0"/>
              <a:t>Adás kész állapotban az állomás belehallgat a csatornába: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foglalt, akkor vár a következő időrésig, majd megismétli az algoritmust.</a:t>
            </a:r>
          </a:p>
          <a:p>
            <a:pPr marL="544068" lvl="1" indent="-342900">
              <a:buFont typeface="+mj-lt"/>
              <a:buAutoNum type="alphaLcParenR"/>
            </a:pPr>
            <a:r>
              <a:rPr lang="hu-HU" sz="1800" dirty="0"/>
              <a:t>Ha szabad, akkor </a:t>
            </a:r>
            <a:r>
              <a:rPr lang="hu-HU" sz="1800" i="1" dirty="0"/>
              <a:t>p</a:t>
            </a:r>
            <a:r>
              <a:rPr lang="hu-HU" sz="1800" dirty="0"/>
              <a:t> valószínűséggel küld, illetve </a:t>
            </a:r>
            <a:r>
              <a:rPr lang="hu-HU" sz="1800" i="1" dirty="0"/>
              <a:t>1-p</a:t>
            </a:r>
            <a:r>
              <a:rPr lang="hu-HU" sz="1800" dirty="0"/>
              <a:t> valószínűséggel visszalép a szándékától a következő időrésig. Várakozás esetén a következő időrésben megismétli az algoritmust. Ez addig folytatódik, amíg el nem küldi a keretet, vagy amíg egy másik állomás el nem kezd küldeni, mert ilyenkor úgy viselkedik, mintha ütközés történt volna.</a:t>
            </a:r>
            <a:endParaRPr lang="hu-HU" sz="2000" dirty="0"/>
          </a:p>
          <a:p>
            <a:r>
              <a:rPr lang="hu-HU" sz="2000" dirty="0"/>
              <a:t>Ha ütközés történik, akkor az állomás véletlen hosszú ideig vár, majd újrakezdi a keret leadását.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6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ia számának helye 3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23E4E7F-0293-499D-8B48-0C7A3EE6BC76}" type="slidenum">
              <a:rPr lang="en-US"/>
              <a:pPr/>
              <a:t>65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/>
          <a:lstStyle/>
          <a:p>
            <a:r>
              <a:rPr lang="en-US" dirty="0"/>
              <a:t>CSMA </a:t>
            </a:r>
            <a:r>
              <a:rPr lang="hu-HU" dirty="0"/>
              <a:t>áttekintés</a:t>
            </a:r>
            <a:endParaRPr lang="en-US" dirty="0"/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731838" y="1492250"/>
            <a:ext cx="8497890" cy="4308476"/>
            <a:chOff x="499" y="1196"/>
            <a:chExt cx="5353" cy="2714"/>
          </a:xfrm>
        </p:grpSpPr>
        <p:sp>
          <p:nvSpPr>
            <p:cNvPr id="43012" name="Line 4"/>
            <p:cNvSpPr>
              <a:spLocks noChangeShapeType="1"/>
            </p:cNvSpPr>
            <p:nvPr/>
          </p:nvSpPr>
          <p:spPr bwMode="auto">
            <a:xfrm>
              <a:off x="672" y="2688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3" name="Line 5"/>
            <p:cNvSpPr>
              <a:spLocks noChangeShapeType="1"/>
            </p:cNvSpPr>
            <p:nvPr/>
          </p:nvSpPr>
          <p:spPr bwMode="auto">
            <a:xfrm>
              <a:off x="1296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Line 6"/>
            <p:cNvSpPr>
              <a:spLocks noChangeShapeType="1"/>
            </p:cNvSpPr>
            <p:nvPr/>
          </p:nvSpPr>
          <p:spPr bwMode="auto">
            <a:xfrm>
              <a:off x="1920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Line 7"/>
            <p:cNvSpPr>
              <a:spLocks noChangeShapeType="1"/>
            </p:cNvSpPr>
            <p:nvPr/>
          </p:nvSpPr>
          <p:spPr bwMode="auto">
            <a:xfrm>
              <a:off x="2496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6" name="Line 8"/>
            <p:cNvSpPr>
              <a:spLocks noChangeShapeType="1"/>
            </p:cNvSpPr>
            <p:nvPr/>
          </p:nvSpPr>
          <p:spPr bwMode="auto">
            <a:xfrm>
              <a:off x="3072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7" name="Line 9"/>
            <p:cNvSpPr>
              <a:spLocks noChangeShapeType="1"/>
            </p:cNvSpPr>
            <p:nvPr/>
          </p:nvSpPr>
          <p:spPr bwMode="auto">
            <a:xfrm>
              <a:off x="3648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8" name="Line 10"/>
            <p:cNvSpPr>
              <a:spLocks noChangeShapeType="1"/>
            </p:cNvSpPr>
            <p:nvPr/>
          </p:nvSpPr>
          <p:spPr bwMode="auto">
            <a:xfrm>
              <a:off x="4224" y="268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Line 11"/>
            <p:cNvSpPr>
              <a:spLocks noChangeShapeType="1"/>
            </p:cNvSpPr>
            <p:nvPr/>
          </p:nvSpPr>
          <p:spPr bwMode="auto">
            <a:xfrm>
              <a:off x="1824" y="2976"/>
              <a:ext cx="25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12"/>
            <p:cNvSpPr>
              <a:spLocks noChangeShapeType="1"/>
            </p:cNvSpPr>
            <p:nvPr/>
          </p:nvSpPr>
          <p:spPr bwMode="auto">
            <a:xfrm flipV="1">
              <a:off x="672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13"/>
            <p:cNvSpPr>
              <a:spLocks noChangeShapeType="1"/>
            </p:cNvSpPr>
            <p:nvPr/>
          </p:nvSpPr>
          <p:spPr bwMode="auto">
            <a:xfrm flipV="1">
              <a:off x="1920" y="249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4"/>
            <p:cNvSpPr>
              <a:spLocks noChangeShapeType="1"/>
            </p:cNvSpPr>
            <p:nvPr/>
          </p:nvSpPr>
          <p:spPr bwMode="auto">
            <a:xfrm>
              <a:off x="672" y="2496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Line 15"/>
            <p:cNvSpPr>
              <a:spLocks noChangeShapeType="1"/>
            </p:cNvSpPr>
            <p:nvPr/>
          </p:nvSpPr>
          <p:spPr bwMode="auto">
            <a:xfrm>
              <a:off x="1296" y="22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4" name="Line 16"/>
            <p:cNvSpPr>
              <a:spLocks noChangeShapeType="1"/>
            </p:cNvSpPr>
            <p:nvPr/>
          </p:nvSpPr>
          <p:spPr bwMode="auto">
            <a:xfrm>
              <a:off x="2496" y="220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17"/>
            <p:cNvSpPr>
              <a:spLocks noChangeShapeType="1"/>
            </p:cNvSpPr>
            <p:nvPr/>
          </p:nvSpPr>
          <p:spPr bwMode="auto">
            <a:xfrm>
              <a:off x="1296" y="2304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18"/>
            <p:cNvSpPr>
              <a:spLocks noChangeShapeType="1"/>
            </p:cNvSpPr>
            <p:nvPr/>
          </p:nvSpPr>
          <p:spPr bwMode="auto">
            <a:xfrm flipV="1">
              <a:off x="2544" y="1968"/>
              <a:ext cx="62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Line 19"/>
            <p:cNvSpPr>
              <a:spLocks noChangeShapeType="1"/>
            </p:cNvSpPr>
            <p:nvPr/>
          </p:nvSpPr>
          <p:spPr bwMode="auto">
            <a:xfrm flipH="1">
              <a:off x="1536" y="3024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8" name="Line 20"/>
            <p:cNvSpPr>
              <a:spLocks noChangeShapeType="1"/>
            </p:cNvSpPr>
            <p:nvPr/>
          </p:nvSpPr>
          <p:spPr bwMode="auto">
            <a:xfrm flipH="1">
              <a:off x="3312" y="3024"/>
              <a:ext cx="33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Rectangle 21"/>
            <p:cNvSpPr>
              <a:spLocks noChangeArrowheads="1"/>
            </p:cNvSpPr>
            <p:nvPr/>
          </p:nvSpPr>
          <p:spPr bwMode="auto">
            <a:xfrm>
              <a:off x="3110" y="1761"/>
              <a:ext cx="231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hu-HU" b="1" i="1" dirty="0" err="1"/>
                <a:t>Nem-perzisztens</a:t>
              </a:r>
              <a:r>
                <a:rPr lang="en-US" i="1" dirty="0"/>
                <a:t>: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Átvitel ha szabad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  Különben:</a:t>
              </a:r>
              <a:r>
                <a:rPr lang="en-US" dirty="0"/>
                <a:t> </a:t>
              </a:r>
              <a:r>
                <a:rPr lang="hu-HU" dirty="0"/>
                <a:t>késleltetés</a:t>
              </a:r>
              <a:r>
                <a:rPr lang="en-US" dirty="0"/>
                <a:t>, </a:t>
              </a:r>
              <a:r>
                <a:rPr lang="hu-HU" dirty="0"/>
                <a:t>újrapróbáljuk</a:t>
              </a:r>
              <a:endParaRPr lang="en-US" dirty="0"/>
            </a:p>
          </p:txBody>
        </p:sp>
        <p:sp>
          <p:nvSpPr>
            <p:cNvPr id="43030" name="Rectangle 22"/>
            <p:cNvSpPr>
              <a:spLocks noChangeArrowheads="1"/>
            </p:cNvSpPr>
            <p:nvPr/>
          </p:nvSpPr>
          <p:spPr bwMode="auto">
            <a:xfrm>
              <a:off x="1375" y="2111"/>
              <a:ext cx="1083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Konstans v. változó</a:t>
              </a:r>
              <a:endParaRPr lang="en-US" sz="1600" dirty="0"/>
            </a:p>
            <a:p>
              <a:pPr algn="ctr" eaLnBrk="0" hangingPunct="0"/>
              <a:r>
                <a:rPr lang="hu-HU" sz="1600" dirty="0"/>
                <a:t>Késleltetés</a:t>
              </a:r>
              <a:endParaRPr lang="en-US" sz="1600" dirty="0"/>
            </a:p>
          </p:txBody>
        </p:sp>
        <p:sp>
          <p:nvSpPr>
            <p:cNvPr id="43031" name="Rectangle 23"/>
            <p:cNvSpPr>
              <a:spLocks noChangeArrowheads="1"/>
            </p:cNvSpPr>
            <p:nvPr/>
          </p:nvSpPr>
          <p:spPr bwMode="auto">
            <a:xfrm>
              <a:off x="868" y="2495"/>
              <a:ext cx="946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Foglalt csatorna</a:t>
              </a:r>
              <a:endParaRPr lang="en-US" sz="1600" dirty="0"/>
            </a:p>
          </p:txBody>
        </p:sp>
        <p:sp>
          <p:nvSpPr>
            <p:cNvPr id="43032" name="Rectangle 24"/>
            <p:cNvSpPr>
              <a:spLocks noChangeArrowheads="1"/>
            </p:cNvSpPr>
            <p:nvPr/>
          </p:nvSpPr>
          <p:spPr bwMode="auto">
            <a:xfrm>
              <a:off x="1119" y="2879"/>
              <a:ext cx="353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Kész</a:t>
              </a:r>
              <a:endParaRPr lang="en-US" sz="1600" dirty="0"/>
            </a:p>
          </p:txBody>
        </p:sp>
        <p:sp>
          <p:nvSpPr>
            <p:cNvPr id="43033" name="Rectangle 25"/>
            <p:cNvSpPr>
              <a:spLocks noChangeArrowheads="1"/>
            </p:cNvSpPr>
            <p:nvPr/>
          </p:nvSpPr>
          <p:spPr bwMode="auto">
            <a:xfrm>
              <a:off x="566" y="3153"/>
              <a:ext cx="2041" cy="7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hu-HU" b="1" i="1" dirty="0"/>
                <a:t>1-perzisztens</a:t>
              </a:r>
              <a:r>
                <a:rPr lang="en-US" dirty="0"/>
                <a:t>:</a:t>
              </a:r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Átvitel amint a csatorna szabad</a:t>
              </a:r>
              <a:endParaRPr lang="en-US" dirty="0"/>
            </a:p>
            <a:p>
              <a:pPr eaLnBrk="0" hangingPunct="0"/>
              <a:r>
                <a:rPr lang="hu-HU" dirty="0"/>
                <a:t>    Ütközés esetén visszalépés, </a:t>
              </a:r>
              <a:br>
                <a:rPr lang="hu-HU" dirty="0"/>
              </a:br>
              <a:r>
                <a:rPr lang="hu-HU" dirty="0"/>
                <a:t>    majd újrapróbáljuk</a:t>
              </a:r>
              <a:endParaRPr lang="en-US" dirty="0"/>
            </a:p>
          </p:txBody>
        </p:sp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4467" y="2447"/>
              <a:ext cx="282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hu-HU" sz="1600" dirty="0"/>
                <a:t>Idő</a:t>
              </a:r>
              <a:endParaRPr lang="en-US" sz="1600" dirty="0"/>
            </a:p>
          </p:txBody>
        </p:sp>
        <p:sp>
          <p:nvSpPr>
            <p:cNvPr id="43035" name="Rectangle 27"/>
            <p:cNvSpPr>
              <a:spLocks noChangeArrowheads="1"/>
            </p:cNvSpPr>
            <p:nvPr/>
          </p:nvSpPr>
          <p:spPr bwMode="auto">
            <a:xfrm>
              <a:off x="2774" y="3201"/>
              <a:ext cx="3078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i="1" dirty="0"/>
                <a:t>p</a:t>
              </a:r>
              <a:r>
                <a:rPr lang="en-US" b="1" i="1" dirty="0"/>
                <a:t>-per</a:t>
              </a:r>
              <a:r>
                <a:rPr lang="hu-HU" b="1" i="1" dirty="0" err="1"/>
                <a:t>zisztens</a:t>
              </a:r>
              <a:r>
                <a:rPr lang="en-US" b="1" i="1" dirty="0"/>
                <a:t>:</a:t>
              </a:r>
              <a:endParaRPr lang="en-US" dirty="0"/>
            </a:p>
            <a:p>
              <a:pPr eaLnBrk="0" hangingPunct="0"/>
              <a:r>
                <a:rPr lang="en-US" dirty="0"/>
                <a:t>  </a:t>
              </a:r>
              <a:r>
                <a:rPr lang="hu-HU" dirty="0"/>
                <a:t>Átvitel p valószínűséggel, ha a csatorna szabad</a:t>
              </a:r>
              <a:endParaRPr lang="en-US" i="1" dirty="0"/>
            </a:p>
            <a:p>
              <a:pPr eaLnBrk="0" hangingPunct="0"/>
              <a:r>
                <a:rPr lang="hu-HU" dirty="0"/>
                <a:t>   Különben: várunk 1 időegységet és újrapróbáljuk</a:t>
              </a:r>
              <a:endParaRPr lang="en-US" dirty="0"/>
            </a:p>
          </p:txBody>
        </p:sp>
        <p:sp>
          <p:nvSpPr>
            <p:cNvPr id="43036" name="Rectangle 28"/>
            <p:cNvSpPr>
              <a:spLocks noChangeArrowheads="1"/>
            </p:cNvSpPr>
            <p:nvPr/>
          </p:nvSpPr>
          <p:spPr bwMode="auto">
            <a:xfrm>
              <a:off x="2677" y="1286"/>
              <a:ext cx="165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2400" u="sng" dirty="0"/>
                <a:t>CSMA </a:t>
              </a:r>
              <a:r>
                <a:rPr lang="hu-HU" sz="2400" u="sng" dirty="0" err="1"/>
                <a:t>perzisztencia</a:t>
              </a:r>
              <a:endParaRPr lang="en-US" sz="2400" u="sng" dirty="0"/>
            </a:p>
          </p:txBody>
        </p:sp>
        <p:sp>
          <p:nvSpPr>
            <p:cNvPr id="43037" name="Text Box 29"/>
            <p:cNvSpPr txBox="1">
              <a:spLocks noChangeArrowheads="1"/>
            </p:cNvSpPr>
            <p:nvPr/>
          </p:nvSpPr>
          <p:spPr bwMode="auto">
            <a:xfrm>
              <a:off x="499" y="1196"/>
              <a:ext cx="1758" cy="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dirty="0">
                  <a:solidFill>
                    <a:srgbClr val="FF0000"/>
                  </a:solidFill>
                </a:rPr>
                <a:t> </a:t>
              </a:r>
              <a:r>
                <a:rPr lang="hu-HU" sz="2800" dirty="0" err="1">
                  <a:solidFill>
                    <a:srgbClr val="FF0000"/>
                  </a:solidFill>
                </a:rPr>
                <a:t>Nem-perzisztens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dirty="0">
                  <a:solidFill>
                    <a:srgbClr val="FF0000"/>
                  </a:solidFill>
                </a:rPr>
                <a:t> 1-</a:t>
              </a:r>
              <a:r>
                <a:rPr lang="hu-HU" sz="2800" dirty="0" err="1">
                  <a:solidFill>
                    <a:srgbClr val="FF0000"/>
                  </a:solidFill>
                </a:rPr>
                <a:t>perzisztens</a:t>
              </a:r>
              <a:endParaRPr lang="en-US" sz="2800" dirty="0">
                <a:solidFill>
                  <a:srgbClr val="FF0000"/>
                </a:solidFill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Font typeface="Wingdings" pitchFamily="2" charset="2"/>
                <a:buChar char="§"/>
              </a:pPr>
              <a:r>
                <a:rPr lang="en-US" sz="2800" i="1" dirty="0">
                  <a:solidFill>
                    <a:srgbClr val="FF0000"/>
                  </a:solidFill>
                </a:rPr>
                <a:t> p</a:t>
              </a:r>
              <a:r>
                <a:rPr lang="en-US" sz="2800" dirty="0">
                  <a:solidFill>
                    <a:srgbClr val="FF0000"/>
                  </a:solidFill>
                </a:rPr>
                <a:t>-</a:t>
              </a:r>
              <a:r>
                <a:rPr lang="hu-HU" sz="2800" dirty="0" err="1">
                  <a:solidFill>
                    <a:srgbClr val="FF0000"/>
                  </a:solidFill>
                </a:rPr>
                <a:t>perzisztens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2057527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CSMA és ALOHA protokollok összehasonlítása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629637A9-119A-49DA-BD12-AAC58B377D80}" type="slidenum">
              <a:rPr lang="en-US" smtClean="0"/>
              <a:t>66</a:t>
            </a:fld>
            <a:endParaRPr lang="en-US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21606EF-EAE7-464F-9069-E7F96AAC5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130855"/>
            <a:ext cx="76390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7077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Köszönöm a figyelmet!</a:t>
            </a:r>
            <a:endParaRPr lang="en-US" dirty="0"/>
          </a:p>
        </p:txBody>
      </p:sp>
      <p:sp>
        <p:nvSpPr>
          <p:cNvPr id="3" name="Cím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300913" y="728133"/>
            <a:ext cx="1843087" cy="2658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Hibajelző kódok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2913" y="1845733"/>
                <a:ext cx="7779543" cy="426719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hu-HU" sz="1800" b="1" dirty="0"/>
                  <a:t>Polinom-kód, avagy ciklikus redundancia (CRC kód)</a:t>
                </a:r>
              </a:p>
              <a:p>
                <a:pPr>
                  <a:spcBef>
                    <a:spcPts val="0"/>
                  </a:spcBef>
                </a:pPr>
                <a:r>
                  <a:rPr lang="hu-HU" sz="1800" dirty="0"/>
                  <a:t>Tekintsük a bitsorozatokat</a:t>
                </a:r>
                <a:r>
                  <a:rPr lang="hu-HU" sz="18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hu-HU" sz="1800" b="1" dirty="0"/>
                  <a:t> </a:t>
                </a:r>
                <a:r>
                  <a:rPr lang="hu-HU" sz="1800" dirty="0"/>
                  <a:t>feletti polinomok reprezentációinak.</a:t>
                </a:r>
              </a:p>
              <a:p>
                <a:pPr>
                  <a:spcBef>
                    <a:spcPts val="0"/>
                  </a:spcBef>
                </a:pPr>
                <a:endParaRPr lang="hu-HU" sz="1800" dirty="0"/>
              </a:p>
              <a:p>
                <a:pPr marL="0" indent="0">
                  <a:buNone/>
                </a:pPr>
                <a:r>
                  <a:rPr lang="hu-HU" sz="1800" b="1" dirty="0"/>
                  <a:t>Polinom ábrázolása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hu-HU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hu-HU" sz="1800" b="1" dirty="0"/>
                  <a:t> felett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hu-HU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hu-HU" sz="1800" dirty="0"/>
                  <a:t>, ahol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hu-HU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hu-H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hu-HU" sz="1800" dirty="0"/>
              </a:p>
              <a:p>
                <a:pPr lvl="1"/>
                <a:r>
                  <a:rPr lang="hu-HU" sz="1800" dirty="0"/>
                  <a:t>A számítás </a:t>
                </a:r>
                <a:r>
                  <a:rPr lang="hu-HU" sz="1800" i="1" dirty="0" err="1"/>
                  <a:t>mod</a:t>
                </a:r>
                <a:r>
                  <a:rPr lang="hu-HU" sz="1800" i="1" dirty="0"/>
                  <a:t> 2</a:t>
                </a:r>
                <a:r>
                  <a:rPr lang="hu-HU" sz="1800" dirty="0"/>
                  <a:t> történik. (összeadás, kivonás, szorzás, osztás)</a:t>
                </a:r>
              </a:p>
              <a:p>
                <a:pPr lvl="1"/>
                <a:r>
                  <a:rPr lang="hu-HU" sz="1800" dirty="0"/>
                  <a:t>reprezentálható az együtthatók n+1-es vektorával, azaz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hu-HU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hu-HU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18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hu-HU" sz="18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hu-HU" sz="1800" b="0" dirty="0"/>
              </a:p>
              <a:p>
                <a:pPr lvl="1"/>
                <a:r>
                  <a:rPr lang="hu-HU" sz="1800" dirty="0"/>
                  <a:t>Például az ASCII „b” karakter kódja 01100010, aminek megfelelő polinom hatod fokú polinom</a:t>
                </a:r>
                <a:br>
                  <a:rPr lang="hu-HU" sz="1800" dirty="0"/>
                </a:br>
                <a14:m>
                  <m:oMath xmlns:m="http://schemas.openxmlformats.org/officeDocument/2006/math">
                    <m:r>
                      <a:rPr lang="hu-HU" sz="180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hu-HU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18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=1 ∗</m:t>
                    </m:r>
                    <m:sSup>
                      <m:sSupPr>
                        <m:ctrlPr>
                          <a:rPr lang="hu-HU" sz="1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1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1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hu-HU" sz="18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hu-HU" sz="1800" i="1" dirty="0">
                        <a:latin typeface="Cambria Math" panose="02040503050406030204" pitchFamily="18" charset="0"/>
                      </a:rPr>
                      <m:t> ∗</m:t>
                    </m:r>
                    <m:sSup>
                      <m:sSupPr>
                        <m:ctrlPr>
                          <a:rPr lang="hu-HU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1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hu-HU" sz="1800" dirty="0"/>
              </a:p>
              <a:p>
                <a:pPr lvl="1"/>
                <a:r>
                  <a:rPr lang="hu-HU" sz="1800" dirty="0"/>
                  <a:t>Az összeadás és a kivonás gyakorlati szempontból a logikai KIZÁRÓ VAGY művelettel azonosak.</a:t>
                </a:r>
              </a:p>
              <a:p>
                <a:pPr marL="201168" lvl="1" indent="0">
                  <a:buNone/>
                </a:pPr>
                <a:endParaRPr lang="hu-HU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913" y="1845733"/>
                <a:ext cx="7779543" cy="4267199"/>
              </a:xfrm>
              <a:blipFill rotWithShape="1">
                <a:blip r:embed="rId3"/>
                <a:stretch>
                  <a:fillRect l="-705" t="-714" r="-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551666" y="2142489"/>
            <a:ext cx="14798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    10011011</a:t>
            </a:r>
          </a:p>
          <a:p>
            <a:r>
              <a:rPr lang="hu-HU" dirty="0">
                <a:solidFill>
                  <a:schemeClr val="bg1"/>
                </a:solidFill>
              </a:rPr>
              <a:t>+  11001010</a:t>
            </a:r>
          </a:p>
          <a:p>
            <a:r>
              <a:rPr lang="hu-HU" dirty="0">
                <a:solidFill>
                  <a:schemeClr val="bg1"/>
                </a:solidFill>
              </a:rPr>
              <a:t>    01010001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7614971" y="2719265"/>
            <a:ext cx="911569" cy="140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51666" y="1104049"/>
            <a:ext cx="146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    11110000</a:t>
            </a:r>
          </a:p>
          <a:p>
            <a:r>
              <a:rPr lang="hu-HU" dirty="0">
                <a:solidFill>
                  <a:schemeClr val="bg1"/>
                </a:solidFill>
              </a:rPr>
              <a:t>-   10100110</a:t>
            </a:r>
          </a:p>
          <a:p>
            <a:r>
              <a:rPr lang="hu-HU" dirty="0">
                <a:solidFill>
                  <a:schemeClr val="bg1"/>
                </a:solidFill>
              </a:rPr>
              <a:t>    01010110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614971" y="1680825"/>
            <a:ext cx="911569" cy="1406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050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hu-HU" sz="2200" dirty="0"/>
                  <a:t>Definiáljuk a </a:t>
                </a:r>
                <a:r>
                  <a:rPr lang="hu-HU" sz="2200" i="1" dirty="0"/>
                  <a:t>G(x)</a:t>
                </a:r>
                <a:r>
                  <a:rPr lang="hu-HU" sz="2200" dirty="0"/>
                  <a:t> generátor polinomot (</a:t>
                </a:r>
                <a:r>
                  <a:rPr lang="hu-HU" sz="2200" i="1" dirty="0"/>
                  <a:t>G</a:t>
                </a:r>
                <a:r>
                  <a:rPr lang="hu-HU" sz="2200" dirty="0"/>
                  <a:t> foka </a:t>
                </a:r>
                <a:r>
                  <a:rPr lang="hu-HU" sz="2200" i="1" dirty="0"/>
                  <a:t>r</a:t>
                </a:r>
                <a:r>
                  <a:rPr lang="hu-HU" sz="2200" dirty="0"/>
                  <a:t>), amelyet a küldő és a vevő egyaránt ismer.</a:t>
                </a:r>
              </a:p>
              <a:p>
                <a:pPr marL="0" indent="0">
                  <a:buNone/>
                </a:pPr>
                <a:r>
                  <a:rPr lang="hu-HU" sz="2200" b="1" dirty="0"/>
                  <a:t>Algoritmus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Legyen </a:t>
                </a:r>
                <a:r>
                  <a:rPr lang="hu-HU" sz="2200" i="1" dirty="0"/>
                  <a:t>G(x) </a:t>
                </a:r>
                <a:r>
                  <a:rPr lang="hu-HU" sz="2200" dirty="0"/>
                  <a:t>foka </a:t>
                </a:r>
                <a:r>
                  <a:rPr lang="hu-HU" sz="2200" i="1" dirty="0"/>
                  <a:t>r</a:t>
                </a:r>
                <a:r>
                  <a:rPr lang="hu-HU" sz="2200" dirty="0"/>
                  <a:t>. Fűzzünk </a:t>
                </a:r>
                <a:r>
                  <a:rPr lang="hu-HU" sz="2200" i="1" dirty="0"/>
                  <a:t>r </a:t>
                </a:r>
                <a:r>
                  <a:rPr lang="hu-HU" sz="2200" dirty="0"/>
                  <a:t>darab </a:t>
                </a:r>
                <a:r>
                  <a:rPr lang="hu-HU" sz="2200" i="1" dirty="0"/>
                  <a:t>0</a:t>
                </a:r>
                <a:r>
                  <a:rPr lang="hu-HU" sz="2200" dirty="0"/>
                  <a:t> bitet a keret alacsony helyi értékű végéhez, így az</a:t>
                </a:r>
                <a:r>
                  <a:rPr lang="hu-HU" sz="2200" i="1" dirty="0"/>
                  <a:t> m+r</a:t>
                </a:r>
                <a:r>
                  <a:rPr lang="hu-HU" sz="2200" dirty="0"/>
                  <a:t> bitet fog tartalmazni és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/>
                  <a:t> </a:t>
                </a:r>
                <a:r>
                  <a:rPr lang="hu-HU" sz="2200" dirty="0"/>
                  <a:t>polinomot fogja reprezentálni.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Osszuk el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/>
                  <a:t> </a:t>
                </a:r>
                <a:r>
                  <a:rPr lang="hu-HU" sz="2200" dirty="0"/>
                  <a:t>tartozó bitsorozatot a </a:t>
                </a:r>
                <a:r>
                  <a:rPr lang="hu-HU" sz="2200" i="1" dirty="0"/>
                  <a:t>G(x)</a:t>
                </a:r>
                <a:r>
                  <a:rPr lang="hu-HU" sz="2200" dirty="0" err="1"/>
                  <a:t>-hez</a:t>
                </a:r>
                <a:r>
                  <a:rPr lang="hu-HU" sz="2200" dirty="0"/>
                  <a:t> tartozó bitsorozattal </a:t>
                </a:r>
                <a:r>
                  <a:rPr lang="hu-HU" sz="2200" dirty="0" err="1"/>
                  <a:t>modulo</a:t>
                </a:r>
                <a:r>
                  <a:rPr lang="hu-HU" sz="2200" dirty="0"/>
                  <a:t> 2.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Vonjuk ki a maradékot (mely mindig </a:t>
                </a:r>
                <a:r>
                  <a:rPr lang="hu-HU" sz="2200" i="1" dirty="0"/>
                  <a:t>r </a:t>
                </a:r>
                <a:r>
                  <a:rPr lang="hu-HU" sz="2200" dirty="0"/>
                  <a:t>vagy kevesebb bitet tartalmaz) az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hu-HU" sz="22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 i="1" dirty="0" err="1"/>
                  <a:t>-</a:t>
                </a:r>
                <a:r>
                  <a:rPr lang="hu-HU" sz="2200" dirty="0" err="1"/>
                  <a:t>hez</a:t>
                </a:r>
                <a:r>
                  <a:rPr lang="hu-HU" sz="2200" dirty="0"/>
                  <a:t> tartozó bitsorozatból </a:t>
                </a:r>
                <a:r>
                  <a:rPr lang="hu-HU" sz="2200" dirty="0" err="1"/>
                  <a:t>moduló</a:t>
                </a:r>
                <a:r>
                  <a:rPr lang="hu-HU" sz="2200" dirty="0"/>
                  <a:t> 2-es kivonással. Az eredmény az ellenőrző összeggel ellátott, továbbítandó keret. Jelölje a továbbítandó keretnek megfelelő a polinomot </a:t>
                </a:r>
                <a:r>
                  <a:rPr lang="hu-HU" sz="2200" i="1" dirty="0"/>
                  <a:t>T(x). </a:t>
                </a:r>
              </a:p>
              <a:p>
                <a:pPr marL="749808" lvl="1" indent="-457200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hu-HU" sz="2200" dirty="0"/>
                  <a:t>A vevő a</a:t>
                </a:r>
                <a:r>
                  <a:rPr lang="hu-HU" sz="2200" i="1" dirty="0"/>
                  <a:t> T(x) + E(x)</a:t>
                </a:r>
                <a:r>
                  <a:rPr lang="hu-HU" sz="2200" dirty="0"/>
                  <a:t> polinomnak megfelelő sorozatot kapja, ahol </a:t>
                </a:r>
                <a:r>
                  <a:rPr lang="hu-HU" sz="2200" i="1" dirty="0"/>
                  <a:t>E(x)</a:t>
                </a:r>
                <a:r>
                  <a:rPr lang="hu-HU" sz="2200" dirty="0"/>
                  <a:t> a hiba polinom. Ezt elosztja </a:t>
                </a:r>
                <a:r>
                  <a:rPr lang="hu-HU" sz="2200" i="1" dirty="0"/>
                  <a:t>G(x) </a:t>
                </a:r>
                <a:r>
                  <a:rPr lang="hu-HU" sz="2200" dirty="0"/>
                  <a:t>generátor polinommal.</a:t>
                </a:r>
              </a:p>
              <a:p>
                <a:pPr marL="864000" lvl="2" indent="-18000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hu-HU" sz="2200" dirty="0"/>
                  <a:t>Ha az osztási maradék, amit </a:t>
                </a:r>
                <a14:m>
                  <m:oMath xmlns:m="http://schemas.openxmlformats.org/officeDocument/2006/math">
                    <m:r>
                      <a:rPr lang="hu-HU" sz="22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hu-HU" sz="2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hu-HU" sz="2200" dirty="0"/>
                  <a:t> jelöl, nem nulla, akkor hiba történt.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4" t="-168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558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CRC áttekintés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20000"/>
          </a:bodyPr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hu-HU" dirty="0"/>
              <a:t>Forrás: Dr. </a:t>
            </a:r>
            <a:r>
              <a:rPr lang="hu-HU" dirty="0" err="1"/>
              <a:t>Lukovszki</a:t>
            </a:r>
            <a:r>
              <a:rPr lang="hu-HU" dirty="0"/>
              <a:t> Tamás fóliái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6738" y="2114550"/>
            <a:ext cx="7994650" cy="4229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631752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lnDef>
      <a:spPr>
        <a:ln w="571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74890</TotalTime>
  <Words>4430</Words>
  <Application>Microsoft Office PowerPoint</Application>
  <PresentationFormat>Diavetítés a képernyőre (4:3 oldalarány)</PresentationFormat>
  <Paragraphs>705</Paragraphs>
  <Slides>67</Slides>
  <Notes>13</Notes>
  <HiddenSlides>1</HiddenSlides>
  <MMClips>0</MMClips>
  <ScaleCrop>false</ScaleCrop>
  <HeadingPairs>
    <vt:vector size="8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67</vt:i4>
      </vt:variant>
    </vt:vector>
  </HeadingPairs>
  <TitlesOfParts>
    <vt:vector size="77" baseType="lpstr">
      <vt:lpstr>Arial</vt:lpstr>
      <vt:lpstr>Calibri</vt:lpstr>
      <vt:lpstr>Cambria Math</vt:lpstr>
      <vt:lpstr>Symbol</vt:lpstr>
      <vt:lpstr>Times New Roman</vt:lpstr>
      <vt:lpstr>Tw Cen MT</vt:lpstr>
      <vt:lpstr>Wingdings</vt:lpstr>
      <vt:lpstr>Wingdings 2</vt:lpstr>
      <vt:lpstr>Median</vt:lpstr>
      <vt:lpstr>Equation</vt:lpstr>
      <vt:lpstr>Számítógépes Hálózatok</vt:lpstr>
      <vt:lpstr>Újra a paritás bit használata 1/4</vt:lpstr>
      <vt:lpstr>Paritás bit használata 2/4</vt:lpstr>
      <vt:lpstr>Paritás bit használata - példa 3/4</vt:lpstr>
      <vt:lpstr>Paritás bit használata 4/4</vt:lpstr>
      <vt:lpstr>PowerPoint-bemutató</vt:lpstr>
      <vt:lpstr>Hibajelző kódok</vt:lpstr>
      <vt:lpstr>CRC</vt:lpstr>
      <vt:lpstr>CRC áttekintés</vt:lpstr>
      <vt:lpstr>Példa CRC számításra</vt:lpstr>
      <vt:lpstr>CRC áttekintés </vt:lpstr>
      <vt:lpstr>CRC a gyakorlatban</vt:lpstr>
      <vt:lpstr>Adatkapcsolati réteg</vt:lpstr>
      <vt:lpstr>Adatkapcsolati réteg</vt:lpstr>
      <vt:lpstr>PowerPoint-bemutató</vt:lpstr>
      <vt:lpstr>Forgalomszabályozás</vt:lpstr>
      <vt:lpstr>Elemi adatkapcsolati protokollok</vt:lpstr>
      <vt:lpstr>Korlátozás nélküli szimplex protokoll</vt:lpstr>
      <vt:lpstr>Átvitel hiba nélkül és hibával</vt:lpstr>
      <vt:lpstr>Szimplex megáll-és-vár protokoll (stop-and-wait protocol)</vt:lpstr>
      <vt:lpstr>Szimplex protokoll zajos csatornához </vt:lpstr>
      <vt:lpstr>Mi is a probléma?</vt:lpstr>
      <vt:lpstr>Csatorna kihasználtság</vt:lpstr>
      <vt:lpstr>Alternáló-bit protokoll (ABP)</vt:lpstr>
      <vt:lpstr>ABP</vt:lpstr>
      <vt:lpstr>ABP – Csatorna kihasználtság</vt:lpstr>
      <vt:lpstr>Hogyan javítsunk a hatékonyságon?</vt:lpstr>
      <vt:lpstr>Csúszó-ablak protokollok 1/2</vt:lpstr>
      <vt:lpstr>Csúszó ablak</vt:lpstr>
      <vt:lpstr>PowerPoint-bemutató</vt:lpstr>
      <vt:lpstr>Példa 3-bites csúszó-ablak protokollra</vt:lpstr>
      <vt:lpstr>Csúszó-ablak protokollok 2/2</vt:lpstr>
      <vt:lpstr>Egybites csúszó-ablak protokoll állapotátmenetei</vt:lpstr>
      <vt:lpstr>Pipelining </vt:lpstr>
      <vt:lpstr>„visszalépés N-nel” stratégia</vt:lpstr>
      <vt:lpstr>„ szelektív ismétlés” stratégia</vt:lpstr>
      <vt:lpstr>Ethernet keret</vt:lpstr>
      <vt:lpstr>PowerPoint-bemutató</vt:lpstr>
      <vt:lpstr>Mi az a közeg hozzáférés ?</vt:lpstr>
      <vt:lpstr>MAC alréteg</vt:lpstr>
      <vt:lpstr>Statikus csatornakiosztás</vt:lpstr>
      <vt:lpstr>Dinamikus csatornakiosztás</vt:lpstr>
      <vt:lpstr>Dinamikus csatornakiosztás</vt:lpstr>
      <vt:lpstr>Hogyan mérjük a hatékonyságot?</vt:lpstr>
      <vt:lpstr>Átvitel és terhelés</vt:lpstr>
      <vt:lpstr>(Tiszta) ALOHA</vt:lpstr>
      <vt:lpstr>ALOHA</vt:lpstr>
      <vt:lpstr>Teljesítmény elemzés -Poisson Folyam</vt:lpstr>
      <vt:lpstr>Teljesítmény elemzés –Poisson eloszlás</vt:lpstr>
      <vt:lpstr>Poisson Eloszlás példák</vt:lpstr>
      <vt:lpstr>ALOHA vizsgálata</vt:lpstr>
      <vt:lpstr>ALOHA vizsgálata</vt:lpstr>
      <vt:lpstr>ALOHA vizsgálata</vt:lpstr>
      <vt:lpstr>ALOHA vizsgálata</vt:lpstr>
      <vt:lpstr>ALOHA vizsgálata</vt:lpstr>
      <vt:lpstr>ALOHA vs TDMA</vt:lpstr>
      <vt:lpstr>Réselt ALOHA</vt:lpstr>
      <vt:lpstr>A réselt ALOHA vizsgálata</vt:lpstr>
      <vt:lpstr>Réselt ALOHA</vt:lpstr>
      <vt:lpstr>Adatszóró (Broadcast) Ethernet</vt:lpstr>
      <vt:lpstr>Vivőjel érzékelés Carrier Sense Multiple Access (CSMA)</vt:lpstr>
      <vt:lpstr>1-perzisztens CSMA protokoll</vt:lpstr>
      <vt:lpstr>Nem-perzisztens CSMA protokoll</vt:lpstr>
      <vt:lpstr>p-perzisztens CSMA protokoll</vt:lpstr>
      <vt:lpstr>CSMA áttekintés</vt:lpstr>
      <vt:lpstr>CSMA és ALOHA protokollok összehasonlítása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LAKI Sandor</cp:lastModifiedBy>
  <cp:revision>975</cp:revision>
  <cp:lastPrinted>2012-08-22T04:00:45Z</cp:lastPrinted>
  <dcterms:created xsi:type="dcterms:W3CDTF">2012-01-03T02:22:46Z</dcterms:created>
  <dcterms:modified xsi:type="dcterms:W3CDTF">2022-10-12T08:08:39Z</dcterms:modified>
</cp:coreProperties>
</file>