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6"/>
  </p:notesMasterIdLst>
  <p:handoutMasterIdLst>
    <p:handoutMasterId r:id="rId67"/>
  </p:handoutMasterIdLst>
  <p:sldIdLst>
    <p:sldId id="388" r:id="rId2"/>
    <p:sldId id="586" r:id="rId3"/>
    <p:sldId id="587" r:id="rId4"/>
    <p:sldId id="588" r:id="rId5"/>
    <p:sldId id="589" r:id="rId6"/>
    <p:sldId id="604" r:id="rId7"/>
    <p:sldId id="715" r:id="rId8"/>
    <p:sldId id="640" r:id="rId9"/>
    <p:sldId id="641" r:id="rId10"/>
    <p:sldId id="642" r:id="rId11"/>
    <p:sldId id="643" r:id="rId12"/>
    <p:sldId id="644" r:id="rId13"/>
    <p:sldId id="646" r:id="rId14"/>
    <p:sldId id="704" r:id="rId15"/>
    <p:sldId id="705" r:id="rId16"/>
    <p:sldId id="706" r:id="rId17"/>
    <p:sldId id="707" r:id="rId18"/>
    <p:sldId id="708" r:id="rId19"/>
    <p:sldId id="709" r:id="rId20"/>
    <p:sldId id="710" r:id="rId21"/>
    <p:sldId id="689" r:id="rId22"/>
    <p:sldId id="711" r:id="rId23"/>
    <p:sldId id="712" r:id="rId24"/>
    <p:sldId id="713" r:id="rId25"/>
    <p:sldId id="625" r:id="rId26"/>
    <p:sldId id="626" r:id="rId27"/>
    <p:sldId id="627" r:id="rId28"/>
    <p:sldId id="628" r:id="rId29"/>
    <p:sldId id="629" r:id="rId30"/>
    <p:sldId id="630" r:id="rId31"/>
    <p:sldId id="632" r:id="rId32"/>
    <p:sldId id="634" r:id="rId33"/>
    <p:sldId id="637" r:id="rId34"/>
    <p:sldId id="635" r:id="rId35"/>
    <p:sldId id="693" r:id="rId36"/>
    <p:sldId id="694" r:id="rId37"/>
    <p:sldId id="695" r:id="rId38"/>
    <p:sldId id="696" r:id="rId39"/>
    <p:sldId id="697" r:id="rId40"/>
    <p:sldId id="672" r:id="rId41"/>
    <p:sldId id="698" r:id="rId42"/>
    <p:sldId id="699" r:id="rId43"/>
    <p:sldId id="673" r:id="rId44"/>
    <p:sldId id="700" r:id="rId45"/>
    <p:sldId id="701" r:id="rId46"/>
    <p:sldId id="647" r:id="rId47"/>
    <p:sldId id="649" r:id="rId48"/>
    <p:sldId id="650" r:id="rId49"/>
    <p:sldId id="651" r:id="rId50"/>
    <p:sldId id="652" r:id="rId51"/>
    <p:sldId id="654" r:id="rId52"/>
    <p:sldId id="655" r:id="rId53"/>
    <p:sldId id="656" r:id="rId54"/>
    <p:sldId id="657" r:id="rId55"/>
    <p:sldId id="658" r:id="rId56"/>
    <p:sldId id="659" r:id="rId57"/>
    <p:sldId id="660" r:id="rId58"/>
    <p:sldId id="661" r:id="rId59"/>
    <p:sldId id="675" r:id="rId60"/>
    <p:sldId id="662" r:id="rId61"/>
    <p:sldId id="663" r:id="rId62"/>
    <p:sldId id="676" r:id="rId63"/>
    <p:sldId id="664" r:id="rId64"/>
    <p:sldId id="459" r:id="rId65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86"/>
            <p14:sldId id="587"/>
            <p14:sldId id="588"/>
            <p14:sldId id="589"/>
            <p14:sldId id="604"/>
            <p14:sldId id="715"/>
            <p14:sldId id="640"/>
            <p14:sldId id="641"/>
            <p14:sldId id="642"/>
            <p14:sldId id="643"/>
            <p14:sldId id="644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693"/>
            <p14:sldId id="694"/>
            <p14:sldId id="695"/>
            <p14:sldId id="696"/>
            <p14:sldId id="697"/>
            <p14:sldId id="672"/>
            <p14:sldId id="698"/>
            <p14:sldId id="699"/>
            <p14:sldId id="673"/>
            <p14:sldId id="700"/>
            <p14:sldId id="701"/>
            <p14:sldId id="647"/>
            <p14:sldId id="649"/>
            <p14:sldId id="650"/>
            <p14:sldId id="651"/>
            <p14:sldId id="652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75"/>
            <p14:sldId id="662"/>
            <p14:sldId id="663"/>
            <p14:sldId id="676"/>
            <p14:sldId id="664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16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17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18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25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33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6.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MAC alréteg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18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21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3">
                  <p:embed/>
                </p:oleObj>
              </mc:Choice>
              <mc:Fallback>
                <p:oleObj name="Equation" r:id="rId2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914400" progId="Equation.DSMT4">
                  <p:embed/>
                </p:oleObj>
              </mc:Choice>
              <mc:Fallback>
                <p:oleObj name="Equation" r:id="rId4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23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25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Algoritmus</a:t>
            </a:r>
            <a:r>
              <a:rPr lang="en-US" sz="2400" dirty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/>
              <a:t>Amikor egy új </a:t>
            </a:r>
            <a:r>
              <a:rPr lang="en-US" sz="2400" dirty="0"/>
              <a:t>A </a:t>
            </a:r>
            <a:r>
              <a:rPr lang="hu-HU" sz="2400" dirty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/>
              <a:t>Tudjuk, hogy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DSMT4">
                  <p:embed/>
                </p:oleObj>
              </mc:Choice>
              <mc:Fallback>
                <p:oleObj name="Equation" r:id="rId2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Ez esetben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>
                <a:latin typeface="+mj-lt"/>
              </a:rPr>
              <a:t> és továbbra is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0</a:t>
            </a:r>
            <a:r>
              <a:rPr lang="hu-HU" sz="2800" dirty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914400" progId="Equation.DSMT4">
                  <p:embed/>
                </p:oleObj>
              </mc:Choice>
              <mc:Fallback>
                <p:oleObj name="Equation" r:id="rId4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</a:t>
            </a:r>
            <a:r>
              <a:rPr lang="hu-HU" dirty="0" err="1"/>
              <a:t>koll</a:t>
            </a:r>
            <a:endParaRPr lang="hu-HU" dirty="0"/>
          </a:p>
          <a:p>
            <a:pPr lvl="1"/>
            <a:r>
              <a:rPr lang="hu-HU" dirty="0"/>
              <a:t>Ugyanaz, mint az</a:t>
            </a:r>
            <a:r>
              <a:rPr lang="en-US" dirty="0"/>
              <a:t> ALOHA</a:t>
            </a:r>
            <a:endParaRPr lang="hu-HU" dirty="0"/>
          </a:p>
          <a:p>
            <a:pPr lvl="2"/>
            <a:r>
              <a:rPr lang="hu-HU" dirty="0"/>
              <a:t>Folytonos időmodell helyett diszkrét idő</a:t>
            </a:r>
          </a:p>
          <a:p>
            <a:pPr lvl="1"/>
            <a:r>
              <a:rPr lang="hu-HU" dirty="0"/>
              <a:t>Csak időrés elején küldhetünk</a:t>
            </a:r>
            <a:endParaRPr lang="en-US" dirty="0"/>
          </a:p>
          <a:p>
            <a:r>
              <a:rPr lang="hu-HU" dirty="0"/>
              <a:t>Azaz a keretek vagy teljesen ütköznek, vagy egyáltalán nem</a:t>
            </a:r>
            <a:endParaRPr lang="en-US" dirty="0"/>
          </a:p>
          <a:p>
            <a:pPr lvl="1"/>
            <a:r>
              <a:rPr lang="en-US" dirty="0"/>
              <a:t>37% </a:t>
            </a:r>
            <a:r>
              <a:rPr lang="hu-HU" dirty="0"/>
              <a:t>átvitel</a:t>
            </a:r>
            <a:r>
              <a:rPr lang="en-US" dirty="0"/>
              <a:t> vs. 18% </a:t>
            </a:r>
            <a:r>
              <a:rPr lang="hu-HU" dirty="0"/>
              <a:t>(az „tiszta” ALOHA esetén)</a:t>
            </a:r>
            <a:endParaRPr lang="en-US" dirty="0"/>
          </a:p>
          <a:p>
            <a:pPr lvl="1"/>
            <a:r>
              <a:rPr lang="hu-HU" dirty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(</a:t>
            </a:r>
            <a:r>
              <a:rPr lang="hu-HU" dirty="0" err="1"/>
              <a:t>Broadcast</a:t>
            </a:r>
            <a:r>
              <a:rPr lang="hu-HU" dirty="0"/>
              <a:t>) </a:t>
            </a:r>
            <a:r>
              <a:rPr lang="en-US" dirty="0"/>
              <a:t>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</a:t>
              </a:r>
              <a:r>
                <a:rPr lang="hu-HU" sz="3200" dirty="0">
                  <a:solidFill>
                    <a:schemeClr val="bg1"/>
                  </a:solidFill>
                </a:rPr>
                <a:t>és </a:t>
              </a:r>
              <a:r>
                <a:rPr lang="en-US" sz="3200" dirty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</a:t>
              </a:r>
              <a:r>
                <a:rPr lang="hu-HU" sz="3200" dirty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>
                  <a:solidFill>
                    <a:schemeClr val="bg1"/>
                  </a:solidFill>
                </a:rPr>
              </a:br>
              <a:r>
                <a:rPr lang="hu-HU" sz="3200" dirty="0">
                  <a:solidFill>
                    <a:schemeClr val="bg1"/>
                  </a:solidFill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</a:rPr>
                <a:t>Twisted Pair</a:t>
              </a:r>
              <a:r>
                <a:rPr lang="hu-HU" sz="3200" dirty="0">
                  <a:solidFill>
                    <a:schemeClr val="bg1"/>
                  </a:solidFill>
                </a:rPr>
                <a:t>)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Vivőjel érzékelés</a:t>
            </a:r>
            <a:br>
              <a:rPr lang="hu-HU" sz="3600" dirty="0"/>
            </a:br>
            <a:r>
              <a:rPr lang="en-US" sz="3600" dirty="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feltételezés</a:t>
            </a:r>
            <a:endParaRPr lang="en-US" dirty="0"/>
          </a:p>
          <a:p>
            <a:pPr lvl="1"/>
            <a:r>
              <a:rPr lang="hu-HU" dirty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addig vár, amíg fel nem szabadul. Szabad csatorna esetén azonnal küld. (</a:t>
            </a:r>
            <a:r>
              <a:rPr lang="hu-HU" sz="1800" i="1" dirty="0"/>
              <a:t>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terjedési késleltetés nagymértékben befolyásolhatja a teljesítményét.</a:t>
            </a:r>
          </a:p>
          <a:p>
            <a:r>
              <a:rPr lang="hu-HU" sz="2000" dirty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Nem-perzisztens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r>
              <a:rPr lang="hu-HU" sz="2000" dirty="0"/>
              <a:t>Mohóság kerülése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véletlen ideig vár (nem figyeli a forgalmat), majd kezdi előröl a küldési algoritmust. (</a:t>
            </a:r>
            <a:r>
              <a:rPr lang="hu-HU" sz="1800" i="1" dirty="0" err="1"/>
              <a:t>nem-perzisztens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Jobb teljesítményt mutat, mint az 1-perzisztens CSMA protokoll. (</a:t>
            </a:r>
            <a:r>
              <a:rPr lang="hu-HU" sz="2000" i="1" dirty="0"/>
              <a:t>intuitív</a:t>
            </a:r>
            <a:r>
              <a:rPr lang="hu-HU" sz="2000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vár a következő időrésig, majd megismétli az 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</a:t>
            </a:r>
            <a:r>
              <a:rPr lang="hu-HU" sz="1800" i="1" dirty="0"/>
              <a:t>p</a:t>
            </a:r>
            <a:r>
              <a:rPr lang="hu-HU" sz="1800" dirty="0"/>
              <a:t> valószínűséggel küld, illetve </a:t>
            </a:r>
            <a:r>
              <a:rPr lang="hu-HU" sz="1800" i="1" dirty="0"/>
              <a:t>1-p</a:t>
            </a:r>
            <a:r>
              <a:rPr lang="hu-HU" sz="1800" dirty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33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/>
                <a:t>Nem-perzisztens</a:t>
              </a:r>
              <a:r>
                <a:rPr lang="en-US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  Különben:</a:t>
              </a:r>
              <a:r>
                <a:rPr lang="en-US" dirty="0"/>
                <a:t> </a:t>
              </a:r>
              <a:r>
                <a:rPr lang="hu-HU" dirty="0"/>
                <a:t>késleltetés</a:t>
              </a:r>
              <a:r>
                <a:rPr lang="en-US" dirty="0"/>
                <a:t>, </a:t>
              </a:r>
              <a:r>
                <a:rPr lang="hu-HU" dirty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/>
                <a:t>1-perzisztens</a:t>
              </a:r>
              <a:r>
                <a:rPr lang="en-US" dirty="0"/>
                <a:t>:</a:t>
              </a:r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/>
                <a:t>    Ütközés esetén visszalépés, </a:t>
              </a:r>
              <a:br>
                <a:rPr lang="hu-HU" dirty="0"/>
              </a:br>
              <a:r>
                <a:rPr lang="hu-HU" dirty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/>
                <a:t>p</a:t>
              </a:r>
              <a:r>
                <a:rPr lang="en-US" b="1" i="1" dirty="0"/>
                <a:t>-per</a:t>
              </a:r>
              <a:r>
                <a:rPr lang="hu-HU" b="1" i="1" dirty="0" err="1"/>
                <a:t>zisztens</a:t>
              </a:r>
              <a:r>
                <a:rPr lang="en-US" b="1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CSMA és ALOHA protokollok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34</a:t>
            </a:fld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21606EF-EAE7-464F-9069-E7F96AAC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30855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</a:t>
            </a:r>
            <a:r>
              <a:rPr lang="hu-HU" dirty="0"/>
              <a:t>/CD - CSMA</a:t>
            </a:r>
            <a:r>
              <a:rPr lang="en-US" dirty="0"/>
              <a:t> </a:t>
            </a:r>
            <a:r>
              <a:rPr lang="hu-HU" dirty="0"/>
              <a:t>ütközés detektálással </a:t>
            </a:r>
            <a:br>
              <a:rPr lang="hu-HU" dirty="0"/>
            </a:br>
            <a:r>
              <a:rPr lang="hu-HU" dirty="0"/>
              <a:t>(CD = </a:t>
            </a:r>
            <a:r>
              <a:rPr lang="en-US" dirty="0"/>
              <a:t>Collision Detection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Ütközés</a:t>
            </a:r>
            <a:r>
              <a:rPr lang="en-US" sz="2800" dirty="0"/>
              <a:t> </a:t>
            </a:r>
            <a:r>
              <a:rPr lang="en-US" sz="2800" dirty="0" err="1"/>
              <a:t>érzékelés</a:t>
            </a:r>
            <a:r>
              <a:rPr lang="en-US" sz="2800" dirty="0"/>
              <a:t> </a:t>
            </a:r>
            <a:r>
              <a:rPr lang="en-US" sz="2800" dirty="0" err="1"/>
              <a:t>esetén</a:t>
            </a:r>
            <a:r>
              <a:rPr lang="en-US" sz="2800" dirty="0"/>
              <a:t> meg </a:t>
            </a:r>
            <a:r>
              <a:rPr lang="en-US" sz="2800" dirty="0" err="1"/>
              <a:t>lehessen</a:t>
            </a:r>
            <a:r>
              <a:rPr lang="en-US" sz="2800" dirty="0"/>
              <a:t> </a:t>
            </a:r>
            <a:r>
              <a:rPr lang="en-US" sz="2800" dirty="0" err="1"/>
              <a:t>szakítani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adást</a:t>
            </a:r>
            <a:r>
              <a:rPr lang="en-US" sz="2800" dirty="0"/>
              <a:t>. („Collision Detection”)</a:t>
            </a:r>
          </a:p>
          <a:p>
            <a:pPr lvl="1"/>
            <a:r>
              <a:rPr lang="en-US" sz="2500" dirty="0"/>
              <a:t>Minden </a:t>
            </a:r>
            <a:r>
              <a:rPr lang="en-US" sz="2500" dirty="0" err="1"/>
              <a:t>állomás</a:t>
            </a:r>
            <a:r>
              <a:rPr lang="en-US" sz="2500" dirty="0"/>
              <a:t> </a:t>
            </a:r>
            <a:r>
              <a:rPr lang="en-US" sz="2500" dirty="0" err="1"/>
              <a:t>küldés</a:t>
            </a:r>
            <a:r>
              <a:rPr lang="en-US" sz="2500" dirty="0"/>
              <a:t> </a:t>
            </a:r>
            <a:r>
              <a:rPr lang="en-US" sz="2500" dirty="0" err="1"/>
              <a:t>közben</a:t>
            </a:r>
            <a:r>
              <a:rPr lang="en-US" sz="2500" dirty="0"/>
              <a:t> </a:t>
            </a:r>
            <a:r>
              <a:rPr lang="en-US" sz="2500" dirty="0" err="1"/>
              <a:t>megfigyeli</a:t>
            </a:r>
            <a:r>
              <a:rPr lang="en-US" sz="2500" dirty="0"/>
              <a:t> a </a:t>
            </a:r>
            <a:r>
              <a:rPr lang="en-US" sz="2500" dirty="0" err="1"/>
              <a:t>csatornát</a:t>
            </a:r>
            <a:r>
              <a:rPr lang="en-US" sz="2500" dirty="0"/>
              <a:t>, </a:t>
            </a:r>
            <a:endParaRPr lang="hu-HU" sz="2500" dirty="0"/>
          </a:p>
          <a:p>
            <a:pPr lvl="1"/>
            <a:r>
              <a:rPr lang="en-US" sz="2500" dirty="0"/>
              <a:t>ha </a:t>
            </a:r>
            <a:r>
              <a:rPr lang="en-US" sz="2500" dirty="0" err="1"/>
              <a:t>ütközést</a:t>
            </a:r>
            <a:r>
              <a:rPr lang="en-US" sz="2500" dirty="0"/>
              <a:t> </a:t>
            </a:r>
            <a:r>
              <a:rPr lang="en-US" sz="2500" dirty="0" err="1"/>
              <a:t>tapasztal</a:t>
            </a:r>
            <a:r>
              <a:rPr lang="en-US" sz="2500" dirty="0"/>
              <a:t>, </a:t>
            </a:r>
            <a:r>
              <a:rPr lang="en-US" sz="2500" dirty="0" err="1"/>
              <a:t>akkor</a:t>
            </a:r>
            <a:r>
              <a:rPr lang="en-US" sz="2500" dirty="0"/>
              <a:t> </a:t>
            </a:r>
            <a:r>
              <a:rPr lang="en-US" sz="2500" dirty="0" err="1"/>
              <a:t>megszakítja</a:t>
            </a:r>
            <a:r>
              <a:rPr lang="en-US" sz="2500" dirty="0"/>
              <a:t> </a:t>
            </a:r>
            <a:r>
              <a:rPr lang="en-US" sz="2500" dirty="0" err="1"/>
              <a:t>az</a:t>
            </a:r>
            <a:r>
              <a:rPr lang="en-US" sz="2500" dirty="0"/>
              <a:t> </a:t>
            </a:r>
            <a:r>
              <a:rPr lang="en-US" sz="2500" dirty="0" err="1"/>
              <a:t>adást</a:t>
            </a:r>
            <a:r>
              <a:rPr lang="en-US" sz="2500" dirty="0"/>
              <a:t>, </a:t>
            </a:r>
            <a:r>
              <a:rPr lang="en-US" sz="2500" dirty="0" err="1"/>
              <a:t>és</a:t>
            </a:r>
            <a:r>
              <a:rPr lang="en-US" sz="2500" dirty="0"/>
              <a:t> </a:t>
            </a:r>
            <a:r>
              <a:rPr lang="en-US" sz="2500" dirty="0" err="1"/>
              <a:t>véletlen</a:t>
            </a:r>
            <a:r>
              <a:rPr lang="en-US" sz="2500" dirty="0"/>
              <a:t> </a:t>
            </a:r>
            <a:r>
              <a:rPr lang="en-US" sz="2500" dirty="0" err="1"/>
              <a:t>ideig</a:t>
            </a:r>
            <a:r>
              <a:rPr lang="en-US" sz="2500" dirty="0"/>
              <a:t> </a:t>
            </a:r>
            <a:r>
              <a:rPr lang="en-US" sz="2500" dirty="0" err="1"/>
              <a:t>várakozik</a:t>
            </a:r>
            <a:r>
              <a:rPr lang="en-US" sz="2500" dirty="0"/>
              <a:t>, </a:t>
            </a:r>
            <a:r>
              <a:rPr lang="en-US" sz="2500" dirty="0" err="1"/>
              <a:t>majd</a:t>
            </a:r>
            <a:r>
              <a:rPr lang="en-US" sz="2500" dirty="0"/>
              <a:t> </a:t>
            </a:r>
            <a:r>
              <a:rPr lang="en-US" sz="2500" dirty="0" err="1"/>
              <a:t>újra</a:t>
            </a:r>
            <a:r>
              <a:rPr lang="en-US" sz="2500" dirty="0"/>
              <a:t> </a:t>
            </a:r>
            <a:r>
              <a:rPr lang="en-US" sz="2500" dirty="0" err="1"/>
              <a:t>elkezdi</a:t>
            </a:r>
            <a:r>
              <a:rPr lang="en-US" sz="2500" dirty="0"/>
              <a:t> </a:t>
            </a:r>
            <a:r>
              <a:rPr lang="en-US" sz="2500" dirty="0" err="1"/>
              <a:t>leadni</a:t>
            </a:r>
            <a:r>
              <a:rPr lang="en-US" sz="2500" dirty="0"/>
              <a:t> a </a:t>
            </a:r>
            <a:r>
              <a:rPr lang="en-US" sz="2500" dirty="0" err="1"/>
              <a:t>keretét</a:t>
            </a:r>
            <a:r>
              <a:rPr lang="en-US" sz="2500" dirty="0"/>
              <a:t>. </a:t>
            </a:r>
            <a:endParaRPr lang="hu-HU" sz="2500" dirty="0"/>
          </a:p>
          <a:p>
            <a:pPr lvl="1"/>
            <a:endParaRPr lang="en-US" sz="2500" dirty="0"/>
          </a:p>
          <a:p>
            <a:r>
              <a:rPr lang="hu-HU" sz="2800" dirty="0"/>
              <a:t>Mikor lehet egy állomás biztos abban, hogy megszerezte magának a csatornát?</a:t>
            </a:r>
            <a:endParaRPr lang="en-US" sz="2800" dirty="0"/>
          </a:p>
          <a:p>
            <a:pPr lvl="1"/>
            <a:r>
              <a:rPr lang="hu-HU" sz="2400" dirty="0"/>
              <a:t>Az ütközés detektálás minimális ideje az az idő, ami egy jelnek a két legtávolabbi állomás közötti átviteléhez szükséges.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4028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CSMA/CD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állomás megszerezte a csatornát, ha minden más állomás érzékeli az átvitelét.</a:t>
            </a:r>
          </a:p>
          <a:p>
            <a:endParaRPr lang="hu-HU" dirty="0"/>
          </a:p>
          <a:p>
            <a:r>
              <a:rPr lang="hu-HU" dirty="0"/>
              <a:t>Az </a:t>
            </a:r>
            <a:r>
              <a:rPr lang="hu-HU" dirty="0">
                <a:solidFill>
                  <a:srgbClr val="FF0000"/>
                </a:solidFill>
              </a:rPr>
              <a:t>ütközés detektálás működéséhez </a:t>
            </a:r>
            <a:r>
              <a:rPr lang="hu-HU" dirty="0"/>
              <a:t>szükséges a keretek hosszára egy alsó korlátot adnunk</a:t>
            </a:r>
          </a:p>
          <a:p>
            <a:endParaRPr lang="hu-HU" dirty="0"/>
          </a:p>
          <a:p>
            <a:r>
              <a:rPr lang="en-US" dirty="0"/>
              <a:t>Ethernet </a:t>
            </a:r>
            <a:r>
              <a:rPr lang="hu-HU" dirty="0"/>
              <a:t>a</a:t>
            </a:r>
            <a:r>
              <a:rPr lang="en-US" dirty="0"/>
              <a:t> CSMA/CD</a:t>
            </a:r>
            <a:r>
              <a:rPr lang="hu-HU" dirty="0" err="1"/>
              <a:t>-t</a:t>
            </a:r>
            <a:r>
              <a:rPr lang="hu-HU" dirty="0"/>
              <a:t>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74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18312"/>
            <a:ext cx="88392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hu-HU" dirty="0"/>
              <a:t>Alapvetés</a:t>
            </a:r>
            <a:r>
              <a:rPr lang="en-US" dirty="0"/>
              <a:t>: </a:t>
            </a:r>
            <a:r>
              <a:rPr lang="hu-HU" dirty="0"/>
              <a:t>a közeg lehetőséget ad a csatornába hallgatásra</a:t>
            </a:r>
            <a:endParaRPr lang="en-US" dirty="0"/>
          </a:p>
          <a:p>
            <a:r>
              <a:rPr lang="en-US" dirty="0" err="1"/>
              <a:t>Algor</a:t>
            </a:r>
            <a:r>
              <a:rPr lang="hu-HU" dirty="0" err="1"/>
              <a:t>itmus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Használjuk valamely CSMA variánst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 keret kiküldése után, figyeljük a közeget, hogy történik-e ütközés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nem volt ütközés, akkor a keretet leszállítottuk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Ha ütközés történt, akkor azonnal megszakítjuk a küldést</a:t>
            </a:r>
          </a:p>
          <a:p>
            <a:pPr marL="1154430" lvl="2" indent="-514350"/>
            <a:r>
              <a:rPr lang="hu-HU" dirty="0"/>
              <a:t>Miért is folytatnánk hisz a keret már sérült…</a:t>
            </a:r>
          </a:p>
          <a:p>
            <a:pPr marL="880110" lvl="1" indent="-514350">
              <a:buFont typeface="+mj-lt"/>
              <a:buAutoNum type="arabicPeriod"/>
            </a:pPr>
            <a:r>
              <a:rPr lang="hu-HU" dirty="0"/>
              <a:t>Alkalmazzuk az bináris exponenciális hátralék módszert az újraküldés során (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8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</a:t>
            </a:r>
            <a:r>
              <a:rPr lang="hu-HU" dirty="0"/>
              <a:t>Ütközések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308795" y="2080885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0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9311" y="2080885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647746" y="2080884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4712847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6946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16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57144" y="2770683"/>
            <a:ext cx="586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08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3775824" y="4982123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529800" y="3424602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08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8088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86554" y="3193769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29800" y="3475965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900698" y="4503769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098073" y="4264037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6102" y="5212955"/>
            <a:ext cx="2101515" cy="1411844"/>
            <a:chOff x="297300" y="3333623"/>
            <a:chExt cx="8381209" cy="1559285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297300" y="3369692"/>
              <a:ext cx="8118847" cy="15232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hu-HU" sz="3200" dirty="0">
                  <a:solidFill>
                    <a:schemeClr val="bg1"/>
                  </a:solidFill>
                </a:rPr>
                <a:t>Ütközés érzékelése és küldés felfüggesztése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071738" cy="5105400"/>
          </a:xfrm>
        </p:spPr>
        <p:txBody>
          <a:bodyPr>
            <a:normAutofit/>
          </a:bodyPr>
          <a:lstStyle/>
          <a:p>
            <a:r>
              <a:rPr lang="hu-HU" dirty="0"/>
              <a:t>Ütközések történhetnek</a:t>
            </a:r>
            <a:endParaRPr lang="en-US" dirty="0"/>
          </a:p>
          <a:p>
            <a:r>
              <a:rPr lang="hu-HU" dirty="0"/>
              <a:t>Az ütközéseket gyorsan észleljük és felfüggesztjük az átvitelt</a:t>
            </a:r>
            <a:endParaRPr lang="en-US" dirty="0"/>
          </a:p>
          <a:p>
            <a:r>
              <a:rPr lang="hu-HU" dirty="0"/>
              <a:t>Mi a szerepe a </a:t>
            </a:r>
            <a:r>
              <a:rPr lang="hu-HU" dirty="0">
                <a:solidFill>
                  <a:srgbClr val="FF0000"/>
                </a:solidFill>
              </a:rPr>
              <a:t>távolságnak</a:t>
            </a:r>
            <a:r>
              <a:rPr lang="hu-HU" dirty="0"/>
              <a:t>, </a:t>
            </a:r>
            <a:r>
              <a:rPr lang="hu-HU" dirty="0" err="1">
                <a:solidFill>
                  <a:srgbClr val="FF0000"/>
                </a:solidFill>
              </a:rPr>
              <a:t>propagációs</a:t>
            </a:r>
            <a:r>
              <a:rPr lang="hu-HU" dirty="0">
                <a:solidFill>
                  <a:srgbClr val="FF0000"/>
                </a:solidFill>
              </a:rPr>
              <a:t> időnek és a keret méretének</a:t>
            </a:r>
            <a:r>
              <a:rPr lang="hu-HU" dirty="0"/>
              <a:t>?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231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3612" y="1433522"/>
            <a:ext cx="361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Az állomások térbeli helye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805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Bináris exponenciális hátralék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hu-HU" dirty="0"/>
              <a:t>Ütközés érzékelésekor a küldő egy ún. „</a:t>
            </a:r>
            <a:r>
              <a:rPr lang="hu-HU" dirty="0" err="1"/>
              <a:t>jam</a:t>
            </a:r>
            <a:r>
              <a:rPr lang="hu-HU" dirty="0"/>
              <a:t>” jelet küld</a:t>
            </a:r>
            <a:endParaRPr lang="en-US" dirty="0"/>
          </a:p>
          <a:p>
            <a:pPr lvl="1"/>
            <a:r>
              <a:rPr lang="hu-HU" dirty="0"/>
              <a:t>Minden állomás tudomást szerezzen az ütközésről</a:t>
            </a:r>
          </a:p>
          <a:p>
            <a:pPr lvl="1"/>
            <a:endParaRPr lang="hu-HU" dirty="0"/>
          </a:p>
          <a:p>
            <a:r>
              <a:rPr lang="hu-HU" dirty="0" err="1"/>
              <a:t>Binary</a:t>
            </a:r>
            <a:r>
              <a:rPr lang="hu-HU" dirty="0"/>
              <a:t> e</a:t>
            </a:r>
            <a:r>
              <a:rPr lang="en-US" dirty="0" err="1"/>
              <a:t>xponential</a:t>
            </a:r>
            <a:r>
              <a:rPr lang="en-US" dirty="0"/>
              <a:t>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hu-HU" dirty="0"/>
              <a:t>működése:</a:t>
            </a:r>
            <a:endParaRPr lang="en-US" dirty="0"/>
          </a:p>
          <a:p>
            <a:pPr lvl="1"/>
            <a:r>
              <a:rPr lang="hu-HU" dirty="0"/>
              <a:t>Válasszunk</a:t>
            </a:r>
            <a:r>
              <a:rPr lang="en-US" dirty="0"/>
              <a:t> </a:t>
            </a:r>
            <a:r>
              <a:rPr lang="hu-HU" dirty="0"/>
              <a:t>egy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</a:t>
            </a:r>
            <a:r>
              <a:rPr lang="hu-HU" dirty="0"/>
              <a:t> egyenletes eloszlás szerint</a:t>
            </a:r>
            <a:r>
              <a:rPr lang="en-US" dirty="0"/>
              <a:t>,</a:t>
            </a:r>
            <a:r>
              <a:rPr lang="hu-HU" dirty="0"/>
              <a:t> ahol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hu-HU" dirty="0"/>
              <a:t>az ütközések száma</a:t>
            </a:r>
            <a:endParaRPr lang="en-US" dirty="0"/>
          </a:p>
          <a:p>
            <a:pPr lvl="1"/>
            <a:r>
              <a:rPr lang="hu-HU" dirty="0"/>
              <a:t>Várjunk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hu-HU" dirty="0"/>
              <a:t>időegységet (keretidőt)</a:t>
            </a:r>
            <a:r>
              <a:rPr lang="en-US" dirty="0"/>
              <a:t> </a:t>
            </a:r>
            <a:r>
              <a:rPr lang="hu-HU" dirty="0"/>
              <a:t>az újraküldésig</a:t>
            </a:r>
            <a:endParaRPr lang="en-US" dirty="0"/>
          </a:p>
          <a:p>
            <a:pPr lvl="1"/>
            <a:r>
              <a:rPr lang="en-US" i="1" dirty="0"/>
              <a:t>n</a:t>
            </a:r>
            <a:r>
              <a:rPr lang="en-US" dirty="0"/>
              <a:t> </a:t>
            </a:r>
            <a:r>
              <a:rPr lang="hu-HU" dirty="0"/>
              <a:t>felső határa 10</a:t>
            </a:r>
            <a:r>
              <a:rPr lang="en-US" dirty="0"/>
              <a:t>, 16 </a:t>
            </a:r>
            <a:r>
              <a:rPr lang="hu-HU" dirty="0"/>
              <a:t>sikertelen próbálkozás után pedig eldobjuk a keretet</a:t>
            </a:r>
          </a:p>
          <a:p>
            <a:pPr lvl="1"/>
            <a:endParaRPr lang="hu-HU" dirty="0"/>
          </a:p>
          <a:p>
            <a:r>
              <a:rPr lang="hu-HU" dirty="0"/>
              <a:t>A hátralék idő versengési résekre van osztva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6616321" y="5609054"/>
            <a:ext cx="2330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Remember this number</a:t>
            </a:r>
          </a:p>
        </p:txBody>
      </p:sp>
    </p:spTree>
    <p:extLst>
      <p:ext uri="{BB962C8B-B14F-4D97-AF65-F5344CB8AC3E}">
        <p14:creationId xmlns:p14="http://schemas.microsoft.com/office/powerpoint/2010/main" val="37632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Exponential</a:t>
            </a:r>
            <a:r>
              <a:rPr lang="hu-HU" dirty="0"/>
              <a:t> </a:t>
            </a:r>
            <a:r>
              <a:rPr lang="hu-HU" dirty="0" err="1"/>
              <a:t>Backoff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Tekintsünk két állomást, melyek üzenetei ütköztek</a:t>
            </a:r>
            <a:endParaRPr lang="en-US" dirty="0"/>
          </a:p>
          <a:p>
            <a:r>
              <a:rPr lang="hu-HU" dirty="0"/>
              <a:t>Első ütközés után: válasszunk egyet a két időrés közül</a:t>
            </a:r>
            <a:endParaRPr lang="en-US" dirty="0"/>
          </a:p>
          <a:p>
            <a:pPr lvl="1"/>
            <a:r>
              <a:rPr lang="hu-HU" dirty="0"/>
              <a:t>A siker esélye az első ütközés után</a:t>
            </a:r>
            <a:r>
              <a:rPr lang="en-US" dirty="0"/>
              <a:t>: 50%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1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időrés</a:t>
            </a:r>
            <a:endParaRPr lang="en-US" dirty="0"/>
          </a:p>
          <a:p>
            <a:r>
              <a:rPr lang="hu-HU" dirty="0"/>
              <a:t>Második ütközés után</a:t>
            </a:r>
            <a:r>
              <a:rPr lang="en-US" dirty="0"/>
              <a:t>: </a:t>
            </a:r>
            <a:r>
              <a:rPr lang="hu-HU" dirty="0"/>
              <a:t>válasszunk egyet a négy rés közül</a:t>
            </a:r>
            <a:endParaRPr lang="en-US" dirty="0"/>
          </a:p>
          <a:p>
            <a:pPr lvl="1"/>
            <a:r>
              <a:rPr lang="hu-HU" dirty="0"/>
              <a:t>Sikeres átvitel esélye ekkor</a:t>
            </a:r>
            <a:r>
              <a:rPr lang="en-US" dirty="0"/>
              <a:t>: 75%</a:t>
            </a:r>
          </a:p>
          <a:p>
            <a:pPr lvl="1"/>
            <a:r>
              <a:rPr lang="hu-HU" dirty="0"/>
              <a:t>Átlagos várakozási idő:</a:t>
            </a:r>
            <a:r>
              <a:rPr lang="en-US" dirty="0"/>
              <a:t> 2</a:t>
            </a:r>
            <a:r>
              <a:rPr lang="hu-HU" dirty="0"/>
              <a:t>,</a:t>
            </a:r>
            <a:r>
              <a:rPr lang="en-US" dirty="0"/>
              <a:t>5 </a:t>
            </a:r>
            <a:r>
              <a:rPr lang="hu-HU" dirty="0"/>
              <a:t>rés</a:t>
            </a:r>
            <a:endParaRPr lang="en-US" dirty="0"/>
          </a:p>
          <a:p>
            <a:r>
              <a:rPr lang="hu-HU" dirty="0"/>
              <a:t>Általában az m. ütközés után:</a:t>
            </a:r>
            <a:endParaRPr lang="en-US" dirty="0"/>
          </a:p>
          <a:p>
            <a:pPr lvl="1"/>
            <a:r>
              <a:rPr lang="hu-HU" dirty="0"/>
              <a:t>A sikeres átvitel esélye</a:t>
            </a:r>
            <a:r>
              <a:rPr lang="en-US" dirty="0"/>
              <a:t>: 1-2</a:t>
            </a:r>
            <a:r>
              <a:rPr lang="en-US" baseline="30000" dirty="0"/>
              <a:t>-m</a:t>
            </a:r>
          </a:p>
          <a:p>
            <a:pPr lvl="1"/>
            <a:r>
              <a:rPr lang="en-US" dirty="0"/>
              <a:t>Average delay (in slots): </a:t>
            </a:r>
            <a:r>
              <a:rPr lang="hu-HU" dirty="0"/>
              <a:t>0,5 </a:t>
            </a:r>
            <a:r>
              <a:rPr lang="en-US" dirty="0"/>
              <a:t>+ 2</a:t>
            </a:r>
            <a:r>
              <a:rPr lang="en-US" baseline="30000" dirty="0"/>
              <a:t>(m-1)</a:t>
            </a:r>
            <a:r>
              <a:rPr lang="en-US" dirty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6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1989161"/>
          </a:xfrm>
        </p:spPr>
        <p:txBody>
          <a:bodyPr>
            <a:normAutofit/>
          </a:bodyPr>
          <a:lstStyle/>
          <a:p>
            <a:r>
              <a:rPr lang="hu-HU" dirty="0"/>
              <a:t>Miért 64 bájt a minimális keretméret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Az állomásoknak elég időre van szüksége az ütközés detektálásához</a:t>
            </a:r>
            <a:endParaRPr lang="en-US" dirty="0"/>
          </a:p>
          <a:p>
            <a:r>
              <a:rPr lang="hu-HU" dirty="0"/>
              <a:t>Mi a kapcsolat a keretméret és a kábelhossz között?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23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616835" y="3895157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141064" y="3895157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/>
          <p:cNvSpPr/>
          <p:nvPr/>
        </p:nvSpPr>
        <p:spPr>
          <a:xfrm>
            <a:off x="8423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902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6097858" y="2853664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57394" y="4108458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0" y="3630701"/>
            <a:ext cx="3411940" cy="2255272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hu-HU" i="1" dirty="0"/>
              <a:t>t időpont</a:t>
            </a:r>
            <a:r>
              <a:rPr lang="en-US" dirty="0"/>
              <a:t>: </a:t>
            </a:r>
            <a:r>
              <a:rPr lang="hu-HU" dirty="0"/>
              <a:t>Az </a:t>
            </a:r>
            <a:r>
              <a:rPr lang="en-US" dirty="0"/>
              <a:t>A </a:t>
            </a:r>
            <a:r>
              <a:rPr lang="hu-HU" dirty="0"/>
              <a:t>állomás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</a:t>
            </a:r>
            <a:r>
              <a:rPr lang="en-US" dirty="0"/>
              <a:t> B </a:t>
            </a:r>
            <a:r>
              <a:rPr lang="hu-HU" dirty="0"/>
              <a:t>állomás is megkezdi az átvitelt</a:t>
            </a:r>
            <a:endParaRPr lang="en-US" dirty="0"/>
          </a:p>
          <a:p>
            <a:pPr marL="341313" lvl="1" indent="-328613">
              <a:buFont typeface="+mj-lt"/>
              <a:buAutoNum type="arabicPeriod"/>
            </a:pPr>
            <a:r>
              <a:rPr lang="en-US" i="1" dirty="0"/>
              <a:t>t + 2*d</a:t>
            </a:r>
            <a:r>
              <a:rPr lang="hu-HU" i="1" dirty="0"/>
              <a:t> időpont</a:t>
            </a:r>
            <a:r>
              <a:rPr lang="en-US" dirty="0"/>
              <a:t>: </a:t>
            </a:r>
            <a:r>
              <a:rPr lang="hu-HU" dirty="0"/>
              <a:t>A érzékeli az ütközést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38402" y="345446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62631" y="3527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0" y="5896337"/>
            <a:ext cx="9144000" cy="9945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u="sng" dirty="0"/>
              <a:t>Alapötlet</a:t>
            </a:r>
            <a:r>
              <a:rPr lang="en-US" sz="2800" u="sng" dirty="0"/>
              <a:t>: </a:t>
            </a:r>
            <a:r>
              <a:rPr lang="hu-HU" sz="2800" u="sng" dirty="0"/>
              <a:t>Az</a:t>
            </a:r>
            <a:r>
              <a:rPr lang="en-US" sz="2800" u="sng" dirty="0"/>
              <a:t> A </a:t>
            </a:r>
            <a:r>
              <a:rPr lang="hu-HU" sz="2800" u="sng" dirty="0"/>
              <a:t>állomásnak </a:t>
            </a:r>
            <a:r>
              <a:rPr lang="en-US" sz="2800" u="sng" dirty="0"/>
              <a:t>2*d</a:t>
            </a:r>
            <a:r>
              <a:rPr lang="hu-HU" sz="2800" u="sng" dirty="0"/>
              <a:t>  ideig kell küldenie</a:t>
            </a:r>
            <a:r>
              <a:rPr lang="en-US" sz="2800" u="sng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50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092 L 0.46128 -0.00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162 L -0.45834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8" grpId="0" animBg="1"/>
      <p:bldP spid="19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4608512" cy="4896544"/>
          </a:xfrm>
        </p:spPr>
        <p:txBody>
          <a:bodyPr>
            <a:normAutofit fontScale="92500"/>
          </a:bodyPr>
          <a:lstStyle/>
          <a:p>
            <a:r>
              <a:rPr lang="en-US" dirty="0"/>
              <a:t>CSMA/CD </a:t>
            </a:r>
            <a:r>
              <a:rPr lang="hu-HU" dirty="0"/>
              <a:t>három állapota</a:t>
            </a:r>
            <a:r>
              <a:rPr lang="en-US" dirty="0"/>
              <a:t>: </a:t>
            </a:r>
            <a:r>
              <a:rPr lang="hu-HU" dirty="0"/>
              <a:t>versengés, átvitel és szabad</a:t>
            </a:r>
            <a:r>
              <a:rPr lang="en-US" dirty="0"/>
              <a:t>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hu-HU" dirty="0"/>
              <a:t>Ahhoz, hogy minden ütközést észleljünk szükséges:</a:t>
            </a:r>
            <a:endParaRPr lang="en-US" dirty="0"/>
          </a:p>
          <a:p>
            <a:pPr marL="365760" lvl="1" indent="0" algn="ctr">
              <a:buNone/>
            </a:pPr>
            <a:r>
              <a:rPr lang="en-US" sz="3900" dirty="0" err="1">
                <a:solidFill>
                  <a:srgbClr val="FF0000"/>
                </a:solidFill>
              </a:rPr>
              <a:t>T</a:t>
            </a:r>
            <a:r>
              <a:rPr lang="en-US" sz="3900" baseline="-25000" dirty="0" err="1">
                <a:solidFill>
                  <a:srgbClr val="FF0000"/>
                </a:solidFill>
              </a:rPr>
              <a:t>f</a:t>
            </a:r>
            <a:r>
              <a:rPr lang="en-US" sz="3900" dirty="0">
                <a:solidFill>
                  <a:srgbClr val="FF0000"/>
                </a:solidFill>
              </a:rPr>
              <a:t> ≥ 2T</a:t>
            </a:r>
            <a:r>
              <a:rPr lang="en-US" sz="3900" baseline="-25000" dirty="0">
                <a:solidFill>
                  <a:srgbClr val="FF0000"/>
                </a:solidFill>
              </a:rPr>
              <a:t>pg</a:t>
            </a:r>
          </a:p>
          <a:p>
            <a:pPr lvl="1"/>
            <a:r>
              <a:rPr lang="hu-HU" dirty="0"/>
              <a:t>ahol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hu-HU" dirty="0"/>
              <a:t>egy keret elküldéséhez szükséges idő</a:t>
            </a:r>
            <a:endParaRPr lang="en-US" dirty="0"/>
          </a:p>
          <a:p>
            <a:pPr lvl="1"/>
            <a:r>
              <a:rPr lang="hu-HU" dirty="0"/>
              <a:t>és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pg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hu-HU" dirty="0" err="1"/>
              <a:t>propagációs</a:t>
            </a:r>
            <a:r>
              <a:rPr lang="hu-HU" dirty="0"/>
              <a:t> késés A és B állomások között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66" y="1628800"/>
            <a:ext cx="356147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7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 flipH="1">
            <a:off x="1431093" y="2794369"/>
            <a:ext cx="6200483" cy="1436683"/>
          </a:xfrm>
          <a:prstGeom prst="wedgeRectCallout">
            <a:avLst>
              <a:gd name="adj1" fmla="val 7709"/>
              <a:gd name="adj2" fmla="val 176435"/>
            </a:avLst>
          </a:prstGeom>
          <a:solidFill>
            <a:srgbClr val="DA1F28"/>
          </a:solidFill>
          <a:ln w="38100" cap="flat" cmpd="sng" algn="ctr">
            <a:solidFill>
              <a:srgbClr val="DA1F28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431093" y="2840181"/>
            <a:ext cx="620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10 Mbps Ethernet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hu-HU" sz="2800" kern="0" dirty="0">
                <a:solidFill>
                  <a:sysClr val="window" lastClr="FFFFFF"/>
                </a:solidFill>
              </a:rPr>
              <a:t>A keretméret és a kábelhossz változik a gyorsabb szabványokkal…</a:t>
            </a:r>
            <a:endParaRPr lang="en-US" sz="2800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69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Az</a:t>
            </a:r>
            <a:r>
              <a:rPr lang="en-US" dirty="0"/>
              <a:t> A </a:t>
            </a:r>
            <a:r>
              <a:rPr lang="hu-HU" dirty="0"/>
              <a:t>küldésének </a:t>
            </a:r>
            <a:r>
              <a:rPr lang="en-US" dirty="0"/>
              <a:t>2*d </a:t>
            </a:r>
            <a:r>
              <a:rPr lang="hu-HU" dirty="0"/>
              <a:t>ideig kell tartania</a:t>
            </a:r>
            <a:endParaRPr lang="en-US" dirty="0"/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(b/s)</a:t>
            </a:r>
            <a:r>
              <a:rPr lang="en-US" dirty="0"/>
              <a:t> * 2 * d </a:t>
            </a:r>
            <a:r>
              <a:rPr lang="en-US" dirty="0">
                <a:solidFill>
                  <a:srgbClr val="7F7F7F"/>
                </a:solidFill>
              </a:rPr>
              <a:t>(s)</a:t>
            </a:r>
          </a:p>
          <a:p>
            <a:pPr lvl="2"/>
            <a:r>
              <a:rPr lang="en-US" dirty="0"/>
              <a:t>… </a:t>
            </a:r>
            <a:r>
              <a:rPr lang="hu-HU" dirty="0"/>
              <a:t>de mi az a </a:t>
            </a:r>
            <a:r>
              <a:rPr lang="en-US" dirty="0"/>
              <a:t>d? </a:t>
            </a:r>
            <a:r>
              <a:rPr lang="hu-HU" dirty="0" err="1"/>
              <a:t>propagációs</a:t>
            </a:r>
            <a:r>
              <a:rPr lang="hu-HU" dirty="0"/>
              <a:t> késés, melyet a fénysebesség ismeretében ki tudunk számolni</a:t>
            </a:r>
            <a:endParaRPr lang="en-US" dirty="0"/>
          </a:p>
          <a:p>
            <a:pPr lvl="2"/>
            <a:r>
              <a:rPr lang="hu-HU" dirty="0" err="1"/>
              <a:t>Propagációs</a:t>
            </a:r>
            <a:r>
              <a:rPr lang="hu-HU" dirty="0"/>
              <a:t> késés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(d) </a:t>
            </a:r>
            <a:r>
              <a:rPr lang="en-US" dirty="0"/>
              <a:t>= </a:t>
            </a:r>
            <a:r>
              <a:rPr lang="hu-HU" dirty="0"/>
              <a:t>távolság</a:t>
            </a:r>
            <a:r>
              <a:rPr lang="en-US" dirty="0">
                <a:solidFill>
                  <a:srgbClr val="7F7F7F"/>
                </a:solidFill>
              </a:rPr>
              <a:t> (m) </a:t>
            </a:r>
            <a:r>
              <a:rPr lang="en-US" dirty="0"/>
              <a:t>/ </a:t>
            </a:r>
            <a:r>
              <a:rPr lang="hu-HU" dirty="0"/>
              <a:t>fénysebesség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pPr lvl="1"/>
            <a:r>
              <a:rPr lang="hu-HU" dirty="0"/>
              <a:t>Azaz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Min_</a:t>
            </a:r>
            <a:r>
              <a:rPr lang="hu-HU" dirty="0"/>
              <a:t>keret</a:t>
            </a:r>
            <a:r>
              <a:rPr lang="en-US" dirty="0"/>
              <a:t> = </a:t>
            </a:r>
            <a:r>
              <a:rPr lang="hu-HU" dirty="0"/>
              <a:t>ráta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(b/s) </a:t>
            </a:r>
            <a:r>
              <a:rPr lang="en-US" dirty="0"/>
              <a:t>* 2 * </a:t>
            </a:r>
            <a:r>
              <a:rPr lang="hu-HU" dirty="0"/>
              <a:t>távolság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(m) </a:t>
            </a:r>
            <a:r>
              <a:rPr lang="en-US" dirty="0"/>
              <a:t>/ </a:t>
            </a:r>
            <a:r>
              <a:rPr lang="hu-HU" dirty="0"/>
              <a:t>fényseb.</a:t>
            </a:r>
            <a:r>
              <a:rPr lang="en-US" dirty="0"/>
              <a:t> </a:t>
            </a:r>
            <a:r>
              <a:rPr lang="en-US" dirty="0">
                <a:solidFill>
                  <a:srgbClr val="7F7F7F"/>
                </a:solidFill>
              </a:rPr>
              <a:t>(m/s)</a:t>
            </a:r>
          </a:p>
          <a:p>
            <a:r>
              <a:rPr lang="hu-HU" dirty="0"/>
              <a:t>Azaz a kábel </a:t>
            </a:r>
            <a:r>
              <a:rPr lang="hu-HU" dirty="0" err="1"/>
              <a:t>összhossza</a:t>
            </a:r>
            <a:r>
              <a:rPr lang="en-US" dirty="0"/>
              <a:t> ….</a:t>
            </a:r>
          </a:p>
          <a:p>
            <a:pPr lvl="1"/>
            <a:r>
              <a:rPr lang="hu-HU" sz="2800" dirty="0"/>
              <a:t>Távolság</a:t>
            </a:r>
            <a:r>
              <a:rPr lang="en-US" sz="2800" dirty="0"/>
              <a:t> = min_</a:t>
            </a:r>
            <a:r>
              <a:rPr lang="hu-HU" sz="2800" dirty="0"/>
              <a:t>keret</a:t>
            </a:r>
            <a:r>
              <a:rPr lang="en-US" sz="2800" dirty="0"/>
              <a:t>  * </a:t>
            </a:r>
            <a:r>
              <a:rPr lang="hu-HU" sz="2800" dirty="0"/>
              <a:t>fénysebesség</a:t>
            </a:r>
            <a:r>
              <a:rPr lang="en-US" sz="2800" dirty="0"/>
              <a:t> /(2 * </a:t>
            </a:r>
            <a:r>
              <a:rPr lang="hu-HU" sz="2800" dirty="0"/>
              <a:t>ráta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7110" y="5974911"/>
            <a:ext cx="6944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(64B*8)*(2*10</a:t>
            </a:r>
            <a:r>
              <a:rPr lang="en-US" sz="2400" baseline="30000" dirty="0"/>
              <a:t>8</a:t>
            </a:r>
            <a:r>
              <a:rPr lang="en-US" sz="2400" dirty="0"/>
              <a:t>mps)/(2*10</a:t>
            </a:r>
            <a:r>
              <a:rPr lang="en-US" sz="2400" baseline="30000" dirty="0"/>
              <a:t>7</a:t>
            </a:r>
            <a:r>
              <a:rPr lang="en-US" sz="2400" dirty="0"/>
              <a:t>bps) = </a:t>
            </a:r>
            <a:r>
              <a:rPr lang="hu-HU" sz="2400" dirty="0"/>
              <a:t>5120 méter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Kábelhossz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min_</a:t>
            </a:r>
            <a:r>
              <a:rPr lang="hu-HU" sz="2400" dirty="0"/>
              <a:t>keret</a:t>
            </a:r>
            <a:r>
              <a:rPr lang="en-US" sz="2400" dirty="0"/>
              <a:t>*</a:t>
            </a:r>
            <a:r>
              <a:rPr lang="hu-HU" sz="2400" dirty="0"/>
              <a:t>fénysebesség</a:t>
            </a:r>
            <a:r>
              <a:rPr lang="en-US" sz="2400" dirty="0"/>
              <a:t>/(2*</a:t>
            </a:r>
            <a:r>
              <a:rPr lang="hu-HU" sz="2400" dirty="0"/>
              <a:t>ráta</a:t>
            </a:r>
            <a:r>
              <a:rPr lang="en-US" sz="2400" dirty="0"/>
              <a:t>) = max_</a:t>
            </a:r>
            <a:r>
              <a:rPr lang="hu-HU" sz="2400" dirty="0"/>
              <a:t>kábelhossz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(64B*8)*(2*10</a:t>
            </a:r>
            <a:r>
              <a:rPr lang="en-US" sz="2800" baseline="30000" dirty="0"/>
              <a:t>8</a:t>
            </a:r>
            <a:r>
              <a:rPr lang="en-US" sz="2800" dirty="0"/>
              <a:t>mps)/(2*10Mbps) = </a:t>
            </a:r>
            <a:r>
              <a:rPr lang="hu-HU" sz="2800" dirty="0"/>
              <a:t>5120</a:t>
            </a:r>
            <a:r>
              <a:rPr lang="en-US" sz="2800" dirty="0"/>
              <a:t> m</a:t>
            </a:r>
            <a:r>
              <a:rPr lang="hu-HU" sz="2800" dirty="0"/>
              <a:t>éter</a:t>
            </a:r>
            <a:endParaRPr lang="en-US" sz="2800" dirty="0"/>
          </a:p>
          <a:p>
            <a:pPr marL="0" indent="0" algn="ctr">
              <a:buNone/>
            </a:pPr>
            <a:endParaRPr lang="en-US" sz="1800" dirty="0"/>
          </a:p>
          <a:p>
            <a:r>
              <a:rPr lang="hu-HU" sz="2800" dirty="0"/>
              <a:t>Mi a maximális kábelhossz, ha a minimális keretméret 1024 bájtra változik</a:t>
            </a:r>
            <a:r>
              <a:rPr lang="en-US" sz="2800" dirty="0"/>
              <a:t>?</a:t>
            </a:r>
          </a:p>
          <a:p>
            <a:pPr lvl="1"/>
            <a:r>
              <a:rPr lang="hu-HU" sz="2500" dirty="0"/>
              <a:t>81,9 kilométer</a:t>
            </a:r>
            <a:endParaRPr lang="en-US" sz="2500" dirty="0"/>
          </a:p>
          <a:p>
            <a:r>
              <a:rPr lang="hu-HU" sz="2800" dirty="0"/>
              <a:t>Mi a maximális kábelhossz, ha a ráta 1 </a:t>
            </a:r>
            <a:r>
              <a:rPr lang="hu-HU" sz="2800" dirty="0" err="1"/>
              <a:t>Gbps-ra</a:t>
            </a:r>
            <a:r>
              <a:rPr lang="hu-HU" sz="2800" dirty="0"/>
              <a:t> változik?</a:t>
            </a:r>
            <a:endParaRPr lang="en-US" sz="2800" dirty="0"/>
          </a:p>
          <a:p>
            <a:pPr lvl="1"/>
            <a:r>
              <a:rPr lang="hu-HU" sz="2500" dirty="0"/>
              <a:t>51 méter</a:t>
            </a:r>
            <a:endParaRPr lang="en-US" sz="2500" dirty="0"/>
          </a:p>
          <a:p>
            <a:r>
              <a:rPr lang="hu-HU" sz="2800" dirty="0"/>
              <a:t>Mi történik, ha mindkettő változik egyszerre?</a:t>
            </a:r>
            <a:endParaRPr lang="en-US" sz="2800" dirty="0"/>
          </a:p>
          <a:p>
            <a:pPr lvl="1"/>
            <a:r>
              <a:rPr lang="hu-HU" sz="2500" dirty="0"/>
              <a:t>819 méter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25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Maximális keretméret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</a:t>
            </a:r>
            <a:r>
              <a:rPr lang="hu-HU" sz="2800" dirty="0"/>
              <a:t>bájt</a:t>
            </a:r>
            <a:endParaRPr lang="en-US" sz="2800" dirty="0"/>
          </a:p>
          <a:p>
            <a:r>
              <a:rPr lang="en-US" sz="2800" dirty="0"/>
              <a:t>Pro:</a:t>
            </a:r>
          </a:p>
          <a:p>
            <a:pPr lvl="1"/>
            <a:r>
              <a:rPr lang="hu-HU" sz="2400" dirty="0"/>
              <a:t>Hosszú csomagokban levő biz hibák jelentős javítási költséget okozhatnak (pl. túl sok adatot kell újraküldeni)</a:t>
            </a:r>
          </a:p>
          <a:p>
            <a:r>
              <a:rPr lang="hu-HU" sz="2800" dirty="0"/>
              <a:t>Kontra</a:t>
            </a:r>
            <a:r>
              <a:rPr lang="en-US" sz="2800" dirty="0"/>
              <a:t>:</a:t>
            </a:r>
          </a:p>
          <a:p>
            <a:pPr lvl="1"/>
            <a:r>
              <a:rPr lang="hu-HU" sz="2400" dirty="0"/>
              <a:t>Több bájtot vesztegetünk el a fejlécekben</a:t>
            </a:r>
            <a:endParaRPr lang="en-US" sz="2400" dirty="0"/>
          </a:p>
          <a:p>
            <a:pPr lvl="1"/>
            <a:r>
              <a:rPr lang="hu-HU" sz="2400" dirty="0"/>
              <a:t>Összességében nagyobb csomag feldolgozási idő</a:t>
            </a:r>
            <a:endParaRPr lang="en-US" sz="2400" dirty="0"/>
          </a:p>
          <a:p>
            <a:r>
              <a:rPr lang="hu-HU" sz="2800" dirty="0"/>
              <a:t>Adatközpontokban </a:t>
            </a:r>
            <a:r>
              <a:rPr lang="en-US" sz="2800" dirty="0"/>
              <a:t>Jumbo </a:t>
            </a:r>
            <a:r>
              <a:rPr lang="hu-HU" sz="2800" dirty="0"/>
              <a:t>keretek</a:t>
            </a:r>
            <a:endParaRPr lang="en-US" sz="2800" dirty="0"/>
          </a:p>
          <a:p>
            <a:pPr lvl="1"/>
            <a:r>
              <a:rPr lang="en-US" sz="2400" dirty="0"/>
              <a:t>9000 </a:t>
            </a:r>
            <a:r>
              <a:rPr lang="hu-HU" sz="2400" dirty="0"/>
              <a:t>bájtos keretek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971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Ütközésmentes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cap="small" dirty="0"/>
              <a:t>Motiváció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ütközések hátrányosan hatnak a rendszer teljesítményére</a:t>
            </a:r>
          </a:p>
          <a:p>
            <a:pPr lvl="1"/>
            <a:r>
              <a:rPr lang="hu-HU" sz="2000" dirty="0"/>
              <a:t>hosszú kábel, rövid keret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a CSMA/CD nem mindenhol alkalmazható</a:t>
            </a:r>
          </a:p>
          <a:p>
            <a:pPr marL="0" indent="0">
              <a:buNone/>
            </a:pPr>
            <a:r>
              <a:rPr lang="hu-HU" sz="2000" b="1" cap="small" dirty="0"/>
              <a:t>Feltételezések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N állomás van.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Az állomások 0-ától N-ig egyértelműen sorszámozva vannak.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000" dirty="0"/>
              <a:t>Réselt időmodellt feltételezünk.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Alapvető bittérkép protokoll</a:t>
            </a:r>
            <a:br>
              <a:rPr lang="hu-HU" dirty="0"/>
            </a:br>
            <a:r>
              <a:rPr lang="hu-HU" dirty="0"/>
              <a:t> - Egy helyfoglalásos megoldás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413445"/>
          </a:xfrm>
        </p:spPr>
        <p:txBody>
          <a:bodyPr>
            <a:normAutofit/>
          </a:bodyPr>
          <a:lstStyle/>
          <a:p>
            <a:r>
              <a:rPr lang="hu-HU" sz="2000" dirty="0"/>
              <a:t>alapvető bittérkép eljárás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Az ütköztetési periódus </a:t>
            </a:r>
            <a:r>
              <a:rPr lang="hu-HU" sz="2000" i="1" dirty="0"/>
              <a:t>N</a:t>
            </a:r>
            <a:r>
              <a:rPr lang="hu-HU" sz="2000" dirty="0"/>
              <a:t> időrés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az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állomás küldeni szeretne, akkor a </a:t>
            </a:r>
            <a:r>
              <a:rPr lang="hu-HU" sz="2000" i="1" dirty="0" err="1"/>
              <a:t>i</a:t>
            </a:r>
            <a:r>
              <a:rPr lang="hu-HU" sz="2000" dirty="0" err="1"/>
              <a:t>-edik</a:t>
            </a:r>
            <a:r>
              <a:rPr lang="hu-HU" sz="2000" dirty="0"/>
              <a:t> versengési időrésben egy </a:t>
            </a:r>
            <a:r>
              <a:rPr lang="hu-HU" sz="2000" i="1" dirty="0"/>
              <a:t>1</a:t>
            </a:r>
            <a:r>
              <a:rPr lang="hu-HU" sz="2000" dirty="0"/>
              <a:t>-es bit elküldésével jelezheti. (</a:t>
            </a:r>
            <a:r>
              <a:rPr lang="hu-HU" sz="2000" i="1" dirty="0"/>
              <a:t>adatszórás</a:t>
            </a:r>
            <a:r>
              <a:rPr lang="hu-HU" sz="2000" dirty="0"/>
              <a:t>)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versengési időszak végére minden állomás ismeri a küldőket. A küldés a sorszámok szerinti sorrendben történik meg.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361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920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479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038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597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4156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716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9275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610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13" name="Rectangle 12"/>
          <p:cNvSpPr/>
          <p:nvPr/>
        </p:nvSpPr>
        <p:spPr>
          <a:xfrm>
            <a:off x="2436388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1480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66572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 rot="16200000">
            <a:off x="1425308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3427" y="4819939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8166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725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328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843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8403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09623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0352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260806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664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27" name="Rectangle 26"/>
          <p:cNvSpPr/>
          <p:nvPr/>
        </p:nvSpPr>
        <p:spPr>
          <a:xfrm>
            <a:off x="5518729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933821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Brace 28"/>
          <p:cNvSpPr/>
          <p:nvPr/>
        </p:nvSpPr>
        <p:spPr>
          <a:xfrm rot="16200000">
            <a:off x="4493362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91480" y="4844001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6362448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88040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13632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39224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264815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90407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715999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941591" y="5751105"/>
            <a:ext cx="225592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62448" y="5381773"/>
            <a:ext cx="189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b="1" dirty="0"/>
              <a:t>0.   1.   2.   3.   4.   5.    6.   7.</a:t>
            </a:r>
            <a:endParaRPr lang="en-US" sz="1100" b="1" dirty="0"/>
          </a:p>
        </p:txBody>
      </p:sp>
      <p:sp>
        <p:nvSpPr>
          <p:cNvPr id="40" name="Rectangle 39"/>
          <p:cNvSpPr/>
          <p:nvPr/>
        </p:nvSpPr>
        <p:spPr>
          <a:xfrm>
            <a:off x="8199513" y="5751105"/>
            <a:ext cx="388025" cy="409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ight Brace 41"/>
          <p:cNvSpPr/>
          <p:nvPr/>
        </p:nvSpPr>
        <p:spPr>
          <a:xfrm rot="16200000">
            <a:off x="7174146" y="4445246"/>
            <a:ext cx="212918" cy="1773155"/>
          </a:xfrm>
          <a:prstGeom prst="rightBrace">
            <a:avLst>
              <a:gd name="adj1" fmla="val 8333"/>
              <a:gd name="adj2" fmla="val 5050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72265" y="4819936"/>
            <a:ext cx="1591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versengési időrés</a:t>
            </a:r>
            <a:endParaRPr lang="en-US" sz="1600" dirty="0"/>
          </a:p>
        </p:txBody>
      </p:sp>
      <p:cxnSp>
        <p:nvCxnSpPr>
          <p:cNvPr id="45" name="Straight Arrow Connector 44"/>
          <p:cNvCxnSpPr>
            <a:stCxn id="13" idx="0"/>
          </p:cNvCxnSpPr>
          <p:nvPr/>
        </p:nvCxnSpPr>
        <p:spPr>
          <a:xfrm flipV="1">
            <a:off x="2630400" y="5125459"/>
            <a:ext cx="433478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0"/>
          </p:cNvCxnSpPr>
          <p:nvPr/>
        </p:nvCxnSpPr>
        <p:spPr>
          <a:xfrm flipV="1">
            <a:off x="3045492" y="5125459"/>
            <a:ext cx="22222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5" idx="0"/>
          </p:cNvCxnSpPr>
          <p:nvPr/>
        </p:nvCxnSpPr>
        <p:spPr>
          <a:xfrm flipH="1" flipV="1">
            <a:off x="3067714" y="5125459"/>
            <a:ext cx="392870" cy="62564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6737" y="4803422"/>
            <a:ext cx="1190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adatkeretek</a:t>
            </a:r>
            <a:endParaRPr lang="en-US" sz="1600" dirty="0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1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/>
      <p:bldP spid="5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71681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alapvető bittérkép eljárás hátrány, hogy az állomások számának növekedésével a versengési periódus hossza is nő</a:t>
            </a:r>
          </a:p>
          <a:p>
            <a:pPr marL="0" indent="0">
              <a:buNone/>
            </a:pPr>
            <a:r>
              <a:rPr lang="hu-HU" sz="2000" b="1" cap="small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állomás azonos hosszú bináris azonosítóval rendelkezik.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forgalmazni kívánó állomás elkezdi a bináris címét bitenként elküldeni a legnagyobb helyi értékű bittel kezdve. Az azonos pozíciójú bitek logikai </a:t>
            </a:r>
            <a:r>
              <a:rPr lang="hu-HU" sz="2000" i="1" dirty="0"/>
              <a:t>VAGY</a:t>
            </a:r>
            <a:r>
              <a:rPr lang="hu-HU" sz="2000" dirty="0"/>
              <a:t> kapcsolatba lépnek ütközés esetén. Ha az állomás nullát küld, de egyet hall vissza, akkor feladja a küldési szándékát, mert van nála nagyobb azonosítóval rendelkező küldő.</a:t>
            </a:r>
          </a:p>
          <a:p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611989" y="4477575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A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(0011)</a:t>
            </a:r>
            <a:endParaRPr lang="en-US" sz="1200" b="1" cap="small" dirty="0"/>
          </a:p>
        </p:txBody>
      </p:sp>
      <p:sp>
        <p:nvSpPr>
          <p:cNvPr id="44" name="Rectangle 43"/>
          <p:cNvSpPr/>
          <p:nvPr/>
        </p:nvSpPr>
        <p:spPr>
          <a:xfrm>
            <a:off x="2611988" y="4850554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200" b="1" cap="small" dirty="0"/>
              <a:t>B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(0110)</a:t>
            </a:r>
            <a:endParaRPr lang="en-US" sz="1200" b="1" cap="small" dirty="0"/>
          </a:p>
        </p:txBody>
      </p:sp>
      <p:sp>
        <p:nvSpPr>
          <p:cNvPr id="49" name="TextBox 48"/>
          <p:cNvSpPr txBox="1"/>
          <p:nvPr/>
        </p:nvSpPr>
        <p:spPr>
          <a:xfrm>
            <a:off x="2611989" y="5230095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C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(1010)</a:t>
            </a:r>
            <a:endParaRPr lang="en-US" sz="1200" b="1" cap="small" dirty="0"/>
          </a:p>
        </p:txBody>
      </p:sp>
      <p:sp>
        <p:nvSpPr>
          <p:cNvPr id="51" name="TextBox 50"/>
          <p:cNvSpPr txBox="1"/>
          <p:nvPr/>
        </p:nvSpPr>
        <p:spPr>
          <a:xfrm>
            <a:off x="2611989" y="5606721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 dirty="0"/>
              <a:t>D </a:t>
            </a:r>
            <a:r>
              <a:rPr lang="hu-HU" sz="1200" b="1" cap="small" dirty="0" err="1"/>
              <a:t>hoszt</a:t>
            </a:r>
            <a:r>
              <a:rPr lang="hu-HU" sz="1200" b="1" cap="small" dirty="0"/>
              <a:t> (1011)</a:t>
            </a:r>
            <a:endParaRPr lang="en-US" sz="1200" b="1" cap="small" dirty="0"/>
          </a:p>
        </p:txBody>
      </p:sp>
      <p:sp>
        <p:nvSpPr>
          <p:cNvPr id="46" name="TextBox 45"/>
          <p:cNvSpPr txBox="1"/>
          <p:nvPr/>
        </p:nvSpPr>
        <p:spPr>
          <a:xfrm>
            <a:off x="3853114" y="4465833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64033" y="4465832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74952" y="4465831"/>
            <a:ext cx="303288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 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85871" y="4465830"/>
            <a:ext cx="269626" cy="1426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–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0</a:t>
            </a:r>
          </a:p>
          <a:p>
            <a:pPr>
              <a:spcAft>
                <a:spcPts val="800"/>
              </a:spcAft>
            </a:pPr>
            <a:r>
              <a:rPr lang="hu-HU" sz="1200" dirty="0"/>
              <a:t>1</a:t>
            </a:r>
          </a:p>
          <a:p>
            <a:pPr>
              <a:spcAft>
                <a:spcPts val="800"/>
              </a:spcAft>
            </a:pPr>
            <a:r>
              <a:rPr lang="hu-HU" sz="1200" b="1" dirty="0">
                <a:solidFill>
                  <a:srgbClr val="FF0000"/>
                </a:solidFill>
              </a:rPr>
              <a:t>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135263" y="5606721"/>
            <a:ext cx="168742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 kerete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Bináris visszaszámlálás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211916"/>
          </a:xfrm>
        </p:spPr>
        <p:txBody>
          <a:bodyPr>
            <a:normAutofit/>
          </a:bodyPr>
          <a:lstStyle/>
          <a:p>
            <a:r>
              <a:rPr lang="hu-HU" sz="2000" b="1" dirty="0"/>
              <a:t>Következmény: </a:t>
            </a:r>
            <a:r>
              <a:rPr lang="hu-HU" sz="2000" dirty="0"/>
              <a:t>a magasabb címmel rendelkező állomásoknak a prioritásuk is magasabb az alacsonyabb című állomásokénál</a:t>
            </a:r>
          </a:p>
          <a:p>
            <a:pPr marL="0" indent="0">
              <a:buNone/>
            </a:pPr>
            <a:r>
              <a:rPr lang="hu-HU" sz="2000" b="1" cap="small" dirty="0" err="1"/>
              <a:t>Mok</a:t>
            </a:r>
            <a:r>
              <a:rPr lang="hu-HU" sz="2000" b="1" cap="small" dirty="0"/>
              <a:t> és </a:t>
            </a:r>
            <a:r>
              <a:rPr lang="hu-HU" sz="2000" b="1" cap="small" dirty="0" err="1"/>
              <a:t>Ward</a:t>
            </a:r>
            <a:r>
              <a:rPr lang="hu-HU" sz="2000" b="1" cap="small" dirty="0"/>
              <a:t> módosítása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Virtuális állomás címek használata.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Minden sikeres átvitel után ciklikusan permutáljuk az állomások címét.  </a:t>
            </a: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20237" y="4600295"/>
          <a:ext cx="50116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1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3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8580" marR="6858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A</a:t>
                      </a:r>
                      <a:endParaRPr lang="en-US" sz="1200" dirty="0"/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B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C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D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E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F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G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H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Kezdeti állapot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D küldése</a:t>
                      </a:r>
                      <a:r>
                        <a:rPr lang="hu-HU" sz="1200" baseline="0" dirty="0">
                          <a:solidFill>
                            <a:schemeClr val="tx1"/>
                          </a:solidFill>
                        </a:rPr>
                        <a:t>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A küldése után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010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101</a:t>
                      </a:r>
                      <a:endParaRPr lang="en-US" sz="12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/>
                        <a:t>110</a:t>
                      </a:r>
                      <a:endParaRPr lang="en-US" sz="12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090117" y="4951828"/>
            <a:ext cx="0" cy="115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79565" y="534393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Idő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0237" y="5343937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10789" y="5713269"/>
            <a:ext cx="5072063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Korlátozott versenyes protokollok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</p:spPr>
            <p:txBody>
              <a:bodyPr>
                <a:normAutofit/>
              </a:bodyPr>
              <a:lstStyle/>
              <a:p>
                <a:r>
                  <a:rPr lang="hu-HU" sz="1800" b="1" dirty="0"/>
                  <a:t>Cél:</a:t>
                </a:r>
                <a:r>
                  <a:rPr lang="hu-HU" sz="1800" dirty="0"/>
                  <a:t> Ötvözni a versenyhelyzetes és ütközésmentes protokollok jó tulajdonságait. 	</a:t>
                </a:r>
              </a:p>
              <a:p>
                <a:r>
                  <a:rPr lang="hu-HU" sz="1800" b="1" dirty="0"/>
                  <a:t>korlátozott versenyes protokoll </a:t>
                </a:r>
                <a:r>
                  <a:rPr lang="hu-HU" sz="1800" dirty="0"/>
                  <a:t>– Olyan protokoll, amely kis terhelés esetén versenyhelyzetes technikát használ a kis késleltetés érdekében, illetve nagy terhelés mellett ütközésmentes technikát alkalmaz a csatorna jó kihasználása érdekében.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Szimmetrikus protokollok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Adott résben </a:t>
                </a:r>
                <a:r>
                  <a:rPr lang="hu-HU" sz="1800" i="1" dirty="0"/>
                  <a:t>k</a:t>
                </a:r>
                <a:r>
                  <a:rPr lang="hu-HU" sz="1800" dirty="0"/>
                  <a:t> állomás verseng, minden állomás </a:t>
                </a:r>
                <a:r>
                  <a:rPr lang="hu-HU" sz="1800" i="1" dirty="0"/>
                  <a:t>p</a:t>
                </a:r>
                <a:r>
                  <a:rPr lang="hu-HU" sz="1800" dirty="0"/>
                  <a:t> valószínűséggel adhat. A csatorna megszerzésének valószínűsége: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𝑘𝑝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hu-HU" sz="1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hu-HU" sz="18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siker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optim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lis</m:t>
                          </m:r>
                          <m: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hu-HU" sz="1800" b="0" i="0" smtClean="0">
                              <a:latin typeface="Cambria Math" panose="02040503050406030204" pitchFamily="18" charset="0"/>
                            </a:rPr>
                            <m:t>mellett</m:t>
                          </m:r>
                        </m:e>
                      </m:d>
                      <m:r>
                        <a:rPr lang="hu-HU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hu-HU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hu-H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hu-HU" sz="1800" dirty="0"/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Azaz a csatorna megszerzésének esélyeit a versenyhelyzetek számának csökkentésével érhetjük 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835" y="1523005"/>
                <a:ext cx="8473631" cy="4526931"/>
              </a:xfrm>
              <a:blipFill rotWithShape="1">
                <a:blip r:embed="rId2"/>
                <a:stretch>
                  <a:fillRect l="-647" t="-674" r="-10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28" y="4592538"/>
            <a:ext cx="3445343" cy="214514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1417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Történeti háttér</a:t>
            </a:r>
            <a:r>
              <a:rPr lang="hu-HU" sz="2000" dirty="0"/>
              <a:t> 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1943 – </a:t>
            </a:r>
            <a:r>
              <a:rPr lang="hu-HU" sz="2000" dirty="0" err="1"/>
              <a:t>Dorfman</a:t>
            </a:r>
            <a:r>
              <a:rPr lang="hu-HU" sz="2000" dirty="0"/>
              <a:t> a katonák szifiliszes fertőzöttségét vizsgálta.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1979 – </a:t>
            </a:r>
            <a:r>
              <a:rPr lang="hu-HU" sz="2000" dirty="0" err="1"/>
              <a:t>Capetanakis</a:t>
            </a:r>
            <a:r>
              <a:rPr lang="hu-HU" sz="2000" dirty="0"/>
              <a:t> bináris fa reprezentáció az algoritmus számítógépes változatával.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83080" y="5401992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01262" y="4156806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67173" y="4156806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290081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574953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628270" y="4656404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913142" y="4656404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36065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320936" y="4663438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913280" y="4663438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198151" y="4663438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913141" y="4149772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5560769" y="4149772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2867173" y="3427826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183380" y="3427826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080799" y="31474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52867" y="38416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60768" y="37804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03148" y="4406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09445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773043" y="4343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267145" y="43610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</a:t>
            </a:r>
            <a:endParaRPr lang="en-US" dirty="0"/>
          </a:p>
        </p:txBody>
      </p:sp>
      <p:sp>
        <p:nvSpPr>
          <p:cNvPr id="39" name="Left Brace 38"/>
          <p:cNvSpPr/>
          <p:nvPr/>
        </p:nvSpPr>
        <p:spPr>
          <a:xfrm rot="16200000">
            <a:off x="4134296" y="3408683"/>
            <a:ext cx="340014" cy="49174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900267" y="597698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állomások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7532" y="36108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32905" y="42203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747" y="49930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07811" y="49064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17256" y="42605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33033" y="49298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36064" y="49259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2867" y="3628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43462" y="49417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91587" y="49239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53613" y="4236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19772" y="49785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20597" y="4274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>
                <a:solidFill>
                  <a:srgbClr val="FF0000"/>
                </a:solidFill>
              </a:rPr>
              <a:t>1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5" grpId="0"/>
      <p:bldP spid="29" grpId="0"/>
      <p:bldP spid="31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fabejárási protokoll 2/</a:t>
            </a:r>
            <a:r>
              <a:rPr lang="hu-HU" dirty="0" err="1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Működés</a:t>
            </a:r>
          </a:p>
          <a:p>
            <a:pPr>
              <a:spcBef>
                <a:spcPts val="0"/>
              </a:spcBef>
            </a:pPr>
            <a:r>
              <a:rPr lang="hu-HU" sz="2000" i="1" dirty="0"/>
              <a:t>0</a:t>
            </a:r>
            <a:r>
              <a:rPr lang="hu-HU" sz="2000" dirty="0"/>
              <a:t>-adik időrésben mindenki küldhet.</a:t>
            </a:r>
          </a:p>
          <a:p>
            <a:pPr lvl="1"/>
            <a:r>
              <a:rPr lang="hu-HU" sz="2000" dirty="0"/>
              <a:t>Ha ütközés történik, akkor megkezdődik a fa </a:t>
            </a:r>
            <a:r>
              <a:rPr lang="hu-HU" sz="2000" i="1" dirty="0"/>
              <a:t>mélységi bejárása</a:t>
            </a:r>
            <a:r>
              <a:rPr lang="hu-HU" sz="2000" dirty="0"/>
              <a:t>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rések a fa egyes csomópontjaihoz vannak rendelve.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Ütközéskor rekurzívan az adott csomópont bal illetve jobb gyerekcsomópontjánál folytatódik a keresés.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Ha egy bitrés kihasználatlan marad, vagy pontosan egy állomás küld, akkor a szóban forgó csomópont keresése befejeződik. </a:t>
            </a:r>
          </a:p>
          <a:p>
            <a:pPr marL="0" indent="0">
              <a:buNone/>
            </a:pPr>
            <a:r>
              <a:rPr lang="hu-HU" sz="2000" b="1" dirty="0"/>
              <a:t>Következmény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Minél nagyobb a terhelés, annál mélyebben érdemes kezdeni a keresést.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3758063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Adaptív fabejárás példa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538887" y="3172068"/>
            <a:ext cx="665911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204798" y="3172068"/>
            <a:ext cx="712543" cy="50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627706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3912577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965895" y="3671666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50766" y="3671666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73689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6658560" y="3678700"/>
            <a:ext cx="367519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250905" y="3678700"/>
            <a:ext cx="284871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2535775" y="3678700"/>
            <a:ext cx="367520" cy="78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250766" y="3165034"/>
            <a:ext cx="64762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898393" y="3165034"/>
            <a:ext cx="760167" cy="513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204798" y="2443088"/>
            <a:ext cx="1316207" cy="728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21004" y="2443088"/>
            <a:ext cx="1377389" cy="72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945499" y="4786586"/>
            <a:ext cx="166978" cy="601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112477" y="4694254"/>
            <a:ext cx="448592" cy="693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2477" y="4694254"/>
            <a:ext cx="1167619" cy="69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112477" y="4694252"/>
            <a:ext cx="2462102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3112477" y="4694252"/>
            <a:ext cx="3166000" cy="69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66891" y="5387926"/>
            <a:ext cx="1686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Küldő állomások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4280480" y="2090057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Lightning Bolt 68"/>
          <p:cNvSpPr/>
          <p:nvPr/>
        </p:nvSpPr>
        <p:spPr>
          <a:xfrm>
            <a:off x="4223073" y="2158610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906562" y="284519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Lightning Bolt 70"/>
          <p:cNvSpPr/>
          <p:nvPr/>
        </p:nvSpPr>
        <p:spPr>
          <a:xfrm>
            <a:off x="2843433" y="2913796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Lightning Bolt 71"/>
          <p:cNvSpPr/>
          <p:nvPr/>
        </p:nvSpPr>
        <p:spPr>
          <a:xfrm>
            <a:off x="3692758" y="3350589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163742" y="3334711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3240413" y="4160920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4163870" y="4164576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5722384" y="284058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4853046" y="3391704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6484600" y="3356533"/>
            <a:ext cx="541479" cy="46423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Lightning Bolt 79"/>
          <p:cNvSpPr/>
          <p:nvPr/>
        </p:nvSpPr>
        <p:spPr>
          <a:xfrm>
            <a:off x="5669040" y="2898381"/>
            <a:ext cx="240910" cy="464234"/>
          </a:xfrm>
          <a:prstGeom prst="lightningBol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54</a:t>
            </a:fld>
            <a:endParaRPr lang="en-US"/>
          </a:p>
        </p:txBody>
      </p:sp>
      <p:sp>
        <p:nvSpPr>
          <p:cNvPr id="38" name="TextBox 3"/>
          <p:cNvSpPr txBox="1"/>
          <p:nvPr/>
        </p:nvSpPr>
        <p:spPr>
          <a:xfrm>
            <a:off x="2084211" y="4374431"/>
            <a:ext cx="5149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       B         C         D        E         F          G        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adatkapcsolati réteg „legtetején”…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  <a:r>
              <a:rPr lang="hu-HU" dirty="0"/>
              <a:t>, avagy hidak</a:t>
            </a:r>
            <a:endParaRPr lang="en-US" dirty="0"/>
          </a:p>
          <a:p>
            <a:pPr lvl="1"/>
            <a:r>
              <a:rPr lang="hu-HU" dirty="0"/>
              <a:t>Hogyan kapcsoljunk össze LAN-okat</a:t>
            </a:r>
            <a:r>
              <a:rPr lang="en-US" dirty="0"/>
              <a:t>?</a:t>
            </a:r>
          </a:p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Keretek forgalomirányítása a LAN-ok között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Plug-and-play, </a:t>
            </a:r>
            <a:r>
              <a:rPr lang="hu-HU" dirty="0"/>
              <a:t>önmagát konfiguráló</a:t>
            </a:r>
          </a:p>
          <a:p>
            <a:pPr lvl="1"/>
            <a:r>
              <a:rPr lang="hu-HU" dirty="0"/>
              <a:t>Esetleges hurkok feloldása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02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Pro: </a:t>
            </a:r>
            <a:r>
              <a:rPr lang="hu-HU" sz="2800" dirty="0"/>
              <a:t>Egyszerű</a:t>
            </a:r>
            <a:endParaRPr lang="en-US" sz="2800" dirty="0"/>
          </a:p>
          <a:p>
            <a:pPr lvl="1"/>
            <a:r>
              <a:rPr lang="hu-HU" sz="2400" dirty="0"/>
              <a:t>Olcsó és buta hardver</a:t>
            </a:r>
            <a:endParaRPr lang="en-US" sz="2400" dirty="0"/>
          </a:p>
          <a:p>
            <a:r>
              <a:rPr lang="hu-HU" sz="2800" dirty="0"/>
              <a:t>Kontra</a:t>
            </a:r>
            <a:r>
              <a:rPr lang="en-US" sz="2800" dirty="0"/>
              <a:t>: </a:t>
            </a:r>
            <a:r>
              <a:rPr lang="hu-HU" sz="2800" dirty="0"/>
              <a:t>Nem skálázható</a:t>
            </a:r>
            <a:endParaRPr lang="en-US" sz="2800" dirty="0"/>
          </a:p>
          <a:p>
            <a:pPr lvl="1"/>
            <a:r>
              <a:rPr lang="hu-HU" sz="2400" dirty="0"/>
              <a:t>Több állomás</a:t>
            </a:r>
            <a:r>
              <a:rPr lang="en-US" sz="2400" dirty="0"/>
              <a:t> = </a:t>
            </a:r>
            <a:r>
              <a:rPr lang="hu-HU" sz="2400" dirty="0"/>
              <a:t>több ütközés</a:t>
            </a:r>
            <a:r>
              <a:rPr lang="en-US" sz="2400" dirty="0"/>
              <a:t> = </a:t>
            </a:r>
            <a:r>
              <a:rPr lang="hu-HU" sz="2400" dirty="0"/>
              <a:t>káosz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Visszatekintés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</a:t>
            </a:r>
            <a:r>
              <a:rPr lang="hu-HU" dirty="0"/>
              <a:t> eredetileg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LAN-ok összekapcsolása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bridge-ek</a:t>
            </a:r>
            <a:r>
              <a:rPr lang="hu-HU" dirty="0"/>
              <a:t> lekorlátozzák az ütközési </a:t>
            </a:r>
            <a:br>
              <a:rPr lang="hu-HU" dirty="0"/>
            </a:br>
            <a:r>
              <a:rPr lang="hu-HU" dirty="0"/>
              <a:t>tartományok méretét</a:t>
            </a:r>
            <a:endParaRPr lang="en-US" dirty="0"/>
          </a:p>
          <a:p>
            <a:pPr lvl="1"/>
            <a:r>
              <a:rPr lang="hu-HU" dirty="0"/>
              <a:t>Jelentősen növelik a skálázhatóságot</a:t>
            </a:r>
            <a:endParaRPr lang="en-US" dirty="0"/>
          </a:p>
          <a:p>
            <a:pPr lvl="1"/>
            <a:r>
              <a:rPr lang="hu-HU" dirty="0"/>
              <a:t>Kérdés</a:t>
            </a:r>
            <a:r>
              <a:rPr lang="en-US" dirty="0"/>
              <a:t>: </a:t>
            </a:r>
            <a:r>
              <a:rPr lang="hu-HU" dirty="0"/>
              <a:t>lehetne-e az egész Internet egy </a:t>
            </a:r>
            <a:r>
              <a:rPr lang="hu-HU" dirty="0" err="1"/>
              <a:t>bridge-ekkel</a:t>
            </a:r>
            <a:r>
              <a:rPr lang="hu-HU" dirty="0"/>
              <a:t> összekötött tartomány</a:t>
            </a:r>
            <a:r>
              <a:rPr lang="en-US" dirty="0"/>
              <a:t>?</a:t>
            </a:r>
          </a:p>
          <a:p>
            <a:r>
              <a:rPr lang="hu-HU" dirty="0"/>
              <a:t>Hátrány</a:t>
            </a:r>
            <a:r>
              <a:rPr lang="en-US" dirty="0"/>
              <a:t>: </a:t>
            </a:r>
            <a:r>
              <a:rPr lang="hu-HU" dirty="0"/>
              <a:t>a </a:t>
            </a:r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sokkal komplexebb eszközök a </a:t>
            </a:r>
            <a:r>
              <a:rPr lang="hu-HU" dirty="0" err="1"/>
              <a:t>hub-oknál</a:t>
            </a:r>
            <a:endParaRPr lang="en-US" dirty="0"/>
          </a:p>
          <a:p>
            <a:pPr lvl="1"/>
            <a:r>
              <a:rPr lang="hu-HU" dirty="0"/>
              <a:t>Fizikai réteg VS Adatkapcsolati réteg</a:t>
            </a:r>
            <a:endParaRPr lang="en-US" dirty="0"/>
          </a:p>
          <a:p>
            <a:pPr lvl="1"/>
            <a:r>
              <a:rPr lang="hu-HU" dirty="0"/>
              <a:t>Memória pufferek, csomag feldolgozó hardver és </a:t>
            </a:r>
            <a:r>
              <a:rPr lang="hu-HU" dirty="0" err="1"/>
              <a:t>routing</a:t>
            </a:r>
            <a:r>
              <a:rPr lang="hu-HU" dirty="0"/>
              <a:t> (útválasztó) táblák szükségesek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12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  <a:r>
              <a:rPr lang="hu-HU" dirty="0" err="1"/>
              <a:t>-ek</a:t>
            </a:r>
            <a:r>
              <a:rPr lang="hu-HU" dirty="0"/>
              <a:t> (magyarul: hidak)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hu-HU" dirty="0"/>
              <a:t>Az</a:t>
            </a:r>
            <a:r>
              <a:rPr lang="en-US" dirty="0"/>
              <a:t> Ethernet switch</a:t>
            </a:r>
            <a:r>
              <a:rPr lang="hu-HU" dirty="0"/>
              <a:t> eredeti formája</a:t>
            </a:r>
            <a:endParaRPr lang="en-US" dirty="0"/>
          </a:p>
          <a:p>
            <a:r>
              <a:rPr lang="hu-HU" dirty="0"/>
              <a:t>Több</a:t>
            </a:r>
            <a:r>
              <a:rPr lang="en-US" dirty="0"/>
              <a:t> IEEE 802 LAN</a:t>
            </a:r>
            <a:r>
              <a:rPr lang="hu-HU" dirty="0" err="1"/>
              <a:t>-t</a:t>
            </a:r>
            <a:r>
              <a:rPr lang="hu-HU" dirty="0"/>
              <a:t> kapcsol össze a 2. rétegben</a:t>
            </a:r>
            <a:endParaRPr lang="en-US" dirty="0"/>
          </a:p>
          <a:p>
            <a:r>
              <a:rPr lang="hu-HU" dirty="0"/>
              <a:t>Célok</a:t>
            </a:r>
            <a:endParaRPr lang="en-US" dirty="0"/>
          </a:p>
          <a:p>
            <a:pPr lvl="1"/>
            <a:r>
              <a:rPr lang="hu-HU" dirty="0"/>
              <a:t>Ütközési tartományok számának csökkentése</a:t>
            </a:r>
            <a:endParaRPr lang="en-US" dirty="0"/>
          </a:p>
          <a:p>
            <a:pPr lvl="1"/>
            <a:r>
              <a:rPr lang="hu-HU" dirty="0"/>
              <a:t>Teljes átlátszóság</a:t>
            </a:r>
            <a:endParaRPr lang="en-US" dirty="0"/>
          </a:p>
          <a:p>
            <a:pPr lvl="2"/>
            <a:r>
              <a:rPr lang="en-US" dirty="0"/>
              <a:t>“Plug-and-play,” </a:t>
            </a:r>
            <a:r>
              <a:rPr lang="hu-HU" dirty="0"/>
              <a:t>önmagát konfiguráló</a:t>
            </a:r>
            <a:endParaRPr lang="en-US" dirty="0"/>
          </a:p>
          <a:p>
            <a:pPr lvl="2"/>
            <a:r>
              <a:rPr lang="hu-HU" dirty="0"/>
              <a:t>Nem szükségesek </a:t>
            </a:r>
            <a:r>
              <a:rPr lang="hu-HU" dirty="0" err="1"/>
              <a:t>hw</a:t>
            </a:r>
            <a:r>
              <a:rPr lang="hu-HU" dirty="0"/>
              <a:t> és </a:t>
            </a:r>
            <a:r>
              <a:rPr lang="hu-HU" dirty="0" err="1"/>
              <a:t>sw</a:t>
            </a:r>
            <a:r>
              <a:rPr lang="hu-HU" dirty="0"/>
              <a:t> változtatások a </a:t>
            </a:r>
            <a:r>
              <a:rPr lang="hu-HU" dirty="0" err="1"/>
              <a:t>hosztokon</a:t>
            </a:r>
            <a:r>
              <a:rPr lang="hu-HU" dirty="0"/>
              <a:t>/</a:t>
            </a:r>
            <a:r>
              <a:rPr lang="hu-HU" dirty="0" err="1"/>
              <a:t>hub-okon</a:t>
            </a:r>
            <a:endParaRPr lang="en-US" dirty="0"/>
          </a:p>
          <a:p>
            <a:pPr lvl="2"/>
            <a:r>
              <a:rPr lang="hu-HU" dirty="0"/>
              <a:t>Nem lehet hatással meglévő</a:t>
            </a:r>
            <a:r>
              <a:rPr lang="en-US" dirty="0"/>
              <a:t> LAN op</a:t>
            </a:r>
            <a:r>
              <a:rPr lang="hu-HU" dirty="0" err="1"/>
              <a:t>erációkra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6"/>
          <p:cNvSpPr/>
          <p:nvPr/>
        </p:nvSpPr>
        <p:spPr>
          <a:xfrm>
            <a:off x="497000" y="2377660"/>
            <a:ext cx="8440755" cy="2192533"/>
          </a:xfrm>
          <a:prstGeom prst="rect">
            <a:avLst/>
          </a:prstGeom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8529" y="2575832"/>
            <a:ext cx="8292970" cy="19585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Keretek továbbítása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(MAC) </a:t>
            </a:r>
            <a:r>
              <a:rPr lang="hu-HU" sz="3200" dirty="0">
                <a:solidFill>
                  <a:schemeClr val="bg1"/>
                </a:solidFill>
              </a:rPr>
              <a:t>címek tanulása</a:t>
            </a:r>
            <a:endParaRPr lang="en-US" sz="3200" dirty="0">
              <a:solidFill>
                <a:schemeClr val="bg1"/>
              </a:solidFill>
            </a:endParaRPr>
          </a:p>
          <a:p>
            <a:pPr marL="628650" indent="-514350">
              <a:buClr>
                <a:schemeClr val="bg1"/>
              </a:buClr>
              <a:buFont typeface="+mj-lt"/>
              <a:buAutoNum type="arabicPeriod"/>
            </a:pPr>
            <a:r>
              <a:rPr lang="hu-HU" sz="3200" dirty="0">
                <a:solidFill>
                  <a:schemeClr val="bg1"/>
                </a:solidFill>
              </a:rPr>
              <a:t>Feszítőfa (</a:t>
            </a:r>
            <a:r>
              <a:rPr lang="en-US" sz="3200" dirty="0">
                <a:solidFill>
                  <a:schemeClr val="bg1"/>
                </a:solidFill>
              </a:rPr>
              <a:t>Spanning Tree</a:t>
            </a:r>
            <a:r>
              <a:rPr lang="hu-HU" sz="3200" dirty="0">
                <a:solidFill>
                  <a:schemeClr val="bg1"/>
                </a:solidFill>
              </a:rPr>
              <a:t>)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Algorit</a:t>
            </a:r>
            <a:r>
              <a:rPr lang="hu-HU" sz="3200" dirty="0" err="1">
                <a:solidFill>
                  <a:schemeClr val="bg1"/>
                </a:solidFill>
              </a:rPr>
              <a:t>mus</a:t>
            </a:r>
            <a:r>
              <a:rPr lang="hu-HU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hu-HU" sz="3200" dirty="0">
                <a:solidFill>
                  <a:schemeClr val="bg1"/>
                </a:solidFill>
              </a:rPr>
              <a:t>a hurkok kezelésére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044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hu-HU" baseline="0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Keret Továbbító Táblák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</a:t>
            </a:r>
            <a:r>
              <a:rPr lang="hu-HU" sz="2400" dirty="0" err="1"/>
              <a:t>bridge</a:t>
            </a:r>
            <a:r>
              <a:rPr lang="hu-HU" sz="2400" dirty="0"/>
              <a:t> karbantart egy</a:t>
            </a:r>
            <a:r>
              <a:rPr lang="en-US" sz="2400" dirty="0"/>
              <a:t> </a:t>
            </a:r>
            <a:r>
              <a:rPr lang="hu-HU" sz="2400" dirty="0">
                <a:solidFill>
                  <a:schemeClr val="accent1"/>
                </a:solidFill>
              </a:rPr>
              <a:t>továbbító táblát (f</a:t>
            </a:r>
            <a:r>
              <a:rPr lang="en-US" sz="2400" dirty="0" err="1">
                <a:solidFill>
                  <a:schemeClr val="accent1"/>
                </a:solidFill>
              </a:rPr>
              <a:t>orwarding</a:t>
            </a:r>
            <a:r>
              <a:rPr lang="en-US" sz="2400" dirty="0">
                <a:solidFill>
                  <a:schemeClr val="accent1"/>
                </a:solidFill>
              </a:rPr>
              <a:t> table</a:t>
            </a:r>
            <a:r>
              <a:rPr lang="hu-HU" sz="2400" dirty="0">
                <a:solidFill>
                  <a:schemeClr val="accent1"/>
                </a:solidFill>
              </a:rPr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r>
                        <a:rPr lang="hu-HU" dirty="0"/>
                        <a:t>perc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hu-HU" dirty="0"/>
                        <a:t>mp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1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6309037" y="3431219"/>
            <a:ext cx="3035933" cy="954107"/>
            <a:chOff x="545369" y="4977544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545369" y="4977544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5372" y="4977544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Töröljük a régi bejegyzéseket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32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Címek tanulása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hu-HU" dirty="0"/>
              <a:t>Kézi beállítás is lehetséges, de</a:t>
            </a:r>
            <a:r>
              <a:rPr lang="en-US" dirty="0"/>
              <a:t>…</a:t>
            </a:r>
          </a:p>
          <a:p>
            <a:pPr lvl="1"/>
            <a:r>
              <a:rPr lang="hu-HU" dirty="0"/>
              <a:t>Időigényes</a:t>
            </a:r>
          </a:p>
          <a:p>
            <a:pPr lvl="1"/>
            <a:r>
              <a:rPr lang="hu-HU" dirty="0"/>
              <a:t>Potenciális hiba forrás</a:t>
            </a:r>
            <a:endParaRPr lang="en-US" dirty="0"/>
          </a:p>
          <a:p>
            <a:pPr lvl="1"/>
            <a:r>
              <a:rPr lang="hu-HU" dirty="0"/>
              <a:t>Nem alkalmazkodik a változásokhoz</a:t>
            </a:r>
            <a:r>
              <a:rPr lang="en-US" dirty="0"/>
              <a:t> (</a:t>
            </a:r>
            <a:r>
              <a:rPr lang="hu-HU" dirty="0"/>
              <a:t>új </a:t>
            </a:r>
            <a:r>
              <a:rPr lang="hu-HU" dirty="0" err="1"/>
              <a:t>hosztok</a:t>
            </a:r>
            <a:r>
              <a:rPr lang="hu-HU" dirty="0"/>
              <a:t> léphetnek be és régiek hagyhatják el a hálózatot</a:t>
            </a:r>
            <a:r>
              <a:rPr lang="en-US" dirty="0"/>
              <a:t>)</a:t>
            </a:r>
          </a:p>
          <a:p>
            <a:r>
              <a:rPr lang="hu-HU" dirty="0"/>
              <a:t>Ehelyett: tanuljuk meg a címeket</a:t>
            </a:r>
            <a:endParaRPr lang="en-US" dirty="0"/>
          </a:p>
          <a:p>
            <a:pPr lvl="1"/>
            <a:r>
              <a:rPr lang="hu-HU" dirty="0"/>
              <a:t>Tekintsük a</a:t>
            </a:r>
            <a:r>
              <a:rPr lang="en-US" dirty="0"/>
              <a:t> </a:t>
            </a:r>
            <a:r>
              <a:rPr lang="hu-HU" dirty="0">
                <a:solidFill>
                  <a:schemeClr val="accent1"/>
                </a:solidFill>
              </a:rPr>
              <a:t>forrás címeit</a:t>
            </a:r>
            <a:r>
              <a:rPr lang="en-US" dirty="0"/>
              <a:t> </a:t>
            </a:r>
            <a:r>
              <a:rPr lang="hu-HU" dirty="0"/>
              <a:t>a különböző portokon beérkező kereteknek --- képezzünk ebből egy táblázatot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</a:t>
                      </a:r>
                      <a:r>
                        <a:rPr lang="hu-HU" dirty="0"/>
                        <a:t>cím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846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Hurkok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hu-HU" dirty="0"/>
              <a:t>Ez megy a végtelenségig</a:t>
            </a:r>
            <a:endParaRPr lang="en-US" dirty="0"/>
          </a:p>
          <a:p>
            <a:pPr lvl="1"/>
            <a:r>
              <a:rPr lang="hu-HU" dirty="0"/>
              <a:t>Hogyan állítható meg?</a:t>
            </a:r>
            <a:endParaRPr lang="en-US" dirty="0"/>
          </a:p>
          <a:p>
            <a:r>
              <a:rPr lang="hu-HU" dirty="0"/>
              <a:t>Távolítsuk el a hurkokat a topológiából</a:t>
            </a:r>
            <a:endParaRPr lang="en-US" dirty="0"/>
          </a:p>
          <a:p>
            <a:pPr lvl="1"/>
            <a:r>
              <a:rPr lang="hu-HU" dirty="0"/>
              <a:t>A kábelek kihúzása nélkül</a:t>
            </a:r>
            <a:endParaRPr lang="en-US" dirty="0"/>
          </a:p>
          <a:p>
            <a:r>
              <a:rPr lang="en-US" dirty="0"/>
              <a:t>802.1</a:t>
            </a:r>
            <a:r>
              <a:rPr lang="hu-HU" dirty="0"/>
              <a:t> (LAN)</a:t>
            </a:r>
            <a:r>
              <a:rPr lang="en-US" dirty="0"/>
              <a:t> </a:t>
            </a:r>
            <a:r>
              <a:rPr lang="hu-HU" dirty="0"/>
              <a:t>definiál egy algoritmust </a:t>
            </a:r>
            <a:r>
              <a:rPr lang="hu-HU" dirty="0">
                <a:solidFill>
                  <a:schemeClr val="accent1"/>
                </a:solidFill>
              </a:rPr>
              <a:t>feszítőfa </a:t>
            </a:r>
            <a:r>
              <a:rPr lang="en-US" dirty="0"/>
              <a:t>f</a:t>
            </a:r>
            <a:r>
              <a:rPr lang="hu-HU" dirty="0"/>
              <a:t>építéséhez és karbantartásához, mely mentén lehetséges a keretek továbbítása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73918</TotalTime>
  <Words>4162</Words>
  <Application>Microsoft Office PowerPoint</Application>
  <PresentationFormat>Diavetítés a képernyőre (4:3 oldalarány)</PresentationFormat>
  <Paragraphs>833</Paragraphs>
  <Slides>64</Slides>
  <Notes>9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CSMA/CD - CSMA ütközés detektálással  (CD = Collision Detection)</vt:lpstr>
      <vt:lpstr>CSMA/CD</vt:lpstr>
      <vt:lpstr>CSMA/CD</vt:lpstr>
      <vt:lpstr>CSMA/CD Ütközések</vt:lpstr>
      <vt:lpstr>Binary Exponential Backoff –   Bináris exponenciális hátralék</vt:lpstr>
      <vt:lpstr>Binary Exponential Backoff</vt:lpstr>
      <vt:lpstr>Minimális keretméret</vt:lpstr>
      <vt:lpstr>CSMA/CD</vt:lpstr>
      <vt:lpstr>Minimális keretméret</vt:lpstr>
      <vt:lpstr>Minimális keretméret</vt:lpstr>
      <vt:lpstr>Kábelhossz példa</vt:lpstr>
      <vt:lpstr>Maximális keretméret</vt:lpstr>
      <vt:lpstr>Ütközésmentes protokollok</vt:lpstr>
      <vt:lpstr>Alapvető bittérkép protokoll  - Egy helyfoglalásos megoldás</vt:lpstr>
      <vt:lpstr>Bináris visszaszámlálás protokoll 1/2</vt:lpstr>
      <vt:lpstr>Bináris visszaszámlálás protokoll 2/2</vt:lpstr>
      <vt:lpstr>Korlátozott versenyes protokollok</vt:lpstr>
      <vt:lpstr>Adaptív fabejárási protokoll 1/2</vt:lpstr>
      <vt:lpstr>Adaptív fabejárási protokoll 2/2</vt:lpstr>
      <vt:lpstr>Adaptív fabejárás példa</vt:lpstr>
      <vt:lpstr>Az adatkapcsolati réteg „legtetején”…</vt:lpstr>
      <vt:lpstr>Visszatekintés</vt:lpstr>
      <vt:lpstr>LAN-ok összekapcsolása</vt:lpstr>
      <vt:lpstr>Bridge-ek (magyarul: hidak)</vt:lpstr>
      <vt:lpstr>Bridge-ek (magyarul: hidak)</vt:lpstr>
      <vt:lpstr>Keret Továbbító Táblák</vt:lpstr>
      <vt:lpstr>Címek tanulása</vt:lpstr>
      <vt:lpstr>Címek tanulása</vt:lpstr>
      <vt:lpstr>Hurkok problémája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974</cp:revision>
  <cp:lastPrinted>2012-08-22T04:00:45Z</cp:lastPrinted>
  <dcterms:created xsi:type="dcterms:W3CDTF">2012-01-03T02:22:46Z</dcterms:created>
  <dcterms:modified xsi:type="dcterms:W3CDTF">2022-10-19T08:08:42Z</dcterms:modified>
</cp:coreProperties>
</file>