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60"/>
  </p:notesMasterIdLst>
  <p:handoutMasterIdLst>
    <p:handoutMasterId r:id="rId61"/>
  </p:handoutMasterIdLst>
  <p:sldIdLst>
    <p:sldId id="388" r:id="rId2"/>
    <p:sldId id="669" r:id="rId3"/>
    <p:sldId id="670" r:id="rId4"/>
    <p:sldId id="671" r:id="rId5"/>
    <p:sldId id="690" r:id="rId6"/>
    <p:sldId id="678" r:id="rId7"/>
    <p:sldId id="679" r:id="rId8"/>
    <p:sldId id="680" r:id="rId9"/>
    <p:sldId id="681" r:id="rId10"/>
    <p:sldId id="682" r:id="rId11"/>
    <p:sldId id="683" r:id="rId12"/>
    <p:sldId id="684" r:id="rId13"/>
    <p:sldId id="685" r:id="rId14"/>
    <p:sldId id="686" r:id="rId15"/>
    <p:sldId id="687" r:id="rId16"/>
    <p:sldId id="688" r:id="rId17"/>
    <p:sldId id="691" r:id="rId18"/>
    <p:sldId id="692" r:id="rId19"/>
    <p:sldId id="702" r:id="rId20"/>
    <p:sldId id="703" r:id="rId21"/>
    <p:sldId id="520" r:id="rId22"/>
    <p:sldId id="521" r:id="rId23"/>
    <p:sldId id="522" r:id="rId24"/>
    <p:sldId id="523" r:id="rId25"/>
    <p:sldId id="535" r:id="rId26"/>
    <p:sldId id="544" r:id="rId27"/>
    <p:sldId id="559" r:id="rId28"/>
    <p:sldId id="560" r:id="rId29"/>
    <p:sldId id="471" r:id="rId30"/>
    <p:sldId id="472" r:id="rId31"/>
    <p:sldId id="526" r:id="rId32"/>
    <p:sldId id="705" r:id="rId33"/>
    <p:sldId id="474" r:id="rId34"/>
    <p:sldId id="548" r:id="rId35"/>
    <p:sldId id="475" r:id="rId36"/>
    <p:sldId id="476" r:id="rId37"/>
    <p:sldId id="473" r:id="rId38"/>
    <p:sldId id="547" r:id="rId39"/>
    <p:sldId id="477" r:id="rId40"/>
    <p:sldId id="549" r:id="rId41"/>
    <p:sldId id="524" r:id="rId42"/>
    <p:sldId id="478" r:id="rId43"/>
    <p:sldId id="479" r:id="rId44"/>
    <p:sldId id="480" r:id="rId45"/>
    <p:sldId id="704" r:id="rId46"/>
    <p:sldId id="543" r:id="rId47"/>
    <p:sldId id="695" r:id="rId48"/>
    <p:sldId id="481" r:id="rId49"/>
    <p:sldId id="482" r:id="rId50"/>
    <p:sldId id="483" r:id="rId51"/>
    <p:sldId id="550" r:id="rId52"/>
    <p:sldId id="484" r:id="rId53"/>
    <p:sldId id="505" r:id="rId54"/>
    <p:sldId id="506" r:id="rId55"/>
    <p:sldId id="504" r:id="rId56"/>
    <p:sldId id="485" r:id="rId57"/>
    <p:sldId id="486" r:id="rId58"/>
    <p:sldId id="459" r:id="rId59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669"/>
            <p14:sldId id="670"/>
            <p14:sldId id="671"/>
            <p14:sldId id="690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91"/>
            <p14:sldId id="692"/>
            <p14:sldId id="702"/>
            <p14:sldId id="703"/>
            <p14:sldId id="520"/>
            <p14:sldId id="521"/>
            <p14:sldId id="522"/>
            <p14:sldId id="523"/>
            <p14:sldId id="535"/>
            <p14:sldId id="544"/>
            <p14:sldId id="559"/>
            <p14:sldId id="560"/>
            <p14:sldId id="471"/>
            <p14:sldId id="472"/>
            <p14:sldId id="526"/>
            <p14:sldId id="705"/>
            <p14:sldId id="474"/>
            <p14:sldId id="548"/>
            <p14:sldId id="475"/>
            <p14:sldId id="476"/>
            <p14:sldId id="473"/>
            <p14:sldId id="547"/>
            <p14:sldId id="477"/>
            <p14:sldId id="549"/>
            <p14:sldId id="524"/>
            <p14:sldId id="478"/>
            <p14:sldId id="479"/>
            <p14:sldId id="480"/>
            <p14:sldId id="704"/>
            <p14:sldId id="543"/>
            <p14:sldId id="695"/>
            <p14:sldId id="481"/>
            <p14:sldId id="482"/>
            <p14:sldId id="483"/>
            <p14:sldId id="550"/>
            <p14:sldId id="484"/>
            <p14:sldId id="505"/>
            <p14:sldId id="506"/>
            <p14:sldId id="504"/>
            <p14:sldId id="485"/>
            <p14:sldId id="486"/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86159" autoAdjust="0"/>
  </p:normalViewPr>
  <p:slideViewPr>
    <p:cSldViewPr snapToGrid="0">
      <p:cViewPr varScale="1">
        <p:scale>
          <a:sx n="59" d="100"/>
          <a:sy n="59" d="100"/>
        </p:scale>
        <p:origin x="123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cforum.hu/szotar/eszk%F6z.html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MTU</a:t>
            </a:r>
            <a:r>
              <a:rPr lang="hu-HU" baseline="0" dirty="0"/>
              <a:t> miatt darabolás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25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TypeOfService</a:t>
            </a:r>
            <a:endParaRPr lang="hu-HU" dirty="0"/>
          </a:p>
          <a:p>
            <a:r>
              <a:rPr lang="hu-HU" dirty="0"/>
              <a:t>1-3</a:t>
            </a:r>
            <a:r>
              <a:rPr lang="hu-HU" baseline="0" dirty="0"/>
              <a:t>. PRECEDENCE pl.: Network </a:t>
            </a:r>
            <a:r>
              <a:rPr lang="hu-HU" baseline="0" dirty="0" err="1"/>
              <a:t>Control</a:t>
            </a:r>
            <a:r>
              <a:rPr lang="hu-HU" baseline="0" dirty="0"/>
              <a:t>, </a:t>
            </a:r>
            <a:r>
              <a:rPr lang="hu-HU" baseline="0" dirty="0" err="1"/>
              <a:t>Internetwork</a:t>
            </a:r>
            <a:r>
              <a:rPr lang="hu-HU" baseline="0" dirty="0"/>
              <a:t> </a:t>
            </a:r>
            <a:r>
              <a:rPr lang="hu-HU" baseline="0" dirty="0" err="1"/>
              <a:t>Control</a:t>
            </a:r>
            <a:r>
              <a:rPr lang="hu-HU" baseline="0" dirty="0"/>
              <a:t>, …</a:t>
            </a:r>
            <a:endParaRPr lang="hu-HU" dirty="0"/>
          </a:p>
          <a:p>
            <a:r>
              <a:rPr lang="hu-HU" dirty="0"/>
              <a:t>4. </a:t>
            </a:r>
            <a:r>
              <a:rPr lang="hu-HU" dirty="0" err="1"/>
              <a:t>Delay</a:t>
            </a:r>
            <a:r>
              <a:rPr lang="hu-HU" baseline="0" dirty="0"/>
              <a:t> (</a:t>
            </a:r>
            <a:r>
              <a:rPr lang="hu-HU" baseline="0" dirty="0" err="1"/>
              <a:t>Normal</a:t>
            </a:r>
            <a:r>
              <a:rPr lang="hu-HU" baseline="0" dirty="0"/>
              <a:t>/</a:t>
            </a:r>
            <a:r>
              <a:rPr lang="hu-HU" baseline="0" dirty="0" err="1"/>
              <a:t>Low</a:t>
            </a:r>
            <a:r>
              <a:rPr lang="hu-HU" baseline="0" dirty="0"/>
              <a:t>)</a:t>
            </a:r>
          </a:p>
          <a:p>
            <a:r>
              <a:rPr lang="hu-HU" baseline="0" dirty="0"/>
              <a:t>5. </a:t>
            </a:r>
            <a:r>
              <a:rPr lang="hu-HU" baseline="0" dirty="0" err="1"/>
              <a:t>Throughput</a:t>
            </a:r>
            <a:r>
              <a:rPr lang="hu-HU" baseline="0" dirty="0"/>
              <a:t> (</a:t>
            </a:r>
            <a:r>
              <a:rPr lang="hu-HU" baseline="0" dirty="0" err="1"/>
              <a:t>Normal</a:t>
            </a:r>
            <a:r>
              <a:rPr lang="hu-HU" baseline="0" dirty="0"/>
              <a:t>/</a:t>
            </a:r>
            <a:r>
              <a:rPr lang="hu-HU" baseline="0" dirty="0" err="1"/>
              <a:t>High</a:t>
            </a:r>
            <a:r>
              <a:rPr lang="hu-HU" baseline="0" dirty="0"/>
              <a:t>)</a:t>
            </a:r>
          </a:p>
          <a:p>
            <a:r>
              <a:rPr lang="hu-HU" baseline="0" dirty="0"/>
              <a:t>6. </a:t>
            </a:r>
            <a:r>
              <a:rPr lang="hu-HU" baseline="0" dirty="0" err="1"/>
              <a:t>Reliability</a:t>
            </a:r>
            <a:r>
              <a:rPr lang="hu-HU" baseline="0" dirty="0"/>
              <a:t> (</a:t>
            </a:r>
            <a:r>
              <a:rPr lang="hu-HU" baseline="0" dirty="0" err="1"/>
              <a:t>Normal</a:t>
            </a:r>
            <a:r>
              <a:rPr lang="hu-HU" baseline="0" dirty="0"/>
              <a:t>/</a:t>
            </a:r>
            <a:r>
              <a:rPr lang="hu-HU" baseline="0" dirty="0" err="1"/>
              <a:t>High</a:t>
            </a:r>
            <a:r>
              <a:rPr lang="hu-HU" baseline="0" dirty="0"/>
              <a:t>)</a:t>
            </a:r>
          </a:p>
          <a:p>
            <a:r>
              <a:rPr lang="hu-HU" baseline="0" dirty="0"/>
              <a:t>7-8. ECN</a:t>
            </a:r>
          </a:p>
          <a:p>
            <a:endParaRPr lang="hu-HU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93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Opciók </a:t>
            </a:r>
            <a:r>
              <a:rPr lang="hu-HU" dirty="0" err="1"/>
              <a:t>paddinggel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65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time, show</a:t>
            </a:r>
            <a:r>
              <a:rPr lang="en-US" baseline="0" dirty="0"/>
              <a:t> correlation between lookup speed and maximum line rate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F96E-C445-4FF1-86A3-96F5585B6D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218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2^24 16,78</a:t>
            </a:r>
            <a:r>
              <a:rPr lang="hu-HU" baseline="0" dirty="0"/>
              <a:t> MILLIÓ (128 darab)</a:t>
            </a:r>
          </a:p>
          <a:p>
            <a:r>
              <a:rPr lang="hu-HU" baseline="0" dirty="0"/>
              <a:t>56 536 </a:t>
            </a:r>
            <a:r>
              <a:rPr lang="hu-HU" baseline="0" dirty="0" err="1"/>
              <a:t>hoszt</a:t>
            </a:r>
            <a:r>
              <a:rPr lang="hu-HU" baseline="0" dirty="0"/>
              <a:t> (16 384 darab)</a:t>
            </a:r>
          </a:p>
          <a:p>
            <a:r>
              <a:rPr lang="hu-HU" baseline="0" dirty="0"/>
              <a:t>256 </a:t>
            </a:r>
            <a:r>
              <a:rPr lang="hu-HU" baseline="0" dirty="0" err="1"/>
              <a:t>hoszt</a:t>
            </a:r>
            <a:r>
              <a:rPr lang="hu-HU" baseline="0" dirty="0"/>
              <a:t> (2 097 152 darab)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28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 első típus megmondja, hogyan érhetők el a távoli hálózatok, a második pedig megmondja, hogyan érhetők el a helyi </a:t>
            </a:r>
            <a:r>
              <a:rPr lang="hu-H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hosztok</a:t>
            </a:r>
            <a:r>
              <a:rPr lang="hu-H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63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itt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50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GATEWAY</a:t>
            </a:r>
            <a:r>
              <a:rPr lang="hu-H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Két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különálló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hálózat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vagy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hálózati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szegmens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közötti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átjárást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lehetővé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tevő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eszköz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92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Flooding packets</a:t>
            </a:r>
            <a:r>
              <a:rPr lang="en-US" baseline="0" dirty="0"/>
              <a:t> until routes figured out</a:t>
            </a:r>
          </a:p>
          <a:p>
            <a:r>
              <a:rPr lang="en-US" baseline="0" dirty="0"/>
              <a:t>No load balancing</a:t>
            </a:r>
          </a:p>
          <a:p>
            <a:r>
              <a:rPr lang="en-US" baseline="0" dirty="0"/>
              <a:t>Addressing!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82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21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Routing</a:t>
            </a:r>
            <a:r>
              <a:rPr lang="hu-HU" dirty="0"/>
              <a:t> </a:t>
            </a:r>
            <a:r>
              <a:rPr lang="hu-HU" dirty="0" err="1"/>
              <a:t>Information</a:t>
            </a:r>
            <a:r>
              <a:rPr lang="hu-HU" dirty="0"/>
              <a:t> </a:t>
            </a:r>
            <a:r>
              <a:rPr lang="hu-HU" dirty="0" err="1"/>
              <a:t>Protocol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86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direkt szomszédokhoz</a:t>
            </a:r>
            <a:r>
              <a:rPr lang="hu-HU" baseline="0" dirty="0"/>
              <a:t> ismeri a késleltetést.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53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ALHÁLÓZATBAN</a:t>
            </a:r>
            <a:r>
              <a:rPr lang="hu-HU" baseline="0" dirty="0"/>
              <a:t> LÉVŐ ÖSSZES ROUTER SZERINT INDEXELVE</a:t>
            </a:r>
          </a:p>
          <a:p>
            <a:r>
              <a:rPr lang="hu-HU" baseline="0" dirty="0"/>
              <a:t>A megelőző saját táblázatot nem használja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83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509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circles to rectangles, don’t block the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1893117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Konvergál a helyes</a:t>
            </a:r>
            <a:r>
              <a:rPr lang="hu-HU" baseline="0" dirty="0"/>
              <a:t> válaszhoz, de lassan teszi.</a:t>
            </a:r>
          </a:p>
          <a:p>
            <a:r>
              <a:rPr lang="hu-HU" baseline="0" dirty="0"/>
              <a:t>Késleltetés mértékegysége legyen az ugrások száma.</a:t>
            </a:r>
          </a:p>
          <a:p>
            <a:r>
              <a:rPr lang="hu-HU" baseline="0" dirty="0"/>
              <a:t>Jó hír terjedése A megjavul (A addig végtelen súllyal szerepel.) leghosszabb útnyi csere kell.</a:t>
            </a:r>
          </a:p>
          <a:p>
            <a:r>
              <a:rPr lang="hu-HU" baseline="0" dirty="0"/>
              <a:t>Végtelen választása … (</a:t>
            </a:r>
            <a:r>
              <a:rPr lang="hu-HU" baseline="0" dirty="0" err="1"/>
              <a:t>hop</a:t>
            </a:r>
            <a:r>
              <a:rPr lang="hu-HU" baseline="0" dirty="0"/>
              <a:t>/késleltetés)</a:t>
            </a:r>
          </a:p>
          <a:p>
            <a:r>
              <a:rPr lang="hu-HU" baseline="0" dirty="0"/>
              <a:t>ROBOSZTUSSÁG??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35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r>
              <a:rPr lang="hu-HU" dirty="0"/>
              <a:t>Osztott láthatár</a:t>
            </a:r>
            <a:r>
              <a:rPr lang="hu-HU" baseline="0" dirty="0"/>
              <a:t> tiltott visszaúttal</a:t>
            </a:r>
            <a:endParaRPr lang="hu-HU" dirty="0"/>
          </a:p>
          <a:p>
            <a:pPr defTabSz="924458">
              <a:defRPr/>
            </a:pPr>
            <a:r>
              <a:rPr lang="hu-HU" dirty="0"/>
              <a:t>A </a:t>
            </a:r>
            <a:r>
              <a:rPr lang="hu-HU" dirty="0" err="1"/>
              <a:t>path</a:t>
            </a:r>
            <a:r>
              <a:rPr lang="hu-HU" dirty="0"/>
              <a:t> vektor a megoldás. (BGP) ELDÖNTENI,</a:t>
            </a:r>
            <a:r>
              <a:rPr lang="hu-HU" baseline="0" dirty="0"/>
              <a:t> hogy rajta van-e </a:t>
            </a:r>
            <a:r>
              <a:rPr lang="hu-HU" baseline="0"/>
              <a:t>az úton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83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hu-HU" sz="6000" cap="none" dirty="0"/>
              <a:t>Számítógépes Hálózatok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8" y="3496235"/>
            <a:ext cx="7329489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b="1" dirty="0">
                <a:solidFill>
                  <a:schemeClr val="tx1"/>
                </a:solidFill>
              </a:rPr>
              <a:t>8. Előadás</a:t>
            </a:r>
            <a:r>
              <a:rPr lang="en-US" sz="3600" b="1" dirty="0">
                <a:solidFill>
                  <a:schemeClr val="tx1"/>
                </a:solidFill>
              </a:rPr>
              <a:t>: </a:t>
            </a:r>
            <a:r>
              <a:rPr lang="hu-HU" sz="3600" b="1" dirty="0">
                <a:solidFill>
                  <a:schemeClr val="tx1"/>
                </a:solidFill>
              </a:rPr>
              <a:t>	Hálózati réteg 1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Based on slides from </a:t>
            </a:r>
            <a:r>
              <a:rPr lang="hu-HU" b="1" dirty="0"/>
              <a:t>Zoltán Ács ELTE</a:t>
            </a:r>
            <a:r>
              <a:rPr lang="hu-HU" dirty="0"/>
              <a:t> and </a:t>
            </a:r>
            <a:r>
              <a:rPr lang="en-US" dirty="0"/>
              <a:t>D. </a:t>
            </a:r>
            <a:r>
              <a:rPr lang="en-US" dirty="0" err="1"/>
              <a:t>Choffnes</a:t>
            </a:r>
            <a:r>
              <a:rPr lang="en-US" dirty="0"/>
              <a:t> Northeastern U.</a:t>
            </a:r>
            <a:r>
              <a:rPr lang="hu-HU" dirty="0"/>
              <a:t>, </a:t>
            </a:r>
            <a:r>
              <a:rPr lang="hu-HU" dirty="0" err="1"/>
              <a:t>Philippa</a:t>
            </a:r>
            <a:r>
              <a:rPr lang="hu-HU" dirty="0"/>
              <a:t>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 , </a:t>
            </a:r>
            <a:r>
              <a:rPr lang="en-US" dirty="0"/>
              <a:t>Revised </a:t>
            </a:r>
            <a:r>
              <a:rPr lang="hu-HU" dirty="0"/>
              <a:t>Spring</a:t>
            </a:r>
            <a:r>
              <a:rPr lang="en-US" dirty="0"/>
              <a:t> 201</a:t>
            </a:r>
            <a:r>
              <a:rPr lang="hu-HU" dirty="0"/>
              <a:t>6</a:t>
            </a:r>
            <a:r>
              <a:rPr lang="en-US" dirty="0"/>
              <a:t>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Távolságvektor alapú forgalomirányítás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Dinamikus algoritmusoknak 2 csoportja van:</a:t>
            </a:r>
          </a:p>
          <a:p>
            <a:pPr lvl="1"/>
            <a:r>
              <a:rPr lang="hu-HU" sz="2000" dirty="0"/>
              <a:t>távolságvektor alapú illetve (</a:t>
            </a:r>
            <a:r>
              <a:rPr lang="hu-HU" sz="2000" dirty="0" err="1"/>
              <a:t>distance</a:t>
            </a:r>
            <a:r>
              <a:rPr lang="hu-HU" sz="2000" dirty="0"/>
              <a:t> </a:t>
            </a:r>
            <a:r>
              <a:rPr lang="hu-HU" sz="2000" dirty="0" err="1"/>
              <a:t>vector</a:t>
            </a:r>
            <a:r>
              <a:rPr lang="hu-HU" sz="2000" dirty="0"/>
              <a:t> </a:t>
            </a:r>
            <a:r>
              <a:rPr lang="hu-HU" sz="2000" dirty="0" err="1"/>
              <a:t>routing</a:t>
            </a:r>
            <a:r>
              <a:rPr lang="hu-HU" sz="2000" dirty="0"/>
              <a:t>)</a:t>
            </a:r>
          </a:p>
          <a:p>
            <a:pPr lvl="1"/>
            <a:r>
              <a:rPr lang="hu-HU" sz="2000" dirty="0"/>
              <a:t>kapcsolatállapot alapú (</a:t>
            </a:r>
            <a:r>
              <a:rPr lang="hu-HU" sz="2000" dirty="0" err="1"/>
              <a:t>link-state</a:t>
            </a:r>
            <a:r>
              <a:rPr lang="hu-HU" sz="2000" dirty="0"/>
              <a:t> </a:t>
            </a:r>
            <a:r>
              <a:rPr lang="hu-HU" sz="2000" dirty="0" err="1"/>
              <a:t>routing</a:t>
            </a:r>
            <a:r>
              <a:rPr lang="hu-HU" sz="2000" dirty="0"/>
              <a:t>)</a:t>
            </a:r>
          </a:p>
          <a:p>
            <a:pPr lvl="1"/>
            <a:endParaRPr lang="hu-HU" sz="2000" dirty="0"/>
          </a:p>
          <a:p>
            <a:pPr lvl="1"/>
            <a:endParaRPr lang="hu-HU" sz="2000" dirty="0"/>
          </a:p>
          <a:p>
            <a:pPr lvl="1"/>
            <a:endParaRPr lang="hu-HU" sz="2000" dirty="0"/>
          </a:p>
          <a:p>
            <a:r>
              <a:rPr lang="hu-HU" sz="2000" b="1" u="sng" dirty="0"/>
              <a:t>Távolságvektor alapú</a:t>
            </a:r>
            <a:r>
              <a:rPr lang="hu-HU" sz="2000" dirty="0"/>
              <a:t>: Minden </a:t>
            </a:r>
            <a:r>
              <a:rPr lang="hu-HU" sz="2000" dirty="0" err="1"/>
              <a:t>router-nek</a:t>
            </a:r>
            <a:r>
              <a:rPr lang="hu-HU" sz="2000" dirty="0"/>
              <a:t> egy táblázatot kell karbantartania, amelyben minden célhoz szerepel a legrövidebb ismert távolság, és annak a vonalnak az azonosítója, amelyiken a célhoz lehet eljutni. A táblázatokat a szomszédoktól származó információk alapján frissítik.</a:t>
            </a:r>
          </a:p>
          <a:p>
            <a:pPr lvl="1"/>
            <a:r>
              <a:rPr lang="hu-HU" sz="2000" dirty="0"/>
              <a:t>Elosztott Bellman-Ford forgalomirányítási algoritmusként is nevezik.</a:t>
            </a:r>
          </a:p>
          <a:p>
            <a:pPr lvl="1"/>
            <a:r>
              <a:rPr lang="hu-HU" sz="2000" dirty="0"/>
              <a:t>ARPANET eredeti forgalomirányító algoritmusa ez volt. RIP (</a:t>
            </a:r>
            <a:r>
              <a:rPr lang="hu-HU" sz="2000" dirty="0" err="1"/>
              <a:t>Routing</a:t>
            </a:r>
            <a:r>
              <a:rPr lang="hu-HU" sz="2000" dirty="0"/>
              <a:t> </a:t>
            </a:r>
            <a:r>
              <a:rPr lang="hu-HU" sz="2000" dirty="0" err="1"/>
              <a:t>Information</a:t>
            </a:r>
            <a:r>
              <a:rPr lang="hu-HU" sz="2000" dirty="0"/>
              <a:t> </a:t>
            </a:r>
            <a:r>
              <a:rPr lang="hu-HU" sz="2000" dirty="0" err="1"/>
              <a:t>Protocol</a:t>
            </a:r>
            <a:r>
              <a:rPr lang="hu-HU" sz="2000" dirty="0"/>
              <a:t>) néven is ezt használták.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10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84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Távolságvektor alapú forgalomirányítás</a:t>
            </a:r>
            <a:br>
              <a:rPr lang="hu-HU" dirty="0"/>
            </a:br>
            <a:r>
              <a:rPr lang="hu-HU" dirty="0"/>
              <a:t>	Elosztott Bellman-Ford algoritmus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cap="small" dirty="0"/>
              <a:t>Környezet és működés</a:t>
            </a:r>
          </a:p>
          <a:p>
            <a:r>
              <a:rPr lang="hu-HU" sz="2000" dirty="0"/>
              <a:t>Minden csomópont csak a közvetlen szomszédjaival kommunikálhat. </a:t>
            </a:r>
          </a:p>
          <a:p>
            <a:r>
              <a:rPr lang="hu-HU" sz="2000" dirty="0"/>
              <a:t>Aszinkron működés.</a:t>
            </a:r>
          </a:p>
          <a:p>
            <a:r>
              <a:rPr lang="hu-HU" sz="2000" dirty="0"/>
              <a:t>Minden állomásnak van saját távolság vektora. Ezt </a:t>
            </a:r>
            <a:r>
              <a:rPr lang="hu-HU" sz="2000" dirty="0" err="1"/>
              <a:t>periodikusan</a:t>
            </a:r>
            <a:r>
              <a:rPr lang="hu-HU" sz="2000" dirty="0"/>
              <a:t> elküldi a direkt szomszédoknak.</a:t>
            </a:r>
          </a:p>
          <a:p>
            <a:r>
              <a:rPr lang="hu-HU" sz="2000" dirty="0"/>
              <a:t>A kapott távolság vektorok alapján minden csomópont új táblázatot állít elő.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11</a:t>
            </a:fld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42347" y="4498465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560122" y="4860251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192915" y="4313250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584569" y="5607273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801262" y="5341850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79933" y="5393838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5" idx="4"/>
            <a:endCxn id="30" idx="0"/>
          </p:cNvCxnSpPr>
          <p:nvPr/>
        </p:nvCxnSpPr>
        <p:spPr>
          <a:xfrm flipH="1">
            <a:off x="746872" y="4925336"/>
            <a:ext cx="62414" cy="468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0" idx="6"/>
            <a:endCxn id="28" idx="2"/>
          </p:cNvCxnSpPr>
          <p:nvPr/>
        </p:nvCxnSpPr>
        <p:spPr>
          <a:xfrm>
            <a:off x="913809" y="5607274"/>
            <a:ext cx="670760" cy="213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8" idx="6"/>
            <a:endCxn id="29" idx="2"/>
          </p:cNvCxnSpPr>
          <p:nvPr/>
        </p:nvCxnSpPr>
        <p:spPr>
          <a:xfrm flipV="1">
            <a:off x="1918446" y="5555286"/>
            <a:ext cx="882817" cy="265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1"/>
            <a:endCxn id="27" idx="5"/>
          </p:cNvCxnSpPr>
          <p:nvPr/>
        </p:nvCxnSpPr>
        <p:spPr>
          <a:xfrm flipH="1" flipV="1">
            <a:off x="2477897" y="4677606"/>
            <a:ext cx="372260" cy="726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0"/>
            <a:endCxn id="26" idx="4"/>
          </p:cNvCxnSpPr>
          <p:nvPr/>
        </p:nvCxnSpPr>
        <p:spPr>
          <a:xfrm flipH="1" flipV="1">
            <a:off x="1727060" y="5287121"/>
            <a:ext cx="24447" cy="320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6"/>
            <a:endCxn id="26" idx="2"/>
          </p:cNvCxnSpPr>
          <p:nvPr/>
        </p:nvCxnSpPr>
        <p:spPr>
          <a:xfrm>
            <a:off x="976224" y="4711900"/>
            <a:ext cx="583898" cy="361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6" idx="7"/>
            <a:endCxn id="27" idx="3"/>
          </p:cNvCxnSpPr>
          <p:nvPr/>
        </p:nvCxnSpPr>
        <p:spPr>
          <a:xfrm flipV="1">
            <a:off x="1845104" y="4677607"/>
            <a:ext cx="396706" cy="245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30028" y="56648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123624" y="45534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1142" y="49570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567091" y="525662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933786" y="44799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300182" y="56360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644834" y="48001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graphicFrame>
        <p:nvGraphicFramePr>
          <p:cNvPr id="45" name="Table 7"/>
          <p:cNvGraphicFramePr>
            <a:graphicFrameLocks noGrp="1"/>
          </p:cNvGraphicFramePr>
          <p:nvPr/>
        </p:nvGraphicFramePr>
        <p:xfrm>
          <a:off x="4267200" y="4313385"/>
          <a:ext cx="1630555" cy="2265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Cél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Ktsg</a:t>
                      </a:r>
                      <a:r>
                        <a:rPr lang="hu-HU" dirty="0"/>
                        <a:t>.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01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6" name="TextBox 8"/>
          <p:cNvSpPr txBox="1"/>
          <p:nvPr/>
        </p:nvSpPr>
        <p:spPr>
          <a:xfrm>
            <a:off x="2806141" y="4213029"/>
            <a:ext cx="15330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/>
              <a:t>C állomás </a:t>
            </a:r>
          </a:p>
          <a:p>
            <a:pPr algn="ctr"/>
            <a:r>
              <a:rPr lang="en-US" sz="2400" dirty="0"/>
              <a:t>DV </a:t>
            </a:r>
            <a:r>
              <a:rPr lang="hu-HU" sz="2400" dirty="0"/>
              <a:t>táblája</a:t>
            </a:r>
            <a:endParaRPr lang="en-US" sz="2400" dirty="0"/>
          </a:p>
        </p:txBody>
      </p:sp>
      <p:sp>
        <p:nvSpPr>
          <p:cNvPr id="47" name="Content Placeholder 5"/>
          <p:cNvSpPr txBox="1">
            <a:spLocks/>
          </p:cNvSpPr>
          <p:nvPr/>
        </p:nvSpPr>
        <p:spPr>
          <a:xfrm>
            <a:off x="6004436" y="4090737"/>
            <a:ext cx="2995186" cy="2315217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dirty="0"/>
              <a:t>Nincs bejegyzés </a:t>
            </a:r>
            <a:r>
              <a:rPr lang="en-US" sz="2000" dirty="0"/>
              <a:t>C</a:t>
            </a:r>
            <a:r>
              <a:rPr lang="hu-HU" sz="2000" dirty="0" err="1"/>
              <a:t>-hez</a:t>
            </a:r>
            <a:endParaRPr lang="en-US" sz="2000" dirty="0"/>
          </a:p>
          <a:p>
            <a:r>
              <a:rPr lang="hu-HU" sz="2000" dirty="0"/>
              <a:t>Kezdetben csak a közvetlen szomszédokhoz van </a:t>
            </a:r>
            <a:r>
              <a:rPr lang="hu-HU" sz="2000" dirty="0" err="1"/>
              <a:t>info</a:t>
            </a:r>
            <a:endParaRPr lang="en-US" sz="2000" dirty="0"/>
          </a:p>
          <a:p>
            <a:pPr lvl="1"/>
            <a:r>
              <a:rPr lang="hu-HU" sz="1800" dirty="0"/>
              <a:t>Más célállomások költsége</a:t>
            </a:r>
            <a:r>
              <a:rPr lang="en-US" sz="1800" dirty="0"/>
              <a:t> 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∞</a:t>
            </a:r>
          </a:p>
          <a:p>
            <a:r>
              <a:rPr lang="hu-HU" sz="2000" dirty="0">
                <a:cs typeface="Consolas" pitchFamily="49" charset="0"/>
              </a:rPr>
              <a:t>Végül kitöltött vektort kapunk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192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6" grpId="0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Initialization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1" name="Content Placeholder 50"/>
          <p:cNvGraphicFramePr>
            <a:graphicFrameLocks noGrp="1"/>
          </p:cNvGraphicFramePr>
          <p:nvPr>
            <p:ph sz="quarter" idx="1"/>
          </p:nvPr>
        </p:nvGraphicFramePr>
        <p:xfrm>
          <a:off x="4016835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130699" y="1536398"/>
            <a:ext cx="3457410" cy="221997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4" idx="4"/>
            <a:endCxn id="16" idx="2"/>
          </p:cNvCxnSpPr>
          <p:nvPr/>
        </p:nvCxnSpPr>
        <p:spPr>
          <a:xfrm>
            <a:off x="2095570" y="2178727"/>
            <a:ext cx="52656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4"/>
            <a:endCxn id="15" idx="2"/>
          </p:cNvCxnSpPr>
          <p:nvPr/>
        </p:nvCxnSpPr>
        <p:spPr>
          <a:xfrm>
            <a:off x="1093890" y="304958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1"/>
            <a:endCxn id="14" idx="3"/>
          </p:cNvCxnSpPr>
          <p:nvPr/>
        </p:nvCxnSpPr>
        <p:spPr>
          <a:xfrm flipV="1">
            <a:off x="722058" y="2360844"/>
            <a:ext cx="1001680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5" idx="1"/>
            <a:endCxn id="14" idx="3"/>
          </p:cNvCxnSpPr>
          <p:nvPr/>
        </p:nvCxnSpPr>
        <p:spPr>
          <a:xfrm flipH="1" flipV="1">
            <a:off x="1723737" y="2360844"/>
            <a:ext cx="185916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1"/>
            <a:endCxn id="16" idx="3"/>
          </p:cNvCxnSpPr>
          <p:nvPr/>
        </p:nvCxnSpPr>
        <p:spPr>
          <a:xfrm flipV="1">
            <a:off x="1909654" y="2360844"/>
            <a:ext cx="1084315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7811" y="22645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81561" y="17702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54134" y="235346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350225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351905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1537821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622136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23073" y="250833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138564" y="30008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622151" y="157598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A</a:t>
            </a:r>
          </a:p>
        </p:txBody>
      </p:sp>
      <p:graphicFrame>
        <p:nvGraphicFramePr>
          <p:cNvPr id="53" name="Content Placeholder 50"/>
          <p:cNvGraphicFramePr>
            <a:graphicFrameLocks/>
          </p:cNvGraphicFramePr>
          <p:nvPr/>
        </p:nvGraphicFramePr>
        <p:xfrm>
          <a:off x="6823139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444486" y="153690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graphicFrame>
        <p:nvGraphicFramePr>
          <p:cNvPr id="55" name="Content Placeholder 50"/>
          <p:cNvGraphicFramePr>
            <a:graphicFrameLocks/>
          </p:cNvGraphicFramePr>
          <p:nvPr/>
        </p:nvGraphicFramePr>
        <p:xfrm>
          <a:off x="4016835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4622151" y="4541220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graphicFrame>
        <p:nvGraphicFramePr>
          <p:cNvPr id="57" name="Content Placeholder 50"/>
          <p:cNvGraphicFramePr>
            <a:graphicFrameLocks/>
          </p:cNvGraphicFramePr>
          <p:nvPr/>
        </p:nvGraphicFramePr>
        <p:xfrm>
          <a:off x="6823139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7428456" y="451101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D</a:t>
            </a:r>
          </a:p>
        </p:txBody>
      </p:sp>
      <p:sp>
        <p:nvSpPr>
          <p:cNvPr id="60" name="Text Box 141"/>
          <p:cNvSpPr txBox="1">
            <a:spLocks noChangeArrowheads="1"/>
          </p:cNvSpPr>
          <p:nvPr/>
        </p:nvSpPr>
        <p:spPr bwMode="auto">
          <a:xfrm>
            <a:off x="137201" y="4386945"/>
            <a:ext cx="347685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Initialization:</a:t>
            </a:r>
            <a:r>
              <a:rPr lang="en-US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   </a:t>
            </a:r>
            <a:r>
              <a:rPr lang="en-US" b="1" dirty="0"/>
              <a:t>for all</a:t>
            </a:r>
            <a:r>
              <a:rPr lang="en-US" dirty="0"/>
              <a:t> neighbors </a:t>
            </a:r>
            <a:r>
              <a:rPr lang="en-US" i="1" dirty="0"/>
              <a:t>V </a:t>
            </a:r>
            <a:r>
              <a:rPr lang="en-US" dirty="0"/>
              <a:t> </a:t>
            </a:r>
            <a:r>
              <a:rPr lang="en-US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    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i="1" dirty="0"/>
              <a:t>V</a:t>
            </a:r>
            <a:r>
              <a:rPr lang="en-US" dirty="0"/>
              <a:t> adjacent to </a:t>
            </a:r>
            <a:r>
              <a:rPr lang="en-US" i="1" dirty="0"/>
              <a:t>A</a:t>
            </a:r>
            <a:r>
              <a:rPr lang="en-US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       D(</a:t>
            </a:r>
            <a:r>
              <a:rPr lang="en-US" i="1" dirty="0"/>
              <a:t>A, V</a:t>
            </a:r>
            <a:r>
              <a:rPr lang="en-US" dirty="0"/>
              <a:t>) = c(</a:t>
            </a:r>
            <a:r>
              <a:rPr lang="en-US" i="1" dirty="0"/>
              <a:t>A,V</a:t>
            </a:r>
            <a:r>
              <a:rPr lang="en-US" dirty="0"/>
              <a:t>);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b="1" dirty="0"/>
              <a:t>   else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       D(</a:t>
            </a:r>
            <a:r>
              <a:rPr lang="en-US" i="1" dirty="0"/>
              <a:t>A, V</a:t>
            </a:r>
            <a:r>
              <a:rPr lang="en-US" dirty="0"/>
              <a:t>) = ∞; </a:t>
            </a:r>
          </a:p>
          <a:p>
            <a:pPr marL="457200" indent="-457200" algn="l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75568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Vector: 1</a:t>
            </a:r>
            <a:r>
              <a:rPr lang="en-US" baseline="30000" dirty="0"/>
              <a:t>st</a:t>
            </a:r>
            <a:r>
              <a:rPr lang="en-US" dirty="0"/>
              <a:t> Iteration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1" name="Content Placeholder 50"/>
          <p:cNvGraphicFramePr>
            <a:graphicFrameLocks noGrp="1"/>
          </p:cNvGraphicFramePr>
          <p:nvPr>
            <p:ph sz="quarter" idx="1"/>
          </p:nvPr>
        </p:nvGraphicFramePr>
        <p:xfrm>
          <a:off x="4016835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130699" y="1536398"/>
            <a:ext cx="3457410" cy="221997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4" idx="4"/>
            <a:endCxn id="16" idx="2"/>
          </p:cNvCxnSpPr>
          <p:nvPr/>
        </p:nvCxnSpPr>
        <p:spPr>
          <a:xfrm>
            <a:off x="2095570" y="2178727"/>
            <a:ext cx="52656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4"/>
            <a:endCxn id="15" idx="2"/>
          </p:cNvCxnSpPr>
          <p:nvPr/>
        </p:nvCxnSpPr>
        <p:spPr>
          <a:xfrm>
            <a:off x="1093890" y="304958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1"/>
            <a:endCxn id="14" idx="3"/>
          </p:cNvCxnSpPr>
          <p:nvPr/>
        </p:nvCxnSpPr>
        <p:spPr>
          <a:xfrm flipV="1">
            <a:off x="722058" y="2360844"/>
            <a:ext cx="1001680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5" idx="1"/>
            <a:endCxn id="14" idx="3"/>
          </p:cNvCxnSpPr>
          <p:nvPr/>
        </p:nvCxnSpPr>
        <p:spPr>
          <a:xfrm flipH="1" flipV="1">
            <a:off x="1723737" y="2360844"/>
            <a:ext cx="185916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1"/>
            <a:endCxn id="16" idx="3"/>
          </p:cNvCxnSpPr>
          <p:nvPr/>
        </p:nvCxnSpPr>
        <p:spPr>
          <a:xfrm flipV="1">
            <a:off x="1909654" y="2360844"/>
            <a:ext cx="1084315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7811" y="22645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81561" y="17702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54134" y="235346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350225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351905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1537821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622136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23073" y="250833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138564" y="30008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622151" y="157598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A</a:t>
            </a:r>
          </a:p>
        </p:txBody>
      </p:sp>
      <p:graphicFrame>
        <p:nvGraphicFramePr>
          <p:cNvPr id="53" name="Content Placeholder 50"/>
          <p:cNvGraphicFramePr>
            <a:graphicFrameLocks/>
          </p:cNvGraphicFramePr>
          <p:nvPr/>
        </p:nvGraphicFramePr>
        <p:xfrm>
          <a:off x="6823139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444486" y="153690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graphicFrame>
        <p:nvGraphicFramePr>
          <p:cNvPr id="55" name="Content Placeholder 50"/>
          <p:cNvGraphicFramePr>
            <a:graphicFrameLocks/>
          </p:cNvGraphicFramePr>
          <p:nvPr/>
        </p:nvGraphicFramePr>
        <p:xfrm>
          <a:off x="4016835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4600379" y="4541220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graphicFrame>
        <p:nvGraphicFramePr>
          <p:cNvPr id="57" name="Content Placeholder 50"/>
          <p:cNvGraphicFramePr>
            <a:graphicFrameLocks/>
          </p:cNvGraphicFramePr>
          <p:nvPr/>
        </p:nvGraphicFramePr>
        <p:xfrm>
          <a:off x="6823139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7406684" y="451101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D</a:t>
            </a:r>
          </a:p>
        </p:txBody>
      </p:sp>
      <p:sp>
        <p:nvSpPr>
          <p:cNvPr id="28" name="Text Box 144"/>
          <p:cNvSpPr txBox="1">
            <a:spLocks noChangeArrowheads="1"/>
          </p:cNvSpPr>
          <p:nvPr/>
        </p:nvSpPr>
        <p:spPr bwMode="auto">
          <a:xfrm>
            <a:off x="-20235" y="3314757"/>
            <a:ext cx="4009559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/>
            <a:r>
              <a:rPr lang="en-US" sz="1600" i="1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i="1" dirty="0"/>
              <a:t> </a:t>
            </a:r>
            <a:r>
              <a:rPr lang="en-US" sz="1600" b="1" i="1" dirty="0"/>
              <a:t>loop:</a:t>
            </a:r>
            <a:r>
              <a:rPr lang="en-US" sz="1600" dirty="0"/>
              <a:t> </a:t>
            </a:r>
          </a:p>
          <a:p>
            <a:pPr marL="457200" indent="-457200" algn="l"/>
            <a:r>
              <a:rPr lang="en-US" sz="1600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</a:t>
            </a:r>
            <a:r>
              <a:rPr lang="en-US" sz="1600" b="1" dirty="0"/>
              <a:t>else if</a:t>
            </a:r>
            <a:r>
              <a:rPr lang="en-US" sz="1600" dirty="0"/>
              <a:t> (update D(</a:t>
            </a:r>
            <a:r>
              <a:rPr lang="en-US" sz="1600" i="1" dirty="0"/>
              <a:t>V, Y</a:t>
            </a:r>
            <a:r>
              <a:rPr lang="en-US" sz="1600" dirty="0"/>
              <a:t>) received from </a:t>
            </a:r>
            <a:r>
              <a:rPr lang="en-US" sz="1600" i="1" dirty="0"/>
              <a:t>V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</a:t>
            </a:r>
            <a:r>
              <a:rPr lang="en-US" sz="1600" b="1" dirty="0"/>
              <a:t>for all</a:t>
            </a:r>
            <a:r>
              <a:rPr lang="en-US" sz="1600" dirty="0"/>
              <a:t> destinations Y </a:t>
            </a:r>
            <a:r>
              <a:rPr lang="en-US" sz="1600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</a:t>
            </a:r>
            <a:r>
              <a:rPr lang="en-US" sz="1600" b="1" dirty="0"/>
              <a:t>if</a:t>
            </a:r>
            <a:r>
              <a:rPr lang="en-US" sz="1600" dirty="0"/>
              <a:t> (destination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  D(</a:t>
            </a:r>
            <a:r>
              <a:rPr lang="en-US" sz="1600" i="1" dirty="0"/>
              <a:t>A,Y</a:t>
            </a:r>
            <a:r>
              <a:rPr lang="en-US" sz="1600" dirty="0"/>
              <a:t>) = D(</a:t>
            </a:r>
            <a:r>
              <a:rPr lang="en-US" sz="1600" i="1" dirty="0"/>
              <a:t>A,V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</a:t>
            </a:r>
            <a:r>
              <a:rPr lang="en-US" sz="1600" b="1" dirty="0"/>
              <a:t>else</a:t>
            </a:r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  D(A, Y) =</a:t>
            </a:r>
          </a:p>
          <a:p>
            <a:pPr algn="l"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/>
              <a:t>	min(D(</a:t>
            </a:r>
            <a:r>
              <a:rPr lang="en-US" sz="1600" i="1" dirty="0"/>
              <a:t>A, Y</a:t>
            </a:r>
            <a:r>
              <a:rPr lang="en-US" sz="1600" dirty="0"/>
              <a:t>),</a:t>
            </a:r>
          </a:p>
          <a:p>
            <a:pPr algn="l"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/>
              <a:t>	D(</a:t>
            </a:r>
            <a:r>
              <a:rPr lang="en-US" sz="1600" i="1" dirty="0"/>
              <a:t>A, 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/>
              <a:t>if</a:t>
            </a:r>
            <a:r>
              <a:rPr lang="en-US" sz="1600" dirty="0"/>
              <a:t> (there is a new min. for </a:t>
            </a:r>
            <a:r>
              <a:rPr lang="en-US" sz="1600" dirty="0" err="1"/>
              <a:t>dest</a:t>
            </a:r>
            <a:r>
              <a:rPr lang="en-US" sz="1600" dirty="0"/>
              <a:t>. </a:t>
            </a:r>
            <a:r>
              <a:rPr lang="en-US" sz="1600" i="1" dirty="0"/>
              <a:t>Y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  </a:t>
            </a:r>
            <a:r>
              <a:rPr lang="en-US" sz="1600" b="1" dirty="0"/>
              <a:t>send</a:t>
            </a:r>
            <a:r>
              <a:rPr lang="en-US" sz="1600" dirty="0"/>
              <a:t> D(</a:t>
            </a:r>
            <a:r>
              <a:rPr lang="en-US" sz="1600" i="1" dirty="0"/>
              <a:t>A, Y</a:t>
            </a:r>
            <a:r>
              <a:rPr lang="en-US" sz="1600" dirty="0"/>
              <a:t>) to all neighbors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/>
              <a:t>forever</a:t>
            </a:r>
            <a:r>
              <a:rPr lang="en-US" sz="1600" dirty="0"/>
              <a:t> </a:t>
            </a:r>
          </a:p>
        </p:txBody>
      </p:sp>
      <p:cxnSp>
        <p:nvCxnSpPr>
          <p:cNvPr id="6" name="Straight Arrow Connector 5"/>
          <p:cNvCxnSpPr>
            <a:stCxn id="15" idx="2"/>
            <a:endCxn id="13" idx="4"/>
          </p:cNvCxnSpPr>
          <p:nvPr/>
        </p:nvCxnSpPr>
        <p:spPr>
          <a:xfrm flipH="1">
            <a:off x="1093890" y="3049588"/>
            <a:ext cx="44393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6" idx="0"/>
            <a:endCxn id="51" idx="2"/>
          </p:cNvCxnSpPr>
          <p:nvPr/>
        </p:nvCxnSpPr>
        <p:spPr>
          <a:xfrm flipH="1" flipV="1">
            <a:off x="5167455" y="3486038"/>
            <a:ext cx="2151" cy="1055182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4855346" y="3116706"/>
            <a:ext cx="311304" cy="369332"/>
            <a:chOff x="5737051" y="3828962"/>
            <a:chExt cx="311304" cy="369332"/>
          </a:xfrm>
        </p:grpSpPr>
        <p:sp>
          <p:nvSpPr>
            <p:cNvPr id="24" name="Rectangle 23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37051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626914" y="3116706"/>
            <a:ext cx="324128" cy="369332"/>
            <a:chOff x="5730640" y="3828962"/>
            <a:chExt cx="324128" cy="369332"/>
          </a:xfrm>
        </p:grpSpPr>
        <p:sp>
          <p:nvSpPr>
            <p:cNvPr id="41" name="Rectangle 40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30640" y="382896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 flipH="1">
            <a:off x="1753332" y="4872472"/>
            <a:ext cx="6413005" cy="954107"/>
            <a:chOff x="1219200" y="4876799"/>
            <a:chExt cx="5181605" cy="1384995"/>
          </a:xfrm>
        </p:grpSpPr>
        <p:sp>
          <p:nvSpPr>
            <p:cNvPr id="44" name="Rectangular Callout 43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1257"/>
                <a:gd name="adj2" fmla="val -187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D(A,D) = min(D(A,D), D(A,C)+D(C,D))</a:t>
              </a:r>
            </a:p>
            <a:p>
              <a:pPr lvl="0"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= min(</a:t>
              </a:r>
              <a:r>
                <a:rPr lang="en-US" sz="28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∞</a:t>
              </a:r>
              <a:r>
                <a:rPr lang="en-US" sz="2800" dirty="0">
                  <a:solidFill>
                    <a:schemeClr val="bg1"/>
                  </a:solidFill>
                  <a:cs typeface="Consolas" pitchFamily="49" charset="0"/>
                </a:rPr>
                <a:t>, 7 + 1) = 8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46" name="Straight Arrow Connector 45"/>
          <p:cNvCxnSpPr>
            <a:stCxn id="14" idx="3"/>
            <a:endCxn id="13" idx="1"/>
          </p:cNvCxnSpPr>
          <p:nvPr/>
        </p:nvCxnSpPr>
        <p:spPr>
          <a:xfrm flipH="1">
            <a:off x="722058" y="2360844"/>
            <a:ext cx="1001680" cy="506631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6319032" y="2867473"/>
            <a:ext cx="44393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4856057" y="2726245"/>
            <a:ext cx="311304" cy="369332"/>
            <a:chOff x="5737052" y="3828962"/>
            <a:chExt cx="311304" cy="369332"/>
          </a:xfrm>
        </p:grpSpPr>
        <p:sp>
          <p:nvSpPr>
            <p:cNvPr id="63" name="Rectangle 62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737052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639647" y="2726245"/>
            <a:ext cx="300082" cy="369332"/>
            <a:chOff x="5742663" y="3828962"/>
            <a:chExt cx="300081" cy="369332"/>
          </a:xfrm>
        </p:grpSpPr>
        <p:sp>
          <p:nvSpPr>
            <p:cNvPr id="66" name="Rectangle 65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742663" y="3828962"/>
              <a:ext cx="300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855350" y="3116706"/>
            <a:ext cx="311304" cy="369332"/>
            <a:chOff x="5737052" y="3828962"/>
            <a:chExt cx="311304" cy="369332"/>
          </a:xfrm>
        </p:grpSpPr>
        <p:sp>
          <p:nvSpPr>
            <p:cNvPr id="69" name="Rectangle 68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37052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638941" y="3116706"/>
            <a:ext cx="300082" cy="369332"/>
            <a:chOff x="5742663" y="3828962"/>
            <a:chExt cx="300081" cy="369332"/>
          </a:xfrm>
        </p:grpSpPr>
        <p:sp>
          <p:nvSpPr>
            <p:cNvPr id="72" name="Rectangle 71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742663" y="3828962"/>
              <a:ext cx="300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 flipH="1">
            <a:off x="1657137" y="4294998"/>
            <a:ext cx="6413005" cy="954107"/>
            <a:chOff x="1219200" y="4876799"/>
            <a:chExt cx="5181605" cy="1384995"/>
          </a:xfrm>
        </p:grpSpPr>
        <p:sp>
          <p:nvSpPr>
            <p:cNvPr id="75" name="Rectangular Callout 74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1257"/>
                <a:gd name="adj2" fmla="val -187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D(A,C) = min(D(A,C), D(A,B)+D(B,C))</a:t>
              </a:r>
            </a:p>
            <a:p>
              <a:pPr lvl="0"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= min(</a:t>
              </a:r>
              <a:r>
                <a:rPr lang="en-US" sz="2800" dirty="0">
                  <a:solidFill>
                    <a:schemeClr val="bg1"/>
                  </a:solidFill>
                  <a:cs typeface="Consolas" pitchFamily="49" charset="0"/>
                </a:rPr>
                <a:t>7, 2 + 1) = 3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 flipH="1">
            <a:off x="1731962" y="4872472"/>
            <a:ext cx="6413005" cy="954107"/>
            <a:chOff x="1219200" y="4876799"/>
            <a:chExt cx="5181605" cy="1384995"/>
          </a:xfrm>
        </p:grpSpPr>
        <p:sp>
          <p:nvSpPr>
            <p:cNvPr id="78" name="Rectangular Callout 77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1257"/>
                <a:gd name="adj2" fmla="val -187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D(A,D) = min(D(A,D), D(A,B)+D(B,D))</a:t>
              </a:r>
            </a:p>
            <a:p>
              <a:pPr lvl="0"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= min(</a:t>
              </a:r>
              <a:r>
                <a:rPr lang="en-US" sz="2800" dirty="0">
                  <a:solidFill>
                    <a:schemeClr val="bg1"/>
                  </a:solidFill>
                  <a:cs typeface="Consolas" pitchFamily="49" charset="0"/>
                </a:rPr>
                <a:t>8, 2 + 3) = 5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 flipH="1">
            <a:off x="6258503" y="2867473"/>
            <a:ext cx="564991" cy="0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6258503" y="5831107"/>
            <a:ext cx="564991" cy="0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8070137" y="3566972"/>
            <a:ext cx="5" cy="1059459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5169606" y="3486038"/>
            <a:ext cx="5" cy="1059459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6121595" y="3566972"/>
            <a:ext cx="701899" cy="1259725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7642229" y="3116706"/>
            <a:ext cx="311304" cy="369332"/>
            <a:chOff x="5737052" y="3828962"/>
            <a:chExt cx="311304" cy="369332"/>
          </a:xfrm>
        </p:grpSpPr>
        <p:sp>
          <p:nvSpPr>
            <p:cNvPr id="92" name="Rectangle 91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737052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413791" y="3116706"/>
            <a:ext cx="324128" cy="369332"/>
            <a:chOff x="5730640" y="3828962"/>
            <a:chExt cx="324128" cy="369332"/>
          </a:xfrm>
        </p:grpSpPr>
        <p:sp>
          <p:nvSpPr>
            <p:cNvPr id="95" name="Rectangle 94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730640" y="382896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652426" y="5347231"/>
            <a:ext cx="311304" cy="369332"/>
            <a:chOff x="5737052" y="3828962"/>
            <a:chExt cx="311304" cy="369332"/>
          </a:xfrm>
        </p:grpSpPr>
        <p:sp>
          <p:nvSpPr>
            <p:cNvPr id="104" name="Rectangle 103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737052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8436016" y="5347231"/>
            <a:ext cx="300082" cy="369332"/>
            <a:chOff x="5742663" y="3828962"/>
            <a:chExt cx="300081" cy="369332"/>
          </a:xfrm>
        </p:grpSpPr>
        <p:sp>
          <p:nvSpPr>
            <p:cNvPr id="107" name="Rectangle 106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742663" y="3828962"/>
              <a:ext cx="300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827730" y="5342619"/>
            <a:ext cx="311304" cy="369332"/>
            <a:chOff x="5737052" y="3828962"/>
            <a:chExt cx="311304" cy="369332"/>
          </a:xfrm>
        </p:grpSpPr>
        <p:sp>
          <p:nvSpPr>
            <p:cNvPr id="116" name="Rectangle 115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737052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611320" y="5342619"/>
            <a:ext cx="300082" cy="369332"/>
            <a:chOff x="5742663" y="3828962"/>
            <a:chExt cx="300081" cy="369332"/>
          </a:xfrm>
        </p:grpSpPr>
        <p:sp>
          <p:nvSpPr>
            <p:cNvPr id="119" name="Rectangle 118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742663" y="3828962"/>
              <a:ext cx="300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27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Distance Vector: End of 3</a:t>
            </a:r>
            <a:r>
              <a:rPr lang="en-US" baseline="30000" dirty="0"/>
              <a:t>rd</a:t>
            </a:r>
            <a:r>
              <a:rPr lang="en-US" dirty="0"/>
              <a:t> Iteration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1" name="Content Placeholder 50"/>
          <p:cNvGraphicFramePr>
            <a:graphicFrameLocks noGrp="1"/>
          </p:cNvGraphicFramePr>
          <p:nvPr>
            <p:ph sz="quarter" idx="1"/>
          </p:nvPr>
        </p:nvGraphicFramePr>
        <p:xfrm>
          <a:off x="4016835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130699" y="1536398"/>
            <a:ext cx="3457410" cy="221997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4" idx="4"/>
            <a:endCxn id="16" idx="2"/>
          </p:cNvCxnSpPr>
          <p:nvPr/>
        </p:nvCxnSpPr>
        <p:spPr>
          <a:xfrm>
            <a:off x="2095570" y="2178727"/>
            <a:ext cx="52656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4"/>
            <a:endCxn id="15" idx="2"/>
          </p:cNvCxnSpPr>
          <p:nvPr/>
        </p:nvCxnSpPr>
        <p:spPr>
          <a:xfrm>
            <a:off x="1093890" y="304958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1"/>
            <a:endCxn id="14" idx="3"/>
          </p:cNvCxnSpPr>
          <p:nvPr/>
        </p:nvCxnSpPr>
        <p:spPr>
          <a:xfrm flipV="1">
            <a:off x="722058" y="2360844"/>
            <a:ext cx="1001680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5" idx="1"/>
            <a:endCxn id="14" idx="3"/>
          </p:cNvCxnSpPr>
          <p:nvPr/>
        </p:nvCxnSpPr>
        <p:spPr>
          <a:xfrm flipH="1" flipV="1">
            <a:off x="1723737" y="2360844"/>
            <a:ext cx="185916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1"/>
            <a:endCxn id="16" idx="3"/>
          </p:cNvCxnSpPr>
          <p:nvPr/>
        </p:nvCxnSpPr>
        <p:spPr>
          <a:xfrm flipV="1">
            <a:off x="1909654" y="2360844"/>
            <a:ext cx="1084315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7811" y="22645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81561" y="17702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54134" y="235346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350225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351905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1537821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622136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23073" y="250833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138564" y="30008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622151" y="157598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A</a:t>
            </a:r>
          </a:p>
        </p:txBody>
      </p:sp>
      <p:graphicFrame>
        <p:nvGraphicFramePr>
          <p:cNvPr id="53" name="Content Placeholder 50"/>
          <p:cNvGraphicFramePr>
            <a:graphicFrameLocks/>
          </p:cNvGraphicFramePr>
          <p:nvPr/>
        </p:nvGraphicFramePr>
        <p:xfrm>
          <a:off x="6823139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444486" y="153690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graphicFrame>
        <p:nvGraphicFramePr>
          <p:cNvPr id="55" name="Content Placeholder 50"/>
          <p:cNvGraphicFramePr>
            <a:graphicFrameLocks/>
          </p:cNvGraphicFramePr>
          <p:nvPr/>
        </p:nvGraphicFramePr>
        <p:xfrm>
          <a:off x="4016835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4600379" y="4541220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graphicFrame>
        <p:nvGraphicFramePr>
          <p:cNvPr id="57" name="Content Placeholder 50"/>
          <p:cNvGraphicFramePr>
            <a:graphicFrameLocks/>
          </p:cNvGraphicFramePr>
          <p:nvPr/>
        </p:nvGraphicFramePr>
        <p:xfrm>
          <a:off x="6823139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7406684" y="451101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D</a:t>
            </a:r>
          </a:p>
        </p:txBody>
      </p:sp>
      <p:sp>
        <p:nvSpPr>
          <p:cNvPr id="28" name="Text Box 144"/>
          <p:cNvSpPr txBox="1">
            <a:spLocks noChangeArrowheads="1"/>
          </p:cNvSpPr>
          <p:nvPr/>
        </p:nvSpPr>
        <p:spPr bwMode="auto">
          <a:xfrm>
            <a:off x="-20235" y="3314757"/>
            <a:ext cx="4009559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/>
            <a:r>
              <a:rPr lang="en-US" sz="1600" i="1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i="1" dirty="0"/>
              <a:t> </a:t>
            </a:r>
            <a:r>
              <a:rPr lang="en-US" sz="1600" b="1" i="1" dirty="0"/>
              <a:t>loop:</a:t>
            </a:r>
            <a:r>
              <a:rPr lang="en-US" sz="1600" dirty="0"/>
              <a:t> </a:t>
            </a:r>
          </a:p>
          <a:p>
            <a:pPr marL="457200" indent="-457200" algn="l"/>
            <a:r>
              <a:rPr lang="en-US" sz="1600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</a:t>
            </a:r>
            <a:r>
              <a:rPr lang="en-US" sz="1600" b="1" dirty="0"/>
              <a:t>else if</a:t>
            </a:r>
            <a:r>
              <a:rPr lang="en-US" sz="1600" dirty="0"/>
              <a:t> (update D(</a:t>
            </a:r>
            <a:r>
              <a:rPr lang="en-US" sz="1600" i="1" dirty="0"/>
              <a:t>V, Y</a:t>
            </a:r>
            <a:r>
              <a:rPr lang="en-US" sz="1600" dirty="0"/>
              <a:t>) received from </a:t>
            </a:r>
            <a:r>
              <a:rPr lang="en-US" sz="1600" i="1" dirty="0"/>
              <a:t>V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</a:t>
            </a:r>
            <a:r>
              <a:rPr lang="en-US" sz="1600" b="1" dirty="0"/>
              <a:t>for all</a:t>
            </a:r>
            <a:r>
              <a:rPr lang="en-US" sz="1600" dirty="0"/>
              <a:t> destinations Y </a:t>
            </a:r>
            <a:r>
              <a:rPr lang="en-US" sz="1600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</a:t>
            </a:r>
            <a:r>
              <a:rPr lang="en-US" sz="1600" b="1" dirty="0"/>
              <a:t>if</a:t>
            </a:r>
            <a:r>
              <a:rPr lang="en-US" sz="1600" dirty="0"/>
              <a:t> (destination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  D(</a:t>
            </a:r>
            <a:r>
              <a:rPr lang="en-US" sz="1600" i="1" dirty="0"/>
              <a:t>A,Y</a:t>
            </a:r>
            <a:r>
              <a:rPr lang="en-US" sz="1600" dirty="0"/>
              <a:t>) = D(</a:t>
            </a:r>
            <a:r>
              <a:rPr lang="en-US" sz="1600" i="1" dirty="0"/>
              <a:t>A,V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</a:t>
            </a:r>
            <a:r>
              <a:rPr lang="en-US" sz="1600" b="1" dirty="0"/>
              <a:t>else</a:t>
            </a:r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  D(A, Y) =</a:t>
            </a:r>
          </a:p>
          <a:p>
            <a:pPr algn="l"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/>
              <a:t>	min(D(</a:t>
            </a:r>
            <a:r>
              <a:rPr lang="en-US" sz="1600" i="1" dirty="0"/>
              <a:t>A, Y</a:t>
            </a:r>
            <a:r>
              <a:rPr lang="en-US" sz="1600" dirty="0"/>
              <a:t>),</a:t>
            </a:r>
          </a:p>
          <a:p>
            <a:pPr algn="l"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/>
              <a:t>	D(</a:t>
            </a:r>
            <a:r>
              <a:rPr lang="en-US" sz="1600" i="1" dirty="0"/>
              <a:t>A, 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/>
              <a:t>if</a:t>
            </a:r>
            <a:r>
              <a:rPr lang="en-US" sz="1600" dirty="0"/>
              <a:t> (there is a new min. for </a:t>
            </a:r>
            <a:r>
              <a:rPr lang="en-US" sz="1600" dirty="0" err="1"/>
              <a:t>dest</a:t>
            </a:r>
            <a:r>
              <a:rPr lang="en-US" sz="1600" dirty="0"/>
              <a:t>. </a:t>
            </a:r>
            <a:r>
              <a:rPr lang="en-US" sz="1600" i="1" dirty="0"/>
              <a:t>Y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  </a:t>
            </a:r>
            <a:r>
              <a:rPr lang="en-US" sz="1600" b="1" dirty="0"/>
              <a:t>send</a:t>
            </a:r>
            <a:r>
              <a:rPr lang="en-US" sz="1600" dirty="0"/>
              <a:t> D(</a:t>
            </a:r>
            <a:r>
              <a:rPr lang="en-US" sz="1600" i="1" dirty="0"/>
              <a:t>A, Y</a:t>
            </a:r>
            <a:r>
              <a:rPr lang="en-US" sz="1600" dirty="0"/>
              <a:t>) to all neighbors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/>
              <a:t>forever</a:t>
            </a:r>
            <a:r>
              <a:rPr lang="en-US" sz="1600" dirty="0"/>
              <a:t> </a:t>
            </a:r>
          </a:p>
        </p:txBody>
      </p:sp>
      <p:cxnSp>
        <p:nvCxnSpPr>
          <p:cNvPr id="34" name="Straight Arrow Connector 33"/>
          <p:cNvCxnSpPr>
            <a:stCxn id="51" idx="2"/>
            <a:endCxn id="56" idx="0"/>
          </p:cNvCxnSpPr>
          <p:nvPr/>
        </p:nvCxnSpPr>
        <p:spPr>
          <a:xfrm>
            <a:off x="5167455" y="3486038"/>
            <a:ext cx="2151" cy="1055182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1" idx="3"/>
            <a:endCxn id="53" idx="1"/>
          </p:cNvCxnSpPr>
          <p:nvPr/>
        </p:nvCxnSpPr>
        <p:spPr>
          <a:xfrm>
            <a:off x="6318076" y="2744358"/>
            <a:ext cx="505064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913714" y="3655638"/>
            <a:ext cx="7677109" cy="1531092"/>
            <a:chOff x="414979" y="3333623"/>
            <a:chExt cx="8263530" cy="1523216"/>
          </a:xfrm>
        </p:grpSpPr>
        <p:sp>
          <p:nvSpPr>
            <p:cNvPr id="89" name="Rectangle 88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Content Placeholder 2"/>
            <p:cNvSpPr txBox="1">
              <a:spLocks/>
            </p:cNvSpPr>
            <p:nvPr/>
          </p:nvSpPr>
          <p:spPr>
            <a:xfrm>
              <a:off x="514376" y="3496212"/>
              <a:ext cx="8118848" cy="1208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Nothing changes, algorithm terminates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Until something changes…</a:t>
              </a:r>
            </a:p>
          </p:txBody>
        </p:sp>
      </p:grpSp>
      <p:cxnSp>
        <p:nvCxnSpPr>
          <p:cNvPr id="33" name="Straight Arrow Connector 32"/>
          <p:cNvCxnSpPr>
            <a:endCxn id="53" idx="2"/>
          </p:cNvCxnSpPr>
          <p:nvPr/>
        </p:nvCxnSpPr>
        <p:spPr>
          <a:xfrm flipH="1" flipV="1">
            <a:off x="7973760" y="3486038"/>
            <a:ext cx="1" cy="105518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7" idx="1"/>
            <a:endCxn id="55" idx="3"/>
          </p:cNvCxnSpPr>
          <p:nvPr/>
        </p:nvCxnSpPr>
        <p:spPr>
          <a:xfrm flipH="1">
            <a:off x="6318076" y="5718467"/>
            <a:ext cx="505064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75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Elosztott Bellman-Ford algoritmus – </a:t>
            </a:r>
            <a:r>
              <a:rPr lang="hu-HU" i="1" dirty="0"/>
              <a:t>példa </a:t>
            </a:r>
            <a:endParaRPr lang="en-US" i="1" dirty="0"/>
          </a:p>
        </p:txBody>
      </p:sp>
      <p:sp>
        <p:nvSpPr>
          <p:cNvPr id="58" name="Oval 57"/>
          <p:cNvSpPr/>
          <p:nvPr/>
        </p:nvSpPr>
        <p:spPr>
          <a:xfrm>
            <a:off x="3433656" y="1819434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351431" y="2181220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984224" y="1634219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375878" y="2928242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5592571" y="2662819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3371241" y="2714807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stCxn id="58" idx="4"/>
            <a:endCxn id="63" idx="0"/>
          </p:cNvCxnSpPr>
          <p:nvPr/>
        </p:nvCxnSpPr>
        <p:spPr>
          <a:xfrm flipH="1">
            <a:off x="3538180" y="2246305"/>
            <a:ext cx="62414" cy="468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3" idx="6"/>
            <a:endCxn id="61" idx="2"/>
          </p:cNvCxnSpPr>
          <p:nvPr/>
        </p:nvCxnSpPr>
        <p:spPr>
          <a:xfrm>
            <a:off x="3705118" y="2928243"/>
            <a:ext cx="670760" cy="213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1" idx="6"/>
            <a:endCxn id="62" idx="2"/>
          </p:cNvCxnSpPr>
          <p:nvPr/>
        </p:nvCxnSpPr>
        <p:spPr>
          <a:xfrm flipV="1">
            <a:off x="4709754" y="2876255"/>
            <a:ext cx="882817" cy="265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2" idx="1"/>
            <a:endCxn id="60" idx="5"/>
          </p:cNvCxnSpPr>
          <p:nvPr/>
        </p:nvCxnSpPr>
        <p:spPr>
          <a:xfrm flipH="1" flipV="1">
            <a:off x="5269206" y="1998575"/>
            <a:ext cx="372260" cy="726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1" idx="0"/>
            <a:endCxn id="59" idx="4"/>
          </p:cNvCxnSpPr>
          <p:nvPr/>
        </p:nvCxnSpPr>
        <p:spPr>
          <a:xfrm flipH="1" flipV="1">
            <a:off x="4518369" y="2608090"/>
            <a:ext cx="24447" cy="320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8" idx="6"/>
            <a:endCxn id="59" idx="2"/>
          </p:cNvCxnSpPr>
          <p:nvPr/>
        </p:nvCxnSpPr>
        <p:spPr>
          <a:xfrm>
            <a:off x="3767533" y="2032869"/>
            <a:ext cx="583898" cy="361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9" idx="7"/>
            <a:endCxn id="60" idx="3"/>
          </p:cNvCxnSpPr>
          <p:nvPr/>
        </p:nvCxnSpPr>
        <p:spPr>
          <a:xfrm flipV="1">
            <a:off x="4636413" y="1998576"/>
            <a:ext cx="396706" cy="245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 70"/>
          <p:cNvGraphicFramePr>
            <a:graphicFrameLocks noGrp="1"/>
          </p:cNvGraphicFramePr>
          <p:nvPr/>
        </p:nvGraphicFramePr>
        <p:xfrm>
          <a:off x="508013" y="4033031"/>
          <a:ext cx="1150508" cy="2129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N. </a:t>
                      </a:r>
                      <a:r>
                        <a:rPr lang="hu-HU" sz="140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Hop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285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/>
        </p:nvGraphicFramePr>
        <p:xfrm>
          <a:off x="1843748" y="4160238"/>
          <a:ext cx="71592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4094170" y="4054887"/>
          <a:ext cx="1299061" cy="2042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N. </a:t>
                      </a:r>
                      <a:r>
                        <a:rPr lang="hu-HU" sz="140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Hop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/>
        </p:nvGraphicFramePr>
        <p:xfrm>
          <a:off x="6903415" y="4094921"/>
          <a:ext cx="1310946" cy="2055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N. </a:t>
                      </a:r>
                      <a:r>
                        <a:rPr lang="hu-HU" sz="140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Hop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094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3821337" y="29857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914932" y="187440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347211" y="22780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327920" y="25775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725095" y="18009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091491" y="29570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436143" y="21211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27739" y="3449916"/>
            <a:ext cx="1130783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1100" dirty="0"/>
              <a:t>Becsült késleltetés </a:t>
            </a:r>
          </a:p>
          <a:p>
            <a:pPr algn="ctr"/>
            <a:r>
              <a:rPr lang="hu-HU" sz="1100" dirty="0"/>
              <a:t>A-tól kezdetben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1843748" y="3449913"/>
            <a:ext cx="7201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B vektora A-nak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4094170" y="3449914"/>
            <a:ext cx="11505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Új becsült késleltetés A-tól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6903415" y="3449913"/>
            <a:ext cx="11505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Új becsült késleltetés A-tól</a:t>
            </a:r>
            <a:endParaRPr lang="en-US" sz="1200" dirty="0"/>
          </a:p>
        </p:txBody>
      </p:sp>
      <p:sp>
        <p:nvSpPr>
          <p:cNvPr id="86" name="Right Arrow 85"/>
          <p:cNvSpPr/>
          <p:nvPr/>
        </p:nvSpPr>
        <p:spPr>
          <a:xfrm>
            <a:off x="3517833" y="4526111"/>
            <a:ext cx="480235" cy="718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ight Arrow 86"/>
          <p:cNvSpPr/>
          <p:nvPr/>
        </p:nvSpPr>
        <p:spPr>
          <a:xfrm>
            <a:off x="6260153" y="4519464"/>
            <a:ext cx="519338" cy="718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…</a:t>
            </a:r>
          </a:p>
        </p:txBody>
      </p: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5477695" y="4111251"/>
          <a:ext cx="65134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5393230" y="3411415"/>
            <a:ext cx="8202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A vektora B-nek és E-nek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357601"/>
            <a:ext cx="2057400" cy="365125"/>
          </a:xfrm>
        </p:spPr>
        <p:txBody>
          <a:bodyPr vert="horz" lIns="91440" tIns="45720" rIns="91440" bIns="45720" rtlCol="0" anchor="ctr"/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15</a:t>
            </a:fld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2713521" y="4144851"/>
          <a:ext cx="71592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2713522" y="3434526"/>
            <a:ext cx="7201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E vektora A-nak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6667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9" grpId="0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1205025"/>
            <a:ext cx="520995" cy="251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153633"/>
            <a:ext cx="533400" cy="381000"/>
          </a:xfrm>
        </p:spPr>
        <p:txBody>
          <a:bodyPr>
            <a:normAutofit/>
          </a:bodyPr>
          <a:lstStyle/>
          <a:p>
            <a:fld id="{283B9EA5-CE9A-4950-A80C-5ADF06B45BB8}" type="slidenum">
              <a:rPr lang="en-US" sz="1700" smtClean="0">
                <a:solidFill>
                  <a:schemeClr val="bg1"/>
                </a:solidFill>
              </a:rPr>
              <a:pPr/>
              <a:t>16</a:t>
            </a:fld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0"/>
            <a:ext cx="520995" cy="1148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1534634"/>
            <a:ext cx="520995" cy="53233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9"/>
          <p:cNvSpPr/>
          <p:nvPr/>
        </p:nvSpPr>
        <p:spPr>
          <a:xfrm>
            <a:off x="6165212" y="607224"/>
            <a:ext cx="2579844" cy="213440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1" name="Straight Connector 10"/>
          <p:cNvCxnSpPr>
            <a:stCxn id="18" idx="4"/>
            <a:endCxn id="20" idx="2"/>
          </p:cNvCxnSpPr>
          <p:nvPr/>
        </p:nvCxnSpPr>
        <p:spPr>
          <a:xfrm>
            <a:off x="7128402" y="2034841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8" idx="1"/>
            <a:endCxn id="19" idx="3"/>
          </p:cNvCxnSpPr>
          <p:nvPr/>
        </p:nvCxnSpPr>
        <p:spPr>
          <a:xfrm flipV="1">
            <a:off x="6756571" y="1346097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0" idx="1"/>
            <a:endCxn id="19" idx="3"/>
          </p:cNvCxnSpPr>
          <p:nvPr/>
        </p:nvCxnSpPr>
        <p:spPr>
          <a:xfrm flipH="1" flipV="1">
            <a:off x="7350369" y="1346097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25177" y="12716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62670" y="128463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6384738" y="18527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9" name="Flowchart: Magnetic Disk 18"/>
          <p:cNvSpPr/>
          <p:nvPr/>
        </p:nvSpPr>
        <p:spPr>
          <a:xfrm>
            <a:off x="6978536" y="981865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20" name="Flowchart: Magnetic Disk 19"/>
          <p:cNvSpPr/>
          <p:nvPr/>
        </p:nvSpPr>
        <p:spPr>
          <a:xfrm>
            <a:off x="7572334" y="18527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88118" y="1986125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50</a:t>
            </a:r>
            <a:endParaRPr lang="en-US" dirty="0"/>
          </a:p>
        </p:txBody>
      </p:sp>
      <p:sp>
        <p:nvSpPr>
          <p:cNvPr id="22" name="Text Box 194"/>
          <p:cNvSpPr txBox="1">
            <a:spLocks noChangeArrowheads="1"/>
          </p:cNvSpPr>
          <p:nvPr/>
        </p:nvSpPr>
        <p:spPr bwMode="auto">
          <a:xfrm>
            <a:off x="835021" y="69870"/>
            <a:ext cx="4674998" cy="35394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i="1" dirty="0"/>
              <a:t> </a:t>
            </a:r>
            <a:r>
              <a:rPr lang="en-US" sz="1600" b="1" i="1" dirty="0"/>
              <a:t>loop:</a:t>
            </a:r>
            <a:r>
              <a:rPr lang="en-US" sz="1600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</a:t>
            </a:r>
            <a:r>
              <a:rPr lang="en-US" sz="1600" b="1" dirty="0"/>
              <a:t>wait</a:t>
            </a:r>
            <a:r>
              <a:rPr lang="en-US" sz="1600" dirty="0"/>
              <a:t> (link cost update or update message)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</a:t>
            </a:r>
            <a:r>
              <a:rPr lang="en-US" sz="1600" b="1" dirty="0"/>
              <a:t>if</a:t>
            </a:r>
            <a:r>
              <a:rPr lang="en-US" sz="1600" dirty="0"/>
              <a:t> (c(</a:t>
            </a:r>
            <a:r>
              <a:rPr lang="en-US" sz="1600" i="1" dirty="0"/>
              <a:t>A</a:t>
            </a:r>
            <a:r>
              <a:rPr lang="en-US" sz="1600" dirty="0"/>
              <a:t>,</a:t>
            </a:r>
            <a:r>
              <a:rPr lang="en-US" sz="1600" i="1" dirty="0"/>
              <a:t>V</a:t>
            </a:r>
            <a:r>
              <a:rPr lang="en-US" sz="1600" dirty="0"/>
              <a:t>) changes by </a:t>
            </a:r>
            <a:r>
              <a:rPr lang="en-US" sz="1600" i="1" dirty="0"/>
              <a:t>d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</a:t>
            </a:r>
            <a:r>
              <a:rPr lang="en-US" sz="1600" b="1" dirty="0"/>
              <a:t>for all</a:t>
            </a:r>
            <a:r>
              <a:rPr lang="en-US" sz="1600" dirty="0"/>
              <a:t> destinations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 </a:t>
            </a:r>
            <a:r>
              <a:rPr lang="en-US" sz="1600" b="1" dirty="0"/>
              <a:t>do</a:t>
            </a:r>
            <a:r>
              <a:rPr lang="en-US" sz="1600" dirty="0"/>
              <a:t>  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   D(</a:t>
            </a:r>
            <a:r>
              <a:rPr lang="en-US" sz="1600" i="1" dirty="0"/>
              <a:t>A,Y</a:t>
            </a:r>
            <a:r>
              <a:rPr lang="en-US" sz="1600" dirty="0"/>
              <a:t>) =  D(</a:t>
            </a:r>
            <a:r>
              <a:rPr lang="en-US" sz="1600" i="1" dirty="0"/>
              <a:t>A,Y</a:t>
            </a:r>
            <a:r>
              <a:rPr lang="en-US" sz="1600" dirty="0"/>
              <a:t>) + </a:t>
            </a:r>
            <a:r>
              <a:rPr lang="en-US" sz="1600" i="1" dirty="0"/>
              <a:t>d</a:t>
            </a:r>
            <a:r>
              <a:rPr lang="en-US" sz="1600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</a:t>
            </a:r>
            <a:r>
              <a:rPr lang="en-US" sz="1600" b="1" dirty="0"/>
              <a:t> else if</a:t>
            </a:r>
            <a:r>
              <a:rPr lang="en-US" sz="1600" dirty="0"/>
              <a:t> (update D(</a:t>
            </a:r>
            <a:r>
              <a:rPr lang="en-US" sz="1600" i="1" dirty="0"/>
              <a:t>V, Y</a:t>
            </a:r>
            <a:r>
              <a:rPr lang="en-US" sz="1600" dirty="0"/>
              <a:t>) received from </a:t>
            </a:r>
            <a:r>
              <a:rPr lang="en-US" sz="1600" i="1" dirty="0"/>
              <a:t>V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</a:t>
            </a:r>
            <a:r>
              <a:rPr lang="en-US" sz="1600" b="1" dirty="0"/>
              <a:t>for all</a:t>
            </a:r>
            <a:r>
              <a:rPr lang="en-US" sz="1600" dirty="0"/>
              <a:t> destinations Y </a:t>
            </a:r>
            <a:r>
              <a:rPr lang="en-US" sz="1600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   </a:t>
            </a:r>
            <a:r>
              <a:rPr lang="en-US" sz="1600" b="1" dirty="0"/>
              <a:t>if</a:t>
            </a:r>
            <a:r>
              <a:rPr lang="en-US" sz="1600" dirty="0"/>
              <a:t> (destination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     D(</a:t>
            </a:r>
            <a:r>
              <a:rPr lang="en-US" sz="1600" i="1" dirty="0"/>
              <a:t>A,Y</a:t>
            </a:r>
            <a:r>
              <a:rPr lang="en-US" sz="1600" dirty="0"/>
              <a:t>) = D(</a:t>
            </a:r>
            <a:r>
              <a:rPr lang="en-US" sz="1600" i="1" dirty="0"/>
              <a:t>A,V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   </a:t>
            </a:r>
            <a:r>
              <a:rPr lang="en-US" sz="1600" b="1" dirty="0"/>
              <a:t>else</a:t>
            </a:r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      D(A, Y) = min(D(</a:t>
            </a:r>
            <a:r>
              <a:rPr lang="en-US" sz="1600" i="1" dirty="0"/>
              <a:t>A, Y</a:t>
            </a:r>
            <a:r>
              <a:rPr lang="en-US" sz="1600" dirty="0"/>
              <a:t>), D(</a:t>
            </a:r>
            <a:r>
              <a:rPr lang="en-US" sz="1600" i="1" dirty="0"/>
              <a:t>A, 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</a:t>
            </a:r>
            <a:r>
              <a:rPr lang="en-US" sz="1600" b="1" dirty="0"/>
              <a:t>if</a:t>
            </a:r>
            <a:r>
              <a:rPr lang="en-US" sz="1600" dirty="0"/>
              <a:t> (there is a new minimum for destination Y)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</a:t>
            </a:r>
            <a:r>
              <a:rPr lang="en-US" sz="1600" b="1" dirty="0"/>
              <a:t>send</a:t>
            </a:r>
            <a:r>
              <a:rPr lang="en-US" sz="1600" dirty="0"/>
              <a:t> D(</a:t>
            </a:r>
            <a:r>
              <a:rPr lang="en-US" sz="1600" i="1" dirty="0"/>
              <a:t>A, Y</a:t>
            </a:r>
            <a:r>
              <a:rPr lang="en-US" sz="1600" dirty="0"/>
              <a:t>) to all neighbors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</a:t>
            </a:r>
            <a:r>
              <a:rPr lang="en-US" sz="1600" b="1" dirty="0"/>
              <a:t>forever</a:t>
            </a:r>
            <a:r>
              <a:rPr lang="en-US" sz="1600" dirty="0"/>
              <a:t> 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525166" y="1284637"/>
            <a:ext cx="354584" cy="461665"/>
            <a:chOff x="5744604" y="3828962"/>
            <a:chExt cx="296200" cy="384721"/>
          </a:xfrm>
        </p:grpSpPr>
        <p:sp>
          <p:nvSpPr>
            <p:cNvPr id="24" name="Rectangle 23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44604" y="3828962"/>
              <a:ext cx="296200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78974" y="422897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2943" y="5491578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35232" y="6405976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Time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828792" y="6405976"/>
            <a:ext cx="702129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817901" y="3892659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817901" y="516628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666548" y="3892519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3666548" y="516614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5515195" y="389265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5515195" y="516628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7363841" y="389265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363841" y="516628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3" name="Straight Arrow Connector 42"/>
          <p:cNvCxnSpPr>
            <a:stCxn id="32" idx="3"/>
            <a:endCxn id="36" idx="1"/>
          </p:cNvCxnSpPr>
          <p:nvPr/>
        </p:nvCxnSpPr>
        <p:spPr>
          <a:xfrm>
            <a:off x="4900989" y="4448779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3"/>
            <a:endCxn id="38" idx="1"/>
          </p:cNvCxnSpPr>
          <p:nvPr/>
        </p:nvCxnSpPr>
        <p:spPr>
          <a:xfrm flipV="1">
            <a:off x="6749636" y="4448920"/>
            <a:ext cx="6142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 flipH="1">
            <a:off x="1090697" y="2709625"/>
            <a:ext cx="3450769" cy="954107"/>
            <a:chOff x="1219200" y="4876799"/>
            <a:chExt cx="5181605" cy="1384995"/>
          </a:xfrm>
        </p:grpSpPr>
        <p:sp>
          <p:nvSpPr>
            <p:cNvPr id="49" name="Rectangular Callout 48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36661"/>
                <a:gd name="adj2" fmla="val 1175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19205" y="487679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Link Cost Changes,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Algorithm Starts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 flipH="1">
            <a:off x="6838564" y="2709625"/>
            <a:ext cx="2211206" cy="954107"/>
            <a:chOff x="1219200" y="4876799"/>
            <a:chExt cx="5181605" cy="1384995"/>
          </a:xfrm>
        </p:grpSpPr>
        <p:sp>
          <p:nvSpPr>
            <p:cNvPr id="52" name="Rectangular Callout 51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8023"/>
                <a:gd name="adj2" fmla="val 8789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219205" y="487679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Algorithm Terminates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16770" y="2793324"/>
            <a:ext cx="4768436" cy="786707"/>
            <a:chOff x="414979" y="3333623"/>
            <a:chExt cx="8263530" cy="1523216"/>
          </a:xfrm>
        </p:grpSpPr>
        <p:sp>
          <p:nvSpPr>
            <p:cNvPr id="55" name="Rectangle 54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/>
            <p:cNvSpPr txBox="1">
              <a:spLocks/>
            </p:cNvSpPr>
            <p:nvPr/>
          </p:nvSpPr>
          <p:spPr>
            <a:xfrm>
              <a:off x="514377" y="3496212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Good news travels fast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06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Távolság vektor protokoll – </a:t>
            </a:r>
            <a:r>
              <a:rPr lang="hu-HU" i="1" dirty="0"/>
              <a:t>Végtelenig számolás problémája (</a:t>
            </a:r>
            <a:r>
              <a:rPr lang="hu-HU" i="1" dirty="0" err="1"/>
              <a:t>count</a:t>
            </a:r>
            <a:r>
              <a:rPr lang="hu-HU" i="1" dirty="0"/>
              <a:t> </a:t>
            </a:r>
            <a:r>
              <a:rPr lang="hu-HU" i="1" dirty="0" err="1"/>
              <a:t>to</a:t>
            </a:r>
            <a:r>
              <a:rPr lang="hu-HU" i="1" dirty="0"/>
              <a:t> </a:t>
            </a:r>
            <a:r>
              <a:rPr lang="hu-HU" i="1" dirty="0" err="1"/>
              <a:t>infinity</a:t>
            </a:r>
            <a:r>
              <a:rPr lang="hu-HU" i="1" dirty="0"/>
              <a:t>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17</a:t>
            </a:fld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4" name="Cloud 6"/>
          <p:cNvSpPr/>
          <p:nvPr/>
        </p:nvSpPr>
        <p:spPr>
          <a:xfrm>
            <a:off x="685800" y="1574311"/>
            <a:ext cx="8218345" cy="213440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6" name="Flowchart: Magnetic Disk 12"/>
          <p:cNvSpPr/>
          <p:nvPr/>
        </p:nvSpPr>
        <p:spPr>
          <a:xfrm>
            <a:off x="2124227" y="22868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37" name="Flowchart: Magnetic Disk 13"/>
          <p:cNvSpPr/>
          <p:nvPr/>
        </p:nvSpPr>
        <p:spPr>
          <a:xfrm>
            <a:off x="4363945" y="22868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38" name="Flowchart: Magnetic Disk 14"/>
          <p:cNvSpPr/>
          <p:nvPr/>
        </p:nvSpPr>
        <p:spPr>
          <a:xfrm>
            <a:off x="6542703" y="22868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cxnSp>
        <p:nvCxnSpPr>
          <p:cNvPr id="39" name="Straight Connector 9"/>
          <p:cNvCxnSpPr>
            <a:stCxn id="37" idx="2"/>
            <a:endCxn id="26" idx="4"/>
          </p:cNvCxnSpPr>
          <p:nvPr/>
        </p:nvCxnSpPr>
        <p:spPr>
          <a:xfrm flipH="1">
            <a:off x="2867891" y="2468941"/>
            <a:ext cx="149605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9"/>
          <p:cNvCxnSpPr>
            <a:stCxn id="38" idx="2"/>
            <a:endCxn id="37" idx="4"/>
          </p:cNvCxnSpPr>
          <p:nvPr/>
        </p:nvCxnSpPr>
        <p:spPr>
          <a:xfrm flipH="1">
            <a:off x="5107609" y="2468941"/>
            <a:ext cx="143509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/>
          <p:nvPr/>
        </p:nvCxnSpPr>
        <p:spPr>
          <a:xfrm>
            <a:off x="3093720" y="1996440"/>
            <a:ext cx="853440" cy="8686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/>
          <p:nvPr/>
        </p:nvCxnSpPr>
        <p:spPr>
          <a:xfrm flipV="1">
            <a:off x="3093720" y="1996440"/>
            <a:ext cx="990600" cy="8686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9"/>
          <p:cNvSpPr txBox="1"/>
          <p:nvPr/>
        </p:nvSpPr>
        <p:spPr>
          <a:xfrm>
            <a:off x="244597" y="422897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sp>
        <p:nvSpPr>
          <p:cNvPr id="42" name="TextBox 20"/>
          <p:cNvSpPr txBox="1"/>
          <p:nvPr/>
        </p:nvSpPr>
        <p:spPr>
          <a:xfrm>
            <a:off x="228566" y="5491576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sp>
        <p:nvSpPr>
          <p:cNvPr id="43" name="TextBox 21"/>
          <p:cNvSpPr txBox="1"/>
          <p:nvPr/>
        </p:nvSpPr>
        <p:spPr>
          <a:xfrm>
            <a:off x="4500855" y="6396337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Time</a:t>
            </a:r>
          </a:p>
        </p:txBody>
      </p:sp>
      <p:cxnSp>
        <p:nvCxnSpPr>
          <p:cNvPr id="44" name="Straight Arrow Connector 22"/>
          <p:cNvCxnSpPr/>
          <p:nvPr/>
        </p:nvCxnSpPr>
        <p:spPr>
          <a:xfrm flipV="1">
            <a:off x="1494415" y="6405974"/>
            <a:ext cx="702129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23"/>
          <p:cNvGraphicFramePr>
            <a:graphicFrameLocks noGrp="1"/>
          </p:cNvGraphicFramePr>
          <p:nvPr/>
        </p:nvGraphicFramePr>
        <p:xfrm>
          <a:off x="1483524" y="389265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6" name="Table 24"/>
          <p:cNvGraphicFramePr>
            <a:graphicFrameLocks noGrp="1"/>
          </p:cNvGraphicFramePr>
          <p:nvPr/>
        </p:nvGraphicFramePr>
        <p:xfrm>
          <a:off x="1483524" y="516628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25"/>
          <p:cNvGraphicFramePr>
            <a:graphicFrameLocks noGrp="1"/>
          </p:cNvGraphicFramePr>
          <p:nvPr/>
        </p:nvGraphicFramePr>
        <p:xfrm>
          <a:off x="3332171" y="389251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8" name="Table 26"/>
          <p:cNvGraphicFramePr>
            <a:graphicFrameLocks noGrp="1"/>
          </p:cNvGraphicFramePr>
          <p:nvPr/>
        </p:nvGraphicFramePr>
        <p:xfrm>
          <a:off x="3332171" y="516614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9" name="Table 27"/>
          <p:cNvGraphicFramePr>
            <a:graphicFrameLocks noGrp="1"/>
          </p:cNvGraphicFramePr>
          <p:nvPr/>
        </p:nvGraphicFramePr>
        <p:xfrm>
          <a:off x="5180818" y="389265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0" name="Table 28"/>
          <p:cNvGraphicFramePr>
            <a:graphicFrameLocks noGrp="1"/>
          </p:cNvGraphicFramePr>
          <p:nvPr/>
        </p:nvGraphicFramePr>
        <p:xfrm>
          <a:off x="5180818" y="5166285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1" name="Table 29"/>
          <p:cNvGraphicFramePr>
            <a:graphicFrameLocks noGrp="1"/>
          </p:cNvGraphicFramePr>
          <p:nvPr/>
        </p:nvGraphicFramePr>
        <p:xfrm>
          <a:off x="7029464" y="389265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2" name="Table 30"/>
          <p:cNvGraphicFramePr>
            <a:graphicFrameLocks noGrp="1"/>
          </p:cNvGraphicFramePr>
          <p:nvPr/>
        </p:nvGraphicFramePr>
        <p:xfrm>
          <a:off x="7029464" y="5166285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Arrow Connector 31"/>
          <p:cNvCxnSpPr>
            <a:stCxn id="47" idx="3"/>
            <a:endCxn id="50" idx="1"/>
          </p:cNvCxnSpPr>
          <p:nvPr/>
        </p:nvCxnSpPr>
        <p:spPr>
          <a:xfrm>
            <a:off x="4566612" y="4448777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32"/>
          <p:cNvCxnSpPr>
            <a:stCxn id="50" idx="3"/>
            <a:endCxn id="51" idx="1"/>
          </p:cNvCxnSpPr>
          <p:nvPr/>
        </p:nvCxnSpPr>
        <p:spPr>
          <a:xfrm flipV="1">
            <a:off x="6415259" y="4448918"/>
            <a:ext cx="6142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37"/>
          <p:cNvCxnSpPr/>
          <p:nvPr/>
        </p:nvCxnSpPr>
        <p:spPr>
          <a:xfrm>
            <a:off x="8241684" y="4448638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41"/>
          <p:cNvSpPr/>
          <p:nvPr/>
        </p:nvSpPr>
        <p:spPr>
          <a:xfrm>
            <a:off x="3341132" y="5524643"/>
            <a:ext cx="1225479" cy="36453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32"/>
          <p:cNvCxnSpPr/>
          <p:nvPr/>
        </p:nvCxnSpPr>
        <p:spPr>
          <a:xfrm flipV="1">
            <a:off x="2728448" y="4581650"/>
            <a:ext cx="6142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/>
          <p:nvPr/>
        </p:nvCxnSpPr>
        <p:spPr>
          <a:xfrm>
            <a:off x="1494415" y="4448638"/>
            <a:ext cx="123403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98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- </a:t>
            </a:r>
            <a:r>
              <a:rPr lang="en-US" dirty="0"/>
              <a:t>Count to Infinity Problem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18</a:t>
            </a:fld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6324301" y="1574311"/>
            <a:ext cx="2579844" cy="213440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3" idx="4"/>
            <a:endCxn id="15" idx="2"/>
          </p:cNvCxnSpPr>
          <p:nvPr/>
        </p:nvCxnSpPr>
        <p:spPr>
          <a:xfrm>
            <a:off x="7287492" y="300192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3" idx="1"/>
            <a:endCxn id="14" idx="3"/>
          </p:cNvCxnSpPr>
          <p:nvPr/>
        </p:nvCxnSpPr>
        <p:spPr>
          <a:xfrm flipV="1">
            <a:off x="6915660" y="2313184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5" idx="1"/>
            <a:endCxn id="14" idx="3"/>
          </p:cNvCxnSpPr>
          <p:nvPr/>
        </p:nvCxnSpPr>
        <p:spPr>
          <a:xfrm flipH="1" flipV="1">
            <a:off x="7509457" y="2313184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84265" y="223869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21760" y="22517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6543827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7137625" y="194895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7731423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47207" y="2953212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50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527944" y="2251724"/>
            <a:ext cx="524504" cy="461665"/>
            <a:chOff x="5725104" y="3828962"/>
            <a:chExt cx="335198" cy="384721"/>
          </a:xfrm>
        </p:grpSpPr>
        <p:sp>
          <p:nvSpPr>
            <p:cNvPr id="18" name="Rectangle 17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25104" y="3828962"/>
              <a:ext cx="33519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60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1717" y="422897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686" y="5491576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17975" y="6396337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Time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311535" y="6405974"/>
            <a:ext cx="702129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300644" y="389265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300644" y="516628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149291" y="389251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149291" y="516614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997938" y="389265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4997938" y="5166285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6846584" y="389265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6846584" y="5166285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>
            <a:stCxn id="26" idx="3"/>
            <a:endCxn id="29" idx="1"/>
          </p:cNvCxnSpPr>
          <p:nvPr/>
        </p:nvCxnSpPr>
        <p:spPr>
          <a:xfrm>
            <a:off x="4383732" y="4448777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30" idx="1"/>
          </p:cNvCxnSpPr>
          <p:nvPr/>
        </p:nvCxnSpPr>
        <p:spPr>
          <a:xfrm flipV="1">
            <a:off x="6232379" y="4448918"/>
            <a:ext cx="6142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058804" y="4448638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 flipH="1">
            <a:off x="239487" y="1730833"/>
            <a:ext cx="5170714" cy="2246769"/>
            <a:chOff x="1219200" y="4876799"/>
            <a:chExt cx="5181605" cy="1649457"/>
          </a:xfrm>
        </p:grpSpPr>
        <p:sp>
          <p:nvSpPr>
            <p:cNvPr id="40" name="Rectangular Callout 39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15402"/>
                <a:gd name="adj2" fmla="val 8582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19205" y="4876799"/>
              <a:ext cx="5181600" cy="1649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Node B knows D(C,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A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) = 5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However, B does not know the path is C </a:t>
              </a:r>
              <a:r>
                <a:rPr lang="en-US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 B  A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Thus,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 D(B,A) = 6 !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3158252" y="5524643"/>
            <a:ext cx="1225479" cy="36453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2253459" y="2813986"/>
            <a:ext cx="4768436" cy="786707"/>
            <a:chOff x="414979" y="3333623"/>
            <a:chExt cx="8263530" cy="1523216"/>
          </a:xfrm>
        </p:grpSpPr>
        <p:sp>
          <p:nvSpPr>
            <p:cNvPr id="44" name="Rectangle 43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ontent Placeholder 2"/>
            <p:cNvSpPr txBox="1">
              <a:spLocks/>
            </p:cNvSpPr>
            <p:nvPr/>
          </p:nvSpPr>
          <p:spPr>
            <a:xfrm>
              <a:off x="514377" y="3496212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Bad news travels slowly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425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Elosztott Bellman-Ford algoritmus – </a:t>
            </a:r>
            <a:r>
              <a:rPr lang="hu-HU" i="1" dirty="0"/>
              <a:t>Végtelenig számolás problémája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44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cap="small" dirty="0"/>
              <a:t>Probléma</a:t>
            </a:r>
          </a:p>
          <a:p>
            <a:r>
              <a:rPr lang="hu-HU" sz="2400" dirty="0"/>
              <a:t>A „jó hír” gyorsan terjed.</a:t>
            </a:r>
          </a:p>
          <a:p>
            <a:r>
              <a:rPr lang="hu-HU" sz="2400" dirty="0"/>
              <a:t>A „rossz hír” lassan terjed.</a:t>
            </a:r>
          </a:p>
          <a:p>
            <a:r>
              <a:rPr lang="hu-HU" sz="2400" dirty="0"/>
              <a:t>Azaz ciklusok keletkezhetnek.</a:t>
            </a:r>
          </a:p>
          <a:p>
            <a:r>
              <a:rPr lang="hu-HU" sz="2400" dirty="0"/>
              <a:t>Lehetséges megoldás:</a:t>
            </a:r>
          </a:p>
          <a:p>
            <a:pPr lvl="1"/>
            <a:r>
              <a:rPr lang="hu-HU" b="1" dirty="0"/>
              <a:t>„</a:t>
            </a:r>
            <a:r>
              <a:rPr lang="hu-HU" b="1" dirty="0" err="1"/>
              <a:t>split</a:t>
            </a:r>
            <a:r>
              <a:rPr lang="hu-HU" b="1" dirty="0"/>
              <a:t> </a:t>
            </a:r>
            <a:r>
              <a:rPr lang="hu-HU" b="1" dirty="0" err="1"/>
              <a:t>horizon</a:t>
            </a:r>
            <a:r>
              <a:rPr lang="hu-HU" b="1" dirty="0"/>
              <a:t> </a:t>
            </a:r>
            <a:r>
              <a:rPr lang="hu-HU" b="1" dirty="0" err="1"/>
              <a:t>with</a:t>
            </a:r>
            <a:r>
              <a:rPr lang="hu-HU" b="1" dirty="0"/>
              <a:t> </a:t>
            </a:r>
            <a:r>
              <a:rPr lang="hu-HU" b="1" dirty="0" err="1"/>
              <a:t>poisoned</a:t>
            </a:r>
            <a:r>
              <a:rPr lang="hu-HU" b="1" dirty="0"/>
              <a:t> </a:t>
            </a:r>
            <a:r>
              <a:rPr lang="hu-HU" b="1" dirty="0" err="1"/>
              <a:t>reverse</a:t>
            </a:r>
            <a:r>
              <a:rPr lang="hu-HU" b="1" dirty="0"/>
              <a:t>”</a:t>
            </a:r>
            <a:r>
              <a:rPr lang="hu-HU" dirty="0"/>
              <a:t>: negatív információt küld vissza arról a szomszédjának, amit tőle „tanult”. (</a:t>
            </a:r>
            <a:r>
              <a:rPr lang="hu-HU" i="1" dirty="0"/>
              <a:t>RFC 1058</a:t>
            </a:r>
            <a:r>
              <a:rPr lang="hu-HU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19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53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Bridge-ek</a:t>
            </a:r>
            <a:r>
              <a:rPr lang="hu-HU" dirty="0"/>
              <a:t> </a:t>
            </a:r>
            <a:r>
              <a:rPr lang="en-US" dirty="0"/>
              <a:t>vs. Switch</a:t>
            </a:r>
            <a:r>
              <a:rPr lang="hu-HU" dirty="0" err="1"/>
              <a:t>-ek</a:t>
            </a:r>
            <a:br>
              <a:rPr lang="hu-HU" dirty="0"/>
            </a:br>
            <a:r>
              <a:rPr lang="hu-HU" dirty="0"/>
              <a:t>Hidak vs. Kapcsolók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 </a:t>
            </a:r>
            <a:r>
              <a:rPr lang="hu-HU" dirty="0" err="1"/>
              <a:t>bridge-ek</a:t>
            </a:r>
            <a:r>
              <a:rPr lang="hu-HU" dirty="0"/>
              <a:t> lehetővé teszik hogy növeljük a</a:t>
            </a:r>
            <a:r>
              <a:rPr lang="en-US" dirty="0"/>
              <a:t> LAN</a:t>
            </a:r>
            <a:r>
              <a:rPr lang="hu-HU" dirty="0" err="1"/>
              <a:t>-ok</a:t>
            </a:r>
            <a:r>
              <a:rPr lang="hu-HU" dirty="0"/>
              <a:t> kapacitását</a:t>
            </a:r>
            <a:endParaRPr lang="en-US" dirty="0"/>
          </a:p>
          <a:p>
            <a:pPr lvl="1"/>
            <a:r>
              <a:rPr lang="hu-HU" dirty="0"/>
              <a:t>Csökkentik a sikeres átvitelhez szükséges elküldendő csomagok számát</a:t>
            </a:r>
          </a:p>
          <a:p>
            <a:pPr lvl="1"/>
            <a:r>
              <a:rPr lang="hu-HU" dirty="0"/>
              <a:t>Kezeli a hurkokat</a:t>
            </a:r>
            <a:endParaRPr lang="en-US" dirty="0"/>
          </a:p>
          <a:p>
            <a:r>
              <a:rPr lang="hu-HU" dirty="0"/>
              <a:t>A s</a:t>
            </a:r>
            <a:r>
              <a:rPr lang="en-US" dirty="0"/>
              <a:t>witch</a:t>
            </a:r>
            <a:r>
              <a:rPr lang="hu-HU" dirty="0" err="1"/>
              <a:t>-ek</a:t>
            </a:r>
            <a:r>
              <a:rPr lang="hu-HU" dirty="0"/>
              <a:t> a </a:t>
            </a:r>
            <a:r>
              <a:rPr lang="hu-HU" dirty="0" err="1"/>
              <a:t>bridge-ek</a:t>
            </a:r>
            <a:r>
              <a:rPr lang="hu-HU" dirty="0"/>
              <a:t> speciális esetei</a:t>
            </a:r>
            <a:endParaRPr lang="en-US" dirty="0"/>
          </a:p>
          <a:p>
            <a:pPr lvl="1"/>
            <a:r>
              <a:rPr lang="hu-HU" dirty="0"/>
              <a:t>Minden port egyetlen egy </a:t>
            </a:r>
            <a:r>
              <a:rPr lang="hu-HU" dirty="0" err="1"/>
              <a:t>hoszthoz</a:t>
            </a:r>
            <a:r>
              <a:rPr lang="hu-HU" dirty="0"/>
              <a:t> kapcsolódik</a:t>
            </a:r>
            <a:endParaRPr lang="en-US" dirty="0"/>
          </a:p>
          <a:p>
            <a:pPr lvl="2"/>
            <a:r>
              <a:rPr lang="hu-HU" dirty="0"/>
              <a:t>Lehet egy kliens terminál</a:t>
            </a:r>
            <a:endParaRPr lang="en-US" dirty="0"/>
          </a:p>
          <a:p>
            <a:pPr lvl="2"/>
            <a:r>
              <a:rPr lang="hu-HU" dirty="0"/>
              <a:t>vagy akár egy másik </a:t>
            </a:r>
            <a:r>
              <a:rPr lang="hu-HU" dirty="0" err="1"/>
              <a:t>switch</a:t>
            </a:r>
            <a:endParaRPr lang="en-US" dirty="0"/>
          </a:p>
          <a:p>
            <a:pPr lvl="1"/>
            <a:r>
              <a:rPr lang="hu-HU" dirty="0" err="1"/>
              <a:t>Full-duplex</a:t>
            </a:r>
            <a:r>
              <a:rPr lang="hu-HU" dirty="0"/>
              <a:t> </a:t>
            </a:r>
            <a:r>
              <a:rPr lang="hu-HU" dirty="0" err="1"/>
              <a:t>link-ek</a:t>
            </a:r>
            <a:endParaRPr lang="en-US" dirty="0"/>
          </a:p>
          <a:p>
            <a:pPr lvl="1"/>
            <a:r>
              <a:rPr lang="hu-HU" dirty="0"/>
              <a:t>Egyszerűsített hardver: nincs szükség CSMA/CD-re</a:t>
            </a:r>
            <a:r>
              <a:rPr lang="en-US" dirty="0"/>
              <a:t>!</a:t>
            </a:r>
          </a:p>
          <a:p>
            <a:pPr lvl="1"/>
            <a:r>
              <a:rPr lang="hu-HU" dirty="0"/>
              <a:t>Különböző sebességű/rátájú portok is lehetségesek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Split </a:t>
            </a:r>
            <a:r>
              <a:rPr lang="hu-HU" dirty="0" err="1"/>
              <a:t>horizon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en-US" dirty="0"/>
              <a:t>Poisoned Reverse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20</a:t>
            </a:fld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6324301" y="1574311"/>
            <a:ext cx="2579844" cy="213440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3" idx="4"/>
            <a:endCxn id="15" idx="2"/>
          </p:cNvCxnSpPr>
          <p:nvPr/>
        </p:nvCxnSpPr>
        <p:spPr>
          <a:xfrm>
            <a:off x="7287492" y="300192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3" idx="1"/>
            <a:endCxn id="14" idx="3"/>
          </p:cNvCxnSpPr>
          <p:nvPr/>
        </p:nvCxnSpPr>
        <p:spPr>
          <a:xfrm flipV="1">
            <a:off x="6915660" y="2313184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5" idx="1"/>
            <a:endCxn id="14" idx="3"/>
          </p:cNvCxnSpPr>
          <p:nvPr/>
        </p:nvCxnSpPr>
        <p:spPr>
          <a:xfrm flipH="1" flipV="1">
            <a:off x="7509457" y="2313184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84265" y="223869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21760" y="22517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6543827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7137625" y="194895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7731423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47207" y="2953212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50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527944" y="2251724"/>
            <a:ext cx="524504" cy="461665"/>
            <a:chOff x="5725104" y="3828962"/>
            <a:chExt cx="335198" cy="384721"/>
          </a:xfrm>
        </p:grpSpPr>
        <p:sp>
          <p:nvSpPr>
            <p:cNvPr id="18" name="Rectangle 17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25104" y="3828962"/>
              <a:ext cx="33519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60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1717" y="422897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686" y="5491576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17975" y="6396337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Time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311535" y="6405974"/>
            <a:ext cx="702129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300644" y="389265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300644" y="516628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149292" y="3892517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149291" y="516614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997939" y="3892656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4997939" y="5166285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6846585" y="3892656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6846585" y="5166285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>
            <a:stCxn id="26" idx="3"/>
            <a:endCxn id="29" idx="1"/>
          </p:cNvCxnSpPr>
          <p:nvPr/>
        </p:nvCxnSpPr>
        <p:spPr>
          <a:xfrm>
            <a:off x="4472632" y="4448777"/>
            <a:ext cx="5253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30" idx="1"/>
          </p:cNvCxnSpPr>
          <p:nvPr/>
        </p:nvCxnSpPr>
        <p:spPr>
          <a:xfrm flipV="1">
            <a:off x="6321278" y="4448918"/>
            <a:ext cx="5253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1872342"/>
          </a:xfrm>
        </p:spPr>
        <p:txBody>
          <a:bodyPr>
            <a:normAutofit fontScale="77500" lnSpcReduction="20000"/>
          </a:bodyPr>
          <a:lstStyle/>
          <a:p>
            <a:r>
              <a:rPr lang="hu-HU" dirty="0"/>
              <a:t>Ha C B-n keresztül irányítja a forgalmat </a:t>
            </a:r>
            <a:br>
              <a:rPr lang="hu-HU" dirty="0"/>
            </a:br>
            <a:r>
              <a:rPr lang="hu-HU" dirty="0"/>
              <a:t>A állomáshoz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hu-HU" dirty="0"/>
              <a:t> állomás</a:t>
            </a:r>
            <a:r>
              <a:rPr lang="en-US" dirty="0"/>
              <a:t> </a:t>
            </a:r>
            <a:r>
              <a:rPr lang="hu-HU" dirty="0"/>
              <a:t>B-nek </a:t>
            </a:r>
            <a:r>
              <a:rPr lang="en-US" dirty="0"/>
              <a:t>D(C, A) =</a:t>
            </a:r>
            <a:r>
              <a:rPr lang="en-US" sz="2800" dirty="0"/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∞</a:t>
            </a:r>
            <a:r>
              <a:rPr lang="hu-HU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/>
              <a:t>távolságot </a:t>
            </a:r>
            <a:br>
              <a:rPr lang="hu-HU" sz="2800" dirty="0"/>
            </a:br>
            <a:r>
              <a:rPr lang="hu-HU" sz="2800" dirty="0"/>
              <a:t>küld</a:t>
            </a:r>
            <a:endParaRPr lang="en-US" sz="2800" dirty="0"/>
          </a:p>
          <a:p>
            <a:pPr lvl="1"/>
            <a:r>
              <a:rPr lang="hu-HU" dirty="0"/>
              <a:t>Azaz B állomás nem fog C-n keresztül irányítani </a:t>
            </a:r>
            <a:br>
              <a:rPr lang="hu-HU" dirty="0"/>
            </a:br>
            <a:r>
              <a:rPr lang="hu-HU" dirty="0"/>
              <a:t>az A-ba menő forgalmat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5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Kapcsolatállapot alapú forgalomirányítás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/>
              <a:t>Link-state</a:t>
            </a:r>
            <a:r>
              <a:rPr lang="hu-HU" dirty="0"/>
              <a:t> </a:t>
            </a:r>
            <a:r>
              <a:rPr lang="hu-HU" dirty="0" err="1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cap="small" dirty="0"/>
              <a:t>Motiváció</a:t>
            </a:r>
          </a:p>
          <a:p>
            <a:pPr marL="600075" lvl="1" indent="-257175">
              <a:buFont typeface="+mj-lt"/>
              <a:buAutoNum type="arabicPeriod"/>
            </a:pPr>
            <a:r>
              <a:rPr lang="hu-HU" sz="2400" dirty="0"/>
              <a:t>Eltérő sávszélek figyelembevétele. </a:t>
            </a:r>
          </a:p>
          <a:p>
            <a:pPr marL="600075" lvl="1" indent="-257175">
              <a:buFont typeface="+mj-lt"/>
              <a:buAutoNum type="arabicPeriod"/>
            </a:pPr>
            <a:r>
              <a:rPr lang="hu-HU" sz="2400" dirty="0"/>
              <a:t>Távolság alapú algoritmusok lassan konvergáltak.</a:t>
            </a:r>
          </a:p>
          <a:p>
            <a:pPr marL="0" indent="0">
              <a:buNone/>
            </a:pPr>
            <a:r>
              <a:rPr lang="hu-HU" sz="2400" b="1" cap="small" dirty="0"/>
              <a:t>Az alapötlet öt lépésből tevődik össze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hu-HU" sz="2400" dirty="0"/>
              <a:t>Szomszédok felkutatása, és hálózati címeik meghatározása.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400" dirty="0"/>
              <a:t>Megmérni a késleltetést vagy költséget minden szomszédhoz.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400" dirty="0"/>
              <a:t>Egy csomag összeállítása a megismert információkból.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400" dirty="0"/>
              <a:t>Csomag elküldése az </a:t>
            </a:r>
            <a:r>
              <a:rPr lang="hu-HU" sz="2400" b="1" dirty="0"/>
              <a:t>összes többi </a:t>
            </a:r>
            <a:r>
              <a:rPr lang="hu-HU" sz="2400" dirty="0" err="1"/>
              <a:t>router-nek</a:t>
            </a:r>
            <a:r>
              <a:rPr lang="hu-HU" sz="2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400" dirty="0"/>
              <a:t>Kiszámítani a legrövidebb utat az összes többi </a:t>
            </a:r>
            <a:r>
              <a:rPr lang="hu-HU" sz="2400" dirty="0" err="1"/>
              <a:t>router-</a:t>
            </a:r>
            <a:r>
              <a:rPr lang="hu-HU" sz="2400" dirty="0"/>
              <a:t> </a:t>
            </a:r>
            <a:r>
              <a:rPr lang="hu-HU" sz="2400" dirty="0" err="1"/>
              <a:t>hez</a:t>
            </a:r>
            <a:r>
              <a:rPr lang="hu-HU" sz="2400" dirty="0"/>
              <a:t>. </a:t>
            </a:r>
          </a:p>
          <a:p>
            <a:pPr lvl="1"/>
            <a:r>
              <a:rPr lang="hu-HU" sz="2400" dirty="0" err="1"/>
              <a:t>Dijkstra</a:t>
            </a:r>
            <a:r>
              <a:rPr lang="hu-HU" sz="2400" dirty="0"/>
              <a:t> algoritmusát használják.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21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72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Kapcsolatállapot alapú forgalomirányítás működése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hu-HU" sz="1800" dirty="0"/>
              <a:t>A router beindulásakor az első feladat a szomszédok megismerése, ezért egy speciális 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hu-HU" sz="1800" dirty="0"/>
              <a:t> csomag elküldésével éri el, amelyet minden kimenő vonalán kiküld. Elvárás, hogy a vonal másik végén lévő router válaszolt küldjön vissza, amelyben közli az azonosítóját (, ami globálisan egyedi!).</a:t>
            </a:r>
          </a:p>
          <a:p>
            <a:pPr marL="385763" indent="-385763">
              <a:buFont typeface="+mj-lt"/>
              <a:buAutoNum type="arabicPeriod"/>
            </a:pPr>
            <a:r>
              <a:rPr lang="hu-HU" sz="1800" dirty="0"/>
              <a:t>A késleltetés meghatározása, amelynek legközvetlenebb módja egy speciális 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hu-HU" sz="1800" dirty="0"/>
              <a:t> csomag küldése, amelyet a másik oldalnak azonnal vissza kell küldenie. A körbeérési idő felével becsülhető a késleltetés. (Javítás lehet a többszöri kísérlet átlagából számított érték.)</a:t>
            </a:r>
          </a:p>
          <a:p>
            <a:pPr marL="385763" indent="-385763">
              <a:buFont typeface="+mj-lt"/>
              <a:buAutoNum type="arabicPeriod"/>
            </a:pPr>
            <a:r>
              <a:rPr lang="hu-HU" sz="1800" dirty="0"/>
              <a:t>Az adatok összegzése, és csomag előállítása a megismert információkról. A kapcsolatállapot tartalma: a feladó azonosítója, egy sorszám, egy korérték és a szomszédok listája. Minden szomszédhoz megadják a felé tapasztalható késleltetést. Az előállítás történhet </a:t>
            </a:r>
            <a:r>
              <a:rPr lang="hu-HU" sz="1800" dirty="0" err="1"/>
              <a:t>periodikusan</a:t>
            </a:r>
            <a:r>
              <a:rPr lang="hu-HU" sz="1800" dirty="0"/>
              <a:t> vagy hiba esemény esetén. (Un. LSA – Link </a:t>
            </a:r>
            <a:r>
              <a:rPr lang="hu-HU" sz="1800" dirty="0" err="1"/>
              <a:t>State</a:t>
            </a:r>
            <a:r>
              <a:rPr lang="hu-HU" sz="1800" dirty="0"/>
              <a:t> </a:t>
            </a:r>
            <a:r>
              <a:rPr lang="hu-HU" sz="1800" dirty="0" err="1"/>
              <a:t>Advertisment</a:t>
            </a:r>
            <a:r>
              <a:rPr lang="hu-HU" sz="1800" dirty="0"/>
              <a:t>, azaz kapcsolatállapot </a:t>
            </a:r>
            <a:r>
              <a:rPr lang="hu-HU" sz="1800" dirty="0" err="1"/>
              <a:t>hírdetés</a:t>
            </a:r>
            <a:r>
              <a:rPr lang="hu-HU" sz="1800" dirty="0"/>
              <a:t>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22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0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Kapcsolatállapot alapú forgalomirányítás működése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8"/>
            <a:ext cx="7886700" cy="3378628"/>
          </a:xfrm>
        </p:spPr>
        <p:txBody>
          <a:bodyPr>
            <a:noAutofit/>
          </a:bodyPr>
          <a:lstStyle/>
          <a:p>
            <a:pPr marL="385763" indent="-385763">
              <a:buFont typeface="+mj-lt"/>
              <a:buAutoNum type="arabicPeriod" startAt="4"/>
            </a:pPr>
            <a:r>
              <a:rPr lang="hu-HU" sz="1725" dirty="0"/>
              <a:t>A kapcsolat csomagok megbízható szétosztása. Erre használható az elárasztás módszere, viszont a csomagban van egy sorszám, amely minden küldésnél 1-gyel nő. A </a:t>
            </a:r>
            <a:r>
              <a:rPr lang="hu-HU" sz="1725" dirty="0" err="1"/>
              <a:t>router-ek</a:t>
            </a:r>
            <a:r>
              <a:rPr lang="hu-HU" sz="1725" dirty="0"/>
              <a:t> számon tartanak minden (forrás,sorszám) párt, amelyet látnak. Ha új érkezik, akkor azt küldik minden vonalon, kivéve azon, amin érkezett. A másod példányokat eldobják. A kisebb sorszámúakat elavultnak tekintik, és nem küldik tovább. </a:t>
            </a:r>
          </a:p>
          <a:p>
            <a:pPr marL="385763" indent="-385763">
              <a:buFont typeface="+mj-lt"/>
              <a:buAutoNum type="arabicPeriod" startAt="4"/>
            </a:pPr>
            <a:endParaRPr lang="hu-HU" sz="1725" b="1" dirty="0"/>
          </a:p>
          <a:p>
            <a:pPr marL="385763" indent="-385763">
              <a:buFont typeface="+mj-lt"/>
              <a:buAutoNum type="arabicPeriod" startAt="4"/>
            </a:pPr>
            <a:endParaRPr lang="hu-HU" sz="1725" b="1" dirty="0"/>
          </a:p>
          <a:p>
            <a:pPr marL="385763" indent="-385763">
              <a:buFont typeface="+mj-lt"/>
              <a:buAutoNum type="arabicPeriod" startAt="4"/>
            </a:pPr>
            <a:endParaRPr lang="hu-HU" sz="1725" b="1" dirty="0"/>
          </a:p>
          <a:p>
            <a:pPr marL="0" indent="0">
              <a:buNone/>
            </a:pPr>
            <a:endParaRPr lang="hu-HU" sz="1725" b="1" dirty="0"/>
          </a:p>
          <a:p>
            <a:pPr lvl="1"/>
            <a:r>
              <a:rPr lang="hu-HU" sz="1725" b="1" dirty="0"/>
              <a:t>További finomítások:</a:t>
            </a:r>
            <a:r>
              <a:rPr lang="hu-HU" sz="1725" dirty="0"/>
              <a:t> tároló területre kerül először a csomag és nem a küldési sorba; nyugtázás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3915782"/>
          <a:ext cx="6096000" cy="127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hu-HU" sz="1400" dirty="0"/>
                        <a:t>Probléma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Megoldás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hu-HU" sz="1400" dirty="0"/>
                        <a:t>Sorszámok egy idő után körbe érnek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32</a:t>
                      </a:r>
                      <a:r>
                        <a:rPr lang="hu-HU" sz="1400" baseline="0" dirty="0"/>
                        <a:t> bites sorszám használata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hu-HU" sz="1400" dirty="0"/>
                        <a:t>Router összeomlik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 rowSpan="2">
                  <a:txBody>
                    <a:bodyPr/>
                    <a:lstStyle/>
                    <a:p>
                      <a:r>
                        <a:rPr lang="hu-HU" sz="1400" dirty="0"/>
                        <a:t>Kor bevezetése</a:t>
                      </a:r>
                      <a:r>
                        <a:rPr lang="hu-HU" sz="1400" baseline="0" dirty="0"/>
                        <a:t>. A kor értéket másod-percenként csökkenti a router, ha a kor eléri a nullát, akkor el kell dobni.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r>
                        <a:rPr lang="hu-HU" sz="1400" dirty="0"/>
                        <a:t>A</a:t>
                      </a:r>
                      <a:r>
                        <a:rPr lang="hu-HU" sz="1400" baseline="0" dirty="0"/>
                        <a:t> sorszám mező megsérül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23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75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Kapcsolatállapot alapú forgalomirányítás működése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8"/>
            <a:ext cx="7886700" cy="3378628"/>
          </a:xfrm>
        </p:spPr>
        <p:txBody>
          <a:bodyPr>
            <a:noAutofit/>
          </a:bodyPr>
          <a:lstStyle/>
          <a:p>
            <a:pPr marL="385763" indent="-385763">
              <a:buFont typeface="+mj-lt"/>
              <a:buAutoNum type="arabicPeriod" startAt="5"/>
            </a:pPr>
            <a:r>
              <a:rPr lang="hu-HU" sz="1800" dirty="0"/>
              <a:t>Új útvonalak számítása. Amint egy router a kapcsolatállapot csomagok egy teljes készletét összegyűjtötte, megszerkesztheti az alhálózat teljes gráfját, mivel minden kapcsolat képviselve van. Erre lefuttatható </a:t>
            </a:r>
            <a:r>
              <a:rPr lang="hu-HU" sz="1800" dirty="0" err="1"/>
              <a:t>Dijkstra</a:t>
            </a:r>
            <a:r>
              <a:rPr lang="hu-HU" sz="1800" dirty="0"/>
              <a:t> algoritmusa, eredményeképp pedig megkapjuk a forgalomirányító táblát.</a:t>
            </a:r>
          </a:p>
          <a:p>
            <a:pPr marL="0" indent="0">
              <a:buNone/>
            </a:pPr>
            <a:r>
              <a:rPr lang="hu-HU" sz="1800" b="1" cap="small" dirty="0"/>
              <a:t>Jellemzők</a:t>
            </a:r>
          </a:p>
          <a:p>
            <a:r>
              <a:rPr lang="hu-HU" sz="1800" dirty="0"/>
              <a:t>A </a:t>
            </a:r>
            <a:r>
              <a:rPr lang="hu-HU" sz="1800" dirty="0" err="1"/>
              <a:t>router-ek</a:t>
            </a:r>
            <a:r>
              <a:rPr lang="hu-HU" sz="1800" dirty="0"/>
              <a:t> és a </a:t>
            </a:r>
            <a:r>
              <a:rPr lang="hu-HU" sz="1800" dirty="0" err="1"/>
              <a:t>router-ek</a:t>
            </a:r>
            <a:r>
              <a:rPr lang="hu-HU" sz="1800" dirty="0"/>
              <a:t> szomszédinak átlagos számával arányos tárterület kell az algoritmus futtatásához. </a:t>
            </a:r>
            <a:r>
              <a:rPr lang="hu-HU" sz="1800" i="1" dirty="0"/>
              <a:t>O(</a:t>
            </a:r>
            <a:r>
              <a:rPr lang="hu-HU" sz="1800" i="1" dirty="0" err="1"/>
              <a:t>kn</a:t>
            </a:r>
            <a:r>
              <a:rPr lang="hu-HU" sz="1800" i="1" dirty="0"/>
              <a:t>)</a:t>
            </a:r>
            <a:r>
              <a:rPr lang="hu-HU" sz="1800" dirty="0"/>
              <a:t>, ahol </a:t>
            </a:r>
            <a:r>
              <a:rPr lang="hu-HU" sz="1800" i="1" dirty="0"/>
              <a:t>k</a:t>
            </a:r>
            <a:r>
              <a:rPr lang="hu-HU" sz="1800" dirty="0"/>
              <a:t> a szomszédok száma és </a:t>
            </a:r>
            <a:r>
              <a:rPr lang="hu-HU" sz="1800" i="1" dirty="0"/>
              <a:t>n</a:t>
            </a:r>
            <a:r>
              <a:rPr lang="hu-HU" sz="1800" dirty="0"/>
              <a:t> a </a:t>
            </a:r>
            <a:r>
              <a:rPr lang="hu-HU" sz="1800" dirty="0" err="1"/>
              <a:t>router-ek</a:t>
            </a:r>
            <a:r>
              <a:rPr lang="hu-HU" sz="1800" dirty="0"/>
              <a:t> száma. Azaz nagy hálózatok esetén a számítás költséges és memória igényes lesz.</a:t>
            </a:r>
          </a:p>
          <a:p>
            <a:r>
              <a:rPr lang="hu-HU" sz="1800" dirty="0"/>
              <a:t>A hardver- és szoftver-problémák komoly gondot okozhatnak. A hálózat méretének növekedésével a hiba valószínűsége is nő.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24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6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Dijkstra</a:t>
            </a:r>
            <a:r>
              <a:rPr lang="hu-HU" dirty="0"/>
              <a:t> algoritmus (1959)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dirty="0"/>
              <a:t>Statikus algoritmus</a:t>
            </a:r>
            <a:endParaRPr lang="hu-HU" sz="1800" b="1" dirty="0"/>
          </a:p>
          <a:p>
            <a:r>
              <a:rPr lang="hu-HU" sz="1800" b="1" dirty="0"/>
              <a:t>Cél:</a:t>
            </a:r>
            <a:r>
              <a:rPr lang="hu-HU" sz="1800" dirty="0"/>
              <a:t> két csomópont közötti legrövidebb út meghatározása.</a:t>
            </a:r>
          </a:p>
          <a:p>
            <a:pPr marL="0" indent="0">
              <a:buNone/>
            </a:pPr>
            <a:r>
              <a:rPr lang="hu-HU" sz="1800" b="1" cap="small" dirty="0"/>
              <a:t>Informális leírás</a:t>
            </a:r>
            <a:endParaRPr lang="hu-HU" sz="1800" dirty="0"/>
          </a:p>
          <a:p>
            <a:pPr>
              <a:spcBef>
                <a:spcPts val="0"/>
              </a:spcBef>
            </a:pPr>
            <a:r>
              <a:rPr lang="hu-HU" sz="1800" dirty="0"/>
              <a:t>Minden csomópontot felcímkézünk a forrás csomóponttól való legrövidebb ismert út mentén mért távolságával.</a:t>
            </a:r>
          </a:p>
          <a:p>
            <a:pPr lvl="1"/>
            <a:r>
              <a:rPr lang="hu-HU" dirty="0"/>
              <a:t>Kezdetben a távolság végtelen, mivel nem ismerünk útvonalat.</a:t>
            </a:r>
          </a:p>
          <a:p>
            <a:r>
              <a:rPr lang="hu-HU" sz="1800" dirty="0"/>
              <a:t>Az algoritmus működése során a címkék változhatnak az utak megtalálásával. Két fajta címkét különböztetünk meg: ideiglenes és állandó. Kezdetben minden címke ideiglenes. A legrövidebb út megtalálásakor a címke állandó címkévé válik, és továbbá nem változik.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25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71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Dijkstra</a:t>
            </a:r>
            <a:r>
              <a:rPr lang="hu-HU" dirty="0"/>
              <a:t> algoritmus </a:t>
            </a:r>
            <a:r>
              <a:rPr lang="hu-HU" dirty="0" err="1"/>
              <a:t>pszeudo-kód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8098" y="2120569"/>
                <a:ext cx="8725902" cy="3465095"/>
              </a:xfrm>
            </p:spPr>
            <p:txBody>
              <a:bodyPr numCol="2">
                <a:noAutofit/>
              </a:bodyPr>
              <a:lstStyle/>
              <a:p>
                <a:pPr marL="0" indent="0">
                  <a:buNone/>
                </a:pPr>
                <a:r>
                  <a:rPr lang="en-US" sz="1350" b="1" dirty="0" err="1"/>
                  <a:t>Dijkstra</a:t>
                </a:r>
                <a:r>
                  <a:rPr lang="en-US" sz="1350" dirty="0"/>
                  <a:t>(</a:t>
                </a:r>
                <a:r>
                  <a:rPr lang="en-US" sz="1350" dirty="0" err="1"/>
                  <a:t>G,s,w</a:t>
                </a:r>
                <a:r>
                  <a:rPr lang="en-US" sz="1350" dirty="0"/>
                  <a:t>)</a:t>
                </a:r>
                <a:endParaRPr lang="hu-HU" sz="1350" dirty="0"/>
              </a:p>
              <a:p>
                <a:pPr marL="0" indent="0">
                  <a:spcBef>
                    <a:spcPts val="0"/>
                  </a:spcBef>
                  <a:spcAft>
                    <a:spcPts val="450"/>
                  </a:spcAft>
                  <a:buNone/>
                </a:pPr>
                <a:r>
                  <a:rPr lang="hu-HU" sz="1350" dirty="0"/>
                  <a:t>    </a:t>
                </a:r>
                <a:r>
                  <a:rPr lang="en-US" sz="1200" dirty="0"/>
                  <a:t>Output: </a:t>
                </a:r>
                <a:r>
                  <a:rPr lang="en-US" sz="1200" dirty="0" err="1"/>
                  <a:t>egy</a:t>
                </a:r>
                <a:r>
                  <a:rPr lang="en-US" sz="1200" dirty="0"/>
                  <a:t> </a:t>
                </a:r>
                <a:r>
                  <a:rPr lang="en-US" sz="1200" dirty="0" err="1"/>
                  <a:t>legrövidebb</a:t>
                </a:r>
                <a:r>
                  <a:rPr lang="en-US" sz="1200" dirty="0"/>
                  <a:t> </a:t>
                </a:r>
                <a:r>
                  <a:rPr lang="en-US" sz="1200" dirty="0" err="1"/>
                  <a:t>utak</a:t>
                </a:r>
                <a:r>
                  <a:rPr lang="en-US" sz="1200" dirty="0"/>
                  <a:t> </a:t>
                </a:r>
                <a:r>
                  <a:rPr lang="en-US" sz="1200" dirty="0" err="1"/>
                  <a:t>fája</a:t>
                </a:r>
                <a:r>
                  <a:rPr lang="hu-HU" sz="1200" dirty="0"/>
                  <a:t> </a:t>
                </a:r>
                <a:r>
                  <a:rPr lang="nl-NL" sz="1200" dirty="0"/>
                  <a:t>T=(V,E´) G-ben s gyökérrel</a:t>
                </a:r>
                <a:endParaRPr lang="nl-NL" sz="1350" dirty="0"/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01 </a:t>
                </a:r>
                <a:r>
                  <a:rPr lang="en-US" sz="1350" dirty="0"/>
                  <a:t>E´ := Ø;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02 </a:t>
                </a:r>
                <a:r>
                  <a:rPr lang="en-US" sz="1350" dirty="0"/>
                  <a:t>ready[s] := true;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03 </a:t>
                </a:r>
                <a:r>
                  <a:rPr lang="en-US" sz="1350" dirty="0"/>
                  <a:t>ready[v] := false; ∀ v </a:t>
                </a:r>
                <a:r>
                  <a:rPr lang="pl-PL" sz="1350" dirty="0"/>
                  <a:t>∈</a:t>
                </a:r>
                <a:r>
                  <a:rPr lang="en-US" sz="1350" dirty="0"/>
                  <a:t> V \ {s};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04 </a:t>
                </a:r>
                <a:r>
                  <a:rPr lang="en-US" sz="1350" dirty="0"/>
                  <a:t>d[s] := 0;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05 </a:t>
                </a:r>
                <a:r>
                  <a:rPr lang="en-US" sz="1350" dirty="0"/>
                  <a:t>d[v] := ∞; ∀ v </a:t>
                </a:r>
                <a:r>
                  <a:rPr lang="pl-PL" sz="1350" dirty="0"/>
                  <a:t>∈</a:t>
                </a:r>
                <a:r>
                  <a:rPr lang="en-US" sz="1350" dirty="0"/>
                  <a:t> V \ {s};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06 </a:t>
                </a:r>
                <a:r>
                  <a:rPr lang="en-US" sz="1350" dirty="0" err="1"/>
                  <a:t>priority_queue</a:t>
                </a:r>
                <a:r>
                  <a:rPr lang="en-US" sz="1350" dirty="0"/>
                  <a:t> Q;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pt-BR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07 </a:t>
                </a:r>
                <a:r>
                  <a:rPr lang="pt-BR" sz="1350" b="1" dirty="0"/>
                  <a:t>forall </a:t>
                </a:r>
                <a:r>
                  <a:rPr lang="pt-BR" sz="1350" dirty="0"/>
                  <a:t>v </a:t>
                </a:r>
                <a:r>
                  <a:rPr lang="pl-PL" sz="1350" dirty="0"/>
                  <a:t>∈ </a:t>
                </a:r>
                <a:r>
                  <a:rPr lang="pt-BR" sz="1350" dirty="0"/>
                  <a:t>Adj[s] </a:t>
                </a:r>
                <a:r>
                  <a:rPr lang="pt-BR" sz="1350" b="1" dirty="0"/>
                  <a:t>do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08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</a:t>
                </a:r>
                <a:r>
                  <a:rPr lang="en-US" sz="1350" dirty="0" err="1"/>
                  <a:t>pred</a:t>
                </a:r>
                <a:r>
                  <a:rPr lang="en-US" sz="1350" dirty="0"/>
                  <a:t>[v] := s;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09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</a:t>
                </a:r>
                <a:r>
                  <a:rPr lang="en-US" sz="1350" dirty="0"/>
                  <a:t>d[v] := w(s</a:t>
                </a:r>
                <a:r>
                  <a:rPr lang="hu-HU" sz="1350" dirty="0"/>
                  <a:t>,</a:t>
                </a:r>
                <a:r>
                  <a:rPr lang="en-US" sz="1350" dirty="0"/>
                  <a:t>v);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10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</a:t>
                </a:r>
                <a:r>
                  <a:rPr lang="en-US" sz="1350" dirty="0" err="1"/>
                  <a:t>Q.Insert</a:t>
                </a:r>
                <a:r>
                  <a:rPr lang="en-US" sz="1350" dirty="0"/>
                  <a:t>(v</a:t>
                </a:r>
                <a:r>
                  <a:rPr lang="hu-HU" sz="1350" dirty="0"/>
                  <a:t>,</a:t>
                </a:r>
                <a:r>
                  <a:rPr lang="en-US" sz="1350" dirty="0"/>
                  <a:t>d[v]);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11 </a:t>
                </a:r>
                <a:r>
                  <a:rPr lang="en-US" sz="1350" b="1" dirty="0"/>
                  <a:t>od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12 </a:t>
                </a:r>
                <a:r>
                  <a:rPr lang="en-US" sz="1350" b="1" dirty="0"/>
                  <a:t>while </a:t>
                </a:r>
                <a:r>
                  <a:rPr lang="en-US" sz="1350" dirty="0"/>
                  <a:t>Q ≠ Ø </a:t>
                </a:r>
                <a:r>
                  <a:rPr lang="en-US" sz="1350" b="1" dirty="0"/>
                  <a:t>do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endParaRPr lang="hu-HU" sz="135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13</a:t>
                </a:r>
                <a:r>
                  <a:rPr lang="en-US" sz="1350" dirty="0"/>
                  <a:t> </a:t>
                </a:r>
                <a:r>
                  <a:rPr lang="hu-HU" sz="1350" dirty="0"/>
                  <a:t>    </a:t>
                </a:r>
                <a:r>
                  <a:rPr lang="en-US" sz="1350" dirty="0"/>
                  <a:t>v := </a:t>
                </a:r>
                <a:r>
                  <a:rPr lang="en-US" sz="1350" dirty="0" err="1"/>
                  <a:t>Q.DeleteMin</a:t>
                </a:r>
                <a:r>
                  <a:rPr lang="en-US" sz="1350" dirty="0"/>
                  <a:t>();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14</a:t>
                </a:r>
                <a:r>
                  <a:rPr lang="en-US" sz="1350" dirty="0"/>
                  <a:t> </a:t>
                </a:r>
                <a:r>
                  <a:rPr lang="hu-HU" sz="1350" dirty="0"/>
                  <a:t>    </a:t>
                </a:r>
                <a:r>
                  <a:rPr lang="en-US" sz="1350" dirty="0"/>
                  <a:t>E´:= E´ U {(</a:t>
                </a:r>
                <a:r>
                  <a:rPr lang="en-US" sz="1350" dirty="0" err="1"/>
                  <a:t>pred</a:t>
                </a:r>
                <a:r>
                  <a:rPr lang="en-US" sz="1350" dirty="0"/>
                  <a:t>[v],v)};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15</a:t>
                </a:r>
                <a:r>
                  <a:rPr lang="en-US" sz="1350" dirty="0"/>
                  <a:t> </a:t>
                </a:r>
                <a:r>
                  <a:rPr lang="hu-HU" sz="1350" dirty="0"/>
                  <a:t>    </a:t>
                </a:r>
                <a:r>
                  <a:rPr lang="en-US" sz="1350" dirty="0"/>
                  <a:t>ready[v] := true;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pl-PL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16</a:t>
                </a:r>
                <a:r>
                  <a:rPr lang="pl-PL" sz="1350" dirty="0"/>
                  <a:t>     </a:t>
                </a:r>
                <a:r>
                  <a:rPr lang="pl-PL" sz="1350" b="1" dirty="0"/>
                  <a:t>forall </a:t>
                </a:r>
                <a:r>
                  <a:rPr lang="pl-PL" sz="1350" dirty="0"/>
                  <a:t>u ∈ Adj[v] </a:t>
                </a:r>
                <a:r>
                  <a:rPr lang="pl-PL" sz="1350" b="1" dirty="0"/>
                  <a:t>do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pl-PL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17         </a:t>
                </a:r>
                <a:r>
                  <a:rPr lang="pl-PL" sz="1350" b="1" dirty="0"/>
                  <a:t>if </a:t>
                </a:r>
                <a:r>
                  <a:rPr lang="pl-PL" sz="1350" dirty="0"/>
                  <a:t>u ∈ Q </a:t>
                </a:r>
                <a:r>
                  <a:rPr lang="pl-PL" sz="1350" b="1" dirty="0"/>
                  <a:t>and </a:t>
                </a:r>
                <a:r>
                  <a:rPr lang="pl-PL" sz="1350" dirty="0"/>
                  <a:t>d[v] + w(v,u) &lt; d[u]) </a:t>
                </a:r>
                <a:r>
                  <a:rPr lang="pl-PL" sz="1350" b="1" dirty="0"/>
                  <a:t>then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18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</a:t>
                </a:r>
                <a:r>
                  <a:rPr lang="en-US" sz="1350" dirty="0" err="1"/>
                  <a:t>pred</a:t>
                </a:r>
                <a:r>
                  <a:rPr lang="en-US" sz="1350" dirty="0"/>
                  <a:t>[u] := v;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19</a:t>
                </a:r>
                <a:r>
                  <a:rPr lang="en-US" sz="1350" dirty="0"/>
                  <a:t> </a:t>
                </a:r>
                <a:r>
                  <a:rPr lang="hu-HU" sz="1350" dirty="0"/>
                  <a:t>            </a:t>
                </a:r>
                <a:r>
                  <a:rPr lang="en-US" sz="1350" dirty="0"/>
                  <a:t>d[u] := d[v] + w(v</a:t>
                </a:r>
                <a:r>
                  <a:rPr lang="hu-HU" sz="1350" dirty="0"/>
                  <a:t>,</a:t>
                </a:r>
                <a:r>
                  <a:rPr lang="en-US" sz="1350" dirty="0"/>
                  <a:t>u);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20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</a:t>
                </a:r>
                <a:r>
                  <a:rPr lang="en-US" sz="1350" dirty="0" err="1"/>
                  <a:t>Q.DecreasePriority</a:t>
                </a:r>
                <a:r>
                  <a:rPr lang="en-US" sz="1350" dirty="0"/>
                  <a:t>(u</a:t>
                </a:r>
                <a:r>
                  <a:rPr lang="hu-HU" sz="1350" dirty="0"/>
                  <a:t>,</a:t>
                </a:r>
                <a:r>
                  <a:rPr lang="en-US" sz="1350" dirty="0"/>
                  <a:t>d[u]);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21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</a:t>
                </a:r>
                <a:r>
                  <a:rPr lang="en-US" sz="1350" b="1" dirty="0"/>
                  <a:t>else if </a:t>
                </a:r>
                <a:r>
                  <a:rPr lang="en-US" sz="1350" dirty="0"/>
                  <a:t>u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1350" dirty="0"/>
                  <a:t> Q </a:t>
                </a:r>
                <a:r>
                  <a:rPr lang="en-US" sz="1350" b="1" dirty="0"/>
                  <a:t>and not </a:t>
                </a:r>
                <a:r>
                  <a:rPr lang="en-US" sz="1350" dirty="0"/>
                  <a:t>ready[u] </a:t>
                </a:r>
                <a:r>
                  <a:rPr lang="en-US" sz="1350" b="1" dirty="0"/>
                  <a:t>then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22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</a:t>
                </a:r>
                <a:r>
                  <a:rPr lang="en-US" sz="1350" dirty="0" err="1"/>
                  <a:t>pred</a:t>
                </a:r>
                <a:r>
                  <a:rPr lang="en-US" sz="1350" dirty="0"/>
                  <a:t>[u] := v;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23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</a:t>
                </a:r>
                <a:r>
                  <a:rPr lang="en-US" sz="1350" dirty="0"/>
                  <a:t>d[u] := d[v] + w(v</a:t>
                </a:r>
                <a:r>
                  <a:rPr lang="hu-HU" sz="1350" dirty="0"/>
                  <a:t>,</a:t>
                </a:r>
                <a:r>
                  <a:rPr lang="en-US" sz="1350" dirty="0"/>
                  <a:t>u);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24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</a:t>
                </a:r>
                <a:r>
                  <a:rPr lang="en-US" sz="1350" dirty="0" err="1"/>
                  <a:t>Q.Insert</a:t>
                </a:r>
                <a:r>
                  <a:rPr lang="en-US" sz="1350" dirty="0"/>
                  <a:t>(u</a:t>
                </a:r>
                <a:r>
                  <a:rPr lang="hu-HU" sz="1350" dirty="0"/>
                  <a:t>,</a:t>
                </a:r>
                <a:r>
                  <a:rPr lang="en-US" sz="1350" dirty="0"/>
                  <a:t>d[u]);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25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</a:t>
                </a:r>
                <a:r>
                  <a:rPr lang="en-US" sz="1350" b="1" dirty="0"/>
                  <a:t>fi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26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</a:t>
                </a:r>
                <a:r>
                  <a:rPr lang="en-US" sz="1350" b="1" dirty="0"/>
                  <a:t>od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27 </a:t>
                </a:r>
                <a:r>
                  <a:rPr lang="en-US" sz="1350" b="1" dirty="0"/>
                  <a:t>od</a:t>
                </a:r>
                <a:endParaRPr lang="en-US" sz="135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098" y="2120569"/>
                <a:ext cx="8725902" cy="3465095"/>
              </a:xfrm>
              <a:blipFill>
                <a:blip r:embed="rId2"/>
                <a:stretch>
                  <a:fillRect l="-210" t="-176" b="-915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18098" y="2596243"/>
            <a:ext cx="4027355" cy="244928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hu-HU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3393082" y="3670845"/>
            <a:ext cx="18277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b="1" dirty="0">
                <a:solidFill>
                  <a:schemeClr val="bg2">
                    <a:lumMod val="50000"/>
                  </a:schemeClr>
                </a:solidFill>
              </a:rPr>
              <a:t>INICIALIZÁCIÓS FÁZIS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5891" y="3127677"/>
            <a:ext cx="3529918" cy="72451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hu-HU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5891" y="4109324"/>
            <a:ext cx="3529918" cy="685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hu-HU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7678680" y="3466543"/>
            <a:ext cx="8034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chemeClr val="bg2">
                    <a:lumMod val="50000"/>
                  </a:schemeClr>
                </a:solidFill>
              </a:rPr>
              <a:t>JAVÍTÓ ÚT</a:t>
            </a:r>
          </a:p>
        </p:txBody>
      </p:sp>
      <p:sp>
        <p:nvSpPr>
          <p:cNvPr id="16" name="TextBox 15"/>
          <p:cNvSpPr txBox="1"/>
          <p:nvPr/>
        </p:nvSpPr>
        <p:spPr>
          <a:xfrm rot="5400000">
            <a:off x="7824552" y="4325265"/>
            <a:ext cx="5116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chemeClr val="bg2">
                    <a:lumMod val="50000"/>
                  </a:schemeClr>
                </a:solidFill>
              </a:rPr>
              <a:t>ÚJ ÚT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08739" y="2120569"/>
            <a:ext cx="4027355" cy="31209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hu-HU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5400000">
            <a:off x="7684710" y="3481024"/>
            <a:ext cx="16257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b="1" dirty="0">
                <a:solidFill>
                  <a:schemeClr val="bg2">
                    <a:lumMod val="50000"/>
                  </a:schemeClr>
                </a:solidFill>
              </a:rPr>
              <a:t>ITERÁCIÓS LÉPÉSEK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26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83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10" grpId="0"/>
      <p:bldP spid="16" grpId="0"/>
      <p:bldP spid="17" grpId="0" animBg="1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45" y="391477"/>
            <a:ext cx="8572109" cy="652463"/>
          </a:xfrm>
        </p:spPr>
        <p:txBody>
          <a:bodyPr>
            <a:normAutofit fontScale="90000"/>
          </a:bodyPr>
          <a:lstStyle/>
          <a:p>
            <a:r>
              <a:rPr lang="en-US" dirty="0"/>
              <a:t>OSPF vs. IS-IS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122548" y="3103195"/>
            <a:ext cx="4373252" cy="2837459"/>
          </a:xfrm>
        </p:spPr>
        <p:txBody>
          <a:bodyPr>
            <a:normAutofit/>
          </a:bodyPr>
          <a:lstStyle/>
          <a:p>
            <a:r>
              <a:rPr lang="hu-HU" sz="2100" dirty="0"/>
              <a:t>Cégek és adatközpontok</a:t>
            </a:r>
            <a:endParaRPr lang="en-US" sz="2100" dirty="0"/>
          </a:p>
          <a:p>
            <a:r>
              <a:rPr lang="hu-HU" sz="2100" dirty="0"/>
              <a:t>Több lehetőséget támogat</a:t>
            </a:r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r>
              <a:rPr lang="en-US" sz="2100" dirty="0"/>
              <a:t>IPv4</a:t>
            </a:r>
            <a:r>
              <a:rPr lang="hu-HU" sz="2100" dirty="0"/>
              <a:t> felett</a:t>
            </a:r>
            <a:endParaRPr lang="en-US" sz="2100" dirty="0"/>
          </a:p>
          <a:p>
            <a:pPr lvl="1"/>
            <a:r>
              <a:rPr lang="en-US" sz="2000" dirty="0"/>
              <a:t>LSA</a:t>
            </a:r>
            <a:r>
              <a:rPr lang="hu-HU" sz="2000" dirty="0" err="1"/>
              <a:t>-k</a:t>
            </a:r>
            <a:r>
              <a:rPr lang="hu-HU" sz="2000" dirty="0"/>
              <a:t> IPv4 feletti küldése</a:t>
            </a:r>
            <a:endParaRPr lang="en-US" sz="2000" dirty="0"/>
          </a:p>
          <a:p>
            <a:pPr lvl="1"/>
            <a:r>
              <a:rPr lang="en-US" sz="1800" dirty="0"/>
              <a:t>OSPFv3 </a:t>
            </a:r>
            <a:r>
              <a:rPr lang="hu-HU" sz="1800" dirty="0"/>
              <a:t>szükséges az</a:t>
            </a:r>
            <a:r>
              <a:rPr lang="en-US" sz="1800" dirty="0"/>
              <a:t> IPv6</a:t>
            </a:r>
            <a:r>
              <a:rPr lang="hu-HU" sz="1800" dirty="0" err="1"/>
              <a:t>-hoz</a:t>
            </a:r>
            <a:endParaRPr lang="en-US" sz="1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800599" y="3103195"/>
            <a:ext cx="4239705" cy="2844530"/>
          </a:xfrm>
        </p:spPr>
        <p:txBody>
          <a:bodyPr>
            <a:normAutofit/>
          </a:bodyPr>
          <a:lstStyle/>
          <a:p>
            <a:r>
              <a:rPr lang="hu-HU" sz="2100" dirty="0"/>
              <a:t>Internet szolgáltatók által használt</a:t>
            </a:r>
            <a:endParaRPr lang="en-US" sz="2100" dirty="0"/>
          </a:p>
          <a:p>
            <a:endParaRPr lang="en-US" sz="900" dirty="0"/>
          </a:p>
          <a:p>
            <a:r>
              <a:rPr lang="hu-HU" dirty="0"/>
              <a:t>Sokkal tömörebb</a:t>
            </a:r>
            <a:endParaRPr lang="en-US" sz="2100" dirty="0"/>
          </a:p>
          <a:p>
            <a:pPr lvl="1"/>
            <a:r>
              <a:rPr lang="hu-HU" sz="1800" dirty="0">
                <a:sym typeface="Wingdings" panose="05000000000000000000" pitchFamily="2" charset="2"/>
              </a:rPr>
              <a:t>Kisebb hálózati </a:t>
            </a:r>
            <a:r>
              <a:rPr lang="en-US" sz="1800" dirty="0">
                <a:sym typeface="Wingdings" panose="05000000000000000000" pitchFamily="2" charset="2"/>
              </a:rPr>
              <a:t>overhead</a:t>
            </a:r>
          </a:p>
          <a:p>
            <a:pPr lvl="1"/>
            <a:r>
              <a:rPr lang="hu-HU" sz="1800" dirty="0">
                <a:sym typeface="Wingdings" panose="05000000000000000000" pitchFamily="2" charset="2"/>
              </a:rPr>
              <a:t>Több eszközt támogat</a:t>
            </a:r>
            <a:endParaRPr lang="en-US" sz="1800" dirty="0">
              <a:sym typeface="Wingdings" panose="05000000000000000000" pitchFamily="2" charset="2"/>
            </a:endParaRPr>
          </a:p>
          <a:p>
            <a:r>
              <a:rPr lang="hu-HU" sz="2100" dirty="0">
                <a:sym typeface="Wingdings" panose="05000000000000000000" pitchFamily="2" charset="2"/>
              </a:rPr>
              <a:t>Nem kötődik az</a:t>
            </a:r>
            <a:r>
              <a:rPr lang="en-US" sz="2100" dirty="0">
                <a:sym typeface="Wingdings" panose="05000000000000000000" pitchFamily="2" charset="2"/>
              </a:rPr>
              <a:t> IP</a:t>
            </a:r>
            <a:r>
              <a:rPr lang="hu-HU" sz="2100" dirty="0" err="1">
                <a:sym typeface="Wingdings" panose="05000000000000000000" pitchFamily="2" charset="2"/>
              </a:rPr>
              <a:t>-hez</a:t>
            </a:r>
            <a:endParaRPr lang="en-US" sz="2100" dirty="0">
              <a:sym typeface="Wingdings" panose="05000000000000000000" pitchFamily="2" charset="2"/>
            </a:endParaRPr>
          </a:p>
          <a:p>
            <a:pPr lvl="1"/>
            <a:r>
              <a:rPr lang="hu-HU" sz="1800" dirty="0">
                <a:sym typeface="Wingdings" panose="05000000000000000000" pitchFamily="2" charset="2"/>
              </a:rPr>
              <a:t>Működik mind</a:t>
            </a:r>
            <a:r>
              <a:rPr lang="en-US" sz="1800" dirty="0">
                <a:sym typeface="Wingdings" panose="05000000000000000000" pitchFamily="2" charset="2"/>
              </a:rPr>
              <a:t> IPv4</a:t>
            </a:r>
            <a:r>
              <a:rPr lang="hu-HU" sz="1800" dirty="0" err="1">
                <a:sym typeface="Wingdings" panose="05000000000000000000" pitchFamily="2" charset="2"/>
              </a:rPr>
              <a:t>-gyel</a:t>
            </a:r>
            <a:r>
              <a:rPr lang="hu-HU" sz="1800" dirty="0">
                <a:sym typeface="Wingdings" panose="05000000000000000000" pitchFamily="2" charset="2"/>
              </a:rPr>
              <a:t> és </a:t>
            </a:r>
            <a:r>
              <a:rPr lang="en-US" sz="1800" dirty="0">
                <a:sym typeface="Wingdings" panose="05000000000000000000" pitchFamily="2" charset="2"/>
              </a:rPr>
              <a:t>IPv6</a:t>
            </a:r>
            <a:r>
              <a:rPr lang="hu-HU" sz="1800" dirty="0" err="1">
                <a:sym typeface="Wingdings" panose="05000000000000000000" pitchFamily="2" charset="2"/>
              </a:rPr>
              <a:t>-tal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122548" y="2588845"/>
            <a:ext cx="4373252" cy="480060"/>
          </a:xfrm>
        </p:spPr>
        <p:txBody>
          <a:bodyPr/>
          <a:lstStyle/>
          <a:p>
            <a:pPr algn="ctr"/>
            <a:r>
              <a:rPr lang="en-US" sz="2400" dirty="0"/>
              <a:t>OSPF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800599" y="2588845"/>
            <a:ext cx="4239705" cy="48006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IS-IS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122548" y="1797250"/>
            <a:ext cx="8897333" cy="5526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100" dirty="0"/>
              <a:t>Két eltérő implementáció a</a:t>
            </a:r>
            <a:r>
              <a:rPr lang="en-US" sz="2100" dirty="0"/>
              <a:t> link-state routing</a:t>
            </a:r>
            <a:r>
              <a:rPr lang="hu-HU" sz="2100" dirty="0"/>
              <a:t> stratégiának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7089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2" y="1062037"/>
            <a:ext cx="8572109" cy="652463"/>
          </a:xfrm>
        </p:spPr>
        <p:txBody>
          <a:bodyPr>
            <a:normAutofit fontScale="90000"/>
          </a:bodyPr>
          <a:lstStyle/>
          <a:p>
            <a:r>
              <a:rPr lang="hu-HU" dirty="0"/>
              <a:t>Eltérő felépítés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122548" y="2058576"/>
            <a:ext cx="4373252" cy="480060"/>
          </a:xfrm>
        </p:spPr>
        <p:txBody>
          <a:bodyPr/>
          <a:lstStyle/>
          <a:p>
            <a:pPr algn="ctr"/>
            <a:r>
              <a:rPr lang="en-US" sz="2400" dirty="0"/>
              <a:t>OSPF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800599" y="2058576"/>
            <a:ext cx="4239705" cy="48006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IS-IS</a:t>
            </a:r>
          </a:p>
        </p:txBody>
      </p:sp>
      <p:grpSp>
        <p:nvGrpSpPr>
          <p:cNvPr id="202" name="Group 201"/>
          <p:cNvGrpSpPr/>
          <p:nvPr/>
        </p:nvGrpSpPr>
        <p:grpSpPr>
          <a:xfrm>
            <a:off x="1367652" y="4217155"/>
            <a:ext cx="1971908" cy="1068650"/>
            <a:chOff x="1367651" y="4479872"/>
            <a:chExt cx="1971908" cy="1424867"/>
          </a:xfrm>
        </p:grpSpPr>
        <p:sp>
          <p:nvSpPr>
            <p:cNvPr id="27" name="Oval 26"/>
            <p:cNvSpPr/>
            <p:nvPr/>
          </p:nvSpPr>
          <p:spPr>
            <a:xfrm>
              <a:off x="1367651" y="4479872"/>
              <a:ext cx="1971908" cy="1424867"/>
            </a:xfrm>
            <a:prstGeom prst="ellipse">
              <a:avLst/>
            </a:prstGeom>
            <a:solidFill>
              <a:schemeClr val="accent1">
                <a:alpha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95790" y="4976359"/>
              <a:ext cx="67383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Area 0</a:t>
              </a: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91104" y="3579257"/>
            <a:ext cx="2265922" cy="1366068"/>
            <a:chOff x="91104" y="3629343"/>
            <a:chExt cx="2265922" cy="1821424"/>
          </a:xfrm>
        </p:grpSpPr>
        <p:sp>
          <p:nvSpPr>
            <p:cNvPr id="31" name="Oval 30"/>
            <p:cNvSpPr/>
            <p:nvPr/>
          </p:nvSpPr>
          <p:spPr>
            <a:xfrm>
              <a:off x="91104" y="3629343"/>
              <a:ext cx="2265922" cy="1821424"/>
            </a:xfrm>
            <a:prstGeom prst="ellipse">
              <a:avLst/>
            </a:prstGeom>
            <a:solidFill>
              <a:schemeClr val="accent4">
                <a:alpha val="3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9645" y="4386182"/>
              <a:ext cx="67383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Area 1</a:t>
              </a: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2467792" y="3715477"/>
            <a:ext cx="1879535" cy="1193255"/>
            <a:chOff x="2467791" y="3810970"/>
            <a:chExt cx="1879535" cy="1591006"/>
          </a:xfrm>
        </p:grpSpPr>
        <p:sp>
          <p:nvSpPr>
            <p:cNvPr id="28" name="Oval 27"/>
            <p:cNvSpPr/>
            <p:nvPr/>
          </p:nvSpPr>
          <p:spPr>
            <a:xfrm>
              <a:off x="2467791" y="3810970"/>
              <a:ext cx="1879535" cy="1591006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62306" y="4384099"/>
              <a:ext cx="67383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Area 2</a:t>
              </a: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932263" y="4821860"/>
            <a:ext cx="2415063" cy="1118796"/>
            <a:chOff x="1932263" y="5286147"/>
            <a:chExt cx="2415063" cy="1491728"/>
          </a:xfrm>
        </p:grpSpPr>
        <p:sp>
          <p:nvSpPr>
            <p:cNvPr id="29" name="Oval 28"/>
            <p:cNvSpPr/>
            <p:nvPr/>
          </p:nvSpPr>
          <p:spPr>
            <a:xfrm>
              <a:off x="1932263" y="5286147"/>
              <a:ext cx="2415063" cy="1491728"/>
            </a:xfrm>
            <a:prstGeom prst="ellipse">
              <a:avLst/>
            </a:prstGeom>
            <a:solidFill>
              <a:schemeClr val="accent6">
                <a:alpha val="3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41113" y="6120562"/>
              <a:ext cx="67383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Area 3</a:t>
              </a: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292231" y="4614025"/>
            <a:ext cx="2351967" cy="1233768"/>
            <a:chOff x="292230" y="5009033"/>
            <a:chExt cx="2351967" cy="1645024"/>
          </a:xfrm>
        </p:grpSpPr>
        <p:sp>
          <p:nvSpPr>
            <p:cNvPr id="30" name="Oval 29"/>
            <p:cNvSpPr/>
            <p:nvPr/>
          </p:nvSpPr>
          <p:spPr>
            <a:xfrm>
              <a:off x="292230" y="5009033"/>
              <a:ext cx="2351967" cy="1645024"/>
            </a:xfrm>
            <a:prstGeom prst="ellipse">
              <a:avLst/>
            </a:prstGeom>
            <a:solidFill>
              <a:schemeClr val="accent3">
                <a:alpha val="3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1324" y="5878588"/>
              <a:ext cx="67383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Area 4</a:t>
              </a:r>
            </a:p>
          </p:txBody>
        </p:sp>
      </p:grpSp>
      <p:sp>
        <p:nvSpPr>
          <p:cNvPr id="37" name="Content Placeholder 5"/>
          <p:cNvSpPr>
            <a:spLocks noGrp="1"/>
          </p:cNvSpPr>
          <p:nvPr>
            <p:ph sz="quarter" idx="2"/>
          </p:nvPr>
        </p:nvSpPr>
        <p:spPr>
          <a:xfrm>
            <a:off x="122548" y="2579997"/>
            <a:ext cx="4373252" cy="1093268"/>
          </a:xfrm>
        </p:spPr>
        <p:txBody>
          <a:bodyPr>
            <a:normAutofit/>
          </a:bodyPr>
          <a:lstStyle/>
          <a:p>
            <a:r>
              <a:rPr lang="hu-HU" sz="1800" dirty="0"/>
              <a:t>Átfedő területek köré szerveződik</a:t>
            </a:r>
            <a:endParaRPr lang="en-US" sz="1800" dirty="0"/>
          </a:p>
          <a:p>
            <a:r>
              <a:rPr lang="en-US" sz="1800" dirty="0"/>
              <a:t>Area 0 </a:t>
            </a:r>
            <a:r>
              <a:rPr lang="hu-HU" sz="1800" dirty="0"/>
              <a:t>a hálózat magja</a:t>
            </a:r>
            <a:endParaRPr lang="en-US" sz="1500" dirty="0"/>
          </a:p>
        </p:txBody>
      </p:sp>
      <p:sp>
        <p:nvSpPr>
          <p:cNvPr id="38" name="Content Placeholder 7"/>
          <p:cNvSpPr>
            <a:spLocks noGrp="1"/>
          </p:cNvSpPr>
          <p:nvPr>
            <p:ph sz="quarter" idx="4"/>
          </p:nvPr>
        </p:nvSpPr>
        <p:spPr>
          <a:xfrm>
            <a:off x="4800599" y="2579997"/>
            <a:ext cx="4239705" cy="1093268"/>
          </a:xfrm>
        </p:spPr>
        <p:txBody>
          <a:bodyPr>
            <a:normAutofit/>
          </a:bodyPr>
          <a:lstStyle/>
          <a:p>
            <a:r>
              <a:rPr lang="hu-HU" sz="1800" dirty="0"/>
              <a:t>2-szintű</a:t>
            </a:r>
            <a:r>
              <a:rPr lang="en-US" sz="1800" dirty="0"/>
              <a:t> </a:t>
            </a:r>
            <a:r>
              <a:rPr lang="en-US" sz="1800" dirty="0" err="1"/>
              <a:t>hiera</a:t>
            </a:r>
            <a:r>
              <a:rPr lang="hu-HU" sz="1800" dirty="0" err="1"/>
              <a:t>rchia</a:t>
            </a:r>
            <a:endParaRPr lang="en-US" sz="1800" dirty="0"/>
          </a:p>
          <a:p>
            <a:r>
              <a:rPr lang="hu-HU" sz="1800" dirty="0"/>
              <a:t>A </a:t>
            </a:r>
            <a:r>
              <a:rPr lang="en-US" sz="1800" dirty="0"/>
              <a:t>2</a:t>
            </a:r>
            <a:r>
              <a:rPr lang="hu-HU" sz="1800" dirty="0"/>
              <a:t>. szint a gerinchálózat</a:t>
            </a:r>
            <a:endParaRPr lang="en-US" sz="15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3339559" y="3890845"/>
            <a:ext cx="544052" cy="25604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688102" y="4188874"/>
            <a:ext cx="309531" cy="53394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47566" y="3890845"/>
            <a:ext cx="348541" cy="61439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847566" y="4505236"/>
            <a:ext cx="749290" cy="18788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847565" y="4507505"/>
            <a:ext cx="1" cy="46780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818472" y="4505234"/>
            <a:ext cx="1029092" cy="227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818799" y="4973038"/>
            <a:ext cx="1029092" cy="227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821039" y="4523717"/>
            <a:ext cx="1" cy="46780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3442103" y="4722814"/>
            <a:ext cx="169482" cy="50809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47890" y="4722814"/>
            <a:ext cx="748965" cy="2540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3442103" y="5230910"/>
            <a:ext cx="400749" cy="33986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2221793" y="4991521"/>
            <a:ext cx="626097" cy="4561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221793" y="5230910"/>
            <a:ext cx="1220310" cy="23107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359795" y="4984910"/>
            <a:ext cx="461245" cy="60126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679171" y="4976861"/>
            <a:ext cx="1141869" cy="20015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104638" y="4821861"/>
            <a:ext cx="198996" cy="78317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679171" y="4801907"/>
            <a:ext cx="425468" cy="37510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1359794" y="5447672"/>
            <a:ext cx="861999" cy="1385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33173" y="4312105"/>
            <a:ext cx="680624" cy="48980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1572476" y="4018866"/>
            <a:ext cx="246323" cy="48637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 flipV="1">
            <a:off x="925167" y="3782055"/>
            <a:ext cx="647308" cy="21758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433173" y="3782055"/>
            <a:ext cx="495313" cy="50333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1104639" y="4505234"/>
            <a:ext cx="686154" cy="29667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476" y="4398715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569" y="4396446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476" y="4866520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568" y="4876122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00" y="4693119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6" y="4178866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478" y="3890845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46" y="3673265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866" y="3782055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617" y="4614025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636" y="4067806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73" y="5068225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38" y="5496250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107" y="5122120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797" y="5353193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856" y="5477381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3" name="Group 202"/>
          <p:cNvGrpSpPr/>
          <p:nvPr/>
        </p:nvGrpSpPr>
        <p:grpSpPr>
          <a:xfrm>
            <a:off x="4872063" y="3603938"/>
            <a:ext cx="3597922" cy="2342061"/>
            <a:chOff x="4872062" y="3662250"/>
            <a:chExt cx="3597922" cy="3122748"/>
          </a:xfrm>
        </p:grpSpPr>
        <p:cxnSp>
          <p:nvCxnSpPr>
            <p:cNvPr id="110" name="Straight Connector 109"/>
            <p:cNvCxnSpPr/>
            <p:nvPr/>
          </p:nvCxnSpPr>
          <p:spPr>
            <a:xfrm flipV="1">
              <a:off x="8223985" y="3956022"/>
              <a:ext cx="0" cy="115846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8223986" y="5089453"/>
              <a:ext cx="0" cy="147099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7153142" y="3956023"/>
              <a:ext cx="1070843" cy="115846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 flipV="1">
              <a:off x="7115874" y="5589119"/>
              <a:ext cx="1072645" cy="971329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7170874" y="3956023"/>
              <a:ext cx="1017646" cy="167022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7117676" y="5107257"/>
              <a:ext cx="1088576" cy="1453191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7170874" y="6539108"/>
              <a:ext cx="105311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7162007" y="5190571"/>
              <a:ext cx="1053112" cy="445227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7144274" y="3972848"/>
              <a:ext cx="105311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6246593" y="3810970"/>
              <a:ext cx="871083" cy="88769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V="1">
              <a:off x="6492591" y="3952358"/>
              <a:ext cx="625085" cy="328382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5414763" y="3807303"/>
              <a:ext cx="831830" cy="237489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 flipV="1">
              <a:off x="6246593" y="3855355"/>
              <a:ext cx="245997" cy="42538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 flipV="1">
              <a:off x="5437459" y="4068047"/>
              <a:ext cx="1055131" cy="229064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5890840" y="4751527"/>
              <a:ext cx="1225034" cy="863104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V="1">
              <a:off x="5191462" y="4798125"/>
              <a:ext cx="699378" cy="546261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V="1">
              <a:off x="6369591" y="5626250"/>
              <a:ext cx="746283" cy="1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5541151" y="5626250"/>
              <a:ext cx="795209" cy="18201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5168765" y="5344386"/>
              <a:ext cx="367888" cy="48946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5890840" y="4751526"/>
              <a:ext cx="450440" cy="86310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 flipV="1">
              <a:off x="6369591" y="6185331"/>
              <a:ext cx="748085" cy="375117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V="1">
              <a:off x="5683457" y="6185331"/>
              <a:ext cx="657824" cy="454613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V="1">
              <a:off x="5782651" y="6560448"/>
              <a:ext cx="1335025" cy="7949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 flipV="1">
              <a:off x="5290656" y="6284696"/>
              <a:ext cx="392801" cy="35524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2062" y="6185331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679" y="3810969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989" y="3810970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989" y="5054279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988" y="6415395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9877" y="5469578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7145" y="6415395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6593" y="4152058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596" y="3662250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1462" y="3899737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4843" y="4606473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0363" y="5485341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2768" y="5222253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0656" y="5686490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5283" y="6067840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4763" y="6494891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5" name="Group 204"/>
          <p:cNvGrpSpPr/>
          <p:nvPr/>
        </p:nvGrpSpPr>
        <p:grpSpPr>
          <a:xfrm>
            <a:off x="6805134" y="3529749"/>
            <a:ext cx="2036826" cy="2471001"/>
            <a:chOff x="6805134" y="3563332"/>
            <a:chExt cx="2036826" cy="3294668"/>
          </a:xfrm>
        </p:grpSpPr>
        <p:sp>
          <p:nvSpPr>
            <p:cNvPr id="185" name="Rectangle 184"/>
            <p:cNvSpPr/>
            <p:nvPr/>
          </p:nvSpPr>
          <p:spPr>
            <a:xfrm>
              <a:off x="6805134" y="3563332"/>
              <a:ext cx="2036826" cy="3294668"/>
            </a:xfrm>
            <a:prstGeom prst="rect">
              <a:avLst/>
            </a:prstGeom>
            <a:solidFill>
              <a:schemeClr val="accent3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FFFF00"/>
                </a:solidFill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 rot="5400000">
              <a:off x="8194561" y="4550274"/>
              <a:ext cx="925468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Level 2</a:t>
              </a: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4751110" y="3529749"/>
            <a:ext cx="2799761" cy="2471001"/>
            <a:chOff x="4751109" y="3563332"/>
            <a:chExt cx="2799761" cy="3294668"/>
          </a:xfrm>
        </p:grpSpPr>
        <p:sp>
          <p:nvSpPr>
            <p:cNvPr id="184" name="Rectangle 183"/>
            <p:cNvSpPr/>
            <p:nvPr/>
          </p:nvSpPr>
          <p:spPr>
            <a:xfrm>
              <a:off x="4751109" y="3563332"/>
              <a:ext cx="2799761" cy="3294668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7" name="TextBox 186"/>
            <p:cNvSpPr txBox="1"/>
            <p:nvPr/>
          </p:nvSpPr>
          <p:spPr>
            <a:xfrm rot="5400000">
              <a:off x="4482730" y="4535786"/>
              <a:ext cx="925468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Level 1</a:t>
              </a:r>
            </a:p>
          </p:txBody>
        </p:sp>
      </p:grpSp>
      <p:sp>
        <p:nvSpPr>
          <p:cNvPr id="188" name="TextBox 187"/>
          <p:cNvSpPr txBox="1"/>
          <p:nvPr/>
        </p:nvSpPr>
        <p:spPr>
          <a:xfrm rot="5400000">
            <a:off x="6697691" y="4232445"/>
            <a:ext cx="8399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Level 1-2</a:t>
            </a:r>
          </a:p>
        </p:txBody>
      </p:sp>
    </p:spTree>
    <p:extLst>
      <p:ext uri="{BB962C8B-B14F-4D97-AF65-F5344CB8AC3E}">
        <p14:creationId xmlns:p14="http://schemas.microsoft.com/office/powerpoint/2010/main" val="158044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  <p:bldP spid="18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958140" y="2125266"/>
            <a:ext cx="4394534" cy="310847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Hálózati réteg protokolljai - </a:t>
            </a:r>
            <a:r>
              <a:rPr lang="hu-HU" i="1" dirty="0"/>
              <a:t>Környezet</a:t>
            </a:r>
            <a:endParaRPr lang="en-US" i="1" dirty="0"/>
          </a:p>
        </p:txBody>
      </p:sp>
      <p:sp>
        <p:nvSpPr>
          <p:cNvPr id="5" name="Rectangle 4"/>
          <p:cNvSpPr/>
          <p:nvPr/>
        </p:nvSpPr>
        <p:spPr>
          <a:xfrm>
            <a:off x="487279" y="3492166"/>
            <a:ext cx="613610" cy="3699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694824" y="3528260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Oval 7"/>
          <p:cNvSpPr/>
          <p:nvPr/>
        </p:nvSpPr>
        <p:spPr>
          <a:xfrm>
            <a:off x="2231858" y="3582402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A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606466" y="4689308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C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947737" y="2763595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B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06640" y="2759086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ysClr val="windowText" lastClr="000000"/>
                </a:solidFill>
              </a:rPr>
              <a:t>D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889458" y="3623008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ysClr val="windowText" lastClr="000000"/>
                </a:solidFill>
              </a:rPr>
              <a:t>E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Connector 13"/>
          <p:cNvCxnSpPr>
            <a:stCxn id="10" idx="6"/>
            <a:endCxn id="11" idx="2"/>
          </p:cNvCxnSpPr>
          <p:nvPr/>
        </p:nvCxnSpPr>
        <p:spPr>
          <a:xfrm flipV="1">
            <a:off x="3146257" y="2853834"/>
            <a:ext cx="1860383" cy="4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3"/>
            <a:endCxn id="8" idx="7"/>
          </p:cNvCxnSpPr>
          <p:nvPr/>
        </p:nvCxnSpPr>
        <p:spPr>
          <a:xfrm flipH="1">
            <a:off x="2401306" y="2925341"/>
            <a:ext cx="575504" cy="68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5"/>
            <a:endCxn id="9" idx="1"/>
          </p:cNvCxnSpPr>
          <p:nvPr/>
        </p:nvCxnSpPr>
        <p:spPr>
          <a:xfrm>
            <a:off x="2401306" y="3744147"/>
            <a:ext cx="1234234" cy="972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7"/>
            <a:endCxn id="11" idx="3"/>
          </p:cNvCxnSpPr>
          <p:nvPr/>
        </p:nvCxnSpPr>
        <p:spPr>
          <a:xfrm flipV="1">
            <a:off x="3775914" y="2920831"/>
            <a:ext cx="1259799" cy="1796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5"/>
            <a:endCxn id="12" idx="1"/>
          </p:cNvCxnSpPr>
          <p:nvPr/>
        </p:nvCxnSpPr>
        <p:spPr>
          <a:xfrm>
            <a:off x="5176088" y="2920831"/>
            <a:ext cx="742444" cy="72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6"/>
            <a:endCxn id="12" idx="3"/>
          </p:cNvCxnSpPr>
          <p:nvPr/>
        </p:nvCxnSpPr>
        <p:spPr>
          <a:xfrm flipV="1">
            <a:off x="3804988" y="3784754"/>
            <a:ext cx="2113544" cy="999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3"/>
            <a:endCxn id="8" idx="2"/>
          </p:cNvCxnSpPr>
          <p:nvPr/>
        </p:nvCxnSpPr>
        <p:spPr>
          <a:xfrm flipV="1">
            <a:off x="1100890" y="3677151"/>
            <a:ext cx="113096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8650" y="3245380"/>
            <a:ext cx="3850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H1</a:t>
            </a:r>
            <a:endParaRPr lang="en-US" sz="1350" dirty="0"/>
          </a:p>
        </p:txBody>
      </p:sp>
      <p:cxnSp>
        <p:nvCxnSpPr>
          <p:cNvPr id="31" name="Straight Arrow Connector 30"/>
          <p:cNvCxnSpPr>
            <a:stCxn id="34" idx="0"/>
            <a:endCxn id="6" idx="4"/>
          </p:cNvCxnSpPr>
          <p:nvPr/>
        </p:nvCxnSpPr>
        <p:spPr>
          <a:xfrm flipH="1" flipV="1">
            <a:off x="794085" y="3717757"/>
            <a:ext cx="168610" cy="90650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01479" y="4624257"/>
            <a:ext cx="92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F1 folyamat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7777880" y="3442532"/>
            <a:ext cx="613610" cy="3699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7985425" y="3478627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TextBox 39"/>
          <p:cNvSpPr txBox="1"/>
          <p:nvPr/>
        </p:nvSpPr>
        <p:spPr>
          <a:xfrm>
            <a:off x="7919251" y="3195747"/>
            <a:ext cx="3850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H2</a:t>
            </a:r>
            <a:endParaRPr lang="en-US" sz="1350" dirty="0"/>
          </a:p>
        </p:txBody>
      </p:sp>
      <p:cxnSp>
        <p:nvCxnSpPr>
          <p:cNvPr id="41" name="Straight Arrow Connector 40"/>
          <p:cNvCxnSpPr>
            <a:stCxn id="42" idx="0"/>
            <a:endCxn id="39" idx="4"/>
          </p:cNvCxnSpPr>
          <p:nvPr/>
        </p:nvCxnSpPr>
        <p:spPr>
          <a:xfrm flipH="1" flipV="1">
            <a:off x="8084686" y="3668124"/>
            <a:ext cx="559113" cy="83893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182583" y="4507057"/>
            <a:ext cx="92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F2 folyamat</a:t>
            </a:r>
            <a:endParaRPr lang="en-US" sz="1200" dirty="0"/>
          </a:p>
        </p:txBody>
      </p:sp>
      <p:sp>
        <p:nvSpPr>
          <p:cNvPr id="44" name="Oval 43"/>
          <p:cNvSpPr/>
          <p:nvPr/>
        </p:nvSpPr>
        <p:spPr>
          <a:xfrm>
            <a:off x="6977320" y="3623008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ysClr val="windowText" lastClr="000000"/>
                </a:solidFill>
              </a:rPr>
              <a:t>F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Straight Connector 45"/>
          <p:cNvCxnSpPr>
            <a:stCxn id="12" idx="6"/>
            <a:endCxn id="44" idx="2"/>
          </p:cNvCxnSpPr>
          <p:nvPr/>
        </p:nvCxnSpPr>
        <p:spPr>
          <a:xfrm flipV="1">
            <a:off x="6087979" y="3717756"/>
            <a:ext cx="88934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4" idx="4"/>
          </p:cNvCxnSpPr>
          <p:nvPr/>
        </p:nvCxnSpPr>
        <p:spPr>
          <a:xfrm>
            <a:off x="7076581" y="3812505"/>
            <a:ext cx="0" cy="418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830929" y="4230603"/>
            <a:ext cx="15605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098885" y="3812504"/>
            <a:ext cx="0" cy="418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6" idx="0"/>
          </p:cNvCxnSpPr>
          <p:nvPr/>
        </p:nvCxnSpPr>
        <p:spPr>
          <a:xfrm flipV="1">
            <a:off x="7227169" y="4230604"/>
            <a:ext cx="384041" cy="39064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991367" y="4621248"/>
            <a:ext cx="4716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LAN</a:t>
            </a:r>
            <a:endParaRPr lang="en-US" sz="1350" dirty="0"/>
          </a:p>
        </p:txBody>
      </p:sp>
      <p:cxnSp>
        <p:nvCxnSpPr>
          <p:cNvPr id="59" name="Straight Arrow Connector 58"/>
          <p:cNvCxnSpPr>
            <a:stCxn id="60" idx="1"/>
            <a:endCxn id="7" idx="7"/>
          </p:cNvCxnSpPr>
          <p:nvPr/>
        </p:nvCxnSpPr>
        <p:spPr>
          <a:xfrm flipH="1">
            <a:off x="5709109" y="2303489"/>
            <a:ext cx="545419" cy="27700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254528" y="2072656"/>
            <a:ext cx="102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Szolgáltató berendezése</a:t>
            </a:r>
            <a:endParaRPr lang="en-US" sz="1200" dirty="0"/>
          </a:p>
        </p:txBody>
      </p:sp>
      <p:cxnSp>
        <p:nvCxnSpPr>
          <p:cNvPr id="64" name="Straight Arrow Connector 63"/>
          <p:cNvCxnSpPr>
            <a:stCxn id="65" idx="0"/>
            <a:endCxn id="9" idx="3"/>
          </p:cNvCxnSpPr>
          <p:nvPr/>
        </p:nvCxnSpPr>
        <p:spPr>
          <a:xfrm flipV="1">
            <a:off x="2950134" y="4851054"/>
            <a:ext cx="685405" cy="57271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640754" y="5423767"/>
            <a:ext cx="6187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Router</a:t>
            </a:r>
            <a:endParaRPr lang="en-US" sz="1350" dirty="0"/>
          </a:p>
        </p:txBody>
      </p:sp>
      <p:sp>
        <p:nvSpPr>
          <p:cNvPr id="70" name="Rectangle 69"/>
          <p:cNvSpPr/>
          <p:nvPr/>
        </p:nvSpPr>
        <p:spPr>
          <a:xfrm rot="2376065">
            <a:off x="2976130" y="4004376"/>
            <a:ext cx="216280" cy="207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1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>
            <a:stCxn id="76" idx="0"/>
            <a:endCxn id="70" idx="2"/>
          </p:cNvCxnSpPr>
          <p:nvPr/>
        </p:nvCxnSpPr>
        <p:spPr>
          <a:xfrm flipV="1">
            <a:off x="2085332" y="4187752"/>
            <a:ext cx="932917" cy="82070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733312" y="5008460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csomag</a:t>
            </a:r>
            <a:endParaRPr lang="en-US" sz="13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29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5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2" grpId="0"/>
      <p:bldP spid="60" grpId="0"/>
      <p:bldP spid="65" grpId="0"/>
      <p:bldP spid="70" grpId="0" animBg="1"/>
      <p:bldP spid="7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Kapcsoljuk össze az</a:t>
            </a:r>
            <a:r>
              <a:rPr lang="en-US" dirty="0"/>
              <a:t> Internet</a:t>
            </a:r>
            <a:r>
              <a:rPr lang="hu-HU" dirty="0"/>
              <a:t>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1375" y="1600200"/>
            <a:ext cx="8991600" cy="5105400"/>
          </a:xfrm>
        </p:spPr>
        <p:txBody>
          <a:bodyPr/>
          <a:lstStyle/>
          <a:p>
            <a:r>
              <a:rPr lang="hu-HU" dirty="0" err="1"/>
              <a:t>Switch-ek</a:t>
            </a:r>
            <a:r>
              <a:rPr lang="hu-HU" dirty="0"/>
              <a:t> képességei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MAC cím alapú útvonalválasztás a hálózatban</a:t>
            </a:r>
            <a:endParaRPr lang="en-US" dirty="0"/>
          </a:p>
          <a:p>
            <a:pPr lvl="1"/>
            <a:r>
              <a:rPr lang="hu-HU" dirty="0"/>
              <a:t>Automatikusan megtanulja az utakat egy új állomáshoz</a:t>
            </a:r>
            <a:endParaRPr lang="en-US" dirty="0"/>
          </a:p>
          <a:p>
            <a:pPr lvl="1"/>
            <a:r>
              <a:rPr lang="hu-HU" dirty="0"/>
              <a:t>Feloldja a hurkokat</a:t>
            </a:r>
            <a:endParaRPr lang="en-US" dirty="0"/>
          </a:p>
          <a:p>
            <a:r>
              <a:rPr lang="hu-HU" dirty="0"/>
              <a:t>Lehetne a teljes internet egy ily módon összekötött tartomány</a:t>
            </a:r>
            <a:r>
              <a:rPr lang="en-US" dirty="0"/>
              <a:t>?</a:t>
            </a:r>
          </a:p>
          <a:p>
            <a:pPr marL="0" indent="0" algn="ctr">
              <a:buNone/>
            </a:pPr>
            <a:endParaRPr lang="en-US" sz="4000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US" sz="4000" dirty="0">
                <a:solidFill>
                  <a:schemeClr val="accent2"/>
                </a:solidFill>
              </a:rPr>
              <a:t>N</a:t>
            </a:r>
            <a:r>
              <a:rPr lang="hu-HU" sz="4000" dirty="0">
                <a:solidFill>
                  <a:schemeClr val="accent2"/>
                </a:solidFill>
              </a:rPr>
              <a:t>EM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90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Szállítási réteg felé nyújtott szolgálatok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241551"/>
            <a:ext cx="7543800" cy="31947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1650" b="1" cap="small" dirty="0"/>
              <a:t>Vezérelvek 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hu-HU" sz="1650" dirty="0"/>
              <a:t>A szolgálat legyen független az alhálózat kialakításától.</a:t>
            </a:r>
          </a:p>
          <a:p>
            <a:pPr marL="685800" lvl="1" indent="-342900">
              <a:buFont typeface="+mj-lt"/>
              <a:buAutoNum type="arabicPeriod"/>
            </a:pPr>
            <a:r>
              <a:rPr lang="hu-HU" sz="1650" dirty="0"/>
              <a:t>A szállítási réteg felé el kell takarni a jelenlevő alhálózatok számát, típusát és topológiáját.</a:t>
            </a:r>
          </a:p>
          <a:p>
            <a:pPr marL="685800" lvl="1" indent="-342900">
              <a:buFont typeface="+mj-lt"/>
              <a:buAutoNum type="arabicPeriod"/>
            </a:pPr>
            <a:r>
              <a:rPr lang="hu-HU" sz="1650" dirty="0"/>
              <a:t>A szállítási réteg számára rendelkezésre bocsájtott hálózati címeknek egységes számozási rendszert kell alkotniuk, még </a:t>
            </a:r>
            <a:r>
              <a:rPr lang="hu-HU" sz="1650" i="1" dirty="0"/>
              <a:t>LAN</a:t>
            </a:r>
            <a:r>
              <a:rPr lang="hu-HU" sz="1650" dirty="0"/>
              <a:t>-ok és </a:t>
            </a:r>
            <a:r>
              <a:rPr lang="hu-HU" sz="1650" i="1" dirty="0" err="1"/>
              <a:t>WAN</a:t>
            </a:r>
            <a:r>
              <a:rPr lang="hu-HU" sz="1650" dirty="0" err="1"/>
              <a:t>-ok</a:t>
            </a:r>
            <a:r>
              <a:rPr lang="hu-HU" sz="1650" dirty="0"/>
              <a:t> esetén is.</a:t>
            </a:r>
          </a:p>
          <a:p>
            <a:pPr marL="0" indent="0">
              <a:buNone/>
            </a:pPr>
            <a:r>
              <a:rPr lang="hu-HU" sz="1650" b="1" cap="small" dirty="0"/>
              <a:t>Szolgálatok két fajtáját különböztetik meg</a:t>
            </a:r>
          </a:p>
          <a:p>
            <a:pPr lvl="1">
              <a:spcBef>
                <a:spcPts val="0"/>
              </a:spcBef>
            </a:pPr>
            <a:r>
              <a:rPr lang="hu-HU" sz="1650" dirty="0"/>
              <a:t>Összeköttetés nélküli szolgálat (</a:t>
            </a:r>
            <a:r>
              <a:rPr lang="hu-HU" sz="1650" i="1" dirty="0"/>
              <a:t>Internet</a:t>
            </a:r>
            <a:r>
              <a:rPr lang="hu-HU" sz="1650" dirty="0"/>
              <a:t>)</a:t>
            </a:r>
          </a:p>
          <a:p>
            <a:pPr lvl="2">
              <a:spcBef>
                <a:spcPts val="0"/>
              </a:spcBef>
            </a:pPr>
            <a:r>
              <a:rPr lang="hu-HU" sz="1650" dirty="0" err="1"/>
              <a:t>datagram</a:t>
            </a:r>
            <a:r>
              <a:rPr lang="hu-HU" sz="1650" dirty="0"/>
              <a:t> alhálózat</a:t>
            </a:r>
          </a:p>
          <a:p>
            <a:pPr lvl="1"/>
            <a:r>
              <a:rPr lang="hu-HU" sz="1650" dirty="0"/>
              <a:t>Összeköttetés alapú szolgálat (</a:t>
            </a:r>
            <a:r>
              <a:rPr lang="hu-HU" sz="1650" i="1" dirty="0"/>
              <a:t>ATM</a:t>
            </a:r>
            <a:r>
              <a:rPr lang="hu-HU" sz="1650" dirty="0"/>
              <a:t>)</a:t>
            </a:r>
          </a:p>
          <a:p>
            <a:pPr lvl="2"/>
            <a:r>
              <a:rPr lang="hu-HU" sz="1650" dirty="0"/>
              <a:t>virtuális áramkör alhálózat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30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972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04360"/>
            <a:ext cx="9144000" cy="994172"/>
          </a:xfrm>
          <a:solidFill>
            <a:schemeClr val="accent1">
              <a:lumMod val="50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hu-HU" b="1" cap="small" dirty="0">
                <a:solidFill>
                  <a:schemeClr val="bg1"/>
                </a:solidFill>
              </a:rPr>
              <a:t>Hálózati réteg – forgalomirányítás	</a:t>
            </a:r>
            <a:endParaRPr lang="en-US" b="1" cap="sm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594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B29E8C-FD5D-4367-815B-ABCC52D6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Unicast</a:t>
            </a:r>
            <a:r>
              <a:rPr lang="hu-HU" dirty="0"/>
              <a:t> forgalomirányítás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3E31367B-575C-4361-A3D7-D5B72746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7145324-D5B8-4C01-8011-3652B91F8A9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/>
              <a:t>Legegyszerűbb és legáltalánosabb eset</a:t>
            </a:r>
          </a:p>
          <a:p>
            <a:endParaRPr lang="hu-HU" dirty="0"/>
          </a:p>
          <a:p>
            <a:r>
              <a:rPr lang="hu-HU" dirty="0"/>
              <a:t>Csomag küldése két végpont között</a:t>
            </a:r>
          </a:p>
          <a:p>
            <a:endParaRPr lang="hu-HU" dirty="0"/>
          </a:p>
          <a:p>
            <a:r>
              <a:rPr lang="hu-HU" dirty="0"/>
              <a:t>Forrás és cél egyedi azonosítóval rendelkezik (Internet esetén: IPv4 v. IPv6 címek).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30487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Adatszóró forgalomirányítás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10" y="2218984"/>
            <a:ext cx="7886700" cy="3267416"/>
          </a:xfrm>
        </p:spPr>
        <p:txBody>
          <a:bodyPr>
            <a:noAutofit/>
          </a:bodyPr>
          <a:lstStyle/>
          <a:p>
            <a:r>
              <a:rPr lang="hu-HU" sz="1800" b="1" dirty="0"/>
              <a:t>Adatszórás</a:t>
            </a:r>
            <a:r>
              <a:rPr lang="hu-HU" sz="1800" dirty="0"/>
              <a:t> ( vagy angolul </a:t>
            </a:r>
            <a:r>
              <a:rPr lang="hu-HU" sz="1800" i="1" dirty="0" err="1"/>
              <a:t>broadcasting</a:t>
            </a:r>
            <a:r>
              <a:rPr lang="hu-HU" sz="1800" dirty="0"/>
              <a:t>) – egy csomag mindenhová történő egyidejű küldése. </a:t>
            </a:r>
          </a:p>
          <a:p>
            <a:r>
              <a:rPr lang="hu-HU" sz="1800" dirty="0"/>
              <a:t>Több féle megvalósítás lehetséges:</a:t>
            </a:r>
          </a:p>
          <a:p>
            <a:pPr marL="600075" lvl="1" indent="-257175">
              <a:buFont typeface="+mj-lt"/>
              <a:buAutoNum type="arabicPeriod"/>
            </a:pPr>
            <a:r>
              <a:rPr lang="hu-HU" b="1" dirty="0"/>
              <a:t>Külön csomag küldése</a:t>
            </a:r>
            <a:r>
              <a:rPr lang="hu-HU" dirty="0"/>
              <a:t> minden egyes rendeltetési helyre </a:t>
            </a:r>
          </a:p>
          <a:p>
            <a:pPr lvl="2"/>
            <a:r>
              <a:rPr lang="hu-HU" sz="1800" i="1" dirty="0"/>
              <a:t>sávszélesség pazarlása, lista szükséges hozzá</a:t>
            </a:r>
          </a:p>
          <a:p>
            <a:pPr marL="600075" lvl="1" indent="-257175">
              <a:buFont typeface="+mj-lt"/>
              <a:buAutoNum type="arabicPeriod"/>
            </a:pPr>
            <a:r>
              <a:rPr lang="hu-HU" b="1" dirty="0"/>
              <a:t>Elárasztás.</a:t>
            </a:r>
            <a:r>
              <a:rPr lang="hu-HU" dirty="0"/>
              <a:t> </a:t>
            </a:r>
          </a:p>
          <a:p>
            <a:pPr lvl="2"/>
            <a:r>
              <a:rPr lang="hu-HU" sz="1800" i="1" dirty="0"/>
              <a:t>kétpontos kommunikációhoz nem megfelelő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33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8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Adatszóró forgalomirányítás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9770"/>
            <a:ext cx="7886700" cy="3718460"/>
          </a:xfrm>
        </p:spPr>
        <p:txBody>
          <a:bodyPr>
            <a:noAutofit/>
          </a:bodyPr>
          <a:lstStyle/>
          <a:p>
            <a:pPr marL="685800" lvl="1" indent="-342900" algn="just">
              <a:buFont typeface="+mj-lt"/>
              <a:buAutoNum type="arabicPeriod" startAt="3"/>
            </a:pPr>
            <a:r>
              <a:rPr lang="hu-HU" sz="2400" b="1" dirty="0"/>
              <a:t>Többcélú forgalomirányítás</a:t>
            </a:r>
            <a:r>
              <a:rPr lang="hu-HU" sz="2400" dirty="0"/>
              <a:t> ( vagy angolul </a:t>
            </a:r>
            <a:r>
              <a:rPr lang="hu-HU" sz="2400" i="1" dirty="0" err="1"/>
              <a:t>multidestination</a:t>
            </a:r>
            <a:r>
              <a:rPr lang="hu-HU" sz="2400" i="1" dirty="0"/>
              <a:t> </a:t>
            </a:r>
            <a:r>
              <a:rPr lang="hu-HU" sz="2400" i="1" dirty="0" err="1"/>
              <a:t>routing</a:t>
            </a:r>
            <a:r>
              <a:rPr lang="hu-HU" sz="2400" dirty="0"/>
              <a:t>). Csomagban van egy lista a rendeltetési helyekről, amely alapján a </a:t>
            </a:r>
            <a:r>
              <a:rPr lang="hu-HU" sz="2400" dirty="0" err="1"/>
              <a:t>router-ek</a:t>
            </a:r>
            <a:r>
              <a:rPr lang="hu-HU" sz="2400" dirty="0"/>
              <a:t> eldöntik a vonalak használatát, mindegyik vonalhoz készít egy másolatot és belerakja a megfelelő célcím listát. </a:t>
            </a:r>
          </a:p>
          <a:p>
            <a:pPr marL="600075" lvl="1" indent="-257175" algn="just">
              <a:buFont typeface="+mj-lt"/>
              <a:buAutoNum type="arabicPeriod" startAt="3"/>
            </a:pPr>
            <a:r>
              <a:rPr lang="hu-HU" sz="2400" b="1" dirty="0"/>
              <a:t>A forrás </a:t>
            </a:r>
            <a:r>
              <a:rPr lang="hu-HU" sz="2400" b="1" dirty="0" err="1"/>
              <a:t>router-hez</a:t>
            </a:r>
            <a:r>
              <a:rPr lang="hu-HU" sz="2400" b="1" dirty="0"/>
              <a:t> tartozó </a:t>
            </a:r>
            <a:r>
              <a:rPr lang="hu-HU" sz="2400" b="1" dirty="0" err="1"/>
              <a:t>nyelőfa</a:t>
            </a:r>
            <a:r>
              <a:rPr lang="hu-HU" sz="2400" b="1" dirty="0"/>
              <a:t> használata</a:t>
            </a:r>
            <a:r>
              <a:rPr lang="hu-HU" sz="2400" dirty="0"/>
              <a:t>. A feszítőfa (vagy angolul </a:t>
            </a:r>
            <a:r>
              <a:rPr lang="hu-HU" sz="2400" i="1" dirty="0" err="1"/>
              <a:t>spanning</a:t>
            </a:r>
            <a:r>
              <a:rPr lang="hu-HU" sz="2400" i="1" dirty="0"/>
              <a:t> </a:t>
            </a:r>
            <a:r>
              <a:rPr lang="hu-HU" sz="2400" i="1" dirty="0" err="1"/>
              <a:t>tree</a:t>
            </a:r>
            <a:r>
              <a:rPr lang="hu-HU" sz="2400" dirty="0"/>
              <a:t>) az alhálózat részhalmaza, amelyben minden router benne van, de nem tartalmaz köröket. Ha minden router ismeri, hogy mely vonalai tartoznak a feszítőfához, akkor azokon továbbítja az adatszóró csomagot, kivéve azon a vonalon, amelyen érkezett. </a:t>
            </a:r>
          </a:p>
          <a:p>
            <a:pPr lvl="2"/>
            <a:r>
              <a:rPr lang="hu-HU" sz="1600" i="1" dirty="0"/>
              <a:t>nem mindig ismert a feszítőfa</a:t>
            </a:r>
            <a:endParaRPr lang="hu-HU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34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65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Adatszóró forgalomirányítás 2/</a:t>
            </a:r>
            <a:r>
              <a:rPr lang="hu-HU" dirty="0" err="1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7175" lvl="1" indent="-257175" algn="just">
              <a:spcBef>
                <a:spcPts val="750"/>
              </a:spcBef>
              <a:buFont typeface="+mj-lt"/>
              <a:buAutoNum type="arabicPeriod" startAt="5"/>
            </a:pPr>
            <a:r>
              <a:rPr lang="hu-HU" b="1" dirty="0" err="1"/>
              <a:t>Visszairányú</a:t>
            </a:r>
            <a:r>
              <a:rPr lang="hu-HU" b="1" dirty="0"/>
              <a:t> továbbítás</a:t>
            </a:r>
            <a:r>
              <a:rPr lang="hu-HU" dirty="0"/>
              <a:t> (vagy angolul </a:t>
            </a:r>
            <a:r>
              <a:rPr lang="hu-HU" i="1" dirty="0" err="1"/>
              <a:t>reverse</a:t>
            </a:r>
            <a:r>
              <a:rPr lang="hu-HU" i="1" dirty="0"/>
              <a:t> </a:t>
            </a:r>
            <a:r>
              <a:rPr lang="hu-HU" i="1" dirty="0" err="1"/>
              <a:t>path</a:t>
            </a:r>
            <a:r>
              <a:rPr lang="hu-HU" i="1" dirty="0"/>
              <a:t> </a:t>
            </a:r>
            <a:r>
              <a:rPr lang="hu-HU" i="1" dirty="0" err="1"/>
              <a:t>forwarding</a:t>
            </a:r>
            <a:r>
              <a:rPr lang="hu-HU" dirty="0"/>
              <a:t>). Amikor egy adatszórásos csomag megérkezik egy </a:t>
            </a:r>
            <a:r>
              <a:rPr lang="hu-HU" dirty="0" err="1"/>
              <a:t>routerhez</a:t>
            </a:r>
            <a:r>
              <a:rPr lang="hu-HU" dirty="0"/>
              <a:t>, a router ellenőrzi, hogy azon a vonalon kapta-e meg, amelyen rendszerint ő szokott az adatszórás forrásához küldeni. Ha igen, akkor nagy esély van rá, hogy az adatszórásos csomag a legjobb utat követte a </a:t>
            </a:r>
            <a:r>
              <a:rPr lang="hu-HU" dirty="0" err="1"/>
              <a:t>router-től</a:t>
            </a:r>
            <a:r>
              <a:rPr lang="hu-HU" dirty="0"/>
              <a:t>, és ezért ez az első másolat, amely megérkezett a </a:t>
            </a:r>
            <a:r>
              <a:rPr lang="hu-HU" dirty="0" err="1"/>
              <a:t>router-hez</a:t>
            </a:r>
            <a:r>
              <a:rPr lang="hu-HU" dirty="0"/>
              <a:t>. Ha ez az eset, a router kimásolja minden vonalra, kivéve arra, amelyiken érkezett. Viszont, ha az adatszórásos csomag más vonalon érkezett, mint amit a forrás eléréséhez előnyben részesítünk, a csomagot eldobják, mint valószínű másodpéldányt.</a:t>
            </a:r>
            <a:endParaRPr lang="en-US" dirty="0"/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35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72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Többes-küldéses forgalomirányítás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b="1" dirty="0"/>
              <a:t>Többes-küldés</a:t>
            </a:r>
            <a:r>
              <a:rPr lang="hu-HU" sz="1800" dirty="0"/>
              <a:t> ( vagy angolul </a:t>
            </a:r>
            <a:r>
              <a:rPr lang="hu-HU" sz="1800" i="1" dirty="0" err="1"/>
              <a:t>multicasting</a:t>
            </a:r>
            <a:r>
              <a:rPr lang="hu-HU" sz="1800" dirty="0"/>
              <a:t>) – egy csomag meghatározott csoporthoz történő egyidejű küldése. </a:t>
            </a:r>
          </a:p>
          <a:p>
            <a:pPr marL="0" indent="0">
              <a:buNone/>
            </a:pPr>
            <a:r>
              <a:rPr lang="hu-HU" sz="1800" b="1" cap="small" dirty="0" err="1"/>
              <a:t>Multicast</a:t>
            </a:r>
            <a:r>
              <a:rPr lang="hu-HU" sz="1800" b="1" cap="small" dirty="0"/>
              <a:t> </a:t>
            </a:r>
            <a:r>
              <a:rPr lang="hu-HU" sz="1800" b="1" cap="small" dirty="0" err="1"/>
              <a:t>routing</a:t>
            </a:r>
            <a:endParaRPr lang="hu-HU" sz="1800" b="1" cap="small" dirty="0"/>
          </a:p>
          <a:p>
            <a:pPr>
              <a:spcBef>
                <a:spcPts val="150"/>
              </a:spcBef>
            </a:pPr>
            <a:r>
              <a:rPr lang="hu-HU" sz="1800" dirty="0"/>
              <a:t>Csoport kezelés is szükséges hozzá: létrehozás, megszüntetés, csatlakozási lehetőség és leválasztási lehetőség. (Ez nem a forgalomirányító algoritmus része!)</a:t>
            </a:r>
          </a:p>
          <a:p>
            <a:r>
              <a:rPr lang="hu-HU" sz="1800" dirty="0"/>
              <a:t>Minden router kiszámít egy az alhálózatban az összes többi </a:t>
            </a:r>
            <a:r>
              <a:rPr lang="hu-HU" sz="1800" i="1" dirty="0" err="1"/>
              <a:t>router</a:t>
            </a:r>
            <a:r>
              <a:rPr lang="hu-HU" sz="1800" dirty="0" err="1"/>
              <a:t>t</a:t>
            </a:r>
            <a:r>
              <a:rPr lang="hu-HU" sz="1800" dirty="0"/>
              <a:t> lefedő feszítőfát.</a:t>
            </a:r>
          </a:p>
          <a:p>
            <a:r>
              <a:rPr lang="hu-HU" sz="1800" dirty="0"/>
              <a:t>Többes-küldéses csomag esetén az első router levágja a feszítőfa azon ágait, amelyek nem csoporton belüli </a:t>
            </a:r>
            <a:r>
              <a:rPr lang="hu-HU" sz="1800" dirty="0" err="1"/>
              <a:t>hoszthoz</a:t>
            </a:r>
            <a:r>
              <a:rPr lang="hu-HU" sz="1800" dirty="0"/>
              <a:t> vezetnek. A csomagot csak a csonkolt feszítőfa mentén továbbítják.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36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53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Hierarchikus forgalomirányítás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213" y="2250251"/>
            <a:ext cx="5926311" cy="34375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1800" b="1" cap="small" dirty="0"/>
              <a:t>Motiváció</a:t>
            </a:r>
          </a:p>
          <a:p>
            <a:pPr>
              <a:spcBef>
                <a:spcPts val="0"/>
              </a:spcBef>
            </a:pPr>
            <a:r>
              <a:rPr lang="hu-HU" sz="1800" dirty="0"/>
              <a:t>A hálózat méretének növekedésével a </a:t>
            </a:r>
            <a:r>
              <a:rPr lang="hu-HU" sz="1800" dirty="0" err="1"/>
              <a:t>router-ek</a:t>
            </a:r>
            <a:r>
              <a:rPr lang="hu-HU" sz="1800" dirty="0"/>
              <a:t> forgalomirányító táblázatai is arányosan nőnek.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A memória, a CPU és a sávszélesség igény is megnövekszik a </a:t>
            </a:r>
            <a:r>
              <a:rPr lang="hu-HU" dirty="0" err="1"/>
              <a:t>router-eknél</a:t>
            </a:r>
            <a:r>
              <a:rPr lang="hu-HU" dirty="0"/>
              <a:t>.</a:t>
            </a:r>
          </a:p>
          <a:p>
            <a:r>
              <a:rPr lang="hu-HU" sz="1800" i="1" u="sng" dirty="0"/>
              <a:t>Ötlet:</a:t>
            </a:r>
            <a:r>
              <a:rPr lang="hu-HU" sz="1800" dirty="0"/>
              <a:t> telefonhálózatokhoz hasonlóan hierarchikus forgalomirányítás alkalmazása.</a:t>
            </a:r>
          </a:p>
        </p:txBody>
      </p:sp>
      <p:sp>
        <p:nvSpPr>
          <p:cNvPr id="4" name="Oval 3"/>
          <p:cNvSpPr/>
          <p:nvPr/>
        </p:nvSpPr>
        <p:spPr>
          <a:xfrm>
            <a:off x="6615112" y="2410137"/>
            <a:ext cx="730919" cy="7081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Oval 4"/>
          <p:cNvSpPr/>
          <p:nvPr/>
        </p:nvSpPr>
        <p:spPr>
          <a:xfrm>
            <a:off x="8309309" y="2407976"/>
            <a:ext cx="730919" cy="7081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6615112" y="4143092"/>
            <a:ext cx="730919" cy="7081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7486650" y="4112480"/>
            <a:ext cx="730919" cy="7081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Oval 7"/>
          <p:cNvSpPr/>
          <p:nvPr/>
        </p:nvSpPr>
        <p:spPr>
          <a:xfrm>
            <a:off x="8309309" y="4112480"/>
            <a:ext cx="730919" cy="7081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>
            <a:off x="6980572" y="2762061"/>
            <a:ext cx="1843388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848976" y="2762061"/>
            <a:ext cx="131596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980572" y="2762061"/>
            <a:ext cx="113172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45217" y="2939037"/>
            <a:ext cx="248527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946733" y="2734623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6820176" y="2911387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7751946" y="4442271"/>
            <a:ext cx="131596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883542" y="4442271"/>
            <a:ext cx="113172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48187" y="4619247"/>
            <a:ext cx="248527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956483" y="459137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Oval 27"/>
          <p:cNvSpPr/>
          <p:nvPr/>
        </p:nvSpPr>
        <p:spPr>
          <a:xfrm>
            <a:off x="7723146" y="4591597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1" name="Straight Connector 30"/>
          <p:cNvCxnSpPr/>
          <p:nvPr/>
        </p:nvCxnSpPr>
        <p:spPr>
          <a:xfrm>
            <a:off x="8646795" y="2762061"/>
            <a:ext cx="0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823960" y="2762061"/>
            <a:ext cx="0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646795" y="2937834"/>
            <a:ext cx="177165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823960" y="2937834"/>
            <a:ext cx="0" cy="141421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6" idx="2"/>
          </p:cNvCxnSpPr>
          <p:nvPr/>
        </p:nvCxnSpPr>
        <p:spPr>
          <a:xfrm flipH="1">
            <a:off x="6757989" y="4439977"/>
            <a:ext cx="1091714" cy="25144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092917" y="2961453"/>
            <a:ext cx="9888" cy="1503668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73435" y="4431394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Oval 45"/>
          <p:cNvSpPr/>
          <p:nvPr/>
        </p:nvSpPr>
        <p:spPr>
          <a:xfrm>
            <a:off x="6723354" y="4439819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Oval 49"/>
          <p:cNvSpPr/>
          <p:nvPr/>
        </p:nvSpPr>
        <p:spPr>
          <a:xfrm>
            <a:off x="8612956" y="2734623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Oval 50"/>
          <p:cNvSpPr/>
          <p:nvPr/>
        </p:nvSpPr>
        <p:spPr>
          <a:xfrm>
            <a:off x="8790122" y="2734378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2" name="Oval 51"/>
          <p:cNvSpPr/>
          <p:nvPr/>
        </p:nvSpPr>
        <p:spPr>
          <a:xfrm>
            <a:off x="8790122" y="291116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Oval 52"/>
          <p:cNvSpPr/>
          <p:nvPr/>
        </p:nvSpPr>
        <p:spPr>
          <a:xfrm>
            <a:off x="8607091" y="291116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55" name="Straight Connector 54"/>
          <p:cNvCxnSpPr/>
          <p:nvPr/>
        </p:nvCxnSpPr>
        <p:spPr>
          <a:xfrm>
            <a:off x="8612956" y="4310374"/>
            <a:ext cx="211004" cy="4167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8488995" y="4310374"/>
            <a:ext cx="123961" cy="9176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488994" y="4402137"/>
            <a:ext cx="87078" cy="189237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8576072" y="4570865"/>
            <a:ext cx="281728" cy="2051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823961" y="4352046"/>
            <a:ext cx="33839" cy="218819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8539263" y="4566230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Oval 68"/>
          <p:cNvSpPr/>
          <p:nvPr/>
        </p:nvSpPr>
        <p:spPr>
          <a:xfrm>
            <a:off x="8810199" y="4540228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Oval 69"/>
          <p:cNvSpPr/>
          <p:nvPr/>
        </p:nvSpPr>
        <p:spPr>
          <a:xfrm>
            <a:off x="8790121" y="4328428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1" name="Oval 70"/>
          <p:cNvSpPr/>
          <p:nvPr/>
        </p:nvSpPr>
        <p:spPr>
          <a:xfrm>
            <a:off x="8579116" y="428666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3" name="Straight Connector 72"/>
          <p:cNvCxnSpPr>
            <a:stCxn id="26" idx="6"/>
            <a:endCxn id="67" idx="2"/>
          </p:cNvCxnSpPr>
          <p:nvPr/>
        </p:nvCxnSpPr>
        <p:spPr>
          <a:xfrm flipV="1">
            <a:off x="7917381" y="4406249"/>
            <a:ext cx="538903" cy="33728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624136" y="2784666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1A</a:t>
            </a:r>
            <a:endParaRPr 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6831850" y="2571025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1B</a:t>
            </a:r>
            <a:endParaRPr 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7052964" y="2823714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1C</a:t>
            </a:r>
            <a:endParaRPr 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6627830" y="4437708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3A</a:t>
            </a:r>
            <a:endParaRPr lang="en-US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6975595" y="4437708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3B</a:t>
            </a:r>
            <a:endParaRPr lang="en-US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7522533" y="4509629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4B</a:t>
            </a:r>
            <a:endParaRPr lang="en-US" sz="900" dirty="0"/>
          </a:p>
        </p:txBody>
      </p:sp>
      <p:sp>
        <p:nvSpPr>
          <p:cNvPr id="80" name="TextBox 79"/>
          <p:cNvSpPr txBox="1"/>
          <p:nvPr/>
        </p:nvSpPr>
        <p:spPr>
          <a:xfrm>
            <a:off x="7740364" y="4246892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4A</a:t>
            </a:r>
            <a:endParaRPr lang="en-US" sz="900" dirty="0"/>
          </a:p>
        </p:txBody>
      </p:sp>
      <p:sp>
        <p:nvSpPr>
          <p:cNvPr id="81" name="TextBox 80"/>
          <p:cNvSpPr txBox="1"/>
          <p:nvPr/>
        </p:nvSpPr>
        <p:spPr>
          <a:xfrm>
            <a:off x="7972362" y="4517879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4C</a:t>
            </a:r>
            <a:endParaRPr lang="en-US" sz="900" dirty="0"/>
          </a:p>
        </p:txBody>
      </p:sp>
      <p:sp>
        <p:nvSpPr>
          <p:cNvPr id="19" name="Oval 18"/>
          <p:cNvSpPr/>
          <p:nvPr/>
        </p:nvSpPr>
        <p:spPr>
          <a:xfrm>
            <a:off x="7053513" y="291116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7" name="Oval 66"/>
          <p:cNvSpPr/>
          <p:nvPr/>
        </p:nvSpPr>
        <p:spPr>
          <a:xfrm>
            <a:off x="8456283" y="438110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7849703" y="4414833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2" name="TextBox 81"/>
          <p:cNvSpPr txBox="1"/>
          <p:nvPr/>
        </p:nvSpPr>
        <p:spPr>
          <a:xfrm>
            <a:off x="8311829" y="4229156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5A</a:t>
            </a:r>
            <a:endParaRPr 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8446716" y="4126817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5B</a:t>
            </a:r>
            <a:endParaRPr 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8808202" y="4228971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5C</a:t>
            </a:r>
            <a:endParaRPr 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8735378" y="4549940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5D</a:t>
            </a:r>
            <a:endParaRPr 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8425001" y="456694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5E</a:t>
            </a:r>
            <a:endParaRPr 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8508466" y="2571024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2A</a:t>
            </a:r>
            <a:endParaRPr 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8707622" y="2571998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2B</a:t>
            </a:r>
            <a:endParaRPr lang="en-US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8790121" y="2796821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2D</a:t>
            </a:r>
            <a:endParaRPr lang="en-US" sz="900" dirty="0"/>
          </a:p>
        </p:txBody>
      </p:sp>
      <p:sp>
        <p:nvSpPr>
          <p:cNvPr id="90" name="TextBox 89"/>
          <p:cNvSpPr txBox="1"/>
          <p:nvPr/>
        </p:nvSpPr>
        <p:spPr>
          <a:xfrm>
            <a:off x="8439341" y="2897273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2C</a:t>
            </a:r>
            <a:endParaRPr lang="en-US" sz="900" dirty="0"/>
          </a:p>
        </p:txBody>
      </p:sp>
      <p:sp>
        <p:nvSpPr>
          <p:cNvPr id="91" name="TextBox 90"/>
          <p:cNvSpPr txBox="1"/>
          <p:nvPr/>
        </p:nvSpPr>
        <p:spPr>
          <a:xfrm>
            <a:off x="7341293" y="3420865"/>
            <a:ext cx="1100173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350" cap="small" dirty="0"/>
              <a:t>tartományok</a:t>
            </a:r>
            <a:endParaRPr lang="en-US" sz="1350" cap="small" dirty="0"/>
          </a:p>
        </p:txBody>
      </p:sp>
      <p:cxnSp>
        <p:nvCxnSpPr>
          <p:cNvPr id="93" name="Straight Arrow Connector 92"/>
          <p:cNvCxnSpPr/>
          <p:nvPr/>
        </p:nvCxnSpPr>
        <p:spPr>
          <a:xfrm flipH="1">
            <a:off x="7235524" y="3644940"/>
            <a:ext cx="419378" cy="49815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1" idx="2"/>
          </p:cNvCxnSpPr>
          <p:nvPr/>
        </p:nvCxnSpPr>
        <p:spPr>
          <a:xfrm flipH="1">
            <a:off x="7842381" y="3720947"/>
            <a:ext cx="48999" cy="36538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8048553" y="3697864"/>
            <a:ext cx="483980" cy="39722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 flipV="1">
            <a:off x="7325707" y="2952126"/>
            <a:ext cx="322226" cy="48274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8115300" y="2988482"/>
            <a:ext cx="223165" cy="44638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37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1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9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8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1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0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6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9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5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8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1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4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7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0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3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9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5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8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1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4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7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0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3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6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9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4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7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0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3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6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9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8" grpId="0" animBg="1"/>
      <p:bldP spid="20" grpId="0" animBg="1"/>
      <p:bldP spid="27" grpId="0" animBg="1"/>
      <p:bldP spid="28" grpId="0" animBg="1"/>
      <p:bldP spid="45" grpId="0" animBg="1"/>
      <p:bldP spid="46" grpId="0" animBg="1"/>
      <p:bldP spid="50" grpId="0" animBg="1"/>
      <p:bldP spid="51" grpId="0" animBg="1"/>
      <p:bldP spid="52" grpId="0" animBg="1"/>
      <p:bldP spid="53" grpId="0" animBg="1"/>
      <p:bldP spid="68" grpId="0" animBg="1"/>
      <p:bldP spid="69" grpId="0" animBg="1"/>
      <p:bldP spid="70" grpId="0" animBg="1"/>
      <p:bldP spid="71" grpId="0" animBg="1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19" grpId="0" animBg="1"/>
      <p:bldP spid="67" grpId="0" animBg="1"/>
      <p:bldP spid="26" grpId="0" animBg="1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Hierarchikus forgalomirányítás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0213" y="2250251"/>
                <a:ext cx="5926311" cy="343755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1800" b="1" cap="small" dirty="0"/>
                  <a:t>Jellemzők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</a:t>
                </a:r>
                <a:r>
                  <a:rPr lang="hu-HU" sz="1800" dirty="0" err="1"/>
                  <a:t>router-eket</a:t>
                </a:r>
                <a:r>
                  <a:rPr lang="hu-HU" sz="1800" dirty="0"/>
                  <a:t> tartományokra osztjuk. A saját tartományát az összes router ismeri, de a többi belső szerkezetéről nincs tudomása.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Nagy hálózatok esetén többszintű hierarchia lehet szükséges. 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N darab </a:t>
                </a:r>
                <a:r>
                  <a:rPr lang="hu-HU" sz="1800" dirty="0" err="1"/>
                  <a:t>router-ből</a:t>
                </a:r>
                <a:r>
                  <a:rPr lang="hu-HU" sz="1800" dirty="0"/>
                  <a:t> álló alhálózathoz az optimális szintek száma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1800" dirty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hu-HU" sz="1800" dirty="0"/>
                  <a:t>, amely </a:t>
                </a:r>
                <a:r>
                  <a:rPr lang="hu-HU" sz="1800" dirty="0" err="1"/>
                  <a:t>router-enként</a:t>
                </a:r>
                <a:r>
                  <a:rPr lang="hu-HU" sz="1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hu-HU" sz="1800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hu-HU" sz="1800" dirty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hu-HU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1800" dirty="0"/>
                  <a:t>bejegyzést igényel. (</a:t>
                </a:r>
                <a:r>
                  <a:rPr lang="hu-HU" sz="1800" i="1" dirty="0" err="1"/>
                  <a:t>Kamoun</a:t>
                </a:r>
                <a:r>
                  <a:rPr lang="hu-HU" sz="1800" i="1" dirty="0"/>
                  <a:t> és </a:t>
                </a:r>
                <a:r>
                  <a:rPr lang="hu-HU" sz="1800" i="1" dirty="0" err="1"/>
                  <a:t>Kleinrock</a:t>
                </a:r>
                <a:r>
                  <a:rPr lang="hu-HU" sz="1800" i="1" dirty="0"/>
                  <a:t>, 1979</a:t>
                </a:r>
                <a:r>
                  <a:rPr lang="hu-HU" sz="1800" dirty="0"/>
                  <a:t>)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0213" y="2250251"/>
                <a:ext cx="5926311" cy="3437556"/>
              </a:xfrm>
              <a:blipFill>
                <a:blip r:embed="rId2"/>
                <a:stretch>
                  <a:fillRect l="-823" t="-887" r="-174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6615112" y="2410137"/>
            <a:ext cx="730919" cy="7081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Oval 4"/>
          <p:cNvSpPr/>
          <p:nvPr/>
        </p:nvSpPr>
        <p:spPr>
          <a:xfrm>
            <a:off x="8309309" y="2407976"/>
            <a:ext cx="730919" cy="7081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6615112" y="4143092"/>
            <a:ext cx="730919" cy="7081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7486650" y="4112480"/>
            <a:ext cx="730919" cy="7081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Oval 7"/>
          <p:cNvSpPr/>
          <p:nvPr/>
        </p:nvSpPr>
        <p:spPr>
          <a:xfrm>
            <a:off x="8309309" y="4112480"/>
            <a:ext cx="730919" cy="7081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>
            <a:off x="6980572" y="2762061"/>
            <a:ext cx="1843388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848976" y="2762061"/>
            <a:ext cx="131596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980572" y="2762061"/>
            <a:ext cx="113172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45217" y="2939037"/>
            <a:ext cx="248527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946733" y="2734623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6820176" y="2911387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7751946" y="4442271"/>
            <a:ext cx="131596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883542" y="4442271"/>
            <a:ext cx="113172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48187" y="4619247"/>
            <a:ext cx="248527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956483" y="459137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Oval 27"/>
          <p:cNvSpPr/>
          <p:nvPr/>
        </p:nvSpPr>
        <p:spPr>
          <a:xfrm>
            <a:off x="7723146" y="4591597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1" name="Straight Connector 30"/>
          <p:cNvCxnSpPr/>
          <p:nvPr/>
        </p:nvCxnSpPr>
        <p:spPr>
          <a:xfrm>
            <a:off x="8646795" y="2762061"/>
            <a:ext cx="0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823960" y="2762061"/>
            <a:ext cx="0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646795" y="2937834"/>
            <a:ext cx="177165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823960" y="2937834"/>
            <a:ext cx="0" cy="141421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6" idx="2"/>
          </p:cNvCxnSpPr>
          <p:nvPr/>
        </p:nvCxnSpPr>
        <p:spPr>
          <a:xfrm flipH="1">
            <a:off x="6757989" y="4439977"/>
            <a:ext cx="1091714" cy="25144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092917" y="2961453"/>
            <a:ext cx="9888" cy="1503668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73435" y="4431394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Oval 45"/>
          <p:cNvSpPr/>
          <p:nvPr/>
        </p:nvSpPr>
        <p:spPr>
          <a:xfrm>
            <a:off x="6723354" y="4439819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Oval 49"/>
          <p:cNvSpPr/>
          <p:nvPr/>
        </p:nvSpPr>
        <p:spPr>
          <a:xfrm>
            <a:off x="8612956" y="2734623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Oval 50"/>
          <p:cNvSpPr/>
          <p:nvPr/>
        </p:nvSpPr>
        <p:spPr>
          <a:xfrm>
            <a:off x="8790122" y="2734378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2" name="Oval 51"/>
          <p:cNvSpPr/>
          <p:nvPr/>
        </p:nvSpPr>
        <p:spPr>
          <a:xfrm>
            <a:off x="8790122" y="291116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Oval 52"/>
          <p:cNvSpPr/>
          <p:nvPr/>
        </p:nvSpPr>
        <p:spPr>
          <a:xfrm>
            <a:off x="8607091" y="291116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55" name="Straight Connector 54"/>
          <p:cNvCxnSpPr/>
          <p:nvPr/>
        </p:nvCxnSpPr>
        <p:spPr>
          <a:xfrm>
            <a:off x="8612956" y="4310374"/>
            <a:ext cx="211004" cy="4167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8488995" y="4310374"/>
            <a:ext cx="123961" cy="9176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488994" y="4402137"/>
            <a:ext cx="87078" cy="189237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8576072" y="4570865"/>
            <a:ext cx="281728" cy="2051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823961" y="4352046"/>
            <a:ext cx="33839" cy="218819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8539263" y="4566230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Oval 68"/>
          <p:cNvSpPr/>
          <p:nvPr/>
        </p:nvSpPr>
        <p:spPr>
          <a:xfrm>
            <a:off x="8810199" y="4540228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Oval 69"/>
          <p:cNvSpPr/>
          <p:nvPr/>
        </p:nvSpPr>
        <p:spPr>
          <a:xfrm>
            <a:off x="8790121" y="4328428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1" name="Oval 70"/>
          <p:cNvSpPr/>
          <p:nvPr/>
        </p:nvSpPr>
        <p:spPr>
          <a:xfrm>
            <a:off x="8579116" y="428666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3" name="Straight Connector 72"/>
          <p:cNvCxnSpPr>
            <a:stCxn id="26" idx="6"/>
            <a:endCxn id="67" idx="2"/>
          </p:cNvCxnSpPr>
          <p:nvPr/>
        </p:nvCxnSpPr>
        <p:spPr>
          <a:xfrm flipV="1">
            <a:off x="7917381" y="4406249"/>
            <a:ext cx="538903" cy="33728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624136" y="2784666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1A</a:t>
            </a:r>
            <a:endParaRPr 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6831850" y="2571025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1B</a:t>
            </a:r>
            <a:endParaRPr 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7052964" y="2823714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1C</a:t>
            </a:r>
            <a:endParaRPr 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6627830" y="4437708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3A</a:t>
            </a:r>
            <a:endParaRPr lang="en-US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6975595" y="4437708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3B</a:t>
            </a:r>
            <a:endParaRPr lang="en-US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7522533" y="4509629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4B</a:t>
            </a:r>
            <a:endParaRPr lang="en-US" sz="900" dirty="0"/>
          </a:p>
        </p:txBody>
      </p:sp>
      <p:sp>
        <p:nvSpPr>
          <p:cNvPr id="80" name="TextBox 79"/>
          <p:cNvSpPr txBox="1"/>
          <p:nvPr/>
        </p:nvSpPr>
        <p:spPr>
          <a:xfrm>
            <a:off x="7740364" y="4246892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4A</a:t>
            </a:r>
            <a:endParaRPr lang="en-US" sz="900" dirty="0"/>
          </a:p>
        </p:txBody>
      </p:sp>
      <p:sp>
        <p:nvSpPr>
          <p:cNvPr id="81" name="TextBox 80"/>
          <p:cNvSpPr txBox="1"/>
          <p:nvPr/>
        </p:nvSpPr>
        <p:spPr>
          <a:xfrm>
            <a:off x="7972362" y="4517879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4C</a:t>
            </a:r>
            <a:endParaRPr lang="en-US" sz="900" dirty="0"/>
          </a:p>
        </p:txBody>
      </p:sp>
      <p:sp>
        <p:nvSpPr>
          <p:cNvPr id="19" name="Oval 18"/>
          <p:cNvSpPr/>
          <p:nvPr/>
        </p:nvSpPr>
        <p:spPr>
          <a:xfrm>
            <a:off x="7053513" y="291116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7" name="Oval 66"/>
          <p:cNvSpPr/>
          <p:nvPr/>
        </p:nvSpPr>
        <p:spPr>
          <a:xfrm>
            <a:off x="8456283" y="438110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7849703" y="4414833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2" name="TextBox 81"/>
          <p:cNvSpPr txBox="1"/>
          <p:nvPr/>
        </p:nvSpPr>
        <p:spPr>
          <a:xfrm>
            <a:off x="8311829" y="4229156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5A</a:t>
            </a:r>
            <a:endParaRPr 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8446716" y="4126817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5B</a:t>
            </a:r>
            <a:endParaRPr 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8808202" y="4228971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5C</a:t>
            </a:r>
            <a:endParaRPr 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8735378" y="4549940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5D</a:t>
            </a:r>
            <a:endParaRPr 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8425001" y="456694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5E</a:t>
            </a:r>
            <a:endParaRPr 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8508466" y="2571024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2A</a:t>
            </a:r>
            <a:endParaRPr 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8707622" y="2571998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2B</a:t>
            </a:r>
            <a:endParaRPr lang="en-US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8790121" y="2796821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2D</a:t>
            </a:r>
            <a:endParaRPr lang="en-US" sz="900" dirty="0"/>
          </a:p>
        </p:txBody>
      </p:sp>
      <p:sp>
        <p:nvSpPr>
          <p:cNvPr id="90" name="TextBox 89"/>
          <p:cNvSpPr txBox="1"/>
          <p:nvPr/>
        </p:nvSpPr>
        <p:spPr>
          <a:xfrm>
            <a:off x="8439341" y="2897273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2C</a:t>
            </a:r>
            <a:endParaRPr lang="en-US" sz="900" dirty="0"/>
          </a:p>
        </p:txBody>
      </p:sp>
      <p:sp>
        <p:nvSpPr>
          <p:cNvPr id="91" name="TextBox 90"/>
          <p:cNvSpPr txBox="1"/>
          <p:nvPr/>
        </p:nvSpPr>
        <p:spPr>
          <a:xfrm>
            <a:off x="7341293" y="3420865"/>
            <a:ext cx="1100173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350" cap="small" dirty="0"/>
              <a:t>tartományok</a:t>
            </a:r>
            <a:endParaRPr lang="en-US" sz="1350" cap="small" dirty="0"/>
          </a:p>
        </p:txBody>
      </p:sp>
      <p:cxnSp>
        <p:nvCxnSpPr>
          <p:cNvPr id="93" name="Straight Arrow Connector 92"/>
          <p:cNvCxnSpPr/>
          <p:nvPr/>
        </p:nvCxnSpPr>
        <p:spPr>
          <a:xfrm flipH="1">
            <a:off x="7235524" y="3644940"/>
            <a:ext cx="419378" cy="49815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1" idx="2"/>
          </p:cNvCxnSpPr>
          <p:nvPr/>
        </p:nvCxnSpPr>
        <p:spPr>
          <a:xfrm flipH="1">
            <a:off x="7842381" y="3720947"/>
            <a:ext cx="48999" cy="36538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8048553" y="3697864"/>
            <a:ext cx="483980" cy="39722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 flipV="1">
            <a:off x="7325707" y="2952126"/>
            <a:ext cx="322226" cy="48274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8115300" y="2988482"/>
            <a:ext cx="223165" cy="44638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38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60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Hálózati réteg az Interneten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A hálózati réteg szintjén az internet autonóm rendszerek összekapcsolt együttesének tekinthető</a:t>
            </a:r>
            <a:r>
              <a:rPr lang="hu-HU" sz="1800" dirty="0"/>
              <a:t>. </a:t>
            </a:r>
          </a:p>
          <a:p>
            <a:pPr lvl="1"/>
            <a:r>
              <a:rPr lang="hu-HU" sz="2000" dirty="0"/>
              <a:t>Nincs igazi szerkezete, de számos főbb </a:t>
            </a:r>
            <a:r>
              <a:rPr lang="hu-HU" sz="2000" i="1" dirty="0"/>
              <a:t>gerinchálózata</a:t>
            </a:r>
            <a:r>
              <a:rPr lang="hu-HU" sz="2000" dirty="0"/>
              <a:t> létezik. </a:t>
            </a:r>
          </a:p>
          <a:p>
            <a:pPr lvl="1"/>
            <a:r>
              <a:rPr lang="hu-HU" sz="2000" dirty="0"/>
              <a:t>A gerinchálózatokhoz csatlakoznak a területi illetve regionális hálózatok.</a:t>
            </a:r>
          </a:p>
          <a:p>
            <a:pPr lvl="1"/>
            <a:r>
              <a:rPr lang="hu-HU" sz="2000" dirty="0"/>
              <a:t>A regionális és területi hálózatokhoz csatlakoznak az egyetemeken, vállalatoknál és az internet szolgáltatóknál lévő LAN-ok.</a:t>
            </a:r>
          </a:p>
          <a:p>
            <a:r>
              <a:rPr lang="hu-HU" sz="2800" dirty="0"/>
              <a:t>Az internet protokollja, az IP.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39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3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Korlátok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Nem hatékony</a:t>
            </a:r>
            <a:endParaRPr lang="en-US" dirty="0"/>
          </a:p>
          <a:p>
            <a:pPr lvl="1"/>
            <a:r>
              <a:rPr lang="hu-HU" dirty="0"/>
              <a:t>Elárasztás ismeretlen állomások megtalálásához</a:t>
            </a:r>
            <a:endParaRPr lang="en-US" dirty="0"/>
          </a:p>
          <a:p>
            <a:r>
              <a:rPr lang="hu-HU" dirty="0"/>
              <a:t>Gyenge teljesítmény</a:t>
            </a:r>
            <a:endParaRPr lang="en-US" dirty="0"/>
          </a:p>
          <a:p>
            <a:pPr lvl="1"/>
            <a:r>
              <a:rPr lang="hu-HU" dirty="0"/>
              <a:t>A feszítőfa nem foglalkozik a terhelés elosztással</a:t>
            </a:r>
            <a:endParaRPr lang="en-US" dirty="0"/>
          </a:p>
          <a:p>
            <a:pPr lvl="1"/>
            <a:r>
              <a:rPr lang="en-US" dirty="0"/>
              <a:t>Hot spots</a:t>
            </a:r>
          </a:p>
          <a:p>
            <a:r>
              <a:rPr lang="hu-HU" dirty="0"/>
              <a:t>Nagyon gyenge skálázhatóság</a:t>
            </a:r>
            <a:endParaRPr lang="en-US" dirty="0"/>
          </a:p>
          <a:p>
            <a:pPr lvl="1"/>
            <a:r>
              <a:rPr lang="hu-HU" dirty="0"/>
              <a:t>Minden </a:t>
            </a:r>
            <a:r>
              <a:rPr lang="hu-HU" dirty="0" err="1"/>
              <a:t>switch-nek</a:t>
            </a:r>
            <a:r>
              <a:rPr lang="hu-HU" dirty="0"/>
              <a:t> az Internet összes MAC címét ismerni kellene a továbbító táblájában</a:t>
            </a:r>
            <a:r>
              <a:rPr lang="en-US" dirty="0"/>
              <a:t>!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hu-HU" dirty="0"/>
              <a:t>Az </a:t>
            </a:r>
            <a:r>
              <a:rPr lang="en-US" dirty="0"/>
              <a:t>IP </a:t>
            </a:r>
            <a:r>
              <a:rPr lang="hu-HU" dirty="0"/>
              <a:t>fogja ezt a problémát megoldani…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775" y="4039439"/>
            <a:ext cx="8671498" cy="144696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Hálózati réteg az Interneten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dirty="0"/>
              <a:t>Az Interneten a kommunikáció az alábbi módon működik:</a:t>
            </a:r>
          </a:p>
          <a:p>
            <a:pPr marL="600075" lvl="1" indent="-257175">
              <a:buFont typeface="+mj-lt"/>
              <a:buAutoNum type="arabicPeriod"/>
            </a:pPr>
            <a:r>
              <a:rPr lang="hu-HU" dirty="0"/>
              <a:t>A szállítási réteg viszi az adatfolyamokat és </a:t>
            </a:r>
            <a:r>
              <a:rPr lang="hu-HU" dirty="0" err="1"/>
              <a:t>datagramokra</a:t>
            </a:r>
            <a:r>
              <a:rPr lang="hu-HU" dirty="0"/>
              <a:t> tördeli azokat.</a:t>
            </a:r>
          </a:p>
          <a:p>
            <a:pPr marL="600075" lvl="1" indent="-257175">
              <a:buFont typeface="+mj-lt"/>
              <a:buAutoNum type="arabicPeriod"/>
            </a:pPr>
            <a:r>
              <a:rPr lang="hu-HU" dirty="0"/>
              <a:t>Minden </a:t>
            </a:r>
            <a:r>
              <a:rPr lang="hu-HU" dirty="0" err="1"/>
              <a:t>datagram</a:t>
            </a:r>
            <a:r>
              <a:rPr lang="hu-HU" dirty="0"/>
              <a:t> átvitelre kerül az Interneten, esetleg menet közben kisebb egységekre darabolva.</a:t>
            </a:r>
          </a:p>
          <a:p>
            <a:pPr marL="600075" lvl="1" indent="-257175">
              <a:buFont typeface="+mj-lt"/>
              <a:buAutoNum type="arabicPeriod"/>
            </a:pPr>
            <a:r>
              <a:rPr lang="hu-HU" dirty="0"/>
              <a:t>A célgép hálózati rétege összeállítja az eredeti </a:t>
            </a:r>
            <a:r>
              <a:rPr lang="hu-HU" dirty="0" err="1"/>
              <a:t>datagramot</a:t>
            </a:r>
            <a:r>
              <a:rPr lang="hu-HU" dirty="0"/>
              <a:t>, majd átadja a szállítási rétegének.</a:t>
            </a:r>
          </a:p>
          <a:p>
            <a:pPr marL="600075" lvl="1" indent="-257175">
              <a:buFont typeface="+mj-lt"/>
              <a:buAutoNum type="arabicPeriod"/>
            </a:pPr>
            <a:r>
              <a:rPr lang="hu-HU" dirty="0"/>
              <a:t>A célgép szállítási rétege beilleszti a </a:t>
            </a:r>
            <a:r>
              <a:rPr lang="hu-HU" dirty="0" err="1"/>
              <a:t>datagramot</a:t>
            </a:r>
            <a:r>
              <a:rPr lang="hu-HU" dirty="0"/>
              <a:t> </a:t>
            </a:r>
            <a:r>
              <a:rPr lang="hu-HU" dirty="0" err="1"/>
              <a:t>a</a:t>
            </a:r>
            <a:r>
              <a:rPr lang="hu-HU" dirty="0"/>
              <a:t> vételi folyamat bemeneti adatfolyamába.</a:t>
            </a:r>
          </a:p>
          <a:p>
            <a:endParaRPr lang="hu-HU" sz="1800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40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64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04360"/>
            <a:ext cx="9144000" cy="994172"/>
          </a:xfr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pPr algn="r"/>
            <a:r>
              <a:rPr lang="hu-HU" b="1" cap="small" dirty="0">
                <a:solidFill>
                  <a:schemeClr val="bg1"/>
                </a:solidFill>
              </a:rPr>
              <a:t>Hálózati réteg – Címzés 	</a:t>
            </a:r>
            <a:endParaRPr lang="en-US" b="1" cap="sm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6623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 flipH="1">
            <a:off x="2988473" y="3686169"/>
            <a:ext cx="1623741" cy="353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protokoll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IPv4 fejrésze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374775" y="2711224"/>
            <a:ext cx="6480000" cy="4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74775" y="2432121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994775" y="2432121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614775" y="2432121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854775" y="2432121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15979" y="2432120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577275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79775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792275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184775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82275" y="2576655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387275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589775" y="2576655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384737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184150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397237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789737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87237" y="2576655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992237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194737" y="2576655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005892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805305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018392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410892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208392" y="2576655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613392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815892" y="2576655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642287" y="2577386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441700" y="2577386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654787" y="2577386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047287" y="2577386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844787" y="2582370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249787" y="2577386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452287" y="2582370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334707" y="2163283"/>
            <a:ext cx="6062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32 bit</a:t>
            </a:r>
            <a:endParaRPr lang="en-US" sz="1350" dirty="0"/>
          </a:p>
        </p:txBody>
      </p:sp>
      <p:cxnSp>
        <p:nvCxnSpPr>
          <p:cNvPr id="48" name="Straight Arrow Connector 47"/>
          <p:cNvCxnSpPr>
            <a:stCxn id="46" idx="3"/>
          </p:cNvCxnSpPr>
          <p:nvPr/>
        </p:nvCxnSpPr>
        <p:spPr>
          <a:xfrm flipV="1">
            <a:off x="4940963" y="2301783"/>
            <a:ext cx="2900365" cy="1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1"/>
          </p:cNvCxnSpPr>
          <p:nvPr/>
        </p:nvCxnSpPr>
        <p:spPr>
          <a:xfrm flipH="1" flipV="1">
            <a:off x="1361329" y="2301783"/>
            <a:ext cx="2973378" cy="1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374775" y="2961948"/>
            <a:ext cx="810000" cy="381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verzió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84775" y="2967378"/>
            <a:ext cx="810000" cy="3700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IHL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193568" y="2961838"/>
            <a:ext cx="421207" cy="369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614775" y="2964326"/>
            <a:ext cx="3223793" cy="368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teljes hossz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994775" y="2967378"/>
            <a:ext cx="1198793" cy="366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13" dirty="0">
                <a:solidFill>
                  <a:schemeClr val="tx1"/>
                </a:solidFill>
              </a:rPr>
              <a:t>szolgálat típusa</a:t>
            </a:r>
            <a:endParaRPr lang="en-US" sz="1313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374775" y="3333772"/>
            <a:ext cx="3239999" cy="35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azonosítás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14775" y="3333041"/>
            <a:ext cx="173165" cy="35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005892" y="3331964"/>
            <a:ext cx="185137" cy="35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MF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191029" y="3332247"/>
            <a:ext cx="2647540" cy="35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darabeltolás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87940" y="3333040"/>
            <a:ext cx="217952" cy="35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DF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372213" y="3686691"/>
            <a:ext cx="1622561" cy="35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élettartam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12213" y="3686669"/>
            <a:ext cx="3229115" cy="35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fejrész ellenőrző összege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72213" y="4035453"/>
            <a:ext cx="6469115" cy="35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forrás címe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369211" y="4744725"/>
            <a:ext cx="6469357" cy="666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opciók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259682" y="4890101"/>
            <a:ext cx="3353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≈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728797" y="4890101"/>
            <a:ext cx="3353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≈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369211" y="4388349"/>
            <a:ext cx="6469357" cy="35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cél címe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42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46" grpId="0"/>
      <p:bldP spid="51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1" grpId="0" animBg="1"/>
      <p:bldP spid="73" grpId="0" animBg="1"/>
      <p:bldP spid="75" grpId="0" animBg="1"/>
      <p:bldP spid="76" grpId="0"/>
      <p:bldP spid="78" grpId="0"/>
      <p:bldP spid="7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IP fejrésze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b="1" dirty="0"/>
              <a:t>verzió:</a:t>
            </a:r>
            <a:r>
              <a:rPr lang="hu-HU" sz="1800" dirty="0"/>
              <a:t> IP melyik verzióját használja (jelenleg 4 és 6 közötti átmenet zajlik)</a:t>
            </a:r>
          </a:p>
          <a:p>
            <a:r>
              <a:rPr lang="hu-HU" sz="1800" b="1" dirty="0"/>
              <a:t>IHL</a:t>
            </a:r>
            <a:r>
              <a:rPr lang="hu-HU" sz="1800" dirty="0"/>
              <a:t>: a fejléc hosszát határozza meg 32-bites szavakban mérve, legkisebb értéke 5.</a:t>
            </a:r>
          </a:p>
          <a:p>
            <a:r>
              <a:rPr lang="hu-HU" sz="1800" b="1" dirty="0"/>
              <a:t>szolgálat típusa</a:t>
            </a:r>
            <a:r>
              <a:rPr lang="hu-HU" sz="1800" dirty="0"/>
              <a:t>: szolgálati osztályt jelöl (3-bites </a:t>
            </a:r>
            <a:r>
              <a:rPr lang="hu-HU" sz="1800" dirty="0" err="1"/>
              <a:t>precedencia</a:t>
            </a:r>
            <a:r>
              <a:rPr lang="hu-HU" sz="1800" dirty="0"/>
              <a:t>, 3 jelzőbit [D,T,R])</a:t>
            </a:r>
          </a:p>
          <a:p>
            <a:r>
              <a:rPr lang="hu-HU" sz="1800" b="1" dirty="0"/>
              <a:t>teljes hossz:</a:t>
            </a:r>
            <a:r>
              <a:rPr lang="hu-HU" sz="1800" dirty="0"/>
              <a:t> fejléc és adatrész együttes hossza bájtokban</a:t>
            </a:r>
          </a:p>
          <a:p>
            <a:r>
              <a:rPr lang="hu-HU" sz="1800" b="1" dirty="0"/>
              <a:t>azonosítás:</a:t>
            </a:r>
            <a:r>
              <a:rPr lang="hu-HU" sz="1800" dirty="0"/>
              <a:t> egy </a:t>
            </a:r>
            <a:r>
              <a:rPr lang="hu-HU" sz="1800" dirty="0" err="1"/>
              <a:t>datagram</a:t>
            </a:r>
            <a:r>
              <a:rPr lang="hu-HU" sz="1800" dirty="0"/>
              <a:t> minden darabja ugyanazt az </a:t>
            </a:r>
            <a:r>
              <a:rPr lang="hu-HU" sz="1800" i="1" dirty="0"/>
              <a:t>azonosítás</a:t>
            </a:r>
            <a:r>
              <a:rPr lang="hu-HU" sz="1800" dirty="0"/>
              <a:t> értéket hordozza.</a:t>
            </a:r>
          </a:p>
          <a:p>
            <a:r>
              <a:rPr lang="hu-HU" sz="1800" b="1" dirty="0"/>
              <a:t>DF:</a:t>
            </a:r>
            <a:r>
              <a:rPr lang="hu-HU" sz="1800" dirty="0"/>
              <a:t> „ne darabold” </a:t>
            </a:r>
            <a:r>
              <a:rPr lang="hu-HU" sz="1800" dirty="0" err="1"/>
              <a:t>flag</a:t>
            </a:r>
            <a:r>
              <a:rPr lang="hu-HU" sz="1800" dirty="0"/>
              <a:t> a </a:t>
            </a:r>
            <a:r>
              <a:rPr lang="hu-HU" sz="1800" dirty="0" err="1"/>
              <a:t>router-eknek</a:t>
            </a:r>
            <a:endParaRPr lang="hu-HU" sz="1800" dirty="0"/>
          </a:p>
          <a:p>
            <a:r>
              <a:rPr lang="hu-HU" sz="1800" b="1" dirty="0"/>
              <a:t>MF</a:t>
            </a:r>
            <a:r>
              <a:rPr lang="hu-HU" sz="1800" dirty="0"/>
              <a:t>: „több darab” </a:t>
            </a:r>
            <a:r>
              <a:rPr lang="hu-HU" sz="1800" dirty="0" err="1"/>
              <a:t>flag</a:t>
            </a:r>
            <a:r>
              <a:rPr lang="hu-HU" sz="1800" dirty="0"/>
              <a:t> minden darabban be kell legyen állítva, kivéve az utolsót.</a:t>
            </a:r>
          </a:p>
          <a:p>
            <a:r>
              <a:rPr lang="hu-HU" sz="1800" b="1" dirty="0"/>
              <a:t>darabeltolás</a:t>
            </a:r>
            <a:r>
              <a:rPr lang="hu-HU" sz="1800" dirty="0"/>
              <a:t>: a darab helyét mutatja a </a:t>
            </a:r>
            <a:r>
              <a:rPr lang="hu-HU" sz="1800" dirty="0" err="1"/>
              <a:t>datagramon</a:t>
            </a:r>
            <a:r>
              <a:rPr lang="hu-HU" sz="1800" dirty="0"/>
              <a:t> belül. (elemi darab méret 8 bájt)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43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53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IP fejrésze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633087"/>
          </a:xfrm>
        </p:spPr>
        <p:txBody>
          <a:bodyPr>
            <a:normAutofit/>
          </a:bodyPr>
          <a:lstStyle/>
          <a:p>
            <a:r>
              <a:rPr lang="hu-HU" sz="1800" b="1" dirty="0"/>
              <a:t>élettartam</a:t>
            </a:r>
            <a:r>
              <a:rPr lang="hu-HU" sz="1800" dirty="0"/>
              <a:t>: másodpercenként kellene csökkenteni a mező értékét, minden ugrásnál csökkentik eggyel az értékét</a:t>
            </a:r>
          </a:p>
          <a:p>
            <a:r>
              <a:rPr lang="hu-HU" sz="1800" b="1" dirty="0"/>
              <a:t>protokoll:</a:t>
            </a:r>
            <a:r>
              <a:rPr lang="hu-HU" sz="1800" dirty="0"/>
              <a:t> szállítási réteg protokolljának azonosítóját tartalmazza</a:t>
            </a:r>
          </a:p>
          <a:p>
            <a:r>
              <a:rPr lang="hu-HU" sz="1800" b="1" dirty="0"/>
              <a:t>ellenőrző összeg:</a:t>
            </a:r>
            <a:r>
              <a:rPr lang="hu-HU" sz="1800" dirty="0"/>
              <a:t> a </a:t>
            </a:r>
            <a:r>
              <a:rPr lang="hu-HU" sz="1800" dirty="0" err="1"/>
              <a:t>router-eken</a:t>
            </a:r>
            <a:r>
              <a:rPr lang="hu-HU" sz="1800" dirty="0"/>
              <a:t> belüli rossz memóriaszavak által előállított hibák kezelésére használt ellenőrző összeg a fejrészre, amelyet minden ugrásnál újra kell számolni</a:t>
            </a:r>
          </a:p>
          <a:p>
            <a:r>
              <a:rPr lang="hu-HU" sz="1800" b="1" dirty="0"/>
              <a:t>forrás cím</a:t>
            </a:r>
            <a:r>
              <a:rPr lang="hu-HU" sz="1800" dirty="0"/>
              <a:t> és </a:t>
            </a:r>
            <a:r>
              <a:rPr lang="hu-HU" sz="1800" b="1" dirty="0"/>
              <a:t>cél cím</a:t>
            </a:r>
            <a:r>
              <a:rPr lang="hu-HU" sz="1800" dirty="0"/>
              <a:t>: IP cím (később tárgyaljuk részletesen)</a:t>
            </a:r>
          </a:p>
          <a:p>
            <a:r>
              <a:rPr lang="hu-HU" sz="1800" b="1" dirty="0"/>
              <a:t>opciók:</a:t>
            </a:r>
            <a:r>
              <a:rPr lang="hu-HU" sz="1800" dirty="0"/>
              <a:t> következő verzió bővíthetősége miatt hagyták benne. Eredetileg 5 opció volt. (</a:t>
            </a:r>
            <a:r>
              <a:rPr lang="hu-HU" sz="1800" dirty="0" err="1"/>
              <a:t>router-ek</a:t>
            </a:r>
            <a:r>
              <a:rPr lang="hu-HU" sz="1800" dirty="0"/>
              <a:t> általában figyelmen kívül hagyják)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44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75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EFEB66-2625-4F5B-A045-2D5E6547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Címzés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EC02D2FD-64BC-4190-91EB-72E59CAB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E5A8B766-440C-40B4-95B5-2EC683B2CFB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367" y="1600200"/>
            <a:ext cx="4149265" cy="5105400"/>
          </a:xfrm>
        </p:spPr>
      </p:pic>
    </p:spTree>
    <p:extLst>
      <p:ext uri="{BB962C8B-B14F-4D97-AF65-F5344CB8AC3E}">
        <p14:creationId xmlns:p14="http://schemas.microsoft.com/office/powerpoint/2010/main" val="24299314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Lehetséges címzési struktúrák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3B9EA5-CE9A-4950-A80C-5ADF06B45BB8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Sík - </a:t>
            </a:r>
            <a:r>
              <a:rPr lang="en-US" dirty="0"/>
              <a:t>Flat</a:t>
            </a:r>
          </a:p>
          <a:p>
            <a:pPr lvl="1"/>
            <a:r>
              <a:rPr lang="hu-HU" dirty="0"/>
              <a:t>Pl. minden </a:t>
            </a:r>
            <a:r>
              <a:rPr lang="hu-HU" dirty="0" err="1"/>
              <a:t>hosztot</a:t>
            </a:r>
            <a:r>
              <a:rPr lang="hu-HU" dirty="0"/>
              <a:t> egy</a:t>
            </a:r>
            <a:r>
              <a:rPr lang="en-US" dirty="0"/>
              <a:t> 48-bit</a:t>
            </a:r>
            <a:r>
              <a:rPr lang="hu-HU" dirty="0"/>
              <a:t>es</a:t>
            </a:r>
            <a:r>
              <a:rPr lang="en-US" dirty="0"/>
              <a:t> MAC </a:t>
            </a:r>
            <a:r>
              <a:rPr lang="hu-HU" dirty="0"/>
              <a:t>címmel azonosítunk</a:t>
            </a:r>
            <a:endParaRPr lang="en-US" dirty="0"/>
          </a:p>
          <a:p>
            <a:pPr lvl="1"/>
            <a:r>
              <a:rPr lang="hu-HU" dirty="0"/>
              <a:t>A routernek minden </a:t>
            </a:r>
            <a:r>
              <a:rPr lang="hu-HU" dirty="0" err="1"/>
              <a:t>hoszthoz</a:t>
            </a:r>
            <a:r>
              <a:rPr lang="hu-HU" dirty="0"/>
              <a:t> kell bejegyzés a táblájába</a:t>
            </a:r>
            <a:endParaRPr lang="en-US" dirty="0"/>
          </a:p>
          <a:p>
            <a:pPr lvl="2"/>
            <a:r>
              <a:rPr lang="hu-HU" dirty="0"/>
              <a:t>Túl nagy</a:t>
            </a:r>
            <a:endParaRPr lang="en-US" dirty="0"/>
          </a:p>
          <a:p>
            <a:pPr lvl="2"/>
            <a:r>
              <a:rPr lang="hu-HU" dirty="0"/>
              <a:t>Túl nehéz karbantartani</a:t>
            </a:r>
            <a:r>
              <a:rPr lang="en-US" dirty="0"/>
              <a:t> (</a:t>
            </a:r>
            <a:r>
              <a:rPr lang="hu-HU" dirty="0" err="1"/>
              <a:t>hosztok</a:t>
            </a:r>
            <a:r>
              <a:rPr lang="hu-HU" dirty="0"/>
              <a:t> jönnek, mennek </a:t>
            </a:r>
            <a:r>
              <a:rPr lang="en-US" dirty="0"/>
              <a:t>)</a:t>
            </a:r>
          </a:p>
          <a:p>
            <a:pPr lvl="2"/>
            <a:r>
              <a:rPr lang="hu-HU" dirty="0"/>
              <a:t>Túl lassú</a:t>
            </a:r>
            <a:endParaRPr lang="en-US" dirty="0"/>
          </a:p>
          <a:p>
            <a:r>
              <a:rPr lang="hu-HU" dirty="0"/>
              <a:t>Hierarchikus</a:t>
            </a:r>
            <a:endParaRPr lang="en-US" dirty="0"/>
          </a:p>
          <a:p>
            <a:pPr lvl="1"/>
            <a:r>
              <a:rPr lang="hu-HU" dirty="0"/>
              <a:t>Címek szegmensekre bonthatók</a:t>
            </a:r>
            <a:endParaRPr lang="en-US" dirty="0"/>
          </a:p>
          <a:p>
            <a:pPr lvl="1"/>
            <a:r>
              <a:rPr lang="hu-HU" dirty="0"/>
              <a:t>Egy szegmens egy adott szintű konkrét területet fed 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1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Classes\CS 4700\assets\usa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5" t="15244" r="-1130" b="9834"/>
          <a:stretch/>
        </p:blipFill>
        <p:spPr bwMode="auto">
          <a:xfrm>
            <a:off x="91250" y="2315526"/>
            <a:ext cx="4282094" cy="269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</a:t>
            </a:r>
            <a:r>
              <a:rPr lang="en-US" dirty="0"/>
              <a:t>: </a:t>
            </a:r>
            <a:r>
              <a:rPr lang="hu-HU" dirty="0"/>
              <a:t>Telefonszámok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3B9EA5-CE9A-4950-A80C-5ADF06B45BB8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823588" y="1507251"/>
            <a:ext cx="3143458" cy="736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1-617-373-1234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066713" y="2006923"/>
            <a:ext cx="188953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313590" y="2006923"/>
            <a:ext cx="715799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109084" y="2006923"/>
            <a:ext cx="715799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912953" y="2006923"/>
            <a:ext cx="715799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D:\Classes\CS 4700\assets\massachusetts-county-ma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136" y="2315526"/>
            <a:ext cx="4347569" cy="241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Up Arrow 13"/>
          <p:cNvSpPr/>
          <p:nvPr/>
        </p:nvSpPr>
        <p:spPr>
          <a:xfrm rot="12646508">
            <a:off x="7177077" y="2119908"/>
            <a:ext cx="846247" cy="100303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pic>
        <p:nvPicPr>
          <p:cNvPr id="1028" name="Picture 4" descr="D:\Classes\CS 4700\assets\northeastern-universit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62" y="5009750"/>
            <a:ext cx="6207256" cy="89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687590" y="5041429"/>
            <a:ext cx="20389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West Village 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Room 256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70561" y="3130167"/>
            <a:ext cx="2799961" cy="724742"/>
            <a:chOff x="414979" y="3333623"/>
            <a:chExt cx="8263530" cy="1523216"/>
          </a:xfrm>
        </p:grpSpPr>
        <p:sp>
          <p:nvSpPr>
            <p:cNvPr id="18" name="Rectangle 17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514376" y="3496212"/>
              <a:ext cx="8164133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85000" lnSpcReduction="1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kumimoji="0" lang="hu-HU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Nagyon általános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17058" y="5904106"/>
            <a:ext cx="2799961" cy="724742"/>
            <a:chOff x="414979" y="3333623"/>
            <a:chExt cx="8263530" cy="1523216"/>
          </a:xfrm>
        </p:grpSpPr>
        <p:sp>
          <p:nvSpPr>
            <p:cNvPr id="21" name="Rectangle 20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514376" y="3496212"/>
              <a:ext cx="8164133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925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kumimoji="0" lang="hu-HU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Nagyon konkrét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605619" y="5075295"/>
            <a:ext cx="2090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West Village 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Room 1234</a:t>
            </a:r>
          </a:p>
        </p:txBody>
      </p:sp>
      <p:sp>
        <p:nvSpPr>
          <p:cNvPr id="13" name="Curved Down Arrow 12"/>
          <p:cNvSpPr/>
          <p:nvPr/>
        </p:nvSpPr>
        <p:spPr>
          <a:xfrm rot="10800000">
            <a:off x="4912953" y="5816812"/>
            <a:ext cx="2934810" cy="899325"/>
          </a:xfrm>
          <a:prstGeom prst="curvedDownArrow">
            <a:avLst>
              <a:gd name="adj1" fmla="val 44797"/>
              <a:gd name="adj2" fmla="val 83788"/>
              <a:gd name="adj3" fmla="val 38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5" name="Content Placeholder 3"/>
          <p:cNvSpPr txBox="1">
            <a:spLocks/>
          </p:cNvSpPr>
          <p:nvPr/>
        </p:nvSpPr>
        <p:spPr>
          <a:xfrm>
            <a:off x="4882809" y="1517907"/>
            <a:ext cx="1015574" cy="552055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A1F28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3278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041464" y="5904106"/>
            <a:ext cx="3769329" cy="724742"/>
            <a:chOff x="414979" y="3333623"/>
            <a:chExt cx="8263530" cy="1523216"/>
          </a:xfrm>
        </p:grpSpPr>
        <p:sp>
          <p:nvSpPr>
            <p:cNvPr id="27" name="Rectangle 26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514376" y="3496212"/>
              <a:ext cx="8164133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kumimoji="0" lang="hu-HU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Helyi frissítések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86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  <p:bldP spid="10" grpId="1"/>
      <p:bldP spid="23" grpId="0"/>
      <p:bldP spid="13" grpId="0" animBg="1"/>
      <p:bldP spid="2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IP cím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1254239"/>
          </a:xfrm>
        </p:spPr>
        <p:txBody>
          <a:bodyPr>
            <a:normAutofit/>
          </a:bodyPr>
          <a:lstStyle/>
          <a:p>
            <a:r>
              <a:rPr lang="hu-HU" sz="1500" dirty="0"/>
              <a:t>Minden </a:t>
            </a:r>
            <a:r>
              <a:rPr lang="hu-HU" sz="1500" dirty="0" err="1"/>
              <a:t>hoszt</a:t>
            </a:r>
            <a:r>
              <a:rPr lang="hu-HU" sz="1500" dirty="0"/>
              <a:t> és minden router az Interneten rendelkezik egy IP-címmel, amely a hálózat számát és a </a:t>
            </a:r>
            <a:r>
              <a:rPr lang="hu-HU" sz="1500" dirty="0" err="1"/>
              <a:t>hoszt</a:t>
            </a:r>
            <a:r>
              <a:rPr lang="hu-HU" sz="1500" dirty="0"/>
              <a:t> számát kódolja. (</a:t>
            </a:r>
            <a:r>
              <a:rPr lang="hu-HU" sz="1500" i="1" dirty="0"/>
              <a:t>egyedi kombináció</a:t>
            </a:r>
            <a:r>
              <a:rPr lang="hu-HU" sz="1500" dirty="0"/>
              <a:t>)</a:t>
            </a:r>
          </a:p>
          <a:p>
            <a:r>
              <a:rPr lang="hu-HU" sz="1500" dirty="0"/>
              <a:t>4 bájton ábrázolják az IP-címet.</a:t>
            </a:r>
          </a:p>
          <a:p>
            <a:r>
              <a:rPr lang="hu-HU" sz="1500" dirty="0"/>
              <a:t>Több évtizeden keresztül 5 osztályos címzést használtak: A,B, C, D és E.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048203" y="3809931"/>
            <a:ext cx="6480000" cy="4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48203" y="3530828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668203" y="3530828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88203" y="3530828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528203" y="3530828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89407" y="3530827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50703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53203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65703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858203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55703" y="3675362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60703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63203" y="3675362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58166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57578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70666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63166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260666" y="3675362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665666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868166" y="3675362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79321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478733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691821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084321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81821" y="3675362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286821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89321" y="3675362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315716" y="3676093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115128" y="3676093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328216" y="3676093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720716" y="3676093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518216" y="3681077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923216" y="3676093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125716" y="3681077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08135" y="3325628"/>
            <a:ext cx="6062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32 bit</a:t>
            </a:r>
            <a:endParaRPr lang="en-US" sz="135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550591" y="3459605"/>
            <a:ext cx="2964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034757" y="3459605"/>
            <a:ext cx="2973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048204" y="3896298"/>
            <a:ext cx="202500" cy="2322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0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250704" y="3896298"/>
            <a:ext cx="1417499" cy="23245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Hálózat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668204" y="3896581"/>
            <a:ext cx="4830347" cy="23216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 err="1">
                <a:solidFill>
                  <a:schemeClr val="tx1"/>
                </a:solidFill>
              </a:rPr>
              <a:t>hoszt</a:t>
            </a:r>
            <a:r>
              <a:rPr lang="hu-HU" sz="1350" dirty="0">
                <a:solidFill>
                  <a:schemeClr val="tx1"/>
                </a:solidFill>
              </a:rPr>
              <a:t> 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48203" y="4250136"/>
            <a:ext cx="405000" cy="2376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dirty="0">
                <a:solidFill>
                  <a:schemeClr val="tx1"/>
                </a:solidFill>
              </a:rPr>
              <a:t>1  0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453203" y="4250136"/>
            <a:ext cx="2848634" cy="237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Hálózat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292930" y="4252590"/>
            <a:ext cx="3205621" cy="237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 err="1">
                <a:solidFill>
                  <a:schemeClr val="tx1"/>
                </a:solidFill>
              </a:rPr>
              <a:t>hoszt</a:t>
            </a:r>
            <a:r>
              <a:rPr lang="hu-HU" sz="1350" dirty="0">
                <a:solidFill>
                  <a:schemeClr val="tx1"/>
                </a:solidFill>
              </a:rPr>
              <a:t> 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51151" y="4611599"/>
            <a:ext cx="614363" cy="2376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</a:rPr>
              <a:t>1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665514" y="4611599"/>
            <a:ext cx="4230585" cy="2346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Hálózat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896099" y="4614055"/>
            <a:ext cx="1605400" cy="23216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 err="1">
                <a:solidFill>
                  <a:schemeClr val="tx1"/>
                </a:solidFill>
              </a:rPr>
              <a:t>hoszt</a:t>
            </a:r>
            <a:r>
              <a:rPr lang="hu-HU" sz="1350" dirty="0">
                <a:solidFill>
                  <a:schemeClr val="tx1"/>
                </a:solidFill>
              </a:rPr>
              <a:t> 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2" name="Rectangle 48"/>
          <p:cNvSpPr/>
          <p:nvPr/>
        </p:nvSpPr>
        <p:spPr>
          <a:xfrm>
            <a:off x="1049668" y="4938011"/>
            <a:ext cx="793976" cy="2430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</a:rPr>
              <a:t>1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Rectangle 50"/>
          <p:cNvSpPr/>
          <p:nvPr/>
        </p:nvSpPr>
        <p:spPr>
          <a:xfrm>
            <a:off x="1843645" y="4944371"/>
            <a:ext cx="5656371" cy="237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 err="1">
                <a:solidFill>
                  <a:schemeClr val="tx1"/>
                </a:solidFill>
              </a:rPr>
              <a:t>többesküldéses</a:t>
            </a:r>
            <a:r>
              <a:rPr lang="hu-HU" sz="1350" dirty="0">
                <a:solidFill>
                  <a:schemeClr val="tx1"/>
                </a:solidFill>
              </a:rPr>
              <a:t> cím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5" name="Rectangle 48"/>
          <p:cNvSpPr/>
          <p:nvPr/>
        </p:nvSpPr>
        <p:spPr>
          <a:xfrm>
            <a:off x="1048183" y="5321150"/>
            <a:ext cx="793976" cy="2322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</a:rPr>
              <a:t>1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Rectangle 50"/>
          <p:cNvSpPr/>
          <p:nvPr/>
        </p:nvSpPr>
        <p:spPr>
          <a:xfrm>
            <a:off x="1842161" y="5316959"/>
            <a:ext cx="5656371" cy="237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jövőbeni felhasználásra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7" name="TextBox 37"/>
          <p:cNvSpPr txBox="1"/>
          <p:nvPr/>
        </p:nvSpPr>
        <p:spPr>
          <a:xfrm>
            <a:off x="0" y="3887786"/>
            <a:ext cx="10509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350" b="1" dirty="0"/>
              <a:t>A</a:t>
            </a:r>
            <a:endParaRPr lang="en-US" sz="1350" b="1" dirty="0"/>
          </a:p>
        </p:txBody>
      </p:sp>
      <p:sp>
        <p:nvSpPr>
          <p:cNvPr id="58" name="TextBox 37"/>
          <p:cNvSpPr txBox="1"/>
          <p:nvPr/>
        </p:nvSpPr>
        <p:spPr>
          <a:xfrm>
            <a:off x="0" y="4232012"/>
            <a:ext cx="10509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350" b="1" dirty="0"/>
              <a:t>B</a:t>
            </a:r>
            <a:endParaRPr lang="en-US" sz="1350" b="1" dirty="0"/>
          </a:p>
        </p:txBody>
      </p:sp>
      <p:sp>
        <p:nvSpPr>
          <p:cNvPr id="59" name="TextBox 37"/>
          <p:cNvSpPr txBox="1"/>
          <p:nvPr/>
        </p:nvSpPr>
        <p:spPr>
          <a:xfrm>
            <a:off x="0" y="4597176"/>
            <a:ext cx="10420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350" b="1" dirty="0"/>
              <a:t>C</a:t>
            </a:r>
            <a:endParaRPr lang="en-US" sz="1350" b="1" dirty="0"/>
          </a:p>
        </p:txBody>
      </p:sp>
      <p:sp>
        <p:nvSpPr>
          <p:cNvPr id="60" name="TextBox 37"/>
          <p:cNvSpPr txBox="1"/>
          <p:nvPr/>
        </p:nvSpPr>
        <p:spPr>
          <a:xfrm>
            <a:off x="0" y="4914522"/>
            <a:ext cx="10598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350" b="1" dirty="0"/>
              <a:t>D</a:t>
            </a:r>
            <a:endParaRPr lang="en-US" sz="1350" b="1" dirty="0"/>
          </a:p>
        </p:txBody>
      </p:sp>
      <p:sp>
        <p:nvSpPr>
          <p:cNvPr id="61" name="TextBox 37"/>
          <p:cNvSpPr txBox="1"/>
          <p:nvPr/>
        </p:nvSpPr>
        <p:spPr>
          <a:xfrm>
            <a:off x="-1" y="5309695"/>
            <a:ext cx="10420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350" b="1" dirty="0"/>
              <a:t>E</a:t>
            </a:r>
            <a:endParaRPr lang="en-US" sz="1350" b="1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48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81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6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9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5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6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8" grpId="0"/>
      <p:bldP spid="41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/>
      <p:bldP spid="58" grpId="0"/>
      <p:bldP spid="59" grpId="0"/>
      <p:bldP spid="60" grpId="0"/>
      <p:bldP spid="6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IP cím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685804"/>
          </a:xfrm>
        </p:spPr>
        <p:txBody>
          <a:bodyPr>
            <a:normAutofit/>
          </a:bodyPr>
          <a:lstStyle/>
          <a:p>
            <a:r>
              <a:rPr lang="hu-HU" sz="1500" dirty="0"/>
              <a:t>Az IP-t pontokkal elválasztott decimális rendszerben írják. Például: </a:t>
            </a:r>
            <a:r>
              <a:rPr lang="hu-HU" sz="1500" i="1" dirty="0"/>
              <a:t>192.168.0.1</a:t>
            </a:r>
          </a:p>
          <a:p>
            <a:r>
              <a:rPr lang="hu-HU" sz="1500" dirty="0"/>
              <a:t>Van pár speciális cím. Lásd az alábbiakban.</a:t>
            </a:r>
          </a:p>
        </p:txBody>
      </p:sp>
      <p:sp>
        <p:nvSpPr>
          <p:cNvPr id="40" name="Rectangle 40"/>
          <p:cNvSpPr/>
          <p:nvPr/>
        </p:nvSpPr>
        <p:spPr>
          <a:xfrm>
            <a:off x="869005" y="3071394"/>
            <a:ext cx="5424053" cy="22673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</a:rPr>
              <a:t>0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ectangle 45"/>
          <p:cNvSpPr/>
          <p:nvPr/>
        </p:nvSpPr>
        <p:spPr>
          <a:xfrm>
            <a:off x="869004" y="3425232"/>
            <a:ext cx="2547257" cy="2376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0..0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5" name="Rectangle 47"/>
          <p:cNvSpPr/>
          <p:nvPr/>
        </p:nvSpPr>
        <p:spPr>
          <a:xfrm>
            <a:off x="3416261" y="3427687"/>
            <a:ext cx="2876798" cy="237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 err="1">
                <a:solidFill>
                  <a:schemeClr val="tx1"/>
                </a:solidFill>
              </a:rPr>
              <a:t>hoszt</a:t>
            </a:r>
            <a:r>
              <a:rPr lang="hu-HU" sz="1350" dirty="0">
                <a:solidFill>
                  <a:schemeClr val="tx1"/>
                </a:solidFill>
              </a:rPr>
              <a:t> 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7" name="Rectangle 49"/>
          <p:cNvSpPr/>
          <p:nvPr/>
        </p:nvSpPr>
        <p:spPr>
          <a:xfrm>
            <a:off x="869004" y="4107329"/>
            <a:ext cx="2538351" cy="2346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Hálózat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8" name="Rectangle 50"/>
          <p:cNvSpPr/>
          <p:nvPr/>
        </p:nvSpPr>
        <p:spPr>
          <a:xfrm>
            <a:off x="3407355" y="4097538"/>
            <a:ext cx="2885703" cy="23216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1..1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0097" y="4444292"/>
            <a:ext cx="1425039" cy="2376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</a:rPr>
              <a:t>0  1  </a:t>
            </a:r>
            <a:r>
              <a:rPr lang="hu-HU" sz="1100" dirty="0" err="1">
                <a:solidFill>
                  <a:schemeClr val="tx1"/>
                </a:solidFill>
              </a:rPr>
              <a:t>1</a:t>
            </a:r>
            <a:r>
              <a:rPr lang="hu-HU" sz="1100" dirty="0">
                <a:solidFill>
                  <a:schemeClr val="tx1"/>
                </a:solidFill>
              </a:rPr>
              <a:t>  </a:t>
            </a:r>
            <a:r>
              <a:rPr lang="hu-HU" sz="1100" dirty="0" err="1">
                <a:solidFill>
                  <a:schemeClr val="tx1"/>
                </a:solidFill>
              </a:rPr>
              <a:t>1</a:t>
            </a:r>
            <a:r>
              <a:rPr lang="hu-HU" sz="1100" dirty="0">
                <a:solidFill>
                  <a:schemeClr val="tx1"/>
                </a:solidFill>
              </a:rPr>
              <a:t>  </a:t>
            </a:r>
            <a:r>
              <a:rPr lang="hu-HU" sz="1100" dirty="0" err="1">
                <a:solidFill>
                  <a:schemeClr val="tx1"/>
                </a:solidFill>
              </a:rPr>
              <a:t>1</a:t>
            </a:r>
            <a:r>
              <a:rPr lang="hu-HU" sz="1100" dirty="0">
                <a:solidFill>
                  <a:schemeClr val="tx1"/>
                </a:solidFill>
              </a:rPr>
              <a:t>  </a:t>
            </a:r>
            <a:r>
              <a:rPr lang="hu-HU" sz="1100" dirty="0" err="1">
                <a:solidFill>
                  <a:schemeClr val="tx1"/>
                </a:solidFill>
              </a:rPr>
              <a:t>1</a:t>
            </a:r>
            <a:r>
              <a:rPr lang="hu-HU" sz="1100" dirty="0">
                <a:solidFill>
                  <a:schemeClr val="tx1"/>
                </a:solidFill>
              </a:rPr>
              <a:t>  </a:t>
            </a:r>
            <a:r>
              <a:rPr lang="hu-HU" sz="1100" dirty="0" err="1">
                <a:solidFill>
                  <a:schemeClr val="tx1"/>
                </a:solidFill>
              </a:rPr>
              <a:t>1</a:t>
            </a:r>
            <a:r>
              <a:rPr lang="hu-HU" sz="1100" dirty="0">
                <a:solidFill>
                  <a:schemeClr val="tx1"/>
                </a:solidFill>
              </a:rPr>
              <a:t>  </a:t>
            </a:r>
            <a:r>
              <a:rPr lang="hu-HU" sz="1100" dirty="0" err="1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0" name="Rectangle 50"/>
          <p:cNvSpPr/>
          <p:nvPr/>
        </p:nvSpPr>
        <p:spPr>
          <a:xfrm>
            <a:off x="2285136" y="4449125"/>
            <a:ext cx="3999016" cy="237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(bármi)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3" name="TextBox 37"/>
          <p:cNvSpPr txBox="1"/>
          <p:nvPr/>
        </p:nvSpPr>
        <p:spPr>
          <a:xfrm>
            <a:off x="6301964" y="3041827"/>
            <a:ext cx="10772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Ez egy </a:t>
            </a:r>
            <a:r>
              <a:rPr lang="hu-HU" sz="1350" dirty="0" err="1"/>
              <a:t>hoszt</a:t>
            </a:r>
            <a:r>
              <a:rPr lang="hu-HU" sz="1350" dirty="0"/>
              <a:t>.</a:t>
            </a:r>
            <a:endParaRPr lang="en-US" sz="1350" dirty="0"/>
          </a:p>
        </p:txBody>
      </p:sp>
      <p:sp>
        <p:nvSpPr>
          <p:cNvPr id="54" name="Rectangle 40"/>
          <p:cNvSpPr/>
          <p:nvPr/>
        </p:nvSpPr>
        <p:spPr>
          <a:xfrm>
            <a:off x="867520" y="3791336"/>
            <a:ext cx="5424053" cy="22673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</a:rPr>
              <a:t>1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5" name="TextBox 37"/>
          <p:cNvSpPr txBox="1"/>
          <p:nvPr/>
        </p:nvSpPr>
        <p:spPr>
          <a:xfrm>
            <a:off x="6309390" y="3396604"/>
            <a:ext cx="21737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Ez egy </a:t>
            </a:r>
            <a:r>
              <a:rPr lang="hu-HU" sz="1350" dirty="0" err="1"/>
              <a:t>hoszt</a:t>
            </a:r>
            <a:r>
              <a:rPr lang="hu-HU" sz="1350" dirty="0"/>
              <a:t> ezen hálózaton.</a:t>
            </a:r>
            <a:endParaRPr lang="en-US" sz="1350" dirty="0"/>
          </a:p>
        </p:txBody>
      </p:sp>
      <p:sp>
        <p:nvSpPr>
          <p:cNvPr id="56" name="TextBox 37"/>
          <p:cNvSpPr txBox="1"/>
          <p:nvPr/>
        </p:nvSpPr>
        <p:spPr>
          <a:xfrm>
            <a:off x="6298998" y="3760285"/>
            <a:ext cx="22397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Adatszórás a helyi hálózaton.</a:t>
            </a:r>
            <a:endParaRPr lang="en-US" sz="1350" dirty="0"/>
          </a:p>
        </p:txBody>
      </p:sp>
      <p:sp>
        <p:nvSpPr>
          <p:cNvPr id="57" name="TextBox 37"/>
          <p:cNvSpPr txBox="1"/>
          <p:nvPr/>
        </p:nvSpPr>
        <p:spPr>
          <a:xfrm>
            <a:off x="6297511" y="4088341"/>
            <a:ext cx="24620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Adatszórás egy távoli hálózaton.</a:t>
            </a:r>
            <a:endParaRPr lang="en-US" sz="1350" dirty="0"/>
          </a:p>
        </p:txBody>
      </p:sp>
      <p:sp>
        <p:nvSpPr>
          <p:cNvPr id="58" name="TextBox 37"/>
          <p:cNvSpPr txBox="1"/>
          <p:nvPr/>
        </p:nvSpPr>
        <p:spPr>
          <a:xfrm>
            <a:off x="6287120" y="4425304"/>
            <a:ext cx="1197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Visszacsatolás.</a:t>
            </a:r>
            <a:endParaRPr lang="en-US" sz="13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49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44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0" grpId="0" animBg="1"/>
      <p:bldP spid="43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3" grpId="0"/>
      <p:bldP spid="54" grpId="0" animBg="1"/>
      <p:bldP spid="55" grpId="0"/>
      <p:bldP spid="56" grpId="0"/>
      <p:bldP spid="57" grpId="0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Hálózati réteg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138985" y="1600200"/>
            <a:ext cx="5852614" cy="5105400"/>
          </a:xfrm>
        </p:spPr>
        <p:txBody>
          <a:bodyPr anchor="ctr">
            <a:normAutofit fontScale="92500" lnSpcReduction="10000"/>
          </a:bodyPr>
          <a:lstStyle/>
          <a:p>
            <a:r>
              <a:rPr lang="hu-HU" dirty="0"/>
              <a:t>Szolgáltatás</a:t>
            </a:r>
            <a:endParaRPr lang="en-US" dirty="0"/>
          </a:p>
          <a:p>
            <a:pPr lvl="1"/>
            <a:r>
              <a:rPr lang="hu-HU" dirty="0"/>
              <a:t>Csomagtovábbítás</a:t>
            </a:r>
          </a:p>
          <a:p>
            <a:pPr lvl="1"/>
            <a:r>
              <a:rPr lang="hu-HU" dirty="0"/>
              <a:t>Útvonalválasztás</a:t>
            </a:r>
          </a:p>
          <a:p>
            <a:pPr lvl="1"/>
            <a:r>
              <a:rPr lang="hu-HU" dirty="0"/>
              <a:t>Csomag </a:t>
            </a:r>
            <a:r>
              <a:rPr lang="hu-HU" dirty="0" err="1"/>
              <a:t>fragmentálás</a:t>
            </a:r>
            <a:r>
              <a:rPr lang="hu-HU" dirty="0"/>
              <a:t> kezelése</a:t>
            </a:r>
            <a:endParaRPr lang="en-US" dirty="0"/>
          </a:p>
          <a:p>
            <a:pPr lvl="1"/>
            <a:r>
              <a:rPr lang="hu-HU" dirty="0"/>
              <a:t>Csomag ütemezés</a:t>
            </a:r>
            <a:endParaRPr lang="en-US" dirty="0"/>
          </a:p>
          <a:p>
            <a:pPr lvl="1"/>
            <a:r>
              <a:rPr lang="hu-HU" dirty="0"/>
              <a:t>Puffer kezelés</a:t>
            </a:r>
            <a:endParaRPr lang="en-US" dirty="0"/>
          </a:p>
          <a:p>
            <a:r>
              <a:rPr lang="hu-HU" dirty="0"/>
              <a:t>Interfész</a:t>
            </a:r>
            <a:endParaRPr lang="en-US" dirty="0"/>
          </a:p>
          <a:p>
            <a:pPr lvl="1"/>
            <a:r>
              <a:rPr lang="hu-HU" dirty="0"/>
              <a:t>Csomag küldése egy adott végpontnak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hu-HU" dirty="0"/>
              <a:t>Protokoll</a:t>
            </a:r>
            <a:endParaRPr lang="en-US" dirty="0"/>
          </a:p>
          <a:p>
            <a:pPr lvl="1"/>
            <a:r>
              <a:rPr lang="hu-HU" dirty="0"/>
              <a:t>Globálisan egyedi címeket definiálása</a:t>
            </a:r>
            <a:endParaRPr lang="en-US" dirty="0"/>
          </a:p>
          <a:p>
            <a:pPr lvl="1"/>
            <a:r>
              <a:rPr lang="hu-HU" dirty="0" err="1"/>
              <a:t>Routing</a:t>
            </a:r>
            <a:r>
              <a:rPr lang="hu-HU" dirty="0"/>
              <a:t> táblák karbantartása</a:t>
            </a:r>
            <a:endParaRPr lang="en-US" dirty="0"/>
          </a:p>
          <a:p>
            <a:r>
              <a:rPr lang="hu-HU" dirty="0"/>
              <a:t>Példák</a:t>
            </a:r>
            <a:r>
              <a:rPr lang="en-US" dirty="0"/>
              <a:t>: Internet Protocol (IP</a:t>
            </a:r>
            <a:r>
              <a:rPr lang="hu-HU" dirty="0"/>
              <a:t>v4</a:t>
            </a:r>
            <a:r>
              <a:rPr lang="en-US" dirty="0"/>
              <a:t>), IPv6</a:t>
            </a:r>
          </a:p>
        </p:txBody>
      </p:sp>
      <p:sp>
        <p:nvSpPr>
          <p:cNvPr id="19" name="Left Brace 18"/>
          <p:cNvSpPr/>
          <p:nvPr/>
        </p:nvSpPr>
        <p:spPr>
          <a:xfrm>
            <a:off x="2579425" y="1842448"/>
            <a:ext cx="559559" cy="4653886"/>
          </a:xfrm>
          <a:prstGeom prst="leftBrace">
            <a:avLst>
              <a:gd name="adj1" fmla="val 8333"/>
              <a:gd name="adj2" fmla="val 6068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4"/>
          <p:cNvSpPr/>
          <p:nvPr/>
        </p:nvSpPr>
        <p:spPr>
          <a:xfrm>
            <a:off x="184492" y="2088136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57070" y="2088136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Alkalmazási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2" name="Rectangle 6"/>
          <p:cNvSpPr/>
          <p:nvPr/>
        </p:nvSpPr>
        <p:spPr>
          <a:xfrm>
            <a:off x="173252" y="2663624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45694" y="266362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Megjelenítési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4" name="Rectangle 8"/>
          <p:cNvSpPr/>
          <p:nvPr/>
        </p:nvSpPr>
        <p:spPr>
          <a:xfrm>
            <a:off x="173383" y="3236801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45825" y="323680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Ülés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6" name="Rectangle 10"/>
          <p:cNvSpPr/>
          <p:nvPr/>
        </p:nvSpPr>
        <p:spPr>
          <a:xfrm>
            <a:off x="173383" y="3809978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145825" y="380997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Szállítói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8" name="Rectangle 12"/>
          <p:cNvSpPr/>
          <p:nvPr/>
        </p:nvSpPr>
        <p:spPr>
          <a:xfrm>
            <a:off x="173383" y="4383155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45825" y="438315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Hálózati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Rectangle 14"/>
          <p:cNvSpPr/>
          <p:nvPr/>
        </p:nvSpPr>
        <p:spPr>
          <a:xfrm>
            <a:off x="173383" y="4960889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45825" y="496088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Adatkapcsolati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2" name="Rectangle 16"/>
          <p:cNvSpPr/>
          <p:nvPr/>
        </p:nvSpPr>
        <p:spPr>
          <a:xfrm>
            <a:off x="173514" y="5534066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45956" y="553406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Fizikai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6183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IP cím – alhálózatok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209944"/>
            <a:ext cx="8185963" cy="1508120"/>
          </a:xfrm>
        </p:spPr>
        <p:txBody>
          <a:bodyPr>
            <a:noAutofit/>
          </a:bodyPr>
          <a:lstStyle/>
          <a:p>
            <a:r>
              <a:rPr lang="hu-HU" sz="1800" dirty="0"/>
              <a:t>Az azonos hálózatban lévő </a:t>
            </a:r>
            <a:r>
              <a:rPr lang="hu-HU" sz="1800" dirty="0" err="1"/>
              <a:t>hosztok</a:t>
            </a:r>
            <a:r>
              <a:rPr lang="hu-HU" sz="1800" dirty="0"/>
              <a:t> ugyanazzal a hálózatszámmal rendelkeznek. </a:t>
            </a:r>
          </a:p>
          <a:p>
            <a:r>
              <a:rPr lang="hu-HU" sz="1800" dirty="0"/>
              <a:t>Egy hálózat belső felhasználás szempontjából több részre osztódhat, de a külvilág számára egyetlen hálózatként jelenik meg. </a:t>
            </a:r>
          </a:p>
          <a:p>
            <a:pPr lvl="1"/>
            <a:r>
              <a:rPr lang="hu-HU" dirty="0"/>
              <a:t>Alhálózat (avagy angolul </a:t>
            </a:r>
            <a:r>
              <a:rPr lang="hu-HU" i="1" dirty="0" err="1"/>
              <a:t>subnet</a:t>
            </a:r>
            <a:r>
              <a:rPr lang="hu-HU" dirty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3018" y="2125266"/>
            <a:ext cx="3817227" cy="1844566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5" name="TextBox 37"/>
          <p:cNvSpPr txBox="1"/>
          <p:nvPr/>
        </p:nvSpPr>
        <p:spPr>
          <a:xfrm>
            <a:off x="3111436" y="3734589"/>
            <a:ext cx="14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cap="small" dirty="0">
                <a:solidFill>
                  <a:schemeClr val="accent1">
                    <a:lumMod val="75000"/>
                  </a:schemeClr>
                </a:solidFill>
              </a:rPr>
              <a:t>Forrás: </a:t>
            </a:r>
            <a:r>
              <a:rPr lang="hu-HU" sz="1200" b="1" cap="small" dirty="0" err="1">
                <a:solidFill>
                  <a:schemeClr val="accent1">
                    <a:lumMod val="75000"/>
                  </a:schemeClr>
                </a:solidFill>
              </a:rPr>
              <a:t>Tanenbaum</a:t>
            </a:r>
            <a:endParaRPr lang="en-US" sz="1200" b="1" cap="smal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50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96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IP cím – alhálózatok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91755"/>
            <a:ext cx="7886700" cy="196642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u-HU" sz="1725" b="1" cap="small" dirty="0"/>
              <a:t>Azonosítás</a:t>
            </a:r>
          </a:p>
          <a:p>
            <a:pPr marL="171450" lvl="1">
              <a:spcBef>
                <a:spcPts val="0"/>
              </a:spcBef>
            </a:pPr>
            <a:r>
              <a:rPr lang="hu-HU" sz="1725" dirty="0"/>
              <a:t>alhálózati maszk (avagy angolul </a:t>
            </a:r>
            <a:r>
              <a:rPr lang="hu-HU" sz="1725" i="1" dirty="0" err="1"/>
              <a:t>subnet</a:t>
            </a:r>
            <a:r>
              <a:rPr lang="hu-HU" sz="1725" i="1" dirty="0"/>
              <a:t> </a:t>
            </a:r>
            <a:r>
              <a:rPr lang="hu-HU" sz="1725" i="1" dirty="0" err="1"/>
              <a:t>mask</a:t>
            </a:r>
            <a:r>
              <a:rPr lang="hu-HU" sz="1725" dirty="0"/>
              <a:t>) ismerete kell a </a:t>
            </a:r>
            <a:r>
              <a:rPr lang="hu-HU" sz="1725" dirty="0" err="1"/>
              <a:t>routernek</a:t>
            </a:r>
            <a:endParaRPr lang="hu-HU" sz="1725" dirty="0"/>
          </a:p>
          <a:p>
            <a:pPr marL="514350" lvl="2">
              <a:spcBef>
                <a:spcPts val="750"/>
              </a:spcBef>
            </a:pPr>
            <a:r>
              <a:rPr lang="hu-HU" sz="1725" dirty="0"/>
              <a:t>Két féle jelölés </a:t>
            </a:r>
            <a:r>
              <a:rPr lang="hu-HU" sz="1725" i="1" dirty="0"/>
              <a:t>IP-cím jellegű</a:t>
            </a:r>
            <a:r>
              <a:rPr lang="hu-HU" sz="1725" dirty="0"/>
              <a:t> vagy  a </a:t>
            </a:r>
            <a:r>
              <a:rPr lang="hu-HU" sz="1725" i="1" dirty="0"/>
              <a:t>fix pozíciók száma.</a:t>
            </a:r>
          </a:p>
          <a:p>
            <a:pPr marL="171450" lvl="1">
              <a:spcBef>
                <a:spcPts val="750"/>
              </a:spcBef>
            </a:pPr>
            <a:r>
              <a:rPr lang="hu-HU" sz="1725" dirty="0"/>
              <a:t>A forgalomirányító táblázatba a </a:t>
            </a:r>
            <a:r>
              <a:rPr lang="hu-HU" sz="1725" dirty="0" err="1"/>
              <a:t>router-eknél</a:t>
            </a:r>
            <a:r>
              <a:rPr lang="hu-HU" sz="1725" dirty="0"/>
              <a:t> </a:t>
            </a:r>
            <a:r>
              <a:rPr lang="hu-HU" sz="1725" i="1" dirty="0"/>
              <a:t>(hálózat,0)</a:t>
            </a:r>
            <a:r>
              <a:rPr lang="hu-HU" sz="1725" dirty="0"/>
              <a:t> és </a:t>
            </a:r>
            <a:r>
              <a:rPr lang="hu-HU" sz="1725" i="1" dirty="0"/>
              <a:t>(saját hálózat, </a:t>
            </a:r>
            <a:r>
              <a:rPr lang="hu-HU" sz="1725" i="1" dirty="0" err="1"/>
              <a:t>hoszt</a:t>
            </a:r>
            <a:r>
              <a:rPr lang="hu-HU" sz="1725" i="1" dirty="0"/>
              <a:t>)</a:t>
            </a:r>
            <a:r>
              <a:rPr lang="hu-HU" sz="1725" dirty="0"/>
              <a:t> alakú bejegyzések. </a:t>
            </a:r>
          </a:p>
          <a:p>
            <a:pPr marL="171450" lvl="1">
              <a:spcBef>
                <a:spcPts val="750"/>
              </a:spcBef>
            </a:pPr>
            <a:r>
              <a:rPr lang="hu-HU" sz="1725" dirty="0"/>
              <a:t>Ha nincs találat, akkor az alapértelmezett </a:t>
            </a:r>
            <a:r>
              <a:rPr lang="hu-HU" sz="1725" dirty="0" err="1"/>
              <a:t>router</a:t>
            </a:r>
            <a:r>
              <a:rPr lang="hu-HU" sz="1725" dirty="0"/>
              <a:t> felé továbbítják a csomagot.</a:t>
            </a:r>
            <a:endParaRPr lang="en-US" sz="1725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1356" y="4190928"/>
            <a:ext cx="3817227" cy="1844566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5" name="TextBox 37"/>
          <p:cNvSpPr txBox="1"/>
          <p:nvPr/>
        </p:nvSpPr>
        <p:spPr>
          <a:xfrm>
            <a:off x="2651356" y="5619380"/>
            <a:ext cx="14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cap="small" dirty="0">
                <a:solidFill>
                  <a:schemeClr val="accent1">
                    <a:lumMod val="75000"/>
                  </a:schemeClr>
                </a:solidFill>
              </a:rPr>
              <a:t>Forrás: </a:t>
            </a:r>
            <a:r>
              <a:rPr lang="hu-HU" sz="1200" b="1" cap="small" dirty="0" err="1">
                <a:solidFill>
                  <a:schemeClr val="accent1">
                    <a:lumMod val="75000"/>
                  </a:schemeClr>
                </a:solidFill>
              </a:rPr>
              <a:t>Tanenbaum</a:t>
            </a:r>
            <a:endParaRPr lang="en-US" sz="1200" b="1" cap="smal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51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32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IP cím – CIDR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1650" dirty="0"/>
              <a:t>IP címek gyorsan fogytak. 1996-ban  kötötték be a 100.000-edik hálózatot.</a:t>
            </a:r>
          </a:p>
          <a:p>
            <a:pPr lvl="1"/>
            <a:r>
              <a:rPr lang="hu-HU" sz="1650" dirty="0"/>
              <a:t>Az osztályok használata sok címet elpazarolt. (B osztályú címek népszerűsége)</a:t>
            </a:r>
          </a:p>
          <a:p>
            <a:r>
              <a:rPr lang="hu-HU" sz="1650" b="1" i="1" dirty="0"/>
              <a:t>Megoldás</a:t>
            </a:r>
            <a:r>
              <a:rPr lang="hu-HU" sz="1650" dirty="0"/>
              <a:t>: osztályok nélküli környezetek közötti forgalomirányítás (CIDR).</a:t>
            </a:r>
          </a:p>
          <a:p>
            <a:pPr lvl="1"/>
            <a:r>
              <a:rPr lang="hu-HU" sz="1650" dirty="0"/>
              <a:t>Például 2000 cím igénylése esetén 2048 méretű blokk kiadása. </a:t>
            </a:r>
          </a:p>
          <a:p>
            <a:r>
              <a:rPr lang="hu-HU" sz="1650" dirty="0"/>
              <a:t>Forgalomirányítás megbonyolódik:</a:t>
            </a:r>
          </a:p>
          <a:p>
            <a:pPr lvl="1"/>
            <a:r>
              <a:rPr lang="hu-HU" sz="1650" dirty="0"/>
              <a:t>Minden bejegyzés egy 32-bites maszkkal egészül ki. </a:t>
            </a:r>
          </a:p>
          <a:p>
            <a:pPr lvl="1"/>
            <a:r>
              <a:rPr lang="hu-HU" sz="1650" dirty="0"/>
              <a:t>Egy bejegyzés innentől  egy hármassal jellemezhető: (</a:t>
            </a:r>
            <a:r>
              <a:rPr lang="hu-HU" sz="1650" i="1" dirty="0" err="1"/>
              <a:t>ip-cím</a:t>
            </a:r>
            <a:r>
              <a:rPr lang="hu-HU" sz="1650" dirty="0"/>
              <a:t>, </a:t>
            </a:r>
            <a:r>
              <a:rPr lang="hu-HU" sz="1650" i="1" dirty="0"/>
              <a:t>alhálózati maszk</a:t>
            </a:r>
            <a:r>
              <a:rPr lang="hu-HU" sz="1650" dirty="0"/>
              <a:t>, </a:t>
            </a:r>
            <a:r>
              <a:rPr lang="hu-HU" sz="1650" i="1" dirty="0"/>
              <a:t>kimeneti vonal</a:t>
            </a:r>
            <a:r>
              <a:rPr lang="hu-HU" sz="1650" dirty="0"/>
              <a:t>)</a:t>
            </a:r>
          </a:p>
          <a:p>
            <a:pPr lvl="1"/>
            <a:r>
              <a:rPr lang="hu-HU" sz="1650" dirty="0"/>
              <a:t>Új csomag esetén a cél címből </a:t>
            </a:r>
            <a:r>
              <a:rPr lang="hu-HU" sz="1650" dirty="0" err="1"/>
              <a:t>kimaszkolják</a:t>
            </a:r>
            <a:r>
              <a:rPr lang="hu-HU" sz="1650" dirty="0"/>
              <a:t> az alhálózati címet, és találat esetén a leghosszabb illeszkedés felé továbbítják. </a:t>
            </a:r>
          </a:p>
          <a:p>
            <a:r>
              <a:rPr lang="hu-HU" sz="1650" dirty="0"/>
              <a:t>Túl sok bejegyzés keletkezik.</a:t>
            </a:r>
          </a:p>
          <a:p>
            <a:pPr lvl="1"/>
            <a:r>
              <a:rPr lang="hu-HU" sz="1650" dirty="0"/>
              <a:t>Csoportos bejegyzések használata.</a:t>
            </a:r>
            <a:endParaRPr lang="en-US" sz="16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52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34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CIDR címzés példa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2960" y="2241550"/>
            <a:ext cx="5032717" cy="3384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350" dirty="0"/>
              <a:t>Mi történik, ha a router egy 135.46.57.14 IP cím felé tartó csomagot kap?</a:t>
            </a:r>
          </a:p>
          <a:p>
            <a:pPr marL="0" indent="0">
              <a:buNone/>
            </a:pPr>
            <a:r>
              <a:rPr lang="hu-HU" sz="1350" cap="small" dirty="0"/>
              <a:t>/22-es cím esetén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 dirty="0"/>
              <a:t>	</a:t>
            </a:r>
            <a:r>
              <a:rPr lang="hu-HU" sz="1350" dirty="0">
                <a:solidFill>
                  <a:srgbClr val="00B0F0"/>
                </a:solidFill>
              </a:rPr>
              <a:t>10001011 00101110 00111001 00001110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 dirty="0"/>
              <a:t>          AND  </a:t>
            </a:r>
            <a:r>
              <a:rPr lang="hu-HU" sz="1350" u="sng" dirty="0">
                <a:solidFill>
                  <a:srgbClr val="00B050"/>
                </a:solidFill>
              </a:rPr>
              <a:t>11111111 11111111 11111100 00000000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 dirty="0"/>
              <a:t>	10001011 00101110 00111000 00000000</a:t>
            </a:r>
          </a:p>
          <a:p>
            <a:pPr marL="0" indent="0">
              <a:buNone/>
            </a:pPr>
            <a:r>
              <a:rPr lang="hu-HU" sz="1350" cap="small" dirty="0"/>
              <a:t>/23-es cím esetén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 dirty="0"/>
              <a:t>	</a:t>
            </a:r>
            <a:r>
              <a:rPr lang="hu-HU" sz="1350" dirty="0">
                <a:solidFill>
                  <a:srgbClr val="00B0F0"/>
                </a:solidFill>
              </a:rPr>
              <a:t>10001011 00101110 00111001 00001110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 dirty="0"/>
              <a:t>          AND  </a:t>
            </a:r>
            <a:r>
              <a:rPr lang="hu-HU" sz="1350" u="sng" dirty="0">
                <a:solidFill>
                  <a:srgbClr val="00B050"/>
                </a:solidFill>
              </a:rPr>
              <a:t>11111111 11111111 11111110 00000000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 dirty="0"/>
              <a:t>	10001011 00101110 00111000 00000000</a:t>
            </a:r>
          </a:p>
          <a:p>
            <a:r>
              <a:rPr lang="hu-HU" sz="1350" dirty="0"/>
              <a:t>Vagyis </a:t>
            </a:r>
            <a:r>
              <a:rPr lang="hu-HU" sz="1350" i="1" dirty="0"/>
              <a:t>135.46.56.0/22</a:t>
            </a:r>
            <a:r>
              <a:rPr lang="hu-HU" sz="1350" dirty="0"/>
              <a:t>-as vagy </a:t>
            </a:r>
            <a:r>
              <a:rPr lang="hu-HU" sz="1350" i="1" dirty="0"/>
              <a:t>135.46.56.0/23</a:t>
            </a:r>
            <a:r>
              <a:rPr lang="hu-HU" sz="1350" dirty="0"/>
              <a:t>-as bejegyzést kell találni, azaz jelen esetben a </a:t>
            </a:r>
            <a:r>
              <a:rPr lang="hu-HU" sz="1350" i="1" dirty="0"/>
              <a:t>0.interface</a:t>
            </a:r>
            <a:r>
              <a:rPr lang="hu-HU" sz="1350" dirty="0"/>
              <a:t> felé történik a továbbítás.</a:t>
            </a:r>
          </a:p>
          <a:p>
            <a:pPr marL="0" indent="0">
              <a:buNone/>
            </a:pPr>
            <a:endParaRPr lang="en-US" sz="135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5940246" y="4083590"/>
          <a:ext cx="2996474" cy="14097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8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hu-HU" sz="1400" dirty="0"/>
                        <a:t>Cím/maszk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Következő</a:t>
                      </a:r>
                      <a:r>
                        <a:rPr lang="hu-HU" sz="1400" baseline="0" dirty="0"/>
                        <a:t> ugrás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dirty="0"/>
                        <a:t>135.46.56.0/22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0.interface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dirty="0"/>
                        <a:t>135.46.60.0/23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indent="0">
                        <a:buAutoNum type="arabicPeriod"/>
                      </a:pPr>
                      <a:r>
                        <a:rPr lang="hu-HU" sz="1400" dirty="0" err="1"/>
                        <a:t>interface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hu-HU" sz="1400" dirty="0"/>
                        <a:t>192.53.40.0/23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hu-HU" sz="1400" dirty="0"/>
                        <a:t>1.router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hu-HU" sz="1400" dirty="0"/>
                        <a:t>Alapértelmezett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2.router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11" idx="1"/>
          </p:cNvCxnSpPr>
          <p:nvPr/>
        </p:nvCxnSpPr>
        <p:spPr>
          <a:xfrm>
            <a:off x="4505325" y="3382842"/>
            <a:ext cx="2025602" cy="1154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505325" y="3464121"/>
            <a:ext cx="2025602" cy="75545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30927" y="3244341"/>
            <a:ext cx="18335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 err="1"/>
              <a:t>Kimaszkolás</a:t>
            </a:r>
            <a:r>
              <a:rPr lang="hu-HU" sz="1350" dirty="0"/>
              <a:t> eredménye</a:t>
            </a:r>
            <a:endParaRPr lang="en-US" sz="13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53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75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CIDR bejegyzés aggregálás példa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350" dirty="0"/>
              <a:t>Lehet-e csoportosítani a következő bejegyzéseket, ha feltesszük, hogy a </a:t>
            </a:r>
            <a:r>
              <a:rPr lang="hu-HU" sz="1350" i="1" dirty="0"/>
              <a:t>következő ugrás</a:t>
            </a:r>
            <a:r>
              <a:rPr lang="hu-HU" sz="1350" dirty="0"/>
              <a:t> mindegyiknél az </a:t>
            </a:r>
            <a:r>
              <a:rPr lang="hu-HU" sz="1350" i="1" dirty="0"/>
              <a:t>1.router</a:t>
            </a:r>
            <a:r>
              <a:rPr lang="hu-HU" sz="1350" dirty="0"/>
              <a:t>: 57.6.96.0/21, 57.6.104.0/21, 57.6.112.0/21, 57.6.120.0/21?</a:t>
            </a:r>
          </a:p>
          <a:p>
            <a:endParaRPr lang="hu-HU" sz="1350" dirty="0"/>
          </a:p>
          <a:p>
            <a:pPr marL="0" indent="0" algn="ctr">
              <a:spcBef>
                <a:spcPts val="0"/>
              </a:spcBef>
              <a:buNone/>
            </a:pPr>
            <a:r>
              <a:rPr lang="hu-HU" sz="1350" b="1" dirty="0">
                <a:solidFill>
                  <a:srgbClr val="00B0F0"/>
                </a:solidFill>
              </a:rPr>
              <a:t>00111001 00000110 01100 </a:t>
            </a:r>
            <a:r>
              <a:rPr lang="hu-HU" sz="1350" b="1" dirty="0">
                <a:solidFill>
                  <a:srgbClr val="92D050"/>
                </a:solidFill>
              </a:rPr>
              <a:t>000 00000000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hu-HU" sz="1350" b="1" dirty="0">
                <a:solidFill>
                  <a:srgbClr val="00B0F0"/>
                </a:solidFill>
              </a:rPr>
              <a:t>00111001 00000110 01101 </a:t>
            </a:r>
            <a:r>
              <a:rPr lang="hu-HU" sz="1350" b="1" dirty="0">
                <a:solidFill>
                  <a:srgbClr val="92D050"/>
                </a:solidFill>
              </a:rPr>
              <a:t>000 00000000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hu-HU" sz="1350" b="1" dirty="0">
                <a:solidFill>
                  <a:srgbClr val="00B0F0"/>
                </a:solidFill>
              </a:rPr>
              <a:t>00111001 00000110 01110 </a:t>
            </a:r>
            <a:r>
              <a:rPr lang="hu-HU" sz="1350" b="1" dirty="0">
                <a:solidFill>
                  <a:srgbClr val="92D050"/>
                </a:solidFill>
              </a:rPr>
              <a:t>000 00000000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hu-HU" sz="1350" b="1" dirty="0">
                <a:solidFill>
                  <a:srgbClr val="00B0F0"/>
                </a:solidFill>
              </a:rPr>
              <a:t>00111001 00000110 01111 </a:t>
            </a:r>
            <a:r>
              <a:rPr lang="hu-HU" sz="1350" b="1" dirty="0">
                <a:solidFill>
                  <a:srgbClr val="92D050"/>
                </a:solidFill>
              </a:rPr>
              <a:t>000 00000000</a:t>
            </a:r>
          </a:p>
          <a:p>
            <a:pPr marL="0" indent="0" algn="ctr">
              <a:spcBef>
                <a:spcPts val="0"/>
              </a:spcBef>
              <a:buNone/>
            </a:pPr>
            <a:endParaRPr lang="hu-HU" sz="1350" b="1" dirty="0">
              <a:solidFill>
                <a:srgbClr val="92D050"/>
              </a:solidFill>
            </a:endParaRPr>
          </a:p>
          <a:p>
            <a:r>
              <a:rPr lang="hu-HU" sz="1350" dirty="0"/>
              <a:t>Azaz az (57.6.96.0/19, 1.router) bejegyzés megfelelően csoportba fogja a 4 bejegyzést.</a:t>
            </a:r>
          </a:p>
          <a:p>
            <a:pPr marL="0" indent="0" algn="ctr">
              <a:buNone/>
            </a:pPr>
            <a:endParaRPr lang="hu-HU" sz="1350" dirty="0">
              <a:solidFill>
                <a:srgbClr val="00B0F0"/>
              </a:solidFill>
            </a:endParaRPr>
          </a:p>
          <a:p>
            <a:endParaRPr lang="en-US" sz="1350" dirty="0"/>
          </a:p>
        </p:txBody>
      </p:sp>
      <p:sp>
        <p:nvSpPr>
          <p:cNvPr id="4" name="Rectangle 3"/>
          <p:cNvSpPr/>
          <p:nvPr/>
        </p:nvSpPr>
        <p:spPr>
          <a:xfrm>
            <a:off x="3008666" y="2372040"/>
            <a:ext cx="1834639" cy="80323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54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45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Forgalomirányítási tábla 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55</a:t>
            </a:fld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281DAAA1-E929-411D-8495-1A03AFDA5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3594"/>
            <a:ext cx="9364264" cy="151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7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1725" dirty="0"/>
              <a:t>Gyors javítás az IP címek elfogyásának problémájára. (hálózati címfordítás)</a:t>
            </a:r>
          </a:p>
          <a:p>
            <a:pPr>
              <a:buNone/>
            </a:pPr>
            <a:r>
              <a:rPr lang="hu-HU" sz="1725" b="1" cap="small" dirty="0"/>
              <a:t>Alapelvek</a:t>
            </a:r>
          </a:p>
          <a:p>
            <a:r>
              <a:rPr lang="hu-HU" sz="1725" dirty="0"/>
              <a:t>Az internet forgalomhoz minden cégnek egy vagy legalábbis kevés IP-címet adnak. A vállalaton belül minden számítógéphez egyedi IP-címet használnak a belső forgalomirányításra.</a:t>
            </a:r>
          </a:p>
          <a:p>
            <a:r>
              <a:rPr lang="hu-HU" sz="1725" dirty="0"/>
              <a:t>A vállalaton kívüli csomagokban a címfordítást végzünk. </a:t>
            </a:r>
          </a:p>
          <a:p>
            <a:r>
              <a:rPr lang="hu-HU" sz="1725" dirty="0"/>
              <a:t>3 IP-címtartományt használunk:</a:t>
            </a:r>
          </a:p>
          <a:p>
            <a:pPr lvl="1"/>
            <a:r>
              <a:rPr lang="hu-HU" sz="1725" dirty="0"/>
              <a:t>10.0.0.0/8, azaz 16 777 216 lehetséges </a:t>
            </a:r>
            <a:r>
              <a:rPr lang="hu-HU" sz="1725" dirty="0" err="1"/>
              <a:t>hoszt</a:t>
            </a:r>
            <a:r>
              <a:rPr lang="hu-HU" sz="1725" dirty="0"/>
              <a:t>;</a:t>
            </a:r>
          </a:p>
          <a:p>
            <a:pPr lvl="1"/>
            <a:r>
              <a:rPr lang="hu-HU" sz="1725" dirty="0"/>
              <a:t>172.16.0.0/12, azaz 1 084 576 lehetséges </a:t>
            </a:r>
            <a:r>
              <a:rPr lang="hu-HU" sz="1725" dirty="0" err="1"/>
              <a:t>hoszt</a:t>
            </a:r>
            <a:r>
              <a:rPr lang="hu-HU" sz="1725" dirty="0"/>
              <a:t>;</a:t>
            </a:r>
          </a:p>
          <a:p>
            <a:pPr lvl="1"/>
            <a:r>
              <a:rPr lang="hu-HU" sz="1725" dirty="0"/>
              <a:t>192.168.0.0/16, azaz 65 536 lehetséges </a:t>
            </a:r>
            <a:r>
              <a:rPr lang="hu-HU" sz="1725" dirty="0" err="1"/>
              <a:t>hoszt</a:t>
            </a:r>
            <a:r>
              <a:rPr lang="hu-HU" sz="1725" dirty="0"/>
              <a:t>;</a:t>
            </a:r>
            <a:endParaRPr lang="en-US" sz="1725" dirty="0"/>
          </a:p>
          <a:p>
            <a:r>
              <a:rPr lang="hu-HU" sz="1725" i="1" dirty="0"/>
              <a:t>NAT </a:t>
            </a:r>
            <a:r>
              <a:rPr lang="hu-HU" sz="1725" i="1" dirty="0" err="1"/>
              <a:t>box</a:t>
            </a:r>
            <a:r>
              <a:rPr lang="hu-HU" sz="1725" dirty="0"/>
              <a:t> végzi a címfordítást</a:t>
            </a:r>
            <a:endParaRPr lang="en-US" sz="17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56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91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32286" y="2571750"/>
            <a:ext cx="1741571" cy="21747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>
            <a:stCxn id="55" idx="3"/>
            <a:endCxn id="62" idx="1"/>
          </p:cNvCxnSpPr>
          <p:nvPr/>
        </p:nvCxnSpPr>
        <p:spPr>
          <a:xfrm flipV="1">
            <a:off x="7347487" y="3382692"/>
            <a:ext cx="619631" cy="2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5326982" cy="3263504"/>
          </a:xfrm>
        </p:spPr>
        <p:txBody>
          <a:bodyPr>
            <a:normAutofit fontScale="92500" lnSpcReduction="10000"/>
          </a:bodyPr>
          <a:lstStyle/>
          <a:p>
            <a:r>
              <a:rPr lang="hu-HU" sz="1725" dirty="0"/>
              <a:t>Hogyan fogadja a választ?</a:t>
            </a:r>
          </a:p>
          <a:p>
            <a:pPr lvl="1"/>
            <a:r>
              <a:rPr lang="hu-HU" sz="1725" dirty="0"/>
              <a:t>A </a:t>
            </a:r>
            <a:r>
              <a:rPr lang="hu-HU" sz="1725" i="1" dirty="0"/>
              <a:t>port</a:t>
            </a:r>
            <a:r>
              <a:rPr lang="hu-HU" sz="1725" dirty="0"/>
              <a:t> mezők használata, ami mind a TCP, mind az UDP fejlécben van</a:t>
            </a:r>
          </a:p>
          <a:p>
            <a:pPr lvl="1"/>
            <a:r>
              <a:rPr lang="hu-HU" sz="1725" dirty="0"/>
              <a:t>Kimenő csomagnál egy mutatót tárolunk le, amit beírunk a </a:t>
            </a:r>
            <a:r>
              <a:rPr lang="hu-HU" sz="1725" i="1" dirty="0"/>
              <a:t>forrás port</a:t>
            </a:r>
            <a:r>
              <a:rPr lang="hu-HU" sz="1725" dirty="0"/>
              <a:t> mezőbe. </a:t>
            </a:r>
            <a:r>
              <a:rPr lang="hu-HU" sz="1725" i="1" dirty="0"/>
              <a:t>65536</a:t>
            </a:r>
            <a:r>
              <a:rPr lang="hu-HU" sz="1725" dirty="0"/>
              <a:t> bejegyzésből álló fordítási táblázatot kell a </a:t>
            </a:r>
            <a:r>
              <a:rPr lang="hu-HU" sz="1725" i="1" dirty="0"/>
              <a:t>NAT </a:t>
            </a:r>
            <a:r>
              <a:rPr lang="hu-HU" sz="1725" i="1" dirty="0" err="1"/>
              <a:t>box</a:t>
            </a:r>
            <a:r>
              <a:rPr lang="hu-HU" sz="1725" dirty="0" err="1"/>
              <a:t>-nak</a:t>
            </a:r>
            <a:r>
              <a:rPr lang="hu-HU" sz="1725" dirty="0"/>
              <a:t> kezelni. </a:t>
            </a:r>
          </a:p>
          <a:p>
            <a:pPr lvl="1"/>
            <a:r>
              <a:rPr lang="hu-HU" sz="1725" dirty="0"/>
              <a:t>A fordítási táblázatban benne van az eredeti IP és forrás port.</a:t>
            </a:r>
          </a:p>
          <a:p>
            <a:r>
              <a:rPr lang="hu-HU" sz="1725" b="1" dirty="0"/>
              <a:t>Ellenérvek</a:t>
            </a:r>
            <a:r>
              <a:rPr lang="hu-HU" sz="1725" dirty="0"/>
              <a:t>: sérti az IP </a:t>
            </a:r>
            <a:r>
              <a:rPr lang="hu-HU" sz="1725" dirty="0" err="1"/>
              <a:t>architekturális</a:t>
            </a:r>
            <a:r>
              <a:rPr lang="hu-HU" sz="1725" dirty="0"/>
              <a:t> modelljét, összeköttetés alapú hálózatot képez, rétegmodell alapelveit sérti, kötöttség a TCP és UDP fejléchez, szöveg törzsében is lehet az IP, szűkös port tartomány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484212" y="2975437"/>
            <a:ext cx="9024" cy="1383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493236" y="3113171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96244" y="3272589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595506" y="3207920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 dirty="0">
                <a:solidFill>
                  <a:schemeClr val="tx1"/>
                </a:solidFill>
              </a:rPr>
              <a:t>2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95506" y="3044054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 dirty="0">
                <a:solidFill>
                  <a:schemeClr val="tx1"/>
                </a:solidFill>
              </a:rPr>
              <a:t>1</a:t>
            </a:r>
            <a:endParaRPr lang="en-US" sz="1050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490229" y="3444038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493236" y="3612480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592498" y="3374921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 dirty="0">
                <a:solidFill>
                  <a:schemeClr val="tx1"/>
                </a:solidFill>
              </a:rPr>
              <a:t>3</a:t>
            </a:r>
            <a:endParaRPr lang="en-US" sz="1050" b="1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6490229" y="3778103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493236" y="3937521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592498" y="3872852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 dirty="0">
                <a:solidFill>
                  <a:schemeClr val="tx1"/>
                </a:solidFill>
              </a:rPr>
              <a:t>6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92498" y="3708986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 dirty="0">
                <a:solidFill>
                  <a:schemeClr val="tx1"/>
                </a:solidFill>
              </a:rPr>
              <a:t>5</a:t>
            </a:r>
            <a:endParaRPr lang="en-US" sz="1050" b="1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6490229" y="4103144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93236" y="4262561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592498" y="4197892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 dirty="0">
                <a:solidFill>
                  <a:schemeClr val="tx1"/>
                </a:solidFill>
              </a:rPr>
              <a:t>8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592498" y="4034026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 dirty="0">
                <a:solidFill>
                  <a:schemeClr val="tx1"/>
                </a:solidFill>
              </a:rPr>
              <a:t>7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598512" y="3527072"/>
            <a:ext cx="162427" cy="1624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/>
                </a:solidFill>
              </a:rPr>
              <a:t>4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37" idx="6"/>
            <a:endCxn id="40" idx="2"/>
          </p:cNvCxnSpPr>
          <p:nvPr/>
        </p:nvCxnSpPr>
        <p:spPr>
          <a:xfrm>
            <a:off x="6760939" y="3608285"/>
            <a:ext cx="216267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923618" y="3527072"/>
            <a:ext cx="162427" cy="1624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380569" y="3111730"/>
            <a:ext cx="180473" cy="10282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b="1" dirty="0">
                <a:solidFill>
                  <a:schemeClr val="bg1"/>
                </a:solidFill>
              </a:rPr>
              <a:t>NAT</a:t>
            </a:r>
          </a:p>
          <a:p>
            <a:pPr algn="ctr"/>
            <a:r>
              <a:rPr lang="hu-HU" sz="900" b="1" dirty="0">
                <a:solidFill>
                  <a:schemeClr val="bg1"/>
                </a:solidFill>
              </a:rPr>
              <a:t> </a:t>
            </a:r>
            <a:r>
              <a:rPr lang="hu-HU" sz="900" b="1" dirty="0" err="1">
                <a:solidFill>
                  <a:schemeClr val="bg1"/>
                </a:solidFill>
              </a:rPr>
              <a:t>box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794037" y="3210991"/>
            <a:ext cx="553450" cy="347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b="1" dirty="0">
                <a:solidFill>
                  <a:schemeClr val="tx1"/>
                </a:solidFill>
              </a:rPr>
              <a:t>10.0.0.1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6794037" y="3312632"/>
            <a:ext cx="553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794037" y="3438966"/>
            <a:ext cx="553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967117" y="3208860"/>
            <a:ext cx="848217" cy="347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b="1" dirty="0">
                <a:solidFill>
                  <a:schemeClr val="tx1"/>
                </a:solidFill>
              </a:rPr>
              <a:t>192.60.42.12</a:t>
            </a:r>
            <a:endParaRPr lang="en-US" sz="900" b="1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7967117" y="3310502"/>
            <a:ext cx="8482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967117" y="3436835"/>
            <a:ext cx="8482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24" idx="3"/>
            <a:endCxn id="55" idx="0"/>
          </p:cNvCxnSpPr>
          <p:nvPr/>
        </p:nvCxnSpPr>
        <p:spPr>
          <a:xfrm>
            <a:off x="6730861" y="3111731"/>
            <a:ext cx="339902" cy="992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57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51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  <p:bldP spid="24" grpId="0" animBg="1"/>
      <p:bldP spid="28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40" grpId="0" animBg="1"/>
      <p:bldP spid="41" grpId="0" animBg="1"/>
      <p:bldP spid="55" grpId="0" animBg="1"/>
      <p:bldP spid="6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3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Forgalomirányító algoritmusok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59865"/>
            <a:ext cx="9144000" cy="4689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200" b="1" cap="small" dirty="0"/>
              <a:t>Definíció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200" dirty="0"/>
              <a:t>A hálózati réteg szoftverének azon része, amely azért a döntésért felelős, hogy a bejövő csomag melyik kimeneti vonalon kerüljön továbbításra.</a:t>
            </a:r>
          </a:p>
          <a:p>
            <a:r>
              <a:rPr lang="hu-HU" sz="2200" dirty="0"/>
              <a:t>A folyamat két jól-elkülöníthető lépésre bontható fel: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200" dirty="0"/>
              <a:t>Forgalomirányító táblázatok feltöltése és karbantartása. 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200" dirty="0"/>
              <a:t>Továbbítás.</a:t>
            </a:r>
          </a:p>
          <a:p>
            <a:pPr marL="0" indent="0">
              <a:buNone/>
            </a:pPr>
            <a:r>
              <a:rPr lang="hu-HU" sz="2200" b="1" cap="small" dirty="0"/>
              <a:t>Elvárások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200" dirty="0"/>
              <a:t>helyesség, egyszerűség, robosztusság, stabilitás, </a:t>
            </a:r>
            <a:r>
              <a:rPr lang="hu-HU" sz="2200" dirty="0">
                <a:solidFill>
                  <a:srgbClr val="C00000"/>
                </a:solidFill>
              </a:rPr>
              <a:t>igazságosság</a:t>
            </a:r>
            <a:r>
              <a:rPr lang="hu-HU" sz="2200" dirty="0"/>
              <a:t>, </a:t>
            </a:r>
            <a:r>
              <a:rPr lang="hu-HU" sz="2200" dirty="0" err="1">
                <a:solidFill>
                  <a:srgbClr val="C00000"/>
                </a:solidFill>
              </a:rPr>
              <a:t>optimalitás</a:t>
            </a:r>
            <a:r>
              <a:rPr lang="hu-HU" sz="2200" dirty="0"/>
              <a:t> és hatékonyság</a:t>
            </a:r>
          </a:p>
          <a:p>
            <a:pPr marL="0" indent="0">
              <a:buNone/>
            </a:pPr>
            <a:r>
              <a:rPr lang="hu-HU" sz="2200" b="1" cap="small" dirty="0"/>
              <a:t>Algoritmus osztályok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hu-HU" sz="2200" dirty="0"/>
              <a:t>Adaptív algoritmusok </a:t>
            </a:r>
          </a:p>
          <a:p>
            <a:pPr lvl="2">
              <a:spcBef>
                <a:spcPts val="0"/>
              </a:spcBef>
            </a:pPr>
            <a:r>
              <a:rPr lang="hu-HU" sz="2200" dirty="0"/>
              <a:t>A topológia és rendszerint a forgalom is befolyásolhatja a döntést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sz="2200" dirty="0"/>
              <a:t>Nem-adaptív algoritmusok</a:t>
            </a:r>
          </a:p>
          <a:p>
            <a:pPr lvl="2"/>
            <a:r>
              <a:rPr lang="hu-HU" sz="2200" dirty="0"/>
              <a:t>offline meghatározás, betöltés a </a:t>
            </a:r>
            <a:r>
              <a:rPr lang="hu-HU" sz="2200" dirty="0" err="1"/>
              <a:t>router-ekbe</a:t>
            </a:r>
            <a:r>
              <a:rPr lang="hu-HU" sz="2200" dirty="0"/>
              <a:t> induláskor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6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42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Forgalomirányító algoritmusok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66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cap="small" dirty="0"/>
              <a:t>Különbségek az egyes adaptív algoritmusokban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/>
              <a:t>Honnan kapják az információt? </a:t>
            </a:r>
          </a:p>
          <a:p>
            <a:pPr lvl="2"/>
            <a:r>
              <a:rPr lang="hu-HU" sz="2400" dirty="0"/>
              <a:t>szomszédok, helyileg, minden </a:t>
            </a:r>
            <a:r>
              <a:rPr lang="hu-HU" sz="2400" dirty="0" err="1"/>
              <a:t>router-től</a:t>
            </a:r>
            <a:endParaRPr lang="hu-HU" sz="2400" dirty="0"/>
          </a:p>
          <a:p>
            <a:pPr marL="971550" lvl="1" indent="-514350">
              <a:buFont typeface="+mj-lt"/>
              <a:buAutoNum type="arabicPeriod"/>
            </a:pPr>
            <a:r>
              <a:rPr lang="hu-HU" dirty="0"/>
              <a:t>Mikor változtatják az útvonalakat? </a:t>
            </a:r>
          </a:p>
          <a:p>
            <a:pPr lvl="2"/>
            <a:r>
              <a:rPr lang="hu-HU" sz="2400" dirty="0"/>
              <a:t>meghatározott másodpercenként, terhelés változásra, topológia változásra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/>
              <a:t>Milyen mértékeket használnak az optimalizáláshoz?</a:t>
            </a:r>
          </a:p>
          <a:p>
            <a:pPr lvl="2"/>
            <a:r>
              <a:rPr lang="hu-HU" sz="2400" dirty="0"/>
              <a:t>távolság, ugrások (</a:t>
            </a:r>
            <a:r>
              <a:rPr lang="hu-HU" sz="2400" i="1" dirty="0" err="1"/>
              <a:t>hops</a:t>
            </a:r>
            <a:r>
              <a:rPr lang="hu-HU" sz="2400" dirty="0"/>
              <a:t>) száma, becsült késleltetés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7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36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Optimalitási</a:t>
            </a:r>
            <a:r>
              <a:rPr lang="hu-HU" dirty="0"/>
              <a:t> elv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0346"/>
            <a:ext cx="7886700" cy="184721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 sz="2000" dirty="0"/>
              <a:t>Ha </a:t>
            </a:r>
            <a:r>
              <a:rPr lang="hu-HU" sz="2000" b="1" i="1" dirty="0"/>
              <a:t>J</a:t>
            </a:r>
            <a:r>
              <a:rPr lang="hu-HU" sz="2000" dirty="0"/>
              <a:t> router az </a:t>
            </a:r>
            <a:r>
              <a:rPr lang="hu-HU" sz="2000" b="1" i="1" dirty="0"/>
              <a:t>I</a:t>
            </a:r>
            <a:r>
              <a:rPr lang="hu-HU" sz="2000" dirty="0"/>
              <a:t> </a:t>
            </a:r>
            <a:r>
              <a:rPr lang="hu-HU" sz="2000" dirty="0" err="1"/>
              <a:t>router-től</a:t>
            </a:r>
            <a:r>
              <a:rPr lang="hu-HU" sz="2000" dirty="0"/>
              <a:t> </a:t>
            </a:r>
            <a:r>
              <a:rPr lang="hu-HU" sz="2000" b="1" i="1" dirty="0"/>
              <a:t>K</a:t>
            </a:r>
            <a:r>
              <a:rPr lang="hu-HU" sz="2000" dirty="0"/>
              <a:t> router felé vezető </a:t>
            </a:r>
            <a:r>
              <a:rPr lang="hu-HU" sz="2000" i="1" dirty="0"/>
              <a:t>optimális útvonalon</a:t>
            </a:r>
            <a:r>
              <a:rPr lang="hu-HU" sz="2000" dirty="0"/>
              <a:t> helyezkedik el, akkor a J-től a K-ig vezető útvonal ugyanerre esik.</a:t>
            </a:r>
          </a:p>
          <a:p>
            <a:pPr lvl="1">
              <a:spcBef>
                <a:spcPts val="0"/>
              </a:spcBef>
            </a:pPr>
            <a:r>
              <a:rPr lang="hu-HU" sz="2000" b="1" dirty="0"/>
              <a:t>Következmény</a:t>
            </a:r>
          </a:p>
          <a:p>
            <a:pPr marL="684000" lvl="1" indent="0">
              <a:spcBef>
                <a:spcPts val="0"/>
              </a:spcBef>
              <a:buNone/>
            </a:pPr>
            <a:r>
              <a:rPr lang="hu-HU" sz="2000" dirty="0"/>
              <a:t>Az összes forrásból egy célba tartó optimális utak egy olyan fát alkotnak, melynek a gyökere a cél. Ezt nevezzük </a:t>
            </a:r>
            <a:r>
              <a:rPr lang="hu-HU" sz="2000" b="1" i="1" dirty="0" err="1"/>
              <a:t>nyelőfá</a:t>
            </a:r>
            <a:r>
              <a:rPr lang="hu-HU" sz="2000" dirty="0" err="1"/>
              <a:t>nak</a:t>
            </a:r>
            <a:r>
              <a:rPr lang="hu-HU" sz="2000" dirty="0"/>
              <a:t>.</a:t>
            </a:r>
          </a:p>
        </p:txBody>
      </p:sp>
      <p:sp>
        <p:nvSpPr>
          <p:cNvPr id="4" name="Oval 3"/>
          <p:cNvSpPr/>
          <p:nvPr/>
        </p:nvSpPr>
        <p:spPr>
          <a:xfrm>
            <a:off x="2008823" y="4137660"/>
            <a:ext cx="205740" cy="2895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914650" y="3764280"/>
            <a:ext cx="205740" cy="2895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74420" y="4739640"/>
            <a:ext cx="205740" cy="2895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308860" y="3505200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686050" y="4457700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320165" y="4038600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B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1708785" y="4937760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 flipV="1">
            <a:off x="2480310" y="3655377"/>
            <a:ext cx="434340" cy="25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</p:cNvCxnSpPr>
          <p:nvPr/>
        </p:nvCxnSpPr>
        <p:spPr>
          <a:xfrm flipH="1">
            <a:off x="2204435" y="3726339"/>
            <a:ext cx="132881" cy="482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10" idx="6"/>
          </p:cNvCxnSpPr>
          <p:nvPr/>
        </p:nvCxnSpPr>
        <p:spPr>
          <a:xfrm flipH="1" flipV="1">
            <a:off x="1514475" y="4168140"/>
            <a:ext cx="494348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11" idx="1"/>
          </p:cNvCxnSpPr>
          <p:nvPr/>
        </p:nvCxnSpPr>
        <p:spPr>
          <a:xfrm>
            <a:off x="1486019" y="4259739"/>
            <a:ext cx="251222" cy="715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5" idx="6"/>
          </p:cNvCxnSpPr>
          <p:nvPr/>
        </p:nvCxnSpPr>
        <p:spPr>
          <a:xfrm flipH="1" flipV="1">
            <a:off x="1280160" y="4884420"/>
            <a:ext cx="428625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3886200" y="4038600"/>
            <a:ext cx="1440299" cy="89916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cap="small" dirty="0">
                <a:solidFill>
                  <a:schemeClr val="tx1"/>
                </a:solidFill>
              </a:rPr>
              <a:t>K</a:t>
            </a:r>
            <a:r>
              <a:rPr lang="hu-HU" sz="1600" b="1" cap="small" dirty="0">
                <a:solidFill>
                  <a:schemeClr val="tx1"/>
                </a:solidFill>
              </a:rPr>
              <a:t> </a:t>
            </a:r>
            <a:r>
              <a:rPr lang="hu-HU" sz="1600" b="1" cap="small" dirty="0" err="1">
                <a:solidFill>
                  <a:schemeClr val="tx1"/>
                </a:solidFill>
              </a:rPr>
              <a:t>nyelőfája</a:t>
            </a:r>
            <a:endParaRPr lang="en-US" sz="1600" b="1" cap="small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595110" y="3310890"/>
            <a:ext cx="205740" cy="28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K</a:t>
            </a:r>
            <a:endParaRPr lang="en-US" b="1" dirty="0"/>
          </a:p>
        </p:txBody>
      </p:sp>
      <p:cxnSp>
        <p:nvCxnSpPr>
          <p:cNvPr id="32" name="Straight Arrow Connector 31"/>
          <p:cNvCxnSpPr>
            <a:stCxn id="9" idx="2"/>
            <a:endCxn id="11" idx="7"/>
          </p:cNvCxnSpPr>
          <p:nvPr/>
        </p:nvCxnSpPr>
        <p:spPr>
          <a:xfrm flipH="1">
            <a:off x="1874640" y="4587241"/>
            <a:ext cx="811411" cy="38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595110" y="3916839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263640" y="4412139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955155" y="4412139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5949434" y="4934109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898119" y="6020118"/>
            <a:ext cx="205740" cy="28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5606534" y="5486400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D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7" idx="1"/>
            <a:endCxn id="38" idx="5"/>
          </p:cNvCxnSpPr>
          <p:nvPr/>
        </p:nvCxnSpPr>
        <p:spPr>
          <a:xfrm flipH="1" flipV="1">
            <a:off x="5772389" y="5707539"/>
            <a:ext cx="155860" cy="354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7"/>
            <a:endCxn id="36" idx="3"/>
          </p:cNvCxnSpPr>
          <p:nvPr/>
        </p:nvCxnSpPr>
        <p:spPr>
          <a:xfrm flipV="1">
            <a:off x="5772388" y="5155249"/>
            <a:ext cx="205502" cy="36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7"/>
            <a:endCxn id="34" idx="3"/>
          </p:cNvCxnSpPr>
          <p:nvPr/>
        </p:nvCxnSpPr>
        <p:spPr>
          <a:xfrm flipV="1">
            <a:off x="6115289" y="4633278"/>
            <a:ext cx="176807" cy="33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7"/>
            <a:endCxn id="33" idx="3"/>
          </p:cNvCxnSpPr>
          <p:nvPr/>
        </p:nvCxnSpPr>
        <p:spPr>
          <a:xfrm flipV="1">
            <a:off x="6429494" y="4137978"/>
            <a:ext cx="194072" cy="31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1"/>
            <a:endCxn id="33" idx="5"/>
          </p:cNvCxnSpPr>
          <p:nvPr/>
        </p:nvCxnSpPr>
        <p:spPr>
          <a:xfrm flipH="1" flipV="1">
            <a:off x="6760964" y="4137978"/>
            <a:ext cx="222647" cy="31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3" idx="0"/>
            <a:endCxn id="30" idx="4"/>
          </p:cNvCxnSpPr>
          <p:nvPr/>
        </p:nvCxnSpPr>
        <p:spPr>
          <a:xfrm flipV="1">
            <a:off x="6692265" y="3600450"/>
            <a:ext cx="5715" cy="316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8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86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9" grpId="0" animBg="1"/>
      <p:bldP spid="10" grpId="0" animBg="1"/>
      <p:bldP spid="11" grpId="0" animBg="1"/>
      <p:bldP spid="28" grpId="0" animBg="1"/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Legrövidebb út alapú forgalomirányítás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212913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hu-HU" sz="2000" b="1" cap="small" dirty="0"/>
                  <a:t>Alhálózat reprezentációja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hu-HU" sz="2000" dirty="0"/>
                  <a:t>Az alhálózat tekinthető egy gráfnak, amelyben minden router egy csomópontnak és minden él egy kommunikációs vonalnak (link) felel meg. Az éleken értelmezünk egy </a:t>
                </a: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hu-HU" sz="2000" dirty="0"/>
                  <a:t> nem-negatív súlyfüggvényt, amelyek a legrövidebb utak meghatározásánál használunk.</a:t>
                </a:r>
              </a:p>
              <a:p>
                <a:r>
                  <a:rPr lang="hu-HU" sz="2000" i="1" dirty="0"/>
                  <a:t>G=(V,E)</a:t>
                </a:r>
                <a:r>
                  <a:rPr lang="hu-HU" sz="2000" dirty="0"/>
                  <a:t> gráf reprezentálja az alhálózatot</a:t>
                </a:r>
              </a:p>
              <a:p>
                <a:r>
                  <a:rPr lang="hu-HU" sz="2000" i="1" dirty="0"/>
                  <a:t>P</a:t>
                </a:r>
                <a:r>
                  <a:rPr lang="hu-HU" sz="2000" dirty="0"/>
                  <a:t> útvonal súlya: </a:t>
                </a: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hu-HU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2129130"/>
              </a:xfrm>
              <a:blipFill rotWithShape="1">
                <a:blip r:embed="rId2"/>
                <a:stretch>
                  <a:fillRect l="-696" t="-2857" b="-3114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2129590" y="4932950"/>
            <a:ext cx="342900" cy="3970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65784" y="4114802"/>
            <a:ext cx="342900" cy="3970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965784" y="5819277"/>
            <a:ext cx="342900" cy="3970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851734" y="4078708"/>
            <a:ext cx="342900" cy="3970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51734" y="5819277"/>
            <a:ext cx="342900" cy="3970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48087" y="4932950"/>
            <a:ext cx="342900" cy="3970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4" idx="7"/>
            <a:endCxn id="5" idx="3"/>
          </p:cNvCxnSpPr>
          <p:nvPr/>
        </p:nvCxnSpPr>
        <p:spPr>
          <a:xfrm flipV="1">
            <a:off x="2422274" y="4453699"/>
            <a:ext cx="593727" cy="5373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5"/>
            <a:endCxn id="6" idx="1"/>
          </p:cNvCxnSpPr>
          <p:nvPr/>
        </p:nvCxnSpPr>
        <p:spPr>
          <a:xfrm>
            <a:off x="2422274" y="5271848"/>
            <a:ext cx="593727" cy="60557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6"/>
            <a:endCxn id="7" idx="2"/>
          </p:cNvCxnSpPr>
          <p:nvPr/>
        </p:nvCxnSpPr>
        <p:spPr>
          <a:xfrm flipV="1">
            <a:off x="3308684" y="4277229"/>
            <a:ext cx="1543050" cy="36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6"/>
            <a:endCxn id="8" idx="2"/>
          </p:cNvCxnSpPr>
          <p:nvPr/>
        </p:nvCxnSpPr>
        <p:spPr>
          <a:xfrm>
            <a:off x="3308684" y="6017798"/>
            <a:ext cx="1543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7"/>
            <a:endCxn id="9" idx="3"/>
          </p:cNvCxnSpPr>
          <p:nvPr/>
        </p:nvCxnSpPr>
        <p:spPr>
          <a:xfrm flipV="1">
            <a:off x="5144419" y="5271848"/>
            <a:ext cx="653885" cy="605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5"/>
            <a:endCxn id="9" idx="1"/>
          </p:cNvCxnSpPr>
          <p:nvPr/>
        </p:nvCxnSpPr>
        <p:spPr>
          <a:xfrm>
            <a:off x="5144419" y="4417605"/>
            <a:ext cx="653885" cy="57349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5"/>
            <a:endCxn id="8" idx="1"/>
          </p:cNvCxnSpPr>
          <p:nvPr/>
        </p:nvCxnSpPr>
        <p:spPr>
          <a:xfrm>
            <a:off x="3258468" y="4453700"/>
            <a:ext cx="1643483" cy="1423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" idx="7"/>
            <a:endCxn id="7" idx="3"/>
          </p:cNvCxnSpPr>
          <p:nvPr/>
        </p:nvCxnSpPr>
        <p:spPr>
          <a:xfrm flipV="1">
            <a:off x="3258468" y="4417606"/>
            <a:ext cx="1643483" cy="14598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4"/>
            <a:endCxn id="6" idx="0"/>
          </p:cNvCxnSpPr>
          <p:nvPr/>
        </p:nvCxnSpPr>
        <p:spPr>
          <a:xfrm>
            <a:off x="3137234" y="4511845"/>
            <a:ext cx="0" cy="1307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4"/>
            <a:endCxn id="8" idx="0"/>
          </p:cNvCxnSpPr>
          <p:nvPr/>
        </p:nvCxnSpPr>
        <p:spPr>
          <a:xfrm>
            <a:off x="5023184" y="4475751"/>
            <a:ext cx="0" cy="13435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1" idx="1"/>
          </p:cNvCxnSpPr>
          <p:nvPr/>
        </p:nvCxnSpPr>
        <p:spPr>
          <a:xfrm flipH="1">
            <a:off x="5591006" y="4081367"/>
            <a:ext cx="904330" cy="70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95336" y="3896701"/>
            <a:ext cx="257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>
                    <a:lumMod val="75000"/>
                  </a:schemeClr>
                </a:solidFill>
              </a:rPr>
              <a:t>kommunikációs vonal (link)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5" name="Straight Arrow Connector 44"/>
          <p:cNvCxnSpPr>
            <a:stCxn id="46" idx="0"/>
            <a:endCxn id="4" idx="3"/>
          </p:cNvCxnSpPr>
          <p:nvPr/>
        </p:nvCxnSpPr>
        <p:spPr>
          <a:xfrm flipV="1">
            <a:off x="1377249" y="5271847"/>
            <a:ext cx="802558" cy="42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13111" y="5700612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>
                    <a:lumMod val="75000"/>
                  </a:schemeClr>
                </a:solidFill>
              </a:rPr>
              <a:t>router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54747" y="44536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986751" y="39540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495673" y="52277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551990" y="5450309"/>
            <a:ext cx="17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600199" y="44984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441590" y="54928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345694" y="42947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968118" y="60739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60" idx="1"/>
            <a:endCxn id="54" idx="3"/>
          </p:cNvCxnSpPr>
          <p:nvPr/>
        </p:nvCxnSpPr>
        <p:spPr>
          <a:xfrm flipH="1" flipV="1">
            <a:off x="5752894" y="5677539"/>
            <a:ext cx="984791" cy="132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737685" y="562513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>
                    <a:lumMod val="75000"/>
                  </a:schemeClr>
                </a:solidFill>
              </a:rPr>
              <a:t>súly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9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9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6" grpId="0"/>
      <p:bldP spid="60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73727</TotalTime>
  <Words>5156</Words>
  <Application>Microsoft Office PowerPoint</Application>
  <PresentationFormat>Diavetítés a képernyőre (4:3 oldalarány)</PresentationFormat>
  <Paragraphs>1378</Paragraphs>
  <Slides>58</Slides>
  <Notes>17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58</vt:i4>
      </vt:variant>
    </vt:vector>
  </HeadingPairs>
  <TitlesOfParts>
    <vt:vector size="67" baseType="lpstr">
      <vt:lpstr>Arial</vt:lpstr>
      <vt:lpstr>Calibri</vt:lpstr>
      <vt:lpstr>Cambria Math</vt:lpstr>
      <vt:lpstr>Consolas</vt:lpstr>
      <vt:lpstr>Courier New</vt:lpstr>
      <vt:lpstr>Tw Cen MT</vt:lpstr>
      <vt:lpstr>Wingdings</vt:lpstr>
      <vt:lpstr>Wingdings 2</vt:lpstr>
      <vt:lpstr>Median</vt:lpstr>
      <vt:lpstr>Számítógépes Hálózatok</vt:lpstr>
      <vt:lpstr>Bridge-ek vs. Switch-ek Hidak vs. Kapcsolók</vt:lpstr>
      <vt:lpstr>Kapcsoljuk össze az Internetet</vt:lpstr>
      <vt:lpstr>Korlátok</vt:lpstr>
      <vt:lpstr>Hálózati réteg</vt:lpstr>
      <vt:lpstr>Forgalomirányító algoritmusok</vt:lpstr>
      <vt:lpstr>Forgalomirányító algoritmusok</vt:lpstr>
      <vt:lpstr>Optimalitási elv</vt:lpstr>
      <vt:lpstr>Legrövidebb út alapú forgalomirányítás</vt:lpstr>
      <vt:lpstr>Távolságvektor alapú forgalomirányítás</vt:lpstr>
      <vt:lpstr>Távolságvektor alapú forgalomirányítás  Elosztott Bellman-Ford algoritmus</vt:lpstr>
      <vt:lpstr>Distance Vector Initialization</vt:lpstr>
      <vt:lpstr>Distance Vector: 1st Iteration</vt:lpstr>
      <vt:lpstr>Distance Vector: End of 3rd Iteration</vt:lpstr>
      <vt:lpstr>Elosztott Bellman-Ford algoritmus – példa </vt:lpstr>
      <vt:lpstr>PowerPoint-bemutató</vt:lpstr>
      <vt:lpstr>Távolság vektor protokoll – Végtelenig számolás problémája (count to infinity)</vt:lpstr>
      <vt:lpstr>Példa - Count to Infinity Problem</vt:lpstr>
      <vt:lpstr>Elosztott Bellman-Ford algoritmus – Végtelenig számolás problémája</vt:lpstr>
      <vt:lpstr>Split horizon with Poisoned Reverse</vt:lpstr>
      <vt:lpstr>Kapcsolatállapot alapú forgalomirányítás  Link-state routing</vt:lpstr>
      <vt:lpstr>Kapcsolatállapot alapú forgalomirányítás működése</vt:lpstr>
      <vt:lpstr>Kapcsolatállapot alapú forgalomirányítás működése</vt:lpstr>
      <vt:lpstr>Kapcsolatállapot alapú forgalomirányítás működése</vt:lpstr>
      <vt:lpstr>Dijkstra algoritmus (1959)</vt:lpstr>
      <vt:lpstr>Dijkstra algoritmus pszeudo-kód</vt:lpstr>
      <vt:lpstr>OSPF vs. IS-IS</vt:lpstr>
      <vt:lpstr>Eltérő felépítés</vt:lpstr>
      <vt:lpstr>Hálózati réteg protokolljai - Környezet</vt:lpstr>
      <vt:lpstr>Szállítási réteg felé nyújtott szolgálatok</vt:lpstr>
      <vt:lpstr>Hálózati réteg – forgalomirányítás </vt:lpstr>
      <vt:lpstr>Unicast forgalomirányítás</vt:lpstr>
      <vt:lpstr>Adatszóró forgalomirányítás</vt:lpstr>
      <vt:lpstr>Adatszóró forgalomirányítás</vt:lpstr>
      <vt:lpstr>Adatszóró forgalomirányítás 2/2</vt:lpstr>
      <vt:lpstr>Többes-küldéses forgalomirányítás</vt:lpstr>
      <vt:lpstr>Hierarchikus forgalomirányítás</vt:lpstr>
      <vt:lpstr>Hierarchikus forgalomirányítás</vt:lpstr>
      <vt:lpstr>Hálózati réteg az Interneten</vt:lpstr>
      <vt:lpstr>Hálózati réteg az Interneten</vt:lpstr>
      <vt:lpstr>Hálózati réteg – Címzés  </vt:lpstr>
      <vt:lpstr>Az IPv4 fejrésze</vt:lpstr>
      <vt:lpstr>Az IP fejrésze</vt:lpstr>
      <vt:lpstr>Az IP fejrésze</vt:lpstr>
      <vt:lpstr>Címzés</vt:lpstr>
      <vt:lpstr>Lehetséges címzési struktúrák</vt:lpstr>
      <vt:lpstr>Példa: Telefonszámok</vt:lpstr>
      <vt:lpstr>IP cím</vt:lpstr>
      <vt:lpstr>IP cím</vt:lpstr>
      <vt:lpstr>IP cím – alhálózatok</vt:lpstr>
      <vt:lpstr>IP cím – alhálózatok</vt:lpstr>
      <vt:lpstr>IP cím – CIDR</vt:lpstr>
      <vt:lpstr>CIDR címzés példa</vt:lpstr>
      <vt:lpstr>CIDR bejegyzés aggregálás példa</vt:lpstr>
      <vt:lpstr>Forgalomirányítási tábla példa</vt:lpstr>
      <vt:lpstr>NAT</vt:lpstr>
      <vt:lpstr>NAT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LAKI Sandor</cp:lastModifiedBy>
  <cp:revision>982</cp:revision>
  <cp:lastPrinted>2012-08-22T04:00:45Z</cp:lastPrinted>
  <dcterms:created xsi:type="dcterms:W3CDTF">2012-01-03T02:22:46Z</dcterms:created>
  <dcterms:modified xsi:type="dcterms:W3CDTF">2021-11-02T21:36:34Z</dcterms:modified>
</cp:coreProperties>
</file>