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528" r:id="rId2"/>
    <p:sldId id="259" r:id="rId3"/>
    <p:sldId id="304" r:id="rId4"/>
    <p:sldId id="529" r:id="rId5"/>
    <p:sldId id="309" r:id="rId6"/>
    <p:sldId id="310" r:id="rId7"/>
    <p:sldId id="530" r:id="rId8"/>
    <p:sldId id="266" r:id="rId9"/>
    <p:sldId id="265" r:id="rId10"/>
    <p:sldId id="271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FFCC"/>
    <a:srgbClr val="FFCCCC"/>
    <a:srgbClr val="009999"/>
    <a:srgbClr val="FF99CC"/>
    <a:srgbClr val="FFFF99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710" autoAdjust="0"/>
  </p:normalViewPr>
  <p:slideViewPr>
    <p:cSldViewPr snapToGrid="0">
      <p:cViewPr varScale="1">
        <p:scale>
          <a:sx n="79" d="100"/>
          <a:sy n="79" d="100"/>
        </p:scale>
        <p:origin x="93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4F7AC-A827-4517-BFE1-8350645818F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2200-1BFC-433C-B271-ECDA3A46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Gyártófüggvény: </a:t>
            </a:r>
            <a:r>
              <a:rPr lang="hu-HU" dirty="0" err="1"/>
              <a:t>create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36151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6950-ADA8-4E08-B87A-454083255D1A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DB74-2DD1-4D77-92BB-20C58206CEB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9231-9DA8-4AF2-9CCD-EBA6D886DB6B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9AF54-74E2-47B8-94CB-B65545D82A99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73A42-2D53-4A73-816F-7BA9F021F16B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ABB1F-4F30-490E-8AD1-B91572F4808E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961CE-68AC-4EE3-8B41-BB2C1A03B60A}" type="datetime1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218D-AD64-4575-B52C-3AD467C0A4D0}" type="datetime1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326-9797-4534-8025-91FE1A8D7F5B}" type="datetime1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E55D-59A5-451B-B351-9612B7ACC248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4E022-0D50-4860-85D3-9AF4A5514F0E}" type="datetime1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2B65D-9E2C-4DD0-8EB3-82969CA297DF}" type="datetime1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églalap 73">
            <a:extLst>
              <a:ext uri="{FF2B5EF4-FFF2-40B4-BE49-F238E27FC236}">
                <a16:creationId xmlns:a16="http://schemas.microsoft.com/office/drawing/2014/main" id="{75CB488E-5FFE-417E-97DE-2A7037F23050}"/>
              </a:ext>
            </a:extLst>
          </p:cNvPr>
          <p:cNvSpPr/>
          <p:nvPr/>
        </p:nvSpPr>
        <p:spPr>
          <a:xfrm>
            <a:off x="488041" y="1721802"/>
            <a:ext cx="1519461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OEP:Tantárgy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F3724F20-FB55-49A6-9B3A-0503E393E766}"/>
              </a:ext>
            </a:extLst>
          </p:cNvPr>
          <p:cNvSpPr/>
          <p:nvPr/>
        </p:nvSpPr>
        <p:spPr>
          <a:xfrm>
            <a:off x="1889733" y="769689"/>
            <a:ext cx="1839727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PTI_BSc:Tanterv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ED143301-65D2-41A7-8EFC-9F5D376F839D}"/>
              </a:ext>
            </a:extLst>
          </p:cNvPr>
          <p:cNvCxnSpPr>
            <a:cxnSpLocks/>
            <a:stCxn id="58" idx="0"/>
            <a:endCxn id="81" idx="2"/>
          </p:cNvCxnSpPr>
          <p:nvPr/>
        </p:nvCxnSpPr>
        <p:spPr>
          <a:xfrm rot="16200000" flipV="1">
            <a:off x="3322916" y="611370"/>
            <a:ext cx="594928" cy="16215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6DC42BE1-0C06-410F-BE84-1C9E153AB3BC}"/>
              </a:ext>
            </a:extLst>
          </p:cNvPr>
          <p:cNvCxnSpPr>
            <a:cxnSpLocks/>
            <a:stCxn id="57" idx="0"/>
            <a:endCxn id="81" idx="2"/>
          </p:cNvCxnSpPr>
          <p:nvPr/>
        </p:nvCxnSpPr>
        <p:spPr>
          <a:xfrm rot="16200000" flipV="1">
            <a:off x="2511437" y="1422850"/>
            <a:ext cx="597113" cy="7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A7C6406D-58CA-47B7-8FB4-9A5C666A42A4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rot="5400000" flipH="1" flipV="1">
            <a:off x="1730128" y="642334"/>
            <a:ext cx="597113" cy="15618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C94DBF5A-F9B1-4B4E-B02F-E8C314C1B500}"/>
              </a:ext>
            </a:extLst>
          </p:cNvPr>
          <p:cNvSpPr txBox="1"/>
          <p:nvPr/>
        </p:nvSpPr>
        <p:spPr>
          <a:xfrm>
            <a:off x="217536" y="36062"/>
            <a:ext cx="8030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1/a Egy tanterv tantárgyakból áll. Egy tantárgy egyszerre több tanterv része is lehet, </a:t>
            </a:r>
            <a:br>
              <a:rPr lang="hu-HU" dirty="0"/>
            </a:br>
            <a:r>
              <a:rPr lang="hu-HU" dirty="0"/>
              <a:t>       sőt tantervhez sem kell tartoznia.</a:t>
            </a:r>
          </a:p>
        </p:txBody>
      </p:sp>
      <p:sp>
        <p:nvSpPr>
          <p:cNvPr id="108" name="Text Box 1046">
            <a:extLst>
              <a:ext uri="{FF2B5EF4-FFF2-40B4-BE49-F238E27FC236}">
                <a16:creationId xmlns:a16="http://schemas.microsoft.com/office/drawing/2014/main" id="{FF5E71A4-64C3-4D8F-AB7E-3EB41E962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245" y="703332"/>
            <a:ext cx="1054892" cy="53091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u-HU" b="1" dirty="0">
                <a:ea typeface="Arial Unicode MS"/>
                <a:cs typeface="Arial Unicode MS" pitchFamily="34" charset="-128"/>
              </a:rPr>
              <a:t>Tantárgy</a:t>
            </a:r>
          </a:p>
        </p:txBody>
      </p:sp>
      <p:sp>
        <p:nvSpPr>
          <p:cNvPr id="110" name="Text Box 1046">
            <a:extLst>
              <a:ext uri="{FF2B5EF4-FFF2-40B4-BE49-F238E27FC236}">
                <a16:creationId xmlns:a16="http://schemas.microsoft.com/office/drawing/2014/main" id="{4214F54A-0775-49F8-83DE-B2EA92152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739" y="736177"/>
            <a:ext cx="1016295" cy="47456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u-HU" b="1" dirty="0">
                <a:ea typeface="Arial Unicode MS"/>
                <a:cs typeface="Arial Unicode MS" pitchFamily="34" charset="-128"/>
              </a:rPr>
              <a:t>Tanterv</a:t>
            </a:r>
          </a:p>
        </p:txBody>
      </p:sp>
      <p:sp>
        <p:nvSpPr>
          <p:cNvPr id="112" name="Szövegdoboz 111">
            <a:extLst>
              <a:ext uri="{FF2B5EF4-FFF2-40B4-BE49-F238E27FC236}">
                <a16:creationId xmlns:a16="http://schemas.microsoft.com/office/drawing/2014/main" id="{F9672D94-B5A6-4B00-9324-726243A40842}"/>
              </a:ext>
            </a:extLst>
          </p:cNvPr>
          <p:cNvSpPr txBox="1"/>
          <p:nvPr/>
        </p:nvSpPr>
        <p:spPr>
          <a:xfrm>
            <a:off x="6662537" y="593303"/>
            <a:ext cx="60144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1 ..*</a:t>
            </a:r>
          </a:p>
        </p:txBody>
      </p:sp>
      <p:cxnSp>
        <p:nvCxnSpPr>
          <p:cNvPr id="113" name="Egyenes összekötő 112">
            <a:extLst>
              <a:ext uri="{FF2B5EF4-FFF2-40B4-BE49-F238E27FC236}">
                <a16:creationId xmlns:a16="http://schemas.microsoft.com/office/drawing/2014/main" id="{61FFFA22-D308-459E-96E8-163841D9B66F}"/>
              </a:ext>
            </a:extLst>
          </p:cNvPr>
          <p:cNvCxnSpPr>
            <a:cxnSpLocks/>
            <a:stCxn id="114" idx="3"/>
            <a:endCxn id="108" idx="1"/>
          </p:cNvCxnSpPr>
          <p:nvPr/>
        </p:nvCxnSpPr>
        <p:spPr>
          <a:xfrm flipV="1">
            <a:off x="6246506" y="968789"/>
            <a:ext cx="937739" cy="41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usz 113">
            <a:extLst>
              <a:ext uri="{FF2B5EF4-FFF2-40B4-BE49-F238E27FC236}">
                <a16:creationId xmlns:a16="http://schemas.microsoft.com/office/drawing/2014/main" id="{4A4F89E5-A9BE-48BE-9176-8EEE4B6AD65C}"/>
              </a:ext>
            </a:extLst>
          </p:cNvPr>
          <p:cNvSpPr/>
          <p:nvPr/>
        </p:nvSpPr>
        <p:spPr>
          <a:xfrm>
            <a:off x="6036701" y="894918"/>
            <a:ext cx="209805" cy="155951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B1754657-2159-4941-97B8-40A262731815}"/>
              </a:ext>
            </a:extLst>
          </p:cNvPr>
          <p:cNvSpPr/>
          <p:nvPr/>
        </p:nvSpPr>
        <p:spPr>
          <a:xfrm>
            <a:off x="2064791" y="1721802"/>
            <a:ext cx="1491195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Alg:Tantárgy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9E6A8C4C-1AEF-42D3-B7E5-D3FCD1CF21C2}"/>
              </a:ext>
            </a:extLst>
          </p:cNvPr>
          <p:cNvSpPr/>
          <p:nvPr/>
        </p:nvSpPr>
        <p:spPr>
          <a:xfrm>
            <a:off x="3623720" y="1719617"/>
            <a:ext cx="1614886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Anal:Tantárgy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8" name="Rombusz 37">
            <a:extLst>
              <a:ext uri="{FF2B5EF4-FFF2-40B4-BE49-F238E27FC236}">
                <a16:creationId xmlns:a16="http://schemas.microsoft.com/office/drawing/2014/main" id="{CEEA28A8-FEEF-4DF4-8DB8-8899A6AF2C52}"/>
              </a:ext>
            </a:extLst>
          </p:cNvPr>
          <p:cNvSpPr/>
          <p:nvPr/>
        </p:nvSpPr>
        <p:spPr>
          <a:xfrm>
            <a:off x="2746476" y="1110075"/>
            <a:ext cx="114912" cy="224810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348FAF07-B131-42D5-A8C4-E4BB5BE23B1C}"/>
              </a:ext>
            </a:extLst>
          </p:cNvPr>
          <p:cNvSpPr/>
          <p:nvPr/>
        </p:nvSpPr>
        <p:spPr>
          <a:xfrm>
            <a:off x="125578" y="5735627"/>
            <a:ext cx="1506410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PSZT:Tanszék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F423F53C-9470-42AD-B24A-1016C3555060}"/>
              </a:ext>
            </a:extLst>
          </p:cNvPr>
          <p:cNvSpPr/>
          <p:nvPr/>
        </p:nvSpPr>
        <p:spPr>
          <a:xfrm>
            <a:off x="1631988" y="4725246"/>
            <a:ext cx="1711106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ELTE:Egyetem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2" name="Összekötő: szögletes 71">
            <a:extLst>
              <a:ext uri="{FF2B5EF4-FFF2-40B4-BE49-F238E27FC236}">
                <a16:creationId xmlns:a16="http://schemas.microsoft.com/office/drawing/2014/main" id="{80395CC1-E530-48E3-8CEA-E320E5802DDE}"/>
              </a:ext>
            </a:extLst>
          </p:cNvPr>
          <p:cNvCxnSpPr>
            <a:cxnSpLocks/>
            <a:stCxn id="100" idx="0"/>
            <a:endCxn id="71" idx="2"/>
          </p:cNvCxnSpPr>
          <p:nvPr/>
        </p:nvCxnSpPr>
        <p:spPr>
          <a:xfrm rot="16200000" flipV="1">
            <a:off x="2931553" y="4636234"/>
            <a:ext cx="655380" cy="15434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Összekötő: szögletes 72">
            <a:extLst>
              <a:ext uri="{FF2B5EF4-FFF2-40B4-BE49-F238E27FC236}">
                <a16:creationId xmlns:a16="http://schemas.microsoft.com/office/drawing/2014/main" id="{9CCF4655-5AD8-432A-B62D-C71EBDEC3298}"/>
              </a:ext>
            </a:extLst>
          </p:cNvPr>
          <p:cNvCxnSpPr>
            <a:cxnSpLocks/>
            <a:stCxn id="99" idx="0"/>
            <a:endCxn id="71" idx="2"/>
          </p:cNvCxnSpPr>
          <p:nvPr/>
        </p:nvCxnSpPr>
        <p:spPr>
          <a:xfrm rot="16200000" flipV="1">
            <a:off x="2162312" y="5405475"/>
            <a:ext cx="655380" cy="49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D73821B9-2E7D-4C5E-A62D-81E257CDB6DF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rot="5400000" flipH="1" flipV="1">
            <a:off x="1355472" y="4603558"/>
            <a:ext cx="655381" cy="16087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2303C63C-C697-4EFE-981D-A7C3C2A79996}"/>
              </a:ext>
            </a:extLst>
          </p:cNvPr>
          <p:cNvSpPr txBox="1"/>
          <p:nvPr/>
        </p:nvSpPr>
        <p:spPr>
          <a:xfrm>
            <a:off x="330006" y="3443717"/>
            <a:ext cx="8444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1/</a:t>
            </a:r>
            <a:r>
              <a:rPr lang="hu-HU" dirty="0" err="1"/>
              <a:t>b.</a:t>
            </a:r>
            <a:r>
              <a:rPr lang="hu-HU" dirty="0"/>
              <a:t> Egy egyetemnek tanszékei vannak: nincs egyetem tanszékek nélkül, de tanszék sem </a:t>
            </a:r>
            <a:br>
              <a:rPr lang="hu-HU" dirty="0"/>
            </a:br>
            <a:r>
              <a:rPr lang="hu-HU" dirty="0"/>
              <a:t>         egyetem nélkül. Egy tanszék csak egy egyetemnek lehet a tanszéke, megszűnik, ha </a:t>
            </a:r>
            <a:br>
              <a:rPr lang="hu-HU" dirty="0"/>
            </a:br>
            <a:r>
              <a:rPr lang="hu-HU" dirty="0"/>
              <a:t>         az egyetemét bezárják.</a:t>
            </a:r>
          </a:p>
        </p:txBody>
      </p:sp>
      <p:sp>
        <p:nvSpPr>
          <p:cNvPr id="78" name="Text Box 1046">
            <a:extLst>
              <a:ext uri="{FF2B5EF4-FFF2-40B4-BE49-F238E27FC236}">
                <a16:creationId xmlns:a16="http://schemas.microsoft.com/office/drawing/2014/main" id="{3A68F947-2A16-4CCD-9597-04B6D6CDF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772" y="5233845"/>
            <a:ext cx="974993" cy="530914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u-HU" b="1" dirty="0">
                <a:ea typeface="Arial Unicode MS"/>
                <a:cs typeface="Arial Unicode MS" pitchFamily="34" charset="-128"/>
              </a:rPr>
              <a:t>Tanszék</a:t>
            </a:r>
          </a:p>
        </p:txBody>
      </p:sp>
      <p:sp>
        <p:nvSpPr>
          <p:cNvPr id="79" name="Text Box 1046">
            <a:extLst>
              <a:ext uri="{FF2B5EF4-FFF2-40B4-BE49-F238E27FC236}">
                <a16:creationId xmlns:a16="http://schemas.microsoft.com/office/drawing/2014/main" id="{174772EA-FFDA-4CF1-BA08-88A38AFF3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266" y="5266690"/>
            <a:ext cx="1016295" cy="474569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hu-HU" b="1" dirty="0">
                <a:ea typeface="Arial Unicode MS"/>
                <a:cs typeface="Arial Unicode MS" pitchFamily="34" charset="-128"/>
              </a:rPr>
              <a:t>Egyetem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9F27FD6E-40EC-47B8-B8DE-7E09C22FB3B3}"/>
              </a:ext>
            </a:extLst>
          </p:cNvPr>
          <p:cNvSpPr txBox="1"/>
          <p:nvPr/>
        </p:nvSpPr>
        <p:spPr>
          <a:xfrm>
            <a:off x="6611082" y="5168155"/>
            <a:ext cx="60144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>
                <a:solidFill>
                  <a:schemeClr val="accent1"/>
                </a:solidFill>
              </a:rPr>
              <a:t>1</a:t>
            </a:r>
            <a:r>
              <a:rPr lang="hu-HU" sz="2800" baseline="-10000" dirty="0"/>
              <a:t> </a:t>
            </a:r>
            <a:r>
              <a:rPr lang="hu-HU" sz="2800" baseline="-10000" dirty="0">
                <a:solidFill>
                  <a:schemeClr val="accent1"/>
                </a:solidFill>
              </a:rPr>
              <a:t>..</a:t>
            </a:r>
            <a:r>
              <a:rPr lang="hu-HU" sz="2800" baseline="-10000" dirty="0"/>
              <a:t>*</a:t>
            </a:r>
          </a:p>
        </p:txBody>
      </p: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565C8B9F-908D-4687-99B4-79EE61BF57F9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 flipV="1">
            <a:off x="6234264" y="5499302"/>
            <a:ext cx="937508" cy="1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mbusz 82">
            <a:extLst>
              <a:ext uri="{FF2B5EF4-FFF2-40B4-BE49-F238E27FC236}">
                <a16:creationId xmlns:a16="http://schemas.microsoft.com/office/drawing/2014/main" id="{FCAF1618-8A54-444A-BF30-7DD103E9B0E1}"/>
              </a:ext>
            </a:extLst>
          </p:cNvPr>
          <p:cNvSpPr/>
          <p:nvPr/>
        </p:nvSpPr>
        <p:spPr>
          <a:xfrm>
            <a:off x="6038390" y="5428057"/>
            <a:ext cx="195874" cy="146118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9" name="Téglalap 98">
            <a:extLst>
              <a:ext uri="{FF2B5EF4-FFF2-40B4-BE49-F238E27FC236}">
                <a16:creationId xmlns:a16="http://schemas.microsoft.com/office/drawing/2014/main" id="{94FFACA2-B5EE-4271-A953-D72E2A49A48F}"/>
              </a:ext>
            </a:extLst>
          </p:cNvPr>
          <p:cNvSpPr/>
          <p:nvPr/>
        </p:nvSpPr>
        <p:spPr>
          <a:xfrm>
            <a:off x="1705657" y="5735626"/>
            <a:ext cx="1573612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PNYF:Tanszék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0" name="Téglalap 99">
            <a:extLst>
              <a:ext uri="{FF2B5EF4-FFF2-40B4-BE49-F238E27FC236}">
                <a16:creationId xmlns:a16="http://schemas.microsoft.com/office/drawing/2014/main" id="{F208DCF6-478A-4FDC-ACAA-8B8EDA08104C}"/>
              </a:ext>
            </a:extLst>
          </p:cNvPr>
          <p:cNvSpPr/>
          <p:nvPr/>
        </p:nvSpPr>
        <p:spPr>
          <a:xfrm>
            <a:off x="3352938" y="5735626"/>
            <a:ext cx="1356014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ALG:Tanszék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1" name="Rombusz 100">
            <a:extLst>
              <a:ext uri="{FF2B5EF4-FFF2-40B4-BE49-F238E27FC236}">
                <a16:creationId xmlns:a16="http://schemas.microsoft.com/office/drawing/2014/main" id="{D2A93A00-2BED-48DF-8D7B-6C07C0A407BE}"/>
              </a:ext>
            </a:extLst>
          </p:cNvPr>
          <p:cNvSpPr/>
          <p:nvPr/>
        </p:nvSpPr>
        <p:spPr>
          <a:xfrm>
            <a:off x="2438504" y="5057390"/>
            <a:ext cx="114906" cy="226126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FCFCE26E-3A43-48BB-B1A0-A792B2738366}"/>
              </a:ext>
            </a:extLst>
          </p:cNvPr>
          <p:cNvSpPr/>
          <p:nvPr/>
        </p:nvSpPr>
        <p:spPr>
          <a:xfrm>
            <a:off x="434442" y="2550588"/>
            <a:ext cx="1630350" cy="355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 err="1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FOKSZ:Tanterv</a:t>
            </a:r>
            <a:endParaRPr lang="hu-HU" b="1" u="sng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04" name="Összekötő: szögletes 103">
            <a:extLst>
              <a:ext uri="{FF2B5EF4-FFF2-40B4-BE49-F238E27FC236}">
                <a16:creationId xmlns:a16="http://schemas.microsoft.com/office/drawing/2014/main" id="{9F2799B4-3A3D-4860-829A-17E18F6F32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1800" y="2311195"/>
            <a:ext cx="473786" cy="184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elirat: íves vonal 104">
            <a:extLst>
              <a:ext uri="{FF2B5EF4-FFF2-40B4-BE49-F238E27FC236}">
                <a16:creationId xmlns:a16="http://schemas.microsoft.com/office/drawing/2014/main" id="{C6BB2193-13F9-479D-946B-4AA810233ACC}"/>
              </a:ext>
            </a:extLst>
          </p:cNvPr>
          <p:cNvSpPr/>
          <p:nvPr/>
        </p:nvSpPr>
        <p:spPr>
          <a:xfrm>
            <a:off x="7116347" y="6041868"/>
            <a:ext cx="1657958" cy="704101"/>
          </a:xfrm>
          <a:prstGeom prst="borderCallout2">
            <a:avLst>
              <a:gd name="adj1" fmla="val 18749"/>
              <a:gd name="adj2" fmla="val -2815"/>
              <a:gd name="adj3" fmla="val 18750"/>
              <a:gd name="adj4" fmla="val -16377"/>
              <a:gd name="adj5" fmla="val -70926"/>
              <a:gd name="adj6" fmla="val -21075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sz="1600" dirty="0"/>
              <a:t>alapértelmezett a kompozíció miatt;</a:t>
            </a:r>
            <a:br>
              <a:rPr lang="hu-HU" sz="1600" dirty="0"/>
            </a:br>
            <a:r>
              <a:rPr lang="hu-HU" sz="1600" dirty="0"/>
              <a:t>elég csak *-ot írni</a:t>
            </a:r>
          </a:p>
        </p:txBody>
      </p:sp>
      <p:sp>
        <p:nvSpPr>
          <p:cNvPr id="103" name="Rombusz 102">
            <a:extLst>
              <a:ext uri="{FF2B5EF4-FFF2-40B4-BE49-F238E27FC236}">
                <a16:creationId xmlns:a16="http://schemas.microsoft.com/office/drawing/2014/main" id="{3A85B504-EF0D-4EDA-B01C-366EF20724A2}"/>
              </a:ext>
            </a:extLst>
          </p:cNvPr>
          <p:cNvSpPr/>
          <p:nvPr/>
        </p:nvSpPr>
        <p:spPr>
          <a:xfrm>
            <a:off x="1186865" y="2342998"/>
            <a:ext cx="121809" cy="2019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Felirat: íves vonal 38">
            <a:extLst>
              <a:ext uri="{FF2B5EF4-FFF2-40B4-BE49-F238E27FC236}">
                <a16:creationId xmlns:a16="http://schemas.microsoft.com/office/drawing/2014/main" id="{F605D5FA-610E-499B-A54E-8612F5E7BA71}"/>
              </a:ext>
            </a:extLst>
          </p:cNvPr>
          <p:cNvSpPr/>
          <p:nvPr/>
        </p:nvSpPr>
        <p:spPr>
          <a:xfrm>
            <a:off x="2789685" y="2165006"/>
            <a:ext cx="3242503" cy="993119"/>
          </a:xfrm>
          <a:prstGeom prst="borderCallout2">
            <a:avLst>
              <a:gd name="adj1" fmla="val 7974"/>
              <a:gd name="adj2" fmla="val -1915"/>
              <a:gd name="adj3" fmla="val 7975"/>
              <a:gd name="adj4" fmla="val -12709"/>
              <a:gd name="adj5" fmla="val 28787"/>
              <a:gd name="adj6" fmla="val -45727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accent6">
                  <a:lumMod val="75000"/>
                </a:schemeClr>
              </a:buClr>
              <a:buSzPct val="75000"/>
            </a:pPr>
            <a:r>
              <a:rPr lang="hu-HU" sz="1600" dirty="0">
                <a:solidFill>
                  <a:schemeClr val="accent1"/>
                </a:solidFill>
              </a:rPr>
              <a:t>van neki, birtokolja:</a:t>
            </a:r>
          </a:p>
          <a:p>
            <a:pPr>
              <a:buClr>
                <a:schemeClr val="accent6">
                  <a:lumMod val="75000"/>
                </a:schemeClr>
              </a:buClr>
              <a:buSzPct val="75000"/>
            </a:pPr>
            <a:r>
              <a:rPr lang="hu-HU" sz="1600" dirty="0">
                <a:solidFill>
                  <a:schemeClr val="tx1"/>
                </a:solidFill>
              </a:rPr>
              <a:t>ugyanazt a tulajdont többen is birtokolhatják egyszerre, de tulajdon nélkül is létezhet tulajdonos</a:t>
            </a:r>
          </a:p>
        </p:txBody>
      </p:sp>
      <p:sp>
        <p:nvSpPr>
          <p:cNvPr id="40" name="Felirat: íves vonal 39">
            <a:extLst>
              <a:ext uri="{FF2B5EF4-FFF2-40B4-BE49-F238E27FC236}">
                <a16:creationId xmlns:a16="http://schemas.microsoft.com/office/drawing/2014/main" id="{4356B88C-4E11-4C96-9708-AE6A308D6101}"/>
              </a:ext>
            </a:extLst>
          </p:cNvPr>
          <p:cNvSpPr/>
          <p:nvPr/>
        </p:nvSpPr>
        <p:spPr>
          <a:xfrm>
            <a:off x="4117594" y="4258744"/>
            <a:ext cx="4011307" cy="746436"/>
          </a:xfrm>
          <a:prstGeom prst="borderCallout2">
            <a:avLst>
              <a:gd name="adj1" fmla="val 29174"/>
              <a:gd name="adj2" fmla="val -328"/>
              <a:gd name="adj3" fmla="val 30479"/>
              <a:gd name="adj4" fmla="val -6830"/>
              <a:gd name="adj5" fmla="val 122292"/>
              <a:gd name="adj6" fmla="val -36746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Clr>
                <a:schemeClr val="accent6">
                  <a:lumMod val="75000"/>
                </a:schemeClr>
              </a:buClr>
              <a:buSzPct val="75000"/>
            </a:pPr>
            <a:r>
              <a:rPr lang="hu-HU" sz="1600" dirty="0">
                <a:solidFill>
                  <a:schemeClr val="accent1"/>
                </a:solidFill>
              </a:rPr>
              <a:t>része, tartalmazza, abból áll:</a:t>
            </a:r>
          </a:p>
          <a:p>
            <a:pPr>
              <a:buClr>
                <a:schemeClr val="accent6">
                  <a:lumMod val="75000"/>
                </a:schemeClr>
              </a:buClr>
              <a:buSzPct val="75000"/>
            </a:pPr>
            <a:r>
              <a:rPr lang="hu-HU" sz="1600" dirty="0"/>
              <a:t>a tartalmazó </a:t>
            </a:r>
            <a:r>
              <a:rPr lang="hu-HU" sz="1600" dirty="0">
                <a:solidFill>
                  <a:schemeClr val="accent1"/>
                </a:solidFill>
              </a:rPr>
              <a:t>nem létezhet tartalmazott nélkül</a:t>
            </a:r>
          </a:p>
          <a:p>
            <a:pPr>
              <a:buClr>
                <a:schemeClr val="accent6">
                  <a:lumMod val="75000"/>
                </a:schemeClr>
              </a:buClr>
              <a:buSzPct val="75000"/>
            </a:pPr>
            <a:r>
              <a:rPr lang="hu-HU" sz="1600" dirty="0"/>
              <a:t>a tartalmazott csak</a:t>
            </a:r>
            <a:r>
              <a:rPr lang="hu-HU" sz="1600" dirty="0">
                <a:solidFill>
                  <a:srgbClr val="0070C0"/>
                </a:solidFill>
              </a:rPr>
              <a:t> </a:t>
            </a:r>
            <a:r>
              <a:rPr lang="hu-HU" sz="1600" dirty="0">
                <a:solidFill>
                  <a:schemeClr val="accent1"/>
                </a:solidFill>
              </a:rPr>
              <a:t>egy tartalmazó része lehet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856ADA93-6F16-4A6E-9E57-FAEA382C6F33}"/>
              </a:ext>
            </a:extLst>
          </p:cNvPr>
          <p:cNvSpPr txBox="1"/>
          <p:nvPr/>
        </p:nvSpPr>
        <p:spPr>
          <a:xfrm>
            <a:off x="5971604" y="615647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42" name="Rombusz 41">
            <a:extLst>
              <a:ext uri="{FF2B5EF4-FFF2-40B4-BE49-F238E27FC236}">
                <a16:creationId xmlns:a16="http://schemas.microsoft.com/office/drawing/2014/main" id="{4BD0FEAA-F905-4C7D-B26F-A1CE74058F63}"/>
              </a:ext>
            </a:extLst>
          </p:cNvPr>
          <p:cNvSpPr/>
          <p:nvPr/>
        </p:nvSpPr>
        <p:spPr>
          <a:xfrm>
            <a:off x="2746476" y="1107420"/>
            <a:ext cx="114912" cy="224810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Rombusz 42">
            <a:extLst>
              <a:ext uri="{FF2B5EF4-FFF2-40B4-BE49-F238E27FC236}">
                <a16:creationId xmlns:a16="http://schemas.microsoft.com/office/drawing/2014/main" id="{7D7E9319-9A87-4609-B280-13D069C98598}"/>
              </a:ext>
            </a:extLst>
          </p:cNvPr>
          <p:cNvSpPr/>
          <p:nvPr/>
        </p:nvSpPr>
        <p:spPr>
          <a:xfrm>
            <a:off x="1186865" y="2340343"/>
            <a:ext cx="121809" cy="2019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Felirat: íves vonal 43">
            <a:extLst>
              <a:ext uri="{FF2B5EF4-FFF2-40B4-BE49-F238E27FC236}">
                <a16:creationId xmlns:a16="http://schemas.microsoft.com/office/drawing/2014/main" id="{5DCDEC10-4C2C-4C20-ACAA-FFDDC05624ED}"/>
              </a:ext>
            </a:extLst>
          </p:cNvPr>
          <p:cNvSpPr/>
          <p:nvPr/>
        </p:nvSpPr>
        <p:spPr>
          <a:xfrm>
            <a:off x="7150607" y="1410728"/>
            <a:ext cx="1905843" cy="537450"/>
          </a:xfrm>
          <a:prstGeom prst="borderCallout2">
            <a:avLst>
              <a:gd name="adj1" fmla="val 18749"/>
              <a:gd name="adj2" fmla="val -2815"/>
              <a:gd name="adj3" fmla="val 18750"/>
              <a:gd name="adj4" fmla="val -13315"/>
              <a:gd name="adj5" fmla="val -70926"/>
              <a:gd name="adj6" fmla="val -17502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/>
              <a:t>tantervnek legalább egy tantárgya legyen</a:t>
            </a:r>
          </a:p>
        </p:txBody>
      </p:sp>
    </p:spTree>
    <p:extLst>
      <p:ext uri="{BB962C8B-B14F-4D97-AF65-F5344CB8AC3E}">
        <p14:creationId xmlns:p14="http://schemas.microsoft.com/office/powerpoint/2010/main" val="365423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1" grpId="0" animBg="1"/>
      <p:bldP spid="108" grpId="0" animBg="1"/>
      <p:bldP spid="110" grpId="0" animBg="1"/>
      <p:bldP spid="112" grpId="0"/>
      <p:bldP spid="114" grpId="0" animBg="1"/>
      <p:bldP spid="57" grpId="0" animBg="1"/>
      <p:bldP spid="58" grpId="0" animBg="1"/>
      <p:bldP spid="38" grpId="0" animBg="1"/>
      <p:bldP spid="70" grpId="0" animBg="1"/>
      <p:bldP spid="71" grpId="0" animBg="1"/>
      <p:bldP spid="77" grpId="0"/>
      <p:bldP spid="78" grpId="0" animBg="1"/>
      <p:bldP spid="79" grpId="0" animBg="1"/>
      <p:bldP spid="80" grpId="0"/>
      <p:bldP spid="83" grpId="0" animBg="1"/>
      <p:bldP spid="99" grpId="0" animBg="1"/>
      <p:bldP spid="100" grpId="0" animBg="1"/>
      <p:bldP spid="101" grpId="0" animBg="1"/>
      <p:bldP spid="102" grpId="0" animBg="1"/>
      <p:bldP spid="105" grpId="0" animBg="1"/>
      <p:bldP spid="103" grpId="0" animBg="1"/>
      <p:bldP spid="39" grpId="0" animBg="1"/>
      <p:bldP spid="40" grpId="0" animBg="1"/>
      <p:bldP spid="41" grpId="0"/>
      <p:bldP spid="42" grpId="0" animBg="1"/>
      <p:bldP spid="43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FAC8E03F-2077-44DA-8CC3-12FFD211C0B7}"/>
              </a:ext>
            </a:extLst>
          </p:cNvPr>
          <p:cNvSpPr/>
          <p:nvPr/>
        </p:nvSpPr>
        <p:spPr>
          <a:xfrm>
            <a:off x="2583220" y="1348367"/>
            <a:ext cx="1509383" cy="13814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Alkalmazott</a:t>
            </a:r>
          </a:p>
          <a:p>
            <a:r>
              <a:rPr lang="hu-HU" sz="1600" dirty="0">
                <a:solidFill>
                  <a:schemeClr val="tx1"/>
                </a:solidFill>
              </a:rPr>
              <a:t>név</a:t>
            </a:r>
          </a:p>
          <a:p>
            <a:r>
              <a:rPr lang="hu-HU" sz="1600" dirty="0">
                <a:solidFill>
                  <a:schemeClr val="tx1"/>
                </a:solidFill>
              </a:rPr>
              <a:t>lakcím</a:t>
            </a:r>
          </a:p>
          <a:p>
            <a:r>
              <a:rPr lang="hu-HU" sz="1600" dirty="0">
                <a:solidFill>
                  <a:schemeClr val="tx1"/>
                </a:solidFill>
              </a:rPr>
              <a:t>TAJ szám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DEEAE8A-805C-4968-9239-FFC6C159662F}"/>
              </a:ext>
            </a:extLst>
          </p:cNvPr>
          <p:cNvSpPr/>
          <p:nvPr/>
        </p:nvSpPr>
        <p:spPr>
          <a:xfrm>
            <a:off x="5332914" y="1923189"/>
            <a:ext cx="1429264" cy="10649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Feladat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határidő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leírás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1AE6308-C3D3-4878-A31F-BD928EFA4548}"/>
              </a:ext>
            </a:extLst>
          </p:cNvPr>
          <p:cNvSpPr txBox="1"/>
          <p:nvPr/>
        </p:nvSpPr>
        <p:spPr>
          <a:xfrm>
            <a:off x="2683321" y="2662684"/>
            <a:ext cx="6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főnök</a:t>
            </a:r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AE74F086-1FCB-4588-9910-561EE50A7ABB}"/>
              </a:ext>
            </a:extLst>
          </p:cNvPr>
          <p:cNvCxnSpPr>
            <a:cxnSpLocks/>
            <a:stCxn id="3" idx="2"/>
            <a:endCxn id="37" idx="3"/>
          </p:cNvCxnSpPr>
          <p:nvPr/>
        </p:nvCxnSpPr>
        <p:spPr>
          <a:xfrm rot="5400000" flipH="1" flipV="1">
            <a:off x="3370850" y="2008024"/>
            <a:ext cx="688814" cy="754691"/>
          </a:xfrm>
          <a:prstGeom prst="bentConnector4">
            <a:avLst>
              <a:gd name="adj1" fmla="val -33187"/>
              <a:gd name="adj2" fmla="val 1302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2DA2F1BE-11BA-41C5-809E-882A971D185C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4328028" y="2487268"/>
            <a:ext cx="1005994" cy="131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55D3AAD2-2DC0-46D1-BF6B-D07CAC98A274}"/>
              </a:ext>
            </a:extLst>
          </p:cNvPr>
          <p:cNvSpPr txBox="1"/>
          <p:nvPr/>
        </p:nvSpPr>
        <p:spPr>
          <a:xfrm>
            <a:off x="3249990" y="2916154"/>
            <a:ext cx="930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hu-HU" sz="1600" dirty="0"/>
              <a:t>rányít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D282A126-B39B-4BFC-972C-934F3AAB95E6}"/>
              </a:ext>
            </a:extLst>
          </p:cNvPr>
          <p:cNvSpPr/>
          <p:nvPr/>
        </p:nvSpPr>
        <p:spPr>
          <a:xfrm>
            <a:off x="2583220" y="1638293"/>
            <a:ext cx="1509383" cy="8053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8F94AB83-E74C-4F1F-9379-19481A60E660}"/>
              </a:ext>
            </a:extLst>
          </p:cNvPr>
          <p:cNvSpPr/>
          <p:nvPr/>
        </p:nvSpPr>
        <p:spPr>
          <a:xfrm>
            <a:off x="5334022" y="2252218"/>
            <a:ext cx="1428156" cy="4700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586DDB57-688B-4063-8F98-F40B0A0C5DE0}"/>
              </a:ext>
            </a:extLst>
          </p:cNvPr>
          <p:cNvSpPr txBox="1"/>
          <p:nvPr/>
        </p:nvSpPr>
        <p:spPr>
          <a:xfrm>
            <a:off x="4040545" y="20685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BAE78354-F7A1-41E8-BEFF-6AE2F36D50F7}"/>
              </a:ext>
            </a:extLst>
          </p:cNvPr>
          <p:cNvSpPr txBox="1"/>
          <p:nvPr/>
        </p:nvSpPr>
        <p:spPr>
          <a:xfrm>
            <a:off x="4040545" y="1762310"/>
            <a:ext cx="1162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beosztottak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59DD6ACB-9478-4794-B100-15CB7FF9A6DB}"/>
              </a:ext>
            </a:extLst>
          </p:cNvPr>
          <p:cNvSpPr/>
          <p:nvPr/>
        </p:nvSpPr>
        <p:spPr>
          <a:xfrm>
            <a:off x="2582447" y="4313548"/>
            <a:ext cx="1469597" cy="133730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Alkalmazott</a:t>
            </a:r>
          </a:p>
          <a:p>
            <a:r>
              <a:rPr lang="hu-HU" sz="1600" dirty="0">
                <a:solidFill>
                  <a:schemeClr val="tx1"/>
                </a:solidFill>
              </a:rPr>
              <a:t>név</a:t>
            </a:r>
          </a:p>
          <a:p>
            <a:r>
              <a:rPr lang="hu-HU" sz="1600" dirty="0">
                <a:solidFill>
                  <a:schemeClr val="tx1"/>
                </a:solidFill>
              </a:rPr>
              <a:t>lakcím</a:t>
            </a:r>
          </a:p>
          <a:p>
            <a:r>
              <a:rPr lang="hu-HU" sz="1600" dirty="0">
                <a:solidFill>
                  <a:schemeClr val="tx1"/>
                </a:solidFill>
              </a:rPr>
              <a:t>TAJ szám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C437076F-4DE7-4BE6-95A8-10E19D36B17D}"/>
              </a:ext>
            </a:extLst>
          </p:cNvPr>
          <p:cNvSpPr/>
          <p:nvPr/>
        </p:nvSpPr>
        <p:spPr>
          <a:xfrm>
            <a:off x="5491377" y="4400791"/>
            <a:ext cx="1341650" cy="10822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Feladat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határidő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leírás</a:t>
            </a:r>
          </a:p>
        </p:txBody>
      </p: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19831B8-38D2-4BA5-8741-05A752111CB5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rot="16200000" flipV="1">
            <a:off x="4696103" y="2934692"/>
            <a:ext cx="87243" cy="2844956"/>
          </a:xfrm>
          <a:prstGeom prst="bentConnector3">
            <a:avLst>
              <a:gd name="adj1" fmla="val 3620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églalap 42">
            <a:extLst>
              <a:ext uri="{FF2B5EF4-FFF2-40B4-BE49-F238E27FC236}">
                <a16:creationId xmlns:a16="http://schemas.microsoft.com/office/drawing/2014/main" id="{F1AA11A1-9878-4943-8AE4-83A7609C8C7F}"/>
              </a:ext>
            </a:extLst>
          </p:cNvPr>
          <p:cNvSpPr/>
          <p:nvPr/>
        </p:nvSpPr>
        <p:spPr>
          <a:xfrm>
            <a:off x="2582447" y="4631545"/>
            <a:ext cx="1469597" cy="738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179E3BFC-7129-4460-B9B7-3C4BE403368A}"/>
              </a:ext>
            </a:extLst>
          </p:cNvPr>
          <p:cNvSpPr/>
          <p:nvPr/>
        </p:nvSpPr>
        <p:spPr>
          <a:xfrm>
            <a:off x="5491376" y="4723731"/>
            <a:ext cx="1341650" cy="520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07063A9A-D859-4FD1-923E-CD0D1C733FE3}"/>
              </a:ext>
            </a:extLst>
          </p:cNvPr>
          <p:cNvSpPr txBox="1"/>
          <p:nvPr/>
        </p:nvSpPr>
        <p:spPr>
          <a:xfrm>
            <a:off x="2645482" y="5754012"/>
            <a:ext cx="661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főnök</a:t>
            </a: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1DB5386A-919A-41D2-82E2-EC7338B0AEC8}"/>
              </a:ext>
            </a:extLst>
          </p:cNvPr>
          <p:cNvCxnSpPr>
            <a:cxnSpLocks/>
            <a:stCxn id="27" idx="2"/>
            <a:endCxn id="28" idx="2"/>
          </p:cNvCxnSpPr>
          <p:nvPr/>
        </p:nvCxnSpPr>
        <p:spPr>
          <a:xfrm rot="5400000" flipH="1" flipV="1">
            <a:off x="4655824" y="4144474"/>
            <a:ext cx="167799" cy="2844956"/>
          </a:xfrm>
          <a:prstGeom prst="bentConnector3">
            <a:avLst>
              <a:gd name="adj1" fmla="val -20000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F25BA0A0-0745-4110-8303-666BE7CA2923}"/>
              </a:ext>
            </a:extLst>
          </p:cNvPr>
          <p:cNvSpPr txBox="1"/>
          <p:nvPr/>
        </p:nvSpPr>
        <p:spPr>
          <a:xfrm>
            <a:off x="4328028" y="5987513"/>
            <a:ext cx="747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kiad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96B5AA5E-80ED-4A9F-A040-CF3558450AE2}"/>
              </a:ext>
            </a:extLst>
          </p:cNvPr>
          <p:cNvSpPr txBox="1"/>
          <p:nvPr/>
        </p:nvSpPr>
        <p:spPr>
          <a:xfrm>
            <a:off x="6134449" y="5490407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883C0922-29FE-436A-8124-60203C9D7688}"/>
              </a:ext>
            </a:extLst>
          </p:cNvPr>
          <p:cNvSpPr txBox="1"/>
          <p:nvPr/>
        </p:nvSpPr>
        <p:spPr>
          <a:xfrm>
            <a:off x="3781865" y="395179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57110576-4575-4D33-BCDB-C647ED37D09B}"/>
              </a:ext>
            </a:extLst>
          </p:cNvPr>
          <p:cNvSpPr txBox="1"/>
          <p:nvPr/>
        </p:nvSpPr>
        <p:spPr>
          <a:xfrm>
            <a:off x="2183042" y="3989455"/>
            <a:ext cx="1162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beosztottak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BFCE7FD4-068C-45D5-9CB7-EDB7239D1FB0}"/>
              </a:ext>
            </a:extLst>
          </p:cNvPr>
          <p:cNvSpPr txBox="1"/>
          <p:nvPr/>
        </p:nvSpPr>
        <p:spPr>
          <a:xfrm>
            <a:off x="156727" y="145051"/>
            <a:ext cx="8654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8. Egy cég alkalmazottai (név, cím, TAJ szám) főnökből és beosztottakból állnak. A főnök </a:t>
            </a:r>
            <a:br>
              <a:rPr lang="hu-HU" dirty="0"/>
            </a:br>
            <a:r>
              <a:rPr lang="hu-HU" dirty="0"/>
              <a:t>     irányítja a beosztottak munkáját. Az irányítás egy feladat határidőre történő megoldását</a:t>
            </a:r>
            <a:br>
              <a:rPr lang="hu-HU" dirty="0"/>
            </a:br>
            <a:r>
              <a:rPr lang="hu-HU" dirty="0"/>
              <a:t>     foglalja magába. </a:t>
            </a:r>
          </a:p>
        </p:txBody>
      </p:sp>
      <p:cxnSp>
        <p:nvCxnSpPr>
          <p:cNvPr id="38" name="Egyenes összekötő 37">
            <a:extLst>
              <a:ext uri="{FF2B5EF4-FFF2-40B4-BE49-F238E27FC236}">
                <a16:creationId xmlns:a16="http://schemas.microsoft.com/office/drawing/2014/main" id="{D433A137-8EDF-42A0-AE4A-B8FB3122AF65}"/>
              </a:ext>
            </a:extLst>
          </p:cNvPr>
          <p:cNvCxnSpPr>
            <a:cxnSpLocks/>
            <a:stCxn id="58" idx="2"/>
            <a:endCxn id="54" idx="0"/>
          </p:cNvCxnSpPr>
          <p:nvPr/>
        </p:nvCxnSpPr>
        <p:spPr>
          <a:xfrm>
            <a:off x="4701688" y="4106029"/>
            <a:ext cx="0" cy="1881484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894A4198-950F-4F2F-BFCC-92CDD47BA4F6}"/>
              </a:ext>
            </a:extLst>
          </p:cNvPr>
          <p:cNvSpPr txBox="1"/>
          <p:nvPr/>
        </p:nvSpPr>
        <p:spPr>
          <a:xfrm>
            <a:off x="4626346" y="5372201"/>
            <a:ext cx="89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implies</a:t>
            </a:r>
            <a:r>
              <a:rPr lang="hu-HU" sz="1600" dirty="0"/>
              <a:t>}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1F940FED-6165-43D3-A255-B72546BA67F9}"/>
              </a:ext>
            </a:extLst>
          </p:cNvPr>
          <p:cNvSpPr txBox="1"/>
          <p:nvPr/>
        </p:nvSpPr>
        <p:spPr>
          <a:xfrm>
            <a:off x="4171895" y="3767475"/>
            <a:ext cx="105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megkap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77405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7" grpId="0"/>
      <p:bldP spid="93" grpId="0"/>
      <p:bldP spid="37" grpId="0" animBg="1"/>
      <p:bldP spid="47" grpId="0" animBg="1"/>
      <p:bldP spid="75" grpId="0"/>
      <p:bldP spid="60" grpId="0"/>
      <p:bldP spid="27" grpId="0" animBg="1"/>
      <p:bldP spid="28" grpId="0" animBg="1"/>
      <p:bldP spid="43" grpId="0" animBg="1"/>
      <p:bldP spid="44" grpId="0" animBg="1"/>
      <p:bldP spid="45" grpId="0"/>
      <p:bldP spid="54" grpId="0"/>
      <p:bldP spid="55" grpId="0"/>
      <p:bldP spid="57" grpId="0"/>
      <p:bldP spid="63" grpId="0"/>
      <p:bldP spid="40" grpId="1"/>
      <p:bldP spid="5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FAC8E03F-2077-44DA-8CC3-12FFD211C0B7}"/>
              </a:ext>
            </a:extLst>
          </p:cNvPr>
          <p:cNvSpPr/>
          <p:nvPr/>
        </p:nvSpPr>
        <p:spPr>
          <a:xfrm>
            <a:off x="1138048" y="1895320"/>
            <a:ext cx="1218775" cy="11987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  <a:p>
            <a:r>
              <a:rPr lang="hu-HU" sz="1600" dirty="0">
                <a:solidFill>
                  <a:schemeClr val="tx1"/>
                </a:solidFill>
              </a:rPr>
              <a:t>név</a:t>
            </a:r>
          </a:p>
          <a:p>
            <a:r>
              <a:rPr lang="hu-HU" sz="1600" dirty="0" err="1">
                <a:solidFill>
                  <a:schemeClr val="tx1"/>
                </a:solidFill>
              </a:rPr>
              <a:t>szig.szám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lakcím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DEEAE8A-805C-4968-9239-FFC6C159662F}"/>
              </a:ext>
            </a:extLst>
          </p:cNvPr>
          <p:cNvSpPr/>
          <p:nvPr/>
        </p:nvSpPr>
        <p:spPr>
          <a:xfrm>
            <a:off x="1747436" y="3917784"/>
            <a:ext cx="1367884" cy="10576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Házasság</a:t>
            </a:r>
          </a:p>
          <a:p>
            <a:r>
              <a:rPr lang="hu-HU" sz="1600" dirty="0">
                <a:solidFill>
                  <a:schemeClr val="tx1"/>
                </a:solidFill>
              </a:rPr>
              <a:t>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hely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7803FB8-2CD0-4B56-BCD7-B36C6F0912B0}"/>
              </a:ext>
            </a:extLst>
          </p:cNvPr>
          <p:cNvSpPr/>
          <p:nvPr/>
        </p:nvSpPr>
        <p:spPr>
          <a:xfrm>
            <a:off x="3974164" y="2169469"/>
            <a:ext cx="1546817" cy="8210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Nászajándék</a:t>
            </a:r>
          </a:p>
          <a:p>
            <a:r>
              <a:rPr lang="hu-HU" sz="1600" dirty="0">
                <a:solidFill>
                  <a:schemeClr val="tx1"/>
                </a:solidFill>
              </a:rPr>
              <a:t>leírás</a:t>
            </a:r>
          </a:p>
        </p:txBody>
      </p:sp>
      <p:cxnSp>
        <p:nvCxnSpPr>
          <p:cNvPr id="8" name="Összekötő: szögletes 7">
            <a:extLst>
              <a:ext uri="{FF2B5EF4-FFF2-40B4-BE49-F238E27FC236}">
                <a16:creationId xmlns:a16="http://schemas.microsoft.com/office/drawing/2014/main" id="{0EC45657-F00E-4515-93AB-43B5CBDEE788}"/>
              </a:ext>
            </a:extLst>
          </p:cNvPr>
          <p:cNvCxnSpPr>
            <a:cxnSpLocks/>
            <a:stCxn id="47" idx="1"/>
            <a:endCxn id="37" idx="1"/>
          </p:cNvCxnSpPr>
          <p:nvPr/>
        </p:nvCxnSpPr>
        <p:spPr>
          <a:xfrm rot="10800000">
            <a:off x="1138049" y="2582703"/>
            <a:ext cx="609387" cy="1891608"/>
          </a:xfrm>
          <a:prstGeom prst="bentConnector3">
            <a:avLst>
              <a:gd name="adj1" fmla="val 19817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Összekötő: szögletes 13">
            <a:extLst>
              <a:ext uri="{FF2B5EF4-FFF2-40B4-BE49-F238E27FC236}">
                <a16:creationId xmlns:a16="http://schemas.microsoft.com/office/drawing/2014/main" id="{F4437C74-BAB1-401D-84A9-388AD39BA3CD}"/>
              </a:ext>
            </a:extLst>
          </p:cNvPr>
          <p:cNvCxnSpPr>
            <a:cxnSpLocks/>
            <a:stCxn id="47" idx="3"/>
            <a:endCxn id="33" idx="3"/>
          </p:cNvCxnSpPr>
          <p:nvPr/>
        </p:nvCxnSpPr>
        <p:spPr>
          <a:xfrm flipH="1" flipV="1">
            <a:off x="2363553" y="2068022"/>
            <a:ext cx="751767" cy="2406289"/>
          </a:xfrm>
          <a:prstGeom prst="bentConnector3">
            <a:avLst>
              <a:gd name="adj1" fmla="val -3040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E6B8678-4308-4BA6-84B0-4F1920A8FC9B}"/>
              </a:ext>
            </a:extLst>
          </p:cNvPr>
          <p:cNvSpPr txBox="1"/>
          <p:nvPr/>
        </p:nvSpPr>
        <p:spPr>
          <a:xfrm>
            <a:off x="865321" y="229446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1AE6308-C3D3-4878-A31F-BD928EFA4548}"/>
              </a:ext>
            </a:extLst>
          </p:cNvPr>
          <p:cNvSpPr txBox="1"/>
          <p:nvPr/>
        </p:nvSpPr>
        <p:spPr>
          <a:xfrm>
            <a:off x="500981" y="4463504"/>
            <a:ext cx="13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tanúskodik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AE74F086-1FCB-4588-9910-561EE50A7ABB}"/>
              </a:ext>
            </a:extLst>
          </p:cNvPr>
          <p:cNvCxnSpPr>
            <a:cxnSpLocks/>
            <a:stCxn id="3" idx="2"/>
            <a:endCxn id="37" idx="3"/>
          </p:cNvCxnSpPr>
          <p:nvPr/>
        </p:nvCxnSpPr>
        <p:spPr>
          <a:xfrm rot="5400000" flipH="1" flipV="1">
            <a:off x="1796422" y="2533716"/>
            <a:ext cx="511413" cy="609387"/>
          </a:xfrm>
          <a:prstGeom prst="bentConnector4">
            <a:avLst>
              <a:gd name="adj1" fmla="val -44700"/>
              <a:gd name="adj2" fmla="val 1375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2DA2F1BE-11BA-41C5-809E-882A971D185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31378" y="3330170"/>
            <a:ext cx="0" cy="58761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C9F44D07-3FD6-4E21-B01F-FD54E5D96905}"/>
              </a:ext>
            </a:extLst>
          </p:cNvPr>
          <p:cNvSpPr txBox="1"/>
          <p:nvPr/>
        </p:nvSpPr>
        <p:spPr>
          <a:xfrm>
            <a:off x="1497453" y="4123368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93" name="Szövegdoboz 92">
            <a:extLst>
              <a:ext uri="{FF2B5EF4-FFF2-40B4-BE49-F238E27FC236}">
                <a16:creationId xmlns:a16="http://schemas.microsoft.com/office/drawing/2014/main" id="{55D3AAD2-2DC0-46D1-BF6B-D07CAC98A274}"/>
              </a:ext>
            </a:extLst>
          </p:cNvPr>
          <p:cNvSpPr txBox="1"/>
          <p:nvPr/>
        </p:nvSpPr>
        <p:spPr>
          <a:xfrm>
            <a:off x="1107797" y="3271802"/>
            <a:ext cx="1465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házasodik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87B1A891-567F-4D24-A686-4A3E7023F3D4}"/>
              </a:ext>
            </a:extLst>
          </p:cNvPr>
          <p:cNvSpPr txBox="1"/>
          <p:nvPr/>
        </p:nvSpPr>
        <p:spPr>
          <a:xfrm>
            <a:off x="2303692" y="1705709"/>
            <a:ext cx="30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  <a:endParaRPr lang="hu-HU" sz="280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E263C6E5-6E64-4B18-B920-2E83BF692DB7}"/>
              </a:ext>
            </a:extLst>
          </p:cNvPr>
          <p:cNvSpPr/>
          <p:nvPr/>
        </p:nvSpPr>
        <p:spPr>
          <a:xfrm>
            <a:off x="3974157" y="2494324"/>
            <a:ext cx="1546817" cy="2762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D282A126-B39B-4BFC-972C-934F3AAB95E6}"/>
              </a:ext>
            </a:extLst>
          </p:cNvPr>
          <p:cNvSpPr/>
          <p:nvPr/>
        </p:nvSpPr>
        <p:spPr>
          <a:xfrm>
            <a:off x="1138048" y="2240893"/>
            <a:ext cx="1218775" cy="683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8F94AB83-E74C-4F1F-9379-19481A60E660}"/>
              </a:ext>
            </a:extLst>
          </p:cNvPr>
          <p:cNvSpPr/>
          <p:nvPr/>
        </p:nvSpPr>
        <p:spPr>
          <a:xfrm>
            <a:off x="1747435" y="4240077"/>
            <a:ext cx="1367885" cy="4684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71" name="Egyenes összekötő 70">
            <a:extLst>
              <a:ext uri="{FF2B5EF4-FFF2-40B4-BE49-F238E27FC236}">
                <a16:creationId xmlns:a16="http://schemas.microsoft.com/office/drawing/2014/main" id="{AD384F1B-49C1-4EE8-A895-93AF2A71EB7B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49477" y="2632443"/>
            <a:ext cx="624680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586DDB57-688B-4063-8F98-F40B0A0C5DE0}"/>
              </a:ext>
            </a:extLst>
          </p:cNvPr>
          <p:cNvSpPr txBox="1"/>
          <p:nvPr/>
        </p:nvSpPr>
        <p:spPr>
          <a:xfrm>
            <a:off x="2293410" y="2294465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AD01C3B-2B46-4316-9EFC-F1A71D9A5392}"/>
              </a:ext>
            </a:extLst>
          </p:cNvPr>
          <p:cNvSpPr txBox="1"/>
          <p:nvPr/>
        </p:nvSpPr>
        <p:spPr>
          <a:xfrm>
            <a:off x="2125987" y="188335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90" name="Szövegdoboz 89">
            <a:extLst>
              <a:ext uri="{FF2B5EF4-FFF2-40B4-BE49-F238E27FC236}">
                <a16:creationId xmlns:a16="http://schemas.microsoft.com/office/drawing/2014/main" id="{547E00D8-EB7D-4961-9E9C-1B771BFA8983}"/>
              </a:ext>
            </a:extLst>
          </p:cNvPr>
          <p:cNvSpPr txBox="1"/>
          <p:nvPr/>
        </p:nvSpPr>
        <p:spPr>
          <a:xfrm>
            <a:off x="3080675" y="4123369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62392A5E-AD93-4504-91C0-0FA31F3C5B48}"/>
              </a:ext>
            </a:extLst>
          </p:cNvPr>
          <p:cNvSpPr txBox="1"/>
          <p:nvPr/>
        </p:nvSpPr>
        <p:spPr>
          <a:xfrm>
            <a:off x="2541234" y="1741634"/>
            <a:ext cx="124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ajándékoz</a:t>
            </a:r>
            <a:r>
              <a:rPr lang="hu-HU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59DD6ACB-9478-4794-B100-15CB7FF9A6DB}"/>
              </a:ext>
            </a:extLst>
          </p:cNvPr>
          <p:cNvSpPr/>
          <p:nvPr/>
        </p:nvSpPr>
        <p:spPr>
          <a:xfrm>
            <a:off x="4749814" y="3672286"/>
            <a:ext cx="1506843" cy="1310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  <a:p>
            <a:r>
              <a:rPr lang="hu-HU" sz="1600" dirty="0">
                <a:solidFill>
                  <a:schemeClr val="tx1"/>
                </a:solidFill>
              </a:rPr>
              <a:t>név</a:t>
            </a:r>
          </a:p>
          <a:p>
            <a:r>
              <a:rPr lang="hu-HU" sz="1600" dirty="0" err="1">
                <a:solidFill>
                  <a:schemeClr val="tx1"/>
                </a:solidFill>
              </a:rPr>
              <a:t>szig.szám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lakcím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C437076F-4DE7-4BE6-95A8-10E19D36B17D}"/>
              </a:ext>
            </a:extLst>
          </p:cNvPr>
          <p:cNvSpPr/>
          <p:nvPr/>
        </p:nvSpPr>
        <p:spPr>
          <a:xfrm>
            <a:off x="4749815" y="5487657"/>
            <a:ext cx="1499499" cy="11194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Házasság</a:t>
            </a:r>
          </a:p>
          <a:p>
            <a:r>
              <a:rPr lang="hu-HU" sz="1600" dirty="0">
                <a:solidFill>
                  <a:schemeClr val="tx1"/>
                </a:solidFill>
              </a:rPr>
              <a:t>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hely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8CB2B426-F80F-476F-8B06-0D3A62C541D0}"/>
              </a:ext>
            </a:extLst>
          </p:cNvPr>
          <p:cNvSpPr/>
          <p:nvPr/>
        </p:nvSpPr>
        <p:spPr>
          <a:xfrm>
            <a:off x="6921389" y="4327696"/>
            <a:ext cx="1506855" cy="8152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Nászajándék</a:t>
            </a:r>
          </a:p>
          <a:p>
            <a:r>
              <a:rPr lang="hu-HU" sz="1600" dirty="0">
                <a:solidFill>
                  <a:schemeClr val="tx1"/>
                </a:solidFill>
              </a:rPr>
              <a:t>leírás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C7DBF04E-EC2C-4015-8A47-32580DA94F6B}"/>
              </a:ext>
            </a:extLst>
          </p:cNvPr>
          <p:cNvCxnSpPr>
            <a:cxnSpLocks/>
            <a:stCxn id="44" idx="1"/>
            <a:endCxn id="57" idx="1"/>
          </p:cNvCxnSpPr>
          <p:nvPr/>
        </p:nvCxnSpPr>
        <p:spPr>
          <a:xfrm rot="10800000">
            <a:off x="4735278" y="3841144"/>
            <a:ext cx="14536" cy="2238515"/>
          </a:xfrm>
          <a:prstGeom prst="bentConnector3">
            <a:avLst>
              <a:gd name="adj1" fmla="val 508562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19831B8-38D2-4BA5-8741-05A752111CB5}"/>
              </a:ext>
            </a:extLst>
          </p:cNvPr>
          <p:cNvCxnSpPr>
            <a:cxnSpLocks/>
            <a:stCxn id="29" idx="0"/>
            <a:endCxn id="49" idx="3"/>
          </p:cNvCxnSpPr>
          <p:nvPr/>
        </p:nvCxnSpPr>
        <p:spPr>
          <a:xfrm rot="16200000" flipV="1">
            <a:off x="6721098" y="3373977"/>
            <a:ext cx="489278" cy="14181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440B2F17-B0A2-448E-AC70-24872EA353BB}"/>
              </a:ext>
            </a:extLst>
          </p:cNvPr>
          <p:cNvSpPr txBox="1"/>
          <p:nvPr/>
        </p:nvSpPr>
        <p:spPr>
          <a:xfrm>
            <a:off x="4496100" y="35551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BB61DEC-AE57-4CB6-B7CC-25FD0E3AC6EA}"/>
              </a:ext>
            </a:extLst>
          </p:cNvPr>
          <p:cNvSpPr txBox="1"/>
          <p:nvPr/>
        </p:nvSpPr>
        <p:spPr>
          <a:xfrm>
            <a:off x="3414593" y="6031897"/>
            <a:ext cx="13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tanúskodik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F8EF7AE5-2159-49E0-A002-FD9D52D3AF14}"/>
              </a:ext>
            </a:extLst>
          </p:cNvPr>
          <p:cNvSpPr txBox="1"/>
          <p:nvPr/>
        </p:nvSpPr>
        <p:spPr>
          <a:xfrm>
            <a:off x="4489688" y="5758058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062B2DA-00FB-4A36-9273-4370FD86AE05}"/>
              </a:ext>
            </a:extLst>
          </p:cNvPr>
          <p:cNvSpPr txBox="1"/>
          <p:nvPr/>
        </p:nvSpPr>
        <p:spPr>
          <a:xfrm>
            <a:off x="4280618" y="5052869"/>
            <a:ext cx="130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házasodik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▼</a:t>
            </a:r>
            <a:endParaRPr lang="hu-HU" sz="1600" dirty="0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B32B07DC-8DD4-4762-A30D-FB45198EE995}"/>
              </a:ext>
            </a:extLst>
          </p:cNvPr>
          <p:cNvSpPr/>
          <p:nvPr/>
        </p:nvSpPr>
        <p:spPr>
          <a:xfrm>
            <a:off x="6921390" y="4613118"/>
            <a:ext cx="1506854" cy="30791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1AA11A1-9878-4943-8AE4-83A7609C8C7F}"/>
              </a:ext>
            </a:extLst>
          </p:cNvPr>
          <p:cNvSpPr/>
          <p:nvPr/>
        </p:nvSpPr>
        <p:spPr>
          <a:xfrm>
            <a:off x="4749814" y="3995533"/>
            <a:ext cx="1506843" cy="4920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179E3BFC-7129-4460-B9B7-3C4BE403368A}"/>
              </a:ext>
            </a:extLst>
          </p:cNvPr>
          <p:cNvSpPr/>
          <p:nvPr/>
        </p:nvSpPr>
        <p:spPr>
          <a:xfrm>
            <a:off x="4749814" y="5809649"/>
            <a:ext cx="1497688" cy="540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07063A9A-D859-4FD1-923E-CD0D1C733FE3}"/>
              </a:ext>
            </a:extLst>
          </p:cNvPr>
          <p:cNvSpPr txBox="1"/>
          <p:nvPr/>
        </p:nvSpPr>
        <p:spPr>
          <a:xfrm>
            <a:off x="5510156" y="49100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7F4745BC-58EB-438B-88BD-F9CF1FB455D3}"/>
              </a:ext>
            </a:extLst>
          </p:cNvPr>
          <p:cNvSpPr txBox="1"/>
          <p:nvPr/>
        </p:nvSpPr>
        <p:spPr>
          <a:xfrm>
            <a:off x="6019091" y="365375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1DB5386A-919A-41D2-82E2-EC7338B0AEC8}"/>
              </a:ext>
            </a:extLst>
          </p:cNvPr>
          <p:cNvCxnSpPr>
            <a:cxnSpLocks/>
            <a:stCxn id="44" idx="3"/>
            <a:endCxn id="29" idx="2"/>
          </p:cNvCxnSpPr>
          <p:nvPr/>
        </p:nvCxnSpPr>
        <p:spPr>
          <a:xfrm flipV="1">
            <a:off x="6247502" y="5142944"/>
            <a:ext cx="1427315" cy="936714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F25BA0A0-0745-4110-8303-666BE7CA2923}"/>
              </a:ext>
            </a:extLst>
          </p:cNvPr>
          <p:cNvSpPr txBox="1"/>
          <p:nvPr/>
        </p:nvSpPr>
        <p:spPr>
          <a:xfrm>
            <a:off x="6467851" y="6029701"/>
            <a:ext cx="711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kap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96B5AA5E-80ED-4A9F-A040-CF3558450AE2}"/>
              </a:ext>
            </a:extLst>
          </p:cNvPr>
          <p:cNvSpPr txBox="1"/>
          <p:nvPr/>
        </p:nvSpPr>
        <p:spPr>
          <a:xfrm>
            <a:off x="7641483" y="5051079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66F4245-4F62-497D-B266-53318B218406}"/>
              </a:ext>
            </a:extLst>
          </p:cNvPr>
          <p:cNvSpPr txBox="1"/>
          <p:nvPr/>
        </p:nvSpPr>
        <p:spPr>
          <a:xfrm>
            <a:off x="7641483" y="4026944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883C0922-29FE-436A-8124-60203C9D7688}"/>
              </a:ext>
            </a:extLst>
          </p:cNvPr>
          <p:cNvSpPr txBox="1"/>
          <p:nvPr/>
        </p:nvSpPr>
        <p:spPr>
          <a:xfrm>
            <a:off x="4735278" y="365647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58" name="Egyenes összekötő 57">
            <a:extLst>
              <a:ext uri="{FF2B5EF4-FFF2-40B4-BE49-F238E27FC236}">
                <a16:creationId xmlns:a16="http://schemas.microsoft.com/office/drawing/2014/main" id="{0D5D46CB-9E26-4A38-8922-F45888C77E3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499565" y="4983106"/>
            <a:ext cx="3671" cy="504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B05B245E-6FBA-438B-9CAF-CDA7696B9190}"/>
              </a:ext>
            </a:extLst>
          </p:cNvPr>
          <p:cNvSpPr txBox="1"/>
          <p:nvPr/>
        </p:nvSpPr>
        <p:spPr>
          <a:xfrm>
            <a:off x="5489428" y="5198622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3DE223F4-061D-4BA1-8913-7D74EDF1FBEE}"/>
              </a:ext>
            </a:extLst>
          </p:cNvPr>
          <p:cNvSpPr txBox="1"/>
          <p:nvPr/>
        </p:nvSpPr>
        <p:spPr>
          <a:xfrm>
            <a:off x="140895" y="250901"/>
            <a:ext cx="85362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9. Egy személynek ismerjük a nevét, személyi igazolványszámát és a címét. Két személy </a:t>
            </a:r>
            <a:br>
              <a:rPr lang="hu-HU" dirty="0"/>
            </a:br>
            <a:r>
              <a:rPr lang="hu-HU" dirty="0"/>
              <a:t>     között lehetséges viszony a házasság. Egy személynek legfeljebb egy házastársa lehet. </a:t>
            </a:r>
            <a:br>
              <a:rPr lang="hu-HU" dirty="0"/>
            </a:br>
            <a:r>
              <a:rPr lang="hu-HU" dirty="0"/>
              <a:t>     A házasság jellemzője a házasságkötés helye és ideje. A házasságkötésen pontosan két </a:t>
            </a:r>
            <a:br>
              <a:rPr lang="hu-HU" dirty="0"/>
            </a:br>
            <a:r>
              <a:rPr lang="hu-HU" dirty="0"/>
              <a:t>     személy tanúskodik. A házasságkötés során a házasulandók nászajándékokat kapnak, </a:t>
            </a:r>
            <a:br>
              <a:rPr lang="hu-HU" dirty="0"/>
            </a:br>
            <a:r>
              <a:rPr lang="hu-HU" dirty="0"/>
              <a:t>     amelyeket egy személy ad. A nászajándékot a leírása jellemzi. 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5AF652FF-92E8-4F1B-AF7F-BB7FC29D62EE}"/>
              </a:ext>
            </a:extLst>
          </p:cNvPr>
          <p:cNvSpPr txBox="1"/>
          <p:nvPr/>
        </p:nvSpPr>
        <p:spPr>
          <a:xfrm>
            <a:off x="6337840" y="353978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ad</a:t>
            </a:r>
            <a:r>
              <a:rPr lang="hu-HU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1D4F956-7C32-49D4-BD91-8D54916DFE87}"/>
              </a:ext>
            </a:extLst>
          </p:cNvPr>
          <p:cNvCxnSpPr>
            <a:cxnSpLocks/>
          </p:cNvCxnSpPr>
          <p:nvPr/>
        </p:nvCxnSpPr>
        <p:spPr>
          <a:xfrm>
            <a:off x="6663486" y="3853877"/>
            <a:ext cx="14003" cy="222578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29FD6814-5703-4B5B-8705-346DFC29206F}"/>
              </a:ext>
            </a:extLst>
          </p:cNvPr>
          <p:cNvSpPr txBox="1"/>
          <p:nvPr/>
        </p:nvSpPr>
        <p:spPr>
          <a:xfrm>
            <a:off x="6644975" y="5318380"/>
            <a:ext cx="898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implies</a:t>
            </a:r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65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5" grpId="0"/>
      <p:bldP spid="17" grpId="0"/>
      <p:bldP spid="50" grpId="0"/>
      <p:bldP spid="93" grpId="0"/>
      <p:bldP spid="117" grpId="0"/>
      <p:bldP spid="7" grpId="0" animBg="1"/>
      <p:bldP spid="37" grpId="0" animBg="1"/>
      <p:bldP spid="47" grpId="0" animBg="1"/>
      <p:bldP spid="75" grpId="0"/>
      <p:bldP spid="33" grpId="0"/>
      <p:bldP spid="90" grpId="0"/>
      <p:bldP spid="94" grpId="0"/>
      <p:bldP spid="27" grpId="0" animBg="1"/>
      <p:bldP spid="28" grpId="0" animBg="1"/>
      <p:bldP spid="29" grpId="0" animBg="1"/>
      <p:bldP spid="32" grpId="0"/>
      <p:bldP spid="35" grpId="0"/>
      <p:bldP spid="38" grpId="0"/>
      <p:bldP spid="39" grpId="0"/>
      <p:bldP spid="41" grpId="0" animBg="1"/>
      <p:bldP spid="43" grpId="0" animBg="1"/>
      <p:bldP spid="44" grpId="0" animBg="1"/>
      <p:bldP spid="45" grpId="0"/>
      <p:bldP spid="49" grpId="0"/>
      <p:bldP spid="54" grpId="0"/>
      <p:bldP spid="55" grpId="0"/>
      <p:bldP spid="56" grpId="0"/>
      <p:bldP spid="57" grpId="0"/>
      <p:bldP spid="59" grpId="0"/>
      <p:bldP spid="79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E36D9A1-B83D-4499-93C1-79C9EB6D5525}"/>
              </a:ext>
            </a:extLst>
          </p:cNvPr>
          <p:cNvSpPr/>
          <p:nvPr/>
        </p:nvSpPr>
        <p:spPr>
          <a:xfrm>
            <a:off x="1361440" y="1746192"/>
            <a:ext cx="975434" cy="353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Könyv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896F5745-B37A-4C7B-9C76-EA370B0445B4}"/>
              </a:ext>
            </a:extLst>
          </p:cNvPr>
          <p:cNvSpPr/>
          <p:nvPr/>
        </p:nvSpPr>
        <p:spPr>
          <a:xfrm>
            <a:off x="3735097" y="1746193"/>
            <a:ext cx="975434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Fejezet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51A225BC-B995-48EA-8D51-AF7A44CBEC12}"/>
              </a:ext>
            </a:extLst>
          </p:cNvPr>
          <p:cNvSpPr/>
          <p:nvPr/>
        </p:nvSpPr>
        <p:spPr>
          <a:xfrm>
            <a:off x="5986252" y="1744372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Oldal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9F6A5EA-24C0-4E9E-8A53-D5263C5CC1BC}"/>
              </a:ext>
            </a:extLst>
          </p:cNvPr>
          <p:cNvSpPr txBox="1"/>
          <p:nvPr/>
        </p:nvSpPr>
        <p:spPr>
          <a:xfrm>
            <a:off x="6649868" y="18269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4032AB1-9D89-4974-91C0-0F5B6BFDD63A}"/>
              </a:ext>
            </a:extLst>
          </p:cNvPr>
          <p:cNvSpPr txBox="1"/>
          <p:nvPr/>
        </p:nvSpPr>
        <p:spPr>
          <a:xfrm>
            <a:off x="3469967" y="1625194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F726B008-3108-4D03-A5FF-A17EC61F002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36874" y="1922747"/>
            <a:ext cx="139822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E30FB55A-26A5-47E7-AC64-B45675FD87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710531" y="1922748"/>
            <a:ext cx="1275721" cy="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mbusz 34">
            <a:extLst>
              <a:ext uri="{FF2B5EF4-FFF2-40B4-BE49-F238E27FC236}">
                <a16:creationId xmlns:a16="http://schemas.microsoft.com/office/drawing/2014/main" id="{65F09358-E66A-415D-9585-8D1C839D200B}"/>
              </a:ext>
            </a:extLst>
          </p:cNvPr>
          <p:cNvSpPr/>
          <p:nvPr/>
        </p:nvSpPr>
        <p:spPr>
          <a:xfrm>
            <a:off x="2352245" y="1848255"/>
            <a:ext cx="240666" cy="156530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8" name="Rombusz 37">
            <a:extLst>
              <a:ext uri="{FF2B5EF4-FFF2-40B4-BE49-F238E27FC236}">
                <a16:creationId xmlns:a16="http://schemas.microsoft.com/office/drawing/2014/main" id="{C928BA5C-CB88-4CDF-9E65-4492FFEAA6B6}"/>
              </a:ext>
            </a:extLst>
          </p:cNvPr>
          <p:cNvSpPr/>
          <p:nvPr/>
        </p:nvSpPr>
        <p:spPr>
          <a:xfrm>
            <a:off x="4720189" y="1848255"/>
            <a:ext cx="231190" cy="147412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A1CFB7DD-A41E-4328-BC0B-65652A9010B3}"/>
              </a:ext>
            </a:extLst>
          </p:cNvPr>
          <p:cNvSpPr txBox="1"/>
          <p:nvPr/>
        </p:nvSpPr>
        <p:spPr>
          <a:xfrm>
            <a:off x="5090689" y="1867964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i="1" dirty="0"/>
              <a:t>,</a:t>
            </a:r>
          </a:p>
          <a:p>
            <a:pPr algn="ctr"/>
            <a:r>
              <a:rPr lang="hu-HU" sz="1600" i="1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46" name="Szövegdoboz 45">
            <a:extLst>
              <a:ext uri="{FF2B5EF4-FFF2-40B4-BE49-F238E27FC236}">
                <a16:creationId xmlns:a16="http://schemas.microsoft.com/office/drawing/2014/main" id="{69C1C445-1223-4AFA-A55A-034C1AC9A059}"/>
              </a:ext>
            </a:extLst>
          </p:cNvPr>
          <p:cNvSpPr txBox="1"/>
          <p:nvPr/>
        </p:nvSpPr>
        <p:spPr>
          <a:xfrm>
            <a:off x="2848839" y="1895192"/>
            <a:ext cx="9541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i="1" dirty="0"/>
              <a:t>,</a:t>
            </a:r>
          </a:p>
          <a:p>
            <a:pPr algn="ctr"/>
            <a:r>
              <a:rPr lang="hu-HU" sz="1600" i="1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2DCAE7A-0D7F-498A-ABC6-7D0E58A95322}"/>
              </a:ext>
            </a:extLst>
          </p:cNvPr>
          <p:cNvSpPr txBox="1"/>
          <p:nvPr/>
        </p:nvSpPr>
        <p:spPr>
          <a:xfrm>
            <a:off x="5730215" y="1643786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F1A49EA4-9D6B-4AB3-8B29-3D791B46F844}"/>
              </a:ext>
            </a:extLst>
          </p:cNvPr>
          <p:cNvSpPr/>
          <p:nvPr/>
        </p:nvSpPr>
        <p:spPr>
          <a:xfrm>
            <a:off x="1331725" y="4400958"/>
            <a:ext cx="975434" cy="353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Könyv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70BC170D-E023-4841-9043-13FE5830AEFC}"/>
              </a:ext>
            </a:extLst>
          </p:cNvPr>
          <p:cNvSpPr/>
          <p:nvPr/>
        </p:nvSpPr>
        <p:spPr>
          <a:xfrm>
            <a:off x="3588652" y="3683963"/>
            <a:ext cx="1170119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Fejezet</a:t>
            </a:r>
          </a:p>
        </p:txBody>
      </p: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935E5AA9-CE5D-4BFF-A55B-B12B9D629C23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2307159" y="3860518"/>
            <a:ext cx="1281493" cy="7169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CFC5E488-8D6A-4702-A57B-739B0CB7D227}"/>
              </a:ext>
            </a:extLst>
          </p:cNvPr>
          <p:cNvSpPr/>
          <p:nvPr/>
        </p:nvSpPr>
        <p:spPr>
          <a:xfrm>
            <a:off x="3600389" y="4164479"/>
            <a:ext cx="1155034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Fejezet</a:t>
            </a:r>
          </a:p>
        </p:txBody>
      </p: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096570B1-09F9-490C-B483-7FA476BE05D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2307159" y="4341034"/>
            <a:ext cx="1293230" cy="23647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E45701FA-08DE-4870-996B-A1F080482148}"/>
              </a:ext>
            </a:extLst>
          </p:cNvPr>
          <p:cNvSpPr/>
          <p:nvPr/>
        </p:nvSpPr>
        <p:spPr>
          <a:xfrm>
            <a:off x="3588652" y="4664525"/>
            <a:ext cx="1155034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3 : Fejezet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57416A38-73F6-4E23-9C81-1B791554F4A1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>
            <a:off x="2307159" y="4577513"/>
            <a:ext cx="1281493" cy="2635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églalap 31">
            <a:extLst>
              <a:ext uri="{FF2B5EF4-FFF2-40B4-BE49-F238E27FC236}">
                <a16:creationId xmlns:a16="http://schemas.microsoft.com/office/drawing/2014/main" id="{25D452C3-DD90-40BC-92B4-650EC8FDEDEF}"/>
              </a:ext>
            </a:extLst>
          </p:cNvPr>
          <p:cNvSpPr/>
          <p:nvPr/>
        </p:nvSpPr>
        <p:spPr>
          <a:xfrm>
            <a:off x="3588652" y="5154104"/>
            <a:ext cx="1155034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4 : Fejezet</a:t>
            </a:r>
          </a:p>
        </p:txBody>
      </p: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16F177BC-9D04-4122-BB98-8C66A1B12C16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>
            <a:off x="2307159" y="4577513"/>
            <a:ext cx="1281493" cy="7531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églalap 39">
            <a:extLst>
              <a:ext uri="{FF2B5EF4-FFF2-40B4-BE49-F238E27FC236}">
                <a16:creationId xmlns:a16="http://schemas.microsoft.com/office/drawing/2014/main" id="{6D807D71-1E26-48C5-B555-2B5D8397AA36}"/>
              </a:ext>
            </a:extLst>
          </p:cNvPr>
          <p:cNvSpPr/>
          <p:nvPr/>
        </p:nvSpPr>
        <p:spPr>
          <a:xfrm>
            <a:off x="6033411" y="2977350"/>
            <a:ext cx="1185401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Oldal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D826A8B8-78ED-4D47-8683-CA7F7F5F247D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4758771" y="3153905"/>
            <a:ext cx="1274640" cy="70661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750F3393-8E0C-4621-8595-DF357C8E900C}"/>
              </a:ext>
            </a:extLst>
          </p:cNvPr>
          <p:cNvSpPr/>
          <p:nvPr/>
        </p:nvSpPr>
        <p:spPr>
          <a:xfrm>
            <a:off x="6045148" y="3457865"/>
            <a:ext cx="1170118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Oldal</a:t>
            </a:r>
          </a:p>
        </p:txBody>
      </p:sp>
      <p:cxnSp>
        <p:nvCxnSpPr>
          <p:cNvPr id="43" name="Összekötő: szögletes 42">
            <a:extLst>
              <a:ext uri="{FF2B5EF4-FFF2-40B4-BE49-F238E27FC236}">
                <a16:creationId xmlns:a16="http://schemas.microsoft.com/office/drawing/2014/main" id="{6FCB56EE-A7A6-4939-83B2-26623CA286E8}"/>
              </a:ext>
            </a:extLst>
          </p:cNvPr>
          <p:cNvCxnSpPr>
            <a:cxnSpLocks/>
            <a:stCxn id="17" idx="3"/>
            <a:endCxn id="42" idx="1"/>
          </p:cNvCxnSpPr>
          <p:nvPr/>
        </p:nvCxnSpPr>
        <p:spPr>
          <a:xfrm flipV="1">
            <a:off x="4758771" y="3634420"/>
            <a:ext cx="1286377" cy="2260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églalap 43">
            <a:extLst>
              <a:ext uri="{FF2B5EF4-FFF2-40B4-BE49-F238E27FC236}">
                <a16:creationId xmlns:a16="http://schemas.microsoft.com/office/drawing/2014/main" id="{00F518C1-B02E-45AB-908E-5BA53521DD4C}"/>
              </a:ext>
            </a:extLst>
          </p:cNvPr>
          <p:cNvSpPr/>
          <p:nvPr/>
        </p:nvSpPr>
        <p:spPr>
          <a:xfrm>
            <a:off x="6033412" y="3957911"/>
            <a:ext cx="1170118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3 : Oldal</a:t>
            </a:r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C4CEFC31-2E07-45A4-94B6-7299DEDF0376}"/>
              </a:ext>
            </a:extLst>
          </p:cNvPr>
          <p:cNvCxnSpPr>
            <a:cxnSpLocks/>
            <a:stCxn id="17" idx="3"/>
            <a:endCxn id="44" idx="1"/>
          </p:cNvCxnSpPr>
          <p:nvPr/>
        </p:nvCxnSpPr>
        <p:spPr>
          <a:xfrm>
            <a:off x="4758771" y="3860518"/>
            <a:ext cx="1274641" cy="2739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églalap 47">
            <a:extLst>
              <a:ext uri="{FF2B5EF4-FFF2-40B4-BE49-F238E27FC236}">
                <a16:creationId xmlns:a16="http://schemas.microsoft.com/office/drawing/2014/main" id="{B971E84B-07CB-4A6E-BB41-C0E0F3DB5C6B}"/>
              </a:ext>
            </a:extLst>
          </p:cNvPr>
          <p:cNvSpPr/>
          <p:nvPr/>
        </p:nvSpPr>
        <p:spPr>
          <a:xfrm>
            <a:off x="6033412" y="4447490"/>
            <a:ext cx="1170118" cy="35310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4 : Oldal</a:t>
            </a:r>
          </a:p>
        </p:txBody>
      </p: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C70B3B2D-70AB-4347-B54B-B059B53E0F49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4758771" y="3860518"/>
            <a:ext cx="1274641" cy="7635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820A1E6-2E9F-47E2-932C-484359B27BB5}"/>
              </a:ext>
            </a:extLst>
          </p:cNvPr>
          <p:cNvSpPr txBox="1"/>
          <p:nvPr/>
        </p:nvSpPr>
        <p:spPr>
          <a:xfrm>
            <a:off x="310551" y="453274"/>
            <a:ext cx="836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2. Egy könyv legalább egy fejezetből áll, egy fejezet pedig legalább egy oldalt tartalmaz. </a:t>
            </a:r>
          </a:p>
        </p:txBody>
      </p:sp>
      <p:sp>
        <p:nvSpPr>
          <p:cNvPr id="16" name="Rombusz 15">
            <a:extLst>
              <a:ext uri="{FF2B5EF4-FFF2-40B4-BE49-F238E27FC236}">
                <a16:creationId xmlns:a16="http://schemas.microsoft.com/office/drawing/2014/main" id="{763C73FC-34B7-4FD0-809D-DD59773A1045}"/>
              </a:ext>
            </a:extLst>
          </p:cNvPr>
          <p:cNvSpPr/>
          <p:nvPr/>
        </p:nvSpPr>
        <p:spPr>
          <a:xfrm>
            <a:off x="2307159" y="4500865"/>
            <a:ext cx="231757" cy="136572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9" name="Rombusz 38">
            <a:extLst>
              <a:ext uri="{FF2B5EF4-FFF2-40B4-BE49-F238E27FC236}">
                <a16:creationId xmlns:a16="http://schemas.microsoft.com/office/drawing/2014/main" id="{0E0C04B2-C59A-4766-AB24-16A7638BF1D7}"/>
              </a:ext>
            </a:extLst>
          </p:cNvPr>
          <p:cNvSpPr/>
          <p:nvPr/>
        </p:nvSpPr>
        <p:spPr>
          <a:xfrm>
            <a:off x="4757963" y="3806729"/>
            <a:ext cx="242054" cy="12100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3" name="Rombusz 62">
            <a:extLst>
              <a:ext uri="{FF2B5EF4-FFF2-40B4-BE49-F238E27FC236}">
                <a16:creationId xmlns:a16="http://schemas.microsoft.com/office/drawing/2014/main" id="{3B8A36EC-FB18-4B78-B649-912B0F5698FB}"/>
              </a:ext>
            </a:extLst>
          </p:cNvPr>
          <p:cNvSpPr/>
          <p:nvPr/>
        </p:nvSpPr>
        <p:spPr>
          <a:xfrm>
            <a:off x="4763141" y="4310068"/>
            <a:ext cx="242054" cy="12100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4" name="Rombusz 63">
            <a:extLst>
              <a:ext uri="{FF2B5EF4-FFF2-40B4-BE49-F238E27FC236}">
                <a16:creationId xmlns:a16="http://schemas.microsoft.com/office/drawing/2014/main" id="{1E2C2369-C6BF-434D-B628-CCE4F86DDF8C}"/>
              </a:ext>
            </a:extLst>
          </p:cNvPr>
          <p:cNvSpPr/>
          <p:nvPr/>
        </p:nvSpPr>
        <p:spPr>
          <a:xfrm>
            <a:off x="4755423" y="4799647"/>
            <a:ext cx="242054" cy="12100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5" name="Rombusz 64">
            <a:extLst>
              <a:ext uri="{FF2B5EF4-FFF2-40B4-BE49-F238E27FC236}">
                <a16:creationId xmlns:a16="http://schemas.microsoft.com/office/drawing/2014/main" id="{17934772-BEE0-40CA-BB75-1FE3E20B3166}"/>
              </a:ext>
            </a:extLst>
          </p:cNvPr>
          <p:cNvSpPr/>
          <p:nvPr/>
        </p:nvSpPr>
        <p:spPr>
          <a:xfrm>
            <a:off x="4763141" y="5241547"/>
            <a:ext cx="242054" cy="12100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98031894-0692-48BB-A115-69B1275D21B9}"/>
              </a:ext>
            </a:extLst>
          </p:cNvPr>
          <p:cNvCxnSpPr>
            <a:cxnSpLocks/>
          </p:cNvCxnSpPr>
          <p:nvPr/>
        </p:nvCxnSpPr>
        <p:spPr>
          <a:xfrm>
            <a:off x="5024650" y="5300652"/>
            <a:ext cx="152326" cy="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358D7F32-A2FB-4BAE-AD88-7F5DC1715849}"/>
              </a:ext>
            </a:extLst>
          </p:cNvPr>
          <p:cNvCxnSpPr>
            <a:cxnSpLocks/>
          </p:cNvCxnSpPr>
          <p:nvPr/>
        </p:nvCxnSpPr>
        <p:spPr>
          <a:xfrm>
            <a:off x="5023269" y="4850143"/>
            <a:ext cx="152326" cy="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165E00BA-5332-4390-AD7A-D4228B32BC02}"/>
              </a:ext>
            </a:extLst>
          </p:cNvPr>
          <p:cNvCxnSpPr>
            <a:cxnSpLocks/>
          </p:cNvCxnSpPr>
          <p:nvPr/>
        </p:nvCxnSpPr>
        <p:spPr>
          <a:xfrm>
            <a:off x="4997477" y="4369871"/>
            <a:ext cx="152326" cy="13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174C07FA-D512-4904-888E-80D99116F5D2}"/>
              </a:ext>
            </a:extLst>
          </p:cNvPr>
          <p:cNvSpPr txBox="1"/>
          <p:nvPr/>
        </p:nvSpPr>
        <p:spPr>
          <a:xfrm>
            <a:off x="7179701" y="640472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</a:t>
            </a:r>
            <a:r>
              <a:rPr lang="hu-H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1.KVÍZ</a:t>
            </a:r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[</a:t>
            </a:r>
            <a:r>
              <a:rPr lang="hu-H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2.KVÍZ</a:t>
            </a:r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2995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23" grpId="0"/>
      <p:bldP spid="35" grpId="0" animBg="1"/>
      <p:bldP spid="38" grpId="0" animBg="1"/>
      <p:bldP spid="45" grpId="0"/>
      <p:bldP spid="46" grpId="0"/>
      <p:bldP spid="55" grpId="0"/>
      <p:bldP spid="15" grpId="0" animBg="1"/>
      <p:bldP spid="17" grpId="0" animBg="1"/>
      <p:bldP spid="22" grpId="0" animBg="1"/>
      <p:bldP spid="29" grpId="0" animBg="1"/>
      <p:bldP spid="32" grpId="0" animBg="1"/>
      <p:bldP spid="40" grpId="0" animBg="1"/>
      <p:bldP spid="42" grpId="0" animBg="1"/>
      <p:bldP spid="44" grpId="0" animBg="1"/>
      <p:bldP spid="48" grpId="0" animBg="1"/>
      <p:bldP spid="16" grpId="0" animBg="1"/>
      <p:bldP spid="39" grpId="0" animBg="1"/>
      <p:bldP spid="63" grpId="0" animBg="1"/>
      <p:bldP spid="64" grpId="0" animBg="1"/>
      <p:bldP spid="65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 21">
            <a:extLst>
              <a:ext uri="{FF2B5EF4-FFF2-40B4-BE49-F238E27FC236}">
                <a16:creationId xmlns:a16="http://schemas.microsoft.com/office/drawing/2014/main" id="{9173A87D-5415-426E-BA2C-CABD3EBD4B82}"/>
              </a:ext>
            </a:extLst>
          </p:cNvPr>
          <p:cNvSpPr/>
          <p:nvPr/>
        </p:nvSpPr>
        <p:spPr>
          <a:xfrm>
            <a:off x="667022" y="2018108"/>
            <a:ext cx="1524178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Metrókocsi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5578525B-999A-4243-8DCF-AA95B7E1783C}"/>
              </a:ext>
            </a:extLst>
          </p:cNvPr>
          <p:cNvSpPr/>
          <p:nvPr/>
        </p:nvSpPr>
        <p:spPr>
          <a:xfrm>
            <a:off x="2581147" y="2027339"/>
            <a:ext cx="1556586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Metrókocsi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6A4ECE06-5A6C-427E-BFAE-7CC45A6F3683}"/>
              </a:ext>
            </a:extLst>
          </p:cNvPr>
          <p:cNvSpPr/>
          <p:nvPr/>
        </p:nvSpPr>
        <p:spPr>
          <a:xfrm>
            <a:off x="4462582" y="2026752"/>
            <a:ext cx="152354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3 : Metrókocsi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8FCD37FA-8318-4198-A62B-045ECA207733}"/>
              </a:ext>
            </a:extLst>
          </p:cNvPr>
          <p:cNvSpPr/>
          <p:nvPr/>
        </p:nvSpPr>
        <p:spPr>
          <a:xfrm>
            <a:off x="6325009" y="2020046"/>
            <a:ext cx="152354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4 : Metrókocsi</a:t>
            </a: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3D7F1577-40FE-4078-8AE6-D5B3C04DCD92}"/>
              </a:ext>
            </a:extLst>
          </p:cNvPr>
          <p:cNvSpPr/>
          <p:nvPr/>
        </p:nvSpPr>
        <p:spPr>
          <a:xfrm>
            <a:off x="3252304" y="797206"/>
            <a:ext cx="2068726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Metrószerelvény</a:t>
            </a:r>
          </a:p>
        </p:txBody>
      </p: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43373D2E-805E-4EC2-AD28-3DD752FA3AF5}"/>
              </a:ext>
            </a:extLst>
          </p:cNvPr>
          <p:cNvCxnSpPr>
            <a:cxnSpLocks/>
            <a:stCxn id="26" idx="0"/>
            <a:endCxn id="27" idx="2"/>
          </p:cNvCxnSpPr>
          <p:nvPr/>
        </p:nvCxnSpPr>
        <p:spPr>
          <a:xfrm rot="16200000" flipV="1">
            <a:off x="5255077" y="188342"/>
            <a:ext cx="863294" cy="28001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Összekötő: szögletes 31">
            <a:extLst>
              <a:ext uri="{FF2B5EF4-FFF2-40B4-BE49-F238E27FC236}">
                <a16:creationId xmlns:a16="http://schemas.microsoft.com/office/drawing/2014/main" id="{9E741E1D-CE5A-4EE1-8EF3-B13DD5693B3A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rot="16200000" flipV="1">
            <a:off x="4320511" y="1122908"/>
            <a:ext cx="870000" cy="9376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933727C1-1B12-4E52-B1C2-DD9B121BACA7}"/>
              </a:ext>
            </a:extLst>
          </p:cNvPr>
          <p:cNvCxnSpPr>
            <a:cxnSpLocks/>
            <a:stCxn id="24" idx="0"/>
            <a:endCxn id="27" idx="2"/>
          </p:cNvCxnSpPr>
          <p:nvPr/>
        </p:nvCxnSpPr>
        <p:spPr>
          <a:xfrm rot="5400000" flipH="1" flipV="1">
            <a:off x="3387760" y="1128433"/>
            <a:ext cx="870587" cy="927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D27A4489-7DDB-4049-88FB-01EC8A3BC53D}"/>
              </a:ext>
            </a:extLst>
          </p:cNvPr>
          <p:cNvCxnSpPr>
            <a:cxnSpLocks/>
            <a:stCxn id="22" idx="0"/>
            <a:endCxn id="27" idx="2"/>
          </p:cNvCxnSpPr>
          <p:nvPr/>
        </p:nvCxnSpPr>
        <p:spPr>
          <a:xfrm rot="5400000" flipH="1" flipV="1">
            <a:off x="2427211" y="158652"/>
            <a:ext cx="861356" cy="28575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églalap 45">
            <a:extLst>
              <a:ext uri="{FF2B5EF4-FFF2-40B4-BE49-F238E27FC236}">
                <a16:creationId xmlns:a16="http://schemas.microsoft.com/office/drawing/2014/main" id="{73B57D41-BA17-4413-8F59-6EDEDC087DBC}"/>
              </a:ext>
            </a:extLst>
          </p:cNvPr>
          <p:cNvSpPr/>
          <p:nvPr/>
        </p:nvSpPr>
        <p:spPr>
          <a:xfrm>
            <a:off x="253584" y="2816898"/>
            <a:ext cx="1143415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 : Személy</a:t>
            </a:r>
          </a:p>
        </p:txBody>
      </p:sp>
      <p:cxnSp>
        <p:nvCxnSpPr>
          <p:cNvPr id="33" name="Egyenes összekötő 32">
            <a:extLst>
              <a:ext uri="{FF2B5EF4-FFF2-40B4-BE49-F238E27FC236}">
                <a16:creationId xmlns:a16="http://schemas.microsoft.com/office/drawing/2014/main" id="{6F535243-8835-4E71-9DAE-6146D1A6ED39}"/>
              </a:ext>
            </a:extLst>
          </p:cNvPr>
          <p:cNvCxnSpPr>
            <a:cxnSpLocks/>
            <a:stCxn id="46" idx="0"/>
            <a:endCxn id="22" idx="2"/>
          </p:cNvCxnSpPr>
          <p:nvPr/>
        </p:nvCxnSpPr>
        <p:spPr>
          <a:xfrm flipV="1">
            <a:off x="825292" y="2377654"/>
            <a:ext cx="603819" cy="4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49">
            <a:extLst>
              <a:ext uri="{FF2B5EF4-FFF2-40B4-BE49-F238E27FC236}">
                <a16:creationId xmlns:a16="http://schemas.microsoft.com/office/drawing/2014/main" id="{316C7581-F508-42C3-A692-2797169B31F9}"/>
              </a:ext>
            </a:extLst>
          </p:cNvPr>
          <p:cNvCxnSpPr>
            <a:cxnSpLocks/>
            <a:stCxn id="51" idx="0"/>
            <a:endCxn id="22" idx="2"/>
          </p:cNvCxnSpPr>
          <p:nvPr/>
        </p:nvCxnSpPr>
        <p:spPr>
          <a:xfrm flipH="1" flipV="1">
            <a:off x="1429111" y="2377654"/>
            <a:ext cx="708162" cy="4392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8BC05B9B-9E87-4729-A20F-F78E2E3E380E}"/>
              </a:ext>
            </a:extLst>
          </p:cNvPr>
          <p:cNvSpPr/>
          <p:nvPr/>
        </p:nvSpPr>
        <p:spPr>
          <a:xfrm>
            <a:off x="1557438" y="2816898"/>
            <a:ext cx="1159669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 : Személy</a:t>
            </a: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EB6CC9E8-6082-4265-A6FF-3ACF591F0E56}"/>
              </a:ext>
            </a:extLst>
          </p:cNvPr>
          <p:cNvSpPr/>
          <p:nvPr/>
        </p:nvSpPr>
        <p:spPr>
          <a:xfrm>
            <a:off x="2805770" y="2807045"/>
            <a:ext cx="1107341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 : Személy</a:t>
            </a:r>
          </a:p>
        </p:txBody>
      </p: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C0158B73-CD31-4A38-9C17-2E34F4223EFB}"/>
              </a:ext>
            </a:extLst>
          </p:cNvPr>
          <p:cNvCxnSpPr>
            <a:cxnSpLocks/>
            <a:stCxn id="58" idx="0"/>
            <a:endCxn id="25" idx="2"/>
          </p:cNvCxnSpPr>
          <p:nvPr/>
        </p:nvCxnSpPr>
        <p:spPr>
          <a:xfrm flipH="1" flipV="1">
            <a:off x="5224354" y="2386298"/>
            <a:ext cx="6537" cy="434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églalap 57">
            <a:extLst>
              <a:ext uri="{FF2B5EF4-FFF2-40B4-BE49-F238E27FC236}">
                <a16:creationId xmlns:a16="http://schemas.microsoft.com/office/drawing/2014/main" id="{60DA0667-FDDF-41F3-83A2-321B35F2B7C5}"/>
              </a:ext>
            </a:extLst>
          </p:cNvPr>
          <p:cNvSpPr/>
          <p:nvPr/>
        </p:nvSpPr>
        <p:spPr>
          <a:xfrm>
            <a:off x="4659183" y="2820305"/>
            <a:ext cx="1143415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 : Személy</a:t>
            </a:r>
          </a:p>
        </p:txBody>
      </p: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51516120-02DE-4BCC-BE06-D836A5384F2A}"/>
              </a:ext>
            </a:extLst>
          </p:cNvPr>
          <p:cNvCxnSpPr>
            <a:cxnSpLocks/>
            <a:stCxn id="54" idx="0"/>
            <a:endCxn id="24" idx="2"/>
          </p:cNvCxnSpPr>
          <p:nvPr/>
        </p:nvCxnSpPr>
        <p:spPr>
          <a:xfrm flipH="1" flipV="1">
            <a:off x="3359440" y="2386885"/>
            <a:ext cx="1" cy="420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doboz 3">
            <a:extLst>
              <a:ext uri="{FF2B5EF4-FFF2-40B4-BE49-F238E27FC236}">
                <a16:creationId xmlns:a16="http://schemas.microsoft.com/office/drawing/2014/main" id="{E9163AAC-9B81-4C1E-8F29-859F68C30CB7}"/>
              </a:ext>
            </a:extLst>
          </p:cNvPr>
          <p:cNvSpPr txBox="1"/>
          <p:nvPr/>
        </p:nvSpPr>
        <p:spPr>
          <a:xfrm>
            <a:off x="246333" y="87117"/>
            <a:ext cx="898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3. A metrószerelvényeken személyek utaznak. Egy metrószerelvény négy, öt, vagy hat kocsiból </a:t>
            </a:r>
            <a:br>
              <a:rPr lang="hu-HU" dirty="0"/>
            </a:br>
            <a:r>
              <a:rPr lang="hu-HU" dirty="0"/>
              <a:t>    áll. Egy kocsiba legfeljebb 135 személy szállhat be.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D0B47295-F1E3-42BC-8BCB-CA3E04B88DC2}"/>
              </a:ext>
            </a:extLst>
          </p:cNvPr>
          <p:cNvSpPr/>
          <p:nvPr/>
        </p:nvSpPr>
        <p:spPr>
          <a:xfrm>
            <a:off x="4469532" y="3609923"/>
            <a:ext cx="1771892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Metrószerelvény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7C05E95C-54B1-4290-9D7C-37C510165683}"/>
              </a:ext>
            </a:extLst>
          </p:cNvPr>
          <p:cNvSpPr/>
          <p:nvPr/>
        </p:nvSpPr>
        <p:spPr>
          <a:xfrm>
            <a:off x="4721400" y="4956703"/>
            <a:ext cx="1312940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Metrókocsi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B63C389-8B94-4928-B67E-F5D3EFF620B5}"/>
              </a:ext>
            </a:extLst>
          </p:cNvPr>
          <p:cNvSpPr/>
          <p:nvPr/>
        </p:nvSpPr>
        <p:spPr>
          <a:xfrm>
            <a:off x="7703046" y="4956702"/>
            <a:ext cx="975434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</p:txBody>
      </p:sp>
      <p:sp>
        <p:nvSpPr>
          <p:cNvPr id="56" name="Rombusz 55">
            <a:extLst>
              <a:ext uri="{FF2B5EF4-FFF2-40B4-BE49-F238E27FC236}">
                <a16:creationId xmlns:a16="http://schemas.microsoft.com/office/drawing/2014/main" id="{47B34139-41E9-47FA-8B03-B720C41D31E0}"/>
              </a:ext>
            </a:extLst>
          </p:cNvPr>
          <p:cNvSpPr/>
          <p:nvPr/>
        </p:nvSpPr>
        <p:spPr>
          <a:xfrm>
            <a:off x="5309544" y="3959761"/>
            <a:ext cx="127698" cy="240818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44F43F8D-8614-41A4-BA07-C01023C5D787}"/>
              </a:ext>
            </a:extLst>
          </p:cNvPr>
          <p:cNvCxnSpPr>
            <a:cxnSpLocks/>
            <a:stCxn id="53" idx="0"/>
            <a:endCxn id="49" idx="3"/>
          </p:cNvCxnSpPr>
          <p:nvPr/>
        </p:nvCxnSpPr>
        <p:spPr>
          <a:xfrm rot="16200000" flipV="1">
            <a:off x="6632591" y="3398529"/>
            <a:ext cx="1167006" cy="194933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67A57F1-077F-4726-8EB6-17AC809150C5}"/>
              </a:ext>
            </a:extLst>
          </p:cNvPr>
          <p:cNvSpPr txBox="1"/>
          <p:nvPr/>
        </p:nvSpPr>
        <p:spPr>
          <a:xfrm>
            <a:off x="5370408" y="4679558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4..6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A65620E-A7DB-40AA-8761-240456D99C8A}"/>
              </a:ext>
            </a:extLst>
          </p:cNvPr>
          <p:cNvSpPr txBox="1"/>
          <p:nvPr/>
        </p:nvSpPr>
        <p:spPr>
          <a:xfrm>
            <a:off x="6106552" y="5103199"/>
            <a:ext cx="960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beszáll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D18F6CCF-0F84-412B-9B34-552414730F4F}"/>
              </a:ext>
            </a:extLst>
          </p:cNvPr>
          <p:cNvSpPr txBox="1"/>
          <p:nvPr/>
        </p:nvSpPr>
        <p:spPr>
          <a:xfrm>
            <a:off x="5646272" y="4398259"/>
            <a:ext cx="984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dirty="0"/>
              <a:t>, </a:t>
            </a:r>
          </a:p>
          <a:p>
            <a:r>
              <a:rPr lang="hu-HU" sz="1600" i="1" dirty="0"/>
              <a:t>  </a:t>
            </a:r>
            <a:r>
              <a:rPr lang="hu-HU" sz="1600" i="1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8B457725-984D-4585-A7ED-65305B009107}"/>
              </a:ext>
            </a:extLst>
          </p:cNvPr>
          <p:cNvSpPr txBox="1"/>
          <p:nvPr/>
        </p:nvSpPr>
        <p:spPr>
          <a:xfrm>
            <a:off x="7057097" y="4825225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0..135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5E9780C9-8413-4A5B-9EAC-C4BFE90CD128}"/>
              </a:ext>
            </a:extLst>
          </p:cNvPr>
          <p:cNvSpPr txBox="1"/>
          <p:nvPr/>
        </p:nvSpPr>
        <p:spPr>
          <a:xfrm>
            <a:off x="6895096" y="3473921"/>
            <a:ext cx="89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utazik</a:t>
            </a:r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7F121D14-CA76-40CE-97CC-3DAE78EC6F4E}"/>
              </a:ext>
            </a:extLst>
          </p:cNvPr>
          <p:cNvSpPr txBox="1"/>
          <p:nvPr/>
        </p:nvSpPr>
        <p:spPr>
          <a:xfrm>
            <a:off x="8172769" y="4670813"/>
            <a:ext cx="287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352380E3-4F7F-4EA9-9E69-2FD1B9F6EE83}"/>
              </a:ext>
            </a:extLst>
          </p:cNvPr>
          <p:cNvCxnSpPr>
            <a:cxnSpLocks/>
          </p:cNvCxnSpPr>
          <p:nvPr/>
        </p:nvCxnSpPr>
        <p:spPr>
          <a:xfrm flipV="1">
            <a:off x="6837659" y="3789695"/>
            <a:ext cx="0" cy="13244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4F9A0350-8336-4413-947C-0EA4AE2DC3FE}"/>
              </a:ext>
            </a:extLst>
          </p:cNvPr>
          <p:cNvSpPr txBox="1"/>
          <p:nvPr/>
        </p:nvSpPr>
        <p:spPr>
          <a:xfrm>
            <a:off x="6813690" y="4307460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i="1" dirty="0" err="1"/>
              <a:t>implies</a:t>
            </a:r>
            <a:r>
              <a:rPr lang="hu-HU" sz="1600" dirty="0"/>
              <a:t>}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A3873AE5-0191-44C0-92B1-F02E9FB90C7E}"/>
              </a:ext>
            </a:extLst>
          </p:cNvPr>
          <p:cNvSpPr/>
          <p:nvPr/>
        </p:nvSpPr>
        <p:spPr>
          <a:xfrm>
            <a:off x="4348909" y="3473921"/>
            <a:ext cx="4563518" cy="2129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8" name="Rombusz 27">
            <a:extLst>
              <a:ext uri="{FF2B5EF4-FFF2-40B4-BE49-F238E27FC236}">
                <a16:creationId xmlns:a16="http://schemas.microsoft.com/office/drawing/2014/main" id="{20FF4016-2BAC-4D44-AD1F-57F5AEA63CBB}"/>
              </a:ext>
            </a:extLst>
          </p:cNvPr>
          <p:cNvSpPr/>
          <p:nvPr/>
        </p:nvSpPr>
        <p:spPr>
          <a:xfrm>
            <a:off x="4213973" y="1137399"/>
            <a:ext cx="134936" cy="2244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66C34E24-8533-414C-8D86-F5C27FAD63BF}"/>
              </a:ext>
            </a:extLst>
          </p:cNvPr>
          <p:cNvSpPr/>
          <p:nvPr/>
        </p:nvSpPr>
        <p:spPr>
          <a:xfrm>
            <a:off x="280694" y="4868699"/>
            <a:ext cx="1352799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Metrókocsi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6E458D4C-90BE-4B8F-A20D-A61D1E4901C9}"/>
              </a:ext>
            </a:extLst>
          </p:cNvPr>
          <p:cNvSpPr/>
          <p:nvPr/>
        </p:nvSpPr>
        <p:spPr>
          <a:xfrm>
            <a:off x="3242437" y="4869609"/>
            <a:ext cx="975434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FDB5126-7212-486A-9D9B-6AD19F24F842}"/>
              </a:ext>
            </a:extLst>
          </p:cNvPr>
          <p:cNvCxnSpPr>
            <a:cxnSpLocks/>
            <a:stCxn id="41" idx="3"/>
            <a:endCxn id="70" idx="2"/>
          </p:cNvCxnSpPr>
          <p:nvPr/>
        </p:nvCxnSpPr>
        <p:spPr>
          <a:xfrm>
            <a:off x="1633493" y="5048472"/>
            <a:ext cx="1532501" cy="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lipszis 69">
            <a:extLst>
              <a:ext uri="{FF2B5EF4-FFF2-40B4-BE49-F238E27FC236}">
                <a16:creationId xmlns:a16="http://schemas.microsoft.com/office/drawing/2014/main" id="{3A26EFF3-4F18-4FC5-8D80-71EFD7818B28}"/>
              </a:ext>
            </a:extLst>
          </p:cNvPr>
          <p:cNvSpPr/>
          <p:nvPr/>
        </p:nvSpPr>
        <p:spPr>
          <a:xfrm>
            <a:off x="3165994" y="5017349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D2296D2C-8E2C-4B5E-9C00-0D9A9A6F3EE6}"/>
              </a:ext>
            </a:extLst>
          </p:cNvPr>
          <p:cNvSpPr txBox="1"/>
          <p:nvPr/>
        </p:nvSpPr>
        <p:spPr>
          <a:xfrm>
            <a:off x="2552035" y="4738242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0..135</a:t>
            </a: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B29BDB52-5FBC-4151-857F-4D9D0F8F4EAC}"/>
              </a:ext>
            </a:extLst>
          </p:cNvPr>
          <p:cNvSpPr txBox="1"/>
          <p:nvPr/>
        </p:nvSpPr>
        <p:spPr>
          <a:xfrm>
            <a:off x="1590407" y="4998978"/>
            <a:ext cx="960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beszáll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9F7ACC1B-3802-4A3A-92F7-0526ACC294B4}"/>
              </a:ext>
            </a:extLst>
          </p:cNvPr>
          <p:cNvSpPr txBox="1"/>
          <p:nvPr/>
        </p:nvSpPr>
        <p:spPr>
          <a:xfrm>
            <a:off x="2482907" y="5014907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utasok</a:t>
            </a:r>
          </a:p>
        </p:txBody>
      </p:sp>
      <p:cxnSp>
        <p:nvCxnSpPr>
          <p:cNvPr id="75" name="Egyenes összekötő 74">
            <a:extLst>
              <a:ext uri="{FF2B5EF4-FFF2-40B4-BE49-F238E27FC236}">
                <a16:creationId xmlns:a16="http://schemas.microsoft.com/office/drawing/2014/main" id="{D75D28AD-AFE3-4166-83A1-A1DF61781877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6034340" y="5135565"/>
            <a:ext cx="1668706" cy="9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zövegdoboz 65">
            <a:extLst>
              <a:ext uri="{FF2B5EF4-FFF2-40B4-BE49-F238E27FC236}">
                <a16:creationId xmlns:a16="http://schemas.microsoft.com/office/drawing/2014/main" id="{4E295905-9053-4B93-AD62-9DDDB043B003}"/>
              </a:ext>
            </a:extLst>
          </p:cNvPr>
          <p:cNvSpPr txBox="1"/>
          <p:nvPr/>
        </p:nvSpPr>
        <p:spPr>
          <a:xfrm>
            <a:off x="4719106" y="4672508"/>
            <a:ext cx="685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kocsik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E4AB64C5-3ED7-4D1A-B8C1-6471EFCF2EA3}"/>
              </a:ext>
            </a:extLst>
          </p:cNvPr>
          <p:cNvSpPr txBox="1"/>
          <p:nvPr/>
        </p:nvSpPr>
        <p:spPr>
          <a:xfrm>
            <a:off x="6973645" y="5096196"/>
            <a:ext cx="738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utasok</a:t>
            </a:r>
          </a:p>
        </p:txBody>
      </p: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7B881D73-7E6E-4095-83A0-3D65061562F1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6034340" y="5135565"/>
            <a:ext cx="1668706" cy="91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elirat: íves vonal 60">
            <a:extLst>
              <a:ext uri="{FF2B5EF4-FFF2-40B4-BE49-F238E27FC236}">
                <a16:creationId xmlns:a16="http://schemas.microsoft.com/office/drawing/2014/main" id="{23C0E136-804F-4964-8324-D517C4541852}"/>
              </a:ext>
            </a:extLst>
          </p:cNvPr>
          <p:cNvSpPr/>
          <p:nvPr/>
        </p:nvSpPr>
        <p:spPr>
          <a:xfrm>
            <a:off x="476656" y="5551613"/>
            <a:ext cx="2375464" cy="713000"/>
          </a:xfrm>
          <a:prstGeom prst="borderCallout2">
            <a:avLst>
              <a:gd name="adj1" fmla="val 29001"/>
              <a:gd name="adj2" fmla="val 100404"/>
              <a:gd name="adj3" fmla="val 29002"/>
              <a:gd name="adj4" fmla="val 110216"/>
              <a:gd name="adj5" fmla="val -65878"/>
              <a:gd name="adj6" fmla="val 114220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/>
              <a:t>az utasok gyűjteményének hivatkozását a metrókocsi objektum tárolja</a:t>
            </a:r>
          </a:p>
        </p:txBody>
      </p:sp>
      <p:cxnSp>
        <p:nvCxnSpPr>
          <p:cNvPr id="115" name="Egyenes összekötő 114">
            <a:extLst>
              <a:ext uri="{FF2B5EF4-FFF2-40B4-BE49-F238E27FC236}">
                <a16:creationId xmlns:a16="http://schemas.microsoft.com/office/drawing/2014/main" id="{64319703-58F2-423D-8A96-A336B9C93DA4}"/>
              </a:ext>
            </a:extLst>
          </p:cNvPr>
          <p:cNvCxnSpPr>
            <a:cxnSpLocks/>
            <a:stCxn id="52" idx="0"/>
            <a:endCxn id="56" idx="2"/>
          </p:cNvCxnSpPr>
          <p:nvPr/>
        </p:nvCxnSpPr>
        <p:spPr>
          <a:xfrm flipH="1" flipV="1">
            <a:off x="5373393" y="4200579"/>
            <a:ext cx="4477" cy="75612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elirat: íves vonal 56">
            <a:extLst>
              <a:ext uri="{FF2B5EF4-FFF2-40B4-BE49-F238E27FC236}">
                <a16:creationId xmlns:a16="http://schemas.microsoft.com/office/drawing/2014/main" id="{7066A2FA-1CF6-4AC5-A3B8-D62B65D2D96D}"/>
              </a:ext>
            </a:extLst>
          </p:cNvPr>
          <p:cNvSpPr/>
          <p:nvPr/>
        </p:nvSpPr>
        <p:spPr>
          <a:xfrm>
            <a:off x="3472774" y="5752864"/>
            <a:ext cx="3058356" cy="539188"/>
          </a:xfrm>
          <a:prstGeom prst="borderCallout2">
            <a:avLst>
              <a:gd name="adj1" fmla="val 29001"/>
              <a:gd name="adj2" fmla="val 100404"/>
              <a:gd name="adj3" fmla="val 29002"/>
              <a:gd name="adj4" fmla="val 110216"/>
              <a:gd name="adj5" fmla="val -78632"/>
              <a:gd name="adj6" fmla="val 115445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/>
              <a:t>adott metrókocsiba beszállt utasok gyűjteményének hivatkozása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26399B48-0A4D-41FE-953C-71A61FEDDB4A}"/>
              </a:ext>
            </a:extLst>
          </p:cNvPr>
          <p:cNvSpPr txBox="1"/>
          <p:nvPr/>
        </p:nvSpPr>
        <p:spPr>
          <a:xfrm>
            <a:off x="6895096" y="5257284"/>
            <a:ext cx="98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 </a:t>
            </a:r>
            <a:r>
              <a:rPr lang="hu-HU" sz="1600" i="1" dirty="0" err="1"/>
              <a:t>unique</a:t>
            </a:r>
            <a:r>
              <a:rPr lang="hu-HU" sz="1600" i="1" dirty="0"/>
              <a:t> </a:t>
            </a:r>
            <a:r>
              <a:rPr lang="hu-HU" sz="1600" dirty="0"/>
              <a:t>}</a:t>
            </a:r>
          </a:p>
        </p:txBody>
      </p:sp>
      <p:sp>
        <p:nvSpPr>
          <p:cNvPr id="68" name="Felirat: íves vonal 67">
            <a:extLst>
              <a:ext uri="{FF2B5EF4-FFF2-40B4-BE49-F238E27FC236}">
                <a16:creationId xmlns:a16="http://schemas.microsoft.com/office/drawing/2014/main" id="{1354DEE5-74CE-4450-B9ED-06F6C41F1ADC}"/>
              </a:ext>
            </a:extLst>
          </p:cNvPr>
          <p:cNvSpPr/>
          <p:nvPr/>
        </p:nvSpPr>
        <p:spPr>
          <a:xfrm>
            <a:off x="1264596" y="4125057"/>
            <a:ext cx="2959206" cy="539188"/>
          </a:xfrm>
          <a:prstGeom prst="borderCallout2">
            <a:avLst>
              <a:gd name="adj1" fmla="val 29001"/>
              <a:gd name="adj2" fmla="val 100404"/>
              <a:gd name="adj3" fmla="val 29002"/>
              <a:gd name="adj4" fmla="val 110216"/>
              <a:gd name="adj5" fmla="val 108998"/>
              <a:gd name="adj6" fmla="val 119738"/>
            </a:avLst>
          </a:prstGeom>
          <a:solidFill>
            <a:schemeClr val="bg2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hu-HU" sz="1600" dirty="0"/>
              <a:t>egy szerelvényhez tartozó kocsik  gyűjteményének hivatkozása</a:t>
            </a:r>
          </a:p>
        </p:txBody>
      </p:sp>
    </p:spTree>
    <p:extLst>
      <p:ext uri="{BB962C8B-B14F-4D97-AF65-F5344CB8AC3E}">
        <p14:creationId xmlns:p14="http://schemas.microsoft.com/office/powerpoint/2010/main" val="136903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1" grpId="0" animBg="1"/>
      <p:bldP spid="54" grpId="0" animBg="1"/>
      <p:bldP spid="58" grpId="0" animBg="1"/>
      <p:bldP spid="49" grpId="0" animBg="1"/>
      <p:bldP spid="52" grpId="0" animBg="1"/>
      <p:bldP spid="53" grpId="0" animBg="1"/>
      <p:bldP spid="56" grpId="0" animBg="1"/>
      <p:bldP spid="62" grpId="0"/>
      <p:bldP spid="64" grpId="0"/>
      <p:bldP spid="65" grpId="0"/>
      <p:bldP spid="67" grpId="0"/>
      <p:bldP spid="69" grpId="0"/>
      <p:bldP spid="47" grpId="0"/>
      <p:bldP spid="17" grpId="0"/>
      <p:bldP spid="21" grpId="0" animBg="1"/>
      <p:bldP spid="28" grpId="0" animBg="1"/>
      <p:bldP spid="41" grpId="0" animBg="1"/>
      <p:bldP spid="42" grpId="0" animBg="1"/>
      <p:bldP spid="70" grpId="0" animBg="1"/>
      <p:bldP spid="71" grpId="0"/>
      <p:bldP spid="73" grpId="0"/>
      <p:bldP spid="74" grpId="0"/>
      <p:bldP spid="66" grpId="0"/>
      <p:bldP spid="76" grpId="0"/>
      <p:bldP spid="61" grpId="0" animBg="1"/>
      <p:bldP spid="57" grpId="0" animBg="1"/>
      <p:bldP spid="63" grpId="0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9163AAC-9B81-4C1E-8F29-859F68C30CB7}"/>
              </a:ext>
            </a:extLst>
          </p:cNvPr>
          <p:cNvSpPr txBox="1"/>
          <p:nvPr/>
        </p:nvSpPr>
        <p:spPr>
          <a:xfrm>
            <a:off x="385618" y="125005"/>
            <a:ext cx="522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Milyen metódus kell a kompozíció megvalósításához? 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D0B47295-F1E3-42BC-8BCB-CA3E04B88DC2}"/>
              </a:ext>
            </a:extLst>
          </p:cNvPr>
          <p:cNvSpPr/>
          <p:nvPr/>
        </p:nvSpPr>
        <p:spPr>
          <a:xfrm>
            <a:off x="652392" y="632400"/>
            <a:ext cx="3849935" cy="9825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Metrószerelvény</a:t>
            </a:r>
          </a:p>
          <a:p>
            <a:r>
              <a:rPr lang="hu-HU" dirty="0">
                <a:solidFill>
                  <a:schemeClr val="tx1"/>
                </a:solidFill>
              </a:rPr>
              <a:t>- kocsik : Metrókocsi[ ]</a:t>
            </a:r>
          </a:p>
          <a:p>
            <a:r>
              <a:rPr lang="hu-HU" dirty="0">
                <a:solidFill>
                  <a:schemeClr val="tx1"/>
                </a:solidFill>
              </a:rPr>
              <a:t>+ Metrószerelvény(mk : Metrókocsi[])</a:t>
            </a:r>
          </a:p>
        </p:txBody>
      </p:sp>
      <p:sp>
        <p:nvSpPr>
          <p:cNvPr id="56" name="Rombusz 55">
            <a:extLst>
              <a:ext uri="{FF2B5EF4-FFF2-40B4-BE49-F238E27FC236}">
                <a16:creationId xmlns:a16="http://schemas.microsoft.com/office/drawing/2014/main" id="{47B34139-41E9-47FA-8B03-B720C41D31E0}"/>
              </a:ext>
            </a:extLst>
          </p:cNvPr>
          <p:cNvSpPr/>
          <p:nvPr/>
        </p:nvSpPr>
        <p:spPr>
          <a:xfrm>
            <a:off x="2629356" y="1621903"/>
            <a:ext cx="131447" cy="22699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67A57F1-077F-4726-8EB6-17AC809150C5}"/>
              </a:ext>
            </a:extLst>
          </p:cNvPr>
          <p:cNvSpPr txBox="1"/>
          <p:nvPr/>
        </p:nvSpPr>
        <p:spPr>
          <a:xfrm>
            <a:off x="2700837" y="211898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4..6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D18F6CCF-0F84-412B-9B34-552414730F4F}"/>
              </a:ext>
            </a:extLst>
          </p:cNvPr>
          <p:cNvSpPr txBox="1"/>
          <p:nvPr/>
        </p:nvSpPr>
        <p:spPr>
          <a:xfrm>
            <a:off x="3094212" y="2100316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{</a:t>
            </a:r>
            <a:r>
              <a:rPr lang="hu-HU" i="1" dirty="0" err="1"/>
              <a:t>ordered</a:t>
            </a:r>
            <a:r>
              <a:rPr lang="hu-HU" dirty="0"/>
              <a:t>}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66C34E24-8533-414C-8D86-F5C27FAD63BF}"/>
              </a:ext>
            </a:extLst>
          </p:cNvPr>
          <p:cNvSpPr/>
          <p:nvPr/>
        </p:nvSpPr>
        <p:spPr>
          <a:xfrm>
            <a:off x="1881558" y="2460980"/>
            <a:ext cx="1626129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Metrókocsi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F4C36444-EB1F-4149-A546-E785AB614614}"/>
              </a:ext>
            </a:extLst>
          </p:cNvPr>
          <p:cNvSpPr txBox="1"/>
          <p:nvPr/>
        </p:nvSpPr>
        <p:spPr>
          <a:xfrm>
            <a:off x="1952845" y="2116909"/>
            <a:ext cx="747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kocsik</a:t>
            </a:r>
          </a:p>
        </p:txBody>
      </p:sp>
      <p:sp>
        <p:nvSpPr>
          <p:cNvPr id="84" name="Ellipszis 83">
            <a:extLst>
              <a:ext uri="{FF2B5EF4-FFF2-40B4-BE49-F238E27FC236}">
                <a16:creationId xmlns:a16="http://schemas.microsoft.com/office/drawing/2014/main" id="{6255FB58-EA5F-408B-A8B5-D8531E8A2326}"/>
              </a:ext>
            </a:extLst>
          </p:cNvPr>
          <p:cNvSpPr/>
          <p:nvPr/>
        </p:nvSpPr>
        <p:spPr>
          <a:xfrm>
            <a:off x="4270444" y="1333960"/>
            <a:ext cx="97276" cy="960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85" name="Egyenes összekötő 84">
            <a:extLst>
              <a:ext uri="{FF2B5EF4-FFF2-40B4-BE49-F238E27FC236}">
                <a16:creationId xmlns:a16="http://schemas.microsoft.com/office/drawing/2014/main" id="{AF567D91-8C20-4AD8-BDED-DEAB3A7682AF}"/>
              </a:ext>
            </a:extLst>
          </p:cNvPr>
          <p:cNvCxnSpPr>
            <a:cxnSpLocks/>
            <a:stCxn id="84" idx="6"/>
            <a:endCxn id="33" idx="0"/>
          </p:cNvCxnSpPr>
          <p:nvPr/>
        </p:nvCxnSpPr>
        <p:spPr>
          <a:xfrm flipV="1">
            <a:off x="4367720" y="1379431"/>
            <a:ext cx="317006" cy="25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gyenes összekötő 87">
            <a:extLst>
              <a:ext uri="{FF2B5EF4-FFF2-40B4-BE49-F238E27FC236}">
                <a16:creationId xmlns:a16="http://schemas.microsoft.com/office/drawing/2014/main" id="{2272D325-31BD-4F7F-A8E3-4705698DCFF7}"/>
              </a:ext>
            </a:extLst>
          </p:cNvPr>
          <p:cNvCxnSpPr>
            <a:cxnSpLocks/>
            <a:stCxn id="56" idx="2"/>
            <a:endCxn id="41" idx="0"/>
          </p:cNvCxnSpPr>
          <p:nvPr/>
        </p:nvCxnSpPr>
        <p:spPr>
          <a:xfrm flipH="1">
            <a:off x="2694623" y="1848896"/>
            <a:ext cx="457" cy="61208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églalap 88">
            <a:extLst>
              <a:ext uri="{FF2B5EF4-FFF2-40B4-BE49-F238E27FC236}">
                <a16:creationId xmlns:a16="http://schemas.microsoft.com/office/drawing/2014/main" id="{59D1FFD2-13A7-403E-941E-5D9DD91ACA79}"/>
              </a:ext>
            </a:extLst>
          </p:cNvPr>
          <p:cNvSpPr/>
          <p:nvPr/>
        </p:nvSpPr>
        <p:spPr>
          <a:xfrm>
            <a:off x="652391" y="961085"/>
            <a:ext cx="3849935" cy="274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90" name="Téglalap 89">
            <a:extLst>
              <a:ext uri="{FF2B5EF4-FFF2-40B4-BE49-F238E27FC236}">
                <a16:creationId xmlns:a16="http://schemas.microsoft.com/office/drawing/2014/main" id="{6D0B1DEE-4D38-4086-BC26-5120FBD0428F}"/>
              </a:ext>
            </a:extLst>
          </p:cNvPr>
          <p:cNvSpPr/>
          <p:nvPr/>
        </p:nvSpPr>
        <p:spPr>
          <a:xfrm>
            <a:off x="659771" y="3571960"/>
            <a:ext cx="2459805" cy="14571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Metrókocsi</a:t>
            </a:r>
          </a:p>
          <a:p>
            <a:r>
              <a:rPr lang="hu-HU" dirty="0">
                <a:solidFill>
                  <a:schemeClr val="tx1"/>
                </a:solidFill>
              </a:rPr>
              <a:t>- utasok : Személy[ ]</a:t>
            </a:r>
          </a:p>
          <a:p>
            <a:r>
              <a:rPr lang="hu-HU" dirty="0">
                <a:solidFill>
                  <a:schemeClr val="tx1"/>
                </a:solidFill>
              </a:rPr>
              <a:t>+ Metrokocsi()</a:t>
            </a:r>
          </a:p>
          <a:p>
            <a:r>
              <a:rPr lang="hu-HU" dirty="0">
                <a:solidFill>
                  <a:schemeClr val="tx1"/>
                </a:solidFill>
              </a:rPr>
              <a:t>+ beszáll(sz : Személy)</a:t>
            </a:r>
          </a:p>
          <a:p>
            <a:r>
              <a:rPr lang="hu-HU" dirty="0">
                <a:solidFill>
                  <a:schemeClr val="tx1"/>
                </a:solidFill>
              </a:rPr>
              <a:t>+ kiszáll(sz : Személy)</a:t>
            </a:r>
          </a:p>
        </p:txBody>
      </p:sp>
      <p:sp>
        <p:nvSpPr>
          <p:cNvPr id="91" name="Téglalap 90">
            <a:extLst>
              <a:ext uri="{FF2B5EF4-FFF2-40B4-BE49-F238E27FC236}">
                <a16:creationId xmlns:a16="http://schemas.microsoft.com/office/drawing/2014/main" id="{DC0490F9-BF81-45E1-BDD3-E44ED48C6B42}"/>
              </a:ext>
            </a:extLst>
          </p:cNvPr>
          <p:cNvSpPr/>
          <p:nvPr/>
        </p:nvSpPr>
        <p:spPr>
          <a:xfrm>
            <a:off x="4749229" y="3852120"/>
            <a:ext cx="975434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</p:txBody>
      </p:sp>
      <p:cxnSp>
        <p:nvCxnSpPr>
          <p:cNvPr id="92" name="Egyenes összekötő 91">
            <a:extLst>
              <a:ext uri="{FF2B5EF4-FFF2-40B4-BE49-F238E27FC236}">
                <a16:creationId xmlns:a16="http://schemas.microsoft.com/office/drawing/2014/main" id="{70AC44DD-22D2-4B33-9403-9CC7C1E3BDD4}"/>
              </a:ext>
            </a:extLst>
          </p:cNvPr>
          <p:cNvCxnSpPr>
            <a:cxnSpLocks/>
            <a:stCxn id="100" idx="3"/>
            <a:endCxn id="93" idx="2"/>
          </p:cNvCxnSpPr>
          <p:nvPr/>
        </p:nvCxnSpPr>
        <p:spPr>
          <a:xfrm>
            <a:off x="3119576" y="4037899"/>
            <a:ext cx="1532517" cy="91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Ellipszis 92">
            <a:extLst>
              <a:ext uri="{FF2B5EF4-FFF2-40B4-BE49-F238E27FC236}">
                <a16:creationId xmlns:a16="http://schemas.microsoft.com/office/drawing/2014/main" id="{971064A7-63C8-49D4-B798-10888BE0AC4D}"/>
              </a:ext>
            </a:extLst>
          </p:cNvPr>
          <p:cNvSpPr/>
          <p:nvPr/>
        </p:nvSpPr>
        <p:spPr>
          <a:xfrm>
            <a:off x="4652093" y="4007693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4" name="Szövegdoboz 93">
            <a:extLst>
              <a:ext uri="{FF2B5EF4-FFF2-40B4-BE49-F238E27FC236}">
                <a16:creationId xmlns:a16="http://schemas.microsoft.com/office/drawing/2014/main" id="{4F9941A2-94FC-4443-9B7C-8E380FFA11FC}"/>
              </a:ext>
            </a:extLst>
          </p:cNvPr>
          <p:cNvSpPr txBox="1"/>
          <p:nvPr/>
        </p:nvSpPr>
        <p:spPr>
          <a:xfrm>
            <a:off x="4028245" y="3684294"/>
            <a:ext cx="76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0..135</a:t>
            </a:r>
          </a:p>
        </p:txBody>
      </p:sp>
      <p:sp>
        <p:nvSpPr>
          <p:cNvPr id="95" name="Háromszög 94">
            <a:extLst>
              <a:ext uri="{FF2B5EF4-FFF2-40B4-BE49-F238E27FC236}">
                <a16:creationId xmlns:a16="http://schemas.microsoft.com/office/drawing/2014/main" id="{D0D49A8F-F072-409D-88F3-4D8D649A5747}"/>
              </a:ext>
            </a:extLst>
          </p:cNvPr>
          <p:cNvSpPr/>
          <p:nvPr/>
        </p:nvSpPr>
        <p:spPr>
          <a:xfrm rot="16200000">
            <a:off x="3172100" y="3843633"/>
            <a:ext cx="164617" cy="13113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177AD1EC-E7BE-4A25-B062-2E7431E59B62}"/>
              </a:ext>
            </a:extLst>
          </p:cNvPr>
          <p:cNvSpPr txBox="1"/>
          <p:nvPr/>
        </p:nvSpPr>
        <p:spPr>
          <a:xfrm>
            <a:off x="3254408" y="3713293"/>
            <a:ext cx="81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beszáll</a:t>
            </a:r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FCFA4477-5F1A-47F2-A921-B6E79814513C}"/>
              </a:ext>
            </a:extLst>
          </p:cNvPr>
          <p:cNvSpPr txBox="1"/>
          <p:nvPr/>
        </p:nvSpPr>
        <p:spPr>
          <a:xfrm>
            <a:off x="3958981" y="4026799"/>
            <a:ext cx="80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utasok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B5596082-7705-4542-B2C8-4954674FB7FF}"/>
              </a:ext>
            </a:extLst>
          </p:cNvPr>
          <p:cNvSpPr txBox="1"/>
          <p:nvPr/>
        </p:nvSpPr>
        <p:spPr>
          <a:xfrm>
            <a:off x="385618" y="3105563"/>
            <a:ext cx="528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Milyen metódus kell az asszociáció megvalósításához? </a:t>
            </a:r>
          </a:p>
        </p:txBody>
      </p:sp>
      <p:sp>
        <p:nvSpPr>
          <p:cNvPr id="100" name="Téglalap 99">
            <a:extLst>
              <a:ext uri="{FF2B5EF4-FFF2-40B4-BE49-F238E27FC236}">
                <a16:creationId xmlns:a16="http://schemas.microsoft.com/office/drawing/2014/main" id="{1DD5304C-F936-424A-A658-CA3B509842E3}"/>
              </a:ext>
            </a:extLst>
          </p:cNvPr>
          <p:cNvSpPr/>
          <p:nvPr/>
        </p:nvSpPr>
        <p:spPr>
          <a:xfrm>
            <a:off x="659771" y="3894294"/>
            <a:ext cx="2459805" cy="2872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3D3B1287-DB61-4F99-B1D8-87D4A379DCAD}"/>
              </a:ext>
            </a:extLst>
          </p:cNvPr>
          <p:cNvSpPr/>
          <p:nvPr/>
        </p:nvSpPr>
        <p:spPr>
          <a:xfrm>
            <a:off x="2944099" y="4544125"/>
            <a:ext cx="105880" cy="964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102" name="Egyenes összekötő 101">
            <a:extLst>
              <a:ext uri="{FF2B5EF4-FFF2-40B4-BE49-F238E27FC236}">
                <a16:creationId xmlns:a16="http://schemas.microsoft.com/office/drawing/2014/main" id="{ACF3D3A3-1C0F-4926-8537-6FDF3B4900A3}"/>
              </a:ext>
            </a:extLst>
          </p:cNvPr>
          <p:cNvCxnSpPr>
            <a:cxnSpLocks/>
            <a:stCxn id="101" idx="6"/>
            <a:endCxn id="35" idx="0"/>
          </p:cNvCxnSpPr>
          <p:nvPr/>
        </p:nvCxnSpPr>
        <p:spPr>
          <a:xfrm flipV="1">
            <a:off x="3049979" y="4584800"/>
            <a:ext cx="1699251" cy="75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lipszis 42">
            <a:extLst>
              <a:ext uri="{FF2B5EF4-FFF2-40B4-BE49-F238E27FC236}">
                <a16:creationId xmlns:a16="http://schemas.microsoft.com/office/drawing/2014/main" id="{9B1A2FC0-CF15-439F-8E5F-D4BA071B27EC}"/>
              </a:ext>
            </a:extLst>
          </p:cNvPr>
          <p:cNvSpPr/>
          <p:nvPr/>
        </p:nvSpPr>
        <p:spPr>
          <a:xfrm>
            <a:off x="2944098" y="4781019"/>
            <a:ext cx="105880" cy="964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FF0000"/>
              </a:solidFill>
            </a:endParaRP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A344AA8-00D1-48E7-A630-5845ECA3F982}"/>
              </a:ext>
            </a:extLst>
          </p:cNvPr>
          <p:cNvCxnSpPr>
            <a:cxnSpLocks/>
            <a:stCxn id="43" idx="4"/>
            <a:endCxn id="51" idx="3"/>
          </p:cNvCxnSpPr>
          <p:nvPr/>
        </p:nvCxnSpPr>
        <p:spPr>
          <a:xfrm>
            <a:off x="2997038" y="4877468"/>
            <a:ext cx="0" cy="2359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églalap: szamárfül 32">
            <a:extLst>
              <a:ext uri="{FF2B5EF4-FFF2-40B4-BE49-F238E27FC236}">
                <a16:creationId xmlns:a16="http://schemas.microsoft.com/office/drawing/2014/main" id="{29DDC7A2-6CE4-475F-8CCC-811BB2A2C0C6}"/>
              </a:ext>
            </a:extLst>
          </p:cNvPr>
          <p:cNvSpPr/>
          <p:nvPr/>
        </p:nvSpPr>
        <p:spPr>
          <a:xfrm rot="16200000">
            <a:off x="6170204" y="-363824"/>
            <a:ext cx="515555" cy="3486511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</a:t>
            </a:r>
            <a:r>
              <a:rPr lang="hu-HU" sz="1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(|mk|&lt;4 || |mk|&gt;6) </a:t>
            </a:r>
            <a:r>
              <a:rPr lang="hu-HU" sz="1400" b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throw</a:t>
            </a:r>
            <a:r>
              <a:rPr lang="hu-HU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error</a:t>
            </a:r>
            <a:r>
              <a:rPr lang="hu-HU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r>
              <a:rPr lang="hu-HU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kocsik := mk </a:t>
            </a:r>
            <a:endParaRPr lang="hu-HU" sz="1400" dirty="0">
              <a:solidFill>
                <a:schemeClr val="tx1"/>
              </a:solidFill>
            </a:endParaRPr>
          </a:p>
        </p:txBody>
      </p:sp>
      <p:sp>
        <p:nvSpPr>
          <p:cNvPr id="35" name="Téglalap: szamárfül 34">
            <a:extLst>
              <a:ext uri="{FF2B5EF4-FFF2-40B4-BE49-F238E27FC236}">
                <a16:creationId xmlns:a16="http://schemas.microsoft.com/office/drawing/2014/main" id="{20F58439-0908-431F-89D6-B34CB0B16291}"/>
              </a:ext>
            </a:extLst>
          </p:cNvPr>
          <p:cNvSpPr/>
          <p:nvPr/>
        </p:nvSpPr>
        <p:spPr>
          <a:xfrm rot="16200000">
            <a:off x="6038359" y="3037893"/>
            <a:ext cx="515555" cy="3093814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hu-HU" b="1" dirty="0" err="1">
                <a:solidFill>
                  <a:schemeClr val="tx1"/>
                </a:solidFill>
                <a:ea typeface="Verdana" panose="020B0604030504040204" pitchFamily="34" charset="0"/>
              </a:rPr>
              <a:t>if</a:t>
            </a:r>
            <a:r>
              <a:rPr lang="hu-HU" b="1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(|utasok|=135) </a:t>
            </a:r>
            <a:r>
              <a:rPr lang="hu-HU" b="1" dirty="0" err="1">
                <a:solidFill>
                  <a:schemeClr val="tx1"/>
                </a:solidFill>
                <a:ea typeface="Verdana" panose="020B0604030504040204" pitchFamily="34" charset="0"/>
              </a:rPr>
              <a:t>throw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Verdana" panose="020B0604030504040204" pitchFamily="34" charset="0"/>
              </a:rPr>
              <a:t>error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</a:p>
          <a:p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ea typeface="Verdana" panose="020B0604030504040204" pitchFamily="34" charset="0"/>
              </a:rPr>
              <a:t>utasok.insert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(sz) 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51" name="Téglalap: szamárfül 50">
            <a:extLst>
              <a:ext uri="{FF2B5EF4-FFF2-40B4-BE49-F238E27FC236}">
                <a16:creationId xmlns:a16="http://schemas.microsoft.com/office/drawing/2014/main" id="{E75E3EF5-A7F9-4955-83B2-45910D253976}"/>
              </a:ext>
            </a:extLst>
          </p:cNvPr>
          <p:cNvSpPr/>
          <p:nvPr/>
        </p:nvSpPr>
        <p:spPr>
          <a:xfrm rot="16200000">
            <a:off x="2268443" y="3828053"/>
            <a:ext cx="1457190" cy="402791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l, </a:t>
            </a:r>
            <a:r>
              <a:rPr lang="hu-HU" dirty="0" err="1">
                <a:solidFill>
                  <a:schemeClr val="tx1"/>
                </a:solidFill>
                <a:ea typeface="Verdana" panose="020B0604030504040204" pitchFamily="34" charset="0"/>
              </a:rPr>
              <a:t>ind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:= SEARCH </a:t>
            </a:r>
            <a:r>
              <a:rPr lang="hu-HU" baseline="-25000" dirty="0">
                <a:solidFill>
                  <a:schemeClr val="tx1"/>
                </a:solidFill>
                <a:ea typeface="Verdana" panose="020B0604030504040204" pitchFamily="34" charset="0"/>
              </a:rPr>
              <a:t>i=1..|utasok|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(utasok[i]=sz)</a:t>
            </a:r>
          </a:p>
          <a:p>
            <a:r>
              <a:rPr lang="hu-HU" b="1" dirty="0" err="1">
                <a:solidFill>
                  <a:schemeClr val="tx1"/>
                </a:solidFill>
                <a:ea typeface="Verdana" panose="020B0604030504040204" pitchFamily="34" charset="0"/>
              </a:rPr>
              <a:t>if</a:t>
            </a:r>
            <a:r>
              <a:rPr lang="hu-HU" b="1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(l) </a:t>
            </a:r>
            <a:r>
              <a:rPr lang="hu-HU" b="1" dirty="0" err="1">
                <a:solidFill>
                  <a:schemeClr val="tx1"/>
                </a:solidFill>
                <a:ea typeface="Verdana" panose="020B0604030504040204" pitchFamily="34" charset="0"/>
              </a:rPr>
              <a:t>then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</a:p>
          <a:p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    utasok[</a:t>
            </a:r>
            <a:r>
              <a:rPr lang="hu-HU" dirty="0" err="1">
                <a:solidFill>
                  <a:schemeClr val="tx1"/>
                </a:solidFill>
                <a:ea typeface="Verdana" panose="020B0604030504040204" pitchFamily="34" charset="0"/>
              </a:rPr>
              <a:t>ind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] := utasok[|utasok|]</a:t>
            </a:r>
          </a:p>
          <a:p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     </a:t>
            </a:r>
            <a:r>
              <a:rPr lang="hu-HU" dirty="0" err="1">
                <a:solidFill>
                  <a:schemeClr val="tx1"/>
                </a:solidFill>
                <a:ea typeface="Verdana" panose="020B0604030504040204" pitchFamily="34" charset="0"/>
              </a:rPr>
              <a:t>utasok.remove</a:t>
            </a:r>
            <a:r>
              <a:rPr lang="hu-HU" dirty="0">
                <a:solidFill>
                  <a:schemeClr val="tx1"/>
                </a:solidFill>
                <a:ea typeface="Verdana" panose="020B0604030504040204" pitchFamily="34" charset="0"/>
              </a:rPr>
              <a:t>()</a:t>
            </a:r>
          </a:p>
          <a:p>
            <a:r>
              <a:rPr lang="hu-HU" b="1" dirty="0" err="1">
                <a:solidFill>
                  <a:schemeClr val="tx1"/>
                </a:solidFill>
                <a:ea typeface="Verdana" panose="020B0604030504040204" pitchFamily="34" charset="0"/>
              </a:rPr>
              <a:t>endif</a:t>
            </a:r>
            <a:r>
              <a:rPr lang="hu-HU" b="1" dirty="0">
                <a:solidFill>
                  <a:schemeClr val="tx1"/>
                </a:solidFill>
                <a:ea typeface="Verdana" panose="020B0604030504040204" pitchFamily="34" charset="0"/>
              </a:rPr>
              <a:t> </a:t>
            </a:r>
            <a:endParaRPr lang="hu-HU" b="1" dirty="0">
              <a:solidFill>
                <a:schemeClr val="tx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279F40A-F394-471B-A958-BFB494FCF9F3}"/>
              </a:ext>
            </a:extLst>
          </p:cNvPr>
          <p:cNvSpPr txBox="1"/>
          <p:nvPr/>
        </p:nvSpPr>
        <p:spPr>
          <a:xfrm>
            <a:off x="7140101" y="6385937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</a:t>
            </a:r>
            <a:r>
              <a:rPr lang="hu-H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3.KVÍZ</a:t>
            </a:r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 [</a:t>
            </a:r>
            <a:r>
              <a:rPr lang="hu-H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4.KVÍZ</a:t>
            </a:r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3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6" grpId="0" animBg="1"/>
      <p:bldP spid="62" grpId="0"/>
      <p:bldP spid="65" grpId="0"/>
      <p:bldP spid="41" grpId="0" animBg="1"/>
      <p:bldP spid="76" grpId="0"/>
      <p:bldP spid="84" grpId="0" animBg="1"/>
      <p:bldP spid="89" grpId="0" animBg="1"/>
      <p:bldP spid="90" grpId="0" animBg="1"/>
      <p:bldP spid="91" grpId="0" animBg="1"/>
      <p:bldP spid="93" grpId="0" animBg="1"/>
      <p:bldP spid="94" grpId="0"/>
      <p:bldP spid="95" grpId="0" animBg="1"/>
      <p:bldP spid="96" grpId="0"/>
      <p:bldP spid="97" grpId="0"/>
      <p:bldP spid="100" grpId="0" animBg="1"/>
      <p:bldP spid="101" grpId="0" animBg="1"/>
      <p:bldP spid="43" grpId="0" animBg="1"/>
      <p:bldP spid="33" grpId="0" animBg="1"/>
      <p:bldP spid="35" grpId="0" animBg="1"/>
      <p:bldP spid="51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5D4F791F-0EF6-4605-AB0C-8AAAAF2A890E}"/>
              </a:ext>
            </a:extLst>
          </p:cNvPr>
          <p:cNvSpPr/>
          <p:nvPr/>
        </p:nvSpPr>
        <p:spPr>
          <a:xfrm>
            <a:off x="3697393" y="2064559"/>
            <a:ext cx="1358512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Házimozi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1DA1345-2EA5-4186-9194-A17A43BBF69B}"/>
              </a:ext>
            </a:extLst>
          </p:cNvPr>
          <p:cNvSpPr/>
          <p:nvPr/>
        </p:nvSpPr>
        <p:spPr>
          <a:xfrm>
            <a:off x="1254797" y="3789949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TV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81AA260-DB34-43E6-80AD-51D4C3FFAC3E}"/>
              </a:ext>
            </a:extLst>
          </p:cNvPr>
          <p:cNvSpPr/>
          <p:nvPr/>
        </p:nvSpPr>
        <p:spPr>
          <a:xfrm>
            <a:off x="3055983" y="378995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DVD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05D66C9-07DC-4E41-A3E3-0422FA10F667}"/>
              </a:ext>
            </a:extLst>
          </p:cNvPr>
          <p:cNvSpPr/>
          <p:nvPr/>
        </p:nvSpPr>
        <p:spPr>
          <a:xfrm>
            <a:off x="4689194" y="378995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Erősítő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F311391-F11A-47ED-8F8F-6FD8DA202EE0}"/>
              </a:ext>
            </a:extLst>
          </p:cNvPr>
          <p:cNvSpPr/>
          <p:nvPr/>
        </p:nvSpPr>
        <p:spPr>
          <a:xfrm>
            <a:off x="6585050" y="378995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Hangfal</a:t>
            </a:r>
          </a:p>
        </p:txBody>
      </p:sp>
      <p:sp>
        <p:nvSpPr>
          <p:cNvPr id="8" name="Rombusz 7">
            <a:extLst>
              <a:ext uri="{FF2B5EF4-FFF2-40B4-BE49-F238E27FC236}">
                <a16:creationId xmlns:a16="http://schemas.microsoft.com/office/drawing/2014/main" id="{C0A347B0-868A-4D21-BB38-6D065A685A0D}"/>
              </a:ext>
            </a:extLst>
          </p:cNvPr>
          <p:cNvSpPr/>
          <p:nvPr/>
        </p:nvSpPr>
        <p:spPr>
          <a:xfrm>
            <a:off x="4280171" y="2424105"/>
            <a:ext cx="155642" cy="226718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5E41F276-CC5B-4539-A96D-57029AD3BB96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rot="5400000" flipH="1" flipV="1">
            <a:off x="2480690" y="1912647"/>
            <a:ext cx="1139126" cy="261547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Összekötő: szögletes 9">
            <a:extLst>
              <a:ext uri="{FF2B5EF4-FFF2-40B4-BE49-F238E27FC236}">
                <a16:creationId xmlns:a16="http://schemas.microsoft.com/office/drawing/2014/main" id="{90BAE1E9-EAC6-49B8-A65D-56D5FEA92F3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3381283" y="2813241"/>
            <a:ext cx="1139127" cy="81429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844114A9-DB60-4D29-A068-A53100B86679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V="1">
            <a:off x="4197889" y="2810927"/>
            <a:ext cx="1139127" cy="8189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86C34F3F-550C-483D-9DF3-4CD3EE1FD012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rot="16200000" flipV="1">
            <a:off x="5145817" y="1862999"/>
            <a:ext cx="1139127" cy="27147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Összekötő: szögletes 12">
            <a:extLst>
              <a:ext uri="{FF2B5EF4-FFF2-40B4-BE49-F238E27FC236}">
                <a16:creationId xmlns:a16="http://schemas.microsoft.com/office/drawing/2014/main" id="{97BE7BBE-EA23-4703-BC6D-B1BD8A91AEBB}"/>
              </a:ext>
            </a:extLst>
          </p:cNvPr>
          <p:cNvCxnSpPr>
            <a:cxnSpLocks/>
            <a:stCxn id="15" idx="2"/>
            <a:endCxn id="14" idx="2"/>
          </p:cNvCxnSpPr>
          <p:nvPr/>
        </p:nvCxnSpPr>
        <p:spPr>
          <a:xfrm rot="16200000" flipH="1">
            <a:off x="2646756" y="3579004"/>
            <a:ext cx="3850" cy="1156704"/>
          </a:xfrm>
          <a:prstGeom prst="bentConnector3">
            <a:avLst>
              <a:gd name="adj1" fmla="val 603766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F8782D9-9A06-41B9-8C8D-5E8D1227877D}"/>
              </a:ext>
            </a:extLst>
          </p:cNvPr>
          <p:cNvSpPr txBox="1"/>
          <p:nvPr/>
        </p:nvSpPr>
        <p:spPr>
          <a:xfrm>
            <a:off x="3134667" y="37899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B65BD5A3-5682-423E-96CC-692692F61E3E}"/>
              </a:ext>
            </a:extLst>
          </p:cNvPr>
          <p:cNvSpPr txBox="1"/>
          <p:nvPr/>
        </p:nvSpPr>
        <p:spPr>
          <a:xfrm>
            <a:off x="1977963" y="378609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E5364F94-A88B-4965-885E-4515EA5288A7}"/>
              </a:ext>
            </a:extLst>
          </p:cNvPr>
          <p:cNvCxnSpPr>
            <a:cxnSpLocks/>
            <a:stCxn id="18" idx="2"/>
            <a:endCxn id="17" idx="2"/>
          </p:cNvCxnSpPr>
          <p:nvPr/>
        </p:nvCxnSpPr>
        <p:spPr>
          <a:xfrm rot="5400000" flipH="1" flipV="1">
            <a:off x="4386126" y="3675203"/>
            <a:ext cx="7278" cy="975434"/>
          </a:xfrm>
          <a:prstGeom prst="bentConnector3">
            <a:avLst>
              <a:gd name="adj1" fmla="val -31409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E732425-A4E2-46EE-859B-080D059025B7}"/>
              </a:ext>
            </a:extLst>
          </p:cNvPr>
          <p:cNvSpPr txBox="1"/>
          <p:nvPr/>
        </p:nvSpPr>
        <p:spPr>
          <a:xfrm>
            <a:off x="4785116" y="37899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932B0AD-6009-44CC-833A-4B4817A7C8B6}"/>
              </a:ext>
            </a:extLst>
          </p:cNvPr>
          <p:cNvSpPr txBox="1"/>
          <p:nvPr/>
        </p:nvSpPr>
        <p:spPr>
          <a:xfrm>
            <a:off x="3809682" y="379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B9DF97C3-F760-4BE5-B96C-AC959F2F8A86}"/>
              </a:ext>
            </a:extLst>
          </p:cNvPr>
          <p:cNvCxnSpPr>
            <a:cxnSpLocks/>
            <a:stCxn id="21" idx="2"/>
            <a:endCxn id="20" idx="2"/>
          </p:cNvCxnSpPr>
          <p:nvPr/>
        </p:nvCxnSpPr>
        <p:spPr>
          <a:xfrm rot="16200000" flipH="1">
            <a:off x="6152388" y="3518260"/>
            <a:ext cx="7077" cy="1260813"/>
          </a:xfrm>
          <a:prstGeom prst="bentConnector3">
            <a:avLst>
              <a:gd name="adj1" fmla="val 33301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A751E6F0-25A6-4937-A31F-62AB262C2929}"/>
              </a:ext>
            </a:extLst>
          </p:cNvPr>
          <p:cNvSpPr txBox="1"/>
          <p:nvPr/>
        </p:nvSpPr>
        <p:spPr>
          <a:xfrm>
            <a:off x="6693967" y="37828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21C7A997-41D6-4AAC-A7BA-7ED913ED33A3}"/>
              </a:ext>
            </a:extLst>
          </p:cNvPr>
          <p:cNvSpPr txBox="1"/>
          <p:nvPr/>
        </p:nvSpPr>
        <p:spPr>
          <a:xfrm>
            <a:off x="5433154" y="37757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u-HU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00F034BD-9A6B-4011-989F-82337BB3BB37}"/>
              </a:ext>
            </a:extLst>
          </p:cNvPr>
          <p:cNvSpPr txBox="1"/>
          <p:nvPr/>
        </p:nvSpPr>
        <p:spPr>
          <a:xfrm>
            <a:off x="7073477" y="3507322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2..6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0C43B9DF-DFDB-4DA7-8E13-A948AF8082F2}"/>
              </a:ext>
            </a:extLst>
          </p:cNvPr>
          <p:cNvSpPr txBox="1"/>
          <p:nvPr/>
        </p:nvSpPr>
        <p:spPr>
          <a:xfrm>
            <a:off x="6821332" y="4128504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2..6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E9075BAF-BACB-4B60-AC85-332ECB84AEB5}"/>
              </a:ext>
            </a:extLst>
          </p:cNvPr>
          <p:cNvSpPr txBox="1"/>
          <p:nvPr/>
        </p:nvSpPr>
        <p:spPr>
          <a:xfrm>
            <a:off x="5670842" y="4351324"/>
            <a:ext cx="120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összeköt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FECEA3EA-36BD-4FAA-9707-46FCE83D4DAA}"/>
              </a:ext>
            </a:extLst>
          </p:cNvPr>
          <p:cNvSpPr txBox="1"/>
          <p:nvPr/>
        </p:nvSpPr>
        <p:spPr>
          <a:xfrm>
            <a:off x="3561196" y="434394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hangot_küld</a:t>
            </a:r>
            <a:r>
              <a:rPr lang="hu-HU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92439746-2B4A-4CE2-83AF-B806367DD453}"/>
              </a:ext>
            </a:extLst>
          </p:cNvPr>
          <p:cNvSpPr txBox="1"/>
          <p:nvPr/>
        </p:nvSpPr>
        <p:spPr>
          <a:xfrm>
            <a:off x="1907590" y="4351324"/>
            <a:ext cx="14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◀ </a:t>
            </a:r>
            <a:r>
              <a:rPr lang="hu-HU" dirty="0" err="1"/>
              <a:t>képet_küld</a:t>
            </a:r>
            <a:endParaRPr lang="hu-HU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B61C165A-5AF0-4295-B457-ECD1DD67F4EF}"/>
              </a:ext>
            </a:extLst>
          </p:cNvPr>
          <p:cNvSpPr txBox="1"/>
          <p:nvPr/>
        </p:nvSpPr>
        <p:spPr>
          <a:xfrm>
            <a:off x="6748120" y="4351324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dirty="0"/>
              <a:t>}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528BE5B-34DC-46D1-AADA-4850895A9930}"/>
              </a:ext>
            </a:extLst>
          </p:cNvPr>
          <p:cNvSpPr txBox="1"/>
          <p:nvPr/>
        </p:nvSpPr>
        <p:spPr>
          <a:xfrm>
            <a:off x="312668" y="563096"/>
            <a:ext cx="85915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4. A házi mozihoz tartozik egy TV, DVD lejátszó, erősítő és a hangfalak. A hangfalak száma</a:t>
            </a:r>
            <a:br>
              <a:rPr lang="hu-HU" dirty="0"/>
            </a:br>
            <a:r>
              <a:rPr lang="hu-HU" dirty="0"/>
              <a:t>    kettő és hat között lehet. A DVD lejátszó képet továbbít a TV-nek, hangot az erősítőnek. </a:t>
            </a:r>
            <a:br>
              <a:rPr lang="hu-HU" dirty="0"/>
            </a:br>
            <a:r>
              <a:rPr lang="hu-HU" dirty="0"/>
              <a:t>    Az erősítő köti össze a hangfalakat.</a:t>
            </a:r>
          </a:p>
        </p:txBody>
      </p:sp>
    </p:spTree>
    <p:extLst>
      <p:ext uri="{BB962C8B-B14F-4D97-AF65-F5344CB8AC3E}">
        <p14:creationId xmlns:p14="http://schemas.microsoft.com/office/powerpoint/2010/main" val="47822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4" grpId="0"/>
      <p:bldP spid="15" grpId="0"/>
      <p:bldP spid="17" grpId="0"/>
      <p:bldP spid="18" grpId="0"/>
      <p:bldP spid="20" grpId="0"/>
      <p:bldP spid="21" grpId="0"/>
      <p:bldP spid="22" grpId="0"/>
      <p:bldP spid="23" grpId="0"/>
      <p:bldP spid="27" grpId="0"/>
      <p:bldP spid="28" grpId="0"/>
      <p:bldP spid="29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8C8C999-C9DE-451A-B9FD-B6E9B50FBE1A}"/>
              </a:ext>
            </a:extLst>
          </p:cNvPr>
          <p:cNvSpPr/>
          <p:nvPr/>
        </p:nvSpPr>
        <p:spPr>
          <a:xfrm>
            <a:off x="2502726" y="2933506"/>
            <a:ext cx="1208081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Lakóház</a:t>
            </a:r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12EC9469-7689-48DE-9BB3-DB9372D0E7EA}"/>
              </a:ext>
            </a:extLst>
          </p:cNvPr>
          <p:cNvSpPr txBox="1"/>
          <p:nvPr/>
        </p:nvSpPr>
        <p:spPr>
          <a:xfrm>
            <a:off x="1255141" y="2341274"/>
            <a:ext cx="895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▲</a:t>
            </a:r>
            <a:endParaRPr lang="hu-HU" sz="1600" dirty="0"/>
          </a:p>
          <a:p>
            <a:r>
              <a:rPr lang="hu-HU" sz="1600" dirty="0"/>
              <a:t>összeköt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CCF37D12-0A0B-45EE-823C-2B493FDC52AD}"/>
              </a:ext>
            </a:extLst>
          </p:cNvPr>
          <p:cNvSpPr txBox="1"/>
          <p:nvPr/>
        </p:nvSpPr>
        <p:spPr>
          <a:xfrm rot="16200000">
            <a:off x="1590074" y="5130119"/>
            <a:ext cx="1125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szomszédja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967A80D4-70E2-4C23-8FE3-E92517727C45}"/>
              </a:ext>
            </a:extLst>
          </p:cNvPr>
          <p:cNvSpPr txBox="1"/>
          <p:nvPr/>
        </p:nvSpPr>
        <p:spPr>
          <a:xfrm>
            <a:off x="170413" y="99510"/>
            <a:ext cx="871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Egy lakóház legalább két szintből áll, szintenként legalább egy (egyszintű) lakás található. </a:t>
            </a:r>
          </a:p>
          <a:p>
            <a:r>
              <a:rPr lang="hu-HU" dirty="0"/>
              <a:t>    A szinteket lépcsőházak, és liftek kötik össze. Minden szinthez legalább egy lépcsőház </a:t>
            </a:r>
            <a:br>
              <a:rPr lang="hu-HU" dirty="0"/>
            </a:br>
            <a:r>
              <a:rPr lang="hu-HU" dirty="0"/>
              <a:t>    kapcsolódik. Minden lakásnak legfeljebb két szomszédja lehet.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805F20F3-5763-4548-A6EB-DF68C3477E7C}"/>
              </a:ext>
            </a:extLst>
          </p:cNvPr>
          <p:cNvSpPr/>
          <p:nvPr/>
        </p:nvSpPr>
        <p:spPr>
          <a:xfrm>
            <a:off x="653725" y="3928632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Szint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0D4E9B0C-04BC-4696-9589-96EDC73F94B7}"/>
              </a:ext>
            </a:extLst>
          </p:cNvPr>
          <p:cNvSpPr/>
          <p:nvPr/>
        </p:nvSpPr>
        <p:spPr>
          <a:xfrm>
            <a:off x="2512817" y="3925206"/>
            <a:ext cx="118137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Szint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F49F11AC-850F-4AB1-9A41-9CBE8DE8B1FD}"/>
              </a:ext>
            </a:extLst>
          </p:cNvPr>
          <p:cNvSpPr/>
          <p:nvPr/>
        </p:nvSpPr>
        <p:spPr>
          <a:xfrm>
            <a:off x="2512522" y="4556745"/>
            <a:ext cx="118137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2.1 : Lakás</a:t>
            </a: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EB0A6B1-E59A-4AC7-BF90-D976DCB35046}"/>
              </a:ext>
            </a:extLst>
          </p:cNvPr>
          <p:cNvSpPr/>
          <p:nvPr/>
        </p:nvSpPr>
        <p:spPr>
          <a:xfrm>
            <a:off x="654343" y="2948776"/>
            <a:ext cx="1297328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Lépcsőház</a:t>
            </a:r>
          </a:p>
        </p:txBody>
      </p:sp>
      <p:sp>
        <p:nvSpPr>
          <p:cNvPr id="55" name="Rombusz 54">
            <a:extLst>
              <a:ext uri="{FF2B5EF4-FFF2-40B4-BE49-F238E27FC236}">
                <a16:creationId xmlns:a16="http://schemas.microsoft.com/office/drawing/2014/main" id="{E1503ABC-8DB1-4312-97F7-3BE453AEAE7A}"/>
              </a:ext>
            </a:extLst>
          </p:cNvPr>
          <p:cNvSpPr/>
          <p:nvPr/>
        </p:nvSpPr>
        <p:spPr>
          <a:xfrm>
            <a:off x="3049719" y="3293667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57" name="Összekötő: szögletes 56">
            <a:extLst>
              <a:ext uri="{FF2B5EF4-FFF2-40B4-BE49-F238E27FC236}">
                <a16:creationId xmlns:a16="http://schemas.microsoft.com/office/drawing/2014/main" id="{8D8F2611-D793-4225-A8FE-0FE5B2919F45}"/>
              </a:ext>
            </a:extLst>
          </p:cNvPr>
          <p:cNvCxnSpPr>
            <a:cxnSpLocks/>
            <a:stCxn id="50" idx="1"/>
            <a:endCxn id="54" idx="0"/>
          </p:cNvCxnSpPr>
          <p:nvPr/>
        </p:nvCxnSpPr>
        <p:spPr>
          <a:xfrm rot="10800000" flipH="1">
            <a:off x="653725" y="2948777"/>
            <a:ext cx="649282" cy="1159629"/>
          </a:xfrm>
          <a:prstGeom prst="bentConnector4">
            <a:avLst>
              <a:gd name="adj1" fmla="val -35208"/>
              <a:gd name="adj2" fmla="val 15578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BDFA6FD3-17CF-438B-ADC3-D40D9F3BF365}"/>
              </a:ext>
            </a:extLst>
          </p:cNvPr>
          <p:cNvCxnSpPr>
            <a:cxnSpLocks/>
            <a:stCxn id="51" idx="0"/>
            <a:endCxn id="4" idx="2"/>
          </p:cNvCxnSpPr>
          <p:nvPr/>
        </p:nvCxnSpPr>
        <p:spPr>
          <a:xfrm flipV="1">
            <a:off x="3103504" y="3293052"/>
            <a:ext cx="3263" cy="632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églalap 59">
            <a:extLst>
              <a:ext uri="{FF2B5EF4-FFF2-40B4-BE49-F238E27FC236}">
                <a16:creationId xmlns:a16="http://schemas.microsoft.com/office/drawing/2014/main" id="{327136B3-C00C-43C7-8C1C-04F6B02F1287}"/>
              </a:ext>
            </a:extLst>
          </p:cNvPr>
          <p:cNvSpPr/>
          <p:nvPr/>
        </p:nvSpPr>
        <p:spPr>
          <a:xfrm>
            <a:off x="2512300" y="5090884"/>
            <a:ext cx="118137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2.2 : Lakás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DD34C3B8-8CB1-4495-B485-C76C295BA82A}"/>
              </a:ext>
            </a:extLst>
          </p:cNvPr>
          <p:cNvSpPr/>
          <p:nvPr/>
        </p:nvSpPr>
        <p:spPr>
          <a:xfrm>
            <a:off x="2512299" y="5625024"/>
            <a:ext cx="118137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2.2 : Lakás</a:t>
            </a: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DD007697-A3EA-4100-BC5C-EBDC7E9A7CEB}"/>
              </a:ext>
            </a:extLst>
          </p:cNvPr>
          <p:cNvSpPr/>
          <p:nvPr/>
        </p:nvSpPr>
        <p:spPr>
          <a:xfrm>
            <a:off x="646892" y="4545747"/>
            <a:ext cx="118137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1.1 : Lakás</a:t>
            </a: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7532C44-E9FC-41FC-A78F-E31207861060}"/>
              </a:ext>
            </a:extLst>
          </p:cNvPr>
          <p:cNvSpPr/>
          <p:nvPr/>
        </p:nvSpPr>
        <p:spPr>
          <a:xfrm>
            <a:off x="651595" y="5090884"/>
            <a:ext cx="118137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1.2 : Lakás</a:t>
            </a:r>
          </a:p>
        </p:txBody>
      </p:sp>
      <p:sp>
        <p:nvSpPr>
          <p:cNvPr id="71" name="Rombusz 70">
            <a:extLst>
              <a:ext uri="{FF2B5EF4-FFF2-40B4-BE49-F238E27FC236}">
                <a16:creationId xmlns:a16="http://schemas.microsoft.com/office/drawing/2014/main" id="{D015762A-32D7-468B-A3CA-783F62D50CE2}"/>
              </a:ext>
            </a:extLst>
          </p:cNvPr>
          <p:cNvSpPr/>
          <p:nvPr/>
        </p:nvSpPr>
        <p:spPr>
          <a:xfrm rot="16200000">
            <a:off x="1690039" y="4129344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72" name="Összekötő: szögletes 71">
            <a:extLst>
              <a:ext uri="{FF2B5EF4-FFF2-40B4-BE49-F238E27FC236}">
                <a16:creationId xmlns:a16="http://schemas.microsoft.com/office/drawing/2014/main" id="{1923D3D4-13F4-4539-B5F7-4F20C9E5480E}"/>
              </a:ext>
            </a:extLst>
          </p:cNvPr>
          <p:cNvCxnSpPr>
            <a:cxnSpLocks/>
            <a:stCxn id="67" idx="3"/>
            <a:endCxn id="71" idx="2"/>
          </p:cNvCxnSpPr>
          <p:nvPr/>
        </p:nvCxnSpPr>
        <p:spPr>
          <a:xfrm flipV="1">
            <a:off x="1828265" y="4219231"/>
            <a:ext cx="4927" cy="506289"/>
          </a:xfrm>
          <a:prstGeom prst="bentConnector3">
            <a:avLst>
              <a:gd name="adj1" fmla="val 463974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Összekötő: szögletes 72">
            <a:extLst>
              <a:ext uri="{FF2B5EF4-FFF2-40B4-BE49-F238E27FC236}">
                <a16:creationId xmlns:a16="http://schemas.microsoft.com/office/drawing/2014/main" id="{77F64293-F4E3-4D28-AF25-87A5CA2DAE61}"/>
              </a:ext>
            </a:extLst>
          </p:cNvPr>
          <p:cNvCxnSpPr>
            <a:cxnSpLocks/>
            <a:stCxn id="70" idx="3"/>
            <a:endCxn id="71" idx="2"/>
          </p:cNvCxnSpPr>
          <p:nvPr/>
        </p:nvCxnSpPr>
        <p:spPr>
          <a:xfrm flipV="1">
            <a:off x="1832968" y="4219231"/>
            <a:ext cx="224" cy="1051426"/>
          </a:xfrm>
          <a:prstGeom prst="bentConnector3">
            <a:avLst>
              <a:gd name="adj1" fmla="val 10205357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mbusz 73">
            <a:extLst>
              <a:ext uri="{FF2B5EF4-FFF2-40B4-BE49-F238E27FC236}">
                <a16:creationId xmlns:a16="http://schemas.microsoft.com/office/drawing/2014/main" id="{8912F153-E884-4FAA-B4DD-D2D2F1DC0966}"/>
              </a:ext>
            </a:extLst>
          </p:cNvPr>
          <p:cNvSpPr/>
          <p:nvPr/>
        </p:nvSpPr>
        <p:spPr>
          <a:xfrm rot="16200000">
            <a:off x="3747429" y="4135170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75" name="Összekötő: szögletes 74">
            <a:extLst>
              <a:ext uri="{FF2B5EF4-FFF2-40B4-BE49-F238E27FC236}">
                <a16:creationId xmlns:a16="http://schemas.microsoft.com/office/drawing/2014/main" id="{D971F188-FF2B-4147-90E1-C7D1B858F755}"/>
              </a:ext>
            </a:extLst>
          </p:cNvPr>
          <p:cNvCxnSpPr>
            <a:cxnSpLocks/>
            <a:stCxn id="53" idx="3"/>
            <a:endCxn id="74" idx="2"/>
          </p:cNvCxnSpPr>
          <p:nvPr/>
        </p:nvCxnSpPr>
        <p:spPr>
          <a:xfrm flipV="1">
            <a:off x="3693895" y="4225057"/>
            <a:ext cx="196687" cy="511461"/>
          </a:xfrm>
          <a:prstGeom prst="bentConnector3">
            <a:avLst>
              <a:gd name="adj1" fmla="val 19760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Összekötő: szögletes 75">
            <a:extLst>
              <a:ext uri="{FF2B5EF4-FFF2-40B4-BE49-F238E27FC236}">
                <a16:creationId xmlns:a16="http://schemas.microsoft.com/office/drawing/2014/main" id="{B14D3128-CC28-45E6-ACAB-B71E4B9908C8}"/>
              </a:ext>
            </a:extLst>
          </p:cNvPr>
          <p:cNvCxnSpPr>
            <a:cxnSpLocks/>
            <a:stCxn id="60" idx="3"/>
            <a:endCxn id="74" idx="2"/>
          </p:cNvCxnSpPr>
          <p:nvPr/>
        </p:nvCxnSpPr>
        <p:spPr>
          <a:xfrm flipV="1">
            <a:off x="3693673" y="4225057"/>
            <a:ext cx="196909" cy="1045600"/>
          </a:xfrm>
          <a:prstGeom prst="bentConnector3">
            <a:avLst>
              <a:gd name="adj1" fmla="val 1974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6FA3757A-9C50-4947-8215-0E5DB8A6B953}"/>
              </a:ext>
            </a:extLst>
          </p:cNvPr>
          <p:cNvCxnSpPr>
            <a:cxnSpLocks/>
            <a:stCxn id="62" idx="3"/>
            <a:endCxn id="74" idx="2"/>
          </p:cNvCxnSpPr>
          <p:nvPr/>
        </p:nvCxnSpPr>
        <p:spPr>
          <a:xfrm flipV="1">
            <a:off x="3693672" y="4225057"/>
            <a:ext cx="196910" cy="1579740"/>
          </a:xfrm>
          <a:prstGeom prst="bentConnector3">
            <a:avLst>
              <a:gd name="adj1" fmla="val 19749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Összekötő: szögletes 97">
            <a:extLst>
              <a:ext uri="{FF2B5EF4-FFF2-40B4-BE49-F238E27FC236}">
                <a16:creationId xmlns:a16="http://schemas.microsoft.com/office/drawing/2014/main" id="{3EBFDFC2-4C42-4642-A967-C08AE8FCE904}"/>
              </a:ext>
            </a:extLst>
          </p:cNvPr>
          <p:cNvCxnSpPr>
            <a:cxnSpLocks/>
            <a:stCxn id="78" idx="1"/>
            <a:endCxn id="53" idx="1"/>
          </p:cNvCxnSpPr>
          <p:nvPr/>
        </p:nvCxnSpPr>
        <p:spPr>
          <a:xfrm rot="10800000">
            <a:off x="2512523" y="4736518"/>
            <a:ext cx="5213" cy="476750"/>
          </a:xfrm>
          <a:prstGeom prst="bentConnector3">
            <a:avLst>
              <a:gd name="adj1" fmla="val 44851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Összekötő: szögletes 99">
            <a:extLst>
              <a:ext uri="{FF2B5EF4-FFF2-40B4-BE49-F238E27FC236}">
                <a16:creationId xmlns:a16="http://schemas.microsoft.com/office/drawing/2014/main" id="{4A388E50-265F-4360-9130-38BB1BB95CC6}"/>
              </a:ext>
            </a:extLst>
          </p:cNvPr>
          <p:cNvCxnSpPr>
            <a:cxnSpLocks/>
            <a:stCxn id="62" idx="1"/>
            <a:endCxn id="80" idx="1"/>
          </p:cNvCxnSpPr>
          <p:nvPr/>
        </p:nvCxnSpPr>
        <p:spPr>
          <a:xfrm rot="10800000">
            <a:off x="2491619" y="5393041"/>
            <a:ext cx="20681" cy="411756"/>
          </a:xfrm>
          <a:prstGeom prst="bentConnector3">
            <a:avLst>
              <a:gd name="adj1" fmla="val 120536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Összekötő: szögletes 105">
            <a:extLst>
              <a:ext uri="{FF2B5EF4-FFF2-40B4-BE49-F238E27FC236}">
                <a16:creationId xmlns:a16="http://schemas.microsoft.com/office/drawing/2014/main" id="{9E62E013-C1BB-4357-BF58-72816D0400A2}"/>
              </a:ext>
            </a:extLst>
          </p:cNvPr>
          <p:cNvCxnSpPr>
            <a:cxnSpLocks/>
            <a:stCxn id="50" idx="0"/>
            <a:endCxn id="55" idx="2"/>
          </p:cNvCxnSpPr>
          <p:nvPr/>
        </p:nvCxnSpPr>
        <p:spPr>
          <a:xfrm rot="5400000" flipH="1" flipV="1">
            <a:off x="1894617" y="2720265"/>
            <a:ext cx="455192" cy="19615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Összekötő: szögletes 108">
            <a:extLst>
              <a:ext uri="{FF2B5EF4-FFF2-40B4-BE49-F238E27FC236}">
                <a16:creationId xmlns:a16="http://schemas.microsoft.com/office/drawing/2014/main" id="{7B726E22-8E4A-4FDF-A491-170909049D65}"/>
              </a:ext>
            </a:extLst>
          </p:cNvPr>
          <p:cNvCxnSpPr>
            <a:cxnSpLocks/>
            <a:stCxn id="54" idx="0"/>
            <a:endCxn id="51" idx="3"/>
          </p:cNvCxnSpPr>
          <p:nvPr/>
        </p:nvCxnSpPr>
        <p:spPr>
          <a:xfrm rot="16200000" flipH="1">
            <a:off x="1920497" y="2331285"/>
            <a:ext cx="1156203" cy="2391184"/>
          </a:xfrm>
          <a:prstGeom prst="bentConnector4">
            <a:avLst>
              <a:gd name="adj1" fmla="val -55950"/>
              <a:gd name="adj2" fmla="val 1095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341C816D-9BD2-45B2-8E30-A8F5708A98C7}"/>
              </a:ext>
            </a:extLst>
          </p:cNvPr>
          <p:cNvCxnSpPr>
            <a:cxnSpLocks/>
            <a:stCxn id="122" idx="0"/>
            <a:endCxn id="54" idx="3"/>
          </p:cNvCxnSpPr>
          <p:nvPr/>
        </p:nvCxnSpPr>
        <p:spPr>
          <a:xfrm flipH="1" flipV="1">
            <a:off x="1951671" y="3128549"/>
            <a:ext cx="371062" cy="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ombusz 121">
            <a:extLst>
              <a:ext uri="{FF2B5EF4-FFF2-40B4-BE49-F238E27FC236}">
                <a16:creationId xmlns:a16="http://schemas.microsoft.com/office/drawing/2014/main" id="{DF4CE1C3-CAB4-482B-80BE-7FA9B832D45D}"/>
              </a:ext>
            </a:extLst>
          </p:cNvPr>
          <p:cNvSpPr/>
          <p:nvPr/>
        </p:nvSpPr>
        <p:spPr>
          <a:xfrm rot="16200000">
            <a:off x="2359353" y="3038664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51" name="Téglalap 150">
            <a:extLst>
              <a:ext uri="{FF2B5EF4-FFF2-40B4-BE49-F238E27FC236}">
                <a16:creationId xmlns:a16="http://schemas.microsoft.com/office/drawing/2014/main" id="{B25826A0-EA99-4BF4-BB9E-DB31C0020AE4}"/>
              </a:ext>
            </a:extLst>
          </p:cNvPr>
          <p:cNvSpPr/>
          <p:nvPr/>
        </p:nvSpPr>
        <p:spPr>
          <a:xfrm>
            <a:off x="6251692" y="2241897"/>
            <a:ext cx="118922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 : Lakóház</a:t>
            </a:r>
          </a:p>
        </p:txBody>
      </p:sp>
      <p:sp>
        <p:nvSpPr>
          <p:cNvPr id="152" name="Téglalap 151">
            <a:extLst>
              <a:ext uri="{FF2B5EF4-FFF2-40B4-BE49-F238E27FC236}">
                <a16:creationId xmlns:a16="http://schemas.microsoft.com/office/drawing/2014/main" id="{95F3AD91-78F0-4963-BDC8-53CD0650D1F2}"/>
              </a:ext>
            </a:extLst>
          </p:cNvPr>
          <p:cNvSpPr/>
          <p:nvPr/>
        </p:nvSpPr>
        <p:spPr>
          <a:xfrm>
            <a:off x="6275525" y="3912688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Szint</a:t>
            </a:r>
          </a:p>
        </p:txBody>
      </p:sp>
      <p:sp>
        <p:nvSpPr>
          <p:cNvPr id="153" name="Téglalap 152">
            <a:extLst>
              <a:ext uri="{FF2B5EF4-FFF2-40B4-BE49-F238E27FC236}">
                <a16:creationId xmlns:a16="http://schemas.microsoft.com/office/drawing/2014/main" id="{F124840A-B970-4ED9-BA82-F853FB833AAF}"/>
              </a:ext>
            </a:extLst>
          </p:cNvPr>
          <p:cNvSpPr/>
          <p:nvPr/>
        </p:nvSpPr>
        <p:spPr>
          <a:xfrm>
            <a:off x="6275303" y="474170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Szint</a:t>
            </a:r>
          </a:p>
        </p:txBody>
      </p:sp>
      <p:sp>
        <p:nvSpPr>
          <p:cNvPr id="154" name="Téglalap 153">
            <a:extLst>
              <a:ext uri="{FF2B5EF4-FFF2-40B4-BE49-F238E27FC236}">
                <a16:creationId xmlns:a16="http://schemas.microsoft.com/office/drawing/2014/main" id="{A9EE5CA3-2952-4D15-86FC-85FF810AA051}"/>
              </a:ext>
            </a:extLst>
          </p:cNvPr>
          <p:cNvSpPr/>
          <p:nvPr/>
        </p:nvSpPr>
        <p:spPr>
          <a:xfrm>
            <a:off x="6099647" y="5953861"/>
            <a:ext cx="1156061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99 : Szint</a:t>
            </a:r>
          </a:p>
        </p:txBody>
      </p:sp>
      <p:cxnSp>
        <p:nvCxnSpPr>
          <p:cNvPr id="156" name="Összekötő: szögletes 155">
            <a:extLst>
              <a:ext uri="{FF2B5EF4-FFF2-40B4-BE49-F238E27FC236}">
                <a16:creationId xmlns:a16="http://schemas.microsoft.com/office/drawing/2014/main" id="{72F97EC8-5AB4-4381-AE08-26A7097C74AD}"/>
              </a:ext>
            </a:extLst>
          </p:cNvPr>
          <p:cNvCxnSpPr>
            <a:cxnSpLocks/>
            <a:stCxn id="152" idx="1"/>
            <a:endCxn id="260" idx="0"/>
          </p:cNvCxnSpPr>
          <p:nvPr/>
        </p:nvCxnSpPr>
        <p:spPr>
          <a:xfrm rot="10800000">
            <a:off x="6053279" y="2431507"/>
            <a:ext cx="222246" cy="1660955"/>
          </a:xfrm>
          <a:prstGeom prst="bentConnector3">
            <a:avLst>
              <a:gd name="adj1" fmla="val 18638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Összekötő: szögletes 156">
            <a:extLst>
              <a:ext uri="{FF2B5EF4-FFF2-40B4-BE49-F238E27FC236}">
                <a16:creationId xmlns:a16="http://schemas.microsoft.com/office/drawing/2014/main" id="{998E2E6C-76E6-4098-8EF7-84A0CA17D14D}"/>
              </a:ext>
            </a:extLst>
          </p:cNvPr>
          <p:cNvCxnSpPr>
            <a:cxnSpLocks/>
            <a:stCxn id="153" idx="1"/>
            <a:endCxn id="260" idx="0"/>
          </p:cNvCxnSpPr>
          <p:nvPr/>
        </p:nvCxnSpPr>
        <p:spPr>
          <a:xfrm rot="10800000">
            <a:off x="6053279" y="2431507"/>
            <a:ext cx="222024" cy="2489967"/>
          </a:xfrm>
          <a:prstGeom prst="bentConnector3">
            <a:avLst>
              <a:gd name="adj1" fmla="val 1864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Összekötő: szögletes 157">
            <a:extLst>
              <a:ext uri="{FF2B5EF4-FFF2-40B4-BE49-F238E27FC236}">
                <a16:creationId xmlns:a16="http://schemas.microsoft.com/office/drawing/2014/main" id="{04B6784A-7ECC-4DA4-916B-610D2156C19C}"/>
              </a:ext>
            </a:extLst>
          </p:cNvPr>
          <p:cNvCxnSpPr>
            <a:cxnSpLocks/>
            <a:stCxn id="154" idx="1"/>
            <a:endCxn id="260" idx="0"/>
          </p:cNvCxnSpPr>
          <p:nvPr/>
        </p:nvCxnSpPr>
        <p:spPr>
          <a:xfrm rot="10800000">
            <a:off x="6053279" y="2431506"/>
            <a:ext cx="46368" cy="3702128"/>
          </a:xfrm>
          <a:prstGeom prst="bentConnector3">
            <a:avLst>
              <a:gd name="adj1" fmla="val 51403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Összekötő: szögletes 158">
            <a:extLst>
              <a:ext uri="{FF2B5EF4-FFF2-40B4-BE49-F238E27FC236}">
                <a16:creationId xmlns:a16="http://schemas.microsoft.com/office/drawing/2014/main" id="{0CDD7597-63C6-4365-863C-F3937789B554}"/>
              </a:ext>
            </a:extLst>
          </p:cNvPr>
          <p:cNvCxnSpPr>
            <a:cxnSpLocks/>
            <a:stCxn id="161" idx="2"/>
            <a:endCxn id="272" idx="2"/>
          </p:cNvCxnSpPr>
          <p:nvPr/>
        </p:nvCxnSpPr>
        <p:spPr>
          <a:xfrm rot="16200000" flipH="1">
            <a:off x="5179720" y="3064980"/>
            <a:ext cx="1062562" cy="1357210"/>
          </a:xfrm>
          <a:prstGeom prst="bentConnector3">
            <a:avLst>
              <a:gd name="adj1" fmla="val 12151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Összekötő: szögletes 159">
            <a:extLst>
              <a:ext uri="{FF2B5EF4-FFF2-40B4-BE49-F238E27FC236}">
                <a16:creationId xmlns:a16="http://schemas.microsoft.com/office/drawing/2014/main" id="{56404249-1E86-470E-B0CF-762BC4BC0B5B}"/>
              </a:ext>
            </a:extLst>
          </p:cNvPr>
          <p:cNvCxnSpPr>
            <a:cxnSpLocks/>
            <a:stCxn id="275" idx="2"/>
            <a:endCxn id="161" idx="2"/>
          </p:cNvCxnSpPr>
          <p:nvPr/>
        </p:nvCxnSpPr>
        <p:spPr>
          <a:xfrm rot="5400000" flipH="1">
            <a:off x="4096361" y="4148339"/>
            <a:ext cx="3082962" cy="1210892"/>
          </a:xfrm>
          <a:prstGeom prst="bentConnector3">
            <a:avLst>
              <a:gd name="adj1" fmla="val -74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D781EA8-BFEF-4046-A770-958768FEFB32}"/>
              </a:ext>
            </a:extLst>
          </p:cNvPr>
          <p:cNvSpPr/>
          <p:nvPr/>
        </p:nvSpPr>
        <p:spPr>
          <a:xfrm>
            <a:off x="4342854" y="2852758"/>
            <a:ext cx="1379083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Lépcsőház</a:t>
            </a:r>
          </a:p>
        </p:txBody>
      </p:sp>
      <p:sp>
        <p:nvSpPr>
          <p:cNvPr id="169" name="Szövegdoboz 168">
            <a:extLst>
              <a:ext uri="{FF2B5EF4-FFF2-40B4-BE49-F238E27FC236}">
                <a16:creationId xmlns:a16="http://schemas.microsoft.com/office/drawing/2014/main" id="{16A7560A-C156-4DD6-9DCE-E89A47B2AD04}"/>
              </a:ext>
            </a:extLst>
          </p:cNvPr>
          <p:cNvSpPr txBox="1"/>
          <p:nvPr/>
        </p:nvSpPr>
        <p:spPr>
          <a:xfrm>
            <a:off x="6613538" y="534471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…</a:t>
            </a:r>
          </a:p>
        </p:txBody>
      </p:sp>
      <p:cxnSp>
        <p:nvCxnSpPr>
          <p:cNvPr id="170" name="Összekötő: szögletes 169">
            <a:extLst>
              <a:ext uri="{FF2B5EF4-FFF2-40B4-BE49-F238E27FC236}">
                <a16:creationId xmlns:a16="http://schemas.microsoft.com/office/drawing/2014/main" id="{0A346E28-C5AF-4740-A57D-30F92BD5FECB}"/>
              </a:ext>
            </a:extLst>
          </p:cNvPr>
          <p:cNvCxnSpPr>
            <a:cxnSpLocks/>
            <a:stCxn id="161" idx="0"/>
            <a:endCxn id="173" idx="0"/>
          </p:cNvCxnSpPr>
          <p:nvPr/>
        </p:nvCxnSpPr>
        <p:spPr>
          <a:xfrm rot="5400000" flipH="1" flipV="1">
            <a:off x="5258150" y="2057852"/>
            <a:ext cx="569152" cy="1020661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ombusz 172">
            <a:extLst>
              <a:ext uri="{FF2B5EF4-FFF2-40B4-BE49-F238E27FC236}">
                <a16:creationId xmlns:a16="http://schemas.microsoft.com/office/drawing/2014/main" id="{8695CCED-C957-4E2E-8E8C-9EA03F5BE9DE}"/>
              </a:ext>
            </a:extLst>
          </p:cNvPr>
          <p:cNvSpPr/>
          <p:nvPr/>
        </p:nvSpPr>
        <p:spPr>
          <a:xfrm rot="16200000">
            <a:off x="6089677" y="2193719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79" name="Téglalap 178">
            <a:extLst>
              <a:ext uri="{FF2B5EF4-FFF2-40B4-BE49-F238E27FC236}">
                <a16:creationId xmlns:a16="http://schemas.microsoft.com/office/drawing/2014/main" id="{66BA1FC0-1539-4D80-9EC1-C98785BEFF0C}"/>
              </a:ext>
            </a:extLst>
          </p:cNvPr>
          <p:cNvSpPr/>
          <p:nvPr/>
        </p:nvSpPr>
        <p:spPr>
          <a:xfrm>
            <a:off x="6275525" y="285644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: Lift</a:t>
            </a:r>
          </a:p>
        </p:txBody>
      </p:sp>
      <p:cxnSp>
        <p:nvCxnSpPr>
          <p:cNvPr id="180" name="Összekötő: szögletes 179">
            <a:extLst>
              <a:ext uri="{FF2B5EF4-FFF2-40B4-BE49-F238E27FC236}">
                <a16:creationId xmlns:a16="http://schemas.microsoft.com/office/drawing/2014/main" id="{9EF59CE7-8E03-4F87-8D7E-4871E8345A17}"/>
              </a:ext>
            </a:extLst>
          </p:cNvPr>
          <p:cNvCxnSpPr>
            <a:cxnSpLocks/>
            <a:stCxn id="179" idx="1"/>
            <a:endCxn id="261" idx="0"/>
          </p:cNvCxnSpPr>
          <p:nvPr/>
        </p:nvCxnSpPr>
        <p:spPr>
          <a:xfrm rot="10800000">
            <a:off x="6053277" y="2566055"/>
            <a:ext cx="222248" cy="470159"/>
          </a:xfrm>
          <a:prstGeom prst="bentConnector3">
            <a:avLst>
              <a:gd name="adj1" fmla="val 1606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Összekötő: szögletes 182">
            <a:extLst>
              <a:ext uri="{FF2B5EF4-FFF2-40B4-BE49-F238E27FC236}">
                <a16:creationId xmlns:a16="http://schemas.microsoft.com/office/drawing/2014/main" id="{B89346F6-B46F-40DC-93FB-DD5E5DC0792D}"/>
              </a:ext>
            </a:extLst>
          </p:cNvPr>
          <p:cNvCxnSpPr>
            <a:cxnSpLocks/>
            <a:stCxn id="179" idx="3"/>
            <a:endCxn id="152" idx="0"/>
          </p:cNvCxnSpPr>
          <p:nvPr/>
        </p:nvCxnSpPr>
        <p:spPr>
          <a:xfrm flipH="1">
            <a:off x="6763242" y="3036213"/>
            <a:ext cx="487717" cy="876475"/>
          </a:xfrm>
          <a:prstGeom prst="bentConnector4">
            <a:avLst>
              <a:gd name="adj1" fmla="val -234357"/>
              <a:gd name="adj2" fmla="val 6025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Összekötő: szögletes 185">
            <a:extLst>
              <a:ext uri="{FF2B5EF4-FFF2-40B4-BE49-F238E27FC236}">
                <a16:creationId xmlns:a16="http://schemas.microsoft.com/office/drawing/2014/main" id="{B08D9270-E247-4437-BB51-FFAD22B89F55}"/>
              </a:ext>
            </a:extLst>
          </p:cNvPr>
          <p:cNvCxnSpPr>
            <a:cxnSpLocks/>
            <a:stCxn id="179" idx="3"/>
            <a:endCxn id="153" idx="0"/>
          </p:cNvCxnSpPr>
          <p:nvPr/>
        </p:nvCxnSpPr>
        <p:spPr>
          <a:xfrm flipH="1">
            <a:off x="6763020" y="3036213"/>
            <a:ext cx="487939" cy="1705487"/>
          </a:xfrm>
          <a:prstGeom prst="bentConnector4">
            <a:avLst>
              <a:gd name="adj1" fmla="val -355861"/>
              <a:gd name="adj2" fmla="val 8036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Összekötő: szögletes 188">
            <a:extLst>
              <a:ext uri="{FF2B5EF4-FFF2-40B4-BE49-F238E27FC236}">
                <a16:creationId xmlns:a16="http://schemas.microsoft.com/office/drawing/2014/main" id="{22E79B6A-524B-4766-973B-22915C045DE0}"/>
              </a:ext>
            </a:extLst>
          </p:cNvPr>
          <p:cNvCxnSpPr>
            <a:cxnSpLocks/>
            <a:stCxn id="179" idx="3"/>
            <a:endCxn id="154" idx="0"/>
          </p:cNvCxnSpPr>
          <p:nvPr/>
        </p:nvCxnSpPr>
        <p:spPr>
          <a:xfrm flipH="1">
            <a:off x="6677678" y="3036213"/>
            <a:ext cx="573281" cy="2917648"/>
          </a:xfrm>
          <a:prstGeom prst="bentConnector4">
            <a:avLst>
              <a:gd name="adj1" fmla="val -302886"/>
              <a:gd name="adj2" fmla="val 910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Szövegdoboz 198">
            <a:extLst>
              <a:ext uri="{FF2B5EF4-FFF2-40B4-BE49-F238E27FC236}">
                <a16:creationId xmlns:a16="http://schemas.microsoft.com/office/drawing/2014/main" id="{0F9B6010-F900-4DFD-8E2F-98EB839D9F8F}"/>
              </a:ext>
            </a:extLst>
          </p:cNvPr>
          <p:cNvSpPr txBox="1"/>
          <p:nvPr/>
        </p:nvSpPr>
        <p:spPr>
          <a:xfrm>
            <a:off x="4956205" y="3220510"/>
            <a:ext cx="895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összeköt</a:t>
            </a:r>
          </a:p>
          <a:p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▼</a:t>
            </a:r>
            <a:endParaRPr lang="hu-HU" sz="1600" dirty="0"/>
          </a:p>
        </p:txBody>
      </p:sp>
      <p:sp>
        <p:nvSpPr>
          <p:cNvPr id="200" name="Szövegdoboz 199">
            <a:extLst>
              <a:ext uri="{FF2B5EF4-FFF2-40B4-BE49-F238E27FC236}">
                <a16:creationId xmlns:a16="http://schemas.microsoft.com/office/drawing/2014/main" id="{4564F152-8DAA-48F7-8021-88192706DA3A}"/>
              </a:ext>
            </a:extLst>
          </p:cNvPr>
          <p:cNvSpPr txBox="1"/>
          <p:nvPr/>
        </p:nvSpPr>
        <p:spPr>
          <a:xfrm>
            <a:off x="7245988" y="2741425"/>
            <a:ext cx="11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összeköt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cxnSp>
        <p:nvCxnSpPr>
          <p:cNvPr id="222" name="Összekötő: szögletes 221">
            <a:extLst>
              <a:ext uri="{FF2B5EF4-FFF2-40B4-BE49-F238E27FC236}">
                <a16:creationId xmlns:a16="http://schemas.microsoft.com/office/drawing/2014/main" id="{D775BD02-A7A8-4E04-82B2-50B9EE1FA0F2}"/>
              </a:ext>
            </a:extLst>
          </p:cNvPr>
          <p:cNvCxnSpPr>
            <a:cxnSpLocks/>
            <a:stCxn id="269" idx="2"/>
            <a:endCxn id="161" idx="2"/>
          </p:cNvCxnSpPr>
          <p:nvPr/>
        </p:nvCxnSpPr>
        <p:spPr>
          <a:xfrm rot="5400000" flipH="1">
            <a:off x="4755720" y="3488981"/>
            <a:ext cx="1891432" cy="1338079"/>
          </a:xfrm>
          <a:prstGeom prst="bentConnector3">
            <a:avLst>
              <a:gd name="adj1" fmla="val -1208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Szövegdoboz 238">
            <a:extLst>
              <a:ext uri="{FF2B5EF4-FFF2-40B4-BE49-F238E27FC236}">
                <a16:creationId xmlns:a16="http://schemas.microsoft.com/office/drawing/2014/main" id="{B19D8C80-9127-4D2F-968A-D27162561B45}"/>
              </a:ext>
            </a:extLst>
          </p:cNvPr>
          <p:cNvSpPr txBox="1"/>
          <p:nvPr/>
        </p:nvSpPr>
        <p:spPr>
          <a:xfrm rot="16200000">
            <a:off x="-306033" y="4845650"/>
            <a:ext cx="11257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szomszédja</a:t>
            </a:r>
          </a:p>
        </p:txBody>
      </p:sp>
      <p:cxnSp>
        <p:nvCxnSpPr>
          <p:cNvPr id="240" name="Összekötő: szögletes 239">
            <a:extLst>
              <a:ext uri="{FF2B5EF4-FFF2-40B4-BE49-F238E27FC236}">
                <a16:creationId xmlns:a16="http://schemas.microsoft.com/office/drawing/2014/main" id="{44A81E61-E28F-45BA-8941-3B8726405063}"/>
              </a:ext>
            </a:extLst>
          </p:cNvPr>
          <p:cNvCxnSpPr>
            <a:cxnSpLocks/>
            <a:stCxn id="70" idx="1"/>
            <a:endCxn id="67" idx="1"/>
          </p:cNvCxnSpPr>
          <p:nvPr/>
        </p:nvCxnSpPr>
        <p:spPr>
          <a:xfrm rot="10800000">
            <a:off x="646893" y="4725521"/>
            <a:ext cx="4703" cy="545137"/>
          </a:xfrm>
          <a:prstGeom prst="bentConnector3">
            <a:avLst>
              <a:gd name="adj1" fmla="val 496072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églalap 246">
            <a:extLst>
              <a:ext uri="{FF2B5EF4-FFF2-40B4-BE49-F238E27FC236}">
                <a16:creationId xmlns:a16="http://schemas.microsoft.com/office/drawing/2014/main" id="{4534306F-CDE4-4D95-B824-11771534B0A8}"/>
              </a:ext>
            </a:extLst>
          </p:cNvPr>
          <p:cNvSpPr/>
          <p:nvPr/>
        </p:nvSpPr>
        <p:spPr>
          <a:xfrm>
            <a:off x="7910506" y="3939948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1 : Lakás</a:t>
            </a:r>
          </a:p>
        </p:txBody>
      </p:sp>
      <p:sp>
        <p:nvSpPr>
          <p:cNvPr id="248" name="Téglalap 247">
            <a:extLst>
              <a:ext uri="{FF2B5EF4-FFF2-40B4-BE49-F238E27FC236}">
                <a16:creationId xmlns:a16="http://schemas.microsoft.com/office/drawing/2014/main" id="{A26C0838-59D6-4221-A2CF-5D86BB6B677C}"/>
              </a:ext>
            </a:extLst>
          </p:cNvPr>
          <p:cNvSpPr/>
          <p:nvPr/>
        </p:nvSpPr>
        <p:spPr>
          <a:xfrm>
            <a:off x="7910506" y="4741700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2 : Lakás</a:t>
            </a:r>
          </a:p>
        </p:txBody>
      </p:sp>
      <p:sp>
        <p:nvSpPr>
          <p:cNvPr id="249" name="Téglalap 248">
            <a:extLst>
              <a:ext uri="{FF2B5EF4-FFF2-40B4-BE49-F238E27FC236}">
                <a16:creationId xmlns:a16="http://schemas.microsoft.com/office/drawing/2014/main" id="{7FD83B65-2118-4CB7-AF42-C5698465B561}"/>
              </a:ext>
            </a:extLst>
          </p:cNvPr>
          <p:cNvSpPr/>
          <p:nvPr/>
        </p:nvSpPr>
        <p:spPr>
          <a:xfrm>
            <a:off x="7734850" y="5935720"/>
            <a:ext cx="1156061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u="sng" dirty="0">
                <a:solidFill>
                  <a:schemeClr val="tx1"/>
                </a:solidFill>
              </a:rPr>
              <a:t>99 : Lakás</a:t>
            </a:r>
          </a:p>
        </p:txBody>
      </p:sp>
      <p:sp>
        <p:nvSpPr>
          <p:cNvPr id="260" name="Rombusz 259">
            <a:extLst>
              <a:ext uri="{FF2B5EF4-FFF2-40B4-BE49-F238E27FC236}">
                <a16:creationId xmlns:a16="http://schemas.microsoft.com/office/drawing/2014/main" id="{0D824BFE-45CE-41B1-939D-78511DD342AE}"/>
              </a:ext>
            </a:extLst>
          </p:cNvPr>
          <p:cNvSpPr/>
          <p:nvPr/>
        </p:nvSpPr>
        <p:spPr>
          <a:xfrm rot="16200000">
            <a:off x="6089899" y="2341619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61" name="Rombusz 260">
            <a:extLst>
              <a:ext uri="{FF2B5EF4-FFF2-40B4-BE49-F238E27FC236}">
                <a16:creationId xmlns:a16="http://schemas.microsoft.com/office/drawing/2014/main" id="{2362432F-66B7-49B0-BBB4-EB671B1DDDC7}"/>
              </a:ext>
            </a:extLst>
          </p:cNvPr>
          <p:cNvSpPr/>
          <p:nvPr/>
        </p:nvSpPr>
        <p:spPr>
          <a:xfrm rot="16200000">
            <a:off x="6089898" y="2476169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69" name="Szövegdoboz 268">
            <a:extLst>
              <a:ext uri="{FF2B5EF4-FFF2-40B4-BE49-F238E27FC236}">
                <a16:creationId xmlns:a16="http://schemas.microsoft.com/office/drawing/2014/main" id="{005813A4-6CF3-4A01-93A3-7F9655120794}"/>
              </a:ext>
            </a:extLst>
          </p:cNvPr>
          <p:cNvSpPr txBox="1"/>
          <p:nvPr/>
        </p:nvSpPr>
        <p:spPr>
          <a:xfrm>
            <a:off x="6251692" y="473440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272" name="Szövegdoboz 271">
            <a:extLst>
              <a:ext uri="{FF2B5EF4-FFF2-40B4-BE49-F238E27FC236}">
                <a16:creationId xmlns:a16="http://schemas.microsoft.com/office/drawing/2014/main" id="{0F0CC0D2-9773-4E3A-8C92-B8C51E71F80F}"/>
              </a:ext>
            </a:extLst>
          </p:cNvPr>
          <p:cNvSpPr txBox="1"/>
          <p:nvPr/>
        </p:nvSpPr>
        <p:spPr>
          <a:xfrm>
            <a:off x="6270823" y="39055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275" name="Szövegdoboz 274">
            <a:extLst>
              <a:ext uri="{FF2B5EF4-FFF2-40B4-BE49-F238E27FC236}">
                <a16:creationId xmlns:a16="http://schemas.microsoft.com/office/drawing/2014/main" id="{7436430B-15DB-4806-B3D7-2B47E528E3C2}"/>
              </a:ext>
            </a:extLst>
          </p:cNvPr>
          <p:cNvSpPr txBox="1"/>
          <p:nvPr/>
        </p:nvSpPr>
        <p:spPr>
          <a:xfrm>
            <a:off x="6124505" y="592593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08" name="Szövegdoboz 307">
            <a:extLst>
              <a:ext uri="{FF2B5EF4-FFF2-40B4-BE49-F238E27FC236}">
                <a16:creationId xmlns:a16="http://schemas.microsoft.com/office/drawing/2014/main" id="{32617B4E-588C-4EC2-A650-AE5F0415BA5A}"/>
              </a:ext>
            </a:extLst>
          </p:cNvPr>
          <p:cNvSpPr txBox="1"/>
          <p:nvPr/>
        </p:nvSpPr>
        <p:spPr>
          <a:xfrm>
            <a:off x="7077533" y="5866996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13" name="Rombusz 312">
            <a:extLst>
              <a:ext uri="{FF2B5EF4-FFF2-40B4-BE49-F238E27FC236}">
                <a16:creationId xmlns:a16="http://schemas.microsoft.com/office/drawing/2014/main" id="{8CBA5C8D-5C7D-493B-AF65-E2A035FFB8E5}"/>
              </a:ext>
            </a:extLst>
          </p:cNvPr>
          <p:cNvSpPr/>
          <p:nvPr/>
        </p:nvSpPr>
        <p:spPr>
          <a:xfrm rot="16200000">
            <a:off x="7282609" y="4029835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5" name="Egyenes összekötő 314">
            <a:extLst>
              <a:ext uri="{FF2B5EF4-FFF2-40B4-BE49-F238E27FC236}">
                <a16:creationId xmlns:a16="http://schemas.microsoft.com/office/drawing/2014/main" id="{A26B31D3-7C3C-4DAD-BDF2-B28E282E8988}"/>
              </a:ext>
            </a:extLst>
          </p:cNvPr>
          <p:cNvCxnSpPr>
            <a:stCxn id="313" idx="2"/>
            <a:endCxn id="247" idx="1"/>
          </p:cNvCxnSpPr>
          <p:nvPr/>
        </p:nvCxnSpPr>
        <p:spPr>
          <a:xfrm>
            <a:off x="7425760" y="4119721"/>
            <a:ext cx="4847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ombusz 316">
            <a:extLst>
              <a:ext uri="{FF2B5EF4-FFF2-40B4-BE49-F238E27FC236}">
                <a16:creationId xmlns:a16="http://schemas.microsoft.com/office/drawing/2014/main" id="{0069CE3C-5B1F-4D22-A332-98E9AC78C080}"/>
              </a:ext>
            </a:extLst>
          </p:cNvPr>
          <p:cNvSpPr/>
          <p:nvPr/>
        </p:nvSpPr>
        <p:spPr>
          <a:xfrm rot="16200000">
            <a:off x="7297765" y="4829184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18" name="Egyenes összekötő 317">
            <a:extLst>
              <a:ext uri="{FF2B5EF4-FFF2-40B4-BE49-F238E27FC236}">
                <a16:creationId xmlns:a16="http://schemas.microsoft.com/office/drawing/2014/main" id="{3B92F084-02A9-4983-BFA1-4345AF5E8595}"/>
              </a:ext>
            </a:extLst>
          </p:cNvPr>
          <p:cNvCxnSpPr>
            <a:cxnSpLocks/>
            <a:stCxn id="317" idx="2"/>
            <a:endCxn id="248" idx="1"/>
          </p:cNvCxnSpPr>
          <p:nvPr/>
        </p:nvCxnSpPr>
        <p:spPr>
          <a:xfrm>
            <a:off x="7440916" y="4919070"/>
            <a:ext cx="469589" cy="24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ombusz 320">
            <a:extLst>
              <a:ext uri="{FF2B5EF4-FFF2-40B4-BE49-F238E27FC236}">
                <a16:creationId xmlns:a16="http://schemas.microsoft.com/office/drawing/2014/main" id="{C60501A5-3EB4-4F71-9B58-FB195D18BAC1}"/>
              </a:ext>
            </a:extLst>
          </p:cNvPr>
          <p:cNvSpPr/>
          <p:nvPr/>
        </p:nvSpPr>
        <p:spPr>
          <a:xfrm rot="16200000">
            <a:off x="7297765" y="6027335"/>
            <a:ext cx="106532" cy="17977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322" name="Egyenes összekötő 321">
            <a:extLst>
              <a:ext uri="{FF2B5EF4-FFF2-40B4-BE49-F238E27FC236}">
                <a16:creationId xmlns:a16="http://schemas.microsoft.com/office/drawing/2014/main" id="{E69175CD-DC2F-4AC0-9695-F346F5E6859E}"/>
              </a:ext>
            </a:extLst>
          </p:cNvPr>
          <p:cNvCxnSpPr>
            <a:cxnSpLocks/>
            <a:stCxn id="321" idx="2"/>
            <a:endCxn id="249" idx="1"/>
          </p:cNvCxnSpPr>
          <p:nvPr/>
        </p:nvCxnSpPr>
        <p:spPr>
          <a:xfrm flipV="1">
            <a:off x="7440918" y="6115493"/>
            <a:ext cx="293932" cy="1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378DF336-18A7-4F54-A305-288EC7D5474E}"/>
              </a:ext>
            </a:extLst>
          </p:cNvPr>
          <p:cNvSpPr txBox="1"/>
          <p:nvPr/>
        </p:nvSpPr>
        <p:spPr>
          <a:xfrm>
            <a:off x="334537" y="1430122"/>
            <a:ext cx="2271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Kétszintes, öt lakásos, </a:t>
            </a:r>
          </a:p>
          <a:p>
            <a:r>
              <a:rPr lang="hu-HU" dirty="0"/>
              <a:t>lift nélküli társasház: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EE58E1E6-C796-488B-98E3-5F37822BE5C1}"/>
              </a:ext>
            </a:extLst>
          </p:cNvPr>
          <p:cNvSpPr txBox="1"/>
          <p:nvPr/>
        </p:nvSpPr>
        <p:spPr>
          <a:xfrm>
            <a:off x="4551478" y="1441274"/>
            <a:ext cx="31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Szintenként egy-egy luxuslakást </a:t>
            </a:r>
          </a:p>
          <a:p>
            <a:r>
              <a:rPr lang="hu-HU" dirty="0"/>
              <a:t>tartalmazó toronyház: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26DA1A0A-DBD8-4161-9C8B-219FF3A8FC76}"/>
              </a:ext>
            </a:extLst>
          </p:cNvPr>
          <p:cNvSpPr txBox="1"/>
          <p:nvPr/>
        </p:nvSpPr>
        <p:spPr>
          <a:xfrm>
            <a:off x="2517735" y="5028602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A2236A02-C57F-469F-8761-5779384904C0}"/>
              </a:ext>
            </a:extLst>
          </p:cNvPr>
          <p:cNvSpPr txBox="1"/>
          <p:nvPr/>
        </p:nvSpPr>
        <p:spPr>
          <a:xfrm>
            <a:off x="2491618" y="520837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06AFF8A-C743-41FC-B89D-89D0148F915B}"/>
              </a:ext>
            </a:extLst>
          </p:cNvPr>
          <p:cNvSpPr txBox="1"/>
          <p:nvPr/>
        </p:nvSpPr>
        <p:spPr>
          <a:xfrm>
            <a:off x="5996468" y="300423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96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8" grpId="0"/>
      <p:bldP spid="96" grpId="0"/>
      <p:bldP spid="50" grpId="0" animBg="1"/>
      <p:bldP spid="51" grpId="0" animBg="1"/>
      <p:bldP spid="53" grpId="0" animBg="1"/>
      <p:bldP spid="54" grpId="0" animBg="1"/>
      <p:bldP spid="55" grpId="0" animBg="1"/>
      <p:bldP spid="60" grpId="0" animBg="1"/>
      <p:bldP spid="62" grpId="0" animBg="1"/>
      <p:bldP spid="67" grpId="0" animBg="1"/>
      <p:bldP spid="70" grpId="0" animBg="1"/>
      <p:bldP spid="71" grpId="0" animBg="1"/>
      <p:bldP spid="74" grpId="0" animBg="1"/>
      <p:bldP spid="122" grpId="0" animBg="1"/>
      <p:bldP spid="151" grpId="0" animBg="1"/>
      <p:bldP spid="152" grpId="0" animBg="1"/>
      <p:bldP spid="153" grpId="0" animBg="1"/>
      <p:bldP spid="154" grpId="0" animBg="1"/>
      <p:bldP spid="161" grpId="0" animBg="1"/>
      <p:bldP spid="169" grpId="0"/>
      <p:bldP spid="173" grpId="0" animBg="1"/>
      <p:bldP spid="179" grpId="0" animBg="1"/>
      <p:bldP spid="199" grpId="0"/>
      <p:bldP spid="200" grpId="0"/>
      <p:bldP spid="239" grpId="0"/>
      <p:bldP spid="247" grpId="0" animBg="1"/>
      <p:bldP spid="248" grpId="0" animBg="1"/>
      <p:bldP spid="249" grpId="0" animBg="1"/>
      <p:bldP spid="260" grpId="0" animBg="1"/>
      <p:bldP spid="261" grpId="0" animBg="1"/>
      <p:bldP spid="269" grpId="0"/>
      <p:bldP spid="272" grpId="0"/>
      <p:bldP spid="275" grpId="0"/>
      <p:bldP spid="308" grpId="0"/>
      <p:bldP spid="313" grpId="0" animBg="1"/>
      <p:bldP spid="317" grpId="0" animBg="1"/>
      <p:bldP spid="321" grpId="0" animBg="1"/>
      <p:bldP spid="5" grpId="0"/>
      <p:bldP spid="77" grpId="0"/>
      <p:bldP spid="78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68C8C999-C9DE-451A-B9FD-B6E9B50FBE1A}"/>
              </a:ext>
            </a:extLst>
          </p:cNvPr>
          <p:cNvSpPr/>
          <p:nvPr/>
        </p:nvSpPr>
        <p:spPr>
          <a:xfrm>
            <a:off x="4086517" y="2233655"/>
            <a:ext cx="1195159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Lakóház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D60337A-F940-4666-BC24-CD60BBD6EA86}"/>
              </a:ext>
            </a:extLst>
          </p:cNvPr>
          <p:cNvSpPr/>
          <p:nvPr/>
        </p:nvSpPr>
        <p:spPr>
          <a:xfrm>
            <a:off x="1544942" y="3566656"/>
            <a:ext cx="1274542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Lépcsőház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0A1A991-267B-4CAA-A0AC-98D47CECEB09}"/>
              </a:ext>
            </a:extLst>
          </p:cNvPr>
          <p:cNvSpPr/>
          <p:nvPr/>
        </p:nvSpPr>
        <p:spPr>
          <a:xfrm>
            <a:off x="4093311" y="3573241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Szint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3C865AAC-3FF1-4C5D-88D6-81D70C632F2A}"/>
              </a:ext>
            </a:extLst>
          </p:cNvPr>
          <p:cNvSpPr/>
          <p:nvPr/>
        </p:nvSpPr>
        <p:spPr>
          <a:xfrm>
            <a:off x="6324516" y="3573241"/>
            <a:ext cx="975434" cy="3577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Lift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1ACF0E95-0FD8-4AEC-A949-ADDFFB065A73}"/>
              </a:ext>
            </a:extLst>
          </p:cNvPr>
          <p:cNvSpPr/>
          <p:nvPr/>
        </p:nvSpPr>
        <p:spPr>
          <a:xfrm>
            <a:off x="4077527" y="4498449"/>
            <a:ext cx="975434" cy="35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Lakás</a:t>
            </a:r>
          </a:p>
        </p:txBody>
      </p:sp>
      <p:sp>
        <p:nvSpPr>
          <p:cNvPr id="9" name="Rombusz 8">
            <a:extLst>
              <a:ext uri="{FF2B5EF4-FFF2-40B4-BE49-F238E27FC236}">
                <a16:creationId xmlns:a16="http://schemas.microsoft.com/office/drawing/2014/main" id="{8C0D45DD-FCA9-4682-8C4E-98DE4C90BB42}"/>
              </a:ext>
            </a:extLst>
          </p:cNvPr>
          <p:cNvSpPr/>
          <p:nvPr/>
        </p:nvSpPr>
        <p:spPr>
          <a:xfrm>
            <a:off x="4514806" y="2588049"/>
            <a:ext cx="146497" cy="253067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8851C6F1-D67B-4C9A-AF32-E5B217888C3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3022364" y="2000965"/>
            <a:ext cx="725540" cy="24058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8C689B3-059D-4B19-9E02-BDE2D712410B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4218479" y="3203666"/>
            <a:ext cx="732125" cy="70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Összekötő: szögletes 14">
            <a:extLst>
              <a:ext uri="{FF2B5EF4-FFF2-40B4-BE49-F238E27FC236}">
                <a16:creationId xmlns:a16="http://schemas.microsoft.com/office/drawing/2014/main" id="{B88E946B-8400-4C56-A637-2CA47858B229}"/>
              </a:ext>
            </a:extLst>
          </p:cNvPr>
          <p:cNvCxnSpPr>
            <a:cxnSpLocks/>
            <a:stCxn id="7" idx="0"/>
            <a:endCxn id="46" idx="2"/>
          </p:cNvCxnSpPr>
          <p:nvPr/>
        </p:nvCxnSpPr>
        <p:spPr>
          <a:xfrm rot="16200000" flipV="1">
            <a:off x="5470999" y="2232007"/>
            <a:ext cx="714375" cy="19680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7D01EB8F-5A39-4F1F-B214-020ABF62B91C}"/>
              </a:ext>
            </a:extLst>
          </p:cNvPr>
          <p:cNvCxnSpPr>
            <a:cxnSpLocks/>
            <a:stCxn id="8" idx="0"/>
            <a:endCxn id="64" idx="2"/>
          </p:cNvCxnSpPr>
          <p:nvPr/>
        </p:nvCxnSpPr>
        <p:spPr>
          <a:xfrm rot="16200000" flipV="1">
            <a:off x="4418779" y="4351984"/>
            <a:ext cx="291331" cy="16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63ED7780-E840-4942-9137-9BB1E54DFAA6}"/>
              </a:ext>
            </a:extLst>
          </p:cNvPr>
          <p:cNvSpPr txBox="1"/>
          <p:nvPr/>
        </p:nvSpPr>
        <p:spPr>
          <a:xfrm>
            <a:off x="6988132" y="36539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hu-HU" dirty="0"/>
          </a:p>
        </p:txBody>
      </p: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B98B2B48-93A8-42F9-ABCE-4F866CD037AB}"/>
              </a:ext>
            </a:extLst>
          </p:cNvPr>
          <p:cNvSpPr txBox="1"/>
          <p:nvPr/>
        </p:nvSpPr>
        <p:spPr>
          <a:xfrm>
            <a:off x="2801272" y="3708353"/>
            <a:ext cx="11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összeköt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12EC9469-7689-48DE-9BB3-DB9372D0E7EA}"/>
              </a:ext>
            </a:extLst>
          </p:cNvPr>
          <p:cNvSpPr txBox="1"/>
          <p:nvPr/>
        </p:nvSpPr>
        <p:spPr>
          <a:xfrm>
            <a:off x="5172673" y="3702576"/>
            <a:ext cx="11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összeköt</a:t>
            </a:r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757C616B-BB0D-4F5D-8265-83743A54873D}"/>
              </a:ext>
            </a:extLst>
          </p:cNvPr>
          <p:cNvSpPr txBox="1"/>
          <p:nvPr/>
        </p:nvSpPr>
        <p:spPr>
          <a:xfrm>
            <a:off x="4872939" y="3245091"/>
            <a:ext cx="96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dirty="0"/>
              <a:t>}</a:t>
            </a:r>
          </a:p>
        </p:txBody>
      </p:sp>
      <p:sp>
        <p:nvSpPr>
          <p:cNvPr id="64" name="Rombusz 63">
            <a:extLst>
              <a:ext uri="{FF2B5EF4-FFF2-40B4-BE49-F238E27FC236}">
                <a16:creationId xmlns:a16="http://schemas.microsoft.com/office/drawing/2014/main" id="{6FF94D8E-1A50-4AE5-A37E-7AE5E545B026}"/>
              </a:ext>
            </a:extLst>
          </p:cNvPr>
          <p:cNvSpPr/>
          <p:nvPr/>
        </p:nvSpPr>
        <p:spPr>
          <a:xfrm>
            <a:off x="4487795" y="3932785"/>
            <a:ext cx="151698" cy="274333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 dirty="0"/>
          </a:p>
        </p:txBody>
      </p:sp>
      <p:sp>
        <p:nvSpPr>
          <p:cNvPr id="89" name="Szövegdoboz 88">
            <a:extLst>
              <a:ext uri="{FF2B5EF4-FFF2-40B4-BE49-F238E27FC236}">
                <a16:creationId xmlns:a16="http://schemas.microsoft.com/office/drawing/2014/main" id="{2D4AB3AF-E652-4E51-92F5-1F4389262789}"/>
              </a:ext>
            </a:extLst>
          </p:cNvPr>
          <p:cNvSpPr txBox="1"/>
          <p:nvPr/>
        </p:nvSpPr>
        <p:spPr>
          <a:xfrm>
            <a:off x="4684418" y="4165340"/>
            <a:ext cx="966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ordered</a:t>
            </a:r>
            <a:r>
              <a:rPr lang="hu-HU" sz="1600" dirty="0"/>
              <a:t>}</a:t>
            </a:r>
          </a:p>
        </p:txBody>
      </p: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BBB23F3-42DA-4DAC-92E9-A4960F12681C}"/>
              </a:ext>
            </a:extLst>
          </p:cNvPr>
          <p:cNvCxnSpPr>
            <a:cxnSpLocks/>
            <a:stCxn id="8" idx="1"/>
            <a:endCxn id="8" idx="2"/>
          </p:cNvCxnSpPr>
          <p:nvPr/>
        </p:nvCxnSpPr>
        <p:spPr>
          <a:xfrm rot="10800000" flipH="1" flipV="1">
            <a:off x="4077526" y="4678221"/>
            <a:ext cx="487717" cy="179773"/>
          </a:xfrm>
          <a:prstGeom prst="bentConnector4">
            <a:avLst>
              <a:gd name="adj1" fmla="val -46871"/>
              <a:gd name="adj2" fmla="val 22716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CCF37D12-0A0B-45EE-823C-2B493FDC52AD}"/>
              </a:ext>
            </a:extLst>
          </p:cNvPr>
          <p:cNvSpPr txBox="1"/>
          <p:nvPr/>
        </p:nvSpPr>
        <p:spPr>
          <a:xfrm>
            <a:off x="3414543" y="5064112"/>
            <a:ext cx="1359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szomszédja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32F9994E-1AF2-4078-AD07-3A877A1B87D3}"/>
              </a:ext>
            </a:extLst>
          </p:cNvPr>
          <p:cNvSpPr txBox="1"/>
          <p:nvPr/>
        </p:nvSpPr>
        <p:spPr>
          <a:xfrm>
            <a:off x="4537909" y="4806645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0..2</a:t>
            </a:r>
          </a:p>
        </p:txBody>
      </p:sp>
      <p:cxnSp>
        <p:nvCxnSpPr>
          <p:cNvPr id="101" name="Egyenes összekötő 100">
            <a:extLst>
              <a:ext uri="{FF2B5EF4-FFF2-40B4-BE49-F238E27FC236}">
                <a16:creationId xmlns:a16="http://schemas.microsoft.com/office/drawing/2014/main" id="{B7533CDE-AA31-4055-A9FB-03A15FE5F5A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819484" y="3746429"/>
            <a:ext cx="1273827" cy="6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D44AF3C-7F24-45A3-8E8E-C3FA6E9F66C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5068745" y="3752104"/>
            <a:ext cx="1255771" cy="9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6CF50278-C104-40BA-A925-B7FB2F27969C}"/>
              </a:ext>
            </a:extLst>
          </p:cNvPr>
          <p:cNvSpPr txBox="1"/>
          <p:nvPr/>
        </p:nvSpPr>
        <p:spPr>
          <a:xfrm>
            <a:off x="2777016" y="3393207"/>
            <a:ext cx="51007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1..</a:t>
            </a:r>
            <a:r>
              <a:rPr lang="hu-HU" sz="2800" baseline="-10000" dirty="0"/>
              <a:t>*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784C6109-8274-47E8-ABA9-084D42F275C6}"/>
              </a:ext>
            </a:extLst>
          </p:cNvPr>
          <p:cNvSpPr txBox="1"/>
          <p:nvPr/>
        </p:nvSpPr>
        <p:spPr>
          <a:xfrm>
            <a:off x="3645704" y="3413726"/>
            <a:ext cx="510075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2..</a:t>
            </a:r>
            <a:r>
              <a:rPr lang="hu-HU" sz="2800" baseline="-10000" dirty="0"/>
              <a:t>*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E7C0670C-3B7D-423B-865A-00C3EE51D067}"/>
              </a:ext>
            </a:extLst>
          </p:cNvPr>
          <p:cNvSpPr txBox="1"/>
          <p:nvPr/>
        </p:nvSpPr>
        <p:spPr>
          <a:xfrm>
            <a:off x="2143007" y="3261865"/>
            <a:ext cx="30328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BBEDF2F-9530-4858-B5C0-D1271F25105C}"/>
              </a:ext>
            </a:extLst>
          </p:cNvPr>
          <p:cNvSpPr txBox="1"/>
          <p:nvPr/>
        </p:nvSpPr>
        <p:spPr>
          <a:xfrm>
            <a:off x="4537909" y="4180703"/>
            <a:ext cx="303288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460A7D48-C995-4DF0-98E3-DDE1B3A4C4D0}"/>
              </a:ext>
            </a:extLst>
          </p:cNvPr>
          <p:cNvSpPr txBox="1"/>
          <p:nvPr/>
        </p:nvSpPr>
        <p:spPr>
          <a:xfrm>
            <a:off x="4999527" y="3445552"/>
            <a:ext cx="50206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2.</a:t>
            </a:r>
            <a:r>
              <a:rPr lang="hu-HU" sz="1350" dirty="0"/>
              <a:t>.</a:t>
            </a:r>
            <a:r>
              <a:rPr lang="hu-HU" sz="2800" baseline="-10000" dirty="0"/>
              <a:t>*</a:t>
            </a: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7AC23952-29B1-411F-8E7C-1A298ECF4758}"/>
              </a:ext>
            </a:extLst>
          </p:cNvPr>
          <p:cNvSpPr txBox="1"/>
          <p:nvPr/>
        </p:nvSpPr>
        <p:spPr>
          <a:xfrm>
            <a:off x="4510144" y="3261865"/>
            <a:ext cx="510076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2..</a:t>
            </a:r>
            <a:r>
              <a:rPr lang="hu-HU" sz="2800" baseline="-10000" dirty="0"/>
              <a:t>*</a:t>
            </a:r>
          </a:p>
        </p:txBody>
      </p:sp>
      <p:sp>
        <p:nvSpPr>
          <p:cNvPr id="45" name="Szövegdoboz 44">
            <a:extLst>
              <a:ext uri="{FF2B5EF4-FFF2-40B4-BE49-F238E27FC236}">
                <a16:creationId xmlns:a16="http://schemas.microsoft.com/office/drawing/2014/main" id="{E9E6BC66-E813-4287-9379-7FA9E4DA9288}"/>
              </a:ext>
            </a:extLst>
          </p:cNvPr>
          <p:cNvSpPr txBox="1"/>
          <p:nvPr/>
        </p:nvSpPr>
        <p:spPr>
          <a:xfrm>
            <a:off x="6081727" y="3493028"/>
            <a:ext cx="30328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FB4E6669-EE7E-4E4C-99CF-8A5CD044E6F6}"/>
              </a:ext>
            </a:extLst>
          </p:cNvPr>
          <p:cNvSpPr txBox="1"/>
          <p:nvPr/>
        </p:nvSpPr>
        <p:spPr>
          <a:xfrm>
            <a:off x="6765029" y="3301455"/>
            <a:ext cx="303289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800" baseline="-10000" dirty="0"/>
              <a:t>*</a:t>
            </a:r>
          </a:p>
        </p:txBody>
      </p:sp>
      <p:sp>
        <p:nvSpPr>
          <p:cNvPr id="46" name="Rombusz 45">
            <a:extLst>
              <a:ext uri="{FF2B5EF4-FFF2-40B4-BE49-F238E27FC236}">
                <a16:creationId xmlns:a16="http://schemas.microsoft.com/office/drawing/2014/main" id="{3B67137F-DB07-4011-BAAF-61B7DC6C0226}"/>
              </a:ext>
            </a:extLst>
          </p:cNvPr>
          <p:cNvSpPr/>
          <p:nvPr/>
        </p:nvSpPr>
        <p:spPr>
          <a:xfrm>
            <a:off x="4770890" y="2605799"/>
            <a:ext cx="146497" cy="253067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FC52AEDC-EFFC-4B19-8D8B-F755459688C7}"/>
              </a:ext>
            </a:extLst>
          </p:cNvPr>
          <p:cNvSpPr txBox="1"/>
          <p:nvPr/>
        </p:nvSpPr>
        <p:spPr>
          <a:xfrm>
            <a:off x="170413" y="99510"/>
            <a:ext cx="8715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5. Egy lakóház legalább két szintből áll, szintenként legalább egy (egyszintű) lakás található. </a:t>
            </a:r>
          </a:p>
          <a:p>
            <a:r>
              <a:rPr lang="hu-HU" dirty="0"/>
              <a:t>    A szinteket lépcsőházak, és liftek kötik össze. Minden szinthez legalább egy lépcsőház </a:t>
            </a:r>
            <a:br>
              <a:rPr lang="hu-HU" dirty="0"/>
            </a:br>
            <a:r>
              <a:rPr lang="hu-HU" dirty="0"/>
              <a:t>    kapcsolódik. Minden lakásnak legfeljebb két szomszédja lehet.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B14F5983-F9D4-4E19-86BF-CFF45E061047}"/>
              </a:ext>
            </a:extLst>
          </p:cNvPr>
          <p:cNvSpPr txBox="1"/>
          <p:nvPr/>
        </p:nvSpPr>
        <p:spPr>
          <a:xfrm>
            <a:off x="7694579" y="631325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[</a:t>
            </a:r>
            <a:r>
              <a:rPr lang="hu-H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5.KVÍZ</a:t>
            </a:r>
            <a:r>
              <a:rPr lang="hu-HU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]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99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7" grpId="0"/>
      <p:bldP spid="48" grpId="0"/>
      <p:bldP spid="61" grpId="0"/>
      <p:bldP spid="64" grpId="0" animBg="1"/>
      <p:bldP spid="89" grpId="0"/>
      <p:bldP spid="96" grpId="0"/>
      <p:bldP spid="97" grpId="0"/>
      <p:bldP spid="35" grpId="0"/>
      <p:bldP spid="36" grpId="0"/>
      <p:bldP spid="37" grpId="0"/>
      <p:bldP spid="38" grpId="0"/>
      <p:bldP spid="40" grpId="0"/>
      <p:bldP spid="42" grpId="0"/>
      <p:bldP spid="45" grpId="0"/>
      <p:bldP spid="49" grpId="0"/>
      <p:bldP spid="46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zövegdoboz 35">
            <a:extLst>
              <a:ext uri="{FF2B5EF4-FFF2-40B4-BE49-F238E27FC236}">
                <a16:creationId xmlns:a16="http://schemas.microsoft.com/office/drawing/2014/main" id="{04625377-B968-4F49-A55E-F17C31122C3F}"/>
              </a:ext>
            </a:extLst>
          </p:cNvPr>
          <p:cNvSpPr txBox="1"/>
          <p:nvPr/>
        </p:nvSpPr>
        <p:spPr>
          <a:xfrm>
            <a:off x="294792" y="173212"/>
            <a:ext cx="8319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6. Egy cég személyeket alkalmaz különféle munkakörökben. Egy személy legfeljebb egy </a:t>
            </a:r>
            <a:br>
              <a:rPr lang="hu-HU" dirty="0"/>
            </a:br>
            <a:r>
              <a:rPr lang="hu-HU" dirty="0"/>
              <a:t>    cégnél vállalhat munkát. A munkaköri leírás tartalmazza a munkakör kezdő dátumát, </a:t>
            </a:r>
            <a:br>
              <a:rPr lang="hu-HU" dirty="0"/>
            </a:br>
            <a:r>
              <a:rPr lang="hu-HU" dirty="0"/>
              <a:t>    a munkaköri beosztás megnevezését, és a bért.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A1E803B-5ADE-4024-B70B-C7539C341EED}"/>
              </a:ext>
            </a:extLst>
          </p:cNvPr>
          <p:cNvSpPr/>
          <p:nvPr/>
        </p:nvSpPr>
        <p:spPr>
          <a:xfrm>
            <a:off x="664213" y="4836752"/>
            <a:ext cx="1036579" cy="331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9E84339-4730-40F1-96F0-234B4BA3E22E}"/>
              </a:ext>
            </a:extLst>
          </p:cNvPr>
          <p:cNvSpPr/>
          <p:nvPr/>
        </p:nvSpPr>
        <p:spPr>
          <a:xfrm>
            <a:off x="3622349" y="4352406"/>
            <a:ext cx="1337075" cy="12958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Munkakör</a:t>
            </a:r>
          </a:p>
          <a:p>
            <a:r>
              <a:rPr lang="hu-HU" sz="1600" dirty="0">
                <a:solidFill>
                  <a:schemeClr val="tx1"/>
                </a:solidFill>
              </a:rPr>
              <a:t>kezdés</a:t>
            </a:r>
          </a:p>
          <a:p>
            <a:r>
              <a:rPr lang="hu-HU" sz="1600" dirty="0">
                <a:solidFill>
                  <a:schemeClr val="tx1"/>
                </a:solidFill>
              </a:rPr>
              <a:t>beosztás</a:t>
            </a:r>
          </a:p>
          <a:p>
            <a:r>
              <a:rPr lang="hu-HU" sz="1600" dirty="0">
                <a:solidFill>
                  <a:schemeClr val="tx1"/>
                </a:solidFill>
              </a:rPr>
              <a:t>bér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D923D488-3575-4902-A882-D2C672C6F7FA}"/>
              </a:ext>
            </a:extLst>
          </p:cNvPr>
          <p:cNvSpPr/>
          <p:nvPr/>
        </p:nvSpPr>
        <p:spPr>
          <a:xfrm>
            <a:off x="3622348" y="4671506"/>
            <a:ext cx="1337075" cy="723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0A5F376-3F94-4C53-9E46-8E726A910739}"/>
              </a:ext>
            </a:extLst>
          </p:cNvPr>
          <p:cNvSpPr txBox="1"/>
          <p:nvPr/>
        </p:nvSpPr>
        <p:spPr>
          <a:xfrm>
            <a:off x="4916026" y="4714969"/>
            <a:ext cx="336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/>
              <a:t>*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EF1FA083-F142-4D17-81E5-1A51C8BBA6BD}"/>
              </a:ext>
            </a:extLst>
          </p:cNvPr>
          <p:cNvSpPr txBox="1"/>
          <p:nvPr/>
        </p:nvSpPr>
        <p:spPr>
          <a:xfrm>
            <a:off x="5495578" y="4669244"/>
            <a:ext cx="962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felvesz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3D51C8FB-2133-42C7-B763-0808C109D96C}"/>
              </a:ext>
            </a:extLst>
          </p:cNvPr>
          <p:cNvSpPr txBox="1"/>
          <p:nvPr/>
        </p:nvSpPr>
        <p:spPr>
          <a:xfrm>
            <a:off x="3210541" y="4669244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674D59F3-66C7-459D-A2D0-2CF073B7C681}"/>
              </a:ext>
            </a:extLst>
          </p:cNvPr>
          <p:cNvSpPr/>
          <p:nvPr/>
        </p:nvSpPr>
        <p:spPr>
          <a:xfrm>
            <a:off x="6870269" y="4837456"/>
            <a:ext cx="1036579" cy="3304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Cég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75457DCE-9127-47A4-B943-61564498C8D0}"/>
              </a:ext>
            </a:extLst>
          </p:cNvPr>
          <p:cNvCxnSpPr>
            <a:cxnSpLocks/>
            <a:stCxn id="30" idx="6"/>
            <a:endCxn id="38" idx="2"/>
          </p:cNvCxnSpPr>
          <p:nvPr/>
        </p:nvCxnSpPr>
        <p:spPr>
          <a:xfrm flipV="1">
            <a:off x="1789400" y="4996513"/>
            <a:ext cx="1770302" cy="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23">
            <a:extLst>
              <a:ext uri="{FF2B5EF4-FFF2-40B4-BE49-F238E27FC236}">
                <a16:creationId xmlns:a16="http://schemas.microsoft.com/office/drawing/2014/main" id="{974AB0DC-EAEC-431D-84BC-DDAD672149D0}"/>
              </a:ext>
            </a:extLst>
          </p:cNvPr>
          <p:cNvCxnSpPr>
            <a:cxnSpLocks/>
            <a:stCxn id="29" idx="2"/>
            <a:endCxn id="40" idx="6"/>
          </p:cNvCxnSpPr>
          <p:nvPr/>
        </p:nvCxnSpPr>
        <p:spPr>
          <a:xfrm flipH="1" flipV="1">
            <a:off x="5019449" y="4996514"/>
            <a:ext cx="1783488" cy="747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3FAEC46D-3BAE-4917-9C74-BF7FF6C71BE9}"/>
              </a:ext>
            </a:extLst>
          </p:cNvPr>
          <p:cNvSpPr txBox="1"/>
          <p:nvPr/>
        </p:nvSpPr>
        <p:spPr>
          <a:xfrm>
            <a:off x="2377717" y="4652056"/>
            <a:ext cx="907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betölt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cxnSp>
        <p:nvCxnSpPr>
          <p:cNvPr id="27" name="Összekötő: szögletes 26">
            <a:extLst>
              <a:ext uri="{FF2B5EF4-FFF2-40B4-BE49-F238E27FC236}">
                <a16:creationId xmlns:a16="http://schemas.microsoft.com/office/drawing/2014/main" id="{B1F69D63-BE09-4C73-899F-80116D66EE19}"/>
              </a:ext>
            </a:extLst>
          </p:cNvPr>
          <p:cNvCxnSpPr>
            <a:cxnSpLocks/>
            <a:stCxn id="34" idx="2"/>
            <a:endCxn id="19" idx="2"/>
          </p:cNvCxnSpPr>
          <p:nvPr/>
        </p:nvCxnSpPr>
        <p:spPr>
          <a:xfrm rot="16200000" flipH="1">
            <a:off x="4395698" y="3426504"/>
            <a:ext cx="17188" cy="3145400"/>
          </a:xfrm>
          <a:prstGeom prst="bentConnector3">
            <a:avLst>
              <a:gd name="adj1" fmla="val 5504881"/>
            </a:avLst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7EA27B42-7392-4F84-9D1B-015A025BC7B7}"/>
              </a:ext>
            </a:extLst>
          </p:cNvPr>
          <p:cNvSpPr txBox="1"/>
          <p:nvPr/>
        </p:nvSpPr>
        <p:spPr>
          <a:xfrm>
            <a:off x="3768839" y="5967375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implies</a:t>
            </a:r>
            <a:r>
              <a:rPr lang="hu-HU" sz="1600" dirty="0"/>
              <a:t>}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E5271E7-365C-423F-BA23-4DCF32A48BCC}"/>
              </a:ext>
            </a:extLst>
          </p:cNvPr>
          <p:cNvSpPr/>
          <p:nvPr/>
        </p:nvSpPr>
        <p:spPr>
          <a:xfrm>
            <a:off x="1857017" y="1327011"/>
            <a:ext cx="1036579" cy="331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E38C516-6C01-46A5-9C3C-613EB0AC49B4}"/>
              </a:ext>
            </a:extLst>
          </p:cNvPr>
          <p:cNvSpPr/>
          <p:nvPr/>
        </p:nvSpPr>
        <p:spPr>
          <a:xfrm>
            <a:off x="3628416" y="2018710"/>
            <a:ext cx="1329825" cy="17691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Munkakör</a:t>
            </a:r>
          </a:p>
          <a:p>
            <a:endParaRPr lang="hu-HU" sz="1200" dirty="0">
              <a:solidFill>
                <a:schemeClr val="tx1"/>
              </a:solidFill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B6479B8C-5197-49DB-A373-524BA7AC12E2}"/>
              </a:ext>
            </a:extLst>
          </p:cNvPr>
          <p:cNvCxnSpPr>
            <a:cxnSpLocks/>
          </p:cNvCxnSpPr>
          <p:nvPr/>
        </p:nvCxnSpPr>
        <p:spPr>
          <a:xfrm>
            <a:off x="4362701" y="1502018"/>
            <a:ext cx="1" cy="518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églalap 5">
            <a:extLst>
              <a:ext uri="{FF2B5EF4-FFF2-40B4-BE49-F238E27FC236}">
                <a16:creationId xmlns:a16="http://schemas.microsoft.com/office/drawing/2014/main" id="{1B540888-7EE6-4B25-8D60-9E806C47A509}"/>
              </a:ext>
            </a:extLst>
          </p:cNvPr>
          <p:cNvSpPr/>
          <p:nvPr/>
        </p:nvSpPr>
        <p:spPr>
          <a:xfrm>
            <a:off x="3625056" y="2310755"/>
            <a:ext cx="1333439" cy="12167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E87ACE6-B211-4E8C-8C53-781F01F0F2A8}"/>
              </a:ext>
            </a:extLst>
          </p:cNvPr>
          <p:cNvSpPr txBox="1"/>
          <p:nvPr/>
        </p:nvSpPr>
        <p:spPr>
          <a:xfrm>
            <a:off x="2848224" y="119645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E05C93A-2E5C-47FD-AC69-7A3C2E37B9D4}"/>
              </a:ext>
            </a:extLst>
          </p:cNvPr>
          <p:cNvSpPr txBox="1"/>
          <p:nvPr/>
        </p:nvSpPr>
        <p:spPr>
          <a:xfrm>
            <a:off x="3749648" y="1170812"/>
            <a:ext cx="11237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◀ alkalmaz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18382FD-FA67-486A-8306-BC880E862518}"/>
              </a:ext>
            </a:extLst>
          </p:cNvPr>
          <p:cNvSpPr txBox="1"/>
          <p:nvPr/>
        </p:nvSpPr>
        <p:spPr>
          <a:xfrm>
            <a:off x="2843310" y="1450709"/>
            <a:ext cx="1333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alkalmazottak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FE84229-954E-4611-BD58-83E6DD8B4E88}"/>
              </a:ext>
            </a:extLst>
          </p:cNvPr>
          <p:cNvSpPr txBox="1"/>
          <p:nvPr/>
        </p:nvSpPr>
        <p:spPr>
          <a:xfrm>
            <a:off x="5275255" y="1166110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0..1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DFA5674-F039-42EF-8F84-4167FA5DFD8F}"/>
              </a:ext>
            </a:extLst>
          </p:cNvPr>
          <p:cNvSpPr/>
          <p:nvPr/>
        </p:nvSpPr>
        <p:spPr>
          <a:xfrm>
            <a:off x="5729409" y="1327011"/>
            <a:ext cx="1036579" cy="331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Cég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2521D07-0C2F-4534-97A9-1B74530B143E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2893595" y="1492858"/>
            <a:ext cx="2835813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85D3B28-3CB4-4B9C-8667-747EF4DB68C8}"/>
              </a:ext>
            </a:extLst>
          </p:cNvPr>
          <p:cNvSpPr txBox="1"/>
          <p:nvPr/>
        </p:nvSpPr>
        <p:spPr>
          <a:xfrm>
            <a:off x="5259407" y="1444820"/>
            <a:ext cx="47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cég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C9B5F55F-45C0-4E02-B7E5-B4C1C4BFCD8C}"/>
              </a:ext>
            </a:extLst>
          </p:cNvPr>
          <p:cNvSpPr/>
          <p:nvPr/>
        </p:nvSpPr>
        <p:spPr>
          <a:xfrm>
            <a:off x="3625056" y="2708539"/>
            <a:ext cx="1114320" cy="63734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00" dirty="0">
                <a:solidFill>
                  <a:schemeClr val="tx1"/>
                </a:solidFill>
              </a:rPr>
              <a:t>kezdés</a:t>
            </a:r>
          </a:p>
          <a:p>
            <a:r>
              <a:rPr lang="hu-HU" sz="1600" dirty="0">
                <a:solidFill>
                  <a:schemeClr val="tx1"/>
                </a:solidFill>
              </a:rPr>
              <a:t>beosztás</a:t>
            </a:r>
          </a:p>
          <a:p>
            <a:r>
              <a:rPr lang="hu-HU" sz="1600" dirty="0">
                <a:solidFill>
                  <a:schemeClr val="tx1"/>
                </a:solidFill>
              </a:rPr>
              <a:t>bér</a:t>
            </a:r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73A60A8-2042-4449-B668-8D32D02A7898}"/>
              </a:ext>
            </a:extLst>
          </p:cNvPr>
          <p:cNvCxnSpPr>
            <a:cxnSpLocks/>
          </p:cNvCxnSpPr>
          <p:nvPr/>
        </p:nvCxnSpPr>
        <p:spPr>
          <a:xfrm flipV="1">
            <a:off x="3995746" y="1707305"/>
            <a:ext cx="1342192" cy="757327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>
            <a:extLst>
              <a:ext uri="{FF2B5EF4-FFF2-40B4-BE49-F238E27FC236}">
                <a16:creationId xmlns:a16="http://schemas.microsoft.com/office/drawing/2014/main" id="{918381C3-3589-4330-AF5F-843D0BD5151A}"/>
              </a:ext>
            </a:extLst>
          </p:cNvPr>
          <p:cNvCxnSpPr>
            <a:cxnSpLocks/>
          </p:cNvCxnSpPr>
          <p:nvPr/>
        </p:nvCxnSpPr>
        <p:spPr>
          <a:xfrm flipH="1" flipV="1">
            <a:off x="3148306" y="1768425"/>
            <a:ext cx="926645" cy="974162"/>
          </a:xfrm>
          <a:prstGeom prst="straightConnector1">
            <a:avLst/>
          </a:prstGeom>
          <a:ln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zis 28">
            <a:extLst>
              <a:ext uri="{FF2B5EF4-FFF2-40B4-BE49-F238E27FC236}">
                <a16:creationId xmlns:a16="http://schemas.microsoft.com/office/drawing/2014/main" id="{8A3CF250-2281-418F-9455-5B74EA1D7ED5}"/>
              </a:ext>
            </a:extLst>
          </p:cNvPr>
          <p:cNvSpPr/>
          <p:nvPr/>
        </p:nvSpPr>
        <p:spPr>
          <a:xfrm>
            <a:off x="6802937" y="4966137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130AEC8F-197A-4D1E-9488-73786048A4D5}"/>
              </a:ext>
            </a:extLst>
          </p:cNvPr>
          <p:cNvSpPr/>
          <p:nvPr/>
        </p:nvSpPr>
        <p:spPr>
          <a:xfrm>
            <a:off x="1724133" y="4965391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C40FCB52-D7FF-4E51-BD9E-0E6019C0F9F9}"/>
              </a:ext>
            </a:extLst>
          </p:cNvPr>
          <p:cNvSpPr txBox="1"/>
          <p:nvPr/>
        </p:nvSpPr>
        <p:spPr>
          <a:xfrm>
            <a:off x="1650262" y="5007421"/>
            <a:ext cx="114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alkalmazott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C4FDA083-B0A8-48D9-ACC1-23F9BFC307D6}"/>
              </a:ext>
            </a:extLst>
          </p:cNvPr>
          <p:cNvSpPr txBox="1"/>
          <p:nvPr/>
        </p:nvSpPr>
        <p:spPr>
          <a:xfrm>
            <a:off x="6395026" y="4945096"/>
            <a:ext cx="4700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cég</a:t>
            </a:r>
          </a:p>
        </p:txBody>
      </p:sp>
      <p:sp>
        <p:nvSpPr>
          <p:cNvPr id="38" name="Ellipszis 37">
            <a:extLst>
              <a:ext uri="{FF2B5EF4-FFF2-40B4-BE49-F238E27FC236}">
                <a16:creationId xmlns:a16="http://schemas.microsoft.com/office/drawing/2014/main" id="{81690341-C28A-487E-8CC1-A713AAEBEA01}"/>
              </a:ext>
            </a:extLst>
          </p:cNvPr>
          <p:cNvSpPr/>
          <p:nvPr/>
        </p:nvSpPr>
        <p:spPr>
          <a:xfrm>
            <a:off x="3559702" y="4965389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1B6BAB77-A8D4-41C1-806F-5026100B0D72}"/>
              </a:ext>
            </a:extLst>
          </p:cNvPr>
          <p:cNvSpPr/>
          <p:nvPr/>
        </p:nvSpPr>
        <p:spPr>
          <a:xfrm>
            <a:off x="4954182" y="4965390"/>
            <a:ext cx="65267" cy="62247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16C9ED1C-765B-4BC8-B5DF-334AFCE0A153}"/>
              </a:ext>
            </a:extLst>
          </p:cNvPr>
          <p:cNvSpPr txBox="1"/>
          <p:nvPr/>
        </p:nvSpPr>
        <p:spPr>
          <a:xfrm>
            <a:off x="2928589" y="4979326"/>
            <a:ext cx="750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munka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F2CB696C-F34D-4C96-8769-B01A44F92982}"/>
              </a:ext>
            </a:extLst>
          </p:cNvPr>
          <p:cNvSpPr txBox="1"/>
          <p:nvPr/>
        </p:nvSpPr>
        <p:spPr>
          <a:xfrm>
            <a:off x="4900115" y="5000340"/>
            <a:ext cx="75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állások</a:t>
            </a:r>
          </a:p>
        </p:txBody>
      </p:sp>
    </p:spTree>
    <p:extLst>
      <p:ext uri="{BB962C8B-B14F-4D97-AF65-F5344CB8AC3E}">
        <p14:creationId xmlns:p14="http://schemas.microsoft.com/office/powerpoint/2010/main" val="23317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/>
      <p:bldP spid="19" grpId="0"/>
      <p:bldP spid="21" grpId="0"/>
      <p:bldP spid="22" grpId="0" animBg="1"/>
      <p:bldP spid="34" grpId="0"/>
      <p:bldP spid="44" grpId="0"/>
      <p:bldP spid="3" grpId="0" animBg="1"/>
      <p:bldP spid="4" grpId="0" animBg="1"/>
      <p:bldP spid="6" grpId="0" animBg="1"/>
      <p:bldP spid="7" grpId="0"/>
      <p:bldP spid="9" grpId="0"/>
      <p:bldP spid="10" grpId="0"/>
      <p:bldP spid="11" grpId="0"/>
      <p:bldP spid="12" grpId="0" animBg="1"/>
      <p:bldP spid="37" grpId="0"/>
      <p:bldP spid="39" grpId="0" animBg="1"/>
      <p:bldP spid="29" grpId="0" animBg="1"/>
      <p:bldP spid="30" grpId="0" animBg="1"/>
      <p:bldP spid="33" grpId="0"/>
      <p:bldP spid="35" grpId="0"/>
      <p:bldP spid="38" grpId="0" animBg="1"/>
      <p:bldP spid="40" grpId="0" animBg="1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AD11073D-2753-4677-B142-D009504508C0}"/>
              </a:ext>
            </a:extLst>
          </p:cNvPr>
          <p:cNvSpPr/>
          <p:nvPr/>
        </p:nvSpPr>
        <p:spPr>
          <a:xfrm>
            <a:off x="1581420" y="1991775"/>
            <a:ext cx="1256231" cy="331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F48174B-90E8-443E-A997-6D5621E80452}"/>
              </a:ext>
            </a:extLst>
          </p:cNvPr>
          <p:cNvSpPr/>
          <p:nvPr/>
        </p:nvSpPr>
        <p:spPr>
          <a:xfrm>
            <a:off x="1581420" y="3253694"/>
            <a:ext cx="1260222" cy="10193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Könyv</a:t>
            </a:r>
          </a:p>
          <a:p>
            <a:r>
              <a:rPr lang="hu-HU" sz="1600" dirty="0">
                <a:solidFill>
                  <a:schemeClr val="tx1"/>
                </a:solidFill>
              </a:rPr>
              <a:t>cím</a:t>
            </a:r>
          </a:p>
          <a:p>
            <a:r>
              <a:rPr lang="hu-HU" sz="1600" dirty="0">
                <a:solidFill>
                  <a:schemeClr val="tx1"/>
                </a:solidFill>
              </a:rPr>
              <a:t>szerző</a:t>
            </a:r>
          </a:p>
        </p:txBody>
      </p:sp>
      <p:cxnSp>
        <p:nvCxnSpPr>
          <p:cNvPr id="11" name="Összekötő: szögletes 10">
            <a:extLst>
              <a:ext uri="{FF2B5EF4-FFF2-40B4-BE49-F238E27FC236}">
                <a16:creationId xmlns:a16="http://schemas.microsoft.com/office/drawing/2014/main" id="{59AE03BF-2029-4A87-AA78-1FD781CB4075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 rot="10800000" flipH="1">
            <a:off x="1581419" y="2157622"/>
            <a:ext cx="1256231" cy="12700"/>
          </a:xfrm>
          <a:prstGeom prst="bentConnector5">
            <a:avLst>
              <a:gd name="adj1" fmla="val -18197"/>
              <a:gd name="adj2" fmla="val -4783488"/>
              <a:gd name="adj3" fmla="val 11819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17D7646-562C-406A-9E5D-D23C741D33A7}"/>
              </a:ext>
            </a:extLst>
          </p:cNvPr>
          <p:cNvCxnSpPr>
            <a:cxnSpLocks/>
          </p:cNvCxnSpPr>
          <p:nvPr/>
        </p:nvCxnSpPr>
        <p:spPr>
          <a:xfrm>
            <a:off x="2223760" y="2770829"/>
            <a:ext cx="1" cy="5182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églalap 17">
            <a:extLst>
              <a:ext uri="{FF2B5EF4-FFF2-40B4-BE49-F238E27FC236}">
                <a16:creationId xmlns:a16="http://schemas.microsoft.com/office/drawing/2014/main" id="{45929464-C25B-4E5E-AF02-5D1C5B6FC641}"/>
              </a:ext>
            </a:extLst>
          </p:cNvPr>
          <p:cNvSpPr/>
          <p:nvPr/>
        </p:nvSpPr>
        <p:spPr>
          <a:xfrm>
            <a:off x="1581421" y="3575074"/>
            <a:ext cx="1260222" cy="4746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7FD05E5-CC3F-4A17-820F-053988951AFF}"/>
              </a:ext>
            </a:extLst>
          </p:cNvPr>
          <p:cNvSpPr txBox="1"/>
          <p:nvPr/>
        </p:nvSpPr>
        <p:spPr>
          <a:xfrm>
            <a:off x="2786692" y="21496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A3B40889-B889-472D-8CBA-F4BF8C89D0DB}"/>
              </a:ext>
            </a:extLst>
          </p:cNvPr>
          <p:cNvSpPr txBox="1"/>
          <p:nvPr/>
        </p:nvSpPr>
        <p:spPr>
          <a:xfrm>
            <a:off x="1591492" y="2451054"/>
            <a:ext cx="1250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kölcsönad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▶</a:t>
            </a:r>
            <a:endParaRPr lang="hu-HU" sz="1600" dirty="0"/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2006D232-8266-45F3-B7C2-2B2BC8758A27}"/>
              </a:ext>
            </a:extLst>
          </p:cNvPr>
          <p:cNvSpPr txBox="1"/>
          <p:nvPr/>
        </p:nvSpPr>
        <p:spPr>
          <a:xfrm>
            <a:off x="491220" y="1843411"/>
            <a:ext cx="112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kölcsönadó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6A41530F-CB36-4E17-AFF0-3B179459F180}"/>
              </a:ext>
            </a:extLst>
          </p:cNvPr>
          <p:cNvSpPr txBox="1"/>
          <p:nvPr/>
        </p:nvSpPr>
        <p:spPr>
          <a:xfrm>
            <a:off x="2797741" y="1864287"/>
            <a:ext cx="119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kölcsönvevő</a:t>
            </a:r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82D8AC3D-1242-4DE5-B3E2-B59B724D8046}"/>
              </a:ext>
            </a:extLst>
          </p:cNvPr>
          <p:cNvSpPr txBox="1"/>
          <p:nvPr/>
        </p:nvSpPr>
        <p:spPr>
          <a:xfrm>
            <a:off x="1297905" y="2163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7437DBB5-7677-4B2D-BA7B-B42C3EDC57C3}"/>
              </a:ext>
            </a:extLst>
          </p:cNvPr>
          <p:cNvSpPr/>
          <p:nvPr/>
        </p:nvSpPr>
        <p:spPr>
          <a:xfrm>
            <a:off x="5642144" y="1984231"/>
            <a:ext cx="1273614" cy="3316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Személy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9E345277-AF02-4224-AF98-EEB3F278B641}"/>
              </a:ext>
            </a:extLst>
          </p:cNvPr>
          <p:cNvSpPr/>
          <p:nvPr/>
        </p:nvSpPr>
        <p:spPr>
          <a:xfrm>
            <a:off x="5642142" y="3322032"/>
            <a:ext cx="1273616" cy="11351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Könyv</a:t>
            </a:r>
          </a:p>
          <a:p>
            <a:r>
              <a:rPr lang="hu-HU" sz="1600" dirty="0">
                <a:solidFill>
                  <a:schemeClr val="tx1"/>
                </a:solidFill>
              </a:rPr>
              <a:t>cím</a:t>
            </a:r>
          </a:p>
          <a:p>
            <a:r>
              <a:rPr lang="hu-HU" sz="1600" dirty="0">
                <a:solidFill>
                  <a:schemeClr val="tx1"/>
                </a:solidFill>
              </a:rPr>
              <a:t>szerző</a:t>
            </a:r>
          </a:p>
        </p:txBody>
      </p: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4B6D7897-AE3B-42B5-8250-18CAE8AA17A9}"/>
              </a:ext>
            </a:extLst>
          </p:cNvPr>
          <p:cNvCxnSpPr>
            <a:cxnSpLocks/>
            <a:stCxn id="33" idx="1"/>
            <a:endCxn id="37" idx="1"/>
          </p:cNvCxnSpPr>
          <p:nvPr/>
        </p:nvCxnSpPr>
        <p:spPr>
          <a:xfrm rot="10800000" flipV="1">
            <a:off x="5642144" y="2150077"/>
            <a:ext cx="1" cy="1740931"/>
          </a:xfrm>
          <a:prstGeom prst="bentConnector3">
            <a:avLst>
              <a:gd name="adj1" fmla="val 228601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églalap 36">
            <a:extLst>
              <a:ext uri="{FF2B5EF4-FFF2-40B4-BE49-F238E27FC236}">
                <a16:creationId xmlns:a16="http://schemas.microsoft.com/office/drawing/2014/main" id="{6CB2A048-5428-412E-9E44-2EB756681E7D}"/>
              </a:ext>
            </a:extLst>
          </p:cNvPr>
          <p:cNvSpPr/>
          <p:nvPr/>
        </p:nvSpPr>
        <p:spPr>
          <a:xfrm>
            <a:off x="5642143" y="3654054"/>
            <a:ext cx="1273615" cy="4739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989688C7-4209-4613-BA57-D9FA4573B349}"/>
              </a:ext>
            </a:extLst>
          </p:cNvPr>
          <p:cNvSpPr txBox="1"/>
          <p:nvPr/>
        </p:nvSpPr>
        <p:spPr>
          <a:xfrm>
            <a:off x="5043070" y="27696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ad</a:t>
            </a:r>
          </a:p>
          <a:p>
            <a:pPr algn="ctr"/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▼</a:t>
            </a:r>
            <a:endParaRPr lang="hu-HU" sz="1600" dirty="0"/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6C1730AC-1D0F-4A46-8758-0524BD7B3DEB}"/>
              </a:ext>
            </a:extLst>
          </p:cNvPr>
          <p:cNvSpPr txBox="1"/>
          <p:nvPr/>
        </p:nvSpPr>
        <p:spPr>
          <a:xfrm>
            <a:off x="6869781" y="38859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cxnSp>
        <p:nvCxnSpPr>
          <p:cNvPr id="43" name="Összekötő: szögletes 42">
            <a:extLst>
              <a:ext uri="{FF2B5EF4-FFF2-40B4-BE49-F238E27FC236}">
                <a16:creationId xmlns:a16="http://schemas.microsoft.com/office/drawing/2014/main" id="{107D2DF6-0EA3-407E-AB62-FDB8DA772374}"/>
              </a:ext>
            </a:extLst>
          </p:cNvPr>
          <p:cNvCxnSpPr>
            <a:cxnSpLocks/>
            <a:stCxn id="33" idx="3"/>
            <a:endCxn id="37" idx="3"/>
          </p:cNvCxnSpPr>
          <p:nvPr/>
        </p:nvCxnSpPr>
        <p:spPr>
          <a:xfrm>
            <a:off x="6915758" y="2150078"/>
            <a:ext cx="12700" cy="174093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500E8CA1-69E6-4219-95C0-CE2E7DA71818}"/>
              </a:ext>
            </a:extLst>
          </p:cNvPr>
          <p:cNvSpPr txBox="1"/>
          <p:nvPr/>
        </p:nvSpPr>
        <p:spPr>
          <a:xfrm>
            <a:off x="7123549" y="2761763"/>
            <a:ext cx="49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kap</a:t>
            </a:r>
          </a:p>
          <a:p>
            <a:pPr algn="ctr"/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▼</a:t>
            </a:r>
            <a:endParaRPr lang="hu-HU" sz="1600" dirty="0"/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CB7C4BD3-2928-4D07-A043-228B85667F19}"/>
              </a:ext>
            </a:extLst>
          </p:cNvPr>
          <p:cNvSpPr txBox="1"/>
          <p:nvPr/>
        </p:nvSpPr>
        <p:spPr>
          <a:xfrm>
            <a:off x="5371947" y="3903707"/>
            <a:ext cx="30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dirty="0"/>
              <a:t>*</a:t>
            </a:r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D0C2183A-5637-4113-B164-2E232B80AF25}"/>
              </a:ext>
            </a:extLst>
          </p:cNvPr>
          <p:cNvCxnSpPr>
            <a:cxnSpLocks/>
          </p:cNvCxnSpPr>
          <p:nvPr/>
        </p:nvCxnSpPr>
        <p:spPr>
          <a:xfrm>
            <a:off x="5416969" y="2599017"/>
            <a:ext cx="175289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D266D146-0EF8-40F6-8186-908A6D3032DB}"/>
              </a:ext>
            </a:extLst>
          </p:cNvPr>
          <p:cNvSpPr txBox="1"/>
          <p:nvPr/>
        </p:nvSpPr>
        <p:spPr>
          <a:xfrm>
            <a:off x="5814973" y="2556204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{</a:t>
            </a:r>
            <a:r>
              <a:rPr lang="hu-HU" sz="1600" i="1" dirty="0" err="1"/>
              <a:t>implies</a:t>
            </a:r>
            <a:r>
              <a:rPr lang="hu-HU" sz="1600" dirty="0"/>
              <a:t>}</a:t>
            </a:r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9496D376-0D00-4521-AE55-5C4EA12E8248}"/>
              </a:ext>
            </a:extLst>
          </p:cNvPr>
          <p:cNvSpPr txBox="1"/>
          <p:nvPr/>
        </p:nvSpPr>
        <p:spPr>
          <a:xfrm>
            <a:off x="4572000" y="1866368"/>
            <a:ext cx="112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kölcsönadó</a:t>
            </a:r>
          </a:p>
        </p:txBody>
      </p: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D3403282-B544-4BB0-90D8-3984724E6D00}"/>
              </a:ext>
            </a:extLst>
          </p:cNvPr>
          <p:cNvSpPr txBox="1"/>
          <p:nvPr/>
        </p:nvSpPr>
        <p:spPr>
          <a:xfrm>
            <a:off x="6885805" y="1864287"/>
            <a:ext cx="1198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kölcsönvevő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74726F68-F422-4C51-A82C-93C4D1E3FB6C}"/>
              </a:ext>
            </a:extLst>
          </p:cNvPr>
          <p:cNvSpPr txBox="1"/>
          <p:nvPr/>
        </p:nvSpPr>
        <p:spPr>
          <a:xfrm>
            <a:off x="164637" y="242083"/>
            <a:ext cx="763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7. Egy személy kölcsönad egy mási személynek egy könyvet, amelynek ismerjük </a:t>
            </a:r>
            <a:br>
              <a:rPr lang="hu-HU" dirty="0"/>
            </a:br>
            <a:r>
              <a:rPr lang="hu-HU" dirty="0"/>
              <a:t>    a címét és a szerzőjét. </a:t>
            </a:r>
          </a:p>
        </p:txBody>
      </p:sp>
    </p:spTree>
    <p:extLst>
      <p:ext uri="{BB962C8B-B14F-4D97-AF65-F5344CB8AC3E}">
        <p14:creationId xmlns:p14="http://schemas.microsoft.com/office/powerpoint/2010/main" val="38489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0" grpId="0"/>
      <p:bldP spid="24" grpId="0"/>
      <p:bldP spid="81" grpId="0"/>
      <p:bldP spid="82" grpId="0"/>
      <p:bldP spid="83" grpId="0"/>
      <p:bldP spid="33" grpId="0" animBg="1"/>
      <p:bldP spid="34" grpId="0" animBg="1"/>
      <p:bldP spid="37" grpId="0" animBg="1"/>
      <p:bldP spid="40" grpId="0"/>
      <p:bldP spid="41" grpId="0"/>
      <p:bldP spid="54" grpId="0"/>
      <p:bldP spid="55" grpId="0"/>
      <p:bldP spid="64" grpId="0"/>
      <p:bldP spid="84" grpId="0"/>
      <p:bldP spid="85" grpId="0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7" ma:contentTypeDescription="Új dokumentum létrehozása." ma:contentTypeScope="" ma:versionID="46c326e170113dafb73fda4b6567a3de">
  <xsd:schema xmlns:xsd="http://www.w3.org/2001/XMLSchema" xmlns:xs="http://www.w3.org/2001/XMLSchema" xmlns:p="http://schemas.microsoft.com/office/2006/metadata/properties" xmlns:ns2="2802c78d-21c3-4a7b-93dc-c553f079c494" xmlns:ns3="bae2fe36-af00-45da-8051-a600712cd064" targetNamespace="http://schemas.microsoft.com/office/2006/metadata/properties" ma:root="true" ma:fieldsID="643504de93a5d495e82f7031e8a99745" ns2:_="" ns3:_="">
    <xsd:import namespace="2802c78d-21c3-4a7b-93dc-c553f079c494"/>
    <xsd:import namespace="bae2fe36-af00-45da-8051-a600712cd0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2fe36-af00-45da-8051-a600712cd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3769FB-9F85-4580-BB98-7B19E519F22C}"/>
</file>

<file path=customXml/itemProps2.xml><?xml version="1.0" encoding="utf-8"?>
<ds:datastoreItem xmlns:ds="http://schemas.openxmlformats.org/officeDocument/2006/customXml" ds:itemID="{64FCA1DF-B1AD-4EC0-84A5-1558E39898B4}"/>
</file>

<file path=customXml/itemProps3.xml><?xml version="1.0" encoding="utf-8"?>
<ds:datastoreItem xmlns:ds="http://schemas.openxmlformats.org/officeDocument/2006/customXml" ds:itemID="{40F2A1BA-3DB2-40DA-9F8E-D01E67D3E35B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17358</TotalTime>
  <Words>1088</Words>
  <Application>Microsoft Office PowerPoint</Application>
  <PresentationFormat>Diavetítés a képernyőre (4:3 oldalarány)</PresentationFormat>
  <Paragraphs>296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Verdana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Gregorics Tibor</dc:creator>
  <cp:lastModifiedBy>Gregorics Tibor</cp:lastModifiedBy>
  <cp:revision>2377</cp:revision>
  <dcterms:created xsi:type="dcterms:W3CDTF">2017-06-25T07:49:46Z</dcterms:created>
  <dcterms:modified xsi:type="dcterms:W3CDTF">2022-03-20T07:16:51Z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