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559" r:id="rId2"/>
    <p:sldId id="596" r:id="rId3"/>
    <p:sldId id="586" r:id="rId4"/>
    <p:sldId id="597" r:id="rId5"/>
    <p:sldId id="599" r:id="rId6"/>
    <p:sldId id="619" r:id="rId7"/>
    <p:sldId id="600" r:id="rId8"/>
    <p:sldId id="592" r:id="rId9"/>
    <p:sldId id="608" r:id="rId10"/>
    <p:sldId id="613" r:id="rId11"/>
    <p:sldId id="612" r:id="rId12"/>
    <p:sldId id="611" r:id="rId13"/>
    <p:sldId id="615" r:id="rId14"/>
    <p:sldId id="595" r:id="rId15"/>
    <p:sldId id="604" r:id="rId16"/>
    <p:sldId id="605" r:id="rId17"/>
    <p:sldId id="607" r:id="rId18"/>
    <p:sldId id="606" r:id="rId19"/>
    <p:sldId id="617" r:id="rId20"/>
    <p:sldId id="62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CC"/>
    <a:srgbClr val="FFCCCC"/>
    <a:srgbClr val="009999"/>
    <a:srgbClr val="FF99CC"/>
    <a:srgbClr val="FFFF99"/>
    <a:srgbClr val="CCFFCC"/>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710" autoAdjust="0"/>
  </p:normalViewPr>
  <p:slideViewPr>
    <p:cSldViewPr snapToGrid="0">
      <p:cViewPr varScale="1">
        <p:scale>
          <a:sx n="79" d="100"/>
          <a:sy n="79" d="100"/>
        </p:scale>
        <p:origin x="1474"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4F7AC-A827-4517-BFE1-8350645818F0}" type="datetimeFigureOut">
              <a:rPr lang="en-US" smtClean="0"/>
              <a:t>12/23/2021</a:t>
            </a:fld>
            <a:endParaRPr lang="en-US"/>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42200-1BFC-433C-B271-ECDA3A460D85}" type="slidenum">
              <a:rPr lang="en-US" smtClean="0"/>
              <a:t>‹#›</a:t>
            </a:fld>
            <a:endParaRPr lang="en-US"/>
          </a:p>
        </p:txBody>
      </p:sp>
    </p:spTree>
    <p:extLst>
      <p:ext uri="{BB962C8B-B14F-4D97-AF65-F5344CB8AC3E}">
        <p14:creationId xmlns:p14="http://schemas.microsoft.com/office/powerpoint/2010/main" val="127635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a:t>
            </a:fld>
            <a:endParaRPr lang="en-US"/>
          </a:p>
        </p:txBody>
      </p:sp>
    </p:spTree>
    <p:extLst>
      <p:ext uri="{BB962C8B-B14F-4D97-AF65-F5344CB8AC3E}">
        <p14:creationId xmlns:p14="http://schemas.microsoft.com/office/powerpoint/2010/main" val="1672397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10</a:t>
            </a:fld>
            <a:endParaRPr lang="en-US"/>
          </a:p>
        </p:txBody>
      </p:sp>
    </p:spTree>
    <p:extLst>
      <p:ext uri="{BB962C8B-B14F-4D97-AF65-F5344CB8AC3E}">
        <p14:creationId xmlns:p14="http://schemas.microsoft.com/office/powerpoint/2010/main" val="2003939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9B742200-1BFC-433C-B271-ECDA3A460D85}" type="slidenum">
              <a:rPr lang="en-US" smtClean="0"/>
              <a:t>11</a:t>
            </a:fld>
            <a:endParaRPr lang="en-US"/>
          </a:p>
        </p:txBody>
      </p:sp>
    </p:spTree>
    <p:extLst>
      <p:ext uri="{BB962C8B-B14F-4D97-AF65-F5344CB8AC3E}">
        <p14:creationId xmlns:p14="http://schemas.microsoft.com/office/powerpoint/2010/main" val="1108369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12</a:t>
            </a:fld>
            <a:endParaRPr lang="en-US"/>
          </a:p>
        </p:txBody>
      </p:sp>
    </p:spTree>
    <p:extLst>
      <p:ext uri="{BB962C8B-B14F-4D97-AF65-F5344CB8AC3E}">
        <p14:creationId xmlns:p14="http://schemas.microsoft.com/office/powerpoint/2010/main" val="719660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13</a:t>
            </a:fld>
            <a:endParaRPr lang="en-US"/>
          </a:p>
        </p:txBody>
      </p:sp>
    </p:spTree>
    <p:extLst>
      <p:ext uri="{BB962C8B-B14F-4D97-AF65-F5344CB8AC3E}">
        <p14:creationId xmlns:p14="http://schemas.microsoft.com/office/powerpoint/2010/main" val="2693507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14</a:t>
            </a:fld>
            <a:endParaRPr lang="en-US"/>
          </a:p>
        </p:txBody>
      </p:sp>
    </p:spTree>
    <p:extLst>
      <p:ext uri="{BB962C8B-B14F-4D97-AF65-F5344CB8AC3E}">
        <p14:creationId xmlns:p14="http://schemas.microsoft.com/office/powerpoint/2010/main" val="1834837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15</a:t>
            </a:fld>
            <a:endParaRPr lang="en-US"/>
          </a:p>
        </p:txBody>
      </p:sp>
    </p:spTree>
    <p:extLst>
      <p:ext uri="{BB962C8B-B14F-4D97-AF65-F5344CB8AC3E}">
        <p14:creationId xmlns:p14="http://schemas.microsoft.com/office/powerpoint/2010/main" val="2028845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16</a:t>
            </a:fld>
            <a:endParaRPr lang="en-US"/>
          </a:p>
        </p:txBody>
      </p:sp>
    </p:spTree>
    <p:extLst>
      <p:ext uri="{BB962C8B-B14F-4D97-AF65-F5344CB8AC3E}">
        <p14:creationId xmlns:p14="http://schemas.microsoft.com/office/powerpoint/2010/main" val="94314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9B742200-1BFC-433C-B271-ECDA3A460D85}" type="slidenum">
              <a:rPr lang="en-US" smtClean="0"/>
              <a:t>17</a:t>
            </a:fld>
            <a:endParaRPr lang="en-US"/>
          </a:p>
        </p:txBody>
      </p:sp>
    </p:spTree>
    <p:extLst>
      <p:ext uri="{BB962C8B-B14F-4D97-AF65-F5344CB8AC3E}">
        <p14:creationId xmlns:p14="http://schemas.microsoft.com/office/powerpoint/2010/main" val="3962289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18</a:t>
            </a:fld>
            <a:endParaRPr lang="en-US"/>
          </a:p>
        </p:txBody>
      </p:sp>
    </p:spTree>
    <p:extLst>
      <p:ext uri="{BB962C8B-B14F-4D97-AF65-F5344CB8AC3E}">
        <p14:creationId xmlns:p14="http://schemas.microsoft.com/office/powerpoint/2010/main" val="2106508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19</a:t>
            </a:fld>
            <a:endParaRPr lang="en-US"/>
          </a:p>
        </p:txBody>
      </p:sp>
    </p:spTree>
    <p:extLst>
      <p:ext uri="{BB962C8B-B14F-4D97-AF65-F5344CB8AC3E}">
        <p14:creationId xmlns:p14="http://schemas.microsoft.com/office/powerpoint/2010/main" val="347831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Gyűjtsük ki a tevékenységeket!</a:t>
            </a:r>
          </a:p>
        </p:txBody>
      </p:sp>
      <p:sp>
        <p:nvSpPr>
          <p:cNvPr id="4" name="Dia számának helye 3"/>
          <p:cNvSpPr>
            <a:spLocks noGrp="1"/>
          </p:cNvSpPr>
          <p:nvPr>
            <p:ph type="sldNum" sz="quarter" idx="5"/>
          </p:nvPr>
        </p:nvSpPr>
        <p:spPr/>
        <p:txBody>
          <a:bodyPr/>
          <a:lstStyle/>
          <a:p>
            <a:fld id="{9B742200-1BFC-433C-B271-ECDA3A460D85}" type="slidenum">
              <a:rPr lang="en-US" smtClean="0"/>
              <a:t>2</a:t>
            </a:fld>
            <a:endParaRPr lang="en-US"/>
          </a:p>
        </p:txBody>
      </p:sp>
    </p:spTree>
    <p:extLst>
      <p:ext uri="{BB962C8B-B14F-4D97-AF65-F5344CB8AC3E}">
        <p14:creationId xmlns:p14="http://schemas.microsoft.com/office/powerpoint/2010/main" val="4019345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20</a:t>
            </a:fld>
            <a:endParaRPr lang="en-US"/>
          </a:p>
        </p:txBody>
      </p:sp>
    </p:spTree>
    <p:extLst>
      <p:ext uri="{BB962C8B-B14F-4D97-AF65-F5344CB8AC3E}">
        <p14:creationId xmlns:p14="http://schemas.microsoft.com/office/powerpoint/2010/main" val="1854179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Gyűjtsük ki az objektumokat!</a:t>
            </a:r>
          </a:p>
          <a:p>
            <a:r>
              <a:rPr lang="hu-HU" dirty="0"/>
              <a:t>Az adattagok sem látszanak még.</a:t>
            </a:r>
          </a:p>
          <a:p>
            <a:r>
              <a:rPr lang="hu-HU" dirty="0"/>
              <a:t>Ezek a  használati történet leírásban megjelenő keresési stratégiák alapján találhatóak majd ki: </a:t>
            </a:r>
          </a:p>
          <a:p>
            <a:r>
              <a:rPr lang="hu-HU" dirty="0"/>
              <a:t>kell egy bevásárló lista a vásárlónak, név és ár a terméknek.</a:t>
            </a:r>
          </a:p>
        </p:txBody>
      </p:sp>
      <p:sp>
        <p:nvSpPr>
          <p:cNvPr id="4" name="Dia számának helye 3"/>
          <p:cNvSpPr>
            <a:spLocks noGrp="1"/>
          </p:cNvSpPr>
          <p:nvPr>
            <p:ph type="sldNum" sz="quarter" idx="5"/>
          </p:nvPr>
        </p:nvSpPr>
        <p:spPr/>
        <p:txBody>
          <a:bodyPr/>
          <a:lstStyle/>
          <a:p>
            <a:fld id="{9B742200-1BFC-433C-B271-ECDA3A460D85}" type="slidenum">
              <a:rPr lang="en-US" smtClean="0"/>
              <a:t>3</a:t>
            </a:fld>
            <a:endParaRPr lang="en-US"/>
          </a:p>
        </p:txBody>
      </p:sp>
    </p:spTree>
    <p:extLst>
      <p:ext uri="{BB962C8B-B14F-4D97-AF65-F5344CB8AC3E}">
        <p14:creationId xmlns:p14="http://schemas.microsoft.com/office/powerpoint/2010/main" val="406819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Kirajzolódnak a felelősségi körök: milyen metódusokkal rendelkezzenek az objektumok</a:t>
            </a:r>
          </a:p>
        </p:txBody>
      </p:sp>
      <p:sp>
        <p:nvSpPr>
          <p:cNvPr id="4" name="Dia számának helye 3"/>
          <p:cNvSpPr>
            <a:spLocks noGrp="1"/>
          </p:cNvSpPr>
          <p:nvPr>
            <p:ph type="sldNum" sz="quarter" idx="5"/>
          </p:nvPr>
        </p:nvSpPr>
        <p:spPr/>
        <p:txBody>
          <a:bodyPr/>
          <a:lstStyle/>
          <a:p>
            <a:fld id="{9B742200-1BFC-433C-B271-ECDA3A460D85}" type="slidenum">
              <a:rPr lang="en-US" smtClean="0"/>
              <a:t>4</a:t>
            </a:fld>
            <a:endParaRPr lang="en-US"/>
          </a:p>
        </p:txBody>
      </p:sp>
    </p:spTree>
    <p:extLst>
      <p:ext uri="{BB962C8B-B14F-4D97-AF65-F5344CB8AC3E}">
        <p14:creationId xmlns:p14="http://schemas.microsoft.com/office/powerpoint/2010/main" val="2544828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dirty="0"/>
              <a:t>Nem jelennek meg a gyűjtemények: egy-egy részleg termékkészlete, a vásárló kosara, illetve ezek tipikus műveletei: kivesz(), betesz(), </a:t>
            </a:r>
            <a:r>
              <a:rPr lang="hu-HU" dirty="0" err="1"/>
              <a:t>get</a:t>
            </a:r>
            <a:r>
              <a:rPr lang="hu-HU" dirty="0"/>
              <a:t>().</a:t>
            </a:r>
          </a:p>
          <a:p>
            <a:r>
              <a:rPr lang="hu-HU" sz="1200" dirty="0">
                <a:solidFill>
                  <a:schemeClr val="tx1"/>
                </a:solidFill>
              </a:rPr>
              <a:t>Még hiányzik: a láthatóság, a metódusok törzse, a kapcsolatok leírása</a:t>
            </a:r>
          </a:p>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5</a:t>
            </a:fld>
            <a:endParaRPr lang="en-US"/>
          </a:p>
        </p:txBody>
      </p:sp>
    </p:spTree>
    <p:extLst>
      <p:ext uri="{BB962C8B-B14F-4D97-AF65-F5344CB8AC3E}">
        <p14:creationId xmlns:p14="http://schemas.microsoft.com/office/powerpoint/2010/main" val="3141828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9B742200-1BFC-433C-B271-ECDA3A460D85}" type="slidenum">
              <a:rPr lang="en-US" smtClean="0"/>
              <a:t>6</a:t>
            </a:fld>
            <a:endParaRPr lang="en-US"/>
          </a:p>
        </p:txBody>
      </p:sp>
    </p:spTree>
    <p:extLst>
      <p:ext uri="{BB962C8B-B14F-4D97-AF65-F5344CB8AC3E}">
        <p14:creationId xmlns:p14="http://schemas.microsoft.com/office/powerpoint/2010/main" val="817311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dirty="0"/>
              <a:t>Először az élelmiszer részlegen nézi végig a listáját, és megpróbál annak minden tételével azonos nevű terméket találni. Ha sikerül, beteszi a terméket a kosarába.</a:t>
            </a:r>
          </a:p>
          <a:p>
            <a:r>
              <a:rPr lang="hu-HU" sz="1200" dirty="0"/>
              <a:t>Utána a műszaki részlegen nézi végig újra a listáját, és annak minden tételére megkeresi a tétel nevével azonos nevű legolcsóbb terméket, és beteszi a kosarába.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7</a:t>
            </a:fld>
            <a:endParaRPr lang="en-US"/>
          </a:p>
        </p:txBody>
      </p:sp>
    </p:spTree>
    <p:extLst>
      <p:ext uri="{BB962C8B-B14F-4D97-AF65-F5344CB8AC3E}">
        <p14:creationId xmlns:p14="http://schemas.microsoft.com/office/powerpoint/2010/main" val="50471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8</a:t>
            </a:fld>
            <a:endParaRPr lang="en-US"/>
          </a:p>
        </p:txBody>
      </p:sp>
    </p:spTree>
    <p:extLst>
      <p:ext uri="{BB962C8B-B14F-4D97-AF65-F5344CB8AC3E}">
        <p14:creationId xmlns:p14="http://schemas.microsoft.com/office/powerpoint/2010/main" val="2756293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fld id="{9B742200-1BFC-433C-B271-ECDA3A460D85}" type="slidenum">
              <a:rPr lang="en-US" smtClean="0"/>
              <a:t>9</a:t>
            </a:fld>
            <a:endParaRPr lang="en-US"/>
          </a:p>
        </p:txBody>
      </p:sp>
    </p:spTree>
    <p:extLst>
      <p:ext uri="{BB962C8B-B14F-4D97-AF65-F5344CB8AC3E}">
        <p14:creationId xmlns:p14="http://schemas.microsoft.com/office/powerpoint/2010/main" val="207479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F5F16950-ADA8-4E08-B87A-454083255D1A}" type="datetime1">
              <a:rPr lang="en-US" smtClean="0"/>
              <a:t>12/23/2021</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29482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E577DB74-2DD1-4D77-92BB-20C58206CEBF}" type="datetime1">
              <a:rPr lang="en-US" smtClean="0"/>
              <a:t>12/23/2021</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385060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2A4A9231-9DA8-4AF2-9CCD-EBA6D886DB6B}" type="datetime1">
              <a:rPr lang="en-US" smtClean="0"/>
              <a:t>12/23/2021</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243972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A5C9AF54-74E2-47B8-94CB-B65545D82A99}" type="datetime1">
              <a:rPr lang="en-US" smtClean="0"/>
              <a:t>12/23/2021</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317680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Mintaszöveg-stílusok szerkesztése</a:t>
            </a:r>
          </a:p>
        </p:txBody>
      </p:sp>
      <p:sp>
        <p:nvSpPr>
          <p:cNvPr id="4" name="Date Placeholder 3"/>
          <p:cNvSpPr>
            <a:spLocks noGrp="1"/>
          </p:cNvSpPr>
          <p:nvPr>
            <p:ph type="dt" sz="half" idx="10"/>
          </p:nvPr>
        </p:nvSpPr>
        <p:spPr/>
        <p:txBody>
          <a:bodyPr/>
          <a:lstStyle/>
          <a:p>
            <a:fld id="{EFB73A42-2D53-4A73-816F-7BA9F021F16B}" type="datetime1">
              <a:rPr lang="en-US" smtClean="0"/>
              <a:t>12/23/2021</a:t>
            </a:fld>
            <a:endParaRPr lang="en-US"/>
          </a:p>
        </p:txBody>
      </p:sp>
      <p:sp>
        <p:nvSpPr>
          <p:cNvPr id="5" name="Footer Placeholder 4"/>
          <p:cNvSpPr>
            <a:spLocks noGrp="1"/>
          </p:cNvSpPr>
          <p:nvPr>
            <p:ph type="ftr" sz="quarter" idx="11"/>
          </p:nvPr>
        </p:nvSpPr>
        <p:spPr/>
        <p:txBody>
          <a:bodyPr/>
          <a:lstStyle/>
          <a:p>
            <a:r>
              <a:rPr lang="hu-HU"/>
              <a:t>Gregorics Tibor: Objektumelvű programozás</a:t>
            </a:r>
            <a:endParaRPr lang="en-US"/>
          </a:p>
        </p:txBody>
      </p:sp>
      <p:sp>
        <p:nvSpPr>
          <p:cNvPr id="6" name="Slide Number Placeholder 5"/>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63567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6EDABB1F-4F30-490E-8AD1-B91572F4808E}" type="datetime1">
              <a:rPr lang="en-US" smtClean="0"/>
              <a:t>12/23/2021</a:t>
            </a:fld>
            <a:endParaRPr lang="en-US"/>
          </a:p>
        </p:txBody>
      </p:sp>
      <p:sp>
        <p:nvSpPr>
          <p:cNvPr id="6" name="Footer Placeholder 5"/>
          <p:cNvSpPr>
            <a:spLocks noGrp="1"/>
          </p:cNvSpPr>
          <p:nvPr>
            <p:ph type="ftr" sz="quarter" idx="11"/>
          </p:nvPr>
        </p:nvSpPr>
        <p:spPr/>
        <p:txBody>
          <a:bodyPr/>
          <a:lstStyle/>
          <a:p>
            <a:r>
              <a:rPr lang="hu-HU"/>
              <a:t>Gregorics Tibor: Objektumelvű programozás</a:t>
            </a:r>
            <a:endParaRPr lang="en-US"/>
          </a:p>
        </p:txBody>
      </p:sp>
      <p:sp>
        <p:nvSpPr>
          <p:cNvPr id="7" name="Slide Number Placeholder 6"/>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107264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Mintaszöveg-stílusok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Mintaszöveg-stílusok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CBD961CE-68AC-4EE3-8B41-BB2C1A03B60A}" type="datetime1">
              <a:rPr lang="en-US" smtClean="0"/>
              <a:t>12/23/2021</a:t>
            </a:fld>
            <a:endParaRPr lang="en-US"/>
          </a:p>
        </p:txBody>
      </p:sp>
      <p:sp>
        <p:nvSpPr>
          <p:cNvPr id="8" name="Footer Placeholder 7"/>
          <p:cNvSpPr>
            <a:spLocks noGrp="1"/>
          </p:cNvSpPr>
          <p:nvPr>
            <p:ph type="ftr" sz="quarter" idx="11"/>
          </p:nvPr>
        </p:nvSpPr>
        <p:spPr/>
        <p:txBody>
          <a:bodyPr/>
          <a:lstStyle/>
          <a:p>
            <a:r>
              <a:rPr lang="hu-HU"/>
              <a:t>Gregorics Tibor: Objektumelvű programozás</a:t>
            </a:r>
            <a:endParaRPr lang="en-US"/>
          </a:p>
        </p:txBody>
      </p:sp>
      <p:sp>
        <p:nvSpPr>
          <p:cNvPr id="9" name="Slide Number Placeholder 8"/>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92079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C741218D-AD64-4575-B52C-3AD467C0A4D0}" type="datetime1">
              <a:rPr lang="en-US" smtClean="0"/>
              <a:t>12/23/2021</a:t>
            </a:fld>
            <a:endParaRPr lang="en-US"/>
          </a:p>
        </p:txBody>
      </p:sp>
      <p:sp>
        <p:nvSpPr>
          <p:cNvPr id="4" name="Footer Placeholder 3"/>
          <p:cNvSpPr>
            <a:spLocks noGrp="1"/>
          </p:cNvSpPr>
          <p:nvPr>
            <p:ph type="ftr" sz="quarter" idx="11"/>
          </p:nvPr>
        </p:nvSpPr>
        <p:spPr/>
        <p:txBody>
          <a:bodyPr/>
          <a:lstStyle/>
          <a:p>
            <a:r>
              <a:rPr lang="hu-HU"/>
              <a:t>Gregorics Tibor: Objektumelvű programozás</a:t>
            </a:r>
            <a:endParaRPr lang="en-US"/>
          </a:p>
        </p:txBody>
      </p:sp>
      <p:sp>
        <p:nvSpPr>
          <p:cNvPr id="5" name="Slide Number Placeholder 4"/>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419639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9C326-9797-4534-8025-91FE1A8D7F5B}" type="datetime1">
              <a:rPr lang="en-US" smtClean="0"/>
              <a:t>12/23/2021</a:t>
            </a:fld>
            <a:endParaRPr lang="en-US"/>
          </a:p>
        </p:txBody>
      </p:sp>
      <p:sp>
        <p:nvSpPr>
          <p:cNvPr id="3" name="Footer Placeholder 2"/>
          <p:cNvSpPr>
            <a:spLocks noGrp="1"/>
          </p:cNvSpPr>
          <p:nvPr>
            <p:ph type="ftr" sz="quarter" idx="11"/>
          </p:nvPr>
        </p:nvSpPr>
        <p:spPr/>
        <p:txBody>
          <a:bodyPr/>
          <a:lstStyle/>
          <a:p>
            <a:r>
              <a:rPr lang="hu-HU"/>
              <a:t>Gregorics Tibor: Objektumelvű programozás</a:t>
            </a:r>
            <a:endParaRPr lang="en-US"/>
          </a:p>
        </p:txBody>
      </p:sp>
      <p:sp>
        <p:nvSpPr>
          <p:cNvPr id="4" name="Slide Number Placeholder 3"/>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26198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Mintaszöveg-stílusok szerkesztése</a:t>
            </a:r>
          </a:p>
        </p:txBody>
      </p:sp>
      <p:sp>
        <p:nvSpPr>
          <p:cNvPr id="5" name="Date Placeholder 4"/>
          <p:cNvSpPr>
            <a:spLocks noGrp="1"/>
          </p:cNvSpPr>
          <p:nvPr>
            <p:ph type="dt" sz="half" idx="10"/>
          </p:nvPr>
        </p:nvSpPr>
        <p:spPr/>
        <p:txBody>
          <a:bodyPr/>
          <a:lstStyle/>
          <a:p>
            <a:fld id="{0AFEE55D-59A5-451B-B351-9612B7ACC248}" type="datetime1">
              <a:rPr lang="en-US" smtClean="0"/>
              <a:t>12/23/2021</a:t>
            </a:fld>
            <a:endParaRPr lang="en-US"/>
          </a:p>
        </p:txBody>
      </p:sp>
      <p:sp>
        <p:nvSpPr>
          <p:cNvPr id="6" name="Footer Placeholder 5"/>
          <p:cNvSpPr>
            <a:spLocks noGrp="1"/>
          </p:cNvSpPr>
          <p:nvPr>
            <p:ph type="ftr" sz="quarter" idx="11"/>
          </p:nvPr>
        </p:nvSpPr>
        <p:spPr/>
        <p:txBody>
          <a:bodyPr/>
          <a:lstStyle/>
          <a:p>
            <a:r>
              <a:rPr lang="hu-HU"/>
              <a:t>Gregorics Tibor: Objektumelvű programozás</a:t>
            </a:r>
            <a:endParaRPr lang="en-US"/>
          </a:p>
        </p:txBody>
      </p:sp>
      <p:sp>
        <p:nvSpPr>
          <p:cNvPr id="7" name="Slide Number Placeholder 6"/>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4229615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Mintaszöveg-stílusok szerkesztése</a:t>
            </a:r>
          </a:p>
        </p:txBody>
      </p:sp>
      <p:sp>
        <p:nvSpPr>
          <p:cNvPr id="5" name="Date Placeholder 4"/>
          <p:cNvSpPr>
            <a:spLocks noGrp="1"/>
          </p:cNvSpPr>
          <p:nvPr>
            <p:ph type="dt" sz="half" idx="10"/>
          </p:nvPr>
        </p:nvSpPr>
        <p:spPr/>
        <p:txBody>
          <a:bodyPr/>
          <a:lstStyle/>
          <a:p>
            <a:fld id="{9834E022-0D50-4860-85D3-9AF4A5514F0E}" type="datetime1">
              <a:rPr lang="en-US" smtClean="0"/>
              <a:t>12/23/2021</a:t>
            </a:fld>
            <a:endParaRPr lang="en-US"/>
          </a:p>
        </p:txBody>
      </p:sp>
      <p:sp>
        <p:nvSpPr>
          <p:cNvPr id="6" name="Footer Placeholder 5"/>
          <p:cNvSpPr>
            <a:spLocks noGrp="1"/>
          </p:cNvSpPr>
          <p:nvPr>
            <p:ph type="ftr" sz="quarter" idx="11"/>
          </p:nvPr>
        </p:nvSpPr>
        <p:spPr/>
        <p:txBody>
          <a:bodyPr/>
          <a:lstStyle/>
          <a:p>
            <a:r>
              <a:rPr lang="hu-HU"/>
              <a:t>Gregorics Tibor: Objektumelvű programozás</a:t>
            </a:r>
            <a:endParaRPr lang="en-US"/>
          </a:p>
        </p:txBody>
      </p:sp>
      <p:sp>
        <p:nvSpPr>
          <p:cNvPr id="7" name="Slide Number Placeholder 6"/>
          <p:cNvSpPr>
            <a:spLocks noGrp="1"/>
          </p:cNvSpPr>
          <p:nvPr>
            <p:ph type="sldNum" sz="quarter" idx="12"/>
          </p:nvPr>
        </p:nvSpPr>
        <p:spPr/>
        <p:txBody>
          <a:bodyPr/>
          <a:lstStyle/>
          <a:p>
            <a:fld id="{34CCF796-8293-4D3B-ADCC-894381A97A1C}" type="slidenum">
              <a:rPr lang="en-US" smtClean="0"/>
              <a:t>‹#›</a:t>
            </a:fld>
            <a:endParaRPr lang="en-US"/>
          </a:p>
        </p:txBody>
      </p:sp>
    </p:spTree>
    <p:extLst>
      <p:ext uri="{BB962C8B-B14F-4D97-AF65-F5344CB8AC3E}">
        <p14:creationId xmlns:p14="http://schemas.microsoft.com/office/powerpoint/2010/main" val="134784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100000"/>
              </a:schemeClr>
            </a:gs>
            <a:gs pos="100000">
              <a:schemeClr val="accent6">
                <a:lumMod val="20000"/>
                <a:lumOff val="80000"/>
              </a:schemeClr>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a:t>Mintaszöveg-stílusok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2B65D-9E2C-4DD0-8EB3-82969CA297DF}" type="datetime1">
              <a:rPr lang="en-US" smtClean="0"/>
              <a:t>12/23/2021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u-HU"/>
              <a:t>Gregorics Tibor: Objektumelvű programozás</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CF796-8293-4D3B-ADCC-894381A97A1C}" type="slidenum">
              <a:rPr lang="en-US" smtClean="0"/>
              <a:t>‹#›</a:t>
            </a:fld>
            <a:endParaRPr lang="en-US"/>
          </a:p>
        </p:txBody>
      </p:sp>
    </p:spTree>
    <p:extLst>
      <p:ext uri="{BB962C8B-B14F-4D97-AF65-F5344CB8AC3E}">
        <p14:creationId xmlns:p14="http://schemas.microsoft.com/office/powerpoint/2010/main" val="1913986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a:t>
            </a:fld>
            <a:endParaRPr lang="en-US"/>
          </a:p>
        </p:txBody>
      </p:sp>
      <p:sp>
        <p:nvSpPr>
          <p:cNvPr id="4" name="Text Box 103">
            <a:extLst>
              <a:ext uri="{FF2B5EF4-FFF2-40B4-BE49-F238E27FC236}">
                <a16:creationId xmlns:a16="http://schemas.microsoft.com/office/drawing/2014/main" id="{B0588520-785F-4AEA-9EF8-756877BE2736}"/>
              </a:ext>
            </a:extLst>
          </p:cNvPr>
          <p:cNvSpPr txBox="1">
            <a:spLocks noChangeArrowheads="1"/>
          </p:cNvSpPr>
          <p:nvPr/>
        </p:nvSpPr>
        <p:spPr bwMode="auto">
          <a:xfrm>
            <a:off x="628650" y="1211183"/>
            <a:ext cx="7886700" cy="2031325"/>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Times New Roman" panose="02020603050405020304" pitchFamily="18" charset="0"/>
              </a:rPr>
              <a:t>Egy kisvárosi üzlet élelmiszer részlegből és műszaki részlegből áll. A vásárlók egy bevásárlólistával jönnek, amely azon termékek neveit tartalmazza, amit megvennének.  Az üzletben a listájukon szereplő termékeket keresik: először az élelmiszer részlegen nézik végig a teljes bevásárlólistát, és a megtalált termékeket magukhoz veszik (beteszik a kosarukba), majd a műszaki részlegen ezt megismétlik, de megfontoltabban: ha egy (a bevásárlólistán szereplő) termékből több is van a részlegen, akkor a legolcsóbbat választják.</a:t>
            </a:r>
            <a:endParaRPr lang="hu-HU" sz="1800" dirty="0">
              <a:effectLst/>
              <a:latin typeface="Times New Roman" panose="02020603050405020304" pitchFamily="18" charset="0"/>
              <a:ea typeface="Times New Roman" panose="02020603050405020304" pitchFamily="18" charset="0"/>
            </a:endParaRPr>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Vásárlás</a:t>
            </a:r>
            <a:endParaRPr lang="en-US" dirty="0"/>
          </a:p>
        </p:txBody>
      </p:sp>
      <p:sp>
        <p:nvSpPr>
          <p:cNvPr id="32" name="Text Box 103">
            <a:extLst>
              <a:ext uri="{FF2B5EF4-FFF2-40B4-BE49-F238E27FC236}">
                <a16:creationId xmlns:a16="http://schemas.microsoft.com/office/drawing/2014/main" id="{62F7C7BD-8C4F-48E2-8BD1-9023D5C85EBF}"/>
              </a:ext>
            </a:extLst>
          </p:cNvPr>
          <p:cNvSpPr txBox="1">
            <a:spLocks noChangeArrowheads="1"/>
          </p:cNvSpPr>
          <p:nvPr/>
        </p:nvSpPr>
        <p:spPr bwMode="auto">
          <a:xfrm>
            <a:off x="628650" y="3660111"/>
            <a:ext cx="7886700" cy="2031325"/>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Times New Roman" panose="02020603050405020304" pitchFamily="18" charset="0"/>
              </a:rPr>
              <a:t>Egy kisvárosi </a:t>
            </a:r>
            <a:r>
              <a:rPr lang="hu-HU" sz="1800" dirty="0">
                <a:solidFill>
                  <a:schemeClr val="accent1"/>
                </a:solidFill>
                <a:effectLst/>
                <a:latin typeface="Calibri" panose="020F0502020204030204" pitchFamily="34" charset="0"/>
                <a:ea typeface="Times New Roman" panose="02020603050405020304" pitchFamily="18" charset="0"/>
              </a:rPr>
              <a:t>üzlet</a:t>
            </a:r>
            <a:r>
              <a:rPr lang="hu-HU" sz="1800" dirty="0">
                <a:effectLst/>
                <a:latin typeface="Calibri" panose="020F0502020204030204" pitchFamily="34" charset="0"/>
                <a:ea typeface="Times New Roman" panose="02020603050405020304" pitchFamily="18" charset="0"/>
              </a:rPr>
              <a:t> </a:t>
            </a:r>
            <a:r>
              <a:rPr lang="hu-HU" sz="1800" dirty="0">
                <a:solidFill>
                  <a:schemeClr val="accent1"/>
                </a:solidFill>
                <a:effectLst/>
                <a:latin typeface="Calibri" panose="020F0502020204030204" pitchFamily="34" charset="0"/>
                <a:ea typeface="Times New Roman" panose="02020603050405020304" pitchFamily="18" charset="0"/>
              </a:rPr>
              <a:t>élelmiszer</a:t>
            </a:r>
            <a:r>
              <a:rPr lang="hu-HU" sz="1800" dirty="0">
                <a:effectLst/>
                <a:latin typeface="Calibri" panose="020F0502020204030204" pitchFamily="34" charset="0"/>
                <a:ea typeface="Times New Roman" panose="02020603050405020304" pitchFamily="18" charset="0"/>
              </a:rPr>
              <a:t> </a:t>
            </a:r>
            <a:r>
              <a:rPr lang="hu-HU" sz="1800" dirty="0">
                <a:solidFill>
                  <a:schemeClr val="accent1"/>
                </a:solidFill>
                <a:effectLst/>
                <a:latin typeface="Calibri" panose="020F0502020204030204" pitchFamily="34" charset="0"/>
                <a:ea typeface="Times New Roman" panose="02020603050405020304" pitchFamily="18" charset="0"/>
              </a:rPr>
              <a:t>részleg</a:t>
            </a:r>
            <a:r>
              <a:rPr lang="hu-HU" sz="1800" dirty="0">
                <a:effectLst/>
                <a:latin typeface="Calibri" panose="020F0502020204030204" pitchFamily="34" charset="0"/>
                <a:ea typeface="Times New Roman" panose="02020603050405020304" pitchFamily="18" charset="0"/>
              </a:rPr>
              <a:t>ből és </a:t>
            </a:r>
            <a:r>
              <a:rPr lang="hu-HU" sz="1800" dirty="0">
                <a:solidFill>
                  <a:schemeClr val="accent1"/>
                </a:solidFill>
                <a:effectLst/>
                <a:latin typeface="Calibri" panose="020F0502020204030204" pitchFamily="34" charset="0"/>
                <a:ea typeface="Times New Roman" panose="02020603050405020304" pitchFamily="18" charset="0"/>
              </a:rPr>
              <a:t>műszaki részleg</a:t>
            </a:r>
            <a:r>
              <a:rPr lang="hu-HU" sz="1800" dirty="0">
                <a:effectLst/>
                <a:latin typeface="Calibri" panose="020F0502020204030204" pitchFamily="34" charset="0"/>
                <a:ea typeface="Times New Roman" panose="02020603050405020304" pitchFamily="18" charset="0"/>
              </a:rPr>
              <a:t>ből áll. A vásárlók egy </a:t>
            </a:r>
            <a:r>
              <a:rPr lang="hu-HU" sz="1800" dirty="0">
                <a:solidFill>
                  <a:schemeClr val="accent1"/>
                </a:solidFill>
                <a:effectLst/>
                <a:latin typeface="Calibri" panose="020F0502020204030204" pitchFamily="34" charset="0"/>
                <a:ea typeface="Times New Roman" panose="02020603050405020304" pitchFamily="18" charset="0"/>
              </a:rPr>
              <a:t>bevásárlólistá</a:t>
            </a:r>
            <a:r>
              <a:rPr lang="hu-HU" sz="1800" dirty="0">
                <a:effectLst/>
                <a:latin typeface="Calibri" panose="020F0502020204030204" pitchFamily="34" charset="0"/>
                <a:ea typeface="Times New Roman" panose="02020603050405020304" pitchFamily="18" charset="0"/>
              </a:rPr>
              <a:t>val jönnek, amely azon </a:t>
            </a:r>
            <a:r>
              <a:rPr lang="hu-HU" sz="1800" dirty="0">
                <a:solidFill>
                  <a:schemeClr val="accent1"/>
                </a:solidFill>
                <a:effectLst/>
                <a:latin typeface="Calibri" panose="020F0502020204030204" pitchFamily="34" charset="0"/>
                <a:ea typeface="Times New Roman" panose="02020603050405020304" pitchFamily="18" charset="0"/>
              </a:rPr>
              <a:t>termékek</a:t>
            </a:r>
            <a:r>
              <a:rPr lang="hu-HU" sz="1800" dirty="0">
                <a:effectLst/>
                <a:latin typeface="Calibri" panose="020F0502020204030204" pitchFamily="34" charset="0"/>
                <a:ea typeface="Times New Roman" panose="02020603050405020304" pitchFamily="18" charset="0"/>
              </a:rPr>
              <a:t> neveit tartalmazza, amit megvennének.  Az üzletben a listájukon szereplő termékeket keresik: először az élelmiszer részlegen nézik végig a teljes bevásárlólistát, és a megtalált termékeket magukhoz veszik (beteszik a </a:t>
            </a:r>
            <a:r>
              <a:rPr lang="hu-HU" sz="1800" dirty="0">
                <a:solidFill>
                  <a:schemeClr val="accent1"/>
                </a:solidFill>
                <a:effectLst/>
                <a:latin typeface="Calibri" panose="020F0502020204030204" pitchFamily="34" charset="0"/>
                <a:ea typeface="Times New Roman" panose="02020603050405020304" pitchFamily="18" charset="0"/>
              </a:rPr>
              <a:t>kosarukba</a:t>
            </a:r>
            <a:r>
              <a:rPr lang="hu-HU" sz="1800" dirty="0">
                <a:effectLst/>
                <a:latin typeface="Calibri" panose="020F0502020204030204" pitchFamily="34" charset="0"/>
                <a:ea typeface="Times New Roman" panose="02020603050405020304" pitchFamily="18" charset="0"/>
              </a:rPr>
              <a:t>), majd a műszaki részlegen ezt megismétlik, de megfontoltabban: ha egy (a bevásárlólistán szereplő) termékből több is van a részlegen, akkor a legolcsóbbat választják.</a:t>
            </a:r>
            <a:endParaRPr lang="hu-HU" sz="1800" dirty="0">
              <a:effectLst/>
              <a:latin typeface="Times New Roman" panose="02020603050405020304" pitchFamily="18" charset="0"/>
              <a:ea typeface="Times New Roman" panose="02020603050405020304" pitchFamily="18" charset="0"/>
            </a:endParaRPr>
          </a:p>
        </p:txBody>
      </p:sp>
      <p:sp>
        <p:nvSpPr>
          <p:cNvPr id="33" name="Text Box 103">
            <a:extLst>
              <a:ext uri="{FF2B5EF4-FFF2-40B4-BE49-F238E27FC236}">
                <a16:creationId xmlns:a16="http://schemas.microsoft.com/office/drawing/2014/main" id="{FE1FBE5A-D7CE-44E6-A43B-2B07A268D8E3}"/>
              </a:ext>
            </a:extLst>
          </p:cNvPr>
          <p:cNvSpPr txBox="1">
            <a:spLocks noChangeArrowheads="1"/>
          </p:cNvSpPr>
          <p:nvPr/>
        </p:nvSpPr>
        <p:spPr bwMode="auto">
          <a:xfrm>
            <a:off x="628650" y="3660111"/>
            <a:ext cx="7886700" cy="2031325"/>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Times New Roman" panose="02020603050405020304" pitchFamily="18" charset="0"/>
              </a:rPr>
              <a:t>Egy kisvárosi </a:t>
            </a:r>
            <a:r>
              <a:rPr lang="hu-HU" sz="1800" dirty="0">
                <a:solidFill>
                  <a:schemeClr val="accent1"/>
                </a:solidFill>
                <a:effectLst/>
                <a:latin typeface="Calibri" panose="020F0502020204030204" pitchFamily="34" charset="0"/>
                <a:ea typeface="Times New Roman" panose="02020603050405020304" pitchFamily="18" charset="0"/>
              </a:rPr>
              <a:t>üzlet</a:t>
            </a:r>
            <a:r>
              <a:rPr lang="hu-HU" sz="1800" dirty="0">
                <a:effectLst/>
                <a:latin typeface="Calibri" panose="020F0502020204030204" pitchFamily="34" charset="0"/>
                <a:ea typeface="Times New Roman" panose="02020603050405020304" pitchFamily="18" charset="0"/>
              </a:rPr>
              <a:t> </a:t>
            </a:r>
            <a:r>
              <a:rPr lang="hu-HU" sz="1800" dirty="0">
                <a:solidFill>
                  <a:schemeClr val="accent1"/>
                </a:solidFill>
                <a:effectLst/>
                <a:latin typeface="Calibri" panose="020F0502020204030204" pitchFamily="34" charset="0"/>
                <a:ea typeface="Times New Roman" panose="02020603050405020304" pitchFamily="18" charset="0"/>
              </a:rPr>
              <a:t>élelmiszer</a:t>
            </a:r>
            <a:r>
              <a:rPr lang="hu-HU" sz="1800" dirty="0">
                <a:effectLst/>
                <a:latin typeface="Calibri" panose="020F0502020204030204" pitchFamily="34" charset="0"/>
                <a:ea typeface="Times New Roman" panose="02020603050405020304" pitchFamily="18" charset="0"/>
              </a:rPr>
              <a:t> </a:t>
            </a:r>
            <a:r>
              <a:rPr lang="hu-HU" sz="1800" dirty="0">
                <a:solidFill>
                  <a:schemeClr val="accent1"/>
                </a:solidFill>
                <a:effectLst/>
                <a:latin typeface="Calibri" panose="020F0502020204030204" pitchFamily="34" charset="0"/>
                <a:ea typeface="Times New Roman" panose="02020603050405020304" pitchFamily="18" charset="0"/>
              </a:rPr>
              <a:t>részleg</a:t>
            </a:r>
            <a:r>
              <a:rPr lang="hu-HU" sz="1800" dirty="0">
                <a:effectLst/>
                <a:latin typeface="Calibri" panose="020F0502020204030204" pitchFamily="34" charset="0"/>
                <a:ea typeface="Times New Roman" panose="02020603050405020304" pitchFamily="18" charset="0"/>
              </a:rPr>
              <a:t>ből és </a:t>
            </a:r>
            <a:r>
              <a:rPr lang="hu-HU" sz="1800" dirty="0">
                <a:solidFill>
                  <a:schemeClr val="accent1"/>
                </a:solidFill>
                <a:effectLst/>
                <a:latin typeface="Calibri" panose="020F0502020204030204" pitchFamily="34" charset="0"/>
                <a:ea typeface="Times New Roman" panose="02020603050405020304" pitchFamily="18" charset="0"/>
              </a:rPr>
              <a:t>műszaki részleg</a:t>
            </a:r>
            <a:r>
              <a:rPr lang="hu-HU" sz="1800" dirty="0">
                <a:effectLst/>
                <a:latin typeface="Calibri" panose="020F0502020204030204" pitchFamily="34" charset="0"/>
                <a:ea typeface="Times New Roman" panose="02020603050405020304" pitchFamily="18" charset="0"/>
              </a:rPr>
              <a:t>ből áll. A vásárlók egy </a:t>
            </a:r>
            <a:r>
              <a:rPr lang="hu-HU" sz="1800" dirty="0">
                <a:solidFill>
                  <a:schemeClr val="accent1"/>
                </a:solidFill>
                <a:effectLst/>
                <a:latin typeface="Calibri" panose="020F0502020204030204" pitchFamily="34" charset="0"/>
                <a:ea typeface="Times New Roman" panose="02020603050405020304" pitchFamily="18" charset="0"/>
              </a:rPr>
              <a:t>bevásárlólistá</a:t>
            </a:r>
            <a:r>
              <a:rPr lang="hu-HU" sz="1800" dirty="0">
                <a:effectLst/>
                <a:latin typeface="Calibri" panose="020F0502020204030204" pitchFamily="34" charset="0"/>
                <a:ea typeface="Times New Roman" panose="02020603050405020304" pitchFamily="18" charset="0"/>
              </a:rPr>
              <a:t>val jönnek, amely azon </a:t>
            </a:r>
            <a:r>
              <a:rPr lang="hu-HU" sz="1800" dirty="0">
                <a:solidFill>
                  <a:schemeClr val="accent1"/>
                </a:solidFill>
                <a:effectLst/>
                <a:latin typeface="Calibri" panose="020F0502020204030204" pitchFamily="34" charset="0"/>
                <a:ea typeface="Times New Roman" panose="02020603050405020304" pitchFamily="18" charset="0"/>
              </a:rPr>
              <a:t>termékek</a:t>
            </a:r>
            <a:r>
              <a:rPr lang="hu-HU" sz="1800" dirty="0">
                <a:effectLst/>
                <a:latin typeface="Calibri" panose="020F0502020204030204" pitchFamily="34" charset="0"/>
                <a:ea typeface="Times New Roman" panose="02020603050405020304" pitchFamily="18" charset="0"/>
              </a:rPr>
              <a:t> neveit tartalmazza, amit megvennének.  Az üzletben a listájukon szereplő </a:t>
            </a:r>
            <a:r>
              <a:rPr lang="hu-HU" sz="1800" dirty="0">
                <a:solidFill>
                  <a:srgbClr val="C00000"/>
                </a:solidFill>
                <a:effectLst/>
                <a:latin typeface="Calibri" panose="020F0502020204030204" pitchFamily="34" charset="0"/>
                <a:ea typeface="Times New Roman" panose="02020603050405020304" pitchFamily="18" charset="0"/>
              </a:rPr>
              <a:t>termékeket keresik</a:t>
            </a:r>
            <a:r>
              <a:rPr lang="hu-HU" sz="1800" dirty="0">
                <a:effectLst/>
                <a:latin typeface="Calibri" panose="020F0502020204030204" pitchFamily="34" charset="0"/>
                <a:ea typeface="Times New Roman" panose="02020603050405020304" pitchFamily="18" charset="0"/>
              </a:rPr>
              <a:t>: </a:t>
            </a:r>
            <a:r>
              <a:rPr lang="hu-HU" sz="1800" dirty="0">
                <a:solidFill>
                  <a:srgbClr val="C00000"/>
                </a:solidFill>
                <a:effectLst/>
                <a:latin typeface="Calibri" panose="020F0502020204030204" pitchFamily="34" charset="0"/>
                <a:ea typeface="Times New Roman" panose="02020603050405020304" pitchFamily="18" charset="0"/>
              </a:rPr>
              <a:t>először az élelmiszer részlegen</a:t>
            </a:r>
            <a:r>
              <a:rPr lang="hu-HU" sz="1800" dirty="0">
                <a:effectLst/>
                <a:latin typeface="Calibri" panose="020F0502020204030204" pitchFamily="34" charset="0"/>
                <a:ea typeface="Times New Roman" panose="02020603050405020304" pitchFamily="18" charset="0"/>
              </a:rPr>
              <a:t> nézik végig a teljes bevásárlólistát, és a megtalált termékeket </a:t>
            </a:r>
            <a:r>
              <a:rPr lang="hu-HU" sz="1800" dirty="0">
                <a:solidFill>
                  <a:srgbClr val="C00000"/>
                </a:solidFill>
                <a:effectLst/>
                <a:latin typeface="Calibri" panose="020F0502020204030204" pitchFamily="34" charset="0"/>
                <a:ea typeface="Times New Roman" panose="02020603050405020304" pitchFamily="18" charset="0"/>
              </a:rPr>
              <a:t>magukhoz veszik </a:t>
            </a:r>
            <a:r>
              <a:rPr lang="hu-HU" sz="1800" dirty="0">
                <a:effectLst/>
                <a:latin typeface="Calibri" panose="020F0502020204030204" pitchFamily="34" charset="0"/>
                <a:ea typeface="Times New Roman" panose="02020603050405020304" pitchFamily="18" charset="0"/>
              </a:rPr>
              <a:t>(</a:t>
            </a:r>
            <a:r>
              <a:rPr lang="hu-HU" sz="1800" dirty="0">
                <a:solidFill>
                  <a:srgbClr val="C00000"/>
                </a:solidFill>
                <a:effectLst/>
                <a:latin typeface="Calibri" panose="020F0502020204030204" pitchFamily="34" charset="0"/>
                <a:ea typeface="Times New Roman" panose="02020603050405020304" pitchFamily="18" charset="0"/>
              </a:rPr>
              <a:t>beteszik</a:t>
            </a:r>
            <a:r>
              <a:rPr lang="hu-HU" sz="1800" dirty="0">
                <a:solidFill>
                  <a:schemeClr val="accent2"/>
                </a:solidFill>
                <a:effectLst/>
                <a:latin typeface="Calibri" panose="020F0502020204030204" pitchFamily="34" charset="0"/>
                <a:ea typeface="Times New Roman" panose="02020603050405020304" pitchFamily="18" charset="0"/>
              </a:rPr>
              <a:t> </a:t>
            </a:r>
            <a:r>
              <a:rPr lang="hu-HU" sz="1800" dirty="0">
                <a:effectLst/>
                <a:latin typeface="Calibri" panose="020F0502020204030204" pitchFamily="34" charset="0"/>
                <a:ea typeface="Times New Roman" panose="02020603050405020304" pitchFamily="18" charset="0"/>
              </a:rPr>
              <a:t>a</a:t>
            </a:r>
            <a:r>
              <a:rPr lang="hu-HU" sz="1800" dirty="0">
                <a:solidFill>
                  <a:schemeClr val="accent2"/>
                </a:solidFill>
                <a:effectLst/>
                <a:latin typeface="Calibri" panose="020F0502020204030204" pitchFamily="34" charset="0"/>
                <a:ea typeface="Times New Roman" panose="02020603050405020304" pitchFamily="18" charset="0"/>
              </a:rPr>
              <a:t> </a:t>
            </a:r>
            <a:r>
              <a:rPr lang="hu-HU" sz="1800" dirty="0">
                <a:solidFill>
                  <a:schemeClr val="accent1"/>
                </a:solidFill>
                <a:effectLst/>
                <a:latin typeface="Calibri" panose="020F0502020204030204" pitchFamily="34" charset="0"/>
                <a:ea typeface="Times New Roman" panose="02020603050405020304" pitchFamily="18" charset="0"/>
              </a:rPr>
              <a:t>kosarukba</a:t>
            </a:r>
            <a:r>
              <a:rPr lang="hu-HU" sz="1800" dirty="0">
                <a:effectLst/>
                <a:latin typeface="Calibri" panose="020F0502020204030204" pitchFamily="34" charset="0"/>
                <a:ea typeface="Times New Roman" panose="02020603050405020304" pitchFamily="18" charset="0"/>
              </a:rPr>
              <a:t>), </a:t>
            </a:r>
            <a:r>
              <a:rPr lang="hu-HU" sz="1800" dirty="0">
                <a:solidFill>
                  <a:srgbClr val="C00000"/>
                </a:solidFill>
                <a:effectLst/>
                <a:latin typeface="Calibri" panose="020F0502020204030204" pitchFamily="34" charset="0"/>
                <a:ea typeface="Times New Roman" panose="02020603050405020304" pitchFamily="18" charset="0"/>
              </a:rPr>
              <a:t>majd a műszaki részlegen </a:t>
            </a:r>
            <a:r>
              <a:rPr lang="hu-HU" sz="1800" dirty="0">
                <a:effectLst/>
                <a:latin typeface="Calibri" panose="020F0502020204030204" pitchFamily="34" charset="0"/>
                <a:ea typeface="Times New Roman" panose="02020603050405020304" pitchFamily="18" charset="0"/>
              </a:rPr>
              <a:t>ezt megismétlik, de megfontoltabban: ha egy (a bevásárlólistán szereplő) termékből több is van a részlegen, akkor a </a:t>
            </a:r>
            <a:r>
              <a:rPr lang="hu-HU" sz="1800" dirty="0">
                <a:solidFill>
                  <a:srgbClr val="C00000"/>
                </a:solidFill>
                <a:effectLst/>
                <a:latin typeface="Calibri" panose="020F0502020204030204" pitchFamily="34" charset="0"/>
                <a:ea typeface="Times New Roman" panose="02020603050405020304" pitchFamily="18" charset="0"/>
              </a:rPr>
              <a:t>legolcsóbbat választják</a:t>
            </a:r>
            <a:r>
              <a:rPr lang="hu-HU" sz="1800" dirty="0">
                <a:effectLst/>
                <a:latin typeface="Calibri" panose="020F0502020204030204" pitchFamily="34" charset="0"/>
                <a:ea typeface="Times New Roman" panose="02020603050405020304" pitchFamily="18" charset="0"/>
              </a:rPr>
              <a:t>.</a:t>
            </a:r>
            <a:endParaRPr lang="hu-H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16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blinds(horizontal)">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églalap 34">
            <a:extLst>
              <a:ext uri="{FF2B5EF4-FFF2-40B4-BE49-F238E27FC236}">
                <a16:creationId xmlns:a16="http://schemas.microsoft.com/office/drawing/2014/main" id="{4CEBB72B-CD53-4A7B-AC5A-F28C7BE62DB2}"/>
              </a:ext>
            </a:extLst>
          </p:cNvPr>
          <p:cNvSpPr/>
          <p:nvPr/>
        </p:nvSpPr>
        <p:spPr>
          <a:xfrm>
            <a:off x="628650" y="3630376"/>
            <a:ext cx="7886700" cy="25963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cxnSp>
        <p:nvCxnSpPr>
          <p:cNvPr id="51" name="Egyenes összekötő nyíllal 50">
            <a:extLst>
              <a:ext uri="{FF2B5EF4-FFF2-40B4-BE49-F238E27FC236}">
                <a16:creationId xmlns:a16="http://schemas.microsoft.com/office/drawing/2014/main" id="{F61CDE48-B8D4-4EC0-BA1C-FC30F1703A84}"/>
              </a:ext>
            </a:extLst>
          </p:cNvPr>
          <p:cNvCxnSpPr>
            <a:cxnSpLocks/>
            <a:stCxn id="48" idx="0"/>
            <a:endCxn id="36" idx="2"/>
          </p:cNvCxnSpPr>
          <p:nvPr/>
        </p:nvCxnSpPr>
        <p:spPr>
          <a:xfrm flipV="1">
            <a:off x="5222193" y="5192231"/>
            <a:ext cx="0" cy="58698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Egyenes összekötő nyíllal 53">
            <a:extLst>
              <a:ext uri="{FF2B5EF4-FFF2-40B4-BE49-F238E27FC236}">
                <a16:creationId xmlns:a16="http://schemas.microsoft.com/office/drawing/2014/main" id="{06ADE47E-FAC4-40C7-91A5-3E9C0B89BF9B}"/>
              </a:ext>
            </a:extLst>
          </p:cNvPr>
          <p:cNvCxnSpPr>
            <a:cxnSpLocks/>
            <a:stCxn id="36" idx="0"/>
            <a:endCxn id="45" idx="2"/>
          </p:cNvCxnSpPr>
          <p:nvPr/>
        </p:nvCxnSpPr>
        <p:spPr>
          <a:xfrm flipV="1">
            <a:off x="5222193" y="4233209"/>
            <a:ext cx="0" cy="60098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10</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Csomagszállítás</a:t>
            </a:r>
            <a:endParaRPr lang="en-US" dirty="0"/>
          </a:p>
        </p:txBody>
      </p:sp>
      <p:sp>
        <p:nvSpPr>
          <p:cNvPr id="36" name="Téglalap 35">
            <a:extLst>
              <a:ext uri="{FF2B5EF4-FFF2-40B4-BE49-F238E27FC236}">
                <a16:creationId xmlns:a16="http://schemas.microsoft.com/office/drawing/2014/main" id="{B12431D0-D998-488E-8CB9-96FC16869FA0}"/>
              </a:ext>
            </a:extLst>
          </p:cNvPr>
          <p:cNvSpPr/>
          <p:nvPr/>
        </p:nvSpPr>
        <p:spPr>
          <a:xfrm>
            <a:off x="4571999" y="4834190"/>
            <a:ext cx="1300387" cy="358041"/>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Jármű</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39" name="Téglalap 38">
            <a:extLst>
              <a:ext uri="{FF2B5EF4-FFF2-40B4-BE49-F238E27FC236}">
                <a16:creationId xmlns:a16="http://schemas.microsoft.com/office/drawing/2014/main" id="{AB9D852D-8C25-435C-A923-6268444D431C}"/>
              </a:ext>
            </a:extLst>
          </p:cNvPr>
          <p:cNvSpPr/>
          <p:nvPr/>
        </p:nvSpPr>
        <p:spPr>
          <a:xfrm>
            <a:off x="979758" y="4834189"/>
            <a:ext cx="1459168" cy="358042"/>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Futár</a:t>
            </a:r>
          </a:p>
        </p:txBody>
      </p:sp>
      <p:cxnSp>
        <p:nvCxnSpPr>
          <p:cNvPr id="41" name="Egyenes összekötő nyíllal 40">
            <a:extLst>
              <a:ext uri="{FF2B5EF4-FFF2-40B4-BE49-F238E27FC236}">
                <a16:creationId xmlns:a16="http://schemas.microsoft.com/office/drawing/2014/main" id="{7028AD52-DA00-4169-872F-4FF8020E119E}"/>
              </a:ext>
            </a:extLst>
          </p:cNvPr>
          <p:cNvCxnSpPr>
            <a:cxnSpLocks/>
            <a:stCxn id="39" idx="3"/>
            <a:endCxn id="36" idx="1"/>
          </p:cNvCxnSpPr>
          <p:nvPr/>
        </p:nvCxnSpPr>
        <p:spPr>
          <a:xfrm>
            <a:off x="2438926" y="5013210"/>
            <a:ext cx="2133073"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Szövegdoboz 42">
            <a:extLst>
              <a:ext uri="{FF2B5EF4-FFF2-40B4-BE49-F238E27FC236}">
                <a16:creationId xmlns:a16="http://schemas.microsoft.com/office/drawing/2014/main" id="{B72C7872-FB90-4009-A0E0-DE0782487867}"/>
              </a:ext>
            </a:extLst>
          </p:cNvPr>
          <p:cNvSpPr txBox="1"/>
          <p:nvPr/>
        </p:nvSpPr>
        <p:spPr>
          <a:xfrm>
            <a:off x="2698792" y="5007483"/>
            <a:ext cx="1633511" cy="923330"/>
          </a:xfrm>
          <a:prstGeom prst="rect">
            <a:avLst/>
          </a:prstGeom>
          <a:noFill/>
        </p:spPr>
        <p:txBody>
          <a:bodyPr wrap="square" rtlCol="0">
            <a:spAutoFit/>
          </a:bodyPr>
          <a:lstStyle/>
          <a:p>
            <a:r>
              <a:rPr lang="hu-HU" sz="1800" dirty="0">
                <a:solidFill>
                  <a:schemeClr val="tx1"/>
                </a:solidFill>
              </a:rPr>
              <a:t>Ellenőrzés(cím)</a:t>
            </a:r>
          </a:p>
          <a:p>
            <a:r>
              <a:rPr lang="hu-HU" sz="1800" dirty="0">
                <a:solidFill>
                  <a:schemeClr val="tx1"/>
                </a:solidFill>
              </a:rPr>
              <a:t>Tankolás(liter)</a:t>
            </a:r>
          </a:p>
          <a:p>
            <a:r>
              <a:rPr lang="hu-HU" sz="1800" dirty="0">
                <a:solidFill>
                  <a:schemeClr val="tx1"/>
                </a:solidFill>
              </a:rPr>
              <a:t>Vezetés(cím)</a:t>
            </a:r>
          </a:p>
        </p:txBody>
      </p:sp>
      <p:cxnSp>
        <p:nvCxnSpPr>
          <p:cNvPr id="44" name="Egyenes összekötő nyíllal 43">
            <a:extLst>
              <a:ext uri="{FF2B5EF4-FFF2-40B4-BE49-F238E27FC236}">
                <a16:creationId xmlns:a16="http://schemas.microsoft.com/office/drawing/2014/main" id="{FBCE1AAC-AEB2-42DF-8418-AD82915E9580}"/>
              </a:ext>
            </a:extLst>
          </p:cNvPr>
          <p:cNvCxnSpPr>
            <a:cxnSpLocks/>
          </p:cNvCxnSpPr>
          <p:nvPr/>
        </p:nvCxnSpPr>
        <p:spPr>
          <a:xfrm>
            <a:off x="3249015" y="4928569"/>
            <a:ext cx="579813" cy="0"/>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5" name="Téglalap 44">
            <a:extLst>
              <a:ext uri="{FF2B5EF4-FFF2-40B4-BE49-F238E27FC236}">
                <a16:creationId xmlns:a16="http://schemas.microsoft.com/office/drawing/2014/main" id="{8A822EFB-8123-449C-97B7-D86820B53775}"/>
              </a:ext>
            </a:extLst>
          </p:cNvPr>
          <p:cNvSpPr/>
          <p:nvPr/>
        </p:nvSpPr>
        <p:spPr>
          <a:xfrm>
            <a:off x="4571999" y="3895211"/>
            <a:ext cx="1300387" cy="337998"/>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Raktér</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47" name="Rombusz 46">
            <a:extLst>
              <a:ext uri="{FF2B5EF4-FFF2-40B4-BE49-F238E27FC236}">
                <a16:creationId xmlns:a16="http://schemas.microsoft.com/office/drawing/2014/main" id="{5ACA03E7-B734-4509-BFA8-3592283EFDD7}"/>
              </a:ext>
            </a:extLst>
          </p:cNvPr>
          <p:cNvSpPr/>
          <p:nvPr/>
        </p:nvSpPr>
        <p:spPr>
          <a:xfrm>
            <a:off x="5151170" y="5211829"/>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Téglalap 47">
            <a:extLst>
              <a:ext uri="{FF2B5EF4-FFF2-40B4-BE49-F238E27FC236}">
                <a16:creationId xmlns:a16="http://schemas.microsoft.com/office/drawing/2014/main" id="{D212D890-9369-4B57-AE52-A26B81D009BB}"/>
              </a:ext>
            </a:extLst>
          </p:cNvPr>
          <p:cNvSpPr/>
          <p:nvPr/>
        </p:nvSpPr>
        <p:spPr>
          <a:xfrm>
            <a:off x="4571999" y="5779212"/>
            <a:ext cx="1300387" cy="358041"/>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Tank</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50" name="Rombusz 49">
            <a:extLst>
              <a:ext uri="{FF2B5EF4-FFF2-40B4-BE49-F238E27FC236}">
                <a16:creationId xmlns:a16="http://schemas.microsoft.com/office/drawing/2014/main" id="{EC4C2AFC-B38A-481F-BA1F-F162FC42C07D}"/>
              </a:ext>
            </a:extLst>
          </p:cNvPr>
          <p:cNvSpPr/>
          <p:nvPr/>
        </p:nvSpPr>
        <p:spPr>
          <a:xfrm rot="10800000">
            <a:off x="5137271" y="4580493"/>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59" name="Egyenes összekötő nyíllal 58">
            <a:extLst>
              <a:ext uri="{FF2B5EF4-FFF2-40B4-BE49-F238E27FC236}">
                <a16:creationId xmlns:a16="http://schemas.microsoft.com/office/drawing/2014/main" id="{E549E720-1F5B-4617-97B1-D44D11C09E35}"/>
              </a:ext>
            </a:extLst>
          </p:cNvPr>
          <p:cNvCxnSpPr>
            <a:cxnSpLocks/>
            <a:stCxn id="39" idx="3"/>
            <a:endCxn id="45" idx="1"/>
          </p:cNvCxnSpPr>
          <p:nvPr/>
        </p:nvCxnSpPr>
        <p:spPr>
          <a:xfrm flipV="1">
            <a:off x="2438926" y="4064210"/>
            <a:ext cx="2133073" cy="94900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Egyenes összekötő nyíllal 61">
            <a:extLst>
              <a:ext uri="{FF2B5EF4-FFF2-40B4-BE49-F238E27FC236}">
                <a16:creationId xmlns:a16="http://schemas.microsoft.com/office/drawing/2014/main" id="{1CD8C209-F190-4231-9D2C-9930C31B3F26}"/>
              </a:ext>
            </a:extLst>
          </p:cNvPr>
          <p:cNvCxnSpPr>
            <a:cxnSpLocks/>
          </p:cNvCxnSpPr>
          <p:nvPr/>
        </p:nvCxnSpPr>
        <p:spPr>
          <a:xfrm flipV="1">
            <a:off x="3249015" y="4327230"/>
            <a:ext cx="505778" cy="237445"/>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7" name="Szövegdoboz 66">
            <a:extLst>
              <a:ext uri="{FF2B5EF4-FFF2-40B4-BE49-F238E27FC236}">
                <a16:creationId xmlns:a16="http://schemas.microsoft.com/office/drawing/2014/main" id="{EEA8E2A5-0C32-44F2-BDE2-414FB3E9D524}"/>
              </a:ext>
            </a:extLst>
          </p:cNvPr>
          <p:cNvSpPr txBox="1"/>
          <p:nvPr/>
        </p:nvSpPr>
        <p:spPr>
          <a:xfrm>
            <a:off x="2764706" y="3774360"/>
            <a:ext cx="1002289" cy="646331"/>
          </a:xfrm>
          <a:prstGeom prst="rect">
            <a:avLst/>
          </a:prstGeom>
          <a:noFill/>
        </p:spPr>
        <p:txBody>
          <a:bodyPr wrap="square" rtlCol="0">
            <a:spAutoFit/>
          </a:bodyPr>
          <a:lstStyle/>
          <a:p>
            <a:r>
              <a:rPr lang="hu-HU" sz="1800" dirty="0">
                <a:solidFill>
                  <a:schemeClr val="tx1"/>
                </a:solidFill>
              </a:rPr>
              <a:t>Berak()</a:t>
            </a:r>
          </a:p>
          <a:p>
            <a:r>
              <a:rPr lang="hu-HU" dirty="0"/>
              <a:t>Kivesz()</a:t>
            </a:r>
            <a:endParaRPr lang="hu-HU" sz="1800" dirty="0">
              <a:solidFill>
                <a:schemeClr val="tx1"/>
              </a:solidFill>
            </a:endParaRPr>
          </a:p>
        </p:txBody>
      </p:sp>
      <p:sp>
        <p:nvSpPr>
          <p:cNvPr id="68" name="Téglalap 67">
            <a:extLst>
              <a:ext uri="{FF2B5EF4-FFF2-40B4-BE49-F238E27FC236}">
                <a16:creationId xmlns:a16="http://schemas.microsoft.com/office/drawing/2014/main" id="{1F194F3E-FAD3-4E1A-B70A-E43FDD26827C}"/>
              </a:ext>
            </a:extLst>
          </p:cNvPr>
          <p:cNvSpPr/>
          <p:nvPr/>
        </p:nvSpPr>
        <p:spPr>
          <a:xfrm>
            <a:off x="6604671" y="3889510"/>
            <a:ext cx="1459168" cy="358041"/>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Csomag</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cxnSp>
        <p:nvCxnSpPr>
          <p:cNvPr id="69" name="Egyenes összekötő nyíllal 68">
            <a:extLst>
              <a:ext uri="{FF2B5EF4-FFF2-40B4-BE49-F238E27FC236}">
                <a16:creationId xmlns:a16="http://schemas.microsoft.com/office/drawing/2014/main" id="{005203B0-C2B1-4689-A751-831FA2612D07}"/>
              </a:ext>
            </a:extLst>
          </p:cNvPr>
          <p:cNvCxnSpPr>
            <a:cxnSpLocks/>
            <a:stCxn id="68" idx="1"/>
            <a:endCxn id="45" idx="3"/>
          </p:cNvCxnSpPr>
          <p:nvPr/>
        </p:nvCxnSpPr>
        <p:spPr>
          <a:xfrm flipH="1" flipV="1">
            <a:off x="5872386" y="4064210"/>
            <a:ext cx="732285" cy="432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Rombusz 69">
            <a:extLst>
              <a:ext uri="{FF2B5EF4-FFF2-40B4-BE49-F238E27FC236}">
                <a16:creationId xmlns:a16="http://schemas.microsoft.com/office/drawing/2014/main" id="{44658DE7-3229-4218-AFEA-94F85CFB9982}"/>
              </a:ext>
            </a:extLst>
          </p:cNvPr>
          <p:cNvSpPr/>
          <p:nvPr/>
        </p:nvSpPr>
        <p:spPr>
          <a:xfrm rot="5400000">
            <a:off x="5905303" y="3944812"/>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4" name="Téglalap 73">
            <a:extLst>
              <a:ext uri="{FF2B5EF4-FFF2-40B4-BE49-F238E27FC236}">
                <a16:creationId xmlns:a16="http://schemas.microsoft.com/office/drawing/2014/main" id="{2D53351D-8849-49C9-A64D-E6BCDCF1D13F}"/>
              </a:ext>
            </a:extLst>
          </p:cNvPr>
          <p:cNvSpPr/>
          <p:nvPr/>
        </p:nvSpPr>
        <p:spPr>
          <a:xfrm>
            <a:off x="6757071" y="4111360"/>
            <a:ext cx="1459168" cy="358041"/>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Csomag</a:t>
            </a:r>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75" name="Téglalap 74">
            <a:extLst>
              <a:ext uri="{FF2B5EF4-FFF2-40B4-BE49-F238E27FC236}">
                <a16:creationId xmlns:a16="http://schemas.microsoft.com/office/drawing/2014/main" id="{59EB411D-1276-4CD2-AA2E-141B49DA18C6}"/>
              </a:ext>
            </a:extLst>
          </p:cNvPr>
          <p:cNvSpPr/>
          <p:nvPr/>
        </p:nvSpPr>
        <p:spPr>
          <a:xfrm>
            <a:off x="6909471" y="4333210"/>
            <a:ext cx="1459168" cy="358041"/>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Csomag</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cxnSp>
        <p:nvCxnSpPr>
          <p:cNvPr id="93" name="Egyenes összekötő nyíllal 92">
            <a:extLst>
              <a:ext uri="{FF2B5EF4-FFF2-40B4-BE49-F238E27FC236}">
                <a16:creationId xmlns:a16="http://schemas.microsoft.com/office/drawing/2014/main" id="{D8339F6D-BF3B-49FE-8E0E-69B6D4AD72DF}"/>
              </a:ext>
            </a:extLst>
          </p:cNvPr>
          <p:cNvCxnSpPr>
            <a:cxnSpLocks/>
          </p:cNvCxnSpPr>
          <p:nvPr/>
        </p:nvCxnSpPr>
        <p:spPr>
          <a:xfrm>
            <a:off x="5344635" y="5330649"/>
            <a:ext cx="0" cy="353232"/>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95" name="Szövegdoboz 94">
            <a:extLst>
              <a:ext uri="{FF2B5EF4-FFF2-40B4-BE49-F238E27FC236}">
                <a16:creationId xmlns:a16="http://schemas.microsoft.com/office/drawing/2014/main" id="{078FA0E2-1536-446E-B530-FC99173F2EE1}"/>
              </a:ext>
            </a:extLst>
          </p:cNvPr>
          <p:cNvSpPr txBox="1"/>
          <p:nvPr/>
        </p:nvSpPr>
        <p:spPr>
          <a:xfrm>
            <a:off x="5431923" y="5153909"/>
            <a:ext cx="1210220" cy="646331"/>
          </a:xfrm>
          <a:prstGeom prst="rect">
            <a:avLst/>
          </a:prstGeom>
          <a:noFill/>
        </p:spPr>
        <p:txBody>
          <a:bodyPr wrap="square" rtlCol="0">
            <a:spAutoFit/>
          </a:bodyPr>
          <a:lstStyle/>
          <a:p>
            <a:r>
              <a:rPr lang="hu-HU" sz="1800" dirty="0">
                <a:solidFill>
                  <a:schemeClr val="tx1"/>
                </a:solidFill>
              </a:rPr>
              <a:t>Mutat()</a:t>
            </a:r>
          </a:p>
          <a:p>
            <a:r>
              <a:rPr lang="hu-HU" sz="1800" dirty="0">
                <a:solidFill>
                  <a:schemeClr val="tx1"/>
                </a:solidFill>
              </a:rPr>
              <a:t>Változik()</a:t>
            </a:r>
          </a:p>
        </p:txBody>
      </p:sp>
      <p:sp>
        <p:nvSpPr>
          <p:cNvPr id="60" name="Text Box 103">
            <a:extLst>
              <a:ext uri="{FF2B5EF4-FFF2-40B4-BE49-F238E27FC236}">
                <a16:creationId xmlns:a16="http://schemas.microsoft.com/office/drawing/2014/main" id="{F401D72B-B1A1-4B27-958F-D684D6A6A8A3}"/>
              </a:ext>
            </a:extLst>
          </p:cNvPr>
          <p:cNvSpPr txBox="1">
            <a:spLocks noChangeArrowheads="1"/>
          </p:cNvSpPr>
          <p:nvPr/>
        </p:nvSpPr>
        <p:spPr bwMode="auto">
          <a:xfrm>
            <a:off x="628650" y="1362334"/>
            <a:ext cx="7886700" cy="1779974"/>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Calibri" panose="020F0502020204030204" pitchFamily="34" charset="0"/>
              </a:rPr>
              <a:t>Egy csomag kiszállító </a:t>
            </a:r>
            <a:r>
              <a:rPr lang="hu-HU" sz="1800" dirty="0">
                <a:solidFill>
                  <a:schemeClr val="accent1"/>
                </a:solidFill>
                <a:effectLst/>
                <a:latin typeface="Calibri" panose="020F0502020204030204" pitchFamily="34" charset="0"/>
                <a:ea typeface="Calibri" panose="020F0502020204030204" pitchFamily="34" charset="0"/>
              </a:rPr>
              <a:t>futár</a:t>
            </a:r>
            <a:r>
              <a:rPr lang="hu-HU" sz="1800" dirty="0">
                <a:effectLst/>
                <a:latin typeface="Calibri" panose="020F0502020204030204" pitchFamily="34" charset="0"/>
                <a:ea typeface="Calibri" panose="020F0502020204030204" pitchFamily="34" charset="0"/>
              </a:rPr>
              <a:t> egy </a:t>
            </a:r>
            <a:r>
              <a:rPr lang="hu-HU" sz="1800" dirty="0">
                <a:solidFill>
                  <a:schemeClr val="accent1"/>
                </a:solidFill>
                <a:effectLst/>
                <a:latin typeface="Calibri" panose="020F0502020204030204" pitchFamily="34" charset="0"/>
                <a:ea typeface="Calibri" panose="020F0502020204030204" pitchFamily="34" charset="0"/>
              </a:rPr>
              <a:t>telephely</a:t>
            </a:r>
            <a:r>
              <a:rPr lang="hu-HU" sz="1800" dirty="0">
                <a:effectLst/>
                <a:latin typeface="Calibri" panose="020F0502020204030204" pitchFamily="34" charset="0"/>
                <a:ea typeface="Calibri" panose="020F0502020204030204" pitchFamily="34" charset="0"/>
              </a:rPr>
              <a:t>ről hordja szét a megrendelt </a:t>
            </a:r>
            <a:r>
              <a:rPr lang="hu-HU" sz="1800" dirty="0">
                <a:solidFill>
                  <a:schemeClr val="accent1"/>
                </a:solidFill>
                <a:effectLst/>
                <a:latin typeface="Calibri" panose="020F0502020204030204" pitchFamily="34" charset="0"/>
                <a:ea typeface="Calibri" panose="020F0502020204030204" pitchFamily="34" charset="0"/>
              </a:rPr>
              <a:t>csomag</a:t>
            </a:r>
            <a:r>
              <a:rPr lang="hu-HU" sz="1800" dirty="0">
                <a:effectLst/>
                <a:latin typeface="Calibri" panose="020F0502020204030204" pitchFamily="34" charset="0"/>
                <a:ea typeface="Calibri" panose="020F0502020204030204" pitchFamily="34" charset="0"/>
              </a:rPr>
              <a:t>okat különböző </a:t>
            </a:r>
            <a:r>
              <a:rPr lang="hu-HU" sz="1800" dirty="0">
                <a:solidFill>
                  <a:schemeClr val="accent1"/>
                </a:solidFill>
                <a:effectLst/>
                <a:latin typeface="Calibri" panose="020F0502020204030204" pitchFamily="34" charset="0"/>
                <a:ea typeface="Calibri" panose="020F0502020204030204" pitchFamily="34" charset="0"/>
              </a:rPr>
              <a:t>benzinkut</a:t>
            </a:r>
            <a:r>
              <a:rPr lang="hu-HU" sz="1800" dirty="0">
                <a:effectLst/>
                <a:latin typeface="Calibri" panose="020F0502020204030204" pitchFamily="34" charset="0"/>
                <a:ea typeface="Calibri" panose="020F0502020204030204" pitchFamily="34" charset="0"/>
              </a:rPr>
              <a:t>akhoz telepített </a:t>
            </a:r>
            <a:r>
              <a:rPr lang="hu-HU" sz="1800" dirty="0" err="1">
                <a:effectLst/>
                <a:latin typeface="Calibri" panose="020F0502020204030204" pitchFamily="34" charset="0"/>
                <a:ea typeface="Calibri" panose="020F0502020204030204" pitchFamily="34" charset="0"/>
              </a:rPr>
              <a:t>PickPack</a:t>
            </a:r>
            <a:r>
              <a:rPr lang="hu-HU" sz="1800" dirty="0">
                <a:effectLst/>
                <a:latin typeface="Calibri" panose="020F0502020204030204" pitchFamily="34" charset="0"/>
                <a:ea typeface="Calibri" panose="020F0502020204030204" pitchFamily="34" charset="0"/>
              </a:rPr>
              <a:t> pontokra. …  A csomagokra ráírták a kiszállítás címét, …</a:t>
            </a:r>
          </a:p>
          <a:p>
            <a:pPr lvl="0" algn="just">
              <a:spcBef>
                <a:spcPts val="100"/>
              </a:spcBef>
              <a:spcAft>
                <a:spcPts val="100"/>
              </a:spcAft>
              <a:tabLst>
                <a:tab pos="180340" algn="l"/>
              </a:tabLst>
            </a:pPr>
            <a:r>
              <a:rPr lang="hu-HU" sz="1800" dirty="0">
                <a:effectLst/>
                <a:latin typeface="Calibri" panose="020F0502020204030204" pitchFamily="34" charset="0"/>
                <a:ea typeface="Calibri" panose="020F0502020204030204" pitchFamily="34" charset="0"/>
              </a:rPr>
              <a:t>A </a:t>
            </a:r>
            <a:r>
              <a:rPr lang="hu-HU" sz="1800" dirty="0">
                <a:solidFill>
                  <a:schemeClr val="accent1"/>
                </a:solidFill>
                <a:effectLst/>
                <a:latin typeface="Calibri" panose="020F0502020204030204" pitchFamily="34" charset="0"/>
                <a:ea typeface="Calibri" panose="020F0502020204030204" pitchFamily="34" charset="0"/>
              </a:rPr>
              <a:t>jármű</a:t>
            </a:r>
            <a:r>
              <a:rPr lang="hu-HU" sz="1800" dirty="0">
                <a:effectLst/>
                <a:latin typeface="Calibri" panose="020F0502020204030204" pitchFamily="34" charset="0"/>
                <a:ea typeface="Calibri" panose="020F0502020204030204" pitchFamily="34" charset="0"/>
              </a:rPr>
              <a:t>nek van </a:t>
            </a:r>
            <a:r>
              <a:rPr lang="hu-HU" sz="1800" dirty="0">
                <a:solidFill>
                  <a:schemeClr val="accent1"/>
                </a:solidFill>
                <a:effectLst/>
                <a:latin typeface="Calibri" panose="020F0502020204030204" pitchFamily="34" charset="0"/>
                <a:ea typeface="Calibri" panose="020F0502020204030204" pitchFamily="34" charset="0"/>
              </a:rPr>
              <a:t>rakodóter</a:t>
            </a:r>
            <a:r>
              <a:rPr lang="hu-HU" sz="1800" dirty="0">
                <a:effectLst/>
                <a:latin typeface="Calibri" panose="020F0502020204030204" pitchFamily="34" charset="0"/>
                <a:ea typeface="Calibri" panose="020F0502020204030204" pitchFamily="34" charset="0"/>
              </a:rPr>
              <a:t>e és egy </a:t>
            </a:r>
            <a:r>
              <a:rPr lang="hu-HU" sz="1800" dirty="0">
                <a:solidFill>
                  <a:schemeClr val="accent1"/>
                </a:solidFill>
                <a:effectLst/>
                <a:latin typeface="Calibri" panose="020F0502020204030204" pitchFamily="34" charset="0"/>
                <a:ea typeface="Calibri" panose="020F0502020204030204" pitchFamily="34" charset="0"/>
              </a:rPr>
              <a:t>benzintartály</a:t>
            </a:r>
            <a:r>
              <a:rPr lang="hu-HU" sz="1800" dirty="0">
                <a:effectLst/>
                <a:latin typeface="Calibri" panose="020F0502020204030204" pitchFamily="34" charset="0"/>
                <a:ea typeface="Calibri" panose="020F0502020204030204" pitchFamily="34" charset="0"/>
              </a:rPr>
              <a:t>a. A rakodótér megadott számú csomagot képes tárolni. A tartályba a maximális benzinszint figyelembe vételével tankolhatunk</a:t>
            </a:r>
            <a:r>
              <a:rPr lang="hu-HU" dirty="0">
                <a:latin typeface="Calibri" panose="020F0502020204030204" pitchFamily="34" charset="0"/>
                <a:ea typeface="Calibri" panose="020F0502020204030204" pitchFamily="34" charset="0"/>
              </a:rPr>
              <a:t>. Ismert a jármű fogyasztása (liter/km mértékegységben).</a:t>
            </a:r>
            <a:endParaRPr lang="hu-HU" sz="1800" dirty="0">
              <a:effectLst/>
              <a:latin typeface="Times New Roman" panose="02020603050405020304" pitchFamily="18" charset="0"/>
              <a:ea typeface="Times New Roman" panose="02020603050405020304" pitchFamily="18" charset="0"/>
            </a:endParaRPr>
          </a:p>
        </p:txBody>
      </p:sp>
      <p:sp>
        <p:nvSpPr>
          <p:cNvPr id="63" name="Felirat: íves vonal 62">
            <a:extLst>
              <a:ext uri="{FF2B5EF4-FFF2-40B4-BE49-F238E27FC236}">
                <a16:creationId xmlns:a16="http://schemas.microsoft.com/office/drawing/2014/main" id="{000D4374-26BC-47E5-8F44-6FB0D644ABFE}"/>
              </a:ext>
            </a:extLst>
          </p:cNvPr>
          <p:cNvSpPr/>
          <p:nvPr/>
        </p:nvSpPr>
        <p:spPr>
          <a:xfrm>
            <a:off x="5998382" y="3289837"/>
            <a:ext cx="1189496" cy="475761"/>
          </a:xfrm>
          <a:prstGeom prst="borderCallout2">
            <a:avLst>
              <a:gd name="adj1" fmla="val 56450"/>
              <a:gd name="adj2" fmla="val -2345"/>
              <a:gd name="adj3" fmla="val 56451"/>
              <a:gd name="adj4" fmla="val -27476"/>
              <a:gd name="adj5" fmla="val 100860"/>
              <a:gd name="adj6" fmla="val -36720"/>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adattag:</a:t>
            </a:r>
          </a:p>
          <a:p>
            <a:r>
              <a:rPr lang="hu-HU" sz="1600" dirty="0">
                <a:solidFill>
                  <a:schemeClr val="tx1"/>
                </a:solidFill>
              </a:rPr>
              <a:t>- kapacitás</a:t>
            </a:r>
          </a:p>
        </p:txBody>
      </p:sp>
      <p:sp>
        <p:nvSpPr>
          <p:cNvPr id="71" name="Felirat: íves vonal 70">
            <a:extLst>
              <a:ext uri="{FF2B5EF4-FFF2-40B4-BE49-F238E27FC236}">
                <a16:creationId xmlns:a16="http://schemas.microsoft.com/office/drawing/2014/main" id="{589FB4CA-1F33-4D23-878F-E37BB609EC0D}"/>
              </a:ext>
            </a:extLst>
          </p:cNvPr>
          <p:cNvSpPr/>
          <p:nvPr/>
        </p:nvSpPr>
        <p:spPr>
          <a:xfrm>
            <a:off x="6266963" y="5908357"/>
            <a:ext cx="1285016" cy="798241"/>
          </a:xfrm>
          <a:prstGeom prst="borderCallout2">
            <a:avLst>
              <a:gd name="adj1" fmla="val 18750"/>
              <a:gd name="adj2" fmla="val 357"/>
              <a:gd name="adj3" fmla="val 18750"/>
              <a:gd name="adj4" fmla="val -16667"/>
              <a:gd name="adj5" fmla="val -3542"/>
              <a:gd name="adj6" fmla="val -25911"/>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adattagok:</a:t>
            </a:r>
          </a:p>
          <a:p>
            <a:r>
              <a:rPr lang="hu-HU" sz="1600" dirty="0">
                <a:solidFill>
                  <a:schemeClr val="tx1"/>
                </a:solidFill>
              </a:rPr>
              <a:t>- kapacitás</a:t>
            </a:r>
          </a:p>
          <a:p>
            <a:r>
              <a:rPr lang="hu-HU" sz="1600" dirty="0">
                <a:solidFill>
                  <a:schemeClr val="tx1"/>
                </a:solidFill>
              </a:rPr>
              <a:t>- tartalom</a:t>
            </a:r>
          </a:p>
        </p:txBody>
      </p:sp>
      <p:sp>
        <p:nvSpPr>
          <p:cNvPr id="72" name="Felirat: íves vonal 71">
            <a:extLst>
              <a:ext uri="{FF2B5EF4-FFF2-40B4-BE49-F238E27FC236}">
                <a16:creationId xmlns:a16="http://schemas.microsoft.com/office/drawing/2014/main" id="{ACC6328C-F350-4DAF-A7ED-A1B52702696D}"/>
              </a:ext>
            </a:extLst>
          </p:cNvPr>
          <p:cNvSpPr/>
          <p:nvPr/>
        </p:nvSpPr>
        <p:spPr>
          <a:xfrm>
            <a:off x="6522580" y="4766142"/>
            <a:ext cx="1285016" cy="798241"/>
          </a:xfrm>
          <a:prstGeom prst="borderCallout2">
            <a:avLst>
              <a:gd name="adj1" fmla="val 18750"/>
              <a:gd name="adj2" fmla="val 357"/>
              <a:gd name="adj3" fmla="val 18750"/>
              <a:gd name="adj4" fmla="val -16667"/>
              <a:gd name="adj5" fmla="val 31259"/>
              <a:gd name="adj6" fmla="val -45727"/>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adattagok:</a:t>
            </a:r>
          </a:p>
          <a:p>
            <a:r>
              <a:rPr lang="hu-HU" sz="1600" dirty="0">
                <a:solidFill>
                  <a:schemeClr val="tx1"/>
                </a:solidFill>
              </a:rPr>
              <a:t>- fogyasztás</a:t>
            </a:r>
          </a:p>
          <a:p>
            <a:r>
              <a:rPr lang="hu-HU" sz="1600" dirty="0">
                <a:solidFill>
                  <a:schemeClr val="tx1"/>
                </a:solidFill>
              </a:rPr>
              <a:t>- aktuális cím</a:t>
            </a:r>
          </a:p>
        </p:txBody>
      </p:sp>
      <p:sp>
        <p:nvSpPr>
          <p:cNvPr id="73" name="Felirat: íves vonal 72">
            <a:extLst>
              <a:ext uri="{FF2B5EF4-FFF2-40B4-BE49-F238E27FC236}">
                <a16:creationId xmlns:a16="http://schemas.microsoft.com/office/drawing/2014/main" id="{CA93CB12-76D0-4E47-AF40-9752EA2391A5}"/>
              </a:ext>
            </a:extLst>
          </p:cNvPr>
          <p:cNvSpPr/>
          <p:nvPr/>
        </p:nvSpPr>
        <p:spPr>
          <a:xfrm>
            <a:off x="7872842" y="3291532"/>
            <a:ext cx="877619" cy="475761"/>
          </a:xfrm>
          <a:prstGeom prst="borderCallout2">
            <a:avLst>
              <a:gd name="adj1" fmla="val 56450"/>
              <a:gd name="adj2" fmla="val -2345"/>
              <a:gd name="adj3" fmla="val 56451"/>
              <a:gd name="adj4" fmla="val -27476"/>
              <a:gd name="adj5" fmla="val 100860"/>
              <a:gd name="adj6" fmla="val -36720"/>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adattag:</a:t>
            </a:r>
          </a:p>
          <a:p>
            <a:r>
              <a:rPr lang="hu-HU" sz="1600" dirty="0">
                <a:solidFill>
                  <a:schemeClr val="tx1"/>
                </a:solidFill>
              </a:rPr>
              <a:t>- cím</a:t>
            </a:r>
          </a:p>
        </p:txBody>
      </p:sp>
    </p:spTree>
    <p:extLst>
      <p:ext uri="{BB962C8B-B14F-4D97-AF65-F5344CB8AC3E}">
        <p14:creationId xmlns:p14="http://schemas.microsoft.com/office/powerpoint/2010/main" val="359841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églalap 72">
            <a:extLst>
              <a:ext uri="{FF2B5EF4-FFF2-40B4-BE49-F238E27FC236}">
                <a16:creationId xmlns:a16="http://schemas.microsoft.com/office/drawing/2014/main" id="{48D3DB48-EE0E-4F34-AC71-A3D8C44FD103}"/>
              </a:ext>
            </a:extLst>
          </p:cNvPr>
          <p:cNvSpPr/>
          <p:nvPr/>
        </p:nvSpPr>
        <p:spPr>
          <a:xfrm>
            <a:off x="628650" y="1279883"/>
            <a:ext cx="7886700" cy="4750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4" name="Line 25">
            <a:extLst>
              <a:ext uri="{FF2B5EF4-FFF2-40B4-BE49-F238E27FC236}">
                <a16:creationId xmlns:a16="http://schemas.microsoft.com/office/drawing/2014/main" id="{03D12418-D901-441F-B80D-8229AB2DD7DE}"/>
              </a:ext>
            </a:extLst>
          </p:cNvPr>
          <p:cNvSpPr>
            <a:spLocks noChangeShapeType="1"/>
          </p:cNvSpPr>
          <p:nvPr/>
        </p:nvSpPr>
        <p:spPr bwMode="auto">
          <a:xfrm>
            <a:off x="2246076" y="2376664"/>
            <a:ext cx="23019" cy="3784821"/>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111" name="Text Box 13"/>
          <p:cNvSpPr txBox="1">
            <a:spLocks noChangeArrowheads="1"/>
          </p:cNvSpPr>
          <p:nvPr/>
        </p:nvSpPr>
        <p:spPr bwMode="auto">
          <a:xfrm>
            <a:off x="1443805" y="3664778"/>
            <a:ext cx="671280"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loop</a:t>
            </a:r>
            <a:endParaRPr lang="hu-HU" sz="1600" dirty="0">
              <a:ea typeface="Arial Unicode MS" pitchFamily="34" charset="-128"/>
              <a:cs typeface="Arial Unicode MS" pitchFamily="34" charset="-128"/>
            </a:endParaRPr>
          </a:p>
        </p:txBody>
      </p:sp>
      <p:cxnSp>
        <p:nvCxnSpPr>
          <p:cNvPr id="112" name="Egyenes összekötő 111"/>
          <p:cNvCxnSpPr>
            <a:cxnSpLocks/>
          </p:cNvCxnSpPr>
          <p:nvPr/>
        </p:nvCxnSpPr>
        <p:spPr bwMode="auto">
          <a:xfrm>
            <a:off x="1455525" y="4085218"/>
            <a:ext cx="3760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3" name="Egyenes összekötő 112"/>
          <p:cNvCxnSpPr>
            <a:cxnSpLocks/>
          </p:cNvCxnSpPr>
          <p:nvPr/>
        </p:nvCxnSpPr>
        <p:spPr bwMode="auto">
          <a:xfrm flipV="1">
            <a:off x="1834968" y="3946978"/>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14" name="Egyenes összekötő 113"/>
          <p:cNvCxnSpPr>
            <a:cxnSpLocks/>
          </p:cNvCxnSpPr>
          <p:nvPr/>
        </p:nvCxnSpPr>
        <p:spPr bwMode="auto">
          <a:xfrm>
            <a:off x="2016841" y="3697273"/>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4" name="Line 15">
            <a:extLst>
              <a:ext uri="{FF2B5EF4-FFF2-40B4-BE49-F238E27FC236}">
                <a16:creationId xmlns:a16="http://schemas.microsoft.com/office/drawing/2014/main" id="{40075610-D36D-4DBD-B4C5-93DB4A2E3DDB}"/>
              </a:ext>
            </a:extLst>
          </p:cNvPr>
          <p:cNvSpPr>
            <a:spLocks noChangeShapeType="1"/>
          </p:cNvSpPr>
          <p:nvPr/>
        </p:nvSpPr>
        <p:spPr bwMode="auto">
          <a:xfrm flipH="1">
            <a:off x="2237512" y="1727076"/>
            <a:ext cx="0" cy="227415"/>
          </a:xfrm>
          <a:prstGeom prst="line">
            <a:avLst/>
          </a:prstGeom>
          <a:noFill/>
          <a:ln w="19050">
            <a:solidFill>
              <a:schemeClr val="tx1"/>
            </a:solidFill>
            <a:round/>
            <a:headEnd/>
            <a:tailEnd/>
          </a:ln>
          <a:effectLst/>
        </p:spPr>
        <p:txBody>
          <a:bodyPr wrap="none" anchor="ctr"/>
          <a:lstStyle/>
          <a:p>
            <a:endParaRPr lang="hu-HU" sz="1633"/>
          </a:p>
        </p:txBody>
      </p:sp>
      <p:sp>
        <p:nvSpPr>
          <p:cNvPr id="87" name="Line 16">
            <a:extLst>
              <a:ext uri="{FF2B5EF4-FFF2-40B4-BE49-F238E27FC236}">
                <a16:creationId xmlns:a16="http://schemas.microsoft.com/office/drawing/2014/main" id="{43E6B488-A464-47CE-B88B-03B4B89E8E31}"/>
              </a:ext>
            </a:extLst>
          </p:cNvPr>
          <p:cNvSpPr>
            <a:spLocks noChangeShapeType="1"/>
          </p:cNvSpPr>
          <p:nvPr/>
        </p:nvSpPr>
        <p:spPr bwMode="auto">
          <a:xfrm>
            <a:off x="2243753" y="1954494"/>
            <a:ext cx="68956" cy="171150"/>
          </a:xfrm>
          <a:prstGeom prst="line">
            <a:avLst/>
          </a:prstGeom>
          <a:noFill/>
          <a:ln w="19050">
            <a:solidFill>
              <a:schemeClr val="tx1"/>
            </a:solidFill>
            <a:round/>
            <a:headEnd/>
            <a:tailEnd/>
          </a:ln>
          <a:effectLst/>
        </p:spPr>
        <p:txBody>
          <a:bodyPr wrap="none" anchor="ctr"/>
          <a:lstStyle/>
          <a:p>
            <a:endParaRPr lang="hu-HU" sz="1633"/>
          </a:p>
        </p:txBody>
      </p:sp>
      <p:sp>
        <p:nvSpPr>
          <p:cNvPr id="88" name="Line 17">
            <a:extLst>
              <a:ext uri="{FF2B5EF4-FFF2-40B4-BE49-F238E27FC236}">
                <a16:creationId xmlns:a16="http://schemas.microsoft.com/office/drawing/2014/main" id="{4168EFB6-94ED-45DC-B248-ABE53D0A0352}"/>
              </a:ext>
            </a:extLst>
          </p:cNvPr>
          <p:cNvSpPr>
            <a:spLocks noChangeShapeType="1"/>
          </p:cNvSpPr>
          <p:nvPr/>
        </p:nvSpPr>
        <p:spPr bwMode="auto">
          <a:xfrm flipH="1">
            <a:off x="2168554" y="1957037"/>
            <a:ext cx="68958" cy="168608"/>
          </a:xfrm>
          <a:prstGeom prst="line">
            <a:avLst/>
          </a:prstGeom>
          <a:noFill/>
          <a:ln w="19050">
            <a:solidFill>
              <a:schemeClr val="tx1"/>
            </a:solidFill>
            <a:round/>
            <a:headEnd/>
            <a:tailEnd/>
          </a:ln>
          <a:effectLst/>
        </p:spPr>
        <p:txBody>
          <a:bodyPr wrap="none" anchor="ctr"/>
          <a:lstStyle/>
          <a:p>
            <a:endParaRPr lang="hu-HU" sz="1633"/>
          </a:p>
        </p:txBody>
      </p:sp>
      <p:sp>
        <p:nvSpPr>
          <p:cNvPr id="89" name="Line 18">
            <a:extLst>
              <a:ext uri="{FF2B5EF4-FFF2-40B4-BE49-F238E27FC236}">
                <a16:creationId xmlns:a16="http://schemas.microsoft.com/office/drawing/2014/main" id="{D360C89E-DB8B-45E9-B704-8A7679D6D620}"/>
              </a:ext>
            </a:extLst>
          </p:cNvPr>
          <p:cNvSpPr>
            <a:spLocks noChangeShapeType="1"/>
          </p:cNvSpPr>
          <p:nvPr/>
        </p:nvSpPr>
        <p:spPr bwMode="auto">
          <a:xfrm flipV="1">
            <a:off x="2128196" y="1831738"/>
            <a:ext cx="210024" cy="8348"/>
          </a:xfrm>
          <a:prstGeom prst="line">
            <a:avLst/>
          </a:prstGeom>
          <a:noFill/>
          <a:ln w="19050">
            <a:solidFill>
              <a:schemeClr val="tx1"/>
            </a:solidFill>
            <a:round/>
            <a:headEnd/>
            <a:tailEnd/>
          </a:ln>
          <a:effectLst/>
        </p:spPr>
        <p:txBody>
          <a:bodyPr wrap="none" anchor="ctr"/>
          <a:lstStyle/>
          <a:p>
            <a:endParaRPr lang="hu-HU" sz="1633"/>
          </a:p>
        </p:txBody>
      </p:sp>
      <p:sp>
        <p:nvSpPr>
          <p:cNvPr id="92" name="Oval 14">
            <a:extLst>
              <a:ext uri="{FF2B5EF4-FFF2-40B4-BE49-F238E27FC236}">
                <a16:creationId xmlns:a16="http://schemas.microsoft.com/office/drawing/2014/main" id="{AD7A1918-79A5-4E4F-A591-CB310D35ED91}"/>
              </a:ext>
            </a:extLst>
          </p:cNvPr>
          <p:cNvSpPr>
            <a:spLocks noChangeArrowheads="1"/>
          </p:cNvSpPr>
          <p:nvPr/>
        </p:nvSpPr>
        <p:spPr bwMode="auto">
          <a:xfrm>
            <a:off x="2112832" y="1490751"/>
            <a:ext cx="243202" cy="235052"/>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90" name="Téglalap 89"/>
          <p:cNvSpPr/>
          <p:nvPr/>
        </p:nvSpPr>
        <p:spPr bwMode="auto">
          <a:xfrm>
            <a:off x="1443805" y="3680431"/>
            <a:ext cx="6244670" cy="2027633"/>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66" name="Dia számának helye 4">
            <a:extLst>
              <a:ext uri="{FF2B5EF4-FFF2-40B4-BE49-F238E27FC236}">
                <a16:creationId xmlns:a16="http://schemas.microsoft.com/office/drawing/2014/main" id="{2A6167E5-EAA7-4BAD-99C7-D08A67415C85}"/>
              </a:ext>
            </a:extLst>
          </p:cNvPr>
          <p:cNvSpPr>
            <a:spLocks noGrp="1"/>
          </p:cNvSpPr>
          <p:nvPr>
            <p:ph type="sldNum" sz="quarter" idx="12"/>
          </p:nvPr>
        </p:nvSpPr>
        <p:spPr>
          <a:xfrm>
            <a:off x="6457950" y="6356351"/>
            <a:ext cx="2057400" cy="365125"/>
          </a:xfrm>
        </p:spPr>
        <p:txBody>
          <a:bodyPr/>
          <a:lstStyle/>
          <a:p>
            <a:fld id="{34CCF796-8293-4D3B-ADCC-894381A97A1C}" type="slidenum">
              <a:rPr lang="en-US" smtClean="0"/>
              <a:t>11</a:t>
            </a:fld>
            <a:endParaRPr lang="en-US"/>
          </a:p>
        </p:txBody>
      </p:sp>
      <p:sp>
        <p:nvSpPr>
          <p:cNvPr id="69" name="Élőláb helye 11">
            <a:extLst>
              <a:ext uri="{FF2B5EF4-FFF2-40B4-BE49-F238E27FC236}">
                <a16:creationId xmlns:a16="http://schemas.microsoft.com/office/drawing/2014/main" id="{BFA7B173-C266-4F9D-A4D5-707B206412C4}"/>
              </a:ext>
            </a:extLst>
          </p:cNvPr>
          <p:cNvSpPr>
            <a:spLocks noGrp="1"/>
          </p:cNvSpPr>
          <p:nvPr>
            <p:ph type="ftr" sz="quarter" idx="11"/>
          </p:nvPr>
        </p:nvSpPr>
        <p:spPr>
          <a:xfrm>
            <a:off x="2432807" y="6356351"/>
            <a:ext cx="4060862" cy="365125"/>
          </a:xfrm>
        </p:spPr>
        <p:txBody>
          <a:bodyPr/>
          <a:lstStyle/>
          <a:p>
            <a:r>
              <a:rPr lang="hu-HU" dirty="0"/>
              <a:t>Gregorics Tibor: Objektumelvű programozás</a:t>
            </a:r>
            <a:endParaRPr lang="en-US" dirty="0"/>
          </a:p>
        </p:txBody>
      </p:sp>
      <p:sp>
        <p:nvSpPr>
          <p:cNvPr id="108" name="Cím 1">
            <a:extLst>
              <a:ext uri="{FF2B5EF4-FFF2-40B4-BE49-F238E27FC236}">
                <a16:creationId xmlns:a16="http://schemas.microsoft.com/office/drawing/2014/main" id="{3CB12A2E-7779-4790-BC44-0267255A97CF}"/>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Csomagszállítás</a:t>
            </a:r>
            <a:endParaRPr lang="en-US" dirty="0"/>
          </a:p>
        </p:txBody>
      </p:sp>
      <p:sp>
        <p:nvSpPr>
          <p:cNvPr id="59" name="Téglalap 58">
            <a:extLst>
              <a:ext uri="{FF2B5EF4-FFF2-40B4-BE49-F238E27FC236}">
                <a16:creationId xmlns:a16="http://schemas.microsoft.com/office/drawing/2014/main" id="{46311EF0-5B66-4F07-8437-524F23196BA7}"/>
              </a:ext>
            </a:extLst>
          </p:cNvPr>
          <p:cNvSpPr/>
          <p:nvPr/>
        </p:nvSpPr>
        <p:spPr>
          <a:xfrm>
            <a:off x="3326460" y="1885576"/>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Jármű</a:t>
            </a:r>
          </a:p>
        </p:txBody>
      </p:sp>
      <p:sp>
        <p:nvSpPr>
          <p:cNvPr id="352281" name="Line 25"/>
          <p:cNvSpPr>
            <a:spLocks noChangeShapeType="1"/>
          </p:cNvSpPr>
          <p:nvPr/>
        </p:nvSpPr>
        <p:spPr bwMode="auto">
          <a:xfrm>
            <a:off x="3993390" y="2230497"/>
            <a:ext cx="10078" cy="3728173"/>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56" name="Line 42">
            <a:extLst>
              <a:ext uri="{FF2B5EF4-FFF2-40B4-BE49-F238E27FC236}">
                <a16:creationId xmlns:a16="http://schemas.microsoft.com/office/drawing/2014/main" id="{AE1F7199-6D81-4CA6-9FA1-2C6388456111}"/>
              </a:ext>
            </a:extLst>
          </p:cNvPr>
          <p:cNvSpPr>
            <a:spLocks noChangeShapeType="1"/>
          </p:cNvSpPr>
          <p:nvPr/>
        </p:nvSpPr>
        <p:spPr bwMode="auto">
          <a:xfrm flipV="1">
            <a:off x="2362430" y="3259065"/>
            <a:ext cx="4875694"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68" name="Text Box 13">
            <a:extLst>
              <a:ext uri="{FF2B5EF4-FFF2-40B4-BE49-F238E27FC236}">
                <a16:creationId xmlns:a16="http://schemas.microsoft.com/office/drawing/2014/main" id="{366EFACA-A605-4353-AA86-CB2D42494A1D}"/>
              </a:ext>
            </a:extLst>
          </p:cNvPr>
          <p:cNvSpPr txBox="1">
            <a:spLocks noChangeArrowheads="1"/>
          </p:cNvSpPr>
          <p:nvPr/>
        </p:nvSpPr>
        <p:spPr bwMode="auto">
          <a:xfrm>
            <a:off x="6197617" y="2980369"/>
            <a:ext cx="783163"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Berak()</a:t>
            </a:r>
          </a:p>
        </p:txBody>
      </p:sp>
      <p:sp>
        <p:nvSpPr>
          <p:cNvPr id="4" name="Szövegdoboz 3">
            <a:extLst>
              <a:ext uri="{FF2B5EF4-FFF2-40B4-BE49-F238E27FC236}">
                <a16:creationId xmlns:a16="http://schemas.microsoft.com/office/drawing/2014/main" id="{C7E55CF1-4BC7-4F85-A92A-D7F485D2B6C9}"/>
              </a:ext>
            </a:extLst>
          </p:cNvPr>
          <p:cNvSpPr txBox="1"/>
          <p:nvPr/>
        </p:nvSpPr>
        <p:spPr>
          <a:xfrm>
            <a:off x="2070954" y="2915081"/>
            <a:ext cx="237566" cy="369332"/>
          </a:xfrm>
          <a:prstGeom prst="rect">
            <a:avLst/>
          </a:prstGeom>
          <a:noFill/>
        </p:spPr>
        <p:txBody>
          <a:bodyPr wrap="none" rtlCol="0">
            <a:spAutoFit/>
          </a:bodyPr>
          <a:lstStyle/>
          <a:p>
            <a:r>
              <a:rPr lang="hu-HU" dirty="0"/>
              <a:t> </a:t>
            </a:r>
          </a:p>
        </p:txBody>
      </p:sp>
      <p:sp>
        <p:nvSpPr>
          <p:cNvPr id="96" name="Szövegdoboz 95">
            <a:extLst>
              <a:ext uri="{FF2B5EF4-FFF2-40B4-BE49-F238E27FC236}">
                <a16:creationId xmlns:a16="http://schemas.microsoft.com/office/drawing/2014/main" id="{1DA04F7E-300F-418A-B0E6-28BC4A3CA614}"/>
              </a:ext>
            </a:extLst>
          </p:cNvPr>
          <p:cNvSpPr txBox="1"/>
          <p:nvPr/>
        </p:nvSpPr>
        <p:spPr>
          <a:xfrm>
            <a:off x="2141158" y="3109473"/>
            <a:ext cx="237566" cy="369332"/>
          </a:xfrm>
          <a:prstGeom prst="rect">
            <a:avLst/>
          </a:prstGeom>
          <a:noFill/>
        </p:spPr>
        <p:txBody>
          <a:bodyPr wrap="none" rtlCol="0">
            <a:spAutoFit/>
          </a:bodyPr>
          <a:lstStyle/>
          <a:p>
            <a:r>
              <a:rPr lang="hu-HU" dirty="0"/>
              <a:t> </a:t>
            </a:r>
          </a:p>
        </p:txBody>
      </p:sp>
      <p:sp>
        <p:nvSpPr>
          <p:cNvPr id="97" name="Szövegdoboz 96">
            <a:extLst>
              <a:ext uri="{FF2B5EF4-FFF2-40B4-BE49-F238E27FC236}">
                <a16:creationId xmlns:a16="http://schemas.microsoft.com/office/drawing/2014/main" id="{F6412158-9C60-4F37-B760-7BEED26DF0B6}"/>
              </a:ext>
            </a:extLst>
          </p:cNvPr>
          <p:cNvSpPr txBox="1"/>
          <p:nvPr/>
        </p:nvSpPr>
        <p:spPr>
          <a:xfrm>
            <a:off x="1937908" y="2112862"/>
            <a:ext cx="641907" cy="369332"/>
          </a:xfrm>
          <a:prstGeom prst="rect">
            <a:avLst/>
          </a:prstGeom>
          <a:noFill/>
        </p:spPr>
        <p:txBody>
          <a:bodyPr wrap="none" rtlCol="0">
            <a:spAutoFit/>
          </a:bodyPr>
          <a:lstStyle/>
          <a:p>
            <a:r>
              <a:rPr lang="hu-HU" dirty="0"/>
              <a:t>futár</a:t>
            </a:r>
          </a:p>
        </p:txBody>
      </p:sp>
      <p:sp>
        <p:nvSpPr>
          <p:cNvPr id="61" name="Text Box 13">
            <a:extLst>
              <a:ext uri="{FF2B5EF4-FFF2-40B4-BE49-F238E27FC236}">
                <a16:creationId xmlns:a16="http://schemas.microsoft.com/office/drawing/2014/main" id="{2A9F70F4-8479-4CE1-8B5F-750F2323B7E7}"/>
              </a:ext>
            </a:extLst>
          </p:cNvPr>
          <p:cNvSpPr txBox="1">
            <a:spLocks noChangeArrowheads="1"/>
          </p:cNvSpPr>
          <p:nvPr/>
        </p:nvSpPr>
        <p:spPr bwMode="auto">
          <a:xfrm>
            <a:off x="1070899" y="2513597"/>
            <a:ext cx="671280"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loop</a:t>
            </a:r>
            <a:endParaRPr lang="hu-HU" sz="1600" dirty="0">
              <a:ea typeface="Arial Unicode MS" pitchFamily="34" charset="-128"/>
              <a:cs typeface="Arial Unicode MS" pitchFamily="34" charset="-128"/>
            </a:endParaRPr>
          </a:p>
        </p:txBody>
      </p:sp>
      <p:cxnSp>
        <p:nvCxnSpPr>
          <p:cNvPr id="62" name="Egyenes összekötő 61">
            <a:extLst>
              <a:ext uri="{FF2B5EF4-FFF2-40B4-BE49-F238E27FC236}">
                <a16:creationId xmlns:a16="http://schemas.microsoft.com/office/drawing/2014/main" id="{3799BE15-FD0F-4DB5-ADC6-DE59328065E7}"/>
              </a:ext>
            </a:extLst>
          </p:cNvPr>
          <p:cNvCxnSpPr>
            <a:cxnSpLocks/>
          </p:cNvCxnSpPr>
          <p:nvPr/>
        </p:nvCxnSpPr>
        <p:spPr bwMode="auto">
          <a:xfrm>
            <a:off x="1082619" y="2934037"/>
            <a:ext cx="3760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Egyenes összekötő 62">
            <a:extLst>
              <a:ext uri="{FF2B5EF4-FFF2-40B4-BE49-F238E27FC236}">
                <a16:creationId xmlns:a16="http://schemas.microsoft.com/office/drawing/2014/main" id="{FF5ED843-D318-4D39-AFE1-18AC0B5D417C}"/>
              </a:ext>
            </a:extLst>
          </p:cNvPr>
          <p:cNvCxnSpPr>
            <a:cxnSpLocks/>
          </p:cNvCxnSpPr>
          <p:nvPr/>
        </p:nvCxnSpPr>
        <p:spPr bwMode="auto">
          <a:xfrm flipV="1">
            <a:off x="1462062" y="2795797"/>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Egyenes összekötő 63">
            <a:extLst>
              <a:ext uri="{FF2B5EF4-FFF2-40B4-BE49-F238E27FC236}">
                <a16:creationId xmlns:a16="http://schemas.microsoft.com/office/drawing/2014/main" id="{D612DF2C-2DC2-42E2-81CC-00201FCEAC36}"/>
              </a:ext>
            </a:extLst>
          </p:cNvPr>
          <p:cNvCxnSpPr>
            <a:cxnSpLocks/>
          </p:cNvCxnSpPr>
          <p:nvPr/>
        </p:nvCxnSpPr>
        <p:spPr bwMode="auto">
          <a:xfrm>
            <a:off x="1643935" y="2546092"/>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5" name="Téglalap 64">
            <a:extLst>
              <a:ext uri="{FF2B5EF4-FFF2-40B4-BE49-F238E27FC236}">
                <a16:creationId xmlns:a16="http://schemas.microsoft.com/office/drawing/2014/main" id="{90E5EC03-7016-4059-A77B-439D50F7B90B}"/>
              </a:ext>
            </a:extLst>
          </p:cNvPr>
          <p:cNvSpPr/>
          <p:nvPr/>
        </p:nvSpPr>
        <p:spPr bwMode="auto">
          <a:xfrm>
            <a:off x="1093217" y="2528785"/>
            <a:ext cx="6912994" cy="3299360"/>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76" name="Line 42">
            <a:extLst>
              <a:ext uri="{FF2B5EF4-FFF2-40B4-BE49-F238E27FC236}">
                <a16:creationId xmlns:a16="http://schemas.microsoft.com/office/drawing/2014/main" id="{E555A1FE-697C-4636-9501-7CDAC9649505}"/>
              </a:ext>
            </a:extLst>
          </p:cNvPr>
          <p:cNvSpPr>
            <a:spLocks noChangeShapeType="1"/>
          </p:cNvSpPr>
          <p:nvPr/>
        </p:nvSpPr>
        <p:spPr bwMode="auto">
          <a:xfrm flipV="1">
            <a:off x="2354191" y="3941657"/>
            <a:ext cx="1612290"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10" name="Téglalap 109">
            <a:extLst>
              <a:ext uri="{FF2B5EF4-FFF2-40B4-BE49-F238E27FC236}">
                <a16:creationId xmlns:a16="http://schemas.microsoft.com/office/drawing/2014/main" id="{BD2A031C-5C01-484D-ACCE-B1D49881A911}"/>
              </a:ext>
            </a:extLst>
          </p:cNvPr>
          <p:cNvSpPr/>
          <p:nvPr/>
        </p:nvSpPr>
        <p:spPr>
          <a:xfrm>
            <a:off x="6528180" y="1887278"/>
            <a:ext cx="1580912"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Rakodótér</a:t>
            </a:r>
          </a:p>
        </p:txBody>
      </p:sp>
      <p:sp>
        <p:nvSpPr>
          <p:cNvPr id="116" name="Line 25">
            <a:extLst>
              <a:ext uri="{FF2B5EF4-FFF2-40B4-BE49-F238E27FC236}">
                <a16:creationId xmlns:a16="http://schemas.microsoft.com/office/drawing/2014/main" id="{FDDAA17D-B1C0-4520-86B6-22C13B9169EF}"/>
              </a:ext>
            </a:extLst>
          </p:cNvPr>
          <p:cNvSpPr>
            <a:spLocks noChangeShapeType="1"/>
          </p:cNvSpPr>
          <p:nvPr/>
        </p:nvSpPr>
        <p:spPr bwMode="auto">
          <a:xfrm>
            <a:off x="7304310" y="2234426"/>
            <a:ext cx="2962" cy="3724244"/>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117" name="Téglalap 116">
            <a:extLst>
              <a:ext uri="{FF2B5EF4-FFF2-40B4-BE49-F238E27FC236}">
                <a16:creationId xmlns:a16="http://schemas.microsoft.com/office/drawing/2014/main" id="{5C31CEEB-797B-4AD4-BAD1-F68880E9D9D2}"/>
              </a:ext>
            </a:extLst>
          </p:cNvPr>
          <p:cNvSpPr/>
          <p:nvPr/>
        </p:nvSpPr>
        <p:spPr bwMode="auto">
          <a:xfrm>
            <a:off x="7258099" y="3267348"/>
            <a:ext cx="104216" cy="211457"/>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31" name="Line 42">
            <a:extLst>
              <a:ext uri="{FF2B5EF4-FFF2-40B4-BE49-F238E27FC236}">
                <a16:creationId xmlns:a16="http://schemas.microsoft.com/office/drawing/2014/main" id="{630AEAA2-62AF-4703-A55A-F6D7BCBB8A00}"/>
              </a:ext>
            </a:extLst>
          </p:cNvPr>
          <p:cNvSpPr>
            <a:spLocks noChangeShapeType="1"/>
          </p:cNvSpPr>
          <p:nvPr/>
        </p:nvSpPr>
        <p:spPr bwMode="auto">
          <a:xfrm>
            <a:off x="4092374" y="3995970"/>
            <a:ext cx="1398103"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67" name="Téglalap 66">
            <a:extLst>
              <a:ext uri="{FF2B5EF4-FFF2-40B4-BE49-F238E27FC236}">
                <a16:creationId xmlns:a16="http://schemas.microsoft.com/office/drawing/2014/main" id="{E7B43AC9-F5D9-434F-AFEE-CA61A3B461EB}"/>
              </a:ext>
            </a:extLst>
          </p:cNvPr>
          <p:cNvSpPr/>
          <p:nvPr/>
        </p:nvSpPr>
        <p:spPr>
          <a:xfrm>
            <a:off x="4689244" y="1887277"/>
            <a:ext cx="1735962" cy="344939"/>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Benzintartály</a:t>
            </a:r>
          </a:p>
        </p:txBody>
      </p:sp>
      <p:sp>
        <p:nvSpPr>
          <p:cNvPr id="72" name="Line 25">
            <a:extLst>
              <a:ext uri="{FF2B5EF4-FFF2-40B4-BE49-F238E27FC236}">
                <a16:creationId xmlns:a16="http://schemas.microsoft.com/office/drawing/2014/main" id="{ED95B463-61A6-4F73-ACC4-6D187205560E}"/>
              </a:ext>
            </a:extLst>
          </p:cNvPr>
          <p:cNvSpPr>
            <a:spLocks noChangeShapeType="1"/>
          </p:cNvSpPr>
          <p:nvPr/>
        </p:nvSpPr>
        <p:spPr bwMode="auto">
          <a:xfrm>
            <a:off x="5533173" y="2210772"/>
            <a:ext cx="8186" cy="3743236"/>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115" name="Text Box 13">
            <a:extLst>
              <a:ext uri="{FF2B5EF4-FFF2-40B4-BE49-F238E27FC236}">
                <a16:creationId xmlns:a16="http://schemas.microsoft.com/office/drawing/2014/main" id="{D73B4540-600C-4F12-8B6A-E5E268BE13DE}"/>
              </a:ext>
            </a:extLst>
          </p:cNvPr>
          <p:cNvSpPr txBox="1">
            <a:spLocks noChangeArrowheads="1"/>
          </p:cNvSpPr>
          <p:nvPr/>
        </p:nvSpPr>
        <p:spPr bwMode="auto">
          <a:xfrm>
            <a:off x="4325086" y="4091812"/>
            <a:ext cx="954044"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Változik()</a:t>
            </a:r>
          </a:p>
        </p:txBody>
      </p:sp>
      <p:sp>
        <p:nvSpPr>
          <p:cNvPr id="121" name="Line 42">
            <a:extLst>
              <a:ext uri="{FF2B5EF4-FFF2-40B4-BE49-F238E27FC236}">
                <a16:creationId xmlns:a16="http://schemas.microsoft.com/office/drawing/2014/main" id="{C306113B-2B7D-4F45-BFDE-52EED3D60A99}"/>
              </a:ext>
            </a:extLst>
          </p:cNvPr>
          <p:cNvSpPr>
            <a:spLocks noChangeShapeType="1"/>
          </p:cNvSpPr>
          <p:nvPr/>
        </p:nvSpPr>
        <p:spPr bwMode="auto">
          <a:xfrm flipV="1">
            <a:off x="4106489" y="4357672"/>
            <a:ext cx="1371337"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24" name="Line 42">
            <a:extLst>
              <a:ext uri="{FF2B5EF4-FFF2-40B4-BE49-F238E27FC236}">
                <a16:creationId xmlns:a16="http://schemas.microsoft.com/office/drawing/2014/main" id="{0DB34C3B-0158-4FB3-959E-08C0F7BD1D23}"/>
              </a:ext>
            </a:extLst>
          </p:cNvPr>
          <p:cNvSpPr>
            <a:spLocks noChangeShapeType="1"/>
          </p:cNvSpPr>
          <p:nvPr/>
        </p:nvSpPr>
        <p:spPr bwMode="auto">
          <a:xfrm flipV="1">
            <a:off x="2354873" y="4665358"/>
            <a:ext cx="1612290"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25" name="Text Box 13">
            <a:extLst>
              <a:ext uri="{FF2B5EF4-FFF2-40B4-BE49-F238E27FC236}">
                <a16:creationId xmlns:a16="http://schemas.microsoft.com/office/drawing/2014/main" id="{ADC166E2-0009-42ED-B2A4-447ABA3DFAA2}"/>
              </a:ext>
            </a:extLst>
          </p:cNvPr>
          <p:cNvSpPr txBox="1">
            <a:spLocks noChangeArrowheads="1"/>
          </p:cNvSpPr>
          <p:nvPr/>
        </p:nvSpPr>
        <p:spPr bwMode="auto">
          <a:xfrm>
            <a:off x="2648652" y="4374429"/>
            <a:ext cx="945259"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Vezetés()</a:t>
            </a:r>
          </a:p>
        </p:txBody>
      </p:sp>
      <p:sp>
        <p:nvSpPr>
          <p:cNvPr id="35" name="Téglalap 34">
            <a:extLst>
              <a:ext uri="{FF2B5EF4-FFF2-40B4-BE49-F238E27FC236}">
                <a16:creationId xmlns:a16="http://schemas.microsoft.com/office/drawing/2014/main" id="{6C9DB948-D3DD-4F20-9D53-BD1379C6F5F6}"/>
              </a:ext>
            </a:extLst>
          </p:cNvPr>
          <p:cNvSpPr/>
          <p:nvPr/>
        </p:nvSpPr>
        <p:spPr bwMode="auto">
          <a:xfrm>
            <a:off x="2195068" y="2467434"/>
            <a:ext cx="111965" cy="3483739"/>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71" name="Text Box 13">
            <a:extLst>
              <a:ext uri="{FF2B5EF4-FFF2-40B4-BE49-F238E27FC236}">
                <a16:creationId xmlns:a16="http://schemas.microsoft.com/office/drawing/2014/main" id="{455DBC7F-2A1C-45CC-9CEF-B42179C779A6}"/>
              </a:ext>
            </a:extLst>
          </p:cNvPr>
          <p:cNvSpPr txBox="1">
            <a:spLocks noChangeArrowheads="1"/>
          </p:cNvSpPr>
          <p:nvPr/>
        </p:nvSpPr>
        <p:spPr bwMode="auto">
          <a:xfrm>
            <a:off x="1431277" y="2957038"/>
            <a:ext cx="671280"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loop</a:t>
            </a:r>
            <a:endParaRPr lang="hu-HU" sz="1600" dirty="0">
              <a:ea typeface="Arial Unicode MS" pitchFamily="34" charset="-128"/>
              <a:cs typeface="Arial Unicode MS" pitchFamily="34" charset="-128"/>
            </a:endParaRPr>
          </a:p>
        </p:txBody>
      </p:sp>
      <p:cxnSp>
        <p:nvCxnSpPr>
          <p:cNvPr id="75" name="Egyenes összekötő 74">
            <a:extLst>
              <a:ext uri="{FF2B5EF4-FFF2-40B4-BE49-F238E27FC236}">
                <a16:creationId xmlns:a16="http://schemas.microsoft.com/office/drawing/2014/main" id="{4FA5F750-8483-4496-850F-435E34B10666}"/>
              </a:ext>
            </a:extLst>
          </p:cNvPr>
          <p:cNvCxnSpPr>
            <a:cxnSpLocks/>
          </p:cNvCxnSpPr>
          <p:nvPr/>
        </p:nvCxnSpPr>
        <p:spPr bwMode="auto">
          <a:xfrm>
            <a:off x="1442997" y="3377478"/>
            <a:ext cx="3760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7" name="Egyenes összekötő 76">
            <a:extLst>
              <a:ext uri="{FF2B5EF4-FFF2-40B4-BE49-F238E27FC236}">
                <a16:creationId xmlns:a16="http://schemas.microsoft.com/office/drawing/2014/main" id="{41BBBB36-B232-4DE0-83C0-466DFA9E47CF}"/>
              </a:ext>
            </a:extLst>
          </p:cNvPr>
          <p:cNvCxnSpPr>
            <a:cxnSpLocks/>
          </p:cNvCxnSpPr>
          <p:nvPr/>
        </p:nvCxnSpPr>
        <p:spPr bwMode="auto">
          <a:xfrm flipV="1">
            <a:off x="1822440" y="3239238"/>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9" name="Egyenes összekötő 78">
            <a:extLst>
              <a:ext uri="{FF2B5EF4-FFF2-40B4-BE49-F238E27FC236}">
                <a16:creationId xmlns:a16="http://schemas.microsoft.com/office/drawing/2014/main" id="{5A8E13F9-8BDC-4B06-ADB4-16C9E75671AC}"/>
              </a:ext>
            </a:extLst>
          </p:cNvPr>
          <p:cNvCxnSpPr>
            <a:cxnSpLocks/>
          </p:cNvCxnSpPr>
          <p:nvPr/>
        </p:nvCxnSpPr>
        <p:spPr bwMode="auto">
          <a:xfrm>
            <a:off x="2004313" y="2989533"/>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1" name="Téglalap 80">
            <a:extLst>
              <a:ext uri="{FF2B5EF4-FFF2-40B4-BE49-F238E27FC236}">
                <a16:creationId xmlns:a16="http://schemas.microsoft.com/office/drawing/2014/main" id="{42BAD714-E51B-40BA-AF49-EECFC09DBB6B}"/>
              </a:ext>
            </a:extLst>
          </p:cNvPr>
          <p:cNvSpPr/>
          <p:nvPr/>
        </p:nvSpPr>
        <p:spPr bwMode="auto">
          <a:xfrm>
            <a:off x="1447031" y="2983866"/>
            <a:ext cx="6244670" cy="531022"/>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83" name="Text Box 13">
            <a:extLst>
              <a:ext uri="{FF2B5EF4-FFF2-40B4-BE49-F238E27FC236}">
                <a16:creationId xmlns:a16="http://schemas.microsoft.com/office/drawing/2014/main" id="{21E9A392-83BC-4817-804C-54362CCDCE67}"/>
              </a:ext>
            </a:extLst>
          </p:cNvPr>
          <p:cNvSpPr txBox="1">
            <a:spLocks noChangeArrowheads="1"/>
          </p:cNvSpPr>
          <p:nvPr/>
        </p:nvSpPr>
        <p:spPr bwMode="auto">
          <a:xfrm>
            <a:off x="2666217" y="3660112"/>
            <a:ext cx="1154675"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Ellenőrzés()</a:t>
            </a:r>
          </a:p>
        </p:txBody>
      </p:sp>
      <p:sp>
        <p:nvSpPr>
          <p:cNvPr id="91" name="Téglalap 90">
            <a:extLst>
              <a:ext uri="{FF2B5EF4-FFF2-40B4-BE49-F238E27FC236}">
                <a16:creationId xmlns:a16="http://schemas.microsoft.com/office/drawing/2014/main" id="{B44976FD-167C-405D-85C4-BC88D77EF450}"/>
              </a:ext>
            </a:extLst>
          </p:cNvPr>
          <p:cNvSpPr/>
          <p:nvPr/>
        </p:nvSpPr>
        <p:spPr bwMode="auto">
          <a:xfrm>
            <a:off x="3954733" y="4623911"/>
            <a:ext cx="111965" cy="24831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93" name="Line 42">
            <a:extLst>
              <a:ext uri="{FF2B5EF4-FFF2-40B4-BE49-F238E27FC236}">
                <a16:creationId xmlns:a16="http://schemas.microsoft.com/office/drawing/2014/main" id="{4510B035-25BE-4F52-AC47-E7DF59E5EF72}"/>
              </a:ext>
            </a:extLst>
          </p:cNvPr>
          <p:cNvSpPr>
            <a:spLocks noChangeShapeType="1"/>
          </p:cNvSpPr>
          <p:nvPr/>
        </p:nvSpPr>
        <p:spPr bwMode="auto">
          <a:xfrm flipV="1">
            <a:off x="2338404" y="5198660"/>
            <a:ext cx="4899720"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94" name="Text Box 13">
            <a:extLst>
              <a:ext uri="{FF2B5EF4-FFF2-40B4-BE49-F238E27FC236}">
                <a16:creationId xmlns:a16="http://schemas.microsoft.com/office/drawing/2014/main" id="{6D340697-ED56-45E3-A196-DBCA61DEAD08}"/>
              </a:ext>
            </a:extLst>
          </p:cNvPr>
          <p:cNvSpPr txBox="1">
            <a:spLocks noChangeArrowheads="1"/>
          </p:cNvSpPr>
          <p:nvPr/>
        </p:nvSpPr>
        <p:spPr bwMode="auto">
          <a:xfrm>
            <a:off x="6245488" y="4916120"/>
            <a:ext cx="817275"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Kivesz()</a:t>
            </a:r>
          </a:p>
        </p:txBody>
      </p:sp>
      <p:sp>
        <p:nvSpPr>
          <p:cNvPr id="100" name="Text Box 13">
            <a:extLst>
              <a:ext uri="{FF2B5EF4-FFF2-40B4-BE49-F238E27FC236}">
                <a16:creationId xmlns:a16="http://schemas.microsoft.com/office/drawing/2014/main" id="{069FB757-75A2-40A4-9C88-ADB7CB874C6B}"/>
              </a:ext>
            </a:extLst>
          </p:cNvPr>
          <p:cNvSpPr txBox="1">
            <a:spLocks noChangeArrowheads="1"/>
          </p:cNvSpPr>
          <p:nvPr/>
        </p:nvSpPr>
        <p:spPr bwMode="auto">
          <a:xfrm>
            <a:off x="4333388" y="3708411"/>
            <a:ext cx="823046"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Mutat()</a:t>
            </a:r>
          </a:p>
        </p:txBody>
      </p:sp>
      <p:sp>
        <p:nvSpPr>
          <p:cNvPr id="101" name="Text Box 13">
            <a:extLst>
              <a:ext uri="{FF2B5EF4-FFF2-40B4-BE49-F238E27FC236}">
                <a16:creationId xmlns:a16="http://schemas.microsoft.com/office/drawing/2014/main" id="{2E39D3A5-D14B-4397-B952-96722B43ECFC}"/>
              </a:ext>
            </a:extLst>
          </p:cNvPr>
          <p:cNvSpPr txBox="1">
            <a:spLocks noChangeArrowheads="1"/>
          </p:cNvSpPr>
          <p:nvPr/>
        </p:nvSpPr>
        <p:spPr bwMode="auto">
          <a:xfrm>
            <a:off x="1570965" y="4899030"/>
            <a:ext cx="671280"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loop</a:t>
            </a:r>
            <a:endParaRPr lang="hu-HU" sz="1600" dirty="0">
              <a:ea typeface="Arial Unicode MS" pitchFamily="34" charset="-128"/>
              <a:cs typeface="Arial Unicode MS" pitchFamily="34" charset="-128"/>
            </a:endParaRPr>
          </a:p>
        </p:txBody>
      </p:sp>
      <p:cxnSp>
        <p:nvCxnSpPr>
          <p:cNvPr id="102" name="Egyenes összekötő 101">
            <a:extLst>
              <a:ext uri="{FF2B5EF4-FFF2-40B4-BE49-F238E27FC236}">
                <a16:creationId xmlns:a16="http://schemas.microsoft.com/office/drawing/2014/main" id="{6EB6A82E-65B8-4D71-A0BB-AF9C485A2449}"/>
              </a:ext>
            </a:extLst>
          </p:cNvPr>
          <p:cNvCxnSpPr>
            <a:cxnSpLocks/>
          </p:cNvCxnSpPr>
          <p:nvPr/>
        </p:nvCxnSpPr>
        <p:spPr bwMode="auto">
          <a:xfrm>
            <a:off x="1582685" y="5319470"/>
            <a:ext cx="3760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3" name="Egyenes összekötő 102">
            <a:extLst>
              <a:ext uri="{FF2B5EF4-FFF2-40B4-BE49-F238E27FC236}">
                <a16:creationId xmlns:a16="http://schemas.microsoft.com/office/drawing/2014/main" id="{C542BECE-F02E-441A-B435-4313C9B1E798}"/>
              </a:ext>
            </a:extLst>
          </p:cNvPr>
          <p:cNvCxnSpPr>
            <a:cxnSpLocks/>
          </p:cNvCxnSpPr>
          <p:nvPr/>
        </p:nvCxnSpPr>
        <p:spPr bwMode="auto">
          <a:xfrm flipV="1">
            <a:off x="1962128" y="5181230"/>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5" name="Egyenes összekötő 104">
            <a:extLst>
              <a:ext uri="{FF2B5EF4-FFF2-40B4-BE49-F238E27FC236}">
                <a16:creationId xmlns:a16="http://schemas.microsoft.com/office/drawing/2014/main" id="{6497DEDF-0BFB-45E3-B586-67B81A37431D}"/>
              </a:ext>
            </a:extLst>
          </p:cNvPr>
          <p:cNvCxnSpPr>
            <a:cxnSpLocks/>
          </p:cNvCxnSpPr>
          <p:nvPr/>
        </p:nvCxnSpPr>
        <p:spPr bwMode="auto">
          <a:xfrm>
            <a:off x="2144001" y="4931525"/>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6" name="Téglalap 105">
            <a:extLst>
              <a:ext uri="{FF2B5EF4-FFF2-40B4-BE49-F238E27FC236}">
                <a16:creationId xmlns:a16="http://schemas.microsoft.com/office/drawing/2014/main" id="{44FB8118-354D-42E1-9D79-957957359790}"/>
              </a:ext>
            </a:extLst>
          </p:cNvPr>
          <p:cNvSpPr/>
          <p:nvPr/>
        </p:nvSpPr>
        <p:spPr bwMode="auto">
          <a:xfrm>
            <a:off x="1602673" y="4922575"/>
            <a:ext cx="5958642" cy="544206"/>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07" name="Téglalap 106">
            <a:extLst>
              <a:ext uri="{FF2B5EF4-FFF2-40B4-BE49-F238E27FC236}">
                <a16:creationId xmlns:a16="http://schemas.microsoft.com/office/drawing/2014/main" id="{8D21AA78-8BCC-4822-851C-881223BDE9F6}"/>
              </a:ext>
            </a:extLst>
          </p:cNvPr>
          <p:cNvSpPr/>
          <p:nvPr/>
        </p:nvSpPr>
        <p:spPr bwMode="auto">
          <a:xfrm>
            <a:off x="5494790" y="4691418"/>
            <a:ext cx="105958" cy="1583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09" name="Text Box 13">
            <a:extLst>
              <a:ext uri="{FF2B5EF4-FFF2-40B4-BE49-F238E27FC236}">
                <a16:creationId xmlns:a16="http://schemas.microsoft.com/office/drawing/2014/main" id="{48E09728-3F59-4431-A6DB-1E3E4998370D}"/>
              </a:ext>
            </a:extLst>
          </p:cNvPr>
          <p:cNvSpPr txBox="1">
            <a:spLocks noChangeArrowheads="1"/>
          </p:cNvSpPr>
          <p:nvPr/>
        </p:nvSpPr>
        <p:spPr bwMode="auto">
          <a:xfrm>
            <a:off x="4327776" y="4436882"/>
            <a:ext cx="954044"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Változik()</a:t>
            </a:r>
          </a:p>
        </p:txBody>
      </p:sp>
      <p:sp>
        <p:nvSpPr>
          <p:cNvPr id="130" name="Line 42">
            <a:extLst>
              <a:ext uri="{FF2B5EF4-FFF2-40B4-BE49-F238E27FC236}">
                <a16:creationId xmlns:a16="http://schemas.microsoft.com/office/drawing/2014/main" id="{F7DB46D3-CEC2-49DA-A023-C6C17D0D3266}"/>
              </a:ext>
            </a:extLst>
          </p:cNvPr>
          <p:cNvSpPr>
            <a:spLocks noChangeShapeType="1"/>
          </p:cNvSpPr>
          <p:nvPr/>
        </p:nvSpPr>
        <p:spPr bwMode="auto">
          <a:xfrm flipV="1">
            <a:off x="4106489" y="4715876"/>
            <a:ext cx="1371337"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39" name="Téglalap 138">
            <a:extLst>
              <a:ext uri="{FF2B5EF4-FFF2-40B4-BE49-F238E27FC236}">
                <a16:creationId xmlns:a16="http://schemas.microsoft.com/office/drawing/2014/main" id="{82C2D236-2380-4DFD-A476-58A509F1556C}"/>
              </a:ext>
            </a:extLst>
          </p:cNvPr>
          <p:cNvSpPr/>
          <p:nvPr/>
        </p:nvSpPr>
        <p:spPr bwMode="auto">
          <a:xfrm>
            <a:off x="5486354" y="3969969"/>
            <a:ext cx="105958" cy="1583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40" name="Téglalap 139">
            <a:extLst>
              <a:ext uri="{FF2B5EF4-FFF2-40B4-BE49-F238E27FC236}">
                <a16:creationId xmlns:a16="http://schemas.microsoft.com/office/drawing/2014/main" id="{7822979A-390E-41D4-B045-956DD9C1F8EE}"/>
              </a:ext>
            </a:extLst>
          </p:cNvPr>
          <p:cNvSpPr/>
          <p:nvPr/>
        </p:nvSpPr>
        <p:spPr bwMode="auto">
          <a:xfrm>
            <a:off x="5497544" y="4318759"/>
            <a:ext cx="105958" cy="1583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41" name="Téglalap 140">
            <a:extLst>
              <a:ext uri="{FF2B5EF4-FFF2-40B4-BE49-F238E27FC236}">
                <a16:creationId xmlns:a16="http://schemas.microsoft.com/office/drawing/2014/main" id="{92A14909-E47C-4EEA-933A-AC3D4B10F3BF}"/>
              </a:ext>
            </a:extLst>
          </p:cNvPr>
          <p:cNvSpPr/>
          <p:nvPr/>
        </p:nvSpPr>
        <p:spPr bwMode="auto">
          <a:xfrm>
            <a:off x="7260868" y="5181230"/>
            <a:ext cx="104216" cy="211457"/>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70" name="Line 42">
            <a:extLst>
              <a:ext uri="{FF2B5EF4-FFF2-40B4-BE49-F238E27FC236}">
                <a16:creationId xmlns:a16="http://schemas.microsoft.com/office/drawing/2014/main" id="{8974A24E-5EDA-4731-81D1-89FB6F2CF7D1}"/>
              </a:ext>
            </a:extLst>
          </p:cNvPr>
          <p:cNvSpPr>
            <a:spLocks noChangeShapeType="1"/>
          </p:cNvSpPr>
          <p:nvPr/>
        </p:nvSpPr>
        <p:spPr bwMode="auto">
          <a:xfrm flipV="1">
            <a:off x="2328492" y="4317421"/>
            <a:ext cx="1612290"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74" name="Text Box 13">
            <a:extLst>
              <a:ext uri="{FF2B5EF4-FFF2-40B4-BE49-F238E27FC236}">
                <a16:creationId xmlns:a16="http://schemas.microsoft.com/office/drawing/2014/main" id="{7951E1BB-F927-4A68-8C72-32186A5CFDE3}"/>
              </a:ext>
            </a:extLst>
          </p:cNvPr>
          <p:cNvSpPr txBox="1">
            <a:spLocks noChangeArrowheads="1"/>
          </p:cNvSpPr>
          <p:nvPr/>
        </p:nvSpPr>
        <p:spPr bwMode="auto">
          <a:xfrm>
            <a:off x="2640518" y="4035876"/>
            <a:ext cx="1017715"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Tankolás()</a:t>
            </a:r>
          </a:p>
        </p:txBody>
      </p:sp>
      <p:sp>
        <p:nvSpPr>
          <p:cNvPr id="80" name="Téglalap 79">
            <a:extLst>
              <a:ext uri="{FF2B5EF4-FFF2-40B4-BE49-F238E27FC236}">
                <a16:creationId xmlns:a16="http://schemas.microsoft.com/office/drawing/2014/main" id="{EA6E5CB4-8878-4001-B85E-FA4C0875A2AC}"/>
              </a:ext>
            </a:extLst>
          </p:cNvPr>
          <p:cNvSpPr/>
          <p:nvPr/>
        </p:nvSpPr>
        <p:spPr bwMode="auto">
          <a:xfrm>
            <a:off x="3954315" y="4279004"/>
            <a:ext cx="111965" cy="24831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85" name="Téglalap 84">
            <a:extLst>
              <a:ext uri="{FF2B5EF4-FFF2-40B4-BE49-F238E27FC236}">
                <a16:creationId xmlns:a16="http://schemas.microsoft.com/office/drawing/2014/main" id="{89B9513F-3A77-43EC-B57F-C3D9A40FEC6A}"/>
              </a:ext>
            </a:extLst>
          </p:cNvPr>
          <p:cNvSpPr/>
          <p:nvPr/>
        </p:nvSpPr>
        <p:spPr bwMode="auto">
          <a:xfrm>
            <a:off x="3948686" y="3946082"/>
            <a:ext cx="111965" cy="24831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Tree>
    <p:custDataLst>
      <p:tags r:id="rId1"/>
    </p:custDataLst>
    <p:extLst>
      <p:ext uri="{BB962C8B-B14F-4D97-AF65-F5344CB8AC3E}">
        <p14:creationId xmlns:p14="http://schemas.microsoft.com/office/powerpoint/2010/main" val="23463602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12</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Csomagszállítás</a:t>
            </a:r>
            <a:endParaRPr lang="en-US" dirty="0"/>
          </a:p>
        </p:txBody>
      </p:sp>
      <p:sp>
        <p:nvSpPr>
          <p:cNvPr id="48" name="Téglalap 47">
            <a:extLst>
              <a:ext uri="{FF2B5EF4-FFF2-40B4-BE49-F238E27FC236}">
                <a16:creationId xmlns:a16="http://schemas.microsoft.com/office/drawing/2014/main" id="{1F40EB31-A71D-4982-9E80-BB7EB89E08CB}"/>
              </a:ext>
            </a:extLst>
          </p:cNvPr>
          <p:cNvSpPr/>
          <p:nvPr/>
        </p:nvSpPr>
        <p:spPr>
          <a:xfrm>
            <a:off x="628650" y="1690296"/>
            <a:ext cx="7886700" cy="43642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0" name="Téglalap 19">
            <a:extLst>
              <a:ext uri="{FF2B5EF4-FFF2-40B4-BE49-F238E27FC236}">
                <a16:creationId xmlns:a16="http://schemas.microsoft.com/office/drawing/2014/main" id="{C86BE0D7-735F-493D-89C7-B21EDF9AAD61}"/>
              </a:ext>
            </a:extLst>
          </p:cNvPr>
          <p:cNvSpPr/>
          <p:nvPr/>
        </p:nvSpPr>
        <p:spPr>
          <a:xfrm>
            <a:off x="1957266" y="2080054"/>
            <a:ext cx="2262790" cy="134894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Jármű</a:t>
            </a:r>
          </a:p>
          <a:p>
            <a:r>
              <a:rPr lang="hu-HU" sz="1600" dirty="0">
                <a:solidFill>
                  <a:schemeClr val="tx1"/>
                </a:solidFill>
              </a:rPr>
              <a:t>fogyasztás : </a:t>
            </a:r>
            <a:r>
              <a:rPr lang="hu-HU" sz="1600" dirty="0" err="1">
                <a:solidFill>
                  <a:schemeClr val="tx1"/>
                </a:solidFill>
              </a:rPr>
              <a:t>real</a:t>
            </a:r>
            <a:endParaRPr lang="hu-HU" sz="1600" dirty="0">
              <a:solidFill>
                <a:schemeClr val="tx1"/>
              </a:solidFill>
            </a:endParaRPr>
          </a:p>
          <a:p>
            <a:r>
              <a:rPr lang="hu-HU" sz="1600" dirty="0">
                <a:solidFill>
                  <a:schemeClr val="tx1"/>
                </a:solidFill>
              </a:rPr>
              <a:t>Ellenőrzés(cím)</a:t>
            </a:r>
          </a:p>
          <a:p>
            <a:r>
              <a:rPr lang="hu-HU" sz="1600" dirty="0">
                <a:solidFill>
                  <a:schemeClr val="tx1"/>
                </a:solidFill>
              </a:rPr>
              <a:t>Tankolás(liter)</a:t>
            </a:r>
          </a:p>
          <a:p>
            <a:r>
              <a:rPr lang="hu-HU" sz="1600" dirty="0">
                <a:solidFill>
                  <a:schemeClr val="tx1"/>
                </a:solidFill>
              </a:rPr>
              <a:t>Vezetés(cím)</a:t>
            </a:r>
          </a:p>
        </p:txBody>
      </p:sp>
      <p:sp>
        <p:nvSpPr>
          <p:cNvPr id="23" name="Téglalap 22">
            <a:extLst>
              <a:ext uri="{FF2B5EF4-FFF2-40B4-BE49-F238E27FC236}">
                <a16:creationId xmlns:a16="http://schemas.microsoft.com/office/drawing/2014/main" id="{1C05FBF7-7E7B-4876-B5F0-ED8DBBB16970}"/>
              </a:ext>
            </a:extLst>
          </p:cNvPr>
          <p:cNvSpPr/>
          <p:nvPr/>
        </p:nvSpPr>
        <p:spPr>
          <a:xfrm>
            <a:off x="1957266" y="2370591"/>
            <a:ext cx="2262789" cy="26307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4" name="Téglalap 13">
            <a:extLst>
              <a:ext uri="{FF2B5EF4-FFF2-40B4-BE49-F238E27FC236}">
                <a16:creationId xmlns:a16="http://schemas.microsoft.com/office/drawing/2014/main" id="{51B1A9BC-7C65-4BA3-A189-8DE0FB1735AF}"/>
              </a:ext>
            </a:extLst>
          </p:cNvPr>
          <p:cNvSpPr/>
          <p:nvPr/>
        </p:nvSpPr>
        <p:spPr>
          <a:xfrm>
            <a:off x="960499" y="4393757"/>
            <a:ext cx="1933621" cy="131050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Benzintartály</a:t>
            </a:r>
          </a:p>
          <a:p>
            <a:r>
              <a:rPr lang="hu-HU" sz="1600" dirty="0">
                <a:solidFill>
                  <a:schemeClr val="tx1"/>
                </a:solidFill>
              </a:rPr>
              <a:t>szint : int</a:t>
            </a:r>
          </a:p>
          <a:p>
            <a:r>
              <a:rPr lang="hu-HU" sz="1600" dirty="0">
                <a:solidFill>
                  <a:schemeClr val="tx1"/>
                </a:solidFill>
              </a:rPr>
              <a:t>maximum : int</a:t>
            </a:r>
          </a:p>
          <a:p>
            <a:r>
              <a:rPr lang="hu-HU" sz="1600" dirty="0">
                <a:solidFill>
                  <a:schemeClr val="tx1"/>
                </a:solidFill>
              </a:rPr>
              <a:t>Mutat() : int</a:t>
            </a:r>
          </a:p>
          <a:p>
            <a:r>
              <a:rPr lang="hu-HU" sz="1600" dirty="0">
                <a:solidFill>
                  <a:schemeClr val="tx1"/>
                </a:solidFill>
              </a:rPr>
              <a:t>Változik(int)</a:t>
            </a:r>
          </a:p>
        </p:txBody>
      </p:sp>
      <p:sp>
        <p:nvSpPr>
          <p:cNvPr id="15" name="Téglalap 14">
            <a:extLst>
              <a:ext uri="{FF2B5EF4-FFF2-40B4-BE49-F238E27FC236}">
                <a16:creationId xmlns:a16="http://schemas.microsoft.com/office/drawing/2014/main" id="{18CA09B3-66A4-4F28-9B9D-01FFA13E28C2}"/>
              </a:ext>
            </a:extLst>
          </p:cNvPr>
          <p:cNvSpPr/>
          <p:nvPr/>
        </p:nvSpPr>
        <p:spPr>
          <a:xfrm>
            <a:off x="960500" y="4684293"/>
            <a:ext cx="1933620" cy="48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cxnSp>
        <p:nvCxnSpPr>
          <p:cNvPr id="8" name="Összekötő: szögletes 7">
            <a:extLst>
              <a:ext uri="{FF2B5EF4-FFF2-40B4-BE49-F238E27FC236}">
                <a16:creationId xmlns:a16="http://schemas.microsoft.com/office/drawing/2014/main" id="{EED117C8-C755-4634-8097-01225330C526}"/>
              </a:ext>
            </a:extLst>
          </p:cNvPr>
          <p:cNvCxnSpPr>
            <a:cxnSpLocks/>
            <a:stCxn id="14" idx="0"/>
            <a:endCxn id="16" idx="2"/>
          </p:cNvCxnSpPr>
          <p:nvPr/>
        </p:nvCxnSpPr>
        <p:spPr>
          <a:xfrm rot="5400000" flipH="1" flipV="1">
            <a:off x="2147319" y="3452416"/>
            <a:ext cx="721333" cy="116135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églalap 20">
            <a:extLst>
              <a:ext uri="{FF2B5EF4-FFF2-40B4-BE49-F238E27FC236}">
                <a16:creationId xmlns:a16="http://schemas.microsoft.com/office/drawing/2014/main" id="{AF4E16D1-9580-43E0-BB66-6CBF6141C432}"/>
              </a:ext>
            </a:extLst>
          </p:cNvPr>
          <p:cNvSpPr/>
          <p:nvPr/>
        </p:nvSpPr>
        <p:spPr>
          <a:xfrm>
            <a:off x="3240553" y="4393757"/>
            <a:ext cx="1729775" cy="110823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Rakodótér</a:t>
            </a:r>
          </a:p>
          <a:p>
            <a:r>
              <a:rPr lang="hu-HU" sz="1600" dirty="0">
                <a:solidFill>
                  <a:schemeClr val="tx1"/>
                </a:solidFill>
              </a:rPr>
              <a:t>kapacitás : int</a:t>
            </a:r>
          </a:p>
          <a:p>
            <a:r>
              <a:rPr lang="hu-HU" sz="1600" dirty="0">
                <a:solidFill>
                  <a:schemeClr val="tx1"/>
                </a:solidFill>
              </a:rPr>
              <a:t>Betesz(Csomag)</a:t>
            </a:r>
          </a:p>
          <a:p>
            <a:r>
              <a:rPr lang="hu-HU" sz="1600" dirty="0">
                <a:solidFill>
                  <a:schemeClr val="tx1"/>
                </a:solidFill>
              </a:rPr>
              <a:t>Kivesz() : Csomag</a:t>
            </a:r>
          </a:p>
        </p:txBody>
      </p:sp>
      <p:sp>
        <p:nvSpPr>
          <p:cNvPr id="22" name="Téglalap 21">
            <a:extLst>
              <a:ext uri="{FF2B5EF4-FFF2-40B4-BE49-F238E27FC236}">
                <a16:creationId xmlns:a16="http://schemas.microsoft.com/office/drawing/2014/main" id="{17205E25-34D7-46D0-9D7D-7FA68278C841}"/>
              </a:ext>
            </a:extLst>
          </p:cNvPr>
          <p:cNvSpPr/>
          <p:nvPr/>
        </p:nvSpPr>
        <p:spPr>
          <a:xfrm>
            <a:off x="3240554" y="4684294"/>
            <a:ext cx="1729774" cy="2715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32" name="Téglalap 31">
            <a:extLst>
              <a:ext uri="{FF2B5EF4-FFF2-40B4-BE49-F238E27FC236}">
                <a16:creationId xmlns:a16="http://schemas.microsoft.com/office/drawing/2014/main" id="{3E7C24BD-407C-4439-8DE4-DAEF1E0767A7}"/>
              </a:ext>
            </a:extLst>
          </p:cNvPr>
          <p:cNvSpPr/>
          <p:nvPr/>
        </p:nvSpPr>
        <p:spPr>
          <a:xfrm>
            <a:off x="6090983" y="4393254"/>
            <a:ext cx="1729775" cy="110823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Csomag</a:t>
            </a:r>
          </a:p>
          <a:p>
            <a:r>
              <a:rPr lang="hu-HU" sz="1600" dirty="0">
                <a:solidFill>
                  <a:schemeClr val="tx1"/>
                </a:solidFill>
              </a:rPr>
              <a:t>cím : </a:t>
            </a:r>
            <a:r>
              <a:rPr lang="hu-HU" sz="1600" dirty="0" err="1">
                <a:solidFill>
                  <a:schemeClr val="tx1"/>
                </a:solidFill>
              </a:rPr>
              <a:t>string</a:t>
            </a:r>
            <a:endParaRPr lang="hu-HU" sz="1600" dirty="0">
              <a:solidFill>
                <a:schemeClr val="tx1"/>
              </a:solidFill>
            </a:endParaRPr>
          </a:p>
        </p:txBody>
      </p:sp>
      <p:sp>
        <p:nvSpPr>
          <p:cNvPr id="33" name="Téglalap 32">
            <a:extLst>
              <a:ext uri="{FF2B5EF4-FFF2-40B4-BE49-F238E27FC236}">
                <a16:creationId xmlns:a16="http://schemas.microsoft.com/office/drawing/2014/main" id="{159A3DF5-27CC-4E2E-9DE2-5BE5A8110D30}"/>
              </a:ext>
            </a:extLst>
          </p:cNvPr>
          <p:cNvSpPr/>
          <p:nvPr/>
        </p:nvSpPr>
        <p:spPr>
          <a:xfrm>
            <a:off x="6090984" y="4683791"/>
            <a:ext cx="1729774" cy="2715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cxnSp>
        <p:nvCxnSpPr>
          <p:cNvPr id="37" name="Egyenes összekötő nyíllal 36">
            <a:extLst>
              <a:ext uri="{FF2B5EF4-FFF2-40B4-BE49-F238E27FC236}">
                <a16:creationId xmlns:a16="http://schemas.microsoft.com/office/drawing/2014/main" id="{D562806C-CB6E-434E-97DE-BB5ED8AA355B}"/>
              </a:ext>
            </a:extLst>
          </p:cNvPr>
          <p:cNvCxnSpPr>
            <a:cxnSpLocks/>
            <a:stCxn id="32" idx="1"/>
            <a:endCxn id="21" idx="3"/>
          </p:cNvCxnSpPr>
          <p:nvPr/>
        </p:nvCxnSpPr>
        <p:spPr>
          <a:xfrm flipH="1">
            <a:off x="4970328" y="4947370"/>
            <a:ext cx="1120655" cy="503"/>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ombusz 40">
            <a:extLst>
              <a:ext uri="{FF2B5EF4-FFF2-40B4-BE49-F238E27FC236}">
                <a16:creationId xmlns:a16="http://schemas.microsoft.com/office/drawing/2014/main" id="{8B3DB1C8-9BE5-4169-91FC-E40107B2701A}"/>
              </a:ext>
            </a:extLst>
          </p:cNvPr>
          <p:cNvSpPr/>
          <p:nvPr/>
        </p:nvSpPr>
        <p:spPr>
          <a:xfrm rot="16200000">
            <a:off x="5019154" y="4828024"/>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0" name="Szövegdoboz 39">
            <a:extLst>
              <a:ext uri="{FF2B5EF4-FFF2-40B4-BE49-F238E27FC236}">
                <a16:creationId xmlns:a16="http://schemas.microsoft.com/office/drawing/2014/main" id="{32004D20-6118-4D7C-BE57-C45E888294CA}"/>
              </a:ext>
            </a:extLst>
          </p:cNvPr>
          <p:cNvSpPr txBox="1"/>
          <p:nvPr/>
        </p:nvSpPr>
        <p:spPr>
          <a:xfrm>
            <a:off x="5778043" y="4925733"/>
            <a:ext cx="300082" cy="369332"/>
          </a:xfrm>
          <a:prstGeom prst="rect">
            <a:avLst/>
          </a:prstGeom>
          <a:noFill/>
        </p:spPr>
        <p:txBody>
          <a:bodyPr wrap="none" rtlCol="0">
            <a:spAutoFit/>
          </a:bodyPr>
          <a:lstStyle/>
          <a:p>
            <a:r>
              <a:rPr lang="hu-HU" dirty="0"/>
              <a:t>*</a:t>
            </a:r>
          </a:p>
        </p:txBody>
      </p:sp>
      <p:cxnSp>
        <p:nvCxnSpPr>
          <p:cNvPr id="43" name="Egyenes összekötő nyíllal 42">
            <a:extLst>
              <a:ext uri="{FF2B5EF4-FFF2-40B4-BE49-F238E27FC236}">
                <a16:creationId xmlns:a16="http://schemas.microsoft.com/office/drawing/2014/main" id="{4A3AE7B4-7643-40E1-BE43-6435AF9E355D}"/>
              </a:ext>
            </a:extLst>
          </p:cNvPr>
          <p:cNvCxnSpPr>
            <a:cxnSpLocks/>
          </p:cNvCxnSpPr>
          <p:nvPr/>
        </p:nvCxnSpPr>
        <p:spPr>
          <a:xfrm>
            <a:off x="4212844" y="2856311"/>
            <a:ext cx="1902206"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Rombusz 15">
            <a:extLst>
              <a:ext uri="{FF2B5EF4-FFF2-40B4-BE49-F238E27FC236}">
                <a16:creationId xmlns:a16="http://schemas.microsoft.com/office/drawing/2014/main" id="{592202DC-4E40-493D-A15B-37FE0C25E106}"/>
              </a:ext>
            </a:extLst>
          </p:cNvPr>
          <p:cNvSpPr/>
          <p:nvPr/>
        </p:nvSpPr>
        <p:spPr>
          <a:xfrm>
            <a:off x="3017638" y="3432727"/>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35" name="Összekötő: szögletes 34">
            <a:extLst>
              <a:ext uri="{FF2B5EF4-FFF2-40B4-BE49-F238E27FC236}">
                <a16:creationId xmlns:a16="http://schemas.microsoft.com/office/drawing/2014/main" id="{6364B084-84A8-42F3-BE74-5C6E038CA0ED}"/>
              </a:ext>
            </a:extLst>
          </p:cNvPr>
          <p:cNvCxnSpPr>
            <a:cxnSpLocks/>
            <a:stCxn id="21" idx="0"/>
            <a:endCxn id="16" idx="2"/>
          </p:cNvCxnSpPr>
          <p:nvPr/>
        </p:nvCxnSpPr>
        <p:spPr>
          <a:xfrm rot="16200000" flipV="1">
            <a:off x="3236385" y="3524700"/>
            <a:ext cx="721333" cy="101678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églalap 27">
            <a:extLst>
              <a:ext uri="{FF2B5EF4-FFF2-40B4-BE49-F238E27FC236}">
                <a16:creationId xmlns:a16="http://schemas.microsoft.com/office/drawing/2014/main" id="{560B57F2-5662-483A-9E3E-84F9595179B3}"/>
              </a:ext>
            </a:extLst>
          </p:cNvPr>
          <p:cNvSpPr/>
          <p:nvPr/>
        </p:nvSpPr>
        <p:spPr>
          <a:xfrm>
            <a:off x="6078125" y="2080054"/>
            <a:ext cx="2048447" cy="132455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Futár</a:t>
            </a:r>
          </a:p>
          <a:p>
            <a:r>
              <a:rPr lang="hu-HU" sz="1600" dirty="0">
                <a:solidFill>
                  <a:schemeClr val="tx1"/>
                </a:solidFill>
              </a:rPr>
              <a:t> </a:t>
            </a:r>
          </a:p>
          <a:p>
            <a:r>
              <a:rPr lang="hu-HU" sz="1600" dirty="0">
                <a:solidFill>
                  <a:schemeClr val="tx1"/>
                </a:solidFill>
              </a:rPr>
              <a:t>Felvesz() : Csomag</a:t>
            </a:r>
          </a:p>
          <a:p>
            <a:r>
              <a:rPr lang="hu-HU" sz="1600" dirty="0">
                <a:solidFill>
                  <a:schemeClr val="tx1"/>
                </a:solidFill>
              </a:rPr>
              <a:t>Berakodik(Jármű)</a:t>
            </a:r>
          </a:p>
          <a:p>
            <a:r>
              <a:rPr lang="hu-HU" sz="1600" dirty="0">
                <a:solidFill>
                  <a:schemeClr val="tx1"/>
                </a:solidFill>
              </a:rPr>
              <a:t>Kiszállít(Jármű)</a:t>
            </a:r>
          </a:p>
          <a:p>
            <a:endParaRPr lang="hu-HU" sz="1600" dirty="0">
              <a:solidFill>
                <a:schemeClr val="tx1"/>
              </a:solidFill>
            </a:endParaRPr>
          </a:p>
        </p:txBody>
      </p:sp>
      <p:sp>
        <p:nvSpPr>
          <p:cNvPr id="29" name="Téglalap 28">
            <a:extLst>
              <a:ext uri="{FF2B5EF4-FFF2-40B4-BE49-F238E27FC236}">
                <a16:creationId xmlns:a16="http://schemas.microsoft.com/office/drawing/2014/main" id="{87A18265-0009-4CD3-8331-8B77150E3B3D}"/>
              </a:ext>
            </a:extLst>
          </p:cNvPr>
          <p:cNvSpPr/>
          <p:nvPr/>
        </p:nvSpPr>
        <p:spPr>
          <a:xfrm>
            <a:off x="6078124" y="2370591"/>
            <a:ext cx="2048448" cy="24854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4" name="Háromszög 23">
            <a:extLst>
              <a:ext uri="{FF2B5EF4-FFF2-40B4-BE49-F238E27FC236}">
                <a16:creationId xmlns:a16="http://schemas.microsoft.com/office/drawing/2014/main" id="{975A3E09-66B0-4DD7-BCCC-BCD2031F8ECC}"/>
              </a:ext>
            </a:extLst>
          </p:cNvPr>
          <p:cNvSpPr/>
          <p:nvPr/>
        </p:nvSpPr>
        <p:spPr>
          <a:xfrm rot="16200000">
            <a:off x="4841792" y="2638128"/>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5" name="Szövegdoboz 24">
            <a:extLst>
              <a:ext uri="{FF2B5EF4-FFF2-40B4-BE49-F238E27FC236}">
                <a16:creationId xmlns:a16="http://schemas.microsoft.com/office/drawing/2014/main" id="{2B185E5C-E895-4A37-907A-CB246DE901B5}"/>
              </a:ext>
            </a:extLst>
          </p:cNvPr>
          <p:cNvSpPr txBox="1"/>
          <p:nvPr/>
        </p:nvSpPr>
        <p:spPr>
          <a:xfrm>
            <a:off x="4977423" y="2534392"/>
            <a:ext cx="623825" cy="338554"/>
          </a:xfrm>
          <a:prstGeom prst="rect">
            <a:avLst/>
          </a:prstGeom>
          <a:noFill/>
        </p:spPr>
        <p:txBody>
          <a:bodyPr wrap="none" rtlCol="0">
            <a:spAutoFit/>
          </a:bodyPr>
          <a:lstStyle/>
          <a:p>
            <a:pPr algn="ctr"/>
            <a:r>
              <a:rPr lang="hu-HU" sz="1600" dirty="0"/>
              <a:t>vezet</a:t>
            </a:r>
          </a:p>
        </p:txBody>
      </p:sp>
    </p:spTree>
    <p:extLst>
      <p:ext uri="{BB962C8B-B14F-4D97-AF65-F5344CB8AC3E}">
        <p14:creationId xmlns:p14="http://schemas.microsoft.com/office/powerpoint/2010/main" val="379131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églalap 47">
            <a:extLst>
              <a:ext uri="{FF2B5EF4-FFF2-40B4-BE49-F238E27FC236}">
                <a16:creationId xmlns:a16="http://schemas.microsoft.com/office/drawing/2014/main" id="{1F40EB31-A71D-4982-9E80-BB7EB89E08CB}"/>
              </a:ext>
            </a:extLst>
          </p:cNvPr>
          <p:cNvSpPr/>
          <p:nvPr/>
        </p:nvSpPr>
        <p:spPr>
          <a:xfrm>
            <a:off x="256644" y="1020932"/>
            <a:ext cx="8546888" cy="5335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13</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Csomagszállítás</a:t>
            </a:r>
            <a:endParaRPr lang="en-US" dirty="0"/>
          </a:p>
        </p:txBody>
      </p:sp>
      <p:sp>
        <p:nvSpPr>
          <p:cNvPr id="20" name="Téglalap 19">
            <a:extLst>
              <a:ext uri="{FF2B5EF4-FFF2-40B4-BE49-F238E27FC236}">
                <a16:creationId xmlns:a16="http://schemas.microsoft.com/office/drawing/2014/main" id="{C86BE0D7-735F-493D-89C7-B21EDF9AAD61}"/>
              </a:ext>
            </a:extLst>
          </p:cNvPr>
          <p:cNvSpPr/>
          <p:nvPr/>
        </p:nvSpPr>
        <p:spPr>
          <a:xfrm>
            <a:off x="1295969" y="1427374"/>
            <a:ext cx="3416422" cy="1579816"/>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Jármű</a:t>
            </a:r>
          </a:p>
          <a:p>
            <a:r>
              <a:rPr lang="hu-HU" sz="1600" dirty="0">
                <a:solidFill>
                  <a:schemeClr val="tx1"/>
                </a:solidFill>
              </a:rPr>
              <a:t>- fogyasztás : </a:t>
            </a:r>
            <a:r>
              <a:rPr lang="hu-HU" sz="1600" dirty="0" err="1">
                <a:solidFill>
                  <a:schemeClr val="tx1"/>
                </a:solidFill>
              </a:rPr>
              <a:t>real</a:t>
            </a:r>
            <a:r>
              <a:rPr lang="hu-HU" sz="1600" dirty="0">
                <a:solidFill>
                  <a:schemeClr val="tx1"/>
                </a:solidFill>
              </a:rPr>
              <a:t>    { &gt; 0 }</a:t>
            </a:r>
          </a:p>
          <a:p>
            <a:r>
              <a:rPr lang="hu-HU" sz="1600" dirty="0">
                <a:solidFill>
                  <a:schemeClr val="tx1"/>
                </a:solidFill>
              </a:rPr>
              <a:t>+ Ellenőrzés(</a:t>
            </a:r>
            <a:r>
              <a:rPr lang="hu-HU" sz="1600" dirty="0" err="1">
                <a:solidFill>
                  <a:schemeClr val="tx1"/>
                </a:solidFill>
              </a:rPr>
              <a:t>cím:string</a:t>
            </a:r>
            <a:r>
              <a:rPr lang="hu-HU" sz="1600" dirty="0">
                <a:solidFill>
                  <a:schemeClr val="tx1"/>
                </a:solidFill>
              </a:rPr>
              <a:t>) : int {</a:t>
            </a:r>
            <a:r>
              <a:rPr lang="hu-HU" sz="1600" dirty="0" err="1">
                <a:solidFill>
                  <a:schemeClr val="tx1"/>
                </a:solidFill>
              </a:rPr>
              <a:t>query</a:t>
            </a:r>
            <a:r>
              <a:rPr lang="hu-HU" sz="1600" dirty="0">
                <a:solidFill>
                  <a:schemeClr val="tx1"/>
                </a:solidFill>
              </a:rPr>
              <a:t>}</a:t>
            </a:r>
          </a:p>
          <a:p>
            <a:r>
              <a:rPr lang="hu-HU" sz="1600" dirty="0">
                <a:solidFill>
                  <a:schemeClr val="tx1"/>
                </a:solidFill>
              </a:rPr>
              <a:t>+ Tankolás(</a:t>
            </a:r>
            <a:r>
              <a:rPr lang="hu-HU" sz="1600" dirty="0" err="1">
                <a:solidFill>
                  <a:schemeClr val="tx1"/>
                </a:solidFill>
              </a:rPr>
              <a:t>liter:int</a:t>
            </a:r>
            <a:r>
              <a:rPr lang="hu-HU" sz="1600" dirty="0">
                <a:solidFill>
                  <a:schemeClr val="tx1"/>
                </a:solidFill>
              </a:rPr>
              <a:t>) : </a:t>
            </a:r>
            <a:r>
              <a:rPr lang="hu-HU" sz="1600" dirty="0" err="1">
                <a:solidFill>
                  <a:schemeClr val="tx1"/>
                </a:solidFill>
              </a:rPr>
              <a:t>void</a:t>
            </a:r>
            <a:endParaRPr lang="hu-HU" sz="1600" dirty="0">
              <a:solidFill>
                <a:schemeClr val="tx1"/>
              </a:solidFill>
            </a:endParaRPr>
          </a:p>
          <a:p>
            <a:r>
              <a:rPr lang="hu-HU" sz="1600" dirty="0">
                <a:solidFill>
                  <a:schemeClr val="tx1"/>
                </a:solidFill>
              </a:rPr>
              <a:t>- Távolság(</a:t>
            </a:r>
            <a:r>
              <a:rPr lang="hu-HU" sz="1600" dirty="0" err="1">
                <a:solidFill>
                  <a:schemeClr val="tx1"/>
                </a:solidFill>
              </a:rPr>
              <a:t>cím:string</a:t>
            </a:r>
            <a:r>
              <a:rPr lang="hu-HU" sz="1600" dirty="0">
                <a:solidFill>
                  <a:schemeClr val="tx1"/>
                </a:solidFill>
              </a:rPr>
              <a:t>) : int {</a:t>
            </a:r>
            <a:r>
              <a:rPr lang="hu-HU" sz="1600" dirty="0" err="1">
                <a:solidFill>
                  <a:schemeClr val="tx1"/>
                </a:solidFill>
              </a:rPr>
              <a:t>query</a:t>
            </a:r>
            <a:r>
              <a:rPr lang="hu-HU" sz="1600" dirty="0">
                <a:solidFill>
                  <a:schemeClr val="tx1"/>
                </a:solidFill>
              </a:rPr>
              <a:t>}</a:t>
            </a:r>
          </a:p>
          <a:p>
            <a:r>
              <a:rPr lang="hu-HU" sz="1600" dirty="0">
                <a:solidFill>
                  <a:schemeClr val="tx1"/>
                </a:solidFill>
              </a:rPr>
              <a:t>+ Vezetés(</a:t>
            </a:r>
            <a:r>
              <a:rPr lang="hu-HU" sz="1600" dirty="0" err="1">
                <a:solidFill>
                  <a:schemeClr val="tx1"/>
                </a:solidFill>
              </a:rPr>
              <a:t>cím:string</a:t>
            </a:r>
            <a:r>
              <a:rPr lang="hu-HU" sz="1600" dirty="0">
                <a:solidFill>
                  <a:schemeClr val="tx1"/>
                </a:solidFill>
              </a:rPr>
              <a:t>) : </a:t>
            </a:r>
            <a:r>
              <a:rPr lang="hu-HU" sz="1600" dirty="0" err="1">
                <a:solidFill>
                  <a:schemeClr val="tx1"/>
                </a:solidFill>
              </a:rPr>
              <a:t>void</a:t>
            </a:r>
            <a:endParaRPr lang="hu-HU" sz="1600" dirty="0">
              <a:solidFill>
                <a:schemeClr val="tx1"/>
              </a:solidFill>
            </a:endParaRPr>
          </a:p>
        </p:txBody>
      </p:sp>
      <p:sp>
        <p:nvSpPr>
          <p:cNvPr id="23" name="Téglalap 22">
            <a:extLst>
              <a:ext uri="{FF2B5EF4-FFF2-40B4-BE49-F238E27FC236}">
                <a16:creationId xmlns:a16="http://schemas.microsoft.com/office/drawing/2014/main" id="{1C05FBF7-7E7B-4876-B5F0-ED8DBBB16970}"/>
              </a:ext>
            </a:extLst>
          </p:cNvPr>
          <p:cNvSpPr/>
          <p:nvPr/>
        </p:nvSpPr>
        <p:spPr>
          <a:xfrm>
            <a:off x="1295969" y="1717910"/>
            <a:ext cx="3416421" cy="24601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4" name="Téglalap 13">
            <a:extLst>
              <a:ext uri="{FF2B5EF4-FFF2-40B4-BE49-F238E27FC236}">
                <a16:creationId xmlns:a16="http://schemas.microsoft.com/office/drawing/2014/main" id="{51B1A9BC-7C65-4BA3-A189-8DE0FB1735AF}"/>
              </a:ext>
            </a:extLst>
          </p:cNvPr>
          <p:cNvSpPr/>
          <p:nvPr/>
        </p:nvSpPr>
        <p:spPr>
          <a:xfrm>
            <a:off x="504683" y="4324382"/>
            <a:ext cx="2176692" cy="131773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Benzintartály</a:t>
            </a:r>
          </a:p>
          <a:p>
            <a:r>
              <a:rPr lang="hu-HU" sz="1600" dirty="0">
                <a:solidFill>
                  <a:schemeClr val="tx1"/>
                </a:solidFill>
              </a:rPr>
              <a:t>- szint : int            { &gt; 0 }</a:t>
            </a:r>
          </a:p>
          <a:p>
            <a:r>
              <a:rPr lang="hu-HU" sz="1600" dirty="0">
                <a:solidFill>
                  <a:schemeClr val="tx1"/>
                </a:solidFill>
              </a:rPr>
              <a:t>- maximum : int  { &gt; 0 }</a:t>
            </a:r>
          </a:p>
          <a:p>
            <a:r>
              <a:rPr lang="hu-HU" sz="1600" dirty="0">
                <a:solidFill>
                  <a:schemeClr val="tx1"/>
                </a:solidFill>
              </a:rPr>
              <a:t>+ </a:t>
            </a:r>
            <a:r>
              <a:rPr lang="hu-HU" sz="1600" dirty="0" err="1">
                <a:solidFill>
                  <a:schemeClr val="tx1"/>
                </a:solidFill>
              </a:rPr>
              <a:t>getSzint</a:t>
            </a:r>
            <a:r>
              <a:rPr lang="hu-HU" sz="1600" dirty="0">
                <a:solidFill>
                  <a:schemeClr val="tx1"/>
                </a:solidFill>
              </a:rPr>
              <a:t>() : int {</a:t>
            </a:r>
            <a:r>
              <a:rPr lang="hu-HU" sz="1600" dirty="0" err="1">
                <a:solidFill>
                  <a:schemeClr val="tx1"/>
                </a:solidFill>
              </a:rPr>
              <a:t>query</a:t>
            </a:r>
            <a:r>
              <a:rPr lang="hu-HU" sz="1600" dirty="0">
                <a:solidFill>
                  <a:schemeClr val="tx1"/>
                </a:solidFill>
              </a:rPr>
              <a:t>}</a:t>
            </a:r>
          </a:p>
          <a:p>
            <a:r>
              <a:rPr lang="hu-HU" sz="1600" dirty="0">
                <a:solidFill>
                  <a:schemeClr val="tx1"/>
                </a:solidFill>
              </a:rPr>
              <a:t>+ Változik(int) : int</a:t>
            </a:r>
          </a:p>
        </p:txBody>
      </p:sp>
      <p:sp>
        <p:nvSpPr>
          <p:cNvPr id="15" name="Téglalap 14">
            <a:extLst>
              <a:ext uri="{FF2B5EF4-FFF2-40B4-BE49-F238E27FC236}">
                <a16:creationId xmlns:a16="http://schemas.microsoft.com/office/drawing/2014/main" id="{18CA09B3-66A4-4F28-9B9D-01FFA13E28C2}"/>
              </a:ext>
            </a:extLst>
          </p:cNvPr>
          <p:cNvSpPr/>
          <p:nvPr/>
        </p:nvSpPr>
        <p:spPr>
          <a:xfrm>
            <a:off x="504683" y="4614918"/>
            <a:ext cx="2176691" cy="48341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cxnSp>
        <p:nvCxnSpPr>
          <p:cNvPr id="8" name="Összekötő: szögletes 7">
            <a:extLst>
              <a:ext uri="{FF2B5EF4-FFF2-40B4-BE49-F238E27FC236}">
                <a16:creationId xmlns:a16="http://schemas.microsoft.com/office/drawing/2014/main" id="{EED117C8-C755-4634-8097-01225330C526}"/>
              </a:ext>
            </a:extLst>
          </p:cNvPr>
          <p:cNvCxnSpPr>
            <a:cxnSpLocks/>
            <a:stCxn id="14" idx="0"/>
            <a:endCxn id="16" idx="2"/>
          </p:cNvCxnSpPr>
          <p:nvPr/>
        </p:nvCxnSpPr>
        <p:spPr>
          <a:xfrm rot="5400000" flipH="1" flipV="1">
            <a:off x="1738256" y="3092305"/>
            <a:ext cx="1086851" cy="137730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églalap 20">
            <a:extLst>
              <a:ext uri="{FF2B5EF4-FFF2-40B4-BE49-F238E27FC236}">
                <a16:creationId xmlns:a16="http://schemas.microsoft.com/office/drawing/2014/main" id="{AF4E16D1-9580-43E0-BB66-6CBF6141C432}"/>
              </a:ext>
            </a:extLst>
          </p:cNvPr>
          <p:cNvSpPr/>
          <p:nvPr/>
        </p:nvSpPr>
        <p:spPr>
          <a:xfrm>
            <a:off x="3084082" y="4324382"/>
            <a:ext cx="2517670" cy="178458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Rakodótér</a:t>
            </a:r>
          </a:p>
          <a:p>
            <a:r>
              <a:rPr lang="hu-HU" sz="1600" dirty="0">
                <a:solidFill>
                  <a:schemeClr val="tx1"/>
                </a:solidFill>
              </a:rPr>
              <a:t>- kapacitás : int { &gt; 0 }</a:t>
            </a:r>
          </a:p>
          <a:p>
            <a:r>
              <a:rPr lang="hu-HU" sz="1600" dirty="0">
                <a:solidFill>
                  <a:schemeClr val="tx1"/>
                </a:solidFill>
              </a:rPr>
              <a:t>+ </a:t>
            </a:r>
            <a:r>
              <a:rPr lang="hu-HU" sz="1600" dirty="0" err="1">
                <a:solidFill>
                  <a:schemeClr val="tx1"/>
                </a:solidFill>
              </a:rPr>
              <a:t>getSzabad</a:t>
            </a:r>
            <a:r>
              <a:rPr lang="hu-HU" sz="1600" dirty="0">
                <a:solidFill>
                  <a:schemeClr val="tx1"/>
                </a:solidFill>
              </a:rPr>
              <a:t>() : int {</a:t>
            </a:r>
            <a:r>
              <a:rPr lang="hu-HU" sz="1600" dirty="0" err="1">
                <a:solidFill>
                  <a:schemeClr val="tx1"/>
                </a:solidFill>
              </a:rPr>
              <a:t>query</a:t>
            </a:r>
            <a:r>
              <a:rPr lang="hu-HU" sz="1600" dirty="0">
                <a:solidFill>
                  <a:schemeClr val="tx1"/>
                </a:solidFill>
              </a:rPr>
              <a:t>}</a:t>
            </a:r>
          </a:p>
          <a:p>
            <a:r>
              <a:rPr lang="hu-HU" sz="1600" dirty="0">
                <a:solidFill>
                  <a:schemeClr val="tx1"/>
                </a:solidFill>
              </a:rPr>
              <a:t>+ Betesz(</a:t>
            </a:r>
            <a:r>
              <a:rPr lang="hu-HU" sz="1600" dirty="0" err="1">
                <a:solidFill>
                  <a:schemeClr val="tx1"/>
                </a:solidFill>
              </a:rPr>
              <a:t>p:Csomag</a:t>
            </a:r>
            <a:r>
              <a:rPr lang="hu-HU" sz="1600" dirty="0">
                <a:solidFill>
                  <a:schemeClr val="tx1"/>
                </a:solidFill>
              </a:rPr>
              <a:t>)</a:t>
            </a:r>
          </a:p>
          <a:p>
            <a:r>
              <a:rPr lang="hu-HU" sz="1600" dirty="0">
                <a:solidFill>
                  <a:schemeClr val="tx1"/>
                </a:solidFill>
              </a:rPr>
              <a:t>+ Kivesz() : Csomag</a:t>
            </a:r>
          </a:p>
          <a:p>
            <a:r>
              <a:rPr lang="hu-HU" sz="1600" dirty="0">
                <a:solidFill>
                  <a:schemeClr val="tx1"/>
                </a:solidFill>
              </a:rPr>
              <a:t>+ Üres() : </a:t>
            </a:r>
            <a:r>
              <a:rPr lang="hu-HU" sz="1600" dirty="0" err="1">
                <a:solidFill>
                  <a:schemeClr val="tx1"/>
                </a:solidFill>
              </a:rPr>
              <a:t>bool</a:t>
            </a:r>
            <a:r>
              <a:rPr lang="hu-HU" sz="1600" dirty="0">
                <a:solidFill>
                  <a:schemeClr val="tx1"/>
                </a:solidFill>
              </a:rPr>
              <a:t> {</a:t>
            </a:r>
            <a:r>
              <a:rPr lang="hu-HU" sz="1600" dirty="0" err="1">
                <a:solidFill>
                  <a:schemeClr val="tx1"/>
                </a:solidFill>
              </a:rPr>
              <a:t>query</a:t>
            </a:r>
            <a:r>
              <a:rPr lang="hu-HU" sz="1600" dirty="0">
                <a:solidFill>
                  <a:schemeClr val="tx1"/>
                </a:solidFill>
              </a:rPr>
              <a:t>}</a:t>
            </a:r>
          </a:p>
          <a:p>
            <a:r>
              <a:rPr lang="hu-HU" sz="1600" dirty="0">
                <a:solidFill>
                  <a:schemeClr val="tx1"/>
                </a:solidFill>
              </a:rPr>
              <a:t>+ Választ() : Csomag {</a:t>
            </a:r>
            <a:r>
              <a:rPr lang="hu-HU" sz="1600" dirty="0" err="1">
                <a:solidFill>
                  <a:schemeClr val="tx1"/>
                </a:solidFill>
              </a:rPr>
              <a:t>query</a:t>
            </a:r>
            <a:r>
              <a:rPr lang="hu-HU" sz="1600" dirty="0">
                <a:solidFill>
                  <a:schemeClr val="tx1"/>
                </a:solidFill>
              </a:rPr>
              <a:t>}</a:t>
            </a:r>
          </a:p>
        </p:txBody>
      </p:sp>
      <p:sp>
        <p:nvSpPr>
          <p:cNvPr id="22" name="Téglalap 21">
            <a:extLst>
              <a:ext uri="{FF2B5EF4-FFF2-40B4-BE49-F238E27FC236}">
                <a16:creationId xmlns:a16="http://schemas.microsoft.com/office/drawing/2014/main" id="{17205E25-34D7-46D0-9D7D-7FA68278C841}"/>
              </a:ext>
            </a:extLst>
          </p:cNvPr>
          <p:cNvSpPr/>
          <p:nvPr/>
        </p:nvSpPr>
        <p:spPr>
          <a:xfrm>
            <a:off x="3084082" y="4621646"/>
            <a:ext cx="2517669" cy="2643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6" name="Rombusz 15">
            <a:extLst>
              <a:ext uri="{FF2B5EF4-FFF2-40B4-BE49-F238E27FC236}">
                <a16:creationId xmlns:a16="http://schemas.microsoft.com/office/drawing/2014/main" id="{592202DC-4E40-493D-A15B-37FE0C25E106}"/>
              </a:ext>
            </a:extLst>
          </p:cNvPr>
          <p:cNvSpPr/>
          <p:nvPr/>
        </p:nvSpPr>
        <p:spPr>
          <a:xfrm>
            <a:off x="2899311" y="2997834"/>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37" name="Egyenes összekötő nyíllal 36">
            <a:extLst>
              <a:ext uri="{FF2B5EF4-FFF2-40B4-BE49-F238E27FC236}">
                <a16:creationId xmlns:a16="http://schemas.microsoft.com/office/drawing/2014/main" id="{D562806C-CB6E-434E-97DE-BB5ED8AA355B}"/>
              </a:ext>
            </a:extLst>
          </p:cNvPr>
          <p:cNvCxnSpPr>
            <a:cxnSpLocks/>
            <a:stCxn id="32" idx="1"/>
            <a:endCxn id="41" idx="2"/>
          </p:cNvCxnSpPr>
          <p:nvPr/>
        </p:nvCxnSpPr>
        <p:spPr>
          <a:xfrm flipH="1" flipV="1">
            <a:off x="5864026" y="4885224"/>
            <a:ext cx="1056543" cy="1"/>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Rombusz 40">
            <a:extLst>
              <a:ext uri="{FF2B5EF4-FFF2-40B4-BE49-F238E27FC236}">
                <a16:creationId xmlns:a16="http://schemas.microsoft.com/office/drawing/2014/main" id="{8B3DB1C8-9BE5-4169-91FC-E40107B2701A}"/>
              </a:ext>
            </a:extLst>
          </p:cNvPr>
          <p:cNvSpPr/>
          <p:nvPr/>
        </p:nvSpPr>
        <p:spPr>
          <a:xfrm rot="16200000">
            <a:off x="5673156" y="4765376"/>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0" name="Szövegdoboz 39">
            <a:extLst>
              <a:ext uri="{FF2B5EF4-FFF2-40B4-BE49-F238E27FC236}">
                <a16:creationId xmlns:a16="http://schemas.microsoft.com/office/drawing/2014/main" id="{32004D20-6118-4D7C-BE57-C45E888294CA}"/>
              </a:ext>
            </a:extLst>
          </p:cNvPr>
          <p:cNvSpPr txBox="1"/>
          <p:nvPr/>
        </p:nvSpPr>
        <p:spPr>
          <a:xfrm>
            <a:off x="6620486" y="4614920"/>
            <a:ext cx="300082" cy="369332"/>
          </a:xfrm>
          <a:prstGeom prst="rect">
            <a:avLst/>
          </a:prstGeom>
          <a:noFill/>
        </p:spPr>
        <p:txBody>
          <a:bodyPr wrap="none" rtlCol="0">
            <a:spAutoFit/>
          </a:bodyPr>
          <a:lstStyle/>
          <a:p>
            <a:r>
              <a:rPr lang="hu-HU" dirty="0"/>
              <a:t>*</a:t>
            </a:r>
          </a:p>
        </p:txBody>
      </p:sp>
      <p:cxnSp>
        <p:nvCxnSpPr>
          <p:cNvPr id="43" name="Egyenes összekötő nyíllal 42">
            <a:extLst>
              <a:ext uri="{FF2B5EF4-FFF2-40B4-BE49-F238E27FC236}">
                <a16:creationId xmlns:a16="http://schemas.microsoft.com/office/drawing/2014/main" id="{4A3AE7B4-7643-40E1-BE43-6435AF9E355D}"/>
              </a:ext>
            </a:extLst>
          </p:cNvPr>
          <p:cNvCxnSpPr>
            <a:cxnSpLocks/>
          </p:cNvCxnSpPr>
          <p:nvPr/>
        </p:nvCxnSpPr>
        <p:spPr>
          <a:xfrm flipH="1">
            <a:off x="4712392" y="1888804"/>
            <a:ext cx="1908094" cy="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Összekötő: szögletes 35">
            <a:extLst>
              <a:ext uri="{FF2B5EF4-FFF2-40B4-BE49-F238E27FC236}">
                <a16:creationId xmlns:a16="http://schemas.microsoft.com/office/drawing/2014/main" id="{485CE596-A0DA-4481-8421-0A02AE67CE3A}"/>
              </a:ext>
            </a:extLst>
          </p:cNvPr>
          <p:cNvCxnSpPr>
            <a:cxnSpLocks/>
            <a:stCxn id="21" idx="0"/>
            <a:endCxn id="16" idx="2"/>
          </p:cNvCxnSpPr>
          <p:nvPr/>
        </p:nvCxnSpPr>
        <p:spPr>
          <a:xfrm rot="16200000" flipV="1">
            <a:off x="3113200" y="3094665"/>
            <a:ext cx="1086851" cy="1372584"/>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Szövegdoboz 46">
            <a:extLst>
              <a:ext uri="{FF2B5EF4-FFF2-40B4-BE49-F238E27FC236}">
                <a16:creationId xmlns:a16="http://schemas.microsoft.com/office/drawing/2014/main" id="{C9E3D4C4-7F6D-43A6-9B4C-690D55350135}"/>
              </a:ext>
            </a:extLst>
          </p:cNvPr>
          <p:cNvSpPr txBox="1"/>
          <p:nvPr/>
        </p:nvSpPr>
        <p:spPr>
          <a:xfrm>
            <a:off x="1601718" y="4007508"/>
            <a:ext cx="658257" cy="338554"/>
          </a:xfrm>
          <a:prstGeom prst="rect">
            <a:avLst/>
          </a:prstGeom>
          <a:noFill/>
        </p:spPr>
        <p:txBody>
          <a:bodyPr wrap="none" rtlCol="0">
            <a:spAutoFit/>
          </a:bodyPr>
          <a:lstStyle/>
          <a:p>
            <a:pPr algn="ctr"/>
            <a:r>
              <a:rPr lang="hu-HU" sz="1600" dirty="0"/>
              <a:t>- tank</a:t>
            </a:r>
          </a:p>
        </p:txBody>
      </p:sp>
      <p:sp>
        <p:nvSpPr>
          <p:cNvPr id="49" name="Szövegdoboz 48">
            <a:extLst>
              <a:ext uri="{FF2B5EF4-FFF2-40B4-BE49-F238E27FC236}">
                <a16:creationId xmlns:a16="http://schemas.microsoft.com/office/drawing/2014/main" id="{416C7C25-54AC-442C-8E55-0719C9C095C0}"/>
              </a:ext>
            </a:extLst>
          </p:cNvPr>
          <p:cNvSpPr txBox="1"/>
          <p:nvPr/>
        </p:nvSpPr>
        <p:spPr>
          <a:xfrm>
            <a:off x="4261500" y="4010628"/>
            <a:ext cx="785215" cy="338554"/>
          </a:xfrm>
          <a:prstGeom prst="rect">
            <a:avLst/>
          </a:prstGeom>
          <a:noFill/>
        </p:spPr>
        <p:txBody>
          <a:bodyPr wrap="none" rtlCol="0">
            <a:spAutoFit/>
          </a:bodyPr>
          <a:lstStyle/>
          <a:p>
            <a:pPr algn="ctr"/>
            <a:r>
              <a:rPr lang="hu-HU" sz="1600" dirty="0"/>
              <a:t>+ teher</a:t>
            </a:r>
          </a:p>
        </p:txBody>
      </p:sp>
      <p:sp>
        <p:nvSpPr>
          <p:cNvPr id="55" name="Szövegdoboz 54">
            <a:extLst>
              <a:ext uri="{FF2B5EF4-FFF2-40B4-BE49-F238E27FC236}">
                <a16:creationId xmlns:a16="http://schemas.microsoft.com/office/drawing/2014/main" id="{2B6E1AC7-9A54-4A14-AFB4-EC25876312FD}"/>
              </a:ext>
            </a:extLst>
          </p:cNvPr>
          <p:cNvSpPr txBox="1"/>
          <p:nvPr/>
        </p:nvSpPr>
        <p:spPr>
          <a:xfrm>
            <a:off x="5836296" y="4821701"/>
            <a:ext cx="1152368" cy="338554"/>
          </a:xfrm>
          <a:prstGeom prst="rect">
            <a:avLst/>
          </a:prstGeom>
          <a:noFill/>
        </p:spPr>
        <p:txBody>
          <a:bodyPr wrap="none" rtlCol="0">
            <a:spAutoFit/>
          </a:bodyPr>
          <a:lstStyle/>
          <a:p>
            <a:pPr algn="ctr"/>
            <a:r>
              <a:rPr lang="hu-HU" sz="1600" dirty="0"/>
              <a:t>+ rakomány</a:t>
            </a:r>
          </a:p>
        </p:txBody>
      </p:sp>
      <p:sp>
        <p:nvSpPr>
          <p:cNvPr id="56" name="Téglalap: szamárfül 55">
            <a:extLst>
              <a:ext uri="{FF2B5EF4-FFF2-40B4-BE49-F238E27FC236}">
                <a16:creationId xmlns:a16="http://schemas.microsoft.com/office/drawing/2014/main" id="{FB5E536A-ACA8-49BF-B7DD-DF3042C15328}"/>
              </a:ext>
            </a:extLst>
          </p:cNvPr>
          <p:cNvSpPr/>
          <p:nvPr/>
        </p:nvSpPr>
        <p:spPr>
          <a:xfrm rot="16200000">
            <a:off x="2539260" y="1903989"/>
            <a:ext cx="338553" cy="3078842"/>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dirty="0" err="1">
                <a:solidFill>
                  <a:schemeClr val="tx1"/>
                </a:solidFill>
              </a:rPr>
              <a:t>tank.Változik</a:t>
            </a:r>
            <a:r>
              <a:rPr lang="hu-HU" sz="1400" dirty="0">
                <a:solidFill>
                  <a:schemeClr val="tx1"/>
                </a:solidFill>
              </a:rPr>
              <a:t>(-Távolság(cím)*fogyasztás)</a:t>
            </a:r>
          </a:p>
        </p:txBody>
      </p:sp>
      <p:sp>
        <p:nvSpPr>
          <p:cNvPr id="57" name="Téglalap: szamárfül 56">
            <a:extLst>
              <a:ext uri="{FF2B5EF4-FFF2-40B4-BE49-F238E27FC236}">
                <a16:creationId xmlns:a16="http://schemas.microsoft.com/office/drawing/2014/main" id="{13F12AA0-B870-4053-8964-22A8599BD2A0}"/>
              </a:ext>
            </a:extLst>
          </p:cNvPr>
          <p:cNvSpPr/>
          <p:nvPr/>
        </p:nvSpPr>
        <p:spPr>
          <a:xfrm rot="16200000">
            <a:off x="2994620" y="-676573"/>
            <a:ext cx="507044" cy="372175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dirty="0">
                <a:solidFill>
                  <a:schemeClr val="tx1"/>
                </a:solidFill>
              </a:rPr>
              <a:t>liter :=Távolság(cím)*fogyasztás - </a:t>
            </a:r>
            <a:r>
              <a:rPr lang="hu-HU" sz="1400" dirty="0" err="1">
                <a:solidFill>
                  <a:schemeClr val="tx1"/>
                </a:solidFill>
              </a:rPr>
              <a:t>tank.getSzint</a:t>
            </a:r>
            <a:r>
              <a:rPr lang="hu-HU" sz="1400" dirty="0">
                <a:solidFill>
                  <a:schemeClr val="tx1"/>
                </a:solidFill>
              </a:rPr>
              <a:t>()</a:t>
            </a:r>
          </a:p>
          <a:p>
            <a:r>
              <a:rPr lang="hu-HU" sz="1400" b="1" dirty="0" err="1">
                <a:solidFill>
                  <a:schemeClr val="tx1"/>
                </a:solidFill>
              </a:rPr>
              <a:t>return</a:t>
            </a:r>
            <a:r>
              <a:rPr lang="hu-HU" sz="1400" dirty="0">
                <a:solidFill>
                  <a:schemeClr val="tx1"/>
                </a:solidFill>
              </a:rPr>
              <a:t> </a:t>
            </a:r>
            <a:r>
              <a:rPr lang="hu-HU" sz="1400" dirty="0" err="1">
                <a:solidFill>
                  <a:schemeClr val="tx1"/>
                </a:solidFill>
              </a:rPr>
              <a:t>max</a:t>
            </a:r>
            <a:r>
              <a:rPr lang="hu-HU" sz="1400" dirty="0">
                <a:solidFill>
                  <a:schemeClr val="tx1"/>
                </a:solidFill>
              </a:rPr>
              <a:t>(liter, 0) </a:t>
            </a:r>
          </a:p>
        </p:txBody>
      </p:sp>
      <p:sp>
        <p:nvSpPr>
          <p:cNvPr id="64" name="Ellipszis 63">
            <a:extLst>
              <a:ext uri="{FF2B5EF4-FFF2-40B4-BE49-F238E27FC236}">
                <a16:creationId xmlns:a16="http://schemas.microsoft.com/office/drawing/2014/main" id="{63861A42-0871-432B-A044-E863AD0C16DE}"/>
              </a:ext>
            </a:extLst>
          </p:cNvPr>
          <p:cNvSpPr/>
          <p:nvPr/>
        </p:nvSpPr>
        <p:spPr>
          <a:xfrm>
            <a:off x="3670461" y="2804368"/>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65" name="Egyenes összekötő 64">
            <a:extLst>
              <a:ext uri="{FF2B5EF4-FFF2-40B4-BE49-F238E27FC236}">
                <a16:creationId xmlns:a16="http://schemas.microsoft.com/office/drawing/2014/main" id="{C0D036E0-2430-4F2E-A6E5-D5B7D0F6C05A}"/>
              </a:ext>
            </a:extLst>
          </p:cNvPr>
          <p:cNvCxnSpPr>
            <a:cxnSpLocks/>
            <a:stCxn id="64" idx="4"/>
          </p:cNvCxnSpPr>
          <p:nvPr/>
        </p:nvCxnSpPr>
        <p:spPr>
          <a:xfrm>
            <a:off x="3703095" y="2866615"/>
            <a:ext cx="5578" cy="3958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4" name="Ellipszis 73">
            <a:extLst>
              <a:ext uri="{FF2B5EF4-FFF2-40B4-BE49-F238E27FC236}">
                <a16:creationId xmlns:a16="http://schemas.microsoft.com/office/drawing/2014/main" id="{FB68E145-BBEB-48BB-9EEE-8F16B55CB37C}"/>
              </a:ext>
            </a:extLst>
          </p:cNvPr>
          <p:cNvSpPr/>
          <p:nvPr/>
        </p:nvSpPr>
        <p:spPr>
          <a:xfrm>
            <a:off x="4539366" y="2086310"/>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75" name="Egyenes összekötő 74">
            <a:extLst>
              <a:ext uri="{FF2B5EF4-FFF2-40B4-BE49-F238E27FC236}">
                <a16:creationId xmlns:a16="http://schemas.microsoft.com/office/drawing/2014/main" id="{9F58DAE1-A189-451E-8ACF-2148AB868A45}"/>
              </a:ext>
            </a:extLst>
          </p:cNvPr>
          <p:cNvCxnSpPr>
            <a:cxnSpLocks/>
            <a:stCxn id="74" idx="0"/>
          </p:cNvCxnSpPr>
          <p:nvPr/>
        </p:nvCxnSpPr>
        <p:spPr>
          <a:xfrm flipH="1" flipV="1">
            <a:off x="4571999" y="1427374"/>
            <a:ext cx="1" cy="6589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9" name="Ellipszis 88">
            <a:extLst>
              <a:ext uri="{FF2B5EF4-FFF2-40B4-BE49-F238E27FC236}">
                <a16:creationId xmlns:a16="http://schemas.microsoft.com/office/drawing/2014/main" id="{997143FE-8F1A-43B2-B2D2-216A783B0EE7}"/>
              </a:ext>
            </a:extLst>
          </p:cNvPr>
          <p:cNvSpPr/>
          <p:nvPr/>
        </p:nvSpPr>
        <p:spPr>
          <a:xfrm>
            <a:off x="2275988" y="5488704"/>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90" name="Egyenes összekötő 89">
            <a:extLst>
              <a:ext uri="{FF2B5EF4-FFF2-40B4-BE49-F238E27FC236}">
                <a16:creationId xmlns:a16="http://schemas.microsoft.com/office/drawing/2014/main" id="{77091948-7252-469A-91D0-F2DA6D3E190E}"/>
              </a:ext>
            </a:extLst>
          </p:cNvPr>
          <p:cNvCxnSpPr>
            <a:cxnSpLocks/>
            <a:stCxn id="89" idx="4"/>
          </p:cNvCxnSpPr>
          <p:nvPr/>
        </p:nvCxnSpPr>
        <p:spPr>
          <a:xfrm>
            <a:off x="2308622" y="5550951"/>
            <a:ext cx="0" cy="225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7" name="Téglalap: szamárfül 86">
            <a:extLst>
              <a:ext uri="{FF2B5EF4-FFF2-40B4-BE49-F238E27FC236}">
                <a16:creationId xmlns:a16="http://schemas.microsoft.com/office/drawing/2014/main" id="{24F281D4-624F-42D3-8161-496385638E94}"/>
              </a:ext>
            </a:extLst>
          </p:cNvPr>
          <p:cNvSpPr/>
          <p:nvPr/>
        </p:nvSpPr>
        <p:spPr>
          <a:xfrm rot="16200000">
            <a:off x="1416343" y="4628648"/>
            <a:ext cx="483409" cy="270448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dirty="0">
                <a:solidFill>
                  <a:schemeClr val="tx1"/>
                </a:solidFill>
              </a:rPr>
              <a:t>szint := min( maximum, </a:t>
            </a:r>
            <a:r>
              <a:rPr lang="hu-HU" sz="1400" dirty="0" err="1">
                <a:solidFill>
                  <a:schemeClr val="tx1"/>
                </a:solidFill>
              </a:rPr>
              <a:t>szint+liter</a:t>
            </a:r>
            <a:r>
              <a:rPr lang="hu-HU" sz="1400" dirty="0">
                <a:solidFill>
                  <a:schemeClr val="tx1"/>
                </a:solidFill>
              </a:rPr>
              <a:t>)</a:t>
            </a:r>
          </a:p>
          <a:p>
            <a:r>
              <a:rPr lang="hu-HU" sz="1400" b="1" dirty="0" err="1">
                <a:solidFill>
                  <a:schemeClr val="tx1"/>
                </a:solidFill>
              </a:rPr>
              <a:t>return</a:t>
            </a:r>
            <a:r>
              <a:rPr lang="hu-HU" sz="1400" dirty="0">
                <a:solidFill>
                  <a:schemeClr val="tx1"/>
                </a:solidFill>
              </a:rPr>
              <a:t> min(maximum-szint, liter)</a:t>
            </a:r>
          </a:p>
        </p:txBody>
      </p:sp>
      <p:sp>
        <p:nvSpPr>
          <p:cNvPr id="28" name="Téglalap 27">
            <a:extLst>
              <a:ext uri="{FF2B5EF4-FFF2-40B4-BE49-F238E27FC236}">
                <a16:creationId xmlns:a16="http://schemas.microsoft.com/office/drawing/2014/main" id="{560B57F2-5662-483A-9E3E-84F9595179B3}"/>
              </a:ext>
            </a:extLst>
          </p:cNvPr>
          <p:cNvSpPr/>
          <p:nvPr/>
        </p:nvSpPr>
        <p:spPr>
          <a:xfrm>
            <a:off x="5889045" y="1098896"/>
            <a:ext cx="2767253" cy="131050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Futár</a:t>
            </a:r>
          </a:p>
          <a:p>
            <a:r>
              <a:rPr lang="hu-HU" sz="1600" dirty="0">
                <a:solidFill>
                  <a:schemeClr val="tx1"/>
                </a:solidFill>
              </a:rPr>
              <a:t> </a:t>
            </a:r>
          </a:p>
          <a:p>
            <a:r>
              <a:rPr lang="hu-HU" sz="1600" dirty="0">
                <a:solidFill>
                  <a:schemeClr val="tx1"/>
                </a:solidFill>
              </a:rPr>
              <a:t>- Felvesz() : Csomag</a:t>
            </a:r>
          </a:p>
          <a:p>
            <a:r>
              <a:rPr lang="hu-HU" sz="1600" dirty="0">
                <a:solidFill>
                  <a:schemeClr val="tx1"/>
                </a:solidFill>
              </a:rPr>
              <a:t>+ Berakodik(</a:t>
            </a:r>
            <a:r>
              <a:rPr lang="hu-HU" sz="1600" dirty="0" err="1">
                <a:solidFill>
                  <a:schemeClr val="tx1"/>
                </a:solidFill>
              </a:rPr>
              <a:t>autó:Jármű</a:t>
            </a:r>
            <a:r>
              <a:rPr lang="hu-HU" sz="1600" dirty="0">
                <a:solidFill>
                  <a:schemeClr val="tx1"/>
                </a:solidFill>
              </a:rPr>
              <a:t>) : </a:t>
            </a:r>
            <a:r>
              <a:rPr lang="hu-HU" sz="1600" dirty="0" err="1">
                <a:solidFill>
                  <a:schemeClr val="tx1"/>
                </a:solidFill>
              </a:rPr>
              <a:t>void</a:t>
            </a:r>
            <a:endParaRPr lang="hu-HU" sz="1600" dirty="0">
              <a:solidFill>
                <a:schemeClr val="tx1"/>
              </a:solidFill>
            </a:endParaRPr>
          </a:p>
          <a:p>
            <a:r>
              <a:rPr lang="hu-HU" sz="1600" dirty="0">
                <a:solidFill>
                  <a:schemeClr val="tx1"/>
                </a:solidFill>
              </a:rPr>
              <a:t>+ Kiszállít(</a:t>
            </a:r>
            <a:r>
              <a:rPr lang="hu-HU" sz="1600" dirty="0" err="1">
                <a:solidFill>
                  <a:schemeClr val="tx1"/>
                </a:solidFill>
              </a:rPr>
              <a:t>autó:Jármű</a:t>
            </a:r>
            <a:r>
              <a:rPr lang="hu-HU" sz="1600" dirty="0">
                <a:solidFill>
                  <a:schemeClr val="tx1"/>
                </a:solidFill>
              </a:rPr>
              <a:t>) : </a:t>
            </a:r>
            <a:r>
              <a:rPr lang="hu-HU" sz="1600" dirty="0" err="1">
                <a:solidFill>
                  <a:schemeClr val="tx1"/>
                </a:solidFill>
              </a:rPr>
              <a:t>void</a:t>
            </a:r>
            <a:endParaRPr lang="hu-HU" sz="1600" dirty="0">
              <a:solidFill>
                <a:schemeClr val="tx1"/>
              </a:solidFill>
            </a:endParaRPr>
          </a:p>
          <a:p>
            <a:endParaRPr lang="hu-HU" sz="1600" dirty="0">
              <a:solidFill>
                <a:schemeClr val="tx1"/>
              </a:solidFill>
            </a:endParaRPr>
          </a:p>
        </p:txBody>
      </p:sp>
      <p:sp>
        <p:nvSpPr>
          <p:cNvPr id="29" name="Téglalap 28">
            <a:extLst>
              <a:ext uri="{FF2B5EF4-FFF2-40B4-BE49-F238E27FC236}">
                <a16:creationId xmlns:a16="http://schemas.microsoft.com/office/drawing/2014/main" id="{87A18265-0009-4CD3-8331-8B77150E3B3D}"/>
              </a:ext>
            </a:extLst>
          </p:cNvPr>
          <p:cNvSpPr/>
          <p:nvPr/>
        </p:nvSpPr>
        <p:spPr>
          <a:xfrm>
            <a:off x="5889046" y="1446319"/>
            <a:ext cx="2767254" cy="2368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14" name="Ellipszis 113">
            <a:extLst>
              <a:ext uri="{FF2B5EF4-FFF2-40B4-BE49-F238E27FC236}">
                <a16:creationId xmlns:a16="http://schemas.microsoft.com/office/drawing/2014/main" id="{61CC945C-EB9C-4296-AA96-9A4844E480D1}"/>
              </a:ext>
            </a:extLst>
          </p:cNvPr>
          <p:cNvSpPr/>
          <p:nvPr/>
        </p:nvSpPr>
        <p:spPr>
          <a:xfrm>
            <a:off x="8513949" y="2248275"/>
            <a:ext cx="74190" cy="5612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15" name="Összekötő: szögletes 114">
            <a:extLst>
              <a:ext uri="{FF2B5EF4-FFF2-40B4-BE49-F238E27FC236}">
                <a16:creationId xmlns:a16="http://schemas.microsoft.com/office/drawing/2014/main" id="{ACB5E2F8-B787-45A1-9268-4557263F72AA}"/>
              </a:ext>
            </a:extLst>
          </p:cNvPr>
          <p:cNvCxnSpPr>
            <a:cxnSpLocks/>
            <a:stCxn id="114" idx="4"/>
            <a:endCxn id="92" idx="2"/>
          </p:cNvCxnSpPr>
          <p:nvPr/>
        </p:nvCxnSpPr>
        <p:spPr>
          <a:xfrm rot="5400000">
            <a:off x="7780947" y="2637164"/>
            <a:ext cx="1102861" cy="437335"/>
          </a:xfrm>
          <a:prstGeom prst="bentConnector2">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4" name="Ellipszis 123">
            <a:extLst>
              <a:ext uri="{FF2B5EF4-FFF2-40B4-BE49-F238E27FC236}">
                <a16:creationId xmlns:a16="http://schemas.microsoft.com/office/drawing/2014/main" id="{37C0EA85-E5A3-495C-9359-DF08C86D801C}"/>
              </a:ext>
            </a:extLst>
          </p:cNvPr>
          <p:cNvSpPr/>
          <p:nvPr/>
        </p:nvSpPr>
        <p:spPr>
          <a:xfrm>
            <a:off x="3670461" y="2387511"/>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25" name="Egyenes összekötő 124">
            <a:extLst>
              <a:ext uri="{FF2B5EF4-FFF2-40B4-BE49-F238E27FC236}">
                <a16:creationId xmlns:a16="http://schemas.microsoft.com/office/drawing/2014/main" id="{DFFA9BE9-B675-48ED-AD2E-C655898A983D}"/>
              </a:ext>
            </a:extLst>
          </p:cNvPr>
          <p:cNvCxnSpPr>
            <a:cxnSpLocks/>
            <a:stCxn id="124" idx="6"/>
            <a:endCxn id="63" idx="0"/>
          </p:cNvCxnSpPr>
          <p:nvPr/>
        </p:nvCxnSpPr>
        <p:spPr>
          <a:xfrm>
            <a:off x="3735728" y="2418635"/>
            <a:ext cx="447732" cy="10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Téglalap: szamárfül 62">
            <a:extLst>
              <a:ext uri="{FF2B5EF4-FFF2-40B4-BE49-F238E27FC236}">
                <a16:creationId xmlns:a16="http://schemas.microsoft.com/office/drawing/2014/main" id="{1DB545A7-5619-49B7-803D-17FFBA05B846}"/>
              </a:ext>
            </a:extLst>
          </p:cNvPr>
          <p:cNvSpPr/>
          <p:nvPr/>
        </p:nvSpPr>
        <p:spPr>
          <a:xfrm rot="16200000">
            <a:off x="4773272" y="1673162"/>
            <a:ext cx="313405" cy="1493030"/>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dirty="0" err="1">
                <a:solidFill>
                  <a:schemeClr val="tx1"/>
                </a:solidFill>
              </a:rPr>
              <a:t>tank.Változik</a:t>
            </a:r>
            <a:r>
              <a:rPr lang="hu-HU" sz="1400" dirty="0">
                <a:solidFill>
                  <a:schemeClr val="tx1"/>
                </a:solidFill>
              </a:rPr>
              <a:t>(liter)</a:t>
            </a:r>
          </a:p>
        </p:txBody>
      </p:sp>
      <p:sp>
        <p:nvSpPr>
          <p:cNvPr id="126" name="Ellipszis 125">
            <a:extLst>
              <a:ext uri="{FF2B5EF4-FFF2-40B4-BE49-F238E27FC236}">
                <a16:creationId xmlns:a16="http://schemas.microsoft.com/office/drawing/2014/main" id="{90144FB0-2238-47BD-A413-413C396E7CB7}"/>
              </a:ext>
            </a:extLst>
          </p:cNvPr>
          <p:cNvSpPr/>
          <p:nvPr/>
        </p:nvSpPr>
        <p:spPr>
          <a:xfrm>
            <a:off x="8522872" y="1997159"/>
            <a:ext cx="65267" cy="6224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sz="1350"/>
          </a:p>
        </p:txBody>
      </p:sp>
      <p:cxnSp>
        <p:nvCxnSpPr>
          <p:cNvPr id="127" name="Egyenes összekötő 126">
            <a:extLst>
              <a:ext uri="{FF2B5EF4-FFF2-40B4-BE49-F238E27FC236}">
                <a16:creationId xmlns:a16="http://schemas.microsoft.com/office/drawing/2014/main" id="{3D1287A7-CE19-4EDF-8AF2-315A7DD2EF0C}"/>
              </a:ext>
            </a:extLst>
          </p:cNvPr>
          <p:cNvCxnSpPr>
            <a:cxnSpLocks/>
            <a:stCxn id="126" idx="0"/>
          </p:cNvCxnSpPr>
          <p:nvPr/>
        </p:nvCxnSpPr>
        <p:spPr>
          <a:xfrm flipH="1" flipV="1">
            <a:off x="8552627" y="847222"/>
            <a:ext cx="2879" cy="114993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Téglalap: szamárfül 90">
            <a:extLst>
              <a:ext uri="{FF2B5EF4-FFF2-40B4-BE49-F238E27FC236}">
                <a16:creationId xmlns:a16="http://schemas.microsoft.com/office/drawing/2014/main" id="{C4B7B860-B120-4E09-9567-06BD1EFAC438}"/>
              </a:ext>
            </a:extLst>
          </p:cNvPr>
          <p:cNvSpPr/>
          <p:nvPr/>
        </p:nvSpPr>
        <p:spPr>
          <a:xfrm rot="16200000">
            <a:off x="7022700" y="-790755"/>
            <a:ext cx="694214" cy="2699527"/>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b="1" dirty="0" err="1">
                <a:solidFill>
                  <a:schemeClr val="tx1"/>
                </a:solidFill>
              </a:rPr>
              <a:t>while</a:t>
            </a:r>
            <a:r>
              <a:rPr lang="hu-HU" sz="1400" b="1" dirty="0">
                <a:solidFill>
                  <a:schemeClr val="tx1"/>
                </a:solidFill>
              </a:rPr>
              <a:t> </a:t>
            </a:r>
            <a:r>
              <a:rPr lang="hu-HU" sz="1400" dirty="0" err="1">
                <a:solidFill>
                  <a:schemeClr val="tx1"/>
                </a:solidFill>
              </a:rPr>
              <a:t>autó.teher.getSzabad</a:t>
            </a:r>
            <a:r>
              <a:rPr lang="hu-HU" sz="1400" dirty="0">
                <a:solidFill>
                  <a:schemeClr val="tx1"/>
                </a:solidFill>
              </a:rPr>
              <a:t>() </a:t>
            </a:r>
            <a:r>
              <a:rPr lang="hu-HU" sz="1400" b="1" dirty="0" err="1">
                <a:solidFill>
                  <a:schemeClr val="tx1"/>
                </a:solidFill>
              </a:rPr>
              <a:t>loop</a:t>
            </a:r>
            <a:endParaRPr lang="hu-HU" sz="1400" dirty="0">
              <a:solidFill>
                <a:schemeClr val="tx1"/>
              </a:solidFill>
            </a:endParaRPr>
          </a:p>
          <a:p>
            <a:r>
              <a:rPr lang="hu-HU" sz="1400" b="1" dirty="0">
                <a:solidFill>
                  <a:schemeClr val="tx1"/>
                </a:solidFill>
              </a:rPr>
              <a:t>      </a:t>
            </a:r>
            <a:r>
              <a:rPr lang="hu-HU" sz="1400" dirty="0" err="1">
                <a:solidFill>
                  <a:schemeClr val="tx1"/>
                </a:solidFill>
              </a:rPr>
              <a:t>autó.teher.Betesz</a:t>
            </a:r>
            <a:r>
              <a:rPr lang="hu-HU" sz="1400" dirty="0">
                <a:solidFill>
                  <a:schemeClr val="tx1"/>
                </a:solidFill>
              </a:rPr>
              <a:t>(Felvesz())</a:t>
            </a:r>
          </a:p>
          <a:p>
            <a:r>
              <a:rPr lang="hu-HU" sz="1400" b="1" dirty="0" err="1">
                <a:solidFill>
                  <a:schemeClr val="tx1"/>
                </a:solidFill>
              </a:rPr>
              <a:t>endloop</a:t>
            </a:r>
            <a:endParaRPr lang="hu-HU" sz="1400" b="1" dirty="0">
              <a:solidFill>
                <a:schemeClr val="tx1"/>
              </a:solidFill>
            </a:endParaRPr>
          </a:p>
        </p:txBody>
      </p:sp>
      <p:sp>
        <p:nvSpPr>
          <p:cNvPr id="92" name="Téglalap: szamárfül 91">
            <a:extLst>
              <a:ext uri="{FF2B5EF4-FFF2-40B4-BE49-F238E27FC236}">
                <a16:creationId xmlns:a16="http://schemas.microsoft.com/office/drawing/2014/main" id="{5F663470-6034-43B2-A3F4-D926164D924E}"/>
              </a:ext>
            </a:extLst>
          </p:cNvPr>
          <p:cNvSpPr/>
          <p:nvPr/>
        </p:nvSpPr>
        <p:spPr>
          <a:xfrm rot="16200000">
            <a:off x="5756884" y="1833056"/>
            <a:ext cx="1565238" cy="3148412"/>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400" b="1" dirty="0" err="1">
                <a:solidFill>
                  <a:schemeClr val="tx1"/>
                </a:solidFill>
              </a:rPr>
              <a:t>while</a:t>
            </a:r>
            <a:r>
              <a:rPr lang="hu-HU" sz="1400" dirty="0">
                <a:solidFill>
                  <a:schemeClr val="tx1"/>
                </a:solidFill>
              </a:rPr>
              <a:t> </a:t>
            </a:r>
            <a:r>
              <a:rPr lang="hu-HU" sz="1400" dirty="0">
                <a:solidFill>
                  <a:schemeClr val="tx1"/>
                </a:solidFill>
                <a:sym typeface="Symbol" panose="05050102010706020507" pitchFamily="18" charset="2"/>
              </a:rPr>
              <a:t> </a:t>
            </a:r>
            <a:r>
              <a:rPr lang="hu-HU" sz="1400" dirty="0" err="1">
                <a:solidFill>
                  <a:schemeClr val="tx1"/>
                </a:solidFill>
              </a:rPr>
              <a:t>autó.teher.Üres</a:t>
            </a:r>
            <a:r>
              <a:rPr lang="hu-HU" sz="1400" dirty="0">
                <a:solidFill>
                  <a:schemeClr val="tx1"/>
                </a:solidFill>
              </a:rPr>
              <a:t>() </a:t>
            </a:r>
            <a:r>
              <a:rPr lang="hu-HU" sz="1400" b="1" dirty="0" err="1">
                <a:solidFill>
                  <a:schemeClr val="tx1"/>
                </a:solidFill>
              </a:rPr>
              <a:t>loop</a:t>
            </a:r>
            <a:endParaRPr lang="hu-HU" sz="1400" b="1" dirty="0">
              <a:solidFill>
                <a:schemeClr val="tx1"/>
              </a:solidFill>
            </a:endParaRPr>
          </a:p>
          <a:p>
            <a:r>
              <a:rPr lang="hu-HU" sz="1400" dirty="0">
                <a:solidFill>
                  <a:schemeClr val="tx1"/>
                </a:solidFill>
              </a:rPr>
              <a:t>    p := </a:t>
            </a:r>
            <a:r>
              <a:rPr lang="hu-HU" sz="1400" dirty="0" err="1">
                <a:solidFill>
                  <a:schemeClr val="tx1"/>
                </a:solidFill>
              </a:rPr>
              <a:t>autó.teher.Választ</a:t>
            </a:r>
            <a:r>
              <a:rPr lang="hu-HU" sz="1400" dirty="0">
                <a:solidFill>
                  <a:schemeClr val="tx1"/>
                </a:solidFill>
              </a:rPr>
              <a:t>()</a:t>
            </a:r>
          </a:p>
          <a:p>
            <a:r>
              <a:rPr lang="hu-HU" sz="1400" dirty="0">
                <a:solidFill>
                  <a:schemeClr val="tx1"/>
                </a:solidFill>
              </a:rPr>
              <a:t>    liter := </a:t>
            </a:r>
            <a:r>
              <a:rPr lang="hu-HU" sz="1400" dirty="0" err="1">
                <a:solidFill>
                  <a:schemeClr val="tx1"/>
                </a:solidFill>
                <a:sym typeface="Symbol" panose="05050102010706020507" pitchFamily="18" charset="2"/>
              </a:rPr>
              <a:t>autó.</a:t>
            </a:r>
            <a:r>
              <a:rPr lang="hu-HU" sz="1400" dirty="0" err="1">
                <a:solidFill>
                  <a:schemeClr val="tx1"/>
                </a:solidFill>
              </a:rPr>
              <a:t>Ellenőrzés</a:t>
            </a:r>
            <a:r>
              <a:rPr lang="hu-HU" sz="1400" dirty="0">
                <a:solidFill>
                  <a:schemeClr val="tx1"/>
                </a:solidFill>
              </a:rPr>
              <a:t>(</a:t>
            </a:r>
            <a:r>
              <a:rPr lang="hu-HU" sz="1400" dirty="0" err="1">
                <a:solidFill>
                  <a:schemeClr val="tx1"/>
                </a:solidFill>
              </a:rPr>
              <a:t>p.getCím</a:t>
            </a:r>
            <a:r>
              <a:rPr lang="hu-HU" sz="1400" dirty="0">
                <a:solidFill>
                  <a:schemeClr val="tx1"/>
                </a:solidFill>
              </a:rPr>
              <a:t>())</a:t>
            </a:r>
          </a:p>
          <a:p>
            <a:r>
              <a:rPr lang="hu-HU" sz="1400" b="1" dirty="0">
                <a:solidFill>
                  <a:schemeClr val="tx1"/>
                </a:solidFill>
              </a:rPr>
              <a:t>    </a:t>
            </a:r>
            <a:r>
              <a:rPr lang="hu-HU" sz="1400" b="1" dirty="0" err="1">
                <a:solidFill>
                  <a:schemeClr val="tx1"/>
                </a:solidFill>
              </a:rPr>
              <a:t>if</a:t>
            </a:r>
            <a:r>
              <a:rPr lang="hu-HU" sz="1400" dirty="0">
                <a:solidFill>
                  <a:schemeClr val="tx1"/>
                </a:solidFill>
              </a:rPr>
              <a:t>  </a:t>
            </a:r>
            <a:r>
              <a:rPr lang="hu-HU" sz="1400" dirty="0">
                <a:solidFill>
                  <a:schemeClr val="tx1"/>
                </a:solidFill>
                <a:sym typeface="Symbol" panose="05050102010706020507" pitchFamily="18" charset="2"/>
              </a:rPr>
              <a:t>liter </a:t>
            </a:r>
            <a:r>
              <a:rPr lang="hu-HU" sz="1400" dirty="0">
                <a:solidFill>
                  <a:schemeClr val="tx1"/>
                </a:solidFill>
              </a:rPr>
              <a:t>&gt; 0 </a:t>
            </a:r>
            <a:r>
              <a:rPr lang="hu-HU" sz="1400" b="1" dirty="0" err="1">
                <a:solidFill>
                  <a:schemeClr val="tx1"/>
                </a:solidFill>
              </a:rPr>
              <a:t>then</a:t>
            </a:r>
            <a:r>
              <a:rPr lang="hu-HU" sz="1400" b="1" dirty="0">
                <a:solidFill>
                  <a:schemeClr val="tx1"/>
                </a:solidFill>
              </a:rPr>
              <a:t>  </a:t>
            </a:r>
            <a:r>
              <a:rPr lang="hu-HU" sz="1400" dirty="0" err="1">
                <a:solidFill>
                  <a:schemeClr val="tx1"/>
                </a:solidFill>
              </a:rPr>
              <a:t>autó.Tankolás</a:t>
            </a:r>
            <a:r>
              <a:rPr lang="hu-HU" sz="1400" dirty="0">
                <a:solidFill>
                  <a:schemeClr val="tx1"/>
                </a:solidFill>
              </a:rPr>
              <a:t>(liter) </a:t>
            </a:r>
          </a:p>
          <a:p>
            <a:r>
              <a:rPr lang="hu-HU" sz="1400" dirty="0">
                <a:solidFill>
                  <a:schemeClr val="tx1"/>
                </a:solidFill>
              </a:rPr>
              <a:t>    </a:t>
            </a:r>
            <a:r>
              <a:rPr lang="hu-HU" sz="1400" dirty="0" err="1">
                <a:solidFill>
                  <a:schemeClr val="tx1"/>
                </a:solidFill>
              </a:rPr>
              <a:t>autó.Vezetés</a:t>
            </a:r>
            <a:r>
              <a:rPr lang="hu-HU" sz="1400" dirty="0">
                <a:solidFill>
                  <a:schemeClr val="tx1"/>
                </a:solidFill>
              </a:rPr>
              <a:t>(</a:t>
            </a:r>
            <a:r>
              <a:rPr lang="hu-HU" sz="1400" dirty="0" err="1">
                <a:solidFill>
                  <a:schemeClr val="tx1"/>
                </a:solidFill>
              </a:rPr>
              <a:t>p.getCím</a:t>
            </a:r>
            <a:r>
              <a:rPr lang="hu-HU" sz="1400" dirty="0">
                <a:solidFill>
                  <a:schemeClr val="tx1"/>
                </a:solidFill>
              </a:rPr>
              <a:t>())</a:t>
            </a:r>
          </a:p>
          <a:p>
            <a:r>
              <a:rPr lang="hu-HU" sz="1400" dirty="0">
                <a:solidFill>
                  <a:schemeClr val="tx1"/>
                </a:solidFill>
              </a:rPr>
              <a:t>    </a:t>
            </a:r>
            <a:r>
              <a:rPr lang="hu-HU" sz="1400" dirty="0" err="1">
                <a:solidFill>
                  <a:schemeClr val="tx1"/>
                </a:solidFill>
              </a:rPr>
              <a:t>autó.teher.Kivesz</a:t>
            </a:r>
            <a:r>
              <a:rPr lang="hu-HU" sz="1400" dirty="0">
                <a:solidFill>
                  <a:schemeClr val="tx1"/>
                </a:solidFill>
              </a:rPr>
              <a:t>(p)</a:t>
            </a:r>
          </a:p>
          <a:p>
            <a:r>
              <a:rPr lang="hu-HU" sz="1400" b="1" dirty="0" err="1">
                <a:solidFill>
                  <a:schemeClr val="tx1"/>
                </a:solidFill>
              </a:rPr>
              <a:t>endloop</a:t>
            </a:r>
            <a:endParaRPr lang="hu-HU" sz="1400" b="1" dirty="0">
              <a:solidFill>
                <a:schemeClr val="tx1"/>
              </a:solidFill>
            </a:endParaRPr>
          </a:p>
        </p:txBody>
      </p:sp>
      <p:sp>
        <p:nvSpPr>
          <p:cNvPr id="32" name="Téglalap 31">
            <a:extLst>
              <a:ext uri="{FF2B5EF4-FFF2-40B4-BE49-F238E27FC236}">
                <a16:creationId xmlns:a16="http://schemas.microsoft.com/office/drawing/2014/main" id="{3E7C24BD-407C-4439-8DE4-DAEF1E0767A7}"/>
              </a:ext>
            </a:extLst>
          </p:cNvPr>
          <p:cNvSpPr/>
          <p:nvPr/>
        </p:nvSpPr>
        <p:spPr>
          <a:xfrm>
            <a:off x="6920569" y="4331109"/>
            <a:ext cx="1729775" cy="110823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Csomag</a:t>
            </a:r>
          </a:p>
          <a:p>
            <a:r>
              <a:rPr lang="hu-HU" sz="1600" dirty="0">
                <a:solidFill>
                  <a:schemeClr val="tx1"/>
                </a:solidFill>
              </a:rPr>
              <a:t>- cím</a:t>
            </a:r>
          </a:p>
          <a:p>
            <a:r>
              <a:rPr lang="hu-HU" sz="1600" dirty="0">
                <a:solidFill>
                  <a:schemeClr val="tx1"/>
                </a:solidFill>
              </a:rPr>
              <a:t>+ </a:t>
            </a:r>
            <a:r>
              <a:rPr lang="hu-HU" sz="1600" dirty="0" err="1">
                <a:solidFill>
                  <a:schemeClr val="tx1"/>
                </a:solidFill>
              </a:rPr>
              <a:t>getCím</a:t>
            </a:r>
            <a:r>
              <a:rPr lang="hu-HU" sz="1600" dirty="0">
                <a:solidFill>
                  <a:schemeClr val="tx1"/>
                </a:solidFill>
              </a:rPr>
              <a:t>() : </a:t>
            </a:r>
            <a:r>
              <a:rPr lang="hu-HU" sz="1600" dirty="0" err="1">
                <a:solidFill>
                  <a:schemeClr val="tx1"/>
                </a:solidFill>
              </a:rPr>
              <a:t>string</a:t>
            </a:r>
            <a:endParaRPr lang="hu-HU" sz="1600" dirty="0">
              <a:solidFill>
                <a:schemeClr val="tx1"/>
              </a:solidFill>
            </a:endParaRPr>
          </a:p>
        </p:txBody>
      </p:sp>
      <p:sp>
        <p:nvSpPr>
          <p:cNvPr id="33" name="Téglalap 32">
            <a:extLst>
              <a:ext uri="{FF2B5EF4-FFF2-40B4-BE49-F238E27FC236}">
                <a16:creationId xmlns:a16="http://schemas.microsoft.com/office/drawing/2014/main" id="{159A3DF5-27CC-4E2E-9DE2-5BE5A8110D30}"/>
              </a:ext>
            </a:extLst>
          </p:cNvPr>
          <p:cNvSpPr/>
          <p:nvPr/>
        </p:nvSpPr>
        <p:spPr>
          <a:xfrm>
            <a:off x="6920570" y="4621646"/>
            <a:ext cx="1729774" cy="27157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77" name="Felirat: íves vonal 176">
            <a:extLst>
              <a:ext uri="{FF2B5EF4-FFF2-40B4-BE49-F238E27FC236}">
                <a16:creationId xmlns:a16="http://schemas.microsoft.com/office/drawing/2014/main" id="{621792E0-7D5F-4D48-81A6-0AB8C289E8FB}"/>
              </a:ext>
            </a:extLst>
          </p:cNvPr>
          <p:cNvSpPr/>
          <p:nvPr/>
        </p:nvSpPr>
        <p:spPr>
          <a:xfrm>
            <a:off x="5782597" y="5580567"/>
            <a:ext cx="3086100" cy="798241"/>
          </a:xfrm>
          <a:prstGeom prst="borderCallout2">
            <a:avLst>
              <a:gd name="adj1" fmla="val 18750"/>
              <a:gd name="adj2" fmla="val 357"/>
              <a:gd name="adj3" fmla="val 18750"/>
              <a:gd name="adj4" fmla="val -16667"/>
              <a:gd name="adj5" fmla="val -1644"/>
              <a:gd name="adj6" fmla="val -23797"/>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meghívják a rakománynak (ami egy gyűjtemény) az </a:t>
            </a:r>
            <a:r>
              <a:rPr lang="hu-HU" sz="1600" dirty="0" err="1">
                <a:solidFill>
                  <a:schemeClr val="tx1"/>
                </a:solidFill>
              </a:rPr>
              <a:t>Insert</a:t>
            </a:r>
            <a:r>
              <a:rPr lang="hu-HU" sz="1600" dirty="0">
                <a:solidFill>
                  <a:schemeClr val="tx1"/>
                </a:solidFill>
              </a:rPr>
              <a:t>(), </a:t>
            </a:r>
            <a:r>
              <a:rPr lang="hu-HU" sz="1600" dirty="0" err="1">
                <a:solidFill>
                  <a:schemeClr val="tx1"/>
                </a:solidFill>
              </a:rPr>
              <a:t>Remove</a:t>
            </a:r>
            <a:r>
              <a:rPr lang="hu-HU" sz="1600" dirty="0">
                <a:solidFill>
                  <a:schemeClr val="tx1"/>
                </a:solidFill>
              </a:rPr>
              <a:t>(), </a:t>
            </a:r>
            <a:r>
              <a:rPr lang="hu-HU" sz="1600" dirty="0" err="1">
                <a:solidFill>
                  <a:schemeClr val="tx1"/>
                </a:solidFill>
              </a:rPr>
              <a:t>Empty</a:t>
            </a:r>
            <a:r>
              <a:rPr lang="hu-HU" sz="1600" dirty="0">
                <a:solidFill>
                  <a:schemeClr val="tx1"/>
                </a:solidFill>
              </a:rPr>
              <a:t>(), </a:t>
            </a:r>
            <a:r>
              <a:rPr lang="hu-HU" sz="1600" dirty="0" err="1">
                <a:solidFill>
                  <a:schemeClr val="tx1"/>
                </a:solidFill>
              </a:rPr>
              <a:t>Select</a:t>
            </a:r>
            <a:r>
              <a:rPr lang="hu-HU" sz="1600" dirty="0">
                <a:solidFill>
                  <a:schemeClr val="tx1"/>
                </a:solidFill>
              </a:rPr>
              <a:t>() műveleteit</a:t>
            </a:r>
          </a:p>
        </p:txBody>
      </p:sp>
      <p:sp>
        <p:nvSpPr>
          <p:cNvPr id="46" name="Háromszög 45">
            <a:extLst>
              <a:ext uri="{FF2B5EF4-FFF2-40B4-BE49-F238E27FC236}">
                <a16:creationId xmlns:a16="http://schemas.microsoft.com/office/drawing/2014/main" id="{E41CF93E-2EFD-445E-9AEB-88D960756E66}"/>
              </a:ext>
            </a:extLst>
          </p:cNvPr>
          <p:cNvSpPr/>
          <p:nvPr/>
        </p:nvSpPr>
        <p:spPr>
          <a:xfrm rot="16200000">
            <a:off x="5129589" y="1702002"/>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0" name="Szövegdoboz 49">
            <a:extLst>
              <a:ext uri="{FF2B5EF4-FFF2-40B4-BE49-F238E27FC236}">
                <a16:creationId xmlns:a16="http://schemas.microsoft.com/office/drawing/2014/main" id="{D80DD5EC-24B3-4A82-9E2F-BB6124113C0F}"/>
              </a:ext>
            </a:extLst>
          </p:cNvPr>
          <p:cNvSpPr txBox="1"/>
          <p:nvPr/>
        </p:nvSpPr>
        <p:spPr>
          <a:xfrm>
            <a:off x="5226158" y="1598266"/>
            <a:ext cx="623825" cy="338554"/>
          </a:xfrm>
          <a:prstGeom prst="rect">
            <a:avLst/>
          </a:prstGeom>
          <a:noFill/>
        </p:spPr>
        <p:txBody>
          <a:bodyPr wrap="none" rtlCol="0">
            <a:spAutoFit/>
          </a:bodyPr>
          <a:lstStyle/>
          <a:p>
            <a:pPr algn="ctr"/>
            <a:r>
              <a:rPr lang="hu-HU" sz="1600" dirty="0"/>
              <a:t>vezet</a:t>
            </a:r>
          </a:p>
        </p:txBody>
      </p:sp>
    </p:spTree>
    <p:extLst>
      <p:ext uri="{BB962C8B-B14F-4D97-AF65-F5344CB8AC3E}">
        <p14:creationId xmlns:p14="http://schemas.microsoft.com/office/powerpoint/2010/main" val="284450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14</a:t>
            </a:fld>
            <a:endParaRPr lang="en-US"/>
          </a:p>
        </p:txBody>
      </p:sp>
      <p:sp>
        <p:nvSpPr>
          <p:cNvPr id="4" name="Text Box 103">
            <a:extLst>
              <a:ext uri="{FF2B5EF4-FFF2-40B4-BE49-F238E27FC236}">
                <a16:creationId xmlns:a16="http://schemas.microsoft.com/office/drawing/2014/main" id="{B0588520-785F-4AEA-9EF8-756877BE2736}"/>
              </a:ext>
            </a:extLst>
          </p:cNvPr>
          <p:cNvSpPr txBox="1">
            <a:spLocks noChangeArrowheads="1"/>
          </p:cNvSpPr>
          <p:nvPr/>
        </p:nvSpPr>
        <p:spPr bwMode="auto">
          <a:xfrm>
            <a:off x="628650" y="1113146"/>
            <a:ext cx="7886700" cy="2585323"/>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Calibri" panose="020F0502020204030204" pitchFamily="34" charset="0"/>
              </a:rPr>
              <a:t>Egy ATM automatánál sorban állnak az ügyfelek, hogy pénzt vehessenek fel. Az ügyfelek rendelkeznek bankkártyákkal, amikhez tartozik egy PIN kód, valamint egy bankszámla. Az ügyfelek sorban vehetnek fel egy adott összeget az automatából a bankkártyájuk, valamint a kódjuk megadásával. Ha a kód megegyezik a kártya kódjával, akkor az automata kiadja az összeget, feltéve, hogy az összeget levonva az egyenlegből az továbbra is pozitív marad. Ennek megállapításához az automata egy központon keresztül a kártya adatainak megadásával lekérheti az ügyfél egyenlegét, illetve elküldhet egy jelentést a lebonyolított tranzakcióról, amely alapján a bank leveszi az összeget az ügyfél számlájáról.</a:t>
            </a:r>
            <a:endParaRPr lang="hu-HU" sz="1800" dirty="0">
              <a:effectLst/>
              <a:latin typeface="Times New Roman" panose="02020603050405020304" pitchFamily="18" charset="0"/>
              <a:ea typeface="Times New Roman" panose="02020603050405020304" pitchFamily="18" charset="0"/>
            </a:endParaRPr>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Pénzfelvétel</a:t>
            </a:r>
            <a:endParaRPr lang="en-US" dirty="0"/>
          </a:p>
        </p:txBody>
      </p:sp>
    </p:spTree>
    <p:extLst>
      <p:ext uri="{BB962C8B-B14F-4D97-AF65-F5344CB8AC3E}">
        <p14:creationId xmlns:p14="http://schemas.microsoft.com/office/powerpoint/2010/main" val="67444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15</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Pénzfelvétel</a:t>
            </a:r>
            <a:endParaRPr lang="en-US" dirty="0"/>
          </a:p>
        </p:txBody>
      </p:sp>
      <p:sp>
        <p:nvSpPr>
          <p:cNvPr id="20" name="Téglalap 19">
            <a:extLst>
              <a:ext uri="{FF2B5EF4-FFF2-40B4-BE49-F238E27FC236}">
                <a16:creationId xmlns:a16="http://schemas.microsoft.com/office/drawing/2014/main" id="{8C9D7FDE-1A48-4D80-A0ED-1817FED36DA5}"/>
              </a:ext>
            </a:extLst>
          </p:cNvPr>
          <p:cNvSpPr/>
          <p:nvPr/>
        </p:nvSpPr>
        <p:spPr>
          <a:xfrm>
            <a:off x="622596" y="1076891"/>
            <a:ext cx="7886700" cy="5279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1" name="Line 15">
            <a:extLst>
              <a:ext uri="{FF2B5EF4-FFF2-40B4-BE49-F238E27FC236}">
                <a16:creationId xmlns:a16="http://schemas.microsoft.com/office/drawing/2014/main" id="{B653E38D-801F-4A00-BF07-C10C10972485}"/>
              </a:ext>
            </a:extLst>
          </p:cNvPr>
          <p:cNvSpPr>
            <a:spLocks noChangeShapeType="1"/>
          </p:cNvSpPr>
          <p:nvPr/>
        </p:nvSpPr>
        <p:spPr bwMode="auto">
          <a:xfrm>
            <a:off x="900222" y="3630546"/>
            <a:ext cx="0" cy="373978"/>
          </a:xfrm>
          <a:prstGeom prst="line">
            <a:avLst/>
          </a:prstGeom>
          <a:noFill/>
          <a:ln w="19050">
            <a:solidFill>
              <a:schemeClr val="tx1"/>
            </a:solidFill>
            <a:round/>
            <a:headEnd/>
            <a:tailEnd/>
          </a:ln>
          <a:effectLst/>
        </p:spPr>
        <p:txBody>
          <a:bodyPr wrap="none" anchor="ctr"/>
          <a:lstStyle/>
          <a:p>
            <a:endParaRPr lang="hu-HU" sz="1633"/>
          </a:p>
        </p:txBody>
      </p:sp>
      <p:sp>
        <p:nvSpPr>
          <p:cNvPr id="22" name="Line 16">
            <a:extLst>
              <a:ext uri="{FF2B5EF4-FFF2-40B4-BE49-F238E27FC236}">
                <a16:creationId xmlns:a16="http://schemas.microsoft.com/office/drawing/2014/main" id="{EF42A1B6-2704-4351-A6CC-B36308DF07D9}"/>
              </a:ext>
            </a:extLst>
          </p:cNvPr>
          <p:cNvSpPr>
            <a:spLocks noChangeShapeType="1"/>
          </p:cNvSpPr>
          <p:nvPr/>
        </p:nvSpPr>
        <p:spPr bwMode="auto">
          <a:xfrm>
            <a:off x="891799" y="4002523"/>
            <a:ext cx="140440" cy="254549"/>
          </a:xfrm>
          <a:prstGeom prst="line">
            <a:avLst/>
          </a:prstGeom>
          <a:noFill/>
          <a:ln w="19050">
            <a:solidFill>
              <a:schemeClr val="tx1"/>
            </a:solidFill>
            <a:round/>
            <a:headEnd/>
            <a:tailEnd/>
          </a:ln>
          <a:effectLst/>
        </p:spPr>
        <p:txBody>
          <a:bodyPr wrap="none" anchor="ctr"/>
          <a:lstStyle/>
          <a:p>
            <a:endParaRPr lang="hu-HU" sz="1633"/>
          </a:p>
        </p:txBody>
      </p:sp>
      <p:sp>
        <p:nvSpPr>
          <p:cNvPr id="23" name="Line 17">
            <a:extLst>
              <a:ext uri="{FF2B5EF4-FFF2-40B4-BE49-F238E27FC236}">
                <a16:creationId xmlns:a16="http://schemas.microsoft.com/office/drawing/2014/main" id="{03C59561-036D-4741-829A-D0DEE118B71B}"/>
              </a:ext>
            </a:extLst>
          </p:cNvPr>
          <p:cNvSpPr>
            <a:spLocks noChangeShapeType="1"/>
          </p:cNvSpPr>
          <p:nvPr/>
        </p:nvSpPr>
        <p:spPr bwMode="auto">
          <a:xfrm flipH="1">
            <a:off x="758179" y="4002523"/>
            <a:ext cx="142041" cy="254549"/>
          </a:xfrm>
          <a:prstGeom prst="line">
            <a:avLst/>
          </a:prstGeom>
          <a:noFill/>
          <a:ln w="19050">
            <a:solidFill>
              <a:schemeClr val="tx1"/>
            </a:solidFill>
            <a:round/>
            <a:headEnd/>
            <a:tailEnd/>
          </a:ln>
          <a:effectLst/>
        </p:spPr>
        <p:txBody>
          <a:bodyPr wrap="none" anchor="ctr"/>
          <a:lstStyle/>
          <a:p>
            <a:endParaRPr lang="hu-HU" sz="1633"/>
          </a:p>
        </p:txBody>
      </p:sp>
      <p:sp>
        <p:nvSpPr>
          <p:cNvPr id="24" name="Line 18">
            <a:extLst>
              <a:ext uri="{FF2B5EF4-FFF2-40B4-BE49-F238E27FC236}">
                <a16:creationId xmlns:a16="http://schemas.microsoft.com/office/drawing/2014/main" id="{1690F754-28AC-49E7-80DD-A609ADC90F1A}"/>
              </a:ext>
            </a:extLst>
          </p:cNvPr>
          <p:cNvSpPr>
            <a:spLocks noChangeShapeType="1"/>
          </p:cNvSpPr>
          <p:nvPr/>
        </p:nvSpPr>
        <p:spPr bwMode="auto">
          <a:xfrm flipV="1">
            <a:off x="742745" y="3770766"/>
            <a:ext cx="299520" cy="0"/>
          </a:xfrm>
          <a:prstGeom prst="line">
            <a:avLst/>
          </a:prstGeom>
          <a:noFill/>
          <a:ln w="19050">
            <a:solidFill>
              <a:schemeClr val="tx1"/>
            </a:solidFill>
            <a:round/>
            <a:headEnd/>
            <a:tailEnd/>
          </a:ln>
          <a:effectLst/>
        </p:spPr>
        <p:txBody>
          <a:bodyPr wrap="none" anchor="ctr"/>
          <a:lstStyle/>
          <a:p>
            <a:endParaRPr lang="hu-HU" sz="1633"/>
          </a:p>
        </p:txBody>
      </p:sp>
      <p:sp>
        <p:nvSpPr>
          <p:cNvPr id="25" name="Oval 14">
            <a:extLst>
              <a:ext uri="{FF2B5EF4-FFF2-40B4-BE49-F238E27FC236}">
                <a16:creationId xmlns:a16="http://schemas.microsoft.com/office/drawing/2014/main" id="{593D51A1-DD43-4420-BACA-624844566BFD}"/>
              </a:ext>
            </a:extLst>
          </p:cNvPr>
          <p:cNvSpPr>
            <a:spLocks noChangeArrowheads="1"/>
          </p:cNvSpPr>
          <p:nvPr/>
        </p:nvSpPr>
        <p:spPr bwMode="auto">
          <a:xfrm>
            <a:off x="742745" y="3303958"/>
            <a:ext cx="325957" cy="326587"/>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26" name="Szövegdoboz 25">
            <a:extLst>
              <a:ext uri="{FF2B5EF4-FFF2-40B4-BE49-F238E27FC236}">
                <a16:creationId xmlns:a16="http://schemas.microsoft.com/office/drawing/2014/main" id="{338CB037-B841-4754-ADC1-4C51D5771A91}"/>
              </a:ext>
            </a:extLst>
          </p:cNvPr>
          <p:cNvSpPr txBox="1"/>
          <p:nvPr/>
        </p:nvSpPr>
        <p:spPr>
          <a:xfrm>
            <a:off x="593057" y="4187432"/>
            <a:ext cx="628314" cy="307777"/>
          </a:xfrm>
          <a:prstGeom prst="rect">
            <a:avLst/>
          </a:prstGeom>
          <a:noFill/>
        </p:spPr>
        <p:txBody>
          <a:bodyPr wrap="none" rtlCol="0">
            <a:spAutoFit/>
          </a:bodyPr>
          <a:lstStyle/>
          <a:p>
            <a:r>
              <a:rPr lang="hu-HU" sz="1400" dirty="0"/>
              <a:t>ügyfél</a:t>
            </a:r>
            <a:endParaRPr lang="en-US" sz="1400" dirty="0"/>
          </a:p>
        </p:txBody>
      </p:sp>
      <p:cxnSp>
        <p:nvCxnSpPr>
          <p:cNvPr id="28" name="Egyenes összekötő nyíllal 27">
            <a:extLst>
              <a:ext uri="{FF2B5EF4-FFF2-40B4-BE49-F238E27FC236}">
                <a16:creationId xmlns:a16="http://schemas.microsoft.com/office/drawing/2014/main" id="{F35A873F-BC4C-48DC-8E17-19CE326DCA1C}"/>
              </a:ext>
            </a:extLst>
          </p:cNvPr>
          <p:cNvCxnSpPr>
            <a:cxnSpLocks noChangeShapeType="1"/>
            <a:stCxn id="29" idx="2"/>
            <a:endCxn id="33" idx="3"/>
          </p:cNvCxnSpPr>
          <p:nvPr/>
        </p:nvCxnSpPr>
        <p:spPr bwMode="auto">
          <a:xfrm flipH="1">
            <a:off x="1149897" y="1554106"/>
            <a:ext cx="857818" cy="2216904"/>
          </a:xfrm>
          <a:prstGeom prst="straightConnector1">
            <a:avLst/>
          </a:prstGeom>
          <a:noFill/>
          <a:ln w="19050" algn="ctr">
            <a:solidFill>
              <a:schemeClr val="tx1"/>
            </a:solidFill>
            <a:round/>
            <a:headEnd type="none" w="med" len="med"/>
            <a:tailEnd type="none" w="med" len="med"/>
          </a:ln>
        </p:spPr>
      </p:cxnSp>
      <p:sp>
        <p:nvSpPr>
          <p:cNvPr id="29" name="Ellipszis 28">
            <a:extLst>
              <a:ext uri="{FF2B5EF4-FFF2-40B4-BE49-F238E27FC236}">
                <a16:creationId xmlns:a16="http://schemas.microsoft.com/office/drawing/2014/main" id="{819A3B1F-E262-43A9-A1B0-21D41820F6C7}"/>
              </a:ext>
            </a:extLst>
          </p:cNvPr>
          <p:cNvSpPr/>
          <p:nvPr/>
        </p:nvSpPr>
        <p:spPr>
          <a:xfrm>
            <a:off x="2007715" y="1222129"/>
            <a:ext cx="1957560" cy="663953"/>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bankkártya behelyezése</a:t>
            </a:r>
            <a:endParaRPr lang="en-US" dirty="0">
              <a:solidFill>
                <a:schemeClr val="tx1"/>
              </a:solidFill>
            </a:endParaRPr>
          </a:p>
        </p:txBody>
      </p:sp>
      <p:sp>
        <p:nvSpPr>
          <p:cNvPr id="30" name="Szövegdoboz 29">
            <a:extLst>
              <a:ext uri="{FF2B5EF4-FFF2-40B4-BE49-F238E27FC236}">
                <a16:creationId xmlns:a16="http://schemas.microsoft.com/office/drawing/2014/main" id="{2C067FEC-EFD7-497D-9725-879E19B828B1}"/>
              </a:ext>
            </a:extLst>
          </p:cNvPr>
          <p:cNvSpPr txBox="1"/>
          <p:nvPr/>
        </p:nvSpPr>
        <p:spPr>
          <a:xfrm>
            <a:off x="1897342" y="1913088"/>
            <a:ext cx="1078372" cy="307777"/>
          </a:xfrm>
          <a:prstGeom prst="rect">
            <a:avLst/>
          </a:prstGeom>
          <a:noFill/>
        </p:spPr>
        <p:txBody>
          <a:bodyPr wrap="none" rtlCol="0">
            <a:spAutoFit/>
          </a:bodyPr>
          <a:lstStyle/>
          <a:p>
            <a:r>
              <a:rPr lang="hu-HU" sz="1400" dirty="0"/>
              <a:t>&lt; </a:t>
            </a:r>
            <a:r>
              <a:rPr lang="hu-HU" sz="1400" dirty="0" err="1"/>
              <a:t>precede</a:t>
            </a:r>
            <a:r>
              <a:rPr lang="hu-HU" sz="1400" dirty="0"/>
              <a:t> &gt;</a:t>
            </a:r>
            <a:endParaRPr lang="en-US" sz="1400" dirty="0"/>
          </a:p>
        </p:txBody>
      </p:sp>
      <p:sp>
        <p:nvSpPr>
          <p:cNvPr id="33" name="Szövegdoboz 32">
            <a:extLst>
              <a:ext uri="{FF2B5EF4-FFF2-40B4-BE49-F238E27FC236}">
                <a16:creationId xmlns:a16="http://schemas.microsoft.com/office/drawing/2014/main" id="{D20D559C-0A05-4F73-B45C-A3C91A79B056}"/>
              </a:ext>
            </a:extLst>
          </p:cNvPr>
          <p:cNvSpPr txBox="1"/>
          <p:nvPr/>
        </p:nvSpPr>
        <p:spPr>
          <a:xfrm>
            <a:off x="912331" y="3586344"/>
            <a:ext cx="237566" cy="369332"/>
          </a:xfrm>
          <a:prstGeom prst="rect">
            <a:avLst/>
          </a:prstGeom>
          <a:noFill/>
        </p:spPr>
        <p:txBody>
          <a:bodyPr wrap="none" rtlCol="0">
            <a:spAutoFit/>
          </a:bodyPr>
          <a:lstStyle/>
          <a:p>
            <a:r>
              <a:rPr lang="hu-HU" dirty="0"/>
              <a:t> </a:t>
            </a:r>
          </a:p>
        </p:txBody>
      </p:sp>
      <p:sp>
        <p:nvSpPr>
          <p:cNvPr id="34" name="Ellipszis 33">
            <a:extLst>
              <a:ext uri="{FF2B5EF4-FFF2-40B4-BE49-F238E27FC236}">
                <a16:creationId xmlns:a16="http://schemas.microsoft.com/office/drawing/2014/main" id="{A5219F50-9781-4317-9329-A801B0F42E80}"/>
              </a:ext>
            </a:extLst>
          </p:cNvPr>
          <p:cNvSpPr/>
          <p:nvPr/>
        </p:nvSpPr>
        <p:spPr>
          <a:xfrm>
            <a:off x="1998965" y="2345178"/>
            <a:ext cx="1957559" cy="618522"/>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PIN kód megadása</a:t>
            </a:r>
            <a:endParaRPr lang="en-US" dirty="0">
              <a:solidFill>
                <a:schemeClr val="tx1"/>
              </a:solidFill>
            </a:endParaRPr>
          </a:p>
        </p:txBody>
      </p:sp>
      <p:cxnSp>
        <p:nvCxnSpPr>
          <p:cNvPr id="37" name="Egyenes összekötő nyíllal 36">
            <a:extLst>
              <a:ext uri="{FF2B5EF4-FFF2-40B4-BE49-F238E27FC236}">
                <a16:creationId xmlns:a16="http://schemas.microsoft.com/office/drawing/2014/main" id="{898848EA-7E12-4CAF-9944-715AD48E7491}"/>
              </a:ext>
            </a:extLst>
          </p:cNvPr>
          <p:cNvCxnSpPr>
            <a:cxnSpLocks/>
            <a:stCxn id="29" idx="4"/>
            <a:endCxn id="34" idx="0"/>
          </p:cNvCxnSpPr>
          <p:nvPr/>
        </p:nvCxnSpPr>
        <p:spPr>
          <a:xfrm flipH="1">
            <a:off x="2977745" y="1886082"/>
            <a:ext cx="8750" cy="459096"/>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Egyenes összekötő nyíllal 37">
            <a:extLst>
              <a:ext uri="{FF2B5EF4-FFF2-40B4-BE49-F238E27FC236}">
                <a16:creationId xmlns:a16="http://schemas.microsoft.com/office/drawing/2014/main" id="{5EE961A1-C76A-4EA7-8F3A-CA3955080108}"/>
              </a:ext>
            </a:extLst>
          </p:cNvPr>
          <p:cNvCxnSpPr>
            <a:cxnSpLocks/>
            <a:stCxn id="34" idx="6"/>
            <a:endCxn id="40" idx="2"/>
          </p:cNvCxnSpPr>
          <p:nvPr/>
        </p:nvCxnSpPr>
        <p:spPr>
          <a:xfrm flipV="1">
            <a:off x="3956524" y="2654139"/>
            <a:ext cx="1335203" cy="30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Ellipszis 39">
            <a:extLst>
              <a:ext uri="{FF2B5EF4-FFF2-40B4-BE49-F238E27FC236}">
                <a16:creationId xmlns:a16="http://schemas.microsoft.com/office/drawing/2014/main" id="{54ECE05B-6FDC-4EC0-8A12-A6AC4B851752}"/>
              </a:ext>
            </a:extLst>
          </p:cNvPr>
          <p:cNvSpPr/>
          <p:nvPr/>
        </p:nvSpPr>
        <p:spPr>
          <a:xfrm>
            <a:off x="5291727" y="2344578"/>
            <a:ext cx="1947180" cy="61912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hitelesítés</a:t>
            </a:r>
            <a:endParaRPr lang="en-US" dirty="0">
              <a:solidFill>
                <a:schemeClr val="tx1"/>
              </a:solidFill>
            </a:endParaRPr>
          </a:p>
        </p:txBody>
      </p:sp>
      <p:sp>
        <p:nvSpPr>
          <p:cNvPr id="43" name="Ellipszis 42">
            <a:extLst>
              <a:ext uri="{FF2B5EF4-FFF2-40B4-BE49-F238E27FC236}">
                <a16:creationId xmlns:a16="http://schemas.microsoft.com/office/drawing/2014/main" id="{FD8C04E0-0FE7-407C-AAE5-4823250DACF9}"/>
              </a:ext>
            </a:extLst>
          </p:cNvPr>
          <p:cNvSpPr/>
          <p:nvPr/>
        </p:nvSpPr>
        <p:spPr>
          <a:xfrm>
            <a:off x="5291727" y="3432983"/>
            <a:ext cx="1947180" cy="632166"/>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egyenleg ellenőrzése</a:t>
            </a:r>
            <a:endParaRPr lang="en-US" dirty="0">
              <a:solidFill>
                <a:schemeClr val="tx1"/>
              </a:solidFill>
            </a:endParaRPr>
          </a:p>
        </p:txBody>
      </p:sp>
      <p:cxnSp>
        <p:nvCxnSpPr>
          <p:cNvPr id="44" name="Egyenes összekötő nyíllal 43">
            <a:extLst>
              <a:ext uri="{FF2B5EF4-FFF2-40B4-BE49-F238E27FC236}">
                <a16:creationId xmlns:a16="http://schemas.microsoft.com/office/drawing/2014/main" id="{63E83669-9E35-4FF1-884D-096E4B8772C0}"/>
              </a:ext>
            </a:extLst>
          </p:cNvPr>
          <p:cNvCxnSpPr>
            <a:cxnSpLocks/>
            <a:stCxn id="101" idx="6"/>
            <a:endCxn id="43" idx="2"/>
          </p:cNvCxnSpPr>
          <p:nvPr/>
        </p:nvCxnSpPr>
        <p:spPr>
          <a:xfrm>
            <a:off x="3950470" y="3746808"/>
            <a:ext cx="1341257" cy="2258"/>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Szövegdoboz 47">
            <a:extLst>
              <a:ext uri="{FF2B5EF4-FFF2-40B4-BE49-F238E27FC236}">
                <a16:creationId xmlns:a16="http://schemas.microsoft.com/office/drawing/2014/main" id="{2CCA6AA4-8C86-47D7-94E7-2B67EED3E70A}"/>
              </a:ext>
            </a:extLst>
          </p:cNvPr>
          <p:cNvSpPr txBox="1"/>
          <p:nvPr/>
        </p:nvSpPr>
        <p:spPr>
          <a:xfrm>
            <a:off x="4071328" y="2314497"/>
            <a:ext cx="918072" cy="307777"/>
          </a:xfrm>
          <a:prstGeom prst="rect">
            <a:avLst/>
          </a:prstGeom>
          <a:noFill/>
        </p:spPr>
        <p:txBody>
          <a:bodyPr wrap="none" rtlCol="0">
            <a:spAutoFit/>
          </a:bodyPr>
          <a:lstStyle/>
          <a:p>
            <a:r>
              <a:rPr lang="hu-HU" sz="1400" dirty="0"/>
              <a:t>&lt; </a:t>
            </a:r>
            <a:r>
              <a:rPr lang="hu-HU" sz="1400" dirty="0" err="1"/>
              <a:t>invoke</a:t>
            </a:r>
            <a:r>
              <a:rPr lang="hu-HU" sz="1400" dirty="0"/>
              <a:t> &gt;</a:t>
            </a:r>
            <a:endParaRPr lang="en-US" sz="1400" dirty="0"/>
          </a:p>
        </p:txBody>
      </p:sp>
      <p:cxnSp>
        <p:nvCxnSpPr>
          <p:cNvPr id="61" name="Egyenes összekötő nyíllal 60">
            <a:extLst>
              <a:ext uri="{FF2B5EF4-FFF2-40B4-BE49-F238E27FC236}">
                <a16:creationId xmlns:a16="http://schemas.microsoft.com/office/drawing/2014/main" id="{0C87189C-6EBA-4DC9-BD4D-AC1EE9ECC380}"/>
              </a:ext>
            </a:extLst>
          </p:cNvPr>
          <p:cNvCxnSpPr>
            <a:cxnSpLocks noChangeShapeType="1"/>
            <a:stCxn id="34" idx="2"/>
            <a:endCxn id="33" idx="3"/>
          </p:cNvCxnSpPr>
          <p:nvPr/>
        </p:nvCxnSpPr>
        <p:spPr bwMode="auto">
          <a:xfrm flipH="1">
            <a:off x="1149897" y="2654439"/>
            <a:ext cx="849068" cy="1116571"/>
          </a:xfrm>
          <a:prstGeom prst="straightConnector1">
            <a:avLst/>
          </a:prstGeom>
          <a:noFill/>
          <a:ln w="19050" algn="ctr">
            <a:solidFill>
              <a:schemeClr val="tx1"/>
            </a:solidFill>
            <a:round/>
            <a:headEnd type="none" w="med" len="med"/>
            <a:tailEnd type="none" w="med" len="med"/>
          </a:ln>
        </p:spPr>
      </p:cxnSp>
      <p:sp>
        <p:nvSpPr>
          <p:cNvPr id="77" name="Ellipszis 76">
            <a:extLst>
              <a:ext uri="{FF2B5EF4-FFF2-40B4-BE49-F238E27FC236}">
                <a16:creationId xmlns:a16="http://schemas.microsoft.com/office/drawing/2014/main" id="{D1CBBA84-2C98-479E-B061-5E9A4C9901B2}"/>
              </a:ext>
            </a:extLst>
          </p:cNvPr>
          <p:cNvSpPr/>
          <p:nvPr/>
        </p:nvSpPr>
        <p:spPr>
          <a:xfrm>
            <a:off x="1994147" y="4529915"/>
            <a:ext cx="1957560" cy="569334"/>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bankkártya kivétele</a:t>
            </a:r>
            <a:endParaRPr lang="en-US" dirty="0">
              <a:solidFill>
                <a:schemeClr val="tx1"/>
              </a:solidFill>
            </a:endParaRPr>
          </a:p>
        </p:txBody>
      </p:sp>
      <p:sp>
        <p:nvSpPr>
          <p:cNvPr id="78" name="Szövegdoboz 77">
            <a:extLst>
              <a:ext uri="{FF2B5EF4-FFF2-40B4-BE49-F238E27FC236}">
                <a16:creationId xmlns:a16="http://schemas.microsoft.com/office/drawing/2014/main" id="{0466668E-F208-48AF-9E7D-514FA200EF8B}"/>
              </a:ext>
            </a:extLst>
          </p:cNvPr>
          <p:cNvSpPr txBox="1"/>
          <p:nvPr/>
        </p:nvSpPr>
        <p:spPr>
          <a:xfrm>
            <a:off x="1901535" y="5167228"/>
            <a:ext cx="1078372" cy="307777"/>
          </a:xfrm>
          <a:prstGeom prst="rect">
            <a:avLst/>
          </a:prstGeom>
          <a:noFill/>
        </p:spPr>
        <p:txBody>
          <a:bodyPr wrap="none" rtlCol="0">
            <a:spAutoFit/>
          </a:bodyPr>
          <a:lstStyle/>
          <a:p>
            <a:r>
              <a:rPr lang="hu-HU" sz="1400" dirty="0"/>
              <a:t>&lt; </a:t>
            </a:r>
            <a:r>
              <a:rPr lang="hu-HU" sz="1400" dirty="0" err="1"/>
              <a:t>precede</a:t>
            </a:r>
            <a:r>
              <a:rPr lang="hu-HU" sz="1400" dirty="0"/>
              <a:t> &gt;</a:t>
            </a:r>
            <a:endParaRPr lang="en-US" sz="1400" dirty="0"/>
          </a:p>
        </p:txBody>
      </p:sp>
      <p:sp>
        <p:nvSpPr>
          <p:cNvPr id="79" name="Ellipszis 78">
            <a:extLst>
              <a:ext uri="{FF2B5EF4-FFF2-40B4-BE49-F238E27FC236}">
                <a16:creationId xmlns:a16="http://schemas.microsoft.com/office/drawing/2014/main" id="{426D19D9-863F-453E-BFCF-0155C8BE0D27}"/>
              </a:ext>
            </a:extLst>
          </p:cNvPr>
          <p:cNvSpPr/>
          <p:nvPr/>
        </p:nvSpPr>
        <p:spPr>
          <a:xfrm>
            <a:off x="1994148" y="5542984"/>
            <a:ext cx="1957559" cy="655692"/>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a:solidFill>
                  <a:schemeClr val="tx1"/>
                </a:solidFill>
              </a:rPr>
              <a:t>pénz elvétele</a:t>
            </a:r>
            <a:endParaRPr lang="en-US" dirty="0">
              <a:solidFill>
                <a:schemeClr val="tx1"/>
              </a:solidFill>
            </a:endParaRPr>
          </a:p>
        </p:txBody>
      </p:sp>
      <p:cxnSp>
        <p:nvCxnSpPr>
          <p:cNvPr id="80" name="Egyenes összekötő nyíllal 79">
            <a:extLst>
              <a:ext uri="{FF2B5EF4-FFF2-40B4-BE49-F238E27FC236}">
                <a16:creationId xmlns:a16="http://schemas.microsoft.com/office/drawing/2014/main" id="{B5316FA6-38CE-4FB5-A644-F341FB848095}"/>
              </a:ext>
            </a:extLst>
          </p:cNvPr>
          <p:cNvCxnSpPr>
            <a:cxnSpLocks/>
            <a:stCxn id="77" idx="4"/>
            <a:endCxn id="79" idx="0"/>
          </p:cNvCxnSpPr>
          <p:nvPr/>
        </p:nvCxnSpPr>
        <p:spPr>
          <a:xfrm>
            <a:off x="2972927" y="5099249"/>
            <a:ext cx="1" cy="443735"/>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Egyenes összekötő nyíllal 80">
            <a:extLst>
              <a:ext uri="{FF2B5EF4-FFF2-40B4-BE49-F238E27FC236}">
                <a16:creationId xmlns:a16="http://schemas.microsoft.com/office/drawing/2014/main" id="{E9B5E8E6-5A94-4F39-951C-A2CDA5B408A2}"/>
              </a:ext>
            </a:extLst>
          </p:cNvPr>
          <p:cNvCxnSpPr>
            <a:cxnSpLocks noChangeShapeType="1"/>
            <a:stCxn id="77" idx="2"/>
            <a:endCxn id="33" idx="3"/>
          </p:cNvCxnSpPr>
          <p:nvPr/>
        </p:nvCxnSpPr>
        <p:spPr bwMode="auto">
          <a:xfrm flipH="1" flipV="1">
            <a:off x="1149897" y="3771010"/>
            <a:ext cx="844250" cy="1043572"/>
          </a:xfrm>
          <a:prstGeom prst="straightConnector1">
            <a:avLst/>
          </a:prstGeom>
          <a:noFill/>
          <a:ln w="19050" algn="ctr">
            <a:solidFill>
              <a:schemeClr val="tx1"/>
            </a:solidFill>
            <a:round/>
            <a:headEnd type="none" w="med" len="med"/>
            <a:tailEnd type="none" w="med" len="med"/>
          </a:ln>
        </p:spPr>
      </p:cxnSp>
      <p:cxnSp>
        <p:nvCxnSpPr>
          <p:cNvPr id="83" name="Egyenes összekötő nyíllal 82">
            <a:extLst>
              <a:ext uri="{FF2B5EF4-FFF2-40B4-BE49-F238E27FC236}">
                <a16:creationId xmlns:a16="http://schemas.microsoft.com/office/drawing/2014/main" id="{CF7051A9-A648-4192-809B-03C7B220637E}"/>
              </a:ext>
            </a:extLst>
          </p:cNvPr>
          <p:cNvCxnSpPr>
            <a:cxnSpLocks noChangeShapeType="1"/>
            <a:stCxn id="79" idx="2"/>
            <a:endCxn id="33" idx="3"/>
          </p:cNvCxnSpPr>
          <p:nvPr/>
        </p:nvCxnSpPr>
        <p:spPr bwMode="auto">
          <a:xfrm flipH="1" flipV="1">
            <a:off x="1149897" y="3771010"/>
            <a:ext cx="844251" cy="2099820"/>
          </a:xfrm>
          <a:prstGeom prst="straightConnector1">
            <a:avLst/>
          </a:prstGeom>
          <a:noFill/>
          <a:ln w="19050" algn="ctr">
            <a:solidFill>
              <a:schemeClr val="tx1"/>
            </a:solidFill>
            <a:round/>
            <a:headEnd type="none" w="med" len="med"/>
            <a:tailEnd type="none" w="med" len="med"/>
          </a:ln>
        </p:spPr>
      </p:cxnSp>
      <p:sp>
        <p:nvSpPr>
          <p:cNvPr id="101" name="Ellipszis 100">
            <a:extLst>
              <a:ext uri="{FF2B5EF4-FFF2-40B4-BE49-F238E27FC236}">
                <a16:creationId xmlns:a16="http://schemas.microsoft.com/office/drawing/2014/main" id="{5E178096-B2C9-4BAB-A98C-4A1A510729FE}"/>
              </a:ext>
            </a:extLst>
          </p:cNvPr>
          <p:cNvSpPr/>
          <p:nvPr/>
        </p:nvSpPr>
        <p:spPr>
          <a:xfrm>
            <a:off x="2003289" y="3437547"/>
            <a:ext cx="1947181" cy="61852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összeg beírása</a:t>
            </a:r>
            <a:endParaRPr lang="en-US" dirty="0">
              <a:solidFill>
                <a:schemeClr val="tx1"/>
              </a:solidFill>
            </a:endParaRPr>
          </a:p>
        </p:txBody>
      </p:sp>
      <p:cxnSp>
        <p:nvCxnSpPr>
          <p:cNvPr id="102" name="Egyenes összekötő nyíllal 101">
            <a:extLst>
              <a:ext uri="{FF2B5EF4-FFF2-40B4-BE49-F238E27FC236}">
                <a16:creationId xmlns:a16="http://schemas.microsoft.com/office/drawing/2014/main" id="{CA8BDF70-72A1-4401-AFCA-54F681528F89}"/>
              </a:ext>
            </a:extLst>
          </p:cNvPr>
          <p:cNvCxnSpPr>
            <a:cxnSpLocks noChangeShapeType="1"/>
            <a:stCxn id="101" idx="2"/>
            <a:endCxn id="33" idx="3"/>
          </p:cNvCxnSpPr>
          <p:nvPr/>
        </p:nvCxnSpPr>
        <p:spPr bwMode="auto">
          <a:xfrm flipH="1">
            <a:off x="1149897" y="3746808"/>
            <a:ext cx="853392" cy="24202"/>
          </a:xfrm>
          <a:prstGeom prst="straightConnector1">
            <a:avLst/>
          </a:prstGeom>
          <a:noFill/>
          <a:ln w="19050" algn="ctr">
            <a:solidFill>
              <a:schemeClr val="tx1"/>
            </a:solidFill>
            <a:round/>
            <a:headEnd type="none" w="med" len="med"/>
            <a:tailEnd type="none" w="med" len="med"/>
          </a:ln>
        </p:spPr>
      </p:cxnSp>
      <p:cxnSp>
        <p:nvCxnSpPr>
          <p:cNvPr id="105" name="Egyenes összekötő nyíllal 104">
            <a:extLst>
              <a:ext uri="{FF2B5EF4-FFF2-40B4-BE49-F238E27FC236}">
                <a16:creationId xmlns:a16="http://schemas.microsoft.com/office/drawing/2014/main" id="{214D9FF7-A502-4031-A97C-C83151E321A9}"/>
              </a:ext>
            </a:extLst>
          </p:cNvPr>
          <p:cNvCxnSpPr>
            <a:cxnSpLocks/>
            <a:stCxn id="101" idx="4"/>
            <a:endCxn id="77" idx="0"/>
          </p:cNvCxnSpPr>
          <p:nvPr/>
        </p:nvCxnSpPr>
        <p:spPr>
          <a:xfrm flipH="1">
            <a:off x="2972927" y="4056068"/>
            <a:ext cx="3953" cy="473847"/>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Szövegdoboz 115">
            <a:extLst>
              <a:ext uri="{FF2B5EF4-FFF2-40B4-BE49-F238E27FC236}">
                <a16:creationId xmlns:a16="http://schemas.microsoft.com/office/drawing/2014/main" id="{0E0D8ECC-F17B-4D12-8675-F1DE9159D243}"/>
              </a:ext>
            </a:extLst>
          </p:cNvPr>
          <p:cNvSpPr txBox="1"/>
          <p:nvPr/>
        </p:nvSpPr>
        <p:spPr>
          <a:xfrm>
            <a:off x="1880804" y="4132704"/>
            <a:ext cx="1078372" cy="307777"/>
          </a:xfrm>
          <a:prstGeom prst="rect">
            <a:avLst/>
          </a:prstGeom>
          <a:noFill/>
        </p:spPr>
        <p:txBody>
          <a:bodyPr wrap="none" rtlCol="0">
            <a:spAutoFit/>
          </a:bodyPr>
          <a:lstStyle/>
          <a:p>
            <a:r>
              <a:rPr lang="hu-HU" sz="1400" dirty="0"/>
              <a:t>&lt; </a:t>
            </a:r>
            <a:r>
              <a:rPr lang="hu-HU" sz="1400" dirty="0" err="1"/>
              <a:t>precede</a:t>
            </a:r>
            <a:r>
              <a:rPr lang="hu-HU" sz="1400" dirty="0"/>
              <a:t> &gt;</a:t>
            </a:r>
            <a:endParaRPr lang="en-US" sz="1400" dirty="0"/>
          </a:p>
        </p:txBody>
      </p:sp>
      <p:sp>
        <p:nvSpPr>
          <p:cNvPr id="117" name="Szövegdoboz 116">
            <a:extLst>
              <a:ext uri="{FF2B5EF4-FFF2-40B4-BE49-F238E27FC236}">
                <a16:creationId xmlns:a16="http://schemas.microsoft.com/office/drawing/2014/main" id="{47AD5E9B-E820-4310-9C39-60B71AA4AE1F}"/>
              </a:ext>
            </a:extLst>
          </p:cNvPr>
          <p:cNvSpPr txBox="1"/>
          <p:nvPr/>
        </p:nvSpPr>
        <p:spPr>
          <a:xfrm>
            <a:off x="1853257" y="3093262"/>
            <a:ext cx="1078372" cy="307777"/>
          </a:xfrm>
          <a:prstGeom prst="rect">
            <a:avLst/>
          </a:prstGeom>
          <a:noFill/>
        </p:spPr>
        <p:txBody>
          <a:bodyPr wrap="none" rtlCol="0">
            <a:spAutoFit/>
          </a:bodyPr>
          <a:lstStyle/>
          <a:p>
            <a:r>
              <a:rPr lang="hu-HU" sz="1400" dirty="0"/>
              <a:t>&lt; </a:t>
            </a:r>
            <a:r>
              <a:rPr lang="hu-HU" sz="1400" dirty="0" err="1"/>
              <a:t>precede</a:t>
            </a:r>
            <a:r>
              <a:rPr lang="hu-HU" sz="1400" dirty="0"/>
              <a:t> &gt;</a:t>
            </a:r>
            <a:endParaRPr lang="en-US" sz="1400" dirty="0"/>
          </a:p>
        </p:txBody>
      </p:sp>
      <p:cxnSp>
        <p:nvCxnSpPr>
          <p:cNvPr id="118" name="Egyenes összekötő nyíllal 117">
            <a:extLst>
              <a:ext uri="{FF2B5EF4-FFF2-40B4-BE49-F238E27FC236}">
                <a16:creationId xmlns:a16="http://schemas.microsoft.com/office/drawing/2014/main" id="{BEE93D6D-B482-4F0E-A973-7629BBBF597B}"/>
              </a:ext>
            </a:extLst>
          </p:cNvPr>
          <p:cNvCxnSpPr>
            <a:cxnSpLocks/>
            <a:stCxn id="34" idx="4"/>
            <a:endCxn id="101" idx="0"/>
          </p:cNvCxnSpPr>
          <p:nvPr/>
        </p:nvCxnSpPr>
        <p:spPr>
          <a:xfrm flipH="1">
            <a:off x="2976880" y="2963700"/>
            <a:ext cx="865" cy="473847"/>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7" name="Szövegdoboz 166">
            <a:extLst>
              <a:ext uri="{FF2B5EF4-FFF2-40B4-BE49-F238E27FC236}">
                <a16:creationId xmlns:a16="http://schemas.microsoft.com/office/drawing/2014/main" id="{4BFDD539-F0FE-4B41-BF25-60CD3B6213F0}"/>
              </a:ext>
            </a:extLst>
          </p:cNvPr>
          <p:cNvSpPr txBox="1"/>
          <p:nvPr/>
        </p:nvSpPr>
        <p:spPr>
          <a:xfrm>
            <a:off x="4129131" y="3413562"/>
            <a:ext cx="918072" cy="307777"/>
          </a:xfrm>
          <a:prstGeom prst="rect">
            <a:avLst/>
          </a:prstGeom>
          <a:noFill/>
        </p:spPr>
        <p:txBody>
          <a:bodyPr wrap="none" rtlCol="0">
            <a:spAutoFit/>
          </a:bodyPr>
          <a:lstStyle/>
          <a:p>
            <a:r>
              <a:rPr lang="hu-HU" sz="1400" dirty="0"/>
              <a:t>&lt; </a:t>
            </a:r>
            <a:r>
              <a:rPr lang="hu-HU" sz="1400" dirty="0" err="1"/>
              <a:t>invoke</a:t>
            </a:r>
            <a:r>
              <a:rPr lang="hu-HU" sz="1400" dirty="0"/>
              <a:t> &gt;</a:t>
            </a:r>
            <a:endParaRPr lang="en-US" sz="1400" dirty="0"/>
          </a:p>
        </p:txBody>
      </p:sp>
      <p:sp>
        <p:nvSpPr>
          <p:cNvPr id="168" name="Ellipszis 167">
            <a:extLst>
              <a:ext uri="{FF2B5EF4-FFF2-40B4-BE49-F238E27FC236}">
                <a16:creationId xmlns:a16="http://schemas.microsoft.com/office/drawing/2014/main" id="{DCB366BD-B958-46AD-B3E8-E81AAAABD1BB}"/>
              </a:ext>
            </a:extLst>
          </p:cNvPr>
          <p:cNvSpPr/>
          <p:nvPr/>
        </p:nvSpPr>
        <p:spPr>
          <a:xfrm>
            <a:off x="5291727" y="5608355"/>
            <a:ext cx="1947180" cy="649992"/>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egyenleg módosítása</a:t>
            </a:r>
            <a:endParaRPr lang="en-US" dirty="0">
              <a:solidFill>
                <a:schemeClr val="tx1"/>
              </a:solidFill>
            </a:endParaRPr>
          </a:p>
        </p:txBody>
      </p:sp>
      <p:cxnSp>
        <p:nvCxnSpPr>
          <p:cNvPr id="169" name="Egyenes összekötő nyíllal 168">
            <a:extLst>
              <a:ext uri="{FF2B5EF4-FFF2-40B4-BE49-F238E27FC236}">
                <a16:creationId xmlns:a16="http://schemas.microsoft.com/office/drawing/2014/main" id="{382387A8-357D-4DF5-8674-253D6725ACAB}"/>
              </a:ext>
            </a:extLst>
          </p:cNvPr>
          <p:cNvCxnSpPr>
            <a:cxnSpLocks/>
            <a:stCxn id="43" idx="4"/>
            <a:endCxn id="173" idx="0"/>
          </p:cNvCxnSpPr>
          <p:nvPr/>
        </p:nvCxnSpPr>
        <p:spPr>
          <a:xfrm>
            <a:off x="6265317" y="4065149"/>
            <a:ext cx="0" cy="441968"/>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2" name="Szövegdoboz 171">
            <a:extLst>
              <a:ext uri="{FF2B5EF4-FFF2-40B4-BE49-F238E27FC236}">
                <a16:creationId xmlns:a16="http://schemas.microsoft.com/office/drawing/2014/main" id="{44EBA5E9-E250-449D-9FF4-694584A73321}"/>
              </a:ext>
            </a:extLst>
          </p:cNvPr>
          <p:cNvSpPr txBox="1"/>
          <p:nvPr/>
        </p:nvSpPr>
        <p:spPr>
          <a:xfrm>
            <a:off x="5291727" y="4132920"/>
            <a:ext cx="948401" cy="307777"/>
          </a:xfrm>
          <a:prstGeom prst="rect">
            <a:avLst/>
          </a:prstGeom>
          <a:noFill/>
        </p:spPr>
        <p:txBody>
          <a:bodyPr wrap="none" rtlCol="0">
            <a:spAutoFit/>
          </a:bodyPr>
          <a:lstStyle/>
          <a:p>
            <a:r>
              <a:rPr lang="hu-HU" sz="1400" dirty="0"/>
              <a:t>&lt; </a:t>
            </a:r>
            <a:r>
              <a:rPr lang="hu-HU" sz="1400" dirty="0" err="1"/>
              <a:t>extend</a:t>
            </a:r>
            <a:r>
              <a:rPr lang="hu-HU" sz="1400" dirty="0"/>
              <a:t> &gt;</a:t>
            </a:r>
            <a:endParaRPr lang="en-US" sz="1400" dirty="0"/>
          </a:p>
        </p:txBody>
      </p:sp>
      <p:sp>
        <p:nvSpPr>
          <p:cNvPr id="173" name="Ellipszis 172">
            <a:extLst>
              <a:ext uri="{FF2B5EF4-FFF2-40B4-BE49-F238E27FC236}">
                <a16:creationId xmlns:a16="http://schemas.microsoft.com/office/drawing/2014/main" id="{2DBAA78C-9D28-40F5-AECF-87A2ECD4219E}"/>
              </a:ext>
            </a:extLst>
          </p:cNvPr>
          <p:cNvSpPr/>
          <p:nvPr/>
        </p:nvSpPr>
        <p:spPr>
          <a:xfrm>
            <a:off x="5291727" y="4507117"/>
            <a:ext cx="1947180" cy="649992"/>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pénz kiadása</a:t>
            </a:r>
            <a:endParaRPr lang="en-US" dirty="0">
              <a:solidFill>
                <a:schemeClr val="tx1"/>
              </a:solidFill>
            </a:endParaRPr>
          </a:p>
        </p:txBody>
      </p:sp>
      <p:cxnSp>
        <p:nvCxnSpPr>
          <p:cNvPr id="176" name="Egyenes összekötő nyíllal 175">
            <a:extLst>
              <a:ext uri="{FF2B5EF4-FFF2-40B4-BE49-F238E27FC236}">
                <a16:creationId xmlns:a16="http://schemas.microsoft.com/office/drawing/2014/main" id="{C52C9BB7-3F38-4EF0-BFA7-F2A9618F0BA7}"/>
              </a:ext>
            </a:extLst>
          </p:cNvPr>
          <p:cNvCxnSpPr>
            <a:cxnSpLocks/>
            <a:stCxn id="173" idx="4"/>
            <a:endCxn id="168" idx="0"/>
          </p:cNvCxnSpPr>
          <p:nvPr/>
        </p:nvCxnSpPr>
        <p:spPr>
          <a:xfrm>
            <a:off x="6265317" y="5157109"/>
            <a:ext cx="0" cy="451246"/>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7" name="Szövegdoboz 176">
            <a:extLst>
              <a:ext uri="{FF2B5EF4-FFF2-40B4-BE49-F238E27FC236}">
                <a16:creationId xmlns:a16="http://schemas.microsoft.com/office/drawing/2014/main" id="{398C1D7A-A9B5-45E3-B906-7A944D1A3679}"/>
              </a:ext>
            </a:extLst>
          </p:cNvPr>
          <p:cNvSpPr txBox="1"/>
          <p:nvPr/>
        </p:nvSpPr>
        <p:spPr>
          <a:xfrm>
            <a:off x="5268621" y="5256392"/>
            <a:ext cx="918072" cy="307777"/>
          </a:xfrm>
          <a:prstGeom prst="rect">
            <a:avLst/>
          </a:prstGeom>
          <a:noFill/>
        </p:spPr>
        <p:txBody>
          <a:bodyPr wrap="none" rtlCol="0">
            <a:spAutoFit/>
          </a:bodyPr>
          <a:lstStyle/>
          <a:p>
            <a:r>
              <a:rPr lang="hu-HU" sz="1400" dirty="0"/>
              <a:t>&lt; </a:t>
            </a:r>
            <a:r>
              <a:rPr lang="hu-HU" sz="1400" dirty="0" err="1"/>
              <a:t>invoke</a:t>
            </a:r>
            <a:r>
              <a:rPr lang="hu-HU" sz="1400" dirty="0"/>
              <a:t> &gt;</a:t>
            </a:r>
            <a:endParaRPr lang="en-US" sz="1400" dirty="0"/>
          </a:p>
        </p:txBody>
      </p:sp>
      <p:cxnSp>
        <p:nvCxnSpPr>
          <p:cNvPr id="46" name="Egyenes összekötő nyíllal 45">
            <a:extLst>
              <a:ext uri="{FF2B5EF4-FFF2-40B4-BE49-F238E27FC236}">
                <a16:creationId xmlns:a16="http://schemas.microsoft.com/office/drawing/2014/main" id="{EC4AAC47-F1F7-4B6C-A6AE-56258F0BC7EF}"/>
              </a:ext>
            </a:extLst>
          </p:cNvPr>
          <p:cNvCxnSpPr>
            <a:cxnSpLocks noChangeShapeType="1"/>
            <a:stCxn id="50" idx="1"/>
            <a:endCxn id="40" idx="5"/>
          </p:cNvCxnSpPr>
          <p:nvPr/>
        </p:nvCxnSpPr>
        <p:spPr bwMode="auto">
          <a:xfrm flipH="1" flipV="1">
            <a:off x="6953749" y="2873031"/>
            <a:ext cx="931495" cy="873702"/>
          </a:xfrm>
          <a:prstGeom prst="straightConnector1">
            <a:avLst/>
          </a:prstGeom>
          <a:noFill/>
          <a:ln w="19050" algn="ctr">
            <a:solidFill>
              <a:schemeClr val="tx1"/>
            </a:solidFill>
            <a:round/>
            <a:headEnd type="none" w="med" len="med"/>
            <a:tailEnd type="none" w="med" len="med"/>
          </a:ln>
        </p:spPr>
      </p:cxnSp>
      <p:cxnSp>
        <p:nvCxnSpPr>
          <p:cNvPr id="49" name="Egyenes összekötő nyíllal 48">
            <a:extLst>
              <a:ext uri="{FF2B5EF4-FFF2-40B4-BE49-F238E27FC236}">
                <a16:creationId xmlns:a16="http://schemas.microsoft.com/office/drawing/2014/main" id="{E3EDE34C-163F-4CCD-94ED-2FC3E21CE876}"/>
              </a:ext>
            </a:extLst>
          </p:cNvPr>
          <p:cNvCxnSpPr>
            <a:cxnSpLocks noChangeShapeType="1"/>
            <a:stCxn id="50" idx="1"/>
            <a:endCxn id="168" idx="7"/>
          </p:cNvCxnSpPr>
          <p:nvPr/>
        </p:nvCxnSpPr>
        <p:spPr bwMode="auto">
          <a:xfrm flipH="1">
            <a:off x="6953749" y="3746733"/>
            <a:ext cx="931495" cy="1956811"/>
          </a:xfrm>
          <a:prstGeom prst="straightConnector1">
            <a:avLst/>
          </a:prstGeom>
          <a:noFill/>
          <a:ln w="19050" algn="ctr">
            <a:solidFill>
              <a:schemeClr val="tx1"/>
            </a:solidFill>
            <a:round/>
            <a:headEnd type="none" w="med" len="med"/>
            <a:tailEnd type="none" w="med" len="med"/>
          </a:ln>
        </p:spPr>
      </p:cxnSp>
      <p:cxnSp>
        <p:nvCxnSpPr>
          <p:cNvPr id="54" name="Egyenes összekötő nyíllal 53">
            <a:extLst>
              <a:ext uri="{FF2B5EF4-FFF2-40B4-BE49-F238E27FC236}">
                <a16:creationId xmlns:a16="http://schemas.microsoft.com/office/drawing/2014/main" id="{73E7DC0E-1FF1-4F1A-9A16-DAF5F39C0F0D}"/>
              </a:ext>
            </a:extLst>
          </p:cNvPr>
          <p:cNvCxnSpPr>
            <a:cxnSpLocks noChangeShapeType="1"/>
            <a:stCxn id="50" idx="1"/>
            <a:endCxn id="43" idx="6"/>
          </p:cNvCxnSpPr>
          <p:nvPr/>
        </p:nvCxnSpPr>
        <p:spPr bwMode="auto">
          <a:xfrm flipH="1">
            <a:off x="7238907" y="3746733"/>
            <a:ext cx="646337" cy="2333"/>
          </a:xfrm>
          <a:prstGeom prst="straightConnector1">
            <a:avLst/>
          </a:prstGeom>
          <a:noFill/>
          <a:ln w="19050" algn="ctr">
            <a:solidFill>
              <a:schemeClr val="tx1"/>
            </a:solidFill>
            <a:round/>
            <a:headEnd type="none" w="med" len="med"/>
            <a:tailEnd type="none" w="med" len="med"/>
          </a:ln>
        </p:spPr>
      </p:cxnSp>
      <p:sp>
        <p:nvSpPr>
          <p:cNvPr id="63" name="Felirat: íves vonal 62">
            <a:extLst>
              <a:ext uri="{FF2B5EF4-FFF2-40B4-BE49-F238E27FC236}">
                <a16:creationId xmlns:a16="http://schemas.microsoft.com/office/drawing/2014/main" id="{485102FB-4AB7-42AC-BC7C-775B3BC79EAC}"/>
              </a:ext>
            </a:extLst>
          </p:cNvPr>
          <p:cNvSpPr/>
          <p:nvPr/>
        </p:nvSpPr>
        <p:spPr>
          <a:xfrm>
            <a:off x="5544975" y="3051414"/>
            <a:ext cx="1825949" cy="301970"/>
          </a:xfrm>
          <a:prstGeom prst="borderCallout2">
            <a:avLst>
              <a:gd name="adj1" fmla="val 61779"/>
              <a:gd name="adj2" fmla="val 104560"/>
              <a:gd name="adj3" fmla="val 61778"/>
              <a:gd name="adj4" fmla="val 120996"/>
              <a:gd name="adj5" fmla="val 162773"/>
              <a:gd name="adj6" fmla="val 132164"/>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ennél összetettebb</a:t>
            </a:r>
          </a:p>
        </p:txBody>
      </p:sp>
      <p:pic>
        <p:nvPicPr>
          <p:cNvPr id="50" name="Ábra 20" descr="Bíróság egyszínű kitöltéssel">
            <a:extLst>
              <a:ext uri="{FF2B5EF4-FFF2-40B4-BE49-F238E27FC236}">
                <a16:creationId xmlns:a16="http://schemas.microsoft.com/office/drawing/2014/main" id="{17C105BA-CE82-4331-BB6F-6156A7DF11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5244" y="3449881"/>
            <a:ext cx="593703" cy="593703"/>
          </a:xfrm>
          <a:prstGeom prst="rect">
            <a:avLst/>
          </a:prstGeom>
        </p:spPr>
      </p:pic>
      <p:cxnSp>
        <p:nvCxnSpPr>
          <p:cNvPr id="52" name="Egyenes összekötő nyíllal 51">
            <a:extLst>
              <a:ext uri="{FF2B5EF4-FFF2-40B4-BE49-F238E27FC236}">
                <a16:creationId xmlns:a16="http://schemas.microsoft.com/office/drawing/2014/main" id="{936DD3C1-3D90-4840-8B7C-AF46B1B057E9}"/>
              </a:ext>
            </a:extLst>
          </p:cNvPr>
          <p:cNvCxnSpPr>
            <a:cxnSpLocks noChangeShapeType="1"/>
            <a:endCxn id="173" idx="7"/>
          </p:cNvCxnSpPr>
          <p:nvPr/>
        </p:nvCxnSpPr>
        <p:spPr bwMode="auto">
          <a:xfrm flipH="1">
            <a:off x="6953749" y="3730391"/>
            <a:ext cx="931496" cy="871915"/>
          </a:xfrm>
          <a:prstGeom prst="straightConnector1">
            <a:avLst/>
          </a:prstGeom>
          <a:noFill/>
          <a:ln w="19050" algn="ctr">
            <a:solidFill>
              <a:schemeClr val="tx1"/>
            </a:solidFill>
            <a:round/>
            <a:headEnd type="none" w="med" len="med"/>
            <a:tailEnd type="none" w="med" len="med"/>
          </a:ln>
        </p:spPr>
      </p:cxnSp>
      <p:sp>
        <p:nvSpPr>
          <p:cNvPr id="71" name="Szövegdoboz 70">
            <a:extLst>
              <a:ext uri="{FF2B5EF4-FFF2-40B4-BE49-F238E27FC236}">
                <a16:creationId xmlns:a16="http://schemas.microsoft.com/office/drawing/2014/main" id="{DB3A9282-ADC5-4881-A715-B3AB82177868}"/>
              </a:ext>
            </a:extLst>
          </p:cNvPr>
          <p:cNvSpPr txBox="1"/>
          <p:nvPr/>
        </p:nvSpPr>
        <p:spPr>
          <a:xfrm>
            <a:off x="7963240" y="3911260"/>
            <a:ext cx="473143" cy="307777"/>
          </a:xfrm>
          <a:prstGeom prst="rect">
            <a:avLst/>
          </a:prstGeom>
          <a:noFill/>
        </p:spPr>
        <p:txBody>
          <a:bodyPr wrap="none" rtlCol="0">
            <a:spAutoFit/>
          </a:bodyPr>
          <a:lstStyle/>
          <a:p>
            <a:r>
              <a:rPr lang="hu-HU" sz="1400" dirty="0" err="1"/>
              <a:t>atm</a:t>
            </a:r>
            <a:endParaRPr lang="en-US" sz="1400" dirty="0"/>
          </a:p>
        </p:txBody>
      </p:sp>
    </p:spTree>
    <p:extLst>
      <p:ext uri="{BB962C8B-B14F-4D97-AF65-F5344CB8AC3E}">
        <p14:creationId xmlns:p14="http://schemas.microsoft.com/office/powerpoint/2010/main" val="225308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16</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Pénzfelvétel</a:t>
            </a:r>
            <a:endParaRPr lang="en-US" dirty="0"/>
          </a:p>
        </p:txBody>
      </p:sp>
      <p:sp>
        <p:nvSpPr>
          <p:cNvPr id="48" name="Téglalap 47">
            <a:extLst>
              <a:ext uri="{FF2B5EF4-FFF2-40B4-BE49-F238E27FC236}">
                <a16:creationId xmlns:a16="http://schemas.microsoft.com/office/drawing/2014/main" id="{1F40EB31-A71D-4982-9E80-BB7EB89E08CB}"/>
              </a:ext>
            </a:extLst>
          </p:cNvPr>
          <p:cNvSpPr/>
          <p:nvPr/>
        </p:nvSpPr>
        <p:spPr>
          <a:xfrm>
            <a:off x="328489" y="1481557"/>
            <a:ext cx="8487022" cy="46414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49" name="Téglalap 48">
            <a:extLst>
              <a:ext uri="{FF2B5EF4-FFF2-40B4-BE49-F238E27FC236}">
                <a16:creationId xmlns:a16="http://schemas.microsoft.com/office/drawing/2014/main" id="{B8C087C7-A423-4C30-9032-8FECB7B40B55}"/>
              </a:ext>
            </a:extLst>
          </p:cNvPr>
          <p:cNvSpPr/>
          <p:nvPr/>
        </p:nvSpPr>
        <p:spPr>
          <a:xfrm>
            <a:off x="6620846" y="2174444"/>
            <a:ext cx="1561726" cy="338431"/>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ATM</a:t>
            </a:r>
          </a:p>
          <a:p>
            <a:endParaRPr lang="hu-HU" dirty="0">
              <a:solidFill>
                <a:schemeClr val="tx1"/>
              </a:solidFill>
              <a:ea typeface="Arial Unicode MS" pitchFamily="34" charset="-128"/>
              <a:cs typeface="Arial Unicode MS" pitchFamily="34" charset="-128"/>
            </a:endParaRPr>
          </a:p>
        </p:txBody>
      </p:sp>
      <p:sp>
        <p:nvSpPr>
          <p:cNvPr id="56" name="Téglalap 55">
            <a:extLst>
              <a:ext uri="{FF2B5EF4-FFF2-40B4-BE49-F238E27FC236}">
                <a16:creationId xmlns:a16="http://schemas.microsoft.com/office/drawing/2014/main" id="{9E0E4E1C-6D3D-4096-8A8B-0B6E5BD92D35}"/>
              </a:ext>
            </a:extLst>
          </p:cNvPr>
          <p:cNvSpPr/>
          <p:nvPr/>
        </p:nvSpPr>
        <p:spPr>
          <a:xfrm>
            <a:off x="1364036" y="4173398"/>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Bank</a:t>
            </a:r>
          </a:p>
          <a:p>
            <a:endParaRPr lang="hu-HU" dirty="0">
              <a:solidFill>
                <a:schemeClr val="tx1"/>
              </a:solidFill>
              <a:ea typeface="Arial Unicode MS" pitchFamily="34" charset="-128"/>
              <a:cs typeface="Arial Unicode MS" pitchFamily="34" charset="-128"/>
            </a:endParaRPr>
          </a:p>
        </p:txBody>
      </p:sp>
      <p:cxnSp>
        <p:nvCxnSpPr>
          <p:cNvPr id="58" name="Egyenes összekötő nyíllal 57">
            <a:extLst>
              <a:ext uri="{FF2B5EF4-FFF2-40B4-BE49-F238E27FC236}">
                <a16:creationId xmlns:a16="http://schemas.microsoft.com/office/drawing/2014/main" id="{DE02A3CF-20B5-425E-BD8D-7B57F9BD7E82}"/>
              </a:ext>
            </a:extLst>
          </p:cNvPr>
          <p:cNvCxnSpPr>
            <a:cxnSpLocks/>
            <a:stCxn id="59" idx="2"/>
            <a:endCxn id="56" idx="0"/>
          </p:cNvCxnSpPr>
          <p:nvPr/>
        </p:nvCxnSpPr>
        <p:spPr>
          <a:xfrm>
            <a:off x="2093620" y="2512875"/>
            <a:ext cx="0" cy="1660523"/>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églalap 58">
            <a:extLst>
              <a:ext uri="{FF2B5EF4-FFF2-40B4-BE49-F238E27FC236}">
                <a16:creationId xmlns:a16="http://schemas.microsoft.com/office/drawing/2014/main" id="{4E0BF19C-0A78-45B1-A4FE-DDF34499EDDA}"/>
              </a:ext>
            </a:extLst>
          </p:cNvPr>
          <p:cNvSpPr/>
          <p:nvPr/>
        </p:nvSpPr>
        <p:spPr>
          <a:xfrm>
            <a:off x="1364036" y="2174444"/>
            <a:ext cx="1459168" cy="338431"/>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Központ</a:t>
            </a:r>
          </a:p>
        </p:txBody>
      </p:sp>
      <p:cxnSp>
        <p:nvCxnSpPr>
          <p:cNvPr id="60" name="Egyenes összekötő nyíllal 59">
            <a:extLst>
              <a:ext uri="{FF2B5EF4-FFF2-40B4-BE49-F238E27FC236}">
                <a16:creationId xmlns:a16="http://schemas.microsoft.com/office/drawing/2014/main" id="{D3E18CD0-475C-4C4E-9FF1-AB3367295D98}"/>
              </a:ext>
            </a:extLst>
          </p:cNvPr>
          <p:cNvCxnSpPr>
            <a:cxnSpLocks/>
            <a:stCxn id="59" idx="3"/>
            <a:endCxn id="49" idx="1"/>
          </p:cNvCxnSpPr>
          <p:nvPr/>
        </p:nvCxnSpPr>
        <p:spPr>
          <a:xfrm>
            <a:off x="2823204" y="2343660"/>
            <a:ext cx="3797642" cy="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Téglalap 74">
            <a:extLst>
              <a:ext uri="{FF2B5EF4-FFF2-40B4-BE49-F238E27FC236}">
                <a16:creationId xmlns:a16="http://schemas.microsoft.com/office/drawing/2014/main" id="{536F4F86-BB97-4D18-BA2A-E8C46886FB95}"/>
              </a:ext>
            </a:extLst>
          </p:cNvPr>
          <p:cNvSpPr/>
          <p:nvPr/>
        </p:nvSpPr>
        <p:spPr>
          <a:xfrm>
            <a:off x="6620844" y="4173398"/>
            <a:ext cx="1561728" cy="383543"/>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Ügyfél</a:t>
            </a:r>
          </a:p>
          <a:p>
            <a:endParaRPr lang="hu-HU" dirty="0">
              <a:solidFill>
                <a:schemeClr val="tx1"/>
              </a:solidFill>
              <a:ea typeface="Arial Unicode MS" pitchFamily="34" charset="-128"/>
              <a:cs typeface="Arial Unicode MS" pitchFamily="34" charset="-128"/>
            </a:endParaRPr>
          </a:p>
        </p:txBody>
      </p:sp>
      <p:cxnSp>
        <p:nvCxnSpPr>
          <p:cNvPr id="76" name="Egyenes összekötő nyíllal 75">
            <a:extLst>
              <a:ext uri="{FF2B5EF4-FFF2-40B4-BE49-F238E27FC236}">
                <a16:creationId xmlns:a16="http://schemas.microsoft.com/office/drawing/2014/main" id="{4D2FE6A0-4D70-44D6-8B36-8905F5E0F013}"/>
              </a:ext>
            </a:extLst>
          </p:cNvPr>
          <p:cNvCxnSpPr>
            <a:cxnSpLocks/>
            <a:stCxn id="49" idx="2"/>
            <a:endCxn id="75" idx="0"/>
          </p:cNvCxnSpPr>
          <p:nvPr/>
        </p:nvCxnSpPr>
        <p:spPr>
          <a:xfrm flipH="1">
            <a:off x="7401708" y="2512875"/>
            <a:ext cx="1" cy="1660523"/>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églalap 34">
            <a:extLst>
              <a:ext uri="{FF2B5EF4-FFF2-40B4-BE49-F238E27FC236}">
                <a16:creationId xmlns:a16="http://schemas.microsoft.com/office/drawing/2014/main" id="{BA0946F9-E50E-438C-9550-A6223E709772}"/>
              </a:ext>
            </a:extLst>
          </p:cNvPr>
          <p:cNvSpPr/>
          <p:nvPr/>
        </p:nvSpPr>
        <p:spPr>
          <a:xfrm>
            <a:off x="3957911" y="5547543"/>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Kártya</a:t>
            </a:r>
          </a:p>
          <a:p>
            <a:endParaRPr lang="hu-HU" dirty="0">
              <a:solidFill>
                <a:schemeClr val="tx1"/>
              </a:solidFill>
              <a:ea typeface="Arial Unicode MS" pitchFamily="34" charset="-128"/>
              <a:cs typeface="Arial Unicode MS" pitchFamily="34" charset="-128"/>
            </a:endParaRPr>
          </a:p>
        </p:txBody>
      </p:sp>
      <p:cxnSp>
        <p:nvCxnSpPr>
          <p:cNvPr id="37" name="Egyenes összekötő nyíllal 36">
            <a:extLst>
              <a:ext uri="{FF2B5EF4-FFF2-40B4-BE49-F238E27FC236}">
                <a16:creationId xmlns:a16="http://schemas.microsoft.com/office/drawing/2014/main" id="{0E94DBEE-D7E3-4360-B59C-5C6433F7D24B}"/>
              </a:ext>
            </a:extLst>
          </p:cNvPr>
          <p:cNvCxnSpPr>
            <a:cxnSpLocks/>
            <a:stCxn id="40" idx="2"/>
            <a:endCxn id="35" idx="0"/>
          </p:cNvCxnSpPr>
          <p:nvPr/>
        </p:nvCxnSpPr>
        <p:spPr>
          <a:xfrm>
            <a:off x="4687495" y="3215686"/>
            <a:ext cx="0" cy="2331857"/>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Téglalap 39">
            <a:extLst>
              <a:ext uri="{FF2B5EF4-FFF2-40B4-BE49-F238E27FC236}">
                <a16:creationId xmlns:a16="http://schemas.microsoft.com/office/drawing/2014/main" id="{0910C2B5-6B73-4E6F-82FD-6D4F75257F80}"/>
              </a:ext>
            </a:extLst>
          </p:cNvPr>
          <p:cNvSpPr/>
          <p:nvPr/>
        </p:nvSpPr>
        <p:spPr>
          <a:xfrm>
            <a:off x="3957911" y="2877255"/>
            <a:ext cx="1459168" cy="338431"/>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b="1" u="sng" dirty="0">
                <a:solidFill>
                  <a:schemeClr val="tx1"/>
                </a:solidFill>
                <a:ea typeface="Arial Unicode MS" pitchFamily="34" charset="-128"/>
                <a:cs typeface="Arial Unicode MS" pitchFamily="34" charset="-128"/>
              </a:rPr>
              <a:t>: Számla</a:t>
            </a:r>
          </a:p>
        </p:txBody>
      </p:sp>
      <p:cxnSp>
        <p:nvCxnSpPr>
          <p:cNvPr id="41" name="Egyenes összekötő nyíllal 40">
            <a:extLst>
              <a:ext uri="{FF2B5EF4-FFF2-40B4-BE49-F238E27FC236}">
                <a16:creationId xmlns:a16="http://schemas.microsoft.com/office/drawing/2014/main" id="{0A5D3546-0BE0-4F3C-97A4-AE53E6D76B82}"/>
              </a:ext>
            </a:extLst>
          </p:cNvPr>
          <p:cNvCxnSpPr>
            <a:cxnSpLocks/>
            <a:stCxn id="40" idx="3"/>
            <a:endCxn id="75" idx="1"/>
          </p:cNvCxnSpPr>
          <p:nvPr/>
        </p:nvCxnSpPr>
        <p:spPr>
          <a:xfrm>
            <a:off x="5417079" y="3046471"/>
            <a:ext cx="1203765" cy="1318699"/>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Egyenes összekötő nyíllal 41">
            <a:extLst>
              <a:ext uri="{FF2B5EF4-FFF2-40B4-BE49-F238E27FC236}">
                <a16:creationId xmlns:a16="http://schemas.microsoft.com/office/drawing/2014/main" id="{811C73E6-BFAB-473F-B280-2CC2FE0A265F}"/>
              </a:ext>
            </a:extLst>
          </p:cNvPr>
          <p:cNvCxnSpPr>
            <a:cxnSpLocks/>
            <a:stCxn id="75" idx="1"/>
            <a:endCxn id="35" idx="3"/>
          </p:cNvCxnSpPr>
          <p:nvPr/>
        </p:nvCxnSpPr>
        <p:spPr>
          <a:xfrm flipH="1">
            <a:off x="5417079" y="4365170"/>
            <a:ext cx="1203765" cy="1374145"/>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Egyenes összekötő nyíllal 49">
            <a:extLst>
              <a:ext uri="{FF2B5EF4-FFF2-40B4-BE49-F238E27FC236}">
                <a16:creationId xmlns:a16="http://schemas.microsoft.com/office/drawing/2014/main" id="{D8C2D907-4DD1-4B7D-B72B-D4441587A69C}"/>
              </a:ext>
            </a:extLst>
          </p:cNvPr>
          <p:cNvCxnSpPr>
            <a:cxnSpLocks/>
            <a:stCxn id="40" idx="1"/>
            <a:endCxn id="56" idx="3"/>
          </p:cNvCxnSpPr>
          <p:nvPr/>
        </p:nvCxnSpPr>
        <p:spPr>
          <a:xfrm flipH="1">
            <a:off x="2823204" y="3046471"/>
            <a:ext cx="1134707" cy="1318699"/>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Egyenes összekötő nyíllal 52">
            <a:extLst>
              <a:ext uri="{FF2B5EF4-FFF2-40B4-BE49-F238E27FC236}">
                <a16:creationId xmlns:a16="http://schemas.microsoft.com/office/drawing/2014/main" id="{CDDD3EB1-09A5-44D2-B4B4-04593795D518}"/>
              </a:ext>
            </a:extLst>
          </p:cNvPr>
          <p:cNvCxnSpPr>
            <a:cxnSpLocks/>
            <a:stCxn id="56" idx="3"/>
            <a:endCxn id="35" idx="1"/>
          </p:cNvCxnSpPr>
          <p:nvPr/>
        </p:nvCxnSpPr>
        <p:spPr>
          <a:xfrm>
            <a:off x="2823204" y="4365170"/>
            <a:ext cx="1134707" cy="1374145"/>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 Box 13">
            <a:extLst>
              <a:ext uri="{FF2B5EF4-FFF2-40B4-BE49-F238E27FC236}">
                <a16:creationId xmlns:a16="http://schemas.microsoft.com/office/drawing/2014/main" id="{6B14B237-2DD9-4203-B44B-14CBB0212677}"/>
              </a:ext>
            </a:extLst>
          </p:cNvPr>
          <p:cNvSpPr txBox="1">
            <a:spLocks noChangeArrowheads="1"/>
          </p:cNvSpPr>
          <p:nvPr/>
        </p:nvSpPr>
        <p:spPr bwMode="auto">
          <a:xfrm>
            <a:off x="4106459" y="1600598"/>
            <a:ext cx="1118704"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getEgyenl</a:t>
            </a:r>
            <a:r>
              <a:rPr lang="hu-HU" sz="1600" dirty="0">
                <a:ea typeface="Arial Unicode MS" pitchFamily="34" charset="-128"/>
                <a:cs typeface="Arial Unicode MS" pitchFamily="34" charset="-128"/>
              </a:rPr>
              <a:t>()</a:t>
            </a:r>
          </a:p>
        </p:txBody>
      </p:sp>
      <p:sp>
        <p:nvSpPr>
          <p:cNvPr id="64" name="Text Box 13">
            <a:extLst>
              <a:ext uri="{FF2B5EF4-FFF2-40B4-BE49-F238E27FC236}">
                <a16:creationId xmlns:a16="http://schemas.microsoft.com/office/drawing/2014/main" id="{4B6D85AC-F92A-434B-830A-80342B674C3D}"/>
              </a:ext>
            </a:extLst>
          </p:cNvPr>
          <p:cNvSpPr txBox="1">
            <a:spLocks noChangeArrowheads="1"/>
          </p:cNvSpPr>
          <p:nvPr/>
        </p:nvSpPr>
        <p:spPr bwMode="auto">
          <a:xfrm>
            <a:off x="4114180" y="1855889"/>
            <a:ext cx="1175835"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Tranzakció()</a:t>
            </a:r>
          </a:p>
        </p:txBody>
      </p:sp>
      <p:sp>
        <p:nvSpPr>
          <p:cNvPr id="66" name="Text Box 13">
            <a:extLst>
              <a:ext uri="{FF2B5EF4-FFF2-40B4-BE49-F238E27FC236}">
                <a16:creationId xmlns:a16="http://schemas.microsoft.com/office/drawing/2014/main" id="{8A1EEAAD-887B-45FC-BC28-F1CB716638AB}"/>
              </a:ext>
            </a:extLst>
          </p:cNvPr>
          <p:cNvSpPr txBox="1">
            <a:spLocks noChangeArrowheads="1"/>
          </p:cNvSpPr>
          <p:nvPr/>
        </p:nvSpPr>
        <p:spPr bwMode="auto">
          <a:xfrm>
            <a:off x="802377" y="2994305"/>
            <a:ext cx="1118704"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getEgyenl</a:t>
            </a:r>
            <a:r>
              <a:rPr lang="hu-HU" sz="1600" dirty="0">
                <a:ea typeface="Arial Unicode MS" pitchFamily="34" charset="-128"/>
                <a:cs typeface="Arial Unicode MS" pitchFamily="34" charset="-128"/>
              </a:rPr>
              <a:t>()</a:t>
            </a:r>
          </a:p>
        </p:txBody>
      </p:sp>
      <p:sp>
        <p:nvSpPr>
          <p:cNvPr id="67" name="Text Box 13">
            <a:extLst>
              <a:ext uri="{FF2B5EF4-FFF2-40B4-BE49-F238E27FC236}">
                <a16:creationId xmlns:a16="http://schemas.microsoft.com/office/drawing/2014/main" id="{6AB19E29-28A1-41BD-9F48-BA95B988814F}"/>
              </a:ext>
            </a:extLst>
          </p:cNvPr>
          <p:cNvSpPr txBox="1">
            <a:spLocks noChangeArrowheads="1"/>
          </p:cNvSpPr>
          <p:nvPr/>
        </p:nvSpPr>
        <p:spPr bwMode="auto">
          <a:xfrm>
            <a:off x="813583" y="3246772"/>
            <a:ext cx="1175835"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Tranzakció()</a:t>
            </a:r>
          </a:p>
        </p:txBody>
      </p:sp>
      <p:cxnSp>
        <p:nvCxnSpPr>
          <p:cNvPr id="71" name="Egyenes összekötő nyíllal 70">
            <a:extLst>
              <a:ext uri="{FF2B5EF4-FFF2-40B4-BE49-F238E27FC236}">
                <a16:creationId xmlns:a16="http://schemas.microsoft.com/office/drawing/2014/main" id="{A46576E3-A42E-4D55-B6DD-12B24A784BFF}"/>
              </a:ext>
            </a:extLst>
          </p:cNvPr>
          <p:cNvCxnSpPr>
            <a:cxnSpLocks/>
          </p:cNvCxnSpPr>
          <p:nvPr/>
        </p:nvCxnSpPr>
        <p:spPr>
          <a:xfrm>
            <a:off x="2006238" y="3250924"/>
            <a:ext cx="0" cy="436609"/>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2" name="Egyenes összekötő nyíllal 71">
            <a:extLst>
              <a:ext uri="{FF2B5EF4-FFF2-40B4-BE49-F238E27FC236}">
                <a16:creationId xmlns:a16="http://schemas.microsoft.com/office/drawing/2014/main" id="{300106D5-1CEC-4D29-B980-7FFFA1D35C76}"/>
              </a:ext>
            </a:extLst>
          </p:cNvPr>
          <p:cNvCxnSpPr>
            <a:cxnSpLocks/>
          </p:cNvCxnSpPr>
          <p:nvPr/>
        </p:nvCxnSpPr>
        <p:spPr>
          <a:xfrm flipH="1">
            <a:off x="4392147" y="2235096"/>
            <a:ext cx="590308" cy="10460"/>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Text Box 13">
            <a:extLst>
              <a:ext uri="{FF2B5EF4-FFF2-40B4-BE49-F238E27FC236}">
                <a16:creationId xmlns:a16="http://schemas.microsoft.com/office/drawing/2014/main" id="{920332DD-0E0B-4A3C-BB70-DDD0BAB3E076}"/>
              </a:ext>
            </a:extLst>
          </p:cNvPr>
          <p:cNvSpPr txBox="1">
            <a:spLocks noChangeArrowheads="1"/>
          </p:cNvSpPr>
          <p:nvPr/>
        </p:nvSpPr>
        <p:spPr bwMode="auto">
          <a:xfrm>
            <a:off x="4702097" y="3918496"/>
            <a:ext cx="1314784"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EllenőrizPIN</a:t>
            </a:r>
            <a:r>
              <a:rPr lang="hu-HU" sz="1600" dirty="0">
                <a:ea typeface="Arial Unicode MS" pitchFamily="34" charset="-128"/>
                <a:cs typeface="Arial Unicode MS" pitchFamily="34" charset="-128"/>
              </a:rPr>
              <a:t>()</a:t>
            </a:r>
          </a:p>
        </p:txBody>
      </p:sp>
      <p:sp>
        <p:nvSpPr>
          <p:cNvPr id="74" name="Text Box 13">
            <a:extLst>
              <a:ext uri="{FF2B5EF4-FFF2-40B4-BE49-F238E27FC236}">
                <a16:creationId xmlns:a16="http://schemas.microsoft.com/office/drawing/2014/main" id="{9C713274-1A82-44B1-8BA9-9A83E69A5155}"/>
              </a:ext>
            </a:extLst>
          </p:cNvPr>
          <p:cNvSpPr txBox="1">
            <a:spLocks noChangeArrowheads="1"/>
          </p:cNvSpPr>
          <p:nvPr/>
        </p:nvSpPr>
        <p:spPr bwMode="auto">
          <a:xfrm>
            <a:off x="2414425" y="4919959"/>
            <a:ext cx="768159"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Keres()</a:t>
            </a:r>
          </a:p>
        </p:txBody>
      </p:sp>
      <p:sp>
        <p:nvSpPr>
          <p:cNvPr id="78" name="Text Box 13">
            <a:extLst>
              <a:ext uri="{FF2B5EF4-FFF2-40B4-BE49-F238E27FC236}">
                <a16:creationId xmlns:a16="http://schemas.microsoft.com/office/drawing/2014/main" id="{EE6509DE-B96F-4C3D-816C-DE40C351D67F}"/>
              </a:ext>
            </a:extLst>
          </p:cNvPr>
          <p:cNvSpPr txBox="1">
            <a:spLocks noChangeArrowheads="1"/>
          </p:cNvSpPr>
          <p:nvPr/>
        </p:nvSpPr>
        <p:spPr bwMode="auto">
          <a:xfrm>
            <a:off x="2488746" y="3215131"/>
            <a:ext cx="1005403"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Módosít()</a:t>
            </a:r>
          </a:p>
        </p:txBody>
      </p:sp>
      <p:cxnSp>
        <p:nvCxnSpPr>
          <p:cNvPr id="79" name="Egyenes összekötő nyíllal 78">
            <a:extLst>
              <a:ext uri="{FF2B5EF4-FFF2-40B4-BE49-F238E27FC236}">
                <a16:creationId xmlns:a16="http://schemas.microsoft.com/office/drawing/2014/main" id="{E55FC7D3-AED5-4A24-8DFE-A5C89FBC16FE}"/>
              </a:ext>
            </a:extLst>
          </p:cNvPr>
          <p:cNvCxnSpPr>
            <a:cxnSpLocks/>
          </p:cNvCxnSpPr>
          <p:nvPr/>
        </p:nvCxnSpPr>
        <p:spPr>
          <a:xfrm flipV="1">
            <a:off x="3294569" y="3234686"/>
            <a:ext cx="405778" cy="444389"/>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0" name="Egyenes összekötő nyíllal 79">
            <a:extLst>
              <a:ext uri="{FF2B5EF4-FFF2-40B4-BE49-F238E27FC236}">
                <a16:creationId xmlns:a16="http://schemas.microsoft.com/office/drawing/2014/main" id="{2D079236-53E1-4191-89A0-CAFFF87CE340}"/>
              </a:ext>
            </a:extLst>
          </p:cNvPr>
          <p:cNvCxnSpPr>
            <a:cxnSpLocks/>
          </p:cNvCxnSpPr>
          <p:nvPr/>
        </p:nvCxnSpPr>
        <p:spPr>
          <a:xfrm flipV="1">
            <a:off x="7289875" y="3007457"/>
            <a:ext cx="0" cy="595174"/>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1" name="Text Box 13">
            <a:extLst>
              <a:ext uri="{FF2B5EF4-FFF2-40B4-BE49-F238E27FC236}">
                <a16:creationId xmlns:a16="http://schemas.microsoft.com/office/drawing/2014/main" id="{D0C44573-AD5B-431D-A57C-A7C5724E58B2}"/>
              </a:ext>
            </a:extLst>
          </p:cNvPr>
          <p:cNvSpPr txBox="1">
            <a:spLocks noChangeArrowheads="1"/>
          </p:cNvSpPr>
          <p:nvPr/>
        </p:nvSpPr>
        <p:spPr bwMode="auto">
          <a:xfrm>
            <a:off x="6306405" y="3167734"/>
            <a:ext cx="1072922"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Folyamat()</a:t>
            </a:r>
          </a:p>
        </p:txBody>
      </p:sp>
      <p:cxnSp>
        <p:nvCxnSpPr>
          <p:cNvPr id="82" name="Egyenes összekötő nyíllal 81">
            <a:extLst>
              <a:ext uri="{FF2B5EF4-FFF2-40B4-BE49-F238E27FC236}">
                <a16:creationId xmlns:a16="http://schemas.microsoft.com/office/drawing/2014/main" id="{BFF70CF2-65B0-4071-84EB-CAAE769BE2EC}"/>
              </a:ext>
            </a:extLst>
          </p:cNvPr>
          <p:cNvCxnSpPr>
            <a:cxnSpLocks/>
            <a:stCxn id="49" idx="1"/>
            <a:endCxn id="35" idx="3"/>
          </p:cNvCxnSpPr>
          <p:nvPr/>
        </p:nvCxnSpPr>
        <p:spPr>
          <a:xfrm flipH="1">
            <a:off x="5417079" y="2343660"/>
            <a:ext cx="1203767" cy="3395655"/>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Egyenes összekötő nyíllal 84">
            <a:extLst>
              <a:ext uri="{FF2B5EF4-FFF2-40B4-BE49-F238E27FC236}">
                <a16:creationId xmlns:a16="http://schemas.microsoft.com/office/drawing/2014/main" id="{B3B6480C-237B-4DA4-BA47-C933A53EF44D}"/>
              </a:ext>
            </a:extLst>
          </p:cNvPr>
          <p:cNvCxnSpPr>
            <a:cxnSpLocks/>
          </p:cNvCxnSpPr>
          <p:nvPr/>
        </p:nvCxnSpPr>
        <p:spPr>
          <a:xfrm flipH="1">
            <a:off x="5759125" y="4002508"/>
            <a:ext cx="192690" cy="491979"/>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87" name="Egyenes összekötő nyíllal 86">
            <a:extLst>
              <a:ext uri="{FF2B5EF4-FFF2-40B4-BE49-F238E27FC236}">
                <a16:creationId xmlns:a16="http://schemas.microsoft.com/office/drawing/2014/main" id="{005320C8-BA01-4024-92B8-954344D988BB}"/>
              </a:ext>
            </a:extLst>
          </p:cNvPr>
          <p:cNvCxnSpPr>
            <a:cxnSpLocks/>
          </p:cNvCxnSpPr>
          <p:nvPr/>
        </p:nvCxnSpPr>
        <p:spPr>
          <a:xfrm>
            <a:off x="7488574" y="3052492"/>
            <a:ext cx="0" cy="626583"/>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89" name="Text Box 13">
            <a:extLst>
              <a:ext uri="{FF2B5EF4-FFF2-40B4-BE49-F238E27FC236}">
                <a16:creationId xmlns:a16="http://schemas.microsoft.com/office/drawing/2014/main" id="{5514F138-5118-4817-B80C-8943732C0BB8}"/>
              </a:ext>
            </a:extLst>
          </p:cNvPr>
          <p:cNvSpPr txBox="1">
            <a:spLocks noChangeArrowheads="1"/>
          </p:cNvSpPr>
          <p:nvPr/>
        </p:nvSpPr>
        <p:spPr bwMode="auto">
          <a:xfrm>
            <a:off x="7488912" y="2974702"/>
            <a:ext cx="1066254"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AdKártya</a:t>
            </a:r>
            <a:r>
              <a:rPr lang="hu-HU" sz="1600" dirty="0">
                <a:ea typeface="Arial Unicode MS" pitchFamily="34" charset="-128"/>
                <a:cs typeface="Arial Unicode MS" pitchFamily="34" charset="-128"/>
              </a:rPr>
              <a:t>()</a:t>
            </a:r>
          </a:p>
        </p:txBody>
      </p:sp>
      <p:sp>
        <p:nvSpPr>
          <p:cNvPr id="90" name="Text Box 13">
            <a:extLst>
              <a:ext uri="{FF2B5EF4-FFF2-40B4-BE49-F238E27FC236}">
                <a16:creationId xmlns:a16="http://schemas.microsoft.com/office/drawing/2014/main" id="{47C3CF42-2923-40DF-B4C6-326E4587D6EA}"/>
              </a:ext>
            </a:extLst>
          </p:cNvPr>
          <p:cNvSpPr txBox="1">
            <a:spLocks noChangeArrowheads="1"/>
          </p:cNvSpPr>
          <p:nvPr/>
        </p:nvSpPr>
        <p:spPr bwMode="auto">
          <a:xfrm>
            <a:off x="7488912" y="3215131"/>
            <a:ext cx="795411"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AdPin</a:t>
            </a:r>
            <a:r>
              <a:rPr lang="hu-HU" sz="1600" dirty="0">
                <a:ea typeface="Arial Unicode MS" pitchFamily="34" charset="-128"/>
                <a:cs typeface="Arial Unicode MS" pitchFamily="34" charset="-128"/>
              </a:rPr>
              <a:t>()</a:t>
            </a:r>
          </a:p>
        </p:txBody>
      </p:sp>
      <p:sp>
        <p:nvSpPr>
          <p:cNvPr id="93" name="Text Box 13">
            <a:extLst>
              <a:ext uri="{FF2B5EF4-FFF2-40B4-BE49-F238E27FC236}">
                <a16:creationId xmlns:a16="http://schemas.microsoft.com/office/drawing/2014/main" id="{9157C66A-0B48-4AF2-B814-F8401C3520AB}"/>
              </a:ext>
            </a:extLst>
          </p:cNvPr>
          <p:cNvSpPr txBox="1">
            <a:spLocks noChangeArrowheads="1"/>
          </p:cNvSpPr>
          <p:nvPr/>
        </p:nvSpPr>
        <p:spPr bwMode="auto">
          <a:xfrm>
            <a:off x="7486650" y="3460569"/>
            <a:ext cx="1106393"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AdÖsszeg</a:t>
            </a:r>
            <a:r>
              <a:rPr lang="hu-HU" sz="1600" dirty="0">
                <a:ea typeface="Arial Unicode MS" pitchFamily="34" charset="-128"/>
                <a:cs typeface="Arial Unicode MS" pitchFamily="34" charset="-128"/>
              </a:rPr>
              <a:t>()</a:t>
            </a:r>
          </a:p>
        </p:txBody>
      </p:sp>
      <p:cxnSp>
        <p:nvCxnSpPr>
          <p:cNvPr id="38" name="Egyenes összekötő nyíllal 37">
            <a:extLst>
              <a:ext uri="{FF2B5EF4-FFF2-40B4-BE49-F238E27FC236}">
                <a16:creationId xmlns:a16="http://schemas.microsoft.com/office/drawing/2014/main" id="{4AF87581-6031-4963-8CEB-12155CA07B7C}"/>
              </a:ext>
            </a:extLst>
          </p:cNvPr>
          <p:cNvCxnSpPr>
            <a:cxnSpLocks/>
          </p:cNvCxnSpPr>
          <p:nvPr/>
        </p:nvCxnSpPr>
        <p:spPr>
          <a:xfrm>
            <a:off x="3083454" y="4828559"/>
            <a:ext cx="408384" cy="503345"/>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3" name="Text Box 13">
            <a:extLst>
              <a:ext uri="{FF2B5EF4-FFF2-40B4-BE49-F238E27FC236}">
                <a16:creationId xmlns:a16="http://schemas.microsoft.com/office/drawing/2014/main" id="{BCF3BDE5-36D2-4A3A-8B96-902F988178A1}"/>
              </a:ext>
            </a:extLst>
          </p:cNvPr>
          <p:cNvSpPr txBox="1">
            <a:spLocks noChangeArrowheads="1"/>
          </p:cNvSpPr>
          <p:nvPr/>
        </p:nvSpPr>
        <p:spPr bwMode="auto">
          <a:xfrm>
            <a:off x="831075" y="3442001"/>
            <a:ext cx="768159"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Keres()</a:t>
            </a:r>
          </a:p>
        </p:txBody>
      </p:sp>
    </p:spTree>
    <p:extLst>
      <p:ext uri="{BB962C8B-B14F-4D97-AF65-F5344CB8AC3E}">
        <p14:creationId xmlns:p14="http://schemas.microsoft.com/office/powerpoint/2010/main" val="2750527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églalap 72">
            <a:extLst>
              <a:ext uri="{FF2B5EF4-FFF2-40B4-BE49-F238E27FC236}">
                <a16:creationId xmlns:a16="http://schemas.microsoft.com/office/drawing/2014/main" id="{48D3DB48-EE0E-4F34-AC71-A3D8C44FD103}"/>
              </a:ext>
            </a:extLst>
          </p:cNvPr>
          <p:cNvSpPr/>
          <p:nvPr/>
        </p:nvSpPr>
        <p:spPr>
          <a:xfrm>
            <a:off x="628650" y="1296661"/>
            <a:ext cx="7886700" cy="47504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34" name="Line 25">
            <a:extLst>
              <a:ext uri="{FF2B5EF4-FFF2-40B4-BE49-F238E27FC236}">
                <a16:creationId xmlns:a16="http://schemas.microsoft.com/office/drawing/2014/main" id="{03D12418-D901-441F-B80D-8229AB2DD7DE}"/>
              </a:ext>
            </a:extLst>
          </p:cNvPr>
          <p:cNvSpPr>
            <a:spLocks noChangeShapeType="1"/>
          </p:cNvSpPr>
          <p:nvPr/>
        </p:nvSpPr>
        <p:spPr bwMode="auto">
          <a:xfrm flipH="1">
            <a:off x="1042855" y="2152293"/>
            <a:ext cx="765" cy="3711123"/>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84" name="Line 15">
            <a:extLst>
              <a:ext uri="{FF2B5EF4-FFF2-40B4-BE49-F238E27FC236}">
                <a16:creationId xmlns:a16="http://schemas.microsoft.com/office/drawing/2014/main" id="{40075610-D36D-4DBD-B4C5-93DB4A2E3DDB}"/>
              </a:ext>
            </a:extLst>
          </p:cNvPr>
          <p:cNvSpPr>
            <a:spLocks noChangeShapeType="1"/>
          </p:cNvSpPr>
          <p:nvPr/>
        </p:nvSpPr>
        <p:spPr bwMode="auto">
          <a:xfrm flipH="1">
            <a:off x="1032130" y="1766642"/>
            <a:ext cx="0" cy="227415"/>
          </a:xfrm>
          <a:prstGeom prst="line">
            <a:avLst/>
          </a:prstGeom>
          <a:noFill/>
          <a:ln w="19050">
            <a:solidFill>
              <a:schemeClr val="tx1"/>
            </a:solidFill>
            <a:round/>
            <a:headEnd/>
            <a:tailEnd/>
          </a:ln>
          <a:effectLst/>
        </p:spPr>
        <p:txBody>
          <a:bodyPr wrap="none" anchor="ctr"/>
          <a:lstStyle/>
          <a:p>
            <a:endParaRPr lang="hu-HU" sz="1633"/>
          </a:p>
        </p:txBody>
      </p:sp>
      <p:sp>
        <p:nvSpPr>
          <p:cNvPr id="87" name="Line 16">
            <a:extLst>
              <a:ext uri="{FF2B5EF4-FFF2-40B4-BE49-F238E27FC236}">
                <a16:creationId xmlns:a16="http://schemas.microsoft.com/office/drawing/2014/main" id="{43E6B488-A464-47CE-B88B-03B4B89E8E31}"/>
              </a:ext>
            </a:extLst>
          </p:cNvPr>
          <p:cNvSpPr>
            <a:spLocks noChangeShapeType="1"/>
          </p:cNvSpPr>
          <p:nvPr/>
        </p:nvSpPr>
        <p:spPr bwMode="auto">
          <a:xfrm>
            <a:off x="1038371" y="1994060"/>
            <a:ext cx="68956" cy="171150"/>
          </a:xfrm>
          <a:prstGeom prst="line">
            <a:avLst/>
          </a:prstGeom>
          <a:noFill/>
          <a:ln w="19050">
            <a:solidFill>
              <a:schemeClr val="tx1"/>
            </a:solidFill>
            <a:round/>
            <a:headEnd/>
            <a:tailEnd/>
          </a:ln>
          <a:effectLst/>
        </p:spPr>
        <p:txBody>
          <a:bodyPr wrap="none" anchor="ctr"/>
          <a:lstStyle/>
          <a:p>
            <a:endParaRPr lang="hu-HU" sz="1633"/>
          </a:p>
        </p:txBody>
      </p:sp>
      <p:sp>
        <p:nvSpPr>
          <p:cNvPr id="88" name="Line 17">
            <a:extLst>
              <a:ext uri="{FF2B5EF4-FFF2-40B4-BE49-F238E27FC236}">
                <a16:creationId xmlns:a16="http://schemas.microsoft.com/office/drawing/2014/main" id="{4168EFB6-94ED-45DC-B248-ABE53D0A0352}"/>
              </a:ext>
            </a:extLst>
          </p:cNvPr>
          <p:cNvSpPr>
            <a:spLocks noChangeShapeType="1"/>
          </p:cNvSpPr>
          <p:nvPr/>
        </p:nvSpPr>
        <p:spPr bwMode="auto">
          <a:xfrm flipH="1">
            <a:off x="963172" y="1996603"/>
            <a:ext cx="68958" cy="168608"/>
          </a:xfrm>
          <a:prstGeom prst="line">
            <a:avLst/>
          </a:prstGeom>
          <a:noFill/>
          <a:ln w="19050">
            <a:solidFill>
              <a:schemeClr val="tx1"/>
            </a:solidFill>
            <a:round/>
            <a:headEnd/>
            <a:tailEnd/>
          </a:ln>
          <a:effectLst/>
        </p:spPr>
        <p:txBody>
          <a:bodyPr wrap="none" anchor="ctr"/>
          <a:lstStyle/>
          <a:p>
            <a:endParaRPr lang="hu-HU" sz="1633"/>
          </a:p>
        </p:txBody>
      </p:sp>
      <p:sp>
        <p:nvSpPr>
          <p:cNvPr id="89" name="Line 18">
            <a:extLst>
              <a:ext uri="{FF2B5EF4-FFF2-40B4-BE49-F238E27FC236}">
                <a16:creationId xmlns:a16="http://schemas.microsoft.com/office/drawing/2014/main" id="{D360C89E-DB8B-45E9-B704-8A7679D6D620}"/>
              </a:ext>
            </a:extLst>
          </p:cNvPr>
          <p:cNvSpPr>
            <a:spLocks noChangeShapeType="1"/>
          </p:cNvSpPr>
          <p:nvPr/>
        </p:nvSpPr>
        <p:spPr bwMode="auto">
          <a:xfrm flipV="1">
            <a:off x="922814" y="1871304"/>
            <a:ext cx="210024" cy="8348"/>
          </a:xfrm>
          <a:prstGeom prst="line">
            <a:avLst/>
          </a:prstGeom>
          <a:noFill/>
          <a:ln w="19050">
            <a:solidFill>
              <a:schemeClr val="tx1"/>
            </a:solidFill>
            <a:round/>
            <a:headEnd/>
            <a:tailEnd/>
          </a:ln>
          <a:effectLst/>
        </p:spPr>
        <p:txBody>
          <a:bodyPr wrap="none" anchor="ctr"/>
          <a:lstStyle/>
          <a:p>
            <a:endParaRPr lang="hu-HU" sz="1633"/>
          </a:p>
        </p:txBody>
      </p:sp>
      <p:sp>
        <p:nvSpPr>
          <p:cNvPr id="92" name="Oval 14">
            <a:extLst>
              <a:ext uri="{FF2B5EF4-FFF2-40B4-BE49-F238E27FC236}">
                <a16:creationId xmlns:a16="http://schemas.microsoft.com/office/drawing/2014/main" id="{AD7A1918-79A5-4E4F-A591-CB310D35ED91}"/>
              </a:ext>
            </a:extLst>
          </p:cNvPr>
          <p:cNvSpPr>
            <a:spLocks noChangeArrowheads="1"/>
          </p:cNvSpPr>
          <p:nvPr/>
        </p:nvSpPr>
        <p:spPr bwMode="auto">
          <a:xfrm>
            <a:off x="907450" y="1530317"/>
            <a:ext cx="243202" cy="235052"/>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66" name="Dia számának helye 4">
            <a:extLst>
              <a:ext uri="{FF2B5EF4-FFF2-40B4-BE49-F238E27FC236}">
                <a16:creationId xmlns:a16="http://schemas.microsoft.com/office/drawing/2014/main" id="{2A6167E5-EAA7-4BAD-99C7-D08A67415C85}"/>
              </a:ext>
            </a:extLst>
          </p:cNvPr>
          <p:cNvSpPr>
            <a:spLocks noGrp="1"/>
          </p:cNvSpPr>
          <p:nvPr>
            <p:ph type="sldNum" sz="quarter" idx="12"/>
          </p:nvPr>
        </p:nvSpPr>
        <p:spPr>
          <a:xfrm>
            <a:off x="6457950" y="6356351"/>
            <a:ext cx="2057400" cy="365125"/>
          </a:xfrm>
        </p:spPr>
        <p:txBody>
          <a:bodyPr/>
          <a:lstStyle/>
          <a:p>
            <a:fld id="{34CCF796-8293-4D3B-ADCC-894381A97A1C}" type="slidenum">
              <a:rPr lang="en-US" smtClean="0"/>
              <a:t>17</a:t>
            </a:fld>
            <a:endParaRPr lang="en-US"/>
          </a:p>
        </p:txBody>
      </p:sp>
      <p:sp>
        <p:nvSpPr>
          <p:cNvPr id="69" name="Élőláb helye 11">
            <a:extLst>
              <a:ext uri="{FF2B5EF4-FFF2-40B4-BE49-F238E27FC236}">
                <a16:creationId xmlns:a16="http://schemas.microsoft.com/office/drawing/2014/main" id="{BFA7B173-C266-4F9D-A4D5-707B206412C4}"/>
              </a:ext>
            </a:extLst>
          </p:cNvPr>
          <p:cNvSpPr>
            <a:spLocks noGrp="1"/>
          </p:cNvSpPr>
          <p:nvPr>
            <p:ph type="ftr" sz="quarter" idx="11"/>
          </p:nvPr>
        </p:nvSpPr>
        <p:spPr>
          <a:xfrm>
            <a:off x="2432807" y="6356351"/>
            <a:ext cx="4060862" cy="365125"/>
          </a:xfrm>
        </p:spPr>
        <p:txBody>
          <a:bodyPr/>
          <a:lstStyle/>
          <a:p>
            <a:r>
              <a:rPr lang="hu-HU"/>
              <a:t>Gregorics Tibor: Objektumelvű programozás</a:t>
            </a:r>
            <a:endParaRPr lang="en-US" dirty="0"/>
          </a:p>
        </p:txBody>
      </p:sp>
      <p:sp>
        <p:nvSpPr>
          <p:cNvPr id="108" name="Cím 1">
            <a:extLst>
              <a:ext uri="{FF2B5EF4-FFF2-40B4-BE49-F238E27FC236}">
                <a16:creationId xmlns:a16="http://schemas.microsoft.com/office/drawing/2014/main" id="{3CB12A2E-7779-4790-BC44-0267255A97CF}"/>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Pénzfelvétel</a:t>
            </a:r>
            <a:endParaRPr lang="en-US" dirty="0"/>
          </a:p>
        </p:txBody>
      </p:sp>
      <p:sp>
        <p:nvSpPr>
          <p:cNvPr id="59" name="Téglalap 58">
            <a:extLst>
              <a:ext uri="{FF2B5EF4-FFF2-40B4-BE49-F238E27FC236}">
                <a16:creationId xmlns:a16="http://schemas.microsoft.com/office/drawing/2014/main" id="{46311EF0-5B66-4F07-8437-524F23196BA7}"/>
              </a:ext>
            </a:extLst>
          </p:cNvPr>
          <p:cNvSpPr/>
          <p:nvPr/>
        </p:nvSpPr>
        <p:spPr>
          <a:xfrm>
            <a:off x="1602039" y="1587437"/>
            <a:ext cx="1179977" cy="380063"/>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ATM</a:t>
            </a:r>
          </a:p>
        </p:txBody>
      </p:sp>
      <p:sp>
        <p:nvSpPr>
          <p:cNvPr id="352281" name="Line 25"/>
          <p:cNvSpPr>
            <a:spLocks noChangeShapeType="1"/>
          </p:cNvSpPr>
          <p:nvPr/>
        </p:nvSpPr>
        <p:spPr bwMode="auto">
          <a:xfrm>
            <a:off x="2224169" y="1953741"/>
            <a:ext cx="2627" cy="3917125"/>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56" name="Line 42">
            <a:extLst>
              <a:ext uri="{FF2B5EF4-FFF2-40B4-BE49-F238E27FC236}">
                <a16:creationId xmlns:a16="http://schemas.microsoft.com/office/drawing/2014/main" id="{AE1F7199-6D81-4CA6-9FA1-2C6388456111}"/>
              </a:ext>
            </a:extLst>
          </p:cNvPr>
          <p:cNvSpPr>
            <a:spLocks noChangeShapeType="1"/>
          </p:cNvSpPr>
          <p:nvPr/>
        </p:nvSpPr>
        <p:spPr bwMode="auto">
          <a:xfrm flipV="1">
            <a:off x="1132838" y="2512468"/>
            <a:ext cx="1030654"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68" name="Text Box 13">
            <a:extLst>
              <a:ext uri="{FF2B5EF4-FFF2-40B4-BE49-F238E27FC236}">
                <a16:creationId xmlns:a16="http://schemas.microsoft.com/office/drawing/2014/main" id="{366EFACA-A605-4353-AA86-CB2D42494A1D}"/>
              </a:ext>
            </a:extLst>
          </p:cNvPr>
          <p:cNvSpPr txBox="1">
            <a:spLocks noChangeArrowheads="1"/>
          </p:cNvSpPr>
          <p:nvPr/>
        </p:nvSpPr>
        <p:spPr bwMode="auto">
          <a:xfrm>
            <a:off x="1113784" y="2208639"/>
            <a:ext cx="1072922"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Folyamat()</a:t>
            </a:r>
          </a:p>
        </p:txBody>
      </p:sp>
      <p:sp>
        <p:nvSpPr>
          <p:cNvPr id="98" name="Text Box 13">
            <a:extLst>
              <a:ext uri="{FF2B5EF4-FFF2-40B4-BE49-F238E27FC236}">
                <a16:creationId xmlns:a16="http://schemas.microsoft.com/office/drawing/2014/main" id="{5367ABD4-578D-45AB-B4A6-4203675AB852}"/>
              </a:ext>
            </a:extLst>
          </p:cNvPr>
          <p:cNvSpPr txBox="1">
            <a:spLocks noChangeArrowheads="1"/>
          </p:cNvSpPr>
          <p:nvPr/>
        </p:nvSpPr>
        <p:spPr bwMode="auto">
          <a:xfrm>
            <a:off x="3621973" y="3450193"/>
            <a:ext cx="1352871"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getEgyenleg</a:t>
            </a:r>
            <a:r>
              <a:rPr lang="hu-HU" sz="1600" dirty="0">
                <a:ea typeface="Arial Unicode MS" pitchFamily="34" charset="-128"/>
                <a:cs typeface="Arial Unicode MS" pitchFamily="34" charset="-128"/>
              </a:rPr>
              <a:t>()</a:t>
            </a:r>
          </a:p>
        </p:txBody>
      </p:sp>
      <p:sp>
        <p:nvSpPr>
          <p:cNvPr id="76" name="Line 42">
            <a:extLst>
              <a:ext uri="{FF2B5EF4-FFF2-40B4-BE49-F238E27FC236}">
                <a16:creationId xmlns:a16="http://schemas.microsoft.com/office/drawing/2014/main" id="{E555A1FE-697C-4636-9501-7CDAC9649505}"/>
              </a:ext>
            </a:extLst>
          </p:cNvPr>
          <p:cNvSpPr>
            <a:spLocks noChangeShapeType="1"/>
          </p:cNvSpPr>
          <p:nvPr/>
        </p:nvSpPr>
        <p:spPr bwMode="auto">
          <a:xfrm flipH="1" flipV="1">
            <a:off x="1130318" y="2863619"/>
            <a:ext cx="1020498"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78" name="Text Box 13">
            <a:extLst>
              <a:ext uri="{FF2B5EF4-FFF2-40B4-BE49-F238E27FC236}">
                <a16:creationId xmlns:a16="http://schemas.microsoft.com/office/drawing/2014/main" id="{6351FEA6-9AD2-47CD-B941-36BC9B557C0B}"/>
              </a:ext>
            </a:extLst>
          </p:cNvPr>
          <p:cNvSpPr txBox="1">
            <a:spLocks noChangeArrowheads="1"/>
          </p:cNvSpPr>
          <p:nvPr/>
        </p:nvSpPr>
        <p:spPr bwMode="auto">
          <a:xfrm>
            <a:off x="1153038" y="2538617"/>
            <a:ext cx="1066254"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AdKártya</a:t>
            </a:r>
            <a:r>
              <a:rPr lang="hu-HU" sz="1600" dirty="0">
                <a:ea typeface="Arial Unicode MS" pitchFamily="34" charset="-128"/>
                <a:cs typeface="Arial Unicode MS" pitchFamily="34" charset="-128"/>
              </a:rPr>
              <a:t>()</a:t>
            </a:r>
          </a:p>
        </p:txBody>
      </p:sp>
      <p:sp>
        <p:nvSpPr>
          <p:cNvPr id="110" name="Téglalap 109">
            <a:extLst>
              <a:ext uri="{FF2B5EF4-FFF2-40B4-BE49-F238E27FC236}">
                <a16:creationId xmlns:a16="http://schemas.microsoft.com/office/drawing/2014/main" id="{BD2A031C-5C01-484D-ACCE-B1D49881A911}"/>
              </a:ext>
            </a:extLst>
          </p:cNvPr>
          <p:cNvSpPr/>
          <p:nvPr/>
        </p:nvSpPr>
        <p:spPr>
          <a:xfrm>
            <a:off x="2988174" y="1601195"/>
            <a:ext cx="1179974" cy="352546"/>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Kártya</a:t>
            </a:r>
          </a:p>
        </p:txBody>
      </p:sp>
      <p:sp>
        <p:nvSpPr>
          <p:cNvPr id="116" name="Line 25">
            <a:extLst>
              <a:ext uri="{FF2B5EF4-FFF2-40B4-BE49-F238E27FC236}">
                <a16:creationId xmlns:a16="http://schemas.microsoft.com/office/drawing/2014/main" id="{FDDAA17D-B1C0-4520-86B6-22C13B9169EF}"/>
              </a:ext>
            </a:extLst>
          </p:cNvPr>
          <p:cNvSpPr>
            <a:spLocks noChangeShapeType="1"/>
          </p:cNvSpPr>
          <p:nvPr/>
        </p:nvSpPr>
        <p:spPr bwMode="auto">
          <a:xfrm flipH="1">
            <a:off x="4953370" y="1994056"/>
            <a:ext cx="5582" cy="3876809"/>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67" name="Téglalap 66">
            <a:extLst>
              <a:ext uri="{FF2B5EF4-FFF2-40B4-BE49-F238E27FC236}">
                <a16:creationId xmlns:a16="http://schemas.microsoft.com/office/drawing/2014/main" id="{E7B43AC9-F5D9-434F-AFEE-CA61A3B461EB}"/>
              </a:ext>
            </a:extLst>
          </p:cNvPr>
          <p:cNvSpPr/>
          <p:nvPr/>
        </p:nvSpPr>
        <p:spPr>
          <a:xfrm>
            <a:off x="7158131" y="1581951"/>
            <a:ext cx="1179977" cy="380063"/>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Számla</a:t>
            </a:r>
          </a:p>
        </p:txBody>
      </p:sp>
      <p:sp>
        <p:nvSpPr>
          <p:cNvPr id="72" name="Line 25">
            <a:extLst>
              <a:ext uri="{FF2B5EF4-FFF2-40B4-BE49-F238E27FC236}">
                <a16:creationId xmlns:a16="http://schemas.microsoft.com/office/drawing/2014/main" id="{ED95B463-61A6-4F73-ACC4-6D187205560E}"/>
              </a:ext>
            </a:extLst>
          </p:cNvPr>
          <p:cNvSpPr>
            <a:spLocks noChangeShapeType="1"/>
          </p:cNvSpPr>
          <p:nvPr/>
        </p:nvSpPr>
        <p:spPr bwMode="auto">
          <a:xfrm flipH="1">
            <a:off x="3580501" y="1953741"/>
            <a:ext cx="5581" cy="3912505"/>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99" name="Line 42">
            <a:extLst>
              <a:ext uri="{FF2B5EF4-FFF2-40B4-BE49-F238E27FC236}">
                <a16:creationId xmlns:a16="http://schemas.microsoft.com/office/drawing/2014/main" id="{17AF316F-C3A0-477C-94B4-4EAD31E93A1D}"/>
              </a:ext>
            </a:extLst>
          </p:cNvPr>
          <p:cNvSpPr>
            <a:spLocks noChangeShapeType="1"/>
          </p:cNvSpPr>
          <p:nvPr/>
        </p:nvSpPr>
        <p:spPr bwMode="auto">
          <a:xfrm>
            <a:off x="2305608" y="3774067"/>
            <a:ext cx="2576899"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15" name="Text Box 13">
            <a:extLst>
              <a:ext uri="{FF2B5EF4-FFF2-40B4-BE49-F238E27FC236}">
                <a16:creationId xmlns:a16="http://schemas.microsoft.com/office/drawing/2014/main" id="{D73B4540-600C-4F12-8B6A-E5E268BE13DE}"/>
              </a:ext>
            </a:extLst>
          </p:cNvPr>
          <p:cNvSpPr txBox="1">
            <a:spLocks noChangeArrowheads="1"/>
          </p:cNvSpPr>
          <p:nvPr/>
        </p:nvSpPr>
        <p:spPr bwMode="auto">
          <a:xfrm>
            <a:off x="2265717" y="3058610"/>
            <a:ext cx="1314784"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EllenőrizPIN</a:t>
            </a:r>
            <a:r>
              <a:rPr lang="hu-HU" sz="1600" dirty="0">
                <a:ea typeface="Arial Unicode MS" pitchFamily="34" charset="-128"/>
                <a:cs typeface="Arial Unicode MS" pitchFamily="34" charset="-128"/>
              </a:rPr>
              <a:t>()</a:t>
            </a:r>
          </a:p>
        </p:txBody>
      </p:sp>
      <p:sp>
        <p:nvSpPr>
          <p:cNvPr id="121" name="Line 42">
            <a:extLst>
              <a:ext uri="{FF2B5EF4-FFF2-40B4-BE49-F238E27FC236}">
                <a16:creationId xmlns:a16="http://schemas.microsoft.com/office/drawing/2014/main" id="{C306113B-2B7D-4F45-BFDE-52EED3D60A99}"/>
              </a:ext>
            </a:extLst>
          </p:cNvPr>
          <p:cNvSpPr>
            <a:spLocks noChangeShapeType="1"/>
          </p:cNvSpPr>
          <p:nvPr/>
        </p:nvSpPr>
        <p:spPr bwMode="auto">
          <a:xfrm flipV="1">
            <a:off x="5068076" y="4356262"/>
            <a:ext cx="1243007"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24" name="Line 42">
            <a:extLst>
              <a:ext uri="{FF2B5EF4-FFF2-40B4-BE49-F238E27FC236}">
                <a16:creationId xmlns:a16="http://schemas.microsoft.com/office/drawing/2014/main" id="{0DB34C3B-0158-4FB3-959E-08C0F7BD1D23}"/>
              </a:ext>
            </a:extLst>
          </p:cNvPr>
          <p:cNvSpPr>
            <a:spLocks noChangeShapeType="1"/>
          </p:cNvSpPr>
          <p:nvPr/>
        </p:nvSpPr>
        <p:spPr bwMode="auto">
          <a:xfrm flipV="1">
            <a:off x="2331922" y="3369690"/>
            <a:ext cx="1198506"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35" name="Téglalap 34">
            <a:extLst>
              <a:ext uri="{FF2B5EF4-FFF2-40B4-BE49-F238E27FC236}">
                <a16:creationId xmlns:a16="http://schemas.microsoft.com/office/drawing/2014/main" id="{6C9DB948-D3DD-4F20-9D53-BD1379C6F5F6}"/>
              </a:ext>
            </a:extLst>
          </p:cNvPr>
          <p:cNvSpPr/>
          <p:nvPr/>
        </p:nvSpPr>
        <p:spPr bwMode="auto">
          <a:xfrm>
            <a:off x="966860" y="2304903"/>
            <a:ext cx="142827" cy="335511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71" name="Téglalap 70">
            <a:extLst>
              <a:ext uri="{FF2B5EF4-FFF2-40B4-BE49-F238E27FC236}">
                <a16:creationId xmlns:a16="http://schemas.microsoft.com/office/drawing/2014/main" id="{A6FEE25C-D63E-4E73-B337-F696B3ECB907}"/>
              </a:ext>
            </a:extLst>
          </p:cNvPr>
          <p:cNvSpPr/>
          <p:nvPr/>
        </p:nvSpPr>
        <p:spPr>
          <a:xfrm>
            <a:off x="4374306" y="1590059"/>
            <a:ext cx="1179974" cy="369332"/>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Központ</a:t>
            </a:r>
          </a:p>
        </p:txBody>
      </p:sp>
      <p:sp>
        <p:nvSpPr>
          <p:cNvPr id="75" name="Téglalap 74">
            <a:extLst>
              <a:ext uri="{FF2B5EF4-FFF2-40B4-BE49-F238E27FC236}">
                <a16:creationId xmlns:a16="http://schemas.microsoft.com/office/drawing/2014/main" id="{C7BCB6D7-7C1F-4CDB-A99F-E6B81131A7BF}"/>
              </a:ext>
            </a:extLst>
          </p:cNvPr>
          <p:cNvSpPr/>
          <p:nvPr/>
        </p:nvSpPr>
        <p:spPr>
          <a:xfrm>
            <a:off x="5771999" y="1598168"/>
            <a:ext cx="1179974" cy="369332"/>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Bank</a:t>
            </a:r>
          </a:p>
        </p:txBody>
      </p:sp>
      <p:sp>
        <p:nvSpPr>
          <p:cNvPr id="77" name="Line 25">
            <a:extLst>
              <a:ext uri="{FF2B5EF4-FFF2-40B4-BE49-F238E27FC236}">
                <a16:creationId xmlns:a16="http://schemas.microsoft.com/office/drawing/2014/main" id="{92E7C80A-8B8E-4FFA-9D8A-5C942E61A2DB}"/>
              </a:ext>
            </a:extLst>
          </p:cNvPr>
          <p:cNvSpPr>
            <a:spLocks noChangeShapeType="1"/>
          </p:cNvSpPr>
          <p:nvPr/>
        </p:nvSpPr>
        <p:spPr bwMode="auto">
          <a:xfrm>
            <a:off x="6362699" y="2036229"/>
            <a:ext cx="5582" cy="3834635"/>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91" name="Line 25">
            <a:extLst>
              <a:ext uri="{FF2B5EF4-FFF2-40B4-BE49-F238E27FC236}">
                <a16:creationId xmlns:a16="http://schemas.microsoft.com/office/drawing/2014/main" id="{96EADC66-EBC7-49DE-B14C-D3AB47E1606E}"/>
              </a:ext>
            </a:extLst>
          </p:cNvPr>
          <p:cNvSpPr>
            <a:spLocks noChangeShapeType="1"/>
          </p:cNvSpPr>
          <p:nvPr/>
        </p:nvSpPr>
        <p:spPr bwMode="auto">
          <a:xfrm>
            <a:off x="7748118" y="1994056"/>
            <a:ext cx="23909" cy="3876808"/>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103" name="Téglalap 102">
            <a:extLst>
              <a:ext uri="{FF2B5EF4-FFF2-40B4-BE49-F238E27FC236}">
                <a16:creationId xmlns:a16="http://schemas.microsoft.com/office/drawing/2014/main" id="{913CD8A9-F208-435B-A47C-677FE042D9E3}"/>
              </a:ext>
            </a:extLst>
          </p:cNvPr>
          <p:cNvSpPr/>
          <p:nvPr/>
        </p:nvSpPr>
        <p:spPr bwMode="auto">
          <a:xfrm>
            <a:off x="2164466" y="2304903"/>
            <a:ext cx="140506" cy="335511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05" name="Line 42">
            <a:extLst>
              <a:ext uri="{FF2B5EF4-FFF2-40B4-BE49-F238E27FC236}">
                <a16:creationId xmlns:a16="http://schemas.microsoft.com/office/drawing/2014/main" id="{829F4EB6-9BE9-4A23-BB23-F642E1B700CC}"/>
              </a:ext>
            </a:extLst>
          </p:cNvPr>
          <p:cNvSpPr>
            <a:spLocks noChangeShapeType="1"/>
          </p:cNvSpPr>
          <p:nvPr/>
        </p:nvSpPr>
        <p:spPr bwMode="auto">
          <a:xfrm flipH="1" flipV="1">
            <a:off x="1131765" y="3219184"/>
            <a:ext cx="1020498"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06" name="Text Box 13">
            <a:extLst>
              <a:ext uri="{FF2B5EF4-FFF2-40B4-BE49-F238E27FC236}">
                <a16:creationId xmlns:a16="http://schemas.microsoft.com/office/drawing/2014/main" id="{919A1F64-82E6-4A22-A850-0254C116D109}"/>
              </a:ext>
            </a:extLst>
          </p:cNvPr>
          <p:cNvSpPr txBox="1">
            <a:spLocks noChangeArrowheads="1"/>
          </p:cNvSpPr>
          <p:nvPr/>
        </p:nvSpPr>
        <p:spPr bwMode="auto">
          <a:xfrm>
            <a:off x="1267442" y="2894182"/>
            <a:ext cx="825867"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AdPIN</a:t>
            </a:r>
            <a:r>
              <a:rPr lang="hu-HU" sz="1600" dirty="0">
                <a:ea typeface="Arial Unicode MS" pitchFamily="34" charset="-128"/>
                <a:cs typeface="Arial Unicode MS" pitchFamily="34" charset="-128"/>
              </a:rPr>
              <a:t>()</a:t>
            </a:r>
          </a:p>
        </p:txBody>
      </p:sp>
      <p:sp>
        <p:nvSpPr>
          <p:cNvPr id="107" name="Line 42">
            <a:extLst>
              <a:ext uri="{FF2B5EF4-FFF2-40B4-BE49-F238E27FC236}">
                <a16:creationId xmlns:a16="http://schemas.microsoft.com/office/drawing/2014/main" id="{2DBA45D3-26DB-471C-B0AB-022A1D8637EE}"/>
              </a:ext>
            </a:extLst>
          </p:cNvPr>
          <p:cNvSpPr>
            <a:spLocks noChangeShapeType="1"/>
          </p:cNvSpPr>
          <p:nvPr/>
        </p:nvSpPr>
        <p:spPr bwMode="auto">
          <a:xfrm flipH="1" flipV="1">
            <a:off x="1133622" y="3568394"/>
            <a:ext cx="1020498"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09" name="Text Box 13">
            <a:extLst>
              <a:ext uri="{FF2B5EF4-FFF2-40B4-BE49-F238E27FC236}">
                <a16:creationId xmlns:a16="http://schemas.microsoft.com/office/drawing/2014/main" id="{09CA58CE-A259-4760-B2C0-580A46F2A992}"/>
              </a:ext>
            </a:extLst>
          </p:cNvPr>
          <p:cNvSpPr txBox="1">
            <a:spLocks noChangeArrowheads="1"/>
          </p:cNvSpPr>
          <p:nvPr/>
        </p:nvSpPr>
        <p:spPr bwMode="auto">
          <a:xfrm>
            <a:off x="1175370" y="3265520"/>
            <a:ext cx="1106393"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AdÖsszeg</a:t>
            </a:r>
            <a:r>
              <a:rPr lang="hu-HU" sz="1600" dirty="0">
                <a:ea typeface="Arial Unicode MS" pitchFamily="34" charset="-128"/>
                <a:cs typeface="Arial Unicode MS" pitchFamily="34" charset="-128"/>
              </a:rPr>
              <a:t>()</a:t>
            </a:r>
          </a:p>
        </p:txBody>
      </p:sp>
      <p:sp>
        <p:nvSpPr>
          <p:cNvPr id="70" name="Téglalap 69">
            <a:extLst>
              <a:ext uri="{FF2B5EF4-FFF2-40B4-BE49-F238E27FC236}">
                <a16:creationId xmlns:a16="http://schemas.microsoft.com/office/drawing/2014/main" id="{E26430F1-850D-4197-B7F7-3890E5F755DE}"/>
              </a:ext>
            </a:extLst>
          </p:cNvPr>
          <p:cNvSpPr/>
          <p:nvPr/>
        </p:nvSpPr>
        <p:spPr bwMode="auto">
          <a:xfrm>
            <a:off x="3521408" y="3337340"/>
            <a:ext cx="126888" cy="32287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30" name="Text Box 13">
            <a:extLst>
              <a:ext uri="{FF2B5EF4-FFF2-40B4-BE49-F238E27FC236}">
                <a16:creationId xmlns:a16="http://schemas.microsoft.com/office/drawing/2014/main" id="{E2B62479-798B-40D6-82F8-B39111E7B521}"/>
              </a:ext>
            </a:extLst>
          </p:cNvPr>
          <p:cNvSpPr txBox="1">
            <a:spLocks noChangeArrowheads="1"/>
          </p:cNvSpPr>
          <p:nvPr/>
        </p:nvSpPr>
        <p:spPr bwMode="auto">
          <a:xfrm>
            <a:off x="5116968" y="4032968"/>
            <a:ext cx="1118704"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getEgyenl</a:t>
            </a:r>
            <a:r>
              <a:rPr lang="hu-HU" sz="1600" dirty="0">
                <a:ea typeface="Arial Unicode MS" pitchFamily="34" charset="-128"/>
                <a:cs typeface="Arial Unicode MS" pitchFamily="34" charset="-128"/>
              </a:rPr>
              <a:t>()</a:t>
            </a:r>
          </a:p>
        </p:txBody>
      </p:sp>
      <p:sp>
        <p:nvSpPr>
          <p:cNvPr id="139" name="Line 42">
            <a:extLst>
              <a:ext uri="{FF2B5EF4-FFF2-40B4-BE49-F238E27FC236}">
                <a16:creationId xmlns:a16="http://schemas.microsoft.com/office/drawing/2014/main" id="{57A44756-88E7-4561-A732-F3EF919DF3F3}"/>
              </a:ext>
            </a:extLst>
          </p:cNvPr>
          <p:cNvSpPr>
            <a:spLocks noChangeShapeType="1"/>
          </p:cNvSpPr>
          <p:nvPr/>
        </p:nvSpPr>
        <p:spPr bwMode="auto">
          <a:xfrm flipV="1">
            <a:off x="6433095" y="4965119"/>
            <a:ext cx="1243007"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40" name="Téglalap 139">
            <a:extLst>
              <a:ext uri="{FF2B5EF4-FFF2-40B4-BE49-F238E27FC236}">
                <a16:creationId xmlns:a16="http://schemas.microsoft.com/office/drawing/2014/main" id="{BFE341E3-351C-4EBD-98E3-372D8AEE7E44}"/>
              </a:ext>
            </a:extLst>
          </p:cNvPr>
          <p:cNvSpPr/>
          <p:nvPr/>
        </p:nvSpPr>
        <p:spPr bwMode="auto">
          <a:xfrm>
            <a:off x="7685282" y="4633105"/>
            <a:ext cx="128330" cy="40936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41" name="Text Box 13">
            <a:extLst>
              <a:ext uri="{FF2B5EF4-FFF2-40B4-BE49-F238E27FC236}">
                <a16:creationId xmlns:a16="http://schemas.microsoft.com/office/drawing/2014/main" id="{04560E08-FEED-42AE-90F3-040F28522A72}"/>
              </a:ext>
            </a:extLst>
          </p:cNvPr>
          <p:cNvSpPr txBox="1">
            <a:spLocks noChangeArrowheads="1"/>
          </p:cNvSpPr>
          <p:nvPr/>
        </p:nvSpPr>
        <p:spPr bwMode="auto">
          <a:xfrm>
            <a:off x="6577451" y="4656453"/>
            <a:ext cx="1118704"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getEgyenl</a:t>
            </a:r>
            <a:r>
              <a:rPr lang="hu-HU" sz="1600" dirty="0">
                <a:ea typeface="Arial Unicode MS" pitchFamily="34" charset="-128"/>
                <a:cs typeface="Arial Unicode MS" pitchFamily="34" charset="-128"/>
              </a:rPr>
              <a:t>()</a:t>
            </a:r>
          </a:p>
        </p:txBody>
      </p:sp>
      <p:sp>
        <p:nvSpPr>
          <p:cNvPr id="142" name="Text Box 13">
            <a:extLst>
              <a:ext uri="{FF2B5EF4-FFF2-40B4-BE49-F238E27FC236}">
                <a16:creationId xmlns:a16="http://schemas.microsoft.com/office/drawing/2014/main" id="{D9D3B8DA-C488-40A3-92B3-3E6053AA9851}"/>
              </a:ext>
            </a:extLst>
          </p:cNvPr>
          <p:cNvSpPr txBox="1">
            <a:spLocks noChangeArrowheads="1"/>
          </p:cNvSpPr>
          <p:nvPr/>
        </p:nvSpPr>
        <p:spPr bwMode="auto">
          <a:xfrm>
            <a:off x="3669411" y="4825730"/>
            <a:ext cx="1175835"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Tranzakció()</a:t>
            </a:r>
          </a:p>
        </p:txBody>
      </p:sp>
      <p:sp>
        <p:nvSpPr>
          <p:cNvPr id="143" name="Téglalap 142">
            <a:extLst>
              <a:ext uri="{FF2B5EF4-FFF2-40B4-BE49-F238E27FC236}">
                <a16:creationId xmlns:a16="http://schemas.microsoft.com/office/drawing/2014/main" id="{1D7D7369-A987-40BC-A835-59957C92560B}"/>
              </a:ext>
            </a:extLst>
          </p:cNvPr>
          <p:cNvSpPr/>
          <p:nvPr/>
        </p:nvSpPr>
        <p:spPr bwMode="auto">
          <a:xfrm>
            <a:off x="4875168" y="5118082"/>
            <a:ext cx="139308" cy="369332"/>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44" name="Line 42">
            <a:extLst>
              <a:ext uri="{FF2B5EF4-FFF2-40B4-BE49-F238E27FC236}">
                <a16:creationId xmlns:a16="http://schemas.microsoft.com/office/drawing/2014/main" id="{352410DF-FA65-4977-AA1A-8FB5D3D76BB9}"/>
              </a:ext>
            </a:extLst>
          </p:cNvPr>
          <p:cNvSpPr>
            <a:spLocks noChangeShapeType="1"/>
          </p:cNvSpPr>
          <p:nvPr/>
        </p:nvSpPr>
        <p:spPr bwMode="auto">
          <a:xfrm>
            <a:off x="2282314" y="5118082"/>
            <a:ext cx="2576899"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45" name="Line 42">
            <a:extLst>
              <a:ext uri="{FF2B5EF4-FFF2-40B4-BE49-F238E27FC236}">
                <a16:creationId xmlns:a16="http://schemas.microsoft.com/office/drawing/2014/main" id="{6E462E1D-F7D5-43CF-B08E-59D4EA4F2EBA}"/>
              </a:ext>
            </a:extLst>
          </p:cNvPr>
          <p:cNvSpPr>
            <a:spLocks noChangeShapeType="1"/>
          </p:cNvSpPr>
          <p:nvPr/>
        </p:nvSpPr>
        <p:spPr bwMode="auto">
          <a:xfrm flipV="1">
            <a:off x="5044782" y="5237287"/>
            <a:ext cx="1243007"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46" name="Téglalap 145">
            <a:extLst>
              <a:ext uri="{FF2B5EF4-FFF2-40B4-BE49-F238E27FC236}">
                <a16:creationId xmlns:a16="http://schemas.microsoft.com/office/drawing/2014/main" id="{2F1184A3-AAD5-4BBF-8404-A6A326A143B7}"/>
              </a:ext>
            </a:extLst>
          </p:cNvPr>
          <p:cNvSpPr/>
          <p:nvPr/>
        </p:nvSpPr>
        <p:spPr bwMode="auto">
          <a:xfrm>
            <a:off x="6296969" y="5206215"/>
            <a:ext cx="128330" cy="40936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47" name="Text Box 13">
            <a:extLst>
              <a:ext uri="{FF2B5EF4-FFF2-40B4-BE49-F238E27FC236}">
                <a16:creationId xmlns:a16="http://schemas.microsoft.com/office/drawing/2014/main" id="{645FE0DF-B4F9-49B4-B39F-516281D04809}"/>
              </a:ext>
            </a:extLst>
          </p:cNvPr>
          <p:cNvSpPr txBox="1">
            <a:spLocks noChangeArrowheads="1"/>
          </p:cNvSpPr>
          <p:nvPr/>
        </p:nvSpPr>
        <p:spPr bwMode="auto">
          <a:xfrm>
            <a:off x="5071281" y="4934433"/>
            <a:ext cx="1175835"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Tranzakció()</a:t>
            </a:r>
          </a:p>
        </p:txBody>
      </p:sp>
      <p:sp>
        <p:nvSpPr>
          <p:cNvPr id="148" name="Line 42">
            <a:extLst>
              <a:ext uri="{FF2B5EF4-FFF2-40B4-BE49-F238E27FC236}">
                <a16:creationId xmlns:a16="http://schemas.microsoft.com/office/drawing/2014/main" id="{A984F3DE-9A8C-47D0-9E62-0A7A65E402FA}"/>
              </a:ext>
            </a:extLst>
          </p:cNvPr>
          <p:cNvSpPr>
            <a:spLocks noChangeShapeType="1"/>
          </p:cNvSpPr>
          <p:nvPr/>
        </p:nvSpPr>
        <p:spPr bwMode="auto">
          <a:xfrm flipV="1">
            <a:off x="6444797" y="5373927"/>
            <a:ext cx="1243007"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49" name="Téglalap 148">
            <a:extLst>
              <a:ext uri="{FF2B5EF4-FFF2-40B4-BE49-F238E27FC236}">
                <a16:creationId xmlns:a16="http://schemas.microsoft.com/office/drawing/2014/main" id="{68CA5544-C5B0-45D4-A3E3-A35AFA717BE4}"/>
              </a:ext>
            </a:extLst>
          </p:cNvPr>
          <p:cNvSpPr/>
          <p:nvPr/>
        </p:nvSpPr>
        <p:spPr bwMode="auto">
          <a:xfrm>
            <a:off x="7699088" y="5317572"/>
            <a:ext cx="128330" cy="40936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50" name="Text Box 13">
            <a:extLst>
              <a:ext uri="{FF2B5EF4-FFF2-40B4-BE49-F238E27FC236}">
                <a16:creationId xmlns:a16="http://schemas.microsoft.com/office/drawing/2014/main" id="{2B1C994F-F1C6-47BE-B09C-8A9F1B6D8198}"/>
              </a:ext>
            </a:extLst>
          </p:cNvPr>
          <p:cNvSpPr txBox="1">
            <a:spLocks noChangeArrowheads="1"/>
          </p:cNvSpPr>
          <p:nvPr/>
        </p:nvSpPr>
        <p:spPr bwMode="auto">
          <a:xfrm>
            <a:off x="6565102" y="5071782"/>
            <a:ext cx="1005403"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Módosít()</a:t>
            </a:r>
          </a:p>
        </p:txBody>
      </p:sp>
      <p:sp>
        <p:nvSpPr>
          <p:cNvPr id="151" name="Téglalap 150">
            <a:extLst>
              <a:ext uri="{FF2B5EF4-FFF2-40B4-BE49-F238E27FC236}">
                <a16:creationId xmlns:a16="http://schemas.microsoft.com/office/drawing/2014/main" id="{F433C850-15F1-4220-AD7C-3F66C2FCFC6B}"/>
              </a:ext>
            </a:extLst>
          </p:cNvPr>
          <p:cNvSpPr/>
          <p:nvPr/>
        </p:nvSpPr>
        <p:spPr bwMode="auto">
          <a:xfrm>
            <a:off x="4910388" y="3686003"/>
            <a:ext cx="137658" cy="685665"/>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52" name="Text Box 13">
            <a:extLst>
              <a:ext uri="{FF2B5EF4-FFF2-40B4-BE49-F238E27FC236}">
                <a16:creationId xmlns:a16="http://schemas.microsoft.com/office/drawing/2014/main" id="{2D3B904D-BCCD-462D-8DEE-3662347FAA9C}"/>
              </a:ext>
            </a:extLst>
          </p:cNvPr>
          <p:cNvSpPr txBox="1">
            <a:spLocks noChangeArrowheads="1"/>
          </p:cNvSpPr>
          <p:nvPr/>
        </p:nvSpPr>
        <p:spPr bwMode="auto">
          <a:xfrm>
            <a:off x="5131762" y="3451191"/>
            <a:ext cx="768159"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Keres()</a:t>
            </a:r>
          </a:p>
        </p:txBody>
      </p:sp>
      <p:sp>
        <p:nvSpPr>
          <p:cNvPr id="153" name="Téglalap 152">
            <a:extLst>
              <a:ext uri="{FF2B5EF4-FFF2-40B4-BE49-F238E27FC236}">
                <a16:creationId xmlns:a16="http://schemas.microsoft.com/office/drawing/2014/main" id="{F3D3E6AB-07B7-4BE0-9AE2-27486E375579}"/>
              </a:ext>
            </a:extLst>
          </p:cNvPr>
          <p:cNvSpPr/>
          <p:nvPr/>
        </p:nvSpPr>
        <p:spPr bwMode="auto">
          <a:xfrm>
            <a:off x="4993736" y="3921425"/>
            <a:ext cx="148679" cy="36712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cxnSp>
        <p:nvCxnSpPr>
          <p:cNvPr id="154" name="Összekötő: szögletes 153">
            <a:extLst>
              <a:ext uri="{FF2B5EF4-FFF2-40B4-BE49-F238E27FC236}">
                <a16:creationId xmlns:a16="http://schemas.microsoft.com/office/drawing/2014/main" id="{08B33FA9-D720-4246-B4E2-57C820E1FDE7}"/>
              </a:ext>
            </a:extLst>
          </p:cNvPr>
          <p:cNvCxnSpPr>
            <a:cxnSpLocks/>
            <a:stCxn id="155" idx="3"/>
            <a:endCxn id="156" idx="3"/>
          </p:cNvCxnSpPr>
          <p:nvPr/>
        </p:nvCxnSpPr>
        <p:spPr>
          <a:xfrm>
            <a:off x="5056968" y="3758272"/>
            <a:ext cx="70204" cy="194392"/>
          </a:xfrm>
          <a:prstGeom prst="bentConnector3">
            <a:avLst>
              <a:gd name="adj1" fmla="val 425622"/>
            </a:avLst>
          </a:prstGeom>
          <a:ln w="19050">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155" name="Szövegdoboz 154">
            <a:extLst>
              <a:ext uri="{FF2B5EF4-FFF2-40B4-BE49-F238E27FC236}">
                <a16:creationId xmlns:a16="http://schemas.microsoft.com/office/drawing/2014/main" id="{E255C3AF-3F31-4EC9-80CD-AD22D05CF7DF}"/>
              </a:ext>
            </a:extLst>
          </p:cNvPr>
          <p:cNvSpPr txBox="1"/>
          <p:nvPr/>
        </p:nvSpPr>
        <p:spPr>
          <a:xfrm>
            <a:off x="4819402" y="3573606"/>
            <a:ext cx="237566" cy="369332"/>
          </a:xfrm>
          <a:prstGeom prst="rect">
            <a:avLst/>
          </a:prstGeom>
          <a:noFill/>
        </p:spPr>
        <p:txBody>
          <a:bodyPr wrap="none" rtlCol="0">
            <a:spAutoFit/>
          </a:bodyPr>
          <a:lstStyle/>
          <a:p>
            <a:r>
              <a:rPr lang="hu-HU" dirty="0"/>
              <a:t> </a:t>
            </a:r>
          </a:p>
        </p:txBody>
      </p:sp>
      <p:sp>
        <p:nvSpPr>
          <p:cNvPr id="156" name="Szövegdoboz 155">
            <a:extLst>
              <a:ext uri="{FF2B5EF4-FFF2-40B4-BE49-F238E27FC236}">
                <a16:creationId xmlns:a16="http://schemas.microsoft.com/office/drawing/2014/main" id="{63C8C2BD-3358-4EB7-BD5E-6D7894D1CDFA}"/>
              </a:ext>
            </a:extLst>
          </p:cNvPr>
          <p:cNvSpPr txBox="1"/>
          <p:nvPr/>
        </p:nvSpPr>
        <p:spPr>
          <a:xfrm>
            <a:off x="4889606" y="3767998"/>
            <a:ext cx="237566" cy="369332"/>
          </a:xfrm>
          <a:prstGeom prst="rect">
            <a:avLst/>
          </a:prstGeom>
          <a:noFill/>
        </p:spPr>
        <p:txBody>
          <a:bodyPr wrap="none" rtlCol="0">
            <a:spAutoFit/>
          </a:bodyPr>
          <a:lstStyle/>
          <a:p>
            <a:r>
              <a:rPr lang="hu-HU" dirty="0"/>
              <a:t> </a:t>
            </a:r>
          </a:p>
        </p:txBody>
      </p:sp>
      <p:sp>
        <p:nvSpPr>
          <p:cNvPr id="157" name="Téglalap 156">
            <a:extLst>
              <a:ext uri="{FF2B5EF4-FFF2-40B4-BE49-F238E27FC236}">
                <a16:creationId xmlns:a16="http://schemas.microsoft.com/office/drawing/2014/main" id="{1EC1FC50-A85D-4CD2-BFFD-801874801D3D}"/>
              </a:ext>
            </a:extLst>
          </p:cNvPr>
          <p:cNvSpPr/>
          <p:nvPr/>
        </p:nvSpPr>
        <p:spPr bwMode="auto">
          <a:xfrm>
            <a:off x="6333742" y="4301114"/>
            <a:ext cx="123362" cy="74135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58" name="Text Box 13">
            <a:extLst>
              <a:ext uri="{FF2B5EF4-FFF2-40B4-BE49-F238E27FC236}">
                <a16:creationId xmlns:a16="http://schemas.microsoft.com/office/drawing/2014/main" id="{705814A9-7647-4EEC-AAE8-3F33FCDC48F9}"/>
              </a:ext>
            </a:extLst>
          </p:cNvPr>
          <p:cNvSpPr txBox="1">
            <a:spLocks noChangeArrowheads="1"/>
          </p:cNvSpPr>
          <p:nvPr/>
        </p:nvSpPr>
        <p:spPr bwMode="auto">
          <a:xfrm>
            <a:off x="6457104" y="4063769"/>
            <a:ext cx="768159"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Keres()</a:t>
            </a:r>
          </a:p>
        </p:txBody>
      </p:sp>
      <p:sp>
        <p:nvSpPr>
          <p:cNvPr id="159" name="Téglalap 158">
            <a:extLst>
              <a:ext uri="{FF2B5EF4-FFF2-40B4-BE49-F238E27FC236}">
                <a16:creationId xmlns:a16="http://schemas.microsoft.com/office/drawing/2014/main" id="{E179C17D-CAAC-463A-9F91-1141E100A95A}"/>
              </a:ext>
            </a:extLst>
          </p:cNvPr>
          <p:cNvSpPr/>
          <p:nvPr/>
        </p:nvSpPr>
        <p:spPr bwMode="auto">
          <a:xfrm>
            <a:off x="6409576" y="4536536"/>
            <a:ext cx="148679" cy="36712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cxnSp>
        <p:nvCxnSpPr>
          <p:cNvPr id="160" name="Összekötő: szögletes 159">
            <a:extLst>
              <a:ext uri="{FF2B5EF4-FFF2-40B4-BE49-F238E27FC236}">
                <a16:creationId xmlns:a16="http://schemas.microsoft.com/office/drawing/2014/main" id="{C487B6DF-F944-4DA3-801A-65AE04F6D29B}"/>
              </a:ext>
            </a:extLst>
          </p:cNvPr>
          <p:cNvCxnSpPr>
            <a:cxnSpLocks/>
            <a:stCxn id="161" idx="3"/>
            <a:endCxn id="162" idx="3"/>
          </p:cNvCxnSpPr>
          <p:nvPr/>
        </p:nvCxnSpPr>
        <p:spPr>
          <a:xfrm>
            <a:off x="6472808" y="4373383"/>
            <a:ext cx="70204" cy="194392"/>
          </a:xfrm>
          <a:prstGeom prst="bentConnector3">
            <a:avLst>
              <a:gd name="adj1" fmla="val 425622"/>
            </a:avLst>
          </a:prstGeom>
          <a:ln w="19050">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161" name="Szövegdoboz 160">
            <a:extLst>
              <a:ext uri="{FF2B5EF4-FFF2-40B4-BE49-F238E27FC236}">
                <a16:creationId xmlns:a16="http://schemas.microsoft.com/office/drawing/2014/main" id="{8F0AC168-6EB2-4E68-A373-F727DD661FEE}"/>
              </a:ext>
            </a:extLst>
          </p:cNvPr>
          <p:cNvSpPr txBox="1"/>
          <p:nvPr/>
        </p:nvSpPr>
        <p:spPr>
          <a:xfrm>
            <a:off x="6235242" y="4188717"/>
            <a:ext cx="237566" cy="369332"/>
          </a:xfrm>
          <a:prstGeom prst="rect">
            <a:avLst/>
          </a:prstGeom>
          <a:noFill/>
        </p:spPr>
        <p:txBody>
          <a:bodyPr wrap="none" rtlCol="0">
            <a:spAutoFit/>
          </a:bodyPr>
          <a:lstStyle/>
          <a:p>
            <a:r>
              <a:rPr lang="hu-HU" dirty="0"/>
              <a:t> </a:t>
            </a:r>
          </a:p>
        </p:txBody>
      </p:sp>
      <p:sp>
        <p:nvSpPr>
          <p:cNvPr id="162" name="Szövegdoboz 161">
            <a:extLst>
              <a:ext uri="{FF2B5EF4-FFF2-40B4-BE49-F238E27FC236}">
                <a16:creationId xmlns:a16="http://schemas.microsoft.com/office/drawing/2014/main" id="{5990A06D-D85E-4194-92DE-C6D6A80AD460}"/>
              </a:ext>
            </a:extLst>
          </p:cNvPr>
          <p:cNvSpPr txBox="1"/>
          <p:nvPr/>
        </p:nvSpPr>
        <p:spPr>
          <a:xfrm>
            <a:off x="6305446" y="4383109"/>
            <a:ext cx="237566" cy="369332"/>
          </a:xfrm>
          <a:prstGeom prst="rect">
            <a:avLst/>
          </a:prstGeom>
          <a:noFill/>
        </p:spPr>
        <p:txBody>
          <a:bodyPr wrap="none" rtlCol="0">
            <a:spAutoFit/>
          </a:bodyPr>
          <a:lstStyle/>
          <a:p>
            <a:r>
              <a:rPr lang="hu-HU" dirty="0"/>
              <a:t> </a:t>
            </a:r>
          </a:p>
        </p:txBody>
      </p:sp>
    </p:spTree>
    <p:custDataLst>
      <p:tags r:id="rId1"/>
    </p:custDataLst>
    <p:extLst>
      <p:ext uri="{BB962C8B-B14F-4D97-AF65-F5344CB8AC3E}">
        <p14:creationId xmlns:p14="http://schemas.microsoft.com/office/powerpoint/2010/main" val="317497039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18</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Pénzfelvétel</a:t>
            </a:r>
            <a:endParaRPr lang="en-US" dirty="0"/>
          </a:p>
        </p:txBody>
      </p:sp>
      <p:sp>
        <p:nvSpPr>
          <p:cNvPr id="48" name="Téglalap 47">
            <a:extLst>
              <a:ext uri="{FF2B5EF4-FFF2-40B4-BE49-F238E27FC236}">
                <a16:creationId xmlns:a16="http://schemas.microsoft.com/office/drawing/2014/main" id="{1F40EB31-A71D-4982-9E80-BB7EB89E08CB}"/>
              </a:ext>
            </a:extLst>
          </p:cNvPr>
          <p:cNvSpPr/>
          <p:nvPr/>
        </p:nvSpPr>
        <p:spPr>
          <a:xfrm>
            <a:off x="628650" y="1006996"/>
            <a:ext cx="7886700" cy="53493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0" name="Téglalap 19">
            <a:extLst>
              <a:ext uri="{FF2B5EF4-FFF2-40B4-BE49-F238E27FC236}">
                <a16:creationId xmlns:a16="http://schemas.microsoft.com/office/drawing/2014/main" id="{C86BE0D7-735F-493D-89C7-B21EDF9AAD61}"/>
              </a:ext>
            </a:extLst>
          </p:cNvPr>
          <p:cNvSpPr/>
          <p:nvPr/>
        </p:nvSpPr>
        <p:spPr>
          <a:xfrm>
            <a:off x="1003876" y="1445639"/>
            <a:ext cx="2500781" cy="132207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Központ</a:t>
            </a:r>
          </a:p>
          <a:p>
            <a:endParaRPr lang="hu-HU" sz="1600" dirty="0">
              <a:solidFill>
                <a:schemeClr val="tx1"/>
              </a:solidFill>
            </a:endParaRPr>
          </a:p>
          <a:p>
            <a:r>
              <a:rPr lang="hu-HU" sz="1600" dirty="0" err="1">
                <a:solidFill>
                  <a:schemeClr val="tx1"/>
                </a:solidFill>
              </a:rPr>
              <a:t>getEgyenl</a:t>
            </a:r>
            <a:r>
              <a:rPr lang="hu-HU" sz="1600" dirty="0">
                <a:solidFill>
                  <a:schemeClr val="tx1"/>
                </a:solidFill>
              </a:rPr>
              <a:t>(</a:t>
            </a:r>
            <a:r>
              <a:rPr lang="hu-HU" sz="1600" dirty="0" err="1">
                <a:solidFill>
                  <a:schemeClr val="tx1"/>
                </a:solidFill>
              </a:rPr>
              <a:t>kszám</a:t>
            </a:r>
            <a:r>
              <a:rPr lang="hu-HU" sz="1600" dirty="0">
                <a:solidFill>
                  <a:schemeClr val="tx1"/>
                </a:solidFill>
              </a:rPr>
              <a:t>):int</a:t>
            </a:r>
          </a:p>
          <a:p>
            <a:r>
              <a:rPr lang="hu-HU" sz="1600" dirty="0">
                <a:solidFill>
                  <a:schemeClr val="tx1"/>
                </a:solidFill>
              </a:rPr>
              <a:t>Tranzakció(</a:t>
            </a:r>
            <a:r>
              <a:rPr lang="hu-HU" sz="1600" dirty="0" err="1">
                <a:solidFill>
                  <a:schemeClr val="tx1"/>
                </a:solidFill>
              </a:rPr>
              <a:t>kszám</a:t>
            </a:r>
            <a:r>
              <a:rPr lang="hu-HU" sz="1600" dirty="0">
                <a:solidFill>
                  <a:schemeClr val="tx1"/>
                </a:solidFill>
              </a:rPr>
              <a:t>, összeg)</a:t>
            </a:r>
          </a:p>
          <a:p>
            <a:r>
              <a:rPr lang="hu-HU" sz="1600" dirty="0">
                <a:solidFill>
                  <a:schemeClr val="tx1"/>
                </a:solidFill>
              </a:rPr>
              <a:t>Keres(</a:t>
            </a:r>
            <a:r>
              <a:rPr lang="hu-HU" sz="1600" dirty="0" err="1">
                <a:solidFill>
                  <a:schemeClr val="tx1"/>
                </a:solidFill>
              </a:rPr>
              <a:t>kszám</a:t>
            </a:r>
            <a:r>
              <a:rPr lang="hu-HU" sz="1600" dirty="0">
                <a:solidFill>
                  <a:schemeClr val="tx1"/>
                </a:solidFill>
              </a:rPr>
              <a:t>):</a:t>
            </a:r>
            <a:r>
              <a:rPr lang="hu-HU" sz="1600" dirty="0" err="1">
                <a:solidFill>
                  <a:schemeClr val="tx1"/>
                </a:solidFill>
              </a:rPr>
              <a:t>bool×Bank</a:t>
            </a:r>
            <a:endParaRPr lang="hu-HU" sz="1600" dirty="0">
              <a:solidFill>
                <a:schemeClr val="tx1"/>
              </a:solidFill>
            </a:endParaRPr>
          </a:p>
        </p:txBody>
      </p:sp>
      <p:sp>
        <p:nvSpPr>
          <p:cNvPr id="23" name="Téglalap 22">
            <a:extLst>
              <a:ext uri="{FF2B5EF4-FFF2-40B4-BE49-F238E27FC236}">
                <a16:creationId xmlns:a16="http://schemas.microsoft.com/office/drawing/2014/main" id="{1C05FBF7-7E7B-4876-B5F0-ED8DBBB16970}"/>
              </a:ext>
            </a:extLst>
          </p:cNvPr>
          <p:cNvSpPr/>
          <p:nvPr/>
        </p:nvSpPr>
        <p:spPr>
          <a:xfrm>
            <a:off x="1003877" y="1745578"/>
            <a:ext cx="2500780" cy="24819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8" name="Téglalap 27">
            <a:extLst>
              <a:ext uri="{FF2B5EF4-FFF2-40B4-BE49-F238E27FC236}">
                <a16:creationId xmlns:a16="http://schemas.microsoft.com/office/drawing/2014/main" id="{560B57F2-5662-483A-9E3E-84F9595179B3}"/>
              </a:ext>
            </a:extLst>
          </p:cNvPr>
          <p:cNvSpPr/>
          <p:nvPr/>
        </p:nvSpPr>
        <p:spPr>
          <a:xfrm>
            <a:off x="6145998" y="1476460"/>
            <a:ext cx="2048447" cy="94334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ATM</a:t>
            </a:r>
          </a:p>
          <a:p>
            <a:r>
              <a:rPr lang="hu-HU" sz="1600" dirty="0">
                <a:solidFill>
                  <a:schemeClr val="tx1"/>
                </a:solidFill>
              </a:rPr>
              <a:t> </a:t>
            </a:r>
          </a:p>
          <a:p>
            <a:r>
              <a:rPr lang="hu-HU" sz="1600" dirty="0">
                <a:solidFill>
                  <a:schemeClr val="tx1"/>
                </a:solidFill>
              </a:rPr>
              <a:t>Folyamat()</a:t>
            </a:r>
          </a:p>
        </p:txBody>
      </p:sp>
      <p:sp>
        <p:nvSpPr>
          <p:cNvPr id="29" name="Téglalap 28">
            <a:extLst>
              <a:ext uri="{FF2B5EF4-FFF2-40B4-BE49-F238E27FC236}">
                <a16:creationId xmlns:a16="http://schemas.microsoft.com/office/drawing/2014/main" id="{87A18265-0009-4CD3-8331-8B77150E3B3D}"/>
              </a:ext>
            </a:extLst>
          </p:cNvPr>
          <p:cNvSpPr/>
          <p:nvPr/>
        </p:nvSpPr>
        <p:spPr>
          <a:xfrm>
            <a:off x="6145998" y="1782586"/>
            <a:ext cx="2048448" cy="2746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33" name="Téglalap 32">
            <a:extLst>
              <a:ext uri="{FF2B5EF4-FFF2-40B4-BE49-F238E27FC236}">
                <a16:creationId xmlns:a16="http://schemas.microsoft.com/office/drawing/2014/main" id="{BA904A2A-2ECC-4009-83C4-564168A429E2}"/>
              </a:ext>
            </a:extLst>
          </p:cNvPr>
          <p:cNvSpPr/>
          <p:nvPr/>
        </p:nvSpPr>
        <p:spPr>
          <a:xfrm>
            <a:off x="1003876" y="4064611"/>
            <a:ext cx="2415437" cy="132207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Bank</a:t>
            </a:r>
          </a:p>
          <a:p>
            <a:r>
              <a:rPr lang="hu-HU" sz="1600" dirty="0">
                <a:solidFill>
                  <a:schemeClr val="tx1"/>
                </a:solidFill>
              </a:rPr>
              <a:t>bankkód</a:t>
            </a:r>
          </a:p>
          <a:p>
            <a:r>
              <a:rPr lang="hu-HU" sz="1600" dirty="0" err="1">
                <a:solidFill>
                  <a:schemeClr val="tx1"/>
                </a:solidFill>
              </a:rPr>
              <a:t>getEgyenl</a:t>
            </a:r>
            <a:r>
              <a:rPr lang="hu-HU" sz="1600" dirty="0">
                <a:solidFill>
                  <a:schemeClr val="tx1"/>
                </a:solidFill>
              </a:rPr>
              <a:t>(</a:t>
            </a:r>
            <a:r>
              <a:rPr lang="hu-HU" sz="1600" dirty="0" err="1">
                <a:solidFill>
                  <a:schemeClr val="tx1"/>
                </a:solidFill>
              </a:rPr>
              <a:t>kszám</a:t>
            </a:r>
            <a:r>
              <a:rPr lang="hu-HU" sz="1600" dirty="0">
                <a:solidFill>
                  <a:schemeClr val="tx1"/>
                </a:solidFill>
              </a:rPr>
              <a:t>):int</a:t>
            </a:r>
          </a:p>
          <a:p>
            <a:r>
              <a:rPr lang="hu-HU" sz="1600" dirty="0">
                <a:solidFill>
                  <a:schemeClr val="tx1"/>
                </a:solidFill>
              </a:rPr>
              <a:t>Tranzakció(</a:t>
            </a:r>
            <a:r>
              <a:rPr lang="hu-HU" sz="1600" dirty="0" err="1">
                <a:solidFill>
                  <a:schemeClr val="tx1"/>
                </a:solidFill>
              </a:rPr>
              <a:t>kszám</a:t>
            </a:r>
            <a:r>
              <a:rPr lang="hu-HU" sz="1600" dirty="0">
                <a:solidFill>
                  <a:schemeClr val="tx1"/>
                </a:solidFill>
              </a:rPr>
              <a:t>, összeg)</a:t>
            </a:r>
          </a:p>
          <a:p>
            <a:r>
              <a:rPr lang="hu-HU" sz="1600" dirty="0">
                <a:solidFill>
                  <a:schemeClr val="tx1"/>
                </a:solidFill>
              </a:rPr>
              <a:t>Keres(</a:t>
            </a:r>
            <a:r>
              <a:rPr lang="hu-HU" sz="1600" dirty="0" err="1">
                <a:solidFill>
                  <a:schemeClr val="tx1"/>
                </a:solidFill>
              </a:rPr>
              <a:t>kszám</a:t>
            </a:r>
            <a:r>
              <a:rPr lang="hu-HU" sz="1600" dirty="0">
                <a:solidFill>
                  <a:schemeClr val="tx1"/>
                </a:solidFill>
              </a:rPr>
              <a:t>):</a:t>
            </a:r>
            <a:r>
              <a:rPr lang="hu-HU" sz="1600" dirty="0" err="1">
                <a:solidFill>
                  <a:schemeClr val="tx1"/>
                </a:solidFill>
              </a:rPr>
              <a:t>bool×Számla</a:t>
            </a:r>
            <a:endParaRPr lang="hu-HU" sz="1600" dirty="0">
              <a:solidFill>
                <a:schemeClr val="tx1"/>
              </a:solidFill>
            </a:endParaRPr>
          </a:p>
        </p:txBody>
      </p:sp>
      <p:sp>
        <p:nvSpPr>
          <p:cNvPr id="35" name="Téglalap 34">
            <a:extLst>
              <a:ext uri="{FF2B5EF4-FFF2-40B4-BE49-F238E27FC236}">
                <a16:creationId xmlns:a16="http://schemas.microsoft.com/office/drawing/2014/main" id="{C3E9CE76-3AF8-43BB-B38E-B1DB073F009A}"/>
              </a:ext>
            </a:extLst>
          </p:cNvPr>
          <p:cNvSpPr/>
          <p:nvPr/>
        </p:nvSpPr>
        <p:spPr>
          <a:xfrm>
            <a:off x="1004034" y="4411898"/>
            <a:ext cx="2415330" cy="2325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42" name="Téglalap 41">
            <a:extLst>
              <a:ext uri="{FF2B5EF4-FFF2-40B4-BE49-F238E27FC236}">
                <a16:creationId xmlns:a16="http://schemas.microsoft.com/office/drawing/2014/main" id="{7B7AD457-D91A-4A9A-8CD6-227B46F24ADF}"/>
              </a:ext>
            </a:extLst>
          </p:cNvPr>
          <p:cNvSpPr/>
          <p:nvPr/>
        </p:nvSpPr>
        <p:spPr>
          <a:xfrm>
            <a:off x="6145841" y="4023999"/>
            <a:ext cx="2048447" cy="132556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Ügyfél</a:t>
            </a:r>
          </a:p>
          <a:p>
            <a:endParaRPr lang="hu-HU" sz="1600" dirty="0">
              <a:solidFill>
                <a:schemeClr val="tx1"/>
              </a:solidFill>
            </a:endParaRPr>
          </a:p>
          <a:p>
            <a:r>
              <a:rPr lang="hu-HU" sz="1600" dirty="0" err="1">
                <a:solidFill>
                  <a:schemeClr val="tx1"/>
                </a:solidFill>
              </a:rPr>
              <a:t>AdKártya</a:t>
            </a:r>
            <a:r>
              <a:rPr lang="hu-HU" sz="1600" dirty="0">
                <a:solidFill>
                  <a:schemeClr val="tx1"/>
                </a:solidFill>
              </a:rPr>
              <a:t>() : </a:t>
            </a:r>
            <a:r>
              <a:rPr lang="hu-HU" sz="1600" dirty="0" err="1">
                <a:solidFill>
                  <a:schemeClr val="tx1"/>
                </a:solidFill>
              </a:rPr>
              <a:t>Card</a:t>
            </a:r>
            <a:endParaRPr lang="hu-HU" sz="1600" dirty="0">
              <a:solidFill>
                <a:schemeClr val="tx1"/>
              </a:solidFill>
            </a:endParaRPr>
          </a:p>
          <a:p>
            <a:r>
              <a:rPr lang="hu-HU" sz="1600" dirty="0" err="1">
                <a:solidFill>
                  <a:schemeClr val="tx1"/>
                </a:solidFill>
              </a:rPr>
              <a:t>AdPin</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err="1">
                <a:solidFill>
                  <a:schemeClr val="tx1"/>
                </a:solidFill>
              </a:rPr>
              <a:t>AdÖsszeg</a:t>
            </a:r>
            <a:r>
              <a:rPr lang="hu-HU" sz="1600" dirty="0">
                <a:solidFill>
                  <a:schemeClr val="tx1"/>
                </a:solidFill>
              </a:rPr>
              <a:t>() : int</a:t>
            </a:r>
          </a:p>
          <a:p>
            <a:endParaRPr lang="hu-HU" sz="1600" dirty="0">
              <a:solidFill>
                <a:schemeClr val="tx1"/>
              </a:solidFill>
            </a:endParaRPr>
          </a:p>
          <a:p>
            <a:endParaRPr lang="hu-HU" dirty="0">
              <a:solidFill>
                <a:schemeClr val="tx1"/>
              </a:solidFill>
            </a:endParaRPr>
          </a:p>
        </p:txBody>
      </p:sp>
      <p:sp>
        <p:nvSpPr>
          <p:cNvPr id="43" name="Téglalap 42">
            <a:extLst>
              <a:ext uri="{FF2B5EF4-FFF2-40B4-BE49-F238E27FC236}">
                <a16:creationId xmlns:a16="http://schemas.microsoft.com/office/drawing/2014/main" id="{5CC43346-572A-4455-A012-BFCA8F7AEBFA}"/>
              </a:ext>
            </a:extLst>
          </p:cNvPr>
          <p:cNvSpPr/>
          <p:nvPr/>
        </p:nvSpPr>
        <p:spPr>
          <a:xfrm>
            <a:off x="6145841" y="4330125"/>
            <a:ext cx="2048448" cy="27462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5" name="Téglalap 14">
            <a:extLst>
              <a:ext uri="{FF2B5EF4-FFF2-40B4-BE49-F238E27FC236}">
                <a16:creationId xmlns:a16="http://schemas.microsoft.com/office/drawing/2014/main" id="{3A0D5FD7-DB8E-4E79-A91A-A25E85948346}"/>
              </a:ext>
            </a:extLst>
          </p:cNvPr>
          <p:cNvSpPr/>
          <p:nvPr/>
        </p:nvSpPr>
        <p:spPr>
          <a:xfrm>
            <a:off x="3687025" y="2590459"/>
            <a:ext cx="2227572" cy="132556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Számla</a:t>
            </a:r>
          </a:p>
          <a:p>
            <a:r>
              <a:rPr lang="hu-HU" sz="1600" dirty="0" err="1">
                <a:solidFill>
                  <a:schemeClr val="tx1"/>
                </a:solidFill>
              </a:rPr>
              <a:t>szszám</a:t>
            </a:r>
            <a:endParaRPr lang="hu-HU" sz="1600" dirty="0">
              <a:solidFill>
                <a:schemeClr val="tx1"/>
              </a:solidFill>
            </a:endParaRPr>
          </a:p>
          <a:p>
            <a:r>
              <a:rPr lang="hu-HU" sz="1600" dirty="0">
                <a:solidFill>
                  <a:schemeClr val="tx1"/>
                </a:solidFill>
              </a:rPr>
              <a:t>egyenleg</a:t>
            </a:r>
          </a:p>
          <a:p>
            <a:r>
              <a:rPr lang="hu-HU" sz="1600" dirty="0" err="1">
                <a:solidFill>
                  <a:schemeClr val="tx1"/>
                </a:solidFill>
              </a:rPr>
              <a:t>getEgyenl</a:t>
            </a:r>
            <a:r>
              <a:rPr lang="hu-HU" sz="1600" dirty="0">
                <a:solidFill>
                  <a:schemeClr val="tx1"/>
                </a:solidFill>
              </a:rPr>
              <a:t>():int</a:t>
            </a:r>
          </a:p>
          <a:p>
            <a:r>
              <a:rPr lang="hu-HU" sz="1600" dirty="0">
                <a:solidFill>
                  <a:schemeClr val="tx1"/>
                </a:solidFill>
              </a:rPr>
              <a:t>Módosít(összeg)</a:t>
            </a:r>
          </a:p>
        </p:txBody>
      </p:sp>
      <p:sp>
        <p:nvSpPr>
          <p:cNvPr id="16" name="Téglalap 15">
            <a:extLst>
              <a:ext uri="{FF2B5EF4-FFF2-40B4-BE49-F238E27FC236}">
                <a16:creationId xmlns:a16="http://schemas.microsoft.com/office/drawing/2014/main" id="{7CDCFC6A-254F-4F18-973B-316A0EFD2093}"/>
              </a:ext>
            </a:extLst>
          </p:cNvPr>
          <p:cNvSpPr/>
          <p:nvPr/>
        </p:nvSpPr>
        <p:spPr>
          <a:xfrm>
            <a:off x="3687176" y="2937745"/>
            <a:ext cx="2227473" cy="4599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9" name="Téglalap 18">
            <a:extLst>
              <a:ext uri="{FF2B5EF4-FFF2-40B4-BE49-F238E27FC236}">
                <a16:creationId xmlns:a16="http://schemas.microsoft.com/office/drawing/2014/main" id="{638BE2C6-DDA9-4C11-AEA2-A822391C10E5}"/>
              </a:ext>
            </a:extLst>
          </p:cNvPr>
          <p:cNvSpPr/>
          <p:nvPr/>
        </p:nvSpPr>
        <p:spPr>
          <a:xfrm>
            <a:off x="3687022" y="4662090"/>
            <a:ext cx="2227633" cy="132556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Kártya</a:t>
            </a:r>
          </a:p>
          <a:p>
            <a:r>
              <a:rPr lang="hu-HU" sz="1600" dirty="0" err="1">
                <a:solidFill>
                  <a:schemeClr val="tx1"/>
                </a:solidFill>
              </a:rPr>
              <a:t>kszám</a:t>
            </a:r>
            <a:endParaRPr lang="hu-HU" sz="1600" dirty="0">
              <a:solidFill>
                <a:schemeClr val="tx1"/>
              </a:solidFill>
            </a:endParaRPr>
          </a:p>
          <a:p>
            <a:r>
              <a:rPr lang="hu-HU" sz="1600" dirty="0">
                <a:solidFill>
                  <a:schemeClr val="tx1"/>
                </a:solidFill>
              </a:rPr>
              <a:t>bankkód</a:t>
            </a:r>
          </a:p>
          <a:p>
            <a:r>
              <a:rPr lang="hu-HU" sz="1600" dirty="0" err="1">
                <a:solidFill>
                  <a:schemeClr val="tx1"/>
                </a:solidFill>
              </a:rPr>
              <a:t>PINkód</a:t>
            </a:r>
            <a:endParaRPr lang="hu-HU" sz="1600" dirty="0">
              <a:solidFill>
                <a:schemeClr val="tx1"/>
              </a:solidFill>
            </a:endParaRPr>
          </a:p>
          <a:p>
            <a:r>
              <a:rPr lang="hu-HU" sz="1600" dirty="0" err="1">
                <a:solidFill>
                  <a:schemeClr val="tx1"/>
                </a:solidFill>
                <a:ea typeface="Arial Unicode MS" pitchFamily="34" charset="-128"/>
                <a:cs typeface="Arial Unicode MS" pitchFamily="34" charset="-128"/>
              </a:rPr>
              <a:t>EllenőrizPIN</a:t>
            </a:r>
            <a:r>
              <a:rPr lang="hu-HU" sz="1600" dirty="0">
                <a:solidFill>
                  <a:schemeClr val="tx1"/>
                </a:solidFill>
              </a:rPr>
              <a:t>(</a:t>
            </a:r>
            <a:r>
              <a:rPr lang="hu-HU" sz="1600" dirty="0" err="1">
                <a:solidFill>
                  <a:schemeClr val="tx1"/>
                </a:solidFill>
              </a:rPr>
              <a:t>string</a:t>
            </a:r>
            <a:r>
              <a:rPr lang="hu-HU" sz="1600" dirty="0">
                <a:solidFill>
                  <a:schemeClr val="tx1"/>
                </a:solidFill>
              </a:rPr>
              <a:t>):</a:t>
            </a:r>
            <a:r>
              <a:rPr lang="hu-HU" sz="1600" dirty="0" err="1">
                <a:solidFill>
                  <a:schemeClr val="tx1"/>
                </a:solidFill>
              </a:rPr>
              <a:t>bool</a:t>
            </a:r>
            <a:endParaRPr lang="hu-HU" sz="1600" dirty="0">
              <a:solidFill>
                <a:schemeClr val="tx1"/>
              </a:solidFill>
            </a:endParaRPr>
          </a:p>
          <a:p>
            <a:endParaRPr lang="hu-HU" dirty="0">
              <a:solidFill>
                <a:schemeClr val="tx1"/>
              </a:solidFill>
            </a:endParaRPr>
          </a:p>
        </p:txBody>
      </p:sp>
      <p:sp>
        <p:nvSpPr>
          <p:cNvPr id="21" name="Téglalap 20">
            <a:extLst>
              <a:ext uri="{FF2B5EF4-FFF2-40B4-BE49-F238E27FC236}">
                <a16:creationId xmlns:a16="http://schemas.microsoft.com/office/drawing/2014/main" id="{EF8C6C91-B142-4D51-97CB-6FB0F6C5C897}"/>
              </a:ext>
            </a:extLst>
          </p:cNvPr>
          <p:cNvSpPr/>
          <p:nvPr/>
        </p:nvSpPr>
        <p:spPr>
          <a:xfrm>
            <a:off x="3687022" y="4968216"/>
            <a:ext cx="2227634" cy="7273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Tree>
    <p:extLst>
      <p:ext uri="{BB962C8B-B14F-4D97-AF65-F5344CB8AC3E}">
        <p14:creationId xmlns:p14="http://schemas.microsoft.com/office/powerpoint/2010/main" val="3757065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églalap 254">
            <a:extLst>
              <a:ext uri="{FF2B5EF4-FFF2-40B4-BE49-F238E27FC236}">
                <a16:creationId xmlns:a16="http://schemas.microsoft.com/office/drawing/2014/main" id="{20F68031-A8AF-4D7F-A1D1-1A9DDDDC1F08}"/>
              </a:ext>
            </a:extLst>
          </p:cNvPr>
          <p:cNvSpPr/>
          <p:nvPr/>
        </p:nvSpPr>
        <p:spPr>
          <a:xfrm>
            <a:off x="0" y="1096024"/>
            <a:ext cx="9143999" cy="51871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Pénzfelvétel</a:t>
            </a:r>
            <a:endParaRPr lang="en-US" dirty="0"/>
          </a:p>
        </p:txBody>
      </p:sp>
      <p:sp>
        <p:nvSpPr>
          <p:cNvPr id="75" name="Szövegdoboz 74">
            <a:extLst>
              <a:ext uri="{FF2B5EF4-FFF2-40B4-BE49-F238E27FC236}">
                <a16:creationId xmlns:a16="http://schemas.microsoft.com/office/drawing/2014/main" id="{CC5E844E-D646-47DE-B0A5-0DB5E082464C}"/>
              </a:ext>
            </a:extLst>
          </p:cNvPr>
          <p:cNvSpPr txBox="1"/>
          <p:nvPr/>
        </p:nvSpPr>
        <p:spPr>
          <a:xfrm>
            <a:off x="4056152" y="4044916"/>
            <a:ext cx="1049967" cy="338554"/>
          </a:xfrm>
          <a:prstGeom prst="rect">
            <a:avLst/>
          </a:prstGeom>
          <a:noFill/>
        </p:spPr>
        <p:txBody>
          <a:bodyPr wrap="none" rtlCol="0">
            <a:spAutoFit/>
          </a:bodyPr>
          <a:lstStyle/>
          <a:p>
            <a:pPr algn="ctr"/>
            <a:r>
              <a:rPr lang="hu-HU" sz="1600" dirty="0" err="1"/>
              <a:t>kacsolódik</a:t>
            </a:r>
            <a:endParaRPr lang="hu-HU" sz="1600" dirty="0"/>
          </a:p>
        </p:txBody>
      </p:sp>
      <p:sp>
        <p:nvSpPr>
          <p:cNvPr id="78" name="Háromszög 77">
            <a:extLst>
              <a:ext uri="{FF2B5EF4-FFF2-40B4-BE49-F238E27FC236}">
                <a16:creationId xmlns:a16="http://schemas.microsoft.com/office/drawing/2014/main" id="{1246C8F4-279C-46CE-9206-AB2F1572E2F7}"/>
              </a:ext>
            </a:extLst>
          </p:cNvPr>
          <p:cNvSpPr/>
          <p:nvPr/>
        </p:nvSpPr>
        <p:spPr>
          <a:xfrm rot="10800000">
            <a:off x="4512301" y="4344691"/>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Téglalap 78">
            <a:extLst>
              <a:ext uri="{FF2B5EF4-FFF2-40B4-BE49-F238E27FC236}">
                <a16:creationId xmlns:a16="http://schemas.microsoft.com/office/drawing/2014/main" id="{2A3DD87F-8BE9-4145-AFF7-94093BB2107D}"/>
              </a:ext>
            </a:extLst>
          </p:cNvPr>
          <p:cNvSpPr/>
          <p:nvPr/>
        </p:nvSpPr>
        <p:spPr>
          <a:xfrm>
            <a:off x="155648" y="1281127"/>
            <a:ext cx="3966702" cy="140029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Központ</a:t>
            </a:r>
          </a:p>
          <a:p>
            <a:endParaRPr lang="hu-HU" sz="1600" dirty="0">
              <a:solidFill>
                <a:schemeClr val="tx1"/>
              </a:solidFill>
            </a:endParaRPr>
          </a:p>
          <a:p>
            <a:r>
              <a:rPr lang="hu-HU" sz="1600" dirty="0">
                <a:solidFill>
                  <a:schemeClr val="tx1"/>
                </a:solidFill>
              </a:rPr>
              <a:t>+ </a:t>
            </a:r>
            <a:r>
              <a:rPr lang="hu-HU" sz="1600" dirty="0" err="1">
                <a:solidFill>
                  <a:schemeClr val="tx1"/>
                </a:solidFill>
              </a:rPr>
              <a:t>getEgyenl</a:t>
            </a:r>
            <a:r>
              <a:rPr lang="hu-HU" sz="1600" dirty="0">
                <a:solidFill>
                  <a:schemeClr val="tx1"/>
                </a:solidFill>
              </a:rPr>
              <a:t>(</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r>
              <a:rPr lang="hu-HU" sz="1600" dirty="0">
                <a:solidFill>
                  <a:schemeClr val="tx1"/>
                </a:solidFill>
              </a:rPr>
              <a:t>) : int</a:t>
            </a:r>
          </a:p>
          <a:p>
            <a:r>
              <a:rPr lang="hu-HU" sz="1600" dirty="0">
                <a:solidFill>
                  <a:schemeClr val="tx1"/>
                </a:solidFill>
              </a:rPr>
              <a:t>+ Tranzakció(</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r>
              <a:rPr lang="hu-HU" sz="1600" dirty="0">
                <a:solidFill>
                  <a:schemeClr val="tx1"/>
                </a:solidFill>
              </a:rPr>
              <a:t>, összeg : int) : </a:t>
            </a:r>
            <a:r>
              <a:rPr lang="hu-HU" sz="1600" dirty="0" err="1">
                <a:solidFill>
                  <a:schemeClr val="tx1"/>
                </a:solidFill>
              </a:rPr>
              <a:t>void</a:t>
            </a:r>
            <a:endParaRPr lang="hu-HU" sz="1600" dirty="0">
              <a:solidFill>
                <a:schemeClr val="tx1"/>
              </a:solidFill>
            </a:endParaRPr>
          </a:p>
          <a:p>
            <a:r>
              <a:rPr lang="hu-HU" sz="1600" dirty="0">
                <a:solidFill>
                  <a:schemeClr val="tx1"/>
                </a:solidFill>
              </a:rPr>
              <a:t>- Keres(</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r>
              <a:rPr lang="hu-HU" sz="1600" dirty="0">
                <a:solidFill>
                  <a:schemeClr val="tx1"/>
                </a:solidFill>
              </a:rPr>
              <a:t>) : </a:t>
            </a:r>
            <a:r>
              <a:rPr lang="hu-HU" sz="1600" dirty="0" err="1">
                <a:solidFill>
                  <a:schemeClr val="tx1"/>
                </a:solidFill>
              </a:rPr>
              <a:t>bool</a:t>
            </a:r>
            <a:r>
              <a:rPr lang="hu-HU" sz="1600" dirty="0">
                <a:solidFill>
                  <a:schemeClr val="tx1"/>
                </a:solidFill>
              </a:rPr>
              <a:t> × Bank</a:t>
            </a:r>
          </a:p>
        </p:txBody>
      </p:sp>
      <p:sp>
        <p:nvSpPr>
          <p:cNvPr id="80" name="Téglalap 79">
            <a:extLst>
              <a:ext uri="{FF2B5EF4-FFF2-40B4-BE49-F238E27FC236}">
                <a16:creationId xmlns:a16="http://schemas.microsoft.com/office/drawing/2014/main" id="{96AB7A76-9735-401B-AB24-0F036B2CE12E}"/>
              </a:ext>
            </a:extLst>
          </p:cNvPr>
          <p:cNvSpPr/>
          <p:nvPr/>
        </p:nvSpPr>
        <p:spPr>
          <a:xfrm>
            <a:off x="155649" y="1581066"/>
            <a:ext cx="3966700" cy="2793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81" name="Téglalap 80">
            <a:extLst>
              <a:ext uri="{FF2B5EF4-FFF2-40B4-BE49-F238E27FC236}">
                <a16:creationId xmlns:a16="http://schemas.microsoft.com/office/drawing/2014/main" id="{17718AF5-C4F1-48E8-B1DF-1FEB5A7314EA}"/>
              </a:ext>
            </a:extLst>
          </p:cNvPr>
          <p:cNvSpPr/>
          <p:nvPr/>
        </p:nvSpPr>
        <p:spPr>
          <a:xfrm>
            <a:off x="6476586" y="1298753"/>
            <a:ext cx="2511616" cy="91652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ATM</a:t>
            </a:r>
          </a:p>
          <a:p>
            <a:r>
              <a:rPr lang="hu-HU" sz="1600" dirty="0">
                <a:solidFill>
                  <a:schemeClr val="tx1"/>
                </a:solidFill>
              </a:rPr>
              <a:t>+ telephely : </a:t>
            </a:r>
            <a:r>
              <a:rPr lang="hu-HU" sz="1600" dirty="0" err="1">
                <a:solidFill>
                  <a:schemeClr val="tx1"/>
                </a:solidFill>
              </a:rPr>
              <a:t>string</a:t>
            </a:r>
            <a:endParaRPr lang="hu-HU" sz="1600" dirty="0">
              <a:solidFill>
                <a:schemeClr val="tx1"/>
              </a:solidFill>
            </a:endParaRPr>
          </a:p>
          <a:p>
            <a:r>
              <a:rPr lang="hu-HU" sz="1600" dirty="0">
                <a:solidFill>
                  <a:schemeClr val="tx1"/>
                </a:solidFill>
              </a:rPr>
              <a:t>+ Folyamat(c : Ügyfél) : </a:t>
            </a:r>
            <a:r>
              <a:rPr lang="hu-HU" sz="1600" dirty="0" err="1">
                <a:solidFill>
                  <a:schemeClr val="tx1"/>
                </a:solidFill>
              </a:rPr>
              <a:t>void</a:t>
            </a:r>
            <a:endParaRPr lang="hu-HU" sz="1600" dirty="0">
              <a:solidFill>
                <a:schemeClr val="tx1"/>
              </a:solidFill>
            </a:endParaRPr>
          </a:p>
        </p:txBody>
      </p:sp>
      <p:sp>
        <p:nvSpPr>
          <p:cNvPr id="82" name="Téglalap 81">
            <a:extLst>
              <a:ext uri="{FF2B5EF4-FFF2-40B4-BE49-F238E27FC236}">
                <a16:creationId xmlns:a16="http://schemas.microsoft.com/office/drawing/2014/main" id="{1FCE522F-1EB8-4DDE-B791-FF99804FEEAC}"/>
              </a:ext>
            </a:extLst>
          </p:cNvPr>
          <p:cNvSpPr/>
          <p:nvPr/>
        </p:nvSpPr>
        <p:spPr>
          <a:xfrm>
            <a:off x="6476585" y="1581066"/>
            <a:ext cx="2511617" cy="2784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83" name="Téglalap 82">
            <a:extLst>
              <a:ext uri="{FF2B5EF4-FFF2-40B4-BE49-F238E27FC236}">
                <a16:creationId xmlns:a16="http://schemas.microsoft.com/office/drawing/2014/main" id="{91B2EE32-E09E-42C1-983D-12869BC48B5A}"/>
              </a:ext>
            </a:extLst>
          </p:cNvPr>
          <p:cNvSpPr/>
          <p:nvPr/>
        </p:nvSpPr>
        <p:spPr>
          <a:xfrm>
            <a:off x="155647" y="3900099"/>
            <a:ext cx="3402020" cy="132207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Bank</a:t>
            </a:r>
          </a:p>
          <a:p>
            <a:r>
              <a:rPr lang="hu-HU" sz="1600" dirty="0">
                <a:solidFill>
                  <a:schemeClr val="tx1"/>
                </a:solidFill>
              </a:rPr>
              <a:t>+ bankkód : </a:t>
            </a:r>
            <a:r>
              <a:rPr lang="hu-HU" sz="1600" dirty="0" err="1">
                <a:solidFill>
                  <a:schemeClr val="tx1"/>
                </a:solidFill>
              </a:rPr>
              <a:t>string</a:t>
            </a:r>
            <a:endParaRPr lang="hu-HU" sz="1600" dirty="0">
              <a:solidFill>
                <a:schemeClr val="tx1"/>
              </a:solidFill>
            </a:endParaRPr>
          </a:p>
          <a:p>
            <a:r>
              <a:rPr lang="hu-HU" sz="1600" dirty="0">
                <a:solidFill>
                  <a:schemeClr val="tx1"/>
                </a:solidFill>
              </a:rPr>
              <a:t>+ </a:t>
            </a:r>
            <a:r>
              <a:rPr lang="hu-HU" sz="1600" dirty="0" err="1">
                <a:solidFill>
                  <a:schemeClr val="tx1"/>
                </a:solidFill>
              </a:rPr>
              <a:t>getEgyenl</a:t>
            </a:r>
            <a:r>
              <a:rPr lang="hu-HU" sz="1600" dirty="0">
                <a:solidFill>
                  <a:schemeClr val="tx1"/>
                </a:solidFill>
              </a:rPr>
              <a:t>(</a:t>
            </a:r>
            <a:r>
              <a:rPr lang="hu-HU" sz="1600" dirty="0" err="1">
                <a:solidFill>
                  <a:schemeClr val="tx1"/>
                </a:solidFill>
              </a:rPr>
              <a:t>kszám</a:t>
            </a:r>
            <a:r>
              <a:rPr lang="hu-HU" sz="1600" dirty="0">
                <a:solidFill>
                  <a:schemeClr val="tx1"/>
                </a:solidFill>
              </a:rPr>
              <a:t>) : int</a:t>
            </a:r>
          </a:p>
          <a:p>
            <a:r>
              <a:rPr lang="hu-HU" sz="1600" dirty="0">
                <a:solidFill>
                  <a:schemeClr val="tx1"/>
                </a:solidFill>
              </a:rPr>
              <a:t>+ Tranzakció(</a:t>
            </a:r>
            <a:r>
              <a:rPr lang="hu-HU" sz="1600" dirty="0" err="1">
                <a:solidFill>
                  <a:schemeClr val="tx1"/>
                </a:solidFill>
              </a:rPr>
              <a:t>kszám</a:t>
            </a:r>
            <a:r>
              <a:rPr lang="hu-HU" sz="1600" dirty="0">
                <a:solidFill>
                  <a:schemeClr val="tx1"/>
                </a:solidFill>
              </a:rPr>
              <a:t>, összeg) : </a:t>
            </a:r>
            <a:r>
              <a:rPr lang="hu-HU" sz="1600" dirty="0" err="1">
                <a:solidFill>
                  <a:schemeClr val="tx1"/>
                </a:solidFill>
              </a:rPr>
              <a:t>void</a:t>
            </a:r>
            <a:endParaRPr lang="hu-HU" sz="1600" dirty="0">
              <a:solidFill>
                <a:schemeClr val="tx1"/>
              </a:solidFill>
            </a:endParaRPr>
          </a:p>
          <a:p>
            <a:r>
              <a:rPr lang="hu-HU" sz="1600" dirty="0">
                <a:solidFill>
                  <a:schemeClr val="tx1"/>
                </a:solidFill>
              </a:rPr>
              <a:t>+ Keres(</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r>
              <a:rPr lang="hu-HU" sz="1600" dirty="0">
                <a:solidFill>
                  <a:schemeClr val="tx1"/>
                </a:solidFill>
              </a:rPr>
              <a:t>) : </a:t>
            </a:r>
            <a:r>
              <a:rPr lang="hu-HU" sz="1600" dirty="0" err="1">
                <a:solidFill>
                  <a:schemeClr val="tx1"/>
                </a:solidFill>
              </a:rPr>
              <a:t>bool</a:t>
            </a:r>
            <a:r>
              <a:rPr lang="hu-HU" sz="1600" dirty="0">
                <a:solidFill>
                  <a:schemeClr val="tx1"/>
                </a:solidFill>
              </a:rPr>
              <a:t> × Számla</a:t>
            </a:r>
          </a:p>
        </p:txBody>
      </p:sp>
      <p:sp>
        <p:nvSpPr>
          <p:cNvPr id="84" name="Téglalap 83">
            <a:extLst>
              <a:ext uri="{FF2B5EF4-FFF2-40B4-BE49-F238E27FC236}">
                <a16:creationId xmlns:a16="http://schemas.microsoft.com/office/drawing/2014/main" id="{C0EBD4AB-28CA-4DA0-A5E8-C8631340BD95}"/>
              </a:ext>
            </a:extLst>
          </p:cNvPr>
          <p:cNvSpPr/>
          <p:nvPr/>
        </p:nvSpPr>
        <p:spPr>
          <a:xfrm>
            <a:off x="155835" y="4247386"/>
            <a:ext cx="3401867" cy="2325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85" name="Téglalap 84">
            <a:extLst>
              <a:ext uri="{FF2B5EF4-FFF2-40B4-BE49-F238E27FC236}">
                <a16:creationId xmlns:a16="http://schemas.microsoft.com/office/drawing/2014/main" id="{2DC00680-37BA-4248-B890-0EFD53EABD68}"/>
              </a:ext>
            </a:extLst>
          </p:cNvPr>
          <p:cNvSpPr/>
          <p:nvPr/>
        </p:nvSpPr>
        <p:spPr>
          <a:xfrm>
            <a:off x="6476587" y="3846291"/>
            <a:ext cx="2511618" cy="158173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Ügyfél</a:t>
            </a:r>
          </a:p>
          <a:p>
            <a:endParaRPr lang="hu-HU" sz="1600" dirty="0">
              <a:solidFill>
                <a:schemeClr val="tx1"/>
              </a:solidFill>
            </a:endParaRPr>
          </a:p>
          <a:p>
            <a:r>
              <a:rPr lang="hu-HU" sz="1600" dirty="0">
                <a:solidFill>
                  <a:schemeClr val="tx1"/>
                </a:solidFill>
              </a:rPr>
              <a:t>+ Pénzfelvétel(</a:t>
            </a:r>
            <a:r>
              <a:rPr lang="hu-HU" sz="1600" dirty="0" err="1">
                <a:solidFill>
                  <a:schemeClr val="tx1"/>
                </a:solidFill>
              </a:rPr>
              <a:t>atm</a:t>
            </a:r>
            <a:r>
              <a:rPr lang="hu-HU" sz="1600" dirty="0">
                <a:solidFill>
                  <a:schemeClr val="tx1"/>
                </a:solidFill>
              </a:rPr>
              <a:t> : ATM)</a:t>
            </a:r>
          </a:p>
          <a:p>
            <a:r>
              <a:rPr lang="hu-HU" sz="1600" dirty="0">
                <a:solidFill>
                  <a:schemeClr val="tx1"/>
                </a:solidFill>
              </a:rPr>
              <a:t>+ </a:t>
            </a:r>
            <a:r>
              <a:rPr lang="hu-HU" sz="1600" dirty="0" err="1">
                <a:solidFill>
                  <a:schemeClr val="tx1"/>
                </a:solidFill>
              </a:rPr>
              <a:t>AdKártya</a:t>
            </a:r>
            <a:r>
              <a:rPr lang="hu-HU" sz="1600" dirty="0">
                <a:solidFill>
                  <a:schemeClr val="tx1"/>
                </a:solidFill>
              </a:rPr>
              <a:t>() : </a:t>
            </a:r>
            <a:r>
              <a:rPr lang="hu-HU" sz="1600" dirty="0" err="1">
                <a:solidFill>
                  <a:schemeClr val="tx1"/>
                </a:solidFill>
              </a:rPr>
              <a:t>Card</a:t>
            </a:r>
            <a:endParaRPr lang="hu-HU" sz="1600" dirty="0">
              <a:solidFill>
                <a:schemeClr val="tx1"/>
              </a:solidFill>
            </a:endParaRPr>
          </a:p>
          <a:p>
            <a:r>
              <a:rPr lang="hu-HU" sz="1600" dirty="0">
                <a:solidFill>
                  <a:schemeClr val="tx1"/>
                </a:solidFill>
              </a:rPr>
              <a:t>+ </a:t>
            </a:r>
            <a:r>
              <a:rPr lang="hu-HU" sz="1600" dirty="0" err="1">
                <a:solidFill>
                  <a:schemeClr val="tx1"/>
                </a:solidFill>
              </a:rPr>
              <a:t>AdPin</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a:solidFill>
                  <a:schemeClr val="tx1"/>
                </a:solidFill>
              </a:rPr>
              <a:t>+ </a:t>
            </a:r>
            <a:r>
              <a:rPr lang="hu-HU" sz="1600" dirty="0" err="1">
                <a:solidFill>
                  <a:schemeClr val="tx1"/>
                </a:solidFill>
              </a:rPr>
              <a:t>AdÖsszeg</a:t>
            </a:r>
            <a:r>
              <a:rPr lang="hu-HU" sz="1600" dirty="0">
                <a:solidFill>
                  <a:schemeClr val="tx1"/>
                </a:solidFill>
              </a:rPr>
              <a:t>() : int</a:t>
            </a:r>
          </a:p>
          <a:p>
            <a:endParaRPr lang="hu-HU" sz="1600" dirty="0">
              <a:solidFill>
                <a:schemeClr val="tx1"/>
              </a:solidFill>
            </a:endParaRPr>
          </a:p>
          <a:p>
            <a:endParaRPr lang="hu-HU" dirty="0">
              <a:solidFill>
                <a:schemeClr val="tx1"/>
              </a:solidFill>
            </a:endParaRPr>
          </a:p>
        </p:txBody>
      </p:sp>
      <p:sp>
        <p:nvSpPr>
          <p:cNvPr id="86" name="Téglalap 85">
            <a:extLst>
              <a:ext uri="{FF2B5EF4-FFF2-40B4-BE49-F238E27FC236}">
                <a16:creationId xmlns:a16="http://schemas.microsoft.com/office/drawing/2014/main" id="{0977B8F1-DE27-4C2D-9BAA-0C4F53DE8632}"/>
              </a:ext>
            </a:extLst>
          </p:cNvPr>
          <p:cNvSpPr/>
          <p:nvPr/>
        </p:nvSpPr>
        <p:spPr>
          <a:xfrm>
            <a:off x="6476586" y="4152417"/>
            <a:ext cx="2511617" cy="2347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87" name="Téglalap 86">
            <a:extLst>
              <a:ext uri="{FF2B5EF4-FFF2-40B4-BE49-F238E27FC236}">
                <a16:creationId xmlns:a16="http://schemas.microsoft.com/office/drawing/2014/main" id="{E34BA687-A9E9-4669-9084-A0246EA27DA9}"/>
              </a:ext>
            </a:extLst>
          </p:cNvPr>
          <p:cNvSpPr/>
          <p:nvPr/>
        </p:nvSpPr>
        <p:spPr>
          <a:xfrm>
            <a:off x="3749258" y="2457940"/>
            <a:ext cx="2640596" cy="132556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Számla</a:t>
            </a:r>
          </a:p>
          <a:p>
            <a:r>
              <a:rPr lang="hu-HU" sz="1600" dirty="0">
                <a:solidFill>
                  <a:schemeClr val="tx1"/>
                </a:solidFill>
              </a:rPr>
              <a:t>- </a:t>
            </a:r>
            <a:r>
              <a:rPr lang="hu-HU" sz="1600" dirty="0" err="1">
                <a:solidFill>
                  <a:schemeClr val="tx1"/>
                </a:solidFill>
              </a:rPr>
              <a:t>szszám</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a:solidFill>
                  <a:schemeClr val="tx1"/>
                </a:solidFill>
              </a:rPr>
              <a:t>- </a:t>
            </a:r>
            <a:r>
              <a:rPr lang="hu-HU" sz="1600" dirty="0" err="1">
                <a:solidFill>
                  <a:schemeClr val="tx1"/>
                </a:solidFill>
              </a:rPr>
              <a:t>egyenl</a:t>
            </a:r>
            <a:r>
              <a:rPr lang="hu-HU" sz="1600" dirty="0">
                <a:solidFill>
                  <a:schemeClr val="tx1"/>
                </a:solidFill>
              </a:rPr>
              <a:t> : int</a:t>
            </a:r>
          </a:p>
          <a:p>
            <a:r>
              <a:rPr lang="hu-HU" sz="1600" dirty="0">
                <a:solidFill>
                  <a:schemeClr val="tx1"/>
                </a:solidFill>
              </a:rPr>
              <a:t>+ </a:t>
            </a:r>
            <a:r>
              <a:rPr lang="hu-HU" sz="1600" dirty="0" err="1">
                <a:solidFill>
                  <a:schemeClr val="tx1"/>
                </a:solidFill>
              </a:rPr>
              <a:t>getEgyenl</a:t>
            </a:r>
            <a:r>
              <a:rPr lang="hu-HU" sz="1600" dirty="0">
                <a:solidFill>
                  <a:schemeClr val="tx1"/>
                </a:solidFill>
              </a:rPr>
              <a:t>() : int</a:t>
            </a:r>
          </a:p>
          <a:p>
            <a:r>
              <a:rPr lang="hu-HU" sz="1600" dirty="0">
                <a:solidFill>
                  <a:schemeClr val="tx1"/>
                </a:solidFill>
              </a:rPr>
              <a:t>+ Módosít(a : int) : </a:t>
            </a:r>
            <a:r>
              <a:rPr lang="hu-HU" sz="1600" dirty="0" err="1">
                <a:solidFill>
                  <a:schemeClr val="tx1"/>
                </a:solidFill>
              </a:rPr>
              <a:t>void</a:t>
            </a:r>
            <a:endParaRPr lang="hu-HU" sz="1600" dirty="0">
              <a:solidFill>
                <a:schemeClr val="tx1"/>
              </a:solidFill>
            </a:endParaRPr>
          </a:p>
        </p:txBody>
      </p:sp>
      <p:sp>
        <p:nvSpPr>
          <p:cNvPr id="88" name="Téglalap 87">
            <a:extLst>
              <a:ext uri="{FF2B5EF4-FFF2-40B4-BE49-F238E27FC236}">
                <a16:creationId xmlns:a16="http://schemas.microsoft.com/office/drawing/2014/main" id="{DA78A46F-AE30-4BE0-8781-8EA42121406C}"/>
              </a:ext>
            </a:extLst>
          </p:cNvPr>
          <p:cNvSpPr/>
          <p:nvPr/>
        </p:nvSpPr>
        <p:spPr>
          <a:xfrm>
            <a:off x="3749406" y="2805226"/>
            <a:ext cx="2640478" cy="4599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89" name="Téglalap 88">
            <a:extLst>
              <a:ext uri="{FF2B5EF4-FFF2-40B4-BE49-F238E27FC236}">
                <a16:creationId xmlns:a16="http://schemas.microsoft.com/office/drawing/2014/main" id="{B0C4D48B-B379-447E-B1C2-98BB6CAD2FA8}"/>
              </a:ext>
            </a:extLst>
          </p:cNvPr>
          <p:cNvSpPr/>
          <p:nvPr/>
        </p:nvSpPr>
        <p:spPr>
          <a:xfrm>
            <a:off x="3749257" y="4875890"/>
            <a:ext cx="2640477" cy="112245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Kártya</a:t>
            </a:r>
          </a:p>
          <a:p>
            <a:r>
              <a:rPr lang="hu-HU" sz="1600" dirty="0">
                <a:solidFill>
                  <a:schemeClr val="tx1"/>
                </a:solidFill>
              </a:rPr>
              <a:t>+ </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a:solidFill>
                  <a:schemeClr val="tx1"/>
                </a:solidFill>
              </a:rPr>
              <a:t>- </a:t>
            </a:r>
            <a:r>
              <a:rPr lang="hu-HU" sz="1600" dirty="0" err="1">
                <a:solidFill>
                  <a:schemeClr val="tx1"/>
                </a:solidFill>
              </a:rPr>
              <a:t>pinkód</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EllenőrizPIN</a:t>
            </a:r>
            <a:r>
              <a:rPr lang="hu-HU" sz="1600" dirty="0">
                <a:solidFill>
                  <a:schemeClr val="tx1"/>
                </a:solidFill>
              </a:rPr>
              <a:t>(</a:t>
            </a:r>
            <a:r>
              <a:rPr lang="hu-HU" sz="1600" dirty="0" err="1">
                <a:solidFill>
                  <a:schemeClr val="tx1"/>
                </a:solidFill>
              </a:rPr>
              <a:t>string</a:t>
            </a:r>
            <a:r>
              <a:rPr lang="hu-HU" sz="1600" dirty="0">
                <a:solidFill>
                  <a:schemeClr val="tx1"/>
                </a:solidFill>
              </a:rPr>
              <a:t>):</a:t>
            </a:r>
            <a:r>
              <a:rPr lang="hu-HU" sz="1600" dirty="0" err="1">
                <a:solidFill>
                  <a:schemeClr val="tx1"/>
                </a:solidFill>
              </a:rPr>
              <a:t>bool</a:t>
            </a:r>
            <a:endParaRPr lang="hu-HU" sz="1600" dirty="0">
              <a:solidFill>
                <a:schemeClr val="tx1"/>
              </a:solidFill>
            </a:endParaRPr>
          </a:p>
        </p:txBody>
      </p:sp>
      <p:sp>
        <p:nvSpPr>
          <p:cNvPr id="90" name="Téglalap 89">
            <a:extLst>
              <a:ext uri="{FF2B5EF4-FFF2-40B4-BE49-F238E27FC236}">
                <a16:creationId xmlns:a16="http://schemas.microsoft.com/office/drawing/2014/main" id="{1643F72C-0599-4FE9-AE89-AF3F3588CD9F}"/>
              </a:ext>
            </a:extLst>
          </p:cNvPr>
          <p:cNvSpPr/>
          <p:nvPr/>
        </p:nvSpPr>
        <p:spPr>
          <a:xfrm>
            <a:off x="3749257" y="5182016"/>
            <a:ext cx="2640478" cy="53521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cxnSp>
        <p:nvCxnSpPr>
          <p:cNvPr id="91" name="Egyenes összekötő 90">
            <a:extLst>
              <a:ext uri="{FF2B5EF4-FFF2-40B4-BE49-F238E27FC236}">
                <a16:creationId xmlns:a16="http://schemas.microsoft.com/office/drawing/2014/main" id="{AB645CAC-B256-4720-BA14-DFC1173DFC35}"/>
              </a:ext>
            </a:extLst>
          </p:cNvPr>
          <p:cNvCxnSpPr>
            <a:cxnSpLocks/>
            <a:stCxn id="94" idx="6"/>
            <a:endCxn id="82" idx="1"/>
          </p:cNvCxnSpPr>
          <p:nvPr/>
        </p:nvCxnSpPr>
        <p:spPr>
          <a:xfrm flipV="1">
            <a:off x="4226291" y="1720301"/>
            <a:ext cx="2250294" cy="2325"/>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2" name="Háromszög 91">
            <a:extLst>
              <a:ext uri="{FF2B5EF4-FFF2-40B4-BE49-F238E27FC236}">
                <a16:creationId xmlns:a16="http://schemas.microsoft.com/office/drawing/2014/main" id="{ECD48495-7E20-4E46-A660-B54A6B9DAF94}"/>
              </a:ext>
            </a:extLst>
          </p:cNvPr>
          <p:cNvSpPr/>
          <p:nvPr/>
        </p:nvSpPr>
        <p:spPr>
          <a:xfrm rot="16200000">
            <a:off x="4852424" y="1547756"/>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3" name="Szövegdoboz 92">
            <a:extLst>
              <a:ext uri="{FF2B5EF4-FFF2-40B4-BE49-F238E27FC236}">
                <a16:creationId xmlns:a16="http://schemas.microsoft.com/office/drawing/2014/main" id="{0C9BBA9C-534F-4A32-BC5F-9145E37C07EB}"/>
              </a:ext>
            </a:extLst>
          </p:cNvPr>
          <p:cNvSpPr txBox="1"/>
          <p:nvPr/>
        </p:nvSpPr>
        <p:spPr>
          <a:xfrm>
            <a:off x="4933616" y="1444020"/>
            <a:ext cx="732701" cy="338554"/>
          </a:xfrm>
          <a:prstGeom prst="rect">
            <a:avLst/>
          </a:prstGeom>
          <a:noFill/>
        </p:spPr>
        <p:txBody>
          <a:bodyPr wrap="none" rtlCol="0">
            <a:spAutoFit/>
          </a:bodyPr>
          <a:lstStyle/>
          <a:p>
            <a:pPr algn="ctr"/>
            <a:r>
              <a:rPr lang="hu-HU" sz="1600" dirty="0"/>
              <a:t>kérdez</a:t>
            </a:r>
          </a:p>
        </p:txBody>
      </p:sp>
      <p:sp>
        <p:nvSpPr>
          <p:cNvPr id="94" name="Ellipszis 93">
            <a:extLst>
              <a:ext uri="{FF2B5EF4-FFF2-40B4-BE49-F238E27FC236}">
                <a16:creationId xmlns:a16="http://schemas.microsoft.com/office/drawing/2014/main" id="{8D20322F-FEF0-462E-82FC-F3DEF320E92C}"/>
              </a:ext>
            </a:extLst>
          </p:cNvPr>
          <p:cNvSpPr/>
          <p:nvPr/>
        </p:nvSpPr>
        <p:spPr>
          <a:xfrm>
            <a:off x="4139268" y="1681128"/>
            <a:ext cx="87023" cy="8299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5" name="Szövegdoboz 94">
            <a:extLst>
              <a:ext uri="{FF2B5EF4-FFF2-40B4-BE49-F238E27FC236}">
                <a16:creationId xmlns:a16="http://schemas.microsoft.com/office/drawing/2014/main" id="{8CFF1CEB-3464-4CC2-B9A5-70E089CF0124}"/>
              </a:ext>
            </a:extLst>
          </p:cNvPr>
          <p:cNvSpPr txBox="1"/>
          <p:nvPr/>
        </p:nvSpPr>
        <p:spPr>
          <a:xfrm>
            <a:off x="4127870" y="1710796"/>
            <a:ext cx="958596" cy="338554"/>
          </a:xfrm>
          <a:prstGeom prst="rect">
            <a:avLst/>
          </a:prstGeom>
          <a:noFill/>
        </p:spPr>
        <p:txBody>
          <a:bodyPr wrap="none" rtlCol="0">
            <a:spAutoFit/>
          </a:bodyPr>
          <a:lstStyle/>
          <a:p>
            <a:pPr algn="ctr"/>
            <a:r>
              <a:rPr lang="hu-HU" sz="1600" dirty="0"/>
              <a:t>- központ</a:t>
            </a:r>
          </a:p>
        </p:txBody>
      </p:sp>
      <p:sp>
        <p:nvSpPr>
          <p:cNvPr id="96" name="Háromszög 95">
            <a:extLst>
              <a:ext uri="{FF2B5EF4-FFF2-40B4-BE49-F238E27FC236}">
                <a16:creationId xmlns:a16="http://schemas.microsoft.com/office/drawing/2014/main" id="{42A4EF1E-5F1A-4F33-9A87-46EBC650A764}"/>
              </a:ext>
            </a:extLst>
          </p:cNvPr>
          <p:cNvSpPr/>
          <p:nvPr/>
        </p:nvSpPr>
        <p:spPr>
          <a:xfrm rot="10800000">
            <a:off x="515597" y="3322695"/>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7" name="Egyenes összekötő 96">
            <a:extLst>
              <a:ext uri="{FF2B5EF4-FFF2-40B4-BE49-F238E27FC236}">
                <a16:creationId xmlns:a16="http://schemas.microsoft.com/office/drawing/2014/main" id="{43039AF3-04ED-4DA3-8B6C-109B61DA7C57}"/>
              </a:ext>
            </a:extLst>
          </p:cNvPr>
          <p:cNvCxnSpPr>
            <a:cxnSpLocks/>
            <a:stCxn id="108" idx="2"/>
            <a:endCxn id="101" idx="0"/>
          </p:cNvCxnSpPr>
          <p:nvPr/>
        </p:nvCxnSpPr>
        <p:spPr>
          <a:xfrm>
            <a:off x="862705" y="2687206"/>
            <a:ext cx="1" cy="112989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Szövegdoboz 97">
            <a:extLst>
              <a:ext uri="{FF2B5EF4-FFF2-40B4-BE49-F238E27FC236}">
                <a16:creationId xmlns:a16="http://schemas.microsoft.com/office/drawing/2014/main" id="{4C4FA3E8-F035-4059-B244-B9B3A0237D49}"/>
              </a:ext>
            </a:extLst>
          </p:cNvPr>
          <p:cNvSpPr txBox="1"/>
          <p:nvPr/>
        </p:nvSpPr>
        <p:spPr>
          <a:xfrm>
            <a:off x="141922" y="3015239"/>
            <a:ext cx="771365" cy="338554"/>
          </a:xfrm>
          <a:prstGeom prst="rect">
            <a:avLst/>
          </a:prstGeom>
          <a:noFill/>
        </p:spPr>
        <p:txBody>
          <a:bodyPr wrap="none" rtlCol="0">
            <a:spAutoFit/>
          </a:bodyPr>
          <a:lstStyle/>
          <a:p>
            <a:pPr algn="ctr"/>
            <a:r>
              <a:rPr lang="hu-HU" sz="1600" dirty="0"/>
              <a:t>igényel</a:t>
            </a:r>
          </a:p>
        </p:txBody>
      </p:sp>
      <p:sp>
        <p:nvSpPr>
          <p:cNvPr id="99" name="Szövegdoboz 98">
            <a:extLst>
              <a:ext uri="{FF2B5EF4-FFF2-40B4-BE49-F238E27FC236}">
                <a16:creationId xmlns:a16="http://schemas.microsoft.com/office/drawing/2014/main" id="{BF0D13E9-DC59-4407-8A42-1CBF5FC9FF8A}"/>
              </a:ext>
            </a:extLst>
          </p:cNvPr>
          <p:cNvSpPr txBox="1"/>
          <p:nvPr/>
        </p:nvSpPr>
        <p:spPr>
          <a:xfrm>
            <a:off x="542448" y="3601695"/>
            <a:ext cx="300082" cy="369332"/>
          </a:xfrm>
          <a:prstGeom prst="rect">
            <a:avLst/>
          </a:prstGeom>
          <a:noFill/>
        </p:spPr>
        <p:txBody>
          <a:bodyPr wrap="none" rtlCol="0">
            <a:spAutoFit/>
          </a:bodyPr>
          <a:lstStyle/>
          <a:p>
            <a:r>
              <a:rPr lang="hu-HU" dirty="0"/>
              <a:t>*</a:t>
            </a:r>
          </a:p>
        </p:txBody>
      </p:sp>
      <p:sp>
        <p:nvSpPr>
          <p:cNvPr id="100" name="Szövegdoboz 99">
            <a:extLst>
              <a:ext uri="{FF2B5EF4-FFF2-40B4-BE49-F238E27FC236}">
                <a16:creationId xmlns:a16="http://schemas.microsoft.com/office/drawing/2014/main" id="{A4358F1A-69C7-4B43-9533-2E856BD51485}"/>
              </a:ext>
            </a:extLst>
          </p:cNvPr>
          <p:cNvSpPr txBox="1"/>
          <p:nvPr/>
        </p:nvSpPr>
        <p:spPr>
          <a:xfrm>
            <a:off x="855260" y="3589770"/>
            <a:ext cx="894284" cy="338554"/>
          </a:xfrm>
          <a:prstGeom prst="rect">
            <a:avLst/>
          </a:prstGeom>
          <a:noFill/>
        </p:spPr>
        <p:txBody>
          <a:bodyPr wrap="none" rtlCol="0">
            <a:spAutoFit/>
          </a:bodyPr>
          <a:lstStyle/>
          <a:p>
            <a:pPr algn="ctr"/>
            <a:r>
              <a:rPr lang="hu-HU" sz="1600" dirty="0"/>
              <a:t>- bankok</a:t>
            </a:r>
          </a:p>
        </p:txBody>
      </p:sp>
      <p:sp>
        <p:nvSpPr>
          <p:cNvPr id="101" name="Ellipszis 100">
            <a:extLst>
              <a:ext uri="{FF2B5EF4-FFF2-40B4-BE49-F238E27FC236}">
                <a16:creationId xmlns:a16="http://schemas.microsoft.com/office/drawing/2014/main" id="{FE4F792F-195B-4AF6-9C1F-425D3220E8A6}"/>
              </a:ext>
            </a:extLst>
          </p:cNvPr>
          <p:cNvSpPr/>
          <p:nvPr/>
        </p:nvSpPr>
        <p:spPr>
          <a:xfrm>
            <a:off x="819194" y="3817103"/>
            <a:ext cx="87023" cy="8299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02" name="Összekötő: szögletes 101">
            <a:extLst>
              <a:ext uri="{FF2B5EF4-FFF2-40B4-BE49-F238E27FC236}">
                <a16:creationId xmlns:a16="http://schemas.microsoft.com/office/drawing/2014/main" id="{7D28065B-09A6-400E-933F-43645707D241}"/>
              </a:ext>
            </a:extLst>
          </p:cNvPr>
          <p:cNvCxnSpPr>
            <a:cxnSpLocks/>
            <a:stCxn id="83" idx="0"/>
            <a:endCxn id="106" idx="2"/>
          </p:cNvCxnSpPr>
          <p:nvPr/>
        </p:nvCxnSpPr>
        <p:spPr>
          <a:xfrm rot="5400000" flipH="1" flipV="1">
            <a:off x="2415245" y="2692519"/>
            <a:ext cx="648992" cy="176616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Szövegdoboz 102">
            <a:extLst>
              <a:ext uri="{FF2B5EF4-FFF2-40B4-BE49-F238E27FC236}">
                <a16:creationId xmlns:a16="http://schemas.microsoft.com/office/drawing/2014/main" id="{8DDFBE52-23BA-41F2-853F-24FBA7384D57}"/>
              </a:ext>
            </a:extLst>
          </p:cNvPr>
          <p:cNvSpPr txBox="1"/>
          <p:nvPr/>
        </p:nvSpPr>
        <p:spPr>
          <a:xfrm>
            <a:off x="3465091" y="2915134"/>
            <a:ext cx="303288" cy="379591"/>
          </a:xfrm>
          <a:prstGeom prst="rect">
            <a:avLst/>
          </a:prstGeom>
          <a:noFill/>
        </p:spPr>
        <p:txBody>
          <a:bodyPr wrap="none" rtlCol="0">
            <a:spAutoFit/>
          </a:bodyPr>
          <a:lstStyle/>
          <a:p>
            <a:pPr algn="ctr"/>
            <a:r>
              <a:rPr lang="hu-HU" sz="2800" baseline="-10000" dirty="0"/>
              <a:t>*</a:t>
            </a:r>
          </a:p>
        </p:txBody>
      </p:sp>
      <p:sp>
        <p:nvSpPr>
          <p:cNvPr id="104" name="Háromszög 103">
            <a:extLst>
              <a:ext uri="{FF2B5EF4-FFF2-40B4-BE49-F238E27FC236}">
                <a16:creationId xmlns:a16="http://schemas.microsoft.com/office/drawing/2014/main" id="{6057EA2F-9D1D-4850-9393-CB584BAF29F7}"/>
              </a:ext>
            </a:extLst>
          </p:cNvPr>
          <p:cNvSpPr/>
          <p:nvPr/>
        </p:nvSpPr>
        <p:spPr>
          <a:xfrm rot="5400000">
            <a:off x="2919339" y="3023976"/>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5" name="Szövegdoboz 104">
            <a:extLst>
              <a:ext uri="{FF2B5EF4-FFF2-40B4-BE49-F238E27FC236}">
                <a16:creationId xmlns:a16="http://schemas.microsoft.com/office/drawing/2014/main" id="{4FCCA9F6-7517-46A2-A699-8DCD6BE5E189}"/>
              </a:ext>
            </a:extLst>
          </p:cNvPr>
          <p:cNvSpPr txBox="1"/>
          <p:nvPr/>
        </p:nvSpPr>
        <p:spPr>
          <a:xfrm>
            <a:off x="2826096" y="3261975"/>
            <a:ext cx="948914" cy="338554"/>
          </a:xfrm>
          <a:prstGeom prst="rect">
            <a:avLst/>
          </a:prstGeom>
          <a:noFill/>
        </p:spPr>
        <p:txBody>
          <a:bodyPr wrap="none" rtlCol="0">
            <a:spAutoFit/>
          </a:bodyPr>
          <a:lstStyle/>
          <a:p>
            <a:pPr algn="ctr"/>
            <a:r>
              <a:rPr lang="hu-HU" sz="1600" dirty="0"/>
              <a:t>- számlák</a:t>
            </a:r>
          </a:p>
        </p:txBody>
      </p:sp>
      <p:sp>
        <p:nvSpPr>
          <p:cNvPr id="106" name="Ellipszis 105">
            <a:extLst>
              <a:ext uri="{FF2B5EF4-FFF2-40B4-BE49-F238E27FC236}">
                <a16:creationId xmlns:a16="http://schemas.microsoft.com/office/drawing/2014/main" id="{DC7D8CB4-B15E-4E49-B32A-812C3BA25B06}"/>
              </a:ext>
            </a:extLst>
          </p:cNvPr>
          <p:cNvSpPr/>
          <p:nvPr/>
        </p:nvSpPr>
        <p:spPr>
          <a:xfrm>
            <a:off x="3622825" y="3211947"/>
            <a:ext cx="92197" cy="78319"/>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8" name="Szövegdoboz 107">
            <a:extLst>
              <a:ext uri="{FF2B5EF4-FFF2-40B4-BE49-F238E27FC236}">
                <a16:creationId xmlns:a16="http://schemas.microsoft.com/office/drawing/2014/main" id="{D87B7172-C210-4E49-8B71-62A097042120}"/>
              </a:ext>
            </a:extLst>
          </p:cNvPr>
          <p:cNvSpPr txBox="1"/>
          <p:nvPr/>
        </p:nvSpPr>
        <p:spPr>
          <a:xfrm>
            <a:off x="743922" y="2317874"/>
            <a:ext cx="237566" cy="369332"/>
          </a:xfrm>
          <a:prstGeom prst="rect">
            <a:avLst/>
          </a:prstGeom>
          <a:noFill/>
        </p:spPr>
        <p:txBody>
          <a:bodyPr wrap="none" rtlCol="0">
            <a:spAutoFit/>
          </a:bodyPr>
          <a:lstStyle/>
          <a:p>
            <a:r>
              <a:rPr lang="hu-HU" dirty="0"/>
              <a:t> </a:t>
            </a:r>
          </a:p>
        </p:txBody>
      </p:sp>
      <p:cxnSp>
        <p:nvCxnSpPr>
          <p:cNvPr id="109" name="Összekötő: szögletes 108">
            <a:extLst>
              <a:ext uri="{FF2B5EF4-FFF2-40B4-BE49-F238E27FC236}">
                <a16:creationId xmlns:a16="http://schemas.microsoft.com/office/drawing/2014/main" id="{097F729D-D1E3-4521-AABE-BE3EF6B37B1D}"/>
              </a:ext>
            </a:extLst>
          </p:cNvPr>
          <p:cNvCxnSpPr>
            <a:cxnSpLocks/>
            <a:stCxn id="83" idx="2"/>
            <a:endCxn id="89" idx="1"/>
          </p:cNvCxnSpPr>
          <p:nvPr/>
        </p:nvCxnSpPr>
        <p:spPr>
          <a:xfrm rot="16200000" flipH="1">
            <a:off x="2695488" y="4383345"/>
            <a:ext cx="214939" cy="189260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Szövegdoboz 109">
            <a:extLst>
              <a:ext uri="{FF2B5EF4-FFF2-40B4-BE49-F238E27FC236}">
                <a16:creationId xmlns:a16="http://schemas.microsoft.com/office/drawing/2014/main" id="{79ADA7DF-23E8-4EC2-A741-FE55A8C7442F}"/>
              </a:ext>
            </a:extLst>
          </p:cNvPr>
          <p:cNvSpPr txBox="1"/>
          <p:nvPr/>
        </p:nvSpPr>
        <p:spPr>
          <a:xfrm>
            <a:off x="3463935" y="5140266"/>
            <a:ext cx="303288" cy="379591"/>
          </a:xfrm>
          <a:prstGeom prst="rect">
            <a:avLst/>
          </a:prstGeom>
          <a:noFill/>
        </p:spPr>
        <p:txBody>
          <a:bodyPr wrap="none" rtlCol="0">
            <a:spAutoFit/>
          </a:bodyPr>
          <a:lstStyle/>
          <a:p>
            <a:pPr algn="ctr"/>
            <a:r>
              <a:rPr lang="hu-HU" sz="2800" baseline="-10000" dirty="0"/>
              <a:t>*</a:t>
            </a:r>
          </a:p>
        </p:txBody>
      </p:sp>
      <p:cxnSp>
        <p:nvCxnSpPr>
          <p:cNvPr id="111" name="Egyenes összekötő 110">
            <a:extLst>
              <a:ext uri="{FF2B5EF4-FFF2-40B4-BE49-F238E27FC236}">
                <a16:creationId xmlns:a16="http://schemas.microsoft.com/office/drawing/2014/main" id="{0228CFB2-B463-45B8-B0C4-65DDD1964079}"/>
              </a:ext>
            </a:extLst>
          </p:cNvPr>
          <p:cNvCxnSpPr>
            <a:cxnSpLocks/>
            <a:stCxn id="114" idx="0"/>
            <a:endCxn id="87" idx="2"/>
          </p:cNvCxnSpPr>
          <p:nvPr/>
        </p:nvCxnSpPr>
        <p:spPr>
          <a:xfrm flipV="1">
            <a:off x="5069556" y="3783503"/>
            <a:ext cx="0" cy="1001390"/>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Szövegdoboz 111">
            <a:extLst>
              <a:ext uri="{FF2B5EF4-FFF2-40B4-BE49-F238E27FC236}">
                <a16:creationId xmlns:a16="http://schemas.microsoft.com/office/drawing/2014/main" id="{F4D0FB97-D896-4985-9594-19E390416B3A}"/>
              </a:ext>
            </a:extLst>
          </p:cNvPr>
          <p:cNvSpPr txBox="1"/>
          <p:nvPr/>
        </p:nvSpPr>
        <p:spPr>
          <a:xfrm>
            <a:off x="4708958" y="4604050"/>
            <a:ext cx="300082" cy="369332"/>
          </a:xfrm>
          <a:prstGeom prst="rect">
            <a:avLst/>
          </a:prstGeom>
          <a:noFill/>
        </p:spPr>
        <p:txBody>
          <a:bodyPr wrap="none" rtlCol="0">
            <a:spAutoFit/>
          </a:bodyPr>
          <a:lstStyle/>
          <a:p>
            <a:r>
              <a:rPr lang="hu-HU" dirty="0"/>
              <a:t>*</a:t>
            </a:r>
          </a:p>
        </p:txBody>
      </p:sp>
      <p:sp>
        <p:nvSpPr>
          <p:cNvPr id="113" name="Szövegdoboz 112">
            <a:extLst>
              <a:ext uri="{FF2B5EF4-FFF2-40B4-BE49-F238E27FC236}">
                <a16:creationId xmlns:a16="http://schemas.microsoft.com/office/drawing/2014/main" id="{BE334359-7E0D-453D-9172-A2DA4B533896}"/>
              </a:ext>
            </a:extLst>
          </p:cNvPr>
          <p:cNvSpPr txBox="1"/>
          <p:nvPr/>
        </p:nvSpPr>
        <p:spPr>
          <a:xfrm>
            <a:off x="5073456" y="4547919"/>
            <a:ext cx="902619" cy="338554"/>
          </a:xfrm>
          <a:prstGeom prst="rect">
            <a:avLst/>
          </a:prstGeom>
          <a:noFill/>
        </p:spPr>
        <p:txBody>
          <a:bodyPr wrap="none" rtlCol="0">
            <a:spAutoFit/>
          </a:bodyPr>
          <a:lstStyle/>
          <a:p>
            <a:pPr algn="ctr"/>
            <a:r>
              <a:rPr lang="hu-HU" sz="1600" dirty="0"/>
              <a:t>- kártyák</a:t>
            </a:r>
          </a:p>
        </p:txBody>
      </p:sp>
      <p:sp>
        <p:nvSpPr>
          <p:cNvPr id="114" name="Ellipszis 113">
            <a:extLst>
              <a:ext uri="{FF2B5EF4-FFF2-40B4-BE49-F238E27FC236}">
                <a16:creationId xmlns:a16="http://schemas.microsoft.com/office/drawing/2014/main" id="{84F59459-D45D-44C8-9110-7D808C1845C9}"/>
              </a:ext>
            </a:extLst>
          </p:cNvPr>
          <p:cNvSpPr/>
          <p:nvPr/>
        </p:nvSpPr>
        <p:spPr>
          <a:xfrm>
            <a:off x="5023457" y="4784893"/>
            <a:ext cx="92197" cy="78319"/>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15" name="Összekötő: szögletes 114">
            <a:extLst>
              <a:ext uri="{FF2B5EF4-FFF2-40B4-BE49-F238E27FC236}">
                <a16:creationId xmlns:a16="http://schemas.microsoft.com/office/drawing/2014/main" id="{D841F0C7-C39B-49B5-BE48-0702C3774B84}"/>
              </a:ext>
            </a:extLst>
          </p:cNvPr>
          <p:cNvCxnSpPr>
            <a:cxnSpLocks/>
            <a:stCxn id="124" idx="3"/>
            <a:endCxn id="137" idx="2"/>
          </p:cNvCxnSpPr>
          <p:nvPr/>
        </p:nvCxnSpPr>
        <p:spPr>
          <a:xfrm flipV="1">
            <a:off x="6371788" y="5442342"/>
            <a:ext cx="700079" cy="56672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Háromszög 115">
            <a:extLst>
              <a:ext uri="{FF2B5EF4-FFF2-40B4-BE49-F238E27FC236}">
                <a16:creationId xmlns:a16="http://schemas.microsoft.com/office/drawing/2014/main" id="{73CC22E1-6F24-4656-B7A5-BFFA42A184DC}"/>
              </a:ext>
            </a:extLst>
          </p:cNvPr>
          <p:cNvSpPr/>
          <p:nvPr/>
        </p:nvSpPr>
        <p:spPr>
          <a:xfrm rot="16200000">
            <a:off x="6435245" y="6066422"/>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7" name="Szövegdoboz 116">
            <a:extLst>
              <a:ext uri="{FF2B5EF4-FFF2-40B4-BE49-F238E27FC236}">
                <a16:creationId xmlns:a16="http://schemas.microsoft.com/office/drawing/2014/main" id="{DFFD7B07-BD2C-44FD-94A2-9593EDC7E350}"/>
              </a:ext>
            </a:extLst>
          </p:cNvPr>
          <p:cNvSpPr txBox="1"/>
          <p:nvPr/>
        </p:nvSpPr>
        <p:spPr>
          <a:xfrm>
            <a:off x="6352964" y="5724956"/>
            <a:ext cx="303288" cy="379591"/>
          </a:xfrm>
          <a:prstGeom prst="rect">
            <a:avLst/>
          </a:prstGeom>
          <a:noFill/>
        </p:spPr>
        <p:txBody>
          <a:bodyPr wrap="none" rtlCol="0">
            <a:spAutoFit/>
          </a:bodyPr>
          <a:lstStyle/>
          <a:p>
            <a:pPr algn="ctr"/>
            <a:r>
              <a:rPr lang="hu-HU" sz="2800" baseline="-10000" dirty="0"/>
              <a:t>*</a:t>
            </a:r>
          </a:p>
        </p:txBody>
      </p:sp>
      <p:cxnSp>
        <p:nvCxnSpPr>
          <p:cNvPr id="118" name="Összekötő: szögletes 117">
            <a:extLst>
              <a:ext uri="{FF2B5EF4-FFF2-40B4-BE49-F238E27FC236}">
                <a16:creationId xmlns:a16="http://schemas.microsoft.com/office/drawing/2014/main" id="{C7054952-5598-456D-A3AC-1478F7CCDCF2}"/>
              </a:ext>
            </a:extLst>
          </p:cNvPr>
          <p:cNvCxnSpPr>
            <a:cxnSpLocks/>
            <a:stCxn id="123" idx="0"/>
            <a:endCxn id="88" idx="3"/>
          </p:cNvCxnSpPr>
          <p:nvPr/>
        </p:nvCxnSpPr>
        <p:spPr>
          <a:xfrm rot="16200000" flipV="1">
            <a:off x="6263409" y="3161658"/>
            <a:ext cx="792290" cy="539339"/>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Háromszög 118">
            <a:extLst>
              <a:ext uri="{FF2B5EF4-FFF2-40B4-BE49-F238E27FC236}">
                <a16:creationId xmlns:a16="http://schemas.microsoft.com/office/drawing/2014/main" id="{A70E1709-2A41-4AA9-AC4A-E01B989EB6F6}"/>
              </a:ext>
            </a:extLst>
          </p:cNvPr>
          <p:cNvSpPr/>
          <p:nvPr/>
        </p:nvSpPr>
        <p:spPr>
          <a:xfrm rot="16200000">
            <a:off x="6414184" y="2852449"/>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0" name="Szövegdoboz 119">
            <a:extLst>
              <a:ext uri="{FF2B5EF4-FFF2-40B4-BE49-F238E27FC236}">
                <a16:creationId xmlns:a16="http://schemas.microsoft.com/office/drawing/2014/main" id="{EFE68DD6-F874-4BCD-947D-2ED1568FB4F7}"/>
              </a:ext>
            </a:extLst>
          </p:cNvPr>
          <p:cNvSpPr txBox="1"/>
          <p:nvPr/>
        </p:nvSpPr>
        <p:spPr>
          <a:xfrm>
            <a:off x="6350398" y="2986414"/>
            <a:ext cx="303288" cy="379591"/>
          </a:xfrm>
          <a:prstGeom prst="rect">
            <a:avLst/>
          </a:prstGeom>
          <a:noFill/>
        </p:spPr>
        <p:txBody>
          <a:bodyPr wrap="none" rtlCol="0">
            <a:spAutoFit/>
          </a:bodyPr>
          <a:lstStyle/>
          <a:p>
            <a:pPr algn="ctr"/>
            <a:r>
              <a:rPr lang="hu-HU" sz="2800" baseline="-10000" dirty="0"/>
              <a:t>*</a:t>
            </a:r>
          </a:p>
        </p:txBody>
      </p:sp>
      <p:sp>
        <p:nvSpPr>
          <p:cNvPr id="121" name="Szövegdoboz 120">
            <a:extLst>
              <a:ext uri="{FF2B5EF4-FFF2-40B4-BE49-F238E27FC236}">
                <a16:creationId xmlns:a16="http://schemas.microsoft.com/office/drawing/2014/main" id="{382DA424-0098-4AC3-B2AF-C1B2ED62EA52}"/>
              </a:ext>
            </a:extLst>
          </p:cNvPr>
          <p:cNvSpPr txBox="1"/>
          <p:nvPr/>
        </p:nvSpPr>
        <p:spPr>
          <a:xfrm>
            <a:off x="6656526" y="3559758"/>
            <a:ext cx="303288" cy="379591"/>
          </a:xfrm>
          <a:prstGeom prst="rect">
            <a:avLst/>
          </a:prstGeom>
          <a:noFill/>
        </p:spPr>
        <p:txBody>
          <a:bodyPr wrap="none" rtlCol="0">
            <a:spAutoFit/>
          </a:bodyPr>
          <a:lstStyle/>
          <a:p>
            <a:pPr algn="ctr"/>
            <a:r>
              <a:rPr lang="hu-HU" sz="2800" baseline="-10000" dirty="0"/>
              <a:t>*</a:t>
            </a:r>
          </a:p>
        </p:txBody>
      </p:sp>
      <p:sp>
        <p:nvSpPr>
          <p:cNvPr id="122" name="Szövegdoboz 121">
            <a:extLst>
              <a:ext uri="{FF2B5EF4-FFF2-40B4-BE49-F238E27FC236}">
                <a16:creationId xmlns:a16="http://schemas.microsoft.com/office/drawing/2014/main" id="{D7226DDB-25D1-45B3-AFBA-8E892E7D7A0E}"/>
              </a:ext>
            </a:extLst>
          </p:cNvPr>
          <p:cNvSpPr txBox="1"/>
          <p:nvPr/>
        </p:nvSpPr>
        <p:spPr>
          <a:xfrm>
            <a:off x="6494756" y="2734421"/>
            <a:ext cx="1128772" cy="338554"/>
          </a:xfrm>
          <a:prstGeom prst="rect">
            <a:avLst/>
          </a:prstGeom>
          <a:noFill/>
        </p:spPr>
        <p:txBody>
          <a:bodyPr wrap="none" rtlCol="0">
            <a:spAutoFit/>
          </a:bodyPr>
          <a:lstStyle/>
          <a:p>
            <a:pPr algn="ctr"/>
            <a:r>
              <a:rPr lang="hu-HU" sz="1600" dirty="0"/>
              <a:t>rendelkezik</a:t>
            </a:r>
          </a:p>
        </p:txBody>
      </p:sp>
      <p:sp>
        <p:nvSpPr>
          <p:cNvPr id="123" name="Szövegdoboz 122">
            <a:extLst>
              <a:ext uri="{FF2B5EF4-FFF2-40B4-BE49-F238E27FC236}">
                <a16:creationId xmlns:a16="http://schemas.microsoft.com/office/drawing/2014/main" id="{614F91CD-6E3D-4D3A-8802-23D2B81BD435}"/>
              </a:ext>
            </a:extLst>
          </p:cNvPr>
          <p:cNvSpPr txBox="1"/>
          <p:nvPr/>
        </p:nvSpPr>
        <p:spPr>
          <a:xfrm>
            <a:off x="6810440" y="3827473"/>
            <a:ext cx="237566" cy="369332"/>
          </a:xfrm>
          <a:prstGeom prst="rect">
            <a:avLst/>
          </a:prstGeom>
          <a:noFill/>
        </p:spPr>
        <p:txBody>
          <a:bodyPr wrap="none" rtlCol="0">
            <a:spAutoFit/>
          </a:bodyPr>
          <a:lstStyle/>
          <a:p>
            <a:r>
              <a:rPr lang="hu-HU" dirty="0"/>
              <a:t> </a:t>
            </a:r>
          </a:p>
        </p:txBody>
      </p:sp>
      <p:sp>
        <p:nvSpPr>
          <p:cNvPr id="124" name="Szövegdoboz 123">
            <a:extLst>
              <a:ext uri="{FF2B5EF4-FFF2-40B4-BE49-F238E27FC236}">
                <a16:creationId xmlns:a16="http://schemas.microsoft.com/office/drawing/2014/main" id="{71F0BE01-E366-44BD-9EAD-4F2C1CB3BD21}"/>
              </a:ext>
            </a:extLst>
          </p:cNvPr>
          <p:cNvSpPr txBox="1"/>
          <p:nvPr/>
        </p:nvSpPr>
        <p:spPr>
          <a:xfrm>
            <a:off x="6134222" y="5824397"/>
            <a:ext cx="237566" cy="369332"/>
          </a:xfrm>
          <a:prstGeom prst="rect">
            <a:avLst/>
          </a:prstGeom>
          <a:noFill/>
        </p:spPr>
        <p:txBody>
          <a:bodyPr wrap="none" rtlCol="0">
            <a:spAutoFit/>
          </a:bodyPr>
          <a:lstStyle/>
          <a:p>
            <a:r>
              <a:rPr lang="hu-HU" dirty="0"/>
              <a:t> </a:t>
            </a:r>
          </a:p>
        </p:txBody>
      </p:sp>
      <p:sp>
        <p:nvSpPr>
          <p:cNvPr id="125" name="Szövegdoboz 124">
            <a:extLst>
              <a:ext uri="{FF2B5EF4-FFF2-40B4-BE49-F238E27FC236}">
                <a16:creationId xmlns:a16="http://schemas.microsoft.com/office/drawing/2014/main" id="{BF8D6BDD-C2AE-4E5D-BE6C-DF406CD6D8D7}"/>
              </a:ext>
            </a:extLst>
          </p:cNvPr>
          <p:cNvSpPr txBox="1"/>
          <p:nvPr/>
        </p:nvSpPr>
        <p:spPr>
          <a:xfrm>
            <a:off x="7165802" y="3558823"/>
            <a:ext cx="303288" cy="379591"/>
          </a:xfrm>
          <a:prstGeom prst="rect">
            <a:avLst/>
          </a:prstGeom>
          <a:noFill/>
        </p:spPr>
        <p:txBody>
          <a:bodyPr wrap="none" rtlCol="0">
            <a:spAutoFit/>
          </a:bodyPr>
          <a:lstStyle/>
          <a:p>
            <a:pPr algn="ctr"/>
            <a:r>
              <a:rPr lang="hu-HU" sz="2800" baseline="-10000" dirty="0"/>
              <a:t>*</a:t>
            </a:r>
          </a:p>
        </p:txBody>
      </p:sp>
      <p:cxnSp>
        <p:nvCxnSpPr>
          <p:cNvPr id="126" name="Egyenes összekötő 125">
            <a:extLst>
              <a:ext uri="{FF2B5EF4-FFF2-40B4-BE49-F238E27FC236}">
                <a16:creationId xmlns:a16="http://schemas.microsoft.com/office/drawing/2014/main" id="{9EE0E9B8-79F9-4069-8DC5-003A838E463D}"/>
              </a:ext>
            </a:extLst>
          </p:cNvPr>
          <p:cNvCxnSpPr>
            <a:cxnSpLocks/>
            <a:stCxn id="135" idx="0"/>
            <a:endCxn id="136" idx="2"/>
          </p:cNvCxnSpPr>
          <p:nvPr/>
        </p:nvCxnSpPr>
        <p:spPr>
          <a:xfrm flipV="1">
            <a:off x="8447472" y="2212269"/>
            <a:ext cx="0" cy="16190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Egyenes összekötő 126">
            <a:extLst>
              <a:ext uri="{FF2B5EF4-FFF2-40B4-BE49-F238E27FC236}">
                <a16:creationId xmlns:a16="http://schemas.microsoft.com/office/drawing/2014/main" id="{FA531F92-6E69-46D6-BAA6-319F830A2502}"/>
              </a:ext>
            </a:extLst>
          </p:cNvPr>
          <p:cNvCxnSpPr>
            <a:cxnSpLocks/>
          </p:cNvCxnSpPr>
          <p:nvPr/>
        </p:nvCxnSpPr>
        <p:spPr>
          <a:xfrm>
            <a:off x="7433265" y="2654834"/>
            <a:ext cx="103022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Szövegdoboz 127">
            <a:extLst>
              <a:ext uri="{FF2B5EF4-FFF2-40B4-BE49-F238E27FC236}">
                <a16:creationId xmlns:a16="http://schemas.microsoft.com/office/drawing/2014/main" id="{31D2BA50-F5AD-47C4-8590-9E517691583D}"/>
              </a:ext>
            </a:extLst>
          </p:cNvPr>
          <p:cNvSpPr txBox="1"/>
          <p:nvPr/>
        </p:nvSpPr>
        <p:spPr>
          <a:xfrm>
            <a:off x="7521987" y="2598161"/>
            <a:ext cx="857415" cy="338554"/>
          </a:xfrm>
          <a:prstGeom prst="rect">
            <a:avLst/>
          </a:prstGeom>
          <a:noFill/>
        </p:spPr>
        <p:txBody>
          <a:bodyPr wrap="none" rtlCol="0">
            <a:spAutoFit/>
          </a:bodyPr>
          <a:lstStyle/>
          <a:p>
            <a:pPr algn="ctr"/>
            <a:r>
              <a:rPr lang="hu-HU" sz="1600" dirty="0"/>
              <a:t>{</a:t>
            </a:r>
            <a:r>
              <a:rPr lang="hu-HU" sz="1600" i="1" dirty="0" err="1"/>
              <a:t>subset</a:t>
            </a:r>
            <a:r>
              <a:rPr lang="hu-HU" sz="1600" dirty="0"/>
              <a:t>}</a:t>
            </a:r>
          </a:p>
        </p:txBody>
      </p:sp>
      <p:sp>
        <p:nvSpPr>
          <p:cNvPr id="129" name="Szövegdoboz 128">
            <a:extLst>
              <a:ext uri="{FF2B5EF4-FFF2-40B4-BE49-F238E27FC236}">
                <a16:creationId xmlns:a16="http://schemas.microsoft.com/office/drawing/2014/main" id="{5A84D647-7E05-4946-AE81-504B08B10558}"/>
              </a:ext>
            </a:extLst>
          </p:cNvPr>
          <p:cNvSpPr txBox="1"/>
          <p:nvPr/>
        </p:nvSpPr>
        <p:spPr>
          <a:xfrm>
            <a:off x="8420848" y="2376914"/>
            <a:ext cx="597856" cy="338554"/>
          </a:xfrm>
          <a:prstGeom prst="rect">
            <a:avLst/>
          </a:prstGeom>
          <a:noFill/>
        </p:spPr>
        <p:txBody>
          <a:bodyPr wrap="none" rtlCol="0">
            <a:spAutoFit/>
          </a:bodyPr>
          <a:lstStyle/>
          <a:p>
            <a:pPr algn="ctr"/>
            <a:r>
              <a:rPr lang="hu-HU" sz="1600" dirty="0"/>
              <a:t>kezel</a:t>
            </a:r>
          </a:p>
        </p:txBody>
      </p:sp>
      <p:cxnSp>
        <p:nvCxnSpPr>
          <p:cNvPr id="130" name="Egyenes összekötő 129">
            <a:extLst>
              <a:ext uri="{FF2B5EF4-FFF2-40B4-BE49-F238E27FC236}">
                <a16:creationId xmlns:a16="http://schemas.microsoft.com/office/drawing/2014/main" id="{30835866-5DA3-4042-821D-D4D4376011FD}"/>
              </a:ext>
            </a:extLst>
          </p:cNvPr>
          <p:cNvCxnSpPr>
            <a:cxnSpLocks/>
            <a:stCxn id="138" idx="0"/>
            <a:endCxn id="139" idx="2"/>
          </p:cNvCxnSpPr>
          <p:nvPr/>
        </p:nvCxnSpPr>
        <p:spPr>
          <a:xfrm flipH="1" flipV="1">
            <a:off x="7402638" y="2196469"/>
            <a:ext cx="992" cy="1660081"/>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Háromszög 130">
            <a:extLst>
              <a:ext uri="{FF2B5EF4-FFF2-40B4-BE49-F238E27FC236}">
                <a16:creationId xmlns:a16="http://schemas.microsoft.com/office/drawing/2014/main" id="{B5D45ACC-D148-43B5-B090-FEF4ECB41637}"/>
              </a:ext>
            </a:extLst>
          </p:cNvPr>
          <p:cNvSpPr/>
          <p:nvPr/>
        </p:nvSpPr>
        <p:spPr>
          <a:xfrm>
            <a:off x="6950192" y="2304061"/>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2" name="Háromszög 131">
            <a:extLst>
              <a:ext uri="{FF2B5EF4-FFF2-40B4-BE49-F238E27FC236}">
                <a16:creationId xmlns:a16="http://schemas.microsoft.com/office/drawing/2014/main" id="{C75BA3D4-921A-41CC-8761-F65045405D42}"/>
              </a:ext>
            </a:extLst>
          </p:cNvPr>
          <p:cNvSpPr/>
          <p:nvPr/>
        </p:nvSpPr>
        <p:spPr>
          <a:xfrm>
            <a:off x="8587105" y="2299112"/>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3" name="Szövegdoboz 132">
            <a:extLst>
              <a:ext uri="{FF2B5EF4-FFF2-40B4-BE49-F238E27FC236}">
                <a16:creationId xmlns:a16="http://schemas.microsoft.com/office/drawing/2014/main" id="{39853752-2D9A-49B0-8603-5317C483B6FD}"/>
              </a:ext>
            </a:extLst>
          </p:cNvPr>
          <p:cNvSpPr txBox="1"/>
          <p:nvPr/>
        </p:nvSpPr>
        <p:spPr>
          <a:xfrm>
            <a:off x="7379401" y="3524030"/>
            <a:ext cx="980653" cy="338554"/>
          </a:xfrm>
          <a:prstGeom prst="rect">
            <a:avLst/>
          </a:prstGeom>
          <a:noFill/>
        </p:spPr>
        <p:txBody>
          <a:bodyPr wrap="none" rtlCol="0">
            <a:spAutoFit/>
          </a:bodyPr>
          <a:lstStyle/>
          <a:p>
            <a:pPr algn="ctr"/>
            <a:r>
              <a:rPr lang="hu-HU" sz="1600" dirty="0"/>
              <a:t>{</a:t>
            </a:r>
            <a:r>
              <a:rPr lang="hu-HU" sz="1600" i="1" dirty="0" err="1"/>
              <a:t>ordered</a:t>
            </a:r>
            <a:r>
              <a:rPr lang="hu-HU" sz="1600" dirty="0"/>
              <a:t>}</a:t>
            </a:r>
          </a:p>
        </p:txBody>
      </p:sp>
      <p:sp>
        <p:nvSpPr>
          <p:cNvPr id="134" name="Szövegdoboz 133">
            <a:extLst>
              <a:ext uri="{FF2B5EF4-FFF2-40B4-BE49-F238E27FC236}">
                <a16:creationId xmlns:a16="http://schemas.microsoft.com/office/drawing/2014/main" id="{79B85CC7-1FCF-48E7-9999-CBB6E9EF6EF8}"/>
              </a:ext>
            </a:extLst>
          </p:cNvPr>
          <p:cNvSpPr txBox="1"/>
          <p:nvPr/>
        </p:nvSpPr>
        <p:spPr>
          <a:xfrm>
            <a:off x="6591368" y="2371651"/>
            <a:ext cx="841897" cy="338554"/>
          </a:xfrm>
          <a:prstGeom prst="rect">
            <a:avLst/>
          </a:prstGeom>
          <a:noFill/>
        </p:spPr>
        <p:txBody>
          <a:bodyPr wrap="none" rtlCol="0">
            <a:spAutoFit/>
          </a:bodyPr>
          <a:lstStyle/>
          <a:p>
            <a:pPr algn="ctr"/>
            <a:r>
              <a:rPr lang="hu-HU" sz="1600" dirty="0" err="1"/>
              <a:t>sorbaáll</a:t>
            </a:r>
            <a:endParaRPr lang="hu-HU" sz="1600" dirty="0"/>
          </a:p>
        </p:txBody>
      </p:sp>
      <p:sp>
        <p:nvSpPr>
          <p:cNvPr id="135" name="Szövegdoboz 134">
            <a:extLst>
              <a:ext uri="{FF2B5EF4-FFF2-40B4-BE49-F238E27FC236}">
                <a16:creationId xmlns:a16="http://schemas.microsoft.com/office/drawing/2014/main" id="{977E7A0D-9F8F-438C-A6B2-84658EFADD95}"/>
              </a:ext>
            </a:extLst>
          </p:cNvPr>
          <p:cNvSpPr txBox="1"/>
          <p:nvPr/>
        </p:nvSpPr>
        <p:spPr>
          <a:xfrm>
            <a:off x="8328689" y="3831299"/>
            <a:ext cx="237566" cy="369332"/>
          </a:xfrm>
          <a:prstGeom prst="rect">
            <a:avLst/>
          </a:prstGeom>
          <a:noFill/>
        </p:spPr>
        <p:txBody>
          <a:bodyPr wrap="none" rtlCol="0">
            <a:spAutoFit/>
          </a:bodyPr>
          <a:lstStyle/>
          <a:p>
            <a:r>
              <a:rPr lang="hu-HU" dirty="0"/>
              <a:t> </a:t>
            </a:r>
          </a:p>
        </p:txBody>
      </p:sp>
      <p:sp>
        <p:nvSpPr>
          <p:cNvPr id="136" name="Szövegdoboz 135">
            <a:extLst>
              <a:ext uri="{FF2B5EF4-FFF2-40B4-BE49-F238E27FC236}">
                <a16:creationId xmlns:a16="http://schemas.microsoft.com/office/drawing/2014/main" id="{3C14E7E3-A925-45BC-832D-DD1C44CFC46E}"/>
              </a:ext>
            </a:extLst>
          </p:cNvPr>
          <p:cNvSpPr txBox="1"/>
          <p:nvPr/>
        </p:nvSpPr>
        <p:spPr>
          <a:xfrm>
            <a:off x="8328689" y="1842937"/>
            <a:ext cx="237566" cy="369332"/>
          </a:xfrm>
          <a:prstGeom prst="rect">
            <a:avLst/>
          </a:prstGeom>
          <a:noFill/>
        </p:spPr>
        <p:txBody>
          <a:bodyPr wrap="none" rtlCol="0">
            <a:spAutoFit/>
          </a:bodyPr>
          <a:lstStyle/>
          <a:p>
            <a:r>
              <a:rPr lang="hu-HU" dirty="0"/>
              <a:t> </a:t>
            </a:r>
          </a:p>
        </p:txBody>
      </p:sp>
      <p:sp>
        <p:nvSpPr>
          <p:cNvPr id="137" name="Szövegdoboz 136">
            <a:extLst>
              <a:ext uri="{FF2B5EF4-FFF2-40B4-BE49-F238E27FC236}">
                <a16:creationId xmlns:a16="http://schemas.microsoft.com/office/drawing/2014/main" id="{C5B7E01D-6780-4722-8D8F-924B564F2114}"/>
              </a:ext>
            </a:extLst>
          </p:cNvPr>
          <p:cNvSpPr txBox="1"/>
          <p:nvPr/>
        </p:nvSpPr>
        <p:spPr>
          <a:xfrm>
            <a:off x="6953084" y="5073010"/>
            <a:ext cx="237566" cy="369332"/>
          </a:xfrm>
          <a:prstGeom prst="rect">
            <a:avLst/>
          </a:prstGeom>
          <a:noFill/>
        </p:spPr>
        <p:txBody>
          <a:bodyPr wrap="none" rtlCol="0">
            <a:spAutoFit/>
          </a:bodyPr>
          <a:lstStyle/>
          <a:p>
            <a:r>
              <a:rPr lang="hu-HU" dirty="0"/>
              <a:t> </a:t>
            </a:r>
          </a:p>
        </p:txBody>
      </p:sp>
      <p:sp>
        <p:nvSpPr>
          <p:cNvPr id="138" name="Szövegdoboz 137">
            <a:extLst>
              <a:ext uri="{FF2B5EF4-FFF2-40B4-BE49-F238E27FC236}">
                <a16:creationId xmlns:a16="http://schemas.microsoft.com/office/drawing/2014/main" id="{0B31B48A-416E-42D7-AAB8-E9DCD299EDB7}"/>
              </a:ext>
            </a:extLst>
          </p:cNvPr>
          <p:cNvSpPr txBox="1"/>
          <p:nvPr/>
        </p:nvSpPr>
        <p:spPr>
          <a:xfrm>
            <a:off x="7284847" y="3856550"/>
            <a:ext cx="237566" cy="369332"/>
          </a:xfrm>
          <a:prstGeom prst="rect">
            <a:avLst/>
          </a:prstGeom>
          <a:noFill/>
        </p:spPr>
        <p:txBody>
          <a:bodyPr wrap="none" rtlCol="0">
            <a:spAutoFit/>
          </a:bodyPr>
          <a:lstStyle/>
          <a:p>
            <a:r>
              <a:rPr lang="hu-HU" dirty="0"/>
              <a:t> </a:t>
            </a:r>
          </a:p>
        </p:txBody>
      </p:sp>
      <p:sp>
        <p:nvSpPr>
          <p:cNvPr id="139" name="Szövegdoboz 138">
            <a:extLst>
              <a:ext uri="{FF2B5EF4-FFF2-40B4-BE49-F238E27FC236}">
                <a16:creationId xmlns:a16="http://schemas.microsoft.com/office/drawing/2014/main" id="{16991941-B5B9-4C70-A855-5B1BA473D8E7}"/>
              </a:ext>
            </a:extLst>
          </p:cNvPr>
          <p:cNvSpPr txBox="1"/>
          <p:nvPr/>
        </p:nvSpPr>
        <p:spPr>
          <a:xfrm>
            <a:off x="7283855" y="1827137"/>
            <a:ext cx="237566" cy="369332"/>
          </a:xfrm>
          <a:prstGeom prst="rect">
            <a:avLst/>
          </a:prstGeom>
          <a:noFill/>
        </p:spPr>
        <p:txBody>
          <a:bodyPr wrap="none" rtlCol="0">
            <a:spAutoFit/>
          </a:bodyPr>
          <a:lstStyle/>
          <a:p>
            <a:r>
              <a:rPr lang="hu-HU" dirty="0"/>
              <a:t> </a:t>
            </a:r>
          </a:p>
        </p:txBody>
      </p:sp>
      <p:sp>
        <p:nvSpPr>
          <p:cNvPr id="140" name="Szövegdoboz 139">
            <a:extLst>
              <a:ext uri="{FF2B5EF4-FFF2-40B4-BE49-F238E27FC236}">
                <a16:creationId xmlns:a16="http://schemas.microsoft.com/office/drawing/2014/main" id="{35BA3B9C-9142-4694-A783-CBE7C9720F5F}"/>
              </a:ext>
            </a:extLst>
          </p:cNvPr>
          <p:cNvSpPr txBox="1"/>
          <p:nvPr/>
        </p:nvSpPr>
        <p:spPr>
          <a:xfrm>
            <a:off x="2757851" y="5385875"/>
            <a:ext cx="828175" cy="338554"/>
          </a:xfrm>
          <a:prstGeom prst="rect">
            <a:avLst/>
          </a:prstGeom>
          <a:noFill/>
        </p:spPr>
        <p:txBody>
          <a:bodyPr wrap="none" rtlCol="0">
            <a:spAutoFit/>
          </a:bodyPr>
          <a:lstStyle/>
          <a:p>
            <a:pPr algn="ctr"/>
            <a:r>
              <a:rPr lang="hu-HU" sz="1600" dirty="0"/>
              <a:t>birtokol</a:t>
            </a:r>
          </a:p>
        </p:txBody>
      </p:sp>
      <p:sp>
        <p:nvSpPr>
          <p:cNvPr id="141" name="Háromszög 140">
            <a:extLst>
              <a:ext uri="{FF2B5EF4-FFF2-40B4-BE49-F238E27FC236}">
                <a16:creationId xmlns:a16="http://schemas.microsoft.com/office/drawing/2014/main" id="{2EFA2156-91B3-4E90-BBB0-53C4A76F1D13}"/>
              </a:ext>
            </a:extLst>
          </p:cNvPr>
          <p:cNvSpPr/>
          <p:nvPr/>
        </p:nvSpPr>
        <p:spPr>
          <a:xfrm rot="5400000">
            <a:off x="3519648" y="5510538"/>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2" name="Szövegdoboz 141">
            <a:extLst>
              <a:ext uri="{FF2B5EF4-FFF2-40B4-BE49-F238E27FC236}">
                <a16:creationId xmlns:a16="http://schemas.microsoft.com/office/drawing/2014/main" id="{93D6902C-9D5B-4092-AAAC-3AD245665050}"/>
              </a:ext>
            </a:extLst>
          </p:cNvPr>
          <p:cNvSpPr txBox="1"/>
          <p:nvPr/>
        </p:nvSpPr>
        <p:spPr>
          <a:xfrm>
            <a:off x="7854942" y="2195935"/>
            <a:ext cx="512961" cy="338554"/>
          </a:xfrm>
          <a:prstGeom prst="rect">
            <a:avLst/>
          </a:prstGeom>
          <a:noFill/>
        </p:spPr>
        <p:txBody>
          <a:bodyPr wrap="none" rtlCol="0">
            <a:spAutoFit/>
          </a:bodyPr>
          <a:lstStyle/>
          <a:p>
            <a:pPr algn="ctr"/>
            <a:r>
              <a:rPr lang="hu-HU" sz="1600" dirty="0" err="1"/>
              <a:t>atm</a:t>
            </a:r>
            <a:endParaRPr lang="hu-HU" sz="1600" dirty="0"/>
          </a:p>
        </p:txBody>
      </p:sp>
      <p:sp>
        <p:nvSpPr>
          <p:cNvPr id="143" name="Szövegdoboz 142">
            <a:extLst>
              <a:ext uri="{FF2B5EF4-FFF2-40B4-BE49-F238E27FC236}">
                <a16:creationId xmlns:a16="http://schemas.microsoft.com/office/drawing/2014/main" id="{7A07C2ED-F4F8-499D-A0B5-9FA2E0F59574}"/>
              </a:ext>
            </a:extLst>
          </p:cNvPr>
          <p:cNvSpPr txBox="1"/>
          <p:nvPr/>
        </p:nvSpPr>
        <p:spPr>
          <a:xfrm>
            <a:off x="6528407" y="5944593"/>
            <a:ext cx="801631" cy="338554"/>
          </a:xfrm>
          <a:prstGeom prst="rect">
            <a:avLst/>
          </a:prstGeom>
          <a:noFill/>
        </p:spPr>
        <p:txBody>
          <a:bodyPr wrap="none" rtlCol="0">
            <a:spAutoFit/>
          </a:bodyPr>
          <a:lstStyle/>
          <a:p>
            <a:pPr algn="ctr"/>
            <a:r>
              <a:rPr lang="hu-HU" sz="1600" dirty="0"/>
              <a:t>használ</a:t>
            </a:r>
          </a:p>
        </p:txBody>
      </p:sp>
      <p:sp>
        <p:nvSpPr>
          <p:cNvPr id="146" name="Ellipszis 145">
            <a:extLst>
              <a:ext uri="{FF2B5EF4-FFF2-40B4-BE49-F238E27FC236}">
                <a16:creationId xmlns:a16="http://schemas.microsoft.com/office/drawing/2014/main" id="{D862FF82-3C0F-44C6-A977-EA8B5CE8AD42}"/>
              </a:ext>
            </a:extLst>
          </p:cNvPr>
          <p:cNvSpPr/>
          <p:nvPr/>
        </p:nvSpPr>
        <p:spPr>
          <a:xfrm>
            <a:off x="2900586" y="1929030"/>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47" name="Ellipszis 146">
            <a:extLst>
              <a:ext uri="{FF2B5EF4-FFF2-40B4-BE49-F238E27FC236}">
                <a16:creationId xmlns:a16="http://schemas.microsoft.com/office/drawing/2014/main" id="{CF9B4B67-44EF-4065-92D1-5AD3302D9E98}"/>
              </a:ext>
            </a:extLst>
          </p:cNvPr>
          <p:cNvSpPr/>
          <p:nvPr/>
        </p:nvSpPr>
        <p:spPr>
          <a:xfrm>
            <a:off x="8861236" y="1959906"/>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48" name="Egyenes összekötő 147">
            <a:extLst>
              <a:ext uri="{FF2B5EF4-FFF2-40B4-BE49-F238E27FC236}">
                <a16:creationId xmlns:a16="http://schemas.microsoft.com/office/drawing/2014/main" id="{1B92A3A5-BA67-4417-A27D-401032C87141}"/>
              </a:ext>
            </a:extLst>
          </p:cNvPr>
          <p:cNvCxnSpPr>
            <a:cxnSpLocks/>
            <a:stCxn id="147" idx="0"/>
          </p:cNvCxnSpPr>
          <p:nvPr/>
        </p:nvCxnSpPr>
        <p:spPr>
          <a:xfrm flipV="1">
            <a:off x="8904748" y="1391661"/>
            <a:ext cx="0" cy="5682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7" name="Szövegdoboz 166">
            <a:extLst>
              <a:ext uri="{FF2B5EF4-FFF2-40B4-BE49-F238E27FC236}">
                <a16:creationId xmlns:a16="http://schemas.microsoft.com/office/drawing/2014/main" id="{63FABFC4-34F7-4662-96C2-3029930560AE}"/>
              </a:ext>
            </a:extLst>
          </p:cNvPr>
          <p:cNvSpPr txBox="1"/>
          <p:nvPr/>
        </p:nvSpPr>
        <p:spPr>
          <a:xfrm>
            <a:off x="2350495" y="2903342"/>
            <a:ext cx="623825" cy="338554"/>
          </a:xfrm>
          <a:prstGeom prst="rect">
            <a:avLst/>
          </a:prstGeom>
          <a:noFill/>
        </p:spPr>
        <p:txBody>
          <a:bodyPr wrap="none" rtlCol="0">
            <a:spAutoFit/>
          </a:bodyPr>
          <a:lstStyle/>
          <a:p>
            <a:pPr algn="ctr"/>
            <a:r>
              <a:rPr lang="hu-HU" sz="1600" dirty="0"/>
              <a:t>vezet</a:t>
            </a:r>
          </a:p>
        </p:txBody>
      </p:sp>
      <p:sp>
        <p:nvSpPr>
          <p:cNvPr id="168" name="Élőláb helye 1">
            <a:extLst>
              <a:ext uri="{FF2B5EF4-FFF2-40B4-BE49-F238E27FC236}">
                <a16:creationId xmlns:a16="http://schemas.microsoft.com/office/drawing/2014/main" id="{DDD25425-FF60-4573-8A61-55FFD15B135B}"/>
              </a:ext>
            </a:extLst>
          </p:cNvPr>
          <p:cNvSpPr>
            <a:spLocks noGrp="1"/>
          </p:cNvSpPr>
          <p:nvPr>
            <p:ph type="ftr" sz="quarter" idx="11"/>
          </p:nvPr>
        </p:nvSpPr>
        <p:spPr>
          <a:xfrm>
            <a:off x="3028950" y="6356351"/>
            <a:ext cx="3086100" cy="365125"/>
          </a:xfrm>
        </p:spPr>
        <p:txBody>
          <a:bodyPr/>
          <a:lstStyle/>
          <a:p>
            <a:r>
              <a:rPr lang="hu-HU"/>
              <a:t>Gregorics Tibor: Objektumelvű programozás</a:t>
            </a:r>
            <a:endParaRPr lang="en-US"/>
          </a:p>
        </p:txBody>
      </p:sp>
      <p:sp>
        <p:nvSpPr>
          <p:cNvPr id="169" name="Dia számának helye 2">
            <a:extLst>
              <a:ext uri="{FF2B5EF4-FFF2-40B4-BE49-F238E27FC236}">
                <a16:creationId xmlns:a16="http://schemas.microsoft.com/office/drawing/2014/main" id="{49EBF502-4E16-466A-ADEE-25558993BE99}"/>
              </a:ext>
            </a:extLst>
          </p:cNvPr>
          <p:cNvSpPr>
            <a:spLocks noGrp="1"/>
          </p:cNvSpPr>
          <p:nvPr>
            <p:ph type="sldNum" sz="quarter" idx="12"/>
          </p:nvPr>
        </p:nvSpPr>
        <p:spPr>
          <a:xfrm>
            <a:off x="6457950" y="6356351"/>
            <a:ext cx="2057400" cy="365125"/>
          </a:xfrm>
        </p:spPr>
        <p:txBody>
          <a:bodyPr/>
          <a:lstStyle/>
          <a:p>
            <a:fld id="{34CCF796-8293-4D3B-ADCC-894381A97A1C}" type="slidenum">
              <a:rPr lang="en-US" smtClean="0"/>
              <a:t>19</a:t>
            </a:fld>
            <a:endParaRPr lang="en-US"/>
          </a:p>
        </p:txBody>
      </p:sp>
    </p:spTree>
    <p:extLst>
      <p:ext uri="{BB962C8B-B14F-4D97-AF65-F5344CB8AC3E}">
        <p14:creationId xmlns:p14="http://schemas.microsoft.com/office/powerpoint/2010/main" val="192351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églalap 25">
            <a:extLst>
              <a:ext uri="{FF2B5EF4-FFF2-40B4-BE49-F238E27FC236}">
                <a16:creationId xmlns:a16="http://schemas.microsoft.com/office/drawing/2014/main" id="{5DEB474A-DFF5-4E7D-A1FC-3FC7A55D83FA}"/>
              </a:ext>
            </a:extLst>
          </p:cNvPr>
          <p:cNvSpPr/>
          <p:nvPr/>
        </p:nvSpPr>
        <p:spPr>
          <a:xfrm>
            <a:off x="624609" y="3003237"/>
            <a:ext cx="7886700" cy="33286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2</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144063"/>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Vásárlás</a:t>
            </a:r>
            <a:endParaRPr lang="en-US" dirty="0"/>
          </a:p>
        </p:txBody>
      </p:sp>
      <p:sp>
        <p:nvSpPr>
          <p:cNvPr id="6" name="Line 15">
            <a:extLst>
              <a:ext uri="{FF2B5EF4-FFF2-40B4-BE49-F238E27FC236}">
                <a16:creationId xmlns:a16="http://schemas.microsoft.com/office/drawing/2014/main" id="{FD22872D-5E4F-40B6-8362-CAFB22873D01}"/>
              </a:ext>
            </a:extLst>
          </p:cNvPr>
          <p:cNvSpPr>
            <a:spLocks noChangeShapeType="1"/>
          </p:cNvSpPr>
          <p:nvPr/>
        </p:nvSpPr>
        <p:spPr bwMode="auto">
          <a:xfrm>
            <a:off x="925381" y="4545347"/>
            <a:ext cx="0" cy="373978"/>
          </a:xfrm>
          <a:prstGeom prst="line">
            <a:avLst/>
          </a:prstGeom>
          <a:noFill/>
          <a:ln w="19050">
            <a:solidFill>
              <a:schemeClr val="tx1"/>
            </a:solidFill>
            <a:round/>
            <a:headEnd/>
            <a:tailEnd/>
          </a:ln>
          <a:effectLst/>
        </p:spPr>
        <p:txBody>
          <a:bodyPr wrap="none" anchor="ctr"/>
          <a:lstStyle/>
          <a:p>
            <a:endParaRPr lang="hu-HU" sz="1633"/>
          </a:p>
        </p:txBody>
      </p:sp>
      <p:sp>
        <p:nvSpPr>
          <p:cNvPr id="7" name="Line 16">
            <a:extLst>
              <a:ext uri="{FF2B5EF4-FFF2-40B4-BE49-F238E27FC236}">
                <a16:creationId xmlns:a16="http://schemas.microsoft.com/office/drawing/2014/main" id="{48E7BB80-90F0-4EEE-A6C0-8991D38B35E1}"/>
              </a:ext>
            </a:extLst>
          </p:cNvPr>
          <p:cNvSpPr>
            <a:spLocks noChangeShapeType="1"/>
          </p:cNvSpPr>
          <p:nvPr/>
        </p:nvSpPr>
        <p:spPr bwMode="auto">
          <a:xfrm>
            <a:off x="916958" y="4917324"/>
            <a:ext cx="140440" cy="254549"/>
          </a:xfrm>
          <a:prstGeom prst="line">
            <a:avLst/>
          </a:prstGeom>
          <a:noFill/>
          <a:ln w="19050">
            <a:solidFill>
              <a:schemeClr val="tx1"/>
            </a:solidFill>
            <a:round/>
            <a:headEnd/>
            <a:tailEnd/>
          </a:ln>
          <a:effectLst/>
        </p:spPr>
        <p:txBody>
          <a:bodyPr wrap="none" anchor="ctr"/>
          <a:lstStyle/>
          <a:p>
            <a:endParaRPr lang="hu-HU" sz="1633"/>
          </a:p>
        </p:txBody>
      </p:sp>
      <p:sp>
        <p:nvSpPr>
          <p:cNvPr id="8" name="Line 17">
            <a:extLst>
              <a:ext uri="{FF2B5EF4-FFF2-40B4-BE49-F238E27FC236}">
                <a16:creationId xmlns:a16="http://schemas.microsoft.com/office/drawing/2014/main" id="{07EB2E0F-C443-43A6-90E3-164D3C162E8E}"/>
              </a:ext>
            </a:extLst>
          </p:cNvPr>
          <p:cNvSpPr>
            <a:spLocks noChangeShapeType="1"/>
          </p:cNvSpPr>
          <p:nvPr/>
        </p:nvSpPr>
        <p:spPr bwMode="auto">
          <a:xfrm flipH="1">
            <a:off x="783338" y="4917324"/>
            <a:ext cx="142041" cy="254549"/>
          </a:xfrm>
          <a:prstGeom prst="line">
            <a:avLst/>
          </a:prstGeom>
          <a:noFill/>
          <a:ln w="19050">
            <a:solidFill>
              <a:schemeClr val="tx1"/>
            </a:solidFill>
            <a:round/>
            <a:headEnd/>
            <a:tailEnd/>
          </a:ln>
          <a:effectLst/>
        </p:spPr>
        <p:txBody>
          <a:bodyPr wrap="none" anchor="ctr"/>
          <a:lstStyle/>
          <a:p>
            <a:endParaRPr lang="hu-HU" sz="1633"/>
          </a:p>
        </p:txBody>
      </p:sp>
      <p:sp>
        <p:nvSpPr>
          <p:cNvPr id="9" name="Line 18">
            <a:extLst>
              <a:ext uri="{FF2B5EF4-FFF2-40B4-BE49-F238E27FC236}">
                <a16:creationId xmlns:a16="http://schemas.microsoft.com/office/drawing/2014/main" id="{B2D05A1B-3299-44E4-A8C7-BB1AAB9113F1}"/>
              </a:ext>
            </a:extLst>
          </p:cNvPr>
          <p:cNvSpPr>
            <a:spLocks noChangeShapeType="1"/>
          </p:cNvSpPr>
          <p:nvPr/>
        </p:nvSpPr>
        <p:spPr bwMode="auto">
          <a:xfrm flipV="1">
            <a:off x="767904" y="4685567"/>
            <a:ext cx="299520" cy="0"/>
          </a:xfrm>
          <a:prstGeom prst="line">
            <a:avLst/>
          </a:prstGeom>
          <a:noFill/>
          <a:ln w="19050">
            <a:solidFill>
              <a:schemeClr val="tx1"/>
            </a:solidFill>
            <a:round/>
            <a:headEnd/>
            <a:tailEnd/>
          </a:ln>
          <a:effectLst/>
        </p:spPr>
        <p:txBody>
          <a:bodyPr wrap="none" anchor="ctr"/>
          <a:lstStyle/>
          <a:p>
            <a:endParaRPr lang="hu-HU" sz="1633"/>
          </a:p>
        </p:txBody>
      </p:sp>
      <p:sp>
        <p:nvSpPr>
          <p:cNvPr id="10" name="Oval 14">
            <a:extLst>
              <a:ext uri="{FF2B5EF4-FFF2-40B4-BE49-F238E27FC236}">
                <a16:creationId xmlns:a16="http://schemas.microsoft.com/office/drawing/2014/main" id="{E9181859-299B-48F7-8470-6C1E1FD6B581}"/>
              </a:ext>
            </a:extLst>
          </p:cNvPr>
          <p:cNvSpPr>
            <a:spLocks noChangeArrowheads="1"/>
          </p:cNvSpPr>
          <p:nvPr/>
        </p:nvSpPr>
        <p:spPr bwMode="auto">
          <a:xfrm>
            <a:off x="767904" y="4218759"/>
            <a:ext cx="325957" cy="326587"/>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15" name="Szövegdoboz 14">
            <a:extLst>
              <a:ext uri="{FF2B5EF4-FFF2-40B4-BE49-F238E27FC236}">
                <a16:creationId xmlns:a16="http://schemas.microsoft.com/office/drawing/2014/main" id="{E16441E8-62FF-4B36-9CF7-87461035DAF7}"/>
              </a:ext>
            </a:extLst>
          </p:cNvPr>
          <p:cNvSpPr txBox="1"/>
          <p:nvPr/>
        </p:nvSpPr>
        <p:spPr>
          <a:xfrm>
            <a:off x="563848" y="5168747"/>
            <a:ext cx="706219" cy="307777"/>
          </a:xfrm>
          <a:prstGeom prst="rect">
            <a:avLst/>
          </a:prstGeom>
          <a:noFill/>
        </p:spPr>
        <p:txBody>
          <a:bodyPr wrap="none" rtlCol="0">
            <a:spAutoFit/>
          </a:bodyPr>
          <a:lstStyle/>
          <a:p>
            <a:r>
              <a:rPr lang="hu-HU" sz="1400" dirty="0"/>
              <a:t>vásárló</a:t>
            </a:r>
            <a:endParaRPr lang="en-US" sz="1400" dirty="0"/>
          </a:p>
        </p:txBody>
      </p:sp>
      <p:sp>
        <p:nvSpPr>
          <p:cNvPr id="16" name="Ellipszis 15">
            <a:extLst>
              <a:ext uri="{FF2B5EF4-FFF2-40B4-BE49-F238E27FC236}">
                <a16:creationId xmlns:a16="http://schemas.microsoft.com/office/drawing/2014/main" id="{F35A3153-5A0B-4575-85DA-58382631D9F7}"/>
              </a:ext>
            </a:extLst>
          </p:cNvPr>
          <p:cNvSpPr/>
          <p:nvPr/>
        </p:nvSpPr>
        <p:spPr>
          <a:xfrm>
            <a:off x="1445172" y="4282500"/>
            <a:ext cx="1333517" cy="80662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vásárlás</a:t>
            </a:r>
            <a:endParaRPr lang="en-US" dirty="0">
              <a:solidFill>
                <a:schemeClr val="tx1"/>
              </a:solidFill>
            </a:endParaRPr>
          </a:p>
        </p:txBody>
      </p:sp>
      <p:cxnSp>
        <p:nvCxnSpPr>
          <p:cNvPr id="17" name="Egyenes összekötő nyíllal 16">
            <a:extLst>
              <a:ext uri="{FF2B5EF4-FFF2-40B4-BE49-F238E27FC236}">
                <a16:creationId xmlns:a16="http://schemas.microsoft.com/office/drawing/2014/main" id="{76C51923-33D0-4DEC-955F-997CEDC64177}"/>
              </a:ext>
            </a:extLst>
          </p:cNvPr>
          <p:cNvCxnSpPr>
            <a:cxnSpLocks noChangeShapeType="1"/>
            <a:stCxn id="16" idx="2"/>
            <a:endCxn id="80" idx="3"/>
          </p:cNvCxnSpPr>
          <p:nvPr/>
        </p:nvCxnSpPr>
        <p:spPr bwMode="auto">
          <a:xfrm flipH="1">
            <a:off x="1175056" y="4685811"/>
            <a:ext cx="270116" cy="0"/>
          </a:xfrm>
          <a:prstGeom prst="straightConnector1">
            <a:avLst/>
          </a:prstGeom>
          <a:noFill/>
          <a:ln w="19050" algn="ctr">
            <a:solidFill>
              <a:schemeClr val="tx1"/>
            </a:solidFill>
            <a:round/>
            <a:headEnd type="none" w="med" len="med"/>
            <a:tailEnd type="none" w="med" len="med"/>
          </a:ln>
        </p:spPr>
      </p:cxnSp>
      <p:sp>
        <p:nvSpPr>
          <p:cNvPr id="18" name="Ellipszis 17">
            <a:extLst>
              <a:ext uri="{FF2B5EF4-FFF2-40B4-BE49-F238E27FC236}">
                <a16:creationId xmlns:a16="http://schemas.microsoft.com/office/drawing/2014/main" id="{B5B63539-D8ED-41C3-9127-A1FA6D74C3D1}"/>
              </a:ext>
            </a:extLst>
          </p:cNvPr>
          <p:cNvSpPr/>
          <p:nvPr/>
        </p:nvSpPr>
        <p:spPr>
          <a:xfrm>
            <a:off x="2791139" y="3097071"/>
            <a:ext cx="1660290" cy="927066"/>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vásárlás az élelmiszer részlegen</a:t>
            </a:r>
            <a:endParaRPr lang="en-US" dirty="0">
              <a:solidFill>
                <a:schemeClr val="tx1"/>
              </a:solidFill>
            </a:endParaRPr>
          </a:p>
        </p:txBody>
      </p:sp>
      <p:sp>
        <p:nvSpPr>
          <p:cNvPr id="25" name="Szövegdoboz 24">
            <a:extLst>
              <a:ext uri="{FF2B5EF4-FFF2-40B4-BE49-F238E27FC236}">
                <a16:creationId xmlns:a16="http://schemas.microsoft.com/office/drawing/2014/main" id="{7F5AB653-D360-44CA-A072-88A65613D0D2}"/>
              </a:ext>
            </a:extLst>
          </p:cNvPr>
          <p:cNvSpPr txBox="1"/>
          <p:nvPr/>
        </p:nvSpPr>
        <p:spPr>
          <a:xfrm>
            <a:off x="3556821" y="4735409"/>
            <a:ext cx="1078372" cy="307777"/>
          </a:xfrm>
          <a:prstGeom prst="rect">
            <a:avLst/>
          </a:prstGeom>
          <a:noFill/>
        </p:spPr>
        <p:txBody>
          <a:bodyPr wrap="none" rtlCol="0">
            <a:spAutoFit/>
          </a:bodyPr>
          <a:lstStyle/>
          <a:p>
            <a:r>
              <a:rPr lang="hu-HU" sz="1400" dirty="0"/>
              <a:t>&lt; </a:t>
            </a:r>
            <a:r>
              <a:rPr lang="hu-HU" sz="1400" dirty="0" err="1"/>
              <a:t>precede</a:t>
            </a:r>
            <a:r>
              <a:rPr lang="hu-HU" sz="1400" dirty="0"/>
              <a:t> &gt;</a:t>
            </a:r>
            <a:endParaRPr lang="en-US" sz="1400" dirty="0"/>
          </a:p>
        </p:txBody>
      </p:sp>
      <p:cxnSp>
        <p:nvCxnSpPr>
          <p:cNvPr id="63" name="Egyenes összekötő nyíllal 62">
            <a:extLst>
              <a:ext uri="{FF2B5EF4-FFF2-40B4-BE49-F238E27FC236}">
                <a16:creationId xmlns:a16="http://schemas.microsoft.com/office/drawing/2014/main" id="{3E531B21-B50B-4C85-8F5D-362C144D8925}"/>
              </a:ext>
            </a:extLst>
          </p:cNvPr>
          <p:cNvCxnSpPr>
            <a:cxnSpLocks/>
            <a:stCxn id="16" idx="0"/>
            <a:endCxn id="18" idx="2"/>
          </p:cNvCxnSpPr>
          <p:nvPr/>
        </p:nvCxnSpPr>
        <p:spPr>
          <a:xfrm flipV="1">
            <a:off x="2111931" y="3560604"/>
            <a:ext cx="679208" cy="721896"/>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Szövegdoboz 63">
            <a:extLst>
              <a:ext uri="{FF2B5EF4-FFF2-40B4-BE49-F238E27FC236}">
                <a16:creationId xmlns:a16="http://schemas.microsoft.com/office/drawing/2014/main" id="{6CF7BEE7-147C-4BCB-9569-144D3674CE0B}"/>
              </a:ext>
            </a:extLst>
          </p:cNvPr>
          <p:cNvSpPr txBox="1"/>
          <p:nvPr/>
        </p:nvSpPr>
        <p:spPr>
          <a:xfrm>
            <a:off x="1418434" y="5155836"/>
            <a:ext cx="976549" cy="307777"/>
          </a:xfrm>
          <a:prstGeom prst="rect">
            <a:avLst/>
          </a:prstGeom>
          <a:noFill/>
        </p:spPr>
        <p:txBody>
          <a:bodyPr wrap="none" rtlCol="0">
            <a:spAutoFit/>
          </a:bodyPr>
          <a:lstStyle/>
          <a:p>
            <a:r>
              <a:rPr lang="hu-HU" sz="1400" dirty="0"/>
              <a:t>&lt; </a:t>
            </a:r>
            <a:r>
              <a:rPr lang="hu-HU" sz="1400" dirty="0" err="1"/>
              <a:t>include</a:t>
            </a:r>
            <a:r>
              <a:rPr lang="hu-HU" sz="1400" dirty="0"/>
              <a:t> &gt;</a:t>
            </a:r>
            <a:endParaRPr lang="en-US" sz="1400" dirty="0"/>
          </a:p>
        </p:txBody>
      </p:sp>
      <p:sp>
        <p:nvSpPr>
          <p:cNvPr id="80" name="Szövegdoboz 79">
            <a:extLst>
              <a:ext uri="{FF2B5EF4-FFF2-40B4-BE49-F238E27FC236}">
                <a16:creationId xmlns:a16="http://schemas.microsoft.com/office/drawing/2014/main" id="{B4C3BA36-2011-4F49-9CD9-4D3939B93BBA}"/>
              </a:ext>
            </a:extLst>
          </p:cNvPr>
          <p:cNvSpPr txBox="1"/>
          <p:nvPr/>
        </p:nvSpPr>
        <p:spPr>
          <a:xfrm>
            <a:off x="937490" y="4501145"/>
            <a:ext cx="237566" cy="369332"/>
          </a:xfrm>
          <a:prstGeom prst="rect">
            <a:avLst/>
          </a:prstGeom>
          <a:noFill/>
        </p:spPr>
        <p:txBody>
          <a:bodyPr wrap="none" rtlCol="0">
            <a:spAutoFit/>
          </a:bodyPr>
          <a:lstStyle/>
          <a:p>
            <a:r>
              <a:rPr lang="hu-HU" dirty="0"/>
              <a:t> </a:t>
            </a:r>
          </a:p>
        </p:txBody>
      </p:sp>
      <p:sp>
        <p:nvSpPr>
          <p:cNvPr id="54" name="Ellipszis 53">
            <a:extLst>
              <a:ext uri="{FF2B5EF4-FFF2-40B4-BE49-F238E27FC236}">
                <a16:creationId xmlns:a16="http://schemas.microsoft.com/office/drawing/2014/main" id="{90E09CFC-05F3-4D4C-BBBE-756B459F3E2F}"/>
              </a:ext>
            </a:extLst>
          </p:cNvPr>
          <p:cNvSpPr/>
          <p:nvPr/>
        </p:nvSpPr>
        <p:spPr>
          <a:xfrm>
            <a:off x="2791139" y="5300275"/>
            <a:ext cx="1660289" cy="950885"/>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vásárlás a műszaki részlegen</a:t>
            </a:r>
            <a:endParaRPr lang="en-US" dirty="0">
              <a:solidFill>
                <a:schemeClr val="tx1"/>
              </a:solidFill>
            </a:endParaRPr>
          </a:p>
        </p:txBody>
      </p:sp>
      <p:cxnSp>
        <p:nvCxnSpPr>
          <p:cNvPr id="59" name="Egyenes összekötő nyíllal 58">
            <a:extLst>
              <a:ext uri="{FF2B5EF4-FFF2-40B4-BE49-F238E27FC236}">
                <a16:creationId xmlns:a16="http://schemas.microsoft.com/office/drawing/2014/main" id="{83DB4672-D935-45D6-BD99-DE82BCD3F392}"/>
              </a:ext>
            </a:extLst>
          </p:cNvPr>
          <p:cNvCxnSpPr>
            <a:cxnSpLocks/>
            <a:stCxn id="16" idx="4"/>
            <a:endCxn id="54" idx="2"/>
          </p:cNvCxnSpPr>
          <p:nvPr/>
        </p:nvCxnSpPr>
        <p:spPr>
          <a:xfrm>
            <a:off x="2111931" y="5089121"/>
            <a:ext cx="679208" cy="686597"/>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Szövegdoboz 59">
            <a:extLst>
              <a:ext uri="{FF2B5EF4-FFF2-40B4-BE49-F238E27FC236}">
                <a16:creationId xmlns:a16="http://schemas.microsoft.com/office/drawing/2014/main" id="{4EBA5083-C8DD-4BCB-BB81-E2E72F753D34}"/>
              </a:ext>
            </a:extLst>
          </p:cNvPr>
          <p:cNvSpPr txBox="1"/>
          <p:nvPr/>
        </p:nvSpPr>
        <p:spPr>
          <a:xfrm>
            <a:off x="1459152" y="3774481"/>
            <a:ext cx="976549" cy="307777"/>
          </a:xfrm>
          <a:prstGeom prst="rect">
            <a:avLst/>
          </a:prstGeom>
          <a:noFill/>
        </p:spPr>
        <p:txBody>
          <a:bodyPr wrap="none" rtlCol="0">
            <a:spAutoFit/>
          </a:bodyPr>
          <a:lstStyle/>
          <a:p>
            <a:r>
              <a:rPr lang="hu-HU" sz="1400" dirty="0"/>
              <a:t>&lt; </a:t>
            </a:r>
            <a:r>
              <a:rPr lang="hu-HU" sz="1400" dirty="0" err="1"/>
              <a:t>include</a:t>
            </a:r>
            <a:r>
              <a:rPr lang="hu-HU" sz="1400" dirty="0"/>
              <a:t> &gt;</a:t>
            </a:r>
            <a:endParaRPr lang="en-US" sz="1400" dirty="0"/>
          </a:p>
        </p:txBody>
      </p:sp>
      <p:cxnSp>
        <p:nvCxnSpPr>
          <p:cNvPr id="164" name="Egyenes összekötő nyíllal 163">
            <a:extLst>
              <a:ext uri="{FF2B5EF4-FFF2-40B4-BE49-F238E27FC236}">
                <a16:creationId xmlns:a16="http://schemas.microsoft.com/office/drawing/2014/main" id="{782F1139-D98A-4E39-BCB6-A6842DCFEC6A}"/>
              </a:ext>
            </a:extLst>
          </p:cNvPr>
          <p:cNvCxnSpPr>
            <a:cxnSpLocks/>
            <a:stCxn id="18" idx="4"/>
            <a:endCxn id="54" idx="0"/>
          </p:cNvCxnSpPr>
          <p:nvPr/>
        </p:nvCxnSpPr>
        <p:spPr>
          <a:xfrm>
            <a:off x="3621284" y="4024137"/>
            <a:ext cx="0" cy="1276138"/>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Egyenes összekötő nyíllal 69">
            <a:extLst>
              <a:ext uri="{FF2B5EF4-FFF2-40B4-BE49-F238E27FC236}">
                <a16:creationId xmlns:a16="http://schemas.microsoft.com/office/drawing/2014/main" id="{389FA2E0-966C-4AB2-B434-9283768DF5D7}"/>
              </a:ext>
            </a:extLst>
          </p:cNvPr>
          <p:cNvCxnSpPr>
            <a:cxnSpLocks/>
            <a:stCxn id="18" idx="6"/>
            <a:endCxn id="79" idx="2"/>
          </p:cNvCxnSpPr>
          <p:nvPr/>
        </p:nvCxnSpPr>
        <p:spPr>
          <a:xfrm>
            <a:off x="4451429" y="3560604"/>
            <a:ext cx="740872" cy="2431"/>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Egyenes összekötő nyíllal 72">
            <a:extLst>
              <a:ext uri="{FF2B5EF4-FFF2-40B4-BE49-F238E27FC236}">
                <a16:creationId xmlns:a16="http://schemas.microsoft.com/office/drawing/2014/main" id="{A08FE00B-3241-48AA-ACBD-334E93A317DB}"/>
              </a:ext>
            </a:extLst>
          </p:cNvPr>
          <p:cNvCxnSpPr>
            <a:cxnSpLocks/>
            <a:stCxn id="54" idx="6"/>
            <a:endCxn id="37" idx="2"/>
          </p:cNvCxnSpPr>
          <p:nvPr/>
        </p:nvCxnSpPr>
        <p:spPr>
          <a:xfrm flipV="1">
            <a:off x="4451428" y="5773860"/>
            <a:ext cx="768916" cy="1858"/>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Ellipszis 78">
            <a:extLst>
              <a:ext uri="{FF2B5EF4-FFF2-40B4-BE49-F238E27FC236}">
                <a16:creationId xmlns:a16="http://schemas.microsoft.com/office/drawing/2014/main" id="{C2814DEC-D91A-4339-BCD0-989107742B52}"/>
              </a:ext>
            </a:extLst>
          </p:cNvPr>
          <p:cNvSpPr/>
          <p:nvPr/>
        </p:nvSpPr>
        <p:spPr>
          <a:xfrm>
            <a:off x="5192301" y="3097071"/>
            <a:ext cx="1695515" cy="931928"/>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adott nevű terméket keres</a:t>
            </a:r>
            <a:endParaRPr lang="en-US" dirty="0">
              <a:solidFill>
                <a:schemeClr val="tx1"/>
              </a:solidFill>
            </a:endParaRPr>
          </a:p>
        </p:txBody>
      </p:sp>
      <p:sp>
        <p:nvSpPr>
          <p:cNvPr id="82" name="Szövegdoboz 81">
            <a:extLst>
              <a:ext uri="{FF2B5EF4-FFF2-40B4-BE49-F238E27FC236}">
                <a16:creationId xmlns:a16="http://schemas.microsoft.com/office/drawing/2014/main" id="{842DFE8B-0C5D-449E-8B9F-C21B249697C9}"/>
              </a:ext>
            </a:extLst>
          </p:cNvPr>
          <p:cNvSpPr txBox="1"/>
          <p:nvPr/>
        </p:nvSpPr>
        <p:spPr>
          <a:xfrm>
            <a:off x="4362155" y="3218561"/>
            <a:ext cx="976549" cy="307777"/>
          </a:xfrm>
          <a:prstGeom prst="rect">
            <a:avLst/>
          </a:prstGeom>
          <a:noFill/>
        </p:spPr>
        <p:txBody>
          <a:bodyPr wrap="none" rtlCol="0">
            <a:spAutoFit/>
          </a:bodyPr>
          <a:lstStyle/>
          <a:p>
            <a:r>
              <a:rPr lang="hu-HU" sz="1400" dirty="0"/>
              <a:t>&lt; </a:t>
            </a:r>
            <a:r>
              <a:rPr lang="hu-HU" sz="1400" dirty="0" err="1"/>
              <a:t>include</a:t>
            </a:r>
            <a:r>
              <a:rPr lang="hu-HU" sz="1400" dirty="0"/>
              <a:t> &gt;</a:t>
            </a:r>
            <a:endParaRPr lang="en-US" sz="1400" dirty="0"/>
          </a:p>
        </p:txBody>
      </p:sp>
      <p:sp>
        <p:nvSpPr>
          <p:cNvPr id="83" name="Szövegdoboz 82">
            <a:extLst>
              <a:ext uri="{FF2B5EF4-FFF2-40B4-BE49-F238E27FC236}">
                <a16:creationId xmlns:a16="http://schemas.microsoft.com/office/drawing/2014/main" id="{C99297A7-750E-44A3-8A37-CDCEABC0392F}"/>
              </a:ext>
            </a:extLst>
          </p:cNvPr>
          <p:cNvSpPr txBox="1"/>
          <p:nvPr/>
        </p:nvSpPr>
        <p:spPr>
          <a:xfrm>
            <a:off x="4333475" y="5755720"/>
            <a:ext cx="976549" cy="307777"/>
          </a:xfrm>
          <a:prstGeom prst="rect">
            <a:avLst/>
          </a:prstGeom>
          <a:noFill/>
        </p:spPr>
        <p:txBody>
          <a:bodyPr wrap="none" rtlCol="0">
            <a:spAutoFit/>
          </a:bodyPr>
          <a:lstStyle/>
          <a:p>
            <a:r>
              <a:rPr lang="hu-HU" sz="1400" dirty="0"/>
              <a:t>&lt; </a:t>
            </a:r>
            <a:r>
              <a:rPr lang="hu-HU" sz="1400" dirty="0" err="1"/>
              <a:t>include</a:t>
            </a:r>
            <a:r>
              <a:rPr lang="hu-HU" sz="1400" dirty="0"/>
              <a:t> &gt;</a:t>
            </a:r>
            <a:endParaRPr lang="en-US" sz="1400" dirty="0"/>
          </a:p>
        </p:txBody>
      </p:sp>
      <p:sp>
        <p:nvSpPr>
          <p:cNvPr id="98" name="Ellipszis 97">
            <a:extLst>
              <a:ext uri="{FF2B5EF4-FFF2-40B4-BE49-F238E27FC236}">
                <a16:creationId xmlns:a16="http://schemas.microsoft.com/office/drawing/2014/main" id="{136F644A-C468-4FBF-BC7C-7010BAE66435}"/>
              </a:ext>
            </a:extLst>
          </p:cNvPr>
          <p:cNvSpPr/>
          <p:nvPr/>
        </p:nvSpPr>
        <p:spPr>
          <a:xfrm>
            <a:off x="4286374" y="4282500"/>
            <a:ext cx="1695518" cy="649992"/>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terméket kiválaszt</a:t>
            </a:r>
            <a:endParaRPr lang="en-US" dirty="0">
              <a:solidFill>
                <a:schemeClr val="tx1"/>
              </a:solidFill>
            </a:endParaRPr>
          </a:p>
        </p:txBody>
      </p:sp>
      <p:cxnSp>
        <p:nvCxnSpPr>
          <p:cNvPr id="107" name="Egyenes összekötő nyíllal 106">
            <a:extLst>
              <a:ext uri="{FF2B5EF4-FFF2-40B4-BE49-F238E27FC236}">
                <a16:creationId xmlns:a16="http://schemas.microsoft.com/office/drawing/2014/main" id="{6EBFE051-436E-4670-BC60-B3810B5053EA}"/>
              </a:ext>
            </a:extLst>
          </p:cNvPr>
          <p:cNvCxnSpPr>
            <a:cxnSpLocks/>
            <a:stCxn id="79" idx="3"/>
            <a:endCxn id="98" idx="0"/>
          </p:cNvCxnSpPr>
          <p:nvPr/>
        </p:nvCxnSpPr>
        <p:spPr>
          <a:xfrm flipH="1">
            <a:off x="5134133" y="3892521"/>
            <a:ext cx="306470" cy="389979"/>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Szövegdoboz 109">
            <a:extLst>
              <a:ext uri="{FF2B5EF4-FFF2-40B4-BE49-F238E27FC236}">
                <a16:creationId xmlns:a16="http://schemas.microsoft.com/office/drawing/2014/main" id="{00D05570-EB1F-4987-918B-7623A1B6AD2C}"/>
              </a:ext>
            </a:extLst>
          </p:cNvPr>
          <p:cNvSpPr txBox="1"/>
          <p:nvPr/>
        </p:nvSpPr>
        <p:spPr>
          <a:xfrm>
            <a:off x="4489798" y="5086770"/>
            <a:ext cx="918072" cy="307777"/>
          </a:xfrm>
          <a:prstGeom prst="rect">
            <a:avLst/>
          </a:prstGeom>
          <a:noFill/>
        </p:spPr>
        <p:txBody>
          <a:bodyPr wrap="none" rtlCol="0">
            <a:spAutoFit/>
          </a:bodyPr>
          <a:lstStyle/>
          <a:p>
            <a:r>
              <a:rPr lang="hu-HU" sz="1400" dirty="0"/>
              <a:t>&lt; </a:t>
            </a:r>
            <a:r>
              <a:rPr lang="hu-HU" sz="1400" dirty="0" err="1"/>
              <a:t>invoke</a:t>
            </a:r>
            <a:r>
              <a:rPr lang="hu-HU" sz="1400" dirty="0"/>
              <a:t> &gt;</a:t>
            </a:r>
            <a:endParaRPr lang="en-US" sz="1400" dirty="0"/>
          </a:p>
        </p:txBody>
      </p:sp>
      <p:sp>
        <p:nvSpPr>
          <p:cNvPr id="32" name="Text Box 103">
            <a:extLst>
              <a:ext uri="{FF2B5EF4-FFF2-40B4-BE49-F238E27FC236}">
                <a16:creationId xmlns:a16="http://schemas.microsoft.com/office/drawing/2014/main" id="{F5F3F284-DED1-4AE3-B9BF-276894B7FE45}"/>
              </a:ext>
            </a:extLst>
          </p:cNvPr>
          <p:cNvSpPr txBox="1">
            <a:spLocks noChangeArrowheads="1"/>
          </p:cNvSpPr>
          <p:nvPr/>
        </p:nvSpPr>
        <p:spPr bwMode="auto">
          <a:xfrm>
            <a:off x="624609" y="836582"/>
            <a:ext cx="7886700" cy="2031325"/>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Times New Roman" panose="02020603050405020304" pitchFamily="18" charset="0"/>
              </a:rPr>
              <a:t>Egy kisvárosi üzlet élelmiszer részlegből és műszaki részlegből áll. A vásárlók egy bevásárlólistával jönnek, amely azon termékek neveit tartalmazza, amit megvennének.  Az üzletben a listájukon szereplő </a:t>
            </a:r>
            <a:r>
              <a:rPr lang="hu-HU" sz="1800" dirty="0">
                <a:solidFill>
                  <a:srgbClr val="C00000"/>
                </a:solidFill>
                <a:effectLst/>
                <a:latin typeface="Calibri" panose="020F0502020204030204" pitchFamily="34" charset="0"/>
                <a:ea typeface="Times New Roman" panose="02020603050405020304" pitchFamily="18" charset="0"/>
              </a:rPr>
              <a:t>termékeket keresik</a:t>
            </a:r>
            <a:r>
              <a:rPr lang="hu-HU" sz="1800" dirty="0">
                <a:effectLst/>
                <a:latin typeface="Calibri" panose="020F0502020204030204" pitchFamily="34" charset="0"/>
                <a:ea typeface="Times New Roman" panose="02020603050405020304" pitchFamily="18" charset="0"/>
              </a:rPr>
              <a:t>: </a:t>
            </a:r>
            <a:r>
              <a:rPr lang="hu-HU" sz="1800" dirty="0">
                <a:solidFill>
                  <a:srgbClr val="C00000"/>
                </a:solidFill>
                <a:effectLst/>
                <a:latin typeface="Calibri" panose="020F0502020204030204" pitchFamily="34" charset="0"/>
                <a:ea typeface="Times New Roman" panose="02020603050405020304" pitchFamily="18" charset="0"/>
              </a:rPr>
              <a:t>először az élelmiszer részlegen</a:t>
            </a:r>
            <a:r>
              <a:rPr lang="hu-HU" sz="1800" dirty="0">
                <a:effectLst/>
                <a:latin typeface="Calibri" panose="020F0502020204030204" pitchFamily="34" charset="0"/>
                <a:ea typeface="Times New Roman" panose="02020603050405020304" pitchFamily="18" charset="0"/>
              </a:rPr>
              <a:t> nézik végig a teljes bevásárlólistát, és a megtalált termékeket </a:t>
            </a:r>
            <a:r>
              <a:rPr lang="hu-HU" sz="1800" dirty="0">
                <a:solidFill>
                  <a:srgbClr val="C00000"/>
                </a:solidFill>
                <a:effectLst/>
                <a:latin typeface="Calibri" panose="020F0502020204030204" pitchFamily="34" charset="0"/>
                <a:ea typeface="Times New Roman" panose="02020603050405020304" pitchFamily="18" charset="0"/>
              </a:rPr>
              <a:t>magukhoz veszik </a:t>
            </a:r>
            <a:r>
              <a:rPr lang="hu-HU" sz="1800" dirty="0">
                <a:effectLst/>
                <a:latin typeface="Calibri" panose="020F0502020204030204" pitchFamily="34" charset="0"/>
                <a:ea typeface="Times New Roman" panose="02020603050405020304" pitchFamily="18" charset="0"/>
              </a:rPr>
              <a:t>(</a:t>
            </a:r>
            <a:r>
              <a:rPr lang="hu-HU" sz="1800" dirty="0">
                <a:solidFill>
                  <a:srgbClr val="C00000"/>
                </a:solidFill>
                <a:effectLst/>
                <a:latin typeface="Calibri" panose="020F0502020204030204" pitchFamily="34" charset="0"/>
                <a:ea typeface="Times New Roman" panose="02020603050405020304" pitchFamily="18" charset="0"/>
              </a:rPr>
              <a:t>beteszik</a:t>
            </a:r>
            <a:r>
              <a:rPr lang="hu-HU" sz="1800" dirty="0">
                <a:solidFill>
                  <a:schemeClr val="accent2"/>
                </a:solidFill>
                <a:effectLst/>
                <a:latin typeface="Calibri" panose="020F0502020204030204" pitchFamily="34" charset="0"/>
                <a:ea typeface="Times New Roman" panose="02020603050405020304" pitchFamily="18" charset="0"/>
              </a:rPr>
              <a:t> </a:t>
            </a:r>
            <a:r>
              <a:rPr lang="hu-HU" sz="1800" dirty="0">
                <a:effectLst/>
                <a:latin typeface="Calibri" panose="020F0502020204030204" pitchFamily="34" charset="0"/>
                <a:ea typeface="Times New Roman" panose="02020603050405020304" pitchFamily="18" charset="0"/>
              </a:rPr>
              <a:t>a</a:t>
            </a:r>
            <a:r>
              <a:rPr lang="hu-HU" sz="1800" dirty="0">
                <a:solidFill>
                  <a:schemeClr val="accent2"/>
                </a:solidFill>
                <a:effectLst/>
                <a:latin typeface="Calibri" panose="020F0502020204030204" pitchFamily="34" charset="0"/>
                <a:ea typeface="Times New Roman" panose="02020603050405020304" pitchFamily="18" charset="0"/>
              </a:rPr>
              <a:t> </a:t>
            </a:r>
            <a:r>
              <a:rPr lang="hu-HU" sz="1800" dirty="0">
                <a:effectLst/>
                <a:latin typeface="Calibri" panose="020F0502020204030204" pitchFamily="34" charset="0"/>
                <a:ea typeface="Times New Roman" panose="02020603050405020304" pitchFamily="18" charset="0"/>
              </a:rPr>
              <a:t>kosarukba), </a:t>
            </a:r>
            <a:r>
              <a:rPr lang="hu-HU" sz="1800" dirty="0">
                <a:solidFill>
                  <a:srgbClr val="C00000"/>
                </a:solidFill>
                <a:effectLst/>
                <a:latin typeface="Calibri" panose="020F0502020204030204" pitchFamily="34" charset="0"/>
                <a:ea typeface="Times New Roman" panose="02020603050405020304" pitchFamily="18" charset="0"/>
              </a:rPr>
              <a:t>majd a műszaki részlegen </a:t>
            </a:r>
            <a:r>
              <a:rPr lang="hu-HU" sz="1800" dirty="0">
                <a:effectLst/>
                <a:latin typeface="Calibri" panose="020F0502020204030204" pitchFamily="34" charset="0"/>
                <a:ea typeface="Times New Roman" panose="02020603050405020304" pitchFamily="18" charset="0"/>
              </a:rPr>
              <a:t>ezt megismétlik, de megfontoltabban: ha egy (a bevásárlólistán szereplő) termékből több is van a részlegen, akkor a </a:t>
            </a:r>
            <a:r>
              <a:rPr lang="hu-HU" sz="1800" dirty="0">
                <a:solidFill>
                  <a:srgbClr val="C00000"/>
                </a:solidFill>
                <a:effectLst/>
                <a:latin typeface="Calibri" panose="020F0502020204030204" pitchFamily="34" charset="0"/>
                <a:ea typeface="Times New Roman" panose="02020603050405020304" pitchFamily="18" charset="0"/>
              </a:rPr>
              <a:t>legolcsóbbat választják</a:t>
            </a:r>
            <a:r>
              <a:rPr lang="hu-HU" sz="1800" dirty="0">
                <a:effectLst/>
                <a:latin typeface="Calibri" panose="020F0502020204030204" pitchFamily="34" charset="0"/>
                <a:ea typeface="Times New Roman" panose="02020603050405020304" pitchFamily="18" charset="0"/>
              </a:rPr>
              <a:t>.</a:t>
            </a:r>
            <a:endParaRPr lang="hu-HU" sz="1800" dirty="0">
              <a:effectLst/>
              <a:latin typeface="Times New Roman" panose="02020603050405020304" pitchFamily="18" charset="0"/>
              <a:ea typeface="Times New Roman" panose="02020603050405020304" pitchFamily="18" charset="0"/>
            </a:endParaRPr>
          </a:p>
        </p:txBody>
      </p:sp>
      <p:sp>
        <p:nvSpPr>
          <p:cNvPr id="37" name="Ellipszis 36">
            <a:extLst>
              <a:ext uri="{FF2B5EF4-FFF2-40B4-BE49-F238E27FC236}">
                <a16:creationId xmlns:a16="http://schemas.microsoft.com/office/drawing/2014/main" id="{4032B030-5F6F-4CBC-AD9C-47BE45F6F62B}"/>
              </a:ext>
            </a:extLst>
          </p:cNvPr>
          <p:cNvSpPr/>
          <p:nvPr/>
        </p:nvSpPr>
        <p:spPr>
          <a:xfrm>
            <a:off x="5220344" y="5296559"/>
            <a:ext cx="2305879" cy="95460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adott nevű legolcsóbb terméket keres</a:t>
            </a:r>
            <a:endParaRPr lang="en-US" dirty="0">
              <a:solidFill>
                <a:schemeClr val="tx1"/>
              </a:solidFill>
            </a:endParaRPr>
          </a:p>
        </p:txBody>
      </p:sp>
      <p:cxnSp>
        <p:nvCxnSpPr>
          <p:cNvPr id="38" name="Egyenes összekötő nyíllal 37">
            <a:extLst>
              <a:ext uri="{FF2B5EF4-FFF2-40B4-BE49-F238E27FC236}">
                <a16:creationId xmlns:a16="http://schemas.microsoft.com/office/drawing/2014/main" id="{F57D9D15-DC93-4E87-B8FE-807384D85B87}"/>
              </a:ext>
            </a:extLst>
          </p:cNvPr>
          <p:cNvCxnSpPr>
            <a:cxnSpLocks/>
            <a:stCxn id="37" idx="1"/>
            <a:endCxn id="98" idx="4"/>
          </p:cNvCxnSpPr>
          <p:nvPr/>
        </p:nvCxnSpPr>
        <p:spPr>
          <a:xfrm flipH="1" flipV="1">
            <a:off x="5134133" y="4932492"/>
            <a:ext cx="423899" cy="503865"/>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Szövegdoboz 38">
            <a:extLst>
              <a:ext uri="{FF2B5EF4-FFF2-40B4-BE49-F238E27FC236}">
                <a16:creationId xmlns:a16="http://schemas.microsoft.com/office/drawing/2014/main" id="{BE06C695-EA0A-4F9C-AA56-C8CE15C1AD48}"/>
              </a:ext>
            </a:extLst>
          </p:cNvPr>
          <p:cNvSpPr txBox="1"/>
          <p:nvPr/>
        </p:nvSpPr>
        <p:spPr>
          <a:xfrm>
            <a:off x="4464996" y="3927066"/>
            <a:ext cx="918072" cy="307777"/>
          </a:xfrm>
          <a:prstGeom prst="rect">
            <a:avLst/>
          </a:prstGeom>
          <a:noFill/>
        </p:spPr>
        <p:txBody>
          <a:bodyPr wrap="none" rtlCol="0">
            <a:spAutoFit/>
          </a:bodyPr>
          <a:lstStyle/>
          <a:p>
            <a:r>
              <a:rPr lang="hu-HU" sz="1400" dirty="0"/>
              <a:t>&lt; </a:t>
            </a:r>
            <a:r>
              <a:rPr lang="hu-HU" sz="1400" dirty="0" err="1"/>
              <a:t>invoke</a:t>
            </a:r>
            <a:r>
              <a:rPr lang="hu-HU" sz="1400" dirty="0"/>
              <a:t> &gt;</a:t>
            </a:r>
            <a:endParaRPr lang="en-US" sz="1400" dirty="0"/>
          </a:p>
        </p:txBody>
      </p:sp>
      <p:sp>
        <p:nvSpPr>
          <p:cNvPr id="74" name="Ellipszis 73">
            <a:extLst>
              <a:ext uri="{FF2B5EF4-FFF2-40B4-BE49-F238E27FC236}">
                <a16:creationId xmlns:a16="http://schemas.microsoft.com/office/drawing/2014/main" id="{98F461CC-A06F-4C27-A3B7-57F64359499B}"/>
              </a:ext>
            </a:extLst>
          </p:cNvPr>
          <p:cNvSpPr/>
          <p:nvPr/>
        </p:nvSpPr>
        <p:spPr>
          <a:xfrm>
            <a:off x="6555913" y="3838833"/>
            <a:ext cx="1861550" cy="51553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készletből ki</a:t>
            </a:r>
            <a:endParaRPr lang="en-US" dirty="0">
              <a:solidFill>
                <a:schemeClr val="tx1"/>
              </a:solidFill>
            </a:endParaRPr>
          </a:p>
        </p:txBody>
      </p:sp>
      <p:sp>
        <p:nvSpPr>
          <p:cNvPr id="75" name="Ellipszis 74">
            <a:extLst>
              <a:ext uri="{FF2B5EF4-FFF2-40B4-BE49-F238E27FC236}">
                <a16:creationId xmlns:a16="http://schemas.microsoft.com/office/drawing/2014/main" id="{C8CDA645-36A4-4DFF-83F9-476CD5E00587}"/>
              </a:ext>
            </a:extLst>
          </p:cNvPr>
          <p:cNvSpPr/>
          <p:nvPr/>
        </p:nvSpPr>
        <p:spPr>
          <a:xfrm>
            <a:off x="6555913" y="4831818"/>
            <a:ext cx="1861550" cy="51553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kosárba be</a:t>
            </a:r>
            <a:endParaRPr lang="en-US" dirty="0">
              <a:solidFill>
                <a:schemeClr val="tx1"/>
              </a:solidFill>
            </a:endParaRPr>
          </a:p>
        </p:txBody>
      </p:sp>
      <p:sp>
        <p:nvSpPr>
          <p:cNvPr id="76" name="Szövegdoboz 75">
            <a:extLst>
              <a:ext uri="{FF2B5EF4-FFF2-40B4-BE49-F238E27FC236}">
                <a16:creationId xmlns:a16="http://schemas.microsoft.com/office/drawing/2014/main" id="{B2F1D724-5470-4C1C-AC3C-B109EB61CF71}"/>
              </a:ext>
            </a:extLst>
          </p:cNvPr>
          <p:cNvSpPr txBox="1"/>
          <p:nvPr/>
        </p:nvSpPr>
        <p:spPr>
          <a:xfrm>
            <a:off x="7438991" y="4369997"/>
            <a:ext cx="1078372" cy="307777"/>
          </a:xfrm>
          <a:prstGeom prst="rect">
            <a:avLst/>
          </a:prstGeom>
          <a:noFill/>
        </p:spPr>
        <p:txBody>
          <a:bodyPr wrap="none" rtlCol="0">
            <a:spAutoFit/>
          </a:bodyPr>
          <a:lstStyle/>
          <a:p>
            <a:r>
              <a:rPr lang="hu-HU" sz="1400" dirty="0"/>
              <a:t>&lt; </a:t>
            </a:r>
            <a:r>
              <a:rPr lang="hu-HU" sz="1400" dirty="0" err="1"/>
              <a:t>precede</a:t>
            </a:r>
            <a:r>
              <a:rPr lang="hu-HU" sz="1400" dirty="0"/>
              <a:t> &gt;</a:t>
            </a:r>
            <a:endParaRPr lang="en-US" sz="1400" dirty="0"/>
          </a:p>
        </p:txBody>
      </p:sp>
      <p:cxnSp>
        <p:nvCxnSpPr>
          <p:cNvPr id="77" name="Egyenes összekötő nyíllal 76">
            <a:extLst>
              <a:ext uri="{FF2B5EF4-FFF2-40B4-BE49-F238E27FC236}">
                <a16:creationId xmlns:a16="http://schemas.microsoft.com/office/drawing/2014/main" id="{4887EF49-F810-4B2A-AFE2-8D63AAD7B489}"/>
              </a:ext>
            </a:extLst>
          </p:cNvPr>
          <p:cNvCxnSpPr>
            <a:cxnSpLocks/>
            <a:stCxn id="98" idx="7"/>
            <a:endCxn id="74" idx="2"/>
          </p:cNvCxnSpPr>
          <p:nvPr/>
        </p:nvCxnSpPr>
        <p:spPr>
          <a:xfrm flipV="1">
            <a:off x="5733589" y="4096599"/>
            <a:ext cx="822324" cy="28109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Szövegdoboz 77">
            <a:extLst>
              <a:ext uri="{FF2B5EF4-FFF2-40B4-BE49-F238E27FC236}">
                <a16:creationId xmlns:a16="http://schemas.microsoft.com/office/drawing/2014/main" id="{C589CA94-A2E0-4C36-A149-CDD764F8EA37}"/>
              </a:ext>
            </a:extLst>
          </p:cNvPr>
          <p:cNvSpPr txBox="1"/>
          <p:nvPr/>
        </p:nvSpPr>
        <p:spPr>
          <a:xfrm>
            <a:off x="5885008" y="4640138"/>
            <a:ext cx="976549" cy="307777"/>
          </a:xfrm>
          <a:prstGeom prst="rect">
            <a:avLst/>
          </a:prstGeom>
          <a:noFill/>
        </p:spPr>
        <p:txBody>
          <a:bodyPr wrap="none" rtlCol="0">
            <a:spAutoFit/>
          </a:bodyPr>
          <a:lstStyle/>
          <a:p>
            <a:r>
              <a:rPr lang="hu-HU" sz="1400" dirty="0"/>
              <a:t>&lt; </a:t>
            </a:r>
            <a:r>
              <a:rPr lang="hu-HU" sz="1400" dirty="0" err="1"/>
              <a:t>include</a:t>
            </a:r>
            <a:r>
              <a:rPr lang="hu-HU" sz="1400" dirty="0"/>
              <a:t> &gt;</a:t>
            </a:r>
            <a:endParaRPr lang="en-US" sz="1400" dirty="0"/>
          </a:p>
        </p:txBody>
      </p:sp>
      <p:cxnSp>
        <p:nvCxnSpPr>
          <p:cNvPr id="81" name="Egyenes összekötő nyíllal 80">
            <a:extLst>
              <a:ext uri="{FF2B5EF4-FFF2-40B4-BE49-F238E27FC236}">
                <a16:creationId xmlns:a16="http://schemas.microsoft.com/office/drawing/2014/main" id="{4A12C510-6C3E-4B7E-B9A1-2C33CC5E3F40}"/>
              </a:ext>
            </a:extLst>
          </p:cNvPr>
          <p:cNvCxnSpPr>
            <a:cxnSpLocks/>
            <a:stCxn id="98" idx="5"/>
            <a:endCxn id="75" idx="2"/>
          </p:cNvCxnSpPr>
          <p:nvPr/>
        </p:nvCxnSpPr>
        <p:spPr>
          <a:xfrm>
            <a:off x="5733589" y="4837303"/>
            <a:ext cx="822324" cy="252281"/>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Szövegdoboz 83">
            <a:extLst>
              <a:ext uri="{FF2B5EF4-FFF2-40B4-BE49-F238E27FC236}">
                <a16:creationId xmlns:a16="http://schemas.microsoft.com/office/drawing/2014/main" id="{DE77C993-76B9-4040-9C27-C5E3E0073B50}"/>
              </a:ext>
            </a:extLst>
          </p:cNvPr>
          <p:cNvSpPr txBox="1"/>
          <p:nvPr/>
        </p:nvSpPr>
        <p:spPr>
          <a:xfrm>
            <a:off x="5849054" y="4213503"/>
            <a:ext cx="976549" cy="307777"/>
          </a:xfrm>
          <a:prstGeom prst="rect">
            <a:avLst/>
          </a:prstGeom>
          <a:noFill/>
        </p:spPr>
        <p:txBody>
          <a:bodyPr wrap="none" rtlCol="0">
            <a:spAutoFit/>
          </a:bodyPr>
          <a:lstStyle/>
          <a:p>
            <a:r>
              <a:rPr lang="hu-HU" sz="1400" dirty="0"/>
              <a:t>&lt; </a:t>
            </a:r>
            <a:r>
              <a:rPr lang="hu-HU" sz="1400" dirty="0" err="1"/>
              <a:t>include</a:t>
            </a:r>
            <a:r>
              <a:rPr lang="hu-HU" sz="1400" dirty="0"/>
              <a:t> &gt;</a:t>
            </a:r>
            <a:endParaRPr lang="en-US" sz="1400" dirty="0"/>
          </a:p>
        </p:txBody>
      </p:sp>
      <p:cxnSp>
        <p:nvCxnSpPr>
          <p:cNvPr id="85" name="Egyenes összekötő nyíllal 84">
            <a:extLst>
              <a:ext uri="{FF2B5EF4-FFF2-40B4-BE49-F238E27FC236}">
                <a16:creationId xmlns:a16="http://schemas.microsoft.com/office/drawing/2014/main" id="{09CC8EBD-3ACD-4A08-9552-CF9825805452}"/>
              </a:ext>
            </a:extLst>
          </p:cNvPr>
          <p:cNvCxnSpPr>
            <a:cxnSpLocks/>
            <a:stCxn id="74" idx="4"/>
            <a:endCxn id="75" idx="0"/>
          </p:cNvCxnSpPr>
          <p:nvPr/>
        </p:nvCxnSpPr>
        <p:spPr>
          <a:xfrm>
            <a:off x="7486688" y="4354364"/>
            <a:ext cx="0" cy="477454"/>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483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églalap 254">
            <a:extLst>
              <a:ext uri="{FF2B5EF4-FFF2-40B4-BE49-F238E27FC236}">
                <a16:creationId xmlns:a16="http://schemas.microsoft.com/office/drawing/2014/main" id="{20F68031-A8AF-4D7F-A1D1-1A9DDDDC1F08}"/>
              </a:ext>
            </a:extLst>
          </p:cNvPr>
          <p:cNvSpPr/>
          <p:nvPr/>
        </p:nvSpPr>
        <p:spPr>
          <a:xfrm>
            <a:off x="0" y="1"/>
            <a:ext cx="9143999"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98" name="Szövegdoboz 97">
            <a:extLst>
              <a:ext uri="{FF2B5EF4-FFF2-40B4-BE49-F238E27FC236}">
                <a16:creationId xmlns:a16="http://schemas.microsoft.com/office/drawing/2014/main" id="{3FEEE556-5EF0-4B6A-9110-29A2900B81D9}"/>
              </a:ext>
            </a:extLst>
          </p:cNvPr>
          <p:cNvSpPr txBox="1"/>
          <p:nvPr/>
        </p:nvSpPr>
        <p:spPr>
          <a:xfrm>
            <a:off x="4056152" y="4482668"/>
            <a:ext cx="1049967" cy="338554"/>
          </a:xfrm>
          <a:prstGeom prst="rect">
            <a:avLst/>
          </a:prstGeom>
          <a:noFill/>
        </p:spPr>
        <p:txBody>
          <a:bodyPr wrap="none" rtlCol="0">
            <a:spAutoFit/>
          </a:bodyPr>
          <a:lstStyle/>
          <a:p>
            <a:pPr algn="ctr"/>
            <a:r>
              <a:rPr lang="hu-HU" sz="1600" dirty="0" err="1"/>
              <a:t>kacsolódik</a:t>
            </a:r>
            <a:endParaRPr lang="hu-HU" sz="1600" dirty="0"/>
          </a:p>
        </p:txBody>
      </p:sp>
      <p:sp>
        <p:nvSpPr>
          <p:cNvPr id="101" name="Háromszög 100">
            <a:extLst>
              <a:ext uri="{FF2B5EF4-FFF2-40B4-BE49-F238E27FC236}">
                <a16:creationId xmlns:a16="http://schemas.microsoft.com/office/drawing/2014/main" id="{A5A339AD-F25D-487D-A92B-6A1441D6D441}"/>
              </a:ext>
            </a:extLst>
          </p:cNvPr>
          <p:cNvSpPr/>
          <p:nvPr/>
        </p:nvSpPr>
        <p:spPr>
          <a:xfrm rot="10800000">
            <a:off x="4512301" y="4782443"/>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9" name="Téglalap 178">
            <a:extLst>
              <a:ext uri="{FF2B5EF4-FFF2-40B4-BE49-F238E27FC236}">
                <a16:creationId xmlns:a16="http://schemas.microsoft.com/office/drawing/2014/main" id="{36E6E260-8931-4A4C-89CA-C16903EC6434}"/>
              </a:ext>
            </a:extLst>
          </p:cNvPr>
          <p:cNvSpPr/>
          <p:nvPr/>
        </p:nvSpPr>
        <p:spPr>
          <a:xfrm>
            <a:off x="155648" y="1718879"/>
            <a:ext cx="3966702" cy="140029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Központ</a:t>
            </a:r>
          </a:p>
          <a:p>
            <a:endParaRPr lang="hu-HU" sz="1600" dirty="0">
              <a:solidFill>
                <a:schemeClr val="tx1"/>
              </a:solidFill>
            </a:endParaRPr>
          </a:p>
          <a:p>
            <a:r>
              <a:rPr lang="hu-HU" sz="1600" dirty="0">
                <a:solidFill>
                  <a:schemeClr val="tx1"/>
                </a:solidFill>
              </a:rPr>
              <a:t>+ </a:t>
            </a:r>
            <a:r>
              <a:rPr lang="hu-HU" sz="1600" dirty="0" err="1">
                <a:solidFill>
                  <a:schemeClr val="tx1"/>
                </a:solidFill>
              </a:rPr>
              <a:t>getEgyenl</a:t>
            </a:r>
            <a:r>
              <a:rPr lang="hu-HU" sz="1600" dirty="0">
                <a:solidFill>
                  <a:schemeClr val="tx1"/>
                </a:solidFill>
              </a:rPr>
              <a:t>(</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r>
              <a:rPr lang="hu-HU" sz="1600" dirty="0">
                <a:solidFill>
                  <a:schemeClr val="tx1"/>
                </a:solidFill>
              </a:rPr>
              <a:t>) : int</a:t>
            </a:r>
          </a:p>
          <a:p>
            <a:r>
              <a:rPr lang="hu-HU" sz="1600" dirty="0">
                <a:solidFill>
                  <a:schemeClr val="tx1"/>
                </a:solidFill>
              </a:rPr>
              <a:t>+ Tranzakció(</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r>
              <a:rPr lang="hu-HU" sz="1600" dirty="0">
                <a:solidFill>
                  <a:schemeClr val="tx1"/>
                </a:solidFill>
              </a:rPr>
              <a:t>, összeg : int) : </a:t>
            </a:r>
            <a:r>
              <a:rPr lang="hu-HU" sz="1600" dirty="0" err="1">
                <a:solidFill>
                  <a:schemeClr val="tx1"/>
                </a:solidFill>
              </a:rPr>
              <a:t>void</a:t>
            </a:r>
            <a:endParaRPr lang="hu-HU" sz="1600" dirty="0">
              <a:solidFill>
                <a:schemeClr val="tx1"/>
              </a:solidFill>
            </a:endParaRPr>
          </a:p>
          <a:p>
            <a:r>
              <a:rPr lang="hu-HU" sz="1600" dirty="0">
                <a:solidFill>
                  <a:schemeClr val="tx1"/>
                </a:solidFill>
              </a:rPr>
              <a:t>- Keres(</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r>
              <a:rPr lang="hu-HU" sz="1600" dirty="0">
                <a:solidFill>
                  <a:schemeClr val="tx1"/>
                </a:solidFill>
              </a:rPr>
              <a:t>) : </a:t>
            </a:r>
            <a:r>
              <a:rPr lang="hu-HU" sz="1600" dirty="0" err="1">
                <a:solidFill>
                  <a:schemeClr val="tx1"/>
                </a:solidFill>
              </a:rPr>
              <a:t>bool</a:t>
            </a:r>
            <a:r>
              <a:rPr lang="hu-HU" sz="1600" dirty="0">
                <a:solidFill>
                  <a:schemeClr val="tx1"/>
                </a:solidFill>
              </a:rPr>
              <a:t> × Bank</a:t>
            </a:r>
          </a:p>
        </p:txBody>
      </p:sp>
      <p:sp>
        <p:nvSpPr>
          <p:cNvPr id="180" name="Téglalap 179">
            <a:extLst>
              <a:ext uri="{FF2B5EF4-FFF2-40B4-BE49-F238E27FC236}">
                <a16:creationId xmlns:a16="http://schemas.microsoft.com/office/drawing/2014/main" id="{DA8C9DC7-121A-40A4-9538-20227885A0AB}"/>
              </a:ext>
            </a:extLst>
          </p:cNvPr>
          <p:cNvSpPr/>
          <p:nvPr/>
        </p:nvSpPr>
        <p:spPr>
          <a:xfrm>
            <a:off x="155649" y="2018818"/>
            <a:ext cx="3966700" cy="2793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81" name="Téglalap 180">
            <a:extLst>
              <a:ext uri="{FF2B5EF4-FFF2-40B4-BE49-F238E27FC236}">
                <a16:creationId xmlns:a16="http://schemas.microsoft.com/office/drawing/2014/main" id="{F3F1A2FC-EE68-443F-89E1-C48CD0ADA13D}"/>
              </a:ext>
            </a:extLst>
          </p:cNvPr>
          <p:cNvSpPr/>
          <p:nvPr/>
        </p:nvSpPr>
        <p:spPr>
          <a:xfrm>
            <a:off x="6476586" y="1736505"/>
            <a:ext cx="2511616" cy="91652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ATM</a:t>
            </a:r>
          </a:p>
          <a:p>
            <a:r>
              <a:rPr lang="hu-HU" sz="1600" dirty="0">
                <a:solidFill>
                  <a:schemeClr val="tx1"/>
                </a:solidFill>
              </a:rPr>
              <a:t>+ telephely : </a:t>
            </a:r>
            <a:r>
              <a:rPr lang="hu-HU" sz="1600" dirty="0" err="1">
                <a:solidFill>
                  <a:schemeClr val="tx1"/>
                </a:solidFill>
              </a:rPr>
              <a:t>string</a:t>
            </a:r>
            <a:endParaRPr lang="hu-HU" sz="1600" dirty="0">
              <a:solidFill>
                <a:schemeClr val="tx1"/>
              </a:solidFill>
            </a:endParaRPr>
          </a:p>
          <a:p>
            <a:r>
              <a:rPr lang="hu-HU" sz="1600" dirty="0">
                <a:solidFill>
                  <a:schemeClr val="tx1"/>
                </a:solidFill>
              </a:rPr>
              <a:t>+ Folyamat(c : Ügyfél) : </a:t>
            </a:r>
            <a:r>
              <a:rPr lang="hu-HU" sz="1600" dirty="0" err="1">
                <a:solidFill>
                  <a:schemeClr val="tx1"/>
                </a:solidFill>
              </a:rPr>
              <a:t>void</a:t>
            </a:r>
            <a:endParaRPr lang="hu-HU" sz="1600" dirty="0">
              <a:solidFill>
                <a:schemeClr val="tx1"/>
              </a:solidFill>
            </a:endParaRPr>
          </a:p>
        </p:txBody>
      </p:sp>
      <p:sp>
        <p:nvSpPr>
          <p:cNvPr id="182" name="Téglalap 181">
            <a:extLst>
              <a:ext uri="{FF2B5EF4-FFF2-40B4-BE49-F238E27FC236}">
                <a16:creationId xmlns:a16="http://schemas.microsoft.com/office/drawing/2014/main" id="{D74821BD-7C24-407D-9E66-C94ED258844D}"/>
              </a:ext>
            </a:extLst>
          </p:cNvPr>
          <p:cNvSpPr/>
          <p:nvPr/>
        </p:nvSpPr>
        <p:spPr>
          <a:xfrm>
            <a:off x="6476585" y="2018818"/>
            <a:ext cx="2511617" cy="27847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83" name="Téglalap 182">
            <a:extLst>
              <a:ext uri="{FF2B5EF4-FFF2-40B4-BE49-F238E27FC236}">
                <a16:creationId xmlns:a16="http://schemas.microsoft.com/office/drawing/2014/main" id="{75268460-D6E0-45C0-83CD-36A2F9BE31C1}"/>
              </a:ext>
            </a:extLst>
          </p:cNvPr>
          <p:cNvSpPr/>
          <p:nvPr/>
        </p:nvSpPr>
        <p:spPr>
          <a:xfrm>
            <a:off x="155647" y="4337851"/>
            <a:ext cx="3402020" cy="1322077"/>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Bank</a:t>
            </a:r>
          </a:p>
          <a:p>
            <a:r>
              <a:rPr lang="hu-HU" sz="1600" dirty="0">
                <a:solidFill>
                  <a:schemeClr val="tx1"/>
                </a:solidFill>
              </a:rPr>
              <a:t>+ bankkód : </a:t>
            </a:r>
            <a:r>
              <a:rPr lang="hu-HU" sz="1600" dirty="0" err="1">
                <a:solidFill>
                  <a:schemeClr val="tx1"/>
                </a:solidFill>
              </a:rPr>
              <a:t>string</a:t>
            </a:r>
            <a:endParaRPr lang="hu-HU" sz="1600" dirty="0">
              <a:solidFill>
                <a:schemeClr val="tx1"/>
              </a:solidFill>
            </a:endParaRPr>
          </a:p>
          <a:p>
            <a:r>
              <a:rPr lang="hu-HU" sz="1600" dirty="0">
                <a:solidFill>
                  <a:schemeClr val="tx1"/>
                </a:solidFill>
              </a:rPr>
              <a:t>+ </a:t>
            </a:r>
            <a:r>
              <a:rPr lang="hu-HU" sz="1600" dirty="0" err="1">
                <a:solidFill>
                  <a:schemeClr val="tx1"/>
                </a:solidFill>
              </a:rPr>
              <a:t>getEgyenl</a:t>
            </a:r>
            <a:r>
              <a:rPr lang="hu-HU" sz="1600" dirty="0">
                <a:solidFill>
                  <a:schemeClr val="tx1"/>
                </a:solidFill>
              </a:rPr>
              <a:t>(</a:t>
            </a:r>
            <a:r>
              <a:rPr lang="hu-HU" sz="1600" dirty="0" err="1">
                <a:solidFill>
                  <a:schemeClr val="tx1"/>
                </a:solidFill>
              </a:rPr>
              <a:t>kszám</a:t>
            </a:r>
            <a:r>
              <a:rPr lang="hu-HU" sz="1600" dirty="0">
                <a:solidFill>
                  <a:schemeClr val="tx1"/>
                </a:solidFill>
              </a:rPr>
              <a:t>) : int</a:t>
            </a:r>
          </a:p>
          <a:p>
            <a:r>
              <a:rPr lang="hu-HU" sz="1600" dirty="0">
                <a:solidFill>
                  <a:schemeClr val="tx1"/>
                </a:solidFill>
              </a:rPr>
              <a:t>+ Tranzakció(</a:t>
            </a:r>
            <a:r>
              <a:rPr lang="hu-HU" sz="1600" dirty="0" err="1">
                <a:solidFill>
                  <a:schemeClr val="tx1"/>
                </a:solidFill>
              </a:rPr>
              <a:t>kszám</a:t>
            </a:r>
            <a:r>
              <a:rPr lang="hu-HU" sz="1600" dirty="0">
                <a:solidFill>
                  <a:schemeClr val="tx1"/>
                </a:solidFill>
              </a:rPr>
              <a:t>, összeg) : </a:t>
            </a:r>
            <a:r>
              <a:rPr lang="hu-HU" sz="1600" dirty="0" err="1">
                <a:solidFill>
                  <a:schemeClr val="tx1"/>
                </a:solidFill>
              </a:rPr>
              <a:t>void</a:t>
            </a:r>
            <a:endParaRPr lang="hu-HU" sz="1600" dirty="0">
              <a:solidFill>
                <a:schemeClr val="tx1"/>
              </a:solidFill>
            </a:endParaRPr>
          </a:p>
          <a:p>
            <a:r>
              <a:rPr lang="hu-HU" sz="1600" dirty="0">
                <a:solidFill>
                  <a:schemeClr val="tx1"/>
                </a:solidFill>
              </a:rPr>
              <a:t>+ Keres(</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r>
              <a:rPr lang="hu-HU" sz="1600" dirty="0">
                <a:solidFill>
                  <a:schemeClr val="tx1"/>
                </a:solidFill>
              </a:rPr>
              <a:t>) : </a:t>
            </a:r>
            <a:r>
              <a:rPr lang="hu-HU" sz="1600" dirty="0" err="1">
                <a:solidFill>
                  <a:schemeClr val="tx1"/>
                </a:solidFill>
              </a:rPr>
              <a:t>bool</a:t>
            </a:r>
            <a:r>
              <a:rPr lang="hu-HU" sz="1600" dirty="0">
                <a:solidFill>
                  <a:schemeClr val="tx1"/>
                </a:solidFill>
              </a:rPr>
              <a:t> × Számla</a:t>
            </a:r>
          </a:p>
        </p:txBody>
      </p:sp>
      <p:sp>
        <p:nvSpPr>
          <p:cNvPr id="184" name="Téglalap 183">
            <a:extLst>
              <a:ext uri="{FF2B5EF4-FFF2-40B4-BE49-F238E27FC236}">
                <a16:creationId xmlns:a16="http://schemas.microsoft.com/office/drawing/2014/main" id="{FC114A92-43A6-4696-89C8-2D77D47FF586}"/>
              </a:ext>
            </a:extLst>
          </p:cNvPr>
          <p:cNvSpPr/>
          <p:nvPr/>
        </p:nvSpPr>
        <p:spPr>
          <a:xfrm>
            <a:off x="155835" y="4685138"/>
            <a:ext cx="3401867" cy="2325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85" name="Téglalap 184">
            <a:extLst>
              <a:ext uri="{FF2B5EF4-FFF2-40B4-BE49-F238E27FC236}">
                <a16:creationId xmlns:a16="http://schemas.microsoft.com/office/drawing/2014/main" id="{85746B7A-C0ED-42C1-825D-B33DB00297E9}"/>
              </a:ext>
            </a:extLst>
          </p:cNvPr>
          <p:cNvSpPr/>
          <p:nvPr/>
        </p:nvSpPr>
        <p:spPr>
          <a:xfrm>
            <a:off x="6476587" y="4284043"/>
            <a:ext cx="2511618" cy="158173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Ügyfél</a:t>
            </a:r>
          </a:p>
          <a:p>
            <a:endParaRPr lang="hu-HU" sz="1600" dirty="0">
              <a:solidFill>
                <a:schemeClr val="tx1"/>
              </a:solidFill>
            </a:endParaRPr>
          </a:p>
          <a:p>
            <a:r>
              <a:rPr lang="hu-HU" sz="1600" dirty="0">
                <a:solidFill>
                  <a:schemeClr val="tx1"/>
                </a:solidFill>
              </a:rPr>
              <a:t>+ Pénzfelvétel(</a:t>
            </a:r>
            <a:r>
              <a:rPr lang="hu-HU" sz="1600" dirty="0" err="1">
                <a:solidFill>
                  <a:schemeClr val="tx1"/>
                </a:solidFill>
              </a:rPr>
              <a:t>atm</a:t>
            </a:r>
            <a:r>
              <a:rPr lang="hu-HU" sz="1600" dirty="0">
                <a:solidFill>
                  <a:schemeClr val="tx1"/>
                </a:solidFill>
              </a:rPr>
              <a:t> : ATM)</a:t>
            </a:r>
          </a:p>
          <a:p>
            <a:r>
              <a:rPr lang="hu-HU" sz="1600" dirty="0">
                <a:solidFill>
                  <a:schemeClr val="tx1"/>
                </a:solidFill>
              </a:rPr>
              <a:t>+ </a:t>
            </a:r>
            <a:r>
              <a:rPr lang="hu-HU" sz="1600" dirty="0" err="1">
                <a:solidFill>
                  <a:schemeClr val="tx1"/>
                </a:solidFill>
              </a:rPr>
              <a:t>AdKártya</a:t>
            </a:r>
            <a:r>
              <a:rPr lang="hu-HU" sz="1600" dirty="0">
                <a:solidFill>
                  <a:schemeClr val="tx1"/>
                </a:solidFill>
              </a:rPr>
              <a:t>() : </a:t>
            </a:r>
            <a:r>
              <a:rPr lang="hu-HU" sz="1600" dirty="0" err="1">
                <a:solidFill>
                  <a:schemeClr val="tx1"/>
                </a:solidFill>
              </a:rPr>
              <a:t>Card</a:t>
            </a:r>
            <a:endParaRPr lang="hu-HU" sz="1600" dirty="0">
              <a:solidFill>
                <a:schemeClr val="tx1"/>
              </a:solidFill>
            </a:endParaRPr>
          </a:p>
          <a:p>
            <a:r>
              <a:rPr lang="hu-HU" sz="1600" dirty="0">
                <a:solidFill>
                  <a:schemeClr val="tx1"/>
                </a:solidFill>
              </a:rPr>
              <a:t>+ </a:t>
            </a:r>
            <a:r>
              <a:rPr lang="hu-HU" sz="1600" dirty="0" err="1">
                <a:solidFill>
                  <a:schemeClr val="tx1"/>
                </a:solidFill>
              </a:rPr>
              <a:t>AdPin</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a:solidFill>
                  <a:schemeClr val="tx1"/>
                </a:solidFill>
              </a:rPr>
              <a:t>+ </a:t>
            </a:r>
            <a:r>
              <a:rPr lang="hu-HU" sz="1600" dirty="0" err="1">
                <a:solidFill>
                  <a:schemeClr val="tx1"/>
                </a:solidFill>
              </a:rPr>
              <a:t>AdÖsszeg</a:t>
            </a:r>
            <a:r>
              <a:rPr lang="hu-HU" sz="1600" dirty="0">
                <a:solidFill>
                  <a:schemeClr val="tx1"/>
                </a:solidFill>
              </a:rPr>
              <a:t>() : int</a:t>
            </a:r>
          </a:p>
          <a:p>
            <a:endParaRPr lang="hu-HU" sz="1600" dirty="0">
              <a:solidFill>
                <a:schemeClr val="tx1"/>
              </a:solidFill>
            </a:endParaRPr>
          </a:p>
          <a:p>
            <a:endParaRPr lang="hu-HU" dirty="0">
              <a:solidFill>
                <a:schemeClr val="tx1"/>
              </a:solidFill>
            </a:endParaRPr>
          </a:p>
        </p:txBody>
      </p:sp>
      <p:sp>
        <p:nvSpPr>
          <p:cNvPr id="186" name="Téglalap 185">
            <a:extLst>
              <a:ext uri="{FF2B5EF4-FFF2-40B4-BE49-F238E27FC236}">
                <a16:creationId xmlns:a16="http://schemas.microsoft.com/office/drawing/2014/main" id="{68A37C36-E8D1-452D-8209-962C463EEB2F}"/>
              </a:ext>
            </a:extLst>
          </p:cNvPr>
          <p:cNvSpPr/>
          <p:nvPr/>
        </p:nvSpPr>
        <p:spPr>
          <a:xfrm>
            <a:off x="6476586" y="4590169"/>
            <a:ext cx="2511617" cy="2347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87" name="Téglalap 186">
            <a:extLst>
              <a:ext uri="{FF2B5EF4-FFF2-40B4-BE49-F238E27FC236}">
                <a16:creationId xmlns:a16="http://schemas.microsoft.com/office/drawing/2014/main" id="{FA7E2B1A-BD3F-4381-8B61-D547DB380642}"/>
              </a:ext>
            </a:extLst>
          </p:cNvPr>
          <p:cNvSpPr/>
          <p:nvPr/>
        </p:nvSpPr>
        <p:spPr>
          <a:xfrm>
            <a:off x="3749258" y="2895692"/>
            <a:ext cx="2640596" cy="1325563"/>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Számla</a:t>
            </a:r>
          </a:p>
          <a:p>
            <a:r>
              <a:rPr lang="hu-HU" sz="1600" dirty="0">
                <a:solidFill>
                  <a:schemeClr val="tx1"/>
                </a:solidFill>
              </a:rPr>
              <a:t>- </a:t>
            </a:r>
            <a:r>
              <a:rPr lang="hu-HU" sz="1600" dirty="0" err="1">
                <a:solidFill>
                  <a:schemeClr val="tx1"/>
                </a:solidFill>
              </a:rPr>
              <a:t>szszám</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a:solidFill>
                  <a:schemeClr val="tx1"/>
                </a:solidFill>
              </a:rPr>
              <a:t>- </a:t>
            </a:r>
            <a:r>
              <a:rPr lang="hu-HU" sz="1600" dirty="0" err="1">
                <a:solidFill>
                  <a:schemeClr val="tx1"/>
                </a:solidFill>
              </a:rPr>
              <a:t>egyenl</a:t>
            </a:r>
            <a:r>
              <a:rPr lang="hu-HU" sz="1600" dirty="0">
                <a:solidFill>
                  <a:schemeClr val="tx1"/>
                </a:solidFill>
              </a:rPr>
              <a:t> : int</a:t>
            </a:r>
          </a:p>
          <a:p>
            <a:r>
              <a:rPr lang="hu-HU" sz="1600" dirty="0">
                <a:solidFill>
                  <a:schemeClr val="tx1"/>
                </a:solidFill>
              </a:rPr>
              <a:t>+ </a:t>
            </a:r>
            <a:r>
              <a:rPr lang="hu-HU" sz="1600" dirty="0" err="1">
                <a:solidFill>
                  <a:schemeClr val="tx1"/>
                </a:solidFill>
              </a:rPr>
              <a:t>getEgyenl</a:t>
            </a:r>
            <a:r>
              <a:rPr lang="hu-HU" sz="1600" dirty="0">
                <a:solidFill>
                  <a:schemeClr val="tx1"/>
                </a:solidFill>
              </a:rPr>
              <a:t>() : int</a:t>
            </a:r>
          </a:p>
          <a:p>
            <a:r>
              <a:rPr lang="hu-HU" sz="1600" dirty="0">
                <a:solidFill>
                  <a:schemeClr val="tx1"/>
                </a:solidFill>
              </a:rPr>
              <a:t>+ Módosít(a : int) : </a:t>
            </a:r>
            <a:r>
              <a:rPr lang="hu-HU" sz="1600" dirty="0" err="1">
                <a:solidFill>
                  <a:schemeClr val="tx1"/>
                </a:solidFill>
              </a:rPr>
              <a:t>void</a:t>
            </a:r>
            <a:endParaRPr lang="hu-HU" sz="1600" dirty="0">
              <a:solidFill>
                <a:schemeClr val="tx1"/>
              </a:solidFill>
            </a:endParaRPr>
          </a:p>
        </p:txBody>
      </p:sp>
      <p:sp>
        <p:nvSpPr>
          <p:cNvPr id="188" name="Téglalap 187">
            <a:extLst>
              <a:ext uri="{FF2B5EF4-FFF2-40B4-BE49-F238E27FC236}">
                <a16:creationId xmlns:a16="http://schemas.microsoft.com/office/drawing/2014/main" id="{EB4B5616-5557-471B-9FD2-7E817688B69A}"/>
              </a:ext>
            </a:extLst>
          </p:cNvPr>
          <p:cNvSpPr/>
          <p:nvPr/>
        </p:nvSpPr>
        <p:spPr>
          <a:xfrm>
            <a:off x="3749406" y="3242978"/>
            <a:ext cx="2640478" cy="45991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189" name="Téglalap 188">
            <a:extLst>
              <a:ext uri="{FF2B5EF4-FFF2-40B4-BE49-F238E27FC236}">
                <a16:creationId xmlns:a16="http://schemas.microsoft.com/office/drawing/2014/main" id="{C4A77FFE-72F2-4D44-84B2-95B05A1D521D}"/>
              </a:ext>
            </a:extLst>
          </p:cNvPr>
          <p:cNvSpPr/>
          <p:nvPr/>
        </p:nvSpPr>
        <p:spPr>
          <a:xfrm>
            <a:off x="3749257" y="5313642"/>
            <a:ext cx="2640477" cy="112245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Kártya</a:t>
            </a:r>
          </a:p>
          <a:p>
            <a:r>
              <a:rPr lang="hu-HU" sz="1600" dirty="0">
                <a:solidFill>
                  <a:schemeClr val="tx1"/>
                </a:solidFill>
              </a:rPr>
              <a:t>+ </a:t>
            </a:r>
            <a:r>
              <a:rPr lang="hu-HU" sz="1600" dirty="0" err="1">
                <a:solidFill>
                  <a:schemeClr val="tx1"/>
                </a:solidFill>
              </a:rPr>
              <a:t>kszám</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a:solidFill>
                  <a:schemeClr val="tx1"/>
                </a:solidFill>
              </a:rPr>
              <a:t>- </a:t>
            </a:r>
            <a:r>
              <a:rPr lang="hu-HU" sz="1600" dirty="0" err="1">
                <a:solidFill>
                  <a:schemeClr val="tx1"/>
                </a:solidFill>
              </a:rPr>
              <a:t>pinkód</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a:solidFill>
                  <a:schemeClr val="tx1"/>
                </a:solidFill>
                <a:ea typeface="Arial Unicode MS" pitchFamily="34" charset="-128"/>
                <a:cs typeface="Arial Unicode MS" pitchFamily="34" charset="-128"/>
              </a:rPr>
              <a:t>+ </a:t>
            </a:r>
            <a:r>
              <a:rPr lang="hu-HU" sz="1600" dirty="0" err="1">
                <a:solidFill>
                  <a:schemeClr val="tx1"/>
                </a:solidFill>
                <a:ea typeface="Arial Unicode MS" pitchFamily="34" charset="-128"/>
                <a:cs typeface="Arial Unicode MS" pitchFamily="34" charset="-128"/>
              </a:rPr>
              <a:t>EllenőrizPIN</a:t>
            </a:r>
            <a:r>
              <a:rPr lang="hu-HU" sz="1600" dirty="0">
                <a:solidFill>
                  <a:schemeClr val="tx1"/>
                </a:solidFill>
              </a:rPr>
              <a:t>(</a:t>
            </a:r>
            <a:r>
              <a:rPr lang="hu-HU" sz="1600" dirty="0" err="1">
                <a:solidFill>
                  <a:schemeClr val="tx1"/>
                </a:solidFill>
              </a:rPr>
              <a:t>string</a:t>
            </a:r>
            <a:r>
              <a:rPr lang="hu-HU" sz="1600" dirty="0">
                <a:solidFill>
                  <a:schemeClr val="tx1"/>
                </a:solidFill>
              </a:rPr>
              <a:t>):</a:t>
            </a:r>
            <a:r>
              <a:rPr lang="hu-HU" sz="1600" dirty="0" err="1">
                <a:solidFill>
                  <a:schemeClr val="tx1"/>
                </a:solidFill>
              </a:rPr>
              <a:t>bool</a:t>
            </a:r>
            <a:endParaRPr lang="hu-HU" sz="1600" dirty="0">
              <a:solidFill>
                <a:schemeClr val="tx1"/>
              </a:solidFill>
            </a:endParaRPr>
          </a:p>
        </p:txBody>
      </p:sp>
      <p:sp>
        <p:nvSpPr>
          <p:cNvPr id="190" name="Téglalap 189">
            <a:extLst>
              <a:ext uri="{FF2B5EF4-FFF2-40B4-BE49-F238E27FC236}">
                <a16:creationId xmlns:a16="http://schemas.microsoft.com/office/drawing/2014/main" id="{44CD651F-F6D8-4BD7-8082-3415F329A592}"/>
              </a:ext>
            </a:extLst>
          </p:cNvPr>
          <p:cNvSpPr/>
          <p:nvPr/>
        </p:nvSpPr>
        <p:spPr>
          <a:xfrm>
            <a:off x="3749257" y="5619768"/>
            <a:ext cx="2640478" cy="53521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cxnSp>
        <p:nvCxnSpPr>
          <p:cNvPr id="191" name="Egyenes összekötő 190">
            <a:extLst>
              <a:ext uri="{FF2B5EF4-FFF2-40B4-BE49-F238E27FC236}">
                <a16:creationId xmlns:a16="http://schemas.microsoft.com/office/drawing/2014/main" id="{134608FE-C057-43BA-A3D7-14A2EDFB5115}"/>
              </a:ext>
            </a:extLst>
          </p:cNvPr>
          <p:cNvCxnSpPr>
            <a:cxnSpLocks/>
            <a:stCxn id="194" idx="6"/>
            <a:endCxn id="182" idx="1"/>
          </p:cNvCxnSpPr>
          <p:nvPr/>
        </p:nvCxnSpPr>
        <p:spPr>
          <a:xfrm flipV="1">
            <a:off x="4226291" y="2158053"/>
            <a:ext cx="2250294" cy="2325"/>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Háromszög 191">
            <a:extLst>
              <a:ext uri="{FF2B5EF4-FFF2-40B4-BE49-F238E27FC236}">
                <a16:creationId xmlns:a16="http://schemas.microsoft.com/office/drawing/2014/main" id="{87A19DE5-D6E4-4404-9229-C84BDC90676E}"/>
              </a:ext>
            </a:extLst>
          </p:cNvPr>
          <p:cNvSpPr/>
          <p:nvPr/>
        </p:nvSpPr>
        <p:spPr>
          <a:xfrm rot="16200000">
            <a:off x="4852424" y="1985508"/>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3" name="Szövegdoboz 192">
            <a:extLst>
              <a:ext uri="{FF2B5EF4-FFF2-40B4-BE49-F238E27FC236}">
                <a16:creationId xmlns:a16="http://schemas.microsoft.com/office/drawing/2014/main" id="{086DF5A4-6B35-464D-A4B7-65A3B6084810}"/>
              </a:ext>
            </a:extLst>
          </p:cNvPr>
          <p:cNvSpPr txBox="1"/>
          <p:nvPr/>
        </p:nvSpPr>
        <p:spPr>
          <a:xfrm>
            <a:off x="4933616" y="1881772"/>
            <a:ext cx="732701" cy="338554"/>
          </a:xfrm>
          <a:prstGeom prst="rect">
            <a:avLst/>
          </a:prstGeom>
          <a:noFill/>
        </p:spPr>
        <p:txBody>
          <a:bodyPr wrap="none" rtlCol="0">
            <a:spAutoFit/>
          </a:bodyPr>
          <a:lstStyle/>
          <a:p>
            <a:pPr algn="ctr"/>
            <a:r>
              <a:rPr lang="hu-HU" sz="1600" dirty="0"/>
              <a:t>kérdez</a:t>
            </a:r>
          </a:p>
        </p:txBody>
      </p:sp>
      <p:sp>
        <p:nvSpPr>
          <p:cNvPr id="194" name="Ellipszis 193">
            <a:extLst>
              <a:ext uri="{FF2B5EF4-FFF2-40B4-BE49-F238E27FC236}">
                <a16:creationId xmlns:a16="http://schemas.microsoft.com/office/drawing/2014/main" id="{BA02AF80-61FD-4C20-B61F-5460454AFD68}"/>
              </a:ext>
            </a:extLst>
          </p:cNvPr>
          <p:cNvSpPr/>
          <p:nvPr/>
        </p:nvSpPr>
        <p:spPr>
          <a:xfrm>
            <a:off x="4139268" y="2118880"/>
            <a:ext cx="87023" cy="8299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95" name="Szövegdoboz 194">
            <a:extLst>
              <a:ext uri="{FF2B5EF4-FFF2-40B4-BE49-F238E27FC236}">
                <a16:creationId xmlns:a16="http://schemas.microsoft.com/office/drawing/2014/main" id="{3EB7502A-9C29-4487-ACFD-05789EBDB1EB}"/>
              </a:ext>
            </a:extLst>
          </p:cNvPr>
          <p:cNvSpPr txBox="1"/>
          <p:nvPr/>
        </p:nvSpPr>
        <p:spPr>
          <a:xfrm>
            <a:off x="4127870" y="2148548"/>
            <a:ext cx="958596" cy="338554"/>
          </a:xfrm>
          <a:prstGeom prst="rect">
            <a:avLst/>
          </a:prstGeom>
          <a:noFill/>
        </p:spPr>
        <p:txBody>
          <a:bodyPr wrap="none" rtlCol="0">
            <a:spAutoFit/>
          </a:bodyPr>
          <a:lstStyle/>
          <a:p>
            <a:pPr algn="ctr"/>
            <a:r>
              <a:rPr lang="hu-HU" sz="1600" dirty="0"/>
              <a:t>- központ</a:t>
            </a:r>
          </a:p>
        </p:txBody>
      </p:sp>
      <p:sp>
        <p:nvSpPr>
          <p:cNvPr id="196" name="Háromszög 195">
            <a:extLst>
              <a:ext uri="{FF2B5EF4-FFF2-40B4-BE49-F238E27FC236}">
                <a16:creationId xmlns:a16="http://schemas.microsoft.com/office/drawing/2014/main" id="{01A6CD90-C87E-426D-A58B-A374B386C488}"/>
              </a:ext>
            </a:extLst>
          </p:cNvPr>
          <p:cNvSpPr/>
          <p:nvPr/>
        </p:nvSpPr>
        <p:spPr>
          <a:xfrm rot="10800000">
            <a:off x="515597" y="3760447"/>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97" name="Egyenes összekötő 196">
            <a:extLst>
              <a:ext uri="{FF2B5EF4-FFF2-40B4-BE49-F238E27FC236}">
                <a16:creationId xmlns:a16="http://schemas.microsoft.com/office/drawing/2014/main" id="{29B90535-2423-414E-8967-28D5DD05E63F}"/>
              </a:ext>
            </a:extLst>
          </p:cNvPr>
          <p:cNvCxnSpPr>
            <a:cxnSpLocks/>
            <a:stCxn id="208" idx="2"/>
            <a:endCxn id="201" idx="0"/>
          </p:cNvCxnSpPr>
          <p:nvPr/>
        </p:nvCxnSpPr>
        <p:spPr>
          <a:xfrm>
            <a:off x="862705" y="3124958"/>
            <a:ext cx="1" cy="1129897"/>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8" name="Szövegdoboz 197">
            <a:extLst>
              <a:ext uri="{FF2B5EF4-FFF2-40B4-BE49-F238E27FC236}">
                <a16:creationId xmlns:a16="http://schemas.microsoft.com/office/drawing/2014/main" id="{0CFCB4E9-AB40-439C-87DF-157B11DFB188}"/>
              </a:ext>
            </a:extLst>
          </p:cNvPr>
          <p:cNvSpPr txBox="1"/>
          <p:nvPr/>
        </p:nvSpPr>
        <p:spPr>
          <a:xfrm>
            <a:off x="141922" y="3452991"/>
            <a:ext cx="771365" cy="338554"/>
          </a:xfrm>
          <a:prstGeom prst="rect">
            <a:avLst/>
          </a:prstGeom>
          <a:noFill/>
        </p:spPr>
        <p:txBody>
          <a:bodyPr wrap="none" rtlCol="0">
            <a:spAutoFit/>
          </a:bodyPr>
          <a:lstStyle/>
          <a:p>
            <a:pPr algn="ctr"/>
            <a:r>
              <a:rPr lang="hu-HU" sz="1600" dirty="0"/>
              <a:t>igényel</a:t>
            </a:r>
          </a:p>
        </p:txBody>
      </p:sp>
      <p:sp>
        <p:nvSpPr>
          <p:cNvPr id="199" name="Szövegdoboz 198">
            <a:extLst>
              <a:ext uri="{FF2B5EF4-FFF2-40B4-BE49-F238E27FC236}">
                <a16:creationId xmlns:a16="http://schemas.microsoft.com/office/drawing/2014/main" id="{3F92FF61-A1E2-496D-9403-8F112408F2C6}"/>
              </a:ext>
            </a:extLst>
          </p:cNvPr>
          <p:cNvSpPr txBox="1"/>
          <p:nvPr/>
        </p:nvSpPr>
        <p:spPr>
          <a:xfrm>
            <a:off x="542448" y="4039447"/>
            <a:ext cx="300082" cy="369332"/>
          </a:xfrm>
          <a:prstGeom prst="rect">
            <a:avLst/>
          </a:prstGeom>
          <a:noFill/>
        </p:spPr>
        <p:txBody>
          <a:bodyPr wrap="none" rtlCol="0">
            <a:spAutoFit/>
          </a:bodyPr>
          <a:lstStyle/>
          <a:p>
            <a:r>
              <a:rPr lang="hu-HU" dirty="0"/>
              <a:t>*</a:t>
            </a:r>
          </a:p>
        </p:txBody>
      </p:sp>
      <p:sp>
        <p:nvSpPr>
          <p:cNvPr id="200" name="Szövegdoboz 199">
            <a:extLst>
              <a:ext uri="{FF2B5EF4-FFF2-40B4-BE49-F238E27FC236}">
                <a16:creationId xmlns:a16="http://schemas.microsoft.com/office/drawing/2014/main" id="{A3E19015-383D-445E-BA65-1F5D7F74BB19}"/>
              </a:ext>
            </a:extLst>
          </p:cNvPr>
          <p:cNvSpPr txBox="1"/>
          <p:nvPr/>
        </p:nvSpPr>
        <p:spPr>
          <a:xfrm>
            <a:off x="855260" y="4027522"/>
            <a:ext cx="894284" cy="338554"/>
          </a:xfrm>
          <a:prstGeom prst="rect">
            <a:avLst/>
          </a:prstGeom>
          <a:noFill/>
        </p:spPr>
        <p:txBody>
          <a:bodyPr wrap="none" rtlCol="0">
            <a:spAutoFit/>
          </a:bodyPr>
          <a:lstStyle/>
          <a:p>
            <a:pPr algn="ctr"/>
            <a:r>
              <a:rPr lang="hu-HU" sz="1600" dirty="0"/>
              <a:t>- bankok</a:t>
            </a:r>
          </a:p>
        </p:txBody>
      </p:sp>
      <p:sp>
        <p:nvSpPr>
          <p:cNvPr id="201" name="Ellipszis 200">
            <a:extLst>
              <a:ext uri="{FF2B5EF4-FFF2-40B4-BE49-F238E27FC236}">
                <a16:creationId xmlns:a16="http://schemas.microsoft.com/office/drawing/2014/main" id="{A22D5913-E37B-4B9A-A9DA-0869E5382BFC}"/>
              </a:ext>
            </a:extLst>
          </p:cNvPr>
          <p:cNvSpPr/>
          <p:nvPr/>
        </p:nvSpPr>
        <p:spPr>
          <a:xfrm>
            <a:off x="819194" y="4254855"/>
            <a:ext cx="87023" cy="8299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02" name="Összekötő: szögletes 201">
            <a:extLst>
              <a:ext uri="{FF2B5EF4-FFF2-40B4-BE49-F238E27FC236}">
                <a16:creationId xmlns:a16="http://schemas.microsoft.com/office/drawing/2014/main" id="{7768294F-E265-467B-8145-7EA38E40A537}"/>
              </a:ext>
            </a:extLst>
          </p:cNvPr>
          <p:cNvCxnSpPr>
            <a:cxnSpLocks/>
            <a:stCxn id="183" idx="0"/>
            <a:endCxn id="206" idx="2"/>
          </p:cNvCxnSpPr>
          <p:nvPr/>
        </p:nvCxnSpPr>
        <p:spPr>
          <a:xfrm rot="5400000" flipH="1" flipV="1">
            <a:off x="2415245" y="3130271"/>
            <a:ext cx="648992" cy="176616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Szövegdoboz 202">
            <a:extLst>
              <a:ext uri="{FF2B5EF4-FFF2-40B4-BE49-F238E27FC236}">
                <a16:creationId xmlns:a16="http://schemas.microsoft.com/office/drawing/2014/main" id="{9445E4B3-F1D7-4D32-9EE0-E6ACDDD2DDC6}"/>
              </a:ext>
            </a:extLst>
          </p:cNvPr>
          <p:cNvSpPr txBox="1"/>
          <p:nvPr/>
        </p:nvSpPr>
        <p:spPr>
          <a:xfrm>
            <a:off x="3465091" y="3352886"/>
            <a:ext cx="303288" cy="379591"/>
          </a:xfrm>
          <a:prstGeom prst="rect">
            <a:avLst/>
          </a:prstGeom>
          <a:noFill/>
        </p:spPr>
        <p:txBody>
          <a:bodyPr wrap="none" rtlCol="0">
            <a:spAutoFit/>
          </a:bodyPr>
          <a:lstStyle/>
          <a:p>
            <a:pPr algn="ctr"/>
            <a:r>
              <a:rPr lang="hu-HU" sz="2800" baseline="-10000" dirty="0"/>
              <a:t>*</a:t>
            </a:r>
          </a:p>
        </p:txBody>
      </p:sp>
      <p:sp>
        <p:nvSpPr>
          <p:cNvPr id="204" name="Háromszög 203">
            <a:extLst>
              <a:ext uri="{FF2B5EF4-FFF2-40B4-BE49-F238E27FC236}">
                <a16:creationId xmlns:a16="http://schemas.microsoft.com/office/drawing/2014/main" id="{2D645EC4-54FC-487F-BBA1-053DC6FD463E}"/>
              </a:ext>
            </a:extLst>
          </p:cNvPr>
          <p:cNvSpPr/>
          <p:nvPr/>
        </p:nvSpPr>
        <p:spPr>
          <a:xfrm rot="5400000">
            <a:off x="2919339" y="3461728"/>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5" name="Szövegdoboz 204">
            <a:extLst>
              <a:ext uri="{FF2B5EF4-FFF2-40B4-BE49-F238E27FC236}">
                <a16:creationId xmlns:a16="http://schemas.microsoft.com/office/drawing/2014/main" id="{8972C981-4268-4CFF-9674-4241708EBC4C}"/>
              </a:ext>
            </a:extLst>
          </p:cNvPr>
          <p:cNvSpPr txBox="1"/>
          <p:nvPr/>
        </p:nvSpPr>
        <p:spPr>
          <a:xfrm>
            <a:off x="2826096" y="3699727"/>
            <a:ext cx="948914" cy="338554"/>
          </a:xfrm>
          <a:prstGeom prst="rect">
            <a:avLst/>
          </a:prstGeom>
          <a:noFill/>
        </p:spPr>
        <p:txBody>
          <a:bodyPr wrap="none" rtlCol="0">
            <a:spAutoFit/>
          </a:bodyPr>
          <a:lstStyle/>
          <a:p>
            <a:pPr algn="ctr"/>
            <a:r>
              <a:rPr lang="hu-HU" sz="1600" dirty="0"/>
              <a:t>- számlák</a:t>
            </a:r>
          </a:p>
        </p:txBody>
      </p:sp>
      <p:sp>
        <p:nvSpPr>
          <p:cNvPr id="206" name="Ellipszis 205">
            <a:extLst>
              <a:ext uri="{FF2B5EF4-FFF2-40B4-BE49-F238E27FC236}">
                <a16:creationId xmlns:a16="http://schemas.microsoft.com/office/drawing/2014/main" id="{CDD3832D-DCF2-48F0-811D-001A3547A3C1}"/>
              </a:ext>
            </a:extLst>
          </p:cNvPr>
          <p:cNvSpPr/>
          <p:nvPr/>
        </p:nvSpPr>
        <p:spPr>
          <a:xfrm>
            <a:off x="3622825" y="3649699"/>
            <a:ext cx="92197" cy="78319"/>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07" name="Szövegdoboz 206">
            <a:extLst>
              <a:ext uri="{FF2B5EF4-FFF2-40B4-BE49-F238E27FC236}">
                <a16:creationId xmlns:a16="http://schemas.microsoft.com/office/drawing/2014/main" id="{61CD577A-C7B0-42E4-9237-11DCDCC07A87}"/>
              </a:ext>
            </a:extLst>
          </p:cNvPr>
          <p:cNvSpPr txBox="1"/>
          <p:nvPr/>
        </p:nvSpPr>
        <p:spPr>
          <a:xfrm>
            <a:off x="2350495" y="3341094"/>
            <a:ext cx="623825" cy="338554"/>
          </a:xfrm>
          <a:prstGeom prst="rect">
            <a:avLst/>
          </a:prstGeom>
          <a:noFill/>
        </p:spPr>
        <p:txBody>
          <a:bodyPr wrap="none" rtlCol="0">
            <a:spAutoFit/>
          </a:bodyPr>
          <a:lstStyle/>
          <a:p>
            <a:pPr algn="ctr"/>
            <a:r>
              <a:rPr lang="hu-HU" sz="1600" dirty="0"/>
              <a:t>vezet</a:t>
            </a:r>
          </a:p>
        </p:txBody>
      </p:sp>
      <p:sp>
        <p:nvSpPr>
          <p:cNvPr id="208" name="Szövegdoboz 207">
            <a:extLst>
              <a:ext uri="{FF2B5EF4-FFF2-40B4-BE49-F238E27FC236}">
                <a16:creationId xmlns:a16="http://schemas.microsoft.com/office/drawing/2014/main" id="{E1D4EF65-3A95-4F30-9A4D-8149BA71A7FA}"/>
              </a:ext>
            </a:extLst>
          </p:cNvPr>
          <p:cNvSpPr txBox="1"/>
          <p:nvPr/>
        </p:nvSpPr>
        <p:spPr>
          <a:xfrm>
            <a:off x="743922" y="2755626"/>
            <a:ext cx="237566" cy="369332"/>
          </a:xfrm>
          <a:prstGeom prst="rect">
            <a:avLst/>
          </a:prstGeom>
          <a:noFill/>
        </p:spPr>
        <p:txBody>
          <a:bodyPr wrap="none" rtlCol="0">
            <a:spAutoFit/>
          </a:bodyPr>
          <a:lstStyle/>
          <a:p>
            <a:r>
              <a:rPr lang="hu-HU" dirty="0"/>
              <a:t> </a:t>
            </a:r>
          </a:p>
        </p:txBody>
      </p:sp>
      <p:cxnSp>
        <p:nvCxnSpPr>
          <p:cNvPr id="209" name="Összekötő: szögletes 208">
            <a:extLst>
              <a:ext uri="{FF2B5EF4-FFF2-40B4-BE49-F238E27FC236}">
                <a16:creationId xmlns:a16="http://schemas.microsoft.com/office/drawing/2014/main" id="{2FEF4473-2214-4DB7-86E4-89D6F80CC1D1}"/>
              </a:ext>
            </a:extLst>
          </p:cNvPr>
          <p:cNvCxnSpPr>
            <a:cxnSpLocks/>
            <a:stCxn id="183" idx="2"/>
            <a:endCxn id="189" idx="1"/>
          </p:cNvCxnSpPr>
          <p:nvPr/>
        </p:nvCxnSpPr>
        <p:spPr>
          <a:xfrm rot="16200000" flipH="1">
            <a:off x="2695488" y="4821097"/>
            <a:ext cx="214939" cy="1892600"/>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0" name="Szövegdoboz 209">
            <a:extLst>
              <a:ext uri="{FF2B5EF4-FFF2-40B4-BE49-F238E27FC236}">
                <a16:creationId xmlns:a16="http://schemas.microsoft.com/office/drawing/2014/main" id="{262826D6-9D8F-48EC-97C5-B4A185609191}"/>
              </a:ext>
            </a:extLst>
          </p:cNvPr>
          <p:cNvSpPr txBox="1"/>
          <p:nvPr/>
        </p:nvSpPr>
        <p:spPr>
          <a:xfrm>
            <a:off x="3463935" y="5578018"/>
            <a:ext cx="303288" cy="379591"/>
          </a:xfrm>
          <a:prstGeom prst="rect">
            <a:avLst/>
          </a:prstGeom>
          <a:noFill/>
        </p:spPr>
        <p:txBody>
          <a:bodyPr wrap="none" rtlCol="0">
            <a:spAutoFit/>
          </a:bodyPr>
          <a:lstStyle/>
          <a:p>
            <a:pPr algn="ctr"/>
            <a:r>
              <a:rPr lang="hu-HU" sz="2800" baseline="-10000" dirty="0"/>
              <a:t>*</a:t>
            </a:r>
          </a:p>
        </p:txBody>
      </p:sp>
      <p:cxnSp>
        <p:nvCxnSpPr>
          <p:cNvPr id="214" name="Egyenes összekötő 213">
            <a:extLst>
              <a:ext uri="{FF2B5EF4-FFF2-40B4-BE49-F238E27FC236}">
                <a16:creationId xmlns:a16="http://schemas.microsoft.com/office/drawing/2014/main" id="{9777B1FE-C10D-4BA1-9C07-3A023CDEBF34}"/>
              </a:ext>
            </a:extLst>
          </p:cNvPr>
          <p:cNvCxnSpPr>
            <a:cxnSpLocks/>
            <a:stCxn id="217" idx="0"/>
            <a:endCxn id="187" idx="2"/>
          </p:cNvCxnSpPr>
          <p:nvPr/>
        </p:nvCxnSpPr>
        <p:spPr>
          <a:xfrm flipV="1">
            <a:off x="5069556" y="4221255"/>
            <a:ext cx="0" cy="1001390"/>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5" name="Szövegdoboz 214">
            <a:extLst>
              <a:ext uri="{FF2B5EF4-FFF2-40B4-BE49-F238E27FC236}">
                <a16:creationId xmlns:a16="http://schemas.microsoft.com/office/drawing/2014/main" id="{F745339F-1234-4141-B5A6-26DEB53A07F6}"/>
              </a:ext>
            </a:extLst>
          </p:cNvPr>
          <p:cNvSpPr txBox="1"/>
          <p:nvPr/>
        </p:nvSpPr>
        <p:spPr>
          <a:xfrm>
            <a:off x="4708958" y="5041802"/>
            <a:ext cx="300082" cy="369332"/>
          </a:xfrm>
          <a:prstGeom prst="rect">
            <a:avLst/>
          </a:prstGeom>
          <a:noFill/>
        </p:spPr>
        <p:txBody>
          <a:bodyPr wrap="none" rtlCol="0">
            <a:spAutoFit/>
          </a:bodyPr>
          <a:lstStyle/>
          <a:p>
            <a:r>
              <a:rPr lang="hu-HU" dirty="0"/>
              <a:t>*</a:t>
            </a:r>
          </a:p>
        </p:txBody>
      </p:sp>
      <p:sp>
        <p:nvSpPr>
          <p:cNvPr id="216" name="Szövegdoboz 215">
            <a:extLst>
              <a:ext uri="{FF2B5EF4-FFF2-40B4-BE49-F238E27FC236}">
                <a16:creationId xmlns:a16="http://schemas.microsoft.com/office/drawing/2014/main" id="{06B6ED37-5FAF-4AC3-9865-1177A94C8AD1}"/>
              </a:ext>
            </a:extLst>
          </p:cNvPr>
          <p:cNvSpPr txBox="1"/>
          <p:nvPr/>
        </p:nvSpPr>
        <p:spPr>
          <a:xfrm>
            <a:off x="5073456" y="4985671"/>
            <a:ext cx="902619" cy="338554"/>
          </a:xfrm>
          <a:prstGeom prst="rect">
            <a:avLst/>
          </a:prstGeom>
          <a:noFill/>
        </p:spPr>
        <p:txBody>
          <a:bodyPr wrap="none" rtlCol="0">
            <a:spAutoFit/>
          </a:bodyPr>
          <a:lstStyle/>
          <a:p>
            <a:pPr algn="ctr"/>
            <a:r>
              <a:rPr lang="hu-HU" sz="1600" dirty="0"/>
              <a:t>- kártyák</a:t>
            </a:r>
          </a:p>
        </p:txBody>
      </p:sp>
      <p:sp>
        <p:nvSpPr>
          <p:cNvPr id="217" name="Ellipszis 216">
            <a:extLst>
              <a:ext uri="{FF2B5EF4-FFF2-40B4-BE49-F238E27FC236}">
                <a16:creationId xmlns:a16="http://schemas.microsoft.com/office/drawing/2014/main" id="{94F3D766-BDF3-4F58-AF94-C373FD2434CB}"/>
              </a:ext>
            </a:extLst>
          </p:cNvPr>
          <p:cNvSpPr/>
          <p:nvPr/>
        </p:nvSpPr>
        <p:spPr>
          <a:xfrm>
            <a:off x="5023457" y="5222645"/>
            <a:ext cx="92197" cy="78319"/>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18" name="Összekötő: szögletes 217">
            <a:extLst>
              <a:ext uri="{FF2B5EF4-FFF2-40B4-BE49-F238E27FC236}">
                <a16:creationId xmlns:a16="http://schemas.microsoft.com/office/drawing/2014/main" id="{1C0B32B0-BB72-430B-8B80-224F54956517}"/>
              </a:ext>
            </a:extLst>
          </p:cNvPr>
          <p:cNvCxnSpPr>
            <a:cxnSpLocks/>
            <a:stCxn id="227" idx="3"/>
            <a:endCxn id="242" idx="2"/>
          </p:cNvCxnSpPr>
          <p:nvPr/>
        </p:nvCxnSpPr>
        <p:spPr>
          <a:xfrm flipV="1">
            <a:off x="6371788" y="5880094"/>
            <a:ext cx="700079" cy="566721"/>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9" name="Háromszög 218">
            <a:extLst>
              <a:ext uri="{FF2B5EF4-FFF2-40B4-BE49-F238E27FC236}">
                <a16:creationId xmlns:a16="http://schemas.microsoft.com/office/drawing/2014/main" id="{6505856E-E1A9-428A-839E-212B11ECCD86}"/>
              </a:ext>
            </a:extLst>
          </p:cNvPr>
          <p:cNvSpPr/>
          <p:nvPr/>
        </p:nvSpPr>
        <p:spPr>
          <a:xfrm rot="16200000">
            <a:off x="6435245" y="6504174"/>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0" name="Szövegdoboz 219">
            <a:extLst>
              <a:ext uri="{FF2B5EF4-FFF2-40B4-BE49-F238E27FC236}">
                <a16:creationId xmlns:a16="http://schemas.microsoft.com/office/drawing/2014/main" id="{228971AD-D702-4606-A460-ED5255967AA8}"/>
              </a:ext>
            </a:extLst>
          </p:cNvPr>
          <p:cNvSpPr txBox="1"/>
          <p:nvPr/>
        </p:nvSpPr>
        <p:spPr>
          <a:xfrm>
            <a:off x="6352964" y="6162708"/>
            <a:ext cx="303288" cy="379591"/>
          </a:xfrm>
          <a:prstGeom prst="rect">
            <a:avLst/>
          </a:prstGeom>
          <a:noFill/>
        </p:spPr>
        <p:txBody>
          <a:bodyPr wrap="none" rtlCol="0">
            <a:spAutoFit/>
          </a:bodyPr>
          <a:lstStyle/>
          <a:p>
            <a:pPr algn="ctr"/>
            <a:r>
              <a:rPr lang="hu-HU" sz="2800" baseline="-10000" dirty="0"/>
              <a:t>*</a:t>
            </a:r>
          </a:p>
        </p:txBody>
      </p:sp>
      <p:cxnSp>
        <p:nvCxnSpPr>
          <p:cNvPr id="221" name="Összekötő: szögletes 220">
            <a:extLst>
              <a:ext uri="{FF2B5EF4-FFF2-40B4-BE49-F238E27FC236}">
                <a16:creationId xmlns:a16="http://schemas.microsoft.com/office/drawing/2014/main" id="{3C405710-C129-430A-88C3-F2A6F6972D0F}"/>
              </a:ext>
            </a:extLst>
          </p:cNvPr>
          <p:cNvCxnSpPr>
            <a:cxnSpLocks/>
            <a:stCxn id="226" idx="0"/>
            <a:endCxn id="188" idx="3"/>
          </p:cNvCxnSpPr>
          <p:nvPr/>
        </p:nvCxnSpPr>
        <p:spPr>
          <a:xfrm rot="16200000" flipV="1">
            <a:off x="6263409" y="3599410"/>
            <a:ext cx="792290" cy="539339"/>
          </a:xfrm>
          <a:prstGeom prst="bentConnector2">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Háromszög 221">
            <a:extLst>
              <a:ext uri="{FF2B5EF4-FFF2-40B4-BE49-F238E27FC236}">
                <a16:creationId xmlns:a16="http://schemas.microsoft.com/office/drawing/2014/main" id="{25C69D32-2447-4BFE-94F8-F987550213B8}"/>
              </a:ext>
            </a:extLst>
          </p:cNvPr>
          <p:cNvSpPr/>
          <p:nvPr/>
        </p:nvSpPr>
        <p:spPr>
          <a:xfrm rot="16200000">
            <a:off x="6414184" y="3290201"/>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3" name="Szövegdoboz 222">
            <a:extLst>
              <a:ext uri="{FF2B5EF4-FFF2-40B4-BE49-F238E27FC236}">
                <a16:creationId xmlns:a16="http://schemas.microsoft.com/office/drawing/2014/main" id="{FCBA9FDB-B604-484C-8948-8706C565AC4E}"/>
              </a:ext>
            </a:extLst>
          </p:cNvPr>
          <p:cNvSpPr txBox="1"/>
          <p:nvPr/>
        </p:nvSpPr>
        <p:spPr>
          <a:xfrm>
            <a:off x="6350398" y="3424166"/>
            <a:ext cx="303288" cy="379591"/>
          </a:xfrm>
          <a:prstGeom prst="rect">
            <a:avLst/>
          </a:prstGeom>
          <a:noFill/>
        </p:spPr>
        <p:txBody>
          <a:bodyPr wrap="none" rtlCol="0">
            <a:spAutoFit/>
          </a:bodyPr>
          <a:lstStyle/>
          <a:p>
            <a:pPr algn="ctr"/>
            <a:r>
              <a:rPr lang="hu-HU" sz="2800" baseline="-10000" dirty="0"/>
              <a:t>*</a:t>
            </a:r>
          </a:p>
        </p:txBody>
      </p:sp>
      <p:sp>
        <p:nvSpPr>
          <p:cNvPr id="224" name="Szövegdoboz 223">
            <a:extLst>
              <a:ext uri="{FF2B5EF4-FFF2-40B4-BE49-F238E27FC236}">
                <a16:creationId xmlns:a16="http://schemas.microsoft.com/office/drawing/2014/main" id="{8A172B7D-4979-4733-A55E-34A23A1949D9}"/>
              </a:ext>
            </a:extLst>
          </p:cNvPr>
          <p:cNvSpPr txBox="1"/>
          <p:nvPr/>
        </p:nvSpPr>
        <p:spPr>
          <a:xfrm>
            <a:off x="6656526" y="3997510"/>
            <a:ext cx="303288" cy="379591"/>
          </a:xfrm>
          <a:prstGeom prst="rect">
            <a:avLst/>
          </a:prstGeom>
          <a:noFill/>
        </p:spPr>
        <p:txBody>
          <a:bodyPr wrap="none" rtlCol="0">
            <a:spAutoFit/>
          </a:bodyPr>
          <a:lstStyle/>
          <a:p>
            <a:pPr algn="ctr"/>
            <a:r>
              <a:rPr lang="hu-HU" sz="2800" baseline="-10000" dirty="0"/>
              <a:t>*</a:t>
            </a:r>
          </a:p>
        </p:txBody>
      </p:sp>
      <p:sp>
        <p:nvSpPr>
          <p:cNvPr id="225" name="Szövegdoboz 224">
            <a:extLst>
              <a:ext uri="{FF2B5EF4-FFF2-40B4-BE49-F238E27FC236}">
                <a16:creationId xmlns:a16="http://schemas.microsoft.com/office/drawing/2014/main" id="{5C242878-7218-47BD-A3D8-0A754D5BEA56}"/>
              </a:ext>
            </a:extLst>
          </p:cNvPr>
          <p:cNvSpPr txBox="1"/>
          <p:nvPr/>
        </p:nvSpPr>
        <p:spPr>
          <a:xfrm>
            <a:off x="6494756" y="3172173"/>
            <a:ext cx="1128772" cy="338554"/>
          </a:xfrm>
          <a:prstGeom prst="rect">
            <a:avLst/>
          </a:prstGeom>
          <a:noFill/>
        </p:spPr>
        <p:txBody>
          <a:bodyPr wrap="none" rtlCol="0">
            <a:spAutoFit/>
          </a:bodyPr>
          <a:lstStyle/>
          <a:p>
            <a:pPr algn="ctr"/>
            <a:r>
              <a:rPr lang="hu-HU" sz="1600" dirty="0"/>
              <a:t>rendelkezik</a:t>
            </a:r>
          </a:p>
        </p:txBody>
      </p:sp>
      <p:sp>
        <p:nvSpPr>
          <p:cNvPr id="226" name="Szövegdoboz 225">
            <a:extLst>
              <a:ext uri="{FF2B5EF4-FFF2-40B4-BE49-F238E27FC236}">
                <a16:creationId xmlns:a16="http://schemas.microsoft.com/office/drawing/2014/main" id="{1CBEF5BD-C69D-46D1-BAFD-3F4A8C6C2548}"/>
              </a:ext>
            </a:extLst>
          </p:cNvPr>
          <p:cNvSpPr txBox="1"/>
          <p:nvPr/>
        </p:nvSpPr>
        <p:spPr>
          <a:xfrm>
            <a:off x="6810440" y="4265225"/>
            <a:ext cx="237566" cy="369332"/>
          </a:xfrm>
          <a:prstGeom prst="rect">
            <a:avLst/>
          </a:prstGeom>
          <a:noFill/>
        </p:spPr>
        <p:txBody>
          <a:bodyPr wrap="none" rtlCol="0">
            <a:spAutoFit/>
          </a:bodyPr>
          <a:lstStyle/>
          <a:p>
            <a:r>
              <a:rPr lang="hu-HU" dirty="0"/>
              <a:t> </a:t>
            </a:r>
          </a:p>
        </p:txBody>
      </p:sp>
      <p:sp>
        <p:nvSpPr>
          <p:cNvPr id="227" name="Szövegdoboz 226">
            <a:extLst>
              <a:ext uri="{FF2B5EF4-FFF2-40B4-BE49-F238E27FC236}">
                <a16:creationId xmlns:a16="http://schemas.microsoft.com/office/drawing/2014/main" id="{48747328-21F0-4FE3-A6D8-1C0D579A8652}"/>
              </a:ext>
            </a:extLst>
          </p:cNvPr>
          <p:cNvSpPr txBox="1"/>
          <p:nvPr/>
        </p:nvSpPr>
        <p:spPr>
          <a:xfrm>
            <a:off x="6134222" y="6262149"/>
            <a:ext cx="237566" cy="369332"/>
          </a:xfrm>
          <a:prstGeom prst="rect">
            <a:avLst/>
          </a:prstGeom>
          <a:noFill/>
        </p:spPr>
        <p:txBody>
          <a:bodyPr wrap="none" rtlCol="0">
            <a:spAutoFit/>
          </a:bodyPr>
          <a:lstStyle/>
          <a:p>
            <a:r>
              <a:rPr lang="hu-HU" dirty="0"/>
              <a:t> </a:t>
            </a:r>
          </a:p>
        </p:txBody>
      </p:sp>
      <p:sp>
        <p:nvSpPr>
          <p:cNvPr id="228" name="Szövegdoboz 227">
            <a:extLst>
              <a:ext uri="{FF2B5EF4-FFF2-40B4-BE49-F238E27FC236}">
                <a16:creationId xmlns:a16="http://schemas.microsoft.com/office/drawing/2014/main" id="{75EB94B2-4106-4396-8AB6-991B44A45F0F}"/>
              </a:ext>
            </a:extLst>
          </p:cNvPr>
          <p:cNvSpPr txBox="1"/>
          <p:nvPr/>
        </p:nvSpPr>
        <p:spPr>
          <a:xfrm>
            <a:off x="7165802" y="3996575"/>
            <a:ext cx="303288" cy="379591"/>
          </a:xfrm>
          <a:prstGeom prst="rect">
            <a:avLst/>
          </a:prstGeom>
          <a:noFill/>
        </p:spPr>
        <p:txBody>
          <a:bodyPr wrap="none" rtlCol="0">
            <a:spAutoFit/>
          </a:bodyPr>
          <a:lstStyle/>
          <a:p>
            <a:pPr algn="ctr"/>
            <a:r>
              <a:rPr lang="hu-HU" sz="2800" baseline="-10000" dirty="0"/>
              <a:t>*</a:t>
            </a:r>
          </a:p>
        </p:txBody>
      </p:sp>
      <p:cxnSp>
        <p:nvCxnSpPr>
          <p:cNvPr id="229" name="Egyenes összekötő 228">
            <a:extLst>
              <a:ext uri="{FF2B5EF4-FFF2-40B4-BE49-F238E27FC236}">
                <a16:creationId xmlns:a16="http://schemas.microsoft.com/office/drawing/2014/main" id="{2EE072C3-BFDE-4753-A7A9-8F503D47B358}"/>
              </a:ext>
            </a:extLst>
          </p:cNvPr>
          <p:cNvCxnSpPr>
            <a:cxnSpLocks/>
            <a:stCxn id="238" idx="0"/>
            <a:endCxn id="239" idx="2"/>
          </p:cNvCxnSpPr>
          <p:nvPr/>
        </p:nvCxnSpPr>
        <p:spPr>
          <a:xfrm flipV="1">
            <a:off x="8447472" y="2650021"/>
            <a:ext cx="0" cy="16190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0" name="Egyenes összekötő 229">
            <a:extLst>
              <a:ext uri="{FF2B5EF4-FFF2-40B4-BE49-F238E27FC236}">
                <a16:creationId xmlns:a16="http://schemas.microsoft.com/office/drawing/2014/main" id="{2F104101-1927-4087-BFB0-3E0C93986940}"/>
              </a:ext>
            </a:extLst>
          </p:cNvPr>
          <p:cNvCxnSpPr>
            <a:cxnSpLocks/>
          </p:cNvCxnSpPr>
          <p:nvPr/>
        </p:nvCxnSpPr>
        <p:spPr>
          <a:xfrm>
            <a:off x="7433265" y="3092586"/>
            <a:ext cx="103022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1" name="Szövegdoboz 230">
            <a:extLst>
              <a:ext uri="{FF2B5EF4-FFF2-40B4-BE49-F238E27FC236}">
                <a16:creationId xmlns:a16="http://schemas.microsoft.com/office/drawing/2014/main" id="{D8E1D01A-054D-4C6D-942B-63B39C29EC42}"/>
              </a:ext>
            </a:extLst>
          </p:cNvPr>
          <p:cNvSpPr txBox="1"/>
          <p:nvPr/>
        </p:nvSpPr>
        <p:spPr>
          <a:xfrm>
            <a:off x="7521987" y="3035913"/>
            <a:ext cx="857415" cy="338554"/>
          </a:xfrm>
          <a:prstGeom prst="rect">
            <a:avLst/>
          </a:prstGeom>
          <a:noFill/>
        </p:spPr>
        <p:txBody>
          <a:bodyPr wrap="none" rtlCol="0">
            <a:spAutoFit/>
          </a:bodyPr>
          <a:lstStyle/>
          <a:p>
            <a:pPr algn="ctr"/>
            <a:r>
              <a:rPr lang="hu-HU" sz="1600" dirty="0"/>
              <a:t>{</a:t>
            </a:r>
            <a:r>
              <a:rPr lang="hu-HU" sz="1600" i="1" dirty="0" err="1"/>
              <a:t>subset</a:t>
            </a:r>
            <a:r>
              <a:rPr lang="hu-HU" sz="1600" dirty="0"/>
              <a:t>}</a:t>
            </a:r>
          </a:p>
        </p:txBody>
      </p:sp>
      <p:sp>
        <p:nvSpPr>
          <p:cNvPr id="232" name="Szövegdoboz 231">
            <a:extLst>
              <a:ext uri="{FF2B5EF4-FFF2-40B4-BE49-F238E27FC236}">
                <a16:creationId xmlns:a16="http://schemas.microsoft.com/office/drawing/2014/main" id="{8FD6AE9E-CAAB-48C7-9379-4D8C672E3E82}"/>
              </a:ext>
            </a:extLst>
          </p:cNvPr>
          <p:cNvSpPr txBox="1"/>
          <p:nvPr/>
        </p:nvSpPr>
        <p:spPr>
          <a:xfrm>
            <a:off x="8420848" y="2814666"/>
            <a:ext cx="597856" cy="338554"/>
          </a:xfrm>
          <a:prstGeom prst="rect">
            <a:avLst/>
          </a:prstGeom>
          <a:noFill/>
        </p:spPr>
        <p:txBody>
          <a:bodyPr wrap="none" rtlCol="0">
            <a:spAutoFit/>
          </a:bodyPr>
          <a:lstStyle/>
          <a:p>
            <a:pPr algn="ctr"/>
            <a:r>
              <a:rPr lang="hu-HU" sz="1600" dirty="0"/>
              <a:t>kezel</a:t>
            </a:r>
          </a:p>
        </p:txBody>
      </p:sp>
      <p:cxnSp>
        <p:nvCxnSpPr>
          <p:cNvPr id="233" name="Egyenes összekötő 232">
            <a:extLst>
              <a:ext uri="{FF2B5EF4-FFF2-40B4-BE49-F238E27FC236}">
                <a16:creationId xmlns:a16="http://schemas.microsoft.com/office/drawing/2014/main" id="{640E4509-A22D-40A6-8E0A-97028497EB01}"/>
              </a:ext>
            </a:extLst>
          </p:cNvPr>
          <p:cNvCxnSpPr>
            <a:cxnSpLocks/>
            <a:stCxn id="243" idx="0"/>
            <a:endCxn id="244" idx="2"/>
          </p:cNvCxnSpPr>
          <p:nvPr/>
        </p:nvCxnSpPr>
        <p:spPr>
          <a:xfrm flipH="1" flipV="1">
            <a:off x="7402638" y="2634221"/>
            <a:ext cx="992" cy="1660081"/>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4" name="Háromszög 233">
            <a:extLst>
              <a:ext uri="{FF2B5EF4-FFF2-40B4-BE49-F238E27FC236}">
                <a16:creationId xmlns:a16="http://schemas.microsoft.com/office/drawing/2014/main" id="{5447C8D9-A1DA-4E3B-A623-8F422CD76966}"/>
              </a:ext>
            </a:extLst>
          </p:cNvPr>
          <p:cNvSpPr/>
          <p:nvPr/>
        </p:nvSpPr>
        <p:spPr>
          <a:xfrm>
            <a:off x="6950192" y="2741813"/>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5" name="Háromszög 234">
            <a:extLst>
              <a:ext uri="{FF2B5EF4-FFF2-40B4-BE49-F238E27FC236}">
                <a16:creationId xmlns:a16="http://schemas.microsoft.com/office/drawing/2014/main" id="{BFE62900-3D1F-4CB2-AB74-99A049F580EA}"/>
              </a:ext>
            </a:extLst>
          </p:cNvPr>
          <p:cNvSpPr/>
          <p:nvPr/>
        </p:nvSpPr>
        <p:spPr>
          <a:xfrm>
            <a:off x="8587105" y="2736864"/>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6" name="Szövegdoboz 235">
            <a:extLst>
              <a:ext uri="{FF2B5EF4-FFF2-40B4-BE49-F238E27FC236}">
                <a16:creationId xmlns:a16="http://schemas.microsoft.com/office/drawing/2014/main" id="{B78F846C-4A27-482C-967F-BB960899ABA6}"/>
              </a:ext>
            </a:extLst>
          </p:cNvPr>
          <p:cNvSpPr txBox="1"/>
          <p:nvPr/>
        </p:nvSpPr>
        <p:spPr>
          <a:xfrm>
            <a:off x="7379401" y="3961782"/>
            <a:ext cx="980653" cy="338554"/>
          </a:xfrm>
          <a:prstGeom prst="rect">
            <a:avLst/>
          </a:prstGeom>
          <a:noFill/>
        </p:spPr>
        <p:txBody>
          <a:bodyPr wrap="none" rtlCol="0">
            <a:spAutoFit/>
          </a:bodyPr>
          <a:lstStyle/>
          <a:p>
            <a:pPr algn="ctr"/>
            <a:r>
              <a:rPr lang="hu-HU" sz="1600" dirty="0"/>
              <a:t>{</a:t>
            </a:r>
            <a:r>
              <a:rPr lang="hu-HU" sz="1600" i="1" dirty="0" err="1"/>
              <a:t>ordered</a:t>
            </a:r>
            <a:r>
              <a:rPr lang="hu-HU" sz="1600" dirty="0"/>
              <a:t>}</a:t>
            </a:r>
          </a:p>
        </p:txBody>
      </p:sp>
      <p:sp>
        <p:nvSpPr>
          <p:cNvPr id="237" name="Szövegdoboz 236">
            <a:extLst>
              <a:ext uri="{FF2B5EF4-FFF2-40B4-BE49-F238E27FC236}">
                <a16:creationId xmlns:a16="http://schemas.microsoft.com/office/drawing/2014/main" id="{129B9EE7-BB9A-42DE-BA7B-4B4969BB472B}"/>
              </a:ext>
            </a:extLst>
          </p:cNvPr>
          <p:cNvSpPr txBox="1"/>
          <p:nvPr/>
        </p:nvSpPr>
        <p:spPr>
          <a:xfrm>
            <a:off x="6591368" y="2809403"/>
            <a:ext cx="841897" cy="338554"/>
          </a:xfrm>
          <a:prstGeom prst="rect">
            <a:avLst/>
          </a:prstGeom>
          <a:noFill/>
        </p:spPr>
        <p:txBody>
          <a:bodyPr wrap="none" rtlCol="0">
            <a:spAutoFit/>
          </a:bodyPr>
          <a:lstStyle/>
          <a:p>
            <a:pPr algn="ctr"/>
            <a:r>
              <a:rPr lang="hu-HU" sz="1600" dirty="0" err="1"/>
              <a:t>sorbaáll</a:t>
            </a:r>
            <a:endParaRPr lang="hu-HU" sz="1600" dirty="0"/>
          </a:p>
        </p:txBody>
      </p:sp>
      <p:sp>
        <p:nvSpPr>
          <p:cNvPr id="238" name="Szövegdoboz 237">
            <a:extLst>
              <a:ext uri="{FF2B5EF4-FFF2-40B4-BE49-F238E27FC236}">
                <a16:creationId xmlns:a16="http://schemas.microsoft.com/office/drawing/2014/main" id="{ABC30329-B4E0-4081-9ECE-45233A6BB1D5}"/>
              </a:ext>
            </a:extLst>
          </p:cNvPr>
          <p:cNvSpPr txBox="1"/>
          <p:nvPr/>
        </p:nvSpPr>
        <p:spPr>
          <a:xfrm>
            <a:off x="8328689" y="4269051"/>
            <a:ext cx="237566" cy="369332"/>
          </a:xfrm>
          <a:prstGeom prst="rect">
            <a:avLst/>
          </a:prstGeom>
          <a:noFill/>
        </p:spPr>
        <p:txBody>
          <a:bodyPr wrap="none" rtlCol="0">
            <a:spAutoFit/>
          </a:bodyPr>
          <a:lstStyle/>
          <a:p>
            <a:r>
              <a:rPr lang="hu-HU" dirty="0"/>
              <a:t> </a:t>
            </a:r>
          </a:p>
        </p:txBody>
      </p:sp>
      <p:sp>
        <p:nvSpPr>
          <p:cNvPr id="239" name="Szövegdoboz 238">
            <a:extLst>
              <a:ext uri="{FF2B5EF4-FFF2-40B4-BE49-F238E27FC236}">
                <a16:creationId xmlns:a16="http://schemas.microsoft.com/office/drawing/2014/main" id="{E48977A9-859C-4F94-95C8-8633CABAEB0C}"/>
              </a:ext>
            </a:extLst>
          </p:cNvPr>
          <p:cNvSpPr txBox="1"/>
          <p:nvPr/>
        </p:nvSpPr>
        <p:spPr>
          <a:xfrm>
            <a:off x="8328689" y="2280689"/>
            <a:ext cx="237566" cy="369332"/>
          </a:xfrm>
          <a:prstGeom prst="rect">
            <a:avLst/>
          </a:prstGeom>
          <a:noFill/>
        </p:spPr>
        <p:txBody>
          <a:bodyPr wrap="none" rtlCol="0">
            <a:spAutoFit/>
          </a:bodyPr>
          <a:lstStyle/>
          <a:p>
            <a:r>
              <a:rPr lang="hu-HU" dirty="0"/>
              <a:t> </a:t>
            </a:r>
          </a:p>
        </p:txBody>
      </p:sp>
      <p:sp>
        <p:nvSpPr>
          <p:cNvPr id="242" name="Szövegdoboz 241">
            <a:extLst>
              <a:ext uri="{FF2B5EF4-FFF2-40B4-BE49-F238E27FC236}">
                <a16:creationId xmlns:a16="http://schemas.microsoft.com/office/drawing/2014/main" id="{6575E3E1-CC60-4987-A1AB-4B8EFEFCF4AE}"/>
              </a:ext>
            </a:extLst>
          </p:cNvPr>
          <p:cNvSpPr txBox="1"/>
          <p:nvPr/>
        </p:nvSpPr>
        <p:spPr>
          <a:xfrm>
            <a:off x="6953084" y="5510762"/>
            <a:ext cx="237566" cy="369332"/>
          </a:xfrm>
          <a:prstGeom prst="rect">
            <a:avLst/>
          </a:prstGeom>
          <a:noFill/>
        </p:spPr>
        <p:txBody>
          <a:bodyPr wrap="none" rtlCol="0">
            <a:spAutoFit/>
          </a:bodyPr>
          <a:lstStyle/>
          <a:p>
            <a:r>
              <a:rPr lang="hu-HU" dirty="0"/>
              <a:t> </a:t>
            </a:r>
          </a:p>
        </p:txBody>
      </p:sp>
      <p:sp>
        <p:nvSpPr>
          <p:cNvPr id="243" name="Szövegdoboz 242">
            <a:extLst>
              <a:ext uri="{FF2B5EF4-FFF2-40B4-BE49-F238E27FC236}">
                <a16:creationId xmlns:a16="http://schemas.microsoft.com/office/drawing/2014/main" id="{04C0438A-1419-47C6-A408-4CC7ECA6F60B}"/>
              </a:ext>
            </a:extLst>
          </p:cNvPr>
          <p:cNvSpPr txBox="1"/>
          <p:nvPr/>
        </p:nvSpPr>
        <p:spPr>
          <a:xfrm>
            <a:off x="7284847" y="4294302"/>
            <a:ext cx="237566" cy="369332"/>
          </a:xfrm>
          <a:prstGeom prst="rect">
            <a:avLst/>
          </a:prstGeom>
          <a:noFill/>
        </p:spPr>
        <p:txBody>
          <a:bodyPr wrap="none" rtlCol="0">
            <a:spAutoFit/>
          </a:bodyPr>
          <a:lstStyle/>
          <a:p>
            <a:r>
              <a:rPr lang="hu-HU" dirty="0"/>
              <a:t> </a:t>
            </a:r>
          </a:p>
        </p:txBody>
      </p:sp>
      <p:sp>
        <p:nvSpPr>
          <p:cNvPr id="244" name="Szövegdoboz 243">
            <a:extLst>
              <a:ext uri="{FF2B5EF4-FFF2-40B4-BE49-F238E27FC236}">
                <a16:creationId xmlns:a16="http://schemas.microsoft.com/office/drawing/2014/main" id="{B5434195-4FA2-4A4C-A24C-DED9C272A372}"/>
              </a:ext>
            </a:extLst>
          </p:cNvPr>
          <p:cNvSpPr txBox="1"/>
          <p:nvPr/>
        </p:nvSpPr>
        <p:spPr>
          <a:xfrm>
            <a:off x="7283855" y="2264889"/>
            <a:ext cx="237566" cy="369332"/>
          </a:xfrm>
          <a:prstGeom prst="rect">
            <a:avLst/>
          </a:prstGeom>
          <a:noFill/>
        </p:spPr>
        <p:txBody>
          <a:bodyPr wrap="none" rtlCol="0">
            <a:spAutoFit/>
          </a:bodyPr>
          <a:lstStyle/>
          <a:p>
            <a:r>
              <a:rPr lang="hu-HU" dirty="0"/>
              <a:t> </a:t>
            </a:r>
          </a:p>
        </p:txBody>
      </p:sp>
      <p:sp>
        <p:nvSpPr>
          <p:cNvPr id="256" name="Szövegdoboz 255">
            <a:extLst>
              <a:ext uri="{FF2B5EF4-FFF2-40B4-BE49-F238E27FC236}">
                <a16:creationId xmlns:a16="http://schemas.microsoft.com/office/drawing/2014/main" id="{E318A81C-C58F-4F8D-B672-6D2050FFED84}"/>
              </a:ext>
            </a:extLst>
          </p:cNvPr>
          <p:cNvSpPr txBox="1"/>
          <p:nvPr/>
        </p:nvSpPr>
        <p:spPr>
          <a:xfrm>
            <a:off x="2757851" y="5823627"/>
            <a:ext cx="828175" cy="338554"/>
          </a:xfrm>
          <a:prstGeom prst="rect">
            <a:avLst/>
          </a:prstGeom>
          <a:noFill/>
        </p:spPr>
        <p:txBody>
          <a:bodyPr wrap="none" rtlCol="0">
            <a:spAutoFit/>
          </a:bodyPr>
          <a:lstStyle/>
          <a:p>
            <a:pPr algn="ctr"/>
            <a:r>
              <a:rPr lang="hu-HU" sz="1600" dirty="0"/>
              <a:t>birtokol</a:t>
            </a:r>
          </a:p>
        </p:txBody>
      </p:sp>
      <p:sp>
        <p:nvSpPr>
          <p:cNvPr id="258" name="Háromszög 257">
            <a:extLst>
              <a:ext uri="{FF2B5EF4-FFF2-40B4-BE49-F238E27FC236}">
                <a16:creationId xmlns:a16="http://schemas.microsoft.com/office/drawing/2014/main" id="{DEDDDE5F-0855-4B25-8702-88073720D4AA}"/>
              </a:ext>
            </a:extLst>
          </p:cNvPr>
          <p:cNvSpPr/>
          <p:nvPr/>
        </p:nvSpPr>
        <p:spPr>
          <a:xfrm rot="5400000">
            <a:off x="3519648" y="5948290"/>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Szövegdoboz 67">
            <a:extLst>
              <a:ext uri="{FF2B5EF4-FFF2-40B4-BE49-F238E27FC236}">
                <a16:creationId xmlns:a16="http://schemas.microsoft.com/office/drawing/2014/main" id="{D1EFEFA8-92BC-470F-B654-95B01ACA189C}"/>
              </a:ext>
            </a:extLst>
          </p:cNvPr>
          <p:cNvSpPr txBox="1"/>
          <p:nvPr/>
        </p:nvSpPr>
        <p:spPr>
          <a:xfrm>
            <a:off x="7854942" y="2633687"/>
            <a:ext cx="512961" cy="338554"/>
          </a:xfrm>
          <a:prstGeom prst="rect">
            <a:avLst/>
          </a:prstGeom>
          <a:noFill/>
        </p:spPr>
        <p:txBody>
          <a:bodyPr wrap="none" rtlCol="0">
            <a:spAutoFit/>
          </a:bodyPr>
          <a:lstStyle/>
          <a:p>
            <a:pPr algn="ctr"/>
            <a:r>
              <a:rPr lang="hu-HU" sz="1600" dirty="0" err="1"/>
              <a:t>atm</a:t>
            </a:r>
            <a:endParaRPr lang="hu-HU" sz="1600" dirty="0"/>
          </a:p>
        </p:txBody>
      </p:sp>
      <p:sp>
        <p:nvSpPr>
          <p:cNvPr id="69" name="Szövegdoboz 68">
            <a:extLst>
              <a:ext uri="{FF2B5EF4-FFF2-40B4-BE49-F238E27FC236}">
                <a16:creationId xmlns:a16="http://schemas.microsoft.com/office/drawing/2014/main" id="{DF872758-4606-48C9-8749-3454010F7092}"/>
              </a:ext>
            </a:extLst>
          </p:cNvPr>
          <p:cNvSpPr txBox="1"/>
          <p:nvPr/>
        </p:nvSpPr>
        <p:spPr>
          <a:xfrm>
            <a:off x="6528407" y="6382345"/>
            <a:ext cx="801631" cy="338554"/>
          </a:xfrm>
          <a:prstGeom prst="rect">
            <a:avLst/>
          </a:prstGeom>
          <a:noFill/>
        </p:spPr>
        <p:txBody>
          <a:bodyPr wrap="none" rtlCol="0">
            <a:spAutoFit/>
          </a:bodyPr>
          <a:lstStyle/>
          <a:p>
            <a:pPr algn="ctr"/>
            <a:r>
              <a:rPr lang="hu-HU" sz="1600" dirty="0"/>
              <a:t>használ</a:t>
            </a:r>
          </a:p>
        </p:txBody>
      </p:sp>
      <p:sp>
        <p:nvSpPr>
          <p:cNvPr id="70" name="Téglalap: szamárfül 69">
            <a:extLst>
              <a:ext uri="{FF2B5EF4-FFF2-40B4-BE49-F238E27FC236}">
                <a16:creationId xmlns:a16="http://schemas.microsoft.com/office/drawing/2014/main" id="{8C2EFD64-8C3D-45AE-B928-BA305D6405EE}"/>
              </a:ext>
            </a:extLst>
          </p:cNvPr>
          <p:cNvSpPr/>
          <p:nvPr/>
        </p:nvSpPr>
        <p:spPr>
          <a:xfrm rot="16200000">
            <a:off x="2068325" y="-556644"/>
            <a:ext cx="569793" cy="3651232"/>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l, bank := Keres(</a:t>
            </a:r>
            <a:r>
              <a:rPr lang="hu-HU" sz="1600" dirty="0" err="1">
                <a:solidFill>
                  <a:schemeClr val="tx1"/>
                </a:solidFill>
              </a:rPr>
              <a:t>kszám</a:t>
            </a:r>
            <a:r>
              <a:rPr lang="hu-HU" sz="1600" dirty="0">
                <a:solidFill>
                  <a:schemeClr val="tx1"/>
                </a:solidFill>
              </a:rPr>
              <a:t>)</a:t>
            </a:r>
          </a:p>
          <a:p>
            <a:r>
              <a:rPr lang="hu-HU" sz="1600" b="1" dirty="0" err="1">
                <a:solidFill>
                  <a:schemeClr val="tx1"/>
                </a:solidFill>
              </a:rPr>
              <a:t>if</a:t>
            </a:r>
            <a:r>
              <a:rPr lang="hu-HU" sz="1600" b="1" dirty="0">
                <a:solidFill>
                  <a:schemeClr val="tx1"/>
                </a:solidFill>
              </a:rPr>
              <a:t> </a:t>
            </a:r>
            <a:r>
              <a:rPr lang="hu-HU" sz="1600" dirty="0">
                <a:solidFill>
                  <a:schemeClr val="tx1"/>
                </a:solidFill>
              </a:rPr>
              <a:t>l</a:t>
            </a:r>
            <a:r>
              <a:rPr lang="hu-HU" sz="1600" b="1" dirty="0">
                <a:solidFill>
                  <a:schemeClr val="tx1"/>
                </a:solidFill>
              </a:rPr>
              <a:t> </a:t>
            </a:r>
            <a:r>
              <a:rPr lang="hu-HU" sz="1600" b="1" dirty="0" err="1">
                <a:solidFill>
                  <a:schemeClr val="tx1"/>
                </a:solidFill>
              </a:rPr>
              <a:t>then</a:t>
            </a:r>
            <a:r>
              <a:rPr lang="hu-HU" sz="1600" b="1" dirty="0">
                <a:solidFill>
                  <a:schemeClr val="tx1"/>
                </a:solidFill>
              </a:rPr>
              <a:t> </a:t>
            </a:r>
            <a:r>
              <a:rPr lang="hu-HU" sz="1600" dirty="0" err="1">
                <a:solidFill>
                  <a:schemeClr val="tx1"/>
                </a:solidFill>
              </a:rPr>
              <a:t>bank.Tranzakció</a:t>
            </a:r>
            <a:r>
              <a:rPr lang="hu-HU" sz="1600" dirty="0">
                <a:solidFill>
                  <a:schemeClr val="tx1"/>
                </a:solidFill>
              </a:rPr>
              <a:t>(</a:t>
            </a:r>
            <a:r>
              <a:rPr lang="hu-HU" sz="1600" dirty="0" err="1">
                <a:solidFill>
                  <a:schemeClr val="tx1"/>
                </a:solidFill>
              </a:rPr>
              <a:t>kszám</a:t>
            </a:r>
            <a:r>
              <a:rPr lang="hu-HU" sz="1600" dirty="0">
                <a:solidFill>
                  <a:schemeClr val="tx1"/>
                </a:solidFill>
              </a:rPr>
              <a:t>, összeg)</a:t>
            </a:r>
            <a:endParaRPr lang="hu-HU" sz="1600" b="1" dirty="0">
              <a:solidFill>
                <a:schemeClr val="tx1"/>
              </a:solidFill>
            </a:endParaRPr>
          </a:p>
        </p:txBody>
      </p:sp>
      <p:sp>
        <p:nvSpPr>
          <p:cNvPr id="71" name="Ellipszis 70">
            <a:extLst>
              <a:ext uri="{FF2B5EF4-FFF2-40B4-BE49-F238E27FC236}">
                <a16:creationId xmlns:a16="http://schemas.microsoft.com/office/drawing/2014/main" id="{B4B28C89-CFC1-4C11-8A20-4F6F83BEB64E}"/>
              </a:ext>
            </a:extLst>
          </p:cNvPr>
          <p:cNvSpPr/>
          <p:nvPr/>
        </p:nvSpPr>
        <p:spPr>
          <a:xfrm>
            <a:off x="3981345" y="2619604"/>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72" name="Egyenes összekötő 71">
            <a:extLst>
              <a:ext uri="{FF2B5EF4-FFF2-40B4-BE49-F238E27FC236}">
                <a16:creationId xmlns:a16="http://schemas.microsoft.com/office/drawing/2014/main" id="{5D7D8EA4-ABF4-4947-81E8-A118E2749C28}"/>
              </a:ext>
            </a:extLst>
          </p:cNvPr>
          <p:cNvCxnSpPr>
            <a:cxnSpLocks/>
            <a:stCxn id="71" idx="0"/>
          </p:cNvCxnSpPr>
          <p:nvPr/>
        </p:nvCxnSpPr>
        <p:spPr>
          <a:xfrm flipV="1">
            <a:off x="4024857" y="1541646"/>
            <a:ext cx="0" cy="107795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3" name="Ellipszis 72">
            <a:extLst>
              <a:ext uri="{FF2B5EF4-FFF2-40B4-BE49-F238E27FC236}">
                <a16:creationId xmlns:a16="http://schemas.microsoft.com/office/drawing/2014/main" id="{13564806-5611-44EB-A315-2854ABAE2056}"/>
              </a:ext>
            </a:extLst>
          </p:cNvPr>
          <p:cNvSpPr/>
          <p:nvPr/>
        </p:nvSpPr>
        <p:spPr>
          <a:xfrm>
            <a:off x="2900586" y="2366782"/>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74" name="Egyenes összekötő 73">
            <a:extLst>
              <a:ext uri="{FF2B5EF4-FFF2-40B4-BE49-F238E27FC236}">
                <a16:creationId xmlns:a16="http://schemas.microsoft.com/office/drawing/2014/main" id="{B0A7C20F-E503-43D0-AD12-E1ABA8FAE0EB}"/>
              </a:ext>
            </a:extLst>
          </p:cNvPr>
          <p:cNvCxnSpPr>
            <a:cxnSpLocks/>
          </p:cNvCxnSpPr>
          <p:nvPr/>
        </p:nvCxnSpPr>
        <p:spPr>
          <a:xfrm flipV="1">
            <a:off x="2936174" y="909889"/>
            <a:ext cx="0" cy="143732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5" name="Téglalap: szamárfül 74">
            <a:extLst>
              <a:ext uri="{FF2B5EF4-FFF2-40B4-BE49-F238E27FC236}">
                <a16:creationId xmlns:a16="http://schemas.microsoft.com/office/drawing/2014/main" id="{7FB840CE-AE7D-48E1-800C-5D13951AA565}"/>
              </a:ext>
            </a:extLst>
          </p:cNvPr>
          <p:cNvSpPr/>
          <p:nvPr/>
        </p:nvSpPr>
        <p:spPr>
          <a:xfrm rot="16200000">
            <a:off x="1764990" y="-1266967"/>
            <a:ext cx="569794" cy="3825654"/>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l, bank := Keres(</a:t>
            </a:r>
            <a:r>
              <a:rPr lang="hu-HU" sz="1600" dirty="0" err="1">
                <a:solidFill>
                  <a:schemeClr val="tx1"/>
                </a:solidFill>
              </a:rPr>
              <a:t>kszám</a:t>
            </a:r>
            <a:r>
              <a:rPr lang="hu-HU" sz="1600" dirty="0">
                <a:solidFill>
                  <a:schemeClr val="tx1"/>
                </a:solidFill>
              </a:rPr>
              <a:t>)</a:t>
            </a:r>
          </a:p>
          <a:p>
            <a:r>
              <a:rPr lang="hu-HU" sz="1600" b="1" dirty="0" err="1">
                <a:solidFill>
                  <a:schemeClr val="tx1"/>
                </a:solidFill>
              </a:rPr>
              <a:t>if</a:t>
            </a:r>
            <a:r>
              <a:rPr lang="hu-HU" sz="1600" b="1" dirty="0">
                <a:solidFill>
                  <a:schemeClr val="tx1"/>
                </a:solidFill>
              </a:rPr>
              <a:t> </a:t>
            </a:r>
            <a:r>
              <a:rPr lang="hu-HU" sz="1600" dirty="0">
                <a:solidFill>
                  <a:schemeClr val="tx1"/>
                </a:solidFill>
              </a:rPr>
              <a:t>l</a:t>
            </a:r>
            <a:r>
              <a:rPr lang="hu-HU" sz="1600" b="1" dirty="0">
                <a:solidFill>
                  <a:schemeClr val="tx1"/>
                </a:solidFill>
              </a:rPr>
              <a:t> </a:t>
            </a:r>
            <a:r>
              <a:rPr lang="hu-HU" sz="1600" b="1" dirty="0" err="1">
                <a:solidFill>
                  <a:schemeClr val="tx1"/>
                </a:solidFill>
              </a:rPr>
              <a:t>then</a:t>
            </a:r>
            <a:r>
              <a:rPr lang="hu-HU" sz="1600" b="1" dirty="0">
                <a:solidFill>
                  <a:schemeClr val="tx1"/>
                </a:solidFill>
              </a:rPr>
              <a:t> </a:t>
            </a:r>
            <a:r>
              <a:rPr lang="hu-HU" sz="1600" b="1" dirty="0" err="1">
                <a:solidFill>
                  <a:schemeClr val="tx1"/>
                </a:solidFill>
              </a:rPr>
              <a:t>return</a:t>
            </a:r>
            <a:r>
              <a:rPr lang="hu-HU" sz="1600" b="1" dirty="0">
                <a:solidFill>
                  <a:schemeClr val="tx1"/>
                </a:solidFill>
              </a:rPr>
              <a:t> </a:t>
            </a:r>
            <a:r>
              <a:rPr lang="hu-HU" sz="1600" dirty="0" err="1">
                <a:solidFill>
                  <a:schemeClr val="tx1"/>
                </a:solidFill>
              </a:rPr>
              <a:t>bank.getEgyenl</a:t>
            </a:r>
            <a:r>
              <a:rPr lang="hu-HU" sz="1600" dirty="0">
                <a:solidFill>
                  <a:schemeClr val="tx1"/>
                </a:solidFill>
              </a:rPr>
              <a:t>(</a:t>
            </a:r>
            <a:r>
              <a:rPr lang="hu-HU" sz="1600" dirty="0" err="1">
                <a:solidFill>
                  <a:schemeClr val="tx1"/>
                </a:solidFill>
              </a:rPr>
              <a:t>kszám</a:t>
            </a:r>
            <a:r>
              <a:rPr lang="hu-HU" sz="1600" dirty="0">
                <a:solidFill>
                  <a:schemeClr val="tx1"/>
                </a:solidFill>
              </a:rPr>
              <a:t>)</a:t>
            </a:r>
          </a:p>
        </p:txBody>
      </p:sp>
      <p:sp>
        <p:nvSpPr>
          <p:cNvPr id="76" name="Ellipszis 75">
            <a:extLst>
              <a:ext uri="{FF2B5EF4-FFF2-40B4-BE49-F238E27FC236}">
                <a16:creationId xmlns:a16="http://schemas.microsoft.com/office/drawing/2014/main" id="{D8AEEA5B-CD3E-45CC-9D8F-4893FBF4E205}"/>
              </a:ext>
            </a:extLst>
          </p:cNvPr>
          <p:cNvSpPr/>
          <p:nvPr/>
        </p:nvSpPr>
        <p:spPr>
          <a:xfrm>
            <a:off x="8861236" y="2397658"/>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77" name="Egyenes összekötő 76">
            <a:extLst>
              <a:ext uri="{FF2B5EF4-FFF2-40B4-BE49-F238E27FC236}">
                <a16:creationId xmlns:a16="http://schemas.microsoft.com/office/drawing/2014/main" id="{7B5175A9-9AC7-4236-97B5-37415EF1718D}"/>
              </a:ext>
            </a:extLst>
          </p:cNvPr>
          <p:cNvCxnSpPr>
            <a:cxnSpLocks/>
            <a:stCxn id="76" idx="0"/>
          </p:cNvCxnSpPr>
          <p:nvPr/>
        </p:nvCxnSpPr>
        <p:spPr>
          <a:xfrm flipV="1">
            <a:off x="8904748" y="1829413"/>
            <a:ext cx="0" cy="56824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8" name="Téglalap: szamárfül 77">
            <a:extLst>
              <a:ext uri="{FF2B5EF4-FFF2-40B4-BE49-F238E27FC236}">
                <a16:creationId xmlns:a16="http://schemas.microsoft.com/office/drawing/2014/main" id="{2953A683-3FBC-42C1-9F35-0C92C39849B1}"/>
              </a:ext>
            </a:extLst>
          </p:cNvPr>
          <p:cNvSpPr/>
          <p:nvPr/>
        </p:nvSpPr>
        <p:spPr>
          <a:xfrm rot="16200000">
            <a:off x="6095818" y="-1112271"/>
            <a:ext cx="1759367" cy="4083768"/>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kártya := </a:t>
            </a:r>
            <a:r>
              <a:rPr lang="hu-HU" sz="1600" dirty="0" err="1">
                <a:solidFill>
                  <a:schemeClr val="tx1"/>
                </a:solidFill>
              </a:rPr>
              <a:t>c.AdKártya</a:t>
            </a:r>
            <a:r>
              <a:rPr lang="hu-HU" sz="1600" dirty="0">
                <a:solidFill>
                  <a:schemeClr val="tx1"/>
                </a:solidFill>
              </a:rPr>
              <a:t>()</a:t>
            </a:r>
          </a:p>
          <a:p>
            <a:r>
              <a:rPr lang="hu-HU" sz="1600" b="1" dirty="0" err="1">
                <a:solidFill>
                  <a:schemeClr val="tx1"/>
                </a:solidFill>
              </a:rPr>
              <a:t>if</a:t>
            </a:r>
            <a:r>
              <a:rPr lang="hu-HU" sz="1600" b="1" dirty="0">
                <a:solidFill>
                  <a:schemeClr val="tx1"/>
                </a:solidFill>
              </a:rPr>
              <a:t> </a:t>
            </a:r>
            <a:r>
              <a:rPr lang="hu-HU" sz="1600" dirty="0" err="1">
                <a:solidFill>
                  <a:schemeClr val="tx1"/>
                </a:solidFill>
              </a:rPr>
              <a:t>kártya</a:t>
            </a:r>
            <a:r>
              <a:rPr lang="hu-HU" sz="1600" b="1" dirty="0" err="1">
                <a:solidFill>
                  <a:schemeClr val="tx1"/>
                </a:solidFill>
              </a:rPr>
              <a:t>.</a:t>
            </a:r>
            <a:r>
              <a:rPr lang="hu-HU" sz="1600" dirty="0" err="1">
                <a:solidFill>
                  <a:schemeClr val="tx1"/>
                </a:solidFill>
                <a:ea typeface="Arial Unicode MS" pitchFamily="34" charset="-128"/>
                <a:cs typeface="Arial Unicode MS" pitchFamily="34" charset="-128"/>
              </a:rPr>
              <a:t>EllenőrizPIN</a:t>
            </a:r>
            <a:r>
              <a:rPr lang="hu-HU" sz="1600" dirty="0">
                <a:solidFill>
                  <a:schemeClr val="tx1"/>
                </a:solidFill>
              </a:rPr>
              <a:t>(</a:t>
            </a:r>
            <a:r>
              <a:rPr lang="hu-HU" sz="1600" dirty="0" err="1">
                <a:solidFill>
                  <a:schemeClr val="tx1"/>
                </a:solidFill>
              </a:rPr>
              <a:t>c.adPin</a:t>
            </a:r>
            <a:r>
              <a:rPr lang="hu-HU" sz="1600" dirty="0">
                <a:solidFill>
                  <a:schemeClr val="tx1"/>
                </a:solidFill>
              </a:rPr>
              <a:t>()) </a:t>
            </a:r>
            <a:r>
              <a:rPr lang="hu-HU" sz="1600" b="1" dirty="0" err="1">
                <a:solidFill>
                  <a:schemeClr val="tx1"/>
                </a:solidFill>
              </a:rPr>
              <a:t>then</a:t>
            </a:r>
            <a:endParaRPr lang="hu-HU" sz="1600" b="1" dirty="0">
              <a:solidFill>
                <a:schemeClr val="tx1"/>
              </a:solidFill>
            </a:endParaRPr>
          </a:p>
          <a:p>
            <a:r>
              <a:rPr lang="hu-HU" sz="1600" dirty="0">
                <a:solidFill>
                  <a:schemeClr val="tx1"/>
                </a:solidFill>
              </a:rPr>
              <a:t>    a := </a:t>
            </a:r>
            <a:r>
              <a:rPr lang="hu-HU" sz="1600" dirty="0" err="1">
                <a:solidFill>
                  <a:schemeClr val="tx1"/>
                </a:solidFill>
              </a:rPr>
              <a:t>c.AdÖsszeg</a:t>
            </a:r>
            <a:r>
              <a:rPr lang="hu-HU" sz="1600" dirty="0">
                <a:solidFill>
                  <a:schemeClr val="tx1"/>
                </a:solidFill>
              </a:rPr>
              <a:t>()</a:t>
            </a:r>
          </a:p>
          <a:p>
            <a:r>
              <a:rPr lang="hu-HU" sz="1600" b="1" dirty="0">
                <a:solidFill>
                  <a:schemeClr val="tx1"/>
                </a:solidFill>
              </a:rPr>
              <a:t>    </a:t>
            </a:r>
            <a:r>
              <a:rPr lang="hu-HU" sz="1600" b="1" dirty="0" err="1">
                <a:solidFill>
                  <a:schemeClr val="tx1"/>
                </a:solidFill>
              </a:rPr>
              <a:t>if</a:t>
            </a:r>
            <a:r>
              <a:rPr lang="hu-HU" sz="1600" dirty="0">
                <a:solidFill>
                  <a:schemeClr val="tx1"/>
                </a:solidFill>
              </a:rPr>
              <a:t> </a:t>
            </a:r>
            <a:r>
              <a:rPr lang="hu-HU" sz="1600" dirty="0" err="1">
                <a:solidFill>
                  <a:schemeClr val="tx1"/>
                </a:solidFill>
              </a:rPr>
              <a:t>központ.getEgyenl</a:t>
            </a:r>
            <a:r>
              <a:rPr lang="hu-HU" sz="1600" dirty="0">
                <a:solidFill>
                  <a:schemeClr val="tx1"/>
                </a:solidFill>
              </a:rPr>
              <a:t>(</a:t>
            </a:r>
            <a:r>
              <a:rPr lang="hu-HU" sz="1600" dirty="0" err="1">
                <a:solidFill>
                  <a:schemeClr val="tx1"/>
                </a:solidFill>
              </a:rPr>
              <a:t>kártya.kszám</a:t>
            </a:r>
            <a:r>
              <a:rPr lang="hu-HU" sz="1600" dirty="0">
                <a:solidFill>
                  <a:schemeClr val="tx1"/>
                </a:solidFill>
              </a:rPr>
              <a:t>)≥a </a:t>
            </a:r>
            <a:r>
              <a:rPr lang="hu-HU" sz="1600" b="1" dirty="0" err="1">
                <a:solidFill>
                  <a:schemeClr val="tx1"/>
                </a:solidFill>
              </a:rPr>
              <a:t>then</a:t>
            </a:r>
            <a:endParaRPr lang="hu-HU" sz="1600" b="1" dirty="0">
              <a:solidFill>
                <a:schemeClr val="tx1"/>
              </a:solidFill>
            </a:endParaRPr>
          </a:p>
          <a:p>
            <a:r>
              <a:rPr lang="hu-HU" sz="1600" dirty="0">
                <a:solidFill>
                  <a:schemeClr val="tx1"/>
                </a:solidFill>
              </a:rPr>
              <a:t>        </a:t>
            </a:r>
            <a:r>
              <a:rPr lang="hu-HU" sz="1600" dirty="0" err="1">
                <a:solidFill>
                  <a:schemeClr val="tx1"/>
                </a:solidFill>
              </a:rPr>
              <a:t>központ.Tranzakció</a:t>
            </a:r>
            <a:r>
              <a:rPr lang="hu-HU" sz="1600" dirty="0">
                <a:solidFill>
                  <a:schemeClr val="tx1"/>
                </a:solidFill>
              </a:rPr>
              <a:t>(</a:t>
            </a:r>
            <a:r>
              <a:rPr lang="hu-HU" sz="1600" dirty="0" err="1">
                <a:solidFill>
                  <a:schemeClr val="tx1"/>
                </a:solidFill>
              </a:rPr>
              <a:t>kártya.kszám</a:t>
            </a:r>
            <a:r>
              <a:rPr lang="hu-HU" sz="1600" dirty="0">
                <a:solidFill>
                  <a:schemeClr val="tx1"/>
                </a:solidFill>
              </a:rPr>
              <a:t>, - a)</a:t>
            </a:r>
            <a:r>
              <a:rPr lang="hu-HU" sz="1600" b="1" dirty="0">
                <a:solidFill>
                  <a:schemeClr val="tx1"/>
                </a:solidFill>
              </a:rPr>
              <a:t> </a:t>
            </a:r>
          </a:p>
          <a:p>
            <a:r>
              <a:rPr lang="hu-HU" sz="1600" b="1" dirty="0">
                <a:solidFill>
                  <a:schemeClr val="tx1"/>
                </a:solidFill>
              </a:rPr>
              <a:t>    </a:t>
            </a:r>
            <a:r>
              <a:rPr lang="hu-HU" sz="1600" b="1" dirty="0" err="1">
                <a:solidFill>
                  <a:schemeClr val="tx1"/>
                </a:solidFill>
              </a:rPr>
              <a:t>endif</a:t>
            </a:r>
            <a:endParaRPr lang="hu-HU" sz="1600" b="1" dirty="0">
              <a:solidFill>
                <a:schemeClr val="tx1"/>
              </a:solidFill>
            </a:endParaRPr>
          </a:p>
          <a:p>
            <a:r>
              <a:rPr lang="hu-HU" sz="1600" b="1" dirty="0" err="1">
                <a:solidFill>
                  <a:schemeClr val="tx1"/>
                </a:solidFill>
              </a:rPr>
              <a:t>endif</a:t>
            </a:r>
            <a:endParaRPr lang="hu-HU" sz="1600" dirty="0">
              <a:solidFill>
                <a:schemeClr val="tx1"/>
              </a:solidFill>
            </a:endParaRPr>
          </a:p>
        </p:txBody>
      </p:sp>
      <p:sp>
        <p:nvSpPr>
          <p:cNvPr id="79" name="Téglalap: szamárfül 78">
            <a:extLst>
              <a:ext uri="{FF2B5EF4-FFF2-40B4-BE49-F238E27FC236}">
                <a16:creationId xmlns:a16="http://schemas.microsoft.com/office/drawing/2014/main" id="{F702663B-9FC7-42B0-B52E-102152C416DE}"/>
              </a:ext>
            </a:extLst>
          </p:cNvPr>
          <p:cNvSpPr/>
          <p:nvPr/>
        </p:nvSpPr>
        <p:spPr>
          <a:xfrm rot="16200000">
            <a:off x="2062242" y="5164807"/>
            <a:ext cx="480591" cy="264209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l, számla := Keres(</a:t>
            </a:r>
            <a:r>
              <a:rPr lang="hu-HU" sz="1600" dirty="0" err="1">
                <a:solidFill>
                  <a:schemeClr val="tx1"/>
                </a:solidFill>
              </a:rPr>
              <a:t>kszám</a:t>
            </a:r>
            <a:r>
              <a:rPr lang="hu-HU" sz="1600" dirty="0">
                <a:solidFill>
                  <a:schemeClr val="tx1"/>
                </a:solidFill>
              </a:rPr>
              <a:t>) </a:t>
            </a:r>
          </a:p>
          <a:p>
            <a:r>
              <a:rPr lang="hu-HU" sz="1600" b="1" dirty="0" err="1">
                <a:solidFill>
                  <a:schemeClr val="tx1"/>
                </a:solidFill>
              </a:rPr>
              <a:t>if</a:t>
            </a:r>
            <a:r>
              <a:rPr lang="hu-HU" sz="1600" dirty="0">
                <a:solidFill>
                  <a:schemeClr val="tx1"/>
                </a:solidFill>
              </a:rPr>
              <a:t> l </a:t>
            </a:r>
            <a:r>
              <a:rPr lang="hu-HU" sz="1600" b="1" dirty="0" err="1">
                <a:solidFill>
                  <a:schemeClr val="tx1"/>
                </a:solidFill>
              </a:rPr>
              <a:t>return</a:t>
            </a:r>
            <a:r>
              <a:rPr lang="hu-HU" sz="1600" b="1" dirty="0">
                <a:solidFill>
                  <a:schemeClr val="tx1"/>
                </a:solidFill>
              </a:rPr>
              <a:t> </a:t>
            </a:r>
            <a:r>
              <a:rPr lang="hu-HU" sz="1600" dirty="0" err="1">
                <a:solidFill>
                  <a:schemeClr val="tx1"/>
                </a:solidFill>
              </a:rPr>
              <a:t>számla.Módosít</a:t>
            </a:r>
            <a:r>
              <a:rPr lang="hu-HU" sz="1600" dirty="0">
                <a:solidFill>
                  <a:schemeClr val="tx1"/>
                </a:solidFill>
              </a:rPr>
              <a:t>(a) </a:t>
            </a:r>
          </a:p>
        </p:txBody>
      </p:sp>
      <p:sp>
        <p:nvSpPr>
          <p:cNvPr id="80" name="Téglalap: szamárfül 79">
            <a:extLst>
              <a:ext uri="{FF2B5EF4-FFF2-40B4-BE49-F238E27FC236}">
                <a16:creationId xmlns:a16="http://schemas.microsoft.com/office/drawing/2014/main" id="{094BBE65-3DBB-47AB-8FC0-B571ECAE094E}"/>
              </a:ext>
            </a:extLst>
          </p:cNvPr>
          <p:cNvSpPr/>
          <p:nvPr/>
        </p:nvSpPr>
        <p:spPr>
          <a:xfrm rot="16200000">
            <a:off x="1278425" y="4698344"/>
            <a:ext cx="480591" cy="2614754"/>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l, számla := Keres(</a:t>
            </a:r>
            <a:r>
              <a:rPr lang="hu-HU" sz="1600" dirty="0" err="1">
                <a:solidFill>
                  <a:schemeClr val="tx1"/>
                </a:solidFill>
              </a:rPr>
              <a:t>kszám</a:t>
            </a:r>
            <a:r>
              <a:rPr lang="hu-HU" sz="1600" dirty="0">
                <a:solidFill>
                  <a:schemeClr val="tx1"/>
                </a:solidFill>
              </a:rPr>
              <a:t>) </a:t>
            </a:r>
          </a:p>
          <a:p>
            <a:r>
              <a:rPr lang="hu-HU" sz="1600" b="1" dirty="0" err="1">
                <a:solidFill>
                  <a:schemeClr val="tx1"/>
                </a:solidFill>
              </a:rPr>
              <a:t>if</a:t>
            </a:r>
            <a:r>
              <a:rPr lang="hu-HU" sz="1600" dirty="0">
                <a:solidFill>
                  <a:schemeClr val="tx1"/>
                </a:solidFill>
              </a:rPr>
              <a:t> l </a:t>
            </a:r>
            <a:r>
              <a:rPr lang="hu-HU" sz="1600" b="1" dirty="0" err="1">
                <a:solidFill>
                  <a:schemeClr val="tx1"/>
                </a:solidFill>
              </a:rPr>
              <a:t>return</a:t>
            </a:r>
            <a:r>
              <a:rPr lang="hu-HU" sz="1600" dirty="0">
                <a:solidFill>
                  <a:schemeClr val="tx1"/>
                </a:solidFill>
              </a:rPr>
              <a:t> </a:t>
            </a:r>
            <a:r>
              <a:rPr lang="hu-HU" sz="1600" dirty="0" err="1">
                <a:solidFill>
                  <a:schemeClr val="tx1"/>
                </a:solidFill>
              </a:rPr>
              <a:t>számla.getEgyenl</a:t>
            </a:r>
            <a:r>
              <a:rPr lang="hu-HU" sz="1600" dirty="0">
                <a:solidFill>
                  <a:schemeClr val="tx1"/>
                </a:solidFill>
              </a:rPr>
              <a:t>()</a:t>
            </a:r>
          </a:p>
        </p:txBody>
      </p:sp>
      <p:sp>
        <p:nvSpPr>
          <p:cNvPr id="81" name="Ellipszis 80">
            <a:extLst>
              <a:ext uri="{FF2B5EF4-FFF2-40B4-BE49-F238E27FC236}">
                <a16:creationId xmlns:a16="http://schemas.microsoft.com/office/drawing/2014/main" id="{ACA7554E-FCCB-413B-A18F-2AB3BA86D507}"/>
              </a:ext>
            </a:extLst>
          </p:cNvPr>
          <p:cNvSpPr/>
          <p:nvPr/>
        </p:nvSpPr>
        <p:spPr>
          <a:xfrm>
            <a:off x="2383411" y="5009398"/>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82" name="Egyenes összekötő 81">
            <a:extLst>
              <a:ext uri="{FF2B5EF4-FFF2-40B4-BE49-F238E27FC236}">
                <a16:creationId xmlns:a16="http://schemas.microsoft.com/office/drawing/2014/main" id="{3B9C6D63-B233-4649-917C-8B48F6D08791}"/>
              </a:ext>
            </a:extLst>
          </p:cNvPr>
          <p:cNvCxnSpPr>
            <a:cxnSpLocks/>
            <a:stCxn id="81" idx="4"/>
          </p:cNvCxnSpPr>
          <p:nvPr/>
        </p:nvCxnSpPr>
        <p:spPr>
          <a:xfrm>
            <a:off x="2426923" y="5092394"/>
            <a:ext cx="0" cy="6730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Ellipszis 82">
            <a:extLst>
              <a:ext uri="{FF2B5EF4-FFF2-40B4-BE49-F238E27FC236}">
                <a16:creationId xmlns:a16="http://schemas.microsoft.com/office/drawing/2014/main" id="{73724AB2-547C-4511-BD82-F6C3B5DC9A2E}"/>
              </a:ext>
            </a:extLst>
          </p:cNvPr>
          <p:cNvSpPr/>
          <p:nvPr/>
        </p:nvSpPr>
        <p:spPr>
          <a:xfrm>
            <a:off x="3119765" y="5258498"/>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84" name="Egyenes összekötő 83">
            <a:extLst>
              <a:ext uri="{FF2B5EF4-FFF2-40B4-BE49-F238E27FC236}">
                <a16:creationId xmlns:a16="http://schemas.microsoft.com/office/drawing/2014/main" id="{DEFE1DA3-2B16-46CD-AFD2-BE5A2ABBC0D3}"/>
              </a:ext>
            </a:extLst>
          </p:cNvPr>
          <p:cNvCxnSpPr>
            <a:cxnSpLocks/>
            <a:stCxn id="83" idx="4"/>
          </p:cNvCxnSpPr>
          <p:nvPr/>
        </p:nvCxnSpPr>
        <p:spPr>
          <a:xfrm>
            <a:off x="3163277" y="5341494"/>
            <a:ext cx="0" cy="9040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5" name="Ellipszis 84">
            <a:extLst>
              <a:ext uri="{FF2B5EF4-FFF2-40B4-BE49-F238E27FC236}">
                <a16:creationId xmlns:a16="http://schemas.microsoft.com/office/drawing/2014/main" id="{4E8E8113-45AE-4FFC-AD22-35821FC495EC}"/>
              </a:ext>
            </a:extLst>
          </p:cNvPr>
          <p:cNvSpPr/>
          <p:nvPr/>
        </p:nvSpPr>
        <p:spPr>
          <a:xfrm>
            <a:off x="8766896" y="4956041"/>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86" name="Egyenes összekötő 85">
            <a:extLst>
              <a:ext uri="{FF2B5EF4-FFF2-40B4-BE49-F238E27FC236}">
                <a16:creationId xmlns:a16="http://schemas.microsoft.com/office/drawing/2014/main" id="{C10512B2-54B2-4832-A0F1-7221A0F86F20}"/>
              </a:ext>
            </a:extLst>
          </p:cNvPr>
          <p:cNvCxnSpPr>
            <a:cxnSpLocks/>
            <a:stCxn id="85" idx="4"/>
          </p:cNvCxnSpPr>
          <p:nvPr/>
        </p:nvCxnSpPr>
        <p:spPr>
          <a:xfrm>
            <a:off x="8810408" y="5039037"/>
            <a:ext cx="603" cy="92115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7" name="Téglalap: szamárfül 86">
            <a:extLst>
              <a:ext uri="{FF2B5EF4-FFF2-40B4-BE49-F238E27FC236}">
                <a16:creationId xmlns:a16="http://schemas.microsoft.com/office/drawing/2014/main" id="{781AD26B-323F-4745-A86D-2F64950D4C68}"/>
              </a:ext>
            </a:extLst>
          </p:cNvPr>
          <p:cNvSpPr/>
          <p:nvPr/>
        </p:nvSpPr>
        <p:spPr>
          <a:xfrm rot="16200000">
            <a:off x="7866719" y="5325333"/>
            <a:ext cx="480591" cy="1762376"/>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 </a:t>
            </a:r>
            <a:r>
              <a:rPr lang="hu-HU" sz="1600" dirty="0" err="1">
                <a:solidFill>
                  <a:schemeClr val="tx1"/>
                </a:solidFill>
              </a:rPr>
              <a:t>sorbaáll</a:t>
            </a:r>
            <a:endParaRPr lang="hu-HU" sz="1600" dirty="0">
              <a:solidFill>
                <a:schemeClr val="tx1"/>
              </a:solidFill>
            </a:endParaRPr>
          </a:p>
          <a:p>
            <a:r>
              <a:rPr lang="hu-HU" sz="1600" dirty="0" err="1">
                <a:solidFill>
                  <a:schemeClr val="tx1"/>
                </a:solidFill>
              </a:rPr>
              <a:t>atm.Folyamat</a:t>
            </a:r>
            <a:r>
              <a:rPr lang="hu-HU" sz="1600" dirty="0">
                <a:solidFill>
                  <a:schemeClr val="tx1"/>
                </a:solidFill>
              </a:rPr>
              <a:t>(</a:t>
            </a:r>
            <a:r>
              <a:rPr lang="hu-HU" sz="1600" dirty="0" err="1">
                <a:solidFill>
                  <a:schemeClr val="tx1"/>
                </a:solidFill>
              </a:rPr>
              <a:t>this</a:t>
            </a:r>
            <a:r>
              <a:rPr lang="hu-HU" sz="1600" dirty="0">
                <a:solidFill>
                  <a:schemeClr val="tx1"/>
                </a:solidFill>
              </a:rPr>
              <a:t>)</a:t>
            </a:r>
          </a:p>
        </p:txBody>
      </p:sp>
      <p:sp>
        <p:nvSpPr>
          <p:cNvPr id="88" name="Téglalap: szamárfül 87">
            <a:extLst>
              <a:ext uri="{FF2B5EF4-FFF2-40B4-BE49-F238E27FC236}">
                <a16:creationId xmlns:a16="http://schemas.microsoft.com/office/drawing/2014/main" id="{4FEA4E1E-252C-4FA4-9249-CAD0601CFA4B}"/>
              </a:ext>
            </a:extLst>
          </p:cNvPr>
          <p:cNvSpPr/>
          <p:nvPr/>
        </p:nvSpPr>
        <p:spPr>
          <a:xfrm rot="16200000">
            <a:off x="5346032" y="4050237"/>
            <a:ext cx="338554" cy="167017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b="1" dirty="0" err="1">
                <a:solidFill>
                  <a:schemeClr val="tx1"/>
                </a:solidFill>
              </a:rPr>
              <a:t>return</a:t>
            </a:r>
            <a:r>
              <a:rPr lang="hu-HU" sz="1600" dirty="0">
                <a:solidFill>
                  <a:schemeClr val="tx1"/>
                </a:solidFill>
              </a:rPr>
              <a:t> </a:t>
            </a:r>
            <a:r>
              <a:rPr lang="hu-HU" sz="1600" dirty="0" err="1">
                <a:solidFill>
                  <a:schemeClr val="tx1"/>
                </a:solidFill>
              </a:rPr>
              <a:t>pinkód</a:t>
            </a:r>
            <a:r>
              <a:rPr lang="hu-HU" sz="1600" dirty="0">
                <a:solidFill>
                  <a:schemeClr val="tx1"/>
                </a:solidFill>
              </a:rPr>
              <a:t>=p</a:t>
            </a:r>
          </a:p>
        </p:txBody>
      </p:sp>
      <p:sp>
        <p:nvSpPr>
          <p:cNvPr id="89" name="Téglalap: szamárfül 88">
            <a:extLst>
              <a:ext uri="{FF2B5EF4-FFF2-40B4-BE49-F238E27FC236}">
                <a16:creationId xmlns:a16="http://schemas.microsoft.com/office/drawing/2014/main" id="{5472034D-5EE8-4080-9F2F-66ECE3D459A9}"/>
              </a:ext>
            </a:extLst>
          </p:cNvPr>
          <p:cNvSpPr/>
          <p:nvPr/>
        </p:nvSpPr>
        <p:spPr>
          <a:xfrm rot="16200000">
            <a:off x="5542772" y="1990159"/>
            <a:ext cx="341951" cy="1324163"/>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b="1" dirty="0" err="1">
                <a:solidFill>
                  <a:schemeClr val="tx1"/>
                </a:solidFill>
              </a:rPr>
              <a:t>return</a:t>
            </a:r>
            <a:r>
              <a:rPr lang="hu-HU" sz="1600" dirty="0">
                <a:solidFill>
                  <a:schemeClr val="tx1"/>
                </a:solidFill>
              </a:rPr>
              <a:t> </a:t>
            </a:r>
            <a:r>
              <a:rPr lang="hu-HU" sz="1600" dirty="0" err="1">
                <a:solidFill>
                  <a:schemeClr val="tx1"/>
                </a:solidFill>
              </a:rPr>
              <a:t>egyenl</a:t>
            </a:r>
            <a:endParaRPr lang="hu-HU" sz="1600" dirty="0">
              <a:solidFill>
                <a:schemeClr val="tx1"/>
              </a:solidFill>
            </a:endParaRPr>
          </a:p>
        </p:txBody>
      </p:sp>
      <p:sp>
        <p:nvSpPr>
          <p:cNvPr id="90" name="Ellipszis 89">
            <a:extLst>
              <a:ext uri="{FF2B5EF4-FFF2-40B4-BE49-F238E27FC236}">
                <a16:creationId xmlns:a16="http://schemas.microsoft.com/office/drawing/2014/main" id="{742BA6CC-7DAB-42FB-965B-53BAD2DD71F2}"/>
              </a:ext>
            </a:extLst>
          </p:cNvPr>
          <p:cNvSpPr/>
          <p:nvPr/>
        </p:nvSpPr>
        <p:spPr>
          <a:xfrm>
            <a:off x="5666317" y="3807488"/>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91" name="Egyenes összekötő 90">
            <a:extLst>
              <a:ext uri="{FF2B5EF4-FFF2-40B4-BE49-F238E27FC236}">
                <a16:creationId xmlns:a16="http://schemas.microsoft.com/office/drawing/2014/main" id="{2603E233-231C-4763-9350-D6EE1699E780}"/>
              </a:ext>
            </a:extLst>
          </p:cNvPr>
          <p:cNvCxnSpPr>
            <a:cxnSpLocks/>
            <a:stCxn id="90" idx="0"/>
            <a:endCxn id="89" idx="1"/>
          </p:cNvCxnSpPr>
          <p:nvPr/>
        </p:nvCxnSpPr>
        <p:spPr>
          <a:xfrm flipV="1">
            <a:off x="5709829" y="2823216"/>
            <a:ext cx="3919" cy="9842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2" name="Ellipszis 91">
            <a:extLst>
              <a:ext uri="{FF2B5EF4-FFF2-40B4-BE49-F238E27FC236}">
                <a16:creationId xmlns:a16="http://schemas.microsoft.com/office/drawing/2014/main" id="{0636DEC5-94D5-4C73-AEB7-4812A4CDC061}"/>
              </a:ext>
            </a:extLst>
          </p:cNvPr>
          <p:cNvSpPr/>
          <p:nvPr/>
        </p:nvSpPr>
        <p:spPr>
          <a:xfrm>
            <a:off x="5855446" y="4039615"/>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3" name="Téglalap: szamárfül 92">
            <a:extLst>
              <a:ext uri="{FF2B5EF4-FFF2-40B4-BE49-F238E27FC236}">
                <a16:creationId xmlns:a16="http://schemas.microsoft.com/office/drawing/2014/main" id="{985291D5-55F6-429F-A086-3DABF3A4FCCC}"/>
              </a:ext>
            </a:extLst>
          </p:cNvPr>
          <p:cNvSpPr/>
          <p:nvPr/>
        </p:nvSpPr>
        <p:spPr>
          <a:xfrm rot="16200000">
            <a:off x="5307766" y="3573661"/>
            <a:ext cx="341951" cy="1782089"/>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err="1">
                <a:solidFill>
                  <a:schemeClr val="tx1"/>
                </a:solidFill>
              </a:rPr>
              <a:t>egyenl</a:t>
            </a:r>
            <a:r>
              <a:rPr lang="hu-HU" sz="1600" dirty="0">
                <a:solidFill>
                  <a:schemeClr val="tx1"/>
                </a:solidFill>
              </a:rPr>
              <a:t> := </a:t>
            </a:r>
            <a:r>
              <a:rPr lang="hu-HU" sz="1600" dirty="0" err="1">
                <a:solidFill>
                  <a:schemeClr val="tx1"/>
                </a:solidFill>
              </a:rPr>
              <a:t>egyenl</a:t>
            </a:r>
            <a:r>
              <a:rPr lang="hu-HU" sz="1600" dirty="0">
                <a:solidFill>
                  <a:schemeClr val="tx1"/>
                </a:solidFill>
              </a:rPr>
              <a:t> + a</a:t>
            </a:r>
          </a:p>
        </p:txBody>
      </p:sp>
      <p:sp>
        <p:nvSpPr>
          <p:cNvPr id="94" name="Ellipszis 93">
            <a:extLst>
              <a:ext uri="{FF2B5EF4-FFF2-40B4-BE49-F238E27FC236}">
                <a16:creationId xmlns:a16="http://schemas.microsoft.com/office/drawing/2014/main" id="{BD0E8C91-173B-44B3-891C-9638737A17B4}"/>
              </a:ext>
            </a:extLst>
          </p:cNvPr>
          <p:cNvSpPr/>
          <p:nvPr/>
        </p:nvSpPr>
        <p:spPr>
          <a:xfrm>
            <a:off x="6134039" y="6226325"/>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95" name="Egyenes összekötő 94">
            <a:extLst>
              <a:ext uri="{FF2B5EF4-FFF2-40B4-BE49-F238E27FC236}">
                <a16:creationId xmlns:a16="http://schemas.microsoft.com/office/drawing/2014/main" id="{B5022A09-09D4-4EFF-8B10-02571191780A}"/>
              </a:ext>
            </a:extLst>
          </p:cNvPr>
          <p:cNvCxnSpPr>
            <a:cxnSpLocks/>
            <a:stCxn id="94" idx="0"/>
          </p:cNvCxnSpPr>
          <p:nvPr/>
        </p:nvCxnSpPr>
        <p:spPr>
          <a:xfrm flipV="1">
            <a:off x="6177551" y="4800219"/>
            <a:ext cx="0" cy="142610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6" name="Egyenes összekötő 95">
            <a:extLst>
              <a:ext uri="{FF2B5EF4-FFF2-40B4-BE49-F238E27FC236}">
                <a16:creationId xmlns:a16="http://schemas.microsoft.com/office/drawing/2014/main" id="{877F8C41-C1A7-487D-BD0D-91B0E256C5A6}"/>
              </a:ext>
            </a:extLst>
          </p:cNvPr>
          <p:cNvCxnSpPr>
            <a:cxnSpLocks/>
          </p:cNvCxnSpPr>
          <p:nvPr/>
        </p:nvCxnSpPr>
        <p:spPr>
          <a:xfrm flipH="1">
            <a:off x="5893501" y="4122611"/>
            <a:ext cx="5457" cy="17111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52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églalap 55">
            <a:extLst>
              <a:ext uri="{FF2B5EF4-FFF2-40B4-BE49-F238E27FC236}">
                <a16:creationId xmlns:a16="http://schemas.microsoft.com/office/drawing/2014/main" id="{E88C59C3-E15D-42E8-A0A1-E87673178032}"/>
              </a:ext>
            </a:extLst>
          </p:cNvPr>
          <p:cNvSpPr/>
          <p:nvPr/>
        </p:nvSpPr>
        <p:spPr>
          <a:xfrm>
            <a:off x="625510" y="3086589"/>
            <a:ext cx="7886700" cy="33400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3</a:t>
            </a:fld>
            <a:endParaRPr lang="en-US"/>
          </a:p>
        </p:txBody>
      </p:sp>
      <p:sp>
        <p:nvSpPr>
          <p:cNvPr id="85" name="Téglalap 84">
            <a:extLst>
              <a:ext uri="{FF2B5EF4-FFF2-40B4-BE49-F238E27FC236}">
                <a16:creationId xmlns:a16="http://schemas.microsoft.com/office/drawing/2014/main" id="{21B670FF-3363-475B-AB57-9E71996BB8CF}"/>
              </a:ext>
            </a:extLst>
          </p:cNvPr>
          <p:cNvSpPr/>
          <p:nvPr/>
        </p:nvSpPr>
        <p:spPr>
          <a:xfrm>
            <a:off x="4728186" y="3261278"/>
            <a:ext cx="1459168" cy="315997"/>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:Üzlet</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91" name="Rombusz 90">
            <a:extLst>
              <a:ext uri="{FF2B5EF4-FFF2-40B4-BE49-F238E27FC236}">
                <a16:creationId xmlns:a16="http://schemas.microsoft.com/office/drawing/2014/main" id="{98BB7B62-0472-4414-9F4B-6DA4A8720135}"/>
              </a:ext>
            </a:extLst>
          </p:cNvPr>
          <p:cNvSpPr/>
          <p:nvPr/>
        </p:nvSpPr>
        <p:spPr>
          <a:xfrm rot="10800000">
            <a:off x="5386749" y="3619319"/>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Téglalap 51">
            <a:extLst>
              <a:ext uri="{FF2B5EF4-FFF2-40B4-BE49-F238E27FC236}">
                <a16:creationId xmlns:a16="http://schemas.microsoft.com/office/drawing/2014/main" id="{E8BE8110-4CB5-4473-9085-0A00633A8FF6}"/>
              </a:ext>
            </a:extLst>
          </p:cNvPr>
          <p:cNvSpPr/>
          <p:nvPr/>
        </p:nvSpPr>
        <p:spPr>
          <a:xfrm>
            <a:off x="3389101" y="5419590"/>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Termék</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cxnSp>
        <p:nvCxnSpPr>
          <p:cNvPr id="53" name="Egyenes összekötő nyíllal 52">
            <a:extLst>
              <a:ext uri="{FF2B5EF4-FFF2-40B4-BE49-F238E27FC236}">
                <a16:creationId xmlns:a16="http://schemas.microsoft.com/office/drawing/2014/main" id="{4C33AA20-14CA-420A-A6EE-4204B577334A}"/>
              </a:ext>
            </a:extLst>
          </p:cNvPr>
          <p:cNvCxnSpPr>
            <a:cxnSpLocks/>
            <a:stCxn id="59" idx="0"/>
            <a:endCxn id="52" idx="0"/>
          </p:cNvCxnSpPr>
          <p:nvPr/>
        </p:nvCxnSpPr>
        <p:spPr>
          <a:xfrm flipH="1">
            <a:off x="4118685" y="5049940"/>
            <a:ext cx="2719" cy="36965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églalap 53">
            <a:extLst>
              <a:ext uri="{FF2B5EF4-FFF2-40B4-BE49-F238E27FC236}">
                <a16:creationId xmlns:a16="http://schemas.microsoft.com/office/drawing/2014/main" id="{F57998EA-8EBD-4658-83B1-DEC68E05BEDC}"/>
              </a:ext>
            </a:extLst>
          </p:cNvPr>
          <p:cNvSpPr/>
          <p:nvPr/>
        </p:nvSpPr>
        <p:spPr>
          <a:xfrm>
            <a:off x="3570933" y="5665463"/>
            <a:ext cx="1433806"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59" name="Rombusz 58">
            <a:extLst>
              <a:ext uri="{FF2B5EF4-FFF2-40B4-BE49-F238E27FC236}">
                <a16:creationId xmlns:a16="http://schemas.microsoft.com/office/drawing/2014/main" id="{467C693B-9A8C-4A91-88B9-DFC36EA7308E}"/>
              </a:ext>
            </a:extLst>
          </p:cNvPr>
          <p:cNvSpPr/>
          <p:nvPr/>
        </p:nvSpPr>
        <p:spPr>
          <a:xfrm rot="10800000">
            <a:off x="4050383" y="4810243"/>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6" name="Téglalap 95">
            <a:extLst>
              <a:ext uri="{FF2B5EF4-FFF2-40B4-BE49-F238E27FC236}">
                <a16:creationId xmlns:a16="http://schemas.microsoft.com/office/drawing/2014/main" id="{E1B2D446-8228-46AE-9CA3-A087FE25BDC5}"/>
              </a:ext>
            </a:extLst>
          </p:cNvPr>
          <p:cNvSpPr/>
          <p:nvPr/>
        </p:nvSpPr>
        <p:spPr>
          <a:xfrm>
            <a:off x="1074802" y="5395187"/>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Termék</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97" name="Téglalap 96">
            <a:extLst>
              <a:ext uri="{FF2B5EF4-FFF2-40B4-BE49-F238E27FC236}">
                <a16:creationId xmlns:a16="http://schemas.microsoft.com/office/drawing/2014/main" id="{1D1E34C5-88C7-4352-9C66-8271049893C4}"/>
              </a:ext>
            </a:extLst>
          </p:cNvPr>
          <p:cNvSpPr/>
          <p:nvPr/>
        </p:nvSpPr>
        <p:spPr>
          <a:xfrm>
            <a:off x="1231272" y="5641060"/>
            <a:ext cx="1433806"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cxnSp>
        <p:nvCxnSpPr>
          <p:cNvPr id="99" name="Egyenes összekötő nyíllal 98">
            <a:extLst>
              <a:ext uri="{FF2B5EF4-FFF2-40B4-BE49-F238E27FC236}">
                <a16:creationId xmlns:a16="http://schemas.microsoft.com/office/drawing/2014/main" id="{D40D9340-808C-4655-9DCD-23CEAF3AC228}"/>
              </a:ext>
            </a:extLst>
          </p:cNvPr>
          <p:cNvCxnSpPr>
            <a:cxnSpLocks/>
            <a:stCxn id="107" idx="2"/>
            <a:endCxn id="96" idx="0"/>
          </p:cNvCxnSpPr>
          <p:nvPr/>
        </p:nvCxnSpPr>
        <p:spPr>
          <a:xfrm>
            <a:off x="1803379" y="4121183"/>
            <a:ext cx="1007" cy="1274004"/>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Cím 1">
            <a:extLst>
              <a:ext uri="{FF2B5EF4-FFF2-40B4-BE49-F238E27FC236}">
                <a16:creationId xmlns:a16="http://schemas.microsoft.com/office/drawing/2014/main" id="{AC19C992-3E6C-4DC4-96CA-DB0B0A7FE12C}"/>
              </a:ext>
            </a:extLst>
          </p:cNvPr>
          <p:cNvSpPr txBox="1">
            <a:spLocks/>
          </p:cNvSpPr>
          <p:nvPr/>
        </p:nvSpPr>
        <p:spPr>
          <a:xfrm>
            <a:off x="628650" y="164162"/>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Vásárlás</a:t>
            </a:r>
            <a:endParaRPr lang="en-US" dirty="0"/>
          </a:p>
        </p:txBody>
      </p:sp>
      <p:cxnSp>
        <p:nvCxnSpPr>
          <p:cNvPr id="42" name="Egyenes összekötő nyíllal 41">
            <a:extLst>
              <a:ext uri="{FF2B5EF4-FFF2-40B4-BE49-F238E27FC236}">
                <a16:creationId xmlns:a16="http://schemas.microsoft.com/office/drawing/2014/main" id="{5C591C7E-E95C-48D7-8B0F-C38115ADDB77}"/>
              </a:ext>
            </a:extLst>
          </p:cNvPr>
          <p:cNvCxnSpPr>
            <a:cxnSpLocks/>
            <a:endCxn id="85" idx="1"/>
          </p:cNvCxnSpPr>
          <p:nvPr/>
        </p:nvCxnSpPr>
        <p:spPr>
          <a:xfrm>
            <a:off x="2229040" y="3419277"/>
            <a:ext cx="2499146" cy="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Téglalap 97">
            <a:extLst>
              <a:ext uri="{FF2B5EF4-FFF2-40B4-BE49-F238E27FC236}">
                <a16:creationId xmlns:a16="http://schemas.microsoft.com/office/drawing/2014/main" id="{414069EB-D091-4D3F-91CC-922F66958DD2}"/>
              </a:ext>
            </a:extLst>
          </p:cNvPr>
          <p:cNvSpPr/>
          <p:nvPr/>
        </p:nvSpPr>
        <p:spPr>
          <a:xfrm>
            <a:off x="1380529" y="5886933"/>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70" name="Téglalap 69">
            <a:extLst>
              <a:ext uri="{FF2B5EF4-FFF2-40B4-BE49-F238E27FC236}">
                <a16:creationId xmlns:a16="http://schemas.microsoft.com/office/drawing/2014/main" id="{0E71A153-28BC-4CEE-9200-660CBF8B51A0}"/>
              </a:ext>
            </a:extLst>
          </p:cNvPr>
          <p:cNvSpPr/>
          <p:nvPr/>
        </p:nvSpPr>
        <p:spPr>
          <a:xfrm>
            <a:off x="3730363" y="5923284"/>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79" name="Szövegdoboz 78">
            <a:extLst>
              <a:ext uri="{FF2B5EF4-FFF2-40B4-BE49-F238E27FC236}">
                <a16:creationId xmlns:a16="http://schemas.microsoft.com/office/drawing/2014/main" id="{DA4E3035-2CA6-4396-8E96-3E03B4A5BFEA}"/>
              </a:ext>
            </a:extLst>
          </p:cNvPr>
          <p:cNvSpPr txBox="1"/>
          <p:nvPr/>
        </p:nvSpPr>
        <p:spPr>
          <a:xfrm>
            <a:off x="3355783" y="5050259"/>
            <a:ext cx="819968" cy="369332"/>
          </a:xfrm>
          <a:prstGeom prst="rect">
            <a:avLst/>
          </a:prstGeom>
          <a:noFill/>
        </p:spPr>
        <p:txBody>
          <a:bodyPr wrap="none" rtlCol="0">
            <a:spAutoFit/>
          </a:bodyPr>
          <a:lstStyle/>
          <a:p>
            <a:r>
              <a:rPr lang="hu-HU" dirty="0"/>
              <a:t>készlet</a:t>
            </a:r>
          </a:p>
        </p:txBody>
      </p:sp>
      <p:sp>
        <p:nvSpPr>
          <p:cNvPr id="80" name="Szövegdoboz 79">
            <a:extLst>
              <a:ext uri="{FF2B5EF4-FFF2-40B4-BE49-F238E27FC236}">
                <a16:creationId xmlns:a16="http://schemas.microsoft.com/office/drawing/2014/main" id="{7721BE97-05CC-4487-B685-F0066B045231}"/>
              </a:ext>
            </a:extLst>
          </p:cNvPr>
          <p:cNvSpPr txBox="1"/>
          <p:nvPr/>
        </p:nvSpPr>
        <p:spPr>
          <a:xfrm>
            <a:off x="1135630" y="5042104"/>
            <a:ext cx="683457" cy="369332"/>
          </a:xfrm>
          <a:prstGeom prst="rect">
            <a:avLst/>
          </a:prstGeom>
          <a:noFill/>
        </p:spPr>
        <p:txBody>
          <a:bodyPr wrap="none" rtlCol="0">
            <a:spAutoFit/>
          </a:bodyPr>
          <a:lstStyle/>
          <a:p>
            <a:r>
              <a:rPr lang="hu-HU" dirty="0"/>
              <a:t>kosár</a:t>
            </a:r>
          </a:p>
        </p:txBody>
      </p:sp>
      <p:cxnSp>
        <p:nvCxnSpPr>
          <p:cNvPr id="77" name="Összekötő: szögletes 76">
            <a:extLst>
              <a:ext uri="{FF2B5EF4-FFF2-40B4-BE49-F238E27FC236}">
                <a16:creationId xmlns:a16="http://schemas.microsoft.com/office/drawing/2014/main" id="{4DDB843C-F5CF-49BC-9A0A-60CB5148644B}"/>
              </a:ext>
            </a:extLst>
          </p:cNvPr>
          <p:cNvCxnSpPr>
            <a:cxnSpLocks/>
            <a:stCxn id="91" idx="0"/>
            <a:endCxn id="76" idx="0"/>
          </p:cNvCxnSpPr>
          <p:nvPr/>
        </p:nvCxnSpPr>
        <p:spPr>
          <a:xfrm rot="5400000">
            <a:off x="4498515" y="3473761"/>
            <a:ext cx="574000" cy="1344510"/>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églalap 80">
            <a:extLst>
              <a:ext uri="{FF2B5EF4-FFF2-40B4-BE49-F238E27FC236}">
                <a16:creationId xmlns:a16="http://schemas.microsoft.com/office/drawing/2014/main" id="{329396F1-B407-4194-8848-5E3331B9C26B}"/>
              </a:ext>
            </a:extLst>
          </p:cNvPr>
          <p:cNvSpPr/>
          <p:nvPr/>
        </p:nvSpPr>
        <p:spPr>
          <a:xfrm>
            <a:off x="5787630" y="4427675"/>
            <a:ext cx="2296535"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err="1">
                <a:solidFill>
                  <a:schemeClr val="tx1"/>
                </a:solidFill>
                <a:latin typeface="Arial Unicode MS" pitchFamily="34" charset="-128"/>
                <a:ea typeface="Arial Unicode MS" pitchFamily="34" charset="-128"/>
                <a:cs typeface="Arial Unicode MS" pitchFamily="34" charset="-128"/>
              </a:rPr>
              <a:t>műszaki:Részleg</a:t>
            </a:r>
            <a:endParaRPr lang="hu-HU" sz="1600" b="1" u="sng" dirty="0">
              <a:solidFill>
                <a:schemeClr val="tx1"/>
              </a:solidFill>
              <a:latin typeface="Arial Unicode MS" pitchFamily="34" charset="-128"/>
              <a:ea typeface="Arial Unicode MS" pitchFamily="34" charset="-128"/>
              <a:cs typeface="Arial Unicode MS" pitchFamily="34" charset="-128"/>
            </a:endParaRPr>
          </a:p>
          <a:p>
            <a:endParaRPr lang="hu-HU" sz="1600" dirty="0">
              <a:solidFill>
                <a:schemeClr val="tx1"/>
              </a:solidFill>
              <a:latin typeface="Arial Unicode MS" pitchFamily="34" charset="-128"/>
              <a:ea typeface="Arial Unicode MS" pitchFamily="34" charset="-128"/>
              <a:cs typeface="Arial Unicode MS" pitchFamily="34" charset="-128"/>
            </a:endParaRPr>
          </a:p>
        </p:txBody>
      </p:sp>
      <p:cxnSp>
        <p:nvCxnSpPr>
          <p:cNvPr id="83" name="Összekötő: szögletes 82">
            <a:extLst>
              <a:ext uri="{FF2B5EF4-FFF2-40B4-BE49-F238E27FC236}">
                <a16:creationId xmlns:a16="http://schemas.microsoft.com/office/drawing/2014/main" id="{C3A345D3-C105-436B-BCC3-CEC0C512F975}"/>
              </a:ext>
            </a:extLst>
          </p:cNvPr>
          <p:cNvCxnSpPr>
            <a:cxnSpLocks/>
            <a:stCxn id="91" idx="0"/>
            <a:endCxn id="81" idx="0"/>
          </p:cNvCxnSpPr>
          <p:nvPr/>
        </p:nvCxnSpPr>
        <p:spPr>
          <a:xfrm rot="16200000" flipH="1">
            <a:off x="5912505" y="3404281"/>
            <a:ext cx="568659" cy="1478128"/>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églalap 100">
            <a:extLst>
              <a:ext uri="{FF2B5EF4-FFF2-40B4-BE49-F238E27FC236}">
                <a16:creationId xmlns:a16="http://schemas.microsoft.com/office/drawing/2014/main" id="{0CC7F702-DFD8-4BEF-8E04-DF2438ED0E51}"/>
              </a:ext>
            </a:extLst>
          </p:cNvPr>
          <p:cNvSpPr/>
          <p:nvPr/>
        </p:nvSpPr>
        <p:spPr>
          <a:xfrm>
            <a:off x="6187467" y="5419590"/>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Termék</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cxnSp>
        <p:nvCxnSpPr>
          <p:cNvPr id="102" name="Egyenes összekötő nyíllal 101">
            <a:extLst>
              <a:ext uri="{FF2B5EF4-FFF2-40B4-BE49-F238E27FC236}">
                <a16:creationId xmlns:a16="http://schemas.microsoft.com/office/drawing/2014/main" id="{9CC7C109-EB65-4326-8944-0C95225FB012}"/>
              </a:ext>
            </a:extLst>
          </p:cNvPr>
          <p:cNvCxnSpPr>
            <a:cxnSpLocks/>
            <a:stCxn id="104" idx="0"/>
            <a:endCxn id="101" idx="0"/>
          </p:cNvCxnSpPr>
          <p:nvPr/>
        </p:nvCxnSpPr>
        <p:spPr>
          <a:xfrm flipH="1">
            <a:off x="6917051" y="5049940"/>
            <a:ext cx="2719" cy="36965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églalap 102">
            <a:extLst>
              <a:ext uri="{FF2B5EF4-FFF2-40B4-BE49-F238E27FC236}">
                <a16:creationId xmlns:a16="http://schemas.microsoft.com/office/drawing/2014/main" id="{68084313-8D90-4779-8233-D8D120453FFD}"/>
              </a:ext>
            </a:extLst>
          </p:cNvPr>
          <p:cNvSpPr/>
          <p:nvPr/>
        </p:nvSpPr>
        <p:spPr>
          <a:xfrm>
            <a:off x="6369299" y="5665463"/>
            <a:ext cx="1433806"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104" name="Rombusz 103">
            <a:extLst>
              <a:ext uri="{FF2B5EF4-FFF2-40B4-BE49-F238E27FC236}">
                <a16:creationId xmlns:a16="http://schemas.microsoft.com/office/drawing/2014/main" id="{AEF0D71B-6300-4301-9F7E-9D6B30C4B1BE}"/>
              </a:ext>
            </a:extLst>
          </p:cNvPr>
          <p:cNvSpPr/>
          <p:nvPr/>
        </p:nvSpPr>
        <p:spPr>
          <a:xfrm rot="10800000">
            <a:off x="6848749" y="4810243"/>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5" name="Téglalap 104">
            <a:extLst>
              <a:ext uri="{FF2B5EF4-FFF2-40B4-BE49-F238E27FC236}">
                <a16:creationId xmlns:a16="http://schemas.microsoft.com/office/drawing/2014/main" id="{ADCDA09B-308C-4DE8-ADF9-B94590853D49}"/>
              </a:ext>
            </a:extLst>
          </p:cNvPr>
          <p:cNvSpPr/>
          <p:nvPr/>
        </p:nvSpPr>
        <p:spPr>
          <a:xfrm>
            <a:off x="6528729" y="5923284"/>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106" name="Szövegdoboz 105">
            <a:extLst>
              <a:ext uri="{FF2B5EF4-FFF2-40B4-BE49-F238E27FC236}">
                <a16:creationId xmlns:a16="http://schemas.microsoft.com/office/drawing/2014/main" id="{97352B55-5CD4-4E03-95CE-BA648A3EAA52}"/>
              </a:ext>
            </a:extLst>
          </p:cNvPr>
          <p:cNvSpPr txBox="1"/>
          <p:nvPr/>
        </p:nvSpPr>
        <p:spPr>
          <a:xfrm>
            <a:off x="6144141" y="5069621"/>
            <a:ext cx="819968" cy="369332"/>
          </a:xfrm>
          <a:prstGeom prst="rect">
            <a:avLst/>
          </a:prstGeom>
          <a:noFill/>
        </p:spPr>
        <p:txBody>
          <a:bodyPr wrap="none" rtlCol="0">
            <a:spAutoFit/>
          </a:bodyPr>
          <a:lstStyle/>
          <a:p>
            <a:r>
              <a:rPr lang="hu-HU" dirty="0"/>
              <a:t>készlet</a:t>
            </a:r>
          </a:p>
        </p:txBody>
      </p:sp>
      <p:sp>
        <p:nvSpPr>
          <p:cNvPr id="76" name="Téglalap 75">
            <a:extLst>
              <a:ext uri="{FF2B5EF4-FFF2-40B4-BE49-F238E27FC236}">
                <a16:creationId xmlns:a16="http://schemas.microsoft.com/office/drawing/2014/main" id="{F418983F-3C7F-41F5-8A1C-03237F9425D1}"/>
              </a:ext>
            </a:extLst>
          </p:cNvPr>
          <p:cNvSpPr/>
          <p:nvPr/>
        </p:nvSpPr>
        <p:spPr>
          <a:xfrm>
            <a:off x="3069142" y="4433016"/>
            <a:ext cx="2088236"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err="1">
                <a:solidFill>
                  <a:schemeClr val="tx1"/>
                </a:solidFill>
                <a:latin typeface="Arial Unicode MS" pitchFamily="34" charset="-128"/>
                <a:ea typeface="Arial Unicode MS" pitchFamily="34" charset="-128"/>
                <a:cs typeface="Arial Unicode MS" pitchFamily="34" charset="-128"/>
              </a:rPr>
              <a:t>élelmiszer:Részleg</a:t>
            </a:r>
            <a:endParaRPr lang="hu-HU" sz="1600" b="1" u="sng" dirty="0">
              <a:solidFill>
                <a:schemeClr val="tx1"/>
              </a:solidFill>
              <a:latin typeface="Arial Unicode MS" pitchFamily="34" charset="-128"/>
              <a:ea typeface="Arial Unicode MS" pitchFamily="34" charset="-128"/>
              <a:cs typeface="Arial Unicode MS" pitchFamily="34" charset="-128"/>
            </a:endParaRPr>
          </a:p>
          <a:p>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33" name="Text Box 103">
            <a:extLst>
              <a:ext uri="{FF2B5EF4-FFF2-40B4-BE49-F238E27FC236}">
                <a16:creationId xmlns:a16="http://schemas.microsoft.com/office/drawing/2014/main" id="{0002E06E-C871-4965-9711-D3BAF66CADAE}"/>
              </a:ext>
            </a:extLst>
          </p:cNvPr>
          <p:cNvSpPr txBox="1">
            <a:spLocks noChangeArrowheads="1"/>
          </p:cNvSpPr>
          <p:nvPr/>
        </p:nvSpPr>
        <p:spPr bwMode="auto">
          <a:xfrm>
            <a:off x="625510" y="855891"/>
            <a:ext cx="7886700" cy="2031325"/>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Times New Roman" panose="02020603050405020304" pitchFamily="18" charset="0"/>
              </a:rPr>
              <a:t>Egy kisvárosi </a:t>
            </a:r>
            <a:r>
              <a:rPr lang="hu-HU" sz="1800" dirty="0">
                <a:solidFill>
                  <a:schemeClr val="accent1"/>
                </a:solidFill>
                <a:effectLst/>
                <a:latin typeface="Calibri" panose="020F0502020204030204" pitchFamily="34" charset="0"/>
                <a:ea typeface="Times New Roman" panose="02020603050405020304" pitchFamily="18" charset="0"/>
              </a:rPr>
              <a:t>üzlet</a:t>
            </a:r>
            <a:r>
              <a:rPr lang="hu-HU" sz="1800" dirty="0">
                <a:effectLst/>
                <a:latin typeface="Calibri" panose="020F0502020204030204" pitchFamily="34" charset="0"/>
                <a:ea typeface="Times New Roman" panose="02020603050405020304" pitchFamily="18" charset="0"/>
              </a:rPr>
              <a:t> </a:t>
            </a:r>
            <a:r>
              <a:rPr lang="hu-HU" sz="1800" dirty="0">
                <a:solidFill>
                  <a:schemeClr val="accent1"/>
                </a:solidFill>
                <a:effectLst/>
                <a:latin typeface="Calibri" panose="020F0502020204030204" pitchFamily="34" charset="0"/>
                <a:ea typeface="Times New Roman" panose="02020603050405020304" pitchFamily="18" charset="0"/>
              </a:rPr>
              <a:t>élelmiszer</a:t>
            </a:r>
            <a:r>
              <a:rPr lang="hu-HU" sz="1800" dirty="0">
                <a:effectLst/>
                <a:latin typeface="Calibri" panose="020F0502020204030204" pitchFamily="34" charset="0"/>
                <a:ea typeface="Times New Roman" panose="02020603050405020304" pitchFamily="18" charset="0"/>
              </a:rPr>
              <a:t> </a:t>
            </a:r>
            <a:r>
              <a:rPr lang="hu-HU" sz="1800" dirty="0">
                <a:solidFill>
                  <a:schemeClr val="accent1"/>
                </a:solidFill>
                <a:effectLst/>
                <a:latin typeface="Calibri" panose="020F0502020204030204" pitchFamily="34" charset="0"/>
                <a:ea typeface="Times New Roman" panose="02020603050405020304" pitchFamily="18" charset="0"/>
              </a:rPr>
              <a:t>részleg</a:t>
            </a:r>
            <a:r>
              <a:rPr lang="hu-HU" sz="1800" dirty="0">
                <a:effectLst/>
                <a:latin typeface="Calibri" panose="020F0502020204030204" pitchFamily="34" charset="0"/>
                <a:ea typeface="Times New Roman" panose="02020603050405020304" pitchFamily="18" charset="0"/>
              </a:rPr>
              <a:t>ből és </a:t>
            </a:r>
            <a:r>
              <a:rPr lang="hu-HU" sz="1800" dirty="0">
                <a:solidFill>
                  <a:schemeClr val="accent1"/>
                </a:solidFill>
                <a:effectLst/>
                <a:latin typeface="Calibri" panose="020F0502020204030204" pitchFamily="34" charset="0"/>
                <a:ea typeface="Times New Roman" panose="02020603050405020304" pitchFamily="18" charset="0"/>
              </a:rPr>
              <a:t>műszaki részleg</a:t>
            </a:r>
            <a:r>
              <a:rPr lang="hu-HU" sz="1800" dirty="0">
                <a:effectLst/>
                <a:latin typeface="Calibri" panose="020F0502020204030204" pitchFamily="34" charset="0"/>
                <a:ea typeface="Times New Roman" panose="02020603050405020304" pitchFamily="18" charset="0"/>
              </a:rPr>
              <a:t>ből áll. A vásárlók egy </a:t>
            </a:r>
            <a:r>
              <a:rPr lang="hu-HU" sz="1800" dirty="0">
                <a:solidFill>
                  <a:schemeClr val="accent1"/>
                </a:solidFill>
                <a:effectLst/>
                <a:latin typeface="Calibri" panose="020F0502020204030204" pitchFamily="34" charset="0"/>
                <a:ea typeface="Times New Roman" panose="02020603050405020304" pitchFamily="18" charset="0"/>
              </a:rPr>
              <a:t>bevásárlólistá</a:t>
            </a:r>
            <a:r>
              <a:rPr lang="hu-HU" sz="1800" dirty="0">
                <a:effectLst/>
                <a:latin typeface="Calibri" panose="020F0502020204030204" pitchFamily="34" charset="0"/>
                <a:ea typeface="Times New Roman" panose="02020603050405020304" pitchFamily="18" charset="0"/>
              </a:rPr>
              <a:t>val jönnek, amely azon </a:t>
            </a:r>
            <a:r>
              <a:rPr lang="hu-HU" sz="1800" dirty="0">
                <a:solidFill>
                  <a:schemeClr val="accent1"/>
                </a:solidFill>
                <a:effectLst/>
                <a:latin typeface="Calibri" panose="020F0502020204030204" pitchFamily="34" charset="0"/>
                <a:ea typeface="Times New Roman" panose="02020603050405020304" pitchFamily="18" charset="0"/>
              </a:rPr>
              <a:t>termékek</a:t>
            </a:r>
            <a:r>
              <a:rPr lang="hu-HU" sz="1800" dirty="0">
                <a:effectLst/>
                <a:latin typeface="Calibri" panose="020F0502020204030204" pitchFamily="34" charset="0"/>
                <a:ea typeface="Times New Roman" panose="02020603050405020304" pitchFamily="18" charset="0"/>
              </a:rPr>
              <a:t> neveit tartalmazza, amit megvennének.  Az üzletben a listájukon szereplő termékeket keresik: először az élelmiszer részlegen nézik végig a teljes bevásárlólistát, és a megtalált termékeket magukhoz veszik (beteszik a</a:t>
            </a:r>
            <a:r>
              <a:rPr lang="hu-HU" sz="1800" dirty="0">
                <a:solidFill>
                  <a:schemeClr val="accent2"/>
                </a:solidFill>
                <a:effectLst/>
                <a:latin typeface="Calibri" panose="020F0502020204030204" pitchFamily="34" charset="0"/>
                <a:ea typeface="Times New Roman" panose="02020603050405020304" pitchFamily="18" charset="0"/>
              </a:rPr>
              <a:t> </a:t>
            </a:r>
            <a:r>
              <a:rPr lang="hu-HU" sz="1800" dirty="0">
                <a:solidFill>
                  <a:schemeClr val="accent1"/>
                </a:solidFill>
                <a:effectLst/>
                <a:latin typeface="Calibri" panose="020F0502020204030204" pitchFamily="34" charset="0"/>
                <a:ea typeface="Times New Roman" panose="02020603050405020304" pitchFamily="18" charset="0"/>
              </a:rPr>
              <a:t>kosarukba</a:t>
            </a:r>
            <a:r>
              <a:rPr lang="hu-HU" sz="1800" dirty="0">
                <a:effectLst/>
                <a:latin typeface="Calibri" panose="020F0502020204030204" pitchFamily="34" charset="0"/>
                <a:ea typeface="Times New Roman" panose="02020603050405020304" pitchFamily="18" charset="0"/>
              </a:rPr>
              <a:t>), majd a műszaki részlegen ezt megismétlik, de megfontoltabban: ha egy (a bevásárlólistán szereplő) termékből több is van a részlegen, akkor a legolcsóbbat választják.</a:t>
            </a:r>
            <a:endParaRPr lang="hu-HU" sz="1800" dirty="0">
              <a:effectLst/>
              <a:latin typeface="Times New Roman" panose="02020603050405020304" pitchFamily="18" charset="0"/>
              <a:ea typeface="Times New Roman" panose="02020603050405020304" pitchFamily="18" charset="0"/>
            </a:endParaRPr>
          </a:p>
        </p:txBody>
      </p:sp>
      <p:sp>
        <p:nvSpPr>
          <p:cNvPr id="34" name="Felirat: íves vonal 33">
            <a:extLst>
              <a:ext uri="{FF2B5EF4-FFF2-40B4-BE49-F238E27FC236}">
                <a16:creationId xmlns:a16="http://schemas.microsoft.com/office/drawing/2014/main" id="{D1FD89B8-D13D-4A1A-9096-91D12D69B05A}"/>
              </a:ext>
            </a:extLst>
          </p:cNvPr>
          <p:cNvSpPr/>
          <p:nvPr/>
        </p:nvSpPr>
        <p:spPr>
          <a:xfrm>
            <a:off x="2514442" y="3729047"/>
            <a:ext cx="1506218" cy="511103"/>
          </a:xfrm>
          <a:prstGeom prst="borderCallout2">
            <a:avLst>
              <a:gd name="adj1" fmla="val 18750"/>
              <a:gd name="adj2" fmla="val 357"/>
              <a:gd name="adj3" fmla="val 18750"/>
              <a:gd name="adj4" fmla="val -16667"/>
              <a:gd name="adj5" fmla="val -10108"/>
              <a:gd name="adj6" fmla="val -28267"/>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van neki</a:t>
            </a:r>
          </a:p>
          <a:p>
            <a:r>
              <a:rPr lang="hu-HU" sz="1600" dirty="0">
                <a:solidFill>
                  <a:schemeClr val="tx1"/>
                </a:solidFill>
              </a:rPr>
              <a:t>bevásárló listája</a:t>
            </a:r>
          </a:p>
        </p:txBody>
      </p:sp>
      <p:sp>
        <p:nvSpPr>
          <p:cNvPr id="35" name="Felirat: íves vonal 34">
            <a:extLst>
              <a:ext uri="{FF2B5EF4-FFF2-40B4-BE49-F238E27FC236}">
                <a16:creationId xmlns:a16="http://schemas.microsoft.com/office/drawing/2014/main" id="{DDDC74DD-28EE-4172-A42A-EF9FB826D337}"/>
              </a:ext>
            </a:extLst>
          </p:cNvPr>
          <p:cNvSpPr/>
          <p:nvPr/>
        </p:nvSpPr>
        <p:spPr>
          <a:xfrm>
            <a:off x="7785964" y="4905732"/>
            <a:ext cx="921790" cy="722763"/>
          </a:xfrm>
          <a:prstGeom prst="borderCallout2">
            <a:avLst>
              <a:gd name="adj1" fmla="val 18750"/>
              <a:gd name="adj2" fmla="val 357"/>
              <a:gd name="adj3" fmla="val 18750"/>
              <a:gd name="adj4" fmla="val -16667"/>
              <a:gd name="adj5" fmla="val 57172"/>
              <a:gd name="adj6" fmla="val -33897"/>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adattag:</a:t>
            </a:r>
          </a:p>
          <a:p>
            <a:r>
              <a:rPr lang="hu-HU" sz="1600" dirty="0">
                <a:solidFill>
                  <a:schemeClr val="tx1"/>
                </a:solidFill>
              </a:rPr>
              <a:t>- név</a:t>
            </a:r>
          </a:p>
          <a:p>
            <a:r>
              <a:rPr lang="hu-HU" sz="1600" dirty="0">
                <a:solidFill>
                  <a:schemeClr val="tx1"/>
                </a:solidFill>
              </a:rPr>
              <a:t>- ár</a:t>
            </a:r>
          </a:p>
        </p:txBody>
      </p:sp>
      <p:sp>
        <p:nvSpPr>
          <p:cNvPr id="90" name="Line 15">
            <a:extLst>
              <a:ext uri="{FF2B5EF4-FFF2-40B4-BE49-F238E27FC236}">
                <a16:creationId xmlns:a16="http://schemas.microsoft.com/office/drawing/2014/main" id="{1427E1FB-31B0-40B6-AE5A-4447C66FB40A}"/>
              </a:ext>
            </a:extLst>
          </p:cNvPr>
          <p:cNvSpPr>
            <a:spLocks noChangeShapeType="1"/>
          </p:cNvSpPr>
          <p:nvPr/>
        </p:nvSpPr>
        <p:spPr bwMode="auto">
          <a:xfrm flipH="1">
            <a:off x="1810836" y="3436666"/>
            <a:ext cx="0" cy="227415"/>
          </a:xfrm>
          <a:prstGeom prst="line">
            <a:avLst/>
          </a:prstGeom>
          <a:noFill/>
          <a:ln w="19050">
            <a:solidFill>
              <a:schemeClr val="tx1"/>
            </a:solidFill>
            <a:round/>
            <a:headEnd/>
            <a:tailEnd/>
          </a:ln>
          <a:effectLst/>
        </p:spPr>
        <p:txBody>
          <a:bodyPr wrap="none" anchor="ctr"/>
          <a:lstStyle/>
          <a:p>
            <a:endParaRPr lang="hu-HU" sz="1633"/>
          </a:p>
        </p:txBody>
      </p:sp>
      <p:sp>
        <p:nvSpPr>
          <p:cNvPr id="92" name="Line 16">
            <a:extLst>
              <a:ext uri="{FF2B5EF4-FFF2-40B4-BE49-F238E27FC236}">
                <a16:creationId xmlns:a16="http://schemas.microsoft.com/office/drawing/2014/main" id="{EC5E052B-C1D0-42F8-BE36-5560457ACA29}"/>
              </a:ext>
            </a:extLst>
          </p:cNvPr>
          <p:cNvSpPr>
            <a:spLocks noChangeShapeType="1"/>
          </p:cNvSpPr>
          <p:nvPr/>
        </p:nvSpPr>
        <p:spPr bwMode="auto">
          <a:xfrm>
            <a:off x="1817077" y="3664084"/>
            <a:ext cx="68956" cy="171150"/>
          </a:xfrm>
          <a:prstGeom prst="line">
            <a:avLst/>
          </a:prstGeom>
          <a:noFill/>
          <a:ln w="19050">
            <a:solidFill>
              <a:schemeClr val="tx1"/>
            </a:solidFill>
            <a:round/>
            <a:headEnd/>
            <a:tailEnd/>
          </a:ln>
          <a:effectLst/>
        </p:spPr>
        <p:txBody>
          <a:bodyPr wrap="none" anchor="ctr"/>
          <a:lstStyle/>
          <a:p>
            <a:endParaRPr lang="hu-HU" sz="1633"/>
          </a:p>
        </p:txBody>
      </p:sp>
      <p:sp>
        <p:nvSpPr>
          <p:cNvPr id="93" name="Line 17">
            <a:extLst>
              <a:ext uri="{FF2B5EF4-FFF2-40B4-BE49-F238E27FC236}">
                <a16:creationId xmlns:a16="http://schemas.microsoft.com/office/drawing/2014/main" id="{C66F77A3-2C21-4C71-8B8F-1F68D85EDE83}"/>
              </a:ext>
            </a:extLst>
          </p:cNvPr>
          <p:cNvSpPr>
            <a:spLocks noChangeShapeType="1"/>
          </p:cNvSpPr>
          <p:nvPr/>
        </p:nvSpPr>
        <p:spPr bwMode="auto">
          <a:xfrm flipH="1">
            <a:off x="1741878" y="3666627"/>
            <a:ext cx="68958" cy="168608"/>
          </a:xfrm>
          <a:prstGeom prst="line">
            <a:avLst/>
          </a:prstGeom>
          <a:noFill/>
          <a:ln w="19050">
            <a:solidFill>
              <a:schemeClr val="tx1"/>
            </a:solidFill>
            <a:round/>
            <a:headEnd/>
            <a:tailEnd/>
          </a:ln>
          <a:effectLst/>
        </p:spPr>
        <p:txBody>
          <a:bodyPr wrap="none" anchor="ctr"/>
          <a:lstStyle/>
          <a:p>
            <a:endParaRPr lang="hu-HU" sz="1633"/>
          </a:p>
        </p:txBody>
      </p:sp>
      <p:sp>
        <p:nvSpPr>
          <p:cNvPr id="94" name="Line 18">
            <a:extLst>
              <a:ext uri="{FF2B5EF4-FFF2-40B4-BE49-F238E27FC236}">
                <a16:creationId xmlns:a16="http://schemas.microsoft.com/office/drawing/2014/main" id="{CDC613D1-1C8D-4047-AEC6-A4360FFEA60D}"/>
              </a:ext>
            </a:extLst>
          </p:cNvPr>
          <p:cNvSpPr>
            <a:spLocks noChangeShapeType="1"/>
          </p:cNvSpPr>
          <p:nvPr/>
        </p:nvSpPr>
        <p:spPr bwMode="auto">
          <a:xfrm flipV="1">
            <a:off x="1701520" y="3541328"/>
            <a:ext cx="210024" cy="8348"/>
          </a:xfrm>
          <a:prstGeom prst="line">
            <a:avLst/>
          </a:prstGeom>
          <a:noFill/>
          <a:ln w="19050">
            <a:solidFill>
              <a:schemeClr val="tx1"/>
            </a:solidFill>
            <a:round/>
            <a:headEnd/>
            <a:tailEnd/>
          </a:ln>
          <a:effectLst/>
        </p:spPr>
        <p:txBody>
          <a:bodyPr wrap="none" anchor="ctr"/>
          <a:lstStyle/>
          <a:p>
            <a:endParaRPr lang="hu-HU" sz="1633"/>
          </a:p>
        </p:txBody>
      </p:sp>
      <p:sp>
        <p:nvSpPr>
          <p:cNvPr id="95" name="Oval 14">
            <a:extLst>
              <a:ext uri="{FF2B5EF4-FFF2-40B4-BE49-F238E27FC236}">
                <a16:creationId xmlns:a16="http://schemas.microsoft.com/office/drawing/2014/main" id="{1139348B-9065-4FC7-8DB3-EE1883662345}"/>
              </a:ext>
            </a:extLst>
          </p:cNvPr>
          <p:cNvSpPr>
            <a:spLocks noChangeArrowheads="1"/>
          </p:cNvSpPr>
          <p:nvPr/>
        </p:nvSpPr>
        <p:spPr bwMode="auto">
          <a:xfrm>
            <a:off x="1686156" y="3200341"/>
            <a:ext cx="243202" cy="235052"/>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107" name="Szövegdoboz 106">
            <a:extLst>
              <a:ext uri="{FF2B5EF4-FFF2-40B4-BE49-F238E27FC236}">
                <a16:creationId xmlns:a16="http://schemas.microsoft.com/office/drawing/2014/main" id="{313030D1-B4EC-4CC6-B0C0-ABE31425779F}"/>
              </a:ext>
            </a:extLst>
          </p:cNvPr>
          <p:cNvSpPr txBox="1"/>
          <p:nvPr/>
        </p:nvSpPr>
        <p:spPr>
          <a:xfrm>
            <a:off x="1377717" y="3751851"/>
            <a:ext cx="851323" cy="369332"/>
          </a:xfrm>
          <a:prstGeom prst="rect">
            <a:avLst/>
          </a:prstGeom>
          <a:noFill/>
        </p:spPr>
        <p:txBody>
          <a:bodyPr wrap="none" rtlCol="0">
            <a:spAutoFit/>
          </a:bodyPr>
          <a:lstStyle/>
          <a:p>
            <a:r>
              <a:rPr lang="hu-HU" dirty="0"/>
              <a:t>vásárló</a:t>
            </a:r>
          </a:p>
        </p:txBody>
      </p:sp>
    </p:spTree>
    <p:extLst>
      <p:ext uri="{BB962C8B-B14F-4D97-AF65-F5344CB8AC3E}">
        <p14:creationId xmlns:p14="http://schemas.microsoft.com/office/powerpoint/2010/main" val="225626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églalap 55">
            <a:extLst>
              <a:ext uri="{FF2B5EF4-FFF2-40B4-BE49-F238E27FC236}">
                <a16:creationId xmlns:a16="http://schemas.microsoft.com/office/drawing/2014/main" id="{E88C59C3-E15D-42E8-A0A1-E87673178032}"/>
              </a:ext>
            </a:extLst>
          </p:cNvPr>
          <p:cNvSpPr/>
          <p:nvPr/>
        </p:nvSpPr>
        <p:spPr>
          <a:xfrm>
            <a:off x="634567" y="3084500"/>
            <a:ext cx="7886700" cy="33400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a:xfrm>
            <a:off x="6357470" y="6356351"/>
            <a:ext cx="2057400" cy="365125"/>
          </a:xfrm>
        </p:spPr>
        <p:txBody>
          <a:bodyPr/>
          <a:lstStyle/>
          <a:p>
            <a:fld id="{34CCF796-8293-4D3B-ADCC-894381A97A1C}" type="slidenum">
              <a:rPr lang="en-US" smtClean="0"/>
              <a:t>4</a:t>
            </a:fld>
            <a:endParaRPr lang="en-US"/>
          </a:p>
        </p:txBody>
      </p:sp>
      <p:sp>
        <p:nvSpPr>
          <p:cNvPr id="85" name="Téglalap 84">
            <a:extLst>
              <a:ext uri="{FF2B5EF4-FFF2-40B4-BE49-F238E27FC236}">
                <a16:creationId xmlns:a16="http://schemas.microsoft.com/office/drawing/2014/main" id="{21B670FF-3363-475B-AB57-9E71996BB8CF}"/>
              </a:ext>
            </a:extLst>
          </p:cNvPr>
          <p:cNvSpPr/>
          <p:nvPr/>
        </p:nvSpPr>
        <p:spPr>
          <a:xfrm>
            <a:off x="4728186" y="3261278"/>
            <a:ext cx="1459168" cy="315997"/>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:Üzlet</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91" name="Rombusz 90">
            <a:extLst>
              <a:ext uri="{FF2B5EF4-FFF2-40B4-BE49-F238E27FC236}">
                <a16:creationId xmlns:a16="http://schemas.microsoft.com/office/drawing/2014/main" id="{98BB7B62-0472-4414-9F4B-6DA4A8720135}"/>
              </a:ext>
            </a:extLst>
          </p:cNvPr>
          <p:cNvSpPr/>
          <p:nvPr/>
        </p:nvSpPr>
        <p:spPr>
          <a:xfrm rot="10800000">
            <a:off x="5386749" y="3619319"/>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Téglalap 51">
            <a:extLst>
              <a:ext uri="{FF2B5EF4-FFF2-40B4-BE49-F238E27FC236}">
                <a16:creationId xmlns:a16="http://schemas.microsoft.com/office/drawing/2014/main" id="{E8BE8110-4CB5-4473-9085-0A00633A8FF6}"/>
              </a:ext>
            </a:extLst>
          </p:cNvPr>
          <p:cNvSpPr/>
          <p:nvPr/>
        </p:nvSpPr>
        <p:spPr>
          <a:xfrm>
            <a:off x="3389101" y="5419590"/>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Termék</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cxnSp>
        <p:nvCxnSpPr>
          <p:cNvPr id="53" name="Egyenes összekötő nyíllal 52">
            <a:extLst>
              <a:ext uri="{FF2B5EF4-FFF2-40B4-BE49-F238E27FC236}">
                <a16:creationId xmlns:a16="http://schemas.microsoft.com/office/drawing/2014/main" id="{4C33AA20-14CA-420A-A6EE-4204B577334A}"/>
              </a:ext>
            </a:extLst>
          </p:cNvPr>
          <p:cNvCxnSpPr>
            <a:cxnSpLocks/>
            <a:stCxn id="59" idx="0"/>
            <a:endCxn id="52" idx="0"/>
          </p:cNvCxnSpPr>
          <p:nvPr/>
        </p:nvCxnSpPr>
        <p:spPr>
          <a:xfrm flipH="1">
            <a:off x="4118685" y="5049940"/>
            <a:ext cx="2719" cy="36965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églalap 53">
            <a:extLst>
              <a:ext uri="{FF2B5EF4-FFF2-40B4-BE49-F238E27FC236}">
                <a16:creationId xmlns:a16="http://schemas.microsoft.com/office/drawing/2014/main" id="{F57998EA-8EBD-4658-83B1-DEC68E05BEDC}"/>
              </a:ext>
            </a:extLst>
          </p:cNvPr>
          <p:cNvSpPr/>
          <p:nvPr/>
        </p:nvSpPr>
        <p:spPr>
          <a:xfrm>
            <a:off x="3570933" y="5665463"/>
            <a:ext cx="1433806"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59" name="Rombusz 58">
            <a:extLst>
              <a:ext uri="{FF2B5EF4-FFF2-40B4-BE49-F238E27FC236}">
                <a16:creationId xmlns:a16="http://schemas.microsoft.com/office/drawing/2014/main" id="{467C693B-9A8C-4A91-88B9-DFC36EA7308E}"/>
              </a:ext>
            </a:extLst>
          </p:cNvPr>
          <p:cNvSpPr/>
          <p:nvPr/>
        </p:nvSpPr>
        <p:spPr>
          <a:xfrm rot="10800000">
            <a:off x="4050383" y="4810243"/>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6" name="Téglalap 95">
            <a:extLst>
              <a:ext uri="{FF2B5EF4-FFF2-40B4-BE49-F238E27FC236}">
                <a16:creationId xmlns:a16="http://schemas.microsoft.com/office/drawing/2014/main" id="{E1B2D446-8228-46AE-9CA3-A087FE25BDC5}"/>
              </a:ext>
            </a:extLst>
          </p:cNvPr>
          <p:cNvSpPr/>
          <p:nvPr/>
        </p:nvSpPr>
        <p:spPr>
          <a:xfrm>
            <a:off x="1074802" y="5395187"/>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Termék</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97" name="Téglalap 96">
            <a:extLst>
              <a:ext uri="{FF2B5EF4-FFF2-40B4-BE49-F238E27FC236}">
                <a16:creationId xmlns:a16="http://schemas.microsoft.com/office/drawing/2014/main" id="{1D1E34C5-88C7-4352-9C66-8271049893C4}"/>
              </a:ext>
            </a:extLst>
          </p:cNvPr>
          <p:cNvSpPr/>
          <p:nvPr/>
        </p:nvSpPr>
        <p:spPr>
          <a:xfrm>
            <a:off x="1231272" y="5641060"/>
            <a:ext cx="1433806"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cxnSp>
        <p:nvCxnSpPr>
          <p:cNvPr id="99" name="Egyenes összekötő nyíllal 98">
            <a:extLst>
              <a:ext uri="{FF2B5EF4-FFF2-40B4-BE49-F238E27FC236}">
                <a16:creationId xmlns:a16="http://schemas.microsoft.com/office/drawing/2014/main" id="{D40D9340-808C-4655-9DCD-23CEAF3AC228}"/>
              </a:ext>
            </a:extLst>
          </p:cNvPr>
          <p:cNvCxnSpPr>
            <a:cxnSpLocks/>
            <a:stCxn id="51" idx="2"/>
            <a:endCxn id="96" idx="0"/>
          </p:cNvCxnSpPr>
          <p:nvPr/>
        </p:nvCxnSpPr>
        <p:spPr>
          <a:xfrm>
            <a:off x="1803379" y="4121183"/>
            <a:ext cx="1007" cy="1274004"/>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Cím 1">
            <a:extLst>
              <a:ext uri="{FF2B5EF4-FFF2-40B4-BE49-F238E27FC236}">
                <a16:creationId xmlns:a16="http://schemas.microsoft.com/office/drawing/2014/main" id="{AC19C992-3E6C-4DC4-96CA-DB0B0A7FE12C}"/>
              </a:ext>
            </a:extLst>
          </p:cNvPr>
          <p:cNvSpPr txBox="1">
            <a:spLocks/>
          </p:cNvSpPr>
          <p:nvPr/>
        </p:nvSpPr>
        <p:spPr>
          <a:xfrm>
            <a:off x="628650" y="164162"/>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Vásárlás</a:t>
            </a:r>
            <a:endParaRPr lang="en-US" dirty="0"/>
          </a:p>
        </p:txBody>
      </p:sp>
      <p:cxnSp>
        <p:nvCxnSpPr>
          <p:cNvPr id="42" name="Egyenes összekötő nyíllal 41">
            <a:extLst>
              <a:ext uri="{FF2B5EF4-FFF2-40B4-BE49-F238E27FC236}">
                <a16:creationId xmlns:a16="http://schemas.microsoft.com/office/drawing/2014/main" id="{5C591C7E-E95C-48D7-8B0F-C38115ADDB77}"/>
              </a:ext>
            </a:extLst>
          </p:cNvPr>
          <p:cNvCxnSpPr>
            <a:cxnSpLocks/>
            <a:endCxn id="85" idx="1"/>
          </p:cNvCxnSpPr>
          <p:nvPr/>
        </p:nvCxnSpPr>
        <p:spPr>
          <a:xfrm flipV="1">
            <a:off x="2172403" y="3419277"/>
            <a:ext cx="2555783" cy="20112"/>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Téglalap 97">
            <a:extLst>
              <a:ext uri="{FF2B5EF4-FFF2-40B4-BE49-F238E27FC236}">
                <a16:creationId xmlns:a16="http://schemas.microsoft.com/office/drawing/2014/main" id="{414069EB-D091-4D3F-91CC-922F66958DD2}"/>
              </a:ext>
            </a:extLst>
          </p:cNvPr>
          <p:cNvSpPr/>
          <p:nvPr/>
        </p:nvSpPr>
        <p:spPr>
          <a:xfrm>
            <a:off x="1380529" y="5886933"/>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70" name="Téglalap 69">
            <a:extLst>
              <a:ext uri="{FF2B5EF4-FFF2-40B4-BE49-F238E27FC236}">
                <a16:creationId xmlns:a16="http://schemas.microsoft.com/office/drawing/2014/main" id="{0E71A153-28BC-4CEE-9200-660CBF8B51A0}"/>
              </a:ext>
            </a:extLst>
          </p:cNvPr>
          <p:cNvSpPr/>
          <p:nvPr/>
        </p:nvSpPr>
        <p:spPr>
          <a:xfrm>
            <a:off x="3730363" y="5923284"/>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79" name="Szövegdoboz 78">
            <a:extLst>
              <a:ext uri="{FF2B5EF4-FFF2-40B4-BE49-F238E27FC236}">
                <a16:creationId xmlns:a16="http://schemas.microsoft.com/office/drawing/2014/main" id="{DA4E3035-2CA6-4396-8E96-3E03B4A5BFEA}"/>
              </a:ext>
            </a:extLst>
          </p:cNvPr>
          <p:cNvSpPr txBox="1"/>
          <p:nvPr/>
        </p:nvSpPr>
        <p:spPr>
          <a:xfrm>
            <a:off x="3355783" y="5050259"/>
            <a:ext cx="819968" cy="369332"/>
          </a:xfrm>
          <a:prstGeom prst="rect">
            <a:avLst/>
          </a:prstGeom>
          <a:noFill/>
        </p:spPr>
        <p:txBody>
          <a:bodyPr wrap="none" rtlCol="0">
            <a:spAutoFit/>
          </a:bodyPr>
          <a:lstStyle/>
          <a:p>
            <a:r>
              <a:rPr lang="hu-HU" dirty="0"/>
              <a:t>készlet</a:t>
            </a:r>
          </a:p>
        </p:txBody>
      </p:sp>
      <p:sp>
        <p:nvSpPr>
          <p:cNvPr id="80" name="Szövegdoboz 79">
            <a:extLst>
              <a:ext uri="{FF2B5EF4-FFF2-40B4-BE49-F238E27FC236}">
                <a16:creationId xmlns:a16="http://schemas.microsoft.com/office/drawing/2014/main" id="{7721BE97-05CC-4487-B685-F0066B045231}"/>
              </a:ext>
            </a:extLst>
          </p:cNvPr>
          <p:cNvSpPr txBox="1"/>
          <p:nvPr/>
        </p:nvSpPr>
        <p:spPr>
          <a:xfrm>
            <a:off x="1135630" y="5042104"/>
            <a:ext cx="683457" cy="369332"/>
          </a:xfrm>
          <a:prstGeom prst="rect">
            <a:avLst/>
          </a:prstGeom>
          <a:noFill/>
        </p:spPr>
        <p:txBody>
          <a:bodyPr wrap="none" rtlCol="0">
            <a:spAutoFit/>
          </a:bodyPr>
          <a:lstStyle/>
          <a:p>
            <a:r>
              <a:rPr lang="hu-HU" dirty="0"/>
              <a:t>kosár</a:t>
            </a:r>
          </a:p>
        </p:txBody>
      </p:sp>
      <p:cxnSp>
        <p:nvCxnSpPr>
          <p:cNvPr id="77" name="Összekötő: szögletes 76">
            <a:extLst>
              <a:ext uri="{FF2B5EF4-FFF2-40B4-BE49-F238E27FC236}">
                <a16:creationId xmlns:a16="http://schemas.microsoft.com/office/drawing/2014/main" id="{4DDB843C-F5CF-49BC-9A0A-60CB5148644B}"/>
              </a:ext>
            </a:extLst>
          </p:cNvPr>
          <p:cNvCxnSpPr>
            <a:cxnSpLocks/>
            <a:stCxn id="91" idx="0"/>
            <a:endCxn id="76" idx="0"/>
          </p:cNvCxnSpPr>
          <p:nvPr/>
        </p:nvCxnSpPr>
        <p:spPr>
          <a:xfrm rot="5400000">
            <a:off x="4501403" y="3476649"/>
            <a:ext cx="574000" cy="1338734"/>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Téglalap 80">
            <a:extLst>
              <a:ext uri="{FF2B5EF4-FFF2-40B4-BE49-F238E27FC236}">
                <a16:creationId xmlns:a16="http://schemas.microsoft.com/office/drawing/2014/main" id="{329396F1-B407-4194-8848-5E3331B9C26B}"/>
              </a:ext>
            </a:extLst>
          </p:cNvPr>
          <p:cNvSpPr/>
          <p:nvPr/>
        </p:nvSpPr>
        <p:spPr>
          <a:xfrm>
            <a:off x="5787637" y="4427675"/>
            <a:ext cx="2296535"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err="1">
                <a:solidFill>
                  <a:schemeClr val="tx1"/>
                </a:solidFill>
                <a:latin typeface="Arial Unicode MS" pitchFamily="34" charset="-128"/>
                <a:ea typeface="Arial Unicode MS" pitchFamily="34" charset="-128"/>
                <a:cs typeface="Arial Unicode MS" pitchFamily="34" charset="-128"/>
              </a:rPr>
              <a:t>műszaki:Részleg</a:t>
            </a:r>
            <a:endParaRPr lang="hu-HU" sz="1600" b="1" u="sng" dirty="0">
              <a:solidFill>
                <a:schemeClr val="tx1"/>
              </a:solidFill>
              <a:latin typeface="Arial Unicode MS" pitchFamily="34" charset="-128"/>
              <a:ea typeface="Arial Unicode MS" pitchFamily="34" charset="-128"/>
              <a:cs typeface="Arial Unicode MS" pitchFamily="34" charset="-128"/>
            </a:endParaRPr>
          </a:p>
          <a:p>
            <a:endParaRPr lang="hu-HU" sz="1600" dirty="0">
              <a:solidFill>
                <a:schemeClr val="tx1"/>
              </a:solidFill>
              <a:latin typeface="Arial Unicode MS" pitchFamily="34" charset="-128"/>
              <a:ea typeface="Arial Unicode MS" pitchFamily="34" charset="-128"/>
              <a:cs typeface="Arial Unicode MS" pitchFamily="34" charset="-128"/>
            </a:endParaRPr>
          </a:p>
        </p:txBody>
      </p:sp>
      <p:cxnSp>
        <p:nvCxnSpPr>
          <p:cNvPr id="83" name="Összekötő: szögletes 82">
            <a:extLst>
              <a:ext uri="{FF2B5EF4-FFF2-40B4-BE49-F238E27FC236}">
                <a16:creationId xmlns:a16="http://schemas.microsoft.com/office/drawing/2014/main" id="{C3A345D3-C105-436B-BCC3-CEC0C512F975}"/>
              </a:ext>
            </a:extLst>
          </p:cNvPr>
          <p:cNvCxnSpPr>
            <a:cxnSpLocks/>
            <a:stCxn id="91" idx="0"/>
            <a:endCxn id="81" idx="0"/>
          </p:cNvCxnSpPr>
          <p:nvPr/>
        </p:nvCxnSpPr>
        <p:spPr>
          <a:xfrm rot="16200000" flipH="1">
            <a:off x="5912508" y="3404277"/>
            <a:ext cx="568659" cy="1478135"/>
          </a:xfrm>
          <a:prstGeom prst="bentConnector3">
            <a:avLst>
              <a:gd name="adj1"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églalap 100">
            <a:extLst>
              <a:ext uri="{FF2B5EF4-FFF2-40B4-BE49-F238E27FC236}">
                <a16:creationId xmlns:a16="http://schemas.microsoft.com/office/drawing/2014/main" id="{0CC7F702-DFD8-4BEF-8E04-DF2438ED0E51}"/>
              </a:ext>
            </a:extLst>
          </p:cNvPr>
          <p:cNvSpPr/>
          <p:nvPr/>
        </p:nvSpPr>
        <p:spPr>
          <a:xfrm>
            <a:off x="6187474" y="5419590"/>
            <a:ext cx="1459168"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a:solidFill>
                  <a:schemeClr val="tx1"/>
                </a:solidFill>
                <a:latin typeface="Arial Unicode MS" pitchFamily="34" charset="-128"/>
                <a:ea typeface="Arial Unicode MS" pitchFamily="34" charset="-128"/>
                <a:cs typeface="Arial Unicode MS" pitchFamily="34" charset="-128"/>
              </a:rPr>
              <a:t>: Termék</a:t>
            </a:r>
          </a:p>
          <a:p>
            <a:endParaRPr lang="hu-HU" sz="1600" dirty="0">
              <a:solidFill>
                <a:schemeClr val="tx1"/>
              </a:solidFill>
              <a:latin typeface="Arial Unicode MS" pitchFamily="34" charset="-128"/>
              <a:ea typeface="Arial Unicode MS" pitchFamily="34" charset="-128"/>
              <a:cs typeface="Arial Unicode MS" pitchFamily="34" charset="-128"/>
            </a:endParaRPr>
          </a:p>
        </p:txBody>
      </p:sp>
      <p:cxnSp>
        <p:nvCxnSpPr>
          <p:cNvPr id="102" name="Egyenes összekötő nyíllal 101">
            <a:extLst>
              <a:ext uri="{FF2B5EF4-FFF2-40B4-BE49-F238E27FC236}">
                <a16:creationId xmlns:a16="http://schemas.microsoft.com/office/drawing/2014/main" id="{9CC7C109-EB65-4326-8944-0C95225FB012}"/>
              </a:ext>
            </a:extLst>
          </p:cNvPr>
          <p:cNvCxnSpPr>
            <a:cxnSpLocks/>
            <a:stCxn id="104" idx="0"/>
            <a:endCxn id="101" idx="0"/>
          </p:cNvCxnSpPr>
          <p:nvPr/>
        </p:nvCxnSpPr>
        <p:spPr>
          <a:xfrm flipH="1">
            <a:off x="6917058" y="5049940"/>
            <a:ext cx="2719" cy="36965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Téglalap 102">
            <a:extLst>
              <a:ext uri="{FF2B5EF4-FFF2-40B4-BE49-F238E27FC236}">
                <a16:creationId xmlns:a16="http://schemas.microsoft.com/office/drawing/2014/main" id="{68084313-8D90-4779-8233-D8D120453FFD}"/>
              </a:ext>
            </a:extLst>
          </p:cNvPr>
          <p:cNvSpPr/>
          <p:nvPr/>
        </p:nvSpPr>
        <p:spPr>
          <a:xfrm>
            <a:off x="6369306" y="5665463"/>
            <a:ext cx="1433806"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104" name="Rombusz 103">
            <a:extLst>
              <a:ext uri="{FF2B5EF4-FFF2-40B4-BE49-F238E27FC236}">
                <a16:creationId xmlns:a16="http://schemas.microsoft.com/office/drawing/2014/main" id="{AEF0D71B-6300-4301-9F7E-9D6B30C4B1BE}"/>
              </a:ext>
            </a:extLst>
          </p:cNvPr>
          <p:cNvSpPr/>
          <p:nvPr/>
        </p:nvSpPr>
        <p:spPr>
          <a:xfrm rot="10800000">
            <a:off x="6848756" y="4810243"/>
            <a:ext cx="142043" cy="239697"/>
          </a:xfrm>
          <a:prstGeom prst="diamond">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5" name="Téglalap 104">
            <a:extLst>
              <a:ext uri="{FF2B5EF4-FFF2-40B4-BE49-F238E27FC236}">
                <a16:creationId xmlns:a16="http://schemas.microsoft.com/office/drawing/2014/main" id="{ADCDA09B-308C-4DE8-ADF9-B94590853D49}"/>
              </a:ext>
            </a:extLst>
          </p:cNvPr>
          <p:cNvSpPr/>
          <p:nvPr/>
        </p:nvSpPr>
        <p:spPr>
          <a:xfrm>
            <a:off x="6528736" y="5923284"/>
            <a:ext cx="1386823" cy="33855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106" name="Szövegdoboz 105">
            <a:extLst>
              <a:ext uri="{FF2B5EF4-FFF2-40B4-BE49-F238E27FC236}">
                <a16:creationId xmlns:a16="http://schemas.microsoft.com/office/drawing/2014/main" id="{97352B55-5CD4-4E03-95CE-BA648A3EAA52}"/>
              </a:ext>
            </a:extLst>
          </p:cNvPr>
          <p:cNvSpPr txBox="1"/>
          <p:nvPr/>
        </p:nvSpPr>
        <p:spPr>
          <a:xfrm>
            <a:off x="6144148" y="5069621"/>
            <a:ext cx="819968" cy="369332"/>
          </a:xfrm>
          <a:prstGeom prst="rect">
            <a:avLst/>
          </a:prstGeom>
          <a:noFill/>
        </p:spPr>
        <p:txBody>
          <a:bodyPr wrap="none" rtlCol="0">
            <a:spAutoFit/>
          </a:bodyPr>
          <a:lstStyle/>
          <a:p>
            <a:r>
              <a:rPr lang="hu-HU" dirty="0"/>
              <a:t>készlet</a:t>
            </a:r>
          </a:p>
        </p:txBody>
      </p:sp>
      <p:sp>
        <p:nvSpPr>
          <p:cNvPr id="76" name="Téglalap 75">
            <a:extLst>
              <a:ext uri="{FF2B5EF4-FFF2-40B4-BE49-F238E27FC236}">
                <a16:creationId xmlns:a16="http://schemas.microsoft.com/office/drawing/2014/main" id="{F418983F-3C7F-41F5-8A1C-03237F9425D1}"/>
              </a:ext>
            </a:extLst>
          </p:cNvPr>
          <p:cNvSpPr/>
          <p:nvPr/>
        </p:nvSpPr>
        <p:spPr>
          <a:xfrm>
            <a:off x="3089016" y="4433016"/>
            <a:ext cx="2060040" cy="383544"/>
          </a:xfrm>
          <a:prstGeom prst="rect">
            <a:avLst/>
          </a:prstGeom>
          <a:solidFill>
            <a:schemeClr val="accent4">
              <a:lumMod val="40000"/>
              <a:lumOff val="60000"/>
            </a:schemeClr>
          </a:soli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sz="1600" b="1" u="sng" dirty="0" err="1">
                <a:solidFill>
                  <a:schemeClr val="tx1"/>
                </a:solidFill>
                <a:latin typeface="Arial Unicode MS" pitchFamily="34" charset="-128"/>
                <a:ea typeface="Arial Unicode MS" pitchFamily="34" charset="-128"/>
                <a:cs typeface="Arial Unicode MS" pitchFamily="34" charset="-128"/>
              </a:rPr>
              <a:t>élelmiszer:Részleg</a:t>
            </a:r>
            <a:endParaRPr lang="hu-HU" sz="1600" b="1" u="sng" dirty="0">
              <a:solidFill>
                <a:schemeClr val="tx1"/>
              </a:solidFill>
              <a:latin typeface="Arial Unicode MS" pitchFamily="34" charset="-128"/>
              <a:ea typeface="Arial Unicode MS" pitchFamily="34" charset="-128"/>
              <a:cs typeface="Arial Unicode MS" pitchFamily="34" charset="-128"/>
            </a:endParaRPr>
          </a:p>
          <a:p>
            <a:endParaRPr lang="hu-HU" sz="1600" dirty="0">
              <a:solidFill>
                <a:schemeClr val="tx1"/>
              </a:solidFill>
              <a:latin typeface="Arial Unicode MS" pitchFamily="34" charset="-128"/>
              <a:ea typeface="Arial Unicode MS" pitchFamily="34" charset="-128"/>
              <a:cs typeface="Arial Unicode MS" pitchFamily="34" charset="-128"/>
            </a:endParaRPr>
          </a:p>
        </p:txBody>
      </p:sp>
      <p:sp>
        <p:nvSpPr>
          <p:cNvPr id="36" name="Szövegdoboz 35">
            <a:extLst>
              <a:ext uri="{FF2B5EF4-FFF2-40B4-BE49-F238E27FC236}">
                <a16:creationId xmlns:a16="http://schemas.microsoft.com/office/drawing/2014/main" id="{3F15B5EF-DB7C-4BFD-AD82-A94ED644ACDC}"/>
              </a:ext>
            </a:extLst>
          </p:cNvPr>
          <p:cNvSpPr txBox="1"/>
          <p:nvPr/>
        </p:nvSpPr>
        <p:spPr>
          <a:xfrm>
            <a:off x="781836" y="4311565"/>
            <a:ext cx="930704" cy="369332"/>
          </a:xfrm>
          <a:prstGeom prst="rect">
            <a:avLst/>
          </a:prstGeom>
          <a:noFill/>
        </p:spPr>
        <p:txBody>
          <a:bodyPr wrap="none" rtlCol="0">
            <a:spAutoFit/>
          </a:bodyPr>
          <a:lstStyle/>
          <a:p>
            <a:r>
              <a:rPr lang="hu-HU" dirty="0"/>
              <a:t>Betesz()</a:t>
            </a:r>
          </a:p>
        </p:txBody>
      </p:sp>
      <p:cxnSp>
        <p:nvCxnSpPr>
          <p:cNvPr id="37" name="Egyenes összekötő nyíllal 36">
            <a:extLst>
              <a:ext uri="{FF2B5EF4-FFF2-40B4-BE49-F238E27FC236}">
                <a16:creationId xmlns:a16="http://schemas.microsoft.com/office/drawing/2014/main" id="{D567E7C7-F85D-47D1-8E7C-B252032347D3}"/>
              </a:ext>
            </a:extLst>
          </p:cNvPr>
          <p:cNvCxnSpPr>
            <a:cxnSpLocks/>
          </p:cNvCxnSpPr>
          <p:nvPr/>
        </p:nvCxnSpPr>
        <p:spPr>
          <a:xfrm>
            <a:off x="1692867" y="4317940"/>
            <a:ext cx="0" cy="436609"/>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8" name="Szövegdoboz 37">
            <a:extLst>
              <a:ext uri="{FF2B5EF4-FFF2-40B4-BE49-F238E27FC236}">
                <a16:creationId xmlns:a16="http://schemas.microsoft.com/office/drawing/2014/main" id="{B48C3ABE-2692-4F37-8A73-14038100ED56}"/>
              </a:ext>
            </a:extLst>
          </p:cNvPr>
          <p:cNvSpPr txBox="1"/>
          <p:nvPr/>
        </p:nvSpPr>
        <p:spPr>
          <a:xfrm>
            <a:off x="5203454" y="4794221"/>
            <a:ext cx="895310" cy="369332"/>
          </a:xfrm>
          <a:prstGeom prst="rect">
            <a:avLst/>
          </a:prstGeom>
          <a:noFill/>
        </p:spPr>
        <p:txBody>
          <a:bodyPr wrap="none" rtlCol="0">
            <a:spAutoFit/>
          </a:bodyPr>
          <a:lstStyle/>
          <a:p>
            <a:r>
              <a:rPr lang="hu-HU" dirty="0"/>
              <a:t>Kivesz()</a:t>
            </a:r>
          </a:p>
        </p:txBody>
      </p:sp>
      <p:cxnSp>
        <p:nvCxnSpPr>
          <p:cNvPr id="39" name="Egyenes összekötő nyíllal 38">
            <a:extLst>
              <a:ext uri="{FF2B5EF4-FFF2-40B4-BE49-F238E27FC236}">
                <a16:creationId xmlns:a16="http://schemas.microsoft.com/office/drawing/2014/main" id="{EB207702-EBD4-4475-86A4-226E82861866}"/>
              </a:ext>
            </a:extLst>
          </p:cNvPr>
          <p:cNvCxnSpPr>
            <a:cxnSpLocks/>
            <a:stCxn id="51" idx="3"/>
            <a:endCxn id="52" idx="1"/>
          </p:cNvCxnSpPr>
          <p:nvPr/>
        </p:nvCxnSpPr>
        <p:spPr>
          <a:xfrm>
            <a:off x="2229040" y="3936517"/>
            <a:ext cx="1160061" cy="1674845"/>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Egyenes összekötő nyíllal 39">
            <a:extLst>
              <a:ext uri="{FF2B5EF4-FFF2-40B4-BE49-F238E27FC236}">
                <a16:creationId xmlns:a16="http://schemas.microsoft.com/office/drawing/2014/main" id="{483DFCAD-247A-4A11-8D73-DB1674FFB814}"/>
              </a:ext>
            </a:extLst>
          </p:cNvPr>
          <p:cNvCxnSpPr>
            <a:cxnSpLocks/>
          </p:cNvCxnSpPr>
          <p:nvPr/>
        </p:nvCxnSpPr>
        <p:spPr>
          <a:xfrm>
            <a:off x="2688169" y="4730998"/>
            <a:ext cx="299173" cy="425422"/>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Egyenes összekötő nyíllal 42">
            <a:extLst>
              <a:ext uri="{FF2B5EF4-FFF2-40B4-BE49-F238E27FC236}">
                <a16:creationId xmlns:a16="http://schemas.microsoft.com/office/drawing/2014/main" id="{6EE4AA12-87B4-40C6-96A9-0729E193ADED}"/>
              </a:ext>
            </a:extLst>
          </p:cNvPr>
          <p:cNvCxnSpPr>
            <a:cxnSpLocks/>
          </p:cNvCxnSpPr>
          <p:nvPr/>
        </p:nvCxnSpPr>
        <p:spPr>
          <a:xfrm>
            <a:off x="5034784" y="4975635"/>
            <a:ext cx="561567" cy="300523"/>
          </a:xfrm>
          <a:prstGeom prst="straightConnector1">
            <a:avLst/>
          </a:prstGeom>
          <a:ln w="19050">
            <a:solidFill>
              <a:schemeClr val="tx1"/>
            </a:solidFill>
            <a:prstDash val="solid"/>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6" name="Szövegdoboz 45">
            <a:extLst>
              <a:ext uri="{FF2B5EF4-FFF2-40B4-BE49-F238E27FC236}">
                <a16:creationId xmlns:a16="http://schemas.microsoft.com/office/drawing/2014/main" id="{87E03729-E4F0-45BC-950F-1CF08257F6BD}"/>
              </a:ext>
            </a:extLst>
          </p:cNvPr>
          <p:cNvSpPr txBox="1"/>
          <p:nvPr/>
        </p:nvSpPr>
        <p:spPr>
          <a:xfrm>
            <a:off x="1925809" y="4787088"/>
            <a:ext cx="895310" cy="369332"/>
          </a:xfrm>
          <a:prstGeom prst="rect">
            <a:avLst/>
          </a:prstGeom>
          <a:noFill/>
        </p:spPr>
        <p:txBody>
          <a:bodyPr wrap="none" rtlCol="0">
            <a:spAutoFit/>
          </a:bodyPr>
          <a:lstStyle/>
          <a:p>
            <a:r>
              <a:rPr lang="hu-HU" dirty="0"/>
              <a:t>Kivesz()</a:t>
            </a:r>
          </a:p>
        </p:txBody>
      </p:sp>
      <p:cxnSp>
        <p:nvCxnSpPr>
          <p:cNvPr id="47" name="Egyenes összekötő nyíllal 46">
            <a:extLst>
              <a:ext uri="{FF2B5EF4-FFF2-40B4-BE49-F238E27FC236}">
                <a16:creationId xmlns:a16="http://schemas.microsoft.com/office/drawing/2014/main" id="{4728AF43-121C-43F9-84A1-7004B15F2FA4}"/>
              </a:ext>
            </a:extLst>
          </p:cNvPr>
          <p:cNvCxnSpPr>
            <a:cxnSpLocks/>
          </p:cNvCxnSpPr>
          <p:nvPr/>
        </p:nvCxnSpPr>
        <p:spPr>
          <a:xfrm>
            <a:off x="2148954" y="3684745"/>
            <a:ext cx="4035801" cy="1940290"/>
          </a:xfrm>
          <a:prstGeom prst="straightConnector1">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 Box 103">
            <a:extLst>
              <a:ext uri="{FF2B5EF4-FFF2-40B4-BE49-F238E27FC236}">
                <a16:creationId xmlns:a16="http://schemas.microsoft.com/office/drawing/2014/main" id="{06A844AD-5A6C-424F-A741-F212E627C058}"/>
              </a:ext>
            </a:extLst>
          </p:cNvPr>
          <p:cNvSpPr txBox="1">
            <a:spLocks noChangeArrowheads="1"/>
          </p:cNvSpPr>
          <p:nvPr/>
        </p:nvSpPr>
        <p:spPr bwMode="auto">
          <a:xfrm>
            <a:off x="624609" y="856678"/>
            <a:ext cx="7886700" cy="2031325"/>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Times New Roman" panose="02020603050405020304" pitchFamily="18" charset="0"/>
              </a:rPr>
              <a:t>Egy kisvárosi üzlet élelmiszer részlegből és műszaki részlegből áll. A vásárlók egy bevásárlólistával jönnek, amely azon termékek neveit tartalmazza, amit megvennének.  Az üzletben a listájukon szereplő </a:t>
            </a:r>
            <a:r>
              <a:rPr lang="hu-HU" sz="1800" dirty="0">
                <a:solidFill>
                  <a:srgbClr val="C00000"/>
                </a:solidFill>
                <a:effectLst/>
                <a:latin typeface="Calibri" panose="020F0502020204030204" pitchFamily="34" charset="0"/>
                <a:ea typeface="Times New Roman" panose="02020603050405020304" pitchFamily="18" charset="0"/>
              </a:rPr>
              <a:t>termékeket keresik</a:t>
            </a:r>
            <a:r>
              <a:rPr lang="hu-HU" sz="1800" dirty="0">
                <a:effectLst/>
                <a:latin typeface="Calibri" panose="020F0502020204030204" pitchFamily="34" charset="0"/>
                <a:ea typeface="Times New Roman" panose="02020603050405020304" pitchFamily="18" charset="0"/>
              </a:rPr>
              <a:t>: </a:t>
            </a:r>
            <a:r>
              <a:rPr lang="hu-HU" sz="1800" dirty="0">
                <a:solidFill>
                  <a:srgbClr val="C00000"/>
                </a:solidFill>
                <a:effectLst/>
                <a:latin typeface="Calibri" panose="020F0502020204030204" pitchFamily="34" charset="0"/>
                <a:ea typeface="Times New Roman" panose="02020603050405020304" pitchFamily="18" charset="0"/>
              </a:rPr>
              <a:t>először az élelmiszer részlegen</a:t>
            </a:r>
            <a:r>
              <a:rPr lang="hu-HU" sz="1800" dirty="0">
                <a:effectLst/>
                <a:latin typeface="Calibri" panose="020F0502020204030204" pitchFamily="34" charset="0"/>
                <a:ea typeface="Times New Roman" panose="02020603050405020304" pitchFamily="18" charset="0"/>
              </a:rPr>
              <a:t> nézik végig a teljes bevásárlólistát, és a megtalált termékeket </a:t>
            </a:r>
            <a:r>
              <a:rPr lang="hu-HU" sz="1800" dirty="0">
                <a:solidFill>
                  <a:srgbClr val="C00000"/>
                </a:solidFill>
                <a:effectLst/>
                <a:latin typeface="Calibri" panose="020F0502020204030204" pitchFamily="34" charset="0"/>
                <a:ea typeface="Times New Roman" panose="02020603050405020304" pitchFamily="18" charset="0"/>
              </a:rPr>
              <a:t>magukhoz veszik </a:t>
            </a:r>
            <a:r>
              <a:rPr lang="hu-HU" sz="1800" dirty="0">
                <a:effectLst/>
                <a:latin typeface="Calibri" panose="020F0502020204030204" pitchFamily="34" charset="0"/>
                <a:ea typeface="Times New Roman" panose="02020603050405020304" pitchFamily="18" charset="0"/>
              </a:rPr>
              <a:t>(</a:t>
            </a:r>
            <a:r>
              <a:rPr lang="hu-HU" sz="1800" dirty="0">
                <a:solidFill>
                  <a:srgbClr val="C00000"/>
                </a:solidFill>
                <a:effectLst/>
                <a:latin typeface="Calibri" panose="020F0502020204030204" pitchFamily="34" charset="0"/>
                <a:ea typeface="Times New Roman" panose="02020603050405020304" pitchFamily="18" charset="0"/>
              </a:rPr>
              <a:t>beteszik</a:t>
            </a:r>
            <a:r>
              <a:rPr lang="hu-HU" sz="1800" dirty="0">
                <a:solidFill>
                  <a:schemeClr val="accent2"/>
                </a:solidFill>
                <a:effectLst/>
                <a:latin typeface="Calibri" panose="020F0502020204030204" pitchFamily="34" charset="0"/>
                <a:ea typeface="Times New Roman" panose="02020603050405020304" pitchFamily="18" charset="0"/>
              </a:rPr>
              <a:t> </a:t>
            </a:r>
            <a:r>
              <a:rPr lang="hu-HU" sz="1800" dirty="0">
                <a:effectLst/>
                <a:latin typeface="Calibri" panose="020F0502020204030204" pitchFamily="34" charset="0"/>
                <a:ea typeface="Times New Roman" panose="02020603050405020304" pitchFamily="18" charset="0"/>
              </a:rPr>
              <a:t>a</a:t>
            </a:r>
            <a:r>
              <a:rPr lang="hu-HU" sz="1800" dirty="0">
                <a:solidFill>
                  <a:schemeClr val="accent2"/>
                </a:solidFill>
                <a:effectLst/>
                <a:latin typeface="Calibri" panose="020F0502020204030204" pitchFamily="34" charset="0"/>
                <a:ea typeface="Times New Roman" panose="02020603050405020304" pitchFamily="18" charset="0"/>
              </a:rPr>
              <a:t> </a:t>
            </a:r>
            <a:r>
              <a:rPr lang="hu-HU" sz="1800" dirty="0">
                <a:effectLst/>
                <a:latin typeface="Calibri" panose="020F0502020204030204" pitchFamily="34" charset="0"/>
                <a:ea typeface="Times New Roman" panose="02020603050405020304" pitchFamily="18" charset="0"/>
              </a:rPr>
              <a:t>kosarukba), </a:t>
            </a:r>
            <a:r>
              <a:rPr lang="hu-HU" sz="1800" dirty="0">
                <a:solidFill>
                  <a:srgbClr val="C00000"/>
                </a:solidFill>
                <a:effectLst/>
                <a:latin typeface="Calibri" panose="020F0502020204030204" pitchFamily="34" charset="0"/>
                <a:ea typeface="Times New Roman" panose="02020603050405020304" pitchFamily="18" charset="0"/>
              </a:rPr>
              <a:t>majd a műszaki részlegen </a:t>
            </a:r>
            <a:r>
              <a:rPr lang="hu-HU" sz="1800" dirty="0">
                <a:effectLst/>
                <a:latin typeface="Calibri" panose="020F0502020204030204" pitchFamily="34" charset="0"/>
                <a:ea typeface="Times New Roman" panose="02020603050405020304" pitchFamily="18" charset="0"/>
              </a:rPr>
              <a:t>ezt megismétlik, de megfontoltabban: ha egy (a bevásárlólistán szereplő) termékből több is van a részlegen, akkor a </a:t>
            </a:r>
            <a:r>
              <a:rPr lang="hu-HU" sz="1800" dirty="0">
                <a:solidFill>
                  <a:srgbClr val="C00000"/>
                </a:solidFill>
                <a:effectLst/>
                <a:latin typeface="Calibri" panose="020F0502020204030204" pitchFamily="34" charset="0"/>
                <a:ea typeface="Times New Roman" panose="02020603050405020304" pitchFamily="18" charset="0"/>
              </a:rPr>
              <a:t>legolcsóbbat választják</a:t>
            </a:r>
            <a:r>
              <a:rPr lang="hu-HU" sz="1800" dirty="0">
                <a:effectLst/>
                <a:latin typeface="Calibri" panose="020F0502020204030204" pitchFamily="34" charset="0"/>
                <a:ea typeface="Times New Roman" panose="02020603050405020304" pitchFamily="18" charset="0"/>
              </a:rPr>
              <a:t>.</a:t>
            </a:r>
            <a:endParaRPr lang="hu-HU" sz="1800" dirty="0">
              <a:effectLst/>
              <a:latin typeface="Times New Roman" panose="02020603050405020304" pitchFamily="18" charset="0"/>
              <a:ea typeface="Times New Roman" panose="02020603050405020304" pitchFamily="18" charset="0"/>
            </a:endParaRPr>
          </a:p>
        </p:txBody>
      </p:sp>
      <p:sp>
        <p:nvSpPr>
          <p:cNvPr id="44" name="Line 15">
            <a:extLst>
              <a:ext uri="{FF2B5EF4-FFF2-40B4-BE49-F238E27FC236}">
                <a16:creationId xmlns:a16="http://schemas.microsoft.com/office/drawing/2014/main" id="{FA15A585-D033-401C-97BA-799999591317}"/>
              </a:ext>
            </a:extLst>
          </p:cNvPr>
          <p:cNvSpPr>
            <a:spLocks noChangeShapeType="1"/>
          </p:cNvSpPr>
          <p:nvPr/>
        </p:nvSpPr>
        <p:spPr bwMode="auto">
          <a:xfrm flipH="1">
            <a:off x="1810836" y="3436666"/>
            <a:ext cx="0" cy="227415"/>
          </a:xfrm>
          <a:prstGeom prst="line">
            <a:avLst/>
          </a:prstGeom>
          <a:noFill/>
          <a:ln w="19050">
            <a:solidFill>
              <a:schemeClr val="tx1"/>
            </a:solidFill>
            <a:round/>
            <a:headEnd/>
            <a:tailEnd/>
          </a:ln>
          <a:effectLst/>
        </p:spPr>
        <p:txBody>
          <a:bodyPr wrap="none" anchor="ctr"/>
          <a:lstStyle/>
          <a:p>
            <a:endParaRPr lang="hu-HU" sz="1633"/>
          </a:p>
        </p:txBody>
      </p:sp>
      <p:sp>
        <p:nvSpPr>
          <p:cNvPr id="45" name="Line 16">
            <a:extLst>
              <a:ext uri="{FF2B5EF4-FFF2-40B4-BE49-F238E27FC236}">
                <a16:creationId xmlns:a16="http://schemas.microsoft.com/office/drawing/2014/main" id="{251DD803-2341-4F27-83A5-37BAF95E35A6}"/>
              </a:ext>
            </a:extLst>
          </p:cNvPr>
          <p:cNvSpPr>
            <a:spLocks noChangeShapeType="1"/>
          </p:cNvSpPr>
          <p:nvPr/>
        </p:nvSpPr>
        <p:spPr bwMode="auto">
          <a:xfrm>
            <a:off x="1817077" y="3664084"/>
            <a:ext cx="68956" cy="171150"/>
          </a:xfrm>
          <a:prstGeom prst="line">
            <a:avLst/>
          </a:prstGeom>
          <a:noFill/>
          <a:ln w="19050">
            <a:solidFill>
              <a:schemeClr val="tx1"/>
            </a:solidFill>
            <a:round/>
            <a:headEnd/>
            <a:tailEnd/>
          </a:ln>
          <a:effectLst/>
        </p:spPr>
        <p:txBody>
          <a:bodyPr wrap="none" anchor="ctr"/>
          <a:lstStyle/>
          <a:p>
            <a:endParaRPr lang="hu-HU" sz="1633"/>
          </a:p>
        </p:txBody>
      </p:sp>
      <p:sp>
        <p:nvSpPr>
          <p:cNvPr id="48" name="Line 17">
            <a:extLst>
              <a:ext uri="{FF2B5EF4-FFF2-40B4-BE49-F238E27FC236}">
                <a16:creationId xmlns:a16="http://schemas.microsoft.com/office/drawing/2014/main" id="{FC46CD9D-4FD1-489A-95F7-188DE7C2F665}"/>
              </a:ext>
            </a:extLst>
          </p:cNvPr>
          <p:cNvSpPr>
            <a:spLocks noChangeShapeType="1"/>
          </p:cNvSpPr>
          <p:nvPr/>
        </p:nvSpPr>
        <p:spPr bwMode="auto">
          <a:xfrm flipH="1">
            <a:off x="1741878" y="3666627"/>
            <a:ext cx="68958" cy="168608"/>
          </a:xfrm>
          <a:prstGeom prst="line">
            <a:avLst/>
          </a:prstGeom>
          <a:noFill/>
          <a:ln w="19050">
            <a:solidFill>
              <a:schemeClr val="tx1"/>
            </a:solidFill>
            <a:round/>
            <a:headEnd/>
            <a:tailEnd/>
          </a:ln>
          <a:effectLst/>
        </p:spPr>
        <p:txBody>
          <a:bodyPr wrap="none" anchor="ctr"/>
          <a:lstStyle/>
          <a:p>
            <a:endParaRPr lang="hu-HU" sz="1633"/>
          </a:p>
        </p:txBody>
      </p:sp>
      <p:sp>
        <p:nvSpPr>
          <p:cNvPr id="49" name="Line 18">
            <a:extLst>
              <a:ext uri="{FF2B5EF4-FFF2-40B4-BE49-F238E27FC236}">
                <a16:creationId xmlns:a16="http://schemas.microsoft.com/office/drawing/2014/main" id="{3F4AE51B-5B5A-4715-91FF-C173438CE300}"/>
              </a:ext>
            </a:extLst>
          </p:cNvPr>
          <p:cNvSpPr>
            <a:spLocks noChangeShapeType="1"/>
          </p:cNvSpPr>
          <p:nvPr/>
        </p:nvSpPr>
        <p:spPr bwMode="auto">
          <a:xfrm flipV="1">
            <a:off x="1701520" y="3541328"/>
            <a:ext cx="210024" cy="8348"/>
          </a:xfrm>
          <a:prstGeom prst="line">
            <a:avLst/>
          </a:prstGeom>
          <a:noFill/>
          <a:ln w="19050">
            <a:solidFill>
              <a:schemeClr val="tx1"/>
            </a:solidFill>
            <a:round/>
            <a:headEnd/>
            <a:tailEnd/>
          </a:ln>
          <a:effectLst/>
        </p:spPr>
        <p:txBody>
          <a:bodyPr wrap="none" anchor="ctr"/>
          <a:lstStyle/>
          <a:p>
            <a:endParaRPr lang="hu-HU" sz="1633"/>
          </a:p>
        </p:txBody>
      </p:sp>
      <p:sp>
        <p:nvSpPr>
          <p:cNvPr id="50" name="Oval 14">
            <a:extLst>
              <a:ext uri="{FF2B5EF4-FFF2-40B4-BE49-F238E27FC236}">
                <a16:creationId xmlns:a16="http://schemas.microsoft.com/office/drawing/2014/main" id="{2CC2D051-24C3-43CF-8019-331630DC41A2}"/>
              </a:ext>
            </a:extLst>
          </p:cNvPr>
          <p:cNvSpPr>
            <a:spLocks noChangeArrowheads="1"/>
          </p:cNvSpPr>
          <p:nvPr/>
        </p:nvSpPr>
        <p:spPr bwMode="auto">
          <a:xfrm>
            <a:off x="1686156" y="3200341"/>
            <a:ext cx="243202" cy="235052"/>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51" name="Szövegdoboz 50">
            <a:extLst>
              <a:ext uri="{FF2B5EF4-FFF2-40B4-BE49-F238E27FC236}">
                <a16:creationId xmlns:a16="http://schemas.microsoft.com/office/drawing/2014/main" id="{88E634E8-1D21-48DF-9452-1C8305A5FA1E}"/>
              </a:ext>
            </a:extLst>
          </p:cNvPr>
          <p:cNvSpPr txBox="1"/>
          <p:nvPr/>
        </p:nvSpPr>
        <p:spPr>
          <a:xfrm>
            <a:off x="1377717" y="3751851"/>
            <a:ext cx="851323" cy="369332"/>
          </a:xfrm>
          <a:prstGeom prst="rect">
            <a:avLst/>
          </a:prstGeom>
          <a:noFill/>
        </p:spPr>
        <p:txBody>
          <a:bodyPr wrap="none" rtlCol="0">
            <a:spAutoFit/>
          </a:bodyPr>
          <a:lstStyle/>
          <a:p>
            <a:r>
              <a:rPr lang="hu-HU" dirty="0"/>
              <a:t>vásárló</a:t>
            </a:r>
          </a:p>
        </p:txBody>
      </p:sp>
    </p:spTree>
    <p:extLst>
      <p:ext uri="{BB962C8B-B14F-4D97-AF65-F5344CB8AC3E}">
        <p14:creationId xmlns:p14="http://schemas.microsoft.com/office/powerpoint/2010/main" val="349333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églalap 55">
            <a:extLst>
              <a:ext uri="{FF2B5EF4-FFF2-40B4-BE49-F238E27FC236}">
                <a16:creationId xmlns:a16="http://schemas.microsoft.com/office/drawing/2014/main" id="{E88C59C3-E15D-42E8-A0A1-E87673178032}"/>
              </a:ext>
            </a:extLst>
          </p:cNvPr>
          <p:cNvSpPr/>
          <p:nvPr/>
        </p:nvSpPr>
        <p:spPr>
          <a:xfrm>
            <a:off x="625510" y="3199226"/>
            <a:ext cx="7886700" cy="28020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a:xfrm>
            <a:off x="6357470" y="6356351"/>
            <a:ext cx="2057400" cy="365125"/>
          </a:xfrm>
        </p:spPr>
        <p:txBody>
          <a:bodyPr/>
          <a:lstStyle/>
          <a:p>
            <a:fld id="{34CCF796-8293-4D3B-ADCC-894381A97A1C}" type="slidenum">
              <a:rPr lang="en-US" smtClean="0"/>
              <a:t>5</a:t>
            </a:fld>
            <a:endParaRPr lang="en-US"/>
          </a:p>
        </p:txBody>
      </p:sp>
      <p:sp>
        <p:nvSpPr>
          <p:cNvPr id="100" name="Cím 1">
            <a:extLst>
              <a:ext uri="{FF2B5EF4-FFF2-40B4-BE49-F238E27FC236}">
                <a16:creationId xmlns:a16="http://schemas.microsoft.com/office/drawing/2014/main" id="{AC19C992-3E6C-4DC4-96CA-DB0B0A7FE12C}"/>
              </a:ext>
            </a:extLst>
          </p:cNvPr>
          <p:cNvSpPr txBox="1">
            <a:spLocks/>
          </p:cNvSpPr>
          <p:nvPr/>
        </p:nvSpPr>
        <p:spPr>
          <a:xfrm>
            <a:off x="628650" y="164162"/>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Vásárlás</a:t>
            </a:r>
            <a:endParaRPr lang="en-US" dirty="0"/>
          </a:p>
        </p:txBody>
      </p:sp>
      <p:sp>
        <p:nvSpPr>
          <p:cNvPr id="55" name="Text Box 103">
            <a:extLst>
              <a:ext uri="{FF2B5EF4-FFF2-40B4-BE49-F238E27FC236}">
                <a16:creationId xmlns:a16="http://schemas.microsoft.com/office/drawing/2014/main" id="{06A844AD-5A6C-424F-A741-F212E627C058}"/>
              </a:ext>
            </a:extLst>
          </p:cNvPr>
          <p:cNvSpPr txBox="1">
            <a:spLocks noChangeArrowheads="1"/>
          </p:cNvSpPr>
          <p:nvPr/>
        </p:nvSpPr>
        <p:spPr bwMode="auto">
          <a:xfrm>
            <a:off x="624609" y="856678"/>
            <a:ext cx="7886700" cy="2031325"/>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Times New Roman" panose="02020603050405020304" pitchFamily="18" charset="0"/>
              </a:rPr>
              <a:t>Egy kisvárosi üzlet élelmiszer részlegből és műszaki részlegből áll. A vásárlók egy bevásárlólistával jönnek, amely azon termékek neveit tartalmazza, amit megvennének.  Az üzletben a listájukon szereplő termékeket keresik: először az élelmiszer részlegen nézik végig a teljes bevásárlólistát, és a megtalált termékeket magukhoz veszik (beteszik a kosarukba), majd a műszaki részlegen ezt megismétlik, de megfontoltabban: ha egy (a bevásárlólistán szereplő) termékből több is van a részlegen, akkor a legolcsóbbat választják.</a:t>
            </a:r>
            <a:endParaRPr lang="hu-HU" sz="1800" dirty="0">
              <a:effectLst/>
              <a:latin typeface="Times New Roman" panose="02020603050405020304" pitchFamily="18" charset="0"/>
              <a:ea typeface="Times New Roman" panose="02020603050405020304" pitchFamily="18" charset="0"/>
            </a:endParaRPr>
          </a:p>
        </p:txBody>
      </p:sp>
      <p:sp>
        <p:nvSpPr>
          <p:cNvPr id="48" name="Téglalap 47">
            <a:extLst>
              <a:ext uri="{FF2B5EF4-FFF2-40B4-BE49-F238E27FC236}">
                <a16:creationId xmlns:a16="http://schemas.microsoft.com/office/drawing/2014/main" id="{6100BE4C-533E-4F2B-B929-77B3ABE61A63}"/>
              </a:ext>
            </a:extLst>
          </p:cNvPr>
          <p:cNvSpPr/>
          <p:nvPr/>
        </p:nvSpPr>
        <p:spPr>
          <a:xfrm>
            <a:off x="1305258" y="3912597"/>
            <a:ext cx="2050785" cy="1553705"/>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Vásárló</a:t>
            </a:r>
          </a:p>
          <a:p>
            <a:r>
              <a:rPr lang="hu-HU" sz="1600" dirty="0">
                <a:solidFill>
                  <a:schemeClr val="tx1"/>
                </a:solidFill>
              </a:rPr>
              <a:t> bevásárló lista</a:t>
            </a:r>
          </a:p>
          <a:p>
            <a:r>
              <a:rPr lang="hu-HU" sz="1600" dirty="0">
                <a:solidFill>
                  <a:schemeClr val="tx1"/>
                </a:solidFill>
              </a:rPr>
              <a:t> </a:t>
            </a:r>
          </a:p>
          <a:p>
            <a:r>
              <a:rPr lang="hu-HU" sz="1600" dirty="0">
                <a:solidFill>
                  <a:schemeClr val="tx1"/>
                </a:solidFill>
              </a:rPr>
              <a:t> Vásárol() </a:t>
            </a:r>
          </a:p>
          <a:p>
            <a:r>
              <a:rPr lang="hu-HU" sz="1600" dirty="0">
                <a:solidFill>
                  <a:schemeClr val="tx1"/>
                </a:solidFill>
              </a:rPr>
              <a:t> Keres()</a:t>
            </a:r>
          </a:p>
          <a:p>
            <a:r>
              <a:rPr lang="hu-HU" sz="1600" dirty="0">
                <a:solidFill>
                  <a:schemeClr val="tx1"/>
                </a:solidFill>
              </a:rPr>
              <a:t> </a:t>
            </a:r>
            <a:r>
              <a:rPr lang="hu-HU" sz="1600" dirty="0" err="1">
                <a:solidFill>
                  <a:schemeClr val="tx1"/>
                </a:solidFill>
              </a:rPr>
              <a:t>OlcsótKeres</a:t>
            </a:r>
            <a:r>
              <a:rPr lang="hu-HU" sz="1600" dirty="0">
                <a:solidFill>
                  <a:schemeClr val="tx1"/>
                </a:solidFill>
              </a:rPr>
              <a:t>()</a:t>
            </a:r>
          </a:p>
        </p:txBody>
      </p:sp>
      <p:sp>
        <p:nvSpPr>
          <p:cNvPr id="49" name="Téglalap 48">
            <a:extLst>
              <a:ext uri="{FF2B5EF4-FFF2-40B4-BE49-F238E27FC236}">
                <a16:creationId xmlns:a16="http://schemas.microsoft.com/office/drawing/2014/main" id="{786557A1-717E-4476-8BBB-3FFB6929DF1F}"/>
              </a:ext>
            </a:extLst>
          </p:cNvPr>
          <p:cNvSpPr/>
          <p:nvPr/>
        </p:nvSpPr>
        <p:spPr>
          <a:xfrm>
            <a:off x="1305655" y="4221409"/>
            <a:ext cx="2050535" cy="42544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Téglalap 49">
            <a:extLst>
              <a:ext uri="{FF2B5EF4-FFF2-40B4-BE49-F238E27FC236}">
                <a16:creationId xmlns:a16="http://schemas.microsoft.com/office/drawing/2014/main" id="{4D7EE85D-07F2-4B2D-A331-CAF06AE16990}"/>
              </a:ext>
            </a:extLst>
          </p:cNvPr>
          <p:cNvSpPr/>
          <p:nvPr/>
        </p:nvSpPr>
        <p:spPr>
          <a:xfrm>
            <a:off x="5787809" y="3901415"/>
            <a:ext cx="1920399" cy="1166904"/>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Termék</a:t>
            </a:r>
          </a:p>
          <a:p>
            <a:r>
              <a:rPr lang="hu-HU" sz="1600" dirty="0">
                <a:solidFill>
                  <a:schemeClr val="tx1"/>
                </a:solidFill>
              </a:rPr>
              <a:t> név </a:t>
            </a:r>
          </a:p>
          <a:p>
            <a:r>
              <a:rPr lang="hu-HU" sz="1600" dirty="0">
                <a:solidFill>
                  <a:schemeClr val="tx1"/>
                </a:solidFill>
              </a:rPr>
              <a:t> ár </a:t>
            </a:r>
          </a:p>
        </p:txBody>
      </p:sp>
      <p:sp>
        <p:nvSpPr>
          <p:cNvPr id="51" name="Téglalap 50">
            <a:extLst>
              <a:ext uri="{FF2B5EF4-FFF2-40B4-BE49-F238E27FC236}">
                <a16:creationId xmlns:a16="http://schemas.microsoft.com/office/drawing/2014/main" id="{8442A78D-A7A0-462C-9460-37A6A2F7401A}"/>
              </a:ext>
            </a:extLst>
          </p:cNvPr>
          <p:cNvSpPr/>
          <p:nvPr/>
        </p:nvSpPr>
        <p:spPr>
          <a:xfrm>
            <a:off x="5787809" y="4242340"/>
            <a:ext cx="1920399" cy="486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7" name="Téglalap 56">
            <a:extLst>
              <a:ext uri="{FF2B5EF4-FFF2-40B4-BE49-F238E27FC236}">
                <a16:creationId xmlns:a16="http://schemas.microsoft.com/office/drawing/2014/main" id="{3C1E59AC-3724-4DDB-B760-4D384F28B926}"/>
              </a:ext>
            </a:extLst>
          </p:cNvPr>
          <p:cNvSpPr/>
          <p:nvPr/>
        </p:nvSpPr>
        <p:spPr>
          <a:xfrm>
            <a:off x="3611801" y="3906352"/>
            <a:ext cx="1920399" cy="48632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Üzlet</a:t>
            </a:r>
          </a:p>
        </p:txBody>
      </p:sp>
      <p:sp>
        <p:nvSpPr>
          <p:cNvPr id="58" name="Téglalap 57">
            <a:extLst>
              <a:ext uri="{FF2B5EF4-FFF2-40B4-BE49-F238E27FC236}">
                <a16:creationId xmlns:a16="http://schemas.microsoft.com/office/drawing/2014/main" id="{DE0C2C4D-D12B-41A0-B5AE-3E71AE96EF7E}"/>
              </a:ext>
            </a:extLst>
          </p:cNvPr>
          <p:cNvSpPr/>
          <p:nvPr/>
        </p:nvSpPr>
        <p:spPr>
          <a:xfrm>
            <a:off x="3611800" y="4591258"/>
            <a:ext cx="1920399" cy="48632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Részleg</a:t>
            </a:r>
          </a:p>
        </p:txBody>
      </p:sp>
    </p:spTree>
    <p:extLst>
      <p:ext uri="{BB962C8B-B14F-4D97-AF65-F5344CB8AC3E}">
        <p14:creationId xmlns:p14="http://schemas.microsoft.com/office/powerpoint/2010/main" val="208701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Dia számának helye 4">
            <a:extLst>
              <a:ext uri="{FF2B5EF4-FFF2-40B4-BE49-F238E27FC236}">
                <a16:creationId xmlns:a16="http://schemas.microsoft.com/office/drawing/2014/main" id="{2A6167E5-EAA7-4BAD-99C7-D08A67415C85}"/>
              </a:ext>
            </a:extLst>
          </p:cNvPr>
          <p:cNvSpPr>
            <a:spLocks noGrp="1"/>
          </p:cNvSpPr>
          <p:nvPr>
            <p:ph type="sldNum" sz="quarter" idx="12"/>
          </p:nvPr>
        </p:nvSpPr>
        <p:spPr>
          <a:xfrm>
            <a:off x="6457950" y="6356351"/>
            <a:ext cx="2057400" cy="365125"/>
          </a:xfrm>
        </p:spPr>
        <p:txBody>
          <a:bodyPr/>
          <a:lstStyle/>
          <a:p>
            <a:fld id="{34CCF796-8293-4D3B-ADCC-894381A97A1C}" type="slidenum">
              <a:rPr lang="en-US" smtClean="0"/>
              <a:t>6</a:t>
            </a:fld>
            <a:endParaRPr lang="en-US" dirty="0"/>
          </a:p>
        </p:txBody>
      </p:sp>
      <p:sp>
        <p:nvSpPr>
          <p:cNvPr id="69" name="Élőláb helye 11">
            <a:extLst>
              <a:ext uri="{FF2B5EF4-FFF2-40B4-BE49-F238E27FC236}">
                <a16:creationId xmlns:a16="http://schemas.microsoft.com/office/drawing/2014/main" id="{BFA7B173-C266-4F9D-A4D5-707B206412C4}"/>
              </a:ext>
            </a:extLst>
          </p:cNvPr>
          <p:cNvSpPr>
            <a:spLocks noGrp="1"/>
          </p:cNvSpPr>
          <p:nvPr>
            <p:ph type="ftr" sz="quarter" idx="11"/>
          </p:nvPr>
        </p:nvSpPr>
        <p:spPr>
          <a:xfrm>
            <a:off x="2432807" y="6356351"/>
            <a:ext cx="4060862" cy="365125"/>
          </a:xfrm>
        </p:spPr>
        <p:txBody>
          <a:bodyPr/>
          <a:lstStyle/>
          <a:p>
            <a:r>
              <a:rPr lang="hu-HU" dirty="0"/>
              <a:t>Gregorics Tibor: Objektumelvű programozás</a:t>
            </a:r>
            <a:endParaRPr lang="en-US" dirty="0"/>
          </a:p>
        </p:txBody>
      </p:sp>
      <p:sp>
        <p:nvSpPr>
          <p:cNvPr id="73" name="Téglalap 72">
            <a:extLst>
              <a:ext uri="{FF2B5EF4-FFF2-40B4-BE49-F238E27FC236}">
                <a16:creationId xmlns:a16="http://schemas.microsoft.com/office/drawing/2014/main" id="{48D3DB48-EE0E-4F34-AC71-A3D8C44FD103}"/>
              </a:ext>
            </a:extLst>
          </p:cNvPr>
          <p:cNvSpPr/>
          <p:nvPr/>
        </p:nvSpPr>
        <p:spPr>
          <a:xfrm>
            <a:off x="321894" y="930230"/>
            <a:ext cx="8560341" cy="57912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139" name="Téglalap 138">
            <a:extLst>
              <a:ext uri="{FF2B5EF4-FFF2-40B4-BE49-F238E27FC236}">
                <a16:creationId xmlns:a16="http://schemas.microsoft.com/office/drawing/2014/main" id="{9B223A83-16DD-4873-BDE5-59B930B44EF8}"/>
              </a:ext>
            </a:extLst>
          </p:cNvPr>
          <p:cNvSpPr/>
          <p:nvPr/>
        </p:nvSpPr>
        <p:spPr bwMode="auto">
          <a:xfrm>
            <a:off x="525507" y="2140002"/>
            <a:ext cx="8103584" cy="2220979"/>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44" name="Téglalap 143">
            <a:extLst>
              <a:ext uri="{FF2B5EF4-FFF2-40B4-BE49-F238E27FC236}">
                <a16:creationId xmlns:a16="http://schemas.microsoft.com/office/drawing/2014/main" id="{B0703E44-DC4E-466F-820F-7B6449D213F8}"/>
              </a:ext>
            </a:extLst>
          </p:cNvPr>
          <p:cNvSpPr/>
          <p:nvPr/>
        </p:nvSpPr>
        <p:spPr bwMode="auto">
          <a:xfrm>
            <a:off x="525506" y="4421086"/>
            <a:ext cx="8103584" cy="2119539"/>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34" name="Line 25">
            <a:extLst>
              <a:ext uri="{FF2B5EF4-FFF2-40B4-BE49-F238E27FC236}">
                <a16:creationId xmlns:a16="http://schemas.microsoft.com/office/drawing/2014/main" id="{03D12418-D901-441F-B80D-8229AB2DD7DE}"/>
              </a:ext>
            </a:extLst>
          </p:cNvPr>
          <p:cNvSpPr>
            <a:spLocks noChangeShapeType="1"/>
          </p:cNvSpPr>
          <p:nvPr/>
        </p:nvSpPr>
        <p:spPr bwMode="auto">
          <a:xfrm flipH="1">
            <a:off x="1618852" y="1944161"/>
            <a:ext cx="8090" cy="4705213"/>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84" name="Line 15">
            <a:extLst>
              <a:ext uri="{FF2B5EF4-FFF2-40B4-BE49-F238E27FC236}">
                <a16:creationId xmlns:a16="http://schemas.microsoft.com/office/drawing/2014/main" id="{40075610-D36D-4DBD-B4C5-93DB4A2E3DDB}"/>
              </a:ext>
            </a:extLst>
          </p:cNvPr>
          <p:cNvSpPr>
            <a:spLocks noChangeShapeType="1"/>
          </p:cNvSpPr>
          <p:nvPr/>
        </p:nvSpPr>
        <p:spPr bwMode="auto">
          <a:xfrm flipH="1">
            <a:off x="1607588" y="1333362"/>
            <a:ext cx="0" cy="227415"/>
          </a:xfrm>
          <a:prstGeom prst="line">
            <a:avLst/>
          </a:prstGeom>
          <a:noFill/>
          <a:ln w="19050">
            <a:solidFill>
              <a:schemeClr val="tx1"/>
            </a:solidFill>
            <a:round/>
            <a:headEnd/>
            <a:tailEnd/>
          </a:ln>
          <a:effectLst/>
        </p:spPr>
        <p:txBody>
          <a:bodyPr wrap="none" anchor="ctr"/>
          <a:lstStyle/>
          <a:p>
            <a:endParaRPr lang="hu-HU" sz="1633"/>
          </a:p>
        </p:txBody>
      </p:sp>
      <p:sp>
        <p:nvSpPr>
          <p:cNvPr id="87" name="Line 16">
            <a:extLst>
              <a:ext uri="{FF2B5EF4-FFF2-40B4-BE49-F238E27FC236}">
                <a16:creationId xmlns:a16="http://schemas.microsoft.com/office/drawing/2014/main" id="{43E6B488-A464-47CE-B88B-03B4B89E8E31}"/>
              </a:ext>
            </a:extLst>
          </p:cNvPr>
          <p:cNvSpPr>
            <a:spLocks noChangeShapeType="1"/>
          </p:cNvSpPr>
          <p:nvPr/>
        </p:nvSpPr>
        <p:spPr bwMode="auto">
          <a:xfrm>
            <a:off x="1613829" y="1560780"/>
            <a:ext cx="68956" cy="171150"/>
          </a:xfrm>
          <a:prstGeom prst="line">
            <a:avLst/>
          </a:prstGeom>
          <a:noFill/>
          <a:ln w="19050">
            <a:solidFill>
              <a:schemeClr val="tx1"/>
            </a:solidFill>
            <a:round/>
            <a:headEnd/>
            <a:tailEnd/>
          </a:ln>
          <a:effectLst/>
        </p:spPr>
        <p:txBody>
          <a:bodyPr wrap="none" anchor="ctr"/>
          <a:lstStyle/>
          <a:p>
            <a:endParaRPr lang="hu-HU" sz="1633"/>
          </a:p>
        </p:txBody>
      </p:sp>
      <p:sp>
        <p:nvSpPr>
          <p:cNvPr id="88" name="Line 17">
            <a:extLst>
              <a:ext uri="{FF2B5EF4-FFF2-40B4-BE49-F238E27FC236}">
                <a16:creationId xmlns:a16="http://schemas.microsoft.com/office/drawing/2014/main" id="{4168EFB6-94ED-45DC-B248-ABE53D0A0352}"/>
              </a:ext>
            </a:extLst>
          </p:cNvPr>
          <p:cNvSpPr>
            <a:spLocks noChangeShapeType="1"/>
          </p:cNvSpPr>
          <p:nvPr/>
        </p:nvSpPr>
        <p:spPr bwMode="auto">
          <a:xfrm flipH="1">
            <a:off x="1538630" y="1563323"/>
            <a:ext cx="68958" cy="168608"/>
          </a:xfrm>
          <a:prstGeom prst="line">
            <a:avLst/>
          </a:prstGeom>
          <a:noFill/>
          <a:ln w="19050">
            <a:solidFill>
              <a:schemeClr val="tx1"/>
            </a:solidFill>
            <a:round/>
            <a:headEnd/>
            <a:tailEnd/>
          </a:ln>
          <a:effectLst/>
        </p:spPr>
        <p:txBody>
          <a:bodyPr wrap="none" anchor="ctr"/>
          <a:lstStyle/>
          <a:p>
            <a:endParaRPr lang="hu-HU" sz="1633"/>
          </a:p>
        </p:txBody>
      </p:sp>
      <p:sp>
        <p:nvSpPr>
          <p:cNvPr id="89" name="Line 18">
            <a:extLst>
              <a:ext uri="{FF2B5EF4-FFF2-40B4-BE49-F238E27FC236}">
                <a16:creationId xmlns:a16="http://schemas.microsoft.com/office/drawing/2014/main" id="{D360C89E-DB8B-45E9-B704-8A7679D6D620}"/>
              </a:ext>
            </a:extLst>
          </p:cNvPr>
          <p:cNvSpPr>
            <a:spLocks noChangeShapeType="1"/>
          </p:cNvSpPr>
          <p:nvPr/>
        </p:nvSpPr>
        <p:spPr bwMode="auto">
          <a:xfrm flipV="1">
            <a:off x="1498272" y="1438024"/>
            <a:ext cx="210024" cy="8348"/>
          </a:xfrm>
          <a:prstGeom prst="line">
            <a:avLst/>
          </a:prstGeom>
          <a:noFill/>
          <a:ln w="19050">
            <a:solidFill>
              <a:schemeClr val="tx1"/>
            </a:solidFill>
            <a:round/>
            <a:headEnd/>
            <a:tailEnd/>
          </a:ln>
          <a:effectLst/>
        </p:spPr>
        <p:txBody>
          <a:bodyPr wrap="none" anchor="ctr"/>
          <a:lstStyle/>
          <a:p>
            <a:endParaRPr lang="hu-HU" sz="1633"/>
          </a:p>
        </p:txBody>
      </p:sp>
      <p:sp>
        <p:nvSpPr>
          <p:cNvPr id="92" name="Oval 14">
            <a:extLst>
              <a:ext uri="{FF2B5EF4-FFF2-40B4-BE49-F238E27FC236}">
                <a16:creationId xmlns:a16="http://schemas.microsoft.com/office/drawing/2014/main" id="{AD7A1918-79A5-4E4F-A591-CB310D35ED91}"/>
              </a:ext>
            </a:extLst>
          </p:cNvPr>
          <p:cNvSpPr>
            <a:spLocks noChangeArrowheads="1"/>
          </p:cNvSpPr>
          <p:nvPr/>
        </p:nvSpPr>
        <p:spPr bwMode="auto">
          <a:xfrm>
            <a:off x="1482908" y="1097037"/>
            <a:ext cx="243202" cy="235052"/>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108" name="Cím 1">
            <a:extLst>
              <a:ext uri="{FF2B5EF4-FFF2-40B4-BE49-F238E27FC236}">
                <a16:creationId xmlns:a16="http://schemas.microsoft.com/office/drawing/2014/main" id="{3CB12A2E-7779-4790-BC44-0267255A97CF}"/>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Vásárlás</a:t>
            </a:r>
            <a:endParaRPr lang="en-US" dirty="0"/>
          </a:p>
        </p:txBody>
      </p:sp>
      <p:sp>
        <p:nvSpPr>
          <p:cNvPr id="57" name="Téglalap 56">
            <a:extLst>
              <a:ext uri="{FF2B5EF4-FFF2-40B4-BE49-F238E27FC236}">
                <a16:creationId xmlns:a16="http://schemas.microsoft.com/office/drawing/2014/main" id="{A771D114-273F-47F4-9E4C-4FBC8F968E7C}"/>
              </a:ext>
            </a:extLst>
          </p:cNvPr>
          <p:cNvSpPr/>
          <p:nvPr/>
        </p:nvSpPr>
        <p:spPr>
          <a:xfrm>
            <a:off x="2869387" y="1000124"/>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58" name="Téglalap 57">
            <a:extLst>
              <a:ext uri="{FF2B5EF4-FFF2-40B4-BE49-F238E27FC236}">
                <a16:creationId xmlns:a16="http://schemas.microsoft.com/office/drawing/2014/main" id="{A7AC48B9-4420-4A90-A517-57BD46D2CC06}"/>
              </a:ext>
            </a:extLst>
          </p:cNvPr>
          <p:cNvSpPr/>
          <p:nvPr/>
        </p:nvSpPr>
        <p:spPr>
          <a:xfrm>
            <a:off x="3021787" y="1263052"/>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59" name="Téglalap 58">
            <a:extLst>
              <a:ext uri="{FF2B5EF4-FFF2-40B4-BE49-F238E27FC236}">
                <a16:creationId xmlns:a16="http://schemas.microsoft.com/office/drawing/2014/main" id="{46311EF0-5B66-4F07-8437-524F23196BA7}"/>
              </a:ext>
            </a:extLst>
          </p:cNvPr>
          <p:cNvSpPr/>
          <p:nvPr/>
        </p:nvSpPr>
        <p:spPr>
          <a:xfrm>
            <a:off x="3174187" y="1495836"/>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60" name="Szövegdoboz 59">
            <a:extLst>
              <a:ext uri="{FF2B5EF4-FFF2-40B4-BE49-F238E27FC236}">
                <a16:creationId xmlns:a16="http://schemas.microsoft.com/office/drawing/2014/main" id="{36BBDF18-27AE-4AB1-A678-39E3ED3D4088}"/>
              </a:ext>
            </a:extLst>
          </p:cNvPr>
          <p:cNvSpPr txBox="1"/>
          <p:nvPr/>
        </p:nvSpPr>
        <p:spPr>
          <a:xfrm>
            <a:off x="3264266" y="1767610"/>
            <a:ext cx="1128001" cy="369332"/>
          </a:xfrm>
          <a:prstGeom prst="rect">
            <a:avLst/>
          </a:prstGeom>
          <a:noFill/>
        </p:spPr>
        <p:txBody>
          <a:bodyPr wrap="none" rtlCol="0">
            <a:spAutoFit/>
          </a:bodyPr>
          <a:lstStyle/>
          <a:p>
            <a:r>
              <a:rPr lang="hu-HU" dirty="0"/>
              <a:t>élelmiszer</a:t>
            </a:r>
          </a:p>
        </p:txBody>
      </p:sp>
      <p:sp>
        <p:nvSpPr>
          <p:cNvPr id="94" name="Text Box 13">
            <a:extLst>
              <a:ext uri="{FF2B5EF4-FFF2-40B4-BE49-F238E27FC236}">
                <a16:creationId xmlns:a16="http://schemas.microsoft.com/office/drawing/2014/main" id="{8262E73B-7956-4974-A011-070D8C898018}"/>
              </a:ext>
            </a:extLst>
          </p:cNvPr>
          <p:cNvSpPr txBox="1">
            <a:spLocks noChangeArrowheads="1"/>
          </p:cNvSpPr>
          <p:nvPr/>
        </p:nvSpPr>
        <p:spPr bwMode="auto">
          <a:xfrm>
            <a:off x="1943259" y="2267681"/>
            <a:ext cx="1496692"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név := </a:t>
            </a:r>
            <a:r>
              <a:rPr lang="hu-HU" sz="1600" dirty="0" err="1">
                <a:ea typeface="Arial Unicode MS" pitchFamily="34" charset="-128"/>
                <a:cs typeface="Arial Unicode MS" pitchFamily="34" charset="-128"/>
              </a:rPr>
              <a:t>Current</a:t>
            </a:r>
            <a:r>
              <a:rPr lang="hu-HU" sz="1600" dirty="0">
                <a:ea typeface="Arial Unicode MS" pitchFamily="34" charset="-128"/>
                <a:cs typeface="Arial Unicode MS" pitchFamily="34" charset="-128"/>
              </a:rPr>
              <a:t>()</a:t>
            </a:r>
          </a:p>
        </p:txBody>
      </p:sp>
      <p:sp>
        <p:nvSpPr>
          <p:cNvPr id="352281" name="Line 25"/>
          <p:cNvSpPr>
            <a:spLocks noChangeShapeType="1"/>
          </p:cNvSpPr>
          <p:nvPr/>
        </p:nvSpPr>
        <p:spPr bwMode="auto">
          <a:xfrm>
            <a:off x="3766841" y="2076199"/>
            <a:ext cx="13828" cy="4573166"/>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68" name="Text Box 13">
            <a:extLst>
              <a:ext uri="{FF2B5EF4-FFF2-40B4-BE49-F238E27FC236}">
                <a16:creationId xmlns:a16="http://schemas.microsoft.com/office/drawing/2014/main" id="{366EFACA-A605-4353-AA86-CB2D42494A1D}"/>
              </a:ext>
            </a:extLst>
          </p:cNvPr>
          <p:cNvSpPr txBox="1">
            <a:spLocks noChangeArrowheads="1"/>
          </p:cNvSpPr>
          <p:nvPr/>
        </p:nvSpPr>
        <p:spPr bwMode="auto">
          <a:xfrm>
            <a:off x="1906683" y="2729080"/>
            <a:ext cx="1613647"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l, p := Keres(név)</a:t>
            </a:r>
          </a:p>
        </p:txBody>
      </p:sp>
      <p:sp>
        <p:nvSpPr>
          <p:cNvPr id="70" name="Téglalap 69">
            <a:extLst>
              <a:ext uri="{FF2B5EF4-FFF2-40B4-BE49-F238E27FC236}">
                <a16:creationId xmlns:a16="http://schemas.microsoft.com/office/drawing/2014/main" id="{E26430F1-850D-4197-B7F7-3890E5F755DE}"/>
              </a:ext>
            </a:extLst>
          </p:cNvPr>
          <p:cNvSpPr/>
          <p:nvPr/>
        </p:nvSpPr>
        <p:spPr bwMode="auto">
          <a:xfrm>
            <a:off x="3720090" y="3324546"/>
            <a:ext cx="96969" cy="159387"/>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35" name="Téglalap 34">
            <a:extLst>
              <a:ext uri="{FF2B5EF4-FFF2-40B4-BE49-F238E27FC236}">
                <a16:creationId xmlns:a16="http://schemas.microsoft.com/office/drawing/2014/main" id="{6C9DB948-D3DD-4F20-9D53-BD1379C6F5F6}"/>
              </a:ext>
            </a:extLst>
          </p:cNvPr>
          <p:cNvSpPr/>
          <p:nvPr/>
        </p:nvSpPr>
        <p:spPr bwMode="auto">
          <a:xfrm>
            <a:off x="1551285" y="2076199"/>
            <a:ext cx="135751" cy="4573167"/>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93" name="Téglalap 92">
            <a:extLst>
              <a:ext uri="{FF2B5EF4-FFF2-40B4-BE49-F238E27FC236}">
                <a16:creationId xmlns:a16="http://schemas.microsoft.com/office/drawing/2014/main" id="{8B652D08-5B05-46B2-8F42-C4DD97AA9E42}"/>
              </a:ext>
            </a:extLst>
          </p:cNvPr>
          <p:cNvSpPr/>
          <p:nvPr/>
        </p:nvSpPr>
        <p:spPr bwMode="auto">
          <a:xfrm>
            <a:off x="1615364" y="2601226"/>
            <a:ext cx="141393" cy="23787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cxnSp>
        <p:nvCxnSpPr>
          <p:cNvPr id="3" name="Összekötő: szögletes 2">
            <a:extLst>
              <a:ext uri="{FF2B5EF4-FFF2-40B4-BE49-F238E27FC236}">
                <a16:creationId xmlns:a16="http://schemas.microsoft.com/office/drawing/2014/main" id="{72BC5330-41FB-43B1-B859-0EBEC12F600F}"/>
              </a:ext>
            </a:extLst>
          </p:cNvPr>
          <p:cNvCxnSpPr>
            <a:cxnSpLocks/>
            <a:stCxn id="4" idx="3"/>
          </p:cNvCxnSpPr>
          <p:nvPr/>
        </p:nvCxnSpPr>
        <p:spPr>
          <a:xfrm>
            <a:off x="1678596" y="2448121"/>
            <a:ext cx="70204" cy="194392"/>
          </a:xfrm>
          <a:prstGeom prst="bentConnector3">
            <a:avLst>
              <a:gd name="adj1" fmla="val 425622"/>
            </a:avLst>
          </a:prstGeom>
          <a:ln w="19050">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4" name="Szövegdoboz 3">
            <a:extLst>
              <a:ext uri="{FF2B5EF4-FFF2-40B4-BE49-F238E27FC236}">
                <a16:creationId xmlns:a16="http://schemas.microsoft.com/office/drawing/2014/main" id="{C7E55CF1-4BC7-4F85-A92A-D7F485D2B6C9}"/>
              </a:ext>
            </a:extLst>
          </p:cNvPr>
          <p:cNvSpPr txBox="1"/>
          <p:nvPr/>
        </p:nvSpPr>
        <p:spPr>
          <a:xfrm>
            <a:off x="1441030" y="2263455"/>
            <a:ext cx="237566" cy="369332"/>
          </a:xfrm>
          <a:prstGeom prst="rect">
            <a:avLst/>
          </a:prstGeom>
          <a:noFill/>
        </p:spPr>
        <p:txBody>
          <a:bodyPr wrap="none" rtlCol="0">
            <a:spAutoFit/>
          </a:bodyPr>
          <a:lstStyle/>
          <a:p>
            <a:r>
              <a:rPr lang="hu-HU" dirty="0"/>
              <a:t> </a:t>
            </a:r>
          </a:p>
        </p:txBody>
      </p:sp>
      <p:sp>
        <p:nvSpPr>
          <p:cNvPr id="97" name="Szövegdoboz 96">
            <a:extLst>
              <a:ext uri="{FF2B5EF4-FFF2-40B4-BE49-F238E27FC236}">
                <a16:creationId xmlns:a16="http://schemas.microsoft.com/office/drawing/2014/main" id="{F6412158-9C60-4F37-B760-7BEED26DF0B6}"/>
              </a:ext>
            </a:extLst>
          </p:cNvPr>
          <p:cNvSpPr txBox="1"/>
          <p:nvPr/>
        </p:nvSpPr>
        <p:spPr>
          <a:xfrm>
            <a:off x="1174469" y="1648547"/>
            <a:ext cx="851323" cy="369332"/>
          </a:xfrm>
          <a:prstGeom prst="rect">
            <a:avLst/>
          </a:prstGeom>
          <a:noFill/>
        </p:spPr>
        <p:txBody>
          <a:bodyPr wrap="none" rtlCol="0">
            <a:spAutoFit/>
          </a:bodyPr>
          <a:lstStyle/>
          <a:p>
            <a:r>
              <a:rPr lang="hu-HU" dirty="0"/>
              <a:t>vásárló</a:t>
            </a:r>
          </a:p>
        </p:txBody>
      </p:sp>
      <p:sp>
        <p:nvSpPr>
          <p:cNvPr id="98" name="Text Box 13">
            <a:extLst>
              <a:ext uri="{FF2B5EF4-FFF2-40B4-BE49-F238E27FC236}">
                <a16:creationId xmlns:a16="http://schemas.microsoft.com/office/drawing/2014/main" id="{5367ABD4-578D-45AB-B4A6-4203675AB852}"/>
              </a:ext>
            </a:extLst>
          </p:cNvPr>
          <p:cNvSpPr txBox="1">
            <a:spLocks noChangeArrowheads="1"/>
          </p:cNvSpPr>
          <p:nvPr/>
        </p:nvSpPr>
        <p:spPr bwMode="auto">
          <a:xfrm>
            <a:off x="2764667" y="3012373"/>
            <a:ext cx="902170"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getNév</a:t>
            </a:r>
            <a:r>
              <a:rPr lang="hu-HU" sz="1600" dirty="0">
                <a:ea typeface="Arial Unicode MS" pitchFamily="34" charset="-128"/>
                <a:cs typeface="Arial Unicode MS" pitchFamily="34" charset="-128"/>
              </a:rPr>
              <a:t>()</a:t>
            </a:r>
          </a:p>
        </p:txBody>
      </p:sp>
      <p:sp>
        <p:nvSpPr>
          <p:cNvPr id="63" name="Téglalap 62">
            <a:extLst>
              <a:ext uri="{FF2B5EF4-FFF2-40B4-BE49-F238E27FC236}">
                <a16:creationId xmlns:a16="http://schemas.microsoft.com/office/drawing/2014/main" id="{77E109BB-E8F4-42D0-9C14-4C087B81C975}"/>
              </a:ext>
            </a:extLst>
          </p:cNvPr>
          <p:cNvSpPr/>
          <p:nvPr/>
        </p:nvSpPr>
        <p:spPr bwMode="auto">
          <a:xfrm>
            <a:off x="1601153" y="5263327"/>
            <a:ext cx="148679" cy="36712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cxnSp>
        <p:nvCxnSpPr>
          <p:cNvPr id="64" name="Összekötő: szögletes 63">
            <a:extLst>
              <a:ext uri="{FF2B5EF4-FFF2-40B4-BE49-F238E27FC236}">
                <a16:creationId xmlns:a16="http://schemas.microsoft.com/office/drawing/2014/main" id="{D2116FB1-9A5E-4565-A83E-F4F361842F96}"/>
              </a:ext>
            </a:extLst>
          </p:cNvPr>
          <p:cNvCxnSpPr>
            <a:cxnSpLocks/>
            <a:stCxn id="164" idx="3"/>
            <a:endCxn id="165" idx="3"/>
          </p:cNvCxnSpPr>
          <p:nvPr/>
        </p:nvCxnSpPr>
        <p:spPr>
          <a:xfrm>
            <a:off x="1675998" y="5146761"/>
            <a:ext cx="88221" cy="163882"/>
          </a:xfrm>
          <a:prstGeom prst="bentConnector3">
            <a:avLst>
              <a:gd name="adj1" fmla="val 359122"/>
            </a:avLst>
          </a:prstGeom>
          <a:ln w="19050">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65" name="Szövegdoboz 64">
            <a:extLst>
              <a:ext uri="{FF2B5EF4-FFF2-40B4-BE49-F238E27FC236}">
                <a16:creationId xmlns:a16="http://schemas.microsoft.com/office/drawing/2014/main" id="{DD8B1285-FAF9-4871-BA86-9CADB99463E2}"/>
              </a:ext>
            </a:extLst>
          </p:cNvPr>
          <p:cNvSpPr txBox="1"/>
          <p:nvPr/>
        </p:nvSpPr>
        <p:spPr>
          <a:xfrm>
            <a:off x="1464853" y="2775036"/>
            <a:ext cx="237566" cy="369332"/>
          </a:xfrm>
          <a:prstGeom prst="rect">
            <a:avLst/>
          </a:prstGeom>
          <a:noFill/>
        </p:spPr>
        <p:txBody>
          <a:bodyPr wrap="none" rtlCol="0">
            <a:spAutoFit/>
          </a:bodyPr>
          <a:lstStyle/>
          <a:p>
            <a:r>
              <a:rPr lang="hu-HU" dirty="0"/>
              <a:t> </a:t>
            </a:r>
          </a:p>
        </p:txBody>
      </p:sp>
      <p:sp>
        <p:nvSpPr>
          <p:cNvPr id="78" name="Line 42">
            <a:extLst>
              <a:ext uri="{FF2B5EF4-FFF2-40B4-BE49-F238E27FC236}">
                <a16:creationId xmlns:a16="http://schemas.microsoft.com/office/drawing/2014/main" id="{9803176B-8197-48DA-873A-5A45B81FD02A}"/>
              </a:ext>
            </a:extLst>
          </p:cNvPr>
          <p:cNvSpPr>
            <a:spLocks noChangeShapeType="1"/>
          </p:cNvSpPr>
          <p:nvPr/>
        </p:nvSpPr>
        <p:spPr bwMode="auto">
          <a:xfrm>
            <a:off x="1771841" y="5412223"/>
            <a:ext cx="3906219"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80" name="Téglalap 79">
            <a:extLst>
              <a:ext uri="{FF2B5EF4-FFF2-40B4-BE49-F238E27FC236}">
                <a16:creationId xmlns:a16="http://schemas.microsoft.com/office/drawing/2014/main" id="{8DC25744-8973-4A5F-9505-C2826F5800B7}"/>
              </a:ext>
            </a:extLst>
          </p:cNvPr>
          <p:cNvSpPr/>
          <p:nvPr/>
        </p:nvSpPr>
        <p:spPr>
          <a:xfrm>
            <a:off x="4840802" y="988126"/>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95" name="Téglalap 94">
            <a:extLst>
              <a:ext uri="{FF2B5EF4-FFF2-40B4-BE49-F238E27FC236}">
                <a16:creationId xmlns:a16="http://schemas.microsoft.com/office/drawing/2014/main" id="{8A9F1300-8274-461C-92BC-74223CFEF80B}"/>
              </a:ext>
            </a:extLst>
          </p:cNvPr>
          <p:cNvSpPr/>
          <p:nvPr/>
        </p:nvSpPr>
        <p:spPr>
          <a:xfrm>
            <a:off x="4993202" y="1251054"/>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104" name="Téglalap 103">
            <a:extLst>
              <a:ext uri="{FF2B5EF4-FFF2-40B4-BE49-F238E27FC236}">
                <a16:creationId xmlns:a16="http://schemas.microsoft.com/office/drawing/2014/main" id="{AB9979DA-3E3D-49F7-BBAA-CFD8336EEC72}"/>
              </a:ext>
            </a:extLst>
          </p:cNvPr>
          <p:cNvSpPr/>
          <p:nvPr/>
        </p:nvSpPr>
        <p:spPr>
          <a:xfrm>
            <a:off x="5145602" y="1483838"/>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105" name="Szövegdoboz 104">
            <a:extLst>
              <a:ext uri="{FF2B5EF4-FFF2-40B4-BE49-F238E27FC236}">
                <a16:creationId xmlns:a16="http://schemas.microsoft.com/office/drawing/2014/main" id="{DDC45EDA-7914-44AA-9900-B8204EA3F992}"/>
              </a:ext>
            </a:extLst>
          </p:cNvPr>
          <p:cNvSpPr txBox="1"/>
          <p:nvPr/>
        </p:nvSpPr>
        <p:spPr>
          <a:xfrm>
            <a:off x="5231892" y="1760930"/>
            <a:ext cx="933782" cy="369332"/>
          </a:xfrm>
          <a:prstGeom prst="rect">
            <a:avLst/>
          </a:prstGeom>
          <a:noFill/>
        </p:spPr>
        <p:txBody>
          <a:bodyPr wrap="none" rtlCol="0">
            <a:spAutoFit/>
          </a:bodyPr>
          <a:lstStyle/>
          <a:p>
            <a:r>
              <a:rPr lang="hu-HU" dirty="0"/>
              <a:t>műszaki</a:t>
            </a:r>
          </a:p>
        </p:txBody>
      </p:sp>
      <p:sp>
        <p:nvSpPr>
          <p:cNvPr id="106" name="Line 25">
            <a:extLst>
              <a:ext uri="{FF2B5EF4-FFF2-40B4-BE49-F238E27FC236}">
                <a16:creationId xmlns:a16="http://schemas.microsoft.com/office/drawing/2014/main" id="{AE16EBE8-B500-498F-AF95-16A8218012D5}"/>
              </a:ext>
            </a:extLst>
          </p:cNvPr>
          <p:cNvSpPr>
            <a:spLocks noChangeShapeType="1"/>
          </p:cNvSpPr>
          <p:nvPr/>
        </p:nvSpPr>
        <p:spPr bwMode="auto">
          <a:xfrm>
            <a:off x="5742715" y="2088816"/>
            <a:ext cx="33726" cy="4557002"/>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107" name="Téglalap 106">
            <a:extLst>
              <a:ext uri="{FF2B5EF4-FFF2-40B4-BE49-F238E27FC236}">
                <a16:creationId xmlns:a16="http://schemas.microsoft.com/office/drawing/2014/main" id="{5958A64F-852B-490D-ABE4-338AB5F13FFA}"/>
              </a:ext>
            </a:extLst>
          </p:cNvPr>
          <p:cNvSpPr/>
          <p:nvPr/>
        </p:nvSpPr>
        <p:spPr bwMode="auto">
          <a:xfrm>
            <a:off x="5722199" y="5407744"/>
            <a:ext cx="106939" cy="179414"/>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09" name="Text Box 13">
            <a:extLst>
              <a:ext uri="{FF2B5EF4-FFF2-40B4-BE49-F238E27FC236}">
                <a16:creationId xmlns:a16="http://schemas.microsoft.com/office/drawing/2014/main" id="{5EC0E7B9-BBB8-40E4-B843-1BFFF3FDE586}"/>
              </a:ext>
            </a:extLst>
          </p:cNvPr>
          <p:cNvSpPr txBox="1">
            <a:spLocks noChangeArrowheads="1"/>
          </p:cNvSpPr>
          <p:nvPr/>
        </p:nvSpPr>
        <p:spPr bwMode="auto">
          <a:xfrm>
            <a:off x="4602065" y="4919500"/>
            <a:ext cx="902170"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getNév</a:t>
            </a:r>
            <a:r>
              <a:rPr lang="hu-HU" sz="1600" dirty="0">
                <a:ea typeface="Arial Unicode MS" pitchFamily="34" charset="-128"/>
                <a:cs typeface="Arial Unicode MS" pitchFamily="34" charset="-128"/>
              </a:rPr>
              <a:t>()</a:t>
            </a:r>
          </a:p>
        </p:txBody>
      </p:sp>
      <p:sp>
        <p:nvSpPr>
          <p:cNvPr id="119" name="Text Box 13">
            <a:extLst>
              <a:ext uri="{FF2B5EF4-FFF2-40B4-BE49-F238E27FC236}">
                <a16:creationId xmlns:a16="http://schemas.microsoft.com/office/drawing/2014/main" id="{FB5B5FF3-E8F4-4254-9F45-57C7C79F768E}"/>
              </a:ext>
            </a:extLst>
          </p:cNvPr>
          <p:cNvSpPr txBox="1">
            <a:spLocks noChangeArrowheads="1"/>
          </p:cNvSpPr>
          <p:nvPr/>
        </p:nvSpPr>
        <p:spPr bwMode="auto">
          <a:xfrm>
            <a:off x="4609191" y="5124877"/>
            <a:ext cx="765338" cy="338554"/>
          </a:xfrm>
          <a:prstGeom prst="rect">
            <a:avLst/>
          </a:prstGeom>
          <a:noFill/>
          <a:ln w="19050">
            <a:noFill/>
            <a:miter lim="800000"/>
            <a:headEnd/>
            <a:tailEnd/>
          </a:ln>
          <a:effectLst/>
        </p:spPr>
        <p:txBody>
          <a:bodyPr wrap="none">
            <a:spAutoFit/>
          </a:bodyPr>
          <a:lstStyle/>
          <a:p>
            <a:r>
              <a:rPr lang="hu-HU" sz="1600" dirty="0" err="1">
                <a:ea typeface="Arial Unicode MS" pitchFamily="34" charset="-128"/>
                <a:cs typeface="Arial Unicode MS" pitchFamily="34" charset="-128"/>
              </a:rPr>
              <a:t>getÁr</a:t>
            </a:r>
            <a:r>
              <a:rPr lang="hu-HU" sz="1600" dirty="0">
                <a:ea typeface="Arial Unicode MS" pitchFamily="34" charset="-128"/>
                <a:cs typeface="Arial Unicode MS" pitchFamily="34" charset="-128"/>
              </a:rPr>
              <a:t>()</a:t>
            </a:r>
          </a:p>
        </p:txBody>
      </p:sp>
      <p:sp>
        <p:nvSpPr>
          <p:cNvPr id="120" name="Line 42">
            <a:extLst>
              <a:ext uri="{FF2B5EF4-FFF2-40B4-BE49-F238E27FC236}">
                <a16:creationId xmlns:a16="http://schemas.microsoft.com/office/drawing/2014/main" id="{D4AAD3BF-08E9-4013-A016-7EBD0E4090D0}"/>
              </a:ext>
            </a:extLst>
          </p:cNvPr>
          <p:cNvSpPr>
            <a:spLocks noChangeShapeType="1"/>
          </p:cNvSpPr>
          <p:nvPr/>
        </p:nvSpPr>
        <p:spPr bwMode="auto">
          <a:xfrm>
            <a:off x="1787497" y="3324546"/>
            <a:ext cx="1932593"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22" name="Téglalap 121">
            <a:extLst>
              <a:ext uri="{FF2B5EF4-FFF2-40B4-BE49-F238E27FC236}">
                <a16:creationId xmlns:a16="http://schemas.microsoft.com/office/drawing/2014/main" id="{9BF11DD1-59F7-4F74-A6A2-083C1CF6E6D2}"/>
              </a:ext>
            </a:extLst>
          </p:cNvPr>
          <p:cNvSpPr/>
          <p:nvPr/>
        </p:nvSpPr>
        <p:spPr bwMode="auto">
          <a:xfrm>
            <a:off x="1611229" y="3104187"/>
            <a:ext cx="129301" cy="29522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cxnSp>
        <p:nvCxnSpPr>
          <p:cNvPr id="123" name="Összekötő: szögletes 122">
            <a:extLst>
              <a:ext uri="{FF2B5EF4-FFF2-40B4-BE49-F238E27FC236}">
                <a16:creationId xmlns:a16="http://schemas.microsoft.com/office/drawing/2014/main" id="{321F52D6-2176-4AD8-B461-67733016A7BB}"/>
              </a:ext>
            </a:extLst>
          </p:cNvPr>
          <p:cNvCxnSpPr>
            <a:cxnSpLocks/>
            <a:stCxn id="124" idx="3"/>
            <a:endCxn id="166" idx="3"/>
          </p:cNvCxnSpPr>
          <p:nvPr/>
        </p:nvCxnSpPr>
        <p:spPr>
          <a:xfrm>
            <a:off x="1674461" y="2951082"/>
            <a:ext cx="70204" cy="185355"/>
          </a:xfrm>
          <a:prstGeom prst="bentConnector3">
            <a:avLst>
              <a:gd name="adj1" fmla="val 425622"/>
            </a:avLst>
          </a:prstGeom>
          <a:ln w="19050">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124" name="Szövegdoboz 123">
            <a:extLst>
              <a:ext uri="{FF2B5EF4-FFF2-40B4-BE49-F238E27FC236}">
                <a16:creationId xmlns:a16="http://schemas.microsoft.com/office/drawing/2014/main" id="{2A891E6E-C15B-4FD3-92C0-B6E949933D20}"/>
              </a:ext>
            </a:extLst>
          </p:cNvPr>
          <p:cNvSpPr txBox="1"/>
          <p:nvPr/>
        </p:nvSpPr>
        <p:spPr>
          <a:xfrm>
            <a:off x="1436895" y="2766416"/>
            <a:ext cx="237566" cy="369332"/>
          </a:xfrm>
          <a:prstGeom prst="rect">
            <a:avLst/>
          </a:prstGeom>
          <a:noFill/>
        </p:spPr>
        <p:txBody>
          <a:bodyPr wrap="none" rtlCol="0">
            <a:spAutoFit/>
          </a:bodyPr>
          <a:lstStyle/>
          <a:p>
            <a:r>
              <a:rPr lang="hu-HU" dirty="0"/>
              <a:t> </a:t>
            </a:r>
          </a:p>
        </p:txBody>
      </p:sp>
      <p:sp>
        <p:nvSpPr>
          <p:cNvPr id="126" name="Szövegdoboz 125">
            <a:extLst>
              <a:ext uri="{FF2B5EF4-FFF2-40B4-BE49-F238E27FC236}">
                <a16:creationId xmlns:a16="http://schemas.microsoft.com/office/drawing/2014/main" id="{29ED38D3-CA12-417A-9665-CA72DD155F73}"/>
              </a:ext>
            </a:extLst>
          </p:cNvPr>
          <p:cNvSpPr txBox="1"/>
          <p:nvPr/>
        </p:nvSpPr>
        <p:spPr>
          <a:xfrm>
            <a:off x="1402350" y="4374973"/>
            <a:ext cx="237566" cy="369332"/>
          </a:xfrm>
          <a:prstGeom prst="rect">
            <a:avLst/>
          </a:prstGeom>
          <a:noFill/>
        </p:spPr>
        <p:txBody>
          <a:bodyPr wrap="none" rtlCol="0">
            <a:spAutoFit/>
          </a:bodyPr>
          <a:lstStyle/>
          <a:p>
            <a:r>
              <a:rPr lang="hu-HU" dirty="0"/>
              <a:t> </a:t>
            </a:r>
          </a:p>
        </p:txBody>
      </p:sp>
      <p:sp>
        <p:nvSpPr>
          <p:cNvPr id="127" name="Text Box 13">
            <a:extLst>
              <a:ext uri="{FF2B5EF4-FFF2-40B4-BE49-F238E27FC236}">
                <a16:creationId xmlns:a16="http://schemas.microsoft.com/office/drawing/2014/main" id="{932EE633-D291-4CF8-ABDF-27502F45F9FC}"/>
              </a:ext>
            </a:extLst>
          </p:cNvPr>
          <p:cNvSpPr txBox="1">
            <a:spLocks noChangeArrowheads="1"/>
          </p:cNvSpPr>
          <p:nvPr/>
        </p:nvSpPr>
        <p:spPr bwMode="auto">
          <a:xfrm>
            <a:off x="1918728" y="4362473"/>
            <a:ext cx="1496692"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név := </a:t>
            </a:r>
            <a:r>
              <a:rPr lang="hu-HU" sz="1600" dirty="0" err="1">
                <a:ea typeface="Arial Unicode MS" pitchFamily="34" charset="-128"/>
                <a:cs typeface="Arial Unicode MS" pitchFamily="34" charset="-128"/>
              </a:rPr>
              <a:t>Current</a:t>
            </a:r>
            <a:r>
              <a:rPr lang="hu-HU" sz="1600" dirty="0">
                <a:ea typeface="Arial Unicode MS" pitchFamily="34" charset="-128"/>
                <a:cs typeface="Arial Unicode MS" pitchFamily="34" charset="-128"/>
              </a:rPr>
              <a:t>()</a:t>
            </a:r>
          </a:p>
        </p:txBody>
      </p:sp>
      <p:sp>
        <p:nvSpPr>
          <p:cNvPr id="128" name="Téglalap 127">
            <a:extLst>
              <a:ext uri="{FF2B5EF4-FFF2-40B4-BE49-F238E27FC236}">
                <a16:creationId xmlns:a16="http://schemas.microsoft.com/office/drawing/2014/main" id="{388CD82C-99D6-4F51-A935-3B22E317C16E}"/>
              </a:ext>
            </a:extLst>
          </p:cNvPr>
          <p:cNvSpPr/>
          <p:nvPr/>
        </p:nvSpPr>
        <p:spPr bwMode="auto">
          <a:xfrm>
            <a:off x="1611229" y="4685558"/>
            <a:ext cx="148679" cy="367120"/>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cxnSp>
        <p:nvCxnSpPr>
          <p:cNvPr id="129" name="Összekötő: szögletes 128">
            <a:extLst>
              <a:ext uri="{FF2B5EF4-FFF2-40B4-BE49-F238E27FC236}">
                <a16:creationId xmlns:a16="http://schemas.microsoft.com/office/drawing/2014/main" id="{799A4ACF-C1F9-4A0A-A9A8-3C147C2BAA79}"/>
              </a:ext>
            </a:extLst>
          </p:cNvPr>
          <p:cNvCxnSpPr>
            <a:cxnSpLocks/>
            <a:stCxn id="130" idx="3"/>
          </p:cNvCxnSpPr>
          <p:nvPr/>
        </p:nvCxnSpPr>
        <p:spPr>
          <a:xfrm>
            <a:off x="1674461" y="4532453"/>
            <a:ext cx="70204" cy="194392"/>
          </a:xfrm>
          <a:prstGeom prst="bentConnector3">
            <a:avLst>
              <a:gd name="adj1" fmla="val 425622"/>
            </a:avLst>
          </a:prstGeom>
          <a:ln w="19050">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130" name="Szövegdoboz 129">
            <a:extLst>
              <a:ext uri="{FF2B5EF4-FFF2-40B4-BE49-F238E27FC236}">
                <a16:creationId xmlns:a16="http://schemas.microsoft.com/office/drawing/2014/main" id="{C4D14BBD-66C8-478F-BE1E-8E2FAF5B68F7}"/>
              </a:ext>
            </a:extLst>
          </p:cNvPr>
          <p:cNvSpPr txBox="1"/>
          <p:nvPr/>
        </p:nvSpPr>
        <p:spPr>
          <a:xfrm>
            <a:off x="1436895" y="4347787"/>
            <a:ext cx="237566" cy="369332"/>
          </a:xfrm>
          <a:prstGeom prst="rect">
            <a:avLst/>
          </a:prstGeom>
          <a:noFill/>
        </p:spPr>
        <p:txBody>
          <a:bodyPr wrap="none" rtlCol="0">
            <a:spAutoFit/>
          </a:bodyPr>
          <a:lstStyle/>
          <a:p>
            <a:r>
              <a:rPr lang="hu-HU" dirty="0"/>
              <a:t> </a:t>
            </a:r>
          </a:p>
        </p:txBody>
      </p:sp>
      <p:sp>
        <p:nvSpPr>
          <p:cNvPr id="132" name="Text Box 13">
            <a:extLst>
              <a:ext uri="{FF2B5EF4-FFF2-40B4-BE49-F238E27FC236}">
                <a16:creationId xmlns:a16="http://schemas.microsoft.com/office/drawing/2014/main" id="{CF4751B7-8C15-4EEC-84FA-D57179A4DBFD}"/>
              </a:ext>
            </a:extLst>
          </p:cNvPr>
          <p:cNvSpPr txBox="1">
            <a:spLocks noChangeArrowheads="1"/>
          </p:cNvSpPr>
          <p:nvPr/>
        </p:nvSpPr>
        <p:spPr bwMode="auto">
          <a:xfrm>
            <a:off x="1786647" y="4860415"/>
            <a:ext cx="2141035"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l, p := </a:t>
            </a:r>
            <a:r>
              <a:rPr lang="hu-HU" sz="1600" dirty="0" err="1">
                <a:ea typeface="Arial Unicode MS" pitchFamily="34" charset="-128"/>
                <a:cs typeface="Arial Unicode MS" pitchFamily="34" charset="-128"/>
              </a:rPr>
              <a:t>OlcsótKeres</a:t>
            </a:r>
            <a:r>
              <a:rPr lang="hu-HU" sz="1600" dirty="0">
                <a:ea typeface="Arial Unicode MS" pitchFamily="34" charset="-128"/>
                <a:cs typeface="Arial Unicode MS" pitchFamily="34" charset="-128"/>
              </a:rPr>
              <a:t>(név)</a:t>
            </a:r>
          </a:p>
        </p:txBody>
      </p:sp>
      <p:sp>
        <p:nvSpPr>
          <p:cNvPr id="135" name="Text Box 13">
            <a:extLst>
              <a:ext uri="{FF2B5EF4-FFF2-40B4-BE49-F238E27FC236}">
                <a16:creationId xmlns:a16="http://schemas.microsoft.com/office/drawing/2014/main" id="{6B9D2F1E-F427-489C-8121-BAF36CB7707A}"/>
              </a:ext>
            </a:extLst>
          </p:cNvPr>
          <p:cNvSpPr txBox="1">
            <a:spLocks noChangeArrowheads="1"/>
          </p:cNvSpPr>
          <p:nvPr/>
        </p:nvSpPr>
        <p:spPr bwMode="auto">
          <a:xfrm>
            <a:off x="503189" y="2124815"/>
            <a:ext cx="671280"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loop</a:t>
            </a:r>
            <a:endParaRPr lang="hu-HU" sz="1600" dirty="0">
              <a:ea typeface="Arial Unicode MS" pitchFamily="34" charset="-128"/>
              <a:cs typeface="Arial Unicode MS" pitchFamily="34" charset="-128"/>
            </a:endParaRPr>
          </a:p>
        </p:txBody>
      </p:sp>
      <p:cxnSp>
        <p:nvCxnSpPr>
          <p:cNvPr id="136" name="Egyenes összekötő 135">
            <a:extLst>
              <a:ext uri="{FF2B5EF4-FFF2-40B4-BE49-F238E27FC236}">
                <a16:creationId xmlns:a16="http://schemas.microsoft.com/office/drawing/2014/main" id="{E2DCA750-FEA8-4E2A-A00E-3085EE104A1A}"/>
              </a:ext>
            </a:extLst>
          </p:cNvPr>
          <p:cNvCxnSpPr>
            <a:cxnSpLocks/>
          </p:cNvCxnSpPr>
          <p:nvPr/>
        </p:nvCxnSpPr>
        <p:spPr bwMode="auto">
          <a:xfrm>
            <a:off x="514909" y="2545255"/>
            <a:ext cx="3760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7" name="Egyenes összekötő 136">
            <a:extLst>
              <a:ext uri="{FF2B5EF4-FFF2-40B4-BE49-F238E27FC236}">
                <a16:creationId xmlns:a16="http://schemas.microsoft.com/office/drawing/2014/main" id="{97842E80-CA9E-4A1E-9764-9C3D23EFB03B}"/>
              </a:ext>
            </a:extLst>
          </p:cNvPr>
          <p:cNvCxnSpPr>
            <a:cxnSpLocks/>
          </p:cNvCxnSpPr>
          <p:nvPr/>
        </p:nvCxnSpPr>
        <p:spPr bwMode="auto">
          <a:xfrm flipV="1">
            <a:off x="894352" y="2407015"/>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8" name="Egyenes összekötő 137">
            <a:extLst>
              <a:ext uri="{FF2B5EF4-FFF2-40B4-BE49-F238E27FC236}">
                <a16:creationId xmlns:a16="http://schemas.microsoft.com/office/drawing/2014/main" id="{DEFB1B94-21D9-4C1A-9E57-14C228A81419}"/>
              </a:ext>
            </a:extLst>
          </p:cNvPr>
          <p:cNvCxnSpPr>
            <a:cxnSpLocks/>
          </p:cNvCxnSpPr>
          <p:nvPr/>
        </p:nvCxnSpPr>
        <p:spPr bwMode="auto">
          <a:xfrm>
            <a:off x="1076225" y="2157310"/>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0" name="Text Box 13">
            <a:extLst>
              <a:ext uri="{FF2B5EF4-FFF2-40B4-BE49-F238E27FC236}">
                <a16:creationId xmlns:a16="http://schemas.microsoft.com/office/drawing/2014/main" id="{0381D7BE-7D2E-4D6E-B1E5-4E05F36FEA88}"/>
              </a:ext>
            </a:extLst>
          </p:cNvPr>
          <p:cNvSpPr txBox="1">
            <a:spLocks noChangeArrowheads="1"/>
          </p:cNvSpPr>
          <p:nvPr/>
        </p:nvSpPr>
        <p:spPr bwMode="auto">
          <a:xfrm>
            <a:off x="490268" y="4420397"/>
            <a:ext cx="671280"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loop</a:t>
            </a:r>
            <a:endParaRPr lang="hu-HU" sz="1600" dirty="0">
              <a:ea typeface="Arial Unicode MS" pitchFamily="34" charset="-128"/>
              <a:cs typeface="Arial Unicode MS" pitchFamily="34" charset="-128"/>
            </a:endParaRPr>
          </a:p>
        </p:txBody>
      </p:sp>
      <p:cxnSp>
        <p:nvCxnSpPr>
          <p:cNvPr id="141" name="Egyenes összekötő 140">
            <a:extLst>
              <a:ext uri="{FF2B5EF4-FFF2-40B4-BE49-F238E27FC236}">
                <a16:creationId xmlns:a16="http://schemas.microsoft.com/office/drawing/2014/main" id="{2531BFBE-4226-44F7-9B08-12EEE73FC09A}"/>
              </a:ext>
            </a:extLst>
          </p:cNvPr>
          <p:cNvCxnSpPr>
            <a:cxnSpLocks/>
          </p:cNvCxnSpPr>
          <p:nvPr/>
        </p:nvCxnSpPr>
        <p:spPr bwMode="auto">
          <a:xfrm>
            <a:off x="521444" y="4821381"/>
            <a:ext cx="37604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2" name="Egyenes összekötő 141">
            <a:extLst>
              <a:ext uri="{FF2B5EF4-FFF2-40B4-BE49-F238E27FC236}">
                <a16:creationId xmlns:a16="http://schemas.microsoft.com/office/drawing/2014/main" id="{BB86B414-1456-4ED2-930B-E1FCEE2B8B42}"/>
              </a:ext>
            </a:extLst>
          </p:cNvPr>
          <p:cNvCxnSpPr>
            <a:cxnSpLocks/>
          </p:cNvCxnSpPr>
          <p:nvPr/>
        </p:nvCxnSpPr>
        <p:spPr bwMode="auto">
          <a:xfrm flipV="1">
            <a:off x="901054" y="4682797"/>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3" name="Egyenes összekötő 142">
            <a:extLst>
              <a:ext uri="{FF2B5EF4-FFF2-40B4-BE49-F238E27FC236}">
                <a16:creationId xmlns:a16="http://schemas.microsoft.com/office/drawing/2014/main" id="{CF22AAB5-E7BE-42D6-A4C4-FBDB129A63F2}"/>
              </a:ext>
            </a:extLst>
          </p:cNvPr>
          <p:cNvCxnSpPr>
            <a:cxnSpLocks/>
          </p:cNvCxnSpPr>
          <p:nvPr/>
        </p:nvCxnSpPr>
        <p:spPr bwMode="auto">
          <a:xfrm>
            <a:off x="1073199" y="4433092"/>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4" name="Felirat: íves vonal 133">
            <a:extLst>
              <a:ext uri="{FF2B5EF4-FFF2-40B4-BE49-F238E27FC236}">
                <a16:creationId xmlns:a16="http://schemas.microsoft.com/office/drawing/2014/main" id="{DD15D979-D219-4513-8F34-F9803793BED5}"/>
              </a:ext>
            </a:extLst>
          </p:cNvPr>
          <p:cNvSpPr/>
          <p:nvPr/>
        </p:nvSpPr>
        <p:spPr>
          <a:xfrm>
            <a:off x="5707847" y="5062191"/>
            <a:ext cx="1191633" cy="248452"/>
          </a:xfrm>
          <a:prstGeom prst="borderCallout2">
            <a:avLst>
              <a:gd name="adj1" fmla="val 21505"/>
              <a:gd name="adj2" fmla="val -1133"/>
              <a:gd name="adj3" fmla="val 21659"/>
              <a:gd name="adj4" fmla="val -15373"/>
              <a:gd name="adj5" fmla="val 97443"/>
              <a:gd name="adj6" fmla="val -27809"/>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termék ára</a:t>
            </a:r>
          </a:p>
        </p:txBody>
      </p:sp>
      <p:sp>
        <p:nvSpPr>
          <p:cNvPr id="61" name="Felirat: íves vonal 60">
            <a:extLst>
              <a:ext uri="{FF2B5EF4-FFF2-40B4-BE49-F238E27FC236}">
                <a16:creationId xmlns:a16="http://schemas.microsoft.com/office/drawing/2014/main" id="{7DFFCBA1-EE68-4EAC-86D3-8A8BBB957951}"/>
              </a:ext>
            </a:extLst>
          </p:cNvPr>
          <p:cNvSpPr/>
          <p:nvPr/>
        </p:nvSpPr>
        <p:spPr>
          <a:xfrm>
            <a:off x="3136515" y="2105285"/>
            <a:ext cx="2313465" cy="260137"/>
          </a:xfrm>
          <a:prstGeom prst="borderCallout2">
            <a:avLst>
              <a:gd name="adj1" fmla="val 18750"/>
              <a:gd name="adj2" fmla="val 357"/>
              <a:gd name="adj3" fmla="val 21659"/>
              <a:gd name="adj4" fmla="val -6433"/>
              <a:gd name="adj5" fmla="val 98360"/>
              <a:gd name="adj6" fmla="val -13927"/>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bevásárló lista felsorolása</a:t>
            </a:r>
          </a:p>
        </p:txBody>
      </p:sp>
      <p:sp>
        <p:nvSpPr>
          <p:cNvPr id="133" name="Felirat: íves vonal 132">
            <a:extLst>
              <a:ext uri="{FF2B5EF4-FFF2-40B4-BE49-F238E27FC236}">
                <a16:creationId xmlns:a16="http://schemas.microsoft.com/office/drawing/2014/main" id="{0A9F0DC0-3C47-4C69-9347-FE989C58A76E}"/>
              </a:ext>
            </a:extLst>
          </p:cNvPr>
          <p:cNvSpPr/>
          <p:nvPr/>
        </p:nvSpPr>
        <p:spPr>
          <a:xfrm>
            <a:off x="4018627" y="2939351"/>
            <a:ext cx="1245367" cy="262632"/>
          </a:xfrm>
          <a:prstGeom prst="borderCallout2">
            <a:avLst>
              <a:gd name="adj1" fmla="val 18750"/>
              <a:gd name="adj2" fmla="val 357"/>
              <a:gd name="adj3" fmla="val 18279"/>
              <a:gd name="adj4" fmla="val -14987"/>
              <a:gd name="adj5" fmla="val 81281"/>
              <a:gd name="adj6" fmla="val -33650"/>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termék neve</a:t>
            </a:r>
          </a:p>
        </p:txBody>
      </p:sp>
      <p:sp>
        <p:nvSpPr>
          <p:cNvPr id="145" name="Felirat: íves vonal 144">
            <a:extLst>
              <a:ext uri="{FF2B5EF4-FFF2-40B4-BE49-F238E27FC236}">
                <a16:creationId xmlns:a16="http://schemas.microsoft.com/office/drawing/2014/main" id="{ABACA90E-D883-4926-8B12-9FA281E4EA5C}"/>
              </a:ext>
            </a:extLst>
          </p:cNvPr>
          <p:cNvSpPr/>
          <p:nvPr/>
        </p:nvSpPr>
        <p:spPr>
          <a:xfrm>
            <a:off x="3528399" y="2516750"/>
            <a:ext cx="1506382" cy="249674"/>
          </a:xfrm>
          <a:prstGeom prst="borderCallout2">
            <a:avLst>
              <a:gd name="adj1" fmla="val 18750"/>
              <a:gd name="adj2" fmla="val 357"/>
              <a:gd name="adj3" fmla="val 18104"/>
              <a:gd name="adj4" fmla="val -17630"/>
              <a:gd name="adj5" fmla="val 104271"/>
              <a:gd name="adj6" fmla="val -27070"/>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lineáris keresés</a:t>
            </a:r>
          </a:p>
        </p:txBody>
      </p:sp>
      <p:sp>
        <p:nvSpPr>
          <p:cNvPr id="146" name="Felirat: íves vonal 145">
            <a:extLst>
              <a:ext uri="{FF2B5EF4-FFF2-40B4-BE49-F238E27FC236}">
                <a16:creationId xmlns:a16="http://schemas.microsoft.com/office/drawing/2014/main" id="{0E8F3F1B-125F-425B-B0CC-6BC9D9EC8027}"/>
              </a:ext>
            </a:extLst>
          </p:cNvPr>
          <p:cNvSpPr/>
          <p:nvPr/>
        </p:nvSpPr>
        <p:spPr>
          <a:xfrm>
            <a:off x="3579954" y="4554426"/>
            <a:ext cx="2542358" cy="223333"/>
          </a:xfrm>
          <a:prstGeom prst="borderCallout2">
            <a:avLst>
              <a:gd name="adj1" fmla="val 18750"/>
              <a:gd name="adj2" fmla="val 357"/>
              <a:gd name="adj3" fmla="val 21659"/>
              <a:gd name="adj4" fmla="val -6433"/>
              <a:gd name="adj5" fmla="val 177770"/>
              <a:gd name="adj6" fmla="val -16092"/>
            </a:avLst>
          </a:prstGeom>
          <a:solidFill>
            <a:schemeClr val="accent2">
              <a:lumMod val="20000"/>
              <a:lumOff val="80000"/>
            </a:schemeClr>
          </a:solidFill>
          <a:ln>
            <a:solidFill>
              <a:schemeClr val="bg1">
                <a:lumMod val="6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hu-HU" sz="1600" dirty="0">
                <a:solidFill>
                  <a:schemeClr val="tx1"/>
                </a:solidFill>
              </a:rPr>
              <a:t>feltételes minimum keresés</a:t>
            </a:r>
          </a:p>
        </p:txBody>
      </p:sp>
      <p:sp>
        <p:nvSpPr>
          <p:cNvPr id="147" name="Line 27">
            <a:extLst>
              <a:ext uri="{FF2B5EF4-FFF2-40B4-BE49-F238E27FC236}">
                <a16:creationId xmlns:a16="http://schemas.microsoft.com/office/drawing/2014/main" id="{6354FDF8-D2A8-4B81-B873-92223E7B90C9}"/>
              </a:ext>
            </a:extLst>
          </p:cNvPr>
          <p:cNvSpPr>
            <a:spLocks noChangeShapeType="1"/>
          </p:cNvSpPr>
          <p:nvPr/>
        </p:nvSpPr>
        <p:spPr bwMode="auto">
          <a:xfrm>
            <a:off x="7712292" y="2108287"/>
            <a:ext cx="26505" cy="4537531"/>
          </a:xfrm>
          <a:prstGeom prst="line">
            <a:avLst/>
          </a:prstGeom>
          <a:noFill/>
          <a:ln w="19050">
            <a:solidFill>
              <a:schemeClr val="tx1"/>
            </a:solidFill>
            <a:prstDash val="dash"/>
            <a:round/>
            <a:headEnd/>
            <a:tailEnd/>
          </a:ln>
          <a:effectLst/>
        </p:spPr>
        <p:txBody>
          <a:bodyPr wrap="none" anchor="ctr"/>
          <a:lstStyle/>
          <a:p>
            <a:endParaRPr lang="hu-HU" sz="1633">
              <a:solidFill>
                <a:srgbClr val="CCFFFF"/>
              </a:solidFill>
              <a:latin typeface="Arial Unicode MS" pitchFamily="34" charset="-128"/>
              <a:ea typeface="Arial Unicode MS" pitchFamily="34" charset="-128"/>
              <a:cs typeface="Arial Unicode MS" pitchFamily="34" charset="-128"/>
            </a:endParaRPr>
          </a:p>
        </p:txBody>
      </p:sp>
      <p:sp>
        <p:nvSpPr>
          <p:cNvPr id="148" name="Téglalap 147">
            <a:extLst>
              <a:ext uri="{FF2B5EF4-FFF2-40B4-BE49-F238E27FC236}">
                <a16:creationId xmlns:a16="http://schemas.microsoft.com/office/drawing/2014/main" id="{8706F526-7968-4869-B1B6-8EE50F6CB620}"/>
              </a:ext>
            </a:extLst>
          </p:cNvPr>
          <p:cNvSpPr/>
          <p:nvPr/>
        </p:nvSpPr>
        <p:spPr bwMode="auto">
          <a:xfrm>
            <a:off x="7687346" y="3995769"/>
            <a:ext cx="92671" cy="158492"/>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49" name="Téglalap 148">
            <a:extLst>
              <a:ext uri="{FF2B5EF4-FFF2-40B4-BE49-F238E27FC236}">
                <a16:creationId xmlns:a16="http://schemas.microsoft.com/office/drawing/2014/main" id="{EE8CCA99-8B63-41EE-BD3E-D0FA3486F628}"/>
              </a:ext>
            </a:extLst>
          </p:cNvPr>
          <p:cNvSpPr/>
          <p:nvPr/>
        </p:nvSpPr>
        <p:spPr>
          <a:xfrm>
            <a:off x="6838933" y="990998"/>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150" name="Téglalap 149">
            <a:extLst>
              <a:ext uri="{FF2B5EF4-FFF2-40B4-BE49-F238E27FC236}">
                <a16:creationId xmlns:a16="http://schemas.microsoft.com/office/drawing/2014/main" id="{5BDBD3E8-4A65-435A-AE61-BFF43C0F6178}"/>
              </a:ext>
            </a:extLst>
          </p:cNvPr>
          <p:cNvSpPr/>
          <p:nvPr/>
        </p:nvSpPr>
        <p:spPr>
          <a:xfrm>
            <a:off x="6991333" y="1253926"/>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151" name="Téglalap 150">
            <a:extLst>
              <a:ext uri="{FF2B5EF4-FFF2-40B4-BE49-F238E27FC236}">
                <a16:creationId xmlns:a16="http://schemas.microsoft.com/office/drawing/2014/main" id="{ED5FE223-8B0A-4B53-B0AC-F56BAFD73EA9}"/>
              </a:ext>
            </a:extLst>
          </p:cNvPr>
          <p:cNvSpPr/>
          <p:nvPr/>
        </p:nvSpPr>
        <p:spPr>
          <a:xfrm>
            <a:off x="7143733" y="1486710"/>
            <a:ext cx="1281406" cy="338554"/>
          </a:xfrm>
          <a:prstGeom prst="rect">
            <a:avLst/>
          </a:prstGeom>
          <a:solidFill>
            <a:schemeClr val="accent4">
              <a:lumMod val="40000"/>
              <a:lumOff val="6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1600" b="1" dirty="0">
                <a:solidFill>
                  <a:schemeClr val="tx1"/>
                </a:solidFill>
                <a:latin typeface="Arial Unicode MS" pitchFamily="34" charset="-128"/>
                <a:ea typeface="Arial Unicode MS" pitchFamily="34" charset="-128"/>
                <a:cs typeface="Arial Unicode MS" pitchFamily="34" charset="-128"/>
              </a:rPr>
              <a:t> </a:t>
            </a:r>
            <a:r>
              <a:rPr lang="hu-HU" sz="1600" b="1" u="sng" dirty="0">
                <a:solidFill>
                  <a:schemeClr val="tx1"/>
                </a:solidFill>
                <a:latin typeface="Arial Unicode MS" pitchFamily="34" charset="-128"/>
                <a:ea typeface="Arial Unicode MS" pitchFamily="34" charset="-128"/>
                <a:cs typeface="Arial Unicode MS" pitchFamily="34" charset="-128"/>
              </a:rPr>
              <a:t>: Termék</a:t>
            </a:r>
          </a:p>
        </p:txBody>
      </p:sp>
      <p:sp>
        <p:nvSpPr>
          <p:cNvPr id="152" name="Text Box 13">
            <a:extLst>
              <a:ext uri="{FF2B5EF4-FFF2-40B4-BE49-F238E27FC236}">
                <a16:creationId xmlns:a16="http://schemas.microsoft.com/office/drawing/2014/main" id="{0D22B6ED-F87F-443C-B256-E7A8ACDE8E1F}"/>
              </a:ext>
            </a:extLst>
          </p:cNvPr>
          <p:cNvSpPr txBox="1">
            <a:spLocks noChangeArrowheads="1"/>
          </p:cNvSpPr>
          <p:nvPr/>
        </p:nvSpPr>
        <p:spPr bwMode="auto">
          <a:xfrm>
            <a:off x="6345837" y="3698899"/>
            <a:ext cx="955454"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Betesz(p)</a:t>
            </a:r>
          </a:p>
        </p:txBody>
      </p:sp>
      <p:sp>
        <p:nvSpPr>
          <p:cNvPr id="153" name="Szövegdoboz 152">
            <a:extLst>
              <a:ext uri="{FF2B5EF4-FFF2-40B4-BE49-F238E27FC236}">
                <a16:creationId xmlns:a16="http://schemas.microsoft.com/office/drawing/2014/main" id="{F5B8FDAE-30D8-4F1B-996C-BC79239C223F}"/>
              </a:ext>
            </a:extLst>
          </p:cNvPr>
          <p:cNvSpPr txBox="1"/>
          <p:nvPr/>
        </p:nvSpPr>
        <p:spPr>
          <a:xfrm>
            <a:off x="7479636" y="1777121"/>
            <a:ext cx="683457" cy="369332"/>
          </a:xfrm>
          <a:prstGeom prst="rect">
            <a:avLst/>
          </a:prstGeom>
          <a:noFill/>
        </p:spPr>
        <p:txBody>
          <a:bodyPr wrap="none" rtlCol="0">
            <a:spAutoFit/>
          </a:bodyPr>
          <a:lstStyle/>
          <a:p>
            <a:r>
              <a:rPr lang="hu-HU" dirty="0"/>
              <a:t>kosár</a:t>
            </a:r>
          </a:p>
        </p:txBody>
      </p:sp>
      <p:sp>
        <p:nvSpPr>
          <p:cNvPr id="154" name="Line 42">
            <a:extLst>
              <a:ext uri="{FF2B5EF4-FFF2-40B4-BE49-F238E27FC236}">
                <a16:creationId xmlns:a16="http://schemas.microsoft.com/office/drawing/2014/main" id="{38144D2E-DE51-4A23-A23B-DE2001250FAF}"/>
              </a:ext>
            </a:extLst>
          </p:cNvPr>
          <p:cNvSpPr>
            <a:spLocks noChangeShapeType="1"/>
          </p:cNvSpPr>
          <p:nvPr/>
        </p:nvSpPr>
        <p:spPr bwMode="auto">
          <a:xfrm flipV="1">
            <a:off x="1708295" y="3784113"/>
            <a:ext cx="1988341"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55" name="Text Box 13">
            <a:extLst>
              <a:ext uri="{FF2B5EF4-FFF2-40B4-BE49-F238E27FC236}">
                <a16:creationId xmlns:a16="http://schemas.microsoft.com/office/drawing/2014/main" id="{A47DA77D-BC33-4A07-BA26-058579D1B295}"/>
              </a:ext>
            </a:extLst>
          </p:cNvPr>
          <p:cNvSpPr txBox="1">
            <a:spLocks noChangeArrowheads="1"/>
          </p:cNvSpPr>
          <p:nvPr/>
        </p:nvSpPr>
        <p:spPr bwMode="auto">
          <a:xfrm>
            <a:off x="2362392" y="3523094"/>
            <a:ext cx="924677"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Kivesz(p)</a:t>
            </a:r>
          </a:p>
        </p:txBody>
      </p:sp>
      <p:sp>
        <p:nvSpPr>
          <p:cNvPr id="156" name="Line 42">
            <a:extLst>
              <a:ext uri="{FF2B5EF4-FFF2-40B4-BE49-F238E27FC236}">
                <a16:creationId xmlns:a16="http://schemas.microsoft.com/office/drawing/2014/main" id="{C51257E4-F53C-46C0-93C2-1B218A75D202}"/>
              </a:ext>
            </a:extLst>
          </p:cNvPr>
          <p:cNvSpPr>
            <a:spLocks noChangeShapeType="1"/>
          </p:cNvSpPr>
          <p:nvPr/>
        </p:nvSpPr>
        <p:spPr bwMode="auto">
          <a:xfrm flipV="1">
            <a:off x="1700674" y="4021945"/>
            <a:ext cx="5966407"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57" name="Téglalap 156">
            <a:extLst>
              <a:ext uri="{FF2B5EF4-FFF2-40B4-BE49-F238E27FC236}">
                <a16:creationId xmlns:a16="http://schemas.microsoft.com/office/drawing/2014/main" id="{EB3F79FB-34F1-44CB-B4C0-A8D877FDF8CB}"/>
              </a:ext>
            </a:extLst>
          </p:cNvPr>
          <p:cNvSpPr/>
          <p:nvPr/>
        </p:nvSpPr>
        <p:spPr bwMode="auto">
          <a:xfrm>
            <a:off x="3730286" y="3760490"/>
            <a:ext cx="86773" cy="178799"/>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58" name="Téglalap 157">
            <a:extLst>
              <a:ext uri="{FF2B5EF4-FFF2-40B4-BE49-F238E27FC236}">
                <a16:creationId xmlns:a16="http://schemas.microsoft.com/office/drawing/2014/main" id="{928D008D-F36E-4FEA-8D86-3B05244D6FCB}"/>
              </a:ext>
            </a:extLst>
          </p:cNvPr>
          <p:cNvSpPr/>
          <p:nvPr/>
        </p:nvSpPr>
        <p:spPr bwMode="auto">
          <a:xfrm>
            <a:off x="5722199" y="5877967"/>
            <a:ext cx="98397" cy="179413"/>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59" name="Téglalap 158">
            <a:extLst>
              <a:ext uri="{FF2B5EF4-FFF2-40B4-BE49-F238E27FC236}">
                <a16:creationId xmlns:a16="http://schemas.microsoft.com/office/drawing/2014/main" id="{EEC6E130-719D-4EB2-A295-996A26CDE24C}"/>
              </a:ext>
            </a:extLst>
          </p:cNvPr>
          <p:cNvSpPr/>
          <p:nvPr/>
        </p:nvSpPr>
        <p:spPr bwMode="auto">
          <a:xfrm>
            <a:off x="7698579" y="6122848"/>
            <a:ext cx="88495" cy="159703"/>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a:outerShdw blurRad="50800" dist="38100" dir="2700000" algn="tl" rotWithShape="0">
              <a:prstClr val="black">
                <a:alpha val="40000"/>
              </a:prstClr>
            </a:outerShdw>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60" name="Text Box 13">
            <a:extLst>
              <a:ext uri="{FF2B5EF4-FFF2-40B4-BE49-F238E27FC236}">
                <a16:creationId xmlns:a16="http://schemas.microsoft.com/office/drawing/2014/main" id="{35BCEDD0-6A19-4787-8152-015834A6D95F}"/>
              </a:ext>
            </a:extLst>
          </p:cNvPr>
          <p:cNvSpPr txBox="1">
            <a:spLocks noChangeArrowheads="1"/>
          </p:cNvSpPr>
          <p:nvPr/>
        </p:nvSpPr>
        <p:spPr bwMode="auto">
          <a:xfrm>
            <a:off x="6365788" y="5807736"/>
            <a:ext cx="955454"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Betesz(p)</a:t>
            </a:r>
          </a:p>
        </p:txBody>
      </p:sp>
      <p:sp>
        <p:nvSpPr>
          <p:cNvPr id="161" name="Line 42">
            <a:extLst>
              <a:ext uri="{FF2B5EF4-FFF2-40B4-BE49-F238E27FC236}">
                <a16:creationId xmlns:a16="http://schemas.microsoft.com/office/drawing/2014/main" id="{F7F4A78B-34DB-4545-8217-F42B47CFC043}"/>
              </a:ext>
            </a:extLst>
          </p:cNvPr>
          <p:cNvSpPr>
            <a:spLocks noChangeShapeType="1"/>
          </p:cNvSpPr>
          <p:nvPr/>
        </p:nvSpPr>
        <p:spPr bwMode="auto">
          <a:xfrm flipV="1">
            <a:off x="1720625" y="6130782"/>
            <a:ext cx="5966407"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62" name="Line 42">
            <a:extLst>
              <a:ext uri="{FF2B5EF4-FFF2-40B4-BE49-F238E27FC236}">
                <a16:creationId xmlns:a16="http://schemas.microsoft.com/office/drawing/2014/main" id="{74143F05-67E6-4A24-921F-DA5A69D3D846}"/>
              </a:ext>
            </a:extLst>
          </p:cNvPr>
          <p:cNvSpPr>
            <a:spLocks noChangeShapeType="1"/>
          </p:cNvSpPr>
          <p:nvPr/>
        </p:nvSpPr>
        <p:spPr bwMode="auto">
          <a:xfrm>
            <a:off x="1717614" y="5903861"/>
            <a:ext cx="3951888" cy="0"/>
          </a:xfrm>
          <a:prstGeom prst="line">
            <a:avLst/>
          </a:prstGeom>
          <a:noFill/>
          <a:ln w="19050">
            <a:solidFill>
              <a:schemeClr val="tx1"/>
            </a:solidFill>
            <a:prstDash val="solid"/>
            <a:round/>
            <a:headEnd type="none" w="med" len="med"/>
            <a:tailEnd type="triangle" w="lg" len="lg"/>
          </a:ln>
          <a:effectLst/>
        </p:spPr>
        <p:txBody>
          <a:bodyPr wrap="none" anchor="ctr"/>
          <a:lstStyle/>
          <a:p>
            <a:endParaRPr lang="hu-HU" sz="1600">
              <a:ea typeface="Arial Unicode MS" pitchFamily="34" charset="-128"/>
              <a:cs typeface="Arial Unicode MS" pitchFamily="34" charset="-128"/>
            </a:endParaRPr>
          </a:p>
        </p:txBody>
      </p:sp>
      <p:sp>
        <p:nvSpPr>
          <p:cNvPr id="163" name="Text Box 13">
            <a:extLst>
              <a:ext uri="{FF2B5EF4-FFF2-40B4-BE49-F238E27FC236}">
                <a16:creationId xmlns:a16="http://schemas.microsoft.com/office/drawing/2014/main" id="{498F64F5-A249-4424-8027-6F8B35D875BC}"/>
              </a:ext>
            </a:extLst>
          </p:cNvPr>
          <p:cNvSpPr txBox="1">
            <a:spLocks noChangeArrowheads="1"/>
          </p:cNvSpPr>
          <p:nvPr/>
        </p:nvSpPr>
        <p:spPr bwMode="auto">
          <a:xfrm>
            <a:off x="4513099" y="5593074"/>
            <a:ext cx="924677" cy="338554"/>
          </a:xfrm>
          <a:prstGeom prst="rect">
            <a:avLst/>
          </a:prstGeom>
          <a:noFill/>
          <a:ln w="19050">
            <a:noFill/>
            <a:miter lim="800000"/>
            <a:headEnd/>
            <a:tailEnd/>
          </a:ln>
          <a:effectLst/>
        </p:spPr>
        <p:txBody>
          <a:bodyPr wrap="none">
            <a:spAutoFit/>
          </a:bodyPr>
          <a:lstStyle/>
          <a:p>
            <a:r>
              <a:rPr lang="hu-HU" sz="1600" dirty="0">
                <a:ea typeface="Arial Unicode MS" pitchFamily="34" charset="-128"/>
                <a:cs typeface="Arial Unicode MS" pitchFamily="34" charset="-128"/>
              </a:rPr>
              <a:t>Kivesz(p)</a:t>
            </a:r>
          </a:p>
        </p:txBody>
      </p:sp>
      <p:sp>
        <p:nvSpPr>
          <p:cNvPr id="164" name="Szövegdoboz 163">
            <a:extLst>
              <a:ext uri="{FF2B5EF4-FFF2-40B4-BE49-F238E27FC236}">
                <a16:creationId xmlns:a16="http://schemas.microsoft.com/office/drawing/2014/main" id="{D7345678-4772-429D-BE80-5E35382922FA}"/>
              </a:ext>
            </a:extLst>
          </p:cNvPr>
          <p:cNvSpPr txBox="1"/>
          <p:nvPr/>
        </p:nvSpPr>
        <p:spPr>
          <a:xfrm>
            <a:off x="1438432" y="4962095"/>
            <a:ext cx="237566" cy="369332"/>
          </a:xfrm>
          <a:prstGeom prst="rect">
            <a:avLst/>
          </a:prstGeom>
          <a:noFill/>
        </p:spPr>
        <p:txBody>
          <a:bodyPr wrap="none" rtlCol="0">
            <a:spAutoFit/>
          </a:bodyPr>
          <a:lstStyle/>
          <a:p>
            <a:r>
              <a:rPr lang="hu-HU" dirty="0"/>
              <a:t> </a:t>
            </a:r>
          </a:p>
        </p:txBody>
      </p:sp>
      <p:sp>
        <p:nvSpPr>
          <p:cNvPr id="165" name="Szövegdoboz 164">
            <a:extLst>
              <a:ext uri="{FF2B5EF4-FFF2-40B4-BE49-F238E27FC236}">
                <a16:creationId xmlns:a16="http://schemas.microsoft.com/office/drawing/2014/main" id="{0AFBECF7-44A9-4EF0-A70F-C929435CBC48}"/>
              </a:ext>
            </a:extLst>
          </p:cNvPr>
          <p:cNvSpPr txBox="1"/>
          <p:nvPr/>
        </p:nvSpPr>
        <p:spPr>
          <a:xfrm>
            <a:off x="1526653" y="5125977"/>
            <a:ext cx="237566" cy="369332"/>
          </a:xfrm>
          <a:prstGeom prst="rect">
            <a:avLst/>
          </a:prstGeom>
          <a:noFill/>
        </p:spPr>
        <p:txBody>
          <a:bodyPr wrap="none" rtlCol="0">
            <a:spAutoFit/>
          </a:bodyPr>
          <a:lstStyle/>
          <a:p>
            <a:r>
              <a:rPr lang="hu-HU" dirty="0"/>
              <a:t> </a:t>
            </a:r>
          </a:p>
        </p:txBody>
      </p:sp>
      <p:sp>
        <p:nvSpPr>
          <p:cNvPr id="166" name="Szövegdoboz 165">
            <a:extLst>
              <a:ext uri="{FF2B5EF4-FFF2-40B4-BE49-F238E27FC236}">
                <a16:creationId xmlns:a16="http://schemas.microsoft.com/office/drawing/2014/main" id="{C6E1A6FC-F675-485E-8808-C38F8037C69B}"/>
              </a:ext>
            </a:extLst>
          </p:cNvPr>
          <p:cNvSpPr txBox="1"/>
          <p:nvPr/>
        </p:nvSpPr>
        <p:spPr>
          <a:xfrm>
            <a:off x="1507099" y="2951771"/>
            <a:ext cx="237566" cy="369332"/>
          </a:xfrm>
          <a:prstGeom prst="rect">
            <a:avLst/>
          </a:prstGeom>
          <a:noFill/>
        </p:spPr>
        <p:txBody>
          <a:bodyPr wrap="none" rtlCol="0">
            <a:spAutoFit/>
          </a:bodyPr>
          <a:lstStyle/>
          <a:p>
            <a:r>
              <a:rPr lang="hu-HU" dirty="0"/>
              <a:t> </a:t>
            </a:r>
          </a:p>
        </p:txBody>
      </p:sp>
      <p:cxnSp>
        <p:nvCxnSpPr>
          <p:cNvPr id="167" name="Egyenes összekötő 166">
            <a:extLst>
              <a:ext uri="{FF2B5EF4-FFF2-40B4-BE49-F238E27FC236}">
                <a16:creationId xmlns:a16="http://schemas.microsoft.com/office/drawing/2014/main" id="{7BFC534E-DB5B-435D-9EB8-C679426066E3}"/>
              </a:ext>
            </a:extLst>
          </p:cNvPr>
          <p:cNvCxnSpPr>
            <a:cxnSpLocks/>
          </p:cNvCxnSpPr>
          <p:nvPr/>
        </p:nvCxnSpPr>
        <p:spPr bwMode="auto">
          <a:xfrm>
            <a:off x="925504" y="3925556"/>
            <a:ext cx="3092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8" name="Egyenes összekötő 167">
            <a:extLst>
              <a:ext uri="{FF2B5EF4-FFF2-40B4-BE49-F238E27FC236}">
                <a16:creationId xmlns:a16="http://schemas.microsoft.com/office/drawing/2014/main" id="{E38751C0-3325-4EAB-BBF0-DEC836C765D1}"/>
              </a:ext>
            </a:extLst>
          </p:cNvPr>
          <p:cNvCxnSpPr>
            <a:cxnSpLocks/>
          </p:cNvCxnSpPr>
          <p:nvPr/>
        </p:nvCxnSpPr>
        <p:spPr bwMode="auto">
          <a:xfrm flipV="1">
            <a:off x="1244660" y="3787316"/>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9" name="Egyenes összekötő 168">
            <a:extLst>
              <a:ext uri="{FF2B5EF4-FFF2-40B4-BE49-F238E27FC236}">
                <a16:creationId xmlns:a16="http://schemas.microsoft.com/office/drawing/2014/main" id="{21B572EF-DDDD-4256-8925-84488051E0B6}"/>
              </a:ext>
            </a:extLst>
          </p:cNvPr>
          <p:cNvCxnSpPr>
            <a:cxnSpLocks/>
          </p:cNvCxnSpPr>
          <p:nvPr/>
        </p:nvCxnSpPr>
        <p:spPr bwMode="auto">
          <a:xfrm>
            <a:off x="1426533" y="3537611"/>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0" name="Text Box 13">
            <a:extLst>
              <a:ext uri="{FF2B5EF4-FFF2-40B4-BE49-F238E27FC236}">
                <a16:creationId xmlns:a16="http://schemas.microsoft.com/office/drawing/2014/main" id="{FB802FE4-08E7-4F80-AE76-B427EE88315B}"/>
              </a:ext>
            </a:extLst>
          </p:cNvPr>
          <p:cNvSpPr txBox="1">
            <a:spLocks noChangeArrowheads="1"/>
          </p:cNvSpPr>
          <p:nvPr/>
        </p:nvSpPr>
        <p:spPr bwMode="auto">
          <a:xfrm>
            <a:off x="912391" y="3506275"/>
            <a:ext cx="503983"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opt</a:t>
            </a:r>
            <a:endParaRPr lang="hu-HU" sz="1600" dirty="0">
              <a:ea typeface="Arial Unicode MS" pitchFamily="34" charset="-128"/>
              <a:cs typeface="Arial Unicode MS" pitchFamily="34" charset="-128"/>
            </a:endParaRPr>
          </a:p>
        </p:txBody>
      </p:sp>
      <p:sp>
        <p:nvSpPr>
          <p:cNvPr id="171" name="Téglalap 170">
            <a:extLst>
              <a:ext uri="{FF2B5EF4-FFF2-40B4-BE49-F238E27FC236}">
                <a16:creationId xmlns:a16="http://schemas.microsoft.com/office/drawing/2014/main" id="{BCF53DB8-DC15-42C9-B6DE-D8F231339480}"/>
              </a:ext>
            </a:extLst>
          </p:cNvPr>
          <p:cNvSpPr/>
          <p:nvPr/>
        </p:nvSpPr>
        <p:spPr bwMode="auto">
          <a:xfrm>
            <a:off x="899052" y="3542252"/>
            <a:ext cx="7195473" cy="746743"/>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cxnSp>
        <p:nvCxnSpPr>
          <p:cNvPr id="172" name="Egyenes összekötő 171">
            <a:extLst>
              <a:ext uri="{FF2B5EF4-FFF2-40B4-BE49-F238E27FC236}">
                <a16:creationId xmlns:a16="http://schemas.microsoft.com/office/drawing/2014/main" id="{64DF18D0-01A9-4B1B-A730-F7A723FD224E}"/>
              </a:ext>
            </a:extLst>
          </p:cNvPr>
          <p:cNvCxnSpPr>
            <a:cxnSpLocks/>
          </p:cNvCxnSpPr>
          <p:nvPr/>
        </p:nvCxnSpPr>
        <p:spPr bwMode="auto">
          <a:xfrm>
            <a:off x="900057" y="6057380"/>
            <a:ext cx="30925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3" name="Egyenes összekötő 172">
            <a:extLst>
              <a:ext uri="{FF2B5EF4-FFF2-40B4-BE49-F238E27FC236}">
                <a16:creationId xmlns:a16="http://schemas.microsoft.com/office/drawing/2014/main" id="{A43573ED-B20D-4D62-B986-92814AAD19F5}"/>
              </a:ext>
            </a:extLst>
          </p:cNvPr>
          <p:cNvCxnSpPr>
            <a:cxnSpLocks/>
          </p:cNvCxnSpPr>
          <p:nvPr/>
        </p:nvCxnSpPr>
        <p:spPr bwMode="auto">
          <a:xfrm flipV="1">
            <a:off x="1219213" y="5919140"/>
            <a:ext cx="181874" cy="1382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4" name="Egyenes összekötő 173">
            <a:extLst>
              <a:ext uri="{FF2B5EF4-FFF2-40B4-BE49-F238E27FC236}">
                <a16:creationId xmlns:a16="http://schemas.microsoft.com/office/drawing/2014/main" id="{820ACFB8-1610-4990-A027-4285FB40FA42}"/>
              </a:ext>
            </a:extLst>
          </p:cNvPr>
          <p:cNvCxnSpPr>
            <a:cxnSpLocks/>
          </p:cNvCxnSpPr>
          <p:nvPr/>
        </p:nvCxnSpPr>
        <p:spPr bwMode="auto">
          <a:xfrm>
            <a:off x="1401086" y="5669435"/>
            <a:ext cx="0" cy="249706"/>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75" name="Text Box 13">
            <a:extLst>
              <a:ext uri="{FF2B5EF4-FFF2-40B4-BE49-F238E27FC236}">
                <a16:creationId xmlns:a16="http://schemas.microsoft.com/office/drawing/2014/main" id="{ACCEAA88-3275-4B87-A724-E22FD49820FB}"/>
              </a:ext>
            </a:extLst>
          </p:cNvPr>
          <p:cNvSpPr txBox="1">
            <a:spLocks noChangeArrowheads="1"/>
          </p:cNvSpPr>
          <p:nvPr/>
        </p:nvSpPr>
        <p:spPr bwMode="auto">
          <a:xfrm>
            <a:off x="886944" y="5638099"/>
            <a:ext cx="503983" cy="338554"/>
          </a:xfrm>
          <a:prstGeom prst="rect">
            <a:avLst/>
          </a:prstGeom>
          <a:noFill/>
          <a:ln w="19050">
            <a:noFill/>
            <a:miter lim="800000"/>
            <a:headEnd/>
            <a:tailEnd/>
          </a:ln>
          <a:effectLst/>
        </p:spPr>
        <p:txBody>
          <a:bodyPr wrap="square">
            <a:spAutoFit/>
          </a:bodyPr>
          <a:lstStyle/>
          <a:p>
            <a:r>
              <a:rPr lang="hu-HU" sz="1600" dirty="0" err="1">
                <a:ea typeface="Arial Unicode MS" pitchFamily="34" charset="-128"/>
                <a:cs typeface="Arial Unicode MS" pitchFamily="34" charset="-128"/>
              </a:rPr>
              <a:t>opt</a:t>
            </a:r>
            <a:endParaRPr lang="hu-HU" sz="1600" dirty="0">
              <a:ea typeface="Arial Unicode MS" pitchFamily="34" charset="-128"/>
              <a:cs typeface="Arial Unicode MS" pitchFamily="34" charset="-128"/>
            </a:endParaRPr>
          </a:p>
        </p:txBody>
      </p:sp>
      <p:sp>
        <p:nvSpPr>
          <p:cNvPr id="176" name="Téglalap 175">
            <a:extLst>
              <a:ext uri="{FF2B5EF4-FFF2-40B4-BE49-F238E27FC236}">
                <a16:creationId xmlns:a16="http://schemas.microsoft.com/office/drawing/2014/main" id="{C3EC41CD-F445-48E2-B263-B34165C145D6}"/>
              </a:ext>
            </a:extLst>
          </p:cNvPr>
          <p:cNvSpPr/>
          <p:nvPr/>
        </p:nvSpPr>
        <p:spPr bwMode="auto">
          <a:xfrm>
            <a:off x="886944" y="5655679"/>
            <a:ext cx="7195473" cy="686899"/>
          </a:xfrm>
          <a:prstGeom prst="rect">
            <a:avLst/>
          </a:prstGeom>
          <a:noFill/>
          <a:ln w="19050" cap="flat" cmpd="sng" algn="ctr">
            <a:solidFill>
              <a:schemeClr val="tx1"/>
            </a:solidFill>
            <a:prstDash val="solid"/>
            <a:round/>
            <a:headEnd type="none" w="med" len="med"/>
            <a:tailEnd type="triangle" w="med" len="med"/>
          </a:ln>
          <a:effectLst/>
        </p:spPr>
        <p:txBody>
          <a:bodyPr vert="horz" wrap="none" lIns="82944" tIns="41472" rIns="82944" bIns="41472" numCol="1" rtlCol="0" anchor="ctr" anchorCtr="0" compatLnSpc="1">
            <a:prstTxWarp prst="textNoShape">
              <a:avLst/>
            </a:prstTxWarp>
          </a:bodyPr>
          <a:lstStyle/>
          <a:p>
            <a:pPr algn="ctr" defTabSz="829452" eaLnBrk="0" fontAlgn="base" hangingPunct="0">
              <a:spcBef>
                <a:spcPct val="0"/>
              </a:spcBef>
              <a:spcAft>
                <a:spcPct val="0"/>
              </a:spcAft>
            </a:pPr>
            <a:endParaRPr lang="hu-HU" sz="1600">
              <a:ea typeface="Arial Unicode MS" pitchFamily="34" charset="-128"/>
              <a:cs typeface="Arial Unicode MS" pitchFamily="34" charset="-128"/>
            </a:endParaRPr>
          </a:p>
        </p:txBody>
      </p:sp>
      <p:sp>
        <p:nvSpPr>
          <p:cNvPr id="13" name="Szövegdoboz 12">
            <a:extLst>
              <a:ext uri="{FF2B5EF4-FFF2-40B4-BE49-F238E27FC236}">
                <a16:creationId xmlns:a16="http://schemas.microsoft.com/office/drawing/2014/main" id="{20A3F970-9032-4CF3-AF58-AF1D84AEC813}"/>
              </a:ext>
            </a:extLst>
          </p:cNvPr>
          <p:cNvSpPr txBox="1"/>
          <p:nvPr/>
        </p:nvSpPr>
        <p:spPr>
          <a:xfrm>
            <a:off x="1756757" y="5583672"/>
            <a:ext cx="484428" cy="369332"/>
          </a:xfrm>
          <a:prstGeom prst="rect">
            <a:avLst/>
          </a:prstGeom>
          <a:noFill/>
        </p:spPr>
        <p:txBody>
          <a:bodyPr wrap="none" rtlCol="0">
            <a:spAutoFit/>
          </a:bodyPr>
          <a:lstStyle/>
          <a:p>
            <a:r>
              <a:rPr lang="hu-HU" dirty="0"/>
              <a:t>[ l ]</a:t>
            </a:r>
          </a:p>
        </p:txBody>
      </p:sp>
      <p:sp>
        <p:nvSpPr>
          <p:cNvPr id="177" name="Szövegdoboz 176">
            <a:extLst>
              <a:ext uri="{FF2B5EF4-FFF2-40B4-BE49-F238E27FC236}">
                <a16:creationId xmlns:a16="http://schemas.microsoft.com/office/drawing/2014/main" id="{3C4CD090-00BC-4BB4-9D15-A57CC6769CCB}"/>
              </a:ext>
            </a:extLst>
          </p:cNvPr>
          <p:cNvSpPr txBox="1"/>
          <p:nvPr/>
        </p:nvSpPr>
        <p:spPr>
          <a:xfrm>
            <a:off x="1642690" y="3463880"/>
            <a:ext cx="484428" cy="369332"/>
          </a:xfrm>
          <a:prstGeom prst="rect">
            <a:avLst/>
          </a:prstGeom>
          <a:noFill/>
        </p:spPr>
        <p:txBody>
          <a:bodyPr wrap="none" rtlCol="0">
            <a:spAutoFit/>
          </a:bodyPr>
          <a:lstStyle/>
          <a:p>
            <a:r>
              <a:rPr lang="hu-HU" dirty="0"/>
              <a:t>[ l ]</a:t>
            </a:r>
          </a:p>
        </p:txBody>
      </p:sp>
    </p:spTree>
    <p:custDataLst>
      <p:tags r:id="rId1"/>
    </p:custDataLst>
    <p:extLst>
      <p:ext uri="{BB962C8B-B14F-4D97-AF65-F5344CB8AC3E}">
        <p14:creationId xmlns:p14="http://schemas.microsoft.com/office/powerpoint/2010/main" val="36538239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églalap 55">
            <a:extLst>
              <a:ext uri="{FF2B5EF4-FFF2-40B4-BE49-F238E27FC236}">
                <a16:creationId xmlns:a16="http://schemas.microsoft.com/office/drawing/2014/main" id="{E88C59C3-E15D-42E8-A0A1-E87673178032}"/>
              </a:ext>
            </a:extLst>
          </p:cNvPr>
          <p:cNvSpPr/>
          <p:nvPr/>
        </p:nvSpPr>
        <p:spPr>
          <a:xfrm>
            <a:off x="628650" y="1899138"/>
            <a:ext cx="7886700" cy="44572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p>
        </p:txBody>
      </p:sp>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a:xfrm>
            <a:off x="6357470" y="6356351"/>
            <a:ext cx="2057400" cy="365125"/>
          </a:xfrm>
        </p:spPr>
        <p:txBody>
          <a:bodyPr/>
          <a:lstStyle/>
          <a:p>
            <a:fld id="{34CCF796-8293-4D3B-ADCC-894381A97A1C}" type="slidenum">
              <a:rPr lang="en-US" smtClean="0"/>
              <a:t>7</a:t>
            </a:fld>
            <a:endParaRPr lang="en-US"/>
          </a:p>
        </p:txBody>
      </p:sp>
      <p:sp>
        <p:nvSpPr>
          <p:cNvPr id="100" name="Cím 1">
            <a:extLst>
              <a:ext uri="{FF2B5EF4-FFF2-40B4-BE49-F238E27FC236}">
                <a16:creationId xmlns:a16="http://schemas.microsoft.com/office/drawing/2014/main" id="{AC19C992-3E6C-4DC4-96CA-DB0B0A7FE12C}"/>
              </a:ext>
            </a:extLst>
          </p:cNvPr>
          <p:cNvSpPr txBox="1">
            <a:spLocks/>
          </p:cNvSpPr>
          <p:nvPr/>
        </p:nvSpPr>
        <p:spPr>
          <a:xfrm>
            <a:off x="628650" y="164162"/>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Vásárlás</a:t>
            </a:r>
            <a:endParaRPr lang="en-US" dirty="0"/>
          </a:p>
        </p:txBody>
      </p:sp>
      <p:sp>
        <p:nvSpPr>
          <p:cNvPr id="48" name="Téglalap 47">
            <a:extLst>
              <a:ext uri="{FF2B5EF4-FFF2-40B4-BE49-F238E27FC236}">
                <a16:creationId xmlns:a16="http://schemas.microsoft.com/office/drawing/2014/main" id="{6100BE4C-533E-4F2B-B929-77B3ABE61A63}"/>
              </a:ext>
            </a:extLst>
          </p:cNvPr>
          <p:cNvSpPr/>
          <p:nvPr/>
        </p:nvSpPr>
        <p:spPr>
          <a:xfrm>
            <a:off x="914400" y="2112786"/>
            <a:ext cx="3650445" cy="1595562"/>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Vásárló</a:t>
            </a:r>
          </a:p>
          <a:p>
            <a:r>
              <a:rPr lang="hu-HU" sz="1600" dirty="0">
                <a:solidFill>
                  <a:schemeClr val="tx1"/>
                </a:solidFill>
              </a:rPr>
              <a:t> - </a:t>
            </a:r>
            <a:r>
              <a:rPr lang="hu-HU" sz="1600" dirty="0" err="1">
                <a:solidFill>
                  <a:schemeClr val="tx1"/>
                </a:solidFill>
              </a:rPr>
              <a:t>bevásárló_lista</a:t>
            </a:r>
            <a:r>
              <a:rPr lang="hu-HU" sz="1600" dirty="0">
                <a:solidFill>
                  <a:schemeClr val="tx1"/>
                </a:solidFill>
              </a:rPr>
              <a:t> : </a:t>
            </a:r>
            <a:r>
              <a:rPr lang="hu-HU" sz="1600" dirty="0" err="1">
                <a:solidFill>
                  <a:schemeClr val="tx1"/>
                </a:solidFill>
              </a:rPr>
              <a:t>string</a:t>
            </a:r>
            <a:r>
              <a:rPr lang="hu-HU" sz="1600" dirty="0">
                <a:solidFill>
                  <a:schemeClr val="tx1"/>
                </a:solidFill>
              </a:rPr>
              <a:t>[]</a:t>
            </a:r>
          </a:p>
          <a:p>
            <a:r>
              <a:rPr lang="hu-HU" sz="1600" dirty="0">
                <a:solidFill>
                  <a:schemeClr val="tx1"/>
                </a:solidFill>
              </a:rPr>
              <a:t>  + Vásárol(s : Üzlet) : </a:t>
            </a:r>
            <a:r>
              <a:rPr lang="hu-HU" sz="1600" dirty="0" err="1">
                <a:solidFill>
                  <a:schemeClr val="tx1"/>
                </a:solidFill>
              </a:rPr>
              <a:t>void</a:t>
            </a:r>
            <a:r>
              <a:rPr lang="hu-HU" sz="1600" dirty="0">
                <a:solidFill>
                  <a:schemeClr val="tx1"/>
                </a:solidFill>
              </a:rPr>
              <a:t> </a:t>
            </a:r>
          </a:p>
          <a:p>
            <a:r>
              <a:rPr lang="hu-HU" sz="1600" dirty="0">
                <a:solidFill>
                  <a:schemeClr val="tx1"/>
                </a:solidFill>
              </a:rPr>
              <a:t> + Keres(név : </a:t>
            </a:r>
            <a:r>
              <a:rPr lang="hu-HU" sz="1600" dirty="0" err="1">
                <a:solidFill>
                  <a:schemeClr val="tx1"/>
                </a:solidFill>
              </a:rPr>
              <a:t>string</a:t>
            </a:r>
            <a:r>
              <a:rPr lang="hu-HU" sz="1600" dirty="0">
                <a:solidFill>
                  <a:schemeClr val="tx1"/>
                </a:solidFill>
              </a:rPr>
              <a:t>) : </a:t>
            </a:r>
            <a:r>
              <a:rPr lang="hu-HU" sz="1600" dirty="0" err="1">
                <a:solidFill>
                  <a:schemeClr val="tx1"/>
                </a:solidFill>
              </a:rPr>
              <a:t>bool×Termék</a:t>
            </a:r>
            <a:endParaRPr lang="hu-HU" sz="1600" dirty="0">
              <a:solidFill>
                <a:schemeClr val="tx1"/>
              </a:solidFill>
            </a:endParaRPr>
          </a:p>
          <a:p>
            <a:r>
              <a:rPr lang="hu-HU" sz="1600" dirty="0">
                <a:solidFill>
                  <a:schemeClr val="tx1"/>
                </a:solidFill>
              </a:rPr>
              <a:t> + </a:t>
            </a:r>
            <a:r>
              <a:rPr lang="hu-HU" sz="1600" dirty="0" err="1">
                <a:solidFill>
                  <a:schemeClr val="tx1"/>
                </a:solidFill>
              </a:rPr>
              <a:t>OlcsótKeres</a:t>
            </a:r>
            <a:r>
              <a:rPr lang="hu-HU" sz="1600" dirty="0">
                <a:solidFill>
                  <a:schemeClr val="tx1"/>
                </a:solidFill>
              </a:rPr>
              <a:t>(név : </a:t>
            </a:r>
            <a:r>
              <a:rPr lang="hu-HU" sz="1600" dirty="0" err="1">
                <a:solidFill>
                  <a:schemeClr val="tx1"/>
                </a:solidFill>
              </a:rPr>
              <a:t>string</a:t>
            </a:r>
            <a:r>
              <a:rPr lang="hu-HU" sz="1600" dirty="0">
                <a:solidFill>
                  <a:schemeClr val="tx1"/>
                </a:solidFill>
              </a:rPr>
              <a:t>) : </a:t>
            </a:r>
            <a:r>
              <a:rPr lang="hu-HU" sz="1600" dirty="0" err="1">
                <a:solidFill>
                  <a:schemeClr val="tx1"/>
                </a:solidFill>
              </a:rPr>
              <a:t>bool×Termék</a:t>
            </a:r>
            <a:endParaRPr lang="hu-HU" sz="1600" dirty="0">
              <a:solidFill>
                <a:schemeClr val="tx1"/>
              </a:solidFill>
            </a:endParaRPr>
          </a:p>
          <a:p>
            <a:r>
              <a:rPr lang="hu-HU" sz="1600" dirty="0">
                <a:solidFill>
                  <a:schemeClr val="tx1"/>
                </a:solidFill>
              </a:rPr>
              <a:t> - Vesz(termék :Termék, r : Részleg) : </a:t>
            </a:r>
            <a:r>
              <a:rPr lang="hu-HU" sz="1600" dirty="0" err="1">
                <a:solidFill>
                  <a:schemeClr val="tx1"/>
                </a:solidFill>
              </a:rPr>
              <a:t>void</a:t>
            </a:r>
            <a:endParaRPr lang="hu-HU" sz="1600" dirty="0">
              <a:solidFill>
                <a:schemeClr val="tx1"/>
              </a:solidFill>
            </a:endParaRPr>
          </a:p>
        </p:txBody>
      </p:sp>
      <p:sp>
        <p:nvSpPr>
          <p:cNvPr id="49" name="Téglalap 48">
            <a:extLst>
              <a:ext uri="{FF2B5EF4-FFF2-40B4-BE49-F238E27FC236}">
                <a16:creationId xmlns:a16="http://schemas.microsoft.com/office/drawing/2014/main" id="{786557A1-717E-4476-8BBB-3FFB6929DF1F}"/>
              </a:ext>
            </a:extLst>
          </p:cNvPr>
          <p:cNvSpPr/>
          <p:nvPr/>
        </p:nvSpPr>
        <p:spPr>
          <a:xfrm>
            <a:off x="914845" y="2421598"/>
            <a:ext cx="3650001" cy="27216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Téglalap 49">
            <a:extLst>
              <a:ext uri="{FF2B5EF4-FFF2-40B4-BE49-F238E27FC236}">
                <a16:creationId xmlns:a16="http://schemas.microsoft.com/office/drawing/2014/main" id="{4D7EE85D-07F2-4B2D-A331-CAF06AE16990}"/>
              </a:ext>
            </a:extLst>
          </p:cNvPr>
          <p:cNvSpPr/>
          <p:nvPr/>
        </p:nvSpPr>
        <p:spPr>
          <a:xfrm>
            <a:off x="1741009" y="4824763"/>
            <a:ext cx="1920399" cy="135995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Termék</a:t>
            </a:r>
          </a:p>
          <a:p>
            <a:r>
              <a:rPr lang="hu-HU" sz="1600" dirty="0">
                <a:solidFill>
                  <a:schemeClr val="tx1"/>
                </a:solidFill>
              </a:rPr>
              <a:t>- név : </a:t>
            </a:r>
            <a:r>
              <a:rPr lang="hu-HU" sz="1600" dirty="0" err="1">
                <a:solidFill>
                  <a:schemeClr val="tx1"/>
                </a:solidFill>
              </a:rPr>
              <a:t>string</a:t>
            </a:r>
            <a:r>
              <a:rPr lang="hu-HU" sz="1600" dirty="0">
                <a:solidFill>
                  <a:schemeClr val="tx1"/>
                </a:solidFill>
              </a:rPr>
              <a:t> </a:t>
            </a:r>
          </a:p>
          <a:p>
            <a:r>
              <a:rPr lang="hu-HU" sz="1600" dirty="0">
                <a:solidFill>
                  <a:schemeClr val="tx1"/>
                </a:solidFill>
              </a:rPr>
              <a:t>- ár : int</a:t>
            </a:r>
          </a:p>
          <a:p>
            <a:r>
              <a:rPr lang="hu-HU" sz="1600" dirty="0">
                <a:solidFill>
                  <a:schemeClr val="tx1"/>
                </a:solidFill>
              </a:rPr>
              <a:t>+ </a:t>
            </a:r>
            <a:r>
              <a:rPr lang="hu-HU" sz="1600" dirty="0" err="1">
                <a:solidFill>
                  <a:schemeClr val="tx1"/>
                </a:solidFill>
              </a:rPr>
              <a:t>getNév</a:t>
            </a:r>
            <a:r>
              <a:rPr lang="hu-HU" sz="1600" dirty="0">
                <a:solidFill>
                  <a:schemeClr val="tx1"/>
                </a:solidFill>
              </a:rPr>
              <a:t>() : </a:t>
            </a:r>
            <a:r>
              <a:rPr lang="hu-HU" sz="1600" dirty="0" err="1">
                <a:solidFill>
                  <a:schemeClr val="tx1"/>
                </a:solidFill>
              </a:rPr>
              <a:t>string</a:t>
            </a:r>
            <a:endParaRPr lang="hu-HU" sz="1600" dirty="0">
              <a:solidFill>
                <a:schemeClr val="tx1"/>
              </a:solidFill>
            </a:endParaRPr>
          </a:p>
          <a:p>
            <a:r>
              <a:rPr lang="hu-HU" sz="1600" dirty="0">
                <a:solidFill>
                  <a:schemeClr val="tx1"/>
                </a:solidFill>
              </a:rPr>
              <a:t>+ </a:t>
            </a:r>
            <a:r>
              <a:rPr lang="hu-HU" sz="1600" dirty="0" err="1">
                <a:solidFill>
                  <a:schemeClr val="tx1"/>
                </a:solidFill>
              </a:rPr>
              <a:t>getÁr</a:t>
            </a:r>
            <a:r>
              <a:rPr lang="hu-HU" sz="1600" dirty="0">
                <a:solidFill>
                  <a:schemeClr val="tx1"/>
                </a:solidFill>
              </a:rPr>
              <a:t>(): int</a:t>
            </a:r>
          </a:p>
        </p:txBody>
      </p:sp>
      <p:sp>
        <p:nvSpPr>
          <p:cNvPr id="51" name="Téglalap 50">
            <a:extLst>
              <a:ext uri="{FF2B5EF4-FFF2-40B4-BE49-F238E27FC236}">
                <a16:creationId xmlns:a16="http://schemas.microsoft.com/office/drawing/2014/main" id="{8442A78D-A7A0-462C-9460-37A6A2F7401A}"/>
              </a:ext>
            </a:extLst>
          </p:cNvPr>
          <p:cNvSpPr/>
          <p:nvPr/>
        </p:nvSpPr>
        <p:spPr>
          <a:xfrm>
            <a:off x="1741009" y="5165688"/>
            <a:ext cx="1920399" cy="4863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7" name="Téglalap 56">
            <a:extLst>
              <a:ext uri="{FF2B5EF4-FFF2-40B4-BE49-F238E27FC236}">
                <a16:creationId xmlns:a16="http://schemas.microsoft.com/office/drawing/2014/main" id="{3C1E59AC-3724-4DDB-B760-4D384F28B926}"/>
              </a:ext>
            </a:extLst>
          </p:cNvPr>
          <p:cNvSpPr/>
          <p:nvPr/>
        </p:nvSpPr>
        <p:spPr>
          <a:xfrm>
            <a:off x="6005021" y="3246813"/>
            <a:ext cx="1835686" cy="48632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Üzlet</a:t>
            </a:r>
          </a:p>
        </p:txBody>
      </p:sp>
      <p:sp>
        <p:nvSpPr>
          <p:cNvPr id="58" name="Téglalap 57">
            <a:extLst>
              <a:ext uri="{FF2B5EF4-FFF2-40B4-BE49-F238E27FC236}">
                <a16:creationId xmlns:a16="http://schemas.microsoft.com/office/drawing/2014/main" id="{DE0C2C4D-D12B-41A0-B5AE-3E71AE96EF7E}"/>
              </a:ext>
            </a:extLst>
          </p:cNvPr>
          <p:cNvSpPr/>
          <p:nvPr/>
        </p:nvSpPr>
        <p:spPr>
          <a:xfrm>
            <a:off x="6017064" y="5285136"/>
            <a:ext cx="1835686" cy="486320"/>
          </a:xfrm>
          <a:prstGeom prst="rect">
            <a:avLst/>
          </a:prstGeom>
          <a:solidFill>
            <a:srgbClr val="CC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hu-HU" dirty="0">
                <a:solidFill>
                  <a:schemeClr val="tx1"/>
                </a:solidFill>
              </a:rPr>
              <a:t>Részleg</a:t>
            </a:r>
          </a:p>
        </p:txBody>
      </p:sp>
      <p:sp>
        <p:nvSpPr>
          <p:cNvPr id="22" name="Szövegdoboz 21">
            <a:extLst>
              <a:ext uri="{FF2B5EF4-FFF2-40B4-BE49-F238E27FC236}">
                <a16:creationId xmlns:a16="http://schemas.microsoft.com/office/drawing/2014/main" id="{0653B445-0007-442A-9B76-033F69D69097}"/>
              </a:ext>
            </a:extLst>
          </p:cNvPr>
          <p:cNvSpPr txBox="1"/>
          <p:nvPr/>
        </p:nvSpPr>
        <p:spPr>
          <a:xfrm>
            <a:off x="4817006" y="3185474"/>
            <a:ext cx="937050" cy="338554"/>
          </a:xfrm>
          <a:prstGeom prst="rect">
            <a:avLst/>
          </a:prstGeom>
          <a:noFill/>
        </p:spPr>
        <p:txBody>
          <a:bodyPr wrap="square" rtlCol="0">
            <a:spAutoFit/>
          </a:bodyPr>
          <a:lstStyle/>
          <a:p>
            <a:pPr algn="ctr"/>
            <a:r>
              <a:rPr lang="hu-HU" sz="1600" dirty="0"/>
              <a:t>vásárol</a:t>
            </a:r>
          </a:p>
        </p:txBody>
      </p:sp>
      <p:cxnSp>
        <p:nvCxnSpPr>
          <p:cNvPr id="23" name="Egyenes összekötő 22">
            <a:extLst>
              <a:ext uri="{FF2B5EF4-FFF2-40B4-BE49-F238E27FC236}">
                <a16:creationId xmlns:a16="http://schemas.microsoft.com/office/drawing/2014/main" id="{1C90551D-6529-434D-A977-33D6BE9D1AEF}"/>
              </a:ext>
            </a:extLst>
          </p:cNvPr>
          <p:cNvCxnSpPr>
            <a:cxnSpLocks/>
          </p:cNvCxnSpPr>
          <p:nvPr/>
        </p:nvCxnSpPr>
        <p:spPr>
          <a:xfrm flipV="1">
            <a:off x="4558854" y="3471168"/>
            <a:ext cx="1423256" cy="1652"/>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Egyenes összekötő 23">
            <a:extLst>
              <a:ext uri="{FF2B5EF4-FFF2-40B4-BE49-F238E27FC236}">
                <a16:creationId xmlns:a16="http://schemas.microsoft.com/office/drawing/2014/main" id="{487B31B9-9472-4D3A-91D2-409454B31055}"/>
              </a:ext>
            </a:extLst>
          </p:cNvPr>
          <p:cNvCxnSpPr>
            <a:cxnSpLocks/>
          </p:cNvCxnSpPr>
          <p:nvPr/>
        </p:nvCxnSpPr>
        <p:spPr>
          <a:xfrm flipV="1">
            <a:off x="4558854" y="3471168"/>
            <a:ext cx="1423256" cy="1652"/>
          </a:xfrm>
          <a:prstGeom prst="line">
            <a:avLst/>
          </a:prstGeom>
          <a:ln w="1905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Szövegdoboz 24">
            <a:extLst>
              <a:ext uri="{FF2B5EF4-FFF2-40B4-BE49-F238E27FC236}">
                <a16:creationId xmlns:a16="http://schemas.microsoft.com/office/drawing/2014/main" id="{825A977B-91D0-42FE-A3F9-7CB661F851D1}"/>
              </a:ext>
            </a:extLst>
          </p:cNvPr>
          <p:cNvSpPr txBox="1"/>
          <p:nvPr/>
        </p:nvSpPr>
        <p:spPr>
          <a:xfrm>
            <a:off x="4547468" y="3185474"/>
            <a:ext cx="303288" cy="379591"/>
          </a:xfrm>
          <a:prstGeom prst="rect">
            <a:avLst/>
          </a:prstGeom>
          <a:noFill/>
        </p:spPr>
        <p:txBody>
          <a:bodyPr wrap="none" rtlCol="0">
            <a:spAutoFit/>
          </a:bodyPr>
          <a:lstStyle/>
          <a:p>
            <a:pPr algn="ctr"/>
            <a:r>
              <a:rPr lang="hu-HU" sz="2800" baseline="-10000" dirty="0"/>
              <a:t>*</a:t>
            </a:r>
          </a:p>
        </p:txBody>
      </p:sp>
      <p:sp>
        <p:nvSpPr>
          <p:cNvPr id="26" name="Háromszög 25">
            <a:extLst>
              <a:ext uri="{FF2B5EF4-FFF2-40B4-BE49-F238E27FC236}">
                <a16:creationId xmlns:a16="http://schemas.microsoft.com/office/drawing/2014/main" id="{E2E290CE-56D0-426E-A3B4-779D88540E8B}"/>
              </a:ext>
            </a:extLst>
          </p:cNvPr>
          <p:cNvSpPr/>
          <p:nvPr/>
        </p:nvSpPr>
        <p:spPr>
          <a:xfrm rot="5400000">
            <a:off x="5595858" y="3270882"/>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27" name="Egyenes összekötő 26">
            <a:extLst>
              <a:ext uri="{FF2B5EF4-FFF2-40B4-BE49-F238E27FC236}">
                <a16:creationId xmlns:a16="http://schemas.microsoft.com/office/drawing/2014/main" id="{0BCF8B53-3E94-4288-BE28-3AA03EC7B259}"/>
              </a:ext>
            </a:extLst>
          </p:cNvPr>
          <p:cNvCxnSpPr>
            <a:cxnSpLocks/>
            <a:stCxn id="30" idx="2"/>
            <a:endCxn id="58" idx="0"/>
          </p:cNvCxnSpPr>
          <p:nvPr/>
        </p:nvCxnSpPr>
        <p:spPr>
          <a:xfrm>
            <a:off x="6934907" y="3974866"/>
            <a:ext cx="0" cy="131027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Szövegdoboz 27">
            <a:extLst>
              <a:ext uri="{FF2B5EF4-FFF2-40B4-BE49-F238E27FC236}">
                <a16:creationId xmlns:a16="http://schemas.microsoft.com/office/drawing/2014/main" id="{F7BAF88B-FCDB-43E8-9656-80E5EE2C2447}"/>
              </a:ext>
            </a:extLst>
          </p:cNvPr>
          <p:cNvSpPr txBox="1"/>
          <p:nvPr/>
        </p:nvSpPr>
        <p:spPr>
          <a:xfrm>
            <a:off x="5749553" y="4723880"/>
            <a:ext cx="1202717" cy="338554"/>
          </a:xfrm>
          <a:prstGeom prst="rect">
            <a:avLst/>
          </a:prstGeom>
          <a:noFill/>
        </p:spPr>
        <p:txBody>
          <a:bodyPr wrap="square" rtlCol="0">
            <a:spAutoFit/>
          </a:bodyPr>
          <a:lstStyle/>
          <a:p>
            <a:pPr algn="ctr"/>
            <a:r>
              <a:rPr lang="hu-HU" sz="1600" dirty="0"/>
              <a:t>+ élelmiszer</a:t>
            </a:r>
          </a:p>
        </p:txBody>
      </p:sp>
      <p:sp>
        <p:nvSpPr>
          <p:cNvPr id="29" name="Szövegdoboz 28">
            <a:extLst>
              <a:ext uri="{FF2B5EF4-FFF2-40B4-BE49-F238E27FC236}">
                <a16:creationId xmlns:a16="http://schemas.microsoft.com/office/drawing/2014/main" id="{325C13FA-B9C7-404E-AB2F-24957B080170}"/>
              </a:ext>
            </a:extLst>
          </p:cNvPr>
          <p:cNvSpPr txBox="1"/>
          <p:nvPr/>
        </p:nvSpPr>
        <p:spPr>
          <a:xfrm>
            <a:off x="5742301" y="4938818"/>
            <a:ext cx="1054002" cy="338554"/>
          </a:xfrm>
          <a:prstGeom prst="rect">
            <a:avLst/>
          </a:prstGeom>
          <a:noFill/>
        </p:spPr>
        <p:txBody>
          <a:bodyPr wrap="square" rtlCol="0">
            <a:spAutoFit/>
          </a:bodyPr>
          <a:lstStyle/>
          <a:p>
            <a:pPr algn="ctr"/>
            <a:r>
              <a:rPr lang="hu-HU" sz="1600" dirty="0"/>
              <a:t>+ műszaki</a:t>
            </a:r>
          </a:p>
        </p:txBody>
      </p:sp>
      <p:sp>
        <p:nvSpPr>
          <p:cNvPr id="30" name="Rombusz 29">
            <a:extLst>
              <a:ext uri="{FF2B5EF4-FFF2-40B4-BE49-F238E27FC236}">
                <a16:creationId xmlns:a16="http://schemas.microsoft.com/office/drawing/2014/main" id="{E6C568AC-7527-4AD3-8EC5-50180C970F35}"/>
              </a:ext>
            </a:extLst>
          </p:cNvPr>
          <p:cNvSpPr/>
          <p:nvPr/>
        </p:nvSpPr>
        <p:spPr>
          <a:xfrm>
            <a:off x="6850620" y="3718571"/>
            <a:ext cx="168573" cy="256295"/>
          </a:xfrm>
          <a:prstGeom prst="diamon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1" name="Szövegdoboz 30">
            <a:extLst>
              <a:ext uri="{FF2B5EF4-FFF2-40B4-BE49-F238E27FC236}">
                <a16:creationId xmlns:a16="http://schemas.microsoft.com/office/drawing/2014/main" id="{38042943-BE29-480D-B7C2-DD14802E7FCD}"/>
              </a:ext>
            </a:extLst>
          </p:cNvPr>
          <p:cNvSpPr txBox="1"/>
          <p:nvPr/>
        </p:nvSpPr>
        <p:spPr>
          <a:xfrm>
            <a:off x="6904751" y="4830181"/>
            <a:ext cx="306494" cy="379591"/>
          </a:xfrm>
          <a:prstGeom prst="rect">
            <a:avLst/>
          </a:prstGeom>
          <a:noFill/>
        </p:spPr>
        <p:txBody>
          <a:bodyPr wrap="none" rtlCol="0">
            <a:spAutoFit/>
          </a:bodyPr>
          <a:lstStyle/>
          <a:p>
            <a:pPr algn="ctr"/>
            <a:r>
              <a:rPr lang="hu-HU" sz="2800" baseline="-10000" dirty="0"/>
              <a:t>2</a:t>
            </a:r>
          </a:p>
        </p:txBody>
      </p:sp>
      <p:sp>
        <p:nvSpPr>
          <p:cNvPr id="32" name="Háromszög 31">
            <a:extLst>
              <a:ext uri="{FF2B5EF4-FFF2-40B4-BE49-F238E27FC236}">
                <a16:creationId xmlns:a16="http://schemas.microsoft.com/office/drawing/2014/main" id="{AFA92855-79B8-4E06-9EC2-1E4718301362}"/>
              </a:ext>
            </a:extLst>
          </p:cNvPr>
          <p:cNvSpPr/>
          <p:nvPr/>
        </p:nvSpPr>
        <p:spPr>
          <a:xfrm rot="16200000">
            <a:off x="4596141" y="5362512"/>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3" name="Szövegdoboz 32">
            <a:extLst>
              <a:ext uri="{FF2B5EF4-FFF2-40B4-BE49-F238E27FC236}">
                <a16:creationId xmlns:a16="http://schemas.microsoft.com/office/drawing/2014/main" id="{BC69BA56-9C0D-4361-A35B-FD6D12E102BE}"/>
              </a:ext>
            </a:extLst>
          </p:cNvPr>
          <p:cNvSpPr txBox="1"/>
          <p:nvPr/>
        </p:nvSpPr>
        <p:spPr>
          <a:xfrm>
            <a:off x="4675066" y="5230673"/>
            <a:ext cx="508474" cy="338554"/>
          </a:xfrm>
          <a:prstGeom prst="rect">
            <a:avLst/>
          </a:prstGeom>
          <a:noFill/>
        </p:spPr>
        <p:txBody>
          <a:bodyPr wrap="none" rtlCol="0">
            <a:spAutoFit/>
          </a:bodyPr>
          <a:lstStyle/>
          <a:p>
            <a:pPr algn="ctr"/>
            <a:r>
              <a:rPr lang="hu-HU" sz="1600" dirty="0"/>
              <a:t>árul</a:t>
            </a:r>
          </a:p>
        </p:txBody>
      </p:sp>
      <p:sp>
        <p:nvSpPr>
          <p:cNvPr id="34" name="Szövegdoboz 33">
            <a:extLst>
              <a:ext uri="{FF2B5EF4-FFF2-40B4-BE49-F238E27FC236}">
                <a16:creationId xmlns:a16="http://schemas.microsoft.com/office/drawing/2014/main" id="{E99920FF-39BC-4C8B-8F72-540FE76ABE79}"/>
              </a:ext>
            </a:extLst>
          </p:cNvPr>
          <p:cNvSpPr txBox="1"/>
          <p:nvPr/>
        </p:nvSpPr>
        <p:spPr>
          <a:xfrm>
            <a:off x="3576801" y="5517431"/>
            <a:ext cx="1044496" cy="338554"/>
          </a:xfrm>
          <a:prstGeom prst="rect">
            <a:avLst/>
          </a:prstGeom>
          <a:noFill/>
        </p:spPr>
        <p:txBody>
          <a:bodyPr wrap="square" rtlCol="0">
            <a:spAutoFit/>
          </a:bodyPr>
          <a:lstStyle/>
          <a:p>
            <a:pPr algn="ctr"/>
            <a:r>
              <a:rPr lang="hu-HU" sz="1600" dirty="0"/>
              <a:t>+ készlet</a:t>
            </a:r>
          </a:p>
        </p:txBody>
      </p:sp>
      <p:cxnSp>
        <p:nvCxnSpPr>
          <p:cNvPr id="35" name="Egyenes összekötő 34">
            <a:extLst>
              <a:ext uri="{FF2B5EF4-FFF2-40B4-BE49-F238E27FC236}">
                <a16:creationId xmlns:a16="http://schemas.microsoft.com/office/drawing/2014/main" id="{CD48D7F6-00F3-4689-B752-D0CEDD8E6CD2}"/>
              </a:ext>
            </a:extLst>
          </p:cNvPr>
          <p:cNvCxnSpPr>
            <a:cxnSpLocks/>
            <a:stCxn id="37" idx="6"/>
            <a:endCxn id="58" idx="1"/>
          </p:cNvCxnSpPr>
          <p:nvPr/>
        </p:nvCxnSpPr>
        <p:spPr>
          <a:xfrm>
            <a:off x="3767013" y="5527729"/>
            <a:ext cx="2250051" cy="567"/>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zövegdoboz 35">
            <a:extLst>
              <a:ext uri="{FF2B5EF4-FFF2-40B4-BE49-F238E27FC236}">
                <a16:creationId xmlns:a16="http://schemas.microsoft.com/office/drawing/2014/main" id="{B4296EBA-1EAB-453A-8C15-D2CF4E6BFD59}"/>
              </a:ext>
            </a:extLst>
          </p:cNvPr>
          <p:cNvSpPr txBox="1"/>
          <p:nvPr/>
        </p:nvSpPr>
        <p:spPr>
          <a:xfrm>
            <a:off x="3624012" y="5189636"/>
            <a:ext cx="303288" cy="379591"/>
          </a:xfrm>
          <a:prstGeom prst="rect">
            <a:avLst/>
          </a:prstGeom>
          <a:noFill/>
        </p:spPr>
        <p:txBody>
          <a:bodyPr wrap="none" rtlCol="0">
            <a:spAutoFit/>
          </a:bodyPr>
          <a:lstStyle/>
          <a:p>
            <a:pPr algn="ctr"/>
            <a:r>
              <a:rPr lang="hu-HU" sz="2800" baseline="-10000" dirty="0"/>
              <a:t>*</a:t>
            </a:r>
          </a:p>
        </p:txBody>
      </p:sp>
      <p:sp>
        <p:nvSpPr>
          <p:cNvPr id="37" name="Ellipszis 36">
            <a:extLst>
              <a:ext uri="{FF2B5EF4-FFF2-40B4-BE49-F238E27FC236}">
                <a16:creationId xmlns:a16="http://schemas.microsoft.com/office/drawing/2014/main" id="{211C8F1B-1D66-4872-B2FB-5B940EC1AB4C}"/>
              </a:ext>
            </a:extLst>
          </p:cNvPr>
          <p:cNvSpPr/>
          <p:nvPr/>
        </p:nvSpPr>
        <p:spPr>
          <a:xfrm>
            <a:off x="3679990" y="5486231"/>
            <a:ext cx="87023" cy="8299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3" name="Háromszög 42">
            <a:extLst>
              <a:ext uri="{FF2B5EF4-FFF2-40B4-BE49-F238E27FC236}">
                <a16:creationId xmlns:a16="http://schemas.microsoft.com/office/drawing/2014/main" id="{41295DA7-FA32-4F60-8857-470D8092EBA0}"/>
              </a:ext>
            </a:extLst>
          </p:cNvPr>
          <p:cNvSpPr/>
          <p:nvPr/>
        </p:nvSpPr>
        <p:spPr>
          <a:xfrm rot="10800000">
            <a:off x="2464117" y="4191530"/>
            <a:ext cx="143510" cy="1263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4" name="Szövegdoboz 43">
            <a:extLst>
              <a:ext uri="{FF2B5EF4-FFF2-40B4-BE49-F238E27FC236}">
                <a16:creationId xmlns:a16="http://schemas.microsoft.com/office/drawing/2014/main" id="{A144F045-52B3-4E3A-87D2-A52EA1324115}"/>
              </a:ext>
            </a:extLst>
          </p:cNvPr>
          <p:cNvSpPr txBox="1"/>
          <p:nvPr/>
        </p:nvSpPr>
        <p:spPr>
          <a:xfrm>
            <a:off x="2242985" y="3889689"/>
            <a:ext cx="538354" cy="338554"/>
          </a:xfrm>
          <a:prstGeom prst="rect">
            <a:avLst/>
          </a:prstGeom>
          <a:noFill/>
        </p:spPr>
        <p:txBody>
          <a:bodyPr wrap="none" rtlCol="0">
            <a:spAutoFit/>
          </a:bodyPr>
          <a:lstStyle/>
          <a:p>
            <a:pPr algn="ctr"/>
            <a:r>
              <a:rPr lang="hu-HU" sz="1600" dirty="0"/>
              <a:t>vesz</a:t>
            </a:r>
          </a:p>
        </p:txBody>
      </p:sp>
      <p:sp>
        <p:nvSpPr>
          <p:cNvPr id="45" name="Szövegdoboz 44">
            <a:extLst>
              <a:ext uri="{FF2B5EF4-FFF2-40B4-BE49-F238E27FC236}">
                <a16:creationId xmlns:a16="http://schemas.microsoft.com/office/drawing/2014/main" id="{A7758D7A-6040-4789-883A-8F091B4A795C}"/>
              </a:ext>
            </a:extLst>
          </p:cNvPr>
          <p:cNvSpPr txBox="1"/>
          <p:nvPr/>
        </p:nvSpPr>
        <p:spPr>
          <a:xfrm>
            <a:off x="2380485" y="4519047"/>
            <a:ext cx="303288" cy="379591"/>
          </a:xfrm>
          <a:prstGeom prst="rect">
            <a:avLst/>
          </a:prstGeom>
          <a:noFill/>
        </p:spPr>
        <p:txBody>
          <a:bodyPr wrap="none" rtlCol="0">
            <a:spAutoFit/>
          </a:bodyPr>
          <a:lstStyle/>
          <a:p>
            <a:pPr algn="ctr"/>
            <a:r>
              <a:rPr lang="hu-HU" sz="2800" baseline="-10000" dirty="0"/>
              <a:t>*</a:t>
            </a:r>
          </a:p>
        </p:txBody>
      </p:sp>
      <p:cxnSp>
        <p:nvCxnSpPr>
          <p:cNvPr id="46" name="Egyenes összekötő 45">
            <a:extLst>
              <a:ext uri="{FF2B5EF4-FFF2-40B4-BE49-F238E27FC236}">
                <a16:creationId xmlns:a16="http://schemas.microsoft.com/office/drawing/2014/main" id="{DFAC83B8-58DF-4A58-BF53-1D9F89668770}"/>
              </a:ext>
            </a:extLst>
          </p:cNvPr>
          <p:cNvCxnSpPr>
            <a:cxnSpLocks/>
            <a:stCxn id="48" idx="2"/>
            <a:endCxn id="52" idx="0"/>
          </p:cNvCxnSpPr>
          <p:nvPr/>
        </p:nvCxnSpPr>
        <p:spPr>
          <a:xfrm flipH="1">
            <a:off x="2738363" y="3708348"/>
            <a:ext cx="1260" cy="1014794"/>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Szövegdoboz 46">
            <a:extLst>
              <a:ext uri="{FF2B5EF4-FFF2-40B4-BE49-F238E27FC236}">
                <a16:creationId xmlns:a16="http://schemas.microsoft.com/office/drawing/2014/main" id="{4A54CF98-58F1-4CE4-BB87-452D8908201D}"/>
              </a:ext>
            </a:extLst>
          </p:cNvPr>
          <p:cNvSpPr txBox="1"/>
          <p:nvPr/>
        </p:nvSpPr>
        <p:spPr>
          <a:xfrm>
            <a:off x="2675887" y="4494788"/>
            <a:ext cx="898000" cy="338554"/>
          </a:xfrm>
          <a:prstGeom prst="rect">
            <a:avLst/>
          </a:prstGeom>
          <a:noFill/>
        </p:spPr>
        <p:txBody>
          <a:bodyPr wrap="square" rtlCol="0">
            <a:spAutoFit/>
          </a:bodyPr>
          <a:lstStyle/>
          <a:p>
            <a:pPr algn="ctr"/>
            <a:r>
              <a:rPr lang="hu-HU" sz="1600" dirty="0"/>
              <a:t>+ kosár</a:t>
            </a:r>
          </a:p>
        </p:txBody>
      </p:sp>
      <p:sp>
        <p:nvSpPr>
          <p:cNvPr id="52" name="Ellipszis 51">
            <a:extLst>
              <a:ext uri="{FF2B5EF4-FFF2-40B4-BE49-F238E27FC236}">
                <a16:creationId xmlns:a16="http://schemas.microsoft.com/office/drawing/2014/main" id="{AE8EEDD0-42BA-4AD0-B039-D42CDBA94AF4}"/>
              </a:ext>
            </a:extLst>
          </p:cNvPr>
          <p:cNvSpPr/>
          <p:nvPr/>
        </p:nvSpPr>
        <p:spPr>
          <a:xfrm>
            <a:off x="2694851" y="4723142"/>
            <a:ext cx="87023" cy="82996"/>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53" name="Egyenes összekötő 52">
            <a:extLst>
              <a:ext uri="{FF2B5EF4-FFF2-40B4-BE49-F238E27FC236}">
                <a16:creationId xmlns:a16="http://schemas.microsoft.com/office/drawing/2014/main" id="{3DBAA0D4-BD5D-4C6E-BAD3-106BB8C54C25}"/>
              </a:ext>
            </a:extLst>
          </p:cNvPr>
          <p:cNvCxnSpPr>
            <a:cxnSpLocks/>
            <a:stCxn id="54" idx="6"/>
          </p:cNvCxnSpPr>
          <p:nvPr/>
        </p:nvCxnSpPr>
        <p:spPr>
          <a:xfrm>
            <a:off x="3379168" y="2789933"/>
            <a:ext cx="231524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Ellipszis 53">
            <a:extLst>
              <a:ext uri="{FF2B5EF4-FFF2-40B4-BE49-F238E27FC236}">
                <a16:creationId xmlns:a16="http://schemas.microsoft.com/office/drawing/2014/main" id="{FFBE1B8E-6258-4CD8-8B85-E039D9D886E0}"/>
              </a:ext>
            </a:extLst>
          </p:cNvPr>
          <p:cNvSpPr/>
          <p:nvPr/>
        </p:nvSpPr>
        <p:spPr>
          <a:xfrm>
            <a:off x="3292145" y="2748435"/>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70" name="Egyenes összekötő 69">
            <a:extLst>
              <a:ext uri="{FF2B5EF4-FFF2-40B4-BE49-F238E27FC236}">
                <a16:creationId xmlns:a16="http://schemas.microsoft.com/office/drawing/2014/main" id="{27ABC202-516C-4F30-A986-E3ACAD1D9F6D}"/>
              </a:ext>
            </a:extLst>
          </p:cNvPr>
          <p:cNvCxnSpPr>
            <a:cxnSpLocks/>
            <a:stCxn id="71" idx="4"/>
            <a:endCxn id="78" idx="3"/>
          </p:cNvCxnSpPr>
          <p:nvPr/>
        </p:nvCxnSpPr>
        <p:spPr>
          <a:xfrm>
            <a:off x="4487991" y="3578541"/>
            <a:ext cx="0" cy="31312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1" name="Ellipszis 70">
            <a:extLst>
              <a:ext uri="{FF2B5EF4-FFF2-40B4-BE49-F238E27FC236}">
                <a16:creationId xmlns:a16="http://schemas.microsoft.com/office/drawing/2014/main" id="{E2DF0F52-4519-496F-AD6E-89C93BFFCC03}"/>
              </a:ext>
            </a:extLst>
          </p:cNvPr>
          <p:cNvSpPr/>
          <p:nvPr/>
        </p:nvSpPr>
        <p:spPr>
          <a:xfrm>
            <a:off x="4444479" y="3495545"/>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8" name="Téglalap: szamárfül 77">
            <a:extLst>
              <a:ext uri="{FF2B5EF4-FFF2-40B4-BE49-F238E27FC236}">
                <a16:creationId xmlns:a16="http://schemas.microsoft.com/office/drawing/2014/main" id="{D76DFABB-ADBA-4A07-AA19-4C5497DEA937}"/>
              </a:ext>
            </a:extLst>
          </p:cNvPr>
          <p:cNvSpPr/>
          <p:nvPr/>
        </p:nvSpPr>
        <p:spPr>
          <a:xfrm rot="16200000">
            <a:off x="4218067" y="3073354"/>
            <a:ext cx="539847" cy="2176462"/>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err="1">
                <a:solidFill>
                  <a:schemeClr val="tx1"/>
                </a:solidFill>
              </a:rPr>
              <a:t>kosár.Betesz</a:t>
            </a:r>
            <a:r>
              <a:rPr lang="hu-HU" sz="1600" dirty="0">
                <a:solidFill>
                  <a:schemeClr val="tx1"/>
                </a:solidFill>
              </a:rPr>
              <a:t>(termék)</a:t>
            </a:r>
          </a:p>
          <a:p>
            <a:r>
              <a:rPr lang="hu-HU" sz="1600" dirty="0" err="1">
                <a:solidFill>
                  <a:schemeClr val="tx1"/>
                </a:solidFill>
              </a:rPr>
              <a:t>r.készlet.Kivesz</a:t>
            </a:r>
            <a:r>
              <a:rPr lang="hu-HU" sz="1600" dirty="0">
                <a:solidFill>
                  <a:schemeClr val="tx1"/>
                </a:solidFill>
              </a:rPr>
              <a:t>(termék)</a:t>
            </a:r>
          </a:p>
        </p:txBody>
      </p:sp>
      <p:cxnSp>
        <p:nvCxnSpPr>
          <p:cNvPr id="79" name="Egyenes összekötő 78">
            <a:extLst>
              <a:ext uri="{FF2B5EF4-FFF2-40B4-BE49-F238E27FC236}">
                <a16:creationId xmlns:a16="http://schemas.microsoft.com/office/drawing/2014/main" id="{70A685C4-0EE6-437F-BDD4-132591FDC38E}"/>
              </a:ext>
            </a:extLst>
          </p:cNvPr>
          <p:cNvCxnSpPr>
            <a:cxnSpLocks/>
            <a:stCxn id="80" idx="0"/>
          </p:cNvCxnSpPr>
          <p:nvPr/>
        </p:nvCxnSpPr>
        <p:spPr>
          <a:xfrm flipH="1" flipV="1">
            <a:off x="3991866" y="348448"/>
            <a:ext cx="1" cy="268533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0" name="Ellipszis 79">
            <a:extLst>
              <a:ext uri="{FF2B5EF4-FFF2-40B4-BE49-F238E27FC236}">
                <a16:creationId xmlns:a16="http://schemas.microsoft.com/office/drawing/2014/main" id="{7AC9E442-4FF5-4448-901C-D7228EB8DC23}"/>
              </a:ext>
            </a:extLst>
          </p:cNvPr>
          <p:cNvSpPr/>
          <p:nvPr/>
        </p:nvSpPr>
        <p:spPr>
          <a:xfrm>
            <a:off x="3948355" y="3033783"/>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82" name="Egyenes összekötő 81">
            <a:extLst>
              <a:ext uri="{FF2B5EF4-FFF2-40B4-BE49-F238E27FC236}">
                <a16:creationId xmlns:a16="http://schemas.microsoft.com/office/drawing/2014/main" id="{B9A466B6-FA3D-4C30-AD70-C8AB296151DA}"/>
              </a:ext>
            </a:extLst>
          </p:cNvPr>
          <p:cNvCxnSpPr>
            <a:cxnSpLocks/>
            <a:stCxn id="83" idx="0"/>
          </p:cNvCxnSpPr>
          <p:nvPr/>
        </p:nvCxnSpPr>
        <p:spPr>
          <a:xfrm flipV="1">
            <a:off x="4487991" y="960477"/>
            <a:ext cx="404" cy="227953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3" name="Ellipszis 82">
            <a:extLst>
              <a:ext uri="{FF2B5EF4-FFF2-40B4-BE49-F238E27FC236}">
                <a16:creationId xmlns:a16="http://schemas.microsoft.com/office/drawing/2014/main" id="{FC397072-F174-4A44-9F89-F727FFFCEB1D}"/>
              </a:ext>
            </a:extLst>
          </p:cNvPr>
          <p:cNvSpPr/>
          <p:nvPr/>
        </p:nvSpPr>
        <p:spPr>
          <a:xfrm>
            <a:off x="4444479" y="3240013"/>
            <a:ext cx="87023" cy="8299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0" name="Téglalap: szamárfül 59">
            <a:extLst>
              <a:ext uri="{FF2B5EF4-FFF2-40B4-BE49-F238E27FC236}">
                <a16:creationId xmlns:a16="http://schemas.microsoft.com/office/drawing/2014/main" id="{BF3B8546-F3A8-4C85-A1F6-AAC91DA08E3F}"/>
              </a:ext>
            </a:extLst>
          </p:cNvPr>
          <p:cNvSpPr/>
          <p:nvPr/>
        </p:nvSpPr>
        <p:spPr>
          <a:xfrm rot="16200000">
            <a:off x="5296958" y="-2221913"/>
            <a:ext cx="425441" cy="5102305"/>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  l, termék := SEARCH </a:t>
            </a:r>
            <a:r>
              <a:rPr lang="hu-HU" sz="2000" baseline="-25000" dirty="0">
                <a:solidFill>
                  <a:schemeClr val="tx1"/>
                </a:solidFill>
              </a:rPr>
              <a:t>p </a:t>
            </a:r>
            <a:r>
              <a:rPr lang="hu-HU" sz="2000" baseline="-25000" dirty="0">
                <a:solidFill>
                  <a:schemeClr val="tx1"/>
                </a:solidFill>
                <a:ea typeface="Cambria Math" panose="02040503050406030204" pitchFamily="18" charset="0"/>
              </a:rPr>
              <a:t>∊ </a:t>
            </a:r>
            <a:r>
              <a:rPr lang="hu-HU" sz="2000" baseline="-25000" dirty="0">
                <a:solidFill>
                  <a:schemeClr val="tx1"/>
                </a:solidFill>
              </a:rPr>
              <a:t>s.élelmiszer. készlet </a:t>
            </a:r>
            <a:r>
              <a:rPr lang="hu-HU" sz="1600" dirty="0">
                <a:solidFill>
                  <a:schemeClr val="tx1"/>
                </a:solidFill>
              </a:rPr>
              <a:t>név = </a:t>
            </a:r>
            <a:r>
              <a:rPr lang="hu-HU" sz="1600" dirty="0" err="1">
                <a:solidFill>
                  <a:schemeClr val="tx1"/>
                </a:solidFill>
              </a:rPr>
              <a:t>p.getNév</a:t>
            </a:r>
            <a:r>
              <a:rPr lang="hu-HU" sz="1600" dirty="0">
                <a:solidFill>
                  <a:schemeClr val="tx1"/>
                </a:solidFill>
              </a:rPr>
              <a:t>()</a:t>
            </a:r>
            <a:endParaRPr lang="hu-HU" sz="1600" b="1" dirty="0">
              <a:solidFill>
                <a:schemeClr val="tx1"/>
              </a:solidFill>
            </a:endParaRPr>
          </a:p>
        </p:txBody>
      </p:sp>
      <p:sp>
        <p:nvSpPr>
          <p:cNvPr id="69" name="Téglalap: szamárfül 68">
            <a:extLst>
              <a:ext uri="{FF2B5EF4-FFF2-40B4-BE49-F238E27FC236}">
                <a16:creationId xmlns:a16="http://schemas.microsoft.com/office/drawing/2014/main" id="{D5142E68-36CC-42FD-929E-A484E04B6509}"/>
              </a:ext>
            </a:extLst>
          </p:cNvPr>
          <p:cNvSpPr/>
          <p:nvPr/>
        </p:nvSpPr>
        <p:spPr>
          <a:xfrm rot="16200000">
            <a:off x="6067509" y="-1451762"/>
            <a:ext cx="601887" cy="4526165"/>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dirty="0">
                <a:solidFill>
                  <a:schemeClr val="tx1"/>
                </a:solidFill>
              </a:rPr>
              <a:t>  l, (min,) termék := MIN </a:t>
            </a:r>
            <a:r>
              <a:rPr lang="hu-HU" sz="2000" baseline="-25000" dirty="0">
                <a:solidFill>
                  <a:schemeClr val="tx1"/>
                </a:solidFill>
              </a:rPr>
              <a:t>p </a:t>
            </a:r>
            <a:r>
              <a:rPr lang="hu-HU" sz="2000" baseline="-25000" dirty="0">
                <a:solidFill>
                  <a:schemeClr val="tx1"/>
                </a:solidFill>
                <a:ea typeface="Cambria Math" panose="02040503050406030204" pitchFamily="18" charset="0"/>
              </a:rPr>
              <a:t>∊</a:t>
            </a:r>
            <a:r>
              <a:rPr lang="hu-HU" sz="2000" baseline="-25000" dirty="0">
                <a:solidFill>
                  <a:schemeClr val="tx1"/>
                </a:solidFill>
              </a:rPr>
              <a:t> s.műszaki.készlet  </a:t>
            </a:r>
            <a:r>
              <a:rPr lang="hu-HU" sz="1600" dirty="0" err="1">
                <a:solidFill>
                  <a:schemeClr val="tx1"/>
                </a:solidFill>
              </a:rPr>
              <a:t>p.getÁr</a:t>
            </a:r>
            <a:r>
              <a:rPr lang="hu-HU" sz="1600" dirty="0">
                <a:solidFill>
                  <a:schemeClr val="tx1"/>
                </a:solidFill>
              </a:rPr>
              <a:t>()</a:t>
            </a:r>
          </a:p>
          <a:p>
            <a:r>
              <a:rPr lang="hu-HU" sz="1600" dirty="0">
                <a:solidFill>
                  <a:schemeClr val="tx1"/>
                </a:solidFill>
              </a:rPr>
              <a:t>                            név = </a:t>
            </a:r>
            <a:r>
              <a:rPr lang="hu-HU" sz="1600" dirty="0" err="1">
                <a:solidFill>
                  <a:schemeClr val="tx1"/>
                </a:solidFill>
              </a:rPr>
              <a:t>p.getNév</a:t>
            </a:r>
            <a:r>
              <a:rPr lang="hu-HU" sz="1600" dirty="0">
                <a:solidFill>
                  <a:schemeClr val="tx1"/>
                </a:solidFill>
              </a:rPr>
              <a:t>()</a:t>
            </a:r>
            <a:endParaRPr lang="hu-HU" sz="1600" b="1" dirty="0">
              <a:solidFill>
                <a:schemeClr val="tx1"/>
              </a:solidFill>
            </a:endParaRPr>
          </a:p>
        </p:txBody>
      </p:sp>
      <p:sp>
        <p:nvSpPr>
          <p:cNvPr id="13" name="Téglalap: szamárfül 12">
            <a:extLst>
              <a:ext uri="{FF2B5EF4-FFF2-40B4-BE49-F238E27FC236}">
                <a16:creationId xmlns:a16="http://schemas.microsoft.com/office/drawing/2014/main" id="{F3DCB0CB-DCDE-4193-AA7F-BA8AF2790166}"/>
              </a:ext>
            </a:extLst>
          </p:cNvPr>
          <p:cNvSpPr/>
          <p:nvPr/>
        </p:nvSpPr>
        <p:spPr>
          <a:xfrm rot="16200000">
            <a:off x="5661454" y="159656"/>
            <a:ext cx="2043192" cy="3896968"/>
          </a:xfrm>
          <a:prstGeom prst="foldedCorner">
            <a:avLst/>
          </a:prstGeom>
          <a:solidFill>
            <a:schemeClr val="bg1">
              <a:lumMod val="9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r>
              <a:rPr lang="hu-HU" sz="1600" b="1" dirty="0" err="1">
                <a:solidFill>
                  <a:schemeClr val="tx1"/>
                </a:solidFill>
              </a:rPr>
              <a:t>forall</a:t>
            </a:r>
            <a:r>
              <a:rPr lang="hu-HU" sz="1600" dirty="0">
                <a:solidFill>
                  <a:schemeClr val="tx1"/>
                </a:solidFill>
              </a:rPr>
              <a:t> név </a:t>
            </a:r>
            <a:r>
              <a:rPr lang="hu-HU" sz="1600" b="1" dirty="0">
                <a:solidFill>
                  <a:schemeClr val="tx1"/>
                </a:solidFill>
              </a:rPr>
              <a:t>in</a:t>
            </a:r>
            <a:r>
              <a:rPr lang="hu-HU" sz="1600" dirty="0">
                <a:solidFill>
                  <a:schemeClr val="tx1"/>
                </a:solidFill>
              </a:rPr>
              <a:t> </a:t>
            </a:r>
            <a:r>
              <a:rPr lang="hu-HU" sz="1600" dirty="0" err="1">
                <a:solidFill>
                  <a:schemeClr val="tx1"/>
                </a:solidFill>
              </a:rPr>
              <a:t>bevásárló_lista</a:t>
            </a:r>
            <a:r>
              <a:rPr lang="hu-HU" sz="1600" dirty="0">
                <a:solidFill>
                  <a:schemeClr val="tx1"/>
                </a:solidFill>
              </a:rPr>
              <a:t> </a:t>
            </a:r>
            <a:r>
              <a:rPr lang="hu-HU" sz="1600" b="1" dirty="0" err="1">
                <a:solidFill>
                  <a:schemeClr val="tx1"/>
                </a:solidFill>
              </a:rPr>
              <a:t>loop</a:t>
            </a:r>
            <a:endParaRPr lang="hu-HU" sz="1600" b="1" dirty="0">
              <a:solidFill>
                <a:schemeClr val="tx1"/>
              </a:solidFill>
            </a:endParaRPr>
          </a:p>
          <a:p>
            <a:r>
              <a:rPr lang="hu-HU" sz="1600" dirty="0">
                <a:solidFill>
                  <a:schemeClr val="tx1"/>
                </a:solidFill>
              </a:rPr>
              <a:t>      l, termék := Keres(név)</a:t>
            </a:r>
          </a:p>
          <a:p>
            <a:r>
              <a:rPr lang="hu-HU" sz="1600" b="1" dirty="0">
                <a:solidFill>
                  <a:schemeClr val="tx1"/>
                </a:solidFill>
              </a:rPr>
              <a:t>      </a:t>
            </a:r>
            <a:r>
              <a:rPr lang="hu-HU" sz="1600" b="1" dirty="0" err="1">
                <a:solidFill>
                  <a:schemeClr val="tx1"/>
                </a:solidFill>
              </a:rPr>
              <a:t>if</a:t>
            </a:r>
            <a:r>
              <a:rPr lang="hu-HU" sz="1600" dirty="0">
                <a:solidFill>
                  <a:schemeClr val="tx1"/>
                </a:solidFill>
              </a:rPr>
              <a:t>  l  </a:t>
            </a:r>
            <a:r>
              <a:rPr lang="hu-HU" sz="1600" b="1" dirty="0" err="1">
                <a:solidFill>
                  <a:schemeClr val="tx1"/>
                </a:solidFill>
              </a:rPr>
              <a:t>then</a:t>
            </a:r>
            <a:r>
              <a:rPr lang="hu-HU" sz="1600" dirty="0">
                <a:solidFill>
                  <a:schemeClr val="tx1"/>
                </a:solidFill>
              </a:rPr>
              <a:t>  Vesz(termék, s.élelmiszer) </a:t>
            </a:r>
          </a:p>
          <a:p>
            <a:r>
              <a:rPr lang="hu-HU" sz="1600" b="1" dirty="0" err="1">
                <a:solidFill>
                  <a:schemeClr val="tx1"/>
                </a:solidFill>
              </a:rPr>
              <a:t>endloop</a:t>
            </a:r>
            <a:r>
              <a:rPr lang="hu-HU" sz="1600" b="1" dirty="0">
                <a:solidFill>
                  <a:schemeClr val="tx1"/>
                </a:solidFill>
              </a:rPr>
              <a:t> </a:t>
            </a:r>
          </a:p>
          <a:p>
            <a:r>
              <a:rPr lang="hu-HU" sz="1600" b="1" dirty="0" err="1">
                <a:solidFill>
                  <a:schemeClr val="tx1"/>
                </a:solidFill>
              </a:rPr>
              <a:t>forall</a:t>
            </a:r>
            <a:r>
              <a:rPr lang="hu-HU" sz="1600" dirty="0">
                <a:solidFill>
                  <a:schemeClr val="tx1"/>
                </a:solidFill>
              </a:rPr>
              <a:t> név </a:t>
            </a:r>
            <a:r>
              <a:rPr lang="hu-HU" sz="1600" b="1" dirty="0">
                <a:solidFill>
                  <a:schemeClr val="tx1"/>
                </a:solidFill>
              </a:rPr>
              <a:t>in</a:t>
            </a:r>
            <a:r>
              <a:rPr lang="hu-HU" sz="1600" dirty="0">
                <a:solidFill>
                  <a:schemeClr val="tx1"/>
                </a:solidFill>
              </a:rPr>
              <a:t> </a:t>
            </a:r>
            <a:r>
              <a:rPr lang="hu-HU" sz="1600" dirty="0" err="1">
                <a:solidFill>
                  <a:schemeClr val="tx1"/>
                </a:solidFill>
              </a:rPr>
              <a:t>bevásárló_lista</a:t>
            </a:r>
            <a:r>
              <a:rPr lang="hu-HU" sz="1600" dirty="0">
                <a:solidFill>
                  <a:schemeClr val="tx1"/>
                </a:solidFill>
              </a:rPr>
              <a:t> </a:t>
            </a:r>
            <a:r>
              <a:rPr lang="hu-HU" sz="1600" b="1" dirty="0" err="1">
                <a:solidFill>
                  <a:schemeClr val="tx1"/>
                </a:solidFill>
              </a:rPr>
              <a:t>loop</a:t>
            </a:r>
            <a:endParaRPr lang="hu-HU" sz="1600" b="1" dirty="0">
              <a:solidFill>
                <a:schemeClr val="tx1"/>
              </a:solidFill>
            </a:endParaRPr>
          </a:p>
          <a:p>
            <a:r>
              <a:rPr lang="hu-HU" sz="1600" dirty="0">
                <a:solidFill>
                  <a:schemeClr val="tx1"/>
                </a:solidFill>
              </a:rPr>
              <a:t>       l, termék := </a:t>
            </a:r>
            <a:r>
              <a:rPr lang="hu-HU" sz="1600" dirty="0" err="1">
                <a:solidFill>
                  <a:schemeClr val="tx1"/>
                </a:solidFill>
              </a:rPr>
              <a:t>OlcsótKeres</a:t>
            </a:r>
            <a:r>
              <a:rPr lang="hu-HU" sz="1600" dirty="0">
                <a:solidFill>
                  <a:schemeClr val="tx1"/>
                </a:solidFill>
              </a:rPr>
              <a:t>(név)</a:t>
            </a:r>
            <a:endParaRPr lang="hu-HU" sz="1600" b="1" dirty="0">
              <a:solidFill>
                <a:schemeClr val="tx1"/>
              </a:solidFill>
            </a:endParaRPr>
          </a:p>
          <a:p>
            <a:r>
              <a:rPr lang="hu-HU" sz="1600" b="1" dirty="0">
                <a:solidFill>
                  <a:schemeClr val="tx1"/>
                </a:solidFill>
              </a:rPr>
              <a:t>       </a:t>
            </a:r>
            <a:r>
              <a:rPr lang="hu-HU" sz="1600" b="1" dirty="0" err="1">
                <a:solidFill>
                  <a:schemeClr val="tx1"/>
                </a:solidFill>
              </a:rPr>
              <a:t>if</a:t>
            </a:r>
            <a:r>
              <a:rPr lang="hu-HU" sz="1600" b="1" dirty="0">
                <a:solidFill>
                  <a:schemeClr val="tx1"/>
                </a:solidFill>
              </a:rPr>
              <a:t> </a:t>
            </a:r>
            <a:r>
              <a:rPr lang="hu-HU" sz="1600" dirty="0">
                <a:solidFill>
                  <a:schemeClr val="tx1"/>
                </a:solidFill>
              </a:rPr>
              <a:t> l  </a:t>
            </a:r>
            <a:r>
              <a:rPr lang="hu-HU" sz="1600" b="1" dirty="0" err="1">
                <a:solidFill>
                  <a:schemeClr val="tx1"/>
                </a:solidFill>
              </a:rPr>
              <a:t>then</a:t>
            </a:r>
            <a:r>
              <a:rPr lang="hu-HU" sz="1600" b="1" dirty="0">
                <a:solidFill>
                  <a:schemeClr val="tx1"/>
                </a:solidFill>
              </a:rPr>
              <a:t> </a:t>
            </a:r>
            <a:r>
              <a:rPr lang="hu-HU" sz="1600" dirty="0">
                <a:solidFill>
                  <a:schemeClr val="tx1"/>
                </a:solidFill>
              </a:rPr>
              <a:t>Vesz(termék, s.műszaki) </a:t>
            </a:r>
            <a:r>
              <a:rPr lang="hu-HU" sz="1600" b="1" dirty="0" err="1">
                <a:solidFill>
                  <a:schemeClr val="tx1"/>
                </a:solidFill>
              </a:rPr>
              <a:t>endloop</a:t>
            </a:r>
            <a:endParaRPr lang="hu-HU" sz="1600" b="1" dirty="0">
              <a:solidFill>
                <a:schemeClr val="tx1"/>
              </a:solidFill>
            </a:endParaRPr>
          </a:p>
        </p:txBody>
      </p:sp>
    </p:spTree>
    <p:extLst>
      <p:ext uri="{BB962C8B-B14F-4D97-AF65-F5344CB8AC3E}">
        <p14:creationId xmlns:p14="http://schemas.microsoft.com/office/powerpoint/2010/main" val="261282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8</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Csomagszállítás</a:t>
            </a:r>
            <a:endParaRPr lang="en-US" dirty="0"/>
          </a:p>
        </p:txBody>
      </p:sp>
      <p:sp>
        <p:nvSpPr>
          <p:cNvPr id="4" name="Text Box 103">
            <a:extLst>
              <a:ext uri="{FF2B5EF4-FFF2-40B4-BE49-F238E27FC236}">
                <a16:creationId xmlns:a16="http://schemas.microsoft.com/office/drawing/2014/main" id="{B0588520-785F-4AEA-9EF8-756877BE2736}"/>
              </a:ext>
            </a:extLst>
          </p:cNvPr>
          <p:cNvSpPr txBox="1">
            <a:spLocks noChangeArrowheads="1"/>
          </p:cNvSpPr>
          <p:nvPr/>
        </p:nvSpPr>
        <p:spPr bwMode="auto">
          <a:xfrm>
            <a:off x="628650" y="1418194"/>
            <a:ext cx="7886700" cy="4021614"/>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Calibri" panose="020F0502020204030204" pitchFamily="34" charset="0"/>
                <a:ea typeface="Calibri" panose="020F0502020204030204" pitchFamily="34" charset="0"/>
              </a:rPr>
              <a:t>Egy csomag kiszállító futár egy telephelyről hordja szét a megrendelt csomagokat különböző benzinkutakhoz telepített </a:t>
            </a:r>
            <a:r>
              <a:rPr lang="hu-HU" sz="1800" dirty="0" err="1">
                <a:effectLst/>
                <a:latin typeface="Calibri" panose="020F0502020204030204" pitchFamily="34" charset="0"/>
                <a:ea typeface="Calibri" panose="020F0502020204030204" pitchFamily="34" charset="0"/>
              </a:rPr>
              <a:t>PickPack</a:t>
            </a:r>
            <a:r>
              <a:rPr lang="hu-HU" sz="1800" dirty="0">
                <a:effectLst/>
                <a:latin typeface="Calibri" panose="020F0502020204030204" pitchFamily="34" charset="0"/>
                <a:ea typeface="Calibri" panose="020F0502020204030204" pitchFamily="34" charset="0"/>
              </a:rPr>
              <a:t> pontokra. (Tehát minden kiszállítási címen tankolni is lehet). A csomagokra ráírták a kiszállítás címét, és ebből kiszámolható, hogy mekkora távolságot kell autóznia a futárnak aktuális tartózkodási helyétől a kiválasztott címig (km-ben). </a:t>
            </a:r>
          </a:p>
          <a:p>
            <a:pPr algn="just">
              <a:spcBef>
                <a:spcPts val="100"/>
              </a:spcBef>
              <a:spcAft>
                <a:spcPts val="100"/>
              </a:spcAft>
              <a:tabLst>
                <a:tab pos="180340" algn="l"/>
              </a:tabLst>
            </a:pPr>
            <a:r>
              <a:rPr lang="hu-HU" sz="1800" dirty="0">
                <a:effectLst/>
                <a:latin typeface="Calibri" panose="020F0502020204030204" pitchFamily="34" charset="0"/>
                <a:ea typeface="Calibri" panose="020F0502020204030204" pitchFamily="34" charset="0"/>
              </a:rPr>
              <a:t>A futár bepakol annyi csomagot a járműve rakterébe, amennyit csak tud, majd a következők szerint jár el:  </a:t>
            </a:r>
            <a:r>
              <a:rPr lang="hu-HU" dirty="0">
                <a:latin typeface="Calibri" panose="020F0502020204030204" pitchFamily="34" charset="0"/>
                <a:ea typeface="Calibri" panose="020F0502020204030204" pitchFamily="34" charset="0"/>
              </a:rPr>
              <a:t>kiválasztja a címét az </a:t>
            </a:r>
            <a:r>
              <a:rPr lang="hu-HU" sz="1800" dirty="0">
                <a:effectLst/>
                <a:latin typeface="Calibri" panose="020F0502020204030204" pitchFamily="34" charset="0"/>
                <a:ea typeface="Calibri" panose="020F0502020204030204" pitchFamily="34" charset="0"/>
              </a:rPr>
              <a:t>egyik csomagjának (ha üres a rakodótér, akkor a telephelyének); ellenőrzi a benzinszintet, hogy elegendő-e a kiszállításhoz (ha nem, akkor tankol); elautózik a kiválasztott címre (ennek következményeképp csökken a benzinszint); majd kipakolja az adott címre küldött csomagokat. </a:t>
            </a:r>
          </a:p>
          <a:p>
            <a:pPr lvl="0" algn="just">
              <a:spcBef>
                <a:spcPts val="100"/>
              </a:spcBef>
              <a:spcAft>
                <a:spcPts val="100"/>
              </a:spcAft>
              <a:tabLst>
                <a:tab pos="180340" algn="l"/>
              </a:tabLst>
            </a:pPr>
            <a:r>
              <a:rPr lang="hu-HU" sz="1800" dirty="0">
                <a:effectLst/>
                <a:latin typeface="Calibri" panose="020F0502020204030204" pitchFamily="34" charset="0"/>
                <a:ea typeface="Calibri" panose="020F0502020204030204" pitchFamily="34" charset="0"/>
              </a:rPr>
              <a:t>A járműnek van motorja, rakodótere és egy benzintartálya. A rakodótér megadott számú csomagot képes tárolni. A tartályba a maximális benzinszint figyelembe vételével tankolhatunk. Is</a:t>
            </a:r>
            <a:r>
              <a:rPr lang="hu-HU" dirty="0">
                <a:latin typeface="Calibri" panose="020F0502020204030204" pitchFamily="34" charset="0"/>
                <a:ea typeface="Calibri" panose="020F0502020204030204" pitchFamily="34" charset="0"/>
              </a:rPr>
              <a:t>mert a jármű fogyasztása (liter/km mértékegységben)</a:t>
            </a:r>
            <a:r>
              <a:rPr lang="hu-HU" sz="1800" dirty="0">
                <a:effectLst/>
                <a:latin typeface="Calibri" panose="020F0502020204030204" pitchFamily="34" charset="0"/>
                <a:ea typeface="Calibri" panose="020F0502020204030204" pitchFamily="34" charset="0"/>
              </a:rPr>
              <a:t>.</a:t>
            </a:r>
            <a:endParaRPr lang="hu-H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139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Élőláb helye 1">
            <a:extLst>
              <a:ext uri="{FF2B5EF4-FFF2-40B4-BE49-F238E27FC236}">
                <a16:creationId xmlns:a16="http://schemas.microsoft.com/office/drawing/2014/main" id="{10B1CA48-4651-4D10-A364-C8E4972A7E64}"/>
              </a:ext>
            </a:extLst>
          </p:cNvPr>
          <p:cNvSpPr>
            <a:spLocks noGrp="1"/>
          </p:cNvSpPr>
          <p:nvPr>
            <p:ph type="ftr" sz="quarter" idx="11"/>
          </p:nvPr>
        </p:nvSpPr>
        <p:spPr/>
        <p:txBody>
          <a:bodyPr/>
          <a:lstStyle/>
          <a:p>
            <a:r>
              <a:rPr lang="hu-HU"/>
              <a:t>Gregorics Tibor: Objektumelvű programozás</a:t>
            </a:r>
            <a:endParaRPr lang="en-US"/>
          </a:p>
        </p:txBody>
      </p:sp>
      <p:sp>
        <p:nvSpPr>
          <p:cNvPr id="3" name="Dia számának helye 2">
            <a:extLst>
              <a:ext uri="{FF2B5EF4-FFF2-40B4-BE49-F238E27FC236}">
                <a16:creationId xmlns:a16="http://schemas.microsoft.com/office/drawing/2014/main" id="{9BE7CDA2-2592-465C-B3CE-8AD7F7D3C42F}"/>
              </a:ext>
            </a:extLst>
          </p:cNvPr>
          <p:cNvSpPr>
            <a:spLocks noGrp="1"/>
          </p:cNvSpPr>
          <p:nvPr>
            <p:ph type="sldNum" sz="quarter" idx="12"/>
          </p:nvPr>
        </p:nvSpPr>
        <p:spPr/>
        <p:txBody>
          <a:bodyPr/>
          <a:lstStyle/>
          <a:p>
            <a:fld id="{34CCF796-8293-4D3B-ADCC-894381A97A1C}" type="slidenum">
              <a:rPr lang="en-US" smtClean="0"/>
              <a:t>9</a:t>
            </a:fld>
            <a:endParaRPr lang="en-US"/>
          </a:p>
        </p:txBody>
      </p:sp>
      <p:sp>
        <p:nvSpPr>
          <p:cNvPr id="5" name="Cím 1">
            <a:extLst>
              <a:ext uri="{FF2B5EF4-FFF2-40B4-BE49-F238E27FC236}">
                <a16:creationId xmlns:a16="http://schemas.microsoft.com/office/drawing/2014/main" id="{1FAC0DF9-0751-4268-981E-36ED0269E477}"/>
              </a:ext>
            </a:extLst>
          </p:cNvPr>
          <p:cNvSpPr txBox="1">
            <a:spLocks/>
          </p:cNvSpPr>
          <p:nvPr/>
        </p:nvSpPr>
        <p:spPr>
          <a:xfrm>
            <a:off x="628650" y="365126"/>
            <a:ext cx="78867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a:solidFill>
                  <a:schemeClr val="accent1"/>
                </a:solidFill>
              </a:rPr>
              <a:t>Csomagszállítás</a:t>
            </a:r>
            <a:endParaRPr lang="en-US" dirty="0"/>
          </a:p>
        </p:txBody>
      </p:sp>
      <p:sp>
        <p:nvSpPr>
          <p:cNvPr id="20" name="Téglalap 19">
            <a:extLst>
              <a:ext uri="{FF2B5EF4-FFF2-40B4-BE49-F238E27FC236}">
                <a16:creationId xmlns:a16="http://schemas.microsoft.com/office/drawing/2014/main" id="{8C9D7FDE-1A48-4D80-A0ED-1817FED36DA5}"/>
              </a:ext>
            </a:extLst>
          </p:cNvPr>
          <p:cNvSpPr/>
          <p:nvPr/>
        </p:nvSpPr>
        <p:spPr>
          <a:xfrm>
            <a:off x="628650" y="3634449"/>
            <a:ext cx="7886700" cy="2558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solidFill>
            </a:endParaRPr>
          </a:p>
        </p:txBody>
      </p:sp>
      <p:sp>
        <p:nvSpPr>
          <p:cNvPr id="21" name="Line 15">
            <a:extLst>
              <a:ext uri="{FF2B5EF4-FFF2-40B4-BE49-F238E27FC236}">
                <a16:creationId xmlns:a16="http://schemas.microsoft.com/office/drawing/2014/main" id="{B653E38D-801F-4A00-BF07-C10C10972485}"/>
              </a:ext>
            </a:extLst>
          </p:cNvPr>
          <p:cNvSpPr>
            <a:spLocks noChangeShapeType="1"/>
          </p:cNvSpPr>
          <p:nvPr/>
        </p:nvSpPr>
        <p:spPr bwMode="auto">
          <a:xfrm>
            <a:off x="945289" y="4890184"/>
            <a:ext cx="0" cy="373978"/>
          </a:xfrm>
          <a:prstGeom prst="line">
            <a:avLst/>
          </a:prstGeom>
          <a:noFill/>
          <a:ln w="19050">
            <a:solidFill>
              <a:schemeClr val="tx1"/>
            </a:solidFill>
            <a:round/>
            <a:headEnd/>
            <a:tailEnd/>
          </a:ln>
          <a:effectLst/>
        </p:spPr>
        <p:txBody>
          <a:bodyPr wrap="none" anchor="ctr"/>
          <a:lstStyle/>
          <a:p>
            <a:endParaRPr lang="hu-HU" sz="1633"/>
          </a:p>
        </p:txBody>
      </p:sp>
      <p:sp>
        <p:nvSpPr>
          <p:cNvPr id="22" name="Line 16">
            <a:extLst>
              <a:ext uri="{FF2B5EF4-FFF2-40B4-BE49-F238E27FC236}">
                <a16:creationId xmlns:a16="http://schemas.microsoft.com/office/drawing/2014/main" id="{EF42A1B6-2704-4351-A6CC-B36308DF07D9}"/>
              </a:ext>
            </a:extLst>
          </p:cNvPr>
          <p:cNvSpPr>
            <a:spLocks noChangeShapeType="1"/>
          </p:cNvSpPr>
          <p:nvPr/>
        </p:nvSpPr>
        <p:spPr bwMode="auto">
          <a:xfrm>
            <a:off x="936866" y="5262161"/>
            <a:ext cx="140440" cy="254549"/>
          </a:xfrm>
          <a:prstGeom prst="line">
            <a:avLst/>
          </a:prstGeom>
          <a:noFill/>
          <a:ln w="19050">
            <a:solidFill>
              <a:schemeClr val="tx1"/>
            </a:solidFill>
            <a:round/>
            <a:headEnd/>
            <a:tailEnd/>
          </a:ln>
          <a:effectLst/>
        </p:spPr>
        <p:txBody>
          <a:bodyPr wrap="none" anchor="ctr"/>
          <a:lstStyle/>
          <a:p>
            <a:endParaRPr lang="hu-HU" sz="1633"/>
          </a:p>
        </p:txBody>
      </p:sp>
      <p:sp>
        <p:nvSpPr>
          <p:cNvPr id="23" name="Line 17">
            <a:extLst>
              <a:ext uri="{FF2B5EF4-FFF2-40B4-BE49-F238E27FC236}">
                <a16:creationId xmlns:a16="http://schemas.microsoft.com/office/drawing/2014/main" id="{03C59561-036D-4741-829A-D0DEE118B71B}"/>
              </a:ext>
            </a:extLst>
          </p:cNvPr>
          <p:cNvSpPr>
            <a:spLocks noChangeShapeType="1"/>
          </p:cNvSpPr>
          <p:nvPr/>
        </p:nvSpPr>
        <p:spPr bwMode="auto">
          <a:xfrm flipH="1">
            <a:off x="803246" y="5262161"/>
            <a:ext cx="142041" cy="254549"/>
          </a:xfrm>
          <a:prstGeom prst="line">
            <a:avLst/>
          </a:prstGeom>
          <a:noFill/>
          <a:ln w="19050">
            <a:solidFill>
              <a:schemeClr val="tx1"/>
            </a:solidFill>
            <a:round/>
            <a:headEnd/>
            <a:tailEnd/>
          </a:ln>
          <a:effectLst/>
        </p:spPr>
        <p:txBody>
          <a:bodyPr wrap="none" anchor="ctr"/>
          <a:lstStyle/>
          <a:p>
            <a:endParaRPr lang="hu-HU" sz="1633"/>
          </a:p>
        </p:txBody>
      </p:sp>
      <p:sp>
        <p:nvSpPr>
          <p:cNvPr id="24" name="Line 18">
            <a:extLst>
              <a:ext uri="{FF2B5EF4-FFF2-40B4-BE49-F238E27FC236}">
                <a16:creationId xmlns:a16="http://schemas.microsoft.com/office/drawing/2014/main" id="{1690F754-28AC-49E7-80DD-A609ADC90F1A}"/>
              </a:ext>
            </a:extLst>
          </p:cNvPr>
          <p:cNvSpPr>
            <a:spLocks noChangeShapeType="1"/>
          </p:cNvSpPr>
          <p:nvPr/>
        </p:nvSpPr>
        <p:spPr bwMode="auto">
          <a:xfrm flipV="1">
            <a:off x="787812" y="5030404"/>
            <a:ext cx="299520" cy="0"/>
          </a:xfrm>
          <a:prstGeom prst="line">
            <a:avLst/>
          </a:prstGeom>
          <a:noFill/>
          <a:ln w="19050">
            <a:solidFill>
              <a:schemeClr val="tx1"/>
            </a:solidFill>
            <a:round/>
            <a:headEnd/>
            <a:tailEnd/>
          </a:ln>
          <a:effectLst/>
        </p:spPr>
        <p:txBody>
          <a:bodyPr wrap="none" anchor="ctr"/>
          <a:lstStyle/>
          <a:p>
            <a:endParaRPr lang="hu-HU" sz="1633"/>
          </a:p>
        </p:txBody>
      </p:sp>
      <p:sp>
        <p:nvSpPr>
          <p:cNvPr id="25" name="Oval 14">
            <a:extLst>
              <a:ext uri="{FF2B5EF4-FFF2-40B4-BE49-F238E27FC236}">
                <a16:creationId xmlns:a16="http://schemas.microsoft.com/office/drawing/2014/main" id="{593D51A1-DD43-4420-BACA-624844566BFD}"/>
              </a:ext>
            </a:extLst>
          </p:cNvPr>
          <p:cNvSpPr>
            <a:spLocks noChangeArrowheads="1"/>
          </p:cNvSpPr>
          <p:nvPr/>
        </p:nvSpPr>
        <p:spPr bwMode="auto">
          <a:xfrm>
            <a:off x="787812" y="4563596"/>
            <a:ext cx="325957" cy="326587"/>
          </a:xfrm>
          <a:prstGeom prst="ellipse">
            <a:avLst/>
          </a:prstGeom>
          <a:solidFill>
            <a:schemeClr val="accent4">
              <a:lumMod val="20000"/>
              <a:lumOff val="80000"/>
            </a:schemeClr>
          </a:solidFill>
          <a:ln w="19050">
            <a:solidFill>
              <a:schemeClr val="tx1"/>
            </a:solidFill>
            <a:round/>
            <a:headEnd/>
            <a:tailEnd/>
          </a:ln>
          <a:effectLst/>
        </p:spPr>
        <p:txBody>
          <a:bodyPr wrap="none" anchor="ctr"/>
          <a:lstStyle/>
          <a:p>
            <a:endParaRPr lang="hu-HU" sz="1633"/>
          </a:p>
        </p:txBody>
      </p:sp>
      <p:sp>
        <p:nvSpPr>
          <p:cNvPr id="26" name="Szövegdoboz 25">
            <a:extLst>
              <a:ext uri="{FF2B5EF4-FFF2-40B4-BE49-F238E27FC236}">
                <a16:creationId xmlns:a16="http://schemas.microsoft.com/office/drawing/2014/main" id="{338CB037-B841-4754-ADC1-4C51D5771A91}"/>
              </a:ext>
            </a:extLst>
          </p:cNvPr>
          <p:cNvSpPr txBox="1"/>
          <p:nvPr/>
        </p:nvSpPr>
        <p:spPr>
          <a:xfrm>
            <a:off x="638124" y="5447070"/>
            <a:ext cx="541559" cy="307777"/>
          </a:xfrm>
          <a:prstGeom prst="rect">
            <a:avLst/>
          </a:prstGeom>
          <a:noFill/>
        </p:spPr>
        <p:txBody>
          <a:bodyPr wrap="none" rtlCol="0">
            <a:spAutoFit/>
          </a:bodyPr>
          <a:lstStyle/>
          <a:p>
            <a:r>
              <a:rPr lang="hu-HU" sz="1400" dirty="0"/>
              <a:t>futár</a:t>
            </a:r>
            <a:endParaRPr lang="en-US" sz="1400" dirty="0"/>
          </a:p>
        </p:txBody>
      </p:sp>
      <p:cxnSp>
        <p:nvCxnSpPr>
          <p:cNvPr id="28" name="Egyenes összekötő nyíllal 27">
            <a:extLst>
              <a:ext uri="{FF2B5EF4-FFF2-40B4-BE49-F238E27FC236}">
                <a16:creationId xmlns:a16="http://schemas.microsoft.com/office/drawing/2014/main" id="{F35A873F-BC4C-48DC-8E17-19CE326DCA1C}"/>
              </a:ext>
            </a:extLst>
          </p:cNvPr>
          <p:cNvCxnSpPr>
            <a:cxnSpLocks noChangeShapeType="1"/>
            <a:stCxn id="29" idx="2"/>
            <a:endCxn id="33" idx="3"/>
          </p:cNvCxnSpPr>
          <p:nvPr/>
        </p:nvCxnSpPr>
        <p:spPr bwMode="auto">
          <a:xfrm flipH="1" flipV="1">
            <a:off x="1194964" y="5030648"/>
            <a:ext cx="358265" cy="491"/>
          </a:xfrm>
          <a:prstGeom prst="straightConnector1">
            <a:avLst/>
          </a:prstGeom>
          <a:noFill/>
          <a:ln w="19050" algn="ctr">
            <a:solidFill>
              <a:schemeClr val="tx1"/>
            </a:solidFill>
            <a:round/>
            <a:headEnd type="none" w="med" len="med"/>
            <a:tailEnd type="none" w="med" len="med"/>
          </a:ln>
        </p:spPr>
      </p:cxnSp>
      <p:sp>
        <p:nvSpPr>
          <p:cNvPr id="29" name="Ellipszis 28">
            <a:extLst>
              <a:ext uri="{FF2B5EF4-FFF2-40B4-BE49-F238E27FC236}">
                <a16:creationId xmlns:a16="http://schemas.microsoft.com/office/drawing/2014/main" id="{819A3B1F-E262-43A9-A1B0-21D41820F6C7}"/>
              </a:ext>
            </a:extLst>
          </p:cNvPr>
          <p:cNvSpPr/>
          <p:nvPr/>
        </p:nvSpPr>
        <p:spPr>
          <a:xfrm>
            <a:off x="1553229" y="4699162"/>
            <a:ext cx="1829910" cy="663953"/>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kiszállít</a:t>
            </a:r>
            <a:endParaRPr lang="en-US" dirty="0">
              <a:solidFill>
                <a:schemeClr val="tx1"/>
              </a:solidFill>
            </a:endParaRPr>
          </a:p>
        </p:txBody>
      </p:sp>
      <p:sp>
        <p:nvSpPr>
          <p:cNvPr id="30" name="Szövegdoboz 29">
            <a:extLst>
              <a:ext uri="{FF2B5EF4-FFF2-40B4-BE49-F238E27FC236}">
                <a16:creationId xmlns:a16="http://schemas.microsoft.com/office/drawing/2014/main" id="{2C067FEC-EFD7-497D-9725-879E19B828B1}"/>
              </a:ext>
            </a:extLst>
          </p:cNvPr>
          <p:cNvSpPr txBox="1"/>
          <p:nvPr/>
        </p:nvSpPr>
        <p:spPr>
          <a:xfrm>
            <a:off x="1485964" y="4316163"/>
            <a:ext cx="1078372" cy="307777"/>
          </a:xfrm>
          <a:prstGeom prst="rect">
            <a:avLst/>
          </a:prstGeom>
          <a:noFill/>
        </p:spPr>
        <p:txBody>
          <a:bodyPr wrap="none" rtlCol="0">
            <a:spAutoFit/>
          </a:bodyPr>
          <a:lstStyle/>
          <a:p>
            <a:r>
              <a:rPr lang="hu-HU" sz="1400" dirty="0"/>
              <a:t>&lt; </a:t>
            </a:r>
            <a:r>
              <a:rPr lang="hu-HU" sz="1400" dirty="0" err="1"/>
              <a:t>precede</a:t>
            </a:r>
            <a:r>
              <a:rPr lang="hu-HU" sz="1400" dirty="0"/>
              <a:t> &gt;</a:t>
            </a:r>
            <a:endParaRPr lang="en-US" sz="1400" dirty="0"/>
          </a:p>
        </p:txBody>
      </p:sp>
      <p:sp>
        <p:nvSpPr>
          <p:cNvPr id="33" name="Szövegdoboz 32">
            <a:extLst>
              <a:ext uri="{FF2B5EF4-FFF2-40B4-BE49-F238E27FC236}">
                <a16:creationId xmlns:a16="http://schemas.microsoft.com/office/drawing/2014/main" id="{D20D559C-0A05-4F73-B45C-A3C91A79B056}"/>
              </a:ext>
            </a:extLst>
          </p:cNvPr>
          <p:cNvSpPr txBox="1"/>
          <p:nvPr/>
        </p:nvSpPr>
        <p:spPr>
          <a:xfrm>
            <a:off x="957398" y="4845982"/>
            <a:ext cx="237566" cy="369332"/>
          </a:xfrm>
          <a:prstGeom prst="rect">
            <a:avLst/>
          </a:prstGeom>
          <a:noFill/>
        </p:spPr>
        <p:txBody>
          <a:bodyPr wrap="none" rtlCol="0">
            <a:spAutoFit/>
          </a:bodyPr>
          <a:lstStyle/>
          <a:p>
            <a:r>
              <a:rPr lang="hu-HU" dirty="0"/>
              <a:t> </a:t>
            </a:r>
          </a:p>
        </p:txBody>
      </p:sp>
      <p:sp>
        <p:nvSpPr>
          <p:cNvPr id="34" name="Ellipszis 33">
            <a:extLst>
              <a:ext uri="{FF2B5EF4-FFF2-40B4-BE49-F238E27FC236}">
                <a16:creationId xmlns:a16="http://schemas.microsoft.com/office/drawing/2014/main" id="{A5219F50-9781-4317-9329-A801B0F42E80}"/>
              </a:ext>
            </a:extLst>
          </p:cNvPr>
          <p:cNvSpPr/>
          <p:nvPr/>
        </p:nvSpPr>
        <p:spPr>
          <a:xfrm>
            <a:off x="1553228" y="3689740"/>
            <a:ext cx="1829909" cy="618522"/>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berakodik</a:t>
            </a:r>
            <a:endParaRPr lang="en-US" dirty="0">
              <a:solidFill>
                <a:schemeClr val="tx1"/>
              </a:solidFill>
            </a:endParaRPr>
          </a:p>
        </p:txBody>
      </p:sp>
      <p:cxnSp>
        <p:nvCxnSpPr>
          <p:cNvPr id="37" name="Egyenes összekötő nyíllal 36">
            <a:extLst>
              <a:ext uri="{FF2B5EF4-FFF2-40B4-BE49-F238E27FC236}">
                <a16:creationId xmlns:a16="http://schemas.microsoft.com/office/drawing/2014/main" id="{898848EA-7E12-4CAF-9944-715AD48E7491}"/>
              </a:ext>
            </a:extLst>
          </p:cNvPr>
          <p:cNvCxnSpPr>
            <a:cxnSpLocks/>
            <a:stCxn id="29" idx="0"/>
            <a:endCxn id="34" idx="4"/>
          </p:cNvCxnSpPr>
          <p:nvPr/>
        </p:nvCxnSpPr>
        <p:spPr>
          <a:xfrm flipH="1" flipV="1">
            <a:off x="2468183" y="4308262"/>
            <a:ext cx="1" cy="390900"/>
          </a:xfrm>
          <a:prstGeom prst="straightConnector1">
            <a:avLst/>
          </a:prstGeom>
          <a:ln w="19050">
            <a:solidFill>
              <a:schemeClr val="tx1"/>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Ellipszis 39">
            <a:extLst>
              <a:ext uri="{FF2B5EF4-FFF2-40B4-BE49-F238E27FC236}">
                <a16:creationId xmlns:a16="http://schemas.microsoft.com/office/drawing/2014/main" id="{54ECE05B-6FDC-4EC0-8A12-A6AC4B851752}"/>
              </a:ext>
            </a:extLst>
          </p:cNvPr>
          <p:cNvSpPr/>
          <p:nvPr/>
        </p:nvSpPr>
        <p:spPr>
          <a:xfrm>
            <a:off x="4082941" y="5487071"/>
            <a:ext cx="1877140" cy="61912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csomagokat</a:t>
            </a:r>
            <a:br>
              <a:rPr lang="hu-HU" dirty="0">
                <a:solidFill>
                  <a:schemeClr val="tx1"/>
                </a:solidFill>
              </a:rPr>
            </a:br>
            <a:r>
              <a:rPr lang="hu-HU" dirty="0">
                <a:solidFill>
                  <a:schemeClr val="tx1"/>
                </a:solidFill>
              </a:rPr>
              <a:t>kipakol</a:t>
            </a:r>
            <a:endParaRPr lang="en-US" dirty="0">
              <a:solidFill>
                <a:schemeClr val="tx1"/>
              </a:solidFill>
            </a:endParaRPr>
          </a:p>
        </p:txBody>
      </p:sp>
      <p:cxnSp>
        <p:nvCxnSpPr>
          <p:cNvPr id="61" name="Egyenes összekötő nyíllal 60">
            <a:extLst>
              <a:ext uri="{FF2B5EF4-FFF2-40B4-BE49-F238E27FC236}">
                <a16:creationId xmlns:a16="http://schemas.microsoft.com/office/drawing/2014/main" id="{0C87189C-6EBA-4DC9-BD4D-AC1EE9ECC380}"/>
              </a:ext>
            </a:extLst>
          </p:cNvPr>
          <p:cNvCxnSpPr>
            <a:cxnSpLocks noChangeShapeType="1"/>
            <a:stCxn id="34" idx="2"/>
            <a:endCxn id="33" idx="3"/>
          </p:cNvCxnSpPr>
          <p:nvPr/>
        </p:nvCxnSpPr>
        <p:spPr bwMode="auto">
          <a:xfrm flipH="1">
            <a:off x="1194964" y="3999001"/>
            <a:ext cx="358264" cy="1031647"/>
          </a:xfrm>
          <a:prstGeom prst="straightConnector1">
            <a:avLst/>
          </a:prstGeom>
          <a:noFill/>
          <a:ln w="19050" algn="ctr">
            <a:solidFill>
              <a:schemeClr val="tx1"/>
            </a:solidFill>
            <a:round/>
            <a:headEnd type="none" w="med" len="med"/>
            <a:tailEnd type="none" w="med" len="med"/>
          </a:ln>
        </p:spPr>
      </p:cxnSp>
      <p:cxnSp>
        <p:nvCxnSpPr>
          <p:cNvPr id="65" name="Egyenes összekötő nyíllal 64">
            <a:extLst>
              <a:ext uri="{FF2B5EF4-FFF2-40B4-BE49-F238E27FC236}">
                <a16:creationId xmlns:a16="http://schemas.microsoft.com/office/drawing/2014/main" id="{E081F04E-1FF0-48CD-BCCD-751DC2ED760B}"/>
              </a:ext>
            </a:extLst>
          </p:cNvPr>
          <p:cNvCxnSpPr>
            <a:cxnSpLocks/>
            <a:stCxn id="29" idx="6"/>
            <a:endCxn id="118" idx="2"/>
          </p:cNvCxnSpPr>
          <p:nvPr/>
        </p:nvCxnSpPr>
        <p:spPr>
          <a:xfrm flipV="1">
            <a:off x="3383139" y="4290163"/>
            <a:ext cx="634416" cy="740976"/>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Egyenes összekötő nyíllal 95">
            <a:extLst>
              <a:ext uri="{FF2B5EF4-FFF2-40B4-BE49-F238E27FC236}">
                <a16:creationId xmlns:a16="http://schemas.microsoft.com/office/drawing/2014/main" id="{EF572310-53AC-487C-9705-5C76E4A17E2D}"/>
              </a:ext>
            </a:extLst>
          </p:cNvPr>
          <p:cNvCxnSpPr>
            <a:cxnSpLocks/>
            <a:stCxn id="118" idx="6"/>
            <a:endCxn id="97" idx="2"/>
          </p:cNvCxnSpPr>
          <p:nvPr/>
        </p:nvCxnSpPr>
        <p:spPr>
          <a:xfrm>
            <a:off x="5886239" y="4290163"/>
            <a:ext cx="493444" cy="217"/>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7" name="Ellipszis 96">
            <a:extLst>
              <a:ext uri="{FF2B5EF4-FFF2-40B4-BE49-F238E27FC236}">
                <a16:creationId xmlns:a16="http://schemas.microsoft.com/office/drawing/2014/main" id="{147BA990-6DE2-4169-8256-D30935A8771D}"/>
              </a:ext>
            </a:extLst>
          </p:cNvPr>
          <p:cNvSpPr/>
          <p:nvPr/>
        </p:nvSpPr>
        <p:spPr>
          <a:xfrm>
            <a:off x="6379683" y="3980819"/>
            <a:ext cx="2044476" cy="61912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ellenőrzi az üzemanyagot</a:t>
            </a:r>
            <a:endParaRPr lang="en-US" dirty="0">
              <a:solidFill>
                <a:schemeClr val="tx1"/>
              </a:solidFill>
            </a:endParaRPr>
          </a:p>
        </p:txBody>
      </p:sp>
      <p:sp>
        <p:nvSpPr>
          <p:cNvPr id="108" name="Szövegdoboz 107">
            <a:extLst>
              <a:ext uri="{FF2B5EF4-FFF2-40B4-BE49-F238E27FC236}">
                <a16:creationId xmlns:a16="http://schemas.microsoft.com/office/drawing/2014/main" id="{9A73FE56-A185-41D4-948C-C535EC049379}"/>
              </a:ext>
            </a:extLst>
          </p:cNvPr>
          <p:cNvSpPr txBox="1"/>
          <p:nvPr/>
        </p:nvSpPr>
        <p:spPr>
          <a:xfrm>
            <a:off x="2963302" y="4292193"/>
            <a:ext cx="976549" cy="307777"/>
          </a:xfrm>
          <a:prstGeom prst="rect">
            <a:avLst/>
          </a:prstGeom>
          <a:noFill/>
        </p:spPr>
        <p:txBody>
          <a:bodyPr wrap="none" rtlCol="0">
            <a:spAutoFit/>
          </a:bodyPr>
          <a:lstStyle/>
          <a:p>
            <a:r>
              <a:rPr lang="hu-HU" sz="1400" dirty="0"/>
              <a:t>&lt; </a:t>
            </a:r>
            <a:r>
              <a:rPr lang="hu-HU" sz="1400" dirty="0" err="1"/>
              <a:t>include</a:t>
            </a:r>
            <a:r>
              <a:rPr lang="hu-HU" sz="1400" dirty="0"/>
              <a:t> &gt;</a:t>
            </a:r>
            <a:endParaRPr lang="en-US" sz="1400" dirty="0"/>
          </a:p>
        </p:txBody>
      </p:sp>
      <p:sp>
        <p:nvSpPr>
          <p:cNvPr id="98" name="Text Box 103">
            <a:extLst>
              <a:ext uri="{FF2B5EF4-FFF2-40B4-BE49-F238E27FC236}">
                <a16:creationId xmlns:a16="http://schemas.microsoft.com/office/drawing/2014/main" id="{B50FE05E-1A02-4030-9850-0EE7B0BB06C5}"/>
              </a:ext>
            </a:extLst>
          </p:cNvPr>
          <p:cNvSpPr txBox="1">
            <a:spLocks noChangeArrowheads="1"/>
          </p:cNvSpPr>
          <p:nvPr/>
        </p:nvSpPr>
        <p:spPr bwMode="auto">
          <a:xfrm>
            <a:off x="628650" y="1104397"/>
            <a:ext cx="7886700" cy="2056973"/>
          </a:xfrm>
          <a:prstGeom prst="rect">
            <a:avLst/>
          </a:prstGeom>
          <a:solidFill>
            <a:schemeClr val="accent4">
              <a:lumMod val="20000"/>
              <a:lumOff val="80000"/>
            </a:schemeClr>
          </a:solidFill>
          <a:ln w="12700">
            <a:solidFill>
              <a:schemeClr val="tx1"/>
            </a:solidFill>
            <a:miter lim="800000"/>
            <a:headEnd/>
            <a:tailEnd/>
          </a:ln>
        </p:spPr>
        <p:txBody>
          <a:bodyPr wrap="square" anchor="ctr">
            <a:spAutoFit/>
          </a:bodyPr>
          <a:lstStyle/>
          <a:p>
            <a:pPr lvl="0" algn="just">
              <a:spcBef>
                <a:spcPts val="100"/>
              </a:spcBef>
              <a:spcAft>
                <a:spcPts val="100"/>
              </a:spcAft>
              <a:tabLst>
                <a:tab pos="180340" algn="l"/>
              </a:tabLst>
            </a:pPr>
            <a:r>
              <a:rPr lang="hu-HU" sz="1800" dirty="0">
                <a:effectLst/>
                <a:latin typeface="Times New Roman" panose="02020603050405020304" pitchFamily="18" charset="0"/>
                <a:ea typeface="Times New Roman" panose="02020603050405020304" pitchFamily="18" charset="0"/>
              </a:rPr>
              <a:t>…</a:t>
            </a:r>
          </a:p>
          <a:p>
            <a:pPr algn="just">
              <a:spcBef>
                <a:spcPts val="100"/>
              </a:spcBef>
              <a:spcAft>
                <a:spcPts val="100"/>
              </a:spcAft>
              <a:tabLst>
                <a:tab pos="180340" algn="l"/>
              </a:tabLst>
            </a:pPr>
            <a:r>
              <a:rPr lang="hu-HU" sz="1800" dirty="0">
                <a:effectLst/>
                <a:latin typeface="Calibri" panose="020F0502020204030204" pitchFamily="34" charset="0"/>
                <a:ea typeface="Calibri" panose="020F0502020204030204" pitchFamily="34" charset="0"/>
              </a:rPr>
              <a:t>A futár </a:t>
            </a:r>
            <a:r>
              <a:rPr lang="hu-HU" sz="1800" dirty="0">
                <a:solidFill>
                  <a:srgbClr val="C00000"/>
                </a:solidFill>
                <a:effectLst/>
                <a:latin typeface="Calibri" panose="020F0502020204030204" pitchFamily="34" charset="0"/>
                <a:ea typeface="Calibri" panose="020F0502020204030204" pitchFamily="34" charset="0"/>
              </a:rPr>
              <a:t>bepakol</a:t>
            </a:r>
            <a:r>
              <a:rPr lang="hu-HU" sz="1800" dirty="0">
                <a:effectLst/>
                <a:latin typeface="Calibri" panose="020F0502020204030204" pitchFamily="34" charset="0"/>
                <a:ea typeface="Calibri" panose="020F0502020204030204" pitchFamily="34" charset="0"/>
              </a:rPr>
              <a:t> annyi csomagot a járműve rakterébe, amennyit csak tud, majd a következők szerint jár el:  </a:t>
            </a:r>
            <a:r>
              <a:rPr lang="hu-HU" dirty="0">
                <a:solidFill>
                  <a:srgbClr val="C00000"/>
                </a:solidFill>
                <a:latin typeface="Calibri" panose="020F0502020204030204" pitchFamily="34" charset="0"/>
                <a:ea typeface="Calibri" panose="020F0502020204030204" pitchFamily="34" charset="0"/>
              </a:rPr>
              <a:t>kiválasztja a címét </a:t>
            </a:r>
            <a:r>
              <a:rPr lang="hu-HU" dirty="0">
                <a:latin typeface="Calibri" panose="020F0502020204030204" pitchFamily="34" charset="0"/>
                <a:ea typeface="Calibri" panose="020F0502020204030204" pitchFamily="34" charset="0"/>
              </a:rPr>
              <a:t>az </a:t>
            </a:r>
            <a:r>
              <a:rPr lang="hu-HU" sz="1800" dirty="0">
                <a:effectLst/>
                <a:latin typeface="Calibri" panose="020F0502020204030204" pitchFamily="34" charset="0"/>
                <a:ea typeface="Calibri" panose="020F0502020204030204" pitchFamily="34" charset="0"/>
              </a:rPr>
              <a:t>egyik csomagjának (ha üres a rakodótér, akkor a telephelyének); </a:t>
            </a:r>
            <a:r>
              <a:rPr lang="hu-HU" sz="1800" dirty="0">
                <a:solidFill>
                  <a:srgbClr val="C00000"/>
                </a:solidFill>
                <a:effectLst/>
                <a:latin typeface="Calibri" panose="020F0502020204030204" pitchFamily="34" charset="0"/>
                <a:ea typeface="Calibri" panose="020F0502020204030204" pitchFamily="34" charset="0"/>
              </a:rPr>
              <a:t>ellenőrzi a benzinszintet</a:t>
            </a:r>
            <a:r>
              <a:rPr lang="hu-HU" sz="1800" dirty="0">
                <a:effectLst/>
                <a:latin typeface="Calibri" panose="020F0502020204030204" pitchFamily="34" charset="0"/>
                <a:ea typeface="Calibri" panose="020F0502020204030204" pitchFamily="34" charset="0"/>
              </a:rPr>
              <a:t>, hogy elegendő-e a kiszállításhoz (ha nem, akkor </a:t>
            </a:r>
            <a:r>
              <a:rPr lang="hu-HU" sz="1800" dirty="0">
                <a:solidFill>
                  <a:srgbClr val="C00000"/>
                </a:solidFill>
                <a:effectLst/>
                <a:latin typeface="Calibri" panose="020F0502020204030204" pitchFamily="34" charset="0"/>
                <a:ea typeface="Calibri" panose="020F0502020204030204" pitchFamily="34" charset="0"/>
              </a:rPr>
              <a:t>tankol</a:t>
            </a:r>
            <a:r>
              <a:rPr lang="hu-HU" sz="1800" dirty="0">
                <a:effectLst/>
                <a:latin typeface="Calibri" panose="020F0502020204030204" pitchFamily="34" charset="0"/>
                <a:ea typeface="Calibri" panose="020F0502020204030204" pitchFamily="34" charset="0"/>
              </a:rPr>
              <a:t>); </a:t>
            </a:r>
            <a:r>
              <a:rPr lang="hu-HU" sz="1800" dirty="0">
                <a:solidFill>
                  <a:srgbClr val="C00000"/>
                </a:solidFill>
                <a:effectLst/>
                <a:latin typeface="Calibri" panose="020F0502020204030204" pitchFamily="34" charset="0"/>
                <a:ea typeface="Calibri" panose="020F0502020204030204" pitchFamily="34" charset="0"/>
              </a:rPr>
              <a:t>elautózik</a:t>
            </a:r>
            <a:r>
              <a:rPr lang="hu-HU" sz="1800" dirty="0">
                <a:effectLst/>
                <a:latin typeface="Calibri" panose="020F0502020204030204" pitchFamily="34" charset="0"/>
                <a:ea typeface="Calibri" panose="020F0502020204030204" pitchFamily="34" charset="0"/>
              </a:rPr>
              <a:t> a kiválasztott címre (ennek következményeképp csökken a benzinszint); majd </a:t>
            </a:r>
            <a:r>
              <a:rPr lang="hu-HU" sz="1800" dirty="0">
                <a:solidFill>
                  <a:srgbClr val="C00000"/>
                </a:solidFill>
                <a:effectLst/>
                <a:latin typeface="Calibri" panose="020F0502020204030204" pitchFamily="34" charset="0"/>
                <a:ea typeface="Calibri" panose="020F0502020204030204" pitchFamily="34" charset="0"/>
              </a:rPr>
              <a:t>kipakolja</a:t>
            </a:r>
            <a:r>
              <a:rPr lang="hu-HU" sz="1800" dirty="0">
                <a:effectLst/>
                <a:latin typeface="Calibri" panose="020F0502020204030204" pitchFamily="34" charset="0"/>
                <a:ea typeface="Calibri" panose="020F0502020204030204" pitchFamily="34" charset="0"/>
              </a:rPr>
              <a:t> az adott címre küldött csomagokat. </a:t>
            </a:r>
          </a:p>
        </p:txBody>
      </p:sp>
      <p:sp>
        <p:nvSpPr>
          <p:cNvPr id="99" name="Ellipszis 98">
            <a:extLst>
              <a:ext uri="{FF2B5EF4-FFF2-40B4-BE49-F238E27FC236}">
                <a16:creationId xmlns:a16="http://schemas.microsoft.com/office/drawing/2014/main" id="{52658A51-BC27-465A-B729-E447937F37D8}"/>
              </a:ext>
            </a:extLst>
          </p:cNvPr>
          <p:cNvSpPr/>
          <p:nvPr/>
        </p:nvSpPr>
        <p:spPr>
          <a:xfrm>
            <a:off x="4032599" y="4733727"/>
            <a:ext cx="1853640" cy="619556"/>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autózik</a:t>
            </a:r>
            <a:endParaRPr lang="en-US" dirty="0">
              <a:solidFill>
                <a:schemeClr val="tx1"/>
              </a:solidFill>
            </a:endParaRPr>
          </a:p>
        </p:txBody>
      </p:sp>
      <p:cxnSp>
        <p:nvCxnSpPr>
          <p:cNvPr id="106" name="Egyenes összekötő nyíllal 105">
            <a:extLst>
              <a:ext uri="{FF2B5EF4-FFF2-40B4-BE49-F238E27FC236}">
                <a16:creationId xmlns:a16="http://schemas.microsoft.com/office/drawing/2014/main" id="{D6E2A970-CF2B-4F01-866E-07AF1B95732A}"/>
              </a:ext>
            </a:extLst>
          </p:cNvPr>
          <p:cNvCxnSpPr>
            <a:cxnSpLocks/>
            <a:stCxn id="29" idx="6"/>
            <a:endCxn id="40" idx="2"/>
          </p:cNvCxnSpPr>
          <p:nvPr/>
        </p:nvCxnSpPr>
        <p:spPr>
          <a:xfrm>
            <a:off x="3383139" y="5031139"/>
            <a:ext cx="699802" cy="765493"/>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Szövegdoboz 109">
            <a:extLst>
              <a:ext uri="{FF2B5EF4-FFF2-40B4-BE49-F238E27FC236}">
                <a16:creationId xmlns:a16="http://schemas.microsoft.com/office/drawing/2014/main" id="{E30FD966-9F32-49E9-A21D-AAF7E43DDA7B}"/>
              </a:ext>
            </a:extLst>
          </p:cNvPr>
          <p:cNvSpPr txBox="1"/>
          <p:nvPr/>
        </p:nvSpPr>
        <p:spPr>
          <a:xfrm>
            <a:off x="2894862" y="5445826"/>
            <a:ext cx="976549" cy="307777"/>
          </a:xfrm>
          <a:prstGeom prst="rect">
            <a:avLst/>
          </a:prstGeom>
          <a:noFill/>
        </p:spPr>
        <p:txBody>
          <a:bodyPr wrap="none" rtlCol="0">
            <a:spAutoFit/>
          </a:bodyPr>
          <a:lstStyle/>
          <a:p>
            <a:r>
              <a:rPr lang="hu-HU" sz="1400" dirty="0"/>
              <a:t>&lt; </a:t>
            </a:r>
            <a:r>
              <a:rPr lang="hu-HU" sz="1400" dirty="0" err="1"/>
              <a:t>include</a:t>
            </a:r>
            <a:r>
              <a:rPr lang="hu-HU" sz="1400" dirty="0"/>
              <a:t> &gt;</a:t>
            </a:r>
            <a:endParaRPr lang="en-US" sz="1400" dirty="0"/>
          </a:p>
        </p:txBody>
      </p:sp>
      <p:sp>
        <p:nvSpPr>
          <p:cNvPr id="118" name="Ellipszis 117">
            <a:extLst>
              <a:ext uri="{FF2B5EF4-FFF2-40B4-BE49-F238E27FC236}">
                <a16:creationId xmlns:a16="http://schemas.microsoft.com/office/drawing/2014/main" id="{93312B65-5C2A-4E64-A211-1F0A42986866}"/>
              </a:ext>
            </a:extLst>
          </p:cNvPr>
          <p:cNvSpPr/>
          <p:nvPr/>
        </p:nvSpPr>
        <p:spPr>
          <a:xfrm>
            <a:off x="4017555" y="3980385"/>
            <a:ext cx="1868684" cy="619555"/>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kiválasztja a címet</a:t>
            </a:r>
            <a:endParaRPr lang="en-US" dirty="0">
              <a:solidFill>
                <a:schemeClr val="tx1"/>
              </a:solidFill>
            </a:endParaRPr>
          </a:p>
        </p:txBody>
      </p:sp>
      <p:cxnSp>
        <p:nvCxnSpPr>
          <p:cNvPr id="121" name="Egyenes összekötő nyíllal 120">
            <a:extLst>
              <a:ext uri="{FF2B5EF4-FFF2-40B4-BE49-F238E27FC236}">
                <a16:creationId xmlns:a16="http://schemas.microsoft.com/office/drawing/2014/main" id="{B490C36A-EE2C-44D8-B82E-D850A9B9D0EE}"/>
              </a:ext>
            </a:extLst>
          </p:cNvPr>
          <p:cNvCxnSpPr>
            <a:cxnSpLocks/>
            <a:stCxn id="29" idx="6"/>
            <a:endCxn id="99" idx="2"/>
          </p:cNvCxnSpPr>
          <p:nvPr/>
        </p:nvCxnSpPr>
        <p:spPr>
          <a:xfrm>
            <a:off x="3383139" y="5031139"/>
            <a:ext cx="649460" cy="12366"/>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6" name="Szövegdoboz 125">
            <a:extLst>
              <a:ext uri="{FF2B5EF4-FFF2-40B4-BE49-F238E27FC236}">
                <a16:creationId xmlns:a16="http://schemas.microsoft.com/office/drawing/2014/main" id="{FD5326E8-31D3-4611-B98A-AAB6BEE2425A}"/>
              </a:ext>
            </a:extLst>
          </p:cNvPr>
          <p:cNvSpPr txBox="1"/>
          <p:nvPr/>
        </p:nvSpPr>
        <p:spPr>
          <a:xfrm>
            <a:off x="6344958" y="4600446"/>
            <a:ext cx="948401" cy="307777"/>
          </a:xfrm>
          <a:prstGeom prst="rect">
            <a:avLst/>
          </a:prstGeom>
          <a:noFill/>
        </p:spPr>
        <p:txBody>
          <a:bodyPr wrap="none" rtlCol="0">
            <a:spAutoFit/>
          </a:bodyPr>
          <a:lstStyle/>
          <a:p>
            <a:r>
              <a:rPr lang="hu-HU" sz="1400" dirty="0"/>
              <a:t>&lt; </a:t>
            </a:r>
            <a:r>
              <a:rPr lang="hu-HU" sz="1400" dirty="0" err="1"/>
              <a:t>extend</a:t>
            </a:r>
            <a:r>
              <a:rPr lang="hu-HU" sz="1400" dirty="0"/>
              <a:t> &gt;</a:t>
            </a:r>
            <a:endParaRPr lang="en-US" sz="1400" dirty="0"/>
          </a:p>
        </p:txBody>
      </p:sp>
      <p:sp>
        <p:nvSpPr>
          <p:cNvPr id="149" name="Szövegdoboz 148">
            <a:extLst>
              <a:ext uri="{FF2B5EF4-FFF2-40B4-BE49-F238E27FC236}">
                <a16:creationId xmlns:a16="http://schemas.microsoft.com/office/drawing/2014/main" id="{FB37EC35-3877-4770-8CDF-E5BF2CF73F38}"/>
              </a:ext>
            </a:extLst>
          </p:cNvPr>
          <p:cNvSpPr txBox="1"/>
          <p:nvPr/>
        </p:nvSpPr>
        <p:spPr>
          <a:xfrm>
            <a:off x="3406530" y="4754334"/>
            <a:ext cx="976549" cy="307777"/>
          </a:xfrm>
          <a:prstGeom prst="rect">
            <a:avLst/>
          </a:prstGeom>
          <a:noFill/>
        </p:spPr>
        <p:txBody>
          <a:bodyPr wrap="none" rtlCol="0">
            <a:spAutoFit/>
          </a:bodyPr>
          <a:lstStyle/>
          <a:p>
            <a:r>
              <a:rPr lang="hu-HU" sz="1400" dirty="0"/>
              <a:t>&lt; </a:t>
            </a:r>
            <a:r>
              <a:rPr lang="hu-HU" sz="1400" dirty="0" err="1"/>
              <a:t>include</a:t>
            </a:r>
            <a:r>
              <a:rPr lang="hu-HU" sz="1400" dirty="0"/>
              <a:t> &gt;</a:t>
            </a:r>
            <a:endParaRPr lang="en-US" sz="1400" dirty="0"/>
          </a:p>
        </p:txBody>
      </p:sp>
      <p:sp>
        <p:nvSpPr>
          <p:cNvPr id="150" name="Ellipszis 149">
            <a:extLst>
              <a:ext uri="{FF2B5EF4-FFF2-40B4-BE49-F238E27FC236}">
                <a16:creationId xmlns:a16="http://schemas.microsoft.com/office/drawing/2014/main" id="{51CB333D-9F10-4CDD-A351-79A1D05DE1D1}"/>
              </a:ext>
            </a:extLst>
          </p:cNvPr>
          <p:cNvSpPr/>
          <p:nvPr/>
        </p:nvSpPr>
        <p:spPr>
          <a:xfrm>
            <a:off x="6562153" y="4952600"/>
            <a:ext cx="1677333" cy="619121"/>
          </a:xfrm>
          <a:prstGeom prst="ellipse">
            <a:avLst/>
          </a:prstGeom>
          <a:solidFill>
            <a:schemeClr val="accent4">
              <a:lumMod val="20000"/>
              <a:lumOff val="80000"/>
            </a:schemeClr>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solidFill>
                  <a:schemeClr val="tx1"/>
                </a:solidFill>
              </a:rPr>
              <a:t>tankolás</a:t>
            </a:r>
            <a:endParaRPr lang="en-US" dirty="0">
              <a:solidFill>
                <a:schemeClr val="tx1"/>
              </a:solidFill>
            </a:endParaRPr>
          </a:p>
        </p:txBody>
      </p:sp>
      <p:cxnSp>
        <p:nvCxnSpPr>
          <p:cNvPr id="151" name="Egyenes összekötő nyíllal 150">
            <a:extLst>
              <a:ext uri="{FF2B5EF4-FFF2-40B4-BE49-F238E27FC236}">
                <a16:creationId xmlns:a16="http://schemas.microsoft.com/office/drawing/2014/main" id="{FD85BCA9-B681-47EA-A996-897276B8350A}"/>
              </a:ext>
            </a:extLst>
          </p:cNvPr>
          <p:cNvCxnSpPr>
            <a:cxnSpLocks/>
            <a:stCxn id="97" idx="4"/>
            <a:endCxn id="150" idx="0"/>
          </p:cNvCxnSpPr>
          <p:nvPr/>
        </p:nvCxnSpPr>
        <p:spPr>
          <a:xfrm flipH="1">
            <a:off x="7400820" y="4599940"/>
            <a:ext cx="1101" cy="352660"/>
          </a:xfrm>
          <a:prstGeom prst="straightConnector1">
            <a:avLst/>
          </a:prstGeom>
          <a:ln w="19050">
            <a:solidFill>
              <a:schemeClr val="tx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4" name="Szövegdoboz 153">
            <a:extLst>
              <a:ext uri="{FF2B5EF4-FFF2-40B4-BE49-F238E27FC236}">
                <a16:creationId xmlns:a16="http://schemas.microsoft.com/office/drawing/2014/main" id="{D28A8EEE-F2B6-4EFD-9D4A-17062C35343E}"/>
              </a:ext>
            </a:extLst>
          </p:cNvPr>
          <p:cNvSpPr txBox="1"/>
          <p:nvPr/>
        </p:nvSpPr>
        <p:spPr>
          <a:xfrm>
            <a:off x="5675957" y="3902241"/>
            <a:ext cx="918072" cy="307777"/>
          </a:xfrm>
          <a:prstGeom prst="rect">
            <a:avLst/>
          </a:prstGeom>
          <a:noFill/>
        </p:spPr>
        <p:txBody>
          <a:bodyPr wrap="none" rtlCol="0">
            <a:spAutoFit/>
          </a:bodyPr>
          <a:lstStyle/>
          <a:p>
            <a:r>
              <a:rPr lang="hu-HU" sz="1400" dirty="0"/>
              <a:t>&lt; </a:t>
            </a:r>
            <a:r>
              <a:rPr lang="hu-HU" sz="1400" dirty="0" err="1"/>
              <a:t>invoke</a:t>
            </a:r>
            <a:r>
              <a:rPr lang="hu-HU" sz="1400" dirty="0"/>
              <a:t> &gt;</a:t>
            </a:r>
            <a:endParaRPr lang="en-US" sz="1400" dirty="0"/>
          </a:p>
        </p:txBody>
      </p:sp>
    </p:spTree>
    <p:extLst>
      <p:ext uri="{BB962C8B-B14F-4D97-AF65-F5344CB8AC3E}">
        <p14:creationId xmlns:p14="http://schemas.microsoft.com/office/powerpoint/2010/main" val="90241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9.8|22.5|26.3|23.3|18.2|21.8|23.7|23.2"/>
</p:tagLst>
</file>

<file path=ppt/tags/tag2.xml><?xml version="1.0" encoding="utf-8"?>
<p:tagLst xmlns:a="http://schemas.openxmlformats.org/drawingml/2006/main" xmlns:r="http://schemas.openxmlformats.org/officeDocument/2006/relationships" xmlns:p="http://schemas.openxmlformats.org/presentationml/2006/main">
  <p:tag name="TIMING" val="|39.8|22.5|26.3|23.3|18.2|21.8|23.7|23.2"/>
</p:tagLst>
</file>

<file path=ppt/tags/tag3.xml><?xml version="1.0" encoding="utf-8"?>
<p:tagLst xmlns:a="http://schemas.openxmlformats.org/drawingml/2006/main" xmlns:r="http://schemas.openxmlformats.org/officeDocument/2006/relationships" xmlns:p="http://schemas.openxmlformats.org/presentationml/2006/main">
  <p:tag name="TIMING" val="|39.8|22.5|26.3|23.3|18.2|21.8|23.7|23.2"/>
</p:tagLst>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6E274A72940A1B4A8B3393EAB8D61735" ma:contentTypeVersion="7" ma:contentTypeDescription="Új dokumentum létrehozása." ma:contentTypeScope="" ma:versionID="46c326e170113dafb73fda4b6567a3de">
  <xsd:schema xmlns:xsd="http://www.w3.org/2001/XMLSchema" xmlns:xs="http://www.w3.org/2001/XMLSchema" xmlns:p="http://schemas.microsoft.com/office/2006/metadata/properties" xmlns:ns2="2802c78d-21c3-4a7b-93dc-c553f079c494" xmlns:ns3="bae2fe36-af00-45da-8051-a600712cd064" targetNamespace="http://schemas.microsoft.com/office/2006/metadata/properties" ma:root="true" ma:fieldsID="643504de93a5d495e82f7031e8a99745" ns2:_="" ns3:_="">
    <xsd:import namespace="2802c78d-21c3-4a7b-93dc-c553f079c494"/>
    <xsd:import namespace="bae2fe36-af00-45da-8051-a600712cd06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2c78d-21c3-4a7b-93dc-c553f079c4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ae2fe36-af00-45da-8051-a600712cd064" elementFormDefault="qualified">
    <xsd:import namespace="http://schemas.microsoft.com/office/2006/documentManagement/types"/>
    <xsd:import namespace="http://schemas.microsoft.com/office/infopath/2007/PartnerControls"/>
    <xsd:element name="SharedWithUsers" ma:index="13" nillable="true" ma:displayName="Résztvevők"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Megosztva részletekkel"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9EC608-1810-45FD-8E8E-03982CCB61E8}"/>
</file>

<file path=customXml/itemProps2.xml><?xml version="1.0" encoding="utf-8"?>
<ds:datastoreItem xmlns:ds="http://schemas.openxmlformats.org/officeDocument/2006/customXml" ds:itemID="{4E64EF3E-8DBD-4E86-BEE2-EFF594CFF086}"/>
</file>

<file path=customXml/itemProps3.xml><?xml version="1.0" encoding="utf-8"?>
<ds:datastoreItem xmlns:ds="http://schemas.openxmlformats.org/officeDocument/2006/customXml" ds:itemID="{1C63274B-0F7E-4575-948A-B26918D90BF5}"/>
</file>

<file path=docProps/app.xml><?xml version="1.0" encoding="utf-8"?>
<Properties xmlns="http://schemas.openxmlformats.org/officeDocument/2006/extended-properties" xmlns:vt="http://schemas.openxmlformats.org/officeDocument/2006/docPropsVTypes">
  <Template>Office Theme</Template>
  <TotalTime>17014</TotalTime>
  <Words>2968</Words>
  <Application>Microsoft Office PowerPoint</Application>
  <PresentationFormat>Diavetítés a képernyőre (4:3 oldalarány)</PresentationFormat>
  <Paragraphs>609</Paragraphs>
  <Slides>20</Slides>
  <Notes>20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20</vt:i4>
      </vt:variant>
    </vt:vector>
  </HeadingPairs>
  <TitlesOfParts>
    <vt:vector size="26" baseType="lpstr">
      <vt:lpstr>Arial</vt:lpstr>
      <vt:lpstr>Arial Unicode MS</vt:lpstr>
      <vt:lpstr>Calibri</vt:lpstr>
      <vt:lpstr>Calibri Light</vt:lpstr>
      <vt:lpstr>Times New Roman</vt:lpstr>
      <vt:lpstr>Office-téma</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Gregorics Tibor</dc:creator>
  <cp:lastModifiedBy>Gregorics Tibor</cp:lastModifiedBy>
  <cp:revision>2317</cp:revision>
  <dcterms:created xsi:type="dcterms:W3CDTF">2017-06-25T07:49:46Z</dcterms:created>
  <dcterms:modified xsi:type="dcterms:W3CDTF">2021-12-23T09:34:28Z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0x0101006E274A72940A1B4A8B3393EAB8D61735</vt:lpwstr>
  </property>
</Properties>
</file>