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72" r:id="rId2"/>
    <p:sldId id="624" r:id="rId3"/>
    <p:sldId id="623" r:id="rId4"/>
    <p:sldId id="625" r:id="rId5"/>
    <p:sldId id="594" r:id="rId6"/>
    <p:sldId id="601" r:id="rId7"/>
    <p:sldId id="603" r:id="rId8"/>
    <p:sldId id="598" r:id="rId9"/>
    <p:sldId id="602" r:id="rId10"/>
    <p:sldId id="616" r:id="rId11"/>
    <p:sldId id="270" r:id="rId12"/>
    <p:sldId id="629" r:id="rId13"/>
    <p:sldId id="630" r:id="rId14"/>
    <p:sldId id="626" r:id="rId15"/>
    <p:sldId id="273" r:id="rId16"/>
    <p:sldId id="627" r:id="rId17"/>
    <p:sldId id="28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CC"/>
    <a:srgbClr val="FFCCCC"/>
    <a:srgbClr val="009999"/>
    <a:srgbClr val="FF99CC"/>
    <a:srgbClr val="FFFF99"/>
    <a:srgbClr val="CC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1" autoAdjust="0"/>
    <p:restoredTop sz="94452" autoAdjust="0"/>
  </p:normalViewPr>
  <p:slideViewPr>
    <p:cSldViewPr snapToGrid="0">
      <p:cViewPr varScale="1">
        <p:scale>
          <a:sx n="108" d="100"/>
          <a:sy n="108" d="100"/>
        </p:scale>
        <p:origin x="1584" y="108"/>
      </p:cViewPr>
      <p:guideLst/>
    </p:cSldViewPr>
  </p:slideViewPr>
  <p:notesTextViewPr>
    <p:cViewPr>
      <p:scale>
        <a:sx n="3" d="2"/>
        <a:sy n="3" d="2"/>
      </p:scale>
      <p:origin x="0" y="0"/>
    </p:cViewPr>
  </p:notesTextViewPr>
  <p:sorterViewPr>
    <p:cViewPr varScale="1">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4F7AC-A827-4517-BFE1-8350645818F0}" type="datetimeFigureOut">
              <a:rPr lang="en-US" smtClean="0"/>
              <a:t>4/9/2022</a:t>
            </a:fld>
            <a:endParaRPr lang="en-US"/>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42200-1BFC-433C-B271-ECDA3A460D85}" type="slidenum">
              <a:rPr lang="en-US" smtClean="0"/>
              <a:t>‹#›</a:t>
            </a:fld>
            <a:endParaRPr lang="en-US"/>
          </a:p>
        </p:txBody>
      </p:sp>
    </p:spTree>
    <p:extLst>
      <p:ext uri="{BB962C8B-B14F-4D97-AF65-F5344CB8AC3E}">
        <p14:creationId xmlns:p14="http://schemas.microsoft.com/office/powerpoint/2010/main" val="127635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5</a:t>
            </a:fld>
            <a:endParaRPr lang="en-US"/>
          </a:p>
        </p:txBody>
      </p:sp>
    </p:spTree>
    <p:extLst>
      <p:ext uri="{BB962C8B-B14F-4D97-AF65-F5344CB8AC3E}">
        <p14:creationId xmlns:p14="http://schemas.microsoft.com/office/powerpoint/2010/main" val="2063565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6</a:t>
            </a:fld>
            <a:endParaRPr lang="en-US"/>
          </a:p>
        </p:txBody>
      </p:sp>
    </p:spTree>
    <p:extLst>
      <p:ext uri="{BB962C8B-B14F-4D97-AF65-F5344CB8AC3E}">
        <p14:creationId xmlns:p14="http://schemas.microsoft.com/office/powerpoint/2010/main" val="2873995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7</a:t>
            </a:fld>
            <a:endParaRPr lang="en-US"/>
          </a:p>
        </p:txBody>
      </p:sp>
    </p:spTree>
    <p:extLst>
      <p:ext uri="{BB962C8B-B14F-4D97-AF65-F5344CB8AC3E}">
        <p14:creationId xmlns:p14="http://schemas.microsoft.com/office/powerpoint/2010/main" val="212996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9B742200-1BFC-433C-B271-ECDA3A460D85}" type="slidenum">
              <a:rPr lang="en-US" smtClean="0"/>
              <a:t>8</a:t>
            </a:fld>
            <a:endParaRPr lang="en-US"/>
          </a:p>
        </p:txBody>
      </p:sp>
    </p:spTree>
    <p:extLst>
      <p:ext uri="{BB962C8B-B14F-4D97-AF65-F5344CB8AC3E}">
        <p14:creationId xmlns:p14="http://schemas.microsoft.com/office/powerpoint/2010/main" val="884056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9</a:t>
            </a:fld>
            <a:endParaRPr lang="en-US"/>
          </a:p>
        </p:txBody>
      </p:sp>
    </p:spTree>
    <p:extLst>
      <p:ext uri="{BB962C8B-B14F-4D97-AF65-F5344CB8AC3E}">
        <p14:creationId xmlns:p14="http://schemas.microsoft.com/office/powerpoint/2010/main" val="2777675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10</a:t>
            </a:fld>
            <a:endParaRPr lang="en-US"/>
          </a:p>
        </p:txBody>
      </p:sp>
    </p:spTree>
    <p:extLst>
      <p:ext uri="{BB962C8B-B14F-4D97-AF65-F5344CB8AC3E}">
        <p14:creationId xmlns:p14="http://schemas.microsoft.com/office/powerpoint/2010/main" val="388728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B98C61AE-3BF7-4468-BF5C-141CA8671D74}" type="datetime1">
              <a:rPr lang="en-US" smtClean="0"/>
              <a:t>4/9/2022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29482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536B760E-A861-4914-ADC6-C7332C3939A4}" type="datetime1">
              <a:rPr lang="en-US" smtClean="0"/>
              <a:t>4/9/2022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385060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B5CA83F-9F57-461C-B702-838EC8000F3C}" type="datetime1">
              <a:rPr lang="en-US" smtClean="0"/>
              <a:t>4/9/2022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243972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951540FA-6388-49E8-9CAD-0863BCD145BC}" type="datetime1">
              <a:rPr lang="en-US" smtClean="0"/>
              <a:t>4/9/2022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317680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Mintaszöveg-stílusok szerkesztése</a:t>
            </a:r>
          </a:p>
        </p:txBody>
      </p:sp>
      <p:sp>
        <p:nvSpPr>
          <p:cNvPr id="4" name="Date Placeholder 3"/>
          <p:cNvSpPr>
            <a:spLocks noGrp="1"/>
          </p:cNvSpPr>
          <p:nvPr>
            <p:ph type="dt" sz="half" idx="10"/>
          </p:nvPr>
        </p:nvSpPr>
        <p:spPr/>
        <p:txBody>
          <a:bodyPr/>
          <a:lstStyle/>
          <a:p>
            <a:fld id="{52325BEA-88FB-44FE-A608-7D8ECD6D795F}" type="datetime1">
              <a:rPr lang="en-US" smtClean="0"/>
              <a:t>4/9/2022</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63567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848681D1-3E6E-4831-90CB-0E4EADD422A5}" type="datetime1">
              <a:rPr lang="en-US" smtClean="0"/>
              <a:t>4/9/2022</a:t>
            </a:fld>
            <a:endParaRPr lang="en-US"/>
          </a:p>
        </p:txBody>
      </p:sp>
      <p:sp>
        <p:nvSpPr>
          <p:cNvPr id="6" name="Footer Placeholder 5"/>
          <p:cNvSpPr>
            <a:spLocks noGrp="1"/>
          </p:cNvSpPr>
          <p:nvPr>
            <p:ph type="ftr" sz="quarter" idx="11"/>
          </p:nvPr>
        </p:nvSpPr>
        <p:spPr/>
        <p:txBody>
          <a:bodyPr/>
          <a:lstStyle/>
          <a:p>
            <a:r>
              <a:rPr lang="hu-HU"/>
              <a:t>Gregorics Tibor: Objektumelvű programozás</a:t>
            </a:r>
            <a:endParaRPr lang="en-US"/>
          </a:p>
        </p:txBody>
      </p:sp>
      <p:sp>
        <p:nvSpPr>
          <p:cNvPr id="7" name="Slide Number Placeholder 6"/>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107264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Mintaszöveg-stílusok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Mintaszöveg-stílusok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FCF515B8-32D2-4960-B318-BAB9F4148C77}" type="datetime1">
              <a:rPr lang="en-US" smtClean="0"/>
              <a:t>4/9/2022</a:t>
            </a:fld>
            <a:endParaRPr lang="en-US"/>
          </a:p>
        </p:txBody>
      </p:sp>
      <p:sp>
        <p:nvSpPr>
          <p:cNvPr id="8" name="Footer Placeholder 7"/>
          <p:cNvSpPr>
            <a:spLocks noGrp="1"/>
          </p:cNvSpPr>
          <p:nvPr>
            <p:ph type="ftr" sz="quarter" idx="11"/>
          </p:nvPr>
        </p:nvSpPr>
        <p:spPr/>
        <p:txBody>
          <a:bodyPr/>
          <a:lstStyle/>
          <a:p>
            <a:r>
              <a:rPr lang="hu-HU"/>
              <a:t>Gregorics Tibor: Objektumelvű programozás</a:t>
            </a:r>
            <a:endParaRPr lang="en-US"/>
          </a:p>
        </p:txBody>
      </p:sp>
      <p:sp>
        <p:nvSpPr>
          <p:cNvPr id="9" name="Slide Number Placeholder 8"/>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92079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2E28C9F6-D0DB-4C18-82D8-154BE594E364}" type="datetime1">
              <a:rPr lang="en-US" smtClean="0"/>
              <a:t>4/9/2022</a:t>
            </a:fld>
            <a:endParaRPr lang="en-US"/>
          </a:p>
        </p:txBody>
      </p:sp>
      <p:sp>
        <p:nvSpPr>
          <p:cNvPr id="4" name="Footer Placeholder 3"/>
          <p:cNvSpPr>
            <a:spLocks noGrp="1"/>
          </p:cNvSpPr>
          <p:nvPr>
            <p:ph type="ftr" sz="quarter" idx="11"/>
          </p:nvPr>
        </p:nvSpPr>
        <p:spPr/>
        <p:txBody>
          <a:bodyPr/>
          <a:lstStyle/>
          <a:p>
            <a:r>
              <a:rPr lang="hu-HU"/>
              <a:t>Gregorics Tibor: Objektumelvű programozás</a:t>
            </a:r>
            <a:endParaRPr lang="en-US"/>
          </a:p>
        </p:txBody>
      </p:sp>
      <p:sp>
        <p:nvSpPr>
          <p:cNvPr id="5" name="Slide Number Placeholder 4"/>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419639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F9ED6-5FF9-4580-800B-6ADF33C83B9E}" type="datetime1">
              <a:rPr lang="en-US" smtClean="0"/>
              <a:t>4/9/2022</a:t>
            </a:fld>
            <a:endParaRPr lang="en-US"/>
          </a:p>
        </p:txBody>
      </p:sp>
      <p:sp>
        <p:nvSpPr>
          <p:cNvPr id="3" name="Footer Placeholder 2"/>
          <p:cNvSpPr>
            <a:spLocks noGrp="1"/>
          </p:cNvSpPr>
          <p:nvPr>
            <p:ph type="ftr" sz="quarter" idx="11"/>
          </p:nvPr>
        </p:nvSpPr>
        <p:spPr/>
        <p:txBody>
          <a:bodyPr/>
          <a:lstStyle/>
          <a:p>
            <a:r>
              <a:rPr lang="hu-HU"/>
              <a:t>Gregorics Tibor: Objektumelvű programozás</a:t>
            </a:r>
            <a:endParaRPr lang="en-US"/>
          </a:p>
        </p:txBody>
      </p:sp>
      <p:sp>
        <p:nvSpPr>
          <p:cNvPr id="4" name="Slide Number Placeholder 3"/>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26198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Mintaszöveg-stílusok szerkesztése</a:t>
            </a:r>
          </a:p>
        </p:txBody>
      </p:sp>
      <p:sp>
        <p:nvSpPr>
          <p:cNvPr id="5" name="Date Placeholder 4"/>
          <p:cNvSpPr>
            <a:spLocks noGrp="1"/>
          </p:cNvSpPr>
          <p:nvPr>
            <p:ph type="dt" sz="half" idx="10"/>
          </p:nvPr>
        </p:nvSpPr>
        <p:spPr/>
        <p:txBody>
          <a:bodyPr/>
          <a:lstStyle/>
          <a:p>
            <a:fld id="{9246A533-AF8D-45AB-ADAF-E78B7CC7D496}" type="datetime1">
              <a:rPr lang="en-US" smtClean="0"/>
              <a:t>4/9/2022</a:t>
            </a:fld>
            <a:endParaRPr lang="en-US"/>
          </a:p>
        </p:txBody>
      </p:sp>
      <p:sp>
        <p:nvSpPr>
          <p:cNvPr id="6" name="Footer Placeholder 5"/>
          <p:cNvSpPr>
            <a:spLocks noGrp="1"/>
          </p:cNvSpPr>
          <p:nvPr>
            <p:ph type="ftr" sz="quarter" idx="11"/>
          </p:nvPr>
        </p:nvSpPr>
        <p:spPr/>
        <p:txBody>
          <a:bodyPr/>
          <a:lstStyle/>
          <a:p>
            <a:r>
              <a:rPr lang="hu-HU"/>
              <a:t>Gregorics Tibor: Objektumelvű programozás</a:t>
            </a:r>
            <a:endParaRPr lang="en-US"/>
          </a:p>
        </p:txBody>
      </p:sp>
      <p:sp>
        <p:nvSpPr>
          <p:cNvPr id="7" name="Slide Number Placeholder 6"/>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422961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Mintaszöveg-stílusok szerkesztése</a:t>
            </a:r>
          </a:p>
        </p:txBody>
      </p:sp>
      <p:sp>
        <p:nvSpPr>
          <p:cNvPr id="5" name="Date Placeholder 4"/>
          <p:cNvSpPr>
            <a:spLocks noGrp="1"/>
          </p:cNvSpPr>
          <p:nvPr>
            <p:ph type="dt" sz="half" idx="10"/>
          </p:nvPr>
        </p:nvSpPr>
        <p:spPr/>
        <p:txBody>
          <a:bodyPr/>
          <a:lstStyle/>
          <a:p>
            <a:fld id="{B78747A3-CFD9-482D-82A2-6DC97C8C23BB}" type="datetime1">
              <a:rPr lang="en-US" smtClean="0"/>
              <a:t>4/9/2022</a:t>
            </a:fld>
            <a:endParaRPr lang="en-US"/>
          </a:p>
        </p:txBody>
      </p:sp>
      <p:sp>
        <p:nvSpPr>
          <p:cNvPr id="6" name="Footer Placeholder 5"/>
          <p:cNvSpPr>
            <a:spLocks noGrp="1"/>
          </p:cNvSpPr>
          <p:nvPr>
            <p:ph type="ftr" sz="quarter" idx="11"/>
          </p:nvPr>
        </p:nvSpPr>
        <p:spPr/>
        <p:txBody>
          <a:bodyPr/>
          <a:lstStyle/>
          <a:p>
            <a:r>
              <a:rPr lang="hu-HU"/>
              <a:t>Gregorics Tibor: Objektumelvű programozás</a:t>
            </a:r>
            <a:endParaRPr lang="en-US"/>
          </a:p>
        </p:txBody>
      </p:sp>
      <p:sp>
        <p:nvSpPr>
          <p:cNvPr id="7" name="Slide Number Placeholder 6"/>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134784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100000">
              <a:schemeClr val="accent6">
                <a:lumMod val="20000"/>
                <a:lumOff val="8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307AE-EB80-4430-A4D7-9FBE3280D54E}" type="datetime1">
              <a:rPr lang="en-US" smtClean="0"/>
              <a:t>4/9/2022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Gregorics Tibor: Objektumelvű programozás</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CF796-8293-4D3B-ADCC-894381A97A1C}" type="slidenum">
              <a:rPr lang="en-US" smtClean="0"/>
              <a:t>‹#›</a:t>
            </a:fld>
            <a:endParaRPr lang="en-US"/>
          </a:p>
        </p:txBody>
      </p:sp>
    </p:spTree>
    <p:extLst>
      <p:ext uri="{BB962C8B-B14F-4D97-AF65-F5344CB8AC3E}">
        <p14:creationId xmlns:p14="http://schemas.microsoft.com/office/powerpoint/2010/main" val="191398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églalap 56">
            <a:extLst>
              <a:ext uri="{FF2B5EF4-FFF2-40B4-BE49-F238E27FC236}">
                <a16:creationId xmlns:a16="http://schemas.microsoft.com/office/drawing/2014/main" id="{8836EAF0-ED83-4501-B4E7-6D8456F366AB}"/>
              </a:ext>
            </a:extLst>
          </p:cNvPr>
          <p:cNvSpPr/>
          <p:nvPr/>
        </p:nvSpPr>
        <p:spPr>
          <a:xfrm>
            <a:off x="4661432" y="3490619"/>
            <a:ext cx="3846318" cy="28311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9" name="Téglalap 38">
            <a:extLst>
              <a:ext uri="{FF2B5EF4-FFF2-40B4-BE49-F238E27FC236}">
                <a16:creationId xmlns:a16="http://schemas.microsoft.com/office/drawing/2014/main" id="{C1C2E20D-7AA1-42FA-A761-25D408689FCA}"/>
              </a:ext>
            </a:extLst>
          </p:cNvPr>
          <p:cNvSpPr/>
          <p:nvPr/>
        </p:nvSpPr>
        <p:spPr>
          <a:xfrm>
            <a:off x="628649" y="2422192"/>
            <a:ext cx="3815059" cy="3899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Téglalap 3">
            <a:extLst>
              <a:ext uri="{FF2B5EF4-FFF2-40B4-BE49-F238E27FC236}">
                <a16:creationId xmlns:a16="http://schemas.microsoft.com/office/drawing/2014/main" id="{712BD5C5-B131-4DFF-8BB9-045366EC6849}"/>
              </a:ext>
            </a:extLst>
          </p:cNvPr>
          <p:cNvSpPr/>
          <p:nvPr/>
        </p:nvSpPr>
        <p:spPr>
          <a:xfrm>
            <a:off x="1743548" y="2625576"/>
            <a:ext cx="1475021" cy="1348178"/>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Személy</a:t>
            </a:r>
          </a:p>
          <a:p>
            <a:r>
              <a:rPr lang="hu-HU" sz="1400" dirty="0">
                <a:solidFill>
                  <a:schemeClr val="tx1"/>
                </a:solidFill>
              </a:rPr>
              <a:t># név : </a:t>
            </a:r>
            <a:r>
              <a:rPr lang="hu-HU" sz="1400" dirty="0" err="1">
                <a:solidFill>
                  <a:schemeClr val="tx1"/>
                </a:solidFill>
              </a:rPr>
              <a:t>string</a:t>
            </a:r>
            <a:endParaRPr lang="hu-HU" sz="1400" dirty="0">
              <a:solidFill>
                <a:schemeClr val="tx1"/>
              </a:solidFill>
            </a:endParaRPr>
          </a:p>
          <a:p>
            <a:r>
              <a:rPr lang="hu-HU" sz="1400" dirty="0">
                <a:solidFill>
                  <a:schemeClr val="tx1"/>
                </a:solidFill>
              </a:rPr>
              <a:t># taj : </a:t>
            </a:r>
            <a:r>
              <a:rPr lang="hu-HU" sz="1400" dirty="0" err="1">
                <a:solidFill>
                  <a:schemeClr val="tx1"/>
                </a:solidFill>
              </a:rPr>
              <a:t>string</a:t>
            </a:r>
            <a:endParaRPr lang="hu-HU" sz="1400" dirty="0">
              <a:solidFill>
                <a:schemeClr val="tx1"/>
              </a:solidFill>
            </a:endParaRPr>
          </a:p>
          <a:p>
            <a:r>
              <a:rPr lang="hu-HU" sz="1400" dirty="0">
                <a:solidFill>
                  <a:schemeClr val="tx1"/>
                </a:solidFill>
              </a:rPr>
              <a:t>&lt;&lt; </a:t>
            </a:r>
            <a:r>
              <a:rPr lang="hu-HU" sz="1400" dirty="0" err="1">
                <a:solidFill>
                  <a:schemeClr val="tx1"/>
                </a:solidFill>
              </a:rPr>
              <a:t>getter</a:t>
            </a:r>
            <a:r>
              <a:rPr lang="hu-HU" sz="1400" dirty="0">
                <a:solidFill>
                  <a:schemeClr val="tx1"/>
                </a:solidFill>
              </a:rPr>
              <a:t> &gt;&gt;</a:t>
            </a:r>
          </a:p>
          <a:p>
            <a:r>
              <a:rPr lang="hu-HU" sz="1400" dirty="0">
                <a:solidFill>
                  <a:schemeClr val="tx1"/>
                </a:solidFill>
              </a:rPr>
              <a:t>+ </a:t>
            </a:r>
            <a:r>
              <a:rPr lang="hu-HU" sz="1400" dirty="0" err="1">
                <a:solidFill>
                  <a:schemeClr val="tx1"/>
                </a:solidFill>
              </a:rPr>
              <a:t>getTaj</a:t>
            </a:r>
            <a:r>
              <a:rPr lang="hu-HU" sz="1400" dirty="0">
                <a:solidFill>
                  <a:schemeClr val="tx1"/>
                </a:solidFill>
              </a:rPr>
              <a:t>() : </a:t>
            </a:r>
            <a:r>
              <a:rPr lang="hu-HU" sz="1400" dirty="0" err="1">
                <a:solidFill>
                  <a:schemeClr val="tx1"/>
                </a:solidFill>
              </a:rPr>
              <a:t>string</a:t>
            </a:r>
            <a:endParaRPr lang="hu-HU" sz="1400" dirty="0">
              <a:solidFill>
                <a:schemeClr val="tx1"/>
              </a:solidFill>
            </a:endParaRPr>
          </a:p>
          <a:p>
            <a:r>
              <a:rPr lang="hu-HU" sz="1400" dirty="0">
                <a:solidFill>
                  <a:schemeClr val="tx1"/>
                </a:solidFill>
              </a:rPr>
              <a:t>+ </a:t>
            </a:r>
            <a:r>
              <a:rPr lang="hu-HU" sz="1400" dirty="0" err="1">
                <a:solidFill>
                  <a:schemeClr val="tx1"/>
                </a:solidFill>
              </a:rPr>
              <a:t>getNév</a:t>
            </a:r>
            <a:r>
              <a:rPr lang="hu-HU" sz="1400" dirty="0">
                <a:solidFill>
                  <a:schemeClr val="tx1"/>
                </a:solidFill>
              </a:rPr>
              <a:t>() : </a:t>
            </a:r>
            <a:r>
              <a:rPr lang="hu-HU" sz="1400" dirty="0" err="1">
                <a:solidFill>
                  <a:schemeClr val="tx1"/>
                </a:solidFill>
              </a:rPr>
              <a:t>string</a:t>
            </a:r>
            <a:r>
              <a:rPr lang="hu-HU" sz="1400" dirty="0">
                <a:solidFill>
                  <a:schemeClr val="tx1"/>
                </a:solidFill>
              </a:rPr>
              <a:t> </a:t>
            </a:r>
          </a:p>
          <a:p>
            <a:pPr algn="ctr"/>
            <a:endParaRPr lang="hu-HU" sz="1600" dirty="0">
              <a:solidFill>
                <a:schemeClr val="tx1"/>
              </a:solidFill>
            </a:endParaRPr>
          </a:p>
        </p:txBody>
      </p:sp>
      <p:sp>
        <p:nvSpPr>
          <p:cNvPr id="5" name="Téglalap 4">
            <a:extLst>
              <a:ext uri="{FF2B5EF4-FFF2-40B4-BE49-F238E27FC236}">
                <a16:creationId xmlns:a16="http://schemas.microsoft.com/office/drawing/2014/main" id="{A414EC26-9134-4B84-A0ED-85CA79BCE656}"/>
              </a:ext>
            </a:extLst>
          </p:cNvPr>
          <p:cNvSpPr/>
          <p:nvPr/>
        </p:nvSpPr>
        <p:spPr>
          <a:xfrm>
            <a:off x="1743548" y="2932980"/>
            <a:ext cx="1475021" cy="42088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6" name="Háromszög 5">
            <a:extLst>
              <a:ext uri="{FF2B5EF4-FFF2-40B4-BE49-F238E27FC236}">
                <a16:creationId xmlns:a16="http://schemas.microsoft.com/office/drawing/2014/main" id="{BAB94344-3B92-49F0-90EE-B0D8997D8C13}"/>
              </a:ext>
            </a:extLst>
          </p:cNvPr>
          <p:cNvSpPr/>
          <p:nvPr/>
        </p:nvSpPr>
        <p:spPr>
          <a:xfrm>
            <a:off x="2411148" y="3988995"/>
            <a:ext cx="139823" cy="123602"/>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 name="Téglalap 6">
            <a:extLst>
              <a:ext uri="{FF2B5EF4-FFF2-40B4-BE49-F238E27FC236}">
                <a16:creationId xmlns:a16="http://schemas.microsoft.com/office/drawing/2014/main" id="{0555879A-F010-49F2-86E4-9B8B36222F91}"/>
              </a:ext>
            </a:extLst>
          </p:cNvPr>
          <p:cNvSpPr/>
          <p:nvPr/>
        </p:nvSpPr>
        <p:spPr>
          <a:xfrm>
            <a:off x="892741" y="4614663"/>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Szerző</a:t>
            </a:r>
          </a:p>
        </p:txBody>
      </p:sp>
      <p:sp>
        <p:nvSpPr>
          <p:cNvPr id="8" name="Téglalap 7">
            <a:extLst>
              <a:ext uri="{FF2B5EF4-FFF2-40B4-BE49-F238E27FC236}">
                <a16:creationId xmlns:a16="http://schemas.microsoft.com/office/drawing/2014/main" id="{EFD4214E-6103-4EF9-A0AA-76607DB52B04}"/>
              </a:ext>
            </a:extLst>
          </p:cNvPr>
          <p:cNvSpPr/>
          <p:nvPr/>
        </p:nvSpPr>
        <p:spPr>
          <a:xfrm>
            <a:off x="2830264" y="4614663"/>
            <a:ext cx="1204325"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Alkalmazott</a:t>
            </a:r>
          </a:p>
          <a:p>
            <a:pPr algn="ctr"/>
            <a:endParaRPr lang="hu-HU" sz="1600" dirty="0">
              <a:solidFill>
                <a:schemeClr val="tx1"/>
              </a:solidFill>
            </a:endParaRPr>
          </a:p>
        </p:txBody>
      </p:sp>
      <p:cxnSp>
        <p:nvCxnSpPr>
          <p:cNvPr id="9" name="Összekötő: szögletes 8">
            <a:extLst>
              <a:ext uri="{FF2B5EF4-FFF2-40B4-BE49-F238E27FC236}">
                <a16:creationId xmlns:a16="http://schemas.microsoft.com/office/drawing/2014/main" id="{47D11524-4CDC-40D1-8517-52592A3E00BE}"/>
              </a:ext>
            </a:extLst>
          </p:cNvPr>
          <p:cNvCxnSpPr>
            <a:cxnSpLocks/>
            <a:stCxn id="7" idx="0"/>
            <a:endCxn id="6" idx="3"/>
          </p:cNvCxnSpPr>
          <p:nvPr/>
        </p:nvCxnSpPr>
        <p:spPr>
          <a:xfrm rot="5400000" flipH="1" flipV="1">
            <a:off x="1722201" y="3855806"/>
            <a:ext cx="502066" cy="101565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Összekötő: szögletes 9">
            <a:extLst>
              <a:ext uri="{FF2B5EF4-FFF2-40B4-BE49-F238E27FC236}">
                <a16:creationId xmlns:a16="http://schemas.microsoft.com/office/drawing/2014/main" id="{4F09B481-BE66-4D8C-849B-031C9D497AF2}"/>
              </a:ext>
            </a:extLst>
          </p:cNvPr>
          <p:cNvCxnSpPr>
            <a:cxnSpLocks/>
            <a:stCxn id="8" idx="0"/>
            <a:endCxn id="6" idx="3"/>
          </p:cNvCxnSpPr>
          <p:nvPr/>
        </p:nvCxnSpPr>
        <p:spPr>
          <a:xfrm rot="16200000" flipV="1">
            <a:off x="2705711" y="3887946"/>
            <a:ext cx="502066" cy="9513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églalap 10">
            <a:extLst>
              <a:ext uri="{FF2B5EF4-FFF2-40B4-BE49-F238E27FC236}">
                <a16:creationId xmlns:a16="http://schemas.microsoft.com/office/drawing/2014/main" id="{1781B570-3E30-4F0C-9969-E3AD51B356D7}"/>
              </a:ext>
            </a:extLst>
          </p:cNvPr>
          <p:cNvSpPr/>
          <p:nvPr/>
        </p:nvSpPr>
        <p:spPr>
          <a:xfrm>
            <a:off x="892741" y="5794283"/>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Könyv</a:t>
            </a:r>
          </a:p>
        </p:txBody>
      </p:sp>
      <p:sp>
        <p:nvSpPr>
          <p:cNvPr id="12" name="Téglalap 11">
            <a:extLst>
              <a:ext uri="{FF2B5EF4-FFF2-40B4-BE49-F238E27FC236}">
                <a16:creationId xmlns:a16="http://schemas.microsoft.com/office/drawing/2014/main" id="{3F2F180C-F3AF-47FC-9ACD-1EE3F14ACCDC}"/>
              </a:ext>
            </a:extLst>
          </p:cNvPr>
          <p:cNvSpPr/>
          <p:nvPr/>
        </p:nvSpPr>
        <p:spPr>
          <a:xfrm>
            <a:off x="2862349" y="5794283"/>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Kiadó</a:t>
            </a:r>
          </a:p>
        </p:txBody>
      </p:sp>
      <p:cxnSp>
        <p:nvCxnSpPr>
          <p:cNvPr id="13" name="Egyenes összekötő 12">
            <a:extLst>
              <a:ext uri="{FF2B5EF4-FFF2-40B4-BE49-F238E27FC236}">
                <a16:creationId xmlns:a16="http://schemas.microsoft.com/office/drawing/2014/main" id="{C9A8EED7-61E5-4645-BF73-E1A1F4645A45}"/>
              </a:ext>
            </a:extLst>
          </p:cNvPr>
          <p:cNvCxnSpPr>
            <a:cxnSpLocks/>
            <a:stCxn id="12" idx="1"/>
            <a:endCxn id="11" idx="3"/>
          </p:cNvCxnSpPr>
          <p:nvPr/>
        </p:nvCxnSpPr>
        <p:spPr>
          <a:xfrm flipH="1">
            <a:off x="2038076" y="5963378"/>
            <a:ext cx="824273"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gyenes összekötő 13">
            <a:extLst>
              <a:ext uri="{FF2B5EF4-FFF2-40B4-BE49-F238E27FC236}">
                <a16:creationId xmlns:a16="http://schemas.microsoft.com/office/drawing/2014/main" id="{F6589187-C06C-44B9-B255-C9429C384C55}"/>
              </a:ext>
            </a:extLst>
          </p:cNvPr>
          <p:cNvCxnSpPr>
            <a:cxnSpLocks/>
            <a:stCxn id="11" idx="0"/>
            <a:endCxn id="7" idx="2"/>
          </p:cNvCxnSpPr>
          <p:nvPr/>
        </p:nvCxnSpPr>
        <p:spPr>
          <a:xfrm flipV="1">
            <a:off x="1465409" y="4952853"/>
            <a:ext cx="0" cy="84143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gyenes összekötő 14">
            <a:extLst>
              <a:ext uri="{FF2B5EF4-FFF2-40B4-BE49-F238E27FC236}">
                <a16:creationId xmlns:a16="http://schemas.microsoft.com/office/drawing/2014/main" id="{16DCD79B-376D-47BB-B28B-ACD251C8A24D}"/>
              </a:ext>
            </a:extLst>
          </p:cNvPr>
          <p:cNvCxnSpPr>
            <a:cxnSpLocks/>
            <a:stCxn id="12" idx="0"/>
            <a:endCxn id="8" idx="2"/>
          </p:cNvCxnSpPr>
          <p:nvPr/>
        </p:nvCxnSpPr>
        <p:spPr>
          <a:xfrm flipH="1" flipV="1">
            <a:off x="3432427" y="4952853"/>
            <a:ext cx="2590" cy="84143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Háromszög 15">
            <a:extLst>
              <a:ext uri="{FF2B5EF4-FFF2-40B4-BE49-F238E27FC236}">
                <a16:creationId xmlns:a16="http://schemas.microsoft.com/office/drawing/2014/main" id="{4713DC2C-C508-4555-980F-6E6622D2914B}"/>
              </a:ext>
            </a:extLst>
          </p:cNvPr>
          <p:cNvSpPr/>
          <p:nvPr/>
        </p:nvSpPr>
        <p:spPr>
          <a:xfrm rot="10800000">
            <a:off x="1328253" y="5326195"/>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Szövegdoboz 16">
            <a:extLst>
              <a:ext uri="{FF2B5EF4-FFF2-40B4-BE49-F238E27FC236}">
                <a16:creationId xmlns:a16="http://schemas.microsoft.com/office/drawing/2014/main" id="{DD519A1C-FE50-4E8A-93D7-3EAE76D7A506}"/>
              </a:ext>
            </a:extLst>
          </p:cNvPr>
          <p:cNvSpPr txBox="1"/>
          <p:nvPr/>
        </p:nvSpPr>
        <p:spPr>
          <a:xfrm>
            <a:off x="1065836" y="5194378"/>
            <a:ext cx="308511" cy="338554"/>
          </a:xfrm>
          <a:prstGeom prst="rect">
            <a:avLst/>
          </a:prstGeom>
          <a:noFill/>
        </p:spPr>
        <p:txBody>
          <a:bodyPr wrap="square" rtlCol="0">
            <a:spAutoFit/>
          </a:bodyPr>
          <a:lstStyle/>
          <a:p>
            <a:pPr algn="ctr"/>
            <a:r>
              <a:rPr lang="hu-HU" sz="1600" dirty="0"/>
              <a:t>ír</a:t>
            </a:r>
          </a:p>
        </p:txBody>
      </p:sp>
      <p:sp>
        <p:nvSpPr>
          <p:cNvPr id="18" name="Háromszög 17">
            <a:extLst>
              <a:ext uri="{FF2B5EF4-FFF2-40B4-BE49-F238E27FC236}">
                <a16:creationId xmlns:a16="http://schemas.microsoft.com/office/drawing/2014/main" id="{4592C71B-1661-4D28-A46B-4902238C66C6}"/>
              </a:ext>
            </a:extLst>
          </p:cNvPr>
          <p:cNvSpPr/>
          <p:nvPr/>
        </p:nvSpPr>
        <p:spPr>
          <a:xfrm>
            <a:off x="3277570" y="5326195"/>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Szövegdoboz 18">
            <a:extLst>
              <a:ext uri="{FF2B5EF4-FFF2-40B4-BE49-F238E27FC236}">
                <a16:creationId xmlns:a16="http://schemas.microsoft.com/office/drawing/2014/main" id="{BCE23696-8D58-4F8D-8951-7AAFB2DB0E6F}"/>
              </a:ext>
            </a:extLst>
          </p:cNvPr>
          <p:cNvSpPr txBox="1"/>
          <p:nvPr/>
        </p:nvSpPr>
        <p:spPr>
          <a:xfrm>
            <a:off x="2335359" y="5175697"/>
            <a:ext cx="1015652" cy="338554"/>
          </a:xfrm>
          <a:prstGeom prst="rect">
            <a:avLst/>
          </a:prstGeom>
          <a:noFill/>
        </p:spPr>
        <p:txBody>
          <a:bodyPr wrap="square" rtlCol="0">
            <a:spAutoFit/>
          </a:bodyPr>
          <a:lstStyle/>
          <a:p>
            <a:pPr algn="ctr"/>
            <a:r>
              <a:rPr lang="hu-HU" sz="1600" dirty="0"/>
              <a:t>alkalmaz</a:t>
            </a:r>
          </a:p>
        </p:txBody>
      </p:sp>
      <p:sp>
        <p:nvSpPr>
          <p:cNvPr id="20" name="Háromszög 19">
            <a:extLst>
              <a:ext uri="{FF2B5EF4-FFF2-40B4-BE49-F238E27FC236}">
                <a16:creationId xmlns:a16="http://schemas.microsoft.com/office/drawing/2014/main" id="{29B36820-EE07-4C62-BA2D-919A16D6E23F}"/>
              </a:ext>
            </a:extLst>
          </p:cNvPr>
          <p:cNvSpPr/>
          <p:nvPr/>
        </p:nvSpPr>
        <p:spPr>
          <a:xfrm rot="16200000">
            <a:off x="2231295" y="5817060"/>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Szövegdoboz 20">
            <a:extLst>
              <a:ext uri="{FF2B5EF4-FFF2-40B4-BE49-F238E27FC236}">
                <a16:creationId xmlns:a16="http://schemas.microsoft.com/office/drawing/2014/main" id="{A50438EC-35C4-42F3-8761-0240607C9813}"/>
              </a:ext>
            </a:extLst>
          </p:cNvPr>
          <p:cNvSpPr txBox="1"/>
          <p:nvPr/>
        </p:nvSpPr>
        <p:spPr>
          <a:xfrm>
            <a:off x="2214372" y="5688326"/>
            <a:ext cx="655873" cy="338554"/>
          </a:xfrm>
          <a:prstGeom prst="rect">
            <a:avLst/>
          </a:prstGeom>
          <a:noFill/>
        </p:spPr>
        <p:txBody>
          <a:bodyPr wrap="square" rtlCol="0">
            <a:spAutoFit/>
          </a:bodyPr>
          <a:lstStyle/>
          <a:p>
            <a:pPr algn="ctr"/>
            <a:r>
              <a:rPr lang="hu-HU" sz="1600" dirty="0"/>
              <a:t>kiad</a:t>
            </a:r>
          </a:p>
        </p:txBody>
      </p:sp>
      <p:sp>
        <p:nvSpPr>
          <p:cNvPr id="26" name="Téglalap 25">
            <a:extLst>
              <a:ext uri="{FF2B5EF4-FFF2-40B4-BE49-F238E27FC236}">
                <a16:creationId xmlns:a16="http://schemas.microsoft.com/office/drawing/2014/main" id="{DDAB2D23-281F-46B0-AAB4-C0C64703D719}"/>
              </a:ext>
            </a:extLst>
          </p:cNvPr>
          <p:cNvSpPr/>
          <p:nvPr/>
        </p:nvSpPr>
        <p:spPr>
          <a:xfrm>
            <a:off x="4734142" y="3673986"/>
            <a:ext cx="1119439" cy="32539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Személy</a:t>
            </a:r>
          </a:p>
        </p:txBody>
      </p:sp>
      <p:cxnSp>
        <p:nvCxnSpPr>
          <p:cNvPr id="30" name="Egyenes összekötő 29">
            <a:extLst>
              <a:ext uri="{FF2B5EF4-FFF2-40B4-BE49-F238E27FC236}">
                <a16:creationId xmlns:a16="http://schemas.microsoft.com/office/drawing/2014/main" id="{0E0CB4C5-4C61-4B5B-8D95-59FE57958852}"/>
              </a:ext>
            </a:extLst>
          </p:cNvPr>
          <p:cNvCxnSpPr>
            <a:cxnSpLocks/>
            <a:stCxn id="26" idx="3"/>
            <a:endCxn id="36" idx="1"/>
          </p:cNvCxnSpPr>
          <p:nvPr/>
        </p:nvCxnSpPr>
        <p:spPr>
          <a:xfrm>
            <a:off x="5853581" y="3836684"/>
            <a:ext cx="6636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églalap 35">
            <a:extLst>
              <a:ext uri="{FF2B5EF4-FFF2-40B4-BE49-F238E27FC236}">
                <a16:creationId xmlns:a16="http://schemas.microsoft.com/office/drawing/2014/main" id="{6E7BA35C-8AA4-4BAE-82EC-5E90815428D5}"/>
              </a:ext>
            </a:extLst>
          </p:cNvPr>
          <p:cNvSpPr/>
          <p:nvPr/>
        </p:nvSpPr>
        <p:spPr>
          <a:xfrm>
            <a:off x="6517222" y="3673986"/>
            <a:ext cx="1236983" cy="32539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Foglalkozás</a:t>
            </a:r>
          </a:p>
        </p:txBody>
      </p:sp>
      <p:sp>
        <p:nvSpPr>
          <p:cNvPr id="48" name="Háromszög 47">
            <a:extLst>
              <a:ext uri="{FF2B5EF4-FFF2-40B4-BE49-F238E27FC236}">
                <a16:creationId xmlns:a16="http://schemas.microsoft.com/office/drawing/2014/main" id="{7B43B3EF-D270-4766-BA1C-9F0AB8F648AC}"/>
              </a:ext>
            </a:extLst>
          </p:cNvPr>
          <p:cNvSpPr/>
          <p:nvPr/>
        </p:nvSpPr>
        <p:spPr>
          <a:xfrm>
            <a:off x="7065895" y="4012177"/>
            <a:ext cx="139823" cy="123602"/>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49" name="Téglalap 48">
            <a:extLst>
              <a:ext uri="{FF2B5EF4-FFF2-40B4-BE49-F238E27FC236}">
                <a16:creationId xmlns:a16="http://schemas.microsoft.com/office/drawing/2014/main" id="{E40B36EC-B0D2-40BD-A8C2-12780F9C7C78}"/>
              </a:ext>
            </a:extLst>
          </p:cNvPr>
          <p:cNvSpPr/>
          <p:nvPr/>
        </p:nvSpPr>
        <p:spPr>
          <a:xfrm>
            <a:off x="5276873" y="4637981"/>
            <a:ext cx="1261872"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Szerző</a:t>
            </a:r>
          </a:p>
        </p:txBody>
      </p:sp>
      <p:sp>
        <p:nvSpPr>
          <p:cNvPr id="50" name="Téglalap 49">
            <a:extLst>
              <a:ext uri="{FF2B5EF4-FFF2-40B4-BE49-F238E27FC236}">
                <a16:creationId xmlns:a16="http://schemas.microsoft.com/office/drawing/2014/main" id="{5DA8162B-2B3C-4C31-A86D-C706B74705F8}"/>
              </a:ext>
            </a:extLst>
          </p:cNvPr>
          <p:cNvSpPr/>
          <p:nvPr/>
        </p:nvSpPr>
        <p:spPr>
          <a:xfrm>
            <a:off x="7195990" y="4637844"/>
            <a:ext cx="1236983"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Alkalmazott</a:t>
            </a:r>
          </a:p>
          <a:p>
            <a:pPr algn="ctr"/>
            <a:endParaRPr lang="hu-HU" sz="1600" dirty="0">
              <a:solidFill>
                <a:schemeClr val="tx1"/>
              </a:solidFill>
            </a:endParaRPr>
          </a:p>
        </p:txBody>
      </p:sp>
      <p:cxnSp>
        <p:nvCxnSpPr>
          <p:cNvPr id="51" name="Összekötő: szögletes 50">
            <a:extLst>
              <a:ext uri="{FF2B5EF4-FFF2-40B4-BE49-F238E27FC236}">
                <a16:creationId xmlns:a16="http://schemas.microsoft.com/office/drawing/2014/main" id="{712124D2-034F-4A10-86E8-083C8E17B1A1}"/>
              </a:ext>
            </a:extLst>
          </p:cNvPr>
          <p:cNvCxnSpPr>
            <a:cxnSpLocks/>
            <a:stCxn id="49" idx="0"/>
            <a:endCxn id="48" idx="3"/>
          </p:cNvCxnSpPr>
          <p:nvPr/>
        </p:nvCxnSpPr>
        <p:spPr>
          <a:xfrm rot="5400000" flipH="1" flipV="1">
            <a:off x="6270707" y="3772881"/>
            <a:ext cx="502202" cy="122799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Összekötő: szögletes 51">
            <a:extLst>
              <a:ext uri="{FF2B5EF4-FFF2-40B4-BE49-F238E27FC236}">
                <a16:creationId xmlns:a16="http://schemas.microsoft.com/office/drawing/2014/main" id="{BA26FE92-9DC8-4622-B1BD-B65330AE64F1}"/>
              </a:ext>
            </a:extLst>
          </p:cNvPr>
          <p:cNvCxnSpPr>
            <a:cxnSpLocks/>
            <a:stCxn id="50" idx="0"/>
            <a:endCxn id="48" idx="3"/>
          </p:cNvCxnSpPr>
          <p:nvPr/>
        </p:nvCxnSpPr>
        <p:spPr>
          <a:xfrm rot="16200000" flipV="1">
            <a:off x="7224113" y="4047474"/>
            <a:ext cx="502065" cy="67867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Szövegdoboz 52">
            <a:extLst>
              <a:ext uri="{FF2B5EF4-FFF2-40B4-BE49-F238E27FC236}">
                <a16:creationId xmlns:a16="http://schemas.microsoft.com/office/drawing/2014/main" id="{2071CD47-E676-4174-BC91-B779A7275675}"/>
              </a:ext>
            </a:extLst>
          </p:cNvPr>
          <p:cNvSpPr txBox="1"/>
          <p:nvPr/>
        </p:nvSpPr>
        <p:spPr>
          <a:xfrm>
            <a:off x="6272685" y="3578740"/>
            <a:ext cx="261610" cy="276999"/>
          </a:xfrm>
          <a:prstGeom prst="rect">
            <a:avLst/>
          </a:prstGeom>
          <a:noFill/>
        </p:spPr>
        <p:txBody>
          <a:bodyPr wrap="none" rtlCol="0">
            <a:spAutoFit/>
          </a:bodyPr>
          <a:lstStyle/>
          <a:p>
            <a:pPr algn="ctr"/>
            <a:r>
              <a:rPr lang="hu-HU" baseline="-10000" dirty="0"/>
              <a:t>*</a:t>
            </a:r>
          </a:p>
        </p:txBody>
      </p:sp>
      <p:sp>
        <p:nvSpPr>
          <p:cNvPr id="54" name="Szövegdoboz 53">
            <a:extLst>
              <a:ext uri="{FF2B5EF4-FFF2-40B4-BE49-F238E27FC236}">
                <a16:creationId xmlns:a16="http://schemas.microsoft.com/office/drawing/2014/main" id="{E45F2FEA-EEFE-481E-9428-2E5F94AB122B}"/>
              </a:ext>
            </a:extLst>
          </p:cNvPr>
          <p:cNvSpPr txBox="1"/>
          <p:nvPr/>
        </p:nvSpPr>
        <p:spPr>
          <a:xfrm>
            <a:off x="5925827" y="3793533"/>
            <a:ext cx="663641" cy="338554"/>
          </a:xfrm>
          <a:prstGeom prst="rect">
            <a:avLst/>
          </a:prstGeom>
          <a:noFill/>
        </p:spPr>
        <p:txBody>
          <a:bodyPr wrap="square" rtlCol="0">
            <a:spAutoFit/>
          </a:bodyPr>
          <a:lstStyle/>
          <a:p>
            <a:pPr algn="ctr"/>
            <a:r>
              <a:rPr lang="hu-HU" sz="1600" dirty="0"/>
              <a:t>állás</a:t>
            </a:r>
          </a:p>
        </p:txBody>
      </p:sp>
      <p:sp>
        <p:nvSpPr>
          <p:cNvPr id="38" name="Text Box 103">
            <a:extLst>
              <a:ext uri="{FF2B5EF4-FFF2-40B4-BE49-F238E27FC236}">
                <a16:creationId xmlns:a16="http://schemas.microsoft.com/office/drawing/2014/main" id="{3F19DF2B-7BF2-4257-9220-EB681B2DE8B1}"/>
              </a:ext>
            </a:extLst>
          </p:cNvPr>
          <p:cNvSpPr txBox="1">
            <a:spLocks noChangeArrowheads="1"/>
          </p:cNvSpPr>
          <p:nvPr/>
        </p:nvSpPr>
        <p:spPr bwMode="auto">
          <a:xfrm>
            <a:off x="628649" y="1107811"/>
            <a:ext cx="7886700" cy="1200329"/>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t>A könyveknek legalább egy szerzője van és pontosan egy kiadó adja ki. Egy kiadó legalább egy könyvet kiad. A kiadó legalább egy alkalmazottat foglalkoztat. Egy alkalmazottat pontosan egy kiadó alkalmaz. Az alkalmazottak is, a szerzők is személyek (név, TAJ kártya), és nincs olyan szerző, aki kiadói alkalmazott lenne. </a:t>
            </a:r>
          </a:p>
        </p:txBody>
      </p:sp>
      <p:sp>
        <p:nvSpPr>
          <p:cNvPr id="27" name="Élőláb helye 26">
            <a:extLst>
              <a:ext uri="{FF2B5EF4-FFF2-40B4-BE49-F238E27FC236}">
                <a16:creationId xmlns:a16="http://schemas.microsoft.com/office/drawing/2014/main" id="{45632ABE-C966-4CF8-A8A6-49F2DBCB0C05}"/>
              </a:ext>
            </a:extLst>
          </p:cNvPr>
          <p:cNvSpPr>
            <a:spLocks noGrp="1"/>
          </p:cNvSpPr>
          <p:nvPr>
            <p:ph type="ftr" sz="quarter" idx="11"/>
          </p:nvPr>
        </p:nvSpPr>
        <p:spPr/>
        <p:txBody>
          <a:bodyPr/>
          <a:lstStyle/>
          <a:p>
            <a:r>
              <a:rPr lang="hu-HU"/>
              <a:t>Gregorics Tibor: Objektumelvű programozás</a:t>
            </a:r>
            <a:endParaRPr lang="en-US"/>
          </a:p>
        </p:txBody>
      </p:sp>
      <p:sp>
        <p:nvSpPr>
          <p:cNvPr id="28" name="Dia számának helye 27">
            <a:extLst>
              <a:ext uri="{FF2B5EF4-FFF2-40B4-BE49-F238E27FC236}">
                <a16:creationId xmlns:a16="http://schemas.microsoft.com/office/drawing/2014/main" id="{E9757791-B8F9-465A-9D04-58377645EA68}"/>
              </a:ext>
            </a:extLst>
          </p:cNvPr>
          <p:cNvSpPr>
            <a:spLocks noGrp="1"/>
          </p:cNvSpPr>
          <p:nvPr>
            <p:ph type="sldNum" sz="quarter" idx="12"/>
          </p:nvPr>
        </p:nvSpPr>
        <p:spPr/>
        <p:txBody>
          <a:bodyPr/>
          <a:lstStyle/>
          <a:p>
            <a:fld id="{34CCF796-8293-4D3B-ADCC-894381A97A1C}" type="slidenum">
              <a:rPr lang="en-US" smtClean="0"/>
              <a:t>1</a:t>
            </a:fld>
            <a:endParaRPr lang="en-US"/>
          </a:p>
        </p:txBody>
      </p:sp>
      <p:sp>
        <p:nvSpPr>
          <p:cNvPr id="35" name="Szövegdoboz 34">
            <a:extLst>
              <a:ext uri="{FF2B5EF4-FFF2-40B4-BE49-F238E27FC236}">
                <a16:creationId xmlns:a16="http://schemas.microsoft.com/office/drawing/2014/main" id="{2EC2AD3D-1E7D-4D0F-B890-85F77397DF6A}"/>
              </a:ext>
            </a:extLst>
          </p:cNvPr>
          <p:cNvSpPr txBox="1"/>
          <p:nvPr/>
        </p:nvSpPr>
        <p:spPr>
          <a:xfrm>
            <a:off x="3378763" y="4900361"/>
            <a:ext cx="494046" cy="338554"/>
          </a:xfrm>
          <a:prstGeom prst="rect">
            <a:avLst/>
          </a:prstGeom>
          <a:noFill/>
        </p:spPr>
        <p:txBody>
          <a:bodyPr wrap="none" rtlCol="0">
            <a:spAutoFit/>
          </a:bodyPr>
          <a:lstStyle/>
          <a:p>
            <a:r>
              <a:rPr lang="hu-HU" sz="1600" dirty="0"/>
              <a:t>1..*</a:t>
            </a:r>
          </a:p>
        </p:txBody>
      </p:sp>
      <p:sp>
        <p:nvSpPr>
          <p:cNvPr id="47" name="Szövegdoboz 46">
            <a:extLst>
              <a:ext uri="{FF2B5EF4-FFF2-40B4-BE49-F238E27FC236}">
                <a16:creationId xmlns:a16="http://schemas.microsoft.com/office/drawing/2014/main" id="{B39E106E-3E65-40E9-96E9-4625FE3F4EBC}"/>
              </a:ext>
            </a:extLst>
          </p:cNvPr>
          <p:cNvSpPr txBox="1"/>
          <p:nvPr/>
        </p:nvSpPr>
        <p:spPr>
          <a:xfrm>
            <a:off x="1445220" y="4915078"/>
            <a:ext cx="494046" cy="338554"/>
          </a:xfrm>
          <a:prstGeom prst="rect">
            <a:avLst/>
          </a:prstGeom>
          <a:noFill/>
        </p:spPr>
        <p:txBody>
          <a:bodyPr wrap="none" rtlCol="0">
            <a:spAutoFit/>
          </a:bodyPr>
          <a:lstStyle/>
          <a:p>
            <a:r>
              <a:rPr lang="hu-HU" sz="1600" dirty="0"/>
              <a:t>1..*</a:t>
            </a:r>
          </a:p>
        </p:txBody>
      </p:sp>
      <p:sp>
        <p:nvSpPr>
          <p:cNvPr id="55" name="Szövegdoboz 54">
            <a:extLst>
              <a:ext uri="{FF2B5EF4-FFF2-40B4-BE49-F238E27FC236}">
                <a16:creationId xmlns:a16="http://schemas.microsoft.com/office/drawing/2014/main" id="{36D6EDEF-2EE3-400D-9DCF-D71F0D07D02C}"/>
              </a:ext>
            </a:extLst>
          </p:cNvPr>
          <p:cNvSpPr txBox="1"/>
          <p:nvPr/>
        </p:nvSpPr>
        <p:spPr>
          <a:xfrm>
            <a:off x="1983314" y="5918250"/>
            <a:ext cx="494046" cy="338554"/>
          </a:xfrm>
          <a:prstGeom prst="rect">
            <a:avLst/>
          </a:prstGeom>
          <a:noFill/>
        </p:spPr>
        <p:txBody>
          <a:bodyPr wrap="none" rtlCol="0">
            <a:spAutoFit/>
          </a:bodyPr>
          <a:lstStyle/>
          <a:p>
            <a:r>
              <a:rPr lang="hu-HU" sz="1600" dirty="0"/>
              <a:t>1..*</a:t>
            </a:r>
          </a:p>
        </p:txBody>
      </p:sp>
      <p:sp>
        <p:nvSpPr>
          <p:cNvPr id="56" name="Szövegdoboz 55">
            <a:extLst>
              <a:ext uri="{FF2B5EF4-FFF2-40B4-BE49-F238E27FC236}">
                <a16:creationId xmlns:a16="http://schemas.microsoft.com/office/drawing/2014/main" id="{CAA66F9A-0CE2-45E4-9648-6B64136A6541}"/>
              </a:ext>
            </a:extLst>
          </p:cNvPr>
          <p:cNvSpPr txBox="1"/>
          <p:nvPr/>
        </p:nvSpPr>
        <p:spPr>
          <a:xfrm>
            <a:off x="1479441" y="5546339"/>
            <a:ext cx="287258" cy="338554"/>
          </a:xfrm>
          <a:prstGeom prst="rect">
            <a:avLst/>
          </a:prstGeom>
          <a:noFill/>
        </p:spPr>
        <p:txBody>
          <a:bodyPr wrap="none" rtlCol="0">
            <a:spAutoFit/>
          </a:bodyPr>
          <a:lstStyle/>
          <a:p>
            <a:r>
              <a:rPr lang="hu-HU" sz="1600" dirty="0"/>
              <a:t>*</a:t>
            </a:r>
          </a:p>
        </p:txBody>
      </p:sp>
      <p:sp>
        <p:nvSpPr>
          <p:cNvPr id="40" name="Szövegdoboz 39">
            <a:extLst>
              <a:ext uri="{FF2B5EF4-FFF2-40B4-BE49-F238E27FC236}">
                <a16:creationId xmlns:a16="http://schemas.microsoft.com/office/drawing/2014/main" id="{A70E5215-76C2-4EDE-9FDC-FC5E112FB50B}"/>
              </a:ext>
            </a:extLst>
          </p:cNvPr>
          <p:cNvSpPr txBox="1"/>
          <p:nvPr/>
        </p:nvSpPr>
        <p:spPr>
          <a:xfrm>
            <a:off x="4661431" y="2437715"/>
            <a:ext cx="3853917" cy="923330"/>
          </a:xfrm>
          <a:prstGeom prst="rect">
            <a:avLst/>
          </a:prstGeom>
          <a:solidFill>
            <a:schemeClr val="accent4">
              <a:lumMod val="20000"/>
              <a:lumOff val="80000"/>
            </a:schemeClr>
          </a:solidFill>
          <a:ln>
            <a:solidFill>
              <a:schemeClr val="tx1"/>
            </a:solidFill>
          </a:ln>
        </p:spPr>
        <p:txBody>
          <a:bodyPr wrap="square" rtlCol="0">
            <a:spAutoFit/>
          </a:bodyPr>
          <a:lstStyle/>
          <a:p>
            <a:r>
              <a:rPr lang="hu-HU" sz="1800" dirty="0"/>
              <a:t>Változtatni kell, ha biztosítani akarjuk azt, hogy </a:t>
            </a:r>
            <a:r>
              <a:rPr lang="hu-HU" dirty="0"/>
              <a:t>egyszerre lehessen valaki szerző </a:t>
            </a:r>
            <a:r>
              <a:rPr lang="hu-HU" sz="1800" dirty="0"/>
              <a:t>és kiadóknak alkalmazottja is. </a:t>
            </a:r>
          </a:p>
        </p:txBody>
      </p:sp>
      <p:sp>
        <p:nvSpPr>
          <p:cNvPr id="41" name="Cím 1">
            <a:extLst>
              <a:ext uri="{FF2B5EF4-FFF2-40B4-BE49-F238E27FC236}">
                <a16:creationId xmlns:a16="http://schemas.microsoft.com/office/drawing/2014/main" id="{784FD116-A114-4A57-BB84-73A9EE170B00}"/>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Könyvkiadás</a:t>
            </a:r>
            <a:endParaRPr lang="en-US" dirty="0"/>
          </a:p>
        </p:txBody>
      </p:sp>
      <p:sp>
        <p:nvSpPr>
          <p:cNvPr id="43" name="Téglalap 42">
            <a:extLst>
              <a:ext uri="{FF2B5EF4-FFF2-40B4-BE49-F238E27FC236}">
                <a16:creationId xmlns:a16="http://schemas.microsoft.com/office/drawing/2014/main" id="{3CBB2C10-DB09-4758-A149-283F27900C98}"/>
              </a:ext>
            </a:extLst>
          </p:cNvPr>
          <p:cNvSpPr/>
          <p:nvPr/>
        </p:nvSpPr>
        <p:spPr>
          <a:xfrm>
            <a:off x="5335141" y="5819981"/>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Könyv</a:t>
            </a:r>
          </a:p>
        </p:txBody>
      </p:sp>
      <p:sp>
        <p:nvSpPr>
          <p:cNvPr id="44" name="Téglalap 43">
            <a:extLst>
              <a:ext uri="{FF2B5EF4-FFF2-40B4-BE49-F238E27FC236}">
                <a16:creationId xmlns:a16="http://schemas.microsoft.com/office/drawing/2014/main" id="{2926A061-5791-46B7-BCA6-2D83013F5B5E}"/>
              </a:ext>
            </a:extLst>
          </p:cNvPr>
          <p:cNvSpPr/>
          <p:nvPr/>
        </p:nvSpPr>
        <p:spPr>
          <a:xfrm>
            <a:off x="7241813" y="5819981"/>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Kiadó</a:t>
            </a:r>
          </a:p>
        </p:txBody>
      </p:sp>
      <p:cxnSp>
        <p:nvCxnSpPr>
          <p:cNvPr id="45" name="Egyenes összekötő 44">
            <a:extLst>
              <a:ext uri="{FF2B5EF4-FFF2-40B4-BE49-F238E27FC236}">
                <a16:creationId xmlns:a16="http://schemas.microsoft.com/office/drawing/2014/main" id="{4DB47B5E-7A35-4DB5-B0A8-593BDD17E1E5}"/>
              </a:ext>
            </a:extLst>
          </p:cNvPr>
          <p:cNvCxnSpPr>
            <a:cxnSpLocks/>
            <a:stCxn id="44" idx="1"/>
            <a:endCxn id="43" idx="3"/>
          </p:cNvCxnSpPr>
          <p:nvPr/>
        </p:nvCxnSpPr>
        <p:spPr>
          <a:xfrm flipH="1">
            <a:off x="6480477" y="5989076"/>
            <a:ext cx="76133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Egyenes összekötő 45">
            <a:extLst>
              <a:ext uri="{FF2B5EF4-FFF2-40B4-BE49-F238E27FC236}">
                <a16:creationId xmlns:a16="http://schemas.microsoft.com/office/drawing/2014/main" id="{54C9935B-F557-4AB7-9DF9-27F9EAEBC246}"/>
              </a:ext>
            </a:extLst>
          </p:cNvPr>
          <p:cNvCxnSpPr>
            <a:cxnSpLocks/>
            <a:stCxn id="43" idx="0"/>
            <a:endCxn id="49" idx="2"/>
          </p:cNvCxnSpPr>
          <p:nvPr/>
        </p:nvCxnSpPr>
        <p:spPr>
          <a:xfrm flipV="1">
            <a:off x="5907809" y="4976171"/>
            <a:ext cx="0" cy="84381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Egyenes összekötő 57">
            <a:extLst>
              <a:ext uri="{FF2B5EF4-FFF2-40B4-BE49-F238E27FC236}">
                <a16:creationId xmlns:a16="http://schemas.microsoft.com/office/drawing/2014/main" id="{88AC069C-4BEF-4313-8075-D7AF7B44DC66}"/>
              </a:ext>
            </a:extLst>
          </p:cNvPr>
          <p:cNvCxnSpPr>
            <a:cxnSpLocks/>
            <a:stCxn id="44" idx="0"/>
            <a:endCxn id="50" idx="2"/>
          </p:cNvCxnSpPr>
          <p:nvPr/>
        </p:nvCxnSpPr>
        <p:spPr>
          <a:xfrm flipV="1">
            <a:off x="7814481" y="4976034"/>
            <a:ext cx="1" cy="84394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Háromszög 58">
            <a:extLst>
              <a:ext uri="{FF2B5EF4-FFF2-40B4-BE49-F238E27FC236}">
                <a16:creationId xmlns:a16="http://schemas.microsoft.com/office/drawing/2014/main" id="{66352220-6072-4B88-B284-5C6F4CD849C9}"/>
              </a:ext>
            </a:extLst>
          </p:cNvPr>
          <p:cNvSpPr/>
          <p:nvPr/>
        </p:nvSpPr>
        <p:spPr>
          <a:xfrm rot="10800000">
            <a:off x="5770653" y="5351893"/>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0" name="Szövegdoboz 59">
            <a:extLst>
              <a:ext uri="{FF2B5EF4-FFF2-40B4-BE49-F238E27FC236}">
                <a16:creationId xmlns:a16="http://schemas.microsoft.com/office/drawing/2014/main" id="{F0240D90-585D-40D1-BA7A-616E9B6D7929}"/>
              </a:ext>
            </a:extLst>
          </p:cNvPr>
          <p:cNvSpPr txBox="1"/>
          <p:nvPr/>
        </p:nvSpPr>
        <p:spPr>
          <a:xfrm>
            <a:off x="5508236" y="5220076"/>
            <a:ext cx="308511" cy="338554"/>
          </a:xfrm>
          <a:prstGeom prst="rect">
            <a:avLst/>
          </a:prstGeom>
          <a:noFill/>
        </p:spPr>
        <p:txBody>
          <a:bodyPr wrap="square" rtlCol="0">
            <a:spAutoFit/>
          </a:bodyPr>
          <a:lstStyle/>
          <a:p>
            <a:pPr algn="ctr"/>
            <a:r>
              <a:rPr lang="hu-HU" sz="1600" dirty="0"/>
              <a:t>ír</a:t>
            </a:r>
          </a:p>
        </p:txBody>
      </p:sp>
      <p:sp>
        <p:nvSpPr>
          <p:cNvPr id="61" name="Háromszög 60">
            <a:extLst>
              <a:ext uri="{FF2B5EF4-FFF2-40B4-BE49-F238E27FC236}">
                <a16:creationId xmlns:a16="http://schemas.microsoft.com/office/drawing/2014/main" id="{55CDC55F-227A-45C6-B384-DB92E34CC3C1}"/>
              </a:ext>
            </a:extLst>
          </p:cNvPr>
          <p:cNvSpPr/>
          <p:nvPr/>
        </p:nvSpPr>
        <p:spPr>
          <a:xfrm>
            <a:off x="7651803" y="5334170"/>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2" name="Szövegdoboz 61">
            <a:extLst>
              <a:ext uri="{FF2B5EF4-FFF2-40B4-BE49-F238E27FC236}">
                <a16:creationId xmlns:a16="http://schemas.microsoft.com/office/drawing/2014/main" id="{EFEA5B39-F779-41C7-9166-EE78221903DD}"/>
              </a:ext>
            </a:extLst>
          </p:cNvPr>
          <p:cNvSpPr txBox="1"/>
          <p:nvPr/>
        </p:nvSpPr>
        <p:spPr>
          <a:xfrm>
            <a:off x="6777759" y="5201395"/>
            <a:ext cx="1015652" cy="338554"/>
          </a:xfrm>
          <a:prstGeom prst="rect">
            <a:avLst/>
          </a:prstGeom>
          <a:noFill/>
        </p:spPr>
        <p:txBody>
          <a:bodyPr wrap="square" rtlCol="0">
            <a:spAutoFit/>
          </a:bodyPr>
          <a:lstStyle/>
          <a:p>
            <a:pPr algn="ctr"/>
            <a:r>
              <a:rPr lang="hu-HU" sz="1600" dirty="0"/>
              <a:t>alkalmaz</a:t>
            </a:r>
          </a:p>
        </p:txBody>
      </p:sp>
      <p:sp>
        <p:nvSpPr>
          <p:cNvPr id="63" name="Háromszög 62">
            <a:extLst>
              <a:ext uri="{FF2B5EF4-FFF2-40B4-BE49-F238E27FC236}">
                <a16:creationId xmlns:a16="http://schemas.microsoft.com/office/drawing/2014/main" id="{BBC79BDB-9926-4035-8648-4326530959F4}"/>
              </a:ext>
            </a:extLst>
          </p:cNvPr>
          <p:cNvSpPr/>
          <p:nvPr/>
        </p:nvSpPr>
        <p:spPr>
          <a:xfrm rot="16200000">
            <a:off x="6673695" y="5842758"/>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4" name="Szövegdoboz 63">
            <a:extLst>
              <a:ext uri="{FF2B5EF4-FFF2-40B4-BE49-F238E27FC236}">
                <a16:creationId xmlns:a16="http://schemas.microsoft.com/office/drawing/2014/main" id="{678F816C-4325-4096-A9ED-17EA99D22294}"/>
              </a:ext>
            </a:extLst>
          </p:cNvPr>
          <p:cNvSpPr txBox="1"/>
          <p:nvPr/>
        </p:nvSpPr>
        <p:spPr>
          <a:xfrm>
            <a:off x="6656772" y="5714024"/>
            <a:ext cx="655873" cy="338554"/>
          </a:xfrm>
          <a:prstGeom prst="rect">
            <a:avLst/>
          </a:prstGeom>
          <a:noFill/>
        </p:spPr>
        <p:txBody>
          <a:bodyPr wrap="square" rtlCol="0">
            <a:spAutoFit/>
          </a:bodyPr>
          <a:lstStyle/>
          <a:p>
            <a:pPr algn="ctr"/>
            <a:r>
              <a:rPr lang="hu-HU" sz="1600" dirty="0"/>
              <a:t>kiad</a:t>
            </a:r>
          </a:p>
        </p:txBody>
      </p:sp>
      <p:sp>
        <p:nvSpPr>
          <p:cNvPr id="65" name="Szövegdoboz 64">
            <a:extLst>
              <a:ext uri="{FF2B5EF4-FFF2-40B4-BE49-F238E27FC236}">
                <a16:creationId xmlns:a16="http://schemas.microsoft.com/office/drawing/2014/main" id="{FDCF0BDC-3213-4642-8357-4E9D0A033925}"/>
              </a:ext>
            </a:extLst>
          </p:cNvPr>
          <p:cNvSpPr txBox="1"/>
          <p:nvPr/>
        </p:nvSpPr>
        <p:spPr>
          <a:xfrm>
            <a:off x="5887620" y="4940776"/>
            <a:ext cx="494046" cy="338554"/>
          </a:xfrm>
          <a:prstGeom prst="rect">
            <a:avLst/>
          </a:prstGeom>
          <a:noFill/>
        </p:spPr>
        <p:txBody>
          <a:bodyPr wrap="none" rtlCol="0">
            <a:spAutoFit/>
          </a:bodyPr>
          <a:lstStyle/>
          <a:p>
            <a:r>
              <a:rPr lang="hu-HU" sz="1600" dirty="0"/>
              <a:t>1..*</a:t>
            </a:r>
          </a:p>
        </p:txBody>
      </p:sp>
      <p:sp>
        <p:nvSpPr>
          <p:cNvPr id="66" name="Szövegdoboz 65">
            <a:extLst>
              <a:ext uri="{FF2B5EF4-FFF2-40B4-BE49-F238E27FC236}">
                <a16:creationId xmlns:a16="http://schemas.microsoft.com/office/drawing/2014/main" id="{74EF23CB-FFF3-4341-81E3-E2EF70997BFB}"/>
              </a:ext>
            </a:extLst>
          </p:cNvPr>
          <p:cNvSpPr txBox="1"/>
          <p:nvPr/>
        </p:nvSpPr>
        <p:spPr>
          <a:xfrm>
            <a:off x="6425714" y="5943948"/>
            <a:ext cx="494046" cy="338554"/>
          </a:xfrm>
          <a:prstGeom prst="rect">
            <a:avLst/>
          </a:prstGeom>
          <a:noFill/>
        </p:spPr>
        <p:txBody>
          <a:bodyPr wrap="none" rtlCol="0">
            <a:spAutoFit/>
          </a:bodyPr>
          <a:lstStyle/>
          <a:p>
            <a:r>
              <a:rPr lang="hu-HU" sz="1600" dirty="0"/>
              <a:t>1..*</a:t>
            </a:r>
          </a:p>
        </p:txBody>
      </p:sp>
      <p:sp>
        <p:nvSpPr>
          <p:cNvPr id="67" name="Szövegdoboz 66">
            <a:extLst>
              <a:ext uri="{FF2B5EF4-FFF2-40B4-BE49-F238E27FC236}">
                <a16:creationId xmlns:a16="http://schemas.microsoft.com/office/drawing/2014/main" id="{17DD2365-DC38-4A77-990F-0525FFACADD4}"/>
              </a:ext>
            </a:extLst>
          </p:cNvPr>
          <p:cNvSpPr txBox="1"/>
          <p:nvPr/>
        </p:nvSpPr>
        <p:spPr>
          <a:xfrm>
            <a:off x="5921841" y="5572037"/>
            <a:ext cx="287258" cy="338554"/>
          </a:xfrm>
          <a:prstGeom prst="rect">
            <a:avLst/>
          </a:prstGeom>
          <a:noFill/>
        </p:spPr>
        <p:txBody>
          <a:bodyPr wrap="none" rtlCol="0">
            <a:spAutoFit/>
          </a:bodyPr>
          <a:lstStyle/>
          <a:p>
            <a:r>
              <a:rPr lang="hu-HU" sz="1600" dirty="0"/>
              <a:t>*</a:t>
            </a:r>
          </a:p>
        </p:txBody>
      </p:sp>
      <p:sp>
        <p:nvSpPr>
          <p:cNvPr id="68" name="Szövegdoboz 67">
            <a:extLst>
              <a:ext uri="{FF2B5EF4-FFF2-40B4-BE49-F238E27FC236}">
                <a16:creationId xmlns:a16="http://schemas.microsoft.com/office/drawing/2014/main" id="{6955626F-D389-4DDF-8649-6106DE7CFD3B}"/>
              </a:ext>
            </a:extLst>
          </p:cNvPr>
          <p:cNvSpPr txBox="1"/>
          <p:nvPr/>
        </p:nvSpPr>
        <p:spPr>
          <a:xfrm>
            <a:off x="7812212" y="4942341"/>
            <a:ext cx="494046" cy="338554"/>
          </a:xfrm>
          <a:prstGeom prst="rect">
            <a:avLst/>
          </a:prstGeom>
          <a:noFill/>
        </p:spPr>
        <p:txBody>
          <a:bodyPr wrap="none" rtlCol="0">
            <a:spAutoFit/>
          </a:bodyPr>
          <a:lstStyle/>
          <a:p>
            <a:r>
              <a:rPr lang="hu-HU" sz="1600" dirty="0"/>
              <a:t>1..*</a:t>
            </a:r>
          </a:p>
        </p:txBody>
      </p:sp>
    </p:spTree>
    <p:extLst>
      <p:ext uri="{BB962C8B-B14F-4D97-AF65-F5344CB8AC3E}">
        <p14:creationId xmlns:p14="http://schemas.microsoft.com/office/powerpoint/2010/main" val="136271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linds(horizontal)">
                                      <p:cBhvr>
                                        <p:cTn id="49" dur="500"/>
                                        <p:tgtEl>
                                          <p:spTgt spid="3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blinds(horizontal)">
                                      <p:cBhvr>
                                        <p:cTn id="52" dur="500"/>
                                        <p:tgtEl>
                                          <p:spTgt spid="4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blinds(horizontal)">
                                      <p:cBhvr>
                                        <p:cTn id="55" dur="500"/>
                                        <p:tgtEl>
                                          <p:spTgt spid="55"/>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blinds(horizontal)">
                                      <p:cBhvr>
                                        <p:cTn id="58" dur="5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blinds(horizontal)">
                                      <p:cBhvr>
                                        <p:cTn id="63" dur="500"/>
                                        <p:tgtEl>
                                          <p:spTgt spid="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linds(horizontal)">
                                      <p:cBhvr>
                                        <p:cTn id="66" dur="500"/>
                                        <p:tgtEl>
                                          <p:spTgt spid="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blinds(horizontal)">
                                      <p:cBhvr>
                                        <p:cTn id="69" dur="500"/>
                                        <p:tgtEl>
                                          <p:spTgt spid="6"/>
                                        </p:tgtEl>
                                      </p:cBhvr>
                                    </p:animEffect>
                                  </p:childTnLst>
                                </p:cTn>
                              </p:par>
                              <p:par>
                                <p:cTn id="70" presetID="3" presetClass="entr" presetSubtype="10" fill="hold" nodeType="with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par>
                                <p:cTn id="73" presetID="3" presetClass="entr" presetSubtype="10"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blinds(horizontal)">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blinds(horizontal)">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blinds(horizontal)">
                                      <p:cBhvr>
                                        <p:cTn id="85" dur="500"/>
                                        <p:tgtEl>
                                          <p:spTgt spid="57"/>
                                        </p:tgtEl>
                                      </p:cBhvr>
                                    </p:animEffect>
                                  </p:childTnLst>
                                </p:cTn>
                              </p:par>
                            </p:childTnLst>
                          </p:cTn>
                        </p:par>
                        <p:par>
                          <p:cTn id="86" fill="hold">
                            <p:stCondLst>
                              <p:cond delay="500"/>
                            </p:stCondLst>
                            <p:childTnLst>
                              <p:par>
                                <p:cTn id="87" presetID="3" presetClass="entr" presetSubtype="10"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blinds(horizontal)">
                                      <p:cBhvr>
                                        <p:cTn id="89" dur="500"/>
                                        <p:tgtEl>
                                          <p:spTgt spid="26"/>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blinds(horizontal)">
                                      <p:cBhvr>
                                        <p:cTn id="92" dur="500"/>
                                        <p:tgtEl>
                                          <p:spTgt spid="36"/>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linds(horizontal)">
                                      <p:cBhvr>
                                        <p:cTn id="95" dur="500"/>
                                        <p:tgtEl>
                                          <p:spTgt spid="49"/>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blinds(horizontal)">
                                      <p:cBhvr>
                                        <p:cTn id="98" dur="500"/>
                                        <p:tgtEl>
                                          <p:spTgt spid="50"/>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blinds(horizontal)">
                                      <p:cBhvr>
                                        <p:cTn id="101" dur="500"/>
                                        <p:tgtEl>
                                          <p:spTgt spid="48"/>
                                        </p:tgtEl>
                                      </p:cBhvr>
                                    </p:animEffect>
                                  </p:childTnLst>
                                </p:cTn>
                              </p:par>
                              <p:par>
                                <p:cTn id="102" presetID="22" presetClass="entr" presetSubtype="1"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wipe(up)">
                                      <p:cBhvr>
                                        <p:cTn id="104" dur="500"/>
                                        <p:tgtEl>
                                          <p:spTgt spid="51"/>
                                        </p:tgtEl>
                                      </p:cBhvr>
                                    </p:animEffect>
                                  </p:childTnLst>
                                </p:cTn>
                              </p:par>
                              <p:par>
                                <p:cTn id="105" presetID="22" presetClass="entr" presetSubtype="1" fill="hold"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wipe(up)">
                                      <p:cBhvr>
                                        <p:cTn id="107" dur="500"/>
                                        <p:tgtEl>
                                          <p:spTgt spid="52"/>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53"/>
                                        </p:tgtEl>
                                        <p:attrNameLst>
                                          <p:attrName>style.visibility</p:attrName>
                                        </p:attrNameLst>
                                      </p:cBhvr>
                                      <p:to>
                                        <p:strVal val="visible"/>
                                      </p:to>
                                    </p:set>
                                    <p:animEffect transition="in" filter="blinds(horizontal)">
                                      <p:cBhvr>
                                        <p:cTn id="110" dur="500"/>
                                        <p:tgtEl>
                                          <p:spTgt spid="53"/>
                                        </p:tgtEl>
                                      </p:cBhvr>
                                    </p:animEffect>
                                  </p:childTnLst>
                                </p:cTn>
                              </p:par>
                              <p:par>
                                <p:cTn id="111" presetID="3" presetClass="entr" presetSubtype="10" fill="hold" nodeType="with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blinds(horizontal)">
                                      <p:cBhvr>
                                        <p:cTn id="113" dur="500"/>
                                        <p:tgtEl>
                                          <p:spTgt spid="30"/>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blinds(horizontal)">
                                      <p:cBhvr>
                                        <p:cTn id="116" dur="500"/>
                                        <p:tgtEl>
                                          <p:spTgt spid="54"/>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blinds(horizontal)">
                                      <p:cBhvr>
                                        <p:cTn id="119" dur="500"/>
                                        <p:tgtEl>
                                          <p:spTgt spid="43"/>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44"/>
                                        </p:tgtEl>
                                        <p:attrNameLst>
                                          <p:attrName>style.visibility</p:attrName>
                                        </p:attrNameLst>
                                      </p:cBhvr>
                                      <p:to>
                                        <p:strVal val="visible"/>
                                      </p:to>
                                    </p:set>
                                    <p:animEffect transition="in" filter="blinds(horizontal)">
                                      <p:cBhvr>
                                        <p:cTn id="122" dur="500"/>
                                        <p:tgtEl>
                                          <p:spTgt spid="44"/>
                                        </p:tgtEl>
                                      </p:cBhvr>
                                    </p:animEffect>
                                  </p:childTnLst>
                                </p:cTn>
                              </p:par>
                              <p:par>
                                <p:cTn id="123" presetID="3" presetClass="entr" presetSubtype="10" fill="hold" nodeType="with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blinds(horizontal)">
                                      <p:cBhvr>
                                        <p:cTn id="125" dur="500"/>
                                        <p:tgtEl>
                                          <p:spTgt spid="45"/>
                                        </p:tgtEl>
                                      </p:cBhvr>
                                    </p:animEffect>
                                  </p:childTnLst>
                                </p:cTn>
                              </p:par>
                              <p:par>
                                <p:cTn id="126" presetID="3" presetClass="entr" presetSubtype="10" fill="hold" nodeType="with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blinds(horizontal)">
                                      <p:cBhvr>
                                        <p:cTn id="128" dur="500"/>
                                        <p:tgtEl>
                                          <p:spTgt spid="46"/>
                                        </p:tgtEl>
                                      </p:cBhvr>
                                    </p:animEffect>
                                  </p:childTnLst>
                                </p:cTn>
                              </p:par>
                              <p:par>
                                <p:cTn id="129" presetID="3" presetClass="entr" presetSubtype="1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blinds(horizontal)">
                                      <p:cBhvr>
                                        <p:cTn id="131" dur="500"/>
                                        <p:tgtEl>
                                          <p:spTgt spid="58"/>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blinds(horizontal)">
                                      <p:cBhvr>
                                        <p:cTn id="134" dur="500"/>
                                        <p:tgtEl>
                                          <p:spTgt spid="59"/>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blinds(horizontal)">
                                      <p:cBhvr>
                                        <p:cTn id="137" dur="500"/>
                                        <p:tgtEl>
                                          <p:spTgt spid="60"/>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61"/>
                                        </p:tgtEl>
                                        <p:attrNameLst>
                                          <p:attrName>style.visibility</p:attrName>
                                        </p:attrNameLst>
                                      </p:cBhvr>
                                      <p:to>
                                        <p:strVal val="visible"/>
                                      </p:to>
                                    </p:set>
                                    <p:animEffect transition="in" filter="blinds(horizontal)">
                                      <p:cBhvr>
                                        <p:cTn id="140" dur="500"/>
                                        <p:tgtEl>
                                          <p:spTgt spid="61"/>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animEffect transition="in" filter="blinds(horizontal)">
                                      <p:cBhvr>
                                        <p:cTn id="143" dur="500"/>
                                        <p:tgtEl>
                                          <p:spTgt spid="62"/>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blinds(horizontal)">
                                      <p:cBhvr>
                                        <p:cTn id="146" dur="500"/>
                                        <p:tgtEl>
                                          <p:spTgt spid="63"/>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64"/>
                                        </p:tgtEl>
                                        <p:attrNameLst>
                                          <p:attrName>style.visibility</p:attrName>
                                        </p:attrNameLst>
                                      </p:cBhvr>
                                      <p:to>
                                        <p:strVal val="visible"/>
                                      </p:to>
                                    </p:set>
                                    <p:animEffect transition="in" filter="blinds(horizontal)">
                                      <p:cBhvr>
                                        <p:cTn id="149" dur="500"/>
                                        <p:tgtEl>
                                          <p:spTgt spid="64"/>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65"/>
                                        </p:tgtEl>
                                        <p:attrNameLst>
                                          <p:attrName>style.visibility</p:attrName>
                                        </p:attrNameLst>
                                      </p:cBhvr>
                                      <p:to>
                                        <p:strVal val="visible"/>
                                      </p:to>
                                    </p:set>
                                    <p:animEffect transition="in" filter="blinds(horizontal)">
                                      <p:cBhvr>
                                        <p:cTn id="152" dur="500"/>
                                        <p:tgtEl>
                                          <p:spTgt spid="65"/>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66"/>
                                        </p:tgtEl>
                                        <p:attrNameLst>
                                          <p:attrName>style.visibility</p:attrName>
                                        </p:attrNameLst>
                                      </p:cBhvr>
                                      <p:to>
                                        <p:strVal val="visible"/>
                                      </p:to>
                                    </p:set>
                                    <p:animEffect transition="in" filter="blinds(horizontal)">
                                      <p:cBhvr>
                                        <p:cTn id="155" dur="500"/>
                                        <p:tgtEl>
                                          <p:spTgt spid="66"/>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67"/>
                                        </p:tgtEl>
                                        <p:attrNameLst>
                                          <p:attrName>style.visibility</p:attrName>
                                        </p:attrNameLst>
                                      </p:cBhvr>
                                      <p:to>
                                        <p:strVal val="visible"/>
                                      </p:to>
                                    </p:set>
                                    <p:animEffect transition="in" filter="blinds(horizontal)">
                                      <p:cBhvr>
                                        <p:cTn id="158" dur="500"/>
                                        <p:tgtEl>
                                          <p:spTgt spid="67"/>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68"/>
                                        </p:tgtEl>
                                        <p:attrNameLst>
                                          <p:attrName>style.visibility</p:attrName>
                                        </p:attrNameLst>
                                      </p:cBhvr>
                                      <p:to>
                                        <p:strVal val="visible"/>
                                      </p:to>
                                    </p:set>
                                    <p:animEffect transition="in" filter="blinds(horizontal)">
                                      <p:cBhvr>
                                        <p:cTn id="16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9" grpId="0" animBg="1"/>
      <p:bldP spid="4" grpId="0" animBg="1"/>
      <p:bldP spid="5" grpId="0" animBg="1"/>
      <p:bldP spid="6" grpId="0" animBg="1"/>
      <p:bldP spid="7" grpId="0" animBg="1"/>
      <p:bldP spid="8" grpId="0" animBg="1"/>
      <p:bldP spid="11" grpId="0" animBg="1"/>
      <p:bldP spid="12" grpId="0" animBg="1"/>
      <p:bldP spid="16" grpId="0" animBg="1"/>
      <p:bldP spid="17" grpId="0"/>
      <p:bldP spid="18" grpId="0" animBg="1"/>
      <p:bldP spid="19" grpId="0"/>
      <p:bldP spid="20" grpId="0" animBg="1"/>
      <p:bldP spid="21" grpId="0"/>
      <p:bldP spid="26" grpId="0" animBg="1"/>
      <p:bldP spid="36" grpId="0" animBg="1"/>
      <p:bldP spid="48" grpId="0" animBg="1"/>
      <p:bldP spid="49" grpId="0" animBg="1"/>
      <p:bldP spid="50" grpId="0" animBg="1"/>
      <p:bldP spid="53" grpId="0"/>
      <p:bldP spid="54" grpId="0"/>
      <p:bldP spid="35" grpId="0"/>
      <p:bldP spid="47" grpId="0"/>
      <p:bldP spid="55" grpId="0"/>
      <p:bldP spid="56" grpId="0"/>
      <p:bldP spid="40" grpId="0" animBg="1"/>
      <p:bldP spid="43" grpId="0" animBg="1"/>
      <p:bldP spid="44" grpId="0" animBg="1"/>
      <p:bldP spid="59" grpId="0" animBg="1"/>
      <p:bldP spid="60" grpId="0"/>
      <p:bldP spid="61" grpId="0" animBg="1"/>
      <p:bldP spid="62" grpId="0"/>
      <p:bldP spid="63" grpId="0" animBg="1"/>
      <p:bldP spid="64" grpId="0"/>
      <p:bldP spid="65" grpId="0"/>
      <p:bldP spid="66" grpId="0"/>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F39211D-F96E-456D-93FD-F89F4DD66E66}"/>
              </a:ext>
            </a:extLst>
          </p:cNvPr>
          <p:cNvSpPr>
            <a:spLocks noGrp="1"/>
          </p:cNvSpPr>
          <p:nvPr>
            <p:ph type="ftr" sz="quarter" idx="11"/>
          </p:nvPr>
        </p:nvSpPr>
        <p:spPr/>
        <p:txBody>
          <a:bodyPr/>
          <a:lstStyle/>
          <a:p>
            <a:r>
              <a:rPr lang="hu-HU"/>
              <a:t>Gregorics Tibor: Objektumelvű programozás</a:t>
            </a:r>
            <a:endParaRPr lang="en-US"/>
          </a:p>
        </p:txBody>
      </p:sp>
      <p:sp>
        <p:nvSpPr>
          <p:cNvPr id="4" name="Dia számának helye 3">
            <a:extLst>
              <a:ext uri="{FF2B5EF4-FFF2-40B4-BE49-F238E27FC236}">
                <a16:creationId xmlns:a16="http://schemas.microsoft.com/office/drawing/2014/main" id="{8A0446C1-351B-45F0-BA93-5AFD86DBCBDA}"/>
              </a:ext>
            </a:extLst>
          </p:cNvPr>
          <p:cNvSpPr>
            <a:spLocks noGrp="1"/>
          </p:cNvSpPr>
          <p:nvPr>
            <p:ph type="sldNum" sz="quarter" idx="12"/>
          </p:nvPr>
        </p:nvSpPr>
        <p:spPr/>
        <p:txBody>
          <a:bodyPr/>
          <a:lstStyle/>
          <a:p>
            <a:fld id="{34CCF796-8293-4D3B-ADCC-894381A97A1C}" type="slidenum">
              <a:rPr lang="en-US" smtClean="0"/>
              <a:t>10</a:t>
            </a:fld>
            <a:endParaRPr lang="en-US"/>
          </a:p>
        </p:txBody>
      </p:sp>
      <p:sp>
        <p:nvSpPr>
          <p:cNvPr id="99" name="Téglalap 98">
            <a:extLst>
              <a:ext uri="{FF2B5EF4-FFF2-40B4-BE49-F238E27FC236}">
                <a16:creationId xmlns:a16="http://schemas.microsoft.com/office/drawing/2014/main" id="{2F605E09-E7BB-4A90-808C-17B15964FD42}"/>
              </a:ext>
            </a:extLst>
          </p:cNvPr>
          <p:cNvSpPr/>
          <p:nvPr/>
        </p:nvSpPr>
        <p:spPr>
          <a:xfrm>
            <a:off x="134514" y="909532"/>
            <a:ext cx="8874972" cy="57233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cxnSp>
        <p:nvCxnSpPr>
          <p:cNvPr id="46" name="Egyenes összekötő 45">
            <a:extLst>
              <a:ext uri="{FF2B5EF4-FFF2-40B4-BE49-F238E27FC236}">
                <a16:creationId xmlns:a16="http://schemas.microsoft.com/office/drawing/2014/main" id="{2DA2F1BE-11BA-41C5-809E-882A971D185C}"/>
              </a:ext>
            </a:extLst>
          </p:cNvPr>
          <p:cNvCxnSpPr>
            <a:cxnSpLocks/>
            <a:stCxn id="22" idx="1"/>
            <a:endCxn id="94" idx="0"/>
          </p:cNvCxnSpPr>
          <p:nvPr/>
        </p:nvCxnSpPr>
        <p:spPr>
          <a:xfrm flipH="1">
            <a:off x="1879308" y="2656594"/>
            <a:ext cx="1" cy="345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églalap 2">
            <a:extLst>
              <a:ext uri="{FF2B5EF4-FFF2-40B4-BE49-F238E27FC236}">
                <a16:creationId xmlns:a16="http://schemas.microsoft.com/office/drawing/2014/main" id="{FAC8E03F-2077-44DA-8CC3-12FFD211C0B7}"/>
              </a:ext>
            </a:extLst>
          </p:cNvPr>
          <p:cNvSpPr/>
          <p:nvPr/>
        </p:nvSpPr>
        <p:spPr>
          <a:xfrm>
            <a:off x="624257" y="1107998"/>
            <a:ext cx="3093134" cy="139604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Kert</a:t>
            </a:r>
          </a:p>
          <a:p>
            <a:endParaRPr lang="hu-HU" sz="1400" dirty="0">
              <a:solidFill>
                <a:schemeClr val="tx1"/>
              </a:solidFill>
            </a:endParaRPr>
          </a:p>
          <a:p>
            <a:r>
              <a:rPr lang="hu-HU" sz="1400" dirty="0">
                <a:solidFill>
                  <a:schemeClr val="tx1"/>
                </a:solidFill>
              </a:rPr>
              <a:t>+ Ültet(</a:t>
            </a:r>
            <a:r>
              <a:rPr lang="hu-HU" sz="1400" dirty="0" err="1">
                <a:solidFill>
                  <a:schemeClr val="tx1"/>
                </a:solidFill>
              </a:rPr>
              <a:t>hova:int</a:t>
            </a:r>
            <a:r>
              <a:rPr lang="hu-HU" sz="1400" dirty="0">
                <a:solidFill>
                  <a:schemeClr val="tx1"/>
                </a:solidFill>
              </a:rPr>
              <a:t>, </a:t>
            </a:r>
            <a:r>
              <a:rPr lang="hu-HU" sz="1400" dirty="0" err="1">
                <a:solidFill>
                  <a:schemeClr val="tx1"/>
                </a:solidFill>
              </a:rPr>
              <a:t>mit:Növényfajta</a:t>
            </a:r>
            <a:r>
              <a:rPr lang="hu-HU" sz="1400" dirty="0">
                <a:solidFill>
                  <a:schemeClr val="tx1"/>
                </a:solidFill>
              </a:rPr>
              <a:t>) : </a:t>
            </a:r>
            <a:r>
              <a:rPr lang="hu-HU" sz="1400" dirty="0" err="1">
                <a:solidFill>
                  <a:schemeClr val="tx1"/>
                </a:solidFill>
              </a:rPr>
              <a:t>void</a:t>
            </a:r>
            <a:endParaRPr lang="hu-HU" sz="1400" dirty="0">
              <a:solidFill>
                <a:schemeClr val="tx1"/>
              </a:solidFill>
            </a:endParaRPr>
          </a:p>
          <a:p>
            <a:r>
              <a:rPr lang="hu-HU" sz="1400" dirty="0">
                <a:solidFill>
                  <a:schemeClr val="tx1"/>
                </a:solidFill>
              </a:rPr>
              <a:t>+ Arat(</a:t>
            </a:r>
            <a:r>
              <a:rPr lang="hu-HU" sz="1400" dirty="0" err="1">
                <a:solidFill>
                  <a:schemeClr val="tx1"/>
                </a:solidFill>
              </a:rPr>
              <a:t>hol:int</a:t>
            </a:r>
            <a:r>
              <a:rPr lang="hu-HU" sz="1400" dirty="0">
                <a:solidFill>
                  <a:schemeClr val="tx1"/>
                </a:solidFill>
              </a:rPr>
              <a:t>) : </a:t>
            </a:r>
            <a:r>
              <a:rPr lang="hu-HU" sz="1400" dirty="0" err="1">
                <a:solidFill>
                  <a:schemeClr val="tx1"/>
                </a:solidFill>
              </a:rPr>
              <a:t>void</a:t>
            </a:r>
            <a:endParaRPr lang="hu-HU" sz="1400" dirty="0">
              <a:solidFill>
                <a:schemeClr val="tx1"/>
              </a:solidFill>
            </a:endParaRPr>
          </a:p>
          <a:p>
            <a:r>
              <a:rPr lang="hu-HU" sz="1400" dirty="0">
                <a:solidFill>
                  <a:schemeClr val="tx1"/>
                </a:solidFill>
              </a:rPr>
              <a:t>+ Aratható(</a:t>
            </a:r>
            <a:r>
              <a:rPr lang="hu-HU" sz="1400" dirty="0" err="1">
                <a:solidFill>
                  <a:schemeClr val="tx1"/>
                </a:solidFill>
              </a:rPr>
              <a:t>hónap:int</a:t>
            </a:r>
            <a:r>
              <a:rPr lang="hu-HU" sz="1400" dirty="0">
                <a:solidFill>
                  <a:schemeClr val="tx1"/>
                </a:solidFill>
              </a:rPr>
              <a:t>) : int[ ]</a:t>
            </a:r>
          </a:p>
          <a:p>
            <a:r>
              <a:rPr lang="hu-HU" sz="1400" dirty="0">
                <a:solidFill>
                  <a:schemeClr val="tx1"/>
                </a:solidFill>
              </a:rPr>
              <a:t>+ </a:t>
            </a:r>
            <a:r>
              <a:rPr lang="hu-HU" sz="1400" dirty="0" err="1">
                <a:solidFill>
                  <a:schemeClr val="tx1"/>
                </a:solidFill>
              </a:rPr>
              <a:t>GetParcella</a:t>
            </a:r>
            <a:r>
              <a:rPr lang="hu-HU" sz="1400" dirty="0">
                <a:solidFill>
                  <a:schemeClr val="tx1"/>
                </a:solidFill>
              </a:rPr>
              <a:t>(</a:t>
            </a:r>
            <a:r>
              <a:rPr lang="hu-HU" sz="1400" dirty="0" err="1">
                <a:solidFill>
                  <a:schemeClr val="tx1"/>
                </a:solidFill>
              </a:rPr>
              <a:t>i:int</a:t>
            </a:r>
            <a:r>
              <a:rPr lang="hu-HU" sz="1400" dirty="0">
                <a:solidFill>
                  <a:schemeClr val="tx1"/>
                </a:solidFill>
              </a:rPr>
              <a:t>) : Parcella</a:t>
            </a:r>
          </a:p>
        </p:txBody>
      </p:sp>
      <p:sp>
        <p:nvSpPr>
          <p:cNvPr id="22" name="Rombusz 21">
            <a:extLst>
              <a:ext uri="{FF2B5EF4-FFF2-40B4-BE49-F238E27FC236}">
                <a16:creationId xmlns:a16="http://schemas.microsoft.com/office/drawing/2014/main" id="{AB92D5A7-6000-4BB8-B788-F5569409B9EA}"/>
              </a:ext>
            </a:extLst>
          </p:cNvPr>
          <p:cNvSpPr/>
          <p:nvPr/>
        </p:nvSpPr>
        <p:spPr>
          <a:xfrm rot="16200000">
            <a:off x="1804260" y="2535012"/>
            <a:ext cx="150097" cy="93066"/>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dirty="0">
              <a:solidFill>
                <a:schemeClr val="tx1"/>
              </a:solidFill>
            </a:endParaRPr>
          </a:p>
        </p:txBody>
      </p:sp>
      <p:sp>
        <p:nvSpPr>
          <p:cNvPr id="71" name="Téglalap 70">
            <a:extLst>
              <a:ext uri="{FF2B5EF4-FFF2-40B4-BE49-F238E27FC236}">
                <a16:creationId xmlns:a16="http://schemas.microsoft.com/office/drawing/2014/main" id="{7CB7E615-F9BC-4373-A3FF-81942B1D57BA}"/>
              </a:ext>
            </a:extLst>
          </p:cNvPr>
          <p:cNvSpPr/>
          <p:nvPr/>
        </p:nvSpPr>
        <p:spPr>
          <a:xfrm>
            <a:off x="624258" y="1391318"/>
            <a:ext cx="3093133" cy="19926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sp>
        <p:nvSpPr>
          <p:cNvPr id="114" name="Szövegdoboz 113">
            <a:extLst>
              <a:ext uri="{FF2B5EF4-FFF2-40B4-BE49-F238E27FC236}">
                <a16:creationId xmlns:a16="http://schemas.microsoft.com/office/drawing/2014/main" id="{890BAFBE-934E-433B-8461-A0DA257CF105}"/>
              </a:ext>
            </a:extLst>
          </p:cNvPr>
          <p:cNvSpPr txBox="1"/>
          <p:nvPr/>
        </p:nvSpPr>
        <p:spPr>
          <a:xfrm>
            <a:off x="975256" y="2708835"/>
            <a:ext cx="937051" cy="307777"/>
          </a:xfrm>
          <a:prstGeom prst="rect">
            <a:avLst/>
          </a:prstGeom>
          <a:noFill/>
        </p:spPr>
        <p:txBody>
          <a:bodyPr wrap="none" rtlCol="0">
            <a:spAutoFit/>
          </a:bodyPr>
          <a:lstStyle/>
          <a:p>
            <a:pPr algn="ctr"/>
            <a:r>
              <a:rPr lang="hu-HU" sz="1400" dirty="0"/>
              <a:t>- parcellák</a:t>
            </a:r>
          </a:p>
        </p:txBody>
      </p:sp>
      <p:cxnSp>
        <p:nvCxnSpPr>
          <p:cNvPr id="194" name="Összekötő: szögletes 193">
            <a:extLst>
              <a:ext uri="{FF2B5EF4-FFF2-40B4-BE49-F238E27FC236}">
                <a16:creationId xmlns:a16="http://schemas.microsoft.com/office/drawing/2014/main" id="{DF106288-AFE5-4A38-A654-640FCB393061}"/>
              </a:ext>
            </a:extLst>
          </p:cNvPr>
          <p:cNvCxnSpPr>
            <a:cxnSpLocks/>
            <a:stCxn id="84" idx="0"/>
            <a:endCxn id="141" idx="3"/>
          </p:cNvCxnSpPr>
          <p:nvPr/>
        </p:nvCxnSpPr>
        <p:spPr>
          <a:xfrm rot="16200000" flipV="1">
            <a:off x="6401126" y="3996471"/>
            <a:ext cx="610423" cy="110075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Háromszög 198">
            <a:extLst>
              <a:ext uri="{FF2B5EF4-FFF2-40B4-BE49-F238E27FC236}">
                <a16:creationId xmlns:a16="http://schemas.microsoft.com/office/drawing/2014/main" id="{CD4F4CAA-4CEA-4925-B6D9-63543F0A654E}"/>
              </a:ext>
            </a:extLst>
          </p:cNvPr>
          <p:cNvSpPr/>
          <p:nvPr/>
        </p:nvSpPr>
        <p:spPr>
          <a:xfrm>
            <a:off x="3686066" y="5618197"/>
            <a:ext cx="139823" cy="123602"/>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p>
        </p:txBody>
      </p:sp>
      <p:cxnSp>
        <p:nvCxnSpPr>
          <p:cNvPr id="200" name="Összekötő: szögletes 199">
            <a:extLst>
              <a:ext uri="{FF2B5EF4-FFF2-40B4-BE49-F238E27FC236}">
                <a16:creationId xmlns:a16="http://schemas.microsoft.com/office/drawing/2014/main" id="{76CCDF7F-0F5E-4ECE-B8C1-38B8A90B7ACC}"/>
              </a:ext>
            </a:extLst>
          </p:cNvPr>
          <p:cNvCxnSpPr>
            <a:cxnSpLocks/>
            <a:stCxn id="202" idx="0"/>
            <a:endCxn id="199" idx="3"/>
          </p:cNvCxnSpPr>
          <p:nvPr/>
        </p:nvCxnSpPr>
        <p:spPr>
          <a:xfrm rot="5400000" flipH="1" flipV="1">
            <a:off x="3038145" y="5303506"/>
            <a:ext cx="279539" cy="1156127"/>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Összekötő: szögletes 200">
            <a:extLst>
              <a:ext uri="{FF2B5EF4-FFF2-40B4-BE49-F238E27FC236}">
                <a16:creationId xmlns:a16="http://schemas.microsoft.com/office/drawing/2014/main" id="{6F2C9BE9-F433-40FE-BC5A-B205172EF2C2}"/>
              </a:ext>
            </a:extLst>
          </p:cNvPr>
          <p:cNvCxnSpPr>
            <a:cxnSpLocks/>
            <a:stCxn id="206" idx="0"/>
            <a:endCxn id="199" idx="3"/>
          </p:cNvCxnSpPr>
          <p:nvPr/>
        </p:nvCxnSpPr>
        <p:spPr>
          <a:xfrm rot="16200000" flipV="1">
            <a:off x="4196252" y="5301525"/>
            <a:ext cx="285728" cy="1166276"/>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Téglalap 201">
            <a:extLst>
              <a:ext uri="{FF2B5EF4-FFF2-40B4-BE49-F238E27FC236}">
                <a16:creationId xmlns:a16="http://schemas.microsoft.com/office/drawing/2014/main" id="{668EB3D6-09AA-43E8-A8E8-8770021FDA40}"/>
              </a:ext>
            </a:extLst>
          </p:cNvPr>
          <p:cNvSpPr/>
          <p:nvPr/>
        </p:nvSpPr>
        <p:spPr>
          <a:xfrm>
            <a:off x="2059907" y="6021338"/>
            <a:ext cx="1079887" cy="48682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200" dirty="0">
                <a:solidFill>
                  <a:schemeClr val="tx1"/>
                </a:solidFill>
              </a:rPr>
              <a:t>&lt;&lt;</a:t>
            </a:r>
            <a:r>
              <a:rPr lang="hu-HU" sz="1200" dirty="0" err="1">
                <a:solidFill>
                  <a:schemeClr val="tx1"/>
                </a:solidFill>
              </a:rPr>
              <a:t>singleton</a:t>
            </a:r>
            <a:r>
              <a:rPr lang="hu-HU" sz="1200" dirty="0">
                <a:solidFill>
                  <a:schemeClr val="tx1"/>
                </a:solidFill>
              </a:rPr>
              <a:t>&gt;&gt;</a:t>
            </a:r>
          </a:p>
          <a:p>
            <a:pPr algn="ctr"/>
            <a:r>
              <a:rPr lang="hu-HU" sz="1600" dirty="0">
                <a:solidFill>
                  <a:schemeClr val="tx1"/>
                </a:solidFill>
              </a:rPr>
              <a:t>Burgonya</a:t>
            </a:r>
          </a:p>
        </p:txBody>
      </p:sp>
      <p:sp>
        <p:nvSpPr>
          <p:cNvPr id="205" name="Téglalap 204">
            <a:extLst>
              <a:ext uri="{FF2B5EF4-FFF2-40B4-BE49-F238E27FC236}">
                <a16:creationId xmlns:a16="http://schemas.microsoft.com/office/drawing/2014/main" id="{ECFDBEBE-3285-4513-A4D1-4F00BB171364}"/>
              </a:ext>
            </a:extLst>
          </p:cNvPr>
          <p:cNvSpPr/>
          <p:nvPr/>
        </p:nvSpPr>
        <p:spPr>
          <a:xfrm>
            <a:off x="3213617" y="6021338"/>
            <a:ext cx="1086383" cy="48682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200" dirty="0">
                <a:solidFill>
                  <a:schemeClr val="tx1"/>
                </a:solidFill>
              </a:rPr>
              <a:t>&lt;&lt;</a:t>
            </a:r>
            <a:r>
              <a:rPr lang="hu-HU" sz="1200" dirty="0" err="1">
                <a:solidFill>
                  <a:schemeClr val="tx1"/>
                </a:solidFill>
              </a:rPr>
              <a:t>singleton</a:t>
            </a:r>
            <a:r>
              <a:rPr lang="hu-HU" sz="1200" dirty="0">
                <a:solidFill>
                  <a:schemeClr val="tx1"/>
                </a:solidFill>
              </a:rPr>
              <a:t>&gt;&gt;</a:t>
            </a:r>
          </a:p>
          <a:p>
            <a:pPr algn="ctr"/>
            <a:r>
              <a:rPr lang="hu-HU" sz="1600" dirty="0">
                <a:solidFill>
                  <a:schemeClr val="tx1"/>
                </a:solidFill>
              </a:rPr>
              <a:t>Borsó</a:t>
            </a:r>
          </a:p>
        </p:txBody>
      </p:sp>
      <p:sp>
        <p:nvSpPr>
          <p:cNvPr id="206" name="Téglalap 205">
            <a:extLst>
              <a:ext uri="{FF2B5EF4-FFF2-40B4-BE49-F238E27FC236}">
                <a16:creationId xmlns:a16="http://schemas.microsoft.com/office/drawing/2014/main" id="{442943D7-62D6-4BD8-AD58-E2591D8E23C7}"/>
              </a:ext>
            </a:extLst>
          </p:cNvPr>
          <p:cNvSpPr/>
          <p:nvPr/>
        </p:nvSpPr>
        <p:spPr>
          <a:xfrm>
            <a:off x="4382310" y="6027527"/>
            <a:ext cx="1079887" cy="48063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200" dirty="0">
                <a:solidFill>
                  <a:schemeClr val="tx1"/>
                </a:solidFill>
              </a:rPr>
              <a:t>&lt;&lt;</a:t>
            </a:r>
            <a:r>
              <a:rPr lang="hu-HU" sz="1200" dirty="0" err="1">
                <a:solidFill>
                  <a:schemeClr val="tx1"/>
                </a:solidFill>
              </a:rPr>
              <a:t>singleton</a:t>
            </a:r>
            <a:r>
              <a:rPr lang="hu-HU" sz="1200" dirty="0">
                <a:solidFill>
                  <a:schemeClr val="tx1"/>
                </a:solidFill>
              </a:rPr>
              <a:t>&gt;&gt;</a:t>
            </a:r>
          </a:p>
          <a:p>
            <a:pPr algn="ctr"/>
            <a:r>
              <a:rPr lang="hu-HU" sz="1600" dirty="0">
                <a:solidFill>
                  <a:schemeClr val="tx1"/>
                </a:solidFill>
              </a:rPr>
              <a:t>Hagyma</a:t>
            </a:r>
          </a:p>
        </p:txBody>
      </p:sp>
      <p:cxnSp>
        <p:nvCxnSpPr>
          <p:cNvPr id="217" name="Egyenes összekötő 216">
            <a:extLst>
              <a:ext uri="{FF2B5EF4-FFF2-40B4-BE49-F238E27FC236}">
                <a16:creationId xmlns:a16="http://schemas.microsoft.com/office/drawing/2014/main" id="{B6410BE3-007E-4230-9348-0A987D47A8AF}"/>
              </a:ext>
            </a:extLst>
          </p:cNvPr>
          <p:cNvCxnSpPr>
            <a:cxnSpLocks/>
            <a:stCxn id="199" idx="3"/>
            <a:endCxn id="205" idx="0"/>
          </p:cNvCxnSpPr>
          <p:nvPr/>
        </p:nvCxnSpPr>
        <p:spPr>
          <a:xfrm>
            <a:off x="3755978" y="5741799"/>
            <a:ext cx="831" cy="279539"/>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9" name="Háromszög 218">
            <a:extLst>
              <a:ext uri="{FF2B5EF4-FFF2-40B4-BE49-F238E27FC236}">
                <a16:creationId xmlns:a16="http://schemas.microsoft.com/office/drawing/2014/main" id="{2C381BB7-DEE4-4500-9214-B8A0B5839C6B}"/>
              </a:ext>
            </a:extLst>
          </p:cNvPr>
          <p:cNvSpPr/>
          <p:nvPr/>
        </p:nvSpPr>
        <p:spPr>
          <a:xfrm>
            <a:off x="7183748" y="5610295"/>
            <a:ext cx="139823" cy="123602"/>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p>
        </p:txBody>
      </p:sp>
      <p:cxnSp>
        <p:nvCxnSpPr>
          <p:cNvPr id="220" name="Összekötő: szögletes 219">
            <a:extLst>
              <a:ext uri="{FF2B5EF4-FFF2-40B4-BE49-F238E27FC236}">
                <a16:creationId xmlns:a16="http://schemas.microsoft.com/office/drawing/2014/main" id="{9A52E139-32E9-4226-92CC-8A55745B8935}"/>
              </a:ext>
            </a:extLst>
          </p:cNvPr>
          <p:cNvCxnSpPr>
            <a:cxnSpLocks/>
            <a:stCxn id="222" idx="0"/>
            <a:endCxn id="219" idx="3"/>
          </p:cNvCxnSpPr>
          <p:nvPr/>
        </p:nvCxnSpPr>
        <p:spPr>
          <a:xfrm rot="5400000" flipH="1" flipV="1">
            <a:off x="6518264" y="5299089"/>
            <a:ext cx="300588" cy="117020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Összekötő: szögletes 220">
            <a:extLst>
              <a:ext uri="{FF2B5EF4-FFF2-40B4-BE49-F238E27FC236}">
                <a16:creationId xmlns:a16="http://schemas.microsoft.com/office/drawing/2014/main" id="{9A028BE6-9C7A-43B6-8172-FC35D0F05DA4}"/>
              </a:ext>
            </a:extLst>
          </p:cNvPr>
          <p:cNvCxnSpPr>
            <a:cxnSpLocks/>
            <a:stCxn id="256" idx="0"/>
            <a:endCxn id="219" idx="3"/>
          </p:cNvCxnSpPr>
          <p:nvPr/>
        </p:nvCxnSpPr>
        <p:spPr>
          <a:xfrm rot="16200000" flipV="1">
            <a:off x="7676355" y="5311202"/>
            <a:ext cx="306810" cy="11521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Téglalap 221">
            <a:extLst>
              <a:ext uri="{FF2B5EF4-FFF2-40B4-BE49-F238E27FC236}">
                <a16:creationId xmlns:a16="http://schemas.microsoft.com/office/drawing/2014/main" id="{27A6A818-4558-4C57-ADA6-4E5D51A230C1}"/>
              </a:ext>
            </a:extLst>
          </p:cNvPr>
          <p:cNvSpPr/>
          <p:nvPr/>
        </p:nvSpPr>
        <p:spPr>
          <a:xfrm>
            <a:off x="5543512" y="6034485"/>
            <a:ext cx="1079887" cy="47367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200" dirty="0">
                <a:solidFill>
                  <a:schemeClr val="tx1"/>
                </a:solidFill>
              </a:rPr>
              <a:t>&lt;&lt;</a:t>
            </a:r>
            <a:r>
              <a:rPr lang="hu-HU" sz="1200" dirty="0" err="1">
                <a:solidFill>
                  <a:schemeClr val="tx1"/>
                </a:solidFill>
              </a:rPr>
              <a:t>singleton</a:t>
            </a:r>
            <a:r>
              <a:rPr lang="hu-HU" sz="1200" dirty="0">
                <a:solidFill>
                  <a:schemeClr val="tx1"/>
                </a:solidFill>
              </a:rPr>
              <a:t>&gt;&gt;</a:t>
            </a:r>
          </a:p>
          <a:p>
            <a:pPr algn="ctr"/>
            <a:r>
              <a:rPr lang="hu-HU" sz="1600" dirty="0">
                <a:solidFill>
                  <a:schemeClr val="tx1"/>
                </a:solidFill>
              </a:rPr>
              <a:t>Tulipán</a:t>
            </a:r>
          </a:p>
        </p:txBody>
      </p:sp>
      <p:sp>
        <p:nvSpPr>
          <p:cNvPr id="223" name="Téglalap 222">
            <a:extLst>
              <a:ext uri="{FF2B5EF4-FFF2-40B4-BE49-F238E27FC236}">
                <a16:creationId xmlns:a16="http://schemas.microsoft.com/office/drawing/2014/main" id="{7106EAC9-8F0A-49FA-AADF-8C19AC9B97B2}"/>
              </a:ext>
            </a:extLst>
          </p:cNvPr>
          <p:cNvSpPr/>
          <p:nvPr/>
        </p:nvSpPr>
        <p:spPr>
          <a:xfrm>
            <a:off x="6705709" y="6040707"/>
            <a:ext cx="1086383" cy="46745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200" dirty="0">
                <a:solidFill>
                  <a:schemeClr val="tx1"/>
                </a:solidFill>
              </a:rPr>
              <a:t>&lt;&lt;</a:t>
            </a:r>
            <a:r>
              <a:rPr lang="hu-HU" sz="1200" dirty="0" err="1">
                <a:solidFill>
                  <a:schemeClr val="tx1"/>
                </a:solidFill>
              </a:rPr>
              <a:t>singleton</a:t>
            </a:r>
            <a:r>
              <a:rPr lang="hu-HU" sz="1200" dirty="0">
                <a:solidFill>
                  <a:schemeClr val="tx1"/>
                </a:solidFill>
              </a:rPr>
              <a:t>&gt;&gt;</a:t>
            </a:r>
          </a:p>
          <a:p>
            <a:pPr algn="ctr"/>
            <a:r>
              <a:rPr lang="hu-HU" sz="1600" dirty="0">
                <a:solidFill>
                  <a:schemeClr val="tx1"/>
                </a:solidFill>
              </a:rPr>
              <a:t>Szegfű</a:t>
            </a:r>
          </a:p>
        </p:txBody>
      </p:sp>
      <p:sp>
        <p:nvSpPr>
          <p:cNvPr id="256" name="Téglalap 255">
            <a:extLst>
              <a:ext uri="{FF2B5EF4-FFF2-40B4-BE49-F238E27FC236}">
                <a16:creationId xmlns:a16="http://schemas.microsoft.com/office/drawing/2014/main" id="{7A5BB986-212A-4ACA-ACC9-08831A9C67BF}"/>
              </a:ext>
            </a:extLst>
          </p:cNvPr>
          <p:cNvSpPr/>
          <p:nvPr/>
        </p:nvSpPr>
        <p:spPr>
          <a:xfrm>
            <a:off x="7865915" y="6040707"/>
            <a:ext cx="1079887" cy="46745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200" dirty="0">
                <a:solidFill>
                  <a:schemeClr val="tx1"/>
                </a:solidFill>
              </a:rPr>
              <a:t>&lt;&lt;</a:t>
            </a:r>
            <a:r>
              <a:rPr lang="hu-HU" sz="1200" dirty="0" err="1">
                <a:solidFill>
                  <a:schemeClr val="tx1"/>
                </a:solidFill>
              </a:rPr>
              <a:t>singleton</a:t>
            </a:r>
            <a:r>
              <a:rPr lang="hu-HU" sz="1200" dirty="0">
                <a:solidFill>
                  <a:schemeClr val="tx1"/>
                </a:solidFill>
              </a:rPr>
              <a:t>&gt;&gt;</a:t>
            </a:r>
          </a:p>
          <a:p>
            <a:pPr algn="ctr"/>
            <a:r>
              <a:rPr lang="hu-HU" sz="1600" dirty="0">
                <a:solidFill>
                  <a:schemeClr val="tx1"/>
                </a:solidFill>
              </a:rPr>
              <a:t>Rózsa</a:t>
            </a:r>
          </a:p>
        </p:txBody>
      </p:sp>
      <p:cxnSp>
        <p:nvCxnSpPr>
          <p:cNvPr id="257" name="Egyenes összekötő 256">
            <a:extLst>
              <a:ext uri="{FF2B5EF4-FFF2-40B4-BE49-F238E27FC236}">
                <a16:creationId xmlns:a16="http://schemas.microsoft.com/office/drawing/2014/main" id="{C18A58E1-079E-4A71-B697-14CD3CDCEE46}"/>
              </a:ext>
            </a:extLst>
          </p:cNvPr>
          <p:cNvCxnSpPr>
            <a:cxnSpLocks/>
            <a:stCxn id="219" idx="3"/>
            <a:endCxn id="223" idx="0"/>
          </p:cNvCxnSpPr>
          <p:nvPr/>
        </p:nvCxnSpPr>
        <p:spPr>
          <a:xfrm flipH="1">
            <a:off x="7248901" y="5733897"/>
            <a:ext cx="4759" cy="30681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Szövegdoboz 63">
            <a:extLst>
              <a:ext uri="{FF2B5EF4-FFF2-40B4-BE49-F238E27FC236}">
                <a16:creationId xmlns:a16="http://schemas.microsoft.com/office/drawing/2014/main" id="{6CB80861-E65C-4E1C-9D52-BCE32DCAD877}"/>
              </a:ext>
            </a:extLst>
          </p:cNvPr>
          <p:cNvSpPr txBox="1"/>
          <p:nvPr/>
        </p:nvSpPr>
        <p:spPr>
          <a:xfrm>
            <a:off x="1953482" y="2716889"/>
            <a:ext cx="946093" cy="307777"/>
          </a:xfrm>
          <a:prstGeom prst="rect">
            <a:avLst/>
          </a:prstGeom>
          <a:noFill/>
        </p:spPr>
        <p:txBody>
          <a:bodyPr wrap="none" rtlCol="0">
            <a:spAutoFit/>
          </a:bodyPr>
          <a:lstStyle/>
          <a:p>
            <a:pPr algn="ctr"/>
            <a:r>
              <a:rPr lang="hu-HU" sz="1400" dirty="0"/>
              <a:t>{ </a:t>
            </a:r>
            <a:r>
              <a:rPr lang="hu-HU" sz="1400" i="1" dirty="0" err="1"/>
              <a:t>ordered</a:t>
            </a:r>
            <a:r>
              <a:rPr lang="hu-HU" sz="1400" dirty="0"/>
              <a:t> }</a:t>
            </a:r>
          </a:p>
        </p:txBody>
      </p:sp>
      <p:sp>
        <p:nvSpPr>
          <p:cNvPr id="69" name="Ellipszis 68">
            <a:extLst>
              <a:ext uri="{FF2B5EF4-FFF2-40B4-BE49-F238E27FC236}">
                <a16:creationId xmlns:a16="http://schemas.microsoft.com/office/drawing/2014/main" id="{CFF79C60-6AC9-4AAC-9F59-025853606D11}"/>
              </a:ext>
            </a:extLst>
          </p:cNvPr>
          <p:cNvSpPr/>
          <p:nvPr/>
        </p:nvSpPr>
        <p:spPr>
          <a:xfrm>
            <a:off x="2907357" y="2341393"/>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cxnSp>
        <p:nvCxnSpPr>
          <p:cNvPr id="70" name="Egyenes összekötő 69">
            <a:extLst>
              <a:ext uri="{FF2B5EF4-FFF2-40B4-BE49-F238E27FC236}">
                <a16:creationId xmlns:a16="http://schemas.microsoft.com/office/drawing/2014/main" id="{24D29E29-3B2A-46FC-9027-2F7357288904}"/>
              </a:ext>
            </a:extLst>
          </p:cNvPr>
          <p:cNvCxnSpPr>
            <a:cxnSpLocks/>
            <a:stCxn id="69" idx="4"/>
            <a:endCxn id="123" idx="3"/>
          </p:cNvCxnSpPr>
          <p:nvPr/>
        </p:nvCxnSpPr>
        <p:spPr>
          <a:xfrm flipH="1">
            <a:off x="2939314" y="2403640"/>
            <a:ext cx="677" cy="1386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Téglalap 82">
            <a:extLst>
              <a:ext uri="{FF2B5EF4-FFF2-40B4-BE49-F238E27FC236}">
                <a16:creationId xmlns:a16="http://schemas.microsoft.com/office/drawing/2014/main" id="{B639FAF5-EAE7-4188-A29F-43E6CBB91008}"/>
              </a:ext>
            </a:extLst>
          </p:cNvPr>
          <p:cNvSpPr/>
          <p:nvPr/>
        </p:nvSpPr>
        <p:spPr>
          <a:xfrm>
            <a:off x="2644054" y="4853256"/>
            <a:ext cx="2410550" cy="73722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i="1" dirty="0">
                <a:solidFill>
                  <a:schemeClr val="tx1"/>
                </a:solidFill>
              </a:rPr>
              <a:t>Haszon</a:t>
            </a:r>
          </a:p>
          <a:p>
            <a:pPr algn="ctr"/>
            <a:endParaRPr lang="hu-HU" sz="1400" dirty="0">
              <a:solidFill>
                <a:schemeClr val="tx1"/>
              </a:solidFill>
            </a:endParaRPr>
          </a:p>
          <a:p>
            <a:r>
              <a:rPr lang="hu-HU" sz="1400" dirty="0">
                <a:solidFill>
                  <a:schemeClr val="tx1"/>
                </a:solidFill>
              </a:rPr>
              <a:t>+ </a:t>
            </a:r>
            <a:r>
              <a:rPr lang="hu-HU" sz="1400" dirty="0" err="1">
                <a:solidFill>
                  <a:schemeClr val="tx1"/>
                </a:solidFill>
              </a:rPr>
              <a:t>IsHaszon</a:t>
            </a:r>
            <a:r>
              <a:rPr lang="hu-HU" sz="1400" dirty="0">
                <a:solidFill>
                  <a:schemeClr val="tx1"/>
                </a:solidFill>
              </a:rPr>
              <a:t>() : </a:t>
            </a:r>
            <a:r>
              <a:rPr lang="hu-HU" sz="1400" dirty="0" err="1">
                <a:solidFill>
                  <a:schemeClr val="tx1"/>
                </a:solidFill>
              </a:rPr>
              <a:t>bool</a:t>
            </a:r>
            <a:r>
              <a:rPr lang="hu-HU" sz="1400" dirty="0">
                <a:solidFill>
                  <a:schemeClr val="tx1"/>
                </a:solidFill>
              </a:rPr>
              <a:t> {</a:t>
            </a:r>
            <a:r>
              <a:rPr lang="hu-HU" sz="1400" dirty="0" err="1">
                <a:solidFill>
                  <a:schemeClr val="tx1"/>
                </a:solidFill>
              </a:rPr>
              <a:t>override</a:t>
            </a:r>
            <a:r>
              <a:rPr lang="hu-HU" sz="1400" dirty="0">
                <a:solidFill>
                  <a:schemeClr val="tx1"/>
                </a:solidFill>
              </a:rPr>
              <a:t>}</a:t>
            </a:r>
          </a:p>
        </p:txBody>
      </p:sp>
      <p:sp>
        <p:nvSpPr>
          <p:cNvPr id="84" name="Téglalap 83">
            <a:extLst>
              <a:ext uri="{FF2B5EF4-FFF2-40B4-BE49-F238E27FC236}">
                <a16:creationId xmlns:a16="http://schemas.microsoft.com/office/drawing/2014/main" id="{EF6B27E3-344F-4C9C-8D32-673506058577}"/>
              </a:ext>
            </a:extLst>
          </p:cNvPr>
          <p:cNvSpPr/>
          <p:nvPr/>
        </p:nvSpPr>
        <p:spPr>
          <a:xfrm>
            <a:off x="6133616" y="4852057"/>
            <a:ext cx="2246192" cy="73722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i="1" dirty="0">
                <a:solidFill>
                  <a:schemeClr val="tx1"/>
                </a:solidFill>
              </a:rPr>
              <a:t>Virág</a:t>
            </a:r>
          </a:p>
          <a:p>
            <a:pPr algn="ctr"/>
            <a:endParaRPr lang="hu-HU" sz="1400" dirty="0">
              <a:solidFill>
                <a:schemeClr val="tx1"/>
              </a:solidFill>
            </a:endParaRPr>
          </a:p>
          <a:p>
            <a:r>
              <a:rPr lang="hu-HU" sz="1400" dirty="0">
                <a:solidFill>
                  <a:schemeClr val="tx1"/>
                </a:solidFill>
              </a:rPr>
              <a:t>+ </a:t>
            </a:r>
            <a:r>
              <a:rPr lang="hu-HU" sz="1400" dirty="0" err="1">
                <a:solidFill>
                  <a:schemeClr val="tx1"/>
                </a:solidFill>
              </a:rPr>
              <a:t>IsVirág</a:t>
            </a:r>
            <a:r>
              <a:rPr lang="hu-HU" sz="1400" dirty="0">
                <a:solidFill>
                  <a:schemeClr val="tx1"/>
                </a:solidFill>
              </a:rPr>
              <a:t>() : </a:t>
            </a:r>
            <a:r>
              <a:rPr lang="hu-HU" sz="1400" dirty="0" err="1">
                <a:solidFill>
                  <a:schemeClr val="tx1"/>
                </a:solidFill>
              </a:rPr>
              <a:t>bool</a:t>
            </a:r>
            <a:r>
              <a:rPr lang="hu-HU" sz="1400" dirty="0">
                <a:solidFill>
                  <a:schemeClr val="tx1"/>
                </a:solidFill>
              </a:rPr>
              <a:t> {</a:t>
            </a:r>
            <a:r>
              <a:rPr lang="hu-HU" sz="1400" dirty="0" err="1">
                <a:solidFill>
                  <a:schemeClr val="tx1"/>
                </a:solidFill>
              </a:rPr>
              <a:t>override</a:t>
            </a:r>
            <a:r>
              <a:rPr lang="hu-HU" sz="1400" dirty="0">
                <a:solidFill>
                  <a:schemeClr val="tx1"/>
                </a:solidFill>
              </a:rPr>
              <a:t>}</a:t>
            </a:r>
          </a:p>
        </p:txBody>
      </p:sp>
      <p:sp>
        <p:nvSpPr>
          <p:cNvPr id="85" name="Téglalap 84">
            <a:extLst>
              <a:ext uri="{FF2B5EF4-FFF2-40B4-BE49-F238E27FC236}">
                <a16:creationId xmlns:a16="http://schemas.microsoft.com/office/drawing/2014/main" id="{80D3C072-1471-45F0-8627-74419A525F2D}"/>
              </a:ext>
            </a:extLst>
          </p:cNvPr>
          <p:cNvSpPr/>
          <p:nvPr/>
        </p:nvSpPr>
        <p:spPr>
          <a:xfrm>
            <a:off x="6133615" y="5130785"/>
            <a:ext cx="2246192" cy="17895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p>
        </p:txBody>
      </p:sp>
      <p:sp>
        <p:nvSpPr>
          <p:cNvPr id="86" name="Téglalap 85">
            <a:extLst>
              <a:ext uri="{FF2B5EF4-FFF2-40B4-BE49-F238E27FC236}">
                <a16:creationId xmlns:a16="http://schemas.microsoft.com/office/drawing/2014/main" id="{BD1674C8-4A05-4A0C-90CB-5D40532AFFA4}"/>
              </a:ext>
            </a:extLst>
          </p:cNvPr>
          <p:cNvSpPr/>
          <p:nvPr/>
        </p:nvSpPr>
        <p:spPr>
          <a:xfrm>
            <a:off x="2644054" y="5131983"/>
            <a:ext cx="2410550" cy="17895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sp>
        <p:nvSpPr>
          <p:cNvPr id="66" name="Háromszög 65">
            <a:extLst>
              <a:ext uri="{FF2B5EF4-FFF2-40B4-BE49-F238E27FC236}">
                <a16:creationId xmlns:a16="http://schemas.microsoft.com/office/drawing/2014/main" id="{480D28F7-5E04-404C-8DBC-79FEE28F39DC}"/>
              </a:ext>
            </a:extLst>
          </p:cNvPr>
          <p:cNvSpPr/>
          <p:nvPr/>
        </p:nvSpPr>
        <p:spPr>
          <a:xfrm rot="16200000">
            <a:off x="4864464" y="1087751"/>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2" name="Szövegdoboz 71">
            <a:extLst>
              <a:ext uri="{FF2B5EF4-FFF2-40B4-BE49-F238E27FC236}">
                <a16:creationId xmlns:a16="http://schemas.microsoft.com/office/drawing/2014/main" id="{9656B4AD-000E-4A78-954F-C0FAD17445E9}"/>
              </a:ext>
            </a:extLst>
          </p:cNvPr>
          <p:cNvSpPr txBox="1"/>
          <p:nvPr/>
        </p:nvSpPr>
        <p:spPr>
          <a:xfrm>
            <a:off x="4885652" y="966473"/>
            <a:ext cx="819761" cy="307777"/>
          </a:xfrm>
          <a:prstGeom prst="rect">
            <a:avLst/>
          </a:prstGeom>
          <a:noFill/>
        </p:spPr>
        <p:txBody>
          <a:bodyPr wrap="square" rtlCol="0">
            <a:spAutoFit/>
          </a:bodyPr>
          <a:lstStyle/>
          <a:p>
            <a:pPr algn="ctr"/>
            <a:r>
              <a:rPr lang="hu-HU" sz="1400" dirty="0"/>
              <a:t>gondoz</a:t>
            </a:r>
          </a:p>
        </p:txBody>
      </p:sp>
      <p:cxnSp>
        <p:nvCxnSpPr>
          <p:cNvPr id="73" name="Egyenes összekötő 72">
            <a:extLst>
              <a:ext uri="{FF2B5EF4-FFF2-40B4-BE49-F238E27FC236}">
                <a16:creationId xmlns:a16="http://schemas.microsoft.com/office/drawing/2014/main" id="{510BA86F-0526-434D-9DCF-C1DE9E0EAAD3}"/>
              </a:ext>
            </a:extLst>
          </p:cNvPr>
          <p:cNvCxnSpPr>
            <a:cxnSpLocks/>
            <a:endCxn id="75" idx="6"/>
          </p:cNvCxnSpPr>
          <p:nvPr/>
        </p:nvCxnSpPr>
        <p:spPr>
          <a:xfrm flipH="1">
            <a:off x="3806640" y="1233579"/>
            <a:ext cx="3236850"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Szövegdoboz 73">
            <a:extLst>
              <a:ext uri="{FF2B5EF4-FFF2-40B4-BE49-F238E27FC236}">
                <a16:creationId xmlns:a16="http://schemas.microsoft.com/office/drawing/2014/main" id="{A5B4577C-E8A6-4355-AB52-4F87EE767926}"/>
              </a:ext>
            </a:extLst>
          </p:cNvPr>
          <p:cNvSpPr txBox="1"/>
          <p:nvPr/>
        </p:nvSpPr>
        <p:spPr>
          <a:xfrm>
            <a:off x="3669119" y="1202199"/>
            <a:ext cx="603691" cy="307777"/>
          </a:xfrm>
          <a:prstGeom prst="rect">
            <a:avLst/>
          </a:prstGeom>
          <a:noFill/>
        </p:spPr>
        <p:txBody>
          <a:bodyPr wrap="none" rtlCol="0">
            <a:spAutoFit/>
          </a:bodyPr>
          <a:lstStyle/>
          <a:p>
            <a:pPr algn="ctr"/>
            <a:r>
              <a:rPr lang="hu-HU" sz="1400" dirty="0"/>
              <a:t>+ kert</a:t>
            </a:r>
          </a:p>
        </p:txBody>
      </p:sp>
      <p:sp>
        <p:nvSpPr>
          <p:cNvPr id="75" name="Ellipszis 74">
            <a:extLst>
              <a:ext uri="{FF2B5EF4-FFF2-40B4-BE49-F238E27FC236}">
                <a16:creationId xmlns:a16="http://schemas.microsoft.com/office/drawing/2014/main" id="{9EDF9B25-BB4B-436F-B265-B4560DAEE71F}"/>
              </a:ext>
            </a:extLst>
          </p:cNvPr>
          <p:cNvSpPr/>
          <p:nvPr/>
        </p:nvSpPr>
        <p:spPr>
          <a:xfrm>
            <a:off x="3741373" y="1202455"/>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sp>
        <p:nvSpPr>
          <p:cNvPr id="77" name="Téglalap 76">
            <a:extLst>
              <a:ext uri="{FF2B5EF4-FFF2-40B4-BE49-F238E27FC236}">
                <a16:creationId xmlns:a16="http://schemas.microsoft.com/office/drawing/2014/main" id="{7EEB4EE6-B61C-4395-A46C-1498514A1C86}"/>
              </a:ext>
            </a:extLst>
          </p:cNvPr>
          <p:cNvSpPr/>
          <p:nvPr/>
        </p:nvSpPr>
        <p:spPr>
          <a:xfrm>
            <a:off x="6823301" y="1019532"/>
            <a:ext cx="1536335" cy="695661"/>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Kertész</a:t>
            </a:r>
          </a:p>
          <a:p>
            <a:r>
              <a:rPr lang="hu-HU" sz="1400" dirty="0">
                <a:solidFill>
                  <a:schemeClr val="tx1"/>
                </a:solidFill>
              </a:rPr>
              <a:t> </a:t>
            </a:r>
          </a:p>
        </p:txBody>
      </p:sp>
      <p:sp>
        <p:nvSpPr>
          <p:cNvPr id="78" name="Téglalap 77">
            <a:extLst>
              <a:ext uri="{FF2B5EF4-FFF2-40B4-BE49-F238E27FC236}">
                <a16:creationId xmlns:a16="http://schemas.microsoft.com/office/drawing/2014/main" id="{89EAA841-33D5-4B48-A13D-F611BE25FB46}"/>
              </a:ext>
            </a:extLst>
          </p:cNvPr>
          <p:cNvSpPr/>
          <p:nvPr/>
        </p:nvSpPr>
        <p:spPr>
          <a:xfrm>
            <a:off x="6823301" y="1300982"/>
            <a:ext cx="1536336" cy="1842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sp>
        <p:nvSpPr>
          <p:cNvPr id="81" name="Ellipszis 80">
            <a:extLst>
              <a:ext uri="{FF2B5EF4-FFF2-40B4-BE49-F238E27FC236}">
                <a16:creationId xmlns:a16="http://schemas.microsoft.com/office/drawing/2014/main" id="{2AA1E9B2-8A54-4A53-B600-49578B8E25F9}"/>
              </a:ext>
            </a:extLst>
          </p:cNvPr>
          <p:cNvSpPr/>
          <p:nvPr/>
        </p:nvSpPr>
        <p:spPr>
          <a:xfrm>
            <a:off x="3600167" y="169845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cxnSp>
        <p:nvCxnSpPr>
          <p:cNvPr id="82" name="Egyenes összekötő 81">
            <a:extLst>
              <a:ext uri="{FF2B5EF4-FFF2-40B4-BE49-F238E27FC236}">
                <a16:creationId xmlns:a16="http://schemas.microsoft.com/office/drawing/2014/main" id="{2500D43B-7439-46A1-9E5B-A6008447E66A}"/>
              </a:ext>
            </a:extLst>
          </p:cNvPr>
          <p:cNvCxnSpPr>
            <a:cxnSpLocks/>
            <a:stCxn id="81" idx="6"/>
            <a:endCxn id="139" idx="0"/>
          </p:cNvCxnSpPr>
          <p:nvPr/>
        </p:nvCxnSpPr>
        <p:spPr>
          <a:xfrm flipV="1">
            <a:off x="3665434" y="1724460"/>
            <a:ext cx="600632" cy="51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Ellipszis 90">
            <a:extLst>
              <a:ext uri="{FF2B5EF4-FFF2-40B4-BE49-F238E27FC236}">
                <a16:creationId xmlns:a16="http://schemas.microsoft.com/office/drawing/2014/main" id="{E909CACC-0332-4BD7-AED7-31FEF9D8027D}"/>
              </a:ext>
            </a:extLst>
          </p:cNvPr>
          <p:cNvSpPr/>
          <p:nvPr/>
        </p:nvSpPr>
        <p:spPr>
          <a:xfrm>
            <a:off x="2246317" y="190361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cxnSp>
        <p:nvCxnSpPr>
          <p:cNvPr id="92" name="Egyenes összekötő 91">
            <a:extLst>
              <a:ext uri="{FF2B5EF4-FFF2-40B4-BE49-F238E27FC236}">
                <a16:creationId xmlns:a16="http://schemas.microsoft.com/office/drawing/2014/main" id="{F93BA7BD-1108-4FA9-B6AE-0846B9527E1B}"/>
              </a:ext>
            </a:extLst>
          </p:cNvPr>
          <p:cNvCxnSpPr>
            <a:cxnSpLocks/>
            <a:stCxn id="91" idx="6"/>
            <a:endCxn id="138" idx="0"/>
          </p:cNvCxnSpPr>
          <p:nvPr/>
        </p:nvCxnSpPr>
        <p:spPr>
          <a:xfrm>
            <a:off x="2311584" y="1934735"/>
            <a:ext cx="219008" cy="21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4" name="Téglalap 93">
            <a:extLst>
              <a:ext uri="{FF2B5EF4-FFF2-40B4-BE49-F238E27FC236}">
                <a16:creationId xmlns:a16="http://schemas.microsoft.com/office/drawing/2014/main" id="{1BB59FAD-B395-4874-A946-F30CE3AC0285}"/>
              </a:ext>
            </a:extLst>
          </p:cNvPr>
          <p:cNvSpPr/>
          <p:nvPr/>
        </p:nvSpPr>
        <p:spPr>
          <a:xfrm>
            <a:off x="534013" y="3002530"/>
            <a:ext cx="2690590" cy="124336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Parcella</a:t>
            </a:r>
          </a:p>
          <a:p>
            <a:r>
              <a:rPr lang="hu-HU" sz="1400" dirty="0">
                <a:solidFill>
                  <a:schemeClr val="tx1"/>
                </a:solidFill>
              </a:rPr>
              <a:t>- </a:t>
            </a:r>
            <a:r>
              <a:rPr lang="hu-HU" sz="1400" dirty="0" err="1">
                <a:solidFill>
                  <a:schemeClr val="tx1"/>
                </a:solidFill>
              </a:rPr>
              <a:t>ültetésiIdő</a:t>
            </a:r>
            <a:r>
              <a:rPr lang="hu-HU" sz="1400" dirty="0">
                <a:solidFill>
                  <a:schemeClr val="tx1"/>
                </a:solidFill>
              </a:rPr>
              <a:t> : int</a:t>
            </a:r>
          </a:p>
          <a:p>
            <a:r>
              <a:rPr lang="hu-HU" sz="1400" dirty="0">
                <a:solidFill>
                  <a:schemeClr val="tx1"/>
                </a:solidFill>
              </a:rPr>
              <a:t>+ Ültet(</a:t>
            </a:r>
            <a:r>
              <a:rPr lang="hu-HU" sz="1400" dirty="0" err="1">
                <a:solidFill>
                  <a:schemeClr val="tx1"/>
                </a:solidFill>
              </a:rPr>
              <a:t>növ:Növényfajta</a:t>
            </a:r>
            <a:r>
              <a:rPr lang="hu-HU" sz="1400" dirty="0">
                <a:solidFill>
                  <a:schemeClr val="tx1"/>
                </a:solidFill>
              </a:rPr>
              <a:t>) : </a:t>
            </a:r>
            <a:r>
              <a:rPr lang="hu-HU" sz="1400" dirty="0" err="1">
                <a:solidFill>
                  <a:schemeClr val="tx1"/>
                </a:solidFill>
              </a:rPr>
              <a:t>void</a:t>
            </a:r>
            <a:endParaRPr lang="hu-HU" sz="1400" dirty="0">
              <a:solidFill>
                <a:schemeClr val="tx1"/>
              </a:solidFill>
            </a:endParaRPr>
          </a:p>
          <a:p>
            <a:r>
              <a:rPr lang="hu-HU" sz="1400" dirty="0">
                <a:solidFill>
                  <a:schemeClr val="tx1"/>
                </a:solidFill>
              </a:rPr>
              <a:t>+ Beérik(</a:t>
            </a:r>
            <a:r>
              <a:rPr lang="hu-HU" sz="1400" dirty="0" err="1">
                <a:solidFill>
                  <a:schemeClr val="tx1"/>
                </a:solidFill>
              </a:rPr>
              <a:t>hónap:int</a:t>
            </a:r>
            <a:r>
              <a:rPr lang="hu-HU" sz="1400" dirty="0">
                <a:solidFill>
                  <a:schemeClr val="tx1"/>
                </a:solidFill>
              </a:rPr>
              <a:t>) : </a:t>
            </a:r>
            <a:r>
              <a:rPr lang="hu-HU" sz="1400" dirty="0" err="1">
                <a:solidFill>
                  <a:schemeClr val="tx1"/>
                </a:solidFill>
              </a:rPr>
              <a:t>bool</a:t>
            </a:r>
            <a:endParaRPr lang="hu-HU" sz="1400" dirty="0">
              <a:solidFill>
                <a:schemeClr val="tx1"/>
              </a:solidFill>
            </a:endParaRPr>
          </a:p>
          <a:p>
            <a:r>
              <a:rPr lang="hu-HU" sz="1400" dirty="0">
                <a:solidFill>
                  <a:schemeClr val="tx1"/>
                </a:solidFill>
              </a:rPr>
              <a:t>+ Arat() : </a:t>
            </a:r>
            <a:r>
              <a:rPr lang="hu-HU" sz="1400" dirty="0" err="1">
                <a:solidFill>
                  <a:schemeClr val="tx1"/>
                </a:solidFill>
              </a:rPr>
              <a:t>void</a:t>
            </a:r>
            <a:endParaRPr lang="hu-HU" sz="1400" dirty="0">
              <a:solidFill>
                <a:schemeClr val="tx1"/>
              </a:solidFill>
            </a:endParaRPr>
          </a:p>
        </p:txBody>
      </p:sp>
      <p:sp>
        <p:nvSpPr>
          <p:cNvPr id="96" name="Háromszög 95">
            <a:extLst>
              <a:ext uri="{FF2B5EF4-FFF2-40B4-BE49-F238E27FC236}">
                <a16:creationId xmlns:a16="http://schemas.microsoft.com/office/drawing/2014/main" id="{96342A34-D488-4223-9AB5-818036B8E4B8}"/>
              </a:ext>
            </a:extLst>
          </p:cNvPr>
          <p:cNvSpPr/>
          <p:nvPr/>
        </p:nvSpPr>
        <p:spPr>
          <a:xfrm rot="5400000">
            <a:off x="4250395" y="3251430"/>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7" name="Szövegdoboz 96">
            <a:extLst>
              <a:ext uri="{FF2B5EF4-FFF2-40B4-BE49-F238E27FC236}">
                <a16:creationId xmlns:a16="http://schemas.microsoft.com/office/drawing/2014/main" id="{5E89A0CD-B5F9-474F-8AD9-8FD4AB3117B7}"/>
              </a:ext>
            </a:extLst>
          </p:cNvPr>
          <p:cNvSpPr txBox="1"/>
          <p:nvPr/>
        </p:nvSpPr>
        <p:spPr>
          <a:xfrm>
            <a:off x="3366363" y="3146709"/>
            <a:ext cx="972815" cy="307777"/>
          </a:xfrm>
          <a:prstGeom prst="rect">
            <a:avLst/>
          </a:prstGeom>
          <a:noFill/>
        </p:spPr>
        <p:txBody>
          <a:bodyPr wrap="square" rtlCol="0">
            <a:spAutoFit/>
          </a:bodyPr>
          <a:lstStyle/>
          <a:p>
            <a:pPr algn="ctr"/>
            <a:r>
              <a:rPr lang="hu-HU" sz="1400" dirty="0"/>
              <a:t>növekszik</a:t>
            </a:r>
          </a:p>
        </p:txBody>
      </p:sp>
      <p:sp>
        <p:nvSpPr>
          <p:cNvPr id="104" name="Téglalap 103">
            <a:extLst>
              <a:ext uri="{FF2B5EF4-FFF2-40B4-BE49-F238E27FC236}">
                <a16:creationId xmlns:a16="http://schemas.microsoft.com/office/drawing/2014/main" id="{CDAAFB60-E6EE-4B91-9F89-97FBAC538520}"/>
              </a:ext>
            </a:extLst>
          </p:cNvPr>
          <p:cNvSpPr/>
          <p:nvPr/>
        </p:nvSpPr>
        <p:spPr>
          <a:xfrm>
            <a:off x="534122" y="3323283"/>
            <a:ext cx="2690470" cy="18614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cxnSp>
        <p:nvCxnSpPr>
          <p:cNvPr id="105" name="Egyenes összekötő 104">
            <a:extLst>
              <a:ext uri="{FF2B5EF4-FFF2-40B4-BE49-F238E27FC236}">
                <a16:creationId xmlns:a16="http://schemas.microsoft.com/office/drawing/2014/main" id="{B2BB4556-A2A0-4FB0-A571-2F469FDEF623}"/>
              </a:ext>
            </a:extLst>
          </p:cNvPr>
          <p:cNvCxnSpPr>
            <a:cxnSpLocks/>
            <a:stCxn id="104" idx="3"/>
            <a:endCxn id="106" idx="2"/>
          </p:cNvCxnSpPr>
          <p:nvPr/>
        </p:nvCxnSpPr>
        <p:spPr>
          <a:xfrm flipV="1">
            <a:off x="3224592" y="3415134"/>
            <a:ext cx="1805595" cy="1221"/>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Ellipszis 116">
            <a:extLst>
              <a:ext uri="{FF2B5EF4-FFF2-40B4-BE49-F238E27FC236}">
                <a16:creationId xmlns:a16="http://schemas.microsoft.com/office/drawing/2014/main" id="{FC3362FA-89C5-4349-B11E-C8DA88B9C997}"/>
              </a:ext>
            </a:extLst>
          </p:cNvPr>
          <p:cNvSpPr/>
          <p:nvPr/>
        </p:nvSpPr>
        <p:spPr>
          <a:xfrm>
            <a:off x="2906681" y="218403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cxnSp>
        <p:nvCxnSpPr>
          <p:cNvPr id="118" name="Egyenes összekötő 117">
            <a:extLst>
              <a:ext uri="{FF2B5EF4-FFF2-40B4-BE49-F238E27FC236}">
                <a16:creationId xmlns:a16="http://schemas.microsoft.com/office/drawing/2014/main" id="{44F199B0-E3C2-49C7-8D0D-BE918A06CE14}"/>
              </a:ext>
            </a:extLst>
          </p:cNvPr>
          <p:cNvCxnSpPr>
            <a:cxnSpLocks/>
            <a:stCxn id="117" idx="6"/>
            <a:endCxn id="109" idx="0"/>
          </p:cNvCxnSpPr>
          <p:nvPr/>
        </p:nvCxnSpPr>
        <p:spPr>
          <a:xfrm flipV="1">
            <a:off x="2971948" y="2214022"/>
            <a:ext cx="1441175" cy="11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3" name="Téglalap: szamárfül 122">
            <a:extLst>
              <a:ext uri="{FF2B5EF4-FFF2-40B4-BE49-F238E27FC236}">
                <a16:creationId xmlns:a16="http://schemas.microsoft.com/office/drawing/2014/main" id="{11BF9AB6-25FD-4D10-9C2F-A2F8AF774850}"/>
              </a:ext>
            </a:extLst>
          </p:cNvPr>
          <p:cNvSpPr/>
          <p:nvPr/>
        </p:nvSpPr>
        <p:spPr>
          <a:xfrm rot="16200000">
            <a:off x="2809229" y="1945486"/>
            <a:ext cx="260170" cy="1453758"/>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b="1" dirty="0" err="1">
                <a:solidFill>
                  <a:schemeClr val="tx1"/>
                </a:solidFill>
              </a:rPr>
              <a:t>return</a:t>
            </a:r>
            <a:r>
              <a:rPr lang="hu-HU" sz="1400" dirty="0">
                <a:solidFill>
                  <a:schemeClr val="tx1"/>
                </a:solidFill>
              </a:rPr>
              <a:t> parcellák[i]</a:t>
            </a:r>
          </a:p>
        </p:txBody>
      </p:sp>
      <p:sp>
        <p:nvSpPr>
          <p:cNvPr id="126" name="Ellipszis 125">
            <a:extLst>
              <a:ext uri="{FF2B5EF4-FFF2-40B4-BE49-F238E27FC236}">
                <a16:creationId xmlns:a16="http://schemas.microsoft.com/office/drawing/2014/main" id="{CFC64C8F-0CD1-442D-AD56-5997ACB1277C}"/>
              </a:ext>
            </a:extLst>
          </p:cNvPr>
          <p:cNvSpPr/>
          <p:nvPr/>
        </p:nvSpPr>
        <p:spPr>
          <a:xfrm>
            <a:off x="8258463" y="540343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p>
        </p:txBody>
      </p:sp>
      <p:cxnSp>
        <p:nvCxnSpPr>
          <p:cNvPr id="127" name="Egyenes összekötő 126">
            <a:extLst>
              <a:ext uri="{FF2B5EF4-FFF2-40B4-BE49-F238E27FC236}">
                <a16:creationId xmlns:a16="http://schemas.microsoft.com/office/drawing/2014/main" id="{8A4E7C97-B388-4C45-8A9A-5AF47DCAEE4F}"/>
              </a:ext>
            </a:extLst>
          </p:cNvPr>
          <p:cNvCxnSpPr>
            <a:cxnSpLocks/>
            <a:stCxn id="126" idx="4"/>
            <a:endCxn id="134" idx="3"/>
          </p:cNvCxnSpPr>
          <p:nvPr/>
        </p:nvCxnSpPr>
        <p:spPr>
          <a:xfrm>
            <a:off x="8291097" y="5465683"/>
            <a:ext cx="0" cy="1888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Ellipszis 129">
            <a:extLst>
              <a:ext uri="{FF2B5EF4-FFF2-40B4-BE49-F238E27FC236}">
                <a16:creationId xmlns:a16="http://schemas.microsoft.com/office/drawing/2014/main" id="{8546C0BA-A9A7-45B6-BC2C-63166A3AA950}"/>
              </a:ext>
            </a:extLst>
          </p:cNvPr>
          <p:cNvSpPr/>
          <p:nvPr/>
        </p:nvSpPr>
        <p:spPr>
          <a:xfrm>
            <a:off x="4935003" y="543078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cxnSp>
        <p:nvCxnSpPr>
          <p:cNvPr id="131" name="Egyenes összekötő 130">
            <a:extLst>
              <a:ext uri="{FF2B5EF4-FFF2-40B4-BE49-F238E27FC236}">
                <a16:creationId xmlns:a16="http://schemas.microsoft.com/office/drawing/2014/main" id="{BF831504-65B0-4602-BAE6-EDEE6157FD2E}"/>
              </a:ext>
            </a:extLst>
          </p:cNvPr>
          <p:cNvCxnSpPr>
            <a:cxnSpLocks/>
            <a:stCxn id="130" idx="4"/>
            <a:endCxn id="135" idx="3"/>
          </p:cNvCxnSpPr>
          <p:nvPr/>
        </p:nvCxnSpPr>
        <p:spPr>
          <a:xfrm flipH="1">
            <a:off x="4965654" y="5493036"/>
            <a:ext cx="1983" cy="1671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4" name="Téglalap: szamárfül 133">
            <a:extLst>
              <a:ext uri="{FF2B5EF4-FFF2-40B4-BE49-F238E27FC236}">
                <a16:creationId xmlns:a16="http://schemas.microsoft.com/office/drawing/2014/main" id="{4C35D04C-61F2-4A29-9CE2-F6D7E44D27E7}"/>
              </a:ext>
            </a:extLst>
          </p:cNvPr>
          <p:cNvSpPr/>
          <p:nvPr/>
        </p:nvSpPr>
        <p:spPr>
          <a:xfrm rot="16200000">
            <a:off x="8162382" y="5307139"/>
            <a:ext cx="257429" cy="952280"/>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b="1" dirty="0" err="1">
                <a:solidFill>
                  <a:schemeClr val="tx1"/>
                </a:solidFill>
              </a:rPr>
              <a:t>return</a:t>
            </a:r>
            <a:r>
              <a:rPr lang="hu-HU" sz="1400" dirty="0">
                <a:solidFill>
                  <a:schemeClr val="tx1"/>
                </a:solidFill>
              </a:rPr>
              <a:t> </a:t>
            </a:r>
            <a:r>
              <a:rPr lang="hu-HU" sz="1400" dirty="0" err="1">
                <a:solidFill>
                  <a:schemeClr val="tx1"/>
                </a:solidFill>
              </a:rPr>
              <a:t>true</a:t>
            </a:r>
            <a:endParaRPr lang="hu-HU" sz="1400" dirty="0">
              <a:solidFill>
                <a:schemeClr val="tx1"/>
              </a:solidFill>
            </a:endParaRPr>
          </a:p>
        </p:txBody>
      </p:sp>
      <p:sp>
        <p:nvSpPr>
          <p:cNvPr id="135" name="Téglalap: szamárfül 134">
            <a:extLst>
              <a:ext uri="{FF2B5EF4-FFF2-40B4-BE49-F238E27FC236}">
                <a16:creationId xmlns:a16="http://schemas.microsoft.com/office/drawing/2014/main" id="{F6A4E3F9-9C6E-4A47-9D48-3543A11B7F18}"/>
              </a:ext>
            </a:extLst>
          </p:cNvPr>
          <p:cNvSpPr/>
          <p:nvPr/>
        </p:nvSpPr>
        <p:spPr>
          <a:xfrm rot="16200000">
            <a:off x="4836940" y="5316223"/>
            <a:ext cx="257428" cy="945376"/>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b="1" dirty="0" err="1">
                <a:solidFill>
                  <a:schemeClr val="tx1"/>
                </a:solidFill>
              </a:rPr>
              <a:t>return</a:t>
            </a:r>
            <a:r>
              <a:rPr lang="hu-HU" sz="1400" dirty="0">
                <a:solidFill>
                  <a:schemeClr val="tx1"/>
                </a:solidFill>
              </a:rPr>
              <a:t> </a:t>
            </a:r>
            <a:r>
              <a:rPr lang="hu-HU" sz="1400" dirty="0" err="1">
                <a:solidFill>
                  <a:schemeClr val="tx1"/>
                </a:solidFill>
              </a:rPr>
              <a:t>true</a:t>
            </a:r>
            <a:endParaRPr lang="hu-HU" sz="1400" dirty="0">
              <a:solidFill>
                <a:schemeClr val="tx1"/>
              </a:solidFill>
            </a:endParaRPr>
          </a:p>
        </p:txBody>
      </p:sp>
      <p:sp>
        <p:nvSpPr>
          <p:cNvPr id="138" name="Téglalap: szamárfül 137">
            <a:extLst>
              <a:ext uri="{FF2B5EF4-FFF2-40B4-BE49-F238E27FC236}">
                <a16:creationId xmlns:a16="http://schemas.microsoft.com/office/drawing/2014/main" id="{6ED1EEE4-57E2-4898-8512-11812B208FC9}"/>
              </a:ext>
            </a:extLst>
          </p:cNvPr>
          <p:cNvSpPr/>
          <p:nvPr/>
        </p:nvSpPr>
        <p:spPr>
          <a:xfrm rot="16200000">
            <a:off x="3378250" y="985137"/>
            <a:ext cx="208223" cy="1903540"/>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dirty="0" err="1">
                <a:solidFill>
                  <a:schemeClr val="tx1"/>
                </a:solidFill>
              </a:rPr>
              <a:t>GetParcellák</a:t>
            </a:r>
            <a:r>
              <a:rPr lang="hu-HU" sz="1400" dirty="0">
                <a:solidFill>
                  <a:schemeClr val="tx1"/>
                </a:solidFill>
              </a:rPr>
              <a:t>(hol).Arat()</a:t>
            </a:r>
          </a:p>
        </p:txBody>
      </p:sp>
      <p:sp>
        <p:nvSpPr>
          <p:cNvPr id="139" name="Téglalap: szamárfül 138">
            <a:extLst>
              <a:ext uri="{FF2B5EF4-FFF2-40B4-BE49-F238E27FC236}">
                <a16:creationId xmlns:a16="http://schemas.microsoft.com/office/drawing/2014/main" id="{7B7863D1-02EA-4035-9774-25D0B6B49D8C}"/>
              </a:ext>
            </a:extLst>
          </p:cNvPr>
          <p:cNvSpPr/>
          <p:nvPr/>
        </p:nvSpPr>
        <p:spPr>
          <a:xfrm rot="16200000">
            <a:off x="5326054" y="541958"/>
            <a:ext cx="245029" cy="2365005"/>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dirty="0" err="1">
                <a:solidFill>
                  <a:schemeClr val="tx1"/>
                </a:solidFill>
              </a:rPr>
              <a:t>GetParcellák</a:t>
            </a:r>
            <a:r>
              <a:rPr lang="hu-HU" sz="1400" dirty="0">
                <a:solidFill>
                  <a:schemeClr val="tx1"/>
                </a:solidFill>
              </a:rPr>
              <a:t>(hova).Ültet(mit)</a:t>
            </a:r>
          </a:p>
        </p:txBody>
      </p:sp>
      <p:sp>
        <p:nvSpPr>
          <p:cNvPr id="87" name="Ellipszis 86">
            <a:extLst>
              <a:ext uri="{FF2B5EF4-FFF2-40B4-BE49-F238E27FC236}">
                <a16:creationId xmlns:a16="http://schemas.microsoft.com/office/drawing/2014/main" id="{B33E0BF8-3D0B-4615-99E5-8B03A15CEBB7}"/>
              </a:ext>
            </a:extLst>
          </p:cNvPr>
          <p:cNvSpPr/>
          <p:nvPr/>
        </p:nvSpPr>
        <p:spPr>
          <a:xfrm>
            <a:off x="3112297" y="358037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cxnSp>
        <p:nvCxnSpPr>
          <p:cNvPr id="88" name="Egyenes összekötő 87">
            <a:extLst>
              <a:ext uri="{FF2B5EF4-FFF2-40B4-BE49-F238E27FC236}">
                <a16:creationId xmlns:a16="http://schemas.microsoft.com/office/drawing/2014/main" id="{CFCE2C5E-8866-4C85-AB7E-02D203426E78}"/>
              </a:ext>
            </a:extLst>
          </p:cNvPr>
          <p:cNvCxnSpPr>
            <a:cxnSpLocks/>
            <a:stCxn id="87" idx="4"/>
          </p:cNvCxnSpPr>
          <p:nvPr/>
        </p:nvCxnSpPr>
        <p:spPr>
          <a:xfrm flipH="1">
            <a:off x="3139795" y="3642623"/>
            <a:ext cx="5136" cy="1591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0" name="Egyenes összekötő 109">
            <a:extLst>
              <a:ext uri="{FF2B5EF4-FFF2-40B4-BE49-F238E27FC236}">
                <a16:creationId xmlns:a16="http://schemas.microsoft.com/office/drawing/2014/main" id="{96970202-5193-42CF-92F5-FE53FCE7AEC1}"/>
              </a:ext>
            </a:extLst>
          </p:cNvPr>
          <p:cNvCxnSpPr>
            <a:cxnSpLocks/>
            <a:stCxn id="111" idx="4"/>
            <a:endCxn id="124" idx="3"/>
          </p:cNvCxnSpPr>
          <p:nvPr/>
        </p:nvCxnSpPr>
        <p:spPr>
          <a:xfrm flipH="1">
            <a:off x="1702584" y="4087962"/>
            <a:ext cx="5630" cy="2285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1" name="Ellipszis 110">
            <a:extLst>
              <a:ext uri="{FF2B5EF4-FFF2-40B4-BE49-F238E27FC236}">
                <a16:creationId xmlns:a16="http://schemas.microsoft.com/office/drawing/2014/main" id="{3AB6C340-758E-4F47-88CD-261E96D03DF5}"/>
              </a:ext>
            </a:extLst>
          </p:cNvPr>
          <p:cNvSpPr/>
          <p:nvPr/>
        </p:nvSpPr>
        <p:spPr>
          <a:xfrm>
            <a:off x="1675580" y="4025715"/>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sp>
        <p:nvSpPr>
          <p:cNvPr id="115" name="Ellipszis 114">
            <a:extLst>
              <a:ext uri="{FF2B5EF4-FFF2-40B4-BE49-F238E27FC236}">
                <a16:creationId xmlns:a16="http://schemas.microsoft.com/office/drawing/2014/main" id="{8309437E-EDD9-4109-A6DD-2F0DC33C12F9}"/>
              </a:ext>
            </a:extLst>
          </p:cNvPr>
          <p:cNvSpPr/>
          <p:nvPr/>
        </p:nvSpPr>
        <p:spPr>
          <a:xfrm>
            <a:off x="2534583" y="3823884"/>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cxnSp>
        <p:nvCxnSpPr>
          <p:cNvPr id="116" name="Egyenes összekötő 115">
            <a:extLst>
              <a:ext uri="{FF2B5EF4-FFF2-40B4-BE49-F238E27FC236}">
                <a16:creationId xmlns:a16="http://schemas.microsoft.com/office/drawing/2014/main" id="{8E0F0381-C802-4AA8-BAF3-4B44D15FC8CF}"/>
              </a:ext>
            </a:extLst>
          </p:cNvPr>
          <p:cNvCxnSpPr>
            <a:cxnSpLocks/>
            <a:stCxn id="115" idx="4"/>
          </p:cNvCxnSpPr>
          <p:nvPr/>
        </p:nvCxnSpPr>
        <p:spPr>
          <a:xfrm>
            <a:off x="2567217" y="3886131"/>
            <a:ext cx="6543" cy="5398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9" name="Téglalap: szamárfül 118">
            <a:extLst>
              <a:ext uri="{FF2B5EF4-FFF2-40B4-BE49-F238E27FC236}">
                <a16:creationId xmlns:a16="http://schemas.microsoft.com/office/drawing/2014/main" id="{E5979EF0-111F-40AC-95E5-10E21E550E86}"/>
              </a:ext>
            </a:extLst>
          </p:cNvPr>
          <p:cNvSpPr/>
          <p:nvPr/>
        </p:nvSpPr>
        <p:spPr>
          <a:xfrm rot="16200000">
            <a:off x="1372070" y="3411598"/>
            <a:ext cx="825986" cy="2857109"/>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b="1" dirty="0" err="1">
                <a:solidFill>
                  <a:schemeClr val="tx1"/>
                </a:solidFill>
              </a:rPr>
              <a:t>return</a:t>
            </a:r>
            <a:r>
              <a:rPr lang="hu-HU" sz="1400" b="1" dirty="0">
                <a:solidFill>
                  <a:schemeClr val="tx1"/>
                </a:solidFill>
              </a:rPr>
              <a:t> </a:t>
            </a:r>
          </a:p>
          <a:p>
            <a:r>
              <a:rPr lang="hu-HU" sz="1400" b="1" dirty="0">
                <a:solidFill>
                  <a:schemeClr val="tx1"/>
                </a:solidFill>
              </a:rPr>
              <a:t>   </a:t>
            </a:r>
            <a:r>
              <a:rPr lang="hu-HU" sz="1400" dirty="0" err="1">
                <a:solidFill>
                  <a:schemeClr val="tx1"/>
                </a:solidFill>
              </a:rPr>
              <a:t>növény</a:t>
            </a:r>
            <a:r>
              <a:rPr lang="hu-HU" sz="1400" dirty="0" err="1">
                <a:solidFill>
                  <a:schemeClr val="tx1"/>
                </a:solidFill>
                <a:latin typeface="Cambria Math" panose="02040503050406030204" pitchFamily="18" charset="0"/>
                <a:ea typeface="Cambria Math" panose="02040503050406030204" pitchFamily="18" charset="0"/>
              </a:rPr>
              <a:t>≠</a:t>
            </a:r>
            <a:r>
              <a:rPr lang="hu-HU" sz="1400" dirty="0" err="1">
                <a:solidFill>
                  <a:schemeClr val="tx1"/>
                </a:solidFill>
              </a:rPr>
              <a:t>null</a:t>
            </a:r>
            <a:r>
              <a:rPr lang="hu-HU" sz="1400" b="1" dirty="0">
                <a:solidFill>
                  <a:schemeClr val="tx1"/>
                </a:solidFill>
              </a:rPr>
              <a:t> </a:t>
            </a:r>
            <a:r>
              <a:rPr lang="hu-HU" sz="1400" dirty="0">
                <a:solidFill>
                  <a:schemeClr val="tx1"/>
                </a:solidFill>
                <a:sym typeface="Symbol" panose="05050102010706020507" pitchFamily="18" charset="2"/>
              </a:rPr>
              <a:t> </a:t>
            </a:r>
            <a:r>
              <a:rPr lang="hu-HU" sz="1400" dirty="0" err="1">
                <a:solidFill>
                  <a:schemeClr val="tx1"/>
                </a:solidFill>
                <a:sym typeface="Symbol" panose="05050102010706020507" pitchFamily="18" charset="2"/>
              </a:rPr>
              <a:t>növény.IsHaszon</a:t>
            </a:r>
            <a:r>
              <a:rPr lang="hu-HU" sz="1400" dirty="0">
                <a:solidFill>
                  <a:schemeClr val="tx1"/>
                </a:solidFill>
                <a:sym typeface="Symbol" panose="05050102010706020507" pitchFamily="18" charset="2"/>
              </a:rPr>
              <a:t>() </a:t>
            </a:r>
            <a:br>
              <a:rPr lang="hu-HU" sz="1400" dirty="0">
                <a:solidFill>
                  <a:schemeClr val="tx1"/>
                </a:solidFill>
                <a:sym typeface="Symbol" panose="05050102010706020507" pitchFamily="18" charset="2"/>
              </a:rPr>
            </a:br>
            <a:r>
              <a:rPr lang="hu-HU" sz="1400" dirty="0">
                <a:solidFill>
                  <a:schemeClr val="tx1"/>
                </a:solidFill>
                <a:sym typeface="Symbol" panose="05050102010706020507" pitchFamily="18" charset="2"/>
              </a:rPr>
              <a:t>    </a:t>
            </a:r>
            <a:r>
              <a:rPr lang="hu-HU" sz="1400" dirty="0">
                <a:solidFill>
                  <a:schemeClr val="tx1"/>
                </a:solidFill>
              </a:rPr>
              <a:t>hónap</a:t>
            </a:r>
            <a:r>
              <a:rPr lang="en-US" sz="1400" dirty="0">
                <a:solidFill>
                  <a:schemeClr val="tx1"/>
                </a:solidFill>
              </a:rPr>
              <a:t> –</a:t>
            </a:r>
            <a:r>
              <a:rPr lang="hu-HU" sz="1400" dirty="0">
                <a:solidFill>
                  <a:schemeClr val="tx1"/>
                </a:solidFill>
              </a:rPr>
              <a:t> </a:t>
            </a:r>
            <a:r>
              <a:rPr lang="hu-HU" sz="1400" dirty="0" err="1">
                <a:solidFill>
                  <a:schemeClr val="tx1"/>
                </a:solidFill>
              </a:rPr>
              <a:t>ÜltetésIdő</a:t>
            </a:r>
            <a:r>
              <a:rPr lang="en-US" sz="1400" dirty="0">
                <a:solidFill>
                  <a:schemeClr val="tx1"/>
                </a:solidFill>
              </a:rPr>
              <a:t>() =</a:t>
            </a:r>
            <a:r>
              <a:rPr lang="hu-HU" sz="1400" dirty="0">
                <a:solidFill>
                  <a:schemeClr val="tx1"/>
                </a:solidFill>
              </a:rPr>
              <a:t>    </a:t>
            </a:r>
          </a:p>
          <a:p>
            <a:r>
              <a:rPr lang="hu-HU" sz="1400" dirty="0">
                <a:solidFill>
                  <a:schemeClr val="tx1"/>
                </a:solidFill>
              </a:rPr>
              <a:t>           </a:t>
            </a:r>
            <a:r>
              <a:rPr lang="hu-HU" sz="1400" dirty="0" err="1">
                <a:solidFill>
                  <a:schemeClr val="tx1"/>
                </a:solidFill>
              </a:rPr>
              <a:t>növény.G</a:t>
            </a:r>
            <a:r>
              <a:rPr lang="en-US" sz="1400" dirty="0">
                <a:solidFill>
                  <a:schemeClr val="tx1"/>
                </a:solidFill>
              </a:rPr>
              <a:t>et</a:t>
            </a:r>
            <a:r>
              <a:rPr lang="hu-HU" sz="1400" dirty="0" err="1">
                <a:solidFill>
                  <a:schemeClr val="tx1"/>
                </a:solidFill>
              </a:rPr>
              <a:t>ÉrésiIdő</a:t>
            </a:r>
            <a:r>
              <a:rPr lang="en-US" sz="1400" dirty="0">
                <a:solidFill>
                  <a:schemeClr val="tx1"/>
                </a:solidFill>
              </a:rPr>
              <a:t>()</a:t>
            </a:r>
            <a:r>
              <a:rPr lang="en-US" sz="1400" b="1" dirty="0">
                <a:solidFill>
                  <a:schemeClr val="tx1"/>
                </a:solidFill>
              </a:rPr>
              <a:t> </a:t>
            </a:r>
            <a:endParaRPr lang="hu-HU" sz="1400" b="1" dirty="0">
              <a:solidFill>
                <a:schemeClr val="tx1"/>
              </a:solidFill>
            </a:endParaRPr>
          </a:p>
        </p:txBody>
      </p:sp>
      <p:sp>
        <p:nvSpPr>
          <p:cNvPr id="124" name="Téglalap: szamárfül 123">
            <a:extLst>
              <a:ext uri="{FF2B5EF4-FFF2-40B4-BE49-F238E27FC236}">
                <a16:creationId xmlns:a16="http://schemas.microsoft.com/office/drawing/2014/main" id="{E0E572E0-435E-4451-BCA6-648821F195B6}"/>
              </a:ext>
            </a:extLst>
          </p:cNvPr>
          <p:cNvSpPr/>
          <p:nvPr/>
        </p:nvSpPr>
        <p:spPr>
          <a:xfrm rot="16200000">
            <a:off x="1582435" y="3834103"/>
            <a:ext cx="240296" cy="1205015"/>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dirty="0">
                <a:solidFill>
                  <a:schemeClr val="tx1"/>
                </a:solidFill>
              </a:rPr>
              <a:t>növény := null</a:t>
            </a:r>
          </a:p>
        </p:txBody>
      </p:sp>
      <p:sp>
        <p:nvSpPr>
          <p:cNvPr id="142" name="Szövegdoboz 141">
            <a:extLst>
              <a:ext uri="{FF2B5EF4-FFF2-40B4-BE49-F238E27FC236}">
                <a16:creationId xmlns:a16="http://schemas.microsoft.com/office/drawing/2014/main" id="{51F4481A-21CD-4531-B3B3-CEE008F9577E}"/>
              </a:ext>
            </a:extLst>
          </p:cNvPr>
          <p:cNvSpPr txBox="1"/>
          <p:nvPr/>
        </p:nvSpPr>
        <p:spPr>
          <a:xfrm>
            <a:off x="3184516" y="3189278"/>
            <a:ext cx="274434" cy="307777"/>
          </a:xfrm>
          <a:prstGeom prst="rect">
            <a:avLst/>
          </a:prstGeom>
          <a:noFill/>
        </p:spPr>
        <p:txBody>
          <a:bodyPr wrap="none" rtlCol="0">
            <a:spAutoFit/>
          </a:bodyPr>
          <a:lstStyle/>
          <a:p>
            <a:pPr algn="ctr"/>
            <a:r>
              <a:rPr lang="hu-HU" sz="1400" dirty="0"/>
              <a:t>*</a:t>
            </a:r>
          </a:p>
        </p:txBody>
      </p:sp>
      <p:sp>
        <p:nvSpPr>
          <p:cNvPr id="144" name="Szövegdoboz 143">
            <a:extLst>
              <a:ext uri="{FF2B5EF4-FFF2-40B4-BE49-F238E27FC236}">
                <a16:creationId xmlns:a16="http://schemas.microsoft.com/office/drawing/2014/main" id="{A1E47C85-6C42-4898-816A-F1B777ABADD0}"/>
              </a:ext>
            </a:extLst>
          </p:cNvPr>
          <p:cNvSpPr txBox="1"/>
          <p:nvPr/>
        </p:nvSpPr>
        <p:spPr>
          <a:xfrm>
            <a:off x="1839318" y="2761284"/>
            <a:ext cx="274434" cy="307777"/>
          </a:xfrm>
          <a:prstGeom prst="rect">
            <a:avLst/>
          </a:prstGeom>
          <a:noFill/>
        </p:spPr>
        <p:txBody>
          <a:bodyPr wrap="none" rtlCol="0">
            <a:spAutoFit/>
          </a:bodyPr>
          <a:lstStyle/>
          <a:p>
            <a:pPr algn="ctr"/>
            <a:r>
              <a:rPr lang="hu-HU" sz="1400" dirty="0"/>
              <a:t>*</a:t>
            </a:r>
          </a:p>
        </p:txBody>
      </p:sp>
      <p:sp>
        <p:nvSpPr>
          <p:cNvPr id="203" name="Cím 1">
            <a:extLst>
              <a:ext uri="{FF2B5EF4-FFF2-40B4-BE49-F238E27FC236}">
                <a16:creationId xmlns:a16="http://schemas.microsoft.com/office/drawing/2014/main" id="{55D92CF2-55D1-4C5E-806C-B1F4B78A512B}"/>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Kertészkedés</a:t>
            </a:r>
            <a:endParaRPr lang="en-US" dirty="0"/>
          </a:p>
        </p:txBody>
      </p:sp>
      <p:sp>
        <p:nvSpPr>
          <p:cNvPr id="109" name="Téglalap: szamárfül 108">
            <a:extLst>
              <a:ext uri="{FF2B5EF4-FFF2-40B4-BE49-F238E27FC236}">
                <a16:creationId xmlns:a16="http://schemas.microsoft.com/office/drawing/2014/main" id="{4EF65736-907E-4536-A502-4B543183B368}"/>
              </a:ext>
            </a:extLst>
          </p:cNvPr>
          <p:cNvSpPr/>
          <p:nvPr/>
        </p:nvSpPr>
        <p:spPr>
          <a:xfrm rot="16200000">
            <a:off x="6267626" y="-48484"/>
            <a:ext cx="816005" cy="4525012"/>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dirty="0" err="1">
                <a:solidFill>
                  <a:schemeClr val="tx1"/>
                </a:solidFill>
              </a:rPr>
              <a:t>result</a:t>
            </a:r>
            <a:r>
              <a:rPr lang="hu-HU" sz="1400" dirty="0">
                <a:solidFill>
                  <a:schemeClr val="tx1"/>
                </a:solidFill>
              </a:rPr>
              <a:t> := &lt;&gt;</a:t>
            </a:r>
          </a:p>
          <a:p>
            <a:r>
              <a:rPr lang="hu-HU" sz="1400" b="1" dirty="0" err="1">
                <a:solidFill>
                  <a:schemeClr val="tx1"/>
                </a:solidFill>
              </a:rPr>
              <a:t>for</a:t>
            </a:r>
            <a:r>
              <a:rPr lang="hu-HU" sz="1400" dirty="0">
                <a:solidFill>
                  <a:schemeClr val="tx1"/>
                </a:solidFill>
              </a:rPr>
              <a:t>( i = 1 .. |parcellák|) </a:t>
            </a:r>
            <a:r>
              <a:rPr lang="hu-HU" sz="1400" b="1" dirty="0" err="1">
                <a:solidFill>
                  <a:schemeClr val="tx1"/>
                </a:solidFill>
              </a:rPr>
              <a:t>loop</a:t>
            </a:r>
            <a:endParaRPr lang="hu-HU" sz="1400" b="1" dirty="0">
              <a:solidFill>
                <a:schemeClr val="tx1"/>
              </a:solidFill>
            </a:endParaRPr>
          </a:p>
          <a:p>
            <a:r>
              <a:rPr lang="hu-HU" sz="1400" dirty="0">
                <a:solidFill>
                  <a:schemeClr val="tx1"/>
                </a:solidFill>
              </a:rPr>
              <a:t>     </a:t>
            </a:r>
            <a:r>
              <a:rPr lang="hu-HU" sz="1400" b="1" dirty="0" err="1">
                <a:solidFill>
                  <a:schemeClr val="tx1"/>
                </a:solidFill>
              </a:rPr>
              <a:t>if</a:t>
            </a:r>
            <a:r>
              <a:rPr lang="hu-HU" sz="1400" dirty="0">
                <a:solidFill>
                  <a:schemeClr val="tx1"/>
                </a:solidFill>
              </a:rPr>
              <a:t> </a:t>
            </a:r>
            <a:r>
              <a:rPr lang="hu-HU" sz="1400" dirty="0" err="1">
                <a:solidFill>
                  <a:schemeClr val="tx1"/>
                </a:solidFill>
              </a:rPr>
              <a:t>GetParcella</a:t>
            </a:r>
            <a:r>
              <a:rPr lang="hu-HU" sz="1400" dirty="0">
                <a:solidFill>
                  <a:schemeClr val="tx1"/>
                </a:solidFill>
              </a:rPr>
              <a:t>(i).Beérik(hónap) </a:t>
            </a:r>
            <a:r>
              <a:rPr lang="hu-HU" sz="1400" b="1" dirty="0" err="1">
                <a:solidFill>
                  <a:schemeClr val="tx1"/>
                </a:solidFill>
              </a:rPr>
              <a:t>then</a:t>
            </a:r>
            <a:r>
              <a:rPr lang="hu-HU" sz="1400" dirty="0">
                <a:solidFill>
                  <a:schemeClr val="tx1"/>
                </a:solidFill>
              </a:rPr>
              <a:t> </a:t>
            </a:r>
            <a:r>
              <a:rPr lang="hu-HU" sz="1400" dirty="0" err="1">
                <a:solidFill>
                  <a:schemeClr val="tx1"/>
                </a:solidFill>
              </a:rPr>
              <a:t>result</a:t>
            </a:r>
            <a:r>
              <a:rPr lang="hu-HU" sz="1400" dirty="0">
                <a:solidFill>
                  <a:schemeClr val="tx1"/>
                </a:solidFill>
              </a:rPr>
              <a:t> = </a:t>
            </a:r>
            <a:r>
              <a:rPr lang="hu-HU" sz="1400" dirty="0" err="1">
                <a:solidFill>
                  <a:schemeClr val="tx1"/>
                </a:solidFill>
              </a:rPr>
              <a:t>result</a:t>
            </a:r>
            <a:r>
              <a:rPr lang="hu-HU" sz="1400" dirty="0">
                <a:solidFill>
                  <a:schemeClr val="tx1"/>
                </a:solidFill>
              </a:rPr>
              <a:t> </a:t>
            </a:r>
            <a:r>
              <a:rPr lang="hu-HU" sz="1400" dirty="0">
                <a:solidFill>
                  <a:schemeClr val="tx1"/>
                </a:solidFill>
                <a:latin typeface="Cambria Math" panose="02040503050406030204" pitchFamily="18" charset="0"/>
                <a:ea typeface="Cambria Math" panose="02040503050406030204" pitchFamily="18" charset="0"/>
              </a:rPr>
              <a:t>⊕</a:t>
            </a:r>
            <a:r>
              <a:rPr lang="hu-HU" sz="1400" dirty="0">
                <a:solidFill>
                  <a:schemeClr val="tx1"/>
                </a:solidFill>
              </a:rPr>
              <a:t> &lt;i&gt; </a:t>
            </a:r>
          </a:p>
          <a:p>
            <a:r>
              <a:rPr lang="hu-HU" sz="1400" b="1" dirty="0" err="1">
                <a:solidFill>
                  <a:schemeClr val="tx1"/>
                </a:solidFill>
              </a:rPr>
              <a:t>endloop</a:t>
            </a:r>
            <a:endParaRPr lang="hu-HU" sz="1400" b="1" dirty="0">
              <a:solidFill>
                <a:schemeClr val="tx1"/>
              </a:solidFill>
            </a:endParaRPr>
          </a:p>
        </p:txBody>
      </p:sp>
      <p:sp>
        <p:nvSpPr>
          <p:cNvPr id="95" name="Szövegdoboz 94">
            <a:extLst>
              <a:ext uri="{FF2B5EF4-FFF2-40B4-BE49-F238E27FC236}">
                <a16:creationId xmlns:a16="http://schemas.microsoft.com/office/drawing/2014/main" id="{3E2FDA56-02C4-4741-9E38-F37738C6F6E7}"/>
              </a:ext>
            </a:extLst>
          </p:cNvPr>
          <p:cNvSpPr txBox="1"/>
          <p:nvPr/>
        </p:nvSpPr>
        <p:spPr>
          <a:xfrm>
            <a:off x="4337723" y="3405790"/>
            <a:ext cx="810415" cy="307777"/>
          </a:xfrm>
          <a:prstGeom prst="rect">
            <a:avLst/>
          </a:prstGeom>
          <a:noFill/>
        </p:spPr>
        <p:txBody>
          <a:bodyPr wrap="none" rtlCol="0">
            <a:spAutoFit/>
          </a:bodyPr>
          <a:lstStyle/>
          <a:p>
            <a:pPr algn="ctr"/>
            <a:r>
              <a:rPr lang="hu-HU" sz="1400" dirty="0"/>
              <a:t>- növény</a:t>
            </a:r>
          </a:p>
        </p:txBody>
      </p:sp>
      <p:sp>
        <p:nvSpPr>
          <p:cNvPr id="102" name="Téglalap: szamárfül 101">
            <a:extLst>
              <a:ext uri="{FF2B5EF4-FFF2-40B4-BE49-F238E27FC236}">
                <a16:creationId xmlns:a16="http://schemas.microsoft.com/office/drawing/2014/main" id="{F4972AC6-4405-45CD-8F18-7F1473BBF69D}"/>
              </a:ext>
            </a:extLst>
          </p:cNvPr>
          <p:cNvSpPr/>
          <p:nvPr/>
        </p:nvSpPr>
        <p:spPr>
          <a:xfrm rot="16200000">
            <a:off x="3668146" y="3037453"/>
            <a:ext cx="864455" cy="2401596"/>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b="1" dirty="0" err="1">
                <a:solidFill>
                  <a:schemeClr val="tx1"/>
                </a:solidFill>
              </a:rPr>
              <a:t>if</a:t>
            </a:r>
            <a:r>
              <a:rPr lang="hu-HU" sz="1400" dirty="0">
                <a:solidFill>
                  <a:schemeClr val="tx1"/>
                </a:solidFill>
              </a:rPr>
              <a:t> ( növény=null) </a:t>
            </a:r>
            <a:r>
              <a:rPr lang="hu-HU" sz="1400" b="1" dirty="0" err="1">
                <a:solidFill>
                  <a:schemeClr val="tx1"/>
                </a:solidFill>
              </a:rPr>
              <a:t>then</a:t>
            </a:r>
            <a:endParaRPr lang="hu-HU" sz="1400" b="1" dirty="0">
              <a:solidFill>
                <a:schemeClr val="tx1"/>
              </a:solidFill>
            </a:endParaRPr>
          </a:p>
          <a:p>
            <a:r>
              <a:rPr lang="hu-HU" sz="1400" dirty="0">
                <a:solidFill>
                  <a:schemeClr val="tx1"/>
                </a:solidFill>
              </a:rPr>
              <a:t>     növény := </a:t>
            </a:r>
            <a:r>
              <a:rPr lang="hu-HU" sz="1400" dirty="0" err="1">
                <a:solidFill>
                  <a:schemeClr val="tx1"/>
                </a:solidFill>
              </a:rPr>
              <a:t>növ</a:t>
            </a:r>
            <a:endParaRPr lang="hu-HU" sz="1400" dirty="0">
              <a:solidFill>
                <a:schemeClr val="tx1"/>
              </a:solidFill>
            </a:endParaRPr>
          </a:p>
          <a:p>
            <a:r>
              <a:rPr lang="hu-HU" sz="1400" dirty="0">
                <a:solidFill>
                  <a:schemeClr val="tx1"/>
                </a:solidFill>
              </a:rPr>
              <a:t>     </a:t>
            </a:r>
            <a:r>
              <a:rPr lang="hu-HU" sz="1400" dirty="0" err="1">
                <a:solidFill>
                  <a:schemeClr val="tx1"/>
                </a:solidFill>
              </a:rPr>
              <a:t>ültetésiIdő</a:t>
            </a:r>
            <a:r>
              <a:rPr lang="hu-HU" sz="1400" dirty="0">
                <a:solidFill>
                  <a:schemeClr val="tx1"/>
                </a:solidFill>
              </a:rPr>
              <a:t> := </a:t>
            </a:r>
            <a:r>
              <a:rPr lang="hu-HU" sz="1400" dirty="0" err="1">
                <a:solidFill>
                  <a:schemeClr val="tx1"/>
                </a:solidFill>
              </a:rPr>
              <a:t>JelenHónap</a:t>
            </a:r>
            <a:r>
              <a:rPr lang="hu-HU" sz="1400" dirty="0">
                <a:solidFill>
                  <a:schemeClr val="tx1"/>
                </a:solidFill>
              </a:rPr>
              <a:t>()</a:t>
            </a:r>
          </a:p>
          <a:p>
            <a:r>
              <a:rPr lang="hu-HU" sz="1400" b="1" dirty="0" err="1">
                <a:solidFill>
                  <a:schemeClr val="tx1"/>
                </a:solidFill>
              </a:rPr>
              <a:t>endif</a:t>
            </a:r>
            <a:r>
              <a:rPr lang="en-US" sz="1400" b="1" dirty="0">
                <a:solidFill>
                  <a:schemeClr val="tx1"/>
                </a:solidFill>
              </a:rPr>
              <a:t> </a:t>
            </a:r>
            <a:endParaRPr lang="hu-HU" sz="1400" b="1" dirty="0">
              <a:solidFill>
                <a:schemeClr val="tx1"/>
              </a:solidFill>
            </a:endParaRPr>
          </a:p>
        </p:txBody>
      </p:sp>
      <p:sp>
        <p:nvSpPr>
          <p:cNvPr id="89" name="Téglalap 88">
            <a:extLst>
              <a:ext uri="{FF2B5EF4-FFF2-40B4-BE49-F238E27FC236}">
                <a16:creationId xmlns:a16="http://schemas.microsoft.com/office/drawing/2014/main" id="{7A5918AB-E126-47DC-908C-D28B5BBCDC85}"/>
              </a:ext>
            </a:extLst>
          </p:cNvPr>
          <p:cNvSpPr/>
          <p:nvPr/>
        </p:nvSpPr>
        <p:spPr>
          <a:xfrm>
            <a:off x="5109391" y="2866059"/>
            <a:ext cx="2246192" cy="121885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i="1" dirty="0">
                <a:solidFill>
                  <a:schemeClr val="tx1"/>
                </a:solidFill>
              </a:rPr>
              <a:t>Növényfajta</a:t>
            </a:r>
          </a:p>
          <a:p>
            <a:r>
              <a:rPr lang="hu-HU" sz="1400" dirty="0">
                <a:solidFill>
                  <a:schemeClr val="tx1"/>
                </a:solidFill>
              </a:rPr>
              <a:t># </a:t>
            </a:r>
            <a:r>
              <a:rPr lang="hu-HU" sz="1400" dirty="0" err="1">
                <a:solidFill>
                  <a:schemeClr val="tx1"/>
                </a:solidFill>
              </a:rPr>
              <a:t>érésiIdő</a:t>
            </a:r>
            <a:r>
              <a:rPr lang="hu-HU" sz="1400" dirty="0">
                <a:solidFill>
                  <a:schemeClr val="tx1"/>
                </a:solidFill>
              </a:rPr>
              <a:t> : int</a:t>
            </a:r>
          </a:p>
          <a:p>
            <a:r>
              <a:rPr lang="hu-HU" sz="1400" dirty="0">
                <a:solidFill>
                  <a:schemeClr val="tx1"/>
                </a:solidFill>
              </a:rPr>
              <a:t>+ </a:t>
            </a:r>
            <a:r>
              <a:rPr lang="hu-HU" sz="1400" dirty="0" err="1">
                <a:solidFill>
                  <a:schemeClr val="tx1"/>
                </a:solidFill>
              </a:rPr>
              <a:t>IsHaszon</a:t>
            </a:r>
            <a:r>
              <a:rPr lang="hu-HU" sz="1400" dirty="0">
                <a:solidFill>
                  <a:schemeClr val="tx1"/>
                </a:solidFill>
              </a:rPr>
              <a:t>() : </a:t>
            </a:r>
            <a:r>
              <a:rPr lang="hu-HU" sz="1400" dirty="0" err="1">
                <a:solidFill>
                  <a:schemeClr val="tx1"/>
                </a:solidFill>
              </a:rPr>
              <a:t>bool</a:t>
            </a:r>
            <a:r>
              <a:rPr lang="hu-HU" sz="1400" dirty="0">
                <a:solidFill>
                  <a:schemeClr val="tx1"/>
                </a:solidFill>
              </a:rPr>
              <a:t> {</a:t>
            </a:r>
            <a:r>
              <a:rPr lang="hu-HU" sz="1400" dirty="0" err="1">
                <a:solidFill>
                  <a:schemeClr val="tx1"/>
                </a:solidFill>
              </a:rPr>
              <a:t>virtual</a:t>
            </a:r>
            <a:r>
              <a:rPr lang="hu-HU" sz="1400" dirty="0">
                <a:solidFill>
                  <a:schemeClr val="tx1"/>
                </a:solidFill>
              </a:rPr>
              <a:t>}</a:t>
            </a:r>
          </a:p>
          <a:p>
            <a:r>
              <a:rPr lang="hu-HU" sz="1400" dirty="0">
                <a:solidFill>
                  <a:schemeClr val="tx1"/>
                </a:solidFill>
              </a:rPr>
              <a:t>+ </a:t>
            </a:r>
            <a:r>
              <a:rPr lang="hu-HU" sz="1400" dirty="0" err="1">
                <a:solidFill>
                  <a:schemeClr val="tx1"/>
                </a:solidFill>
              </a:rPr>
              <a:t>IsVirág</a:t>
            </a:r>
            <a:r>
              <a:rPr lang="hu-HU" sz="1400" dirty="0">
                <a:solidFill>
                  <a:schemeClr val="tx1"/>
                </a:solidFill>
              </a:rPr>
              <a:t>() : </a:t>
            </a:r>
            <a:r>
              <a:rPr lang="hu-HU" sz="1400" dirty="0" err="1">
                <a:solidFill>
                  <a:schemeClr val="tx1"/>
                </a:solidFill>
              </a:rPr>
              <a:t>bool</a:t>
            </a:r>
            <a:r>
              <a:rPr lang="hu-HU" sz="1400" dirty="0">
                <a:solidFill>
                  <a:schemeClr val="tx1"/>
                </a:solidFill>
              </a:rPr>
              <a:t>     {</a:t>
            </a:r>
            <a:r>
              <a:rPr lang="hu-HU" sz="1400" dirty="0" err="1">
                <a:solidFill>
                  <a:schemeClr val="tx1"/>
                </a:solidFill>
              </a:rPr>
              <a:t>virtual</a:t>
            </a:r>
            <a:r>
              <a:rPr lang="hu-HU" sz="1400" dirty="0">
                <a:solidFill>
                  <a:schemeClr val="tx1"/>
                </a:solidFill>
              </a:rPr>
              <a:t>}</a:t>
            </a:r>
          </a:p>
          <a:p>
            <a:r>
              <a:rPr lang="hu-HU" sz="1400" dirty="0">
                <a:solidFill>
                  <a:schemeClr val="tx1"/>
                </a:solidFill>
              </a:rPr>
              <a:t>+ </a:t>
            </a:r>
            <a:r>
              <a:rPr lang="hu-HU" sz="1400" dirty="0" err="1">
                <a:solidFill>
                  <a:schemeClr val="tx1"/>
                </a:solidFill>
              </a:rPr>
              <a:t>GetÉrésiIdő</a:t>
            </a:r>
            <a:r>
              <a:rPr lang="hu-HU" sz="1400" dirty="0">
                <a:solidFill>
                  <a:schemeClr val="tx1"/>
                </a:solidFill>
              </a:rPr>
              <a:t>() : int</a:t>
            </a:r>
          </a:p>
        </p:txBody>
      </p:sp>
      <p:sp>
        <p:nvSpPr>
          <p:cNvPr id="90" name="Téglalap 89">
            <a:extLst>
              <a:ext uri="{FF2B5EF4-FFF2-40B4-BE49-F238E27FC236}">
                <a16:creationId xmlns:a16="http://schemas.microsoft.com/office/drawing/2014/main" id="{6DA4B48C-6EBD-49DF-B5EE-39FD719D5B02}"/>
              </a:ext>
            </a:extLst>
          </p:cNvPr>
          <p:cNvSpPr/>
          <p:nvPr/>
        </p:nvSpPr>
        <p:spPr>
          <a:xfrm>
            <a:off x="5109391" y="3167450"/>
            <a:ext cx="2246192" cy="23194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sp>
        <p:nvSpPr>
          <p:cNvPr id="106" name="Ellipszis 105">
            <a:extLst>
              <a:ext uri="{FF2B5EF4-FFF2-40B4-BE49-F238E27FC236}">
                <a16:creationId xmlns:a16="http://schemas.microsoft.com/office/drawing/2014/main" id="{09941E37-81B6-4D5C-8572-60BD214ED271}"/>
              </a:ext>
            </a:extLst>
          </p:cNvPr>
          <p:cNvSpPr/>
          <p:nvPr/>
        </p:nvSpPr>
        <p:spPr>
          <a:xfrm>
            <a:off x="5030187" y="3384010"/>
            <a:ext cx="65267" cy="62247"/>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cxnSp>
        <p:nvCxnSpPr>
          <p:cNvPr id="100" name="Egyenes összekötő 99">
            <a:extLst>
              <a:ext uri="{FF2B5EF4-FFF2-40B4-BE49-F238E27FC236}">
                <a16:creationId xmlns:a16="http://schemas.microsoft.com/office/drawing/2014/main" id="{CD3BCF21-9CC9-4ED9-8956-4AC2473C04EA}"/>
              </a:ext>
            </a:extLst>
          </p:cNvPr>
          <p:cNvCxnSpPr>
            <a:cxnSpLocks/>
            <a:stCxn id="112" idx="6"/>
            <a:endCxn id="136" idx="0"/>
          </p:cNvCxnSpPr>
          <p:nvPr/>
        </p:nvCxnSpPr>
        <p:spPr>
          <a:xfrm>
            <a:off x="7309380" y="3497056"/>
            <a:ext cx="362642" cy="16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Egyenes összekötő 100">
            <a:extLst>
              <a:ext uri="{FF2B5EF4-FFF2-40B4-BE49-F238E27FC236}">
                <a16:creationId xmlns:a16="http://schemas.microsoft.com/office/drawing/2014/main" id="{80242CC6-90B7-470E-89A6-4E2C48B2833F}"/>
              </a:ext>
            </a:extLst>
          </p:cNvPr>
          <p:cNvCxnSpPr>
            <a:cxnSpLocks/>
            <a:stCxn id="113" idx="6"/>
            <a:endCxn id="137" idx="0"/>
          </p:cNvCxnSpPr>
          <p:nvPr/>
        </p:nvCxnSpPr>
        <p:spPr>
          <a:xfrm flipV="1">
            <a:off x="7309379" y="3738989"/>
            <a:ext cx="353991" cy="110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2" name="Ellipszis 111">
            <a:extLst>
              <a:ext uri="{FF2B5EF4-FFF2-40B4-BE49-F238E27FC236}">
                <a16:creationId xmlns:a16="http://schemas.microsoft.com/office/drawing/2014/main" id="{0E066DFA-AAB8-4BE1-97C6-558A68DD550F}"/>
              </a:ext>
            </a:extLst>
          </p:cNvPr>
          <p:cNvSpPr/>
          <p:nvPr/>
        </p:nvSpPr>
        <p:spPr>
          <a:xfrm>
            <a:off x="7244113" y="3465932"/>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sp>
        <p:nvSpPr>
          <p:cNvPr id="113" name="Ellipszis 112">
            <a:extLst>
              <a:ext uri="{FF2B5EF4-FFF2-40B4-BE49-F238E27FC236}">
                <a16:creationId xmlns:a16="http://schemas.microsoft.com/office/drawing/2014/main" id="{913B1DE0-DA33-41FF-9D5E-1B430AF8E317}"/>
              </a:ext>
            </a:extLst>
          </p:cNvPr>
          <p:cNvSpPr/>
          <p:nvPr/>
        </p:nvSpPr>
        <p:spPr>
          <a:xfrm>
            <a:off x="7244112" y="370897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sp>
        <p:nvSpPr>
          <p:cNvPr id="136" name="Téglalap: szamárfül 135">
            <a:extLst>
              <a:ext uri="{FF2B5EF4-FFF2-40B4-BE49-F238E27FC236}">
                <a16:creationId xmlns:a16="http://schemas.microsoft.com/office/drawing/2014/main" id="{139A8447-1BCB-4D16-AD64-1EB05846389B}"/>
              </a:ext>
            </a:extLst>
          </p:cNvPr>
          <p:cNvSpPr/>
          <p:nvPr/>
        </p:nvSpPr>
        <p:spPr>
          <a:xfrm rot="16200000">
            <a:off x="8140724" y="2935754"/>
            <a:ext cx="188595" cy="1126000"/>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b="1" dirty="0" err="1">
                <a:solidFill>
                  <a:schemeClr val="tx1"/>
                </a:solidFill>
              </a:rPr>
              <a:t>return</a:t>
            </a:r>
            <a:r>
              <a:rPr lang="hu-HU" sz="1400" dirty="0">
                <a:solidFill>
                  <a:schemeClr val="tx1"/>
                </a:solidFill>
              </a:rPr>
              <a:t> </a:t>
            </a:r>
            <a:r>
              <a:rPr lang="hu-HU" sz="1400" dirty="0" err="1">
                <a:solidFill>
                  <a:schemeClr val="tx1"/>
                </a:solidFill>
              </a:rPr>
              <a:t>false</a:t>
            </a:r>
            <a:endParaRPr lang="hu-HU" sz="1400" dirty="0">
              <a:solidFill>
                <a:schemeClr val="tx1"/>
              </a:solidFill>
            </a:endParaRPr>
          </a:p>
        </p:txBody>
      </p:sp>
      <p:sp>
        <p:nvSpPr>
          <p:cNvPr id="137" name="Téglalap: szamárfül 136">
            <a:extLst>
              <a:ext uri="{FF2B5EF4-FFF2-40B4-BE49-F238E27FC236}">
                <a16:creationId xmlns:a16="http://schemas.microsoft.com/office/drawing/2014/main" id="{42DE7D32-9B79-4E84-80C5-98019224416B}"/>
              </a:ext>
            </a:extLst>
          </p:cNvPr>
          <p:cNvSpPr/>
          <p:nvPr/>
        </p:nvSpPr>
        <p:spPr>
          <a:xfrm rot="16200000">
            <a:off x="8132072" y="3175990"/>
            <a:ext cx="188595" cy="1125999"/>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b="1" dirty="0" err="1">
                <a:solidFill>
                  <a:schemeClr val="tx1"/>
                </a:solidFill>
              </a:rPr>
              <a:t>return</a:t>
            </a:r>
            <a:r>
              <a:rPr lang="hu-HU" sz="1400" dirty="0">
                <a:solidFill>
                  <a:schemeClr val="tx1"/>
                </a:solidFill>
              </a:rPr>
              <a:t> </a:t>
            </a:r>
            <a:r>
              <a:rPr lang="hu-HU" sz="1400" dirty="0" err="1">
                <a:solidFill>
                  <a:schemeClr val="tx1"/>
                </a:solidFill>
              </a:rPr>
              <a:t>false</a:t>
            </a:r>
            <a:endParaRPr lang="hu-HU" sz="1400" dirty="0">
              <a:solidFill>
                <a:schemeClr val="tx1"/>
              </a:solidFill>
            </a:endParaRPr>
          </a:p>
        </p:txBody>
      </p:sp>
      <p:sp>
        <p:nvSpPr>
          <p:cNvPr id="140" name="Szövegdoboz 139">
            <a:extLst>
              <a:ext uri="{FF2B5EF4-FFF2-40B4-BE49-F238E27FC236}">
                <a16:creationId xmlns:a16="http://schemas.microsoft.com/office/drawing/2014/main" id="{852144E2-D384-4264-B93F-FC70BCB78B3B}"/>
              </a:ext>
            </a:extLst>
          </p:cNvPr>
          <p:cNvSpPr txBox="1"/>
          <p:nvPr/>
        </p:nvSpPr>
        <p:spPr>
          <a:xfrm>
            <a:off x="4705313" y="3074497"/>
            <a:ext cx="457176" cy="307777"/>
          </a:xfrm>
          <a:prstGeom prst="rect">
            <a:avLst/>
          </a:prstGeom>
          <a:noFill/>
        </p:spPr>
        <p:txBody>
          <a:bodyPr wrap="none" rtlCol="0">
            <a:spAutoFit/>
          </a:bodyPr>
          <a:lstStyle/>
          <a:p>
            <a:pPr algn="ctr"/>
            <a:r>
              <a:rPr lang="hu-HU" sz="1400" dirty="0"/>
              <a:t>0..1</a:t>
            </a:r>
          </a:p>
        </p:txBody>
      </p:sp>
      <p:cxnSp>
        <p:nvCxnSpPr>
          <p:cNvPr id="143" name="Összekötő: szögletes 142">
            <a:extLst>
              <a:ext uri="{FF2B5EF4-FFF2-40B4-BE49-F238E27FC236}">
                <a16:creationId xmlns:a16="http://schemas.microsoft.com/office/drawing/2014/main" id="{55484B07-2AC7-4D5E-A6DB-3E8E6C004E52}"/>
              </a:ext>
            </a:extLst>
          </p:cNvPr>
          <p:cNvCxnSpPr>
            <a:cxnSpLocks/>
            <a:stCxn id="83" idx="0"/>
            <a:endCxn id="141" idx="3"/>
          </p:cNvCxnSpPr>
          <p:nvPr/>
        </p:nvCxnSpPr>
        <p:spPr>
          <a:xfrm rot="5400000" flipH="1" flipV="1">
            <a:off x="4696834" y="3394129"/>
            <a:ext cx="611622" cy="230663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Szövegdoboz 92">
            <a:extLst>
              <a:ext uri="{FF2B5EF4-FFF2-40B4-BE49-F238E27FC236}">
                <a16:creationId xmlns:a16="http://schemas.microsoft.com/office/drawing/2014/main" id="{955BFFD5-7F74-47A2-876C-4CBE3500CF75}"/>
              </a:ext>
            </a:extLst>
          </p:cNvPr>
          <p:cNvSpPr txBox="1"/>
          <p:nvPr/>
        </p:nvSpPr>
        <p:spPr>
          <a:xfrm>
            <a:off x="503246" y="6050401"/>
            <a:ext cx="601447" cy="369332"/>
          </a:xfrm>
          <a:prstGeom prst="rect">
            <a:avLst/>
          </a:prstGeom>
          <a:noFill/>
        </p:spPr>
        <p:txBody>
          <a:bodyPr wrap="none" rtlCol="0">
            <a:spAutoFit/>
          </a:bodyPr>
          <a:lstStyle/>
          <a:p>
            <a:r>
              <a:rPr lang="hu-HU" dirty="0">
                <a:solidFill>
                  <a:schemeClr val="accent1"/>
                </a:solidFill>
              </a:rPr>
              <a:t>KVÍZ</a:t>
            </a:r>
          </a:p>
        </p:txBody>
      </p:sp>
      <p:sp>
        <p:nvSpPr>
          <p:cNvPr id="141" name="Háromszög 140">
            <a:extLst>
              <a:ext uri="{FF2B5EF4-FFF2-40B4-BE49-F238E27FC236}">
                <a16:creationId xmlns:a16="http://schemas.microsoft.com/office/drawing/2014/main" id="{5476EDF6-F19A-4DE7-8B79-91EC44CFE119}"/>
              </a:ext>
            </a:extLst>
          </p:cNvPr>
          <p:cNvSpPr/>
          <p:nvPr/>
        </p:nvSpPr>
        <p:spPr>
          <a:xfrm>
            <a:off x="6066767" y="4084912"/>
            <a:ext cx="178389" cy="156722"/>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400">
              <a:solidFill>
                <a:schemeClr val="tx1"/>
              </a:solidFill>
            </a:endParaRPr>
          </a:p>
        </p:txBody>
      </p:sp>
      <p:sp>
        <p:nvSpPr>
          <p:cNvPr id="98" name="Felirat: íves vonal 97">
            <a:extLst>
              <a:ext uri="{FF2B5EF4-FFF2-40B4-BE49-F238E27FC236}">
                <a16:creationId xmlns:a16="http://schemas.microsoft.com/office/drawing/2014/main" id="{CCA3A779-BEEC-477E-B7F7-AAC85857DA7B}"/>
              </a:ext>
            </a:extLst>
          </p:cNvPr>
          <p:cNvSpPr/>
          <p:nvPr/>
        </p:nvSpPr>
        <p:spPr>
          <a:xfrm>
            <a:off x="764192" y="5529231"/>
            <a:ext cx="1388477" cy="285729"/>
          </a:xfrm>
          <a:prstGeom prst="borderCallout2">
            <a:avLst>
              <a:gd name="adj1" fmla="val 41589"/>
              <a:gd name="adj2" fmla="val 99984"/>
              <a:gd name="adj3" fmla="val 41043"/>
              <a:gd name="adj4" fmla="val 111350"/>
              <a:gd name="adj5" fmla="val 153914"/>
              <a:gd name="adj6" fmla="val 117992"/>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400" dirty="0">
                <a:solidFill>
                  <a:schemeClr val="tx1"/>
                </a:solidFill>
              </a:rPr>
              <a:t>egyke tervminta</a:t>
            </a:r>
          </a:p>
        </p:txBody>
      </p:sp>
    </p:spTree>
    <p:extLst>
      <p:ext uri="{BB962C8B-B14F-4D97-AF65-F5344CB8AC3E}">
        <p14:creationId xmlns:p14="http://schemas.microsoft.com/office/powerpoint/2010/main" val="212827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blinds(horizontal)">
                                      <p:cBhvr>
                                        <p:cTn id="13" dur="500"/>
                                        <p:tgtEl>
                                          <p:spTgt spid="141"/>
                                        </p:tgtEl>
                                      </p:cBhvr>
                                    </p:animEffect>
                                  </p:childTnLst>
                                </p:cTn>
                              </p:par>
                              <p:par>
                                <p:cTn id="14" presetID="3" presetClass="entr" presetSubtype="10" fill="hold" nodeType="withEffect">
                                  <p:stCondLst>
                                    <p:cond delay="0"/>
                                  </p:stCondLst>
                                  <p:childTnLst>
                                    <p:set>
                                      <p:cBhvr>
                                        <p:cTn id="15" dur="1" fill="hold">
                                          <p:stCondLst>
                                            <p:cond delay="0"/>
                                          </p:stCondLst>
                                        </p:cTn>
                                        <p:tgtEl>
                                          <p:spTgt spid="194"/>
                                        </p:tgtEl>
                                        <p:attrNameLst>
                                          <p:attrName>style.visibility</p:attrName>
                                        </p:attrNameLst>
                                      </p:cBhvr>
                                      <p:to>
                                        <p:strVal val="visible"/>
                                      </p:to>
                                    </p:set>
                                    <p:animEffect transition="in" filter="blinds(horizontal)">
                                      <p:cBhvr>
                                        <p:cTn id="16" dur="500"/>
                                        <p:tgtEl>
                                          <p:spTgt spid="19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blinds(horizontal)">
                                      <p:cBhvr>
                                        <p:cTn id="19" dur="500"/>
                                        <p:tgtEl>
                                          <p:spTgt spid="8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blinds(horizontal)">
                                      <p:cBhvr>
                                        <p:cTn id="22" dur="500"/>
                                        <p:tgtEl>
                                          <p:spTgt spid="8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animEffect transition="in" filter="blinds(horizontal)">
                                      <p:cBhvr>
                                        <p:cTn id="25" dur="500"/>
                                        <p:tgtEl>
                                          <p:spTgt spid="8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blinds(horizontal)">
                                      <p:cBhvr>
                                        <p:cTn id="28" dur="500"/>
                                        <p:tgtEl>
                                          <p:spTgt spid="86"/>
                                        </p:tgtEl>
                                      </p:cBhvr>
                                    </p:animEffect>
                                  </p:childTnLst>
                                </p:cTn>
                              </p:par>
                              <p:par>
                                <p:cTn id="29" presetID="3" presetClass="entr" presetSubtype="10" fill="hold" nodeType="withEffect">
                                  <p:stCondLst>
                                    <p:cond delay="0"/>
                                  </p:stCondLst>
                                  <p:childTnLst>
                                    <p:set>
                                      <p:cBhvr>
                                        <p:cTn id="30" dur="1" fill="hold">
                                          <p:stCondLst>
                                            <p:cond delay="0"/>
                                          </p:stCondLst>
                                        </p:cTn>
                                        <p:tgtEl>
                                          <p:spTgt spid="143"/>
                                        </p:tgtEl>
                                        <p:attrNameLst>
                                          <p:attrName>style.visibility</p:attrName>
                                        </p:attrNameLst>
                                      </p:cBhvr>
                                      <p:to>
                                        <p:strVal val="visible"/>
                                      </p:to>
                                    </p:set>
                                    <p:animEffect transition="in" filter="blinds(horizontal)">
                                      <p:cBhvr>
                                        <p:cTn id="31" dur="500"/>
                                        <p:tgtEl>
                                          <p:spTgt spid="14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0"/>
                                        </p:tgtEl>
                                        <p:attrNameLst>
                                          <p:attrName>style.visibility</p:attrName>
                                        </p:attrNameLst>
                                      </p:cBhvr>
                                      <p:to>
                                        <p:strVal val="visible"/>
                                      </p:to>
                                    </p:set>
                                    <p:animEffect transition="in" filter="blinds(horizontal)">
                                      <p:cBhvr>
                                        <p:cTn id="36" dur="500"/>
                                        <p:tgtEl>
                                          <p:spTgt spid="100"/>
                                        </p:tgtEl>
                                      </p:cBhvr>
                                    </p:animEffect>
                                  </p:childTnLst>
                                </p:cTn>
                              </p:par>
                              <p:par>
                                <p:cTn id="37" presetID="3" presetClass="entr" presetSubtype="10" fill="hold" nodeType="withEffect">
                                  <p:stCondLst>
                                    <p:cond delay="0"/>
                                  </p:stCondLst>
                                  <p:childTnLst>
                                    <p:set>
                                      <p:cBhvr>
                                        <p:cTn id="38" dur="1" fill="hold">
                                          <p:stCondLst>
                                            <p:cond delay="0"/>
                                          </p:stCondLst>
                                        </p:cTn>
                                        <p:tgtEl>
                                          <p:spTgt spid="101"/>
                                        </p:tgtEl>
                                        <p:attrNameLst>
                                          <p:attrName>style.visibility</p:attrName>
                                        </p:attrNameLst>
                                      </p:cBhvr>
                                      <p:to>
                                        <p:strVal val="visible"/>
                                      </p:to>
                                    </p:set>
                                    <p:animEffect transition="in" filter="blinds(horizontal)">
                                      <p:cBhvr>
                                        <p:cTn id="39" dur="500"/>
                                        <p:tgtEl>
                                          <p:spTgt spid="10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blinds(horizontal)">
                                      <p:cBhvr>
                                        <p:cTn id="42" dur="500"/>
                                        <p:tgtEl>
                                          <p:spTgt spid="11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13"/>
                                        </p:tgtEl>
                                        <p:attrNameLst>
                                          <p:attrName>style.visibility</p:attrName>
                                        </p:attrNameLst>
                                      </p:cBhvr>
                                      <p:to>
                                        <p:strVal val="visible"/>
                                      </p:to>
                                    </p:set>
                                    <p:animEffect transition="in" filter="blinds(horizontal)">
                                      <p:cBhvr>
                                        <p:cTn id="45" dur="500"/>
                                        <p:tgtEl>
                                          <p:spTgt spid="113"/>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36"/>
                                        </p:tgtEl>
                                        <p:attrNameLst>
                                          <p:attrName>style.visibility</p:attrName>
                                        </p:attrNameLst>
                                      </p:cBhvr>
                                      <p:to>
                                        <p:strVal val="visible"/>
                                      </p:to>
                                    </p:set>
                                    <p:animEffect transition="in" filter="blinds(horizontal)">
                                      <p:cBhvr>
                                        <p:cTn id="48" dur="500"/>
                                        <p:tgtEl>
                                          <p:spTgt spid="13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37"/>
                                        </p:tgtEl>
                                        <p:attrNameLst>
                                          <p:attrName>style.visibility</p:attrName>
                                        </p:attrNameLst>
                                      </p:cBhvr>
                                      <p:to>
                                        <p:strVal val="visible"/>
                                      </p:to>
                                    </p:set>
                                    <p:animEffect transition="in" filter="blinds(horizontal)">
                                      <p:cBhvr>
                                        <p:cTn id="51" dur="500"/>
                                        <p:tgtEl>
                                          <p:spTgt spid="137"/>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blinds(horizontal)">
                                      <p:cBhvr>
                                        <p:cTn id="55" dur="500"/>
                                        <p:tgtEl>
                                          <p:spTgt spid="126"/>
                                        </p:tgtEl>
                                      </p:cBhvr>
                                    </p:animEffect>
                                  </p:childTnLst>
                                </p:cTn>
                              </p:par>
                              <p:par>
                                <p:cTn id="56" presetID="3" presetClass="entr" presetSubtype="10" fill="hold"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blinds(horizontal)">
                                      <p:cBhvr>
                                        <p:cTn id="58" dur="500"/>
                                        <p:tgtEl>
                                          <p:spTgt spid="12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blinds(horizontal)">
                                      <p:cBhvr>
                                        <p:cTn id="61" dur="500"/>
                                        <p:tgtEl>
                                          <p:spTgt spid="13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30"/>
                                        </p:tgtEl>
                                        <p:attrNameLst>
                                          <p:attrName>style.visibility</p:attrName>
                                        </p:attrNameLst>
                                      </p:cBhvr>
                                      <p:to>
                                        <p:strVal val="visible"/>
                                      </p:to>
                                    </p:set>
                                    <p:animEffect transition="in" filter="blinds(horizontal)">
                                      <p:cBhvr>
                                        <p:cTn id="64" dur="500"/>
                                        <p:tgtEl>
                                          <p:spTgt spid="130"/>
                                        </p:tgtEl>
                                      </p:cBhvr>
                                    </p:animEffect>
                                  </p:childTnLst>
                                </p:cTn>
                              </p:par>
                              <p:par>
                                <p:cTn id="65" presetID="3" presetClass="entr" presetSubtype="10" fill="hold" nodeType="withEffect">
                                  <p:stCondLst>
                                    <p:cond delay="0"/>
                                  </p:stCondLst>
                                  <p:childTnLst>
                                    <p:set>
                                      <p:cBhvr>
                                        <p:cTn id="66" dur="1" fill="hold">
                                          <p:stCondLst>
                                            <p:cond delay="0"/>
                                          </p:stCondLst>
                                        </p:cTn>
                                        <p:tgtEl>
                                          <p:spTgt spid="131"/>
                                        </p:tgtEl>
                                        <p:attrNameLst>
                                          <p:attrName>style.visibility</p:attrName>
                                        </p:attrNameLst>
                                      </p:cBhvr>
                                      <p:to>
                                        <p:strVal val="visible"/>
                                      </p:to>
                                    </p:set>
                                    <p:animEffect transition="in" filter="blinds(horizontal)">
                                      <p:cBhvr>
                                        <p:cTn id="67" dur="500"/>
                                        <p:tgtEl>
                                          <p:spTgt spid="131"/>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35"/>
                                        </p:tgtEl>
                                        <p:attrNameLst>
                                          <p:attrName>style.visibility</p:attrName>
                                        </p:attrNameLst>
                                      </p:cBhvr>
                                      <p:to>
                                        <p:strVal val="visible"/>
                                      </p:to>
                                    </p:set>
                                    <p:animEffect transition="in" filter="blinds(horizontal)">
                                      <p:cBhvr>
                                        <p:cTn id="70" dur="500"/>
                                        <p:tgtEl>
                                          <p:spTgt spid="13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99"/>
                                        </p:tgtEl>
                                        <p:attrNameLst>
                                          <p:attrName>style.visibility</p:attrName>
                                        </p:attrNameLst>
                                      </p:cBhvr>
                                      <p:to>
                                        <p:strVal val="visible"/>
                                      </p:to>
                                    </p:set>
                                    <p:animEffect transition="in" filter="blinds(horizontal)">
                                      <p:cBhvr>
                                        <p:cTn id="75" dur="500"/>
                                        <p:tgtEl>
                                          <p:spTgt spid="199"/>
                                        </p:tgtEl>
                                      </p:cBhvr>
                                    </p:animEffect>
                                  </p:childTnLst>
                                </p:cTn>
                              </p:par>
                              <p:par>
                                <p:cTn id="76" presetID="3" presetClass="entr" presetSubtype="10" fill="hold" nodeType="withEffect">
                                  <p:stCondLst>
                                    <p:cond delay="0"/>
                                  </p:stCondLst>
                                  <p:childTnLst>
                                    <p:set>
                                      <p:cBhvr>
                                        <p:cTn id="77" dur="1" fill="hold">
                                          <p:stCondLst>
                                            <p:cond delay="0"/>
                                          </p:stCondLst>
                                        </p:cTn>
                                        <p:tgtEl>
                                          <p:spTgt spid="200"/>
                                        </p:tgtEl>
                                        <p:attrNameLst>
                                          <p:attrName>style.visibility</p:attrName>
                                        </p:attrNameLst>
                                      </p:cBhvr>
                                      <p:to>
                                        <p:strVal val="visible"/>
                                      </p:to>
                                    </p:set>
                                    <p:animEffect transition="in" filter="blinds(horizontal)">
                                      <p:cBhvr>
                                        <p:cTn id="78" dur="500"/>
                                        <p:tgtEl>
                                          <p:spTgt spid="200"/>
                                        </p:tgtEl>
                                      </p:cBhvr>
                                    </p:animEffect>
                                  </p:childTnLst>
                                </p:cTn>
                              </p:par>
                              <p:par>
                                <p:cTn id="79" presetID="3" presetClass="entr" presetSubtype="10" fill="hold" nodeType="withEffect">
                                  <p:stCondLst>
                                    <p:cond delay="0"/>
                                  </p:stCondLst>
                                  <p:childTnLst>
                                    <p:set>
                                      <p:cBhvr>
                                        <p:cTn id="80" dur="1" fill="hold">
                                          <p:stCondLst>
                                            <p:cond delay="0"/>
                                          </p:stCondLst>
                                        </p:cTn>
                                        <p:tgtEl>
                                          <p:spTgt spid="201"/>
                                        </p:tgtEl>
                                        <p:attrNameLst>
                                          <p:attrName>style.visibility</p:attrName>
                                        </p:attrNameLst>
                                      </p:cBhvr>
                                      <p:to>
                                        <p:strVal val="visible"/>
                                      </p:to>
                                    </p:set>
                                    <p:animEffect transition="in" filter="blinds(horizontal)">
                                      <p:cBhvr>
                                        <p:cTn id="81" dur="500"/>
                                        <p:tgtEl>
                                          <p:spTgt spid="201"/>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02"/>
                                        </p:tgtEl>
                                        <p:attrNameLst>
                                          <p:attrName>style.visibility</p:attrName>
                                        </p:attrNameLst>
                                      </p:cBhvr>
                                      <p:to>
                                        <p:strVal val="visible"/>
                                      </p:to>
                                    </p:set>
                                    <p:animEffect transition="in" filter="blinds(horizontal)">
                                      <p:cBhvr>
                                        <p:cTn id="84" dur="500"/>
                                        <p:tgtEl>
                                          <p:spTgt spid="20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05"/>
                                        </p:tgtEl>
                                        <p:attrNameLst>
                                          <p:attrName>style.visibility</p:attrName>
                                        </p:attrNameLst>
                                      </p:cBhvr>
                                      <p:to>
                                        <p:strVal val="visible"/>
                                      </p:to>
                                    </p:set>
                                    <p:animEffect transition="in" filter="blinds(horizontal)">
                                      <p:cBhvr>
                                        <p:cTn id="87" dur="500"/>
                                        <p:tgtEl>
                                          <p:spTgt spid="205"/>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06"/>
                                        </p:tgtEl>
                                        <p:attrNameLst>
                                          <p:attrName>style.visibility</p:attrName>
                                        </p:attrNameLst>
                                      </p:cBhvr>
                                      <p:to>
                                        <p:strVal val="visible"/>
                                      </p:to>
                                    </p:set>
                                    <p:animEffect transition="in" filter="blinds(horizontal)">
                                      <p:cBhvr>
                                        <p:cTn id="90" dur="500"/>
                                        <p:tgtEl>
                                          <p:spTgt spid="206"/>
                                        </p:tgtEl>
                                      </p:cBhvr>
                                    </p:animEffect>
                                  </p:childTnLst>
                                </p:cTn>
                              </p:par>
                              <p:par>
                                <p:cTn id="91" presetID="3" presetClass="entr" presetSubtype="10" fill="hold" nodeType="withEffect">
                                  <p:stCondLst>
                                    <p:cond delay="0"/>
                                  </p:stCondLst>
                                  <p:childTnLst>
                                    <p:set>
                                      <p:cBhvr>
                                        <p:cTn id="92" dur="1" fill="hold">
                                          <p:stCondLst>
                                            <p:cond delay="0"/>
                                          </p:stCondLst>
                                        </p:cTn>
                                        <p:tgtEl>
                                          <p:spTgt spid="217"/>
                                        </p:tgtEl>
                                        <p:attrNameLst>
                                          <p:attrName>style.visibility</p:attrName>
                                        </p:attrNameLst>
                                      </p:cBhvr>
                                      <p:to>
                                        <p:strVal val="visible"/>
                                      </p:to>
                                    </p:set>
                                    <p:animEffect transition="in" filter="blinds(horizontal)">
                                      <p:cBhvr>
                                        <p:cTn id="93" dur="500"/>
                                        <p:tgtEl>
                                          <p:spTgt spid="217"/>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219"/>
                                        </p:tgtEl>
                                        <p:attrNameLst>
                                          <p:attrName>style.visibility</p:attrName>
                                        </p:attrNameLst>
                                      </p:cBhvr>
                                      <p:to>
                                        <p:strVal val="visible"/>
                                      </p:to>
                                    </p:set>
                                    <p:animEffect transition="in" filter="blinds(horizontal)">
                                      <p:cBhvr>
                                        <p:cTn id="96" dur="500"/>
                                        <p:tgtEl>
                                          <p:spTgt spid="219"/>
                                        </p:tgtEl>
                                      </p:cBhvr>
                                    </p:animEffect>
                                  </p:childTnLst>
                                </p:cTn>
                              </p:par>
                              <p:par>
                                <p:cTn id="97" presetID="3" presetClass="entr" presetSubtype="10" fill="hold" nodeType="withEffect">
                                  <p:stCondLst>
                                    <p:cond delay="0"/>
                                  </p:stCondLst>
                                  <p:childTnLst>
                                    <p:set>
                                      <p:cBhvr>
                                        <p:cTn id="98" dur="1" fill="hold">
                                          <p:stCondLst>
                                            <p:cond delay="0"/>
                                          </p:stCondLst>
                                        </p:cTn>
                                        <p:tgtEl>
                                          <p:spTgt spid="220"/>
                                        </p:tgtEl>
                                        <p:attrNameLst>
                                          <p:attrName>style.visibility</p:attrName>
                                        </p:attrNameLst>
                                      </p:cBhvr>
                                      <p:to>
                                        <p:strVal val="visible"/>
                                      </p:to>
                                    </p:set>
                                    <p:animEffect transition="in" filter="blinds(horizontal)">
                                      <p:cBhvr>
                                        <p:cTn id="99" dur="500"/>
                                        <p:tgtEl>
                                          <p:spTgt spid="220"/>
                                        </p:tgtEl>
                                      </p:cBhvr>
                                    </p:animEffect>
                                  </p:childTnLst>
                                </p:cTn>
                              </p:par>
                              <p:par>
                                <p:cTn id="100" presetID="3" presetClass="entr" presetSubtype="10" fill="hold" nodeType="withEffect">
                                  <p:stCondLst>
                                    <p:cond delay="0"/>
                                  </p:stCondLst>
                                  <p:childTnLst>
                                    <p:set>
                                      <p:cBhvr>
                                        <p:cTn id="101" dur="1" fill="hold">
                                          <p:stCondLst>
                                            <p:cond delay="0"/>
                                          </p:stCondLst>
                                        </p:cTn>
                                        <p:tgtEl>
                                          <p:spTgt spid="221"/>
                                        </p:tgtEl>
                                        <p:attrNameLst>
                                          <p:attrName>style.visibility</p:attrName>
                                        </p:attrNameLst>
                                      </p:cBhvr>
                                      <p:to>
                                        <p:strVal val="visible"/>
                                      </p:to>
                                    </p:set>
                                    <p:animEffect transition="in" filter="blinds(horizontal)">
                                      <p:cBhvr>
                                        <p:cTn id="102" dur="500"/>
                                        <p:tgtEl>
                                          <p:spTgt spid="22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222"/>
                                        </p:tgtEl>
                                        <p:attrNameLst>
                                          <p:attrName>style.visibility</p:attrName>
                                        </p:attrNameLst>
                                      </p:cBhvr>
                                      <p:to>
                                        <p:strVal val="visible"/>
                                      </p:to>
                                    </p:set>
                                    <p:animEffect transition="in" filter="blinds(horizontal)">
                                      <p:cBhvr>
                                        <p:cTn id="105" dur="500"/>
                                        <p:tgtEl>
                                          <p:spTgt spid="22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223"/>
                                        </p:tgtEl>
                                        <p:attrNameLst>
                                          <p:attrName>style.visibility</p:attrName>
                                        </p:attrNameLst>
                                      </p:cBhvr>
                                      <p:to>
                                        <p:strVal val="visible"/>
                                      </p:to>
                                    </p:set>
                                    <p:animEffect transition="in" filter="blinds(horizontal)">
                                      <p:cBhvr>
                                        <p:cTn id="108" dur="500"/>
                                        <p:tgtEl>
                                          <p:spTgt spid="223"/>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256"/>
                                        </p:tgtEl>
                                        <p:attrNameLst>
                                          <p:attrName>style.visibility</p:attrName>
                                        </p:attrNameLst>
                                      </p:cBhvr>
                                      <p:to>
                                        <p:strVal val="visible"/>
                                      </p:to>
                                    </p:set>
                                    <p:animEffect transition="in" filter="blinds(horizontal)">
                                      <p:cBhvr>
                                        <p:cTn id="111" dur="500"/>
                                        <p:tgtEl>
                                          <p:spTgt spid="256"/>
                                        </p:tgtEl>
                                      </p:cBhvr>
                                    </p:animEffect>
                                  </p:childTnLst>
                                </p:cTn>
                              </p:par>
                              <p:par>
                                <p:cTn id="112" presetID="3" presetClass="entr" presetSubtype="10" fill="hold" nodeType="withEffect">
                                  <p:stCondLst>
                                    <p:cond delay="0"/>
                                  </p:stCondLst>
                                  <p:childTnLst>
                                    <p:set>
                                      <p:cBhvr>
                                        <p:cTn id="113" dur="1" fill="hold">
                                          <p:stCondLst>
                                            <p:cond delay="0"/>
                                          </p:stCondLst>
                                        </p:cTn>
                                        <p:tgtEl>
                                          <p:spTgt spid="257"/>
                                        </p:tgtEl>
                                        <p:attrNameLst>
                                          <p:attrName>style.visibility</p:attrName>
                                        </p:attrNameLst>
                                      </p:cBhvr>
                                      <p:to>
                                        <p:strVal val="visible"/>
                                      </p:to>
                                    </p:set>
                                    <p:animEffect transition="in" filter="blinds(horizontal)">
                                      <p:cBhvr>
                                        <p:cTn id="114" dur="500"/>
                                        <p:tgtEl>
                                          <p:spTgt spid="257"/>
                                        </p:tgtEl>
                                      </p:cBhvr>
                                    </p:animEffect>
                                  </p:childTnLst>
                                </p:cTn>
                              </p:par>
                            </p:childTnLst>
                          </p:cTn>
                        </p:par>
                        <p:par>
                          <p:cTn id="115" fill="hold">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98"/>
                                        </p:tgtEl>
                                        <p:attrNameLst>
                                          <p:attrName>style.visibility</p:attrName>
                                        </p:attrNameLst>
                                      </p:cBhvr>
                                      <p:to>
                                        <p:strVal val="visible"/>
                                      </p:to>
                                    </p:set>
                                    <p:animEffect transition="in" filter="blinds(horizontal)">
                                      <p:cBhvr>
                                        <p:cTn id="118" dur="500"/>
                                        <p:tgtEl>
                                          <p:spTgt spid="98"/>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81"/>
                                        </p:tgtEl>
                                        <p:attrNameLst>
                                          <p:attrName>style.visibility</p:attrName>
                                        </p:attrNameLst>
                                      </p:cBhvr>
                                      <p:to>
                                        <p:strVal val="visible"/>
                                      </p:to>
                                    </p:set>
                                    <p:animEffect transition="in" filter="blinds(horizontal)">
                                      <p:cBhvr>
                                        <p:cTn id="123" dur="500"/>
                                        <p:tgtEl>
                                          <p:spTgt spid="81"/>
                                        </p:tgtEl>
                                      </p:cBhvr>
                                    </p:animEffect>
                                  </p:childTnLst>
                                </p:cTn>
                              </p:par>
                              <p:par>
                                <p:cTn id="124" presetID="3" presetClass="entr" presetSubtype="10" fill="hold" nodeType="withEffect">
                                  <p:stCondLst>
                                    <p:cond delay="0"/>
                                  </p:stCondLst>
                                  <p:childTnLst>
                                    <p:set>
                                      <p:cBhvr>
                                        <p:cTn id="125" dur="1" fill="hold">
                                          <p:stCondLst>
                                            <p:cond delay="0"/>
                                          </p:stCondLst>
                                        </p:cTn>
                                        <p:tgtEl>
                                          <p:spTgt spid="82"/>
                                        </p:tgtEl>
                                        <p:attrNameLst>
                                          <p:attrName>style.visibility</p:attrName>
                                        </p:attrNameLst>
                                      </p:cBhvr>
                                      <p:to>
                                        <p:strVal val="visible"/>
                                      </p:to>
                                    </p:set>
                                    <p:animEffect transition="in" filter="blinds(horizontal)">
                                      <p:cBhvr>
                                        <p:cTn id="126" dur="500"/>
                                        <p:tgtEl>
                                          <p:spTgt spid="82"/>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39"/>
                                        </p:tgtEl>
                                        <p:attrNameLst>
                                          <p:attrName>style.visibility</p:attrName>
                                        </p:attrNameLst>
                                      </p:cBhvr>
                                      <p:to>
                                        <p:strVal val="visible"/>
                                      </p:to>
                                    </p:set>
                                    <p:animEffect transition="in" filter="blinds(horizontal)">
                                      <p:cBhvr>
                                        <p:cTn id="129" dur="500"/>
                                        <p:tgtEl>
                                          <p:spTgt spid="139"/>
                                        </p:tgtEl>
                                      </p:cBhvr>
                                    </p:animEffect>
                                  </p:childTnLst>
                                </p:cTn>
                              </p:par>
                            </p:childTnLst>
                          </p:cTn>
                        </p:par>
                        <p:par>
                          <p:cTn id="130" fill="hold">
                            <p:stCondLst>
                              <p:cond delay="500"/>
                            </p:stCondLst>
                            <p:childTnLst>
                              <p:par>
                                <p:cTn id="131" presetID="3" presetClass="entr" presetSubtype="10" fill="hold" grpId="0" nodeType="afterEffect">
                                  <p:stCondLst>
                                    <p:cond delay="0"/>
                                  </p:stCondLst>
                                  <p:childTnLst>
                                    <p:set>
                                      <p:cBhvr>
                                        <p:cTn id="132" dur="1" fill="hold">
                                          <p:stCondLst>
                                            <p:cond delay="0"/>
                                          </p:stCondLst>
                                        </p:cTn>
                                        <p:tgtEl>
                                          <p:spTgt spid="69"/>
                                        </p:tgtEl>
                                        <p:attrNameLst>
                                          <p:attrName>style.visibility</p:attrName>
                                        </p:attrNameLst>
                                      </p:cBhvr>
                                      <p:to>
                                        <p:strVal val="visible"/>
                                      </p:to>
                                    </p:set>
                                    <p:animEffect transition="in" filter="blinds(horizontal)">
                                      <p:cBhvr>
                                        <p:cTn id="133" dur="500"/>
                                        <p:tgtEl>
                                          <p:spTgt spid="69"/>
                                        </p:tgtEl>
                                      </p:cBhvr>
                                    </p:animEffect>
                                  </p:childTnLst>
                                </p:cTn>
                              </p:par>
                              <p:par>
                                <p:cTn id="134" presetID="3" presetClass="entr" presetSubtype="10" fill="hold" nodeType="withEffect">
                                  <p:stCondLst>
                                    <p:cond delay="0"/>
                                  </p:stCondLst>
                                  <p:childTnLst>
                                    <p:set>
                                      <p:cBhvr>
                                        <p:cTn id="135" dur="1" fill="hold">
                                          <p:stCondLst>
                                            <p:cond delay="0"/>
                                          </p:stCondLst>
                                        </p:cTn>
                                        <p:tgtEl>
                                          <p:spTgt spid="70"/>
                                        </p:tgtEl>
                                        <p:attrNameLst>
                                          <p:attrName>style.visibility</p:attrName>
                                        </p:attrNameLst>
                                      </p:cBhvr>
                                      <p:to>
                                        <p:strVal val="visible"/>
                                      </p:to>
                                    </p:set>
                                    <p:animEffect transition="in" filter="blinds(horizontal)">
                                      <p:cBhvr>
                                        <p:cTn id="136" dur="500"/>
                                        <p:tgtEl>
                                          <p:spTgt spid="70"/>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123"/>
                                        </p:tgtEl>
                                        <p:attrNameLst>
                                          <p:attrName>style.visibility</p:attrName>
                                        </p:attrNameLst>
                                      </p:cBhvr>
                                      <p:to>
                                        <p:strVal val="visible"/>
                                      </p:to>
                                    </p:set>
                                    <p:animEffect transition="in" filter="blinds(horizontal)">
                                      <p:cBhvr>
                                        <p:cTn id="139" dur="500"/>
                                        <p:tgtEl>
                                          <p:spTgt spid="123"/>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87"/>
                                        </p:tgtEl>
                                        <p:attrNameLst>
                                          <p:attrName>style.visibility</p:attrName>
                                        </p:attrNameLst>
                                      </p:cBhvr>
                                      <p:to>
                                        <p:strVal val="visible"/>
                                      </p:to>
                                    </p:set>
                                    <p:animEffect transition="in" filter="blinds(horizontal)">
                                      <p:cBhvr>
                                        <p:cTn id="144" dur="500"/>
                                        <p:tgtEl>
                                          <p:spTgt spid="87"/>
                                        </p:tgtEl>
                                      </p:cBhvr>
                                    </p:animEffect>
                                  </p:childTnLst>
                                </p:cTn>
                              </p:par>
                              <p:par>
                                <p:cTn id="145" presetID="3" presetClass="entr" presetSubtype="1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blinds(horizontal)">
                                      <p:cBhvr>
                                        <p:cTn id="147" dur="500"/>
                                        <p:tgtEl>
                                          <p:spTgt spid="88"/>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blinds(horizontal)">
                                      <p:cBhvr>
                                        <p:cTn id="150" dur="500"/>
                                        <p:tgtEl>
                                          <p:spTgt spid="102"/>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117"/>
                                        </p:tgtEl>
                                        <p:attrNameLst>
                                          <p:attrName>style.visibility</p:attrName>
                                        </p:attrNameLst>
                                      </p:cBhvr>
                                      <p:to>
                                        <p:strVal val="visible"/>
                                      </p:to>
                                    </p:set>
                                    <p:animEffect transition="in" filter="blinds(horizontal)">
                                      <p:cBhvr>
                                        <p:cTn id="155" dur="500"/>
                                        <p:tgtEl>
                                          <p:spTgt spid="117"/>
                                        </p:tgtEl>
                                      </p:cBhvr>
                                    </p:animEffect>
                                  </p:childTnLst>
                                </p:cTn>
                              </p:par>
                              <p:par>
                                <p:cTn id="156" presetID="3" presetClass="entr" presetSubtype="10" fill="hold" nodeType="with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blinds(horizontal)">
                                      <p:cBhvr>
                                        <p:cTn id="158" dur="500"/>
                                        <p:tgtEl>
                                          <p:spTgt spid="118"/>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109"/>
                                        </p:tgtEl>
                                        <p:attrNameLst>
                                          <p:attrName>style.visibility</p:attrName>
                                        </p:attrNameLst>
                                      </p:cBhvr>
                                      <p:to>
                                        <p:strVal val="visible"/>
                                      </p:to>
                                    </p:set>
                                    <p:animEffect transition="in" filter="blinds(horizontal)">
                                      <p:cBhvr>
                                        <p:cTn id="161" dur="500"/>
                                        <p:tgtEl>
                                          <p:spTgt spid="109"/>
                                        </p:tgtEl>
                                      </p:cBhvr>
                                    </p:animEffect>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grpId="0" nodeType="clickEffect">
                                  <p:stCondLst>
                                    <p:cond delay="0"/>
                                  </p:stCondLst>
                                  <p:childTnLst>
                                    <p:set>
                                      <p:cBhvr>
                                        <p:cTn id="165" dur="1" fill="hold">
                                          <p:stCondLst>
                                            <p:cond delay="0"/>
                                          </p:stCondLst>
                                        </p:cTn>
                                        <p:tgtEl>
                                          <p:spTgt spid="115"/>
                                        </p:tgtEl>
                                        <p:attrNameLst>
                                          <p:attrName>style.visibility</p:attrName>
                                        </p:attrNameLst>
                                      </p:cBhvr>
                                      <p:to>
                                        <p:strVal val="visible"/>
                                      </p:to>
                                    </p:set>
                                    <p:animEffect transition="in" filter="blinds(horizontal)">
                                      <p:cBhvr>
                                        <p:cTn id="166" dur="500"/>
                                        <p:tgtEl>
                                          <p:spTgt spid="115"/>
                                        </p:tgtEl>
                                      </p:cBhvr>
                                    </p:animEffect>
                                  </p:childTnLst>
                                </p:cTn>
                              </p:par>
                              <p:par>
                                <p:cTn id="167" presetID="3" presetClass="entr" presetSubtype="10" fill="hold" nodeType="withEffect">
                                  <p:stCondLst>
                                    <p:cond delay="0"/>
                                  </p:stCondLst>
                                  <p:childTnLst>
                                    <p:set>
                                      <p:cBhvr>
                                        <p:cTn id="168" dur="1" fill="hold">
                                          <p:stCondLst>
                                            <p:cond delay="0"/>
                                          </p:stCondLst>
                                        </p:cTn>
                                        <p:tgtEl>
                                          <p:spTgt spid="116"/>
                                        </p:tgtEl>
                                        <p:attrNameLst>
                                          <p:attrName>style.visibility</p:attrName>
                                        </p:attrNameLst>
                                      </p:cBhvr>
                                      <p:to>
                                        <p:strVal val="visible"/>
                                      </p:to>
                                    </p:set>
                                    <p:animEffect transition="in" filter="blinds(horizontal)">
                                      <p:cBhvr>
                                        <p:cTn id="169" dur="500"/>
                                        <p:tgtEl>
                                          <p:spTgt spid="116"/>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119"/>
                                        </p:tgtEl>
                                        <p:attrNameLst>
                                          <p:attrName>style.visibility</p:attrName>
                                        </p:attrNameLst>
                                      </p:cBhvr>
                                      <p:to>
                                        <p:strVal val="visible"/>
                                      </p:to>
                                    </p:set>
                                    <p:animEffect transition="in" filter="blinds(horizontal)">
                                      <p:cBhvr>
                                        <p:cTn id="172" dur="500"/>
                                        <p:tgtEl>
                                          <p:spTgt spid="119"/>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grpId="0" nodeType="clickEffect">
                                  <p:stCondLst>
                                    <p:cond delay="0"/>
                                  </p:stCondLst>
                                  <p:childTnLst>
                                    <p:set>
                                      <p:cBhvr>
                                        <p:cTn id="176" dur="1" fill="hold">
                                          <p:stCondLst>
                                            <p:cond delay="0"/>
                                          </p:stCondLst>
                                        </p:cTn>
                                        <p:tgtEl>
                                          <p:spTgt spid="91"/>
                                        </p:tgtEl>
                                        <p:attrNameLst>
                                          <p:attrName>style.visibility</p:attrName>
                                        </p:attrNameLst>
                                      </p:cBhvr>
                                      <p:to>
                                        <p:strVal val="visible"/>
                                      </p:to>
                                    </p:set>
                                    <p:animEffect transition="in" filter="blinds(horizontal)">
                                      <p:cBhvr>
                                        <p:cTn id="177" dur="500"/>
                                        <p:tgtEl>
                                          <p:spTgt spid="91"/>
                                        </p:tgtEl>
                                      </p:cBhvr>
                                    </p:animEffect>
                                  </p:childTnLst>
                                </p:cTn>
                              </p:par>
                              <p:par>
                                <p:cTn id="178" presetID="3" presetClass="entr" presetSubtype="10" fill="hold" nodeType="withEffect">
                                  <p:stCondLst>
                                    <p:cond delay="0"/>
                                  </p:stCondLst>
                                  <p:childTnLst>
                                    <p:set>
                                      <p:cBhvr>
                                        <p:cTn id="179" dur="1" fill="hold">
                                          <p:stCondLst>
                                            <p:cond delay="0"/>
                                          </p:stCondLst>
                                        </p:cTn>
                                        <p:tgtEl>
                                          <p:spTgt spid="92"/>
                                        </p:tgtEl>
                                        <p:attrNameLst>
                                          <p:attrName>style.visibility</p:attrName>
                                        </p:attrNameLst>
                                      </p:cBhvr>
                                      <p:to>
                                        <p:strVal val="visible"/>
                                      </p:to>
                                    </p:set>
                                    <p:animEffect transition="in" filter="blinds(horizontal)">
                                      <p:cBhvr>
                                        <p:cTn id="180" dur="500"/>
                                        <p:tgtEl>
                                          <p:spTgt spid="92"/>
                                        </p:tgtEl>
                                      </p:cBhvr>
                                    </p:animEffect>
                                  </p:childTnLst>
                                </p:cTn>
                              </p:par>
                              <p:par>
                                <p:cTn id="181" presetID="3" presetClass="entr" presetSubtype="10" fill="hold" grpId="0" nodeType="withEffect">
                                  <p:stCondLst>
                                    <p:cond delay="0"/>
                                  </p:stCondLst>
                                  <p:childTnLst>
                                    <p:set>
                                      <p:cBhvr>
                                        <p:cTn id="182" dur="1" fill="hold">
                                          <p:stCondLst>
                                            <p:cond delay="0"/>
                                          </p:stCondLst>
                                        </p:cTn>
                                        <p:tgtEl>
                                          <p:spTgt spid="138"/>
                                        </p:tgtEl>
                                        <p:attrNameLst>
                                          <p:attrName>style.visibility</p:attrName>
                                        </p:attrNameLst>
                                      </p:cBhvr>
                                      <p:to>
                                        <p:strVal val="visible"/>
                                      </p:to>
                                    </p:set>
                                    <p:animEffect transition="in" filter="blinds(horizontal)">
                                      <p:cBhvr>
                                        <p:cTn id="183" dur="500"/>
                                        <p:tgtEl>
                                          <p:spTgt spid="138"/>
                                        </p:tgtEl>
                                      </p:cBhvr>
                                    </p:animEffect>
                                  </p:childTnLst>
                                </p:cTn>
                              </p:par>
                            </p:childTnLst>
                          </p:cTn>
                        </p:par>
                      </p:childTnLst>
                    </p:cTn>
                  </p:par>
                  <p:par>
                    <p:cTn id="184" fill="hold">
                      <p:stCondLst>
                        <p:cond delay="indefinite"/>
                      </p:stCondLst>
                      <p:childTnLst>
                        <p:par>
                          <p:cTn id="185" fill="hold">
                            <p:stCondLst>
                              <p:cond delay="0"/>
                            </p:stCondLst>
                            <p:childTnLst>
                              <p:par>
                                <p:cTn id="186" presetID="3" presetClass="entr" presetSubtype="10" fill="hold" grpId="0" nodeType="clickEffect">
                                  <p:stCondLst>
                                    <p:cond delay="0"/>
                                  </p:stCondLst>
                                  <p:childTnLst>
                                    <p:set>
                                      <p:cBhvr>
                                        <p:cTn id="187" dur="1" fill="hold">
                                          <p:stCondLst>
                                            <p:cond delay="0"/>
                                          </p:stCondLst>
                                        </p:cTn>
                                        <p:tgtEl>
                                          <p:spTgt spid="111"/>
                                        </p:tgtEl>
                                        <p:attrNameLst>
                                          <p:attrName>style.visibility</p:attrName>
                                        </p:attrNameLst>
                                      </p:cBhvr>
                                      <p:to>
                                        <p:strVal val="visible"/>
                                      </p:to>
                                    </p:set>
                                    <p:animEffect transition="in" filter="blinds(horizontal)">
                                      <p:cBhvr>
                                        <p:cTn id="188" dur="500"/>
                                        <p:tgtEl>
                                          <p:spTgt spid="111"/>
                                        </p:tgtEl>
                                      </p:cBhvr>
                                    </p:animEffect>
                                  </p:childTnLst>
                                </p:cTn>
                              </p:par>
                              <p:par>
                                <p:cTn id="189" presetID="3" presetClass="entr" presetSubtype="10" fill="hold" nodeType="withEffect">
                                  <p:stCondLst>
                                    <p:cond delay="0"/>
                                  </p:stCondLst>
                                  <p:childTnLst>
                                    <p:set>
                                      <p:cBhvr>
                                        <p:cTn id="190" dur="1" fill="hold">
                                          <p:stCondLst>
                                            <p:cond delay="0"/>
                                          </p:stCondLst>
                                        </p:cTn>
                                        <p:tgtEl>
                                          <p:spTgt spid="110"/>
                                        </p:tgtEl>
                                        <p:attrNameLst>
                                          <p:attrName>style.visibility</p:attrName>
                                        </p:attrNameLst>
                                      </p:cBhvr>
                                      <p:to>
                                        <p:strVal val="visible"/>
                                      </p:to>
                                    </p:set>
                                    <p:animEffect transition="in" filter="blinds(horizontal)">
                                      <p:cBhvr>
                                        <p:cTn id="191" dur="500"/>
                                        <p:tgtEl>
                                          <p:spTgt spid="110"/>
                                        </p:tgtEl>
                                      </p:cBhvr>
                                    </p:animEffect>
                                  </p:childTnLst>
                                </p:cTn>
                              </p:par>
                              <p:par>
                                <p:cTn id="192" presetID="3" presetClass="entr" presetSubtype="10" fill="hold" grpId="0" nodeType="withEffect">
                                  <p:stCondLst>
                                    <p:cond delay="0"/>
                                  </p:stCondLst>
                                  <p:childTnLst>
                                    <p:set>
                                      <p:cBhvr>
                                        <p:cTn id="193" dur="1" fill="hold">
                                          <p:stCondLst>
                                            <p:cond delay="0"/>
                                          </p:stCondLst>
                                        </p:cTn>
                                        <p:tgtEl>
                                          <p:spTgt spid="124"/>
                                        </p:tgtEl>
                                        <p:attrNameLst>
                                          <p:attrName>style.visibility</p:attrName>
                                        </p:attrNameLst>
                                      </p:cBhvr>
                                      <p:to>
                                        <p:strVal val="visible"/>
                                      </p:to>
                                    </p:set>
                                    <p:animEffect transition="in" filter="blinds(horizontal)">
                                      <p:cBhvr>
                                        <p:cTn id="194" dur="500"/>
                                        <p:tgtEl>
                                          <p:spTgt spid="124"/>
                                        </p:tgtEl>
                                      </p:cBhvr>
                                    </p:animEffect>
                                  </p:childTnLst>
                                </p:cTn>
                              </p:par>
                            </p:childTnLst>
                          </p:cTn>
                        </p:par>
                      </p:childTnLst>
                    </p:cTn>
                  </p:par>
                  <p:par>
                    <p:cTn id="195" fill="hold">
                      <p:stCondLst>
                        <p:cond delay="indefinite"/>
                      </p:stCondLst>
                      <p:childTnLst>
                        <p:par>
                          <p:cTn id="196" fill="hold">
                            <p:stCondLst>
                              <p:cond delay="0"/>
                            </p:stCondLst>
                            <p:childTnLst>
                              <p:par>
                                <p:cTn id="197" presetID="3" presetClass="entr" presetSubtype="10" fill="hold" grpId="0" nodeType="clickEffect">
                                  <p:stCondLst>
                                    <p:cond delay="0"/>
                                  </p:stCondLst>
                                  <p:childTnLst>
                                    <p:set>
                                      <p:cBhvr>
                                        <p:cTn id="198" dur="1" fill="hold">
                                          <p:stCondLst>
                                            <p:cond delay="0"/>
                                          </p:stCondLst>
                                        </p:cTn>
                                        <p:tgtEl>
                                          <p:spTgt spid="93"/>
                                        </p:tgtEl>
                                        <p:attrNameLst>
                                          <p:attrName>style.visibility</p:attrName>
                                        </p:attrNameLst>
                                      </p:cBhvr>
                                      <p:to>
                                        <p:strVal val="visible"/>
                                      </p:to>
                                    </p:set>
                                    <p:animEffect transition="in" filter="blinds(horizontal)">
                                      <p:cBhvr>
                                        <p:cTn id="199"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99" grpId="0" animBg="1"/>
      <p:bldP spid="202" grpId="0" animBg="1"/>
      <p:bldP spid="205" grpId="0" animBg="1"/>
      <p:bldP spid="206" grpId="0" animBg="1"/>
      <p:bldP spid="219" grpId="0" animBg="1"/>
      <p:bldP spid="222" grpId="0" animBg="1"/>
      <p:bldP spid="223" grpId="0" animBg="1"/>
      <p:bldP spid="256" grpId="0" animBg="1"/>
      <p:bldP spid="69" grpId="0" animBg="1"/>
      <p:bldP spid="83" grpId="0" animBg="1"/>
      <p:bldP spid="84" grpId="0" animBg="1"/>
      <p:bldP spid="85" grpId="0" animBg="1"/>
      <p:bldP spid="86" grpId="0" animBg="1"/>
      <p:bldP spid="81" grpId="0" animBg="1"/>
      <p:bldP spid="91" grpId="0" animBg="1"/>
      <p:bldP spid="117" grpId="0" animBg="1"/>
      <p:bldP spid="123" grpId="0" animBg="1"/>
      <p:bldP spid="126" grpId="0" animBg="1"/>
      <p:bldP spid="130" grpId="0" animBg="1"/>
      <p:bldP spid="134" grpId="0" animBg="1"/>
      <p:bldP spid="135" grpId="0" animBg="1"/>
      <p:bldP spid="138" grpId="0" animBg="1"/>
      <p:bldP spid="139" grpId="0" animBg="1"/>
      <p:bldP spid="87" grpId="0" animBg="1"/>
      <p:bldP spid="111" grpId="0" animBg="1"/>
      <p:bldP spid="115" grpId="0" animBg="1"/>
      <p:bldP spid="119" grpId="0" animBg="1"/>
      <p:bldP spid="124" grpId="0" animBg="1"/>
      <p:bldP spid="109" grpId="0" animBg="1"/>
      <p:bldP spid="102" grpId="0" animBg="1"/>
      <p:bldP spid="112" grpId="0" animBg="1"/>
      <p:bldP spid="113" grpId="0" animBg="1"/>
      <p:bldP spid="136" grpId="0" animBg="1"/>
      <p:bldP spid="137" grpId="0" animBg="1"/>
      <p:bldP spid="93" grpId="0"/>
      <p:bldP spid="141" grpId="0" animBg="1"/>
      <p:bldP spid="9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églalap 34">
            <a:extLst>
              <a:ext uri="{FF2B5EF4-FFF2-40B4-BE49-F238E27FC236}">
                <a16:creationId xmlns:a16="http://schemas.microsoft.com/office/drawing/2014/main" id="{69DB520A-43FF-4E2C-BD9B-54A95E097509}"/>
              </a:ext>
            </a:extLst>
          </p:cNvPr>
          <p:cNvSpPr/>
          <p:nvPr/>
        </p:nvSpPr>
        <p:spPr>
          <a:xfrm>
            <a:off x="628650" y="2359164"/>
            <a:ext cx="7886700" cy="4029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Téglalap 3">
            <a:extLst>
              <a:ext uri="{FF2B5EF4-FFF2-40B4-BE49-F238E27FC236}">
                <a16:creationId xmlns:a16="http://schemas.microsoft.com/office/drawing/2014/main" id="{FDEEAE8A-805C-4968-9239-FFC6C159662F}"/>
              </a:ext>
            </a:extLst>
          </p:cNvPr>
          <p:cNvSpPr/>
          <p:nvPr/>
        </p:nvSpPr>
        <p:spPr>
          <a:xfrm>
            <a:off x="881212" y="2662791"/>
            <a:ext cx="1463267" cy="47456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Fájlrendszer</a:t>
            </a:r>
          </a:p>
        </p:txBody>
      </p:sp>
      <p:sp>
        <p:nvSpPr>
          <p:cNvPr id="89" name="Téglalap 88">
            <a:extLst>
              <a:ext uri="{FF2B5EF4-FFF2-40B4-BE49-F238E27FC236}">
                <a16:creationId xmlns:a16="http://schemas.microsoft.com/office/drawing/2014/main" id="{7A5918AB-E126-47DC-908C-D28B5BBCDC85}"/>
              </a:ext>
            </a:extLst>
          </p:cNvPr>
          <p:cNvSpPr/>
          <p:nvPr/>
        </p:nvSpPr>
        <p:spPr>
          <a:xfrm>
            <a:off x="3747933" y="2508107"/>
            <a:ext cx="2448187" cy="83897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i="1" dirty="0">
                <a:solidFill>
                  <a:schemeClr val="tx1"/>
                </a:solidFill>
              </a:rPr>
              <a:t>Bejegyzés</a:t>
            </a:r>
          </a:p>
          <a:p>
            <a:endParaRPr lang="hu-HU" sz="1600" dirty="0">
              <a:solidFill>
                <a:schemeClr val="tx1"/>
              </a:solidFill>
            </a:endParaRPr>
          </a:p>
          <a:p>
            <a:r>
              <a:rPr lang="hu-HU" sz="1600" i="1" dirty="0">
                <a:solidFill>
                  <a:schemeClr val="tx1"/>
                </a:solidFill>
              </a:rPr>
              <a:t>+ </a:t>
            </a:r>
            <a:r>
              <a:rPr lang="hu-HU" sz="1600" i="1" dirty="0" err="1">
                <a:solidFill>
                  <a:schemeClr val="tx1"/>
                </a:solidFill>
              </a:rPr>
              <a:t>GetMéret</a:t>
            </a:r>
            <a:r>
              <a:rPr lang="hu-HU" sz="1600" i="1" dirty="0">
                <a:solidFill>
                  <a:schemeClr val="tx1"/>
                </a:solidFill>
              </a:rPr>
              <a:t>() : int {</a:t>
            </a:r>
            <a:r>
              <a:rPr lang="hu-HU" sz="1600" i="1" dirty="0" err="1">
                <a:solidFill>
                  <a:schemeClr val="tx1"/>
                </a:solidFill>
              </a:rPr>
              <a:t>virtual</a:t>
            </a:r>
            <a:r>
              <a:rPr lang="hu-HU" sz="1600" i="1" dirty="0">
                <a:solidFill>
                  <a:schemeClr val="tx1"/>
                </a:solidFill>
              </a:rPr>
              <a:t>}</a:t>
            </a:r>
          </a:p>
        </p:txBody>
      </p:sp>
      <p:sp>
        <p:nvSpPr>
          <p:cNvPr id="90" name="Téglalap 89">
            <a:extLst>
              <a:ext uri="{FF2B5EF4-FFF2-40B4-BE49-F238E27FC236}">
                <a16:creationId xmlns:a16="http://schemas.microsoft.com/office/drawing/2014/main" id="{6DA4B48C-6EBD-49DF-B5EE-39FD719D5B02}"/>
              </a:ext>
            </a:extLst>
          </p:cNvPr>
          <p:cNvSpPr/>
          <p:nvPr/>
        </p:nvSpPr>
        <p:spPr>
          <a:xfrm>
            <a:off x="3747933" y="2851368"/>
            <a:ext cx="2448186" cy="2312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02" name="Egyenes összekötő 101">
            <a:extLst>
              <a:ext uri="{FF2B5EF4-FFF2-40B4-BE49-F238E27FC236}">
                <a16:creationId xmlns:a16="http://schemas.microsoft.com/office/drawing/2014/main" id="{8DA52B75-9A45-4AAA-910D-BAD3CC0FE41D}"/>
              </a:ext>
            </a:extLst>
          </p:cNvPr>
          <p:cNvCxnSpPr>
            <a:cxnSpLocks/>
            <a:stCxn id="78" idx="3"/>
            <a:endCxn id="89" idx="1"/>
          </p:cNvCxnSpPr>
          <p:nvPr/>
        </p:nvCxnSpPr>
        <p:spPr>
          <a:xfrm>
            <a:off x="2597041" y="2925157"/>
            <a:ext cx="1150892" cy="243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Háromszög 140">
            <a:extLst>
              <a:ext uri="{FF2B5EF4-FFF2-40B4-BE49-F238E27FC236}">
                <a16:creationId xmlns:a16="http://schemas.microsoft.com/office/drawing/2014/main" id="{5476EDF6-F19A-4DE7-8B79-91EC44CFE119}"/>
              </a:ext>
            </a:extLst>
          </p:cNvPr>
          <p:cNvSpPr/>
          <p:nvPr/>
        </p:nvSpPr>
        <p:spPr>
          <a:xfrm>
            <a:off x="4972027" y="3346103"/>
            <a:ext cx="202874" cy="231231"/>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192" name="Téglalap 191">
            <a:extLst>
              <a:ext uri="{FF2B5EF4-FFF2-40B4-BE49-F238E27FC236}">
                <a16:creationId xmlns:a16="http://schemas.microsoft.com/office/drawing/2014/main" id="{AA433E36-31E4-40E8-AE9F-DB79B8A00E59}"/>
              </a:ext>
            </a:extLst>
          </p:cNvPr>
          <p:cNvSpPr/>
          <p:nvPr/>
        </p:nvSpPr>
        <p:spPr>
          <a:xfrm>
            <a:off x="2120630" y="3944199"/>
            <a:ext cx="2729540" cy="85189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Fájl</a:t>
            </a:r>
          </a:p>
          <a:p>
            <a:r>
              <a:rPr lang="hu-HU" sz="1600" dirty="0">
                <a:solidFill>
                  <a:schemeClr val="tx1"/>
                </a:solidFill>
              </a:rPr>
              <a:t>- méret : int</a:t>
            </a:r>
          </a:p>
          <a:p>
            <a:r>
              <a:rPr lang="hu-HU" sz="1600" dirty="0">
                <a:solidFill>
                  <a:schemeClr val="tx1"/>
                </a:solidFill>
              </a:rPr>
              <a:t>+ </a:t>
            </a:r>
            <a:r>
              <a:rPr lang="hu-HU" sz="1600" dirty="0" err="1">
                <a:solidFill>
                  <a:schemeClr val="tx1"/>
                </a:solidFill>
              </a:rPr>
              <a:t>GetMéret</a:t>
            </a:r>
            <a:r>
              <a:rPr lang="hu-HU" sz="1600" dirty="0">
                <a:solidFill>
                  <a:schemeClr val="tx1"/>
                </a:solidFill>
              </a:rPr>
              <a:t>() : int</a:t>
            </a:r>
          </a:p>
          <a:p>
            <a:endParaRPr lang="hu-HU" sz="1600" dirty="0">
              <a:solidFill>
                <a:schemeClr val="tx1"/>
              </a:solidFill>
            </a:endParaRPr>
          </a:p>
        </p:txBody>
      </p:sp>
      <p:sp>
        <p:nvSpPr>
          <p:cNvPr id="193" name="Téglalap 192">
            <a:extLst>
              <a:ext uri="{FF2B5EF4-FFF2-40B4-BE49-F238E27FC236}">
                <a16:creationId xmlns:a16="http://schemas.microsoft.com/office/drawing/2014/main" id="{6FA0ACE2-63C2-4EF0-B223-7854352FAE56}"/>
              </a:ext>
            </a:extLst>
          </p:cNvPr>
          <p:cNvSpPr/>
          <p:nvPr/>
        </p:nvSpPr>
        <p:spPr>
          <a:xfrm>
            <a:off x="5272391" y="3944200"/>
            <a:ext cx="2540323" cy="88496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Könyvtár</a:t>
            </a:r>
          </a:p>
          <a:p>
            <a:endParaRPr lang="hu-HU" sz="1600" dirty="0">
              <a:solidFill>
                <a:schemeClr val="tx1"/>
              </a:solidFill>
            </a:endParaRPr>
          </a:p>
          <a:p>
            <a:r>
              <a:rPr lang="hu-HU" sz="1600" dirty="0">
                <a:solidFill>
                  <a:schemeClr val="tx1"/>
                </a:solidFill>
              </a:rPr>
              <a:t>+ </a:t>
            </a:r>
            <a:r>
              <a:rPr lang="hu-HU" sz="1600" dirty="0" err="1">
                <a:solidFill>
                  <a:schemeClr val="tx1"/>
                </a:solidFill>
              </a:rPr>
              <a:t>GetMéret</a:t>
            </a:r>
            <a:r>
              <a:rPr lang="hu-HU" sz="1600" dirty="0">
                <a:solidFill>
                  <a:schemeClr val="tx1"/>
                </a:solidFill>
              </a:rPr>
              <a:t>() : int</a:t>
            </a:r>
          </a:p>
          <a:p>
            <a:endParaRPr lang="hu-HU" sz="1600" dirty="0">
              <a:solidFill>
                <a:schemeClr val="tx1"/>
              </a:solidFill>
            </a:endParaRPr>
          </a:p>
        </p:txBody>
      </p:sp>
      <p:cxnSp>
        <p:nvCxnSpPr>
          <p:cNvPr id="143" name="Összekötő: szögletes 142">
            <a:extLst>
              <a:ext uri="{FF2B5EF4-FFF2-40B4-BE49-F238E27FC236}">
                <a16:creationId xmlns:a16="http://schemas.microsoft.com/office/drawing/2014/main" id="{55484B07-2AC7-4D5E-A6DB-3E8E6C004E52}"/>
              </a:ext>
            </a:extLst>
          </p:cNvPr>
          <p:cNvCxnSpPr>
            <a:cxnSpLocks/>
            <a:stCxn id="192" idx="0"/>
            <a:endCxn id="141" idx="3"/>
          </p:cNvCxnSpPr>
          <p:nvPr/>
        </p:nvCxnSpPr>
        <p:spPr>
          <a:xfrm rot="5400000" flipH="1" flipV="1">
            <a:off x="4096000" y="2966735"/>
            <a:ext cx="366865" cy="158806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Összekötő: szögletes 193">
            <a:extLst>
              <a:ext uri="{FF2B5EF4-FFF2-40B4-BE49-F238E27FC236}">
                <a16:creationId xmlns:a16="http://schemas.microsoft.com/office/drawing/2014/main" id="{DF106288-AFE5-4A38-A654-640FCB393061}"/>
              </a:ext>
            </a:extLst>
          </p:cNvPr>
          <p:cNvCxnSpPr>
            <a:cxnSpLocks/>
            <a:stCxn id="193" idx="0"/>
            <a:endCxn id="141" idx="3"/>
          </p:cNvCxnSpPr>
          <p:nvPr/>
        </p:nvCxnSpPr>
        <p:spPr>
          <a:xfrm rot="16200000" flipV="1">
            <a:off x="5624576" y="3026222"/>
            <a:ext cx="366866" cy="146908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églalap 74">
            <a:extLst>
              <a:ext uri="{FF2B5EF4-FFF2-40B4-BE49-F238E27FC236}">
                <a16:creationId xmlns:a16="http://schemas.microsoft.com/office/drawing/2014/main" id="{8BCD5B46-B212-48F0-93C2-5E9151EA454F}"/>
              </a:ext>
            </a:extLst>
          </p:cNvPr>
          <p:cNvSpPr/>
          <p:nvPr/>
        </p:nvSpPr>
        <p:spPr>
          <a:xfrm>
            <a:off x="2120630" y="4226187"/>
            <a:ext cx="2729539" cy="28968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6" name="Téglalap 75">
            <a:extLst>
              <a:ext uri="{FF2B5EF4-FFF2-40B4-BE49-F238E27FC236}">
                <a16:creationId xmlns:a16="http://schemas.microsoft.com/office/drawing/2014/main" id="{75AAFB34-E6BC-453B-BAAE-AE45BF1C1E27}"/>
              </a:ext>
            </a:extLst>
          </p:cNvPr>
          <p:cNvSpPr/>
          <p:nvPr/>
        </p:nvSpPr>
        <p:spPr>
          <a:xfrm>
            <a:off x="5272393" y="4255647"/>
            <a:ext cx="2540322" cy="22913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8" name="Rombusz 77">
            <a:extLst>
              <a:ext uri="{FF2B5EF4-FFF2-40B4-BE49-F238E27FC236}">
                <a16:creationId xmlns:a16="http://schemas.microsoft.com/office/drawing/2014/main" id="{4ACE1199-5C1D-45BA-B482-8DC04E7AB925}"/>
              </a:ext>
            </a:extLst>
          </p:cNvPr>
          <p:cNvSpPr/>
          <p:nvPr/>
        </p:nvSpPr>
        <p:spPr>
          <a:xfrm>
            <a:off x="2373967" y="2847188"/>
            <a:ext cx="223074" cy="155938"/>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dirty="0"/>
          </a:p>
        </p:txBody>
      </p:sp>
      <p:cxnSp>
        <p:nvCxnSpPr>
          <p:cNvPr id="84" name="Összekötő: szögletes 83">
            <a:extLst>
              <a:ext uri="{FF2B5EF4-FFF2-40B4-BE49-F238E27FC236}">
                <a16:creationId xmlns:a16="http://schemas.microsoft.com/office/drawing/2014/main" id="{9DF45693-9231-41C9-8524-0F370859D2DA}"/>
              </a:ext>
            </a:extLst>
          </p:cNvPr>
          <p:cNvCxnSpPr>
            <a:cxnSpLocks/>
            <a:stCxn id="81" idx="3"/>
            <a:endCxn id="90" idx="3"/>
          </p:cNvCxnSpPr>
          <p:nvPr/>
        </p:nvCxnSpPr>
        <p:spPr>
          <a:xfrm flipH="1" flipV="1">
            <a:off x="6196119" y="2966984"/>
            <a:ext cx="1862659" cy="1365339"/>
          </a:xfrm>
          <a:prstGeom prst="bentConnector3">
            <a:avLst>
              <a:gd name="adj1" fmla="val -1227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ombusz 80">
            <a:extLst>
              <a:ext uri="{FF2B5EF4-FFF2-40B4-BE49-F238E27FC236}">
                <a16:creationId xmlns:a16="http://schemas.microsoft.com/office/drawing/2014/main" id="{BB0D1F94-A4F5-4A71-94DF-B1BC11584219}"/>
              </a:ext>
            </a:extLst>
          </p:cNvPr>
          <p:cNvSpPr/>
          <p:nvPr/>
        </p:nvSpPr>
        <p:spPr>
          <a:xfrm>
            <a:off x="7812714" y="4255647"/>
            <a:ext cx="246064" cy="153351"/>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dirty="0"/>
          </a:p>
        </p:txBody>
      </p:sp>
      <p:sp>
        <p:nvSpPr>
          <p:cNvPr id="88" name="Szövegdoboz 87">
            <a:extLst>
              <a:ext uri="{FF2B5EF4-FFF2-40B4-BE49-F238E27FC236}">
                <a16:creationId xmlns:a16="http://schemas.microsoft.com/office/drawing/2014/main" id="{5AA41B7E-AD90-452F-8211-A5FD292578F1}"/>
              </a:ext>
            </a:extLst>
          </p:cNvPr>
          <p:cNvSpPr txBox="1"/>
          <p:nvPr/>
        </p:nvSpPr>
        <p:spPr>
          <a:xfrm>
            <a:off x="6115050" y="2984529"/>
            <a:ext cx="1426878" cy="338554"/>
          </a:xfrm>
          <a:prstGeom prst="rect">
            <a:avLst/>
          </a:prstGeom>
          <a:noFill/>
        </p:spPr>
        <p:txBody>
          <a:bodyPr wrap="square" rtlCol="0">
            <a:spAutoFit/>
          </a:bodyPr>
          <a:lstStyle/>
          <a:p>
            <a:pPr algn="ctr"/>
            <a:r>
              <a:rPr lang="hu-HU" sz="1600" dirty="0"/>
              <a:t>- bejegyzések</a:t>
            </a:r>
          </a:p>
        </p:txBody>
      </p:sp>
      <p:sp>
        <p:nvSpPr>
          <p:cNvPr id="98" name="Ellipszis 97">
            <a:extLst>
              <a:ext uri="{FF2B5EF4-FFF2-40B4-BE49-F238E27FC236}">
                <a16:creationId xmlns:a16="http://schemas.microsoft.com/office/drawing/2014/main" id="{711DEAC0-D5C0-4384-BEF0-4F3B0D04722F}"/>
              </a:ext>
            </a:extLst>
          </p:cNvPr>
          <p:cNvSpPr/>
          <p:nvPr/>
        </p:nvSpPr>
        <p:spPr>
          <a:xfrm>
            <a:off x="4662381" y="460469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99" name="Egyenes összekötő 98">
            <a:extLst>
              <a:ext uri="{FF2B5EF4-FFF2-40B4-BE49-F238E27FC236}">
                <a16:creationId xmlns:a16="http://schemas.microsoft.com/office/drawing/2014/main" id="{9F62F766-1CC6-4E46-8A4C-DCD0E39E536C}"/>
              </a:ext>
            </a:extLst>
          </p:cNvPr>
          <p:cNvCxnSpPr>
            <a:cxnSpLocks/>
            <a:stCxn id="98" idx="4"/>
          </p:cNvCxnSpPr>
          <p:nvPr/>
        </p:nvCxnSpPr>
        <p:spPr>
          <a:xfrm>
            <a:off x="4695014" y="4666937"/>
            <a:ext cx="1470" cy="3346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Szövegdoboz 27">
            <a:extLst>
              <a:ext uri="{FF2B5EF4-FFF2-40B4-BE49-F238E27FC236}">
                <a16:creationId xmlns:a16="http://schemas.microsoft.com/office/drawing/2014/main" id="{43DAD061-A545-4C21-B9F2-9D7073085EF5}"/>
              </a:ext>
            </a:extLst>
          </p:cNvPr>
          <p:cNvSpPr txBox="1"/>
          <p:nvPr/>
        </p:nvSpPr>
        <p:spPr>
          <a:xfrm>
            <a:off x="2846345" y="2946559"/>
            <a:ext cx="949475" cy="338554"/>
          </a:xfrm>
          <a:prstGeom prst="rect">
            <a:avLst/>
          </a:prstGeom>
          <a:noFill/>
        </p:spPr>
        <p:txBody>
          <a:bodyPr wrap="square" rtlCol="0">
            <a:spAutoFit/>
          </a:bodyPr>
          <a:lstStyle/>
          <a:p>
            <a:pPr algn="ctr"/>
            <a:r>
              <a:rPr lang="hu-HU" sz="1600" dirty="0"/>
              <a:t>- gyökér</a:t>
            </a:r>
          </a:p>
        </p:txBody>
      </p:sp>
      <p:sp>
        <p:nvSpPr>
          <p:cNvPr id="2" name="Szövegdoboz 1">
            <a:extLst>
              <a:ext uri="{FF2B5EF4-FFF2-40B4-BE49-F238E27FC236}">
                <a16:creationId xmlns:a16="http://schemas.microsoft.com/office/drawing/2014/main" id="{C02FA0E0-E475-4156-9F20-70902ABCEFF3}"/>
              </a:ext>
            </a:extLst>
          </p:cNvPr>
          <p:cNvSpPr txBox="1"/>
          <p:nvPr/>
        </p:nvSpPr>
        <p:spPr>
          <a:xfrm>
            <a:off x="3599262" y="4454779"/>
            <a:ext cx="1015343" cy="338554"/>
          </a:xfrm>
          <a:prstGeom prst="rect">
            <a:avLst/>
          </a:prstGeom>
          <a:noFill/>
        </p:spPr>
        <p:txBody>
          <a:bodyPr wrap="none" rtlCol="0">
            <a:spAutoFit/>
          </a:bodyPr>
          <a:lstStyle/>
          <a:p>
            <a:r>
              <a:rPr lang="hu-HU" sz="1600" dirty="0"/>
              <a:t>{</a:t>
            </a:r>
            <a:r>
              <a:rPr lang="hu-HU" sz="1600" dirty="0" err="1"/>
              <a:t>override</a:t>
            </a:r>
            <a:r>
              <a:rPr lang="hu-HU" sz="1600" dirty="0"/>
              <a:t>}</a:t>
            </a:r>
          </a:p>
        </p:txBody>
      </p:sp>
      <p:sp>
        <p:nvSpPr>
          <p:cNvPr id="31" name="Szövegdoboz 30">
            <a:extLst>
              <a:ext uri="{FF2B5EF4-FFF2-40B4-BE49-F238E27FC236}">
                <a16:creationId xmlns:a16="http://schemas.microsoft.com/office/drawing/2014/main" id="{C7E973EE-A0C0-4107-85A7-0B1CBA493D39}"/>
              </a:ext>
            </a:extLst>
          </p:cNvPr>
          <p:cNvSpPr txBox="1"/>
          <p:nvPr/>
        </p:nvSpPr>
        <p:spPr>
          <a:xfrm>
            <a:off x="6738970" y="4447939"/>
            <a:ext cx="1015343" cy="338554"/>
          </a:xfrm>
          <a:prstGeom prst="rect">
            <a:avLst/>
          </a:prstGeom>
          <a:noFill/>
        </p:spPr>
        <p:txBody>
          <a:bodyPr wrap="none" rtlCol="0">
            <a:spAutoFit/>
          </a:bodyPr>
          <a:lstStyle/>
          <a:p>
            <a:r>
              <a:rPr lang="hu-HU" sz="1600" dirty="0"/>
              <a:t>{</a:t>
            </a:r>
            <a:r>
              <a:rPr lang="hu-HU" sz="1600" dirty="0" err="1"/>
              <a:t>override</a:t>
            </a:r>
            <a:r>
              <a:rPr lang="hu-HU" sz="1600" dirty="0"/>
              <a:t>}</a:t>
            </a:r>
          </a:p>
        </p:txBody>
      </p:sp>
      <p:sp>
        <p:nvSpPr>
          <p:cNvPr id="3" name="Élőláb helye 2">
            <a:extLst>
              <a:ext uri="{FF2B5EF4-FFF2-40B4-BE49-F238E27FC236}">
                <a16:creationId xmlns:a16="http://schemas.microsoft.com/office/drawing/2014/main" id="{2D3430B0-FAF7-4357-8E4A-2C44DF6186BF}"/>
              </a:ext>
            </a:extLst>
          </p:cNvPr>
          <p:cNvSpPr>
            <a:spLocks noGrp="1"/>
          </p:cNvSpPr>
          <p:nvPr>
            <p:ph type="ftr" sz="quarter" idx="11"/>
          </p:nvPr>
        </p:nvSpPr>
        <p:spPr/>
        <p:txBody>
          <a:bodyPr/>
          <a:lstStyle/>
          <a:p>
            <a:r>
              <a:rPr lang="hu-HU"/>
              <a:t>Gregorics Tibor: Objektumelvű programozás</a:t>
            </a:r>
            <a:endParaRPr lang="en-US"/>
          </a:p>
        </p:txBody>
      </p:sp>
      <p:sp>
        <p:nvSpPr>
          <p:cNvPr id="5" name="Dia számának helye 4">
            <a:extLst>
              <a:ext uri="{FF2B5EF4-FFF2-40B4-BE49-F238E27FC236}">
                <a16:creationId xmlns:a16="http://schemas.microsoft.com/office/drawing/2014/main" id="{778157A4-60F2-44B9-83AC-0B564A15672C}"/>
              </a:ext>
            </a:extLst>
          </p:cNvPr>
          <p:cNvSpPr>
            <a:spLocks noGrp="1"/>
          </p:cNvSpPr>
          <p:nvPr>
            <p:ph type="sldNum" sz="quarter" idx="12"/>
          </p:nvPr>
        </p:nvSpPr>
        <p:spPr/>
        <p:txBody>
          <a:bodyPr/>
          <a:lstStyle/>
          <a:p>
            <a:fld id="{34CCF796-8293-4D3B-ADCC-894381A97A1C}" type="slidenum">
              <a:rPr lang="en-US" smtClean="0"/>
              <a:t>11</a:t>
            </a:fld>
            <a:endParaRPr lang="en-US"/>
          </a:p>
        </p:txBody>
      </p:sp>
      <p:sp>
        <p:nvSpPr>
          <p:cNvPr id="33" name="Text Box 103">
            <a:extLst>
              <a:ext uri="{FF2B5EF4-FFF2-40B4-BE49-F238E27FC236}">
                <a16:creationId xmlns:a16="http://schemas.microsoft.com/office/drawing/2014/main" id="{17340F4A-7764-4F1B-98B7-4DA8D967D091}"/>
              </a:ext>
            </a:extLst>
          </p:cNvPr>
          <p:cNvSpPr txBox="1">
            <a:spLocks noChangeArrowheads="1"/>
          </p:cNvSpPr>
          <p:nvPr/>
        </p:nvSpPr>
        <p:spPr bwMode="auto">
          <a:xfrm>
            <a:off x="628650" y="1033600"/>
            <a:ext cx="7886700" cy="1200329"/>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t>Egy számítógépes fájlrendszerben a fájlokat könyvtárakba szervezzük. Minden könyvtár tetszőleges számú fájlt vagy könyvtárat tartalmazhat. A fájlrendszerben a fájlok lehetnek közvetlen a fájlrendszerhez kötve (gyökér), vagy valamelyik     könyvtárban is elhelyezkedhetnek. Mennyi </a:t>
            </a:r>
            <a:r>
              <a:rPr lang="hu-HU" sz="1800" dirty="0" err="1"/>
              <a:t>tárhelyet</a:t>
            </a:r>
            <a:r>
              <a:rPr lang="hu-HU" sz="1800" dirty="0"/>
              <a:t> foglal egy adott könyvtár?</a:t>
            </a:r>
          </a:p>
        </p:txBody>
      </p:sp>
      <p:sp>
        <p:nvSpPr>
          <p:cNvPr id="39" name="Téglalap: szamárfül 38">
            <a:extLst>
              <a:ext uri="{FF2B5EF4-FFF2-40B4-BE49-F238E27FC236}">
                <a16:creationId xmlns:a16="http://schemas.microsoft.com/office/drawing/2014/main" id="{2768524C-5843-4B60-BAB5-EB6A5DE4064A}"/>
              </a:ext>
            </a:extLst>
          </p:cNvPr>
          <p:cNvSpPr/>
          <p:nvPr/>
        </p:nvSpPr>
        <p:spPr>
          <a:xfrm rot="16200000">
            <a:off x="3998582" y="4484468"/>
            <a:ext cx="434468" cy="1463268"/>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b="1" dirty="0" err="1">
                <a:solidFill>
                  <a:schemeClr val="tx1"/>
                </a:solidFill>
              </a:rPr>
              <a:t>return</a:t>
            </a:r>
            <a:r>
              <a:rPr lang="hu-HU" sz="1600" dirty="0">
                <a:solidFill>
                  <a:schemeClr val="tx1"/>
                </a:solidFill>
              </a:rPr>
              <a:t> méret</a:t>
            </a:r>
          </a:p>
        </p:txBody>
      </p:sp>
      <p:sp>
        <p:nvSpPr>
          <p:cNvPr id="129" name="Ellipszis 128">
            <a:extLst>
              <a:ext uri="{FF2B5EF4-FFF2-40B4-BE49-F238E27FC236}">
                <a16:creationId xmlns:a16="http://schemas.microsoft.com/office/drawing/2014/main" id="{72177BAE-E814-43C8-8F02-18B6DEC6E365}"/>
              </a:ext>
            </a:extLst>
          </p:cNvPr>
          <p:cNvSpPr/>
          <p:nvPr/>
        </p:nvSpPr>
        <p:spPr>
          <a:xfrm>
            <a:off x="7695946" y="4602867"/>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cxnSp>
        <p:nvCxnSpPr>
          <p:cNvPr id="130" name="Egyenes összekötő 129">
            <a:extLst>
              <a:ext uri="{FF2B5EF4-FFF2-40B4-BE49-F238E27FC236}">
                <a16:creationId xmlns:a16="http://schemas.microsoft.com/office/drawing/2014/main" id="{36DEAE55-A96F-43BB-9D5D-E03F5BA195C8}"/>
              </a:ext>
            </a:extLst>
          </p:cNvPr>
          <p:cNvCxnSpPr>
            <a:cxnSpLocks/>
            <a:stCxn id="129" idx="4"/>
          </p:cNvCxnSpPr>
          <p:nvPr/>
        </p:nvCxnSpPr>
        <p:spPr>
          <a:xfrm>
            <a:off x="7728580" y="4665114"/>
            <a:ext cx="2861" cy="3652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Cím 1">
            <a:extLst>
              <a:ext uri="{FF2B5EF4-FFF2-40B4-BE49-F238E27FC236}">
                <a16:creationId xmlns:a16="http://schemas.microsoft.com/office/drawing/2014/main" id="{78C92825-89D4-46DB-B277-9651A93BB5B0}"/>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Fájlrendszer</a:t>
            </a:r>
            <a:endParaRPr lang="en-US" dirty="0"/>
          </a:p>
        </p:txBody>
      </p:sp>
      <p:sp>
        <p:nvSpPr>
          <p:cNvPr id="34" name="Téglalap: szamárfül 33">
            <a:extLst>
              <a:ext uri="{FF2B5EF4-FFF2-40B4-BE49-F238E27FC236}">
                <a16:creationId xmlns:a16="http://schemas.microsoft.com/office/drawing/2014/main" id="{0E91D773-CAB9-451D-BC02-2953D000EC10}"/>
              </a:ext>
            </a:extLst>
          </p:cNvPr>
          <p:cNvSpPr/>
          <p:nvPr/>
        </p:nvSpPr>
        <p:spPr>
          <a:xfrm rot="16200000">
            <a:off x="6300271" y="4301953"/>
            <a:ext cx="1309831" cy="2629212"/>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s := 0</a:t>
            </a:r>
          </a:p>
          <a:p>
            <a:r>
              <a:rPr lang="hu-HU" sz="1600" b="1" dirty="0" err="1">
                <a:solidFill>
                  <a:schemeClr val="tx1"/>
                </a:solidFill>
              </a:rPr>
              <a:t>forall</a:t>
            </a:r>
            <a:r>
              <a:rPr lang="hu-HU" sz="1600" dirty="0">
                <a:solidFill>
                  <a:schemeClr val="tx1"/>
                </a:solidFill>
              </a:rPr>
              <a:t> b </a:t>
            </a:r>
            <a:r>
              <a:rPr lang="hu-HU" sz="1600" b="1" dirty="0">
                <a:solidFill>
                  <a:schemeClr val="tx1"/>
                </a:solidFill>
              </a:rPr>
              <a:t>in</a:t>
            </a:r>
            <a:r>
              <a:rPr lang="hu-HU" sz="1600" dirty="0">
                <a:solidFill>
                  <a:schemeClr val="tx1"/>
                </a:solidFill>
              </a:rPr>
              <a:t> bejegyzések </a:t>
            </a:r>
            <a:r>
              <a:rPr lang="hu-HU" sz="1600" b="1" dirty="0" err="1">
                <a:solidFill>
                  <a:schemeClr val="tx1"/>
                </a:solidFill>
              </a:rPr>
              <a:t>loop</a:t>
            </a:r>
            <a:endParaRPr lang="hu-HU" sz="1600" b="1" dirty="0">
              <a:solidFill>
                <a:schemeClr val="tx1"/>
              </a:solidFill>
            </a:endParaRPr>
          </a:p>
          <a:p>
            <a:r>
              <a:rPr lang="hu-HU" sz="1600" dirty="0">
                <a:solidFill>
                  <a:schemeClr val="tx1"/>
                </a:solidFill>
              </a:rPr>
              <a:t>    s := s + </a:t>
            </a:r>
            <a:r>
              <a:rPr lang="hu-HU" sz="1600" dirty="0" err="1">
                <a:solidFill>
                  <a:schemeClr val="tx1"/>
                </a:solidFill>
              </a:rPr>
              <a:t>b.getMéret</a:t>
            </a:r>
            <a:r>
              <a:rPr lang="hu-HU" sz="1600" dirty="0">
                <a:solidFill>
                  <a:schemeClr val="tx1"/>
                </a:solidFill>
              </a:rPr>
              <a:t>()</a:t>
            </a:r>
          </a:p>
          <a:p>
            <a:r>
              <a:rPr lang="hu-HU" sz="1600" b="1" dirty="0" err="1">
                <a:solidFill>
                  <a:schemeClr val="tx1"/>
                </a:solidFill>
              </a:rPr>
              <a:t>endloop</a:t>
            </a:r>
            <a:endParaRPr lang="hu-HU" sz="1600" b="1" dirty="0">
              <a:solidFill>
                <a:schemeClr val="tx1"/>
              </a:solidFill>
            </a:endParaRPr>
          </a:p>
          <a:p>
            <a:r>
              <a:rPr lang="hu-HU" sz="1600" b="1" dirty="0" err="1">
                <a:solidFill>
                  <a:schemeClr val="tx1"/>
                </a:solidFill>
              </a:rPr>
              <a:t>return</a:t>
            </a:r>
            <a:r>
              <a:rPr lang="hu-HU" sz="1600" dirty="0">
                <a:solidFill>
                  <a:schemeClr val="tx1"/>
                </a:solidFill>
              </a:rPr>
              <a:t> s </a:t>
            </a:r>
          </a:p>
        </p:txBody>
      </p:sp>
      <p:sp>
        <p:nvSpPr>
          <p:cNvPr id="40" name="Szövegdoboz 39">
            <a:extLst>
              <a:ext uri="{FF2B5EF4-FFF2-40B4-BE49-F238E27FC236}">
                <a16:creationId xmlns:a16="http://schemas.microsoft.com/office/drawing/2014/main" id="{D22C6A24-619F-4ACE-801A-792CC3884EF6}"/>
              </a:ext>
            </a:extLst>
          </p:cNvPr>
          <p:cNvSpPr txBox="1"/>
          <p:nvPr/>
        </p:nvSpPr>
        <p:spPr>
          <a:xfrm>
            <a:off x="6196118" y="2697410"/>
            <a:ext cx="215444" cy="338554"/>
          </a:xfrm>
          <a:prstGeom prst="rect">
            <a:avLst/>
          </a:prstGeom>
          <a:noFill/>
        </p:spPr>
        <p:txBody>
          <a:bodyPr wrap="square" rtlCol="0">
            <a:spAutoFit/>
          </a:bodyPr>
          <a:lstStyle/>
          <a:p>
            <a:r>
              <a:rPr lang="hu-HU" sz="1600" dirty="0"/>
              <a:t>*</a:t>
            </a:r>
            <a:endParaRPr lang="en-US" sz="1600" dirty="0"/>
          </a:p>
        </p:txBody>
      </p:sp>
      <p:sp>
        <p:nvSpPr>
          <p:cNvPr id="41" name="Szövegdoboz 40">
            <a:extLst>
              <a:ext uri="{FF2B5EF4-FFF2-40B4-BE49-F238E27FC236}">
                <a16:creationId xmlns:a16="http://schemas.microsoft.com/office/drawing/2014/main" id="{05D78270-D653-4374-8282-081C5692C29B}"/>
              </a:ext>
            </a:extLst>
          </p:cNvPr>
          <p:cNvSpPr txBox="1"/>
          <p:nvPr/>
        </p:nvSpPr>
        <p:spPr>
          <a:xfrm>
            <a:off x="3477000" y="2664572"/>
            <a:ext cx="215444" cy="338554"/>
          </a:xfrm>
          <a:prstGeom prst="rect">
            <a:avLst/>
          </a:prstGeom>
          <a:noFill/>
        </p:spPr>
        <p:txBody>
          <a:bodyPr wrap="square" rtlCol="0">
            <a:spAutoFit/>
          </a:bodyPr>
          <a:lstStyle/>
          <a:p>
            <a:r>
              <a:rPr lang="hu-HU" sz="1600" dirty="0"/>
              <a:t>*</a:t>
            </a:r>
            <a:endParaRPr lang="en-US" sz="1600" dirty="0"/>
          </a:p>
        </p:txBody>
      </p:sp>
      <p:sp>
        <p:nvSpPr>
          <p:cNvPr id="36" name="Felirat: íves vonal 35">
            <a:extLst>
              <a:ext uri="{FF2B5EF4-FFF2-40B4-BE49-F238E27FC236}">
                <a16:creationId xmlns:a16="http://schemas.microsoft.com/office/drawing/2014/main" id="{D78333A8-427C-4FEC-B08F-6790963BC114}"/>
              </a:ext>
            </a:extLst>
          </p:cNvPr>
          <p:cNvSpPr/>
          <p:nvPr/>
        </p:nvSpPr>
        <p:spPr>
          <a:xfrm>
            <a:off x="3135706" y="5596432"/>
            <a:ext cx="1080110" cy="717481"/>
          </a:xfrm>
          <a:prstGeom prst="borderCallout2">
            <a:avLst>
              <a:gd name="adj1" fmla="val 41589"/>
              <a:gd name="adj2" fmla="val 99984"/>
              <a:gd name="adj3" fmla="val 41042"/>
              <a:gd name="adj4" fmla="val 174551"/>
              <a:gd name="adj5" fmla="val -78828"/>
              <a:gd name="adj6" fmla="val 212604"/>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400" dirty="0">
                <a:solidFill>
                  <a:schemeClr val="tx1"/>
                </a:solidFill>
              </a:rPr>
              <a:t>összetétel (</a:t>
            </a:r>
            <a:r>
              <a:rPr lang="en-US" sz="1400" dirty="0">
                <a:solidFill>
                  <a:schemeClr val="tx1"/>
                </a:solidFill>
              </a:rPr>
              <a:t>composite</a:t>
            </a:r>
            <a:r>
              <a:rPr lang="hu-HU" sz="1400" dirty="0">
                <a:solidFill>
                  <a:schemeClr val="tx1"/>
                </a:solidFill>
              </a:rPr>
              <a:t>)</a:t>
            </a:r>
            <a:br>
              <a:rPr lang="hu-HU" sz="1400" dirty="0">
                <a:solidFill>
                  <a:schemeClr val="tx1"/>
                </a:solidFill>
              </a:rPr>
            </a:br>
            <a:r>
              <a:rPr lang="hu-HU" sz="1400" dirty="0">
                <a:solidFill>
                  <a:schemeClr val="tx1"/>
                </a:solidFill>
              </a:rPr>
              <a:t>tervminta</a:t>
            </a:r>
          </a:p>
        </p:txBody>
      </p:sp>
    </p:spTree>
    <p:extLst>
      <p:ext uri="{BB962C8B-B14F-4D97-AF65-F5344CB8AC3E}">
        <p14:creationId xmlns:p14="http://schemas.microsoft.com/office/powerpoint/2010/main" val="78312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blinds(horizontal)">
                                      <p:cBhvr>
                                        <p:cTn id="7" dur="500"/>
                                        <p:tgtEl>
                                          <p:spTgt spid="1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3"/>
                                        </p:tgtEl>
                                        <p:attrNameLst>
                                          <p:attrName>style.visibility</p:attrName>
                                        </p:attrNameLst>
                                      </p:cBhvr>
                                      <p:to>
                                        <p:strVal val="visible"/>
                                      </p:to>
                                    </p:set>
                                    <p:animEffect transition="in" filter="blinds(horizontal)">
                                      <p:cBhvr>
                                        <p:cTn id="10" dur="500"/>
                                        <p:tgtEl>
                                          <p:spTgt spid="19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linds(horizontal)">
                                      <p:cBhvr>
                                        <p:cTn id="13" dur="500"/>
                                        <p:tgtEl>
                                          <p:spTgt spid="7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blinds(horizontal)">
                                      <p:cBhvr>
                                        <p:cTn id="16" dur="500"/>
                                        <p:tgtEl>
                                          <p:spTgt spid="7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blinds(horizontal)">
                                      <p:cBhvr>
                                        <p:cTn id="21" dur="500"/>
                                        <p:tgtEl>
                                          <p:spTgt spid="8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blinds(horizontal)">
                                      <p:cBhvr>
                                        <p:cTn id="24" dur="500"/>
                                        <p:tgtEl>
                                          <p:spTgt spid="9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blinds(horizontal)">
                                      <p:cBhvr>
                                        <p:cTn id="27" dur="500"/>
                                        <p:tgtEl>
                                          <p:spTgt spid="141"/>
                                        </p:tgtEl>
                                      </p:cBhvr>
                                    </p:animEffect>
                                  </p:childTnLst>
                                </p:cTn>
                              </p:par>
                              <p:par>
                                <p:cTn id="28" presetID="3" presetClass="entr" presetSubtype="10" fill="hold" nodeType="withEffect">
                                  <p:stCondLst>
                                    <p:cond delay="0"/>
                                  </p:stCondLst>
                                  <p:childTnLst>
                                    <p:set>
                                      <p:cBhvr>
                                        <p:cTn id="29" dur="1" fill="hold">
                                          <p:stCondLst>
                                            <p:cond delay="0"/>
                                          </p:stCondLst>
                                        </p:cTn>
                                        <p:tgtEl>
                                          <p:spTgt spid="143"/>
                                        </p:tgtEl>
                                        <p:attrNameLst>
                                          <p:attrName>style.visibility</p:attrName>
                                        </p:attrNameLst>
                                      </p:cBhvr>
                                      <p:to>
                                        <p:strVal val="visible"/>
                                      </p:to>
                                    </p:set>
                                    <p:animEffect transition="in" filter="blinds(horizontal)">
                                      <p:cBhvr>
                                        <p:cTn id="30" dur="500"/>
                                        <p:tgtEl>
                                          <p:spTgt spid="143"/>
                                        </p:tgtEl>
                                      </p:cBhvr>
                                    </p:animEffect>
                                  </p:childTnLst>
                                </p:cTn>
                              </p:par>
                              <p:par>
                                <p:cTn id="31" presetID="3" presetClass="entr" presetSubtype="10" fill="hold" nodeType="withEffect">
                                  <p:stCondLst>
                                    <p:cond delay="0"/>
                                  </p:stCondLst>
                                  <p:childTnLst>
                                    <p:set>
                                      <p:cBhvr>
                                        <p:cTn id="32" dur="1" fill="hold">
                                          <p:stCondLst>
                                            <p:cond delay="0"/>
                                          </p:stCondLst>
                                        </p:cTn>
                                        <p:tgtEl>
                                          <p:spTgt spid="194"/>
                                        </p:tgtEl>
                                        <p:attrNameLst>
                                          <p:attrName>style.visibility</p:attrName>
                                        </p:attrNameLst>
                                      </p:cBhvr>
                                      <p:to>
                                        <p:strVal val="visible"/>
                                      </p:to>
                                    </p:set>
                                    <p:animEffect transition="in" filter="blinds(horizontal)">
                                      <p:cBhvr>
                                        <p:cTn id="33" dur="500"/>
                                        <p:tgtEl>
                                          <p:spTgt spid="194"/>
                                        </p:tgtEl>
                                      </p:cBhvr>
                                    </p:animEffec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blinds(horizontal)">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blinds(horizontal)">
                                      <p:cBhvr>
                                        <p:cTn id="45" dur="500"/>
                                        <p:tgtEl>
                                          <p:spTgt spid="8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blinds(horizontal)">
                                      <p:cBhvr>
                                        <p:cTn id="48" dur="500"/>
                                        <p:tgtEl>
                                          <p:spTgt spid="8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blinds(horizontal)">
                                      <p:cBhvr>
                                        <p:cTn id="51" dur="500"/>
                                        <p:tgtEl>
                                          <p:spTgt spid="8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blinds(horizontal)">
                                      <p:cBhvr>
                                        <p:cTn id="54" dur="500"/>
                                        <p:tgtEl>
                                          <p:spTgt spid="40"/>
                                        </p:tgtEl>
                                      </p:cBhvr>
                                    </p:animEffect>
                                  </p:childTnLst>
                                </p:cTn>
                              </p:par>
                            </p:childTnLst>
                          </p:cTn>
                        </p:par>
                        <p:par>
                          <p:cTn id="55" fill="hold">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linds(horizontal)">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blinds(horizontal)">
                                      <p:cBhvr>
                                        <p:cTn id="63" dur="500"/>
                                        <p:tgtEl>
                                          <p:spTgt spid="78"/>
                                        </p:tgtEl>
                                      </p:cBhvr>
                                    </p:animEffect>
                                  </p:childTnLst>
                                </p:cTn>
                              </p:par>
                              <p:par>
                                <p:cTn id="64" presetID="3" presetClass="entr" presetSubtype="10" fill="hold" nodeType="with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blinds(horizontal)">
                                      <p:cBhvr>
                                        <p:cTn id="66" dur="500"/>
                                        <p:tgtEl>
                                          <p:spTgt spid="102"/>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blinds(horizontal)">
                                      <p:cBhvr>
                                        <p:cTn id="69" dur="500"/>
                                        <p:tgtEl>
                                          <p:spTgt spid="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blinds(horizontal)">
                                      <p:cBhvr>
                                        <p:cTn id="72" dur="500"/>
                                        <p:tgtEl>
                                          <p:spTgt spid="2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blinds(horizontal)">
                                      <p:cBhvr>
                                        <p:cTn id="75" dur="500"/>
                                        <p:tgtEl>
                                          <p:spTgt spid="41"/>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98"/>
                                        </p:tgtEl>
                                        <p:attrNameLst>
                                          <p:attrName>style.visibility</p:attrName>
                                        </p:attrNameLst>
                                      </p:cBhvr>
                                      <p:to>
                                        <p:strVal val="visible"/>
                                      </p:to>
                                    </p:set>
                                    <p:animEffect transition="in" filter="blinds(horizontal)">
                                      <p:cBhvr>
                                        <p:cTn id="80" dur="500"/>
                                        <p:tgtEl>
                                          <p:spTgt spid="98"/>
                                        </p:tgtEl>
                                      </p:cBhvr>
                                    </p:animEffect>
                                  </p:childTnLst>
                                </p:cTn>
                              </p:par>
                            </p:childTnLst>
                          </p:cTn>
                        </p:par>
                        <p:par>
                          <p:cTn id="81" fill="hold">
                            <p:stCondLst>
                              <p:cond delay="500"/>
                            </p:stCondLst>
                            <p:childTnLst>
                              <p:par>
                                <p:cTn id="82" presetID="3" presetClass="entr" presetSubtype="10" fill="hold" nodeType="after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blinds(horizontal)">
                                      <p:cBhvr>
                                        <p:cTn id="84" dur="500"/>
                                        <p:tgtEl>
                                          <p:spTgt spid="99"/>
                                        </p:tgtEl>
                                      </p:cBhvr>
                                    </p:animEffect>
                                  </p:childTnLst>
                                </p:cTn>
                              </p:par>
                            </p:childTnLst>
                          </p:cTn>
                        </p:par>
                        <p:par>
                          <p:cTn id="85" fill="hold">
                            <p:stCondLst>
                              <p:cond delay="1000"/>
                            </p:stCondLst>
                            <p:childTnLst>
                              <p:par>
                                <p:cTn id="86" presetID="3" presetClass="entr" presetSubtype="10" fill="hold" grpId="0" nodeType="after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blinds(horizontal)">
                                      <p:cBhvr>
                                        <p:cTn id="88" dur="500"/>
                                        <p:tgtEl>
                                          <p:spTgt spid="39"/>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29"/>
                                        </p:tgtEl>
                                        <p:attrNameLst>
                                          <p:attrName>style.visibility</p:attrName>
                                        </p:attrNameLst>
                                      </p:cBhvr>
                                      <p:to>
                                        <p:strVal val="visible"/>
                                      </p:to>
                                    </p:set>
                                    <p:animEffect transition="in" filter="blinds(horizontal)">
                                      <p:cBhvr>
                                        <p:cTn id="93" dur="500"/>
                                        <p:tgtEl>
                                          <p:spTgt spid="129"/>
                                        </p:tgtEl>
                                      </p:cBhvr>
                                    </p:animEffect>
                                  </p:childTnLst>
                                </p:cTn>
                              </p:par>
                            </p:childTnLst>
                          </p:cTn>
                        </p:par>
                        <p:par>
                          <p:cTn id="94" fill="hold">
                            <p:stCondLst>
                              <p:cond delay="500"/>
                            </p:stCondLst>
                            <p:childTnLst>
                              <p:par>
                                <p:cTn id="95" presetID="3" presetClass="entr" presetSubtype="10" fill="hold" nodeType="afterEffect">
                                  <p:stCondLst>
                                    <p:cond delay="0"/>
                                  </p:stCondLst>
                                  <p:childTnLst>
                                    <p:set>
                                      <p:cBhvr>
                                        <p:cTn id="96" dur="1" fill="hold">
                                          <p:stCondLst>
                                            <p:cond delay="0"/>
                                          </p:stCondLst>
                                        </p:cTn>
                                        <p:tgtEl>
                                          <p:spTgt spid="130"/>
                                        </p:tgtEl>
                                        <p:attrNameLst>
                                          <p:attrName>style.visibility</p:attrName>
                                        </p:attrNameLst>
                                      </p:cBhvr>
                                      <p:to>
                                        <p:strVal val="visible"/>
                                      </p:to>
                                    </p:set>
                                    <p:animEffect transition="in" filter="blinds(horizontal)">
                                      <p:cBhvr>
                                        <p:cTn id="97" dur="500"/>
                                        <p:tgtEl>
                                          <p:spTgt spid="130"/>
                                        </p:tgtEl>
                                      </p:cBhvr>
                                    </p:animEffect>
                                  </p:childTnLst>
                                </p:cTn>
                              </p:par>
                            </p:childTnLst>
                          </p:cTn>
                        </p:par>
                        <p:par>
                          <p:cTn id="98" fill="hold">
                            <p:stCondLst>
                              <p:cond delay="1000"/>
                            </p:stCondLst>
                            <p:childTnLst>
                              <p:par>
                                <p:cTn id="99" presetID="3" presetClass="entr" presetSubtype="10" fill="hold" grpId="0" nodeType="after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blinds(horizontal)">
                                      <p:cBhvr>
                                        <p:cTn id="10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9" grpId="0" animBg="1"/>
      <p:bldP spid="90" grpId="0" animBg="1"/>
      <p:bldP spid="141" grpId="0" animBg="1"/>
      <p:bldP spid="192" grpId="0" animBg="1"/>
      <p:bldP spid="193" grpId="0" animBg="1"/>
      <p:bldP spid="75" grpId="0" animBg="1"/>
      <p:bldP spid="76" grpId="0" animBg="1"/>
      <p:bldP spid="78" grpId="0" animBg="1"/>
      <p:bldP spid="81" grpId="0" animBg="1"/>
      <p:bldP spid="88" grpId="0"/>
      <p:bldP spid="98" grpId="0" animBg="1"/>
      <p:bldP spid="28" grpId="0"/>
      <p:bldP spid="2" grpId="0"/>
      <p:bldP spid="31" grpId="0"/>
      <p:bldP spid="39" grpId="0" animBg="1"/>
      <p:bldP spid="129" grpId="0" animBg="1"/>
      <p:bldP spid="34" grpId="0" animBg="1"/>
      <p:bldP spid="40" grpId="0"/>
      <p:bldP spid="41" grpId="0"/>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églalap 43">
            <a:extLst>
              <a:ext uri="{FF2B5EF4-FFF2-40B4-BE49-F238E27FC236}">
                <a16:creationId xmlns:a16="http://schemas.microsoft.com/office/drawing/2014/main" id="{3CAD0742-7CA2-471F-AED3-31BE20B22224}"/>
              </a:ext>
            </a:extLst>
          </p:cNvPr>
          <p:cNvSpPr/>
          <p:nvPr/>
        </p:nvSpPr>
        <p:spPr>
          <a:xfrm>
            <a:off x="628650" y="1914973"/>
            <a:ext cx="7886700" cy="44413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59B42B93-A74C-42B9-8EB7-F1EEC3133BF7}"/>
              </a:ext>
            </a:extLst>
          </p:cNvPr>
          <p:cNvSpPr txBox="1"/>
          <p:nvPr/>
        </p:nvSpPr>
        <p:spPr>
          <a:xfrm>
            <a:off x="1729384" y="3566019"/>
            <a:ext cx="889619" cy="338554"/>
          </a:xfrm>
          <a:prstGeom prst="rect">
            <a:avLst/>
          </a:prstGeom>
          <a:noFill/>
        </p:spPr>
        <p:txBody>
          <a:bodyPr wrap="square" rtlCol="0">
            <a:spAutoFit/>
          </a:bodyPr>
          <a:lstStyle/>
          <a:p>
            <a:r>
              <a:rPr lang="hu-HU" sz="1600" dirty="0"/>
              <a:t>0 .. </a:t>
            </a:r>
            <a:r>
              <a:rPr lang="hu-HU" sz="1600" dirty="0" err="1"/>
              <a:t>max</a:t>
            </a:r>
            <a:endParaRPr lang="en-US" sz="1600" dirty="0"/>
          </a:p>
        </p:txBody>
      </p:sp>
      <p:cxnSp>
        <p:nvCxnSpPr>
          <p:cNvPr id="5" name="Egyenes összekötő nyíllal 4">
            <a:extLst>
              <a:ext uri="{FF2B5EF4-FFF2-40B4-BE49-F238E27FC236}">
                <a16:creationId xmlns:a16="http://schemas.microsoft.com/office/drawing/2014/main" id="{F79A00AF-363A-408F-B070-4EA447F86EB4}"/>
              </a:ext>
            </a:extLst>
          </p:cNvPr>
          <p:cNvCxnSpPr>
            <a:cxnSpLocks/>
            <a:stCxn id="19" idx="6"/>
            <a:endCxn id="15" idx="2"/>
          </p:cNvCxnSpPr>
          <p:nvPr/>
        </p:nvCxnSpPr>
        <p:spPr>
          <a:xfrm flipV="1">
            <a:off x="1887087" y="3947998"/>
            <a:ext cx="999350" cy="1454"/>
          </a:xfrm>
          <a:prstGeom prst="straightConnector1">
            <a:avLst/>
          </a:prstGeom>
          <a:ln w="19050">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Szövegdoboz 5">
            <a:extLst>
              <a:ext uri="{FF2B5EF4-FFF2-40B4-BE49-F238E27FC236}">
                <a16:creationId xmlns:a16="http://schemas.microsoft.com/office/drawing/2014/main" id="{1796B1CF-585B-479B-AD24-EA7B1900B5CA}"/>
              </a:ext>
            </a:extLst>
          </p:cNvPr>
          <p:cNvSpPr txBox="1"/>
          <p:nvPr/>
        </p:nvSpPr>
        <p:spPr>
          <a:xfrm>
            <a:off x="2752350" y="3649564"/>
            <a:ext cx="215444" cy="338554"/>
          </a:xfrm>
          <a:prstGeom prst="rect">
            <a:avLst/>
          </a:prstGeom>
          <a:noFill/>
        </p:spPr>
        <p:txBody>
          <a:bodyPr wrap="square" rtlCol="0">
            <a:spAutoFit/>
          </a:bodyPr>
          <a:lstStyle/>
          <a:p>
            <a:r>
              <a:rPr lang="hu-HU" sz="1600" dirty="0"/>
              <a:t>*</a:t>
            </a:r>
            <a:endParaRPr lang="en-US" sz="1600" dirty="0"/>
          </a:p>
        </p:txBody>
      </p:sp>
      <p:sp>
        <p:nvSpPr>
          <p:cNvPr id="7" name="Rectangle 9">
            <a:extLst>
              <a:ext uri="{FF2B5EF4-FFF2-40B4-BE49-F238E27FC236}">
                <a16:creationId xmlns:a16="http://schemas.microsoft.com/office/drawing/2014/main" id="{F580BA0E-010C-4CE2-834C-FA1E5D978BE8}"/>
              </a:ext>
            </a:extLst>
          </p:cNvPr>
          <p:cNvSpPr>
            <a:spLocks noChangeArrowheads="1"/>
          </p:cNvSpPr>
          <p:nvPr/>
        </p:nvSpPr>
        <p:spPr bwMode="auto">
          <a:xfrm>
            <a:off x="7467839" y="3782486"/>
            <a:ext cx="903301" cy="830997"/>
          </a:xfrm>
          <a:prstGeom prst="rect">
            <a:avLst/>
          </a:prstGeom>
          <a:solidFill>
            <a:srgbClr val="CCFFFF"/>
          </a:solidFill>
          <a:ln w="19050" cap="sq">
            <a:solidFill>
              <a:srgbClr val="00000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t>Oktató</a:t>
            </a:r>
          </a:p>
          <a:p>
            <a:r>
              <a:rPr lang="hu-HU" sz="1600" dirty="0"/>
              <a:t>…</a:t>
            </a:r>
          </a:p>
          <a:p>
            <a:r>
              <a:rPr lang="hu-HU" sz="1600" dirty="0"/>
              <a:t>…</a:t>
            </a:r>
          </a:p>
        </p:txBody>
      </p:sp>
      <p:cxnSp>
        <p:nvCxnSpPr>
          <p:cNvPr id="8" name="Egyenes összekötő nyíllal 7">
            <a:extLst>
              <a:ext uri="{FF2B5EF4-FFF2-40B4-BE49-F238E27FC236}">
                <a16:creationId xmlns:a16="http://schemas.microsoft.com/office/drawing/2014/main" id="{33306EFF-CB80-414C-A04F-97F4216B969C}"/>
              </a:ext>
            </a:extLst>
          </p:cNvPr>
          <p:cNvCxnSpPr>
            <a:cxnSpLocks/>
            <a:stCxn id="14" idx="2"/>
            <a:endCxn id="18" idx="6"/>
          </p:cNvCxnSpPr>
          <p:nvPr/>
        </p:nvCxnSpPr>
        <p:spPr>
          <a:xfrm flipH="1" flipV="1">
            <a:off x="6503904" y="3950328"/>
            <a:ext cx="890279" cy="661"/>
          </a:xfrm>
          <a:prstGeom prst="straightConnector1">
            <a:avLst/>
          </a:prstGeom>
          <a:ln w="19050">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9">
            <a:extLst>
              <a:ext uri="{FF2B5EF4-FFF2-40B4-BE49-F238E27FC236}">
                <a16:creationId xmlns:a16="http://schemas.microsoft.com/office/drawing/2014/main" id="{F8033CEC-1C5F-4014-9F1A-79DC344CA33B}"/>
              </a:ext>
            </a:extLst>
          </p:cNvPr>
          <p:cNvSpPr>
            <a:spLocks noChangeArrowheads="1"/>
          </p:cNvSpPr>
          <p:nvPr/>
        </p:nvSpPr>
        <p:spPr bwMode="auto">
          <a:xfrm>
            <a:off x="780545" y="3782486"/>
            <a:ext cx="1027705" cy="830997"/>
          </a:xfrm>
          <a:prstGeom prst="rect">
            <a:avLst/>
          </a:prstGeom>
          <a:solidFill>
            <a:srgbClr val="CCFFFF"/>
          </a:solidFill>
          <a:ln w="19050" cap="sq">
            <a:solidFill>
              <a:srgbClr val="00000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t>Hallgató</a:t>
            </a:r>
          </a:p>
          <a:p>
            <a:r>
              <a:rPr lang="hu-HU" sz="1600" dirty="0"/>
              <a:t>…</a:t>
            </a:r>
          </a:p>
          <a:p>
            <a:r>
              <a:rPr lang="hu-HU" sz="1600" dirty="0"/>
              <a:t>…</a:t>
            </a:r>
          </a:p>
        </p:txBody>
      </p:sp>
      <p:sp>
        <p:nvSpPr>
          <p:cNvPr id="10" name="Szövegdoboz 9">
            <a:extLst>
              <a:ext uri="{FF2B5EF4-FFF2-40B4-BE49-F238E27FC236}">
                <a16:creationId xmlns:a16="http://schemas.microsoft.com/office/drawing/2014/main" id="{C15AC5DB-7FAA-4BFC-A1C1-EA73CC307440}"/>
              </a:ext>
            </a:extLst>
          </p:cNvPr>
          <p:cNvSpPr txBox="1"/>
          <p:nvPr/>
        </p:nvSpPr>
        <p:spPr>
          <a:xfrm>
            <a:off x="2116474" y="3950038"/>
            <a:ext cx="744819" cy="338554"/>
          </a:xfrm>
          <a:prstGeom prst="rect">
            <a:avLst/>
          </a:prstGeom>
          <a:noFill/>
        </p:spPr>
        <p:txBody>
          <a:bodyPr wrap="none" rtlCol="0">
            <a:spAutoFit/>
          </a:bodyPr>
          <a:lstStyle/>
          <a:p>
            <a:r>
              <a:rPr lang="hu-HU" sz="1600" dirty="0"/>
              <a:t>felvesz</a:t>
            </a:r>
            <a:endParaRPr lang="en-US" sz="1600" dirty="0"/>
          </a:p>
        </p:txBody>
      </p:sp>
      <p:sp>
        <p:nvSpPr>
          <p:cNvPr id="11" name="Háromszög 10">
            <a:extLst>
              <a:ext uri="{FF2B5EF4-FFF2-40B4-BE49-F238E27FC236}">
                <a16:creationId xmlns:a16="http://schemas.microsoft.com/office/drawing/2014/main" id="{B43C89E8-4735-4A9A-8CE0-54440A0BC5A5}"/>
              </a:ext>
            </a:extLst>
          </p:cNvPr>
          <p:cNvSpPr/>
          <p:nvPr/>
        </p:nvSpPr>
        <p:spPr>
          <a:xfrm rot="5400000">
            <a:off x="2784924" y="4074286"/>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Háromszög 11">
            <a:extLst>
              <a:ext uri="{FF2B5EF4-FFF2-40B4-BE49-F238E27FC236}">
                <a16:creationId xmlns:a16="http://schemas.microsoft.com/office/drawing/2014/main" id="{EED409A3-DF18-4432-B23C-DCC12384EDFC}"/>
              </a:ext>
            </a:extLst>
          </p:cNvPr>
          <p:cNvSpPr/>
          <p:nvPr/>
        </p:nvSpPr>
        <p:spPr>
          <a:xfrm rot="16200000">
            <a:off x="6588018" y="4028042"/>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Szövegdoboz 12">
            <a:extLst>
              <a:ext uri="{FF2B5EF4-FFF2-40B4-BE49-F238E27FC236}">
                <a16:creationId xmlns:a16="http://schemas.microsoft.com/office/drawing/2014/main" id="{73F082CA-4560-4A8D-9EA7-7B10F0CF89CE}"/>
              </a:ext>
            </a:extLst>
          </p:cNvPr>
          <p:cNvSpPr txBox="1"/>
          <p:nvPr/>
        </p:nvSpPr>
        <p:spPr>
          <a:xfrm>
            <a:off x="6664093" y="3902248"/>
            <a:ext cx="489942" cy="338554"/>
          </a:xfrm>
          <a:prstGeom prst="rect">
            <a:avLst/>
          </a:prstGeom>
          <a:noFill/>
        </p:spPr>
        <p:txBody>
          <a:bodyPr wrap="none" rtlCol="0">
            <a:spAutoFit/>
          </a:bodyPr>
          <a:lstStyle/>
          <a:p>
            <a:r>
              <a:rPr lang="hu-HU" sz="1600" dirty="0"/>
              <a:t>tart</a:t>
            </a:r>
            <a:endParaRPr lang="en-US" sz="1600" dirty="0"/>
          </a:p>
        </p:txBody>
      </p:sp>
      <p:sp>
        <p:nvSpPr>
          <p:cNvPr id="14" name="Ellipszis 13">
            <a:extLst>
              <a:ext uri="{FF2B5EF4-FFF2-40B4-BE49-F238E27FC236}">
                <a16:creationId xmlns:a16="http://schemas.microsoft.com/office/drawing/2014/main" id="{3A9FFA71-D11A-49EC-8674-93409F5D897F}"/>
              </a:ext>
            </a:extLst>
          </p:cNvPr>
          <p:cNvSpPr/>
          <p:nvPr/>
        </p:nvSpPr>
        <p:spPr>
          <a:xfrm>
            <a:off x="7394183" y="3912692"/>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Ellipszis 14">
            <a:extLst>
              <a:ext uri="{FF2B5EF4-FFF2-40B4-BE49-F238E27FC236}">
                <a16:creationId xmlns:a16="http://schemas.microsoft.com/office/drawing/2014/main" id="{1635ED7A-01B8-44D3-86BF-A64A0D084400}"/>
              </a:ext>
            </a:extLst>
          </p:cNvPr>
          <p:cNvSpPr/>
          <p:nvPr/>
        </p:nvSpPr>
        <p:spPr>
          <a:xfrm>
            <a:off x="2886437" y="3909701"/>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Szövegdoboz 15">
            <a:extLst>
              <a:ext uri="{FF2B5EF4-FFF2-40B4-BE49-F238E27FC236}">
                <a16:creationId xmlns:a16="http://schemas.microsoft.com/office/drawing/2014/main" id="{9ED87A14-296F-42D2-B39B-0404F6727F40}"/>
              </a:ext>
            </a:extLst>
          </p:cNvPr>
          <p:cNvSpPr txBox="1"/>
          <p:nvPr/>
        </p:nvSpPr>
        <p:spPr>
          <a:xfrm>
            <a:off x="1263493" y="3380481"/>
            <a:ext cx="1053909" cy="338554"/>
          </a:xfrm>
          <a:prstGeom prst="rect">
            <a:avLst/>
          </a:prstGeom>
          <a:noFill/>
        </p:spPr>
        <p:txBody>
          <a:bodyPr wrap="square" rtlCol="0">
            <a:spAutoFit/>
          </a:bodyPr>
          <a:lstStyle/>
          <a:p>
            <a:r>
              <a:rPr lang="hu-HU" sz="1600" dirty="0"/>
              <a:t>{</a:t>
            </a:r>
            <a:r>
              <a:rPr lang="hu-HU" sz="1600" dirty="0" err="1"/>
              <a:t>unique</a:t>
            </a:r>
            <a:r>
              <a:rPr lang="hu-HU" sz="1600" dirty="0"/>
              <a:t>}</a:t>
            </a:r>
            <a:endParaRPr lang="en-US" sz="1600" dirty="0"/>
          </a:p>
        </p:txBody>
      </p:sp>
      <p:sp>
        <p:nvSpPr>
          <p:cNvPr id="18" name="Ellipszis 17">
            <a:extLst>
              <a:ext uri="{FF2B5EF4-FFF2-40B4-BE49-F238E27FC236}">
                <a16:creationId xmlns:a16="http://schemas.microsoft.com/office/drawing/2014/main" id="{7F183BBC-D4AE-43CC-83F7-7F41B940B2DF}"/>
              </a:ext>
            </a:extLst>
          </p:cNvPr>
          <p:cNvSpPr/>
          <p:nvPr/>
        </p:nvSpPr>
        <p:spPr>
          <a:xfrm>
            <a:off x="6435256" y="3912031"/>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Ellipszis 18">
            <a:extLst>
              <a:ext uri="{FF2B5EF4-FFF2-40B4-BE49-F238E27FC236}">
                <a16:creationId xmlns:a16="http://schemas.microsoft.com/office/drawing/2014/main" id="{55295424-073B-4FC3-B1FA-058C66137BE6}"/>
              </a:ext>
            </a:extLst>
          </p:cNvPr>
          <p:cNvSpPr/>
          <p:nvPr/>
        </p:nvSpPr>
        <p:spPr>
          <a:xfrm>
            <a:off x="1818439" y="3911155"/>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Szövegdoboz 20">
            <a:extLst>
              <a:ext uri="{FF2B5EF4-FFF2-40B4-BE49-F238E27FC236}">
                <a16:creationId xmlns:a16="http://schemas.microsoft.com/office/drawing/2014/main" id="{8F710396-0198-4195-8101-93999441E627}"/>
              </a:ext>
            </a:extLst>
          </p:cNvPr>
          <p:cNvSpPr txBox="1"/>
          <p:nvPr/>
        </p:nvSpPr>
        <p:spPr>
          <a:xfrm>
            <a:off x="1174688" y="3181023"/>
            <a:ext cx="1060668" cy="338554"/>
          </a:xfrm>
          <a:prstGeom prst="rect">
            <a:avLst/>
          </a:prstGeom>
          <a:noFill/>
        </p:spPr>
        <p:txBody>
          <a:bodyPr wrap="square" rtlCol="0">
            <a:spAutoFit/>
          </a:bodyPr>
          <a:lstStyle/>
          <a:p>
            <a:r>
              <a:rPr lang="hu-HU" sz="1600" dirty="0"/>
              <a:t>- hallgatók</a:t>
            </a:r>
            <a:endParaRPr lang="en-US" sz="1600" dirty="0"/>
          </a:p>
        </p:txBody>
      </p:sp>
      <p:sp>
        <p:nvSpPr>
          <p:cNvPr id="22" name="Rectangle 9">
            <a:extLst>
              <a:ext uri="{FF2B5EF4-FFF2-40B4-BE49-F238E27FC236}">
                <a16:creationId xmlns:a16="http://schemas.microsoft.com/office/drawing/2014/main" id="{3EC7F226-C822-4CE8-B174-ABF6B0F8BC1E}"/>
              </a:ext>
            </a:extLst>
          </p:cNvPr>
          <p:cNvSpPr>
            <a:spLocks noChangeArrowheads="1"/>
          </p:cNvSpPr>
          <p:nvPr/>
        </p:nvSpPr>
        <p:spPr bwMode="auto">
          <a:xfrm>
            <a:off x="780545" y="4075013"/>
            <a:ext cx="1025489" cy="270084"/>
          </a:xfrm>
          <a:prstGeom prst="rect">
            <a:avLst/>
          </a:prstGeom>
          <a:noFill/>
          <a:ln w="19050" cap="sq">
            <a:solidFill>
              <a:srgbClr val="00000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sp>
        <p:nvSpPr>
          <p:cNvPr id="23" name="Rectangle 9">
            <a:extLst>
              <a:ext uri="{FF2B5EF4-FFF2-40B4-BE49-F238E27FC236}">
                <a16:creationId xmlns:a16="http://schemas.microsoft.com/office/drawing/2014/main" id="{EF591B46-83E1-4426-80C0-AACD756D179D}"/>
              </a:ext>
            </a:extLst>
          </p:cNvPr>
          <p:cNvSpPr>
            <a:spLocks noChangeArrowheads="1"/>
          </p:cNvSpPr>
          <p:nvPr/>
        </p:nvSpPr>
        <p:spPr bwMode="auto">
          <a:xfrm>
            <a:off x="1838373" y="2114117"/>
            <a:ext cx="1400513" cy="996053"/>
          </a:xfrm>
          <a:prstGeom prst="rect">
            <a:avLst/>
          </a:prstGeom>
          <a:solidFill>
            <a:srgbClr val="CCFFFF"/>
          </a:solidFill>
          <a:ln w="19050" cap="sq">
            <a:solidFill>
              <a:schemeClr val="accent1"/>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solidFill>
                  <a:srgbClr val="0070C0"/>
                </a:solidFill>
              </a:rPr>
              <a:t>Osztályzat</a:t>
            </a:r>
          </a:p>
          <a:p>
            <a:r>
              <a:rPr lang="hu-HU" sz="1600" dirty="0">
                <a:solidFill>
                  <a:srgbClr val="0070C0"/>
                </a:solidFill>
              </a:rPr>
              <a:t>- jegy : int</a:t>
            </a:r>
          </a:p>
          <a:p>
            <a:r>
              <a:rPr lang="hu-HU" sz="1600" dirty="0">
                <a:solidFill>
                  <a:srgbClr val="0070C0"/>
                </a:solidFill>
              </a:rPr>
              <a:t>- dátum : </a:t>
            </a:r>
            <a:r>
              <a:rPr lang="hu-HU" sz="1600" dirty="0" err="1">
                <a:solidFill>
                  <a:srgbClr val="0070C0"/>
                </a:solidFill>
              </a:rPr>
              <a:t>string</a:t>
            </a:r>
            <a:endParaRPr lang="hu-HU" sz="1600" dirty="0">
              <a:solidFill>
                <a:srgbClr val="0070C0"/>
              </a:solidFill>
            </a:endParaRPr>
          </a:p>
        </p:txBody>
      </p:sp>
      <p:sp>
        <p:nvSpPr>
          <p:cNvPr id="24" name="Rectangle 9">
            <a:extLst>
              <a:ext uri="{FF2B5EF4-FFF2-40B4-BE49-F238E27FC236}">
                <a16:creationId xmlns:a16="http://schemas.microsoft.com/office/drawing/2014/main" id="{709F3131-3ACB-4823-AB70-11989301272C}"/>
              </a:ext>
            </a:extLst>
          </p:cNvPr>
          <p:cNvSpPr>
            <a:spLocks noChangeArrowheads="1"/>
          </p:cNvSpPr>
          <p:nvPr/>
        </p:nvSpPr>
        <p:spPr bwMode="auto">
          <a:xfrm>
            <a:off x="1838373" y="2418960"/>
            <a:ext cx="1400513" cy="520770"/>
          </a:xfrm>
          <a:prstGeom prst="rect">
            <a:avLst/>
          </a:prstGeom>
          <a:noFill/>
          <a:ln w="19050" cap="sq">
            <a:solidFill>
              <a:schemeClr val="accent1"/>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cxnSp>
        <p:nvCxnSpPr>
          <p:cNvPr id="25" name="Egyenes összekötő nyíllal 24">
            <a:extLst>
              <a:ext uri="{FF2B5EF4-FFF2-40B4-BE49-F238E27FC236}">
                <a16:creationId xmlns:a16="http://schemas.microsoft.com/office/drawing/2014/main" id="{451DA89C-F598-4C39-91BE-DD02A1E4CD39}"/>
              </a:ext>
            </a:extLst>
          </p:cNvPr>
          <p:cNvCxnSpPr>
            <a:cxnSpLocks/>
            <a:stCxn id="23" idx="2"/>
          </p:cNvCxnSpPr>
          <p:nvPr/>
        </p:nvCxnSpPr>
        <p:spPr>
          <a:xfrm>
            <a:off x="2538630" y="3110170"/>
            <a:ext cx="0" cy="837828"/>
          </a:xfrm>
          <a:prstGeom prst="straightConnector1">
            <a:avLst/>
          </a:prstGeom>
          <a:ln w="190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9">
            <a:extLst>
              <a:ext uri="{FF2B5EF4-FFF2-40B4-BE49-F238E27FC236}">
                <a16:creationId xmlns:a16="http://schemas.microsoft.com/office/drawing/2014/main" id="{F1386912-5ED8-4D27-846C-085DB0043880}"/>
              </a:ext>
            </a:extLst>
          </p:cNvPr>
          <p:cNvSpPr>
            <a:spLocks noChangeArrowheads="1"/>
          </p:cNvSpPr>
          <p:nvPr/>
        </p:nvSpPr>
        <p:spPr bwMode="auto">
          <a:xfrm>
            <a:off x="7467839" y="4085174"/>
            <a:ext cx="903301" cy="269893"/>
          </a:xfrm>
          <a:prstGeom prst="rect">
            <a:avLst/>
          </a:prstGeom>
          <a:noFill/>
          <a:ln w="19050" cap="sq">
            <a:solidFill>
              <a:srgbClr val="00000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sp>
        <p:nvSpPr>
          <p:cNvPr id="27" name="Szövegdoboz 26">
            <a:extLst>
              <a:ext uri="{FF2B5EF4-FFF2-40B4-BE49-F238E27FC236}">
                <a16:creationId xmlns:a16="http://schemas.microsoft.com/office/drawing/2014/main" id="{7CF64A91-DF0D-48A7-8F8D-981F3F1967E0}"/>
              </a:ext>
            </a:extLst>
          </p:cNvPr>
          <p:cNvSpPr txBox="1"/>
          <p:nvPr/>
        </p:nvSpPr>
        <p:spPr>
          <a:xfrm>
            <a:off x="6925634" y="3614753"/>
            <a:ext cx="588623" cy="338554"/>
          </a:xfrm>
          <a:prstGeom prst="rect">
            <a:avLst/>
          </a:prstGeom>
          <a:noFill/>
        </p:spPr>
        <p:txBody>
          <a:bodyPr wrap="none" rtlCol="0">
            <a:spAutoFit/>
          </a:bodyPr>
          <a:lstStyle/>
          <a:p>
            <a:r>
              <a:rPr lang="hu-HU" sz="1600" dirty="0"/>
              <a:t>0 .. 2</a:t>
            </a:r>
            <a:endParaRPr lang="en-US" sz="1600" dirty="0"/>
          </a:p>
        </p:txBody>
      </p:sp>
      <p:sp>
        <p:nvSpPr>
          <p:cNvPr id="28" name="Szövegdoboz 27">
            <a:extLst>
              <a:ext uri="{FF2B5EF4-FFF2-40B4-BE49-F238E27FC236}">
                <a16:creationId xmlns:a16="http://schemas.microsoft.com/office/drawing/2014/main" id="{70C4F8B5-09DE-456E-BBEE-3E127AFD9C3A}"/>
              </a:ext>
            </a:extLst>
          </p:cNvPr>
          <p:cNvSpPr txBox="1"/>
          <p:nvPr/>
        </p:nvSpPr>
        <p:spPr>
          <a:xfrm>
            <a:off x="6445887" y="3663963"/>
            <a:ext cx="215444" cy="338554"/>
          </a:xfrm>
          <a:prstGeom prst="rect">
            <a:avLst/>
          </a:prstGeom>
          <a:noFill/>
        </p:spPr>
        <p:txBody>
          <a:bodyPr wrap="square" rtlCol="0">
            <a:spAutoFit/>
          </a:bodyPr>
          <a:lstStyle/>
          <a:p>
            <a:r>
              <a:rPr lang="hu-HU" sz="1600" dirty="0"/>
              <a:t>*</a:t>
            </a:r>
            <a:endParaRPr lang="en-US" sz="1600" dirty="0"/>
          </a:p>
        </p:txBody>
      </p:sp>
      <p:sp>
        <p:nvSpPr>
          <p:cNvPr id="29" name="Szövegdoboz 28">
            <a:extLst>
              <a:ext uri="{FF2B5EF4-FFF2-40B4-BE49-F238E27FC236}">
                <a16:creationId xmlns:a16="http://schemas.microsoft.com/office/drawing/2014/main" id="{E4883BF5-3B3F-4390-8FC8-70F534B36208}"/>
              </a:ext>
            </a:extLst>
          </p:cNvPr>
          <p:cNvSpPr txBox="1"/>
          <p:nvPr/>
        </p:nvSpPr>
        <p:spPr>
          <a:xfrm>
            <a:off x="7173838" y="3380481"/>
            <a:ext cx="903301" cy="338554"/>
          </a:xfrm>
          <a:prstGeom prst="rect">
            <a:avLst/>
          </a:prstGeom>
          <a:noFill/>
        </p:spPr>
        <p:txBody>
          <a:bodyPr wrap="square" rtlCol="0">
            <a:spAutoFit/>
          </a:bodyPr>
          <a:lstStyle/>
          <a:p>
            <a:r>
              <a:rPr lang="hu-HU" sz="1600" dirty="0"/>
              <a:t>{</a:t>
            </a:r>
            <a:r>
              <a:rPr lang="hu-HU" sz="1600" dirty="0" err="1"/>
              <a:t>unique</a:t>
            </a:r>
            <a:r>
              <a:rPr lang="hu-HU" sz="1600" dirty="0"/>
              <a:t>}</a:t>
            </a:r>
            <a:endParaRPr lang="en-US" sz="1600" dirty="0"/>
          </a:p>
        </p:txBody>
      </p:sp>
      <p:sp>
        <p:nvSpPr>
          <p:cNvPr id="32" name="Szövegdoboz 31">
            <a:extLst>
              <a:ext uri="{FF2B5EF4-FFF2-40B4-BE49-F238E27FC236}">
                <a16:creationId xmlns:a16="http://schemas.microsoft.com/office/drawing/2014/main" id="{D3EE1693-5188-4D9E-898E-E09B46F485BD}"/>
              </a:ext>
            </a:extLst>
          </p:cNvPr>
          <p:cNvSpPr txBox="1"/>
          <p:nvPr/>
        </p:nvSpPr>
        <p:spPr>
          <a:xfrm>
            <a:off x="7101460" y="3202600"/>
            <a:ext cx="1043685" cy="338554"/>
          </a:xfrm>
          <a:prstGeom prst="rect">
            <a:avLst/>
          </a:prstGeom>
          <a:noFill/>
        </p:spPr>
        <p:txBody>
          <a:bodyPr wrap="square" rtlCol="0">
            <a:spAutoFit/>
          </a:bodyPr>
          <a:lstStyle/>
          <a:p>
            <a:r>
              <a:rPr lang="hu-HU" sz="1600" dirty="0"/>
              <a:t>- oktatók</a:t>
            </a:r>
            <a:endParaRPr lang="en-US" sz="1600" dirty="0"/>
          </a:p>
        </p:txBody>
      </p:sp>
      <p:sp>
        <p:nvSpPr>
          <p:cNvPr id="33" name="Rectangle 9">
            <a:extLst>
              <a:ext uri="{FF2B5EF4-FFF2-40B4-BE49-F238E27FC236}">
                <a16:creationId xmlns:a16="http://schemas.microsoft.com/office/drawing/2014/main" id="{F0EC7122-72EE-4CA5-B834-5A48DBEA71EA}"/>
              </a:ext>
            </a:extLst>
          </p:cNvPr>
          <p:cNvSpPr>
            <a:spLocks noChangeArrowheads="1"/>
          </p:cNvSpPr>
          <p:nvPr/>
        </p:nvSpPr>
        <p:spPr bwMode="auto">
          <a:xfrm>
            <a:off x="2953536" y="3576286"/>
            <a:ext cx="3476834" cy="1838786"/>
          </a:xfrm>
          <a:prstGeom prst="rect">
            <a:avLst/>
          </a:prstGeom>
          <a:solidFill>
            <a:srgbClr val="CCFFFF"/>
          </a:solidFill>
          <a:ln w="19050" cap="sq">
            <a:solidFill>
              <a:srgbClr val="00000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t>Kurzus</a:t>
            </a:r>
          </a:p>
          <a:p>
            <a:r>
              <a:rPr lang="hu-HU" sz="1600" dirty="0"/>
              <a:t> - </a:t>
            </a:r>
            <a:r>
              <a:rPr lang="hu-HU" sz="1600" dirty="0" err="1"/>
              <a:t>max</a:t>
            </a:r>
            <a:r>
              <a:rPr lang="hu-HU" sz="1600" dirty="0"/>
              <a:t> : int</a:t>
            </a:r>
          </a:p>
          <a:p>
            <a:r>
              <a:rPr lang="hu-HU" sz="1600" dirty="0"/>
              <a:t> - hallgatók : Hallgató[ ]</a:t>
            </a:r>
          </a:p>
          <a:p>
            <a:r>
              <a:rPr lang="hu-HU" sz="1600" dirty="0"/>
              <a:t> - oktatók : Oktató[ ]</a:t>
            </a:r>
          </a:p>
          <a:p>
            <a:r>
              <a:rPr lang="hu-HU" sz="1600" dirty="0"/>
              <a:t>…</a:t>
            </a:r>
          </a:p>
        </p:txBody>
      </p:sp>
      <p:sp>
        <p:nvSpPr>
          <p:cNvPr id="34" name="Rectangle 9">
            <a:extLst>
              <a:ext uri="{FF2B5EF4-FFF2-40B4-BE49-F238E27FC236}">
                <a16:creationId xmlns:a16="http://schemas.microsoft.com/office/drawing/2014/main" id="{33667B4B-3427-4FAF-AB34-13CF9FE4FD2C}"/>
              </a:ext>
            </a:extLst>
          </p:cNvPr>
          <p:cNvSpPr>
            <a:spLocks noChangeArrowheads="1"/>
          </p:cNvSpPr>
          <p:nvPr/>
        </p:nvSpPr>
        <p:spPr bwMode="auto">
          <a:xfrm>
            <a:off x="2955085" y="3888484"/>
            <a:ext cx="3475163" cy="736274"/>
          </a:xfrm>
          <a:prstGeom prst="rect">
            <a:avLst/>
          </a:prstGeom>
          <a:noFill/>
          <a:ln w="19050" cap="sq">
            <a:solidFill>
              <a:srgbClr val="00000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cxnSp>
        <p:nvCxnSpPr>
          <p:cNvPr id="35" name="Összekötő: szögletes 34">
            <a:extLst>
              <a:ext uri="{FF2B5EF4-FFF2-40B4-BE49-F238E27FC236}">
                <a16:creationId xmlns:a16="http://schemas.microsoft.com/office/drawing/2014/main" id="{3E5A7339-850E-4152-9305-3BBC064DF144}"/>
              </a:ext>
            </a:extLst>
          </p:cNvPr>
          <p:cNvCxnSpPr>
            <a:cxnSpLocks/>
            <a:stCxn id="10" idx="2"/>
            <a:endCxn id="13" idx="2"/>
          </p:cNvCxnSpPr>
          <p:nvPr/>
        </p:nvCxnSpPr>
        <p:spPr>
          <a:xfrm rot="5400000" flipH="1" flipV="1">
            <a:off x="4675079" y="2054607"/>
            <a:ext cx="47790" cy="4420180"/>
          </a:xfrm>
          <a:prstGeom prst="bentConnector3">
            <a:avLst>
              <a:gd name="adj1" fmla="val -3836920"/>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Szövegdoboz 37">
            <a:extLst>
              <a:ext uri="{FF2B5EF4-FFF2-40B4-BE49-F238E27FC236}">
                <a16:creationId xmlns:a16="http://schemas.microsoft.com/office/drawing/2014/main" id="{C0ADCE2F-A79C-4E38-9E1D-5EEC9FB64DFF}"/>
              </a:ext>
            </a:extLst>
          </p:cNvPr>
          <p:cNvSpPr txBox="1"/>
          <p:nvPr/>
        </p:nvSpPr>
        <p:spPr>
          <a:xfrm>
            <a:off x="6903210" y="5829192"/>
            <a:ext cx="1050594" cy="338554"/>
          </a:xfrm>
          <a:prstGeom prst="rect">
            <a:avLst/>
          </a:prstGeom>
          <a:noFill/>
        </p:spPr>
        <p:txBody>
          <a:bodyPr wrap="square" rtlCol="0">
            <a:spAutoFit/>
          </a:bodyPr>
          <a:lstStyle/>
          <a:p>
            <a:r>
              <a:rPr lang="hu-HU" sz="1600" dirty="0"/>
              <a:t>{</a:t>
            </a:r>
            <a:r>
              <a:rPr lang="hu-HU" sz="1600" dirty="0" err="1"/>
              <a:t>implies</a:t>
            </a:r>
            <a:r>
              <a:rPr lang="hu-HU" sz="1600" dirty="0"/>
              <a:t>}</a:t>
            </a:r>
            <a:endParaRPr lang="en-US" sz="1600" dirty="0"/>
          </a:p>
        </p:txBody>
      </p:sp>
      <p:sp>
        <p:nvSpPr>
          <p:cNvPr id="2" name="Szövegdoboz 1">
            <a:extLst>
              <a:ext uri="{FF2B5EF4-FFF2-40B4-BE49-F238E27FC236}">
                <a16:creationId xmlns:a16="http://schemas.microsoft.com/office/drawing/2014/main" id="{7B3DB9A2-2A2A-4B7F-AFDA-028B494DE1F4}"/>
              </a:ext>
            </a:extLst>
          </p:cNvPr>
          <p:cNvSpPr txBox="1"/>
          <p:nvPr/>
        </p:nvSpPr>
        <p:spPr>
          <a:xfrm>
            <a:off x="2979042" y="4833524"/>
            <a:ext cx="2575064" cy="584775"/>
          </a:xfrm>
          <a:prstGeom prst="rect">
            <a:avLst/>
          </a:prstGeom>
          <a:noFill/>
        </p:spPr>
        <p:txBody>
          <a:bodyPr wrap="none" rtlCol="0">
            <a:spAutoFit/>
          </a:bodyPr>
          <a:lstStyle/>
          <a:p>
            <a:r>
              <a:rPr lang="hu-HU" sz="1600" dirty="0">
                <a:solidFill>
                  <a:srgbClr val="0070C0"/>
                </a:solidFill>
              </a:rPr>
              <a:t>+ Értékel(s : Hallgató, m : int)</a:t>
            </a:r>
          </a:p>
          <a:p>
            <a:r>
              <a:rPr lang="hu-HU" sz="1600" dirty="0">
                <a:solidFill>
                  <a:srgbClr val="0070C0"/>
                </a:solidFill>
              </a:rPr>
              <a:t>+ </a:t>
            </a:r>
            <a:r>
              <a:rPr lang="hu-HU" sz="1600" dirty="0" err="1">
                <a:solidFill>
                  <a:srgbClr val="0070C0"/>
                </a:solidFill>
              </a:rPr>
              <a:t>GetJegy</a:t>
            </a:r>
            <a:r>
              <a:rPr lang="hu-HU" sz="1600" dirty="0">
                <a:solidFill>
                  <a:srgbClr val="0070C0"/>
                </a:solidFill>
              </a:rPr>
              <a:t>(s : Hallgató) : int </a:t>
            </a:r>
          </a:p>
        </p:txBody>
      </p:sp>
      <p:sp>
        <p:nvSpPr>
          <p:cNvPr id="36" name="Élőláb helye 35">
            <a:extLst>
              <a:ext uri="{FF2B5EF4-FFF2-40B4-BE49-F238E27FC236}">
                <a16:creationId xmlns:a16="http://schemas.microsoft.com/office/drawing/2014/main" id="{5DF66435-4DE6-4EA4-AB12-D813A4D57687}"/>
              </a:ext>
            </a:extLst>
          </p:cNvPr>
          <p:cNvSpPr>
            <a:spLocks noGrp="1"/>
          </p:cNvSpPr>
          <p:nvPr>
            <p:ph type="ftr" sz="quarter" idx="11"/>
          </p:nvPr>
        </p:nvSpPr>
        <p:spPr/>
        <p:txBody>
          <a:bodyPr/>
          <a:lstStyle/>
          <a:p>
            <a:r>
              <a:rPr lang="hu-HU"/>
              <a:t>Gregorics Tibor: Objektumelvű programozás</a:t>
            </a:r>
            <a:endParaRPr lang="en-US"/>
          </a:p>
        </p:txBody>
      </p:sp>
      <p:sp>
        <p:nvSpPr>
          <p:cNvPr id="39" name="Dia számának helye 38">
            <a:extLst>
              <a:ext uri="{FF2B5EF4-FFF2-40B4-BE49-F238E27FC236}">
                <a16:creationId xmlns:a16="http://schemas.microsoft.com/office/drawing/2014/main" id="{90EADC69-0582-43C1-9C18-9EDC579AA5EE}"/>
              </a:ext>
            </a:extLst>
          </p:cNvPr>
          <p:cNvSpPr>
            <a:spLocks noGrp="1"/>
          </p:cNvSpPr>
          <p:nvPr>
            <p:ph type="sldNum" sz="quarter" idx="12"/>
          </p:nvPr>
        </p:nvSpPr>
        <p:spPr/>
        <p:txBody>
          <a:bodyPr/>
          <a:lstStyle/>
          <a:p>
            <a:fld id="{34CCF796-8293-4D3B-ADCC-894381A97A1C}" type="slidenum">
              <a:rPr lang="en-US" smtClean="0"/>
              <a:t>12</a:t>
            </a:fld>
            <a:endParaRPr lang="en-US"/>
          </a:p>
        </p:txBody>
      </p:sp>
      <p:sp>
        <p:nvSpPr>
          <p:cNvPr id="40" name="Text Box 103">
            <a:extLst>
              <a:ext uri="{FF2B5EF4-FFF2-40B4-BE49-F238E27FC236}">
                <a16:creationId xmlns:a16="http://schemas.microsoft.com/office/drawing/2014/main" id="{12E24883-EAB7-401D-A4A7-D0D1AE8F52A8}"/>
              </a:ext>
            </a:extLst>
          </p:cNvPr>
          <p:cNvSpPr txBox="1">
            <a:spLocks noChangeArrowheads="1"/>
          </p:cNvSpPr>
          <p:nvPr/>
        </p:nvSpPr>
        <p:spPr bwMode="auto">
          <a:xfrm>
            <a:off x="628650" y="1080037"/>
            <a:ext cx="7886700" cy="646331"/>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t>Egészítsük ki az előadáson szerepelt feladat modelljét azzal, hogy jegyet is lehessen adni egy hallgatónak egy adott kurzuson, és azt le is lehessen kérdezni. </a:t>
            </a:r>
            <a:endParaRPr lang="hu-HU" dirty="0"/>
          </a:p>
        </p:txBody>
      </p:sp>
      <p:sp>
        <p:nvSpPr>
          <p:cNvPr id="41" name="Cím 1">
            <a:extLst>
              <a:ext uri="{FF2B5EF4-FFF2-40B4-BE49-F238E27FC236}">
                <a16:creationId xmlns:a16="http://schemas.microsoft.com/office/drawing/2014/main" id="{19CA7FAF-574D-405E-AD5D-4631B64C4FFA}"/>
              </a:ext>
            </a:extLst>
          </p:cNvPr>
          <p:cNvSpPr txBox="1">
            <a:spLocks/>
          </p:cNvSpPr>
          <p:nvPr/>
        </p:nvSpPr>
        <p:spPr>
          <a:xfrm>
            <a:off x="628650" y="34215"/>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Kurzusok nyilvántartása</a:t>
            </a:r>
            <a:endParaRPr lang="en-US" dirty="0"/>
          </a:p>
        </p:txBody>
      </p:sp>
      <p:sp>
        <p:nvSpPr>
          <p:cNvPr id="43" name="Szövegdoboz 42">
            <a:extLst>
              <a:ext uri="{FF2B5EF4-FFF2-40B4-BE49-F238E27FC236}">
                <a16:creationId xmlns:a16="http://schemas.microsoft.com/office/drawing/2014/main" id="{E87AF67F-02DE-47F2-8F1A-46986E13704A}"/>
              </a:ext>
            </a:extLst>
          </p:cNvPr>
          <p:cNvSpPr txBox="1"/>
          <p:nvPr/>
        </p:nvSpPr>
        <p:spPr>
          <a:xfrm>
            <a:off x="2971372" y="4071525"/>
            <a:ext cx="3378118" cy="338554"/>
          </a:xfrm>
          <a:prstGeom prst="rect">
            <a:avLst/>
          </a:prstGeom>
          <a:solidFill>
            <a:srgbClr val="CCFFFF"/>
          </a:solidFill>
        </p:spPr>
        <p:txBody>
          <a:bodyPr wrap="square" rtlCol="0">
            <a:spAutoFit/>
          </a:bodyPr>
          <a:lstStyle/>
          <a:p>
            <a:pPr>
              <a:spcBef>
                <a:spcPts val="75"/>
              </a:spcBef>
              <a:spcAft>
                <a:spcPts val="75"/>
              </a:spcAft>
            </a:pPr>
            <a:r>
              <a:rPr lang="hu-HU" sz="1600" dirty="0">
                <a:solidFill>
                  <a:srgbClr val="0070C0"/>
                </a:solidFill>
                <a:ea typeface="Verdana" panose="020B0604030504040204" pitchFamily="34" charset="0"/>
                <a:cs typeface="Courier New" panose="02070309020205020404" pitchFamily="49" charset="0"/>
              </a:rPr>
              <a:t>- hallgatók : map&lt;Hallgató, Osztályzat&gt; </a:t>
            </a:r>
          </a:p>
        </p:txBody>
      </p:sp>
      <p:cxnSp>
        <p:nvCxnSpPr>
          <p:cNvPr id="42" name="Egyenes összekötő nyíllal 41">
            <a:extLst>
              <a:ext uri="{FF2B5EF4-FFF2-40B4-BE49-F238E27FC236}">
                <a16:creationId xmlns:a16="http://schemas.microsoft.com/office/drawing/2014/main" id="{671EDB15-8445-4EB8-ADAA-C71483B74091}"/>
              </a:ext>
            </a:extLst>
          </p:cNvPr>
          <p:cNvCxnSpPr>
            <a:cxnSpLocks/>
          </p:cNvCxnSpPr>
          <p:nvPr/>
        </p:nvCxnSpPr>
        <p:spPr>
          <a:xfrm>
            <a:off x="3238886" y="2864177"/>
            <a:ext cx="2305880" cy="1311299"/>
          </a:xfrm>
          <a:prstGeom prst="straightConnector1">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39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par>
                                <p:cTn id="16" presetID="3" presetClass="entr" presetSubtype="1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500"/>
                            </p:stCondLst>
                            <p:childTnLst>
                              <p:par>
                                <p:cTn id="25" presetID="3" presetClass="entr" presetSubtype="1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 grpId="0"/>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églalap 43">
            <a:extLst>
              <a:ext uri="{FF2B5EF4-FFF2-40B4-BE49-F238E27FC236}">
                <a16:creationId xmlns:a16="http://schemas.microsoft.com/office/drawing/2014/main" id="{3CAD0742-7CA2-471F-AED3-31BE20B22224}"/>
              </a:ext>
            </a:extLst>
          </p:cNvPr>
          <p:cNvSpPr/>
          <p:nvPr/>
        </p:nvSpPr>
        <p:spPr>
          <a:xfrm>
            <a:off x="628650" y="1914973"/>
            <a:ext cx="7886700" cy="44413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59B42B93-A74C-42B9-8EB7-F1EEC3133BF7}"/>
              </a:ext>
            </a:extLst>
          </p:cNvPr>
          <p:cNvSpPr txBox="1"/>
          <p:nvPr/>
        </p:nvSpPr>
        <p:spPr>
          <a:xfrm>
            <a:off x="1729384" y="3566019"/>
            <a:ext cx="889619" cy="338554"/>
          </a:xfrm>
          <a:prstGeom prst="rect">
            <a:avLst/>
          </a:prstGeom>
          <a:noFill/>
        </p:spPr>
        <p:txBody>
          <a:bodyPr wrap="square" rtlCol="0">
            <a:spAutoFit/>
          </a:bodyPr>
          <a:lstStyle/>
          <a:p>
            <a:r>
              <a:rPr lang="hu-HU" sz="1600" dirty="0"/>
              <a:t>0 .. </a:t>
            </a:r>
            <a:r>
              <a:rPr lang="hu-HU" sz="1600" dirty="0" err="1"/>
              <a:t>max</a:t>
            </a:r>
            <a:endParaRPr lang="en-US" sz="1600" dirty="0"/>
          </a:p>
        </p:txBody>
      </p:sp>
      <p:cxnSp>
        <p:nvCxnSpPr>
          <p:cNvPr id="5" name="Egyenes összekötő nyíllal 4">
            <a:extLst>
              <a:ext uri="{FF2B5EF4-FFF2-40B4-BE49-F238E27FC236}">
                <a16:creationId xmlns:a16="http://schemas.microsoft.com/office/drawing/2014/main" id="{F79A00AF-363A-408F-B070-4EA447F86EB4}"/>
              </a:ext>
            </a:extLst>
          </p:cNvPr>
          <p:cNvCxnSpPr>
            <a:cxnSpLocks/>
            <a:stCxn id="19" idx="6"/>
            <a:endCxn id="15" idx="2"/>
          </p:cNvCxnSpPr>
          <p:nvPr/>
        </p:nvCxnSpPr>
        <p:spPr>
          <a:xfrm flipV="1">
            <a:off x="1887087" y="3947998"/>
            <a:ext cx="999350" cy="1454"/>
          </a:xfrm>
          <a:prstGeom prst="straightConnector1">
            <a:avLst/>
          </a:prstGeom>
          <a:ln w="19050">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Szövegdoboz 5">
            <a:extLst>
              <a:ext uri="{FF2B5EF4-FFF2-40B4-BE49-F238E27FC236}">
                <a16:creationId xmlns:a16="http://schemas.microsoft.com/office/drawing/2014/main" id="{1796B1CF-585B-479B-AD24-EA7B1900B5CA}"/>
              </a:ext>
            </a:extLst>
          </p:cNvPr>
          <p:cNvSpPr txBox="1"/>
          <p:nvPr/>
        </p:nvSpPr>
        <p:spPr>
          <a:xfrm>
            <a:off x="2752350" y="3649564"/>
            <a:ext cx="215444" cy="338554"/>
          </a:xfrm>
          <a:prstGeom prst="rect">
            <a:avLst/>
          </a:prstGeom>
          <a:noFill/>
        </p:spPr>
        <p:txBody>
          <a:bodyPr wrap="square" rtlCol="0">
            <a:spAutoFit/>
          </a:bodyPr>
          <a:lstStyle/>
          <a:p>
            <a:r>
              <a:rPr lang="hu-HU" sz="1600" dirty="0"/>
              <a:t>*</a:t>
            </a:r>
            <a:endParaRPr lang="en-US" sz="1600" dirty="0"/>
          </a:p>
        </p:txBody>
      </p:sp>
      <p:sp>
        <p:nvSpPr>
          <p:cNvPr id="7" name="Rectangle 9">
            <a:extLst>
              <a:ext uri="{FF2B5EF4-FFF2-40B4-BE49-F238E27FC236}">
                <a16:creationId xmlns:a16="http://schemas.microsoft.com/office/drawing/2014/main" id="{F580BA0E-010C-4CE2-834C-FA1E5D978BE8}"/>
              </a:ext>
            </a:extLst>
          </p:cNvPr>
          <p:cNvSpPr>
            <a:spLocks noChangeArrowheads="1"/>
          </p:cNvSpPr>
          <p:nvPr/>
        </p:nvSpPr>
        <p:spPr bwMode="auto">
          <a:xfrm>
            <a:off x="7467839" y="3782486"/>
            <a:ext cx="903301" cy="830997"/>
          </a:xfrm>
          <a:prstGeom prst="rect">
            <a:avLst/>
          </a:prstGeom>
          <a:solidFill>
            <a:srgbClr val="CCFFFF"/>
          </a:solidFill>
          <a:ln w="19050" cap="sq">
            <a:solidFill>
              <a:srgbClr val="00000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t>Oktató</a:t>
            </a:r>
          </a:p>
          <a:p>
            <a:r>
              <a:rPr lang="hu-HU" sz="1600" b="1" dirty="0"/>
              <a:t>…</a:t>
            </a:r>
          </a:p>
          <a:p>
            <a:r>
              <a:rPr lang="hu-HU" sz="1600" b="1" dirty="0"/>
              <a:t>…</a:t>
            </a:r>
          </a:p>
        </p:txBody>
      </p:sp>
      <p:cxnSp>
        <p:nvCxnSpPr>
          <p:cNvPr id="8" name="Egyenes összekötő nyíllal 7">
            <a:extLst>
              <a:ext uri="{FF2B5EF4-FFF2-40B4-BE49-F238E27FC236}">
                <a16:creationId xmlns:a16="http://schemas.microsoft.com/office/drawing/2014/main" id="{33306EFF-CB80-414C-A04F-97F4216B969C}"/>
              </a:ext>
            </a:extLst>
          </p:cNvPr>
          <p:cNvCxnSpPr>
            <a:cxnSpLocks/>
            <a:stCxn id="14" idx="2"/>
            <a:endCxn id="18" idx="6"/>
          </p:cNvCxnSpPr>
          <p:nvPr/>
        </p:nvCxnSpPr>
        <p:spPr>
          <a:xfrm flipH="1" flipV="1">
            <a:off x="6503904" y="3950328"/>
            <a:ext cx="890279" cy="661"/>
          </a:xfrm>
          <a:prstGeom prst="straightConnector1">
            <a:avLst/>
          </a:prstGeom>
          <a:ln w="19050">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9">
            <a:extLst>
              <a:ext uri="{FF2B5EF4-FFF2-40B4-BE49-F238E27FC236}">
                <a16:creationId xmlns:a16="http://schemas.microsoft.com/office/drawing/2014/main" id="{F8033CEC-1C5F-4014-9F1A-79DC344CA33B}"/>
              </a:ext>
            </a:extLst>
          </p:cNvPr>
          <p:cNvSpPr>
            <a:spLocks noChangeArrowheads="1"/>
          </p:cNvSpPr>
          <p:nvPr/>
        </p:nvSpPr>
        <p:spPr bwMode="auto">
          <a:xfrm>
            <a:off x="780545" y="3782486"/>
            <a:ext cx="1027705" cy="830997"/>
          </a:xfrm>
          <a:prstGeom prst="rect">
            <a:avLst/>
          </a:prstGeom>
          <a:solidFill>
            <a:srgbClr val="CCFFFF"/>
          </a:solidFill>
          <a:ln w="19050" cap="sq">
            <a:solidFill>
              <a:srgbClr val="00000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t>Hallgató</a:t>
            </a:r>
          </a:p>
          <a:p>
            <a:r>
              <a:rPr lang="hu-HU" sz="1600" dirty="0"/>
              <a:t>…</a:t>
            </a:r>
          </a:p>
          <a:p>
            <a:r>
              <a:rPr lang="hu-HU" sz="1600" dirty="0"/>
              <a:t>…</a:t>
            </a:r>
          </a:p>
        </p:txBody>
      </p:sp>
      <p:sp>
        <p:nvSpPr>
          <p:cNvPr id="10" name="Szövegdoboz 9">
            <a:extLst>
              <a:ext uri="{FF2B5EF4-FFF2-40B4-BE49-F238E27FC236}">
                <a16:creationId xmlns:a16="http://schemas.microsoft.com/office/drawing/2014/main" id="{C15AC5DB-7FAA-4BFC-A1C1-EA73CC307440}"/>
              </a:ext>
            </a:extLst>
          </p:cNvPr>
          <p:cNvSpPr txBox="1"/>
          <p:nvPr/>
        </p:nvSpPr>
        <p:spPr>
          <a:xfrm>
            <a:off x="2116474" y="3950038"/>
            <a:ext cx="744819" cy="338554"/>
          </a:xfrm>
          <a:prstGeom prst="rect">
            <a:avLst/>
          </a:prstGeom>
          <a:noFill/>
        </p:spPr>
        <p:txBody>
          <a:bodyPr wrap="none" rtlCol="0">
            <a:spAutoFit/>
          </a:bodyPr>
          <a:lstStyle/>
          <a:p>
            <a:r>
              <a:rPr lang="hu-HU" sz="1600" dirty="0"/>
              <a:t>felvesz</a:t>
            </a:r>
            <a:endParaRPr lang="en-US" sz="1600" dirty="0"/>
          </a:p>
        </p:txBody>
      </p:sp>
      <p:sp>
        <p:nvSpPr>
          <p:cNvPr id="11" name="Háromszög 10">
            <a:extLst>
              <a:ext uri="{FF2B5EF4-FFF2-40B4-BE49-F238E27FC236}">
                <a16:creationId xmlns:a16="http://schemas.microsoft.com/office/drawing/2014/main" id="{B43C89E8-4735-4A9A-8CE0-54440A0BC5A5}"/>
              </a:ext>
            </a:extLst>
          </p:cNvPr>
          <p:cNvSpPr/>
          <p:nvPr/>
        </p:nvSpPr>
        <p:spPr>
          <a:xfrm rot="5400000">
            <a:off x="2784924" y="4074286"/>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Háromszög 11">
            <a:extLst>
              <a:ext uri="{FF2B5EF4-FFF2-40B4-BE49-F238E27FC236}">
                <a16:creationId xmlns:a16="http://schemas.microsoft.com/office/drawing/2014/main" id="{EED409A3-DF18-4432-B23C-DCC12384EDFC}"/>
              </a:ext>
            </a:extLst>
          </p:cNvPr>
          <p:cNvSpPr/>
          <p:nvPr/>
        </p:nvSpPr>
        <p:spPr>
          <a:xfrm rot="16200000">
            <a:off x="6588018" y="4028042"/>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Szövegdoboz 12">
            <a:extLst>
              <a:ext uri="{FF2B5EF4-FFF2-40B4-BE49-F238E27FC236}">
                <a16:creationId xmlns:a16="http://schemas.microsoft.com/office/drawing/2014/main" id="{73F082CA-4560-4A8D-9EA7-7B10F0CF89CE}"/>
              </a:ext>
            </a:extLst>
          </p:cNvPr>
          <p:cNvSpPr txBox="1"/>
          <p:nvPr/>
        </p:nvSpPr>
        <p:spPr>
          <a:xfrm>
            <a:off x="6664093" y="3902248"/>
            <a:ext cx="489942" cy="338554"/>
          </a:xfrm>
          <a:prstGeom prst="rect">
            <a:avLst/>
          </a:prstGeom>
          <a:noFill/>
        </p:spPr>
        <p:txBody>
          <a:bodyPr wrap="none" rtlCol="0">
            <a:spAutoFit/>
          </a:bodyPr>
          <a:lstStyle/>
          <a:p>
            <a:r>
              <a:rPr lang="hu-HU" sz="1600" dirty="0"/>
              <a:t>tart</a:t>
            </a:r>
            <a:endParaRPr lang="en-US" sz="1600" dirty="0"/>
          </a:p>
        </p:txBody>
      </p:sp>
      <p:sp>
        <p:nvSpPr>
          <p:cNvPr id="14" name="Ellipszis 13">
            <a:extLst>
              <a:ext uri="{FF2B5EF4-FFF2-40B4-BE49-F238E27FC236}">
                <a16:creationId xmlns:a16="http://schemas.microsoft.com/office/drawing/2014/main" id="{3A9FFA71-D11A-49EC-8674-93409F5D897F}"/>
              </a:ext>
            </a:extLst>
          </p:cNvPr>
          <p:cNvSpPr/>
          <p:nvPr/>
        </p:nvSpPr>
        <p:spPr>
          <a:xfrm>
            <a:off x="7394183" y="3912692"/>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Ellipszis 14">
            <a:extLst>
              <a:ext uri="{FF2B5EF4-FFF2-40B4-BE49-F238E27FC236}">
                <a16:creationId xmlns:a16="http://schemas.microsoft.com/office/drawing/2014/main" id="{1635ED7A-01B8-44D3-86BF-A64A0D084400}"/>
              </a:ext>
            </a:extLst>
          </p:cNvPr>
          <p:cNvSpPr/>
          <p:nvPr/>
        </p:nvSpPr>
        <p:spPr>
          <a:xfrm>
            <a:off x="2886437" y="3909701"/>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Ellipszis 17">
            <a:extLst>
              <a:ext uri="{FF2B5EF4-FFF2-40B4-BE49-F238E27FC236}">
                <a16:creationId xmlns:a16="http://schemas.microsoft.com/office/drawing/2014/main" id="{7F183BBC-D4AE-43CC-83F7-7F41B940B2DF}"/>
              </a:ext>
            </a:extLst>
          </p:cNvPr>
          <p:cNvSpPr/>
          <p:nvPr/>
        </p:nvSpPr>
        <p:spPr>
          <a:xfrm>
            <a:off x="6435256" y="3912031"/>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Ellipszis 18">
            <a:extLst>
              <a:ext uri="{FF2B5EF4-FFF2-40B4-BE49-F238E27FC236}">
                <a16:creationId xmlns:a16="http://schemas.microsoft.com/office/drawing/2014/main" id="{55295424-073B-4FC3-B1FA-058C66137BE6}"/>
              </a:ext>
            </a:extLst>
          </p:cNvPr>
          <p:cNvSpPr/>
          <p:nvPr/>
        </p:nvSpPr>
        <p:spPr>
          <a:xfrm>
            <a:off x="1818439" y="3911155"/>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Rectangle 9">
            <a:extLst>
              <a:ext uri="{FF2B5EF4-FFF2-40B4-BE49-F238E27FC236}">
                <a16:creationId xmlns:a16="http://schemas.microsoft.com/office/drawing/2014/main" id="{3EC7F226-C822-4CE8-B174-ABF6B0F8BC1E}"/>
              </a:ext>
            </a:extLst>
          </p:cNvPr>
          <p:cNvSpPr>
            <a:spLocks noChangeArrowheads="1"/>
          </p:cNvSpPr>
          <p:nvPr/>
        </p:nvSpPr>
        <p:spPr bwMode="auto">
          <a:xfrm>
            <a:off x="780545" y="4075013"/>
            <a:ext cx="1025489" cy="270084"/>
          </a:xfrm>
          <a:prstGeom prst="rect">
            <a:avLst/>
          </a:prstGeom>
          <a:noFill/>
          <a:ln w="19050" cap="sq">
            <a:solidFill>
              <a:srgbClr val="00000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sp>
        <p:nvSpPr>
          <p:cNvPr id="23" name="Rectangle 9">
            <a:extLst>
              <a:ext uri="{FF2B5EF4-FFF2-40B4-BE49-F238E27FC236}">
                <a16:creationId xmlns:a16="http://schemas.microsoft.com/office/drawing/2014/main" id="{EF591B46-83E1-4426-80C0-AACD756D179D}"/>
              </a:ext>
            </a:extLst>
          </p:cNvPr>
          <p:cNvSpPr>
            <a:spLocks noChangeArrowheads="1"/>
          </p:cNvSpPr>
          <p:nvPr/>
        </p:nvSpPr>
        <p:spPr bwMode="auto">
          <a:xfrm>
            <a:off x="1838373" y="2114123"/>
            <a:ext cx="1400513" cy="996053"/>
          </a:xfrm>
          <a:prstGeom prst="rect">
            <a:avLst/>
          </a:prstGeom>
          <a:solidFill>
            <a:srgbClr val="CCFFFF"/>
          </a:solidFill>
          <a:ln w="19050" cap="sq">
            <a:solidFill>
              <a:schemeClr val="accent1"/>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solidFill>
                  <a:srgbClr val="0070C0"/>
                </a:solidFill>
              </a:rPr>
              <a:t>Osztályzat</a:t>
            </a:r>
          </a:p>
          <a:p>
            <a:r>
              <a:rPr lang="hu-HU" sz="1600" dirty="0">
                <a:solidFill>
                  <a:srgbClr val="0070C0"/>
                </a:solidFill>
              </a:rPr>
              <a:t>- jegy : int</a:t>
            </a:r>
          </a:p>
          <a:p>
            <a:r>
              <a:rPr lang="hu-HU" sz="1600" dirty="0">
                <a:solidFill>
                  <a:srgbClr val="0070C0"/>
                </a:solidFill>
              </a:rPr>
              <a:t>- dátum : </a:t>
            </a:r>
            <a:r>
              <a:rPr lang="hu-HU" sz="1600" dirty="0" err="1">
                <a:solidFill>
                  <a:srgbClr val="0070C0"/>
                </a:solidFill>
              </a:rPr>
              <a:t>string</a:t>
            </a:r>
            <a:endParaRPr lang="hu-HU" sz="1600" dirty="0">
              <a:solidFill>
                <a:srgbClr val="0070C0"/>
              </a:solidFill>
            </a:endParaRPr>
          </a:p>
        </p:txBody>
      </p:sp>
      <p:sp>
        <p:nvSpPr>
          <p:cNvPr id="24" name="Rectangle 9">
            <a:extLst>
              <a:ext uri="{FF2B5EF4-FFF2-40B4-BE49-F238E27FC236}">
                <a16:creationId xmlns:a16="http://schemas.microsoft.com/office/drawing/2014/main" id="{709F3131-3ACB-4823-AB70-11989301272C}"/>
              </a:ext>
            </a:extLst>
          </p:cNvPr>
          <p:cNvSpPr>
            <a:spLocks noChangeArrowheads="1"/>
          </p:cNvSpPr>
          <p:nvPr/>
        </p:nvSpPr>
        <p:spPr bwMode="auto">
          <a:xfrm>
            <a:off x="1838373" y="2418966"/>
            <a:ext cx="1400513" cy="520770"/>
          </a:xfrm>
          <a:prstGeom prst="rect">
            <a:avLst/>
          </a:prstGeom>
          <a:noFill/>
          <a:ln w="19050" cap="sq">
            <a:solidFill>
              <a:schemeClr val="accent1"/>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sp>
        <p:nvSpPr>
          <p:cNvPr id="26" name="Rectangle 9">
            <a:extLst>
              <a:ext uri="{FF2B5EF4-FFF2-40B4-BE49-F238E27FC236}">
                <a16:creationId xmlns:a16="http://schemas.microsoft.com/office/drawing/2014/main" id="{F1386912-5ED8-4D27-846C-085DB0043880}"/>
              </a:ext>
            </a:extLst>
          </p:cNvPr>
          <p:cNvSpPr>
            <a:spLocks noChangeArrowheads="1"/>
          </p:cNvSpPr>
          <p:nvPr/>
        </p:nvSpPr>
        <p:spPr bwMode="auto">
          <a:xfrm>
            <a:off x="7467839" y="4085174"/>
            <a:ext cx="903301" cy="269893"/>
          </a:xfrm>
          <a:prstGeom prst="rect">
            <a:avLst/>
          </a:prstGeom>
          <a:noFill/>
          <a:ln w="19050" cap="sq">
            <a:solidFill>
              <a:srgbClr val="00000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sp>
        <p:nvSpPr>
          <p:cNvPr id="27" name="Szövegdoboz 26">
            <a:extLst>
              <a:ext uri="{FF2B5EF4-FFF2-40B4-BE49-F238E27FC236}">
                <a16:creationId xmlns:a16="http://schemas.microsoft.com/office/drawing/2014/main" id="{7CF64A91-DF0D-48A7-8F8D-981F3F1967E0}"/>
              </a:ext>
            </a:extLst>
          </p:cNvPr>
          <p:cNvSpPr txBox="1"/>
          <p:nvPr/>
        </p:nvSpPr>
        <p:spPr>
          <a:xfrm>
            <a:off x="6925634" y="3614753"/>
            <a:ext cx="588623" cy="338554"/>
          </a:xfrm>
          <a:prstGeom prst="rect">
            <a:avLst/>
          </a:prstGeom>
          <a:noFill/>
        </p:spPr>
        <p:txBody>
          <a:bodyPr wrap="none" rtlCol="0">
            <a:spAutoFit/>
          </a:bodyPr>
          <a:lstStyle/>
          <a:p>
            <a:r>
              <a:rPr lang="hu-HU" sz="1600" dirty="0"/>
              <a:t>0 .. 2</a:t>
            </a:r>
            <a:endParaRPr lang="en-US" sz="1600" dirty="0"/>
          </a:p>
        </p:txBody>
      </p:sp>
      <p:sp>
        <p:nvSpPr>
          <p:cNvPr id="28" name="Szövegdoboz 27">
            <a:extLst>
              <a:ext uri="{FF2B5EF4-FFF2-40B4-BE49-F238E27FC236}">
                <a16:creationId xmlns:a16="http://schemas.microsoft.com/office/drawing/2014/main" id="{70C4F8B5-09DE-456E-BBEE-3E127AFD9C3A}"/>
              </a:ext>
            </a:extLst>
          </p:cNvPr>
          <p:cNvSpPr txBox="1"/>
          <p:nvPr/>
        </p:nvSpPr>
        <p:spPr>
          <a:xfrm>
            <a:off x="6445887" y="3663963"/>
            <a:ext cx="215444" cy="338554"/>
          </a:xfrm>
          <a:prstGeom prst="rect">
            <a:avLst/>
          </a:prstGeom>
          <a:noFill/>
        </p:spPr>
        <p:txBody>
          <a:bodyPr wrap="square" rtlCol="0">
            <a:spAutoFit/>
          </a:bodyPr>
          <a:lstStyle/>
          <a:p>
            <a:r>
              <a:rPr lang="hu-HU" sz="1600" dirty="0"/>
              <a:t>*</a:t>
            </a:r>
            <a:endParaRPr lang="en-US" sz="1600" dirty="0"/>
          </a:p>
        </p:txBody>
      </p:sp>
      <p:sp>
        <p:nvSpPr>
          <p:cNvPr id="33" name="Rectangle 9">
            <a:extLst>
              <a:ext uri="{FF2B5EF4-FFF2-40B4-BE49-F238E27FC236}">
                <a16:creationId xmlns:a16="http://schemas.microsoft.com/office/drawing/2014/main" id="{F0EC7122-72EE-4CA5-B834-5A48DBEA71EA}"/>
              </a:ext>
            </a:extLst>
          </p:cNvPr>
          <p:cNvSpPr>
            <a:spLocks noChangeArrowheads="1"/>
          </p:cNvSpPr>
          <p:nvPr/>
        </p:nvSpPr>
        <p:spPr bwMode="auto">
          <a:xfrm>
            <a:off x="2953536" y="3576286"/>
            <a:ext cx="3476834" cy="1838786"/>
          </a:xfrm>
          <a:prstGeom prst="rect">
            <a:avLst/>
          </a:prstGeom>
          <a:solidFill>
            <a:srgbClr val="CCFFFF"/>
          </a:solidFill>
          <a:ln w="19050" cap="sq">
            <a:solidFill>
              <a:srgbClr val="00000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t>Kurzus</a:t>
            </a:r>
          </a:p>
          <a:p>
            <a:r>
              <a:rPr lang="hu-HU" sz="1600" dirty="0"/>
              <a:t> - </a:t>
            </a:r>
            <a:r>
              <a:rPr lang="hu-HU" sz="1600" dirty="0" err="1"/>
              <a:t>max</a:t>
            </a:r>
            <a:r>
              <a:rPr lang="hu-HU" sz="1600" dirty="0"/>
              <a:t> : int</a:t>
            </a:r>
          </a:p>
          <a:p>
            <a:r>
              <a:rPr lang="hu-HU" sz="1600" dirty="0"/>
              <a:t> - hallgatók : Hallgató[ ]</a:t>
            </a:r>
          </a:p>
          <a:p>
            <a:r>
              <a:rPr lang="hu-HU" sz="1600" dirty="0"/>
              <a:t> - oktatók : Oktató[ ]</a:t>
            </a:r>
          </a:p>
          <a:p>
            <a:r>
              <a:rPr lang="hu-HU" sz="1600" dirty="0"/>
              <a:t>…</a:t>
            </a:r>
          </a:p>
        </p:txBody>
      </p:sp>
      <p:sp>
        <p:nvSpPr>
          <p:cNvPr id="34" name="Rectangle 9">
            <a:extLst>
              <a:ext uri="{FF2B5EF4-FFF2-40B4-BE49-F238E27FC236}">
                <a16:creationId xmlns:a16="http://schemas.microsoft.com/office/drawing/2014/main" id="{33667B4B-3427-4FAF-AB34-13CF9FE4FD2C}"/>
              </a:ext>
            </a:extLst>
          </p:cNvPr>
          <p:cNvSpPr>
            <a:spLocks noChangeArrowheads="1"/>
          </p:cNvSpPr>
          <p:nvPr/>
        </p:nvSpPr>
        <p:spPr bwMode="auto">
          <a:xfrm>
            <a:off x="2955085" y="3888484"/>
            <a:ext cx="3475163" cy="736274"/>
          </a:xfrm>
          <a:prstGeom prst="rect">
            <a:avLst/>
          </a:prstGeom>
          <a:noFill/>
          <a:ln w="19050" cap="sq">
            <a:solidFill>
              <a:srgbClr val="00000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cxnSp>
        <p:nvCxnSpPr>
          <p:cNvPr id="35" name="Összekötő: szögletes 34">
            <a:extLst>
              <a:ext uri="{FF2B5EF4-FFF2-40B4-BE49-F238E27FC236}">
                <a16:creationId xmlns:a16="http://schemas.microsoft.com/office/drawing/2014/main" id="{3E5A7339-850E-4152-9305-3BBC064DF144}"/>
              </a:ext>
            </a:extLst>
          </p:cNvPr>
          <p:cNvCxnSpPr>
            <a:cxnSpLocks/>
            <a:stCxn id="10" idx="2"/>
            <a:endCxn id="13" idx="2"/>
          </p:cNvCxnSpPr>
          <p:nvPr/>
        </p:nvCxnSpPr>
        <p:spPr>
          <a:xfrm rot="5400000" flipH="1" flipV="1">
            <a:off x="4675079" y="2054607"/>
            <a:ext cx="47790" cy="4420180"/>
          </a:xfrm>
          <a:prstGeom prst="bentConnector3">
            <a:avLst>
              <a:gd name="adj1" fmla="val -3836920"/>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Szövegdoboz 37">
            <a:extLst>
              <a:ext uri="{FF2B5EF4-FFF2-40B4-BE49-F238E27FC236}">
                <a16:creationId xmlns:a16="http://schemas.microsoft.com/office/drawing/2014/main" id="{C0ADCE2F-A79C-4E38-9E1D-5EEC9FB64DFF}"/>
              </a:ext>
            </a:extLst>
          </p:cNvPr>
          <p:cNvSpPr txBox="1"/>
          <p:nvPr/>
        </p:nvSpPr>
        <p:spPr>
          <a:xfrm>
            <a:off x="6903210" y="5829192"/>
            <a:ext cx="1050594" cy="338554"/>
          </a:xfrm>
          <a:prstGeom prst="rect">
            <a:avLst/>
          </a:prstGeom>
          <a:noFill/>
        </p:spPr>
        <p:txBody>
          <a:bodyPr wrap="square" rtlCol="0">
            <a:spAutoFit/>
          </a:bodyPr>
          <a:lstStyle/>
          <a:p>
            <a:r>
              <a:rPr lang="hu-HU" sz="1600" dirty="0"/>
              <a:t>{</a:t>
            </a:r>
            <a:r>
              <a:rPr lang="hu-HU" sz="1600" dirty="0" err="1"/>
              <a:t>implies</a:t>
            </a:r>
            <a:r>
              <a:rPr lang="hu-HU" sz="1600" dirty="0"/>
              <a:t>}</a:t>
            </a:r>
            <a:endParaRPr lang="en-US" sz="1600" dirty="0"/>
          </a:p>
        </p:txBody>
      </p:sp>
      <p:sp>
        <p:nvSpPr>
          <p:cNvPr id="36" name="Élőláb helye 35">
            <a:extLst>
              <a:ext uri="{FF2B5EF4-FFF2-40B4-BE49-F238E27FC236}">
                <a16:creationId xmlns:a16="http://schemas.microsoft.com/office/drawing/2014/main" id="{5DF66435-4DE6-4EA4-AB12-D813A4D57687}"/>
              </a:ext>
            </a:extLst>
          </p:cNvPr>
          <p:cNvSpPr>
            <a:spLocks noGrp="1"/>
          </p:cNvSpPr>
          <p:nvPr>
            <p:ph type="ftr" sz="quarter" idx="11"/>
          </p:nvPr>
        </p:nvSpPr>
        <p:spPr/>
        <p:txBody>
          <a:bodyPr/>
          <a:lstStyle/>
          <a:p>
            <a:r>
              <a:rPr lang="hu-HU"/>
              <a:t>Gregorics Tibor: Objektumelvű programozás</a:t>
            </a:r>
            <a:endParaRPr lang="en-US"/>
          </a:p>
        </p:txBody>
      </p:sp>
      <p:sp>
        <p:nvSpPr>
          <p:cNvPr id="39" name="Dia számának helye 38">
            <a:extLst>
              <a:ext uri="{FF2B5EF4-FFF2-40B4-BE49-F238E27FC236}">
                <a16:creationId xmlns:a16="http://schemas.microsoft.com/office/drawing/2014/main" id="{90EADC69-0582-43C1-9C18-9EDC579AA5EE}"/>
              </a:ext>
            </a:extLst>
          </p:cNvPr>
          <p:cNvSpPr>
            <a:spLocks noGrp="1"/>
          </p:cNvSpPr>
          <p:nvPr>
            <p:ph type="sldNum" sz="quarter" idx="12"/>
          </p:nvPr>
        </p:nvSpPr>
        <p:spPr/>
        <p:txBody>
          <a:bodyPr/>
          <a:lstStyle/>
          <a:p>
            <a:fld id="{34CCF796-8293-4D3B-ADCC-894381A97A1C}" type="slidenum">
              <a:rPr lang="en-US" smtClean="0"/>
              <a:t>13</a:t>
            </a:fld>
            <a:endParaRPr lang="en-US"/>
          </a:p>
        </p:txBody>
      </p:sp>
      <p:sp>
        <p:nvSpPr>
          <p:cNvPr id="40" name="Text Box 103">
            <a:extLst>
              <a:ext uri="{FF2B5EF4-FFF2-40B4-BE49-F238E27FC236}">
                <a16:creationId xmlns:a16="http://schemas.microsoft.com/office/drawing/2014/main" id="{12E24883-EAB7-401D-A4A7-D0D1AE8F52A8}"/>
              </a:ext>
            </a:extLst>
          </p:cNvPr>
          <p:cNvSpPr txBox="1">
            <a:spLocks noChangeArrowheads="1"/>
          </p:cNvSpPr>
          <p:nvPr/>
        </p:nvSpPr>
        <p:spPr bwMode="auto">
          <a:xfrm>
            <a:off x="628650" y="1080037"/>
            <a:ext cx="7886700" cy="646331"/>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t>Egészítsük ki az előadáson szerepelt feladat modelljét azzal, hogy jegyet is lehessen adni egy hallgatónak egy adott kurzuson, és azt le is lehessen kérdezni. </a:t>
            </a:r>
            <a:endParaRPr lang="hu-HU" dirty="0"/>
          </a:p>
        </p:txBody>
      </p:sp>
      <p:sp>
        <p:nvSpPr>
          <p:cNvPr id="41" name="Cím 1">
            <a:extLst>
              <a:ext uri="{FF2B5EF4-FFF2-40B4-BE49-F238E27FC236}">
                <a16:creationId xmlns:a16="http://schemas.microsoft.com/office/drawing/2014/main" id="{19CA7FAF-574D-405E-AD5D-4631B64C4FFA}"/>
              </a:ext>
            </a:extLst>
          </p:cNvPr>
          <p:cNvSpPr txBox="1">
            <a:spLocks/>
          </p:cNvSpPr>
          <p:nvPr/>
        </p:nvSpPr>
        <p:spPr>
          <a:xfrm>
            <a:off x="628650" y="34215"/>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Kurzusok nyilvántartása</a:t>
            </a:r>
            <a:endParaRPr lang="en-US" dirty="0"/>
          </a:p>
        </p:txBody>
      </p:sp>
      <p:sp>
        <p:nvSpPr>
          <p:cNvPr id="43" name="Szövegdoboz 42">
            <a:extLst>
              <a:ext uri="{FF2B5EF4-FFF2-40B4-BE49-F238E27FC236}">
                <a16:creationId xmlns:a16="http://schemas.microsoft.com/office/drawing/2014/main" id="{E87AF67F-02DE-47F2-8F1A-46986E13704A}"/>
              </a:ext>
            </a:extLst>
          </p:cNvPr>
          <p:cNvSpPr txBox="1"/>
          <p:nvPr/>
        </p:nvSpPr>
        <p:spPr>
          <a:xfrm>
            <a:off x="2971372" y="4071525"/>
            <a:ext cx="3378118" cy="338554"/>
          </a:xfrm>
          <a:prstGeom prst="rect">
            <a:avLst/>
          </a:prstGeom>
          <a:solidFill>
            <a:srgbClr val="CCFFFF"/>
          </a:solidFill>
        </p:spPr>
        <p:txBody>
          <a:bodyPr wrap="square" rtlCol="0">
            <a:spAutoFit/>
          </a:bodyPr>
          <a:lstStyle/>
          <a:p>
            <a:pPr>
              <a:spcBef>
                <a:spcPts val="75"/>
              </a:spcBef>
              <a:spcAft>
                <a:spcPts val="75"/>
              </a:spcAft>
            </a:pPr>
            <a:r>
              <a:rPr lang="hu-HU" sz="1600" dirty="0">
                <a:solidFill>
                  <a:srgbClr val="0070C0"/>
                </a:solidFill>
                <a:ea typeface="Verdana" panose="020B0604030504040204" pitchFamily="34" charset="0"/>
                <a:cs typeface="Courier New" panose="02070309020205020404" pitchFamily="49" charset="0"/>
              </a:rPr>
              <a:t>- hallgatók : map&lt;Hallgató, Osztályzat&gt; </a:t>
            </a:r>
          </a:p>
        </p:txBody>
      </p:sp>
      <p:cxnSp>
        <p:nvCxnSpPr>
          <p:cNvPr id="25" name="Egyenes összekötő nyíllal 24">
            <a:extLst>
              <a:ext uri="{FF2B5EF4-FFF2-40B4-BE49-F238E27FC236}">
                <a16:creationId xmlns:a16="http://schemas.microsoft.com/office/drawing/2014/main" id="{681862B2-B719-4A26-9344-6824D04AA088}"/>
              </a:ext>
            </a:extLst>
          </p:cNvPr>
          <p:cNvCxnSpPr>
            <a:stCxn id="33" idx="0"/>
            <a:endCxn id="24" idx="3"/>
          </p:cNvCxnSpPr>
          <p:nvPr/>
        </p:nvCxnSpPr>
        <p:spPr>
          <a:xfrm flipH="1" flipV="1">
            <a:off x="3238886" y="2679351"/>
            <a:ext cx="1453067" cy="896935"/>
          </a:xfrm>
          <a:prstGeom prst="straightConnector1">
            <a:avLst/>
          </a:prstGeom>
          <a:ln w="19050">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Szövegdoboz 44">
            <a:extLst>
              <a:ext uri="{FF2B5EF4-FFF2-40B4-BE49-F238E27FC236}">
                <a16:creationId xmlns:a16="http://schemas.microsoft.com/office/drawing/2014/main" id="{C23F12A0-B145-43B3-A97C-788B1DD97559}"/>
              </a:ext>
            </a:extLst>
          </p:cNvPr>
          <p:cNvSpPr txBox="1"/>
          <p:nvPr/>
        </p:nvSpPr>
        <p:spPr>
          <a:xfrm>
            <a:off x="2979042" y="4833524"/>
            <a:ext cx="2575064" cy="584775"/>
          </a:xfrm>
          <a:prstGeom prst="rect">
            <a:avLst/>
          </a:prstGeom>
          <a:noFill/>
        </p:spPr>
        <p:txBody>
          <a:bodyPr wrap="none" rtlCol="0">
            <a:spAutoFit/>
          </a:bodyPr>
          <a:lstStyle/>
          <a:p>
            <a:r>
              <a:rPr lang="hu-HU" sz="1600" dirty="0">
                <a:solidFill>
                  <a:srgbClr val="0070C0"/>
                </a:solidFill>
              </a:rPr>
              <a:t>+ Értékel(s : Hallgató, m : int)</a:t>
            </a:r>
          </a:p>
          <a:p>
            <a:r>
              <a:rPr lang="hu-HU" sz="1600" dirty="0">
                <a:solidFill>
                  <a:srgbClr val="0070C0"/>
                </a:solidFill>
              </a:rPr>
              <a:t>+ </a:t>
            </a:r>
            <a:r>
              <a:rPr lang="hu-HU" sz="1600" dirty="0" err="1">
                <a:solidFill>
                  <a:srgbClr val="0070C0"/>
                </a:solidFill>
              </a:rPr>
              <a:t>GetJegy</a:t>
            </a:r>
            <a:r>
              <a:rPr lang="hu-HU" sz="1600" dirty="0">
                <a:solidFill>
                  <a:srgbClr val="0070C0"/>
                </a:solidFill>
              </a:rPr>
              <a:t>(s : Hallgató) : int </a:t>
            </a:r>
          </a:p>
        </p:txBody>
      </p:sp>
      <p:sp>
        <p:nvSpPr>
          <p:cNvPr id="42" name="Szövegdoboz 41">
            <a:extLst>
              <a:ext uri="{FF2B5EF4-FFF2-40B4-BE49-F238E27FC236}">
                <a16:creationId xmlns:a16="http://schemas.microsoft.com/office/drawing/2014/main" id="{DAB6D5E7-06AD-4D2B-A540-067D47F4B934}"/>
              </a:ext>
            </a:extLst>
          </p:cNvPr>
          <p:cNvSpPr txBox="1"/>
          <p:nvPr/>
        </p:nvSpPr>
        <p:spPr>
          <a:xfrm>
            <a:off x="1263493" y="3380481"/>
            <a:ext cx="1053909" cy="338554"/>
          </a:xfrm>
          <a:prstGeom prst="rect">
            <a:avLst/>
          </a:prstGeom>
          <a:noFill/>
        </p:spPr>
        <p:txBody>
          <a:bodyPr wrap="square" rtlCol="0">
            <a:spAutoFit/>
          </a:bodyPr>
          <a:lstStyle/>
          <a:p>
            <a:r>
              <a:rPr lang="hu-HU" sz="1600" dirty="0"/>
              <a:t>{</a:t>
            </a:r>
            <a:r>
              <a:rPr lang="hu-HU" sz="1600" dirty="0" err="1"/>
              <a:t>unique</a:t>
            </a:r>
            <a:r>
              <a:rPr lang="hu-HU" sz="1600" dirty="0"/>
              <a:t>}</a:t>
            </a:r>
            <a:endParaRPr lang="en-US" sz="1600" dirty="0"/>
          </a:p>
        </p:txBody>
      </p:sp>
      <p:sp>
        <p:nvSpPr>
          <p:cNvPr id="46" name="Szövegdoboz 45">
            <a:extLst>
              <a:ext uri="{FF2B5EF4-FFF2-40B4-BE49-F238E27FC236}">
                <a16:creationId xmlns:a16="http://schemas.microsoft.com/office/drawing/2014/main" id="{385410CB-56D5-4BAF-9C01-AA2D552FD4EB}"/>
              </a:ext>
            </a:extLst>
          </p:cNvPr>
          <p:cNvSpPr txBox="1"/>
          <p:nvPr/>
        </p:nvSpPr>
        <p:spPr>
          <a:xfrm>
            <a:off x="1174688" y="3181023"/>
            <a:ext cx="1060668" cy="338554"/>
          </a:xfrm>
          <a:prstGeom prst="rect">
            <a:avLst/>
          </a:prstGeom>
          <a:noFill/>
        </p:spPr>
        <p:txBody>
          <a:bodyPr wrap="square" rtlCol="0">
            <a:spAutoFit/>
          </a:bodyPr>
          <a:lstStyle/>
          <a:p>
            <a:r>
              <a:rPr lang="hu-HU" sz="1600" dirty="0"/>
              <a:t>- hallgatók</a:t>
            </a:r>
            <a:endParaRPr lang="en-US" sz="1600" dirty="0"/>
          </a:p>
        </p:txBody>
      </p:sp>
      <p:sp>
        <p:nvSpPr>
          <p:cNvPr id="47" name="Szövegdoboz 46">
            <a:extLst>
              <a:ext uri="{FF2B5EF4-FFF2-40B4-BE49-F238E27FC236}">
                <a16:creationId xmlns:a16="http://schemas.microsoft.com/office/drawing/2014/main" id="{5A753C1B-B8C2-4646-929E-7DB7252393BF}"/>
              </a:ext>
            </a:extLst>
          </p:cNvPr>
          <p:cNvSpPr txBox="1"/>
          <p:nvPr/>
        </p:nvSpPr>
        <p:spPr>
          <a:xfrm>
            <a:off x="7173838" y="3380481"/>
            <a:ext cx="903301" cy="338554"/>
          </a:xfrm>
          <a:prstGeom prst="rect">
            <a:avLst/>
          </a:prstGeom>
          <a:noFill/>
        </p:spPr>
        <p:txBody>
          <a:bodyPr wrap="square" rtlCol="0">
            <a:spAutoFit/>
          </a:bodyPr>
          <a:lstStyle/>
          <a:p>
            <a:r>
              <a:rPr lang="hu-HU" sz="1600" dirty="0"/>
              <a:t>{</a:t>
            </a:r>
            <a:r>
              <a:rPr lang="hu-HU" sz="1600" dirty="0" err="1"/>
              <a:t>unique</a:t>
            </a:r>
            <a:r>
              <a:rPr lang="hu-HU" sz="1600" dirty="0"/>
              <a:t>}</a:t>
            </a:r>
            <a:endParaRPr lang="en-US" sz="1600" dirty="0"/>
          </a:p>
        </p:txBody>
      </p:sp>
      <p:sp>
        <p:nvSpPr>
          <p:cNvPr id="48" name="Szövegdoboz 47">
            <a:extLst>
              <a:ext uri="{FF2B5EF4-FFF2-40B4-BE49-F238E27FC236}">
                <a16:creationId xmlns:a16="http://schemas.microsoft.com/office/drawing/2014/main" id="{C9DD6BAD-DB22-41B0-B1E8-EAECDC5DAAF6}"/>
              </a:ext>
            </a:extLst>
          </p:cNvPr>
          <p:cNvSpPr txBox="1"/>
          <p:nvPr/>
        </p:nvSpPr>
        <p:spPr>
          <a:xfrm>
            <a:off x="7101460" y="3202600"/>
            <a:ext cx="1043685" cy="338554"/>
          </a:xfrm>
          <a:prstGeom prst="rect">
            <a:avLst/>
          </a:prstGeom>
          <a:noFill/>
        </p:spPr>
        <p:txBody>
          <a:bodyPr wrap="square" rtlCol="0">
            <a:spAutoFit/>
          </a:bodyPr>
          <a:lstStyle/>
          <a:p>
            <a:r>
              <a:rPr lang="hu-HU" sz="1600" dirty="0"/>
              <a:t>- oktatók</a:t>
            </a:r>
            <a:endParaRPr lang="en-US" sz="1600" dirty="0"/>
          </a:p>
        </p:txBody>
      </p:sp>
    </p:spTree>
    <p:extLst>
      <p:ext uri="{BB962C8B-B14F-4D97-AF65-F5344CB8AC3E}">
        <p14:creationId xmlns:p14="http://schemas.microsoft.com/office/powerpoint/2010/main" val="426759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églalap 43">
            <a:extLst>
              <a:ext uri="{FF2B5EF4-FFF2-40B4-BE49-F238E27FC236}">
                <a16:creationId xmlns:a16="http://schemas.microsoft.com/office/drawing/2014/main" id="{3CAD0742-7CA2-471F-AED3-31BE20B22224}"/>
              </a:ext>
            </a:extLst>
          </p:cNvPr>
          <p:cNvSpPr/>
          <p:nvPr/>
        </p:nvSpPr>
        <p:spPr>
          <a:xfrm>
            <a:off x="628650" y="696654"/>
            <a:ext cx="7886700" cy="57098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Szövegdoboz 3">
            <a:extLst>
              <a:ext uri="{FF2B5EF4-FFF2-40B4-BE49-F238E27FC236}">
                <a16:creationId xmlns:a16="http://schemas.microsoft.com/office/drawing/2014/main" id="{59B42B93-A74C-42B9-8EB7-F1EEC3133BF7}"/>
              </a:ext>
            </a:extLst>
          </p:cNvPr>
          <p:cNvSpPr txBox="1"/>
          <p:nvPr/>
        </p:nvSpPr>
        <p:spPr>
          <a:xfrm>
            <a:off x="1729384" y="2403044"/>
            <a:ext cx="889619" cy="338554"/>
          </a:xfrm>
          <a:prstGeom prst="rect">
            <a:avLst/>
          </a:prstGeom>
          <a:noFill/>
        </p:spPr>
        <p:txBody>
          <a:bodyPr wrap="square" rtlCol="0">
            <a:spAutoFit/>
          </a:bodyPr>
          <a:lstStyle/>
          <a:p>
            <a:r>
              <a:rPr lang="hu-HU" sz="1600" dirty="0"/>
              <a:t>0 .. </a:t>
            </a:r>
            <a:r>
              <a:rPr lang="hu-HU" sz="1600" dirty="0" err="1"/>
              <a:t>max</a:t>
            </a:r>
            <a:endParaRPr lang="en-US" sz="1600" dirty="0"/>
          </a:p>
        </p:txBody>
      </p:sp>
      <p:cxnSp>
        <p:nvCxnSpPr>
          <p:cNvPr id="5" name="Egyenes összekötő nyíllal 4">
            <a:extLst>
              <a:ext uri="{FF2B5EF4-FFF2-40B4-BE49-F238E27FC236}">
                <a16:creationId xmlns:a16="http://schemas.microsoft.com/office/drawing/2014/main" id="{F79A00AF-363A-408F-B070-4EA447F86EB4}"/>
              </a:ext>
            </a:extLst>
          </p:cNvPr>
          <p:cNvCxnSpPr>
            <a:cxnSpLocks/>
            <a:stCxn id="19" idx="6"/>
            <a:endCxn id="15" idx="2"/>
          </p:cNvCxnSpPr>
          <p:nvPr/>
        </p:nvCxnSpPr>
        <p:spPr>
          <a:xfrm flipV="1">
            <a:off x="1887087" y="2785023"/>
            <a:ext cx="736701" cy="1454"/>
          </a:xfrm>
          <a:prstGeom prst="straightConnector1">
            <a:avLst/>
          </a:prstGeom>
          <a:ln w="19050">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Szövegdoboz 5">
            <a:extLst>
              <a:ext uri="{FF2B5EF4-FFF2-40B4-BE49-F238E27FC236}">
                <a16:creationId xmlns:a16="http://schemas.microsoft.com/office/drawing/2014/main" id="{1796B1CF-585B-479B-AD24-EA7B1900B5CA}"/>
              </a:ext>
            </a:extLst>
          </p:cNvPr>
          <p:cNvSpPr txBox="1"/>
          <p:nvPr/>
        </p:nvSpPr>
        <p:spPr>
          <a:xfrm>
            <a:off x="2470251" y="2486589"/>
            <a:ext cx="215444" cy="338554"/>
          </a:xfrm>
          <a:prstGeom prst="rect">
            <a:avLst/>
          </a:prstGeom>
          <a:noFill/>
        </p:spPr>
        <p:txBody>
          <a:bodyPr wrap="square" rtlCol="0">
            <a:spAutoFit/>
          </a:bodyPr>
          <a:lstStyle/>
          <a:p>
            <a:r>
              <a:rPr lang="hu-HU" sz="1600" dirty="0"/>
              <a:t>*</a:t>
            </a:r>
            <a:endParaRPr lang="en-US" sz="1600" dirty="0"/>
          </a:p>
        </p:txBody>
      </p:sp>
      <p:sp>
        <p:nvSpPr>
          <p:cNvPr id="7" name="Rectangle 9">
            <a:extLst>
              <a:ext uri="{FF2B5EF4-FFF2-40B4-BE49-F238E27FC236}">
                <a16:creationId xmlns:a16="http://schemas.microsoft.com/office/drawing/2014/main" id="{F580BA0E-010C-4CE2-834C-FA1E5D978BE8}"/>
              </a:ext>
            </a:extLst>
          </p:cNvPr>
          <p:cNvSpPr>
            <a:spLocks noChangeArrowheads="1"/>
          </p:cNvSpPr>
          <p:nvPr/>
        </p:nvSpPr>
        <p:spPr bwMode="auto">
          <a:xfrm>
            <a:off x="7467839" y="2619511"/>
            <a:ext cx="903301" cy="830997"/>
          </a:xfrm>
          <a:prstGeom prst="rect">
            <a:avLst/>
          </a:prstGeom>
          <a:solidFill>
            <a:srgbClr val="CCFFFF"/>
          </a:solidFill>
          <a:ln w="19050" cap="sq">
            <a:solidFill>
              <a:srgbClr val="00000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t>Oktató</a:t>
            </a:r>
          </a:p>
          <a:p>
            <a:r>
              <a:rPr lang="hu-HU" sz="1600" dirty="0"/>
              <a:t>…</a:t>
            </a:r>
          </a:p>
          <a:p>
            <a:r>
              <a:rPr lang="hu-HU" sz="1600" dirty="0"/>
              <a:t>…</a:t>
            </a:r>
          </a:p>
        </p:txBody>
      </p:sp>
      <p:cxnSp>
        <p:nvCxnSpPr>
          <p:cNvPr id="8" name="Egyenes összekötő nyíllal 7">
            <a:extLst>
              <a:ext uri="{FF2B5EF4-FFF2-40B4-BE49-F238E27FC236}">
                <a16:creationId xmlns:a16="http://schemas.microsoft.com/office/drawing/2014/main" id="{33306EFF-CB80-414C-A04F-97F4216B969C}"/>
              </a:ext>
            </a:extLst>
          </p:cNvPr>
          <p:cNvCxnSpPr>
            <a:cxnSpLocks/>
            <a:stCxn id="14" idx="2"/>
            <a:endCxn id="18" idx="6"/>
          </p:cNvCxnSpPr>
          <p:nvPr/>
        </p:nvCxnSpPr>
        <p:spPr>
          <a:xfrm flipH="1" flipV="1">
            <a:off x="6795748" y="2787353"/>
            <a:ext cx="598435" cy="661"/>
          </a:xfrm>
          <a:prstGeom prst="straightConnector1">
            <a:avLst/>
          </a:prstGeom>
          <a:ln w="19050">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Rectangle 9">
            <a:extLst>
              <a:ext uri="{FF2B5EF4-FFF2-40B4-BE49-F238E27FC236}">
                <a16:creationId xmlns:a16="http://schemas.microsoft.com/office/drawing/2014/main" id="{F8033CEC-1C5F-4014-9F1A-79DC344CA33B}"/>
              </a:ext>
            </a:extLst>
          </p:cNvPr>
          <p:cNvSpPr>
            <a:spLocks noChangeArrowheads="1"/>
          </p:cNvSpPr>
          <p:nvPr/>
        </p:nvSpPr>
        <p:spPr bwMode="auto">
          <a:xfrm>
            <a:off x="780545" y="2619511"/>
            <a:ext cx="1027705" cy="830997"/>
          </a:xfrm>
          <a:prstGeom prst="rect">
            <a:avLst/>
          </a:prstGeom>
          <a:solidFill>
            <a:srgbClr val="CCFFFF"/>
          </a:solidFill>
          <a:ln w="19050" cap="sq">
            <a:solidFill>
              <a:srgbClr val="00000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t>Hallgató</a:t>
            </a:r>
          </a:p>
          <a:p>
            <a:r>
              <a:rPr lang="hu-HU" sz="1600" dirty="0"/>
              <a:t>…</a:t>
            </a:r>
          </a:p>
          <a:p>
            <a:r>
              <a:rPr lang="hu-HU" sz="1600" dirty="0"/>
              <a:t>…</a:t>
            </a:r>
          </a:p>
        </p:txBody>
      </p:sp>
      <p:sp>
        <p:nvSpPr>
          <p:cNvPr id="10" name="Szövegdoboz 9">
            <a:extLst>
              <a:ext uri="{FF2B5EF4-FFF2-40B4-BE49-F238E27FC236}">
                <a16:creationId xmlns:a16="http://schemas.microsoft.com/office/drawing/2014/main" id="{C15AC5DB-7FAA-4BFC-A1C1-EA73CC307440}"/>
              </a:ext>
            </a:extLst>
          </p:cNvPr>
          <p:cNvSpPr txBox="1"/>
          <p:nvPr/>
        </p:nvSpPr>
        <p:spPr>
          <a:xfrm>
            <a:off x="1852183" y="2809453"/>
            <a:ext cx="744819" cy="338554"/>
          </a:xfrm>
          <a:prstGeom prst="rect">
            <a:avLst/>
          </a:prstGeom>
          <a:noFill/>
        </p:spPr>
        <p:txBody>
          <a:bodyPr wrap="none" rtlCol="0">
            <a:spAutoFit/>
          </a:bodyPr>
          <a:lstStyle/>
          <a:p>
            <a:r>
              <a:rPr lang="hu-HU" sz="1600" dirty="0"/>
              <a:t>felvesz</a:t>
            </a:r>
            <a:endParaRPr lang="en-US" sz="1600" dirty="0"/>
          </a:p>
        </p:txBody>
      </p:sp>
      <p:sp>
        <p:nvSpPr>
          <p:cNvPr id="11" name="Háromszög 10">
            <a:extLst>
              <a:ext uri="{FF2B5EF4-FFF2-40B4-BE49-F238E27FC236}">
                <a16:creationId xmlns:a16="http://schemas.microsoft.com/office/drawing/2014/main" id="{B43C89E8-4735-4A9A-8CE0-54440A0BC5A5}"/>
              </a:ext>
            </a:extLst>
          </p:cNvPr>
          <p:cNvSpPr/>
          <p:nvPr/>
        </p:nvSpPr>
        <p:spPr>
          <a:xfrm rot="5400000">
            <a:off x="2522341" y="2931600"/>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Háromszög 11">
            <a:extLst>
              <a:ext uri="{FF2B5EF4-FFF2-40B4-BE49-F238E27FC236}">
                <a16:creationId xmlns:a16="http://schemas.microsoft.com/office/drawing/2014/main" id="{EED409A3-DF18-4432-B23C-DCC12384EDFC}"/>
              </a:ext>
            </a:extLst>
          </p:cNvPr>
          <p:cNvSpPr/>
          <p:nvPr/>
        </p:nvSpPr>
        <p:spPr>
          <a:xfrm rot="16200000">
            <a:off x="6858649" y="2845333"/>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Szövegdoboz 12">
            <a:extLst>
              <a:ext uri="{FF2B5EF4-FFF2-40B4-BE49-F238E27FC236}">
                <a16:creationId xmlns:a16="http://schemas.microsoft.com/office/drawing/2014/main" id="{73F082CA-4560-4A8D-9EA7-7B10F0CF89CE}"/>
              </a:ext>
            </a:extLst>
          </p:cNvPr>
          <p:cNvSpPr txBox="1"/>
          <p:nvPr/>
        </p:nvSpPr>
        <p:spPr>
          <a:xfrm>
            <a:off x="6850657" y="2729351"/>
            <a:ext cx="489942" cy="338554"/>
          </a:xfrm>
          <a:prstGeom prst="rect">
            <a:avLst/>
          </a:prstGeom>
          <a:noFill/>
        </p:spPr>
        <p:txBody>
          <a:bodyPr wrap="none" rtlCol="0">
            <a:spAutoFit/>
          </a:bodyPr>
          <a:lstStyle/>
          <a:p>
            <a:r>
              <a:rPr lang="hu-HU" sz="1600" dirty="0"/>
              <a:t>tart</a:t>
            </a:r>
            <a:endParaRPr lang="en-US" sz="1600" dirty="0"/>
          </a:p>
        </p:txBody>
      </p:sp>
      <p:sp>
        <p:nvSpPr>
          <p:cNvPr id="14" name="Ellipszis 13">
            <a:extLst>
              <a:ext uri="{FF2B5EF4-FFF2-40B4-BE49-F238E27FC236}">
                <a16:creationId xmlns:a16="http://schemas.microsoft.com/office/drawing/2014/main" id="{3A9FFA71-D11A-49EC-8674-93409F5D897F}"/>
              </a:ext>
            </a:extLst>
          </p:cNvPr>
          <p:cNvSpPr/>
          <p:nvPr/>
        </p:nvSpPr>
        <p:spPr>
          <a:xfrm>
            <a:off x="7394183" y="2749717"/>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Ellipszis 14">
            <a:extLst>
              <a:ext uri="{FF2B5EF4-FFF2-40B4-BE49-F238E27FC236}">
                <a16:creationId xmlns:a16="http://schemas.microsoft.com/office/drawing/2014/main" id="{1635ED7A-01B8-44D3-86BF-A64A0D084400}"/>
              </a:ext>
            </a:extLst>
          </p:cNvPr>
          <p:cNvSpPr/>
          <p:nvPr/>
        </p:nvSpPr>
        <p:spPr>
          <a:xfrm>
            <a:off x="2623788" y="2746726"/>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Ellipszis 17">
            <a:extLst>
              <a:ext uri="{FF2B5EF4-FFF2-40B4-BE49-F238E27FC236}">
                <a16:creationId xmlns:a16="http://schemas.microsoft.com/office/drawing/2014/main" id="{7F183BBC-D4AE-43CC-83F7-7F41B940B2DF}"/>
              </a:ext>
            </a:extLst>
          </p:cNvPr>
          <p:cNvSpPr/>
          <p:nvPr/>
        </p:nvSpPr>
        <p:spPr>
          <a:xfrm>
            <a:off x="6727100" y="2749056"/>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Ellipszis 18">
            <a:extLst>
              <a:ext uri="{FF2B5EF4-FFF2-40B4-BE49-F238E27FC236}">
                <a16:creationId xmlns:a16="http://schemas.microsoft.com/office/drawing/2014/main" id="{55295424-073B-4FC3-B1FA-058C66137BE6}"/>
              </a:ext>
            </a:extLst>
          </p:cNvPr>
          <p:cNvSpPr/>
          <p:nvPr/>
        </p:nvSpPr>
        <p:spPr>
          <a:xfrm>
            <a:off x="1818439" y="2748180"/>
            <a:ext cx="68648" cy="76593"/>
          </a:xfrm>
          <a:prstGeom prst="ellipse">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Rectangle 9">
            <a:extLst>
              <a:ext uri="{FF2B5EF4-FFF2-40B4-BE49-F238E27FC236}">
                <a16:creationId xmlns:a16="http://schemas.microsoft.com/office/drawing/2014/main" id="{3EC7F226-C822-4CE8-B174-ABF6B0F8BC1E}"/>
              </a:ext>
            </a:extLst>
          </p:cNvPr>
          <p:cNvSpPr>
            <a:spLocks noChangeArrowheads="1"/>
          </p:cNvSpPr>
          <p:nvPr/>
        </p:nvSpPr>
        <p:spPr bwMode="auto">
          <a:xfrm>
            <a:off x="780545" y="2912038"/>
            <a:ext cx="1025489" cy="270084"/>
          </a:xfrm>
          <a:prstGeom prst="rect">
            <a:avLst/>
          </a:prstGeom>
          <a:noFill/>
          <a:ln w="19050" cap="sq">
            <a:solidFill>
              <a:srgbClr val="00000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sp>
        <p:nvSpPr>
          <p:cNvPr id="26" name="Rectangle 9">
            <a:extLst>
              <a:ext uri="{FF2B5EF4-FFF2-40B4-BE49-F238E27FC236}">
                <a16:creationId xmlns:a16="http://schemas.microsoft.com/office/drawing/2014/main" id="{F1386912-5ED8-4D27-846C-085DB0043880}"/>
              </a:ext>
            </a:extLst>
          </p:cNvPr>
          <p:cNvSpPr>
            <a:spLocks noChangeArrowheads="1"/>
          </p:cNvSpPr>
          <p:nvPr/>
        </p:nvSpPr>
        <p:spPr bwMode="auto">
          <a:xfrm>
            <a:off x="7467839" y="2922199"/>
            <a:ext cx="903301" cy="269893"/>
          </a:xfrm>
          <a:prstGeom prst="rect">
            <a:avLst/>
          </a:prstGeom>
          <a:noFill/>
          <a:ln w="19050" cap="sq">
            <a:solidFill>
              <a:srgbClr val="00000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sp>
        <p:nvSpPr>
          <p:cNvPr id="27" name="Szövegdoboz 26">
            <a:extLst>
              <a:ext uri="{FF2B5EF4-FFF2-40B4-BE49-F238E27FC236}">
                <a16:creationId xmlns:a16="http://schemas.microsoft.com/office/drawing/2014/main" id="{7CF64A91-DF0D-48A7-8F8D-981F3F1967E0}"/>
              </a:ext>
            </a:extLst>
          </p:cNvPr>
          <p:cNvSpPr txBox="1"/>
          <p:nvPr/>
        </p:nvSpPr>
        <p:spPr>
          <a:xfrm>
            <a:off x="6925634" y="2451778"/>
            <a:ext cx="588623" cy="338554"/>
          </a:xfrm>
          <a:prstGeom prst="rect">
            <a:avLst/>
          </a:prstGeom>
          <a:noFill/>
        </p:spPr>
        <p:txBody>
          <a:bodyPr wrap="none" rtlCol="0">
            <a:spAutoFit/>
          </a:bodyPr>
          <a:lstStyle/>
          <a:p>
            <a:r>
              <a:rPr lang="hu-HU" sz="1600" dirty="0"/>
              <a:t>0 .. 2</a:t>
            </a:r>
            <a:endParaRPr lang="en-US" sz="1600" dirty="0"/>
          </a:p>
        </p:txBody>
      </p:sp>
      <p:sp>
        <p:nvSpPr>
          <p:cNvPr id="28" name="Szövegdoboz 27">
            <a:extLst>
              <a:ext uri="{FF2B5EF4-FFF2-40B4-BE49-F238E27FC236}">
                <a16:creationId xmlns:a16="http://schemas.microsoft.com/office/drawing/2014/main" id="{70C4F8B5-09DE-456E-BBEE-3E127AFD9C3A}"/>
              </a:ext>
            </a:extLst>
          </p:cNvPr>
          <p:cNvSpPr txBox="1"/>
          <p:nvPr/>
        </p:nvSpPr>
        <p:spPr>
          <a:xfrm>
            <a:off x="6718275" y="2500988"/>
            <a:ext cx="215444" cy="338554"/>
          </a:xfrm>
          <a:prstGeom prst="rect">
            <a:avLst/>
          </a:prstGeom>
          <a:noFill/>
        </p:spPr>
        <p:txBody>
          <a:bodyPr wrap="square" rtlCol="0">
            <a:spAutoFit/>
          </a:bodyPr>
          <a:lstStyle/>
          <a:p>
            <a:r>
              <a:rPr lang="hu-HU" sz="1600" dirty="0"/>
              <a:t>*</a:t>
            </a:r>
            <a:endParaRPr lang="en-US" sz="1600" dirty="0"/>
          </a:p>
        </p:txBody>
      </p:sp>
      <p:sp>
        <p:nvSpPr>
          <p:cNvPr id="33" name="Rectangle 9">
            <a:extLst>
              <a:ext uri="{FF2B5EF4-FFF2-40B4-BE49-F238E27FC236}">
                <a16:creationId xmlns:a16="http://schemas.microsoft.com/office/drawing/2014/main" id="{F0EC7122-72EE-4CA5-B834-5A48DBEA71EA}"/>
              </a:ext>
            </a:extLst>
          </p:cNvPr>
          <p:cNvSpPr>
            <a:spLocks noChangeArrowheads="1"/>
          </p:cNvSpPr>
          <p:nvPr/>
        </p:nvSpPr>
        <p:spPr bwMode="auto">
          <a:xfrm>
            <a:off x="2690512" y="2413311"/>
            <a:ext cx="4051687" cy="1845580"/>
          </a:xfrm>
          <a:prstGeom prst="rect">
            <a:avLst/>
          </a:prstGeom>
          <a:solidFill>
            <a:srgbClr val="CCFFFF"/>
          </a:solidFill>
          <a:ln w="19050" cap="sq">
            <a:solidFill>
              <a:srgbClr val="00000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t>Kurzus</a:t>
            </a:r>
          </a:p>
          <a:p>
            <a:r>
              <a:rPr lang="hu-HU" sz="1600" dirty="0"/>
              <a:t> - </a:t>
            </a:r>
            <a:r>
              <a:rPr lang="hu-HU" sz="1600" dirty="0" err="1"/>
              <a:t>max</a:t>
            </a:r>
            <a:r>
              <a:rPr lang="hu-HU" sz="1600" dirty="0"/>
              <a:t> : int</a:t>
            </a:r>
          </a:p>
          <a:p>
            <a:r>
              <a:rPr lang="hu-HU" sz="1600" dirty="0"/>
              <a:t> - hallgatók : </a:t>
            </a:r>
            <a:r>
              <a:rPr lang="hu-HU" sz="1600" dirty="0">
                <a:ea typeface="Verdana" panose="020B0604030504040204" pitchFamily="34" charset="0"/>
                <a:cs typeface="Courier New" panose="02070309020205020404" pitchFamily="49" charset="0"/>
              </a:rPr>
              <a:t>map&lt;Hallgató, Osztályzat&gt;</a:t>
            </a:r>
            <a:r>
              <a:rPr lang="hu-HU" sz="1600" dirty="0"/>
              <a:t> </a:t>
            </a:r>
          </a:p>
          <a:p>
            <a:r>
              <a:rPr lang="hu-HU" sz="1600" dirty="0"/>
              <a:t> - oktatók : Oktató[ ]</a:t>
            </a:r>
          </a:p>
          <a:p>
            <a:r>
              <a:rPr lang="hu-HU" sz="1600" dirty="0"/>
              <a:t>…</a:t>
            </a:r>
          </a:p>
          <a:p>
            <a:r>
              <a:rPr lang="hu-HU" sz="1600" dirty="0"/>
              <a:t>+ Értékel(</a:t>
            </a:r>
            <a:r>
              <a:rPr lang="hu-HU" sz="1600" dirty="0" err="1"/>
              <a:t>s:Hallgató</a:t>
            </a:r>
            <a:r>
              <a:rPr lang="hu-HU" sz="1600" dirty="0"/>
              <a:t>, m:int</a:t>
            </a:r>
            <a:r>
              <a:rPr lang="hu-HU" sz="1600" dirty="0">
                <a:solidFill>
                  <a:srgbClr val="0070C0"/>
                </a:solidFill>
              </a:rPr>
              <a:t>, t:Oktató, </a:t>
            </a:r>
            <a:r>
              <a:rPr lang="hu-HU" sz="1600" dirty="0" err="1">
                <a:solidFill>
                  <a:srgbClr val="0070C0"/>
                </a:solidFill>
              </a:rPr>
              <a:t>id:string</a:t>
            </a:r>
            <a:r>
              <a:rPr lang="hu-HU" sz="1600" dirty="0"/>
              <a:t>)</a:t>
            </a:r>
          </a:p>
          <a:p>
            <a:r>
              <a:rPr lang="hu-HU" sz="1600" dirty="0"/>
              <a:t>+ </a:t>
            </a:r>
            <a:r>
              <a:rPr lang="hu-HU" sz="1600" dirty="0" err="1"/>
              <a:t>GetJegy</a:t>
            </a:r>
            <a:r>
              <a:rPr lang="hu-HU" sz="1600" dirty="0"/>
              <a:t>(</a:t>
            </a:r>
            <a:r>
              <a:rPr lang="hu-HU" sz="1600" dirty="0" err="1"/>
              <a:t>s:Hallgató</a:t>
            </a:r>
            <a:r>
              <a:rPr lang="hu-HU" sz="1600" dirty="0"/>
              <a:t>, </a:t>
            </a:r>
            <a:r>
              <a:rPr lang="hu-HU" sz="1600" dirty="0">
                <a:solidFill>
                  <a:srgbClr val="0070C0"/>
                </a:solidFill>
              </a:rPr>
              <a:t>p:Személy, </a:t>
            </a:r>
            <a:r>
              <a:rPr lang="hu-HU" sz="1600" dirty="0" err="1">
                <a:solidFill>
                  <a:srgbClr val="0070C0"/>
                </a:solidFill>
              </a:rPr>
              <a:t>id:string</a:t>
            </a:r>
            <a:r>
              <a:rPr lang="hu-HU" sz="1600" dirty="0"/>
              <a:t>) : int </a:t>
            </a:r>
          </a:p>
        </p:txBody>
      </p:sp>
      <p:sp>
        <p:nvSpPr>
          <p:cNvPr id="34" name="Rectangle 9">
            <a:extLst>
              <a:ext uri="{FF2B5EF4-FFF2-40B4-BE49-F238E27FC236}">
                <a16:creationId xmlns:a16="http://schemas.microsoft.com/office/drawing/2014/main" id="{33667B4B-3427-4FAF-AB34-13CF9FE4FD2C}"/>
              </a:ext>
            </a:extLst>
          </p:cNvPr>
          <p:cNvSpPr>
            <a:spLocks noChangeArrowheads="1"/>
          </p:cNvSpPr>
          <p:nvPr/>
        </p:nvSpPr>
        <p:spPr bwMode="auto">
          <a:xfrm>
            <a:off x="2692179" y="2725509"/>
            <a:ext cx="4049985" cy="736274"/>
          </a:xfrm>
          <a:prstGeom prst="rect">
            <a:avLst/>
          </a:prstGeom>
          <a:noFill/>
          <a:ln w="19050" cap="sq">
            <a:solidFill>
              <a:srgbClr val="00000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600" dirty="0"/>
          </a:p>
        </p:txBody>
      </p:sp>
      <p:cxnSp>
        <p:nvCxnSpPr>
          <p:cNvPr id="35" name="Összekötő: szögletes 34">
            <a:extLst>
              <a:ext uri="{FF2B5EF4-FFF2-40B4-BE49-F238E27FC236}">
                <a16:creationId xmlns:a16="http://schemas.microsoft.com/office/drawing/2014/main" id="{3E5A7339-850E-4152-9305-3BBC064DF144}"/>
              </a:ext>
            </a:extLst>
          </p:cNvPr>
          <p:cNvCxnSpPr>
            <a:cxnSpLocks/>
            <a:stCxn id="10" idx="2"/>
            <a:endCxn id="13" idx="2"/>
          </p:cNvCxnSpPr>
          <p:nvPr/>
        </p:nvCxnSpPr>
        <p:spPr>
          <a:xfrm rot="5400000" flipH="1" flipV="1">
            <a:off x="4620059" y="672438"/>
            <a:ext cx="80102" cy="4871035"/>
          </a:xfrm>
          <a:prstGeom prst="bentConnector3">
            <a:avLst>
              <a:gd name="adj1" fmla="val -1815544"/>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Szövegdoboz 37">
            <a:extLst>
              <a:ext uri="{FF2B5EF4-FFF2-40B4-BE49-F238E27FC236}">
                <a16:creationId xmlns:a16="http://schemas.microsoft.com/office/drawing/2014/main" id="{C0ADCE2F-A79C-4E38-9E1D-5EEC9FB64DFF}"/>
              </a:ext>
            </a:extLst>
          </p:cNvPr>
          <p:cNvSpPr txBox="1"/>
          <p:nvPr/>
        </p:nvSpPr>
        <p:spPr>
          <a:xfrm>
            <a:off x="6522501" y="4557061"/>
            <a:ext cx="1050594" cy="338554"/>
          </a:xfrm>
          <a:prstGeom prst="rect">
            <a:avLst/>
          </a:prstGeom>
          <a:noFill/>
        </p:spPr>
        <p:txBody>
          <a:bodyPr wrap="square" rtlCol="0">
            <a:spAutoFit/>
          </a:bodyPr>
          <a:lstStyle/>
          <a:p>
            <a:r>
              <a:rPr lang="hu-HU" sz="1600" dirty="0"/>
              <a:t>{</a:t>
            </a:r>
            <a:r>
              <a:rPr lang="hu-HU" sz="1600" dirty="0" err="1"/>
              <a:t>implies</a:t>
            </a:r>
            <a:r>
              <a:rPr lang="hu-HU" sz="1600" dirty="0"/>
              <a:t>}</a:t>
            </a:r>
            <a:endParaRPr lang="en-US" sz="1600" dirty="0"/>
          </a:p>
        </p:txBody>
      </p:sp>
      <p:sp>
        <p:nvSpPr>
          <p:cNvPr id="36" name="Élőláb helye 35">
            <a:extLst>
              <a:ext uri="{FF2B5EF4-FFF2-40B4-BE49-F238E27FC236}">
                <a16:creationId xmlns:a16="http://schemas.microsoft.com/office/drawing/2014/main" id="{5DF66435-4DE6-4EA4-AB12-D813A4D57687}"/>
              </a:ext>
            </a:extLst>
          </p:cNvPr>
          <p:cNvSpPr>
            <a:spLocks noGrp="1"/>
          </p:cNvSpPr>
          <p:nvPr>
            <p:ph type="ftr" sz="quarter" idx="11"/>
          </p:nvPr>
        </p:nvSpPr>
        <p:spPr>
          <a:xfrm>
            <a:off x="3184593" y="6356351"/>
            <a:ext cx="3086100" cy="365125"/>
          </a:xfrm>
        </p:spPr>
        <p:txBody>
          <a:bodyPr/>
          <a:lstStyle/>
          <a:p>
            <a:r>
              <a:rPr lang="hu-HU"/>
              <a:t>Gregorics Tibor: Objektumelvű programozás</a:t>
            </a:r>
            <a:endParaRPr lang="en-US"/>
          </a:p>
        </p:txBody>
      </p:sp>
      <p:sp>
        <p:nvSpPr>
          <p:cNvPr id="39" name="Dia számának helye 38">
            <a:extLst>
              <a:ext uri="{FF2B5EF4-FFF2-40B4-BE49-F238E27FC236}">
                <a16:creationId xmlns:a16="http://schemas.microsoft.com/office/drawing/2014/main" id="{90EADC69-0582-43C1-9C18-9EDC579AA5EE}"/>
              </a:ext>
            </a:extLst>
          </p:cNvPr>
          <p:cNvSpPr>
            <a:spLocks noGrp="1"/>
          </p:cNvSpPr>
          <p:nvPr>
            <p:ph type="sldNum" sz="quarter" idx="12"/>
          </p:nvPr>
        </p:nvSpPr>
        <p:spPr/>
        <p:txBody>
          <a:bodyPr/>
          <a:lstStyle/>
          <a:p>
            <a:fld id="{34CCF796-8293-4D3B-ADCC-894381A97A1C}" type="slidenum">
              <a:rPr lang="en-US" smtClean="0"/>
              <a:t>14</a:t>
            </a:fld>
            <a:endParaRPr lang="en-US"/>
          </a:p>
        </p:txBody>
      </p:sp>
      <p:sp>
        <p:nvSpPr>
          <p:cNvPr id="41" name="Cím 1">
            <a:extLst>
              <a:ext uri="{FF2B5EF4-FFF2-40B4-BE49-F238E27FC236}">
                <a16:creationId xmlns:a16="http://schemas.microsoft.com/office/drawing/2014/main" id="{19CA7FAF-574D-405E-AD5D-4631B64C4FFA}"/>
              </a:ext>
            </a:extLst>
          </p:cNvPr>
          <p:cNvSpPr txBox="1">
            <a:spLocks/>
          </p:cNvSpPr>
          <p:nvPr/>
        </p:nvSpPr>
        <p:spPr>
          <a:xfrm>
            <a:off x="628650" y="35677"/>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Kurzusok nyilvántartása</a:t>
            </a:r>
            <a:endParaRPr lang="en-US" dirty="0"/>
          </a:p>
        </p:txBody>
      </p:sp>
      <p:sp>
        <p:nvSpPr>
          <p:cNvPr id="42" name="Rectangle 9">
            <a:extLst>
              <a:ext uri="{FF2B5EF4-FFF2-40B4-BE49-F238E27FC236}">
                <a16:creationId xmlns:a16="http://schemas.microsoft.com/office/drawing/2014/main" id="{4F45D5CA-4B08-4F35-9E17-911D77D4F1E2}"/>
              </a:ext>
            </a:extLst>
          </p:cNvPr>
          <p:cNvSpPr>
            <a:spLocks noChangeArrowheads="1"/>
          </p:cNvSpPr>
          <p:nvPr/>
        </p:nvSpPr>
        <p:spPr bwMode="auto">
          <a:xfrm>
            <a:off x="4082600" y="869361"/>
            <a:ext cx="1250678" cy="841185"/>
          </a:xfrm>
          <a:prstGeom prst="rect">
            <a:avLst/>
          </a:prstGeom>
          <a:solidFill>
            <a:srgbClr val="CCFFFF"/>
          </a:solidFill>
          <a:ln w="19050" cap="sq">
            <a:solidFill>
              <a:srgbClr val="0070C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b="1" dirty="0">
                <a:solidFill>
                  <a:srgbClr val="0070C0"/>
                </a:solidFill>
              </a:rPr>
              <a:t>Személy</a:t>
            </a:r>
          </a:p>
          <a:p>
            <a:r>
              <a:rPr lang="hu-HU" sz="1600" b="1" dirty="0">
                <a:solidFill>
                  <a:srgbClr val="0070C0"/>
                </a:solidFill>
              </a:rPr>
              <a:t>- </a:t>
            </a:r>
            <a:r>
              <a:rPr lang="hu-HU" sz="1600" dirty="0" err="1">
                <a:solidFill>
                  <a:srgbClr val="0070C0"/>
                </a:solidFill>
              </a:rPr>
              <a:t>id</a:t>
            </a:r>
            <a:r>
              <a:rPr lang="hu-HU" sz="1600" dirty="0">
                <a:solidFill>
                  <a:srgbClr val="0070C0"/>
                </a:solidFill>
              </a:rPr>
              <a:t> : </a:t>
            </a:r>
            <a:r>
              <a:rPr lang="hu-HU" sz="1600" dirty="0" err="1">
                <a:solidFill>
                  <a:srgbClr val="0070C0"/>
                </a:solidFill>
              </a:rPr>
              <a:t>string</a:t>
            </a:r>
            <a:endParaRPr lang="hu-HU" sz="1600" dirty="0">
              <a:solidFill>
                <a:srgbClr val="0070C0"/>
              </a:solidFill>
            </a:endParaRPr>
          </a:p>
        </p:txBody>
      </p:sp>
      <p:sp>
        <p:nvSpPr>
          <p:cNvPr id="45" name="Rectangle 9">
            <a:extLst>
              <a:ext uri="{FF2B5EF4-FFF2-40B4-BE49-F238E27FC236}">
                <a16:creationId xmlns:a16="http://schemas.microsoft.com/office/drawing/2014/main" id="{FBAC747E-B8C8-4C77-923A-E851735F5EDF}"/>
              </a:ext>
            </a:extLst>
          </p:cNvPr>
          <p:cNvSpPr>
            <a:spLocks noChangeArrowheads="1"/>
          </p:cNvSpPr>
          <p:nvPr/>
        </p:nvSpPr>
        <p:spPr bwMode="auto">
          <a:xfrm>
            <a:off x="4082599" y="1212766"/>
            <a:ext cx="1250678" cy="242348"/>
          </a:xfrm>
          <a:prstGeom prst="rect">
            <a:avLst/>
          </a:prstGeom>
          <a:noFill/>
          <a:ln w="19050" cap="sq">
            <a:solidFill>
              <a:srgbClr val="0070C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050" dirty="0"/>
          </a:p>
        </p:txBody>
      </p:sp>
      <p:cxnSp>
        <p:nvCxnSpPr>
          <p:cNvPr id="46" name="Összekötő: szögletes 45">
            <a:extLst>
              <a:ext uri="{FF2B5EF4-FFF2-40B4-BE49-F238E27FC236}">
                <a16:creationId xmlns:a16="http://schemas.microsoft.com/office/drawing/2014/main" id="{A1BFC3DE-2484-4813-9C3F-2B63F972B8B0}"/>
              </a:ext>
            </a:extLst>
          </p:cNvPr>
          <p:cNvCxnSpPr>
            <a:cxnSpLocks/>
            <a:stCxn id="9" idx="0"/>
            <a:endCxn id="48" idx="3"/>
          </p:cNvCxnSpPr>
          <p:nvPr/>
        </p:nvCxnSpPr>
        <p:spPr>
          <a:xfrm rot="5400000" flipH="1" flipV="1">
            <a:off x="2668309" y="579882"/>
            <a:ext cx="665719" cy="3413541"/>
          </a:xfrm>
          <a:prstGeom prst="bentConnector3">
            <a:avLst>
              <a:gd name="adj1" fmla="val 50000"/>
            </a:avLst>
          </a:prstGeom>
          <a:ln w="19050">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47" name="Összekötő: szögletes 46">
            <a:extLst>
              <a:ext uri="{FF2B5EF4-FFF2-40B4-BE49-F238E27FC236}">
                <a16:creationId xmlns:a16="http://schemas.microsoft.com/office/drawing/2014/main" id="{6DF2C7A9-2522-46D8-9AD4-2E2FD3B1F5AD}"/>
              </a:ext>
            </a:extLst>
          </p:cNvPr>
          <p:cNvCxnSpPr>
            <a:cxnSpLocks/>
            <a:stCxn id="7" idx="0"/>
            <a:endCxn id="48" idx="3"/>
          </p:cNvCxnSpPr>
          <p:nvPr/>
        </p:nvCxnSpPr>
        <p:spPr>
          <a:xfrm rot="16200000" flipV="1">
            <a:off x="5980856" y="680876"/>
            <a:ext cx="665719" cy="3211551"/>
          </a:xfrm>
          <a:prstGeom prst="bentConnector3">
            <a:avLst/>
          </a:prstGeom>
          <a:ln w="1905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48" name="Háromszög 47">
            <a:extLst>
              <a:ext uri="{FF2B5EF4-FFF2-40B4-BE49-F238E27FC236}">
                <a16:creationId xmlns:a16="http://schemas.microsoft.com/office/drawing/2014/main" id="{36513BA0-44BF-4452-96B1-3086037F76B7}"/>
              </a:ext>
            </a:extLst>
          </p:cNvPr>
          <p:cNvSpPr/>
          <p:nvPr/>
        </p:nvSpPr>
        <p:spPr>
          <a:xfrm>
            <a:off x="4584551" y="1711443"/>
            <a:ext cx="246775" cy="242349"/>
          </a:xfrm>
          <a:prstGeom prst="triangle">
            <a:avLst/>
          </a:prstGeom>
          <a:solidFill>
            <a:srgbClr val="CCFFFF"/>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Rectangle 9">
            <a:extLst>
              <a:ext uri="{FF2B5EF4-FFF2-40B4-BE49-F238E27FC236}">
                <a16:creationId xmlns:a16="http://schemas.microsoft.com/office/drawing/2014/main" id="{A33B23AB-8434-4BA2-96BE-F0D8257DDBC3}"/>
              </a:ext>
            </a:extLst>
          </p:cNvPr>
          <p:cNvSpPr>
            <a:spLocks noChangeArrowheads="1"/>
          </p:cNvSpPr>
          <p:nvPr/>
        </p:nvSpPr>
        <p:spPr bwMode="auto">
          <a:xfrm>
            <a:off x="2977289" y="4943007"/>
            <a:ext cx="3453541" cy="1388937"/>
          </a:xfrm>
          <a:prstGeom prst="rect">
            <a:avLst/>
          </a:prstGeom>
          <a:solidFill>
            <a:srgbClr val="CCFFFF"/>
          </a:solidFill>
          <a:ln w="19050" cap="sq">
            <a:solidFill>
              <a:srgbClr val="0070C0"/>
            </a:solidFill>
            <a:prstDash val="solid"/>
            <a:miter lim="800000"/>
            <a:headEnd/>
            <a:tailEnd/>
          </a:ln>
          <a:effectLst/>
        </p:spPr>
        <p:txBody>
          <a:bodyPr vert="horz" wrap="square" lIns="68580" tIns="34290" rIns="68580" bIns="34290" numCol="1" anchor="t" anchorCtr="0" compatLnSpc="1">
            <a:prstTxWarp prst="textNoShape">
              <a:avLst/>
            </a:prstTxWarp>
          </a:bodyPr>
          <a:lstStyle/>
          <a:p>
            <a:pPr algn="ctr"/>
            <a:r>
              <a:rPr lang="hu-HU" sz="1600" dirty="0">
                <a:solidFill>
                  <a:srgbClr val="0070C0"/>
                </a:solidFill>
              </a:rPr>
              <a:t>&lt;&lt;</a:t>
            </a:r>
            <a:r>
              <a:rPr lang="hu-HU" sz="1600" dirty="0" err="1">
                <a:solidFill>
                  <a:srgbClr val="0070C0"/>
                </a:solidFill>
              </a:rPr>
              <a:t>singleton</a:t>
            </a:r>
            <a:r>
              <a:rPr lang="hu-HU" sz="1600" dirty="0">
                <a:solidFill>
                  <a:srgbClr val="0070C0"/>
                </a:solidFill>
              </a:rPr>
              <a:t>&gt;&gt;</a:t>
            </a:r>
          </a:p>
          <a:p>
            <a:pPr algn="ctr"/>
            <a:r>
              <a:rPr lang="hu-HU" b="1" dirty="0">
                <a:solidFill>
                  <a:srgbClr val="0070C0"/>
                </a:solidFill>
              </a:rPr>
              <a:t>Központ</a:t>
            </a:r>
          </a:p>
          <a:p>
            <a:r>
              <a:rPr lang="hu-HU" sz="1600" dirty="0">
                <a:solidFill>
                  <a:srgbClr val="0070C0"/>
                </a:solidFill>
              </a:rPr>
              <a:t>+ tábla : map[</a:t>
            </a:r>
            <a:r>
              <a:rPr lang="hu-HU" sz="1600" dirty="0" err="1">
                <a:solidFill>
                  <a:srgbClr val="0070C0"/>
                </a:solidFill>
              </a:rPr>
              <a:t>string</a:t>
            </a:r>
            <a:r>
              <a:rPr lang="hu-HU" sz="1600" dirty="0">
                <a:solidFill>
                  <a:srgbClr val="0070C0"/>
                </a:solidFill>
              </a:rPr>
              <a:t>, Személy]</a:t>
            </a:r>
          </a:p>
          <a:p>
            <a:r>
              <a:rPr lang="hu-HU" sz="1600" dirty="0">
                <a:solidFill>
                  <a:srgbClr val="0070C0"/>
                </a:solidFill>
              </a:rPr>
              <a:t>+ Regisztrál(</a:t>
            </a:r>
            <a:r>
              <a:rPr lang="hu-HU" sz="1600" dirty="0" err="1">
                <a:solidFill>
                  <a:srgbClr val="0070C0"/>
                </a:solidFill>
              </a:rPr>
              <a:t>p:Személy</a:t>
            </a:r>
            <a:r>
              <a:rPr lang="hu-HU" sz="1600" dirty="0">
                <a:solidFill>
                  <a:srgbClr val="0070C0"/>
                </a:solidFill>
              </a:rPr>
              <a:t>) : </a:t>
            </a:r>
            <a:r>
              <a:rPr lang="hu-HU" sz="1600" dirty="0" err="1">
                <a:solidFill>
                  <a:srgbClr val="0070C0"/>
                </a:solidFill>
              </a:rPr>
              <a:t>string</a:t>
            </a:r>
            <a:endParaRPr lang="hu-HU" sz="1600" dirty="0">
              <a:solidFill>
                <a:srgbClr val="0070C0"/>
              </a:solidFill>
            </a:endParaRPr>
          </a:p>
          <a:p>
            <a:r>
              <a:rPr lang="hu-HU" sz="1600" dirty="0">
                <a:solidFill>
                  <a:srgbClr val="0070C0"/>
                </a:solidFill>
              </a:rPr>
              <a:t>+ Hitelesít(</a:t>
            </a:r>
            <a:r>
              <a:rPr lang="hu-HU" sz="1600" dirty="0" err="1">
                <a:solidFill>
                  <a:srgbClr val="0070C0"/>
                </a:solidFill>
              </a:rPr>
              <a:t>p:Személy</a:t>
            </a:r>
            <a:r>
              <a:rPr lang="hu-HU" sz="1600" dirty="0">
                <a:solidFill>
                  <a:srgbClr val="0070C0"/>
                </a:solidFill>
              </a:rPr>
              <a:t>, </a:t>
            </a:r>
            <a:r>
              <a:rPr lang="hu-HU" sz="1600" dirty="0" err="1">
                <a:solidFill>
                  <a:srgbClr val="0070C0"/>
                </a:solidFill>
              </a:rPr>
              <a:t>id:string</a:t>
            </a:r>
            <a:r>
              <a:rPr lang="hu-HU" sz="1600" dirty="0">
                <a:solidFill>
                  <a:srgbClr val="0070C0"/>
                </a:solidFill>
              </a:rPr>
              <a:t>) : </a:t>
            </a:r>
            <a:r>
              <a:rPr lang="hu-HU" sz="1600" dirty="0" err="1">
                <a:solidFill>
                  <a:srgbClr val="0070C0"/>
                </a:solidFill>
              </a:rPr>
              <a:t>bool</a:t>
            </a:r>
            <a:endParaRPr lang="hu-HU" sz="1600" dirty="0">
              <a:solidFill>
                <a:srgbClr val="0070C0"/>
              </a:solidFill>
            </a:endParaRPr>
          </a:p>
        </p:txBody>
      </p:sp>
      <p:sp>
        <p:nvSpPr>
          <p:cNvPr id="51" name="Rectangle 9">
            <a:extLst>
              <a:ext uri="{FF2B5EF4-FFF2-40B4-BE49-F238E27FC236}">
                <a16:creationId xmlns:a16="http://schemas.microsoft.com/office/drawing/2014/main" id="{9D26EA7D-1DB1-46EB-B55A-52FD02C90FDF}"/>
              </a:ext>
            </a:extLst>
          </p:cNvPr>
          <p:cNvSpPr>
            <a:spLocks noChangeArrowheads="1"/>
          </p:cNvSpPr>
          <p:nvPr/>
        </p:nvSpPr>
        <p:spPr bwMode="auto">
          <a:xfrm>
            <a:off x="2977289" y="5500055"/>
            <a:ext cx="3453541" cy="262325"/>
          </a:xfrm>
          <a:prstGeom prst="rect">
            <a:avLst/>
          </a:prstGeom>
          <a:noFill/>
          <a:ln w="19050" cap="sq">
            <a:solidFill>
              <a:srgbClr val="0070C0"/>
            </a:solidFill>
            <a:prstDash val="solid"/>
            <a:miter lim="800000"/>
            <a:headEnd/>
            <a:tailEnd/>
          </a:ln>
          <a:effectLst/>
        </p:spPr>
        <p:txBody>
          <a:bodyPr vert="horz" wrap="square" lIns="68580" tIns="34290" rIns="68580" bIns="34290" numCol="1" anchor="ctr" anchorCtr="0" compatLnSpc="1">
            <a:prstTxWarp prst="textNoShape">
              <a:avLst/>
            </a:prstTxWarp>
          </a:bodyPr>
          <a:lstStyle/>
          <a:p>
            <a:endParaRPr lang="hu-HU" sz="1050" dirty="0"/>
          </a:p>
        </p:txBody>
      </p:sp>
      <p:cxnSp>
        <p:nvCxnSpPr>
          <p:cNvPr id="52" name="Összekötő: szögletes 51">
            <a:extLst>
              <a:ext uri="{FF2B5EF4-FFF2-40B4-BE49-F238E27FC236}">
                <a16:creationId xmlns:a16="http://schemas.microsoft.com/office/drawing/2014/main" id="{7541844D-46DC-43C8-A875-C4A774E5E69F}"/>
              </a:ext>
            </a:extLst>
          </p:cNvPr>
          <p:cNvCxnSpPr>
            <a:cxnSpLocks/>
            <a:stCxn id="7" idx="2"/>
            <a:endCxn id="51" idx="3"/>
          </p:cNvCxnSpPr>
          <p:nvPr/>
        </p:nvCxnSpPr>
        <p:spPr>
          <a:xfrm rot="5400000">
            <a:off x="6084805" y="3796533"/>
            <a:ext cx="2180710" cy="1488660"/>
          </a:xfrm>
          <a:prstGeom prst="bentConnector2">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Összekötő: szögletes 52">
            <a:extLst>
              <a:ext uri="{FF2B5EF4-FFF2-40B4-BE49-F238E27FC236}">
                <a16:creationId xmlns:a16="http://schemas.microsoft.com/office/drawing/2014/main" id="{B80A1E00-27AC-4F17-B449-8548CF172E74}"/>
              </a:ext>
            </a:extLst>
          </p:cNvPr>
          <p:cNvCxnSpPr>
            <a:cxnSpLocks/>
            <a:stCxn id="9" idx="2"/>
            <a:endCxn id="51" idx="1"/>
          </p:cNvCxnSpPr>
          <p:nvPr/>
        </p:nvCxnSpPr>
        <p:spPr>
          <a:xfrm rot="16200000" flipH="1">
            <a:off x="1045488" y="3699417"/>
            <a:ext cx="2180710" cy="1682891"/>
          </a:xfrm>
          <a:prstGeom prst="bentConnector2">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Egyenes összekötő nyíllal 53">
            <a:extLst>
              <a:ext uri="{FF2B5EF4-FFF2-40B4-BE49-F238E27FC236}">
                <a16:creationId xmlns:a16="http://schemas.microsoft.com/office/drawing/2014/main" id="{A19BC5CE-8606-41AF-A75B-03386470B9A3}"/>
              </a:ext>
            </a:extLst>
          </p:cNvPr>
          <p:cNvCxnSpPr>
            <a:cxnSpLocks/>
            <a:stCxn id="50" idx="0"/>
            <a:endCxn id="33" idx="2"/>
          </p:cNvCxnSpPr>
          <p:nvPr/>
        </p:nvCxnSpPr>
        <p:spPr>
          <a:xfrm flipV="1">
            <a:off x="4704060" y="4258891"/>
            <a:ext cx="12296" cy="684116"/>
          </a:xfrm>
          <a:prstGeom prst="straightConnector1">
            <a:avLst/>
          </a:prstGeom>
          <a:ln w="19050">
            <a:solidFill>
              <a:srgbClr val="0070C0"/>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Szövegdoboz 54">
            <a:extLst>
              <a:ext uri="{FF2B5EF4-FFF2-40B4-BE49-F238E27FC236}">
                <a16:creationId xmlns:a16="http://schemas.microsoft.com/office/drawing/2014/main" id="{2202D48C-9E76-4ECF-B4D0-EFE4FC716C4A}"/>
              </a:ext>
            </a:extLst>
          </p:cNvPr>
          <p:cNvSpPr txBox="1"/>
          <p:nvPr/>
        </p:nvSpPr>
        <p:spPr>
          <a:xfrm>
            <a:off x="4680506" y="4608988"/>
            <a:ext cx="958596" cy="338554"/>
          </a:xfrm>
          <a:prstGeom prst="rect">
            <a:avLst/>
          </a:prstGeom>
          <a:noFill/>
        </p:spPr>
        <p:txBody>
          <a:bodyPr wrap="none" rtlCol="0">
            <a:spAutoFit/>
          </a:bodyPr>
          <a:lstStyle/>
          <a:p>
            <a:r>
              <a:rPr lang="hu-HU" sz="1600" dirty="0">
                <a:solidFill>
                  <a:srgbClr val="0070C0"/>
                </a:solidFill>
              </a:rPr>
              <a:t>- központ</a:t>
            </a:r>
            <a:endParaRPr lang="en-US" sz="1600" dirty="0">
              <a:solidFill>
                <a:srgbClr val="0070C0"/>
              </a:solidFill>
            </a:endParaRPr>
          </a:p>
        </p:txBody>
      </p:sp>
      <p:sp>
        <p:nvSpPr>
          <p:cNvPr id="56" name="Szövegdoboz 55">
            <a:extLst>
              <a:ext uri="{FF2B5EF4-FFF2-40B4-BE49-F238E27FC236}">
                <a16:creationId xmlns:a16="http://schemas.microsoft.com/office/drawing/2014/main" id="{DF449808-F05A-43F8-9C53-E6F241C825AC}"/>
              </a:ext>
            </a:extLst>
          </p:cNvPr>
          <p:cNvSpPr txBox="1"/>
          <p:nvPr/>
        </p:nvSpPr>
        <p:spPr>
          <a:xfrm>
            <a:off x="6430831" y="5339654"/>
            <a:ext cx="958596" cy="338554"/>
          </a:xfrm>
          <a:prstGeom prst="rect">
            <a:avLst/>
          </a:prstGeom>
          <a:noFill/>
        </p:spPr>
        <p:txBody>
          <a:bodyPr wrap="none" rtlCol="0">
            <a:spAutoFit/>
          </a:bodyPr>
          <a:lstStyle/>
          <a:p>
            <a:r>
              <a:rPr lang="hu-HU" sz="1600" dirty="0">
                <a:solidFill>
                  <a:srgbClr val="0070C0"/>
                </a:solidFill>
              </a:rPr>
              <a:t>- központ</a:t>
            </a:r>
            <a:endParaRPr lang="en-US" sz="1600" dirty="0">
              <a:solidFill>
                <a:srgbClr val="0070C0"/>
              </a:solidFill>
            </a:endParaRPr>
          </a:p>
        </p:txBody>
      </p:sp>
      <p:sp>
        <p:nvSpPr>
          <p:cNvPr id="57" name="Szövegdoboz 56">
            <a:extLst>
              <a:ext uri="{FF2B5EF4-FFF2-40B4-BE49-F238E27FC236}">
                <a16:creationId xmlns:a16="http://schemas.microsoft.com/office/drawing/2014/main" id="{5B077F4C-2C9B-463D-B18A-114475B6F76B}"/>
              </a:ext>
            </a:extLst>
          </p:cNvPr>
          <p:cNvSpPr txBox="1"/>
          <p:nvPr/>
        </p:nvSpPr>
        <p:spPr>
          <a:xfrm>
            <a:off x="1999238" y="5309531"/>
            <a:ext cx="958596" cy="338554"/>
          </a:xfrm>
          <a:prstGeom prst="rect">
            <a:avLst/>
          </a:prstGeom>
          <a:noFill/>
        </p:spPr>
        <p:txBody>
          <a:bodyPr wrap="none" rtlCol="0">
            <a:spAutoFit/>
          </a:bodyPr>
          <a:lstStyle/>
          <a:p>
            <a:r>
              <a:rPr lang="hu-HU" sz="1600" dirty="0">
                <a:solidFill>
                  <a:srgbClr val="0070C0"/>
                </a:solidFill>
              </a:rPr>
              <a:t>- központ</a:t>
            </a:r>
            <a:endParaRPr lang="en-US" sz="1600" dirty="0">
              <a:solidFill>
                <a:srgbClr val="0070C0"/>
              </a:solidFill>
            </a:endParaRPr>
          </a:p>
        </p:txBody>
      </p:sp>
      <p:sp>
        <p:nvSpPr>
          <p:cNvPr id="62" name="Ellipszis 61">
            <a:extLst>
              <a:ext uri="{FF2B5EF4-FFF2-40B4-BE49-F238E27FC236}">
                <a16:creationId xmlns:a16="http://schemas.microsoft.com/office/drawing/2014/main" id="{CB05F8AE-B7B0-4ABF-B404-69574C04E41D}"/>
              </a:ext>
            </a:extLst>
          </p:cNvPr>
          <p:cNvSpPr/>
          <p:nvPr/>
        </p:nvSpPr>
        <p:spPr bwMode="auto">
          <a:xfrm>
            <a:off x="6193793" y="5877158"/>
            <a:ext cx="72172" cy="691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triangle" w="med" len="med"/>
          </a:ln>
          <a:effectLst/>
        </p:spPr>
        <p:txBody>
          <a:bodyPr vert="horz" wrap="none" lIns="62208" tIns="31104" rIns="62208" bIns="31104" numCol="1" rtlCol="0" anchor="ctr" anchorCtr="0" compatLnSpc="1">
            <a:prstTxWarp prst="textNoShape">
              <a:avLst/>
            </a:prstTxWarp>
          </a:bodyPr>
          <a:lstStyle/>
          <a:p>
            <a:pPr algn="ctr" defTabSz="622089" eaLnBrk="0" fontAlgn="base" hangingPunct="0">
              <a:spcBef>
                <a:spcPct val="0"/>
              </a:spcBef>
              <a:spcAft>
                <a:spcPct val="0"/>
              </a:spcAft>
            </a:pPr>
            <a:endParaRPr lang="hu-HU" sz="1633">
              <a:latin typeface="Arial Unicode MS" pitchFamily="34" charset="-128"/>
              <a:ea typeface="Arial Unicode MS" pitchFamily="34" charset="-128"/>
              <a:cs typeface="Arial Unicode MS" pitchFamily="34" charset="-128"/>
            </a:endParaRPr>
          </a:p>
        </p:txBody>
      </p:sp>
      <p:cxnSp>
        <p:nvCxnSpPr>
          <p:cNvPr id="63" name="Egyenes összekötő 62">
            <a:extLst>
              <a:ext uri="{FF2B5EF4-FFF2-40B4-BE49-F238E27FC236}">
                <a16:creationId xmlns:a16="http://schemas.microsoft.com/office/drawing/2014/main" id="{77CF6888-71F9-4615-9776-3BC3ED2E6530}"/>
              </a:ext>
            </a:extLst>
          </p:cNvPr>
          <p:cNvCxnSpPr>
            <a:cxnSpLocks/>
            <a:stCxn id="64" idx="0"/>
            <a:endCxn id="62" idx="6"/>
          </p:cNvCxnSpPr>
          <p:nvPr/>
        </p:nvCxnSpPr>
        <p:spPr bwMode="auto">
          <a:xfrm flipH="1">
            <a:off x="6265965" y="5499451"/>
            <a:ext cx="1258176" cy="412267"/>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64" name="Téglalap: szamárfül 63">
            <a:extLst>
              <a:ext uri="{FF2B5EF4-FFF2-40B4-BE49-F238E27FC236}">
                <a16:creationId xmlns:a16="http://schemas.microsoft.com/office/drawing/2014/main" id="{997B1CA3-7718-4CAF-9A87-2297D1E72A77}"/>
              </a:ext>
            </a:extLst>
          </p:cNvPr>
          <p:cNvSpPr/>
          <p:nvPr/>
        </p:nvSpPr>
        <p:spPr>
          <a:xfrm rot="16200000">
            <a:off x="7887783" y="4755121"/>
            <a:ext cx="761376" cy="1488660"/>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err="1">
                <a:solidFill>
                  <a:schemeClr val="tx1"/>
                </a:solidFill>
                <a:ea typeface="Arial Unicode MS" pitchFamily="34" charset="-128"/>
                <a:cs typeface="Arial Unicode MS" pitchFamily="34" charset="-128"/>
              </a:rPr>
              <a:t>id</a:t>
            </a:r>
            <a:r>
              <a:rPr lang="hu-HU" sz="1600" dirty="0">
                <a:solidFill>
                  <a:schemeClr val="tx1"/>
                </a:solidFill>
                <a:ea typeface="Arial Unicode MS" pitchFamily="34" charset="-128"/>
                <a:cs typeface="Arial Unicode MS" pitchFamily="34" charset="-128"/>
              </a:rPr>
              <a:t> := generál()</a:t>
            </a:r>
          </a:p>
          <a:p>
            <a:r>
              <a:rPr lang="hu-HU" sz="1600" dirty="0">
                <a:solidFill>
                  <a:schemeClr val="tx1"/>
                </a:solidFill>
                <a:ea typeface="Arial Unicode MS" pitchFamily="34" charset="-128"/>
                <a:cs typeface="Arial Unicode MS" pitchFamily="34" charset="-128"/>
              </a:rPr>
              <a:t>tábla[</a:t>
            </a:r>
            <a:r>
              <a:rPr lang="hu-HU" sz="1600" dirty="0" err="1">
                <a:solidFill>
                  <a:schemeClr val="tx1"/>
                </a:solidFill>
                <a:ea typeface="Arial Unicode MS" pitchFamily="34" charset="-128"/>
                <a:cs typeface="Arial Unicode MS" pitchFamily="34" charset="-128"/>
              </a:rPr>
              <a:t>id</a:t>
            </a:r>
            <a:r>
              <a:rPr lang="hu-HU" sz="1600" dirty="0">
                <a:solidFill>
                  <a:schemeClr val="tx1"/>
                </a:solidFill>
                <a:ea typeface="Arial Unicode MS" pitchFamily="34" charset="-128"/>
                <a:cs typeface="Arial Unicode MS" pitchFamily="34" charset="-128"/>
              </a:rPr>
              <a:t>] := p</a:t>
            </a:r>
          </a:p>
          <a:p>
            <a:r>
              <a:rPr lang="hu-HU" sz="1600" b="1" dirty="0" err="1">
                <a:solidFill>
                  <a:schemeClr val="tx1"/>
                </a:solidFill>
                <a:ea typeface="Arial Unicode MS" pitchFamily="34" charset="-128"/>
                <a:cs typeface="Arial Unicode MS" pitchFamily="34" charset="-128"/>
              </a:rPr>
              <a:t>return</a:t>
            </a:r>
            <a:r>
              <a:rPr lang="hu-HU" sz="1600"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id</a:t>
            </a:r>
            <a:endParaRPr lang="hu-HU" sz="1600" dirty="0">
              <a:solidFill>
                <a:schemeClr val="tx1"/>
              </a:solidFill>
              <a:ea typeface="Arial Unicode MS" pitchFamily="34" charset="-128"/>
              <a:cs typeface="Arial Unicode MS" pitchFamily="34" charset="-128"/>
            </a:endParaRPr>
          </a:p>
        </p:txBody>
      </p:sp>
      <p:sp>
        <p:nvSpPr>
          <p:cNvPr id="65" name="Ellipszis 64">
            <a:extLst>
              <a:ext uri="{FF2B5EF4-FFF2-40B4-BE49-F238E27FC236}">
                <a16:creationId xmlns:a16="http://schemas.microsoft.com/office/drawing/2014/main" id="{A92D0246-FD3E-4F42-8C5C-21F617357423}"/>
              </a:ext>
            </a:extLst>
          </p:cNvPr>
          <p:cNvSpPr/>
          <p:nvPr/>
        </p:nvSpPr>
        <p:spPr bwMode="auto">
          <a:xfrm>
            <a:off x="6179697" y="6096399"/>
            <a:ext cx="72172" cy="691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triangle" w="med" len="med"/>
          </a:ln>
          <a:effectLst/>
        </p:spPr>
        <p:txBody>
          <a:bodyPr vert="horz" wrap="none" lIns="62208" tIns="31104" rIns="62208" bIns="31104" numCol="1" rtlCol="0" anchor="ctr" anchorCtr="0" compatLnSpc="1">
            <a:prstTxWarp prst="textNoShape">
              <a:avLst/>
            </a:prstTxWarp>
          </a:bodyPr>
          <a:lstStyle/>
          <a:p>
            <a:pPr algn="ctr" defTabSz="622089" eaLnBrk="0" fontAlgn="base" hangingPunct="0">
              <a:spcBef>
                <a:spcPct val="0"/>
              </a:spcBef>
              <a:spcAft>
                <a:spcPct val="0"/>
              </a:spcAft>
            </a:pPr>
            <a:endParaRPr lang="hu-HU" sz="1633">
              <a:latin typeface="Arial Unicode MS" pitchFamily="34" charset="-128"/>
              <a:ea typeface="Arial Unicode MS" pitchFamily="34" charset="-128"/>
              <a:cs typeface="Arial Unicode MS" pitchFamily="34" charset="-128"/>
            </a:endParaRPr>
          </a:p>
        </p:txBody>
      </p:sp>
      <p:cxnSp>
        <p:nvCxnSpPr>
          <p:cNvPr id="66" name="Egyenes összekötő 65">
            <a:extLst>
              <a:ext uri="{FF2B5EF4-FFF2-40B4-BE49-F238E27FC236}">
                <a16:creationId xmlns:a16="http://schemas.microsoft.com/office/drawing/2014/main" id="{6692C968-EB79-4E74-9600-497E9807E051}"/>
              </a:ext>
            </a:extLst>
          </p:cNvPr>
          <p:cNvCxnSpPr>
            <a:cxnSpLocks/>
            <a:stCxn id="67" idx="0"/>
            <a:endCxn id="65" idx="6"/>
          </p:cNvCxnSpPr>
          <p:nvPr/>
        </p:nvCxnSpPr>
        <p:spPr bwMode="auto">
          <a:xfrm flipH="1" flipV="1">
            <a:off x="6251869" y="6130959"/>
            <a:ext cx="997313" cy="224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67" name="Téglalap: szamárfül 66">
            <a:extLst>
              <a:ext uri="{FF2B5EF4-FFF2-40B4-BE49-F238E27FC236}">
                <a16:creationId xmlns:a16="http://schemas.microsoft.com/office/drawing/2014/main" id="{BE7EC8E7-5347-4C1D-8088-FAC0C4997744}"/>
              </a:ext>
            </a:extLst>
          </p:cNvPr>
          <p:cNvSpPr/>
          <p:nvPr/>
        </p:nvSpPr>
        <p:spPr>
          <a:xfrm rot="16200000">
            <a:off x="7949330" y="5251393"/>
            <a:ext cx="363322" cy="1763619"/>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b="1" dirty="0" err="1">
                <a:solidFill>
                  <a:schemeClr val="tx1"/>
                </a:solidFill>
                <a:ea typeface="Arial Unicode MS" pitchFamily="34" charset="-128"/>
                <a:cs typeface="Arial Unicode MS" pitchFamily="34" charset="-128"/>
              </a:rPr>
              <a:t>return</a:t>
            </a:r>
            <a:r>
              <a:rPr lang="hu-HU" sz="1600" dirty="0">
                <a:solidFill>
                  <a:schemeClr val="tx1"/>
                </a:solidFill>
                <a:ea typeface="Arial Unicode MS" pitchFamily="34" charset="-128"/>
                <a:cs typeface="Arial Unicode MS" pitchFamily="34" charset="-128"/>
              </a:rPr>
              <a:t> p = tábla[</a:t>
            </a:r>
            <a:r>
              <a:rPr lang="hu-HU" sz="1600" dirty="0" err="1">
                <a:solidFill>
                  <a:schemeClr val="tx1"/>
                </a:solidFill>
                <a:ea typeface="Arial Unicode MS" pitchFamily="34" charset="-128"/>
                <a:cs typeface="Arial Unicode MS" pitchFamily="34" charset="-128"/>
              </a:rPr>
              <a:t>id</a:t>
            </a:r>
            <a:r>
              <a:rPr lang="hu-HU" sz="1600" dirty="0">
                <a:solidFill>
                  <a:schemeClr val="tx1"/>
                </a:solidFill>
                <a:ea typeface="Arial Unicode MS" pitchFamily="34" charset="-128"/>
                <a:cs typeface="Arial Unicode MS" pitchFamily="34" charset="-128"/>
              </a:rPr>
              <a:t>]</a:t>
            </a:r>
            <a:r>
              <a:rPr lang="hu-HU" sz="1600" b="1" dirty="0">
                <a:solidFill>
                  <a:schemeClr val="tx1"/>
                </a:solidFill>
                <a:ea typeface="Arial Unicode MS" pitchFamily="34" charset="-128"/>
                <a:cs typeface="Arial Unicode MS" pitchFamily="34" charset="-128"/>
              </a:rPr>
              <a:t> </a:t>
            </a:r>
          </a:p>
        </p:txBody>
      </p:sp>
      <p:cxnSp>
        <p:nvCxnSpPr>
          <p:cNvPr id="147" name="Egyenes összekötő 146">
            <a:extLst>
              <a:ext uri="{FF2B5EF4-FFF2-40B4-BE49-F238E27FC236}">
                <a16:creationId xmlns:a16="http://schemas.microsoft.com/office/drawing/2014/main" id="{59FDB1A4-15E0-4ED9-98CC-32DB17118DAC}"/>
              </a:ext>
            </a:extLst>
          </p:cNvPr>
          <p:cNvCxnSpPr>
            <a:cxnSpLocks/>
            <a:endCxn id="148" idx="4"/>
          </p:cNvCxnSpPr>
          <p:nvPr/>
        </p:nvCxnSpPr>
        <p:spPr bwMode="auto">
          <a:xfrm>
            <a:off x="6645195" y="1828800"/>
            <a:ext cx="944" cy="227499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48" name="Ellipszis 147">
            <a:extLst>
              <a:ext uri="{FF2B5EF4-FFF2-40B4-BE49-F238E27FC236}">
                <a16:creationId xmlns:a16="http://schemas.microsoft.com/office/drawing/2014/main" id="{72A7C9AD-BB5F-4A77-ADA4-70DF93D41E2E}"/>
              </a:ext>
            </a:extLst>
          </p:cNvPr>
          <p:cNvSpPr/>
          <p:nvPr/>
        </p:nvSpPr>
        <p:spPr bwMode="auto">
          <a:xfrm>
            <a:off x="6610053" y="4034674"/>
            <a:ext cx="72172" cy="691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triangle" w="med" len="med"/>
          </a:ln>
          <a:effectLst/>
        </p:spPr>
        <p:txBody>
          <a:bodyPr vert="horz" wrap="none" lIns="62208" tIns="31104" rIns="62208" bIns="31104" numCol="1" rtlCol="0" anchor="ctr" anchorCtr="0" compatLnSpc="1">
            <a:prstTxWarp prst="textNoShape">
              <a:avLst/>
            </a:prstTxWarp>
          </a:bodyPr>
          <a:lstStyle/>
          <a:p>
            <a:pPr algn="ctr" defTabSz="622089" eaLnBrk="0" fontAlgn="base" hangingPunct="0">
              <a:spcBef>
                <a:spcPct val="0"/>
              </a:spcBef>
              <a:spcAft>
                <a:spcPct val="0"/>
              </a:spcAft>
            </a:pPr>
            <a:endParaRPr lang="hu-HU" sz="1633">
              <a:latin typeface="Arial Unicode MS" pitchFamily="34" charset="-128"/>
              <a:ea typeface="Arial Unicode MS" pitchFamily="34" charset="-128"/>
              <a:cs typeface="Arial Unicode MS" pitchFamily="34" charset="-128"/>
            </a:endParaRPr>
          </a:p>
        </p:txBody>
      </p:sp>
      <p:sp>
        <p:nvSpPr>
          <p:cNvPr id="150" name="Téglalap: szamárfül 149">
            <a:extLst>
              <a:ext uri="{FF2B5EF4-FFF2-40B4-BE49-F238E27FC236}">
                <a16:creationId xmlns:a16="http://schemas.microsoft.com/office/drawing/2014/main" id="{13741874-3DCF-4BF8-8DA2-DB1AE0A5BF54}"/>
              </a:ext>
            </a:extLst>
          </p:cNvPr>
          <p:cNvSpPr/>
          <p:nvPr/>
        </p:nvSpPr>
        <p:spPr>
          <a:xfrm rot="16200000">
            <a:off x="6336418" y="-54659"/>
            <a:ext cx="1022040" cy="2744877"/>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b="1" dirty="0" err="1">
                <a:solidFill>
                  <a:schemeClr val="tx1"/>
                </a:solidFill>
                <a:ea typeface="Arial Unicode MS" pitchFamily="34" charset="-128"/>
                <a:cs typeface="Arial Unicode MS" pitchFamily="34" charset="-128"/>
              </a:rPr>
              <a:t>if</a:t>
            </a:r>
            <a:r>
              <a:rPr lang="hu-HU" sz="1600" b="1"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központ.hitelesít</a:t>
            </a:r>
            <a:r>
              <a:rPr lang="hu-HU" sz="1600" dirty="0">
                <a:solidFill>
                  <a:schemeClr val="tx1"/>
                </a:solidFill>
                <a:ea typeface="Arial Unicode MS" pitchFamily="34" charset="-128"/>
                <a:cs typeface="Arial Unicode MS" pitchFamily="34" charset="-128"/>
              </a:rPr>
              <a:t>(p, </a:t>
            </a:r>
            <a:r>
              <a:rPr lang="hu-HU" sz="1600" dirty="0" err="1">
                <a:solidFill>
                  <a:schemeClr val="tx1"/>
                </a:solidFill>
                <a:ea typeface="Arial Unicode MS" pitchFamily="34" charset="-128"/>
                <a:cs typeface="Arial Unicode MS" pitchFamily="34" charset="-128"/>
              </a:rPr>
              <a:t>id</a:t>
            </a:r>
            <a:r>
              <a:rPr lang="hu-HU" sz="1600" dirty="0">
                <a:solidFill>
                  <a:schemeClr val="tx1"/>
                </a:solidFill>
                <a:ea typeface="Arial Unicode MS" pitchFamily="34" charset="-128"/>
                <a:cs typeface="Arial Unicode MS" pitchFamily="34" charset="-128"/>
              </a:rPr>
              <a:t>) </a:t>
            </a:r>
            <a:r>
              <a:rPr lang="hu-HU" sz="1600" b="1" dirty="0">
                <a:solidFill>
                  <a:schemeClr val="tx1"/>
                </a:solidFill>
                <a:ea typeface="Arial Unicode MS" pitchFamily="34" charset="-128"/>
                <a:cs typeface="Arial Unicode MS" pitchFamily="34" charset="-128"/>
              </a:rPr>
              <a:t>and </a:t>
            </a:r>
          </a:p>
          <a:p>
            <a:r>
              <a:rPr lang="hu-HU" sz="1600" b="1" dirty="0">
                <a:solidFill>
                  <a:schemeClr val="tx1"/>
                </a:solidFill>
                <a:ea typeface="Arial Unicode MS" pitchFamily="34" charset="-128"/>
                <a:cs typeface="Arial Unicode MS" pitchFamily="34" charset="-128"/>
              </a:rPr>
              <a:t>    </a:t>
            </a:r>
            <a:r>
              <a:rPr lang="hu-HU" sz="1600" dirty="0">
                <a:solidFill>
                  <a:schemeClr val="tx1"/>
                </a:solidFill>
                <a:ea typeface="Arial Unicode MS" pitchFamily="34" charset="-128"/>
                <a:cs typeface="Arial Unicode MS" pitchFamily="34" charset="-128"/>
              </a:rPr>
              <a:t>(p </a:t>
            </a:r>
            <a:r>
              <a:rPr lang="hu-HU" sz="1600" b="1" dirty="0">
                <a:solidFill>
                  <a:schemeClr val="tx1"/>
                </a:solidFill>
                <a:ea typeface="Arial Unicode MS" pitchFamily="34" charset="-128"/>
                <a:cs typeface="Arial Unicode MS" pitchFamily="34" charset="-128"/>
              </a:rPr>
              <a:t> in </a:t>
            </a:r>
            <a:r>
              <a:rPr lang="hu-HU" sz="1600" dirty="0">
                <a:solidFill>
                  <a:schemeClr val="tx1"/>
                </a:solidFill>
                <a:ea typeface="Arial Unicode MS" pitchFamily="34" charset="-128"/>
                <a:cs typeface="Arial Unicode MS" pitchFamily="34" charset="-128"/>
              </a:rPr>
              <a:t>oktatók </a:t>
            </a:r>
            <a:r>
              <a:rPr lang="hu-HU" sz="1600" b="1" dirty="0" err="1">
                <a:solidFill>
                  <a:schemeClr val="tx1"/>
                </a:solidFill>
                <a:ea typeface="Arial Unicode MS" pitchFamily="34" charset="-128"/>
                <a:cs typeface="Arial Unicode MS" pitchFamily="34" charset="-128"/>
              </a:rPr>
              <a:t>or</a:t>
            </a:r>
            <a:r>
              <a:rPr lang="hu-HU" sz="1600" b="1" dirty="0">
                <a:solidFill>
                  <a:schemeClr val="tx1"/>
                </a:solidFill>
                <a:ea typeface="Arial Unicode MS" pitchFamily="34" charset="-128"/>
                <a:cs typeface="Arial Unicode MS" pitchFamily="34" charset="-128"/>
              </a:rPr>
              <a:t> </a:t>
            </a:r>
            <a:r>
              <a:rPr lang="hu-HU" sz="1600" dirty="0">
                <a:solidFill>
                  <a:schemeClr val="tx1"/>
                </a:solidFill>
                <a:ea typeface="Arial Unicode MS" pitchFamily="34" charset="-128"/>
                <a:cs typeface="Arial Unicode MS" pitchFamily="34" charset="-128"/>
              </a:rPr>
              <a:t>p = s) </a:t>
            </a:r>
          </a:p>
          <a:p>
            <a:r>
              <a:rPr lang="hu-HU" sz="1600" b="1" dirty="0" err="1">
                <a:solidFill>
                  <a:schemeClr val="tx1"/>
                </a:solidFill>
                <a:ea typeface="Arial Unicode MS" pitchFamily="34" charset="-128"/>
                <a:cs typeface="Arial Unicode MS" pitchFamily="34" charset="-128"/>
              </a:rPr>
              <a:t>then</a:t>
            </a:r>
            <a:r>
              <a:rPr lang="hu-HU" sz="1600" dirty="0">
                <a:solidFill>
                  <a:schemeClr val="tx1"/>
                </a:solidFill>
                <a:ea typeface="Arial Unicode MS" pitchFamily="34" charset="-128"/>
                <a:cs typeface="Arial Unicode MS" pitchFamily="34" charset="-128"/>
              </a:rPr>
              <a:t> </a:t>
            </a:r>
            <a:r>
              <a:rPr lang="hu-HU" sz="1600" b="1" dirty="0" err="1">
                <a:solidFill>
                  <a:schemeClr val="tx1"/>
                </a:solidFill>
                <a:ea typeface="Arial Unicode MS" pitchFamily="34" charset="-128"/>
                <a:cs typeface="Arial Unicode MS" pitchFamily="34" charset="-128"/>
              </a:rPr>
              <a:t>return</a:t>
            </a:r>
            <a:r>
              <a:rPr lang="hu-HU" sz="1600" dirty="0">
                <a:solidFill>
                  <a:schemeClr val="tx1"/>
                </a:solidFill>
                <a:ea typeface="Arial Unicode MS" pitchFamily="34" charset="-128"/>
                <a:cs typeface="Arial Unicode MS" pitchFamily="34" charset="-128"/>
              </a:rPr>
              <a:t> hallgatók[s]</a:t>
            </a:r>
            <a:r>
              <a:rPr lang="hu-HU" sz="1600" b="1" dirty="0">
                <a:solidFill>
                  <a:schemeClr val="tx1"/>
                </a:solidFill>
                <a:ea typeface="Arial Unicode MS" pitchFamily="34" charset="-128"/>
                <a:cs typeface="Arial Unicode MS" pitchFamily="34" charset="-128"/>
              </a:rPr>
              <a:t> </a:t>
            </a:r>
          </a:p>
          <a:p>
            <a:r>
              <a:rPr lang="hu-HU" sz="1600" b="1" dirty="0" err="1">
                <a:solidFill>
                  <a:schemeClr val="tx1"/>
                </a:solidFill>
                <a:ea typeface="Arial Unicode MS" pitchFamily="34" charset="-128"/>
                <a:cs typeface="Arial Unicode MS" pitchFamily="34" charset="-128"/>
              </a:rPr>
              <a:t>else</a:t>
            </a:r>
            <a:r>
              <a:rPr lang="hu-HU" sz="1600" b="1" dirty="0">
                <a:solidFill>
                  <a:schemeClr val="tx1"/>
                </a:solidFill>
                <a:ea typeface="Arial Unicode MS" pitchFamily="34" charset="-128"/>
                <a:cs typeface="Arial Unicode MS" pitchFamily="34" charset="-128"/>
              </a:rPr>
              <a:t> </a:t>
            </a:r>
            <a:r>
              <a:rPr lang="hu-HU" sz="1600" b="1" dirty="0" err="1">
                <a:solidFill>
                  <a:schemeClr val="tx1"/>
                </a:solidFill>
                <a:ea typeface="Arial Unicode MS" pitchFamily="34" charset="-128"/>
                <a:cs typeface="Arial Unicode MS" pitchFamily="34" charset="-128"/>
              </a:rPr>
              <a:t>error</a:t>
            </a:r>
            <a:endParaRPr lang="hu-HU" sz="1600" b="1" dirty="0">
              <a:solidFill>
                <a:schemeClr val="tx1"/>
              </a:solidFill>
              <a:ea typeface="Arial Unicode MS" pitchFamily="34" charset="-128"/>
              <a:cs typeface="Arial Unicode MS" pitchFamily="34" charset="-128"/>
            </a:endParaRPr>
          </a:p>
        </p:txBody>
      </p:sp>
      <p:sp>
        <p:nvSpPr>
          <p:cNvPr id="152" name="Téglalap: szamárfül 151">
            <a:extLst>
              <a:ext uri="{FF2B5EF4-FFF2-40B4-BE49-F238E27FC236}">
                <a16:creationId xmlns:a16="http://schemas.microsoft.com/office/drawing/2014/main" id="{860D8692-DD39-4187-A5C6-9BF81676F96B}"/>
              </a:ext>
            </a:extLst>
          </p:cNvPr>
          <p:cNvSpPr/>
          <p:nvPr/>
        </p:nvSpPr>
        <p:spPr>
          <a:xfrm rot="16200000">
            <a:off x="1985690" y="9674"/>
            <a:ext cx="981304" cy="2656947"/>
          </a:xfrm>
          <a:prstGeom prst="foldedCorner">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b="1" dirty="0" err="1">
                <a:solidFill>
                  <a:schemeClr val="tx1"/>
                </a:solidFill>
                <a:ea typeface="Arial Unicode MS" pitchFamily="34" charset="-128"/>
                <a:cs typeface="Arial Unicode MS" pitchFamily="34" charset="-128"/>
              </a:rPr>
              <a:t>if</a:t>
            </a:r>
            <a:r>
              <a:rPr lang="hu-HU" sz="1600" b="1"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központ.hitelesít</a:t>
            </a:r>
            <a:r>
              <a:rPr lang="hu-HU" sz="1600" dirty="0">
                <a:solidFill>
                  <a:schemeClr val="tx1"/>
                </a:solidFill>
                <a:ea typeface="Arial Unicode MS" pitchFamily="34" charset="-128"/>
                <a:cs typeface="Arial Unicode MS" pitchFamily="34" charset="-128"/>
              </a:rPr>
              <a:t>(t, </a:t>
            </a:r>
            <a:r>
              <a:rPr lang="hu-HU" sz="1600" dirty="0" err="1">
                <a:solidFill>
                  <a:schemeClr val="tx1"/>
                </a:solidFill>
                <a:ea typeface="Arial Unicode MS" pitchFamily="34" charset="-128"/>
                <a:cs typeface="Arial Unicode MS" pitchFamily="34" charset="-128"/>
              </a:rPr>
              <a:t>id</a:t>
            </a:r>
            <a:r>
              <a:rPr lang="hu-HU" sz="1600" dirty="0">
                <a:solidFill>
                  <a:schemeClr val="tx1"/>
                </a:solidFill>
                <a:ea typeface="Arial Unicode MS" pitchFamily="34" charset="-128"/>
                <a:cs typeface="Arial Unicode MS" pitchFamily="34" charset="-128"/>
              </a:rPr>
              <a:t>) </a:t>
            </a:r>
            <a:r>
              <a:rPr lang="hu-HU" sz="1600" b="1" dirty="0">
                <a:solidFill>
                  <a:schemeClr val="tx1"/>
                </a:solidFill>
                <a:ea typeface="Arial Unicode MS" pitchFamily="34" charset="-128"/>
                <a:cs typeface="Arial Unicode MS" pitchFamily="34" charset="-128"/>
              </a:rPr>
              <a:t>and </a:t>
            </a:r>
          </a:p>
          <a:p>
            <a:r>
              <a:rPr lang="hu-HU" sz="1600" b="1" dirty="0">
                <a:solidFill>
                  <a:schemeClr val="tx1"/>
                </a:solidFill>
                <a:ea typeface="Arial Unicode MS" pitchFamily="34" charset="-128"/>
                <a:cs typeface="Arial Unicode MS" pitchFamily="34" charset="-128"/>
              </a:rPr>
              <a:t>    </a:t>
            </a:r>
            <a:r>
              <a:rPr lang="hu-HU" sz="1600" dirty="0">
                <a:solidFill>
                  <a:schemeClr val="tx1"/>
                </a:solidFill>
                <a:ea typeface="Arial Unicode MS" pitchFamily="34" charset="-128"/>
                <a:cs typeface="Arial Unicode MS" pitchFamily="34" charset="-128"/>
              </a:rPr>
              <a:t>t </a:t>
            </a:r>
            <a:r>
              <a:rPr lang="hu-HU" sz="1600" b="1" dirty="0">
                <a:solidFill>
                  <a:schemeClr val="tx1"/>
                </a:solidFill>
                <a:ea typeface="Arial Unicode MS" pitchFamily="34" charset="-128"/>
                <a:cs typeface="Arial Unicode MS" pitchFamily="34" charset="-128"/>
              </a:rPr>
              <a:t> in </a:t>
            </a:r>
            <a:r>
              <a:rPr lang="hu-HU" sz="1600" dirty="0">
                <a:solidFill>
                  <a:schemeClr val="tx1"/>
                </a:solidFill>
                <a:ea typeface="Arial Unicode MS" pitchFamily="34" charset="-128"/>
                <a:cs typeface="Arial Unicode MS" pitchFamily="34" charset="-128"/>
              </a:rPr>
              <a:t>oktatók </a:t>
            </a:r>
          </a:p>
          <a:p>
            <a:r>
              <a:rPr lang="hu-HU" sz="1600" b="1" dirty="0" err="1">
                <a:solidFill>
                  <a:schemeClr val="tx1"/>
                </a:solidFill>
                <a:ea typeface="Arial Unicode MS" pitchFamily="34" charset="-128"/>
                <a:cs typeface="Arial Unicode MS" pitchFamily="34" charset="-128"/>
              </a:rPr>
              <a:t>then</a:t>
            </a:r>
            <a:r>
              <a:rPr lang="hu-HU" sz="1600" b="1" dirty="0">
                <a:solidFill>
                  <a:schemeClr val="tx1"/>
                </a:solidFill>
                <a:ea typeface="Arial Unicode MS" pitchFamily="34" charset="-128"/>
                <a:cs typeface="Arial Unicode MS" pitchFamily="34" charset="-128"/>
              </a:rPr>
              <a:t> </a:t>
            </a:r>
            <a:r>
              <a:rPr lang="hu-HU" sz="1600" dirty="0">
                <a:solidFill>
                  <a:schemeClr val="tx1"/>
                </a:solidFill>
                <a:ea typeface="Arial Unicode MS" pitchFamily="34" charset="-128"/>
                <a:cs typeface="Arial Unicode MS" pitchFamily="34" charset="-128"/>
              </a:rPr>
              <a:t>hallgatók[s]:=m </a:t>
            </a:r>
          </a:p>
          <a:p>
            <a:r>
              <a:rPr lang="hu-HU" sz="1600" b="1" dirty="0" err="1">
                <a:solidFill>
                  <a:schemeClr val="tx1"/>
                </a:solidFill>
                <a:ea typeface="Arial Unicode MS" pitchFamily="34" charset="-128"/>
                <a:cs typeface="Arial Unicode MS" pitchFamily="34" charset="-128"/>
              </a:rPr>
              <a:t>else</a:t>
            </a:r>
            <a:r>
              <a:rPr lang="hu-HU" sz="1600" b="1" dirty="0">
                <a:solidFill>
                  <a:schemeClr val="tx1"/>
                </a:solidFill>
                <a:ea typeface="Arial Unicode MS" pitchFamily="34" charset="-128"/>
                <a:cs typeface="Arial Unicode MS" pitchFamily="34" charset="-128"/>
              </a:rPr>
              <a:t> </a:t>
            </a:r>
            <a:r>
              <a:rPr lang="hu-HU" sz="1600" b="1" dirty="0" err="1">
                <a:solidFill>
                  <a:schemeClr val="tx1"/>
                </a:solidFill>
                <a:ea typeface="Arial Unicode MS" pitchFamily="34" charset="-128"/>
                <a:cs typeface="Arial Unicode MS" pitchFamily="34" charset="-128"/>
              </a:rPr>
              <a:t>error</a:t>
            </a:r>
            <a:endParaRPr lang="hu-HU" sz="1600" dirty="0">
              <a:solidFill>
                <a:schemeClr val="tx1"/>
              </a:solidFill>
              <a:ea typeface="Arial Unicode MS" pitchFamily="34" charset="-128"/>
              <a:cs typeface="Arial Unicode MS" pitchFamily="34" charset="-128"/>
            </a:endParaRPr>
          </a:p>
        </p:txBody>
      </p:sp>
      <p:cxnSp>
        <p:nvCxnSpPr>
          <p:cNvPr id="165" name="Egyenes összekötő 164">
            <a:extLst>
              <a:ext uri="{FF2B5EF4-FFF2-40B4-BE49-F238E27FC236}">
                <a16:creationId xmlns:a16="http://schemas.microsoft.com/office/drawing/2014/main" id="{8493F40F-C121-4EB8-9BC6-4AD6D168E652}"/>
              </a:ext>
            </a:extLst>
          </p:cNvPr>
          <p:cNvCxnSpPr>
            <a:cxnSpLocks/>
            <a:endCxn id="166" idx="4"/>
          </p:cNvCxnSpPr>
          <p:nvPr/>
        </p:nvCxnSpPr>
        <p:spPr bwMode="auto">
          <a:xfrm flipH="1">
            <a:off x="2759745" y="1820758"/>
            <a:ext cx="14543" cy="1899275"/>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66" name="Ellipszis 165">
            <a:extLst>
              <a:ext uri="{FF2B5EF4-FFF2-40B4-BE49-F238E27FC236}">
                <a16:creationId xmlns:a16="http://schemas.microsoft.com/office/drawing/2014/main" id="{062C2A72-AD2B-4CA8-9048-D37B3E53C605}"/>
              </a:ext>
            </a:extLst>
          </p:cNvPr>
          <p:cNvSpPr/>
          <p:nvPr/>
        </p:nvSpPr>
        <p:spPr bwMode="auto">
          <a:xfrm>
            <a:off x="2723659" y="3650913"/>
            <a:ext cx="72172" cy="69120"/>
          </a:xfrm>
          <a:prstGeom prst="ellipse">
            <a:avLst/>
          </a:prstGeom>
          <a:solidFill>
            <a:schemeClr val="accent1">
              <a:lumMod val="20000"/>
              <a:lumOff val="80000"/>
            </a:schemeClr>
          </a:solidFill>
          <a:ln w="9525" cap="flat" cmpd="sng" algn="ctr">
            <a:solidFill>
              <a:schemeClr val="tx1"/>
            </a:solidFill>
            <a:prstDash val="solid"/>
            <a:round/>
            <a:headEnd type="none" w="med" len="med"/>
            <a:tailEnd type="triangle" w="med" len="med"/>
          </a:ln>
          <a:effectLst/>
        </p:spPr>
        <p:txBody>
          <a:bodyPr vert="horz" wrap="none" lIns="62208" tIns="31104" rIns="62208" bIns="31104" numCol="1" rtlCol="0" anchor="ctr" anchorCtr="0" compatLnSpc="1">
            <a:prstTxWarp prst="textNoShape">
              <a:avLst/>
            </a:prstTxWarp>
          </a:bodyPr>
          <a:lstStyle/>
          <a:p>
            <a:pPr algn="ctr" defTabSz="622089" eaLnBrk="0" fontAlgn="base" hangingPunct="0">
              <a:spcBef>
                <a:spcPct val="0"/>
              </a:spcBef>
              <a:spcAft>
                <a:spcPct val="0"/>
              </a:spcAft>
            </a:pPr>
            <a:endParaRPr lang="hu-HU" sz="1633">
              <a:latin typeface="Arial Unicode MS" pitchFamily="34" charset="-128"/>
              <a:ea typeface="Arial Unicode MS" pitchFamily="34" charset="-128"/>
              <a:cs typeface="Arial Unicode MS" pitchFamily="34" charset="-128"/>
            </a:endParaRPr>
          </a:p>
        </p:txBody>
      </p:sp>
      <p:sp>
        <p:nvSpPr>
          <p:cNvPr id="59" name="Text Box 103">
            <a:extLst>
              <a:ext uri="{FF2B5EF4-FFF2-40B4-BE49-F238E27FC236}">
                <a16:creationId xmlns:a16="http://schemas.microsoft.com/office/drawing/2014/main" id="{A3DCB4E2-F48A-448F-9B79-E1C47ABF723C}"/>
              </a:ext>
            </a:extLst>
          </p:cNvPr>
          <p:cNvSpPr txBox="1">
            <a:spLocks noChangeArrowheads="1"/>
          </p:cNvSpPr>
          <p:nvPr/>
        </p:nvSpPr>
        <p:spPr bwMode="auto">
          <a:xfrm>
            <a:off x="628650" y="35675"/>
            <a:ext cx="7886700" cy="646331"/>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dirty="0"/>
              <a:t>Hogyan kellene kiegészíteni a modellt, ha azt szeretnénk, hogy csak az arra jogosult oktatók adhassanak jegyet, és rajtuk kívül csak a hallgató láthassa azt. </a:t>
            </a:r>
          </a:p>
        </p:txBody>
      </p:sp>
      <p:sp>
        <p:nvSpPr>
          <p:cNvPr id="60" name="Szövegdoboz 59">
            <a:extLst>
              <a:ext uri="{FF2B5EF4-FFF2-40B4-BE49-F238E27FC236}">
                <a16:creationId xmlns:a16="http://schemas.microsoft.com/office/drawing/2014/main" id="{C7BD2340-0874-4661-A9F4-1DC0E11617A0}"/>
              </a:ext>
            </a:extLst>
          </p:cNvPr>
          <p:cNvSpPr txBox="1"/>
          <p:nvPr/>
        </p:nvSpPr>
        <p:spPr>
          <a:xfrm>
            <a:off x="1325228" y="2203949"/>
            <a:ext cx="1053909" cy="338554"/>
          </a:xfrm>
          <a:prstGeom prst="rect">
            <a:avLst/>
          </a:prstGeom>
          <a:noFill/>
        </p:spPr>
        <p:txBody>
          <a:bodyPr wrap="square" rtlCol="0">
            <a:spAutoFit/>
          </a:bodyPr>
          <a:lstStyle/>
          <a:p>
            <a:r>
              <a:rPr lang="hu-HU" sz="1600" dirty="0"/>
              <a:t>{</a:t>
            </a:r>
            <a:r>
              <a:rPr lang="hu-HU" sz="1600" dirty="0" err="1"/>
              <a:t>unique</a:t>
            </a:r>
            <a:r>
              <a:rPr lang="hu-HU" sz="1600" dirty="0"/>
              <a:t>}</a:t>
            </a:r>
            <a:endParaRPr lang="en-US" sz="1600" dirty="0"/>
          </a:p>
        </p:txBody>
      </p:sp>
      <p:sp>
        <p:nvSpPr>
          <p:cNvPr id="61" name="Szövegdoboz 60">
            <a:extLst>
              <a:ext uri="{FF2B5EF4-FFF2-40B4-BE49-F238E27FC236}">
                <a16:creationId xmlns:a16="http://schemas.microsoft.com/office/drawing/2014/main" id="{FF274220-4FEA-4C6D-A70A-56620F6AE341}"/>
              </a:ext>
            </a:extLst>
          </p:cNvPr>
          <p:cNvSpPr txBox="1"/>
          <p:nvPr/>
        </p:nvSpPr>
        <p:spPr>
          <a:xfrm>
            <a:off x="1236423" y="2004491"/>
            <a:ext cx="1060668" cy="338554"/>
          </a:xfrm>
          <a:prstGeom prst="rect">
            <a:avLst/>
          </a:prstGeom>
          <a:noFill/>
        </p:spPr>
        <p:txBody>
          <a:bodyPr wrap="square" rtlCol="0">
            <a:spAutoFit/>
          </a:bodyPr>
          <a:lstStyle/>
          <a:p>
            <a:r>
              <a:rPr lang="hu-HU" sz="1600" dirty="0"/>
              <a:t>- hallgatók</a:t>
            </a:r>
            <a:endParaRPr lang="en-US" sz="1600" dirty="0"/>
          </a:p>
        </p:txBody>
      </p:sp>
      <p:sp>
        <p:nvSpPr>
          <p:cNvPr id="68" name="Szövegdoboz 67">
            <a:extLst>
              <a:ext uri="{FF2B5EF4-FFF2-40B4-BE49-F238E27FC236}">
                <a16:creationId xmlns:a16="http://schemas.microsoft.com/office/drawing/2014/main" id="{03FA243E-2522-4975-B36A-AAC6DF10A275}"/>
              </a:ext>
            </a:extLst>
          </p:cNvPr>
          <p:cNvSpPr txBox="1"/>
          <p:nvPr/>
        </p:nvSpPr>
        <p:spPr>
          <a:xfrm>
            <a:off x="7235573" y="2203949"/>
            <a:ext cx="903301" cy="338554"/>
          </a:xfrm>
          <a:prstGeom prst="rect">
            <a:avLst/>
          </a:prstGeom>
          <a:noFill/>
        </p:spPr>
        <p:txBody>
          <a:bodyPr wrap="square" rtlCol="0">
            <a:spAutoFit/>
          </a:bodyPr>
          <a:lstStyle/>
          <a:p>
            <a:r>
              <a:rPr lang="hu-HU" sz="1600" dirty="0"/>
              <a:t>{</a:t>
            </a:r>
            <a:r>
              <a:rPr lang="hu-HU" sz="1600" dirty="0" err="1"/>
              <a:t>unique</a:t>
            </a:r>
            <a:r>
              <a:rPr lang="hu-HU" sz="1600" dirty="0"/>
              <a:t>}</a:t>
            </a:r>
            <a:endParaRPr lang="en-US" sz="1600" dirty="0"/>
          </a:p>
        </p:txBody>
      </p:sp>
      <p:sp>
        <p:nvSpPr>
          <p:cNvPr id="69" name="Szövegdoboz 68">
            <a:extLst>
              <a:ext uri="{FF2B5EF4-FFF2-40B4-BE49-F238E27FC236}">
                <a16:creationId xmlns:a16="http://schemas.microsoft.com/office/drawing/2014/main" id="{46C90383-A38C-46E9-BBBD-C49DAC290352}"/>
              </a:ext>
            </a:extLst>
          </p:cNvPr>
          <p:cNvSpPr txBox="1"/>
          <p:nvPr/>
        </p:nvSpPr>
        <p:spPr>
          <a:xfrm>
            <a:off x="7163195" y="2026068"/>
            <a:ext cx="1043685" cy="338554"/>
          </a:xfrm>
          <a:prstGeom prst="rect">
            <a:avLst/>
          </a:prstGeom>
          <a:noFill/>
        </p:spPr>
        <p:txBody>
          <a:bodyPr wrap="square" rtlCol="0">
            <a:spAutoFit/>
          </a:bodyPr>
          <a:lstStyle/>
          <a:p>
            <a:r>
              <a:rPr lang="hu-HU" sz="1600" dirty="0"/>
              <a:t>- oktatók</a:t>
            </a:r>
            <a:endParaRPr lang="en-US" sz="1600" dirty="0"/>
          </a:p>
        </p:txBody>
      </p:sp>
    </p:spTree>
    <p:extLst>
      <p:ext uri="{BB962C8B-B14F-4D97-AF65-F5344CB8AC3E}">
        <p14:creationId xmlns:p14="http://schemas.microsoft.com/office/powerpoint/2010/main" val="314379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par>
                                <p:cTn id="8" presetID="22" presetClass="entr" presetSubtype="4"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down)">
                                      <p:cBhvr>
                                        <p:cTn id="10" dur="500"/>
                                        <p:tgtEl>
                                          <p:spTgt spid="47"/>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blinds(horizontal)">
                                      <p:cBhvr>
                                        <p:cTn id="14" dur="500"/>
                                        <p:tgtEl>
                                          <p:spTgt spid="48"/>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linds(horizontal)">
                                      <p:cBhvr>
                                        <p:cTn id="18" dur="500"/>
                                        <p:tgtEl>
                                          <p:spTgt spid="4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blinds(horizontal)">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up)">
                                      <p:cBhvr>
                                        <p:cTn id="26" dur="500"/>
                                        <p:tgtEl>
                                          <p:spTgt spid="53"/>
                                        </p:tgtEl>
                                      </p:cBhvr>
                                    </p:animEffect>
                                  </p:childTnLst>
                                </p:cTn>
                              </p:par>
                              <p:par>
                                <p:cTn id="27" presetID="22" presetClass="entr" presetSubtype="1"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up)">
                                      <p:cBhvr>
                                        <p:cTn id="29" dur="500"/>
                                        <p:tgtEl>
                                          <p:spTgt spid="54"/>
                                        </p:tgtEl>
                                      </p:cBhvr>
                                    </p:animEffect>
                                  </p:childTnLst>
                                </p:cTn>
                              </p:par>
                              <p:par>
                                <p:cTn id="30" presetID="22" presetClass="entr" presetSubtype="1"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up)">
                                      <p:cBhvr>
                                        <p:cTn id="32" dur="500"/>
                                        <p:tgtEl>
                                          <p:spTgt spid="52"/>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blinds(horizontal)">
                                      <p:cBhvr>
                                        <p:cTn id="36" dur="500"/>
                                        <p:tgtEl>
                                          <p:spTgt spid="5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blinds(horizontal)">
                                      <p:cBhvr>
                                        <p:cTn id="39" dur="500"/>
                                        <p:tgtEl>
                                          <p:spTgt spid="5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blinds(horizontal)">
                                      <p:cBhvr>
                                        <p:cTn id="42" dur="500"/>
                                        <p:tgtEl>
                                          <p:spTgt spid="56"/>
                                        </p:tgtEl>
                                      </p:cBhvr>
                                    </p:animEffect>
                                  </p:childTnLst>
                                </p:cTn>
                              </p:par>
                            </p:childTnLst>
                          </p:cTn>
                        </p:par>
                        <p:par>
                          <p:cTn id="43" fill="hold">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blinds(horizontal)">
                                      <p:cBhvr>
                                        <p:cTn id="46" dur="500"/>
                                        <p:tgtEl>
                                          <p:spTgt spid="5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blinds(horizontal)">
                                      <p:cBhvr>
                                        <p:cTn id="49" dur="500"/>
                                        <p:tgtEl>
                                          <p:spTgt spid="5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blinds(horizontal)">
                                      <p:cBhvr>
                                        <p:cTn id="54" dur="500"/>
                                        <p:tgtEl>
                                          <p:spTgt spid="62"/>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wipe(left)">
                                      <p:cBhvr>
                                        <p:cTn id="58" dur="500"/>
                                        <p:tgtEl>
                                          <p:spTgt spid="63"/>
                                        </p:tgtEl>
                                      </p:cBhvr>
                                    </p:animEffect>
                                  </p:childTnLst>
                                </p:cTn>
                              </p:par>
                            </p:childTnLst>
                          </p:cTn>
                        </p:par>
                        <p:par>
                          <p:cTn id="59" fill="hold">
                            <p:stCondLst>
                              <p:cond delay="1000"/>
                            </p:stCondLst>
                            <p:childTnLst>
                              <p:par>
                                <p:cTn id="60" presetID="3" presetClass="entr" presetSubtype="10" fill="hold" grpId="0" nodeType="after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blinds(horizontal)">
                                      <p:cBhvr>
                                        <p:cTn id="62" dur="500"/>
                                        <p:tgtEl>
                                          <p:spTgt spid="6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blinds(horizontal)">
                                      <p:cBhvr>
                                        <p:cTn id="67" dur="500"/>
                                        <p:tgtEl>
                                          <p:spTgt spid="65"/>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wipe(left)">
                                      <p:cBhvr>
                                        <p:cTn id="71" dur="500"/>
                                        <p:tgtEl>
                                          <p:spTgt spid="66"/>
                                        </p:tgtEl>
                                      </p:cBhvr>
                                    </p:animEffect>
                                  </p:childTnLst>
                                </p:cTn>
                              </p:par>
                            </p:childTnLst>
                          </p:cTn>
                        </p:par>
                        <p:par>
                          <p:cTn id="72" fill="hold">
                            <p:stCondLst>
                              <p:cond delay="1000"/>
                            </p:stCondLst>
                            <p:childTnLst>
                              <p:par>
                                <p:cTn id="73" presetID="3" presetClass="entr" presetSubtype="10"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blinds(horizontal)">
                                      <p:cBhvr>
                                        <p:cTn id="75" dur="500"/>
                                        <p:tgtEl>
                                          <p:spTgt spid="6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66"/>
                                        </p:tgtEl>
                                        <p:attrNameLst>
                                          <p:attrName>style.visibility</p:attrName>
                                        </p:attrNameLst>
                                      </p:cBhvr>
                                      <p:to>
                                        <p:strVal val="visible"/>
                                      </p:to>
                                    </p:set>
                                    <p:animEffect transition="in" filter="blinds(horizontal)">
                                      <p:cBhvr>
                                        <p:cTn id="80" dur="500"/>
                                        <p:tgtEl>
                                          <p:spTgt spid="166"/>
                                        </p:tgtEl>
                                      </p:cBhvr>
                                    </p:animEffect>
                                  </p:childTnLst>
                                </p:cTn>
                              </p:par>
                            </p:childTnLst>
                          </p:cTn>
                        </p:par>
                        <p:par>
                          <p:cTn id="81" fill="hold">
                            <p:stCondLst>
                              <p:cond delay="500"/>
                            </p:stCondLst>
                            <p:childTnLst>
                              <p:par>
                                <p:cTn id="82" presetID="22" presetClass="entr" presetSubtype="4" fill="hold" nodeType="afterEffect">
                                  <p:stCondLst>
                                    <p:cond delay="0"/>
                                  </p:stCondLst>
                                  <p:childTnLst>
                                    <p:set>
                                      <p:cBhvr>
                                        <p:cTn id="83" dur="1" fill="hold">
                                          <p:stCondLst>
                                            <p:cond delay="0"/>
                                          </p:stCondLst>
                                        </p:cTn>
                                        <p:tgtEl>
                                          <p:spTgt spid="165"/>
                                        </p:tgtEl>
                                        <p:attrNameLst>
                                          <p:attrName>style.visibility</p:attrName>
                                        </p:attrNameLst>
                                      </p:cBhvr>
                                      <p:to>
                                        <p:strVal val="visible"/>
                                      </p:to>
                                    </p:set>
                                    <p:animEffect transition="in" filter="wipe(down)">
                                      <p:cBhvr>
                                        <p:cTn id="84" dur="500"/>
                                        <p:tgtEl>
                                          <p:spTgt spid="165"/>
                                        </p:tgtEl>
                                      </p:cBhvr>
                                    </p:animEffect>
                                  </p:childTnLst>
                                </p:cTn>
                              </p:par>
                            </p:childTnLst>
                          </p:cTn>
                        </p:par>
                        <p:par>
                          <p:cTn id="85" fill="hold">
                            <p:stCondLst>
                              <p:cond delay="1000"/>
                            </p:stCondLst>
                            <p:childTnLst>
                              <p:par>
                                <p:cTn id="86" presetID="3" presetClass="entr" presetSubtype="10" fill="hold" grpId="0" nodeType="afterEffect">
                                  <p:stCondLst>
                                    <p:cond delay="0"/>
                                  </p:stCondLst>
                                  <p:childTnLst>
                                    <p:set>
                                      <p:cBhvr>
                                        <p:cTn id="87" dur="1" fill="hold">
                                          <p:stCondLst>
                                            <p:cond delay="0"/>
                                          </p:stCondLst>
                                        </p:cTn>
                                        <p:tgtEl>
                                          <p:spTgt spid="152"/>
                                        </p:tgtEl>
                                        <p:attrNameLst>
                                          <p:attrName>style.visibility</p:attrName>
                                        </p:attrNameLst>
                                      </p:cBhvr>
                                      <p:to>
                                        <p:strVal val="visible"/>
                                      </p:to>
                                    </p:set>
                                    <p:animEffect transition="in" filter="blinds(horizontal)">
                                      <p:cBhvr>
                                        <p:cTn id="88" dur="500"/>
                                        <p:tgtEl>
                                          <p:spTgt spid="15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48"/>
                                        </p:tgtEl>
                                        <p:attrNameLst>
                                          <p:attrName>style.visibility</p:attrName>
                                        </p:attrNameLst>
                                      </p:cBhvr>
                                      <p:to>
                                        <p:strVal val="visible"/>
                                      </p:to>
                                    </p:set>
                                    <p:animEffect transition="in" filter="blinds(horizontal)">
                                      <p:cBhvr>
                                        <p:cTn id="93" dur="500"/>
                                        <p:tgtEl>
                                          <p:spTgt spid="148"/>
                                        </p:tgtEl>
                                      </p:cBhvr>
                                    </p:animEffect>
                                  </p:childTnLst>
                                </p:cTn>
                              </p:par>
                            </p:childTnLst>
                          </p:cTn>
                        </p:par>
                        <p:par>
                          <p:cTn id="94" fill="hold">
                            <p:stCondLst>
                              <p:cond delay="500"/>
                            </p:stCondLst>
                            <p:childTnLst>
                              <p:par>
                                <p:cTn id="95" presetID="22" presetClass="entr" presetSubtype="4" fill="hold" nodeType="afterEffect">
                                  <p:stCondLst>
                                    <p:cond delay="0"/>
                                  </p:stCondLst>
                                  <p:childTnLst>
                                    <p:set>
                                      <p:cBhvr>
                                        <p:cTn id="96" dur="1" fill="hold">
                                          <p:stCondLst>
                                            <p:cond delay="0"/>
                                          </p:stCondLst>
                                        </p:cTn>
                                        <p:tgtEl>
                                          <p:spTgt spid="147"/>
                                        </p:tgtEl>
                                        <p:attrNameLst>
                                          <p:attrName>style.visibility</p:attrName>
                                        </p:attrNameLst>
                                      </p:cBhvr>
                                      <p:to>
                                        <p:strVal val="visible"/>
                                      </p:to>
                                    </p:set>
                                    <p:animEffect transition="in" filter="wipe(down)">
                                      <p:cBhvr>
                                        <p:cTn id="97" dur="500"/>
                                        <p:tgtEl>
                                          <p:spTgt spid="147"/>
                                        </p:tgtEl>
                                      </p:cBhvr>
                                    </p:animEffect>
                                  </p:childTnLst>
                                </p:cTn>
                              </p:par>
                            </p:childTnLst>
                          </p:cTn>
                        </p:par>
                        <p:par>
                          <p:cTn id="98" fill="hold">
                            <p:stCondLst>
                              <p:cond delay="1000"/>
                            </p:stCondLst>
                            <p:childTnLst>
                              <p:par>
                                <p:cTn id="99" presetID="3" presetClass="entr" presetSubtype="10" fill="hold" grpId="0" nodeType="afterEffect">
                                  <p:stCondLst>
                                    <p:cond delay="0"/>
                                  </p:stCondLst>
                                  <p:childTnLst>
                                    <p:set>
                                      <p:cBhvr>
                                        <p:cTn id="100" dur="1" fill="hold">
                                          <p:stCondLst>
                                            <p:cond delay="0"/>
                                          </p:stCondLst>
                                        </p:cTn>
                                        <p:tgtEl>
                                          <p:spTgt spid="150"/>
                                        </p:tgtEl>
                                        <p:attrNameLst>
                                          <p:attrName>style.visibility</p:attrName>
                                        </p:attrNameLst>
                                      </p:cBhvr>
                                      <p:to>
                                        <p:strVal val="visible"/>
                                      </p:to>
                                    </p:set>
                                    <p:animEffect transition="in" filter="blinds(horizontal)">
                                      <p:cBhvr>
                                        <p:cTn id="101"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animBg="1"/>
      <p:bldP spid="48" grpId="0" animBg="1"/>
      <p:bldP spid="50" grpId="0" animBg="1"/>
      <p:bldP spid="51" grpId="0" animBg="1"/>
      <p:bldP spid="55" grpId="0"/>
      <p:bldP spid="56" grpId="0"/>
      <p:bldP spid="57" grpId="0"/>
      <p:bldP spid="62" grpId="0" animBg="1"/>
      <p:bldP spid="64" grpId="0" animBg="1"/>
      <p:bldP spid="65" grpId="0" animBg="1"/>
      <p:bldP spid="67" grpId="0" animBg="1"/>
      <p:bldP spid="148" grpId="0" animBg="1"/>
      <p:bldP spid="150" grpId="0" animBg="1"/>
      <p:bldP spid="152" grpId="0" animBg="1"/>
      <p:bldP spid="1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églalap 35">
            <a:extLst>
              <a:ext uri="{FF2B5EF4-FFF2-40B4-BE49-F238E27FC236}">
                <a16:creationId xmlns:a16="http://schemas.microsoft.com/office/drawing/2014/main" id="{C26EC99F-EB1D-448D-9FB7-6214C918E67C}"/>
              </a:ext>
            </a:extLst>
          </p:cNvPr>
          <p:cNvSpPr/>
          <p:nvPr/>
        </p:nvSpPr>
        <p:spPr>
          <a:xfrm>
            <a:off x="628650" y="3168648"/>
            <a:ext cx="7886700" cy="2745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Téglalap 3">
            <a:extLst>
              <a:ext uri="{FF2B5EF4-FFF2-40B4-BE49-F238E27FC236}">
                <a16:creationId xmlns:a16="http://schemas.microsoft.com/office/drawing/2014/main" id="{9E8E6F6E-9137-4975-8A21-49A32E7148D0}"/>
              </a:ext>
            </a:extLst>
          </p:cNvPr>
          <p:cNvSpPr/>
          <p:nvPr/>
        </p:nvSpPr>
        <p:spPr>
          <a:xfrm>
            <a:off x="2595403" y="3549096"/>
            <a:ext cx="1286515" cy="33679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Alkalmazott</a:t>
            </a:r>
          </a:p>
        </p:txBody>
      </p:sp>
      <p:sp>
        <p:nvSpPr>
          <p:cNvPr id="6" name="Háromszög 5">
            <a:extLst>
              <a:ext uri="{FF2B5EF4-FFF2-40B4-BE49-F238E27FC236}">
                <a16:creationId xmlns:a16="http://schemas.microsoft.com/office/drawing/2014/main" id="{E8887DC6-9309-477C-92AF-CC34348C9C11}"/>
              </a:ext>
            </a:extLst>
          </p:cNvPr>
          <p:cNvSpPr/>
          <p:nvPr/>
        </p:nvSpPr>
        <p:spPr>
          <a:xfrm>
            <a:off x="3184207" y="3889694"/>
            <a:ext cx="187642" cy="190370"/>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Téglalap 6">
            <a:extLst>
              <a:ext uri="{FF2B5EF4-FFF2-40B4-BE49-F238E27FC236}">
                <a16:creationId xmlns:a16="http://schemas.microsoft.com/office/drawing/2014/main" id="{F06D7787-B73F-4DAA-B4C2-910E65F3D39B}"/>
              </a:ext>
            </a:extLst>
          </p:cNvPr>
          <p:cNvSpPr/>
          <p:nvPr/>
        </p:nvSpPr>
        <p:spPr>
          <a:xfrm>
            <a:off x="1338736" y="4515362"/>
            <a:ext cx="1311828"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Személyzet</a:t>
            </a:r>
          </a:p>
        </p:txBody>
      </p:sp>
      <p:sp>
        <p:nvSpPr>
          <p:cNvPr id="8" name="Téglalap 7">
            <a:extLst>
              <a:ext uri="{FF2B5EF4-FFF2-40B4-BE49-F238E27FC236}">
                <a16:creationId xmlns:a16="http://schemas.microsoft.com/office/drawing/2014/main" id="{FFE21B5D-CF5C-43E8-BE13-9B13B75E12CF}"/>
              </a:ext>
            </a:extLst>
          </p:cNvPr>
          <p:cNvSpPr/>
          <p:nvPr/>
        </p:nvSpPr>
        <p:spPr>
          <a:xfrm>
            <a:off x="2708498" y="4515363"/>
            <a:ext cx="1145336" cy="34066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Ápoló</a:t>
            </a:r>
          </a:p>
          <a:p>
            <a:pPr algn="ctr"/>
            <a:endParaRPr lang="hu-HU" dirty="0">
              <a:solidFill>
                <a:schemeClr val="tx1"/>
              </a:solidFill>
            </a:endParaRPr>
          </a:p>
        </p:txBody>
      </p:sp>
      <p:cxnSp>
        <p:nvCxnSpPr>
          <p:cNvPr id="9" name="Összekötő: szögletes 8">
            <a:extLst>
              <a:ext uri="{FF2B5EF4-FFF2-40B4-BE49-F238E27FC236}">
                <a16:creationId xmlns:a16="http://schemas.microsoft.com/office/drawing/2014/main" id="{F2C886B3-08B2-4156-9818-1A8CB553061E}"/>
              </a:ext>
            </a:extLst>
          </p:cNvPr>
          <p:cNvCxnSpPr>
            <a:cxnSpLocks/>
            <a:stCxn id="7" idx="0"/>
            <a:endCxn id="6" idx="3"/>
          </p:cNvCxnSpPr>
          <p:nvPr/>
        </p:nvCxnSpPr>
        <p:spPr>
          <a:xfrm rot="5400000" flipH="1" flipV="1">
            <a:off x="2418690" y="3656024"/>
            <a:ext cx="435298" cy="128337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Összekötő: szögletes 9">
            <a:extLst>
              <a:ext uri="{FF2B5EF4-FFF2-40B4-BE49-F238E27FC236}">
                <a16:creationId xmlns:a16="http://schemas.microsoft.com/office/drawing/2014/main" id="{65CCB868-94E0-44B8-88F5-782BAA179A50}"/>
              </a:ext>
            </a:extLst>
          </p:cNvPr>
          <p:cNvCxnSpPr>
            <a:cxnSpLocks/>
            <a:stCxn id="8" idx="0"/>
            <a:endCxn id="6" idx="3"/>
          </p:cNvCxnSpPr>
          <p:nvPr/>
        </p:nvCxnSpPr>
        <p:spPr>
          <a:xfrm rot="16200000" flipV="1">
            <a:off x="3061948" y="4296145"/>
            <a:ext cx="435299" cy="313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églalap 10">
            <a:extLst>
              <a:ext uri="{FF2B5EF4-FFF2-40B4-BE49-F238E27FC236}">
                <a16:creationId xmlns:a16="http://schemas.microsoft.com/office/drawing/2014/main" id="{F800CC70-5832-43E8-928B-F5DA3C15CD0F}"/>
              </a:ext>
            </a:extLst>
          </p:cNvPr>
          <p:cNvSpPr/>
          <p:nvPr/>
        </p:nvSpPr>
        <p:spPr>
          <a:xfrm>
            <a:off x="6164951" y="354909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Kórház</a:t>
            </a:r>
          </a:p>
        </p:txBody>
      </p:sp>
      <p:sp>
        <p:nvSpPr>
          <p:cNvPr id="12" name="Téglalap 11">
            <a:extLst>
              <a:ext uri="{FF2B5EF4-FFF2-40B4-BE49-F238E27FC236}">
                <a16:creationId xmlns:a16="http://schemas.microsoft.com/office/drawing/2014/main" id="{374F192C-3A06-4CDB-AD41-E41241CC427D}"/>
              </a:ext>
            </a:extLst>
          </p:cNvPr>
          <p:cNvSpPr/>
          <p:nvPr/>
        </p:nvSpPr>
        <p:spPr>
          <a:xfrm>
            <a:off x="6164951" y="451639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Beteg</a:t>
            </a:r>
          </a:p>
        </p:txBody>
      </p:sp>
      <p:cxnSp>
        <p:nvCxnSpPr>
          <p:cNvPr id="14" name="Egyenes összekötő 13">
            <a:extLst>
              <a:ext uri="{FF2B5EF4-FFF2-40B4-BE49-F238E27FC236}">
                <a16:creationId xmlns:a16="http://schemas.microsoft.com/office/drawing/2014/main" id="{7BD72A83-57D4-4B6A-BDD6-202F459E74A1}"/>
              </a:ext>
            </a:extLst>
          </p:cNvPr>
          <p:cNvCxnSpPr>
            <a:cxnSpLocks/>
            <a:stCxn id="11" idx="1"/>
            <a:endCxn id="4" idx="3"/>
          </p:cNvCxnSpPr>
          <p:nvPr/>
        </p:nvCxnSpPr>
        <p:spPr>
          <a:xfrm flipH="1" flipV="1">
            <a:off x="3881918" y="3717495"/>
            <a:ext cx="2283033" cy="696"/>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gyenes összekötő 14">
            <a:extLst>
              <a:ext uri="{FF2B5EF4-FFF2-40B4-BE49-F238E27FC236}">
                <a16:creationId xmlns:a16="http://schemas.microsoft.com/office/drawing/2014/main" id="{F39BC08C-CAEC-452A-A495-A3D11A6D2DDB}"/>
              </a:ext>
            </a:extLst>
          </p:cNvPr>
          <p:cNvCxnSpPr>
            <a:cxnSpLocks/>
            <a:stCxn id="12" idx="0"/>
            <a:endCxn id="11" idx="2"/>
          </p:cNvCxnSpPr>
          <p:nvPr/>
        </p:nvCxnSpPr>
        <p:spPr>
          <a:xfrm flipV="1">
            <a:off x="6737619" y="3887286"/>
            <a:ext cx="0" cy="62911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Háromszög 15">
            <a:extLst>
              <a:ext uri="{FF2B5EF4-FFF2-40B4-BE49-F238E27FC236}">
                <a16:creationId xmlns:a16="http://schemas.microsoft.com/office/drawing/2014/main" id="{64695F4D-C0B7-4A69-B3FD-98DB56D45E02}"/>
              </a:ext>
            </a:extLst>
          </p:cNvPr>
          <p:cNvSpPr/>
          <p:nvPr/>
        </p:nvSpPr>
        <p:spPr>
          <a:xfrm rot="5400000">
            <a:off x="5666210" y="4935084"/>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Háromszög 19">
            <a:extLst>
              <a:ext uri="{FF2B5EF4-FFF2-40B4-BE49-F238E27FC236}">
                <a16:creationId xmlns:a16="http://schemas.microsoft.com/office/drawing/2014/main" id="{C9DEEAAF-5F58-4326-948A-A5DB48A35F1B}"/>
              </a:ext>
            </a:extLst>
          </p:cNvPr>
          <p:cNvSpPr/>
          <p:nvPr/>
        </p:nvSpPr>
        <p:spPr>
          <a:xfrm rot="16200000">
            <a:off x="4536561" y="3557171"/>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zövegdoboz 20">
            <a:extLst>
              <a:ext uri="{FF2B5EF4-FFF2-40B4-BE49-F238E27FC236}">
                <a16:creationId xmlns:a16="http://schemas.microsoft.com/office/drawing/2014/main" id="{AEE31A83-7FAA-4F9B-A173-DC1EC8AE3BC5}"/>
              </a:ext>
            </a:extLst>
          </p:cNvPr>
          <p:cNvSpPr txBox="1"/>
          <p:nvPr/>
        </p:nvSpPr>
        <p:spPr>
          <a:xfrm>
            <a:off x="4520315" y="3417268"/>
            <a:ext cx="1037529" cy="338554"/>
          </a:xfrm>
          <a:prstGeom prst="rect">
            <a:avLst/>
          </a:prstGeom>
          <a:noFill/>
        </p:spPr>
        <p:txBody>
          <a:bodyPr wrap="square" rtlCol="0">
            <a:spAutoFit/>
          </a:bodyPr>
          <a:lstStyle/>
          <a:p>
            <a:pPr algn="ctr"/>
            <a:r>
              <a:rPr lang="hu-HU" sz="1600" dirty="0"/>
              <a:t>alkalmaz</a:t>
            </a:r>
          </a:p>
        </p:txBody>
      </p:sp>
      <p:sp>
        <p:nvSpPr>
          <p:cNvPr id="29" name="Téglalap 28">
            <a:extLst>
              <a:ext uri="{FF2B5EF4-FFF2-40B4-BE49-F238E27FC236}">
                <a16:creationId xmlns:a16="http://schemas.microsoft.com/office/drawing/2014/main" id="{60650EEF-CD47-4538-BBA7-2B3266794FD5}"/>
              </a:ext>
            </a:extLst>
          </p:cNvPr>
          <p:cNvSpPr/>
          <p:nvPr/>
        </p:nvSpPr>
        <p:spPr>
          <a:xfrm>
            <a:off x="3943874" y="4515362"/>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Orvos</a:t>
            </a:r>
          </a:p>
          <a:p>
            <a:pPr algn="ctr"/>
            <a:endParaRPr lang="hu-HU" dirty="0">
              <a:solidFill>
                <a:schemeClr val="tx1"/>
              </a:solidFill>
            </a:endParaRPr>
          </a:p>
        </p:txBody>
      </p:sp>
      <p:cxnSp>
        <p:nvCxnSpPr>
          <p:cNvPr id="39" name="Összekötő: szögletes 38">
            <a:extLst>
              <a:ext uri="{FF2B5EF4-FFF2-40B4-BE49-F238E27FC236}">
                <a16:creationId xmlns:a16="http://schemas.microsoft.com/office/drawing/2014/main" id="{2414AE5C-848C-4D5D-A9E9-9D8894FA2921}"/>
              </a:ext>
            </a:extLst>
          </p:cNvPr>
          <p:cNvCxnSpPr>
            <a:cxnSpLocks/>
            <a:stCxn id="29" idx="0"/>
            <a:endCxn id="6" idx="3"/>
          </p:cNvCxnSpPr>
          <p:nvPr/>
        </p:nvCxnSpPr>
        <p:spPr>
          <a:xfrm rot="16200000" flipV="1">
            <a:off x="3679636" y="3678456"/>
            <a:ext cx="435298" cy="123851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Összekötő: szögletes 56">
            <a:extLst>
              <a:ext uri="{FF2B5EF4-FFF2-40B4-BE49-F238E27FC236}">
                <a16:creationId xmlns:a16="http://schemas.microsoft.com/office/drawing/2014/main" id="{11865D75-443D-4D60-97FC-85AF6C321BF6}"/>
              </a:ext>
            </a:extLst>
          </p:cNvPr>
          <p:cNvCxnSpPr>
            <a:cxnSpLocks/>
            <a:stCxn id="12" idx="2"/>
            <a:endCxn id="8" idx="2"/>
          </p:cNvCxnSpPr>
          <p:nvPr/>
        </p:nvCxnSpPr>
        <p:spPr>
          <a:xfrm rot="5400000">
            <a:off x="5008671" y="3127082"/>
            <a:ext cx="1444" cy="3456453"/>
          </a:xfrm>
          <a:prstGeom prst="bentConnector3">
            <a:avLst>
              <a:gd name="adj1" fmla="val 46245845"/>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Összekötő: szögletes 62">
            <a:extLst>
              <a:ext uri="{FF2B5EF4-FFF2-40B4-BE49-F238E27FC236}">
                <a16:creationId xmlns:a16="http://schemas.microsoft.com/office/drawing/2014/main" id="{8E4DE522-5C0B-435E-A5B5-2D2FE6145358}"/>
              </a:ext>
            </a:extLst>
          </p:cNvPr>
          <p:cNvCxnSpPr>
            <a:cxnSpLocks/>
            <a:stCxn id="65" idx="2"/>
            <a:endCxn id="29" idx="2"/>
          </p:cNvCxnSpPr>
          <p:nvPr/>
        </p:nvCxnSpPr>
        <p:spPr>
          <a:xfrm rot="5400000" flipH="1">
            <a:off x="5423102" y="3946993"/>
            <a:ext cx="15571" cy="1828691"/>
          </a:xfrm>
          <a:prstGeom prst="bentConnector3">
            <a:avLst>
              <a:gd name="adj1" fmla="val -1468114"/>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Szövegdoboz 64">
            <a:extLst>
              <a:ext uri="{FF2B5EF4-FFF2-40B4-BE49-F238E27FC236}">
                <a16:creationId xmlns:a16="http://schemas.microsoft.com/office/drawing/2014/main" id="{D1821B02-AA5E-413D-BB5A-B3C608819171}"/>
              </a:ext>
            </a:extLst>
          </p:cNvPr>
          <p:cNvSpPr txBox="1"/>
          <p:nvPr/>
        </p:nvSpPr>
        <p:spPr>
          <a:xfrm>
            <a:off x="6226450" y="4499791"/>
            <a:ext cx="237566" cy="369332"/>
          </a:xfrm>
          <a:prstGeom prst="rect">
            <a:avLst/>
          </a:prstGeom>
          <a:noFill/>
        </p:spPr>
        <p:txBody>
          <a:bodyPr wrap="none" rtlCol="0">
            <a:spAutoFit/>
          </a:bodyPr>
          <a:lstStyle/>
          <a:p>
            <a:r>
              <a:rPr lang="hu-HU" dirty="0"/>
              <a:t> </a:t>
            </a:r>
          </a:p>
        </p:txBody>
      </p:sp>
      <p:sp>
        <p:nvSpPr>
          <p:cNvPr id="68" name="Háromszög 67">
            <a:extLst>
              <a:ext uri="{FF2B5EF4-FFF2-40B4-BE49-F238E27FC236}">
                <a16:creationId xmlns:a16="http://schemas.microsoft.com/office/drawing/2014/main" id="{F54246E4-351C-4375-8617-89CCCFA9115C}"/>
              </a:ext>
            </a:extLst>
          </p:cNvPr>
          <p:cNvSpPr/>
          <p:nvPr/>
        </p:nvSpPr>
        <p:spPr>
          <a:xfrm rot="5400000">
            <a:off x="4937890" y="5359968"/>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Háromszög 73">
            <a:extLst>
              <a:ext uri="{FF2B5EF4-FFF2-40B4-BE49-F238E27FC236}">
                <a16:creationId xmlns:a16="http://schemas.microsoft.com/office/drawing/2014/main" id="{2CDE3CFF-00D5-4597-A3AA-5930EDC7F7BA}"/>
              </a:ext>
            </a:extLst>
          </p:cNvPr>
          <p:cNvSpPr/>
          <p:nvPr/>
        </p:nvSpPr>
        <p:spPr>
          <a:xfrm rot="10800000">
            <a:off x="6794305" y="4135653"/>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zövegdoboz 74">
            <a:extLst>
              <a:ext uri="{FF2B5EF4-FFF2-40B4-BE49-F238E27FC236}">
                <a16:creationId xmlns:a16="http://schemas.microsoft.com/office/drawing/2014/main" id="{BEE3C7B4-D489-4C3F-9C1C-CE90393638F0}"/>
              </a:ext>
            </a:extLst>
          </p:cNvPr>
          <p:cNvSpPr txBox="1"/>
          <p:nvPr/>
        </p:nvSpPr>
        <p:spPr>
          <a:xfrm>
            <a:off x="6737619" y="3966376"/>
            <a:ext cx="987883" cy="338554"/>
          </a:xfrm>
          <a:prstGeom prst="rect">
            <a:avLst/>
          </a:prstGeom>
          <a:noFill/>
        </p:spPr>
        <p:txBody>
          <a:bodyPr wrap="square" rtlCol="0">
            <a:spAutoFit/>
          </a:bodyPr>
          <a:lstStyle/>
          <a:p>
            <a:pPr algn="ctr"/>
            <a:r>
              <a:rPr lang="hu-HU" sz="1600" dirty="0"/>
              <a:t>gyógyít</a:t>
            </a:r>
          </a:p>
        </p:txBody>
      </p:sp>
      <p:sp>
        <p:nvSpPr>
          <p:cNvPr id="2" name="Élőláb helye 1">
            <a:extLst>
              <a:ext uri="{FF2B5EF4-FFF2-40B4-BE49-F238E27FC236}">
                <a16:creationId xmlns:a16="http://schemas.microsoft.com/office/drawing/2014/main" id="{F602FFA7-8824-42CF-94DC-3A00E7907055}"/>
              </a:ext>
            </a:extLst>
          </p:cNvPr>
          <p:cNvSpPr>
            <a:spLocks noGrp="1"/>
          </p:cNvSpPr>
          <p:nvPr>
            <p:ph type="ftr" sz="quarter" idx="11"/>
          </p:nvPr>
        </p:nvSpPr>
        <p:spPr/>
        <p:txBody>
          <a:bodyPr/>
          <a:lstStyle/>
          <a:p>
            <a:r>
              <a:rPr lang="hu-HU"/>
              <a:t>Gregorics Tibor: Objektumelvű programozás</a:t>
            </a:r>
            <a:endParaRPr lang="en-US"/>
          </a:p>
        </p:txBody>
      </p:sp>
      <p:sp>
        <p:nvSpPr>
          <p:cNvPr id="5" name="Dia számának helye 4">
            <a:extLst>
              <a:ext uri="{FF2B5EF4-FFF2-40B4-BE49-F238E27FC236}">
                <a16:creationId xmlns:a16="http://schemas.microsoft.com/office/drawing/2014/main" id="{1F75A0E5-F881-41AD-9FEB-52B44F2FE67D}"/>
              </a:ext>
            </a:extLst>
          </p:cNvPr>
          <p:cNvSpPr>
            <a:spLocks noGrp="1"/>
          </p:cNvSpPr>
          <p:nvPr>
            <p:ph type="sldNum" sz="quarter" idx="12"/>
          </p:nvPr>
        </p:nvSpPr>
        <p:spPr/>
        <p:txBody>
          <a:bodyPr/>
          <a:lstStyle/>
          <a:p>
            <a:fld id="{34CCF796-8293-4D3B-ADCC-894381A97A1C}" type="slidenum">
              <a:rPr lang="en-US" smtClean="0"/>
              <a:t>15</a:t>
            </a:fld>
            <a:endParaRPr lang="en-US"/>
          </a:p>
        </p:txBody>
      </p:sp>
      <p:sp>
        <p:nvSpPr>
          <p:cNvPr id="34" name="Text Box 103">
            <a:extLst>
              <a:ext uri="{FF2B5EF4-FFF2-40B4-BE49-F238E27FC236}">
                <a16:creationId xmlns:a16="http://schemas.microsoft.com/office/drawing/2014/main" id="{113B57ED-7252-4B21-B3DA-1E44E64DEE2C}"/>
              </a:ext>
            </a:extLst>
          </p:cNvPr>
          <p:cNvSpPr txBox="1">
            <a:spLocks noChangeArrowheads="1"/>
          </p:cNvSpPr>
          <p:nvPr/>
        </p:nvSpPr>
        <p:spPr bwMode="auto">
          <a:xfrm>
            <a:off x="628650" y="1163491"/>
            <a:ext cx="7886700" cy="1477328"/>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t>A kórházban legalább egy alkalmazott dolgozik, aki lehet orvos, ápoló vagy a személyzethez tartozhat. A kórházban betegek vannak, akiket orvosok kezelnek és ápolók ápolnak. Egy beteget pontosan egy orvos kezel, és tetszőleges számú ápoló ápol. Egy orvos tetszőleges számú beteget kezelhet, egy ápoló tetszőleges számú beteget ápolhat.</a:t>
            </a:r>
          </a:p>
        </p:txBody>
      </p:sp>
      <p:sp>
        <p:nvSpPr>
          <p:cNvPr id="35" name="Cím 1">
            <a:extLst>
              <a:ext uri="{FF2B5EF4-FFF2-40B4-BE49-F238E27FC236}">
                <a16:creationId xmlns:a16="http://schemas.microsoft.com/office/drawing/2014/main" id="{12F9CCC9-C9F5-4F25-BFDD-6D713B8C4D0B}"/>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Kórház</a:t>
            </a:r>
            <a:endParaRPr lang="en-US" dirty="0"/>
          </a:p>
        </p:txBody>
      </p:sp>
      <p:sp>
        <p:nvSpPr>
          <p:cNvPr id="49" name="Szövegdoboz 48">
            <a:extLst>
              <a:ext uri="{FF2B5EF4-FFF2-40B4-BE49-F238E27FC236}">
                <a16:creationId xmlns:a16="http://schemas.microsoft.com/office/drawing/2014/main" id="{B41F28F2-BB03-4460-BE07-E4E42C6D7322}"/>
              </a:ext>
            </a:extLst>
          </p:cNvPr>
          <p:cNvSpPr txBox="1"/>
          <p:nvPr/>
        </p:nvSpPr>
        <p:spPr>
          <a:xfrm>
            <a:off x="3249995" y="4817789"/>
            <a:ext cx="215444" cy="338554"/>
          </a:xfrm>
          <a:prstGeom prst="rect">
            <a:avLst/>
          </a:prstGeom>
          <a:noFill/>
        </p:spPr>
        <p:txBody>
          <a:bodyPr wrap="square" rtlCol="0">
            <a:spAutoFit/>
          </a:bodyPr>
          <a:lstStyle/>
          <a:p>
            <a:r>
              <a:rPr lang="hu-HU" sz="1600" dirty="0"/>
              <a:t>*</a:t>
            </a:r>
            <a:endParaRPr lang="en-US" sz="1600" dirty="0"/>
          </a:p>
        </p:txBody>
      </p:sp>
      <p:sp>
        <p:nvSpPr>
          <p:cNvPr id="50" name="Szövegdoboz 49">
            <a:extLst>
              <a:ext uri="{FF2B5EF4-FFF2-40B4-BE49-F238E27FC236}">
                <a16:creationId xmlns:a16="http://schemas.microsoft.com/office/drawing/2014/main" id="{7F482389-EB56-4B6A-8240-05B42AAAF944}"/>
              </a:ext>
            </a:extLst>
          </p:cNvPr>
          <p:cNvSpPr txBox="1"/>
          <p:nvPr/>
        </p:nvSpPr>
        <p:spPr>
          <a:xfrm>
            <a:off x="6278506" y="4813180"/>
            <a:ext cx="215444" cy="338554"/>
          </a:xfrm>
          <a:prstGeom prst="rect">
            <a:avLst/>
          </a:prstGeom>
          <a:noFill/>
        </p:spPr>
        <p:txBody>
          <a:bodyPr wrap="square" rtlCol="0">
            <a:spAutoFit/>
          </a:bodyPr>
          <a:lstStyle/>
          <a:p>
            <a:r>
              <a:rPr lang="hu-HU" sz="1600" dirty="0"/>
              <a:t>*</a:t>
            </a:r>
            <a:endParaRPr lang="en-US" sz="1600" dirty="0"/>
          </a:p>
        </p:txBody>
      </p:sp>
      <p:sp>
        <p:nvSpPr>
          <p:cNvPr id="51" name="Szövegdoboz 50">
            <a:extLst>
              <a:ext uri="{FF2B5EF4-FFF2-40B4-BE49-F238E27FC236}">
                <a16:creationId xmlns:a16="http://schemas.microsoft.com/office/drawing/2014/main" id="{32C826A3-4F9C-4763-B4F1-85B35DF9B580}"/>
              </a:ext>
            </a:extLst>
          </p:cNvPr>
          <p:cNvSpPr txBox="1"/>
          <p:nvPr/>
        </p:nvSpPr>
        <p:spPr>
          <a:xfrm>
            <a:off x="6737618" y="4820716"/>
            <a:ext cx="215444" cy="338554"/>
          </a:xfrm>
          <a:prstGeom prst="rect">
            <a:avLst/>
          </a:prstGeom>
          <a:noFill/>
        </p:spPr>
        <p:txBody>
          <a:bodyPr wrap="square" rtlCol="0">
            <a:spAutoFit/>
          </a:bodyPr>
          <a:lstStyle/>
          <a:p>
            <a:r>
              <a:rPr lang="hu-HU" sz="1600" dirty="0"/>
              <a:t>*</a:t>
            </a:r>
            <a:endParaRPr lang="en-US" sz="1600" dirty="0"/>
          </a:p>
        </p:txBody>
      </p:sp>
      <p:sp>
        <p:nvSpPr>
          <p:cNvPr id="52" name="Szövegdoboz 51">
            <a:extLst>
              <a:ext uri="{FF2B5EF4-FFF2-40B4-BE49-F238E27FC236}">
                <a16:creationId xmlns:a16="http://schemas.microsoft.com/office/drawing/2014/main" id="{78EF6100-41A1-43D7-B436-E23BB2F2D3C2}"/>
              </a:ext>
            </a:extLst>
          </p:cNvPr>
          <p:cNvSpPr txBox="1"/>
          <p:nvPr/>
        </p:nvSpPr>
        <p:spPr>
          <a:xfrm>
            <a:off x="6706088" y="4282084"/>
            <a:ext cx="215444" cy="338554"/>
          </a:xfrm>
          <a:prstGeom prst="rect">
            <a:avLst/>
          </a:prstGeom>
          <a:noFill/>
        </p:spPr>
        <p:txBody>
          <a:bodyPr wrap="square" rtlCol="0">
            <a:spAutoFit/>
          </a:bodyPr>
          <a:lstStyle/>
          <a:p>
            <a:r>
              <a:rPr lang="hu-HU" sz="1600" dirty="0"/>
              <a:t>*</a:t>
            </a:r>
            <a:endParaRPr lang="en-US" sz="1600" dirty="0"/>
          </a:p>
        </p:txBody>
      </p:sp>
      <p:sp>
        <p:nvSpPr>
          <p:cNvPr id="53" name="Szövegdoboz 52">
            <a:extLst>
              <a:ext uri="{FF2B5EF4-FFF2-40B4-BE49-F238E27FC236}">
                <a16:creationId xmlns:a16="http://schemas.microsoft.com/office/drawing/2014/main" id="{92C88126-7294-49F2-B7D3-93720055619F}"/>
              </a:ext>
            </a:extLst>
          </p:cNvPr>
          <p:cNvSpPr txBox="1"/>
          <p:nvPr/>
        </p:nvSpPr>
        <p:spPr>
          <a:xfrm>
            <a:off x="3843391" y="3441197"/>
            <a:ext cx="528052" cy="338554"/>
          </a:xfrm>
          <a:prstGeom prst="rect">
            <a:avLst/>
          </a:prstGeom>
          <a:noFill/>
        </p:spPr>
        <p:txBody>
          <a:bodyPr wrap="square" rtlCol="0">
            <a:spAutoFit/>
          </a:bodyPr>
          <a:lstStyle/>
          <a:p>
            <a:r>
              <a:rPr lang="hu-HU" sz="1600" dirty="0"/>
              <a:t>1..*</a:t>
            </a:r>
            <a:endParaRPr lang="en-US" sz="1600" dirty="0"/>
          </a:p>
        </p:txBody>
      </p:sp>
      <p:sp>
        <p:nvSpPr>
          <p:cNvPr id="54" name="Szövegdoboz 53">
            <a:extLst>
              <a:ext uri="{FF2B5EF4-FFF2-40B4-BE49-F238E27FC236}">
                <a16:creationId xmlns:a16="http://schemas.microsoft.com/office/drawing/2014/main" id="{4281CC56-AF69-4F3A-B2D9-72FB18BFCA6F}"/>
              </a:ext>
            </a:extLst>
          </p:cNvPr>
          <p:cNvSpPr txBox="1"/>
          <p:nvPr/>
        </p:nvSpPr>
        <p:spPr>
          <a:xfrm>
            <a:off x="5672653" y="3408331"/>
            <a:ext cx="528052" cy="338554"/>
          </a:xfrm>
          <a:prstGeom prst="rect">
            <a:avLst/>
          </a:prstGeom>
          <a:noFill/>
        </p:spPr>
        <p:txBody>
          <a:bodyPr wrap="square" rtlCol="0">
            <a:spAutoFit/>
          </a:bodyPr>
          <a:lstStyle/>
          <a:p>
            <a:r>
              <a:rPr lang="hu-HU" sz="1600" dirty="0"/>
              <a:t>1..*</a:t>
            </a:r>
            <a:endParaRPr lang="en-US" sz="1600" dirty="0"/>
          </a:p>
        </p:txBody>
      </p:sp>
      <p:sp>
        <p:nvSpPr>
          <p:cNvPr id="55" name="Szövegdoboz 54">
            <a:extLst>
              <a:ext uri="{FF2B5EF4-FFF2-40B4-BE49-F238E27FC236}">
                <a16:creationId xmlns:a16="http://schemas.microsoft.com/office/drawing/2014/main" id="{40C62E62-82C0-451F-9F9D-D31EBDC5444A}"/>
              </a:ext>
            </a:extLst>
          </p:cNvPr>
          <p:cNvSpPr txBox="1"/>
          <p:nvPr/>
        </p:nvSpPr>
        <p:spPr>
          <a:xfrm>
            <a:off x="4204166" y="5220315"/>
            <a:ext cx="987883" cy="338554"/>
          </a:xfrm>
          <a:prstGeom prst="rect">
            <a:avLst/>
          </a:prstGeom>
          <a:noFill/>
        </p:spPr>
        <p:txBody>
          <a:bodyPr wrap="square" rtlCol="0">
            <a:spAutoFit/>
          </a:bodyPr>
          <a:lstStyle/>
          <a:p>
            <a:pPr algn="ctr"/>
            <a:r>
              <a:rPr lang="hu-HU" sz="1600" dirty="0"/>
              <a:t>ápol</a:t>
            </a:r>
          </a:p>
        </p:txBody>
      </p:sp>
      <p:sp>
        <p:nvSpPr>
          <p:cNvPr id="56" name="Szövegdoboz 55">
            <a:extLst>
              <a:ext uri="{FF2B5EF4-FFF2-40B4-BE49-F238E27FC236}">
                <a16:creationId xmlns:a16="http://schemas.microsoft.com/office/drawing/2014/main" id="{A5E8141F-3EF5-4E87-8172-A5A7A97FC881}"/>
              </a:ext>
            </a:extLst>
          </p:cNvPr>
          <p:cNvSpPr txBox="1"/>
          <p:nvPr/>
        </p:nvSpPr>
        <p:spPr>
          <a:xfrm>
            <a:off x="5018953" y="4794004"/>
            <a:ext cx="776288" cy="338554"/>
          </a:xfrm>
          <a:prstGeom prst="rect">
            <a:avLst/>
          </a:prstGeom>
          <a:noFill/>
        </p:spPr>
        <p:txBody>
          <a:bodyPr wrap="square" rtlCol="0">
            <a:spAutoFit/>
          </a:bodyPr>
          <a:lstStyle/>
          <a:p>
            <a:pPr algn="ctr"/>
            <a:r>
              <a:rPr lang="hu-HU" sz="1600" dirty="0"/>
              <a:t>kezel</a:t>
            </a:r>
          </a:p>
        </p:txBody>
      </p:sp>
    </p:spTree>
    <p:extLst>
      <p:ext uri="{BB962C8B-B14F-4D97-AF65-F5344CB8AC3E}">
        <p14:creationId xmlns:p14="http://schemas.microsoft.com/office/powerpoint/2010/main" val="38881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par>
                                <p:cTn id="28" presetID="3" presetClass="entr" presetSubtype="1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par>
                                <p:cTn id="34" presetID="3" presetClass="entr" presetSubtype="1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blinds(horizontal)">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blinds(horizontal)">
                                      <p:cBhvr>
                                        <p:cTn id="44" dur="500"/>
                                        <p:tgtEl>
                                          <p:spTgt spid="5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blinds(horizontal)">
                                      <p:cBhvr>
                                        <p:cTn id="47" dur="500"/>
                                        <p:tgtEl>
                                          <p:spTgt spid="5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linds(horizontal)">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linds(horizontal)">
                                      <p:cBhvr>
                                        <p:cTn id="58" dur="500"/>
                                        <p:tgtEl>
                                          <p:spTgt spid="1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blinds(horizontal)">
                                      <p:cBhvr>
                                        <p:cTn id="61" dur="500"/>
                                        <p:tgtEl>
                                          <p:spTgt spid="5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74"/>
                                        </p:tgtEl>
                                        <p:attrNameLst>
                                          <p:attrName>style.visibility</p:attrName>
                                        </p:attrNameLst>
                                      </p:cBhvr>
                                      <p:to>
                                        <p:strVal val="visible"/>
                                      </p:to>
                                    </p:set>
                                    <p:animEffect transition="in" filter="blinds(horizontal)">
                                      <p:cBhvr>
                                        <p:cTn id="64" dur="500"/>
                                        <p:tgtEl>
                                          <p:spTgt spid="74"/>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blinds(horizontal)">
                                      <p:cBhvr>
                                        <p:cTn id="67" dur="500"/>
                                        <p:tgtEl>
                                          <p:spTgt spid="75"/>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blinds(horizontal)">
                                      <p:cBhvr>
                                        <p:cTn id="70" dur="500"/>
                                        <p:tgtEl>
                                          <p:spTgt spid="16"/>
                                        </p:tgtEl>
                                      </p:cBhvr>
                                    </p:animEffect>
                                  </p:childTnLst>
                                </p:cTn>
                              </p:par>
                              <p:par>
                                <p:cTn id="71" presetID="3" presetClass="entr" presetSubtype="1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blinds(horizontal)">
                                      <p:cBhvr>
                                        <p:cTn id="73" dur="500"/>
                                        <p:tgtEl>
                                          <p:spTgt spid="63"/>
                                        </p:tgtEl>
                                      </p:cBhvr>
                                    </p:animEffect>
                                  </p:childTnLst>
                                </p:cTn>
                              </p:par>
                              <p:par>
                                <p:cTn id="74" presetID="3" presetClass="entr" presetSubtype="10" fill="hold"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blinds(horizontal)">
                                      <p:cBhvr>
                                        <p:cTn id="76" dur="500"/>
                                        <p:tgtEl>
                                          <p:spTgt spid="5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blinds(horizontal)">
                                      <p:cBhvr>
                                        <p:cTn id="79" dur="500"/>
                                        <p:tgtEl>
                                          <p:spTgt spid="65"/>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blinds(horizontal)">
                                      <p:cBhvr>
                                        <p:cTn id="82" dur="500"/>
                                        <p:tgtEl>
                                          <p:spTgt spid="68"/>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blinds(horizontal)">
                                      <p:cBhvr>
                                        <p:cTn id="85" dur="500"/>
                                        <p:tgtEl>
                                          <p:spTgt spid="5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blinds(horizontal)">
                                      <p:cBhvr>
                                        <p:cTn id="88" dur="500"/>
                                        <p:tgtEl>
                                          <p:spTgt spid="56"/>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blinds(horizontal)">
                                      <p:cBhvr>
                                        <p:cTn id="91" dur="500"/>
                                        <p:tgtEl>
                                          <p:spTgt spid="51"/>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blinds(horizontal)">
                                      <p:cBhvr>
                                        <p:cTn id="94" dur="500"/>
                                        <p:tgtEl>
                                          <p:spTgt spid="50"/>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blinds(horizontal)">
                                      <p:cBhvr>
                                        <p:cTn id="9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6" grpId="0" animBg="1"/>
      <p:bldP spid="20" grpId="0" animBg="1"/>
      <p:bldP spid="21" grpId="0"/>
      <p:bldP spid="29" grpId="0" animBg="1"/>
      <p:bldP spid="65" grpId="0"/>
      <p:bldP spid="68" grpId="0" animBg="1"/>
      <p:bldP spid="74" grpId="0" animBg="1"/>
      <p:bldP spid="75" grpId="0"/>
      <p:bldP spid="49" grpId="0"/>
      <p:bldP spid="50" grpId="0"/>
      <p:bldP spid="51" grpId="0"/>
      <p:bldP spid="52" grpId="0"/>
      <p:bldP spid="53" grpId="0"/>
      <p:bldP spid="54" grpId="0"/>
      <p:bldP spid="55" grpId="0"/>
      <p:bldP spid="5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églalap 35">
            <a:extLst>
              <a:ext uri="{FF2B5EF4-FFF2-40B4-BE49-F238E27FC236}">
                <a16:creationId xmlns:a16="http://schemas.microsoft.com/office/drawing/2014/main" id="{C26EC99F-EB1D-448D-9FB7-6214C918E67C}"/>
              </a:ext>
            </a:extLst>
          </p:cNvPr>
          <p:cNvSpPr/>
          <p:nvPr/>
        </p:nvSpPr>
        <p:spPr>
          <a:xfrm>
            <a:off x="628650" y="2198452"/>
            <a:ext cx="7886700" cy="41050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Téglalap 3">
            <a:extLst>
              <a:ext uri="{FF2B5EF4-FFF2-40B4-BE49-F238E27FC236}">
                <a16:creationId xmlns:a16="http://schemas.microsoft.com/office/drawing/2014/main" id="{9E8E6F6E-9137-4975-8A21-49A32E7148D0}"/>
              </a:ext>
            </a:extLst>
          </p:cNvPr>
          <p:cNvSpPr/>
          <p:nvPr/>
        </p:nvSpPr>
        <p:spPr>
          <a:xfrm>
            <a:off x="2340007" y="3709707"/>
            <a:ext cx="1286515" cy="33679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Alkalmazás</a:t>
            </a:r>
          </a:p>
        </p:txBody>
      </p:sp>
      <p:sp>
        <p:nvSpPr>
          <p:cNvPr id="6" name="Háromszög 5">
            <a:extLst>
              <a:ext uri="{FF2B5EF4-FFF2-40B4-BE49-F238E27FC236}">
                <a16:creationId xmlns:a16="http://schemas.microsoft.com/office/drawing/2014/main" id="{E8887DC6-9309-477C-92AF-CC34348C9C11}"/>
              </a:ext>
            </a:extLst>
          </p:cNvPr>
          <p:cNvSpPr/>
          <p:nvPr/>
        </p:nvSpPr>
        <p:spPr>
          <a:xfrm>
            <a:off x="2932397" y="4050305"/>
            <a:ext cx="187642" cy="190370"/>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Téglalap 6">
            <a:extLst>
              <a:ext uri="{FF2B5EF4-FFF2-40B4-BE49-F238E27FC236}">
                <a16:creationId xmlns:a16="http://schemas.microsoft.com/office/drawing/2014/main" id="{F06D7787-B73F-4DAA-B4C2-910E65F3D39B}"/>
              </a:ext>
            </a:extLst>
          </p:cNvPr>
          <p:cNvSpPr/>
          <p:nvPr/>
        </p:nvSpPr>
        <p:spPr>
          <a:xfrm>
            <a:off x="1086520" y="4703676"/>
            <a:ext cx="1311828"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Személyzet</a:t>
            </a:r>
          </a:p>
        </p:txBody>
      </p:sp>
      <p:sp>
        <p:nvSpPr>
          <p:cNvPr id="8" name="Téglalap 7">
            <a:extLst>
              <a:ext uri="{FF2B5EF4-FFF2-40B4-BE49-F238E27FC236}">
                <a16:creationId xmlns:a16="http://schemas.microsoft.com/office/drawing/2014/main" id="{FFE21B5D-CF5C-43E8-BE13-9B13B75E12CF}"/>
              </a:ext>
            </a:extLst>
          </p:cNvPr>
          <p:cNvSpPr/>
          <p:nvPr/>
        </p:nvSpPr>
        <p:spPr>
          <a:xfrm>
            <a:off x="2456282" y="4703677"/>
            <a:ext cx="1145336" cy="34066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Ápoló</a:t>
            </a:r>
          </a:p>
          <a:p>
            <a:pPr algn="ctr"/>
            <a:endParaRPr lang="hu-HU" dirty="0">
              <a:solidFill>
                <a:schemeClr val="tx1"/>
              </a:solidFill>
            </a:endParaRPr>
          </a:p>
        </p:txBody>
      </p:sp>
      <p:cxnSp>
        <p:nvCxnSpPr>
          <p:cNvPr id="9" name="Összekötő: szögletes 8">
            <a:extLst>
              <a:ext uri="{FF2B5EF4-FFF2-40B4-BE49-F238E27FC236}">
                <a16:creationId xmlns:a16="http://schemas.microsoft.com/office/drawing/2014/main" id="{F2C886B3-08B2-4156-9818-1A8CB553061E}"/>
              </a:ext>
            </a:extLst>
          </p:cNvPr>
          <p:cNvCxnSpPr>
            <a:cxnSpLocks/>
            <a:stCxn id="7" idx="0"/>
            <a:endCxn id="6" idx="3"/>
          </p:cNvCxnSpPr>
          <p:nvPr/>
        </p:nvCxnSpPr>
        <p:spPr>
          <a:xfrm rot="5400000" flipH="1" flipV="1">
            <a:off x="2152826" y="3830284"/>
            <a:ext cx="463001" cy="128378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Összekötő: szögletes 9">
            <a:extLst>
              <a:ext uri="{FF2B5EF4-FFF2-40B4-BE49-F238E27FC236}">
                <a16:creationId xmlns:a16="http://schemas.microsoft.com/office/drawing/2014/main" id="{65CCB868-94E0-44B8-88F5-782BAA179A50}"/>
              </a:ext>
            </a:extLst>
          </p:cNvPr>
          <p:cNvCxnSpPr>
            <a:cxnSpLocks/>
            <a:stCxn id="8" idx="0"/>
            <a:endCxn id="6" idx="3"/>
          </p:cNvCxnSpPr>
          <p:nvPr/>
        </p:nvCxnSpPr>
        <p:spPr>
          <a:xfrm rot="16200000" flipV="1">
            <a:off x="2796083" y="4470810"/>
            <a:ext cx="463002" cy="273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églalap 10">
            <a:extLst>
              <a:ext uri="{FF2B5EF4-FFF2-40B4-BE49-F238E27FC236}">
                <a16:creationId xmlns:a16="http://schemas.microsoft.com/office/drawing/2014/main" id="{F800CC70-5832-43E8-928B-F5DA3C15CD0F}"/>
              </a:ext>
            </a:extLst>
          </p:cNvPr>
          <p:cNvSpPr/>
          <p:nvPr/>
        </p:nvSpPr>
        <p:spPr>
          <a:xfrm>
            <a:off x="4768251" y="4301917"/>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Kórház</a:t>
            </a:r>
          </a:p>
        </p:txBody>
      </p:sp>
      <p:sp>
        <p:nvSpPr>
          <p:cNvPr id="12" name="Téglalap 11">
            <a:extLst>
              <a:ext uri="{FF2B5EF4-FFF2-40B4-BE49-F238E27FC236}">
                <a16:creationId xmlns:a16="http://schemas.microsoft.com/office/drawing/2014/main" id="{374F192C-3A06-4CDB-AD41-E41241CC427D}"/>
              </a:ext>
            </a:extLst>
          </p:cNvPr>
          <p:cNvSpPr/>
          <p:nvPr/>
        </p:nvSpPr>
        <p:spPr>
          <a:xfrm>
            <a:off x="6904028" y="3734974"/>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Betegség</a:t>
            </a:r>
          </a:p>
        </p:txBody>
      </p:sp>
      <p:sp>
        <p:nvSpPr>
          <p:cNvPr id="16" name="Háromszög 15">
            <a:extLst>
              <a:ext uri="{FF2B5EF4-FFF2-40B4-BE49-F238E27FC236}">
                <a16:creationId xmlns:a16="http://schemas.microsoft.com/office/drawing/2014/main" id="{64695F4D-C0B7-4A69-B3FD-98DB56D45E02}"/>
              </a:ext>
            </a:extLst>
          </p:cNvPr>
          <p:cNvSpPr/>
          <p:nvPr/>
        </p:nvSpPr>
        <p:spPr>
          <a:xfrm rot="5400000">
            <a:off x="5972988" y="5105073"/>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Szövegdoboz 20">
            <a:extLst>
              <a:ext uri="{FF2B5EF4-FFF2-40B4-BE49-F238E27FC236}">
                <a16:creationId xmlns:a16="http://schemas.microsoft.com/office/drawing/2014/main" id="{AEE31A83-7FAA-4F9B-A173-DC1EC8AE3BC5}"/>
              </a:ext>
            </a:extLst>
          </p:cNvPr>
          <p:cNvSpPr txBox="1"/>
          <p:nvPr/>
        </p:nvSpPr>
        <p:spPr>
          <a:xfrm>
            <a:off x="3964682" y="3462881"/>
            <a:ext cx="1037529" cy="338554"/>
          </a:xfrm>
          <a:prstGeom prst="rect">
            <a:avLst/>
          </a:prstGeom>
          <a:noFill/>
        </p:spPr>
        <p:txBody>
          <a:bodyPr wrap="square" rtlCol="0">
            <a:spAutoFit/>
          </a:bodyPr>
          <a:lstStyle/>
          <a:p>
            <a:pPr algn="ctr"/>
            <a:r>
              <a:rPr lang="hu-HU" sz="1600" dirty="0"/>
              <a:t>alkalmaz</a:t>
            </a:r>
          </a:p>
        </p:txBody>
      </p:sp>
      <p:sp>
        <p:nvSpPr>
          <p:cNvPr id="29" name="Téglalap 28">
            <a:extLst>
              <a:ext uri="{FF2B5EF4-FFF2-40B4-BE49-F238E27FC236}">
                <a16:creationId xmlns:a16="http://schemas.microsoft.com/office/drawing/2014/main" id="{60650EEF-CD47-4538-BBA7-2B3266794FD5}"/>
              </a:ext>
            </a:extLst>
          </p:cNvPr>
          <p:cNvSpPr/>
          <p:nvPr/>
        </p:nvSpPr>
        <p:spPr>
          <a:xfrm>
            <a:off x="3691658" y="470367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Orvos</a:t>
            </a:r>
          </a:p>
          <a:p>
            <a:pPr algn="ctr"/>
            <a:endParaRPr lang="hu-HU" dirty="0">
              <a:solidFill>
                <a:schemeClr val="tx1"/>
              </a:solidFill>
            </a:endParaRPr>
          </a:p>
        </p:txBody>
      </p:sp>
      <p:cxnSp>
        <p:nvCxnSpPr>
          <p:cNvPr id="39" name="Összekötő: szögletes 38">
            <a:extLst>
              <a:ext uri="{FF2B5EF4-FFF2-40B4-BE49-F238E27FC236}">
                <a16:creationId xmlns:a16="http://schemas.microsoft.com/office/drawing/2014/main" id="{2414AE5C-848C-4D5D-A9E9-9D8894FA2921}"/>
              </a:ext>
            </a:extLst>
          </p:cNvPr>
          <p:cNvCxnSpPr>
            <a:cxnSpLocks/>
            <a:stCxn id="29" idx="0"/>
            <a:endCxn id="6" idx="3"/>
          </p:cNvCxnSpPr>
          <p:nvPr/>
        </p:nvCxnSpPr>
        <p:spPr>
          <a:xfrm rot="16200000" flipV="1">
            <a:off x="3413772" y="3853122"/>
            <a:ext cx="463001" cy="123810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Összekötő: szögletes 56">
            <a:extLst>
              <a:ext uri="{FF2B5EF4-FFF2-40B4-BE49-F238E27FC236}">
                <a16:creationId xmlns:a16="http://schemas.microsoft.com/office/drawing/2014/main" id="{11865D75-443D-4D60-97FC-85AF6C321BF6}"/>
              </a:ext>
            </a:extLst>
          </p:cNvPr>
          <p:cNvCxnSpPr>
            <a:cxnSpLocks/>
            <a:stCxn id="12" idx="2"/>
            <a:endCxn id="8" idx="2"/>
          </p:cNvCxnSpPr>
          <p:nvPr/>
        </p:nvCxnSpPr>
        <p:spPr>
          <a:xfrm rot="5400000">
            <a:off x="4767233" y="2334881"/>
            <a:ext cx="971180" cy="4447746"/>
          </a:xfrm>
          <a:prstGeom prst="bentConnector3">
            <a:avLst>
              <a:gd name="adj1" fmla="val 17462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Összekötő: szögletes 62">
            <a:extLst>
              <a:ext uri="{FF2B5EF4-FFF2-40B4-BE49-F238E27FC236}">
                <a16:creationId xmlns:a16="http://schemas.microsoft.com/office/drawing/2014/main" id="{8E4DE522-5C0B-435E-A5B5-2D2FE6145358}"/>
              </a:ext>
            </a:extLst>
          </p:cNvPr>
          <p:cNvCxnSpPr>
            <a:cxnSpLocks/>
            <a:stCxn id="65" idx="2"/>
            <a:endCxn id="29" idx="2"/>
          </p:cNvCxnSpPr>
          <p:nvPr/>
        </p:nvCxnSpPr>
        <p:spPr>
          <a:xfrm rot="5400000">
            <a:off x="5177924" y="3147457"/>
            <a:ext cx="980811" cy="2808006"/>
          </a:xfrm>
          <a:prstGeom prst="bentConnector3">
            <a:avLst>
              <a:gd name="adj1" fmla="val 123307"/>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Szövegdoboz 64">
            <a:extLst>
              <a:ext uri="{FF2B5EF4-FFF2-40B4-BE49-F238E27FC236}">
                <a16:creationId xmlns:a16="http://schemas.microsoft.com/office/drawing/2014/main" id="{D1821B02-AA5E-413D-BB5A-B3C608819171}"/>
              </a:ext>
            </a:extLst>
          </p:cNvPr>
          <p:cNvSpPr txBox="1"/>
          <p:nvPr/>
        </p:nvSpPr>
        <p:spPr>
          <a:xfrm>
            <a:off x="6953549" y="3691723"/>
            <a:ext cx="237566" cy="369332"/>
          </a:xfrm>
          <a:prstGeom prst="rect">
            <a:avLst/>
          </a:prstGeom>
          <a:noFill/>
        </p:spPr>
        <p:txBody>
          <a:bodyPr wrap="none" rtlCol="0">
            <a:spAutoFit/>
          </a:bodyPr>
          <a:lstStyle/>
          <a:p>
            <a:r>
              <a:rPr lang="hu-HU" dirty="0"/>
              <a:t> </a:t>
            </a:r>
          </a:p>
        </p:txBody>
      </p:sp>
      <p:sp>
        <p:nvSpPr>
          <p:cNvPr id="68" name="Háromszög 67">
            <a:extLst>
              <a:ext uri="{FF2B5EF4-FFF2-40B4-BE49-F238E27FC236}">
                <a16:creationId xmlns:a16="http://schemas.microsoft.com/office/drawing/2014/main" id="{F54246E4-351C-4375-8617-89CCCFA9115C}"/>
              </a:ext>
            </a:extLst>
          </p:cNvPr>
          <p:cNvSpPr/>
          <p:nvPr/>
        </p:nvSpPr>
        <p:spPr>
          <a:xfrm rot="5400000">
            <a:off x="4685674" y="5548282"/>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Szövegdoboz 74">
            <a:extLst>
              <a:ext uri="{FF2B5EF4-FFF2-40B4-BE49-F238E27FC236}">
                <a16:creationId xmlns:a16="http://schemas.microsoft.com/office/drawing/2014/main" id="{BEE3C7B4-D489-4C3F-9C1C-CE90393638F0}"/>
              </a:ext>
            </a:extLst>
          </p:cNvPr>
          <p:cNvSpPr txBox="1"/>
          <p:nvPr/>
        </p:nvSpPr>
        <p:spPr>
          <a:xfrm>
            <a:off x="5711811" y="3427937"/>
            <a:ext cx="987883" cy="338554"/>
          </a:xfrm>
          <a:prstGeom prst="rect">
            <a:avLst/>
          </a:prstGeom>
          <a:noFill/>
        </p:spPr>
        <p:txBody>
          <a:bodyPr wrap="square" rtlCol="0">
            <a:spAutoFit/>
          </a:bodyPr>
          <a:lstStyle/>
          <a:p>
            <a:pPr algn="ctr"/>
            <a:r>
              <a:rPr lang="hu-HU" sz="1600" dirty="0"/>
              <a:t>gyógyít</a:t>
            </a:r>
          </a:p>
        </p:txBody>
      </p:sp>
      <p:sp>
        <p:nvSpPr>
          <p:cNvPr id="2" name="Élőláb helye 1">
            <a:extLst>
              <a:ext uri="{FF2B5EF4-FFF2-40B4-BE49-F238E27FC236}">
                <a16:creationId xmlns:a16="http://schemas.microsoft.com/office/drawing/2014/main" id="{F602FFA7-8824-42CF-94DC-3A00E7907055}"/>
              </a:ext>
            </a:extLst>
          </p:cNvPr>
          <p:cNvSpPr>
            <a:spLocks noGrp="1"/>
          </p:cNvSpPr>
          <p:nvPr>
            <p:ph type="ftr" sz="quarter" idx="11"/>
          </p:nvPr>
        </p:nvSpPr>
        <p:spPr/>
        <p:txBody>
          <a:bodyPr/>
          <a:lstStyle/>
          <a:p>
            <a:r>
              <a:rPr lang="hu-HU"/>
              <a:t>Gregorics Tibor: Objektumelvű programozás</a:t>
            </a:r>
            <a:endParaRPr lang="en-US"/>
          </a:p>
        </p:txBody>
      </p:sp>
      <p:sp>
        <p:nvSpPr>
          <p:cNvPr id="5" name="Dia számának helye 4">
            <a:extLst>
              <a:ext uri="{FF2B5EF4-FFF2-40B4-BE49-F238E27FC236}">
                <a16:creationId xmlns:a16="http://schemas.microsoft.com/office/drawing/2014/main" id="{1F75A0E5-F881-41AD-9FEB-52B44F2FE67D}"/>
              </a:ext>
            </a:extLst>
          </p:cNvPr>
          <p:cNvSpPr>
            <a:spLocks noGrp="1"/>
          </p:cNvSpPr>
          <p:nvPr>
            <p:ph type="sldNum" sz="quarter" idx="12"/>
          </p:nvPr>
        </p:nvSpPr>
        <p:spPr/>
        <p:txBody>
          <a:bodyPr/>
          <a:lstStyle/>
          <a:p>
            <a:fld id="{34CCF796-8293-4D3B-ADCC-894381A97A1C}" type="slidenum">
              <a:rPr lang="en-US" smtClean="0"/>
              <a:t>16</a:t>
            </a:fld>
            <a:endParaRPr lang="en-US"/>
          </a:p>
        </p:txBody>
      </p:sp>
      <p:sp>
        <p:nvSpPr>
          <p:cNvPr id="34" name="Text Box 103">
            <a:extLst>
              <a:ext uri="{FF2B5EF4-FFF2-40B4-BE49-F238E27FC236}">
                <a16:creationId xmlns:a16="http://schemas.microsoft.com/office/drawing/2014/main" id="{113B57ED-7252-4B21-B3DA-1E44E64DEE2C}"/>
              </a:ext>
            </a:extLst>
          </p:cNvPr>
          <p:cNvSpPr txBox="1">
            <a:spLocks noChangeArrowheads="1"/>
          </p:cNvSpPr>
          <p:nvPr/>
        </p:nvSpPr>
        <p:spPr bwMode="auto">
          <a:xfrm>
            <a:off x="628650" y="1110817"/>
            <a:ext cx="7886700" cy="923330"/>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t>Vegyük figyelembe azt is, hogy egy alkalmazott is lehet beteg, és a betegséggel nem szűnik meg az alkalmazotti viszonya! Módosítsuk az előző osztálydiagramot ennek megfelelően</a:t>
            </a:r>
          </a:p>
        </p:txBody>
      </p:sp>
      <p:sp>
        <p:nvSpPr>
          <p:cNvPr id="35" name="Cím 1">
            <a:extLst>
              <a:ext uri="{FF2B5EF4-FFF2-40B4-BE49-F238E27FC236}">
                <a16:creationId xmlns:a16="http://schemas.microsoft.com/office/drawing/2014/main" id="{12F9CCC9-C9F5-4F25-BFDD-6D713B8C4D0B}"/>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Kórház</a:t>
            </a:r>
            <a:endParaRPr lang="en-US" dirty="0"/>
          </a:p>
        </p:txBody>
      </p:sp>
      <p:sp>
        <p:nvSpPr>
          <p:cNvPr id="49" name="Szövegdoboz 48">
            <a:extLst>
              <a:ext uri="{FF2B5EF4-FFF2-40B4-BE49-F238E27FC236}">
                <a16:creationId xmlns:a16="http://schemas.microsoft.com/office/drawing/2014/main" id="{B41F28F2-BB03-4460-BE07-E4E42C6D7322}"/>
              </a:ext>
            </a:extLst>
          </p:cNvPr>
          <p:cNvSpPr txBox="1"/>
          <p:nvPr/>
        </p:nvSpPr>
        <p:spPr>
          <a:xfrm>
            <a:off x="2966249" y="5006103"/>
            <a:ext cx="215444" cy="338554"/>
          </a:xfrm>
          <a:prstGeom prst="rect">
            <a:avLst/>
          </a:prstGeom>
          <a:noFill/>
        </p:spPr>
        <p:txBody>
          <a:bodyPr wrap="square" rtlCol="0">
            <a:spAutoFit/>
          </a:bodyPr>
          <a:lstStyle/>
          <a:p>
            <a:r>
              <a:rPr lang="hu-HU" sz="1600" dirty="0"/>
              <a:t>*</a:t>
            </a:r>
            <a:endParaRPr lang="en-US" sz="1600" dirty="0"/>
          </a:p>
        </p:txBody>
      </p:sp>
      <p:sp>
        <p:nvSpPr>
          <p:cNvPr id="50" name="Szövegdoboz 49">
            <a:extLst>
              <a:ext uri="{FF2B5EF4-FFF2-40B4-BE49-F238E27FC236}">
                <a16:creationId xmlns:a16="http://schemas.microsoft.com/office/drawing/2014/main" id="{7F482389-EB56-4B6A-8240-05B42AAAF944}"/>
              </a:ext>
            </a:extLst>
          </p:cNvPr>
          <p:cNvSpPr txBox="1"/>
          <p:nvPr/>
        </p:nvSpPr>
        <p:spPr>
          <a:xfrm>
            <a:off x="7024851" y="4025704"/>
            <a:ext cx="215444" cy="338554"/>
          </a:xfrm>
          <a:prstGeom prst="rect">
            <a:avLst/>
          </a:prstGeom>
          <a:noFill/>
        </p:spPr>
        <p:txBody>
          <a:bodyPr wrap="square" rtlCol="0">
            <a:spAutoFit/>
          </a:bodyPr>
          <a:lstStyle/>
          <a:p>
            <a:r>
              <a:rPr lang="hu-HU" sz="1600" dirty="0"/>
              <a:t>*</a:t>
            </a:r>
            <a:endParaRPr lang="en-US" sz="1600" dirty="0"/>
          </a:p>
        </p:txBody>
      </p:sp>
      <p:sp>
        <p:nvSpPr>
          <p:cNvPr id="51" name="Szövegdoboz 50">
            <a:extLst>
              <a:ext uri="{FF2B5EF4-FFF2-40B4-BE49-F238E27FC236}">
                <a16:creationId xmlns:a16="http://schemas.microsoft.com/office/drawing/2014/main" id="{32C826A3-4F9C-4763-B4F1-85B35DF9B580}"/>
              </a:ext>
            </a:extLst>
          </p:cNvPr>
          <p:cNvSpPr txBox="1"/>
          <p:nvPr/>
        </p:nvSpPr>
        <p:spPr>
          <a:xfrm>
            <a:off x="7483963" y="4033240"/>
            <a:ext cx="215444" cy="338554"/>
          </a:xfrm>
          <a:prstGeom prst="rect">
            <a:avLst/>
          </a:prstGeom>
          <a:noFill/>
        </p:spPr>
        <p:txBody>
          <a:bodyPr wrap="square" rtlCol="0">
            <a:spAutoFit/>
          </a:bodyPr>
          <a:lstStyle/>
          <a:p>
            <a:r>
              <a:rPr lang="hu-HU" sz="1600" dirty="0"/>
              <a:t>*</a:t>
            </a:r>
            <a:endParaRPr lang="en-US" sz="1600" dirty="0"/>
          </a:p>
        </p:txBody>
      </p:sp>
      <p:sp>
        <p:nvSpPr>
          <p:cNvPr id="53" name="Szövegdoboz 52">
            <a:extLst>
              <a:ext uri="{FF2B5EF4-FFF2-40B4-BE49-F238E27FC236}">
                <a16:creationId xmlns:a16="http://schemas.microsoft.com/office/drawing/2014/main" id="{92C88126-7294-49F2-B7D3-93720055619F}"/>
              </a:ext>
            </a:extLst>
          </p:cNvPr>
          <p:cNvSpPr txBox="1"/>
          <p:nvPr/>
        </p:nvSpPr>
        <p:spPr>
          <a:xfrm>
            <a:off x="4982612" y="3229895"/>
            <a:ext cx="528052" cy="338554"/>
          </a:xfrm>
          <a:prstGeom prst="rect">
            <a:avLst/>
          </a:prstGeom>
          <a:noFill/>
        </p:spPr>
        <p:txBody>
          <a:bodyPr wrap="square" rtlCol="0">
            <a:spAutoFit/>
          </a:bodyPr>
          <a:lstStyle/>
          <a:p>
            <a:r>
              <a:rPr lang="hu-HU" sz="1600" dirty="0"/>
              <a:t>1..*</a:t>
            </a:r>
            <a:endParaRPr lang="en-US" sz="1600" dirty="0"/>
          </a:p>
        </p:txBody>
      </p:sp>
      <p:sp>
        <p:nvSpPr>
          <p:cNvPr id="54" name="Szövegdoboz 53">
            <a:extLst>
              <a:ext uri="{FF2B5EF4-FFF2-40B4-BE49-F238E27FC236}">
                <a16:creationId xmlns:a16="http://schemas.microsoft.com/office/drawing/2014/main" id="{4281CC56-AF69-4F3A-B2D9-72FB18BFCA6F}"/>
              </a:ext>
            </a:extLst>
          </p:cNvPr>
          <p:cNvSpPr txBox="1"/>
          <p:nvPr/>
        </p:nvSpPr>
        <p:spPr>
          <a:xfrm>
            <a:off x="5446458" y="3225903"/>
            <a:ext cx="298017" cy="338554"/>
          </a:xfrm>
          <a:prstGeom prst="rect">
            <a:avLst/>
          </a:prstGeom>
          <a:noFill/>
        </p:spPr>
        <p:txBody>
          <a:bodyPr wrap="square" rtlCol="0">
            <a:spAutoFit/>
          </a:bodyPr>
          <a:lstStyle/>
          <a:p>
            <a:r>
              <a:rPr lang="hu-HU" sz="1600" dirty="0"/>
              <a:t>*</a:t>
            </a:r>
            <a:endParaRPr lang="en-US" sz="1600" dirty="0"/>
          </a:p>
        </p:txBody>
      </p:sp>
      <p:sp>
        <p:nvSpPr>
          <p:cNvPr id="55" name="Szövegdoboz 54">
            <a:extLst>
              <a:ext uri="{FF2B5EF4-FFF2-40B4-BE49-F238E27FC236}">
                <a16:creationId xmlns:a16="http://schemas.microsoft.com/office/drawing/2014/main" id="{40C62E62-82C0-451F-9F9D-D31EBDC5444A}"/>
              </a:ext>
            </a:extLst>
          </p:cNvPr>
          <p:cNvSpPr txBox="1"/>
          <p:nvPr/>
        </p:nvSpPr>
        <p:spPr>
          <a:xfrm>
            <a:off x="3951950" y="5408629"/>
            <a:ext cx="987883" cy="338554"/>
          </a:xfrm>
          <a:prstGeom prst="rect">
            <a:avLst/>
          </a:prstGeom>
          <a:noFill/>
        </p:spPr>
        <p:txBody>
          <a:bodyPr wrap="square" rtlCol="0">
            <a:spAutoFit/>
          </a:bodyPr>
          <a:lstStyle/>
          <a:p>
            <a:pPr algn="ctr"/>
            <a:r>
              <a:rPr lang="hu-HU" sz="1600" dirty="0"/>
              <a:t>ápol</a:t>
            </a:r>
          </a:p>
        </p:txBody>
      </p:sp>
      <p:sp>
        <p:nvSpPr>
          <p:cNvPr id="56" name="Szövegdoboz 55">
            <a:extLst>
              <a:ext uri="{FF2B5EF4-FFF2-40B4-BE49-F238E27FC236}">
                <a16:creationId xmlns:a16="http://schemas.microsoft.com/office/drawing/2014/main" id="{A5E8141F-3EF5-4E87-8172-A5A7A97FC881}"/>
              </a:ext>
            </a:extLst>
          </p:cNvPr>
          <p:cNvSpPr txBox="1"/>
          <p:nvPr/>
        </p:nvSpPr>
        <p:spPr>
          <a:xfrm>
            <a:off x="5325731" y="4963993"/>
            <a:ext cx="776288" cy="338554"/>
          </a:xfrm>
          <a:prstGeom prst="rect">
            <a:avLst/>
          </a:prstGeom>
          <a:noFill/>
        </p:spPr>
        <p:txBody>
          <a:bodyPr wrap="square" rtlCol="0">
            <a:spAutoFit/>
          </a:bodyPr>
          <a:lstStyle/>
          <a:p>
            <a:pPr algn="ctr"/>
            <a:r>
              <a:rPr lang="hu-HU" sz="1600" dirty="0"/>
              <a:t>kezel</a:t>
            </a:r>
          </a:p>
        </p:txBody>
      </p:sp>
      <p:cxnSp>
        <p:nvCxnSpPr>
          <p:cNvPr id="38" name="Egyenes összekötő 37">
            <a:extLst>
              <a:ext uri="{FF2B5EF4-FFF2-40B4-BE49-F238E27FC236}">
                <a16:creationId xmlns:a16="http://schemas.microsoft.com/office/drawing/2014/main" id="{01C1A23D-4798-44CE-BACC-A58AD8116902}"/>
              </a:ext>
            </a:extLst>
          </p:cNvPr>
          <p:cNvCxnSpPr>
            <a:cxnSpLocks/>
            <a:endCxn id="4" idx="3"/>
          </p:cNvCxnSpPr>
          <p:nvPr/>
        </p:nvCxnSpPr>
        <p:spPr>
          <a:xfrm flipH="1" flipV="1">
            <a:off x="3626522" y="3878106"/>
            <a:ext cx="1417745" cy="4150"/>
          </a:xfrm>
          <a:prstGeom prst="line">
            <a:avLst/>
          </a:prstGeom>
          <a:ln w="190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Egyenes összekötő 39">
            <a:extLst>
              <a:ext uri="{FF2B5EF4-FFF2-40B4-BE49-F238E27FC236}">
                <a16:creationId xmlns:a16="http://schemas.microsoft.com/office/drawing/2014/main" id="{5C0E8562-E1CB-4733-AEB9-CCB2B18BAFCF}"/>
              </a:ext>
            </a:extLst>
          </p:cNvPr>
          <p:cNvCxnSpPr>
            <a:cxnSpLocks/>
          </p:cNvCxnSpPr>
          <p:nvPr/>
        </p:nvCxnSpPr>
        <p:spPr>
          <a:xfrm flipH="1" flipV="1">
            <a:off x="5672861" y="3878002"/>
            <a:ext cx="1195138" cy="4786"/>
          </a:xfrm>
          <a:prstGeom prst="line">
            <a:avLst/>
          </a:prstGeom>
          <a:ln w="1905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Háromszög 40">
            <a:extLst>
              <a:ext uri="{FF2B5EF4-FFF2-40B4-BE49-F238E27FC236}">
                <a16:creationId xmlns:a16="http://schemas.microsoft.com/office/drawing/2014/main" id="{42655299-B579-42B8-9BC1-A234E6990A5C}"/>
              </a:ext>
            </a:extLst>
          </p:cNvPr>
          <p:cNvSpPr/>
          <p:nvPr/>
        </p:nvSpPr>
        <p:spPr>
          <a:xfrm>
            <a:off x="4875233" y="3584371"/>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4" name="Téglalap 43">
            <a:extLst>
              <a:ext uri="{FF2B5EF4-FFF2-40B4-BE49-F238E27FC236}">
                <a16:creationId xmlns:a16="http://schemas.microsoft.com/office/drawing/2014/main" id="{2EDFA3F1-60B5-445F-AFCA-CBC626B79E28}"/>
              </a:ext>
            </a:extLst>
          </p:cNvPr>
          <p:cNvSpPr/>
          <p:nvPr/>
        </p:nvSpPr>
        <p:spPr>
          <a:xfrm>
            <a:off x="4765561" y="2509533"/>
            <a:ext cx="1180201" cy="749491"/>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Személy</a:t>
            </a:r>
          </a:p>
          <a:p>
            <a:r>
              <a:rPr lang="hu-HU" sz="1600" dirty="0">
                <a:solidFill>
                  <a:schemeClr val="tx1"/>
                </a:solidFill>
              </a:rPr>
              <a:t>név</a:t>
            </a:r>
          </a:p>
        </p:txBody>
      </p:sp>
      <p:sp>
        <p:nvSpPr>
          <p:cNvPr id="45" name="Téglalap 44">
            <a:extLst>
              <a:ext uri="{FF2B5EF4-FFF2-40B4-BE49-F238E27FC236}">
                <a16:creationId xmlns:a16="http://schemas.microsoft.com/office/drawing/2014/main" id="{DFB9AFCB-F0E8-4698-9204-4945580B95F9}"/>
              </a:ext>
            </a:extLst>
          </p:cNvPr>
          <p:cNvSpPr/>
          <p:nvPr/>
        </p:nvSpPr>
        <p:spPr>
          <a:xfrm>
            <a:off x="4764341" y="2834758"/>
            <a:ext cx="1180201" cy="2569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hu-HU" sz="1350" dirty="0">
              <a:solidFill>
                <a:schemeClr val="tx1"/>
              </a:solidFill>
            </a:endParaRPr>
          </a:p>
        </p:txBody>
      </p:sp>
      <p:cxnSp>
        <p:nvCxnSpPr>
          <p:cNvPr id="46" name="Egyenes összekötő 45">
            <a:extLst>
              <a:ext uri="{FF2B5EF4-FFF2-40B4-BE49-F238E27FC236}">
                <a16:creationId xmlns:a16="http://schemas.microsoft.com/office/drawing/2014/main" id="{650985D5-CD7F-4D4B-932F-158FD40127A8}"/>
              </a:ext>
            </a:extLst>
          </p:cNvPr>
          <p:cNvCxnSpPr>
            <a:cxnSpLocks/>
          </p:cNvCxnSpPr>
          <p:nvPr/>
        </p:nvCxnSpPr>
        <p:spPr>
          <a:xfrm flipV="1">
            <a:off x="5064163" y="3259024"/>
            <a:ext cx="0" cy="10188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Egyenes összekötő 46">
            <a:extLst>
              <a:ext uri="{FF2B5EF4-FFF2-40B4-BE49-F238E27FC236}">
                <a16:creationId xmlns:a16="http://schemas.microsoft.com/office/drawing/2014/main" id="{DFE6C75D-B6A5-4019-ABA6-823CF710B799}"/>
              </a:ext>
            </a:extLst>
          </p:cNvPr>
          <p:cNvCxnSpPr>
            <a:cxnSpLocks/>
          </p:cNvCxnSpPr>
          <p:nvPr/>
        </p:nvCxnSpPr>
        <p:spPr>
          <a:xfrm flipV="1">
            <a:off x="5691914" y="3259024"/>
            <a:ext cx="0" cy="1024949"/>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Háromszög 59">
            <a:extLst>
              <a:ext uri="{FF2B5EF4-FFF2-40B4-BE49-F238E27FC236}">
                <a16:creationId xmlns:a16="http://schemas.microsoft.com/office/drawing/2014/main" id="{2E8B46B9-DD59-4077-8D5B-ABCFB230A80C}"/>
              </a:ext>
            </a:extLst>
          </p:cNvPr>
          <p:cNvSpPr/>
          <p:nvPr/>
        </p:nvSpPr>
        <p:spPr>
          <a:xfrm>
            <a:off x="5739107" y="3583798"/>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Szövegdoboz 65">
            <a:extLst>
              <a:ext uri="{FF2B5EF4-FFF2-40B4-BE49-F238E27FC236}">
                <a16:creationId xmlns:a16="http://schemas.microsoft.com/office/drawing/2014/main" id="{E7E86087-3406-4249-A5EA-1A841B8193CE}"/>
              </a:ext>
            </a:extLst>
          </p:cNvPr>
          <p:cNvSpPr txBox="1"/>
          <p:nvPr/>
        </p:nvSpPr>
        <p:spPr>
          <a:xfrm>
            <a:off x="4604498" y="3982948"/>
            <a:ext cx="528052" cy="338554"/>
          </a:xfrm>
          <a:prstGeom prst="rect">
            <a:avLst/>
          </a:prstGeom>
          <a:noFill/>
        </p:spPr>
        <p:txBody>
          <a:bodyPr wrap="square" rtlCol="0">
            <a:spAutoFit/>
          </a:bodyPr>
          <a:lstStyle/>
          <a:p>
            <a:r>
              <a:rPr lang="hu-HU" sz="1600" dirty="0"/>
              <a:t>0..1</a:t>
            </a:r>
            <a:endParaRPr lang="en-US" sz="1600" dirty="0"/>
          </a:p>
        </p:txBody>
      </p:sp>
      <p:sp>
        <p:nvSpPr>
          <p:cNvPr id="67" name="Szövegdoboz 66">
            <a:extLst>
              <a:ext uri="{FF2B5EF4-FFF2-40B4-BE49-F238E27FC236}">
                <a16:creationId xmlns:a16="http://schemas.microsoft.com/office/drawing/2014/main" id="{FE278B06-14BC-435C-8DFE-0B2B47FDC86B}"/>
              </a:ext>
            </a:extLst>
          </p:cNvPr>
          <p:cNvSpPr txBox="1"/>
          <p:nvPr/>
        </p:nvSpPr>
        <p:spPr>
          <a:xfrm>
            <a:off x="5698619" y="3987086"/>
            <a:ext cx="528052" cy="338554"/>
          </a:xfrm>
          <a:prstGeom prst="rect">
            <a:avLst/>
          </a:prstGeom>
          <a:noFill/>
        </p:spPr>
        <p:txBody>
          <a:bodyPr wrap="square" rtlCol="0">
            <a:spAutoFit/>
          </a:bodyPr>
          <a:lstStyle/>
          <a:p>
            <a:r>
              <a:rPr lang="hu-HU" sz="1600" dirty="0"/>
              <a:t>0..1</a:t>
            </a:r>
            <a:endParaRPr lang="en-US" sz="1600" dirty="0"/>
          </a:p>
        </p:txBody>
      </p:sp>
      <p:sp>
        <p:nvSpPr>
          <p:cNvPr id="69" name="Szövegdoboz 68">
            <a:extLst>
              <a:ext uri="{FF2B5EF4-FFF2-40B4-BE49-F238E27FC236}">
                <a16:creationId xmlns:a16="http://schemas.microsoft.com/office/drawing/2014/main" id="{F380930A-27D3-4A0E-BB5C-9AE33B65CD57}"/>
              </a:ext>
            </a:extLst>
          </p:cNvPr>
          <p:cNvSpPr txBox="1"/>
          <p:nvPr/>
        </p:nvSpPr>
        <p:spPr>
          <a:xfrm>
            <a:off x="3854590" y="3194999"/>
            <a:ext cx="1173139" cy="338554"/>
          </a:xfrm>
          <a:prstGeom prst="rect">
            <a:avLst/>
          </a:prstGeom>
          <a:noFill/>
        </p:spPr>
        <p:txBody>
          <a:bodyPr wrap="square" rtlCol="0">
            <a:spAutoFit/>
          </a:bodyPr>
          <a:lstStyle/>
          <a:p>
            <a:pPr algn="ctr"/>
            <a:r>
              <a:rPr lang="hu-HU" sz="1600" dirty="0"/>
              <a:t>alkalmazott</a:t>
            </a:r>
          </a:p>
        </p:txBody>
      </p:sp>
      <p:sp>
        <p:nvSpPr>
          <p:cNvPr id="70" name="Szövegdoboz 69">
            <a:extLst>
              <a:ext uri="{FF2B5EF4-FFF2-40B4-BE49-F238E27FC236}">
                <a16:creationId xmlns:a16="http://schemas.microsoft.com/office/drawing/2014/main" id="{7D470CF4-806A-48DC-B065-E1B633818812}"/>
              </a:ext>
            </a:extLst>
          </p:cNvPr>
          <p:cNvSpPr txBox="1"/>
          <p:nvPr/>
        </p:nvSpPr>
        <p:spPr>
          <a:xfrm>
            <a:off x="5661620" y="3192781"/>
            <a:ext cx="749534" cy="338554"/>
          </a:xfrm>
          <a:prstGeom prst="rect">
            <a:avLst/>
          </a:prstGeom>
          <a:noFill/>
        </p:spPr>
        <p:txBody>
          <a:bodyPr wrap="square" rtlCol="0">
            <a:spAutoFit/>
          </a:bodyPr>
          <a:lstStyle/>
          <a:p>
            <a:pPr algn="ctr"/>
            <a:r>
              <a:rPr lang="hu-HU" sz="1600" dirty="0"/>
              <a:t>beteg</a:t>
            </a:r>
          </a:p>
        </p:txBody>
      </p:sp>
    </p:spTree>
    <p:extLst>
      <p:ext uri="{BB962C8B-B14F-4D97-AF65-F5344CB8AC3E}">
        <p14:creationId xmlns:p14="http://schemas.microsoft.com/office/powerpoint/2010/main" val="322899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linds(horizontal)">
                                      <p:cBhvr>
                                        <p:cTn id="28" dur="500"/>
                                        <p:tgtEl>
                                          <p:spTgt spid="4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linds(horizontal)">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par>
                                <p:cTn id="46" presetID="3" presetClass="entr" presetSubtype="1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blinds(horizontal)">
                                      <p:cBhvr>
                                        <p:cTn id="48" dur="500"/>
                                        <p:tgtEl>
                                          <p:spTgt spid="63"/>
                                        </p:tgtEl>
                                      </p:cBhvr>
                                    </p:animEffect>
                                  </p:childTnLst>
                                </p:cTn>
                              </p:par>
                              <p:par>
                                <p:cTn id="49" presetID="3" presetClass="entr" presetSubtype="1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blinds(horizontal)">
                                      <p:cBhvr>
                                        <p:cTn id="51" dur="500"/>
                                        <p:tgtEl>
                                          <p:spTgt spid="5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blinds(horizontal)">
                                      <p:cBhvr>
                                        <p:cTn id="54" dur="500"/>
                                        <p:tgtEl>
                                          <p:spTgt spid="6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blinds(horizontal)">
                                      <p:cBhvr>
                                        <p:cTn id="57" dur="500"/>
                                        <p:tgtEl>
                                          <p:spTgt spid="6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blinds(horizontal)">
                                      <p:cBhvr>
                                        <p:cTn id="60" dur="500"/>
                                        <p:tgtEl>
                                          <p:spTgt spid="5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blinds(horizontal)">
                                      <p:cBhvr>
                                        <p:cTn id="63" dur="500"/>
                                        <p:tgtEl>
                                          <p:spTgt spid="5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blinds(horizontal)">
                                      <p:cBhvr>
                                        <p:cTn id="66" dur="500"/>
                                        <p:tgtEl>
                                          <p:spTgt spid="5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blinds(horizontal)">
                                      <p:cBhvr>
                                        <p:cTn id="69" dur="500"/>
                                        <p:tgtEl>
                                          <p:spTgt spid="5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blinds(horizontal)">
                                      <p:cBhvr>
                                        <p:cTn id="72" dur="500"/>
                                        <p:tgtEl>
                                          <p:spTgt spid="4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blinds(horizontal)">
                                      <p:cBhvr>
                                        <p:cTn id="77" dur="500"/>
                                        <p:tgtEl>
                                          <p:spTgt spid="53"/>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blinds(horizontal)">
                                      <p:cBhvr>
                                        <p:cTn id="80" dur="500"/>
                                        <p:tgtEl>
                                          <p:spTgt spid="60"/>
                                        </p:tgtEl>
                                      </p:cBhvr>
                                    </p:animEffect>
                                  </p:childTnLst>
                                </p:cTn>
                              </p:par>
                              <p:par>
                                <p:cTn id="81" presetID="3" presetClass="entr" presetSubtype="1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blinds(horizontal)">
                                      <p:cBhvr>
                                        <p:cTn id="83" dur="500"/>
                                        <p:tgtEl>
                                          <p:spTgt spid="38"/>
                                        </p:tgtEl>
                                      </p:cBhvr>
                                    </p:animEffect>
                                  </p:childTnLst>
                                </p:cTn>
                              </p:par>
                              <p:par>
                                <p:cTn id="84" presetID="3" presetClass="entr" presetSubtype="10" fill="hold" nodeType="with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blinds(horizontal)">
                                      <p:cBhvr>
                                        <p:cTn id="86" dur="500"/>
                                        <p:tgtEl>
                                          <p:spTgt spid="40"/>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blinds(horizontal)">
                                      <p:cBhvr>
                                        <p:cTn id="89" dur="500"/>
                                        <p:tgtEl>
                                          <p:spTgt spid="41"/>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blinds(horizontal)">
                                      <p:cBhvr>
                                        <p:cTn id="92" dur="500"/>
                                        <p:tgtEl>
                                          <p:spTgt spid="69"/>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blinds(horizontal)">
                                      <p:cBhvr>
                                        <p:cTn id="95" dur="500"/>
                                        <p:tgtEl>
                                          <p:spTgt spid="70"/>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blinds(horizontal)">
                                      <p:cBhvr>
                                        <p:cTn id="98" dur="500"/>
                                        <p:tgtEl>
                                          <p:spTgt spid="21"/>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75"/>
                                        </p:tgtEl>
                                        <p:attrNameLst>
                                          <p:attrName>style.visibility</p:attrName>
                                        </p:attrNameLst>
                                      </p:cBhvr>
                                      <p:to>
                                        <p:strVal val="visible"/>
                                      </p:to>
                                    </p:set>
                                    <p:animEffect transition="in" filter="blinds(horizontal)">
                                      <p:cBhvr>
                                        <p:cTn id="101" dur="500"/>
                                        <p:tgtEl>
                                          <p:spTgt spid="75"/>
                                        </p:tgtEl>
                                      </p:cBhvr>
                                    </p:animEffect>
                                  </p:childTnLst>
                                </p:cTn>
                              </p:par>
                              <p:par>
                                <p:cTn id="102" presetID="3" presetClass="entr" presetSubtype="10" fill="hold" nodeType="withEffect">
                                  <p:stCondLst>
                                    <p:cond delay="0"/>
                                  </p:stCondLst>
                                  <p:childTnLst>
                                    <p:set>
                                      <p:cBhvr>
                                        <p:cTn id="103" dur="1" fill="hold">
                                          <p:stCondLst>
                                            <p:cond delay="0"/>
                                          </p:stCondLst>
                                        </p:cTn>
                                        <p:tgtEl>
                                          <p:spTgt spid="47"/>
                                        </p:tgtEl>
                                        <p:attrNameLst>
                                          <p:attrName>style.visibility</p:attrName>
                                        </p:attrNameLst>
                                      </p:cBhvr>
                                      <p:to>
                                        <p:strVal val="visible"/>
                                      </p:to>
                                    </p:set>
                                    <p:animEffect transition="in" filter="blinds(horizontal)">
                                      <p:cBhvr>
                                        <p:cTn id="104" dur="500"/>
                                        <p:tgtEl>
                                          <p:spTgt spid="47"/>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blinds(horizontal)">
                                      <p:cBhvr>
                                        <p:cTn id="107" dur="500"/>
                                        <p:tgtEl>
                                          <p:spTgt spid="67"/>
                                        </p:tgtEl>
                                      </p:cBhvr>
                                    </p:animEffect>
                                  </p:childTnLst>
                                </p:cTn>
                              </p:par>
                              <p:par>
                                <p:cTn id="108" presetID="3" presetClass="entr" presetSubtype="10" fill="hold" nodeType="with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blinds(horizontal)">
                                      <p:cBhvr>
                                        <p:cTn id="110" dur="500"/>
                                        <p:tgtEl>
                                          <p:spTgt spid="46"/>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blinds(horizontal)">
                                      <p:cBhvr>
                                        <p:cTn id="113" dur="500"/>
                                        <p:tgtEl>
                                          <p:spTgt spid="66"/>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blinds(horizontal)">
                                      <p:cBhvr>
                                        <p:cTn id="1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6" grpId="0" animBg="1"/>
      <p:bldP spid="21" grpId="0"/>
      <p:bldP spid="29" grpId="0" animBg="1"/>
      <p:bldP spid="65" grpId="0"/>
      <p:bldP spid="68" grpId="0" animBg="1"/>
      <p:bldP spid="75" grpId="0"/>
      <p:bldP spid="49" grpId="0"/>
      <p:bldP spid="50" grpId="0"/>
      <p:bldP spid="51" grpId="0"/>
      <p:bldP spid="53" grpId="0"/>
      <p:bldP spid="54" grpId="0"/>
      <p:bldP spid="55" grpId="0"/>
      <p:bldP spid="56" grpId="0"/>
      <p:bldP spid="41" grpId="0" animBg="1"/>
      <p:bldP spid="44" grpId="0" animBg="1"/>
      <p:bldP spid="45" grpId="0" animBg="1"/>
      <p:bldP spid="60" grpId="0" animBg="1"/>
      <p:bldP spid="66" grpId="0"/>
      <p:bldP spid="67" grpId="0"/>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églalap 24">
            <a:extLst>
              <a:ext uri="{FF2B5EF4-FFF2-40B4-BE49-F238E27FC236}">
                <a16:creationId xmlns:a16="http://schemas.microsoft.com/office/drawing/2014/main" id="{3743A1FB-4093-4057-93B9-2BBD9E0B14A5}"/>
              </a:ext>
            </a:extLst>
          </p:cNvPr>
          <p:cNvSpPr/>
          <p:nvPr/>
        </p:nvSpPr>
        <p:spPr>
          <a:xfrm>
            <a:off x="628650" y="2441642"/>
            <a:ext cx="7886700" cy="38035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Téglalap 3">
            <a:extLst>
              <a:ext uri="{FF2B5EF4-FFF2-40B4-BE49-F238E27FC236}">
                <a16:creationId xmlns:a16="http://schemas.microsoft.com/office/drawing/2014/main" id="{4636564B-C99B-41E1-85E4-2F1EBD6E0858}"/>
              </a:ext>
            </a:extLst>
          </p:cNvPr>
          <p:cNvSpPr/>
          <p:nvPr/>
        </p:nvSpPr>
        <p:spPr>
          <a:xfrm>
            <a:off x="4077238" y="4118518"/>
            <a:ext cx="1143983" cy="33679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Kocsi</a:t>
            </a:r>
          </a:p>
        </p:txBody>
      </p:sp>
      <p:sp>
        <p:nvSpPr>
          <p:cNvPr id="5" name="Háromszög 4">
            <a:extLst>
              <a:ext uri="{FF2B5EF4-FFF2-40B4-BE49-F238E27FC236}">
                <a16:creationId xmlns:a16="http://schemas.microsoft.com/office/drawing/2014/main" id="{18A9CAB4-CB66-4A46-BCF1-26CE93F442D2}"/>
              </a:ext>
            </a:extLst>
          </p:cNvPr>
          <p:cNvSpPr/>
          <p:nvPr/>
        </p:nvSpPr>
        <p:spPr>
          <a:xfrm>
            <a:off x="4550955" y="4455315"/>
            <a:ext cx="196547" cy="217411"/>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 name="Téglalap 5">
            <a:extLst>
              <a:ext uri="{FF2B5EF4-FFF2-40B4-BE49-F238E27FC236}">
                <a16:creationId xmlns:a16="http://schemas.microsoft.com/office/drawing/2014/main" id="{C55824D1-1D5A-42CC-B3CF-5F3DA6AAD027}"/>
              </a:ext>
            </a:extLst>
          </p:cNvPr>
          <p:cNvSpPr/>
          <p:nvPr/>
        </p:nvSpPr>
        <p:spPr>
          <a:xfrm>
            <a:off x="1606485" y="5291168"/>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Posta</a:t>
            </a:r>
          </a:p>
        </p:txBody>
      </p:sp>
      <p:sp>
        <p:nvSpPr>
          <p:cNvPr id="7" name="Téglalap 6">
            <a:extLst>
              <a:ext uri="{FF2B5EF4-FFF2-40B4-BE49-F238E27FC236}">
                <a16:creationId xmlns:a16="http://schemas.microsoft.com/office/drawing/2014/main" id="{0B7BF67F-09A5-4907-A32D-B224E7F81C5D}"/>
              </a:ext>
            </a:extLst>
          </p:cNvPr>
          <p:cNvSpPr/>
          <p:nvPr/>
        </p:nvSpPr>
        <p:spPr>
          <a:xfrm>
            <a:off x="2841862" y="5291169"/>
            <a:ext cx="1145336" cy="34066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I. osztály</a:t>
            </a:r>
          </a:p>
          <a:p>
            <a:pPr algn="ctr"/>
            <a:endParaRPr lang="hu-HU" dirty="0">
              <a:solidFill>
                <a:schemeClr val="tx1"/>
              </a:solidFill>
            </a:endParaRPr>
          </a:p>
        </p:txBody>
      </p:sp>
      <p:cxnSp>
        <p:nvCxnSpPr>
          <p:cNvPr id="8" name="Összekötő: szögletes 7">
            <a:extLst>
              <a:ext uri="{FF2B5EF4-FFF2-40B4-BE49-F238E27FC236}">
                <a16:creationId xmlns:a16="http://schemas.microsoft.com/office/drawing/2014/main" id="{990BD98E-B9B9-43C7-A7B1-743D30331CC4}"/>
              </a:ext>
            </a:extLst>
          </p:cNvPr>
          <p:cNvCxnSpPr>
            <a:cxnSpLocks/>
            <a:stCxn id="6" idx="0"/>
            <a:endCxn id="5" idx="3"/>
          </p:cNvCxnSpPr>
          <p:nvPr/>
        </p:nvCxnSpPr>
        <p:spPr>
          <a:xfrm rot="5400000" flipH="1" flipV="1">
            <a:off x="3104970" y="3746909"/>
            <a:ext cx="618442" cy="247007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Összekötő: szögletes 8">
            <a:extLst>
              <a:ext uri="{FF2B5EF4-FFF2-40B4-BE49-F238E27FC236}">
                <a16:creationId xmlns:a16="http://schemas.microsoft.com/office/drawing/2014/main" id="{F6B61E4A-BEFB-4881-B797-64FC20A5D259}"/>
              </a:ext>
            </a:extLst>
          </p:cNvPr>
          <p:cNvCxnSpPr>
            <a:cxnSpLocks/>
            <a:stCxn id="7" idx="0"/>
            <a:endCxn id="5" idx="3"/>
          </p:cNvCxnSpPr>
          <p:nvPr/>
        </p:nvCxnSpPr>
        <p:spPr>
          <a:xfrm rot="5400000" flipH="1" flipV="1">
            <a:off x="3722658" y="4364599"/>
            <a:ext cx="618443" cy="123469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églalap 9">
            <a:extLst>
              <a:ext uri="{FF2B5EF4-FFF2-40B4-BE49-F238E27FC236}">
                <a16:creationId xmlns:a16="http://schemas.microsoft.com/office/drawing/2014/main" id="{0C2E7156-0AAA-4136-AA2B-D06D7D669C12}"/>
              </a:ext>
            </a:extLst>
          </p:cNvPr>
          <p:cNvSpPr/>
          <p:nvPr/>
        </p:nvSpPr>
        <p:spPr>
          <a:xfrm>
            <a:off x="4077238" y="5291168"/>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II. osztály</a:t>
            </a:r>
          </a:p>
          <a:p>
            <a:pPr algn="ctr"/>
            <a:endParaRPr lang="hu-HU" dirty="0">
              <a:solidFill>
                <a:schemeClr val="tx1"/>
              </a:solidFill>
            </a:endParaRPr>
          </a:p>
        </p:txBody>
      </p:sp>
      <p:cxnSp>
        <p:nvCxnSpPr>
          <p:cNvPr id="11" name="Összekötő: szögletes 10">
            <a:extLst>
              <a:ext uri="{FF2B5EF4-FFF2-40B4-BE49-F238E27FC236}">
                <a16:creationId xmlns:a16="http://schemas.microsoft.com/office/drawing/2014/main" id="{119E5E42-05FF-44E1-95B8-F22E62F984C9}"/>
              </a:ext>
            </a:extLst>
          </p:cNvPr>
          <p:cNvCxnSpPr>
            <a:cxnSpLocks/>
            <a:stCxn id="10" idx="0"/>
            <a:endCxn id="5" idx="3"/>
          </p:cNvCxnSpPr>
          <p:nvPr/>
        </p:nvCxnSpPr>
        <p:spPr>
          <a:xfrm rot="16200000" flipV="1">
            <a:off x="4340347" y="4981608"/>
            <a:ext cx="618442" cy="67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églalap 11">
            <a:extLst>
              <a:ext uri="{FF2B5EF4-FFF2-40B4-BE49-F238E27FC236}">
                <a16:creationId xmlns:a16="http://schemas.microsoft.com/office/drawing/2014/main" id="{CF9A80DA-FE44-4AA5-A46F-AAEE2E179488}"/>
              </a:ext>
            </a:extLst>
          </p:cNvPr>
          <p:cNvSpPr/>
          <p:nvPr/>
        </p:nvSpPr>
        <p:spPr>
          <a:xfrm>
            <a:off x="6547990" y="5291168"/>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Háló</a:t>
            </a:r>
          </a:p>
        </p:txBody>
      </p:sp>
      <p:sp>
        <p:nvSpPr>
          <p:cNvPr id="13" name="Téglalap 12">
            <a:extLst>
              <a:ext uri="{FF2B5EF4-FFF2-40B4-BE49-F238E27FC236}">
                <a16:creationId xmlns:a16="http://schemas.microsoft.com/office/drawing/2014/main" id="{8434976C-0493-4C26-9C5F-6FA211F3ACD1}"/>
              </a:ext>
            </a:extLst>
          </p:cNvPr>
          <p:cNvSpPr/>
          <p:nvPr/>
        </p:nvSpPr>
        <p:spPr>
          <a:xfrm>
            <a:off x="5312614" y="5288692"/>
            <a:ext cx="1145336" cy="34066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Étkező</a:t>
            </a:r>
          </a:p>
          <a:p>
            <a:pPr algn="ctr"/>
            <a:endParaRPr lang="hu-HU" dirty="0">
              <a:solidFill>
                <a:schemeClr val="tx1"/>
              </a:solidFill>
            </a:endParaRPr>
          </a:p>
        </p:txBody>
      </p:sp>
      <p:sp>
        <p:nvSpPr>
          <p:cNvPr id="14" name="Téglalap 13">
            <a:extLst>
              <a:ext uri="{FF2B5EF4-FFF2-40B4-BE49-F238E27FC236}">
                <a16:creationId xmlns:a16="http://schemas.microsoft.com/office/drawing/2014/main" id="{8DFE95A5-149A-4312-9CE4-3BB35EE26783}"/>
              </a:ext>
            </a:extLst>
          </p:cNvPr>
          <p:cNvSpPr/>
          <p:nvPr/>
        </p:nvSpPr>
        <p:spPr>
          <a:xfrm>
            <a:off x="2600659" y="4118518"/>
            <a:ext cx="1143983" cy="33679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Mozdony</a:t>
            </a:r>
          </a:p>
        </p:txBody>
      </p:sp>
      <p:sp>
        <p:nvSpPr>
          <p:cNvPr id="15" name="Téglalap 14">
            <a:extLst>
              <a:ext uri="{FF2B5EF4-FFF2-40B4-BE49-F238E27FC236}">
                <a16:creationId xmlns:a16="http://schemas.microsoft.com/office/drawing/2014/main" id="{BE92583B-6800-4C83-9313-7880893C32C2}"/>
              </a:ext>
            </a:extLst>
          </p:cNvPr>
          <p:cNvSpPr/>
          <p:nvPr/>
        </p:nvSpPr>
        <p:spPr>
          <a:xfrm>
            <a:off x="3324194" y="3000428"/>
            <a:ext cx="1143983" cy="33679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Vonat</a:t>
            </a:r>
          </a:p>
        </p:txBody>
      </p:sp>
      <p:sp>
        <p:nvSpPr>
          <p:cNvPr id="16" name="Rombusz 15">
            <a:extLst>
              <a:ext uri="{FF2B5EF4-FFF2-40B4-BE49-F238E27FC236}">
                <a16:creationId xmlns:a16="http://schemas.microsoft.com/office/drawing/2014/main" id="{BBD21413-4082-4F35-A29B-DD091F084D7F}"/>
              </a:ext>
            </a:extLst>
          </p:cNvPr>
          <p:cNvSpPr/>
          <p:nvPr/>
        </p:nvSpPr>
        <p:spPr>
          <a:xfrm rot="16200000">
            <a:off x="3773515" y="3414642"/>
            <a:ext cx="282276" cy="145094"/>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9" name="Szövegdoboz 18">
            <a:extLst>
              <a:ext uri="{FF2B5EF4-FFF2-40B4-BE49-F238E27FC236}">
                <a16:creationId xmlns:a16="http://schemas.microsoft.com/office/drawing/2014/main" id="{F83AF7D5-B74C-4775-BBF1-97E9647206EA}"/>
              </a:ext>
            </a:extLst>
          </p:cNvPr>
          <p:cNvSpPr txBox="1"/>
          <p:nvPr/>
        </p:nvSpPr>
        <p:spPr>
          <a:xfrm>
            <a:off x="5086137" y="3797354"/>
            <a:ext cx="1059906" cy="338554"/>
          </a:xfrm>
          <a:prstGeom prst="rect">
            <a:avLst/>
          </a:prstGeom>
          <a:noFill/>
        </p:spPr>
        <p:txBody>
          <a:bodyPr wrap="none" rtlCol="0">
            <a:spAutoFit/>
          </a:bodyPr>
          <a:lstStyle/>
          <a:p>
            <a:pPr algn="ctr"/>
            <a:r>
              <a:rPr lang="hu-HU" sz="1600" dirty="0"/>
              <a:t>{ </a:t>
            </a:r>
            <a:r>
              <a:rPr lang="hu-HU" sz="1600" i="1" dirty="0" err="1"/>
              <a:t>ordered</a:t>
            </a:r>
            <a:r>
              <a:rPr lang="hu-HU" sz="1600" dirty="0"/>
              <a:t> }</a:t>
            </a:r>
          </a:p>
        </p:txBody>
      </p:sp>
      <p:cxnSp>
        <p:nvCxnSpPr>
          <p:cNvPr id="20" name="Összekötő: szögletes 19">
            <a:extLst>
              <a:ext uri="{FF2B5EF4-FFF2-40B4-BE49-F238E27FC236}">
                <a16:creationId xmlns:a16="http://schemas.microsoft.com/office/drawing/2014/main" id="{C96E0C86-164E-418E-B24F-D8005F3949CD}"/>
              </a:ext>
            </a:extLst>
          </p:cNvPr>
          <p:cNvCxnSpPr>
            <a:cxnSpLocks/>
            <a:stCxn id="4" idx="0"/>
            <a:endCxn id="16" idx="1"/>
          </p:cNvCxnSpPr>
          <p:nvPr/>
        </p:nvCxnSpPr>
        <p:spPr>
          <a:xfrm rot="16200000" flipV="1">
            <a:off x="4036847" y="3506134"/>
            <a:ext cx="490191" cy="73457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Összekötő: szögletes 22">
            <a:extLst>
              <a:ext uri="{FF2B5EF4-FFF2-40B4-BE49-F238E27FC236}">
                <a16:creationId xmlns:a16="http://schemas.microsoft.com/office/drawing/2014/main" id="{FE6F1FD3-F875-4DD3-BF73-2994AAC45615}"/>
              </a:ext>
            </a:extLst>
          </p:cNvPr>
          <p:cNvCxnSpPr>
            <a:cxnSpLocks/>
            <a:stCxn id="14" idx="0"/>
            <a:endCxn id="16" idx="1"/>
          </p:cNvCxnSpPr>
          <p:nvPr/>
        </p:nvCxnSpPr>
        <p:spPr>
          <a:xfrm rot="5400000" flipH="1" flipV="1">
            <a:off x="3298557" y="3502422"/>
            <a:ext cx="490191" cy="742002"/>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Összekötő: szögletes 26">
            <a:extLst>
              <a:ext uri="{FF2B5EF4-FFF2-40B4-BE49-F238E27FC236}">
                <a16:creationId xmlns:a16="http://schemas.microsoft.com/office/drawing/2014/main" id="{E5FE77D4-D7EE-40E2-935A-B1C3D374A456}"/>
              </a:ext>
            </a:extLst>
          </p:cNvPr>
          <p:cNvCxnSpPr>
            <a:cxnSpLocks/>
            <a:stCxn id="13" idx="0"/>
            <a:endCxn id="5" idx="3"/>
          </p:cNvCxnSpPr>
          <p:nvPr/>
        </p:nvCxnSpPr>
        <p:spPr>
          <a:xfrm rot="16200000" flipV="1">
            <a:off x="4959273" y="4362682"/>
            <a:ext cx="615966" cy="1236053"/>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Összekötő: szögletes 29">
            <a:extLst>
              <a:ext uri="{FF2B5EF4-FFF2-40B4-BE49-F238E27FC236}">
                <a16:creationId xmlns:a16="http://schemas.microsoft.com/office/drawing/2014/main" id="{72EC26C8-80C4-4B10-8DAC-DC8C19CBE829}"/>
              </a:ext>
            </a:extLst>
          </p:cNvPr>
          <p:cNvCxnSpPr>
            <a:cxnSpLocks/>
            <a:stCxn id="12" idx="0"/>
            <a:endCxn id="5" idx="3"/>
          </p:cNvCxnSpPr>
          <p:nvPr/>
        </p:nvCxnSpPr>
        <p:spPr>
          <a:xfrm rot="16200000" flipV="1">
            <a:off x="5575723" y="3746232"/>
            <a:ext cx="618442" cy="247142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Élőláb helye 1">
            <a:extLst>
              <a:ext uri="{FF2B5EF4-FFF2-40B4-BE49-F238E27FC236}">
                <a16:creationId xmlns:a16="http://schemas.microsoft.com/office/drawing/2014/main" id="{244B39A5-2329-45F0-B1E5-E7635D6A4AC6}"/>
              </a:ext>
            </a:extLst>
          </p:cNvPr>
          <p:cNvSpPr>
            <a:spLocks noGrp="1"/>
          </p:cNvSpPr>
          <p:nvPr>
            <p:ph type="ftr" sz="quarter" idx="11"/>
          </p:nvPr>
        </p:nvSpPr>
        <p:spPr/>
        <p:txBody>
          <a:bodyPr/>
          <a:lstStyle/>
          <a:p>
            <a:r>
              <a:rPr lang="hu-HU"/>
              <a:t>Gregorics Tibor: Objektumelvű programozás</a:t>
            </a:r>
            <a:endParaRPr lang="en-US"/>
          </a:p>
        </p:txBody>
      </p:sp>
      <p:sp>
        <p:nvSpPr>
          <p:cNvPr id="17" name="Dia számának helye 16">
            <a:extLst>
              <a:ext uri="{FF2B5EF4-FFF2-40B4-BE49-F238E27FC236}">
                <a16:creationId xmlns:a16="http://schemas.microsoft.com/office/drawing/2014/main" id="{3DB9B8BA-9F8B-492C-8CA2-304FAAB53FA0}"/>
              </a:ext>
            </a:extLst>
          </p:cNvPr>
          <p:cNvSpPr>
            <a:spLocks noGrp="1"/>
          </p:cNvSpPr>
          <p:nvPr>
            <p:ph type="sldNum" sz="quarter" idx="12"/>
          </p:nvPr>
        </p:nvSpPr>
        <p:spPr/>
        <p:txBody>
          <a:bodyPr/>
          <a:lstStyle/>
          <a:p>
            <a:fld id="{34CCF796-8293-4D3B-ADCC-894381A97A1C}" type="slidenum">
              <a:rPr lang="en-US" smtClean="0"/>
              <a:t>17</a:t>
            </a:fld>
            <a:endParaRPr lang="en-US"/>
          </a:p>
        </p:txBody>
      </p:sp>
      <p:sp>
        <p:nvSpPr>
          <p:cNvPr id="26" name="Text Box 103">
            <a:extLst>
              <a:ext uri="{FF2B5EF4-FFF2-40B4-BE49-F238E27FC236}">
                <a16:creationId xmlns:a16="http://schemas.microsoft.com/office/drawing/2014/main" id="{5310E5EF-2382-45BE-8DB7-4FAB28AEB1FB}"/>
              </a:ext>
            </a:extLst>
          </p:cNvPr>
          <p:cNvSpPr txBox="1">
            <a:spLocks noChangeArrowheads="1"/>
          </p:cNvSpPr>
          <p:nvPr/>
        </p:nvSpPr>
        <p:spPr bwMode="auto">
          <a:xfrm>
            <a:off x="628650" y="972317"/>
            <a:ext cx="7886700" cy="1200329"/>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r>
              <a:rPr lang="hu-HU" sz="1800" dirty="0"/>
              <a:t>Egy vonatszerelvény egy mozdonyból és legalább egy kocsiból áll. A kocsikat a mozdony után adott sorrend szerint kapcsolják össze. A vonatot különböző típusú (eltérő hosszúságú) kocsikból állíthatják össze. </a:t>
            </a:r>
          </a:p>
          <a:p>
            <a:r>
              <a:rPr lang="hu-HU" sz="1800" dirty="0"/>
              <a:t>A lehetséges típusok: első osztályú-, másodosztályú-, posta-, étkező-, hálókocsi.</a:t>
            </a:r>
          </a:p>
        </p:txBody>
      </p:sp>
      <p:sp>
        <p:nvSpPr>
          <p:cNvPr id="28" name="Cím 1">
            <a:extLst>
              <a:ext uri="{FF2B5EF4-FFF2-40B4-BE49-F238E27FC236}">
                <a16:creationId xmlns:a16="http://schemas.microsoft.com/office/drawing/2014/main" id="{D09F9BDB-6612-4826-BB67-C7E1BF49225F}"/>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Vonatszerelvény</a:t>
            </a:r>
            <a:endParaRPr lang="en-US" dirty="0"/>
          </a:p>
        </p:txBody>
      </p:sp>
      <p:sp>
        <p:nvSpPr>
          <p:cNvPr id="29" name="Szövegdoboz 28">
            <a:extLst>
              <a:ext uri="{FF2B5EF4-FFF2-40B4-BE49-F238E27FC236}">
                <a16:creationId xmlns:a16="http://schemas.microsoft.com/office/drawing/2014/main" id="{6344DFD5-A08C-416E-884D-3F044E3A3527}"/>
              </a:ext>
            </a:extLst>
          </p:cNvPr>
          <p:cNvSpPr txBox="1"/>
          <p:nvPr/>
        </p:nvSpPr>
        <p:spPr>
          <a:xfrm>
            <a:off x="4665712" y="3814744"/>
            <a:ext cx="528052" cy="338554"/>
          </a:xfrm>
          <a:prstGeom prst="rect">
            <a:avLst/>
          </a:prstGeom>
          <a:noFill/>
        </p:spPr>
        <p:txBody>
          <a:bodyPr wrap="square" rtlCol="0">
            <a:spAutoFit/>
          </a:bodyPr>
          <a:lstStyle/>
          <a:p>
            <a:r>
              <a:rPr lang="hu-HU" sz="1600" dirty="0"/>
              <a:t>1..*</a:t>
            </a:r>
            <a:endParaRPr lang="en-US" sz="1600" dirty="0"/>
          </a:p>
        </p:txBody>
      </p:sp>
      <p:sp>
        <p:nvSpPr>
          <p:cNvPr id="31" name="Szövegdoboz 30">
            <a:extLst>
              <a:ext uri="{FF2B5EF4-FFF2-40B4-BE49-F238E27FC236}">
                <a16:creationId xmlns:a16="http://schemas.microsoft.com/office/drawing/2014/main" id="{FE781A7D-6EC8-4E05-812A-19958DF8E0CE}"/>
              </a:ext>
            </a:extLst>
          </p:cNvPr>
          <p:cNvSpPr txBox="1"/>
          <p:nvPr/>
        </p:nvSpPr>
        <p:spPr>
          <a:xfrm>
            <a:off x="3958480" y="3273262"/>
            <a:ext cx="528052" cy="338554"/>
          </a:xfrm>
          <a:prstGeom prst="rect">
            <a:avLst/>
          </a:prstGeom>
          <a:noFill/>
        </p:spPr>
        <p:txBody>
          <a:bodyPr wrap="square" rtlCol="0">
            <a:spAutoFit/>
          </a:bodyPr>
          <a:lstStyle/>
          <a:p>
            <a:r>
              <a:rPr lang="hu-HU" sz="1600" dirty="0"/>
              <a:t>0..1</a:t>
            </a:r>
            <a:endParaRPr lang="en-US" sz="1600" dirty="0"/>
          </a:p>
        </p:txBody>
      </p:sp>
    </p:spTree>
    <p:extLst>
      <p:ext uri="{BB962C8B-B14F-4D97-AF65-F5344CB8AC3E}">
        <p14:creationId xmlns:p14="http://schemas.microsoft.com/office/powerpoint/2010/main" val="6409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par>
                                <p:cTn id="47" presetID="3" presetClass="entr" presetSubtype="1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par>
                                <p:cTn id="50" presetID="3" presetClass="entr" presetSubtype="1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par>
                                <p:cTn id="53" presetID="3" presetClass="entr" presetSubtype="1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blinds(horizontal)">
                                      <p:cBhvr>
                                        <p:cTn id="55" dur="500"/>
                                        <p:tgtEl>
                                          <p:spTgt spid="27"/>
                                        </p:tgtEl>
                                      </p:cBhvr>
                                    </p:animEffect>
                                  </p:childTnLst>
                                </p:cTn>
                              </p:par>
                              <p:par>
                                <p:cTn id="56" presetID="3" presetClass="entr" presetSubtype="1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blinds(horizontal)">
                                      <p:cBhvr>
                                        <p:cTn id="58" dur="500"/>
                                        <p:tgtEl>
                                          <p:spTgt spid="3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blinds(horizontal)">
                                      <p:cBhvr>
                                        <p:cTn id="61" dur="500"/>
                                        <p:tgtEl>
                                          <p:spTgt spid="2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linds(horizontal)">
                                      <p:cBhvr>
                                        <p:cTn id="6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2" grpId="0" animBg="1"/>
      <p:bldP spid="13" grpId="0" animBg="1"/>
      <p:bldP spid="14" grpId="0" animBg="1"/>
      <p:bldP spid="15" grpId="0" animBg="1"/>
      <p:bldP spid="16" grpId="0" animBg="1"/>
      <p:bldP spid="19" grpId="0"/>
      <p:bldP spid="29"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Élőláb helye 26">
            <a:extLst>
              <a:ext uri="{FF2B5EF4-FFF2-40B4-BE49-F238E27FC236}">
                <a16:creationId xmlns:a16="http://schemas.microsoft.com/office/drawing/2014/main" id="{45632ABE-C966-4CF8-A8A6-49F2DBCB0C05}"/>
              </a:ext>
            </a:extLst>
          </p:cNvPr>
          <p:cNvSpPr>
            <a:spLocks noGrp="1"/>
          </p:cNvSpPr>
          <p:nvPr>
            <p:ph type="ftr" sz="quarter" idx="11"/>
          </p:nvPr>
        </p:nvSpPr>
        <p:spPr/>
        <p:txBody>
          <a:bodyPr/>
          <a:lstStyle/>
          <a:p>
            <a:r>
              <a:rPr lang="hu-HU"/>
              <a:t>Gregorics Tibor: Objektumelvű programozás</a:t>
            </a:r>
            <a:endParaRPr lang="en-US"/>
          </a:p>
        </p:txBody>
      </p:sp>
      <p:sp>
        <p:nvSpPr>
          <p:cNvPr id="28" name="Dia számának helye 27">
            <a:extLst>
              <a:ext uri="{FF2B5EF4-FFF2-40B4-BE49-F238E27FC236}">
                <a16:creationId xmlns:a16="http://schemas.microsoft.com/office/drawing/2014/main" id="{E9757791-B8F9-465A-9D04-58377645EA68}"/>
              </a:ext>
            </a:extLst>
          </p:cNvPr>
          <p:cNvSpPr>
            <a:spLocks noGrp="1"/>
          </p:cNvSpPr>
          <p:nvPr>
            <p:ph type="sldNum" sz="quarter" idx="12"/>
          </p:nvPr>
        </p:nvSpPr>
        <p:spPr/>
        <p:txBody>
          <a:bodyPr/>
          <a:lstStyle/>
          <a:p>
            <a:fld id="{34CCF796-8293-4D3B-ADCC-894381A97A1C}" type="slidenum">
              <a:rPr lang="en-US" smtClean="0"/>
              <a:t>2</a:t>
            </a:fld>
            <a:endParaRPr lang="en-US"/>
          </a:p>
        </p:txBody>
      </p:sp>
      <p:sp>
        <p:nvSpPr>
          <p:cNvPr id="63" name="Szövegdoboz 62">
            <a:extLst>
              <a:ext uri="{FF2B5EF4-FFF2-40B4-BE49-F238E27FC236}">
                <a16:creationId xmlns:a16="http://schemas.microsoft.com/office/drawing/2014/main" id="{DB6799FE-8F7C-45A8-827C-2EA1AFFF20B6}"/>
              </a:ext>
            </a:extLst>
          </p:cNvPr>
          <p:cNvSpPr txBox="1"/>
          <p:nvPr/>
        </p:nvSpPr>
        <p:spPr>
          <a:xfrm>
            <a:off x="555681" y="1848958"/>
            <a:ext cx="4333687" cy="338554"/>
          </a:xfrm>
          <a:prstGeom prst="rect">
            <a:avLst/>
          </a:prstGeom>
          <a:noFill/>
        </p:spPr>
        <p:txBody>
          <a:bodyPr wrap="none" rtlCol="0">
            <a:spAutoFit/>
          </a:bodyPr>
          <a:lstStyle/>
          <a:p>
            <a:r>
              <a:rPr lang="hu-HU" sz="1600" dirty="0"/>
              <a:t>- Melyik osztály metódusa legyen a </a:t>
            </a:r>
            <a:r>
              <a:rPr lang="hu-HU" sz="1600" dirty="0" err="1"/>
              <a:t>DarabKönyv</a:t>
            </a:r>
            <a:r>
              <a:rPr lang="hu-HU" sz="1600" dirty="0"/>
              <a:t>()?</a:t>
            </a:r>
          </a:p>
        </p:txBody>
      </p:sp>
      <p:sp>
        <p:nvSpPr>
          <p:cNvPr id="37" name="Cím 1">
            <a:extLst>
              <a:ext uri="{FF2B5EF4-FFF2-40B4-BE49-F238E27FC236}">
                <a16:creationId xmlns:a16="http://schemas.microsoft.com/office/drawing/2014/main" id="{BD4A0F73-57A9-4171-878C-46F1076B29E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Könyvkiadás</a:t>
            </a:r>
            <a:endParaRPr lang="en-US" dirty="0"/>
          </a:p>
        </p:txBody>
      </p:sp>
      <p:sp>
        <p:nvSpPr>
          <p:cNvPr id="40" name="Téglalap 39">
            <a:extLst>
              <a:ext uri="{FF2B5EF4-FFF2-40B4-BE49-F238E27FC236}">
                <a16:creationId xmlns:a16="http://schemas.microsoft.com/office/drawing/2014/main" id="{C75D3808-0B9B-41FC-AC91-D5FB99559281}"/>
              </a:ext>
            </a:extLst>
          </p:cNvPr>
          <p:cNvSpPr/>
          <p:nvPr/>
        </p:nvSpPr>
        <p:spPr>
          <a:xfrm>
            <a:off x="991398" y="2478467"/>
            <a:ext cx="2399484" cy="90576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Szerző</a:t>
            </a:r>
          </a:p>
          <a:p>
            <a:endParaRPr lang="hu-HU" sz="1400" dirty="0">
              <a:solidFill>
                <a:schemeClr val="tx1"/>
              </a:solidFill>
            </a:endParaRPr>
          </a:p>
          <a:p>
            <a:r>
              <a:rPr lang="hu-HU" sz="1400" dirty="0">
                <a:solidFill>
                  <a:schemeClr val="tx1"/>
                </a:solidFill>
              </a:rPr>
              <a:t>+ </a:t>
            </a:r>
            <a:r>
              <a:rPr lang="hu-HU" sz="1400" dirty="0" err="1">
                <a:solidFill>
                  <a:schemeClr val="tx1"/>
                </a:solidFill>
              </a:rPr>
              <a:t>DarabKönyv</a:t>
            </a:r>
            <a:r>
              <a:rPr lang="hu-HU" sz="1400" dirty="0">
                <a:solidFill>
                  <a:schemeClr val="tx1"/>
                </a:solidFill>
              </a:rPr>
              <a:t>() : int {</a:t>
            </a:r>
            <a:r>
              <a:rPr lang="hu-HU" sz="1400" dirty="0" err="1">
                <a:solidFill>
                  <a:schemeClr val="tx1"/>
                </a:solidFill>
              </a:rPr>
              <a:t>query</a:t>
            </a:r>
            <a:r>
              <a:rPr lang="hu-HU" sz="1400" dirty="0">
                <a:solidFill>
                  <a:schemeClr val="tx1"/>
                </a:solidFill>
              </a:rPr>
              <a:t>}</a:t>
            </a:r>
            <a:endParaRPr lang="hu-HU" sz="1600" dirty="0">
              <a:solidFill>
                <a:schemeClr val="tx1"/>
              </a:solidFill>
            </a:endParaRPr>
          </a:p>
        </p:txBody>
      </p:sp>
      <p:sp>
        <p:nvSpPr>
          <p:cNvPr id="50" name="Téglalap 49">
            <a:extLst>
              <a:ext uri="{FF2B5EF4-FFF2-40B4-BE49-F238E27FC236}">
                <a16:creationId xmlns:a16="http://schemas.microsoft.com/office/drawing/2014/main" id="{FCD63252-20AB-4B9B-97AB-0DEC9CE5DFDC}"/>
              </a:ext>
            </a:extLst>
          </p:cNvPr>
          <p:cNvSpPr/>
          <p:nvPr/>
        </p:nvSpPr>
        <p:spPr>
          <a:xfrm>
            <a:off x="991398" y="2791483"/>
            <a:ext cx="2399484" cy="2131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51" name="Téglalap: szamárfül 50">
            <a:extLst>
              <a:ext uri="{FF2B5EF4-FFF2-40B4-BE49-F238E27FC236}">
                <a16:creationId xmlns:a16="http://schemas.microsoft.com/office/drawing/2014/main" id="{DF2D6B24-27D2-4F91-84A1-834C85DD0D68}"/>
              </a:ext>
            </a:extLst>
          </p:cNvPr>
          <p:cNvSpPr/>
          <p:nvPr/>
        </p:nvSpPr>
        <p:spPr>
          <a:xfrm rot="16200000">
            <a:off x="2979652" y="3188259"/>
            <a:ext cx="369332" cy="1577040"/>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b="1" dirty="0" err="1">
                <a:solidFill>
                  <a:schemeClr val="tx1"/>
                </a:solidFill>
              </a:rPr>
              <a:t>return</a:t>
            </a:r>
            <a:r>
              <a:rPr lang="hu-HU" sz="1600" dirty="0">
                <a:solidFill>
                  <a:schemeClr val="tx1"/>
                </a:solidFill>
              </a:rPr>
              <a:t> </a:t>
            </a:r>
            <a:r>
              <a:rPr lang="hu-HU" sz="1600" dirty="0">
                <a:solidFill>
                  <a:schemeClr val="tx1"/>
                </a:solidFill>
                <a:latin typeface="Cambria Math" panose="02040503050406030204" pitchFamily="18" charset="0"/>
                <a:ea typeface="Cambria Math" panose="02040503050406030204" pitchFamily="18" charset="0"/>
              </a:rPr>
              <a:t>∣</a:t>
            </a:r>
            <a:r>
              <a:rPr lang="hu-HU" sz="1600" dirty="0">
                <a:solidFill>
                  <a:schemeClr val="tx1"/>
                </a:solidFill>
                <a:latin typeface="Calibri" panose="020F0502020204030204" pitchFamily="34" charset="0"/>
                <a:ea typeface="Cambria Math" panose="02040503050406030204" pitchFamily="18" charset="0"/>
                <a:cs typeface="Calibri" panose="020F0502020204030204" pitchFamily="34" charset="0"/>
              </a:rPr>
              <a:t>művek</a:t>
            </a:r>
            <a:r>
              <a:rPr lang="hu-HU" sz="1600" dirty="0">
                <a:solidFill>
                  <a:schemeClr val="tx1"/>
                </a:solidFill>
                <a:latin typeface="Cambria Math" panose="02040503050406030204" pitchFamily="18" charset="0"/>
                <a:ea typeface="Cambria Math" panose="02040503050406030204" pitchFamily="18" charset="0"/>
              </a:rPr>
              <a:t>∣     </a:t>
            </a:r>
            <a:endParaRPr lang="hu-HU" sz="1600" dirty="0">
              <a:solidFill>
                <a:schemeClr val="tx1"/>
              </a:solidFill>
            </a:endParaRPr>
          </a:p>
        </p:txBody>
      </p:sp>
      <p:sp>
        <p:nvSpPr>
          <p:cNvPr id="52" name="Ellipszis 51">
            <a:extLst>
              <a:ext uri="{FF2B5EF4-FFF2-40B4-BE49-F238E27FC236}">
                <a16:creationId xmlns:a16="http://schemas.microsoft.com/office/drawing/2014/main" id="{1F4BD340-AA36-4538-9AD9-3D65CAA33145}"/>
              </a:ext>
            </a:extLst>
          </p:cNvPr>
          <p:cNvSpPr/>
          <p:nvPr/>
        </p:nvSpPr>
        <p:spPr>
          <a:xfrm>
            <a:off x="3131684" y="307295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53" name="Egyenes összekötő 52">
            <a:extLst>
              <a:ext uri="{FF2B5EF4-FFF2-40B4-BE49-F238E27FC236}">
                <a16:creationId xmlns:a16="http://schemas.microsoft.com/office/drawing/2014/main" id="{480A224B-2250-40B8-BA91-E979D650B902}"/>
              </a:ext>
            </a:extLst>
          </p:cNvPr>
          <p:cNvCxnSpPr>
            <a:cxnSpLocks/>
            <a:stCxn id="52" idx="4"/>
            <a:endCxn id="51" idx="3"/>
          </p:cNvCxnSpPr>
          <p:nvPr/>
        </p:nvCxnSpPr>
        <p:spPr>
          <a:xfrm>
            <a:off x="3164318" y="3135197"/>
            <a:ext cx="0" cy="65691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églalap 37">
            <a:extLst>
              <a:ext uri="{FF2B5EF4-FFF2-40B4-BE49-F238E27FC236}">
                <a16:creationId xmlns:a16="http://schemas.microsoft.com/office/drawing/2014/main" id="{D740B871-D522-487A-8A35-264C9DFEAB9F}"/>
              </a:ext>
            </a:extLst>
          </p:cNvPr>
          <p:cNvSpPr/>
          <p:nvPr/>
        </p:nvSpPr>
        <p:spPr>
          <a:xfrm>
            <a:off x="5440796" y="94360"/>
            <a:ext cx="3564473" cy="32210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1" name="Téglalap 40">
            <a:extLst>
              <a:ext uri="{FF2B5EF4-FFF2-40B4-BE49-F238E27FC236}">
                <a16:creationId xmlns:a16="http://schemas.microsoft.com/office/drawing/2014/main" id="{432C27D0-B8AA-499E-AEB0-3EA7762F4587}"/>
              </a:ext>
            </a:extLst>
          </p:cNvPr>
          <p:cNvSpPr/>
          <p:nvPr/>
        </p:nvSpPr>
        <p:spPr>
          <a:xfrm>
            <a:off x="6574159" y="380255"/>
            <a:ext cx="1475021" cy="358101"/>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Személy</a:t>
            </a:r>
          </a:p>
          <a:p>
            <a:pPr algn="ctr"/>
            <a:endParaRPr lang="hu-HU" sz="1600" dirty="0">
              <a:solidFill>
                <a:schemeClr val="tx1"/>
              </a:solidFill>
            </a:endParaRPr>
          </a:p>
        </p:txBody>
      </p:sp>
      <p:sp>
        <p:nvSpPr>
          <p:cNvPr id="42" name="Háromszög 41">
            <a:extLst>
              <a:ext uri="{FF2B5EF4-FFF2-40B4-BE49-F238E27FC236}">
                <a16:creationId xmlns:a16="http://schemas.microsoft.com/office/drawing/2014/main" id="{26CC6184-69D5-4CE6-B7B8-E2F81788B6F9}"/>
              </a:ext>
            </a:extLst>
          </p:cNvPr>
          <p:cNvSpPr/>
          <p:nvPr/>
        </p:nvSpPr>
        <p:spPr>
          <a:xfrm>
            <a:off x="7241759" y="753598"/>
            <a:ext cx="139823" cy="123602"/>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43" name="Téglalap 42">
            <a:extLst>
              <a:ext uri="{FF2B5EF4-FFF2-40B4-BE49-F238E27FC236}">
                <a16:creationId xmlns:a16="http://schemas.microsoft.com/office/drawing/2014/main" id="{6B1BE959-5E4C-4D7B-96E9-9B3A144B840F}"/>
              </a:ext>
            </a:extLst>
          </p:cNvPr>
          <p:cNvSpPr/>
          <p:nvPr/>
        </p:nvSpPr>
        <p:spPr>
          <a:xfrm>
            <a:off x="5723352" y="137926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Szerző</a:t>
            </a:r>
          </a:p>
        </p:txBody>
      </p:sp>
      <p:sp>
        <p:nvSpPr>
          <p:cNvPr id="48" name="Téglalap 47">
            <a:extLst>
              <a:ext uri="{FF2B5EF4-FFF2-40B4-BE49-F238E27FC236}">
                <a16:creationId xmlns:a16="http://schemas.microsoft.com/office/drawing/2014/main" id="{EB5E520F-371E-4B40-AB79-1D77AD613ECF}"/>
              </a:ext>
            </a:extLst>
          </p:cNvPr>
          <p:cNvSpPr/>
          <p:nvPr/>
        </p:nvSpPr>
        <p:spPr>
          <a:xfrm>
            <a:off x="7660875" y="1379266"/>
            <a:ext cx="1204325"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Alkalmazott</a:t>
            </a:r>
          </a:p>
          <a:p>
            <a:pPr algn="ctr"/>
            <a:endParaRPr lang="hu-HU" sz="1600" dirty="0">
              <a:solidFill>
                <a:schemeClr val="tx1"/>
              </a:solidFill>
            </a:endParaRPr>
          </a:p>
        </p:txBody>
      </p:sp>
      <p:cxnSp>
        <p:nvCxnSpPr>
          <p:cNvPr id="49" name="Összekötő: szögletes 48">
            <a:extLst>
              <a:ext uri="{FF2B5EF4-FFF2-40B4-BE49-F238E27FC236}">
                <a16:creationId xmlns:a16="http://schemas.microsoft.com/office/drawing/2014/main" id="{0473C90F-D0FB-43A3-AEFF-9123FBEF3AEF}"/>
              </a:ext>
            </a:extLst>
          </p:cNvPr>
          <p:cNvCxnSpPr>
            <a:cxnSpLocks/>
            <a:stCxn id="43" idx="0"/>
            <a:endCxn id="42" idx="3"/>
          </p:cNvCxnSpPr>
          <p:nvPr/>
        </p:nvCxnSpPr>
        <p:spPr>
          <a:xfrm rot="5400000" flipH="1" flipV="1">
            <a:off x="6552812" y="620409"/>
            <a:ext cx="502066" cy="101565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Összekötő: szögletes 53">
            <a:extLst>
              <a:ext uri="{FF2B5EF4-FFF2-40B4-BE49-F238E27FC236}">
                <a16:creationId xmlns:a16="http://schemas.microsoft.com/office/drawing/2014/main" id="{CF8F5543-5369-444C-A4B8-AC207D48D408}"/>
              </a:ext>
            </a:extLst>
          </p:cNvPr>
          <p:cNvCxnSpPr>
            <a:cxnSpLocks/>
            <a:stCxn id="48" idx="0"/>
            <a:endCxn id="42" idx="3"/>
          </p:cNvCxnSpPr>
          <p:nvPr/>
        </p:nvCxnSpPr>
        <p:spPr>
          <a:xfrm rot="16200000" flipV="1">
            <a:off x="7536322" y="652549"/>
            <a:ext cx="502066" cy="9513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églalap 57">
            <a:extLst>
              <a:ext uri="{FF2B5EF4-FFF2-40B4-BE49-F238E27FC236}">
                <a16:creationId xmlns:a16="http://schemas.microsoft.com/office/drawing/2014/main" id="{E1C75EEF-968A-40AD-8413-5A39BCA3C4BB}"/>
              </a:ext>
            </a:extLst>
          </p:cNvPr>
          <p:cNvSpPr/>
          <p:nvPr/>
        </p:nvSpPr>
        <p:spPr>
          <a:xfrm>
            <a:off x="5723352" y="255888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Könyv</a:t>
            </a:r>
          </a:p>
        </p:txBody>
      </p:sp>
      <p:sp>
        <p:nvSpPr>
          <p:cNvPr id="60" name="Téglalap 59">
            <a:extLst>
              <a:ext uri="{FF2B5EF4-FFF2-40B4-BE49-F238E27FC236}">
                <a16:creationId xmlns:a16="http://schemas.microsoft.com/office/drawing/2014/main" id="{BE7EA876-5216-4045-B1A3-A93F874A1C9C}"/>
              </a:ext>
            </a:extLst>
          </p:cNvPr>
          <p:cNvSpPr/>
          <p:nvPr/>
        </p:nvSpPr>
        <p:spPr>
          <a:xfrm>
            <a:off x="7692960" y="255888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Kiadó</a:t>
            </a:r>
          </a:p>
        </p:txBody>
      </p:sp>
      <p:cxnSp>
        <p:nvCxnSpPr>
          <p:cNvPr id="61" name="Egyenes összekötő 60">
            <a:extLst>
              <a:ext uri="{FF2B5EF4-FFF2-40B4-BE49-F238E27FC236}">
                <a16:creationId xmlns:a16="http://schemas.microsoft.com/office/drawing/2014/main" id="{9419C0C0-F357-45C4-8530-6CCA057D39AF}"/>
              </a:ext>
            </a:extLst>
          </p:cNvPr>
          <p:cNvCxnSpPr>
            <a:cxnSpLocks/>
            <a:stCxn id="60" idx="1"/>
            <a:endCxn id="58" idx="3"/>
          </p:cNvCxnSpPr>
          <p:nvPr/>
        </p:nvCxnSpPr>
        <p:spPr>
          <a:xfrm flipH="1">
            <a:off x="6868687" y="2727981"/>
            <a:ext cx="824273"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Egyenes összekötő 61">
            <a:extLst>
              <a:ext uri="{FF2B5EF4-FFF2-40B4-BE49-F238E27FC236}">
                <a16:creationId xmlns:a16="http://schemas.microsoft.com/office/drawing/2014/main" id="{7CF10BE4-B38E-4515-8787-086CF138C74C}"/>
              </a:ext>
            </a:extLst>
          </p:cNvPr>
          <p:cNvCxnSpPr>
            <a:cxnSpLocks/>
            <a:stCxn id="58" idx="0"/>
            <a:endCxn id="43" idx="2"/>
          </p:cNvCxnSpPr>
          <p:nvPr/>
        </p:nvCxnSpPr>
        <p:spPr>
          <a:xfrm flipV="1">
            <a:off x="6296020" y="1717456"/>
            <a:ext cx="0" cy="84143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Egyenes összekötő 63">
            <a:extLst>
              <a:ext uri="{FF2B5EF4-FFF2-40B4-BE49-F238E27FC236}">
                <a16:creationId xmlns:a16="http://schemas.microsoft.com/office/drawing/2014/main" id="{84075CD5-AF97-4BF5-A476-FA7B1F5F1ECD}"/>
              </a:ext>
            </a:extLst>
          </p:cNvPr>
          <p:cNvCxnSpPr>
            <a:cxnSpLocks/>
            <a:stCxn id="60" idx="0"/>
            <a:endCxn id="48" idx="2"/>
          </p:cNvCxnSpPr>
          <p:nvPr/>
        </p:nvCxnSpPr>
        <p:spPr>
          <a:xfrm flipH="1" flipV="1">
            <a:off x="8263038" y="1717456"/>
            <a:ext cx="2590" cy="84143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Háromszög 64">
            <a:extLst>
              <a:ext uri="{FF2B5EF4-FFF2-40B4-BE49-F238E27FC236}">
                <a16:creationId xmlns:a16="http://schemas.microsoft.com/office/drawing/2014/main" id="{62CE6896-4456-46EA-B3B0-F0EF6043933D}"/>
              </a:ext>
            </a:extLst>
          </p:cNvPr>
          <p:cNvSpPr/>
          <p:nvPr/>
        </p:nvSpPr>
        <p:spPr>
          <a:xfrm rot="10800000">
            <a:off x="6158864" y="2090798"/>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Szövegdoboz 65">
            <a:extLst>
              <a:ext uri="{FF2B5EF4-FFF2-40B4-BE49-F238E27FC236}">
                <a16:creationId xmlns:a16="http://schemas.microsoft.com/office/drawing/2014/main" id="{BDFDD9A8-CEFD-41C2-B131-DD88904C3939}"/>
              </a:ext>
            </a:extLst>
          </p:cNvPr>
          <p:cNvSpPr txBox="1"/>
          <p:nvPr/>
        </p:nvSpPr>
        <p:spPr>
          <a:xfrm>
            <a:off x="5896447" y="1958981"/>
            <a:ext cx="308511" cy="338554"/>
          </a:xfrm>
          <a:prstGeom prst="rect">
            <a:avLst/>
          </a:prstGeom>
          <a:noFill/>
        </p:spPr>
        <p:txBody>
          <a:bodyPr wrap="square" rtlCol="0">
            <a:spAutoFit/>
          </a:bodyPr>
          <a:lstStyle/>
          <a:p>
            <a:pPr algn="ctr"/>
            <a:r>
              <a:rPr lang="hu-HU" sz="1600" dirty="0"/>
              <a:t>ír</a:t>
            </a:r>
          </a:p>
        </p:txBody>
      </p:sp>
      <p:sp>
        <p:nvSpPr>
          <p:cNvPr id="67" name="Háromszög 66">
            <a:extLst>
              <a:ext uri="{FF2B5EF4-FFF2-40B4-BE49-F238E27FC236}">
                <a16:creationId xmlns:a16="http://schemas.microsoft.com/office/drawing/2014/main" id="{0EDE0A7A-1460-4B31-813F-740546297AA3}"/>
              </a:ext>
            </a:extLst>
          </p:cNvPr>
          <p:cNvSpPr/>
          <p:nvPr/>
        </p:nvSpPr>
        <p:spPr>
          <a:xfrm>
            <a:off x="8108181" y="2090798"/>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Szövegdoboz 67">
            <a:extLst>
              <a:ext uri="{FF2B5EF4-FFF2-40B4-BE49-F238E27FC236}">
                <a16:creationId xmlns:a16="http://schemas.microsoft.com/office/drawing/2014/main" id="{988C8850-ECC2-43E4-AFC8-66C71EC6EBE5}"/>
              </a:ext>
            </a:extLst>
          </p:cNvPr>
          <p:cNvSpPr txBox="1"/>
          <p:nvPr/>
        </p:nvSpPr>
        <p:spPr>
          <a:xfrm>
            <a:off x="7165970" y="1940300"/>
            <a:ext cx="1015652" cy="338554"/>
          </a:xfrm>
          <a:prstGeom prst="rect">
            <a:avLst/>
          </a:prstGeom>
          <a:noFill/>
        </p:spPr>
        <p:txBody>
          <a:bodyPr wrap="square" rtlCol="0">
            <a:spAutoFit/>
          </a:bodyPr>
          <a:lstStyle/>
          <a:p>
            <a:pPr algn="ctr"/>
            <a:r>
              <a:rPr lang="hu-HU" sz="1600" dirty="0"/>
              <a:t>alkalmaz</a:t>
            </a:r>
          </a:p>
        </p:txBody>
      </p:sp>
      <p:sp>
        <p:nvSpPr>
          <p:cNvPr id="69" name="Háromszög 68">
            <a:extLst>
              <a:ext uri="{FF2B5EF4-FFF2-40B4-BE49-F238E27FC236}">
                <a16:creationId xmlns:a16="http://schemas.microsoft.com/office/drawing/2014/main" id="{4793124C-3CB4-4372-8129-19B5701F2FCB}"/>
              </a:ext>
            </a:extLst>
          </p:cNvPr>
          <p:cNvSpPr/>
          <p:nvPr/>
        </p:nvSpPr>
        <p:spPr>
          <a:xfrm rot="16200000">
            <a:off x="7061906" y="2581663"/>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Szövegdoboz 69">
            <a:extLst>
              <a:ext uri="{FF2B5EF4-FFF2-40B4-BE49-F238E27FC236}">
                <a16:creationId xmlns:a16="http://schemas.microsoft.com/office/drawing/2014/main" id="{6AB315BF-6915-426C-9CFC-F365F496936B}"/>
              </a:ext>
            </a:extLst>
          </p:cNvPr>
          <p:cNvSpPr txBox="1"/>
          <p:nvPr/>
        </p:nvSpPr>
        <p:spPr>
          <a:xfrm>
            <a:off x="7044983" y="2452929"/>
            <a:ext cx="655873" cy="338554"/>
          </a:xfrm>
          <a:prstGeom prst="rect">
            <a:avLst/>
          </a:prstGeom>
          <a:noFill/>
        </p:spPr>
        <p:txBody>
          <a:bodyPr wrap="square" rtlCol="0">
            <a:spAutoFit/>
          </a:bodyPr>
          <a:lstStyle/>
          <a:p>
            <a:pPr algn="ctr"/>
            <a:r>
              <a:rPr lang="hu-HU" sz="1600" dirty="0"/>
              <a:t>kiad</a:t>
            </a:r>
          </a:p>
        </p:txBody>
      </p:sp>
      <p:sp>
        <p:nvSpPr>
          <p:cNvPr id="71" name="Szövegdoboz 70">
            <a:extLst>
              <a:ext uri="{FF2B5EF4-FFF2-40B4-BE49-F238E27FC236}">
                <a16:creationId xmlns:a16="http://schemas.microsoft.com/office/drawing/2014/main" id="{B65C9136-DE43-4F7A-9296-EDA946CE9DA0}"/>
              </a:ext>
            </a:extLst>
          </p:cNvPr>
          <p:cNvSpPr txBox="1"/>
          <p:nvPr/>
        </p:nvSpPr>
        <p:spPr>
          <a:xfrm>
            <a:off x="8209374" y="1664964"/>
            <a:ext cx="494046" cy="338554"/>
          </a:xfrm>
          <a:prstGeom prst="rect">
            <a:avLst/>
          </a:prstGeom>
          <a:noFill/>
        </p:spPr>
        <p:txBody>
          <a:bodyPr wrap="none" rtlCol="0">
            <a:spAutoFit/>
          </a:bodyPr>
          <a:lstStyle/>
          <a:p>
            <a:r>
              <a:rPr lang="hu-HU" sz="1600" dirty="0"/>
              <a:t>1..*</a:t>
            </a:r>
          </a:p>
        </p:txBody>
      </p:sp>
      <p:sp>
        <p:nvSpPr>
          <p:cNvPr id="72" name="Szövegdoboz 71">
            <a:extLst>
              <a:ext uri="{FF2B5EF4-FFF2-40B4-BE49-F238E27FC236}">
                <a16:creationId xmlns:a16="http://schemas.microsoft.com/office/drawing/2014/main" id="{396491BB-D4FE-4510-B717-79BD10AF4513}"/>
              </a:ext>
            </a:extLst>
          </p:cNvPr>
          <p:cNvSpPr txBox="1"/>
          <p:nvPr/>
        </p:nvSpPr>
        <p:spPr>
          <a:xfrm>
            <a:off x="6275831" y="1679681"/>
            <a:ext cx="494046" cy="338554"/>
          </a:xfrm>
          <a:prstGeom prst="rect">
            <a:avLst/>
          </a:prstGeom>
          <a:noFill/>
        </p:spPr>
        <p:txBody>
          <a:bodyPr wrap="none" rtlCol="0">
            <a:spAutoFit/>
          </a:bodyPr>
          <a:lstStyle/>
          <a:p>
            <a:r>
              <a:rPr lang="hu-HU" sz="1600" dirty="0"/>
              <a:t>1..*</a:t>
            </a:r>
          </a:p>
        </p:txBody>
      </p:sp>
      <p:sp>
        <p:nvSpPr>
          <p:cNvPr id="73" name="Szövegdoboz 72">
            <a:extLst>
              <a:ext uri="{FF2B5EF4-FFF2-40B4-BE49-F238E27FC236}">
                <a16:creationId xmlns:a16="http://schemas.microsoft.com/office/drawing/2014/main" id="{37704776-90D8-4F43-8674-1B27051650C1}"/>
              </a:ext>
            </a:extLst>
          </p:cNvPr>
          <p:cNvSpPr txBox="1"/>
          <p:nvPr/>
        </p:nvSpPr>
        <p:spPr>
          <a:xfrm>
            <a:off x="6813925" y="2682853"/>
            <a:ext cx="494046" cy="338554"/>
          </a:xfrm>
          <a:prstGeom prst="rect">
            <a:avLst/>
          </a:prstGeom>
          <a:noFill/>
        </p:spPr>
        <p:txBody>
          <a:bodyPr wrap="none" rtlCol="0">
            <a:spAutoFit/>
          </a:bodyPr>
          <a:lstStyle/>
          <a:p>
            <a:r>
              <a:rPr lang="hu-HU" sz="1600" dirty="0"/>
              <a:t>1..*</a:t>
            </a:r>
          </a:p>
        </p:txBody>
      </p:sp>
      <p:sp>
        <p:nvSpPr>
          <p:cNvPr id="74" name="Szövegdoboz 73">
            <a:extLst>
              <a:ext uri="{FF2B5EF4-FFF2-40B4-BE49-F238E27FC236}">
                <a16:creationId xmlns:a16="http://schemas.microsoft.com/office/drawing/2014/main" id="{69FFE6B7-D3A8-45AC-AE3D-1C588CB58B6C}"/>
              </a:ext>
            </a:extLst>
          </p:cNvPr>
          <p:cNvSpPr txBox="1"/>
          <p:nvPr/>
        </p:nvSpPr>
        <p:spPr>
          <a:xfrm>
            <a:off x="6310052" y="2310942"/>
            <a:ext cx="287258" cy="338554"/>
          </a:xfrm>
          <a:prstGeom prst="rect">
            <a:avLst/>
          </a:prstGeom>
          <a:noFill/>
        </p:spPr>
        <p:txBody>
          <a:bodyPr wrap="none" rtlCol="0">
            <a:spAutoFit/>
          </a:bodyPr>
          <a:lstStyle/>
          <a:p>
            <a:r>
              <a:rPr lang="hu-HU" sz="1600" dirty="0"/>
              <a:t>*</a:t>
            </a:r>
          </a:p>
        </p:txBody>
      </p:sp>
      <p:sp>
        <p:nvSpPr>
          <p:cNvPr id="75" name="Szövegdoboz 74">
            <a:extLst>
              <a:ext uri="{FF2B5EF4-FFF2-40B4-BE49-F238E27FC236}">
                <a16:creationId xmlns:a16="http://schemas.microsoft.com/office/drawing/2014/main" id="{18705BBA-DF4E-4C44-9094-BFA6859805ED}"/>
              </a:ext>
            </a:extLst>
          </p:cNvPr>
          <p:cNvSpPr txBox="1"/>
          <p:nvPr/>
        </p:nvSpPr>
        <p:spPr>
          <a:xfrm>
            <a:off x="5354553" y="2257892"/>
            <a:ext cx="1015652" cy="338554"/>
          </a:xfrm>
          <a:prstGeom prst="rect">
            <a:avLst/>
          </a:prstGeom>
          <a:noFill/>
        </p:spPr>
        <p:txBody>
          <a:bodyPr wrap="square" rtlCol="0">
            <a:spAutoFit/>
          </a:bodyPr>
          <a:lstStyle/>
          <a:p>
            <a:pPr algn="ctr"/>
            <a:r>
              <a:rPr lang="hu-HU" sz="1600" dirty="0"/>
              <a:t>-művek</a:t>
            </a:r>
          </a:p>
        </p:txBody>
      </p:sp>
      <p:sp>
        <p:nvSpPr>
          <p:cNvPr id="76" name="Szövegdoboz 75">
            <a:extLst>
              <a:ext uri="{FF2B5EF4-FFF2-40B4-BE49-F238E27FC236}">
                <a16:creationId xmlns:a16="http://schemas.microsoft.com/office/drawing/2014/main" id="{0A6A5968-2DA0-44FC-881D-00CD44FB6040}"/>
              </a:ext>
            </a:extLst>
          </p:cNvPr>
          <p:cNvSpPr txBox="1"/>
          <p:nvPr/>
        </p:nvSpPr>
        <p:spPr>
          <a:xfrm>
            <a:off x="5345417" y="1671394"/>
            <a:ext cx="1015652" cy="338554"/>
          </a:xfrm>
          <a:prstGeom prst="rect">
            <a:avLst/>
          </a:prstGeom>
          <a:noFill/>
        </p:spPr>
        <p:txBody>
          <a:bodyPr wrap="square" rtlCol="0">
            <a:spAutoFit/>
          </a:bodyPr>
          <a:lstStyle/>
          <a:p>
            <a:pPr algn="ctr"/>
            <a:r>
              <a:rPr lang="hu-HU" sz="1600" dirty="0"/>
              <a:t>-szerzők</a:t>
            </a:r>
          </a:p>
        </p:txBody>
      </p:sp>
      <p:sp>
        <p:nvSpPr>
          <p:cNvPr id="77" name="Szövegdoboz 76">
            <a:extLst>
              <a:ext uri="{FF2B5EF4-FFF2-40B4-BE49-F238E27FC236}">
                <a16:creationId xmlns:a16="http://schemas.microsoft.com/office/drawing/2014/main" id="{6D61DD6D-386A-47C9-8B07-8EC463603561}"/>
              </a:ext>
            </a:extLst>
          </p:cNvPr>
          <p:cNvSpPr txBox="1"/>
          <p:nvPr/>
        </p:nvSpPr>
        <p:spPr>
          <a:xfrm>
            <a:off x="7185134" y="2847639"/>
            <a:ext cx="1015652" cy="338554"/>
          </a:xfrm>
          <a:prstGeom prst="rect">
            <a:avLst/>
          </a:prstGeom>
          <a:noFill/>
        </p:spPr>
        <p:txBody>
          <a:bodyPr wrap="square" rtlCol="0">
            <a:spAutoFit/>
          </a:bodyPr>
          <a:lstStyle/>
          <a:p>
            <a:pPr algn="ctr"/>
            <a:r>
              <a:rPr lang="hu-HU" sz="1600" dirty="0"/>
              <a:t>-kiadó</a:t>
            </a:r>
          </a:p>
        </p:txBody>
      </p:sp>
      <p:sp>
        <p:nvSpPr>
          <p:cNvPr id="78" name="Szövegdoboz 77">
            <a:extLst>
              <a:ext uri="{FF2B5EF4-FFF2-40B4-BE49-F238E27FC236}">
                <a16:creationId xmlns:a16="http://schemas.microsoft.com/office/drawing/2014/main" id="{C78D35D1-EC86-4419-A024-4B6352103B23}"/>
              </a:ext>
            </a:extLst>
          </p:cNvPr>
          <p:cNvSpPr txBox="1"/>
          <p:nvPr/>
        </p:nvSpPr>
        <p:spPr>
          <a:xfrm>
            <a:off x="6422932" y="2907641"/>
            <a:ext cx="1261871" cy="338554"/>
          </a:xfrm>
          <a:prstGeom prst="rect">
            <a:avLst/>
          </a:prstGeom>
          <a:noFill/>
        </p:spPr>
        <p:txBody>
          <a:bodyPr wrap="square" rtlCol="0">
            <a:spAutoFit/>
          </a:bodyPr>
          <a:lstStyle/>
          <a:p>
            <a:pPr algn="ctr"/>
            <a:r>
              <a:rPr lang="hu-HU" sz="1600" dirty="0"/>
              <a:t>-kiadványok</a:t>
            </a:r>
          </a:p>
        </p:txBody>
      </p:sp>
      <p:sp>
        <p:nvSpPr>
          <p:cNvPr id="79" name="Szövegdoboz 78">
            <a:extLst>
              <a:ext uri="{FF2B5EF4-FFF2-40B4-BE49-F238E27FC236}">
                <a16:creationId xmlns:a16="http://schemas.microsoft.com/office/drawing/2014/main" id="{870B7C0B-0A5E-416B-9EF2-2C9B9B6F5213}"/>
              </a:ext>
            </a:extLst>
          </p:cNvPr>
          <p:cNvSpPr txBox="1"/>
          <p:nvPr/>
        </p:nvSpPr>
        <p:spPr>
          <a:xfrm>
            <a:off x="628650" y="1365967"/>
            <a:ext cx="4184822" cy="369332"/>
          </a:xfrm>
          <a:prstGeom prst="rect">
            <a:avLst/>
          </a:prstGeom>
          <a:solidFill>
            <a:schemeClr val="accent4">
              <a:lumMod val="20000"/>
              <a:lumOff val="80000"/>
            </a:schemeClr>
          </a:solidFill>
          <a:ln>
            <a:solidFill>
              <a:schemeClr val="tx1"/>
            </a:solidFill>
          </a:ln>
        </p:spPr>
        <p:txBody>
          <a:bodyPr wrap="square" rtlCol="0">
            <a:spAutoFit/>
          </a:bodyPr>
          <a:lstStyle/>
          <a:p>
            <a:r>
              <a:rPr lang="hu-HU" sz="1800" b="1" dirty="0"/>
              <a:t>Feladat</a:t>
            </a:r>
            <a:r>
              <a:rPr lang="hu-HU" sz="1800" dirty="0"/>
              <a:t>: Hány könyvet írt egy adott szerző?</a:t>
            </a:r>
          </a:p>
        </p:txBody>
      </p:sp>
    </p:spTree>
    <p:extLst>
      <p:ext uri="{BB962C8B-B14F-4D97-AF65-F5344CB8AC3E}">
        <p14:creationId xmlns:p14="http://schemas.microsoft.com/office/powerpoint/2010/main" val="403127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blinds(horizontal)">
                                      <p:cBhvr>
                                        <p:cTn id="15" dur="500"/>
                                        <p:tgtEl>
                                          <p:spTgt spid="5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blinds(horizontal)">
                                      <p:cBhvr>
                                        <p:cTn id="20" dur="500"/>
                                        <p:tgtEl>
                                          <p:spTgt spid="5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left)">
                                      <p:cBhvr>
                                        <p:cTn id="24" dur="500"/>
                                        <p:tgtEl>
                                          <p:spTgt spid="53"/>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blinds(horizontal)">
                                      <p:cBhvr>
                                        <p:cTn id="2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0" grpId="0" animBg="1"/>
      <p:bldP spid="50" grpId="0" animBg="1"/>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églalap 38">
            <a:extLst>
              <a:ext uri="{FF2B5EF4-FFF2-40B4-BE49-F238E27FC236}">
                <a16:creationId xmlns:a16="http://schemas.microsoft.com/office/drawing/2014/main" id="{C1C2E20D-7AA1-42FA-A761-25D408689FCA}"/>
              </a:ext>
            </a:extLst>
          </p:cNvPr>
          <p:cNvSpPr/>
          <p:nvPr/>
        </p:nvSpPr>
        <p:spPr>
          <a:xfrm>
            <a:off x="5440796" y="94360"/>
            <a:ext cx="3564473" cy="32210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Téglalap 3">
            <a:extLst>
              <a:ext uri="{FF2B5EF4-FFF2-40B4-BE49-F238E27FC236}">
                <a16:creationId xmlns:a16="http://schemas.microsoft.com/office/drawing/2014/main" id="{712BD5C5-B131-4DFF-8BB9-045366EC6849}"/>
              </a:ext>
            </a:extLst>
          </p:cNvPr>
          <p:cNvSpPr/>
          <p:nvPr/>
        </p:nvSpPr>
        <p:spPr>
          <a:xfrm>
            <a:off x="6574159" y="380255"/>
            <a:ext cx="1475021" cy="358101"/>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Személy</a:t>
            </a:r>
          </a:p>
          <a:p>
            <a:pPr algn="ctr"/>
            <a:endParaRPr lang="hu-HU" sz="1600" dirty="0">
              <a:solidFill>
                <a:schemeClr val="tx1"/>
              </a:solidFill>
            </a:endParaRPr>
          </a:p>
        </p:txBody>
      </p:sp>
      <p:sp>
        <p:nvSpPr>
          <p:cNvPr id="6" name="Háromszög 5">
            <a:extLst>
              <a:ext uri="{FF2B5EF4-FFF2-40B4-BE49-F238E27FC236}">
                <a16:creationId xmlns:a16="http://schemas.microsoft.com/office/drawing/2014/main" id="{BAB94344-3B92-49F0-90EE-B0D8997D8C13}"/>
              </a:ext>
            </a:extLst>
          </p:cNvPr>
          <p:cNvSpPr/>
          <p:nvPr/>
        </p:nvSpPr>
        <p:spPr>
          <a:xfrm>
            <a:off x="7241759" y="753598"/>
            <a:ext cx="139823" cy="123602"/>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 name="Téglalap 6">
            <a:extLst>
              <a:ext uri="{FF2B5EF4-FFF2-40B4-BE49-F238E27FC236}">
                <a16:creationId xmlns:a16="http://schemas.microsoft.com/office/drawing/2014/main" id="{0555879A-F010-49F2-86E4-9B8B36222F91}"/>
              </a:ext>
            </a:extLst>
          </p:cNvPr>
          <p:cNvSpPr/>
          <p:nvPr/>
        </p:nvSpPr>
        <p:spPr>
          <a:xfrm>
            <a:off x="5723352" y="137926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Szerző</a:t>
            </a:r>
          </a:p>
        </p:txBody>
      </p:sp>
      <p:sp>
        <p:nvSpPr>
          <p:cNvPr id="8" name="Téglalap 7">
            <a:extLst>
              <a:ext uri="{FF2B5EF4-FFF2-40B4-BE49-F238E27FC236}">
                <a16:creationId xmlns:a16="http://schemas.microsoft.com/office/drawing/2014/main" id="{EFD4214E-6103-4EF9-A0AA-76607DB52B04}"/>
              </a:ext>
            </a:extLst>
          </p:cNvPr>
          <p:cNvSpPr/>
          <p:nvPr/>
        </p:nvSpPr>
        <p:spPr>
          <a:xfrm>
            <a:off x="7660875" y="1379266"/>
            <a:ext cx="1204325"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Alkalmazott</a:t>
            </a:r>
          </a:p>
          <a:p>
            <a:pPr algn="ctr"/>
            <a:endParaRPr lang="hu-HU" sz="1600" dirty="0">
              <a:solidFill>
                <a:schemeClr val="tx1"/>
              </a:solidFill>
            </a:endParaRPr>
          </a:p>
        </p:txBody>
      </p:sp>
      <p:cxnSp>
        <p:nvCxnSpPr>
          <p:cNvPr id="9" name="Összekötő: szögletes 8">
            <a:extLst>
              <a:ext uri="{FF2B5EF4-FFF2-40B4-BE49-F238E27FC236}">
                <a16:creationId xmlns:a16="http://schemas.microsoft.com/office/drawing/2014/main" id="{47D11524-4CDC-40D1-8517-52592A3E00BE}"/>
              </a:ext>
            </a:extLst>
          </p:cNvPr>
          <p:cNvCxnSpPr>
            <a:cxnSpLocks/>
            <a:stCxn id="7" idx="0"/>
            <a:endCxn id="6" idx="3"/>
          </p:cNvCxnSpPr>
          <p:nvPr/>
        </p:nvCxnSpPr>
        <p:spPr>
          <a:xfrm rot="5400000" flipH="1" flipV="1">
            <a:off x="6552812" y="620409"/>
            <a:ext cx="502066" cy="101565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Összekötő: szögletes 9">
            <a:extLst>
              <a:ext uri="{FF2B5EF4-FFF2-40B4-BE49-F238E27FC236}">
                <a16:creationId xmlns:a16="http://schemas.microsoft.com/office/drawing/2014/main" id="{4F09B481-BE66-4D8C-849B-031C9D497AF2}"/>
              </a:ext>
            </a:extLst>
          </p:cNvPr>
          <p:cNvCxnSpPr>
            <a:cxnSpLocks/>
            <a:stCxn id="8" idx="0"/>
            <a:endCxn id="6" idx="3"/>
          </p:cNvCxnSpPr>
          <p:nvPr/>
        </p:nvCxnSpPr>
        <p:spPr>
          <a:xfrm rot="16200000" flipV="1">
            <a:off x="7536322" y="652549"/>
            <a:ext cx="502066" cy="9513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églalap 10">
            <a:extLst>
              <a:ext uri="{FF2B5EF4-FFF2-40B4-BE49-F238E27FC236}">
                <a16:creationId xmlns:a16="http://schemas.microsoft.com/office/drawing/2014/main" id="{1781B570-3E30-4F0C-9969-E3AD51B356D7}"/>
              </a:ext>
            </a:extLst>
          </p:cNvPr>
          <p:cNvSpPr/>
          <p:nvPr/>
        </p:nvSpPr>
        <p:spPr>
          <a:xfrm>
            <a:off x="5723352" y="255888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Könyv</a:t>
            </a:r>
          </a:p>
        </p:txBody>
      </p:sp>
      <p:sp>
        <p:nvSpPr>
          <p:cNvPr id="12" name="Téglalap 11">
            <a:extLst>
              <a:ext uri="{FF2B5EF4-FFF2-40B4-BE49-F238E27FC236}">
                <a16:creationId xmlns:a16="http://schemas.microsoft.com/office/drawing/2014/main" id="{3F2F180C-F3AF-47FC-9ACD-1EE3F14ACCDC}"/>
              </a:ext>
            </a:extLst>
          </p:cNvPr>
          <p:cNvSpPr/>
          <p:nvPr/>
        </p:nvSpPr>
        <p:spPr>
          <a:xfrm>
            <a:off x="7692960" y="255888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Kiadó</a:t>
            </a:r>
          </a:p>
        </p:txBody>
      </p:sp>
      <p:cxnSp>
        <p:nvCxnSpPr>
          <p:cNvPr id="13" name="Egyenes összekötő 12">
            <a:extLst>
              <a:ext uri="{FF2B5EF4-FFF2-40B4-BE49-F238E27FC236}">
                <a16:creationId xmlns:a16="http://schemas.microsoft.com/office/drawing/2014/main" id="{C9A8EED7-61E5-4645-BF73-E1A1F4645A45}"/>
              </a:ext>
            </a:extLst>
          </p:cNvPr>
          <p:cNvCxnSpPr>
            <a:cxnSpLocks/>
            <a:stCxn id="12" idx="1"/>
            <a:endCxn id="11" idx="3"/>
          </p:cNvCxnSpPr>
          <p:nvPr/>
        </p:nvCxnSpPr>
        <p:spPr>
          <a:xfrm flipH="1">
            <a:off x="6868687" y="2727981"/>
            <a:ext cx="824273"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gyenes összekötő 13">
            <a:extLst>
              <a:ext uri="{FF2B5EF4-FFF2-40B4-BE49-F238E27FC236}">
                <a16:creationId xmlns:a16="http://schemas.microsoft.com/office/drawing/2014/main" id="{F6589187-C06C-44B9-B255-C9429C384C55}"/>
              </a:ext>
            </a:extLst>
          </p:cNvPr>
          <p:cNvCxnSpPr>
            <a:cxnSpLocks/>
            <a:stCxn id="11" idx="0"/>
            <a:endCxn id="7" idx="2"/>
          </p:cNvCxnSpPr>
          <p:nvPr/>
        </p:nvCxnSpPr>
        <p:spPr>
          <a:xfrm flipV="1">
            <a:off x="6296020" y="1717456"/>
            <a:ext cx="0" cy="84143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gyenes összekötő 14">
            <a:extLst>
              <a:ext uri="{FF2B5EF4-FFF2-40B4-BE49-F238E27FC236}">
                <a16:creationId xmlns:a16="http://schemas.microsoft.com/office/drawing/2014/main" id="{16DCD79B-376D-47BB-B28B-ACD251C8A24D}"/>
              </a:ext>
            </a:extLst>
          </p:cNvPr>
          <p:cNvCxnSpPr>
            <a:cxnSpLocks/>
            <a:stCxn id="12" idx="0"/>
            <a:endCxn id="8" idx="2"/>
          </p:cNvCxnSpPr>
          <p:nvPr/>
        </p:nvCxnSpPr>
        <p:spPr>
          <a:xfrm flipH="1" flipV="1">
            <a:off x="8263038" y="1717456"/>
            <a:ext cx="2590" cy="84143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Háromszög 15">
            <a:extLst>
              <a:ext uri="{FF2B5EF4-FFF2-40B4-BE49-F238E27FC236}">
                <a16:creationId xmlns:a16="http://schemas.microsoft.com/office/drawing/2014/main" id="{4713DC2C-C508-4555-980F-6E6622D2914B}"/>
              </a:ext>
            </a:extLst>
          </p:cNvPr>
          <p:cNvSpPr/>
          <p:nvPr/>
        </p:nvSpPr>
        <p:spPr>
          <a:xfrm rot="10800000">
            <a:off x="6158864" y="2090798"/>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Szövegdoboz 16">
            <a:extLst>
              <a:ext uri="{FF2B5EF4-FFF2-40B4-BE49-F238E27FC236}">
                <a16:creationId xmlns:a16="http://schemas.microsoft.com/office/drawing/2014/main" id="{DD519A1C-FE50-4E8A-93D7-3EAE76D7A506}"/>
              </a:ext>
            </a:extLst>
          </p:cNvPr>
          <p:cNvSpPr txBox="1"/>
          <p:nvPr/>
        </p:nvSpPr>
        <p:spPr>
          <a:xfrm>
            <a:off x="5896447" y="1958981"/>
            <a:ext cx="308511" cy="338554"/>
          </a:xfrm>
          <a:prstGeom prst="rect">
            <a:avLst/>
          </a:prstGeom>
          <a:noFill/>
        </p:spPr>
        <p:txBody>
          <a:bodyPr wrap="square" rtlCol="0">
            <a:spAutoFit/>
          </a:bodyPr>
          <a:lstStyle/>
          <a:p>
            <a:pPr algn="ctr"/>
            <a:r>
              <a:rPr lang="hu-HU" sz="1600" dirty="0"/>
              <a:t>ír</a:t>
            </a:r>
          </a:p>
        </p:txBody>
      </p:sp>
      <p:sp>
        <p:nvSpPr>
          <p:cNvPr id="18" name="Háromszög 17">
            <a:extLst>
              <a:ext uri="{FF2B5EF4-FFF2-40B4-BE49-F238E27FC236}">
                <a16:creationId xmlns:a16="http://schemas.microsoft.com/office/drawing/2014/main" id="{4592C71B-1661-4D28-A46B-4902238C66C6}"/>
              </a:ext>
            </a:extLst>
          </p:cNvPr>
          <p:cNvSpPr/>
          <p:nvPr/>
        </p:nvSpPr>
        <p:spPr>
          <a:xfrm>
            <a:off x="8108181" y="2090798"/>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Szövegdoboz 18">
            <a:extLst>
              <a:ext uri="{FF2B5EF4-FFF2-40B4-BE49-F238E27FC236}">
                <a16:creationId xmlns:a16="http://schemas.microsoft.com/office/drawing/2014/main" id="{BCE23696-8D58-4F8D-8951-7AAFB2DB0E6F}"/>
              </a:ext>
            </a:extLst>
          </p:cNvPr>
          <p:cNvSpPr txBox="1"/>
          <p:nvPr/>
        </p:nvSpPr>
        <p:spPr>
          <a:xfrm>
            <a:off x="7165970" y="1940300"/>
            <a:ext cx="1015652" cy="338554"/>
          </a:xfrm>
          <a:prstGeom prst="rect">
            <a:avLst/>
          </a:prstGeom>
          <a:noFill/>
        </p:spPr>
        <p:txBody>
          <a:bodyPr wrap="square" rtlCol="0">
            <a:spAutoFit/>
          </a:bodyPr>
          <a:lstStyle/>
          <a:p>
            <a:pPr algn="ctr"/>
            <a:r>
              <a:rPr lang="hu-HU" sz="1600" dirty="0"/>
              <a:t>alkalmaz</a:t>
            </a:r>
          </a:p>
        </p:txBody>
      </p:sp>
      <p:sp>
        <p:nvSpPr>
          <p:cNvPr id="20" name="Háromszög 19">
            <a:extLst>
              <a:ext uri="{FF2B5EF4-FFF2-40B4-BE49-F238E27FC236}">
                <a16:creationId xmlns:a16="http://schemas.microsoft.com/office/drawing/2014/main" id="{29B36820-EE07-4C62-BA2D-919A16D6E23F}"/>
              </a:ext>
            </a:extLst>
          </p:cNvPr>
          <p:cNvSpPr/>
          <p:nvPr/>
        </p:nvSpPr>
        <p:spPr>
          <a:xfrm rot="16200000">
            <a:off x="7061906" y="2581663"/>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Szövegdoboz 20">
            <a:extLst>
              <a:ext uri="{FF2B5EF4-FFF2-40B4-BE49-F238E27FC236}">
                <a16:creationId xmlns:a16="http://schemas.microsoft.com/office/drawing/2014/main" id="{A50438EC-35C4-42F3-8761-0240607C9813}"/>
              </a:ext>
            </a:extLst>
          </p:cNvPr>
          <p:cNvSpPr txBox="1"/>
          <p:nvPr/>
        </p:nvSpPr>
        <p:spPr>
          <a:xfrm>
            <a:off x="7044983" y="2452929"/>
            <a:ext cx="655873" cy="338554"/>
          </a:xfrm>
          <a:prstGeom prst="rect">
            <a:avLst/>
          </a:prstGeom>
          <a:noFill/>
        </p:spPr>
        <p:txBody>
          <a:bodyPr wrap="square" rtlCol="0">
            <a:spAutoFit/>
          </a:bodyPr>
          <a:lstStyle/>
          <a:p>
            <a:pPr algn="ctr"/>
            <a:r>
              <a:rPr lang="hu-HU" sz="1600" dirty="0"/>
              <a:t>kiad</a:t>
            </a:r>
          </a:p>
        </p:txBody>
      </p:sp>
      <p:sp>
        <p:nvSpPr>
          <p:cNvPr id="27" name="Élőláb helye 26">
            <a:extLst>
              <a:ext uri="{FF2B5EF4-FFF2-40B4-BE49-F238E27FC236}">
                <a16:creationId xmlns:a16="http://schemas.microsoft.com/office/drawing/2014/main" id="{45632ABE-C966-4CF8-A8A6-49F2DBCB0C05}"/>
              </a:ext>
            </a:extLst>
          </p:cNvPr>
          <p:cNvSpPr>
            <a:spLocks noGrp="1"/>
          </p:cNvSpPr>
          <p:nvPr>
            <p:ph type="ftr" sz="quarter" idx="11"/>
          </p:nvPr>
        </p:nvSpPr>
        <p:spPr/>
        <p:txBody>
          <a:bodyPr/>
          <a:lstStyle/>
          <a:p>
            <a:r>
              <a:rPr lang="hu-HU"/>
              <a:t>Gregorics Tibor: Objektumelvű programozás</a:t>
            </a:r>
            <a:endParaRPr lang="en-US"/>
          </a:p>
        </p:txBody>
      </p:sp>
      <p:sp>
        <p:nvSpPr>
          <p:cNvPr id="28" name="Dia számának helye 27">
            <a:extLst>
              <a:ext uri="{FF2B5EF4-FFF2-40B4-BE49-F238E27FC236}">
                <a16:creationId xmlns:a16="http://schemas.microsoft.com/office/drawing/2014/main" id="{E9757791-B8F9-465A-9D04-58377645EA68}"/>
              </a:ext>
            </a:extLst>
          </p:cNvPr>
          <p:cNvSpPr>
            <a:spLocks noGrp="1"/>
          </p:cNvSpPr>
          <p:nvPr>
            <p:ph type="sldNum" sz="quarter" idx="12"/>
          </p:nvPr>
        </p:nvSpPr>
        <p:spPr/>
        <p:txBody>
          <a:bodyPr/>
          <a:lstStyle/>
          <a:p>
            <a:fld id="{34CCF796-8293-4D3B-ADCC-894381A97A1C}" type="slidenum">
              <a:rPr lang="en-US" smtClean="0"/>
              <a:t>3</a:t>
            </a:fld>
            <a:endParaRPr lang="en-US"/>
          </a:p>
        </p:txBody>
      </p:sp>
      <p:sp>
        <p:nvSpPr>
          <p:cNvPr id="35" name="Szövegdoboz 34">
            <a:extLst>
              <a:ext uri="{FF2B5EF4-FFF2-40B4-BE49-F238E27FC236}">
                <a16:creationId xmlns:a16="http://schemas.microsoft.com/office/drawing/2014/main" id="{2EC2AD3D-1E7D-4D0F-B890-85F77397DF6A}"/>
              </a:ext>
            </a:extLst>
          </p:cNvPr>
          <p:cNvSpPr txBox="1"/>
          <p:nvPr/>
        </p:nvSpPr>
        <p:spPr>
          <a:xfrm>
            <a:off x="8209374" y="1664964"/>
            <a:ext cx="494046" cy="338554"/>
          </a:xfrm>
          <a:prstGeom prst="rect">
            <a:avLst/>
          </a:prstGeom>
          <a:noFill/>
        </p:spPr>
        <p:txBody>
          <a:bodyPr wrap="none" rtlCol="0">
            <a:spAutoFit/>
          </a:bodyPr>
          <a:lstStyle/>
          <a:p>
            <a:r>
              <a:rPr lang="hu-HU" sz="1600" dirty="0"/>
              <a:t>1..*</a:t>
            </a:r>
          </a:p>
        </p:txBody>
      </p:sp>
      <p:sp>
        <p:nvSpPr>
          <p:cNvPr id="47" name="Szövegdoboz 46">
            <a:extLst>
              <a:ext uri="{FF2B5EF4-FFF2-40B4-BE49-F238E27FC236}">
                <a16:creationId xmlns:a16="http://schemas.microsoft.com/office/drawing/2014/main" id="{B39E106E-3E65-40E9-96E9-4625FE3F4EBC}"/>
              </a:ext>
            </a:extLst>
          </p:cNvPr>
          <p:cNvSpPr txBox="1"/>
          <p:nvPr/>
        </p:nvSpPr>
        <p:spPr>
          <a:xfrm>
            <a:off x="6275831" y="1679681"/>
            <a:ext cx="494046" cy="338554"/>
          </a:xfrm>
          <a:prstGeom prst="rect">
            <a:avLst/>
          </a:prstGeom>
          <a:noFill/>
        </p:spPr>
        <p:txBody>
          <a:bodyPr wrap="none" rtlCol="0">
            <a:spAutoFit/>
          </a:bodyPr>
          <a:lstStyle/>
          <a:p>
            <a:r>
              <a:rPr lang="hu-HU" sz="1600" dirty="0"/>
              <a:t>1..*</a:t>
            </a:r>
          </a:p>
        </p:txBody>
      </p:sp>
      <p:sp>
        <p:nvSpPr>
          <p:cNvPr id="55" name="Szövegdoboz 54">
            <a:extLst>
              <a:ext uri="{FF2B5EF4-FFF2-40B4-BE49-F238E27FC236}">
                <a16:creationId xmlns:a16="http://schemas.microsoft.com/office/drawing/2014/main" id="{36D6EDEF-2EE3-400D-9DCF-D71F0D07D02C}"/>
              </a:ext>
            </a:extLst>
          </p:cNvPr>
          <p:cNvSpPr txBox="1"/>
          <p:nvPr/>
        </p:nvSpPr>
        <p:spPr>
          <a:xfrm>
            <a:off x="6813925" y="2682853"/>
            <a:ext cx="494046" cy="338554"/>
          </a:xfrm>
          <a:prstGeom prst="rect">
            <a:avLst/>
          </a:prstGeom>
          <a:noFill/>
        </p:spPr>
        <p:txBody>
          <a:bodyPr wrap="none" rtlCol="0">
            <a:spAutoFit/>
          </a:bodyPr>
          <a:lstStyle/>
          <a:p>
            <a:r>
              <a:rPr lang="hu-HU" sz="1600" dirty="0"/>
              <a:t>1..*</a:t>
            </a:r>
          </a:p>
        </p:txBody>
      </p:sp>
      <p:sp>
        <p:nvSpPr>
          <p:cNvPr id="56" name="Szövegdoboz 55">
            <a:extLst>
              <a:ext uri="{FF2B5EF4-FFF2-40B4-BE49-F238E27FC236}">
                <a16:creationId xmlns:a16="http://schemas.microsoft.com/office/drawing/2014/main" id="{CAA66F9A-0CE2-45E4-9648-6B64136A6541}"/>
              </a:ext>
            </a:extLst>
          </p:cNvPr>
          <p:cNvSpPr txBox="1"/>
          <p:nvPr/>
        </p:nvSpPr>
        <p:spPr>
          <a:xfrm>
            <a:off x="6310052" y="2310942"/>
            <a:ext cx="287258" cy="338554"/>
          </a:xfrm>
          <a:prstGeom prst="rect">
            <a:avLst/>
          </a:prstGeom>
          <a:noFill/>
        </p:spPr>
        <p:txBody>
          <a:bodyPr wrap="none" rtlCol="0">
            <a:spAutoFit/>
          </a:bodyPr>
          <a:lstStyle/>
          <a:p>
            <a:r>
              <a:rPr lang="hu-HU" sz="1600" dirty="0"/>
              <a:t>*</a:t>
            </a:r>
          </a:p>
        </p:txBody>
      </p:sp>
      <p:sp>
        <p:nvSpPr>
          <p:cNvPr id="44" name="Szövegdoboz 43">
            <a:extLst>
              <a:ext uri="{FF2B5EF4-FFF2-40B4-BE49-F238E27FC236}">
                <a16:creationId xmlns:a16="http://schemas.microsoft.com/office/drawing/2014/main" id="{D90F981C-5CAD-4289-9FB5-B42A2C3E624A}"/>
              </a:ext>
            </a:extLst>
          </p:cNvPr>
          <p:cNvSpPr txBox="1"/>
          <p:nvPr/>
        </p:nvSpPr>
        <p:spPr>
          <a:xfrm>
            <a:off x="5354553" y="2257892"/>
            <a:ext cx="1015652" cy="338554"/>
          </a:xfrm>
          <a:prstGeom prst="rect">
            <a:avLst/>
          </a:prstGeom>
          <a:noFill/>
        </p:spPr>
        <p:txBody>
          <a:bodyPr wrap="square" rtlCol="0">
            <a:spAutoFit/>
          </a:bodyPr>
          <a:lstStyle/>
          <a:p>
            <a:pPr algn="ctr"/>
            <a:r>
              <a:rPr lang="hu-HU" sz="1600" dirty="0"/>
              <a:t>-művek</a:t>
            </a:r>
          </a:p>
        </p:txBody>
      </p:sp>
      <p:sp>
        <p:nvSpPr>
          <p:cNvPr id="45" name="Szövegdoboz 44">
            <a:extLst>
              <a:ext uri="{FF2B5EF4-FFF2-40B4-BE49-F238E27FC236}">
                <a16:creationId xmlns:a16="http://schemas.microsoft.com/office/drawing/2014/main" id="{44D3C4B7-7A6A-44AF-ADF8-8F449FB8FAE2}"/>
              </a:ext>
            </a:extLst>
          </p:cNvPr>
          <p:cNvSpPr txBox="1"/>
          <p:nvPr/>
        </p:nvSpPr>
        <p:spPr>
          <a:xfrm>
            <a:off x="5345417" y="1671394"/>
            <a:ext cx="1015652" cy="338554"/>
          </a:xfrm>
          <a:prstGeom prst="rect">
            <a:avLst/>
          </a:prstGeom>
          <a:noFill/>
        </p:spPr>
        <p:txBody>
          <a:bodyPr wrap="square" rtlCol="0">
            <a:spAutoFit/>
          </a:bodyPr>
          <a:lstStyle/>
          <a:p>
            <a:pPr algn="ctr"/>
            <a:r>
              <a:rPr lang="hu-HU" sz="1600" dirty="0"/>
              <a:t>-szerzők</a:t>
            </a:r>
          </a:p>
        </p:txBody>
      </p:sp>
      <p:sp>
        <p:nvSpPr>
          <p:cNvPr id="46" name="Szövegdoboz 45">
            <a:extLst>
              <a:ext uri="{FF2B5EF4-FFF2-40B4-BE49-F238E27FC236}">
                <a16:creationId xmlns:a16="http://schemas.microsoft.com/office/drawing/2014/main" id="{40BB6A6B-158A-45FC-8B82-BFF8426F0F66}"/>
              </a:ext>
            </a:extLst>
          </p:cNvPr>
          <p:cNvSpPr txBox="1"/>
          <p:nvPr/>
        </p:nvSpPr>
        <p:spPr>
          <a:xfrm>
            <a:off x="7185134" y="2847639"/>
            <a:ext cx="1015652" cy="338554"/>
          </a:xfrm>
          <a:prstGeom prst="rect">
            <a:avLst/>
          </a:prstGeom>
          <a:noFill/>
        </p:spPr>
        <p:txBody>
          <a:bodyPr wrap="square" rtlCol="0">
            <a:spAutoFit/>
          </a:bodyPr>
          <a:lstStyle/>
          <a:p>
            <a:pPr algn="ctr"/>
            <a:r>
              <a:rPr lang="hu-HU" sz="1600" dirty="0"/>
              <a:t>-kiadó</a:t>
            </a:r>
          </a:p>
        </p:txBody>
      </p:sp>
      <p:sp>
        <p:nvSpPr>
          <p:cNvPr id="57" name="Szövegdoboz 56">
            <a:extLst>
              <a:ext uri="{FF2B5EF4-FFF2-40B4-BE49-F238E27FC236}">
                <a16:creationId xmlns:a16="http://schemas.microsoft.com/office/drawing/2014/main" id="{4CD2B2BB-59CB-4F69-8D3B-3951D365DBB8}"/>
              </a:ext>
            </a:extLst>
          </p:cNvPr>
          <p:cNvSpPr txBox="1"/>
          <p:nvPr/>
        </p:nvSpPr>
        <p:spPr>
          <a:xfrm>
            <a:off x="6422932" y="2907641"/>
            <a:ext cx="1261871" cy="338554"/>
          </a:xfrm>
          <a:prstGeom prst="rect">
            <a:avLst/>
          </a:prstGeom>
          <a:noFill/>
        </p:spPr>
        <p:txBody>
          <a:bodyPr wrap="square" rtlCol="0">
            <a:spAutoFit/>
          </a:bodyPr>
          <a:lstStyle/>
          <a:p>
            <a:pPr algn="ctr"/>
            <a:r>
              <a:rPr lang="hu-HU" sz="1600" dirty="0"/>
              <a:t>-kiadványok</a:t>
            </a:r>
          </a:p>
        </p:txBody>
      </p:sp>
      <p:sp>
        <p:nvSpPr>
          <p:cNvPr id="59" name="Szövegdoboz 58">
            <a:extLst>
              <a:ext uri="{FF2B5EF4-FFF2-40B4-BE49-F238E27FC236}">
                <a16:creationId xmlns:a16="http://schemas.microsoft.com/office/drawing/2014/main" id="{ACDBC44C-A2EA-4DC5-86C7-2D34C5417DB2}"/>
              </a:ext>
            </a:extLst>
          </p:cNvPr>
          <p:cNvSpPr txBox="1"/>
          <p:nvPr/>
        </p:nvSpPr>
        <p:spPr>
          <a:xfrm>
            <a:off x="628650" y="1365967"/>
            <a:ext cx="4184822" cy="646331"/>
          </a:xfrm>
          <a:prstGeom prst="rect">
            <a:avLst/>
          </a:prstGeom>
          <a:solidFill>
            <a:schemeClr val="accent4">
              <a:lumMod val="20000"/>
              <a:lumOff val="80000"/>
            </a:schemeClr>
          </a:solidFill>
          <a:ln>
            <a:solidFill>
              <a:schemeClr val="tx1"/>
            </a:solidFill>
          </a:ln>
        </p:spPr>
        <p:txBody>
          <a:bodyPr wrap="square" rtlCol="0">
            <a:spAutoFit/>
          </a:bodyPr>
          <a:lstStyle/>
          <a:p>
            <a:r>
              <a:rPr lang="hu-HU" sz="1800" b="1" dirty="0"/>
              <a:t>Feladat</a:t>
            </a:r>
            <a:r>
              <a:rPr lang="hu-HU" sz="1800" dirty="0"/>
              <a:t>: Hány könyvet írt egy adott szerző </a:t>
            </a:r>
          </a:p>
          <a:p>
            <a:r>
              <a:rPr lang="hu-HU" sz="1800" dirty="0"/>
              <a:t>egy adott kiadónál?</a:t>
            </a:r>
          </a:p>
        </p:txBody>
      </p:sp>
      <p:sp>
        <p:nvSpPr>
          <p:cNvPr id="63" name="Szövegdoboz 62">
            <a:extLst>
              <a:ext uri="{FF2B5EF4-FFF2-40B4-BE49-F238E27FC236}">
                <a16:creationId xmlns:a16="http://schemas.microsoft.com/office/drawing/2014/main" id="{DB6799FE-8F7C-45A8-827C-2EA1AFFF20B6}"/>
              </a:ext>
            </a:extLst>
          </p:cNvPr>
          <p:cNvSpPr txBox="1"/>
          <p:nvPr/>
        </p:nvSpPr>
        <p:spPr>
          <a:xfrm>
            <a:off x="641828" y="2128258"/>
            <a:ext cx="4333687" cy="338554"/>
          </a:xfrm>
          <a:prstGeom prst="rect">
            <a:avLst/>
          </a:prstGeom>
          <a:noFill/>
        </p:spPr>
        <p:txBody>
          <a:bodyPr wrap="none" rtlCol="0">
            <a:spAutoFit/>
          </a:bodyPr>
          <a:lstStyle/>
          <a:p>
            <a:r>
              <a:rPr lang="hu-HU" sz="1600" dirty="0"/>
              <a:t>- Melyik osztály metódusa legyen a </a:t>
            </a:r>
            <a:r>
              <a:rPr lang="hu-HU" sz="1600" dirty="0" err="1"/>
              <a:t>DarabKönyv</a:t>
            </a:r>
            <a:r>
              <a:rPr lang="hu-HU" sz="1600" dirty="0"/>
              <a:t>()?</a:t>
            </a:r>
          </a:p>
        </p:txBody>
      </p:sp>
      <p:sp>
        <p:nvSpPr>
          <p:cNvPr id="37" name="Cím 1">
            <a:extLst>
              <a:ext uri="{FF2B5EF4-FFF2-40B4-BE49-F238E27FC236}">
                <a16:creationId xmlns:a16="http://schemas.microsoft.com/office/drawing/2014/main" id="{BD4A0F73-57A9-4171-878C-46F1076B29E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Könyvkiadás</a:t>
            </a:r>
            <a:endParaRPr lang="en-US" dirty="0"/>
          </a:p>
        </p:txBody>
      </p:sp>
      <p:sp>
        <p:nvSpPr>
          <p:cNvPr id="41" name="Téglalap 40">
            <a:extLst>
              <a:ext uri="{FF2B5EF4-FFF2-40B4-BE49-F238E27FC236}">
                <a16:creationId xmlns:a16="http://schemas.microsoft.com/office/drawing/2014/main" id="{F56101F1-8270-4631-9275-C457E472FBA2}"/>
              </a:ext>
            </a:extLst>
          </p:cNvPr>
          <p:cNvSpPr/>
          <p:nvPr/>
        </p:nvSpPr>
        <p:spPr>
          <a:xfrm>
            <a:off x="629917" y="3120793"/>
            <a:ext cx="2412950" cy="898428"/>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Szerző</a:t>
            </a:r>
          </a:p>
          <a:p>
            <a:endParaRPr lang="hu-HU" sz="1400" dirty="0">
              <a:solidFill>
                <a:schemeClr val="tx1"/>
              </a:solidFill>
            </a:endParaRPr>
          </a:p>
          <a:p>
            <a:r>
              <a:rPr lang="hu-HU" sz="1400" dirty="0">
                <a:solidFill>
                  <a:schemeClr val="tx1"/>
                </a:solidFill>
              </a:rPr>
              <a:t>+ </a:t>
            </a:r>
            <a:r>
              <a:rPr lang="hu-HU" sz="1400" dirty="0" err="1">
                <a:solidFill>
                  <a:schemeClr val="tx1"/>
                </a:solidFill>
              </a:rPr>
              <a:t>DarabKönyv</a:t>
            </a:r>
            <a:r>
              <a:rPr lang="hu-HU" sz="1400" dirty="0">
                <a:solidFill>
                  <a:schemeClr val="tx1"/>
                </a:solidFill>
              </a:rPr>
              <a:t>(</a:t>
            </a:r>
            <a:r>
              <a:rPr lang="hu-HU" sz="1400" dirty="0" err="1">
                <a:solidFill>
                  <a:schemeClr val="tx1"/>
                </a:solidFill>
              </a:rPr>
              <a:t>kiad:Kiadó</a:t>
            </a:r>
            <a:r>
              <a:rPr lang="hu-HU" sz="1400" dirty="0">
                <a:solidFill>
                  <a:schemeClr val="tx1"/>
                </a:solidFill>
              </a:rPr>
              <a:t>) : int</a:t>
            </a:r>
            <a:endParaRPr lang="hu-HU" sz="1600" dirty="0">
              <a:solidFill>
                <a:schemeClr val="tx1"/>
              </a:solidFill>
            </a:endParaRPr>
          </a:p>
        </p:txBody>
      </p:sp>
      <p:sp>
        <p:nvSpPr>
          <p:cNvPr id="42" name="Téglalap 41">
            <a:extLst>
              <a:ext uri="{FF2B5EF4-FFF2-40B4-BE49-F238E27FC236}">
                <a16:creationId xmlns:a16="http://schemas.microsoft.com/office/drawing/2014/main" id="{84AFB65F-A819-45EE-A60D-549524195929}"/>
              </a:ext>
            </a:extLst>
          </p:cNvPr>
          <p:cNvSpPr/>
          <p:nvPr/>
        </p:nvSpPr>
        <p:spPr>
          <a:xfrm>
            <a:off x="629917" y="3428197"/>
            <a:ext cx="2412950" cy="2114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43" name="Téglalap: szamárfül 42">
            <a:extLst>
              <a:ext uri="{FF2B5EF4-FFF2-40B4-BE49-F238E27FC236}">
                <a16:creationId xmlns:a16="http://schemas.microsoft.com/office/drawing/2014/main" id="{6FE33D28-4C17-4DD9-9F80-1BF2649EF571}"/>
              </a:ext>
            </a:extLst>
          </p:cNvPr>
          <p:cNvSpPr/>
          <p:nvPr/>
        </p:nvSpPr>
        <p:spPr>
          <a:xfrm rot="16200000">
            <a:off x="1366313" y="3370314"/>
            <a:ext cx="1738352" cy="321367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c := 0   </a:t>
            </a:r>
          </a:p>
          <a:p>
            <a:r>
              <a:rPr lang="hu-HU" sz="1600" b="1" dirty="0" err="1">
                <a:solidFill>
                  <a:schemeClr val="tx1"/>
                </a:solidFill>
              </a:rPr>
              <a:t>forall</a:t>
            </a:r>
            <a:r>
              <a:rPr lang="hu-HU" sz="1600" dirty="0">
                <a:solidFill>
                  <a:schemeClr val="tx1"/>
                </a:solidFill>
              </a:rPr>
              <a:t> könyv </a:t>
            </a:r>
            <a:r>
              <a:rPr lang="hu-HU" sz="1600" b="1" dirty="0">
                <a:solidFill>
                  <a:schemeClr val="tx1"/>
                </a:solidFill>
              </a:rPr>
              <a:t>in</a:t>
            </a:r>
            <a:r>
              <a:rPr lang="hu-HU" sz="1600" dirty="0">
                <a:solidFill>
                  <a:schemeClr val="tx1"/>
                </a:solidFill>
              </a:rPr>
              <a:t> művek </a:t>
            </a:r>
            <a:r>
              <a:rPr lang="hu-HU" sz="1600" b="1" dirty="0" err="1">
                <a:solidFill>
                  <a:schemeClr val="tx1"/>
                </a:solidFill>
              </a:rPr>
              <a:t>loop</a:t>
            </a:r>
            <a:r>
              <a:rPr lang="hu-HU" sz="1600" b="1" dirty="0">
                <a:solidFill>
                  <a:schemeClr val="tx1"/>
                </a:solidFill>
              </a:rPr>
              <a:t>       </a:t>
            </a:r>
          </a:p>
          <a:p>
            <a:r>
              <a:rPr lang="hu-HU" sz="1600" b="1" dirty="0">
                <a:solidFill>
                  <a:schemeClr val="tx1"/>
                </a:solidFill>
              </a:rPr>
              <a:t>     </a:t>
            </a:r>
            <a:r>
              <a:rPr lang="hu-HU" sz="1600" b="1" dirty="0" err="1">
                <a:solidFill>
                  <a:schemeClr val="tx1"/>
                </a:solidFill>
              </a:rPr>
              <a:t>if</a:t>
            </a:r>
            <a:r>
              <a:rPr lang="hu-HU" sz="1600" dirty="0">
                <a:solidFill>
                  <a:schemeClr val="tx1"/>
                </a:solidFill>
              </a:rPr>
              <a:t> </a:t>
            </a:r>
            <a:r>
              <a:rPr lang="hu-HU" sz="1600" dirty="0" err="1">
                <a:solidFill>
                  <a:schemeClr val="tx1"/>
                </a:solidFill>
              </a:rPr>
              <a:t>könyv.GetKiadó</a:t>
            </a:r>
            <a:r>
              <a:rPr lang="hu-HU" sz="1600" dirty="0">
                <a:solidFill>
                  <a:schemeClr val="tx1"/>
                </a:solidFill>
              </a:rPr>
              <a:t>() = kiad </a:t>
            </a:r>
            <a:r>
              <a:rPr lang="hu-HU" sz="1600" b="1" dirty="0" err="1">
                <a:solidFill>
                  <a:schemeClr val="tx1"/>
                </a:solidFill>
              </a:rPr>
              <a:t>then</a:t>
            </a:r>
            <a:endParaRPr lang="hu-HU" sz="1600" b="1" dirty="0">
              <a:solidFill>
                <a:schemeClr val="tx1"/>
              </a:solidFill>
            </a:endParaRPr>
          </a:p>
          <a:p>
            <a:r>
              <a:rPr lang="hu-HU" sz="1600" dirty="0">
                <a:solidFill>
                  <a:schemeClr val="tx1"/>
                </a:solidFill>
              </a:rPr>
              <a:t>          c := c + 1</a:t>
            </a:r>
          </a:p>
          <a:p>
            <a:r>
              <a:rPr lang="hu-HU" sz="1600" b="1" dirty="0">
                <a:solidFill>
                  <a:schemeClr val="tx1"/>
                </a:solidFill>
              </a:rPr>
              <a:t>     </a:t>
            </a:r>
            <a:r>
              <a:rPr lang="hu-HU" sz="1600" b="1" dirty="0" err="1">
                <a:solidFill>
                  <a:schemeClr val="tx1"/>
                </a:solidFill>
              </a:rPr>
              <a:t>endif</a:t>
            </a:r>
            <a:r>
              <a:rPr lang="hu-HU" sz="1600" b="1" dirty="0">
                <a:solidFill>
                  <a:schemeClr val="tx1"/>
                </a:solidFill>
              </a:rPr>
              <a:t>     </a:t>
            </a:r>
          </a:p>
          <a:p>
            <a:r>
              <a:rPr lang="hu-HU" sz="1600" b="1" dirty="0" err="1">
                <a:solidFill>
                  <a:schemeClr val="tx1"/>
                </a:solidFill>
              </a:rPr>
              <a:t>endloop</a:t>
            </a:r>
            <a:endParaRPr lang="hu-HU" sz="1600" b="1" dirty="0">
              <a:solidFill>
                <a:schemeClr val="tx1"/>
              </a:solidFill>
            </a:endParaRPr>
          </a:p>
          <a:p>
            <a:r>
              <a:rPr lang="hu-HU" sz="1600" b="1" dirty="0" err="1">
                <a:solidFill>
                  <a:schemeClr val="tx1"/>
                </a:solidFill>
              </a:rPr>
              <a:t>return</a:t>
            </a:r>
            <a:r>
              <a:rPr lang="hu-HU" sz="1600" b="1" dirty="0">
                <a:solidFill>
                  <a:schemeClr val="tx1"/>
                </a:solidFill>
              </a:rPr>
              <a:t> </a:t>
            </a:r>
            <a:r>
              <a:rPr lang="hu-HU" sz="1600" dirty="0">
                <a:solidFill>
                  <a:schemeClr val="tx1"/>
                </a:solidFill>
              </a:rPr>
              <a:t>c</a:t>
            </a:r>
          </a:p>
        </p:txBody>
      </p:sp>
      <p:sp>
        <p:nvSpPr>
          <p:cNvPr id="48" name="Ellipszis 47">
            <a:extLst>
              <a:ext uri="{FF2B5EF4-FFF2-40B4-BE49-F238E27FC236}">
                <a16:creationId xmlns:a16="http://schemas.microsoft.com/office/drawing/2014/main" id="{3B8A4D9D-9CE2-4291-9BA7-B8A472159DC4}"/>
              </a:ext>
            </a:extLst>
          </p:cNvPr>
          <p:cNvSpPr/>
          <p:nvPr/>
        </p:nvSpPr>
        <p:spPr>
          <a:xfrm>
            <a:off x="2202854" y="384066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49" name="Egyenes összekötő 48">
            <a:extLst>
              <a:ext uri="{FF2B5EF4-FFF2-40B4-BE49-F238E27FC236}">
                <a16:creationId xmlns:a16="http://schemas.microsoft.com/office/drawing/2014/main" id="{A945C6B3-F058-4B1D-BEEA-4757376D9FAC}"/>
              </a:ext>
            </a:extLst>
          </p:cNvPr>
          <p:cNvCxnSpPr>
            <a:cxnSpLocks/>
            <a:stCxn id="48" idx="4"/>
            <a:endCxn id="43" idx="3"/>
          </p:cNvCxnSpPr>
          <p:nvPr/>
        </p:nvCxnSpPr>
        <p:spPr>
          <a:xfrm>
            <a:off x="2235488" y="3902916"/>
            <a:ext cx="2" cy="2050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églalap 49">
            <a:extLst>
              <a:ext uri="{FF2B5EF4-FFF2-40B4-BE49-F238E27FC236}">
                <a16:creationId xmlns:a16="http://schemas.microsoft.com/office/drawing/2014/main" id="{A2F02E11-6542-4424-B982-38F913D39C51}"/>
              </a:ext>
            </a:extLst>
          </p:cNvPr>
          <p:cNvSpPr/>
          <p:nvPr/>
        </p:nvSpPr>
        <p:spPr>
          <a:xfrm>
            <a:off x="3969728" y="3108994"/>
            <a:ext cx="2445182" cy="898428"/>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Kiadó</a:t>
            </a:r>
          </a:p>
          <a:p>
            <a:endParaRPr lang="hu-HU" sz="1400" dirty="0">
              <a:solidFill>
                <a:schemeClr val="tx1"/>
              </a:solidFill>
            </a:endParaRPr>
          </a:p>
          <a:p>
            <a:r>
              <a:rPr lang="hu-HU" sz="1400" dirty="0">
                <a:solidFill>
                  <a:schemeClr val="tx1"/>
                </a:solidFill>
              </a:rPr>
              <a:t>+ </a:t>
            </a:r>
            <a:r>
              <a:rPr lang="hu-HU" sz="1400" dirty="0" err="1">
                <a:solidFill>
                  <a:schemeClr val="tx1"/>
                </a:solidFill>
              </a:rPr>
              <a:t>DarabKönyv</a:t>
            </a:r>
            <a:r>
              <a:rPr lang="hu-HU" sz="1400" dirty="0">
                <a:solidFill>
                  <a:schemeClr val="tx1"/>
                </a:solidFill>
              </a:rPr>
              <a:t>(</a:t>
            </a:r>
            <a:r>
              <a:rPr lang="hu-HU" sz="1400" dirty="0" err="1">
                <a:solidFill>
                  <a:schemeClr val="tx1"/>
                </a:solidFill>
              </a:rPr>
              <a:t>sz:Szerző</a:t>
            </a:r>
            <a:r>
              <a:rPr lang="hu-HU" sz="1400" dirty="0">
                <a:solidFill>
                  <a:schemeClr val="tx1"/>
                </a:solidFill>
              </a:rPr>
              <a:t>) : int</a:t>
            </a:r>
            <a:endParaRPr lang="hu-HU" sz="1600" dirty="0">
              <a:solidFill>
                <a:schemeClr val="tx1"/>
              </a:solidFill>
            </a:endParaRPr>
          </a:p>
        </p:txBody>
      </p:sp>
      <p:sp>
        <p:nvSpPr>
          <p:cNvPr id="51" name="Téglalap 50">
            <a:extLst>
              <a:ext uri="{FF2B5EF4-FFF2-40B4-BE49-F238E27FC236}">
                <a16:creationId xmlns:a16="http://schemas.microsoft.com/office/drawing/2014/main" id="{335CAA89-437E-44C2-A4A3-3D957C41381A}"/>
              </a:ext>
            </a:extLst>
          </p:cNvPr>
          <p:cNvSpPr/>
          <p:nvPr/>
        </p:nvSpPr>
        <p:spPr>
          <a:xfrm>
            <a:off x="3969728" y="3416398"/>
            <a:ext cx="2445182" cy="2114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52" name="Téglalap: szamárfül 51">
            <a:extLst>
              <a:ext uri="{FF2B5EF4-FFF2-40B4-BE49-F238E27FC236}">
                <a16:creationId xmlns:a16="http://schemas.microsoft.com/office/drawing/2014/main" id="{1690C4B7-C109-4B59-9448-89D4AE862CC3}"/>
              </a:ext>
            </a:extLst>
          </p:cNvPr>
          <p:cNvSpPr/>
          <p:nvPr/>
        </p:nvSpPr>
        <p:spPr>
          <a:xfrm rot="16200000">
            <a:off x="5009947" y="3054690"/>
            <a:ext cx="1750151" cy="3833125"/>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c := 0   </a:t>
            </a:r>
          </a:p>
          <a:p>
            <a:r>
              <a:rPr lang="hu-HU" sz="1600" b="1" dirty="0" err="1">
                <a:solidFill>
                  <a:schemeClr val="tx1"/>
                </a:solidFill>
              </a:rPr>
              <a:t>forall</a:t>
            </a:r>
            <a:r>
              <a:rPr lang="hu-HU" sz="1600" dirty="0">
                <a:solidFill>
                  <a:schemeClr val="tx1"/>
                </a:solidFill>
              </a:rPr>
              <a:t> könyv </a:t>
            </a:r>
            <a:r>
              <a:rPr lang="hu-HU" sz="1600" b="1" dirty="0">
                <a:solidFill>
                  <a:schemeClr val="tx1"/>
                </a:solidFill>
              </a:rPr>
              <a:t>in</a:t>
            </a:r>
            <a:r>
              <a:rPr lang="hu-HU" sz="1600" dirty="0">
                <a:solidFill>
                  <a:schemeClr val="tx1"/>
                </a:solidFill>
              </a:rPr>
              <a:t> kiadványok </a:t>
            </a:r>
            <a:r>
              <a:rPr lang="hu-HU" sz="1600" b="1" dirty="0" err="1">
                <a:solidFill>
                  <a:schemeClr val="tx1"/>
                </a:solidFill>
              </a:rPr>
              <a:t>loop</a:t>
            </a:r>
            <a:endParaRPr lang="hu-HU" sz="1600" b="1" dirty="0">
              <a:solidFill>
                <a:schemeClr val="tx1"/>
              </a:solidFill>
            </a:endParaRPr>
          </a:p>
          <a:p>
            <a:r>
              <a:rPr lang="hu-HU" sz="1600" b="1" dirty="0">
                <a:solidFill>
                  <a:schemeClr val="tx1"/>
                </a:solidFill>
              </a:rPr>
              <a:t>   </a:t>
            </a:r>
            <a:r>
              <a:rPr lang="hu-HU" sz="1600" b="1" dirty="0" err="1">
                <a:solidFill>
                  <a:schemeClr val="tx1"/>
                </a:solidFill>
              </a:rPr>
              <a:t>forall</a:t>
            </a:r>
            <a:r>
              <a:rPr lang="hu-HU" sz="1600" dirty="0">
                <a:solidFill>
                  <a:schemeClr val="tx1"/>
                </a:solidFill>
              </a:rPr>
              <a:t> szerző </a:t>
            </a:r>
            <a:r>
              <a:rPr lang="hu-HU" sz="1600" b="1" dirty="0">
                <a:solidFill>
                  <a:schemeClr val="tx1"/>
                </a:solidFill>
              </a:rPr>
              <a:t>in</a:t>
            </a:r>
            <a:r>
              <a:rPr lang="hu-HU" sz="1600" dirty="0">
                <a:solidFill>
                  <a:schemeClr val="tx1"/>
                </a:solidFill>
              </a:rPr>
              <a:t> </a:t>
            </a:r>
            <a:r>
              <a:rPr lang="hu-HU" sz="1600" dirty="0" err="1">
                <a:solidFill>
                  <a:schemeClr val="tx1"/>
                </a:solidFill>
              </a:rPr>
              <a:t>könyv.GetSzerzők</a:t>
            </a:r>
            <a:r>
              <a:rPr lang="hu-HU" sz="1600" dirty="0">
                <a:solidFill>
                  <a:schemeClr val="tx1"/>
                </a:solidFill>
              </a:rPr>
              <a:t>() </a:t>
            </a:r>
            <a:r>
              <a:rPr lang="hu-HU" sz="1600" b="1" dirty="0" err="1">
                <a:solidFill>
                  <a:schemeClr val="tx1"/>
                </a:solidFill>
              </a:rPr>
              <a:t>loop</a:t>
            </a:r>
            <a:endParaRPr lang="hu-HU" sz="1600" b="1" dirty="0">
              <a:solidFill>
                <a:schemeClr val="tx1"/>
              </a:solidFill>
            </a:endParaRPr>
          </a:p>
          <a:p>
            <a:r>
              <a:rPr lang="hu-HU" sz="1600" dirty="0">
                <a:solidFill>
                  <a:schemeClr val="tx1"/>
                </a:solidFill>
              </a:rPr>
              <a:t>      </a:t>
            </a:r>
            <a:r>
              <a:rPr lang="hu-HU" sz="1600" b="1" dirty="0" err="1">
                <a:solidFill>
                  <a:schemeClr val="tx1"/>
                </a:solidFill>
              </a:rPr>
              <a:t>if</a:t>
            </a:r>
            <a:r>
              <a:rPr lang="hu-HU" sz="1600" b="1" dirty="0">
                <a:solidFill>
                  <a:schemeClr val="tx1"/>
                </a:solidFill>
              </a:rPr>
              <a:t> </a:t>
            </a:r>
            <a:r>
              <a:rPr lang="hu-HU" sz="1600" dirty="0">
                <a:solidFill>
                  <a:schemeClr val="tx1"/>
                </a:solidFill>
              </a:rPr>
              <a:t>szerző=sz  </a:t>
            </a:r>
            <a:r>
              <a:rPr lang="hu-HU" sz="1600" b="1" dirty="0" err="1">
                <a:solidFill>
                  <a:schemeClr val="tx1"/>
                </a:solidFill>
              </a:rPr>
              <a:t>then</a:t>
            </a:r>
            <a:r>
              <a:rPr lang="hu-HU" sz="1600" b="1" dirty="0">
                <a:solidFill>
                  <a:schemeClr val="tx1"/>
                </a:solidFill>
              </a:rPr>
              <a:t> </a:t>
            </a:r>
            <a:r>
              <a:rPr lang="hu-HU" sz="1600" dirty="0">
                <a:solidFill>
                  <a:schemeClr val="tx1"/>
                </a:solidFill>
              </a:rPr>
              <a:t>c:=c+1; </a:t>
            </a:r>
            <a:r>
              <a:rPr lang="hu-HU" sz="1600" b="1" dirty="0" err="1">
                <a:solidFill>
                  <a:schemeClr val="tx1"/>
                </a:solidFill>
              </a:rPr>
              <a:t>break</a:t>
            </a:r>
            <a:r>
              <a:rPr lang="hu-HU" sz="1600" b="1" dirty="0">
                <a:solidFill>
                  <a:schemeClr val="tx1"/>
                </a:solidFill>
              </a:rPr>
              <a:t>  </a:t>
            </a:r>
            <a:r>
              <a:rPr lang="hu-HU" sz="1600" b="1" dirty="0" err="1">
                <a:solidFill>
                  <a:schemeClr val="tx1"/>
                </a:solidFill>
              </a:rPr>
              <a:t>endif</a:t>
            </a:r>
            <a:endParaRPr lang="hu-HU" sz="1600" b="1" dirty="0">
              <a:solidFill>
                <a:schemeClr val="tx1"/>
              </a:solidFill>
            </a:endParaRPr>
          </a:p>
          <a:p>
            <a:r>
              <a:rPr lang="hu-HU" sz="1600" b="1" dirty="0">
                <a:solidFill>
                  <a:schemeClr val="tx1"/>
                </a:solidFill>
              </a:rPr>
              <a:t>   </a:t>
            </a:r>
            <a:r>
              <a:rPr lang="hu-HU" sz="1600" b="1" dirty="0" err="1">
                <a:solidFill>
                  <a:schemeClr val="tx1"/>
                </a:solidFill>
              </a:rPr>
              <a:t>endloop</a:t>
            </a:r>
            <a:endParaRPr lang="hu-HU" sz="1600" b="1" dirty="0">
              <a:solidFill>
                <a:schemeClr val="tx1"/>
              </a:solidFill>
            </a:endParaRPr>
          </a:p>
          <a:p>
            <a:r>
              <a:rPr lang="hu-HU" sz="1600" b="1" dirty="0" err="1">
                <a:solidFill>
                  <a:schemeClr val="tx1"/>
                </a:solidFill>
              </a:rPr>
              <a:t>endloop</a:t>
            </a:r>
            <a:endParaRPr lang="hu-HU" sz="1600" b="1" dirty="0">
              <a:solidFill>
                <a:schemeClr val="tx1"/>
              </a:solidFill>
            </a:endParaRPr>
          </a:p>
          <a:p>
            <a:r>
              <a:rPr lang="hu-HU" sz="1600" b="1" dirty="0" err="1">
                <a:solidFill>
                  <a:schemeClr val="tx1"/>
                </a:solidFill>
              </a:rPr>
              <a:t>return</a:t>
            </a:r>
            <a:r>
              <a:rPr lang="hu-HU" sz="1600" b="1" dirty="0">
                <a:solidFill>
                  <a:schemeClr val="tx1"/>
                </a:solidFill>
              </a:rPr>
              <a:t> </a:t>
            </a:r>
            <a:r>
              <a:rPr lang="hu-HU" sz="1600" dirty="0">
                <a:solidFill>
                  <a:schemeClr val="tx1"/>
                </a:solidFill>
              </a:rPr>
              <a:t>c</a:t>
            </a:r>
          </a:p>
        </p:txBody>
      </p:sp>
      <p:sp>
        <p:nvSpPr>
          <p:cNvPr id="53" name="Ellipszis 52">
            <a:extLst>
              <a:ext uri="{FF2B5EF4-FFF2-40B4-BE49-F238E27FC236}">
                <a16:creationId xmlns:a16="http://schemas.microsoft.com/office/drawing/2014/main" id="{A2CF47CA-1F65-4413-A2CD-D38026793A87}"/>
              </a:ext>
            </a:extLst>
          </p:cNvPr>
          <p:cNvSpPr/>
          <p:nvPr/>
        </p:nvSpPr>
        <p:spPr>
          <a:xfrm>
            <a:off x="5851249" y="3821068"/>
            <a:ext cx="66139"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54" name="Egyenes összekötő 53">
            <a:extLst>
              <a:ext uri="{FF2B5EF4-FFF2-40B4-BE49-F238E27FC236}">
                <a16:creationId xmlns:a16="http://schemas.microsoft.com/office/drawing/2014/main" id="{9EA166AB-65B5-4890-85B1-9C44855598F7}"/>
              </a:ext>
            </a:extLst>
          </p:cNvPr>
          <p:cNvCxnSpPr>
            <a:cxnSpLocks/>
            <a:stCxn id="53" idx="4"/>
            <a:endCxn id="52" idx="3"/>
          </p:cNvCxnSpPr>
          <p:nvPr/>
        </p:nvCxnSpPr>
        <p:spPr>
          <a:xfrm>
            <a:off x="5884319" y="3883315"/>
            <a:ext cx="704" cy="2128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Szövegdoboz 57">
            <a:extLst>
              <a:ext uri="{FF2B5EF4-FFF2-40B4-BE49-F238E27FC236}">
                <a16:creationId xmlns:a16="http://schemas.microsoft.com/office/drawing/2014/main" id="{09D531F6-1AA4-4A0C-AE21-1675E5EDF90D}"/>
              </a:ext>
            </a:extLst>
          </p:cNvPr>
          <p:cNvSpPr txBox="1"/>
          <p:nvPr/>
        </p:nvSpPr>
        <p:spPr>
          <a:xfrm>
            <a:off x="625002" y="5948838"/>
            <a:ext cx="971356" cy="338554"/>
          </a:xfrm>
          <a:prstGeom prst="rect">
            <a:avLst/>
          </a:prstGeom>
          <a:noFill/>
        </p:spPr>
        <p:txBody>
          <a:bodyPr wrap="none" rtlCol="0">
            <a:spAutoFit/>
          </a:bodyPr>
          <a:lstStyle/>
          <a:p>
            <a:r>
              <a:rPr lang="hu-HU" sz="1600" dirty="0"/>
              <a:t>számlálás</a:t>
            </a:r>
          </a:p>
        </p:txBody>
      </p:sp>
      <p:sp>
        <p:nvSpPr>
          <p:cNvPr id="60" name="Szövegdoboz 59">
            <a:extLst>
              <a:ext uri="{FF2B5EF4-FFF2-40B4-BE49-F238E27FC236}">
                <a16:creationId xmlns:a16="http://schemas.microsoft.com/office/drawing/2014/main" id="{596B7F85-2E67-4349-8FA9-BD72EC4AEB65}"/>
              </a:ext>
            </a:extLst>
          </p:cNvPr>
          <p:cNvSpPr txBox="1"/>
          <p:nvPr/>
        </p:nvSpPr>
        <p:spPr>
          <a:xfrm>
            <a:off x="3952440" y="5928004"/>
            <a:ext cx="2600327" cy="338554"/>
          </a:xfrm>
          <a:prstGeom prst="rect">
            <a:avLst/>
          </a:prstGeom>
          <a:noFill/>
        </p:spPr>
        <p:txBody>
          <a:bodyPr wrap="none" rtlCol="0">
            <a:spAutoFit/>
          </a:bodyPr>
          <a:lstStyle/>
          <a:p>
            <a:r>
              <a:rPr lang="hu-HU" sz="1600" dirty="0"/>
              <a:t>számlálásban lineáris keresés</a:t>
            </a:r>
          </a:p>
        </p:txBody>
      </p:sp>
    </p:spTree>
    <p:extLst>
      <p:ext uri="{BB962C8B-B14F-4D97-AF65-F5344CB8AC3E}">
        <p14:creationId xmlns:p14="http://schemas.microsoft.com/office/powerpoint/2010/main" val="101955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blinds(horizontal)">
                                      <p:cBhvr>
                                        <p:cTn id="20" dur="500"/>
                                        <p:tgtEl>
                                          <p:spTgt spid="48"/>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left)">
                                      <p:cBhvr>
                                        <p:cTn id="24" dur="500"/>
                                        <p:tgtEl>
                                          <p:spTgt spid="49"/>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linds(horizontal)">
                                      <p:cBhvr>
                                        <p:cTn id="28" dur="500"/>
                                        <p:tgtEl>
                                          <p:spTgt spid="4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blinds(horizontal)">
                                      <p:cBhvr>
                                        <p:cTn id="31" dur="500"/>
                                        <p:tgtEl>
                                          <p:spTgt spid="5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linds(horizontal)">
                                      <p:cBhvr>
                                        <p:cTn id="36" dur="500"/>
                                        <p:tgtEl>
                                          <p:spTgt spid="5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blinds(horizontal)">
                                      <p:cBhvr>
                                        <p:cTn id="39" dur="5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blinds(horizontal)">
                                      <p:cBhvr>
                                        <p:cTn id="44" dur="500"/>
                                        <p:tgtEl>
                                          <p:spTgt spid="53"/>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left)">
                                      <p:cBhvr>
                                        <p:cTn id="48" dur="500"/>
                                        <p:tgtEl>
                                          <p:spTgt spid="54"/>
                                        </p:tgtEl>
                                      </p:cBhvr>
                                    </p:animEffect>
                                  </p:childTnLst>
                                </p:cTn>
                              </p:par>
                            </p:childTnLst>
                          </p:cTn>
                        </p:par>
                        <p:par>
                          <p:cTn id="49" fill="hold">
                            <p:stCondLst>
                              <p:cond delay="1000"/>
                            </p:stCondLst>
                            <p:childTnLst>
                              <p:par>
                                <p:cTn id="50" presetID="3" presetClass="entr" presetSubtype="10"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linds(horizontal)">
                                      <p:cBhvr>
                                        <p:cTn id="5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1" grpId="0" animBg="1"/>
      <p:bldP spid="42" grpId="0" animBg="1"/>
      <p:bldP spid="43" grpId="0" animBg="1"/>
      <p:bldP spid="48" grpId="0" animBg="1"/>
      <p:bldP spid="50" grpId="0" animBg="1"/>
      <p:bldP spid="51" grpId="0" animBg="1"/>
      <p:bldP spid="52" grpId="0" animBg="1"/>
      <p:bldP spid="53" grpId="0" animBg="1"/>
      <p:bldP spid="58" grpId="0"/>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églalap 38">
            <a:extLst>
              <a:ext uri="{FF2B5EF4-FFF2-40B4-BE49-F238E27FC236}">
                <a16:creationId xmlns:a16="http://schemas.microsoft.com/office/drawing/2014/main" id="{C1C2E20D-7AA1-42FA-A761-25D408689FCA}"/>
              </a:ext>
            </a:extLst>
          </p:cNvPr>
          <p:cNvSpPr/>
          <p:nvPr/>
        </p:nvSpPr>
        <p:spPr>
          <a:xfrm>
            <a:off x="5440796" y="94360"/>
            <a:ext cx="3564473" cy="32210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 name="Téglalap 3">
            <a:extLst>
              <a:ext uri="{FF2B5EF4-FFF2-40B4-BE49-F238E27FC236}">
                <a16:creationId xmlns:a16="http://schemas.microsoft.com/office/drawing/2014/main" id="{712BD5C5-B131-4DFF-8BB9-045366EC6849}"/>
              </a:ext>
            </a:extLst>
          </p:cNvPr>
          <p:cNvSpPr/>
          <p:nvPr/>
        </p:nvSpPr>
        <p:spPr>
          <a:xfrm>
            <a:off x="6574159" y="380255"/>
            <a:ext cx="1475021" cy="358101"/>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Személy</a:t>
            </a:r>
          </a:p>
          <a:p>
            <a:pPr algn="ctr"/>
            <a:endParaRPr lang="hu-HU" sz="1600" dirty="0">
              <a:solidFill>
                <a:schemeClr val="tx1"/>
              </a:solidFill>
            </a:endParaRPr>
          </a:p>
        </p:txBody>
      </p:sp>
      <p:sp>
        <p:nvSpPr>
          <p:cNvPr id="6" name="Háromszög 5">
            <a:extLst>
              <a:ext uri="{FF2B5EF4-FFF2-40B4-BE49-F238E27FC236}">
                <a16:creationId xmlns:a16="http://schemas.microsoft.com/office/drawing/2014/main" id="{BAB94344-3B92-49F0-90EE-B0D8997D8C13}"/>
              </a:ext>
            </a:extLst>
          </p:cNvPr>
          <p:cNvSpPr/>
          <p:nvPr/>
        </p:nvSpPr>
        <p:spPr>
          <a:xfrm>
            <a:off x="7241759" y="753598"/>
            <a:ext cx="139823" cy="123602"/>
          </a:xfrm>
          <a:prstGeom prst="triangle">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7" name="Téglalap 6">
            <a:extLst>
              <a:ext uri="{FF2B5EF4-FFF2-40B4-BE49-F238E27FC236}">
                <a16:creationId xmlns:a16="http://schemas.microsoft.com/office/drawing/2014/main" id="{0555879A-F010-49F2-86E4-9B8B36222F91}"/>
              </a:ext>
            </a:extLst>
          </p:cNvPr>
          <p:cNvSpPr/>
          <p:nvPr/>
        </p:nvSpPr>
        <p:spPr>
          <a:xfrm>
            <a:off x="5723352" y="137926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Szerző</a:t>
            </a:r>
          </a:p>
        </p:txBody>
      </p:sp>
      <p:sp>
        <p:nvSpPr>
          <p:cNvPr id="8" name="Téglalap 7">
            <a:extLst>
              <a:ext uri="{FF2B5EF4-FFF2-40B4-BE49-F238E27FC236}">
                <a16:creationId xmlns:a16="http://schemas.microsoft.com/office/drawing/2014/main" id="{EFD4214E-6103-4EF9-A0AA-76607DB52B04}"/>
              </a:ext>
            </a:extLst>
          </p:cNvPr>
          <p:cNvSpPr/>
          <p:nvPr/>
        </p:nvSpPr>
        <p:spPr>
          <a:xfrm>
            <a:off x="7660875" y="1379266"/>
            <a:ext cx="1204325"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Alkalmazott</a:t>
            </a:r>
          </a:p>
          <a:p>
            <a:pPr algn="ctr"/>
            <a:endParaRPr lang="hu-HU" sz="1600" dirty="0">
              <a:solidFill>
                <a:schemeClr val="tx1"/>
              </a:solidFill>
            </a:endParaRPr>
          </a:p>
        </p:txBody>
      </p:sp>
      <p:cxnSp>
        <p:nvCxnSpPr>
          <p:cNvPr id="9" name="Összekötő: szögletes 8">
            <a:extLst>
              <a:ext uri="{FF2B5EF4-FFF2-40B4-BE49-F238E27FC236}">
                <a16:creationId xmlns:a16="http://schemas.microsoft.com/office/drawing/2014/main" id="{47D11524-4CDC-40D1-8517-52592A3E00BE}"/>
              </a:ext>
            </a:extLst>
          </p:cNvPr>
          <p:cNvCxnSpPr>
            <a:cxnSpLocks/>
            <a:stCxn id="7" idx="0"/>
            <a:endCxn id="6" idx="3"/>
          </p:cNvCxnSpPr>
          <p:nvPr/>
        </p:nvCxnSpPr>
        <p:spPr>
          <a:xfrm rot="5400000" flipH="1" flipV="1">
            <a:off x="6552812" y="620409"/>
            <a:ext cx="502066" cy="101565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Összekötő: szögletes 9">
            <a:extLst>
              <a:ext uri="{FF2B5EF4-FFF2-40B4-BE49-F238E27FC236}">
                <a16:creationId xmlns:a16="http://schemas.microsoft.com/office/drawing/2014/main" id="{4F09B481-BE66-4D8C-849B-031C9D497AF2}"/>
              </a:ext>
            </a:extLst>
          </p:cNvPr>
          <p:cNvCxnSpPr>
            <a:cxnSpLocks/>
            <a:stCxn id="8" idx="0"/>
            <a:endCxn id="6" idx="3"/>
          </p:cNvCxnSpPr>
          <p:nvPr/>
        </p:nvCxnSpPr>
        <p:spPr>
          <a:xfrm rot="16200000" flipV="1">
            <a:off x="7536322" y="652549"/>
            <a:ext cx="502066" cy="9513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églalap 10">
            <a:extLst>
              <a:ext uri="{FF2B5EF4-FFF2-40B4-BE49-F238E27FC236}">
                <a16:creationId xmlns:a16="http://schemas.microsoft.com/office/drawing/2014/main" id="{1781B570-3E30-4F0C-9969-E3AD51B356D7}"/>
              </a:ext>
            </a:extLst>
          </p:cNvPr>
          <p:cNvSpPr/>
          <p:nvPr/>
        </p:nvSpPr>
        <p:spPr>
          <a:xfrm>
            <a:off x="5723352" y="255888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Könyv</a:t>
            </a:r>
          </a:p>
        </p:txBody>
      </p:sp>
      <p:sp>
        <p:nvSpPr>
          <p:cNvPr id="12" name="Téglalap 11">
            <a:extLst>
              <a:ext uri="{FF2B5EF4-FFF2-40B4-BE49-F238E27FC236}">
                <a16:creationId xmlns:a16="http://schemas.microsoft.com/office/drawing/2014/main" id="{3F2F180C-F3AF-47FC-9ACD-1EE3F14ACCDC}"/>
              </a:ext>
            </a:extLst>
          </p:cNvPr>
          <p:cNvSpPr/>
          <p:nvPr/>
        </p:nvSpPr>
        <p:spPr>
          <a:xfrm>
            <a:off x="7692960" y="2558886"/>
            <a:ext cx="1145336" cy="33819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dirty="0">
                <a:solidFill>
                  <a:schemeClr val="tx1"/>
                </a:solidFill>
              </a:rPr>
              <a:t>Kiadó</a:t>
            </a:r>
          </a:p>
        </p:txBody>
      </p:sp>
      <p:cxnSp>
        <p:nvCxnSpPr>
          <p:cNvPr id="13" name="Egyenes összekötő 12">
            <a:extLst>
              <a:ext uri="{FF2B5EF4-FFF2-40B4-BE49-F238E27FC236}">
                <a16:creationId xmlns:a16="http://schemas.microsoft.com/office/drawing/2014/main" id="{C9A8EED7-61E5-4645-BF73-E1A1F4645A45}"/>
              </a:ext>
            </a:extLst>
          </p:cNvPr>
          <p:cNvCxnSpPr>
            <a:cxnSpLocks/>
            <a:stCxn id="12" idx="1"/>
            <a:endCxn id="11" idx="3"/>
          </p:cNvCxnSpPr>
          <p:nvPr/>
        </p:nvCxnSpPr>
        <p:spPr>
          <a:xfrm flipH="1">
            <a:off x="6868687" y="2727981"/>
            <a:ext cx="824273"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gyenes összekötő 13">
            <a:extLst>
              <a:ext uri="{FF2B5EF4-FFF2-40B4-BE49-F238E27FC236}">
                <a16:creationId xmlns:a16="http://schemas.microsoft.com/office/drawing/2014/main" id="{F6589187-C06C-44B9-B255-C9429C384C55}"/>
              </a:ext>
            </a:extLst>
          </p:cNvPr>
          <p:cNvCxnSpPr>
            <a:cxnSpLocks/>
            <a:stCxn id="11" idx="0"/>
            <a:endCxn id="7" idx="2"/>
          </p:cNvCxnSpPr>
          <p:nvPr/>
        </p:nvCxnSpPr>
        <p:spPr>
          <a:xfrm flipV="1">
            <a:off x="6296020" y="1717456"/>
            <a:ext cx="0" cy="84143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gyenes összekötő 14">
            <a:extLst>
              <a:ext uri="{FF2B5EF4-FFF2-40B4-BE49-F238E27FC236}">
                <a16:creationId xmlns:a16="http://schemas.microsoft.com/office/drawing/2014/main" id="{16DCD79B-376D-47BB-B28B-ACD251C8A24D}"/>
              </a:ext>
            </a:extLst>
          </p:cNvPr>
          <p:cNvCxnSpPr>
            <a:cxnSpLocks/>
            <a:stCxn id="12" idx="0"/>
            <a:endCxn id="8" idx="2"/>
          </p:cNvCxnSpPr>
          <p:nvPr/>
        </p:nvCxnSpPr>
        <p:spPr>
          <a:xfrm flipH="1" flipV="1">
            <a:off x="8263038" y="1717456"/>
            <a:ext cx="2590" cy="84143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Háromszög 15">
            <a:extLst>
              <a:ext uri="{FF2B5EF4-FFF2-40B4-BE49-F238E27FC236}">
                <a16:creationId xmlns:a16="http://schemas.microsoft.com/office/drawing/2014/main" id="{4713DC2C-C508-4555-980F-6E6622D2914B}"/>
              </a:ext>
            </a:extLst>
          </p:cNvPr>
          <p:cNvSpPr/>
          <p:nvPr/>
        </p:nvSpPr>
        <p:spPr>
          <a:xfrm rot="10800000">
            <a:off x="6158864" y="2090798"/>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Szövegdoboz 16">
            <a:extLst>
              <a:ext uri="{FF2B5EF4-FFF2-40B4-BE49-F238E27FC236}">
                <a16:creationId xmlns:a16="http://schemas.microsoft.com/office/drawing/2014/main" id="{DD519A1C-FE50-4E8A-93D7-3EAE76D7A506}"/>
              </a:ext>
            </a:extLst>
          </p:cNvPr>
          <p:cNvSpPr txBox="1"/>
          <p:nvPr/>
        </p:nvSpPr>
        <p:spPr>
          <a:xfrm>
            <a:off x="5896447" y="1958981"/>
            <a:ext cx="308511" cy="338554"/>
          </a:xfrm>
          <a:prstGeom prst="rect">
            <a:avLst/>
          </a:prstGeom>
          <a:noFill/>
        </p:spPr>
        <p:txBody>
          <a:bodyPr wrap="square" rtlCol="0">
            <a:spAutoFit/>
          </a:bodyPr>
          <a:lstStyle/>
          <a:p>
            <a:pPr algn="ctr"/>
            <a:r>
              <a:rPr lang="hu-HU" sz="1600" dirty="0"/>
              <a:t>ír</a:t>
            </a:r>
          </a:p>
        </p:txBody>
      </p:sp>
      <p:sp>
        <p:nvSpPr>
          <p:cNvPr id="18" name="Háromszög 17">
            <a:extLst>
              <a:ext uri="{FF2B5EF4-FFF2-40B4-BE49-F238E27FC236}">
                <a16:creationId xmlns:a16="http://schemas.microsoft.com/office/drawing/2014/main" id="{4592C71B-1661-4D28-A46B-4902238C66C6}"/>
              </a:ext>
            </a:extLst>
          </p:cNvPr>
          <p:cNvSpPr/>
          <p:nvPr/>
        </p:nvSpPr>
        <p:spPr>
          <a:xfrm>
            <a:off x="8108181" y="2090798"/>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Szövegdoboz 18">
            <a:extLst>
              <a:ext uri="{FF2B5EF4-FFF2-40B4-BE49-F238E27FC236}">
                <a16:creationId xmlns:a16="http://schemas.microsoft.com/office/drawing/2014/main" id="{BCE23696-8D58-4F8D-8951-7AAFB2DB0E6F}"/>
              </a:ext>
            </a:extLst>
          </p:cNvPr>
          <p:cNvSpPr txBox="1"/>
          <p:nvPr/>
        </p:nvSpPr>
        <p:spPr>
          <a:xfrm>
            <a:off x="7165970" y="1940300"/>
            <a:ext cx="1015652" cy="338554"/>
          </a:xfrm>
          <a:prstGeom prst="rect">
            <a:avLst/>
          </a:prstGeom>
          <a:noFill/>
        </p:spPr>
        <p:txBody>
          <a:bodyPr wrap="square" rtlCol="0">
            <a:spAutoFit/>
          </a:bodyPr>
          <a:lstStyle/>
          <a:p>
            <a:pPr algn="ctr"/>
            <a:r>
              <a:rPr lang="hu-HU" sz="1600" dirty="0"/>
              <a:t>alkalmaz</a:t>
            </a:r>
          </a:p>
        </p:txBody>
      </p:sp>
      <p:sp>
        <p:nvSpPr>
          <p:cNvPr id="20" name="Háromszög 19">
            <a:extLst>
              <a:ext uri="{FF2B5EF4-FFF2-40B4-BE49-F238E27FC236}">
                <a16:creationId xmlns:a16="http://schemas.microsoft.com/office/drawing/2014/main" id="{29B36820-EE07-4C62-BA2D-919A16D6E23F}"/>
              </a:ext>
            </a:extLst>
          </p:cNvPr>
          <p:cNvSpPr/>
          <p:nvPr/>
        </p:nvSpPr>
        <p:spPr>
          <a:xfrm rot="16200000">
            <a:off x="7061906" y="2581663"/>
            <a:ext cx="107633" cy="9474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Szövegdoboz 20">
            <a:extLst>
              <a:ext uri="{FF2B5EF4-FFF2-40B4-BE49-F238E27FC236}">
                <a16:creationId xmlns:a16="http://schemas.microsoft.com/office/drawing/2014/main" id="{A50438EC-35C4-42F3-8761-0240607C9813}"/>
              </a:ext>
            </a:extLst>
          </p:cNvPr>
          <p:cNvSpPr txBox="1"/>
          <p:nvPr/>
        </p:nvSpPr>
        <p:spPr>
          <a:xfrm>
            <a:off x="7044983" y="2452929"/>
            <a:ext cx="655873" cy="338554"/>
          </a:xfrm>
          <a:prstGeom prst="rect">
            <a:avLst/>
          </a:prstGeom>
          <a:noFill/>
        </p:spPr>
        <p:txBody>
          <a:bodyPr wrap="square" rtlCol="0">
            <a:spAutoFit/>
          </a:bodyPr>
          <a:lstStyle/>
          <a:p>
            <a:pPr algn="ctr"/>
            <a:r>
              <a:rPr lang="hu-HU" sz="1600" dirty="0"/>
              <a:t>kiad</a:t>
            </a:r>
          </a:p>
        </p:txBody>
      </p:sp>
      <p:sp>
        <p:nvSpPr>
          <p:cNvPr id="27" name="Élőláb helye 26">
            <a:extLst>
              <a:ext uri="{FF2B5EF4-FFF2-40B4-BE49-F238E27FC236}">
                <a16:creationId xmlns:a16="http://schemas.microsoft.com/office/drawing/2014/main" id="{45632ABE-C966-4CF8-A8A6-49F2DBCB0C05}"/>
              </a:ext>
            </a:extLst>
          </p:cNvPr>
          <p:cNvSpPr>
            <a:spLocks noGrp="1"/>
          </p:cNvSpPr>
          <p:nvPr>
            <p:ph type="ftr" sz="quarter" idx="11"/>
          </p:nvPr>
        </p:nvSpPr>
        <p:spPr/>
        <p:txBody>
          <a:bodyPr/>
          <a:lstStyle/>
          <a:p>
            <a:r>
              <a:rPr lang="hu-HU"/>
              <a:t>Gregorics Tibor: Objektumelvű programozás</a:t>
            </a:r>
            <a:endParaRPr lang="en-US"/>
          </a:p>
        </p:txBody>
      </p:sp>
      <p:sp>
        <p:nvSpPr>
          <p:cNvPr id="28" name="Dia számának helye 27">
            <a:extLst>
              <a:ext uri="{FF2B5EF4-FFF2-40B4-BE49-F238E27FC236}">
                <a16:creationId xmlns:a16="http://schemas.microsoft.com/office/drawing/2014/main" id="{E9757791-B8F9-465A-9D04-58377645EA68}"/>
              </a:ext>
            </a:extLst>
          </p:cNvPr>
          <p:cNvSpPr>
            <a:spLocks noGrp="1"/>
          </p:cNvSpPr>
          <p:nvPr>
            <p:ph type="sldNum" sz="quarter" idx="12"/>
          </p:nvPr>
        </p:nvSpPr>
        <p:spPr/>
        <p:txBody>
          <a:bodyPr/>
          <a:lstStyle/>
          <a:p>
            <a:fld id="{34CCF796-8293-4D3B-ADCC-894381A97A1C}" type="slidenum">
              <a:rPr lang="en-US" smtClean="0"/>
              <a:t>4</a:t>
            </a:fld>
            <a:endParaRPr lang="en-US"/>
          </a:p>
        </p:txBody>
      </p:sp>
      <p:sp>
        <p:nvSpPr>
          <p:cNvPr id="35" name="Szövegdoboz 34">
            <a:extLst>
              <a:ext uri="{FF2B5EF4-FFF2-40B4-BE49-F238E27FC236}">
                <a16:creationId xmlns:a16="http://schemas.microsoft.com/office/drawing/2014/main" id="{2EC2AD3D-1E7D-4D0F-B890-85F77397DF6A}"/>
              </a:ext>
            </a:extLst>
          </p:cNvPr>
          <p:cNvSpPr txBox="1"/>
          <p:nvPr/>
        </p:nvSpPr>
        <p:spPr>
          <a:xfrm>
            <a:off x="8209374" y="1664964"/>
            <a:ext cx="494046" cy="338554"/>
          </a:xfrm>
          <a:prstGeom prst="rect">
            <a:avLst/>
          </a:prstGeom>
          <a:noFill/>
        </p:spPr>
        <p:txBody>
          <a:bodyPr wrap="none" rtlCol="0">
            <a:spAutoFit/>
          </a:bodyPr>
          <a:lstStyle/>
          <a:p>
            <a:r>
              <a:rPr lang="hu-HU" sz="1600" dirty="0"/>
              <a:t>1..*</a:t>
            </a:r>
          </a:p>
        </p:txBody>
      </p:sp>
      <p:sp>
        <p:nvSpPr>
          <p:cNvPr id="47" name="Szövegdoboz 46">
            <a:extLst>
              <a:ext uri="{FF2B5EF4-FFF2-40B4-BE49-F238E27FC236}">
                <a16:creationId xmlns:a16="http://schemas.microsoft.com/office/drawing/2014/main" id="{B39E106E-3E65-40E9-96E9-4625FE3F4EBC}"/>
              </a:ext>
            </a:extLst>
          </p:cNvPr>
          <p:cNvSpPr txBox="1"/>
          <p:nvPr/>
        </p:nvSpPr>
        <p:spPr>
          <a:xfrm>
            <a:off x="6275831" y="1679681"/>
            <a:ext cx="494046" cy="338554"/>
          </a:xfrm>
          <a:prstGeom prst="rect">
            <a:avLst/>
          </a:prstGeom>
          <a:noFill/>
        </p:spPr>
        <p:txBody>
          <a:bodyPr wrap="none" rtlCol="0">
            <a:spAutoFit/>
          </a:bodyPr>
          <a:lstStyle/>
          <a:p>
            <a:r>
              <a:rPr lang="hu-HU" sz="1600" dirty="0"/>
              <a:t>1..*</a:t>
            </a:r>
          </a:p>
        </p:txBody>
      </p:sp>
      <p:sp>
        <p:nvSpPr>
          <p:cNvPr id="55" name="Szövegdoboz 54">
            <a:extLst>
              <a:ext uri="{FF2B5EF4-FFF2-40B4-BE49-F238E27FC236}">
                <a16:creationId xmlns:a16="http://schemas.microsoft.com/office/drawing/2014/main" id="{36D6EDEF-2EE3-400D-9DCF-D71F0D07D02C}"/>
              </a:ext>
            </a:extLst>
          </p:cNvPr>
          <p:cNvSpPr txBox="1"/>
          <p:nvPr/>
        </p:nvSpPr>
        <p:spPr>
          <a:xfrm>
            <a:off x="6813925" y="2682853"/>
            <a:ext cx="494046" cy="338554"/>
          </a:xfrm>
          <a:prstGeom prst="rect">
            <a:avLst/>
          </a:prstGeom>
          <a:noFill/>
        </p:spPr>
        <p:txBody>
          <a:bodyPr wrap="none" rtlCol="0">
            <a:spAutoFit/>
          </a:bodyPr>
          <a:lstStyle/>
          <a:p>
            <a:r>
              <a:rPr lang="hu-HU" sz="1600" dirty="0"/>
              <a:t>1..*</a:t>
            </a:r>
          </a:p>
        </p:txBody>
      </p:sp>
      <p:sp>
        <p:nvSpPr>
          <p:cNvPr id="56" name="Szövegdoboz 55">
            <a:extLst>
              <a:ext uri="{FF2B5EF4-FFF2-40B4-BE49-F238E27FC236}">
                <a16:creationId xmlns:a16="http://schemas.microsoft.com/office/drawing/2014/main" id="{CAA66F9A-0CE2-45E4-9648-6B64136A6541}"/>
              </a:ext>
            </a:extLst>
          </p:cNvPr>
          <p:cNvSpPr txBox="1"/>
          <p:nvPr/>
        </p:nvSpPr>
        <p:spPr>
          <a:xfrm>
            <a:off x="6310052" y="2310942"/>
            <a:ext cx="287258" cy="338554"/>
          </a:xfrm>
          <a:prstGeom prst="rect">
            <a:avLst/>
          </a:prstGeom>
          <a:noFill/>
        </p:spPr>
        <p:txBody>
          <a:bodyPr wrap="none" rtlCol="0">
            <a:spAutoFit/>
          </a:bodyPr>
          <a:lstStyle/>
          <a:p>
            <a:r>
              <a:rPr lang="hu-HU" sz="1600" dirty="0"/>
              <a:t>*</a:t>
            </a:r>
          </a:p>
        </p:txBody>
      </p:sp>
      <p:sp>
        <p:nvSpPr>
          <p:cNvPr id="44" name="Szövegdoboz 43">
            <a:extLst>
              <a:ext uri="{FF2B5EF4-FFF2-40B4-BE49-F238E27FC236}">
                <a16:creationId xmlns:a16="http://schemas.microsoft.com/office/drawing/2014/main" id="{D90F981C-5CAD-4289-9FB5-B42A2C3E624A}"/>
              </a:ext>
            </a:extLst>
          </p:cNvPr>
          <p:cNvSpPr txBox="1"/>
          <p:nvPr/>
        </p:nvSpPr>
        <p:spPr>
          <a:xfrm>
            <a:off x="5354553" y="2257892"/>
            <a:ext cx="1015652" cy="338554"/>
          </a:xfrm>
          <a:prstGeom prst="rect">
            <a:avLst/>
          </a:prstGeom>
          <a:noFill/>
        </p:spPr>
        <p:txBody>
          <a:bodyPr wrap="square" rtlCol="0">
            <a:spAutoFit/>
          </a:bodyPr>
          <a:lstStyle/>
          <a:p>
            <a:pPr algn="ctr"/>
            <a:r>
              <a:rPr lang="hu-HU" sz="1600" dirty="0"/>
              <a:t>-művek</a:t>
            </a:r>
          </a:p>
        </p:txBody>
      </p:sp>
      <p:sp>
        <p:nvSpPr>
          <p:cNvPr id="45" name="Szövegdoboz 44">
            <a:extLst>
              <a:ext uri="{FF2B5EF4-FFF2-40B4-BE49-F238E27FC236}">
                <a16:creationId xmlns:a16="http://schemas.microsoft.com/office/drawing/2014/main" id="{44D3C4B7-7A6A-44AF-ADF8-8F449FB8FAE2}"/>
              </a:ext>
            </a:extLst>
          </p:cNvPr>
          <p:cNvSpPr txBox="1"/>
          <p:nvPr/>
        </p:nvSpPr>
        <p:spPr>
          <a:xfrm>
            <a:off x="5345417" y="1671394"/>
            <a:ext cx="1015652" cy="338554"/>
          </a:xfrm>
          <a:prstGeom prst="rect">
            <a:avLst/>
          </a:prstGeom>
          <a:noFill/>
        </p:spPr>
        <p:txBody>
          <a:bodyPr wrap="square" rtlCol="0">
            <a:spAutoFit/>
          </a:bodyPr>
          <a:lstStyle/>
          <a:p>
            <a:pPr algn="ctr"/>
            <a:r>
              <a:rPr lang="hu-HU" sz="1600" dirty="0"/>
              <a:t>-szerzők</a:t>
            </a:r>
          </a:p>
        </p:txBody>
      </p:sp>
      <p:sp>
        <p:nvSpPr>
          <p:cNvPr id="46" name="Szövegdoboz 45">
            <a:extLst>
              <a:ext uri="{FF2B5EF4-FFF2-40B4-BE49-F238E27FC236}">
                <a16:creationId xmlns:a16="http://schemas.microsoft.com/office/drawing/2014/main" id="{40BB6A6B-158A-45FC-8B82-BFF8426F0F66}"/>
              </a:ext>
            </a:extLst>
          </p:cNvPr>
          <p:cNvSpPr txBox="1"/>
          <p:nvPr/>
        </p:nvSpPr>
        <p:spPr>
          <a:xfrm>
            <a:off x="7185134" y="2847639"/>
            <a:ext cx="1015652" cy="338554"/>
          </a:xfrm>
          <a:prstGeom prst="rect">
            <a:avLst/>
          </a:prstGeom>
          <a:noFill/>
        </p:spPr>
        <p:txBody>
          <a:bodyPr wrap="square" rtlCol="0">
            <a:spAutoFit/>
          </a:bodyPr>
          <a:lstStyle/>
          <a:p>
            <a:pPr algn="ctr"/>
            <a:r>
              <a:rPr lang="hu-HU" sz="1600" dirty="0"/>
              <a:t>-kiadó</a:t>
            </a:r>
          </a:p>
        </p:txBody>
      </p:sp>
      <p:sp>
        <p:nvSpPr>
          <p:cNvPr id="57" name="Szövegdoboz 56">
            <a:extLst>
              <a:ext uri="{FF2B5EF4-FFF2-40B4-BE49-F238E27FC236}">
                <a16:creationId xmlns:a16="http://schemas.microsoft.com/office/drawing/2014/main" id="{4CD2B2BB-59CB-4F69-8D3B-3951D365DBB8}"/>
              </a:ext>
            </a:extLst>
          </p:cNvPr>
          <p:cNvSpPr txBox="1"/>
          <p:nvPr/>
        </p:nvSpPr>
        <p:spPr>
          <a:xfrm>
            <a:off x="6422932" y="2907641"/>
            <a:ext cx="1261871" cy="338554"/>
          </a:xfrm>
          <a:prstGeom prst="rect">
            <a:avLst/>
          </a:prstGeom>
          <a:noFill/>
        </p:spPr>
        <p:txBody>
          <a:bodyPr wrap="square" rtlCol="0">
            <a:spAutoFit/>
          </a:bodyPr>
          <a:lstStyle/>
          <a:p>
            <a:pPr algn="ctr"/>
            <a:r>
              <a:rPr lang="hu-HU" sz="1600" dirty="0"/>
              <a:t>-kiadványok</a:t>
            </a:r>
          </a:p>
        </p:txBody>
      </p:sp>
      <p:sp>
        <p:nvSpPr>
          <p:cNvPr id="59" name="Szövegdoboz 58">
            <a:extLst>
              <a:ext uri="{FF2B5EF4-FFF2-40B4-BE49-F238E27FC236}">
                <a16:creationId xmlns:a16="http://schemas.microsoft.com/office/drawing/2014/main" id="{ACDBC44C-A2EA-4DC5-86C7-2D34C5417DB2}"/>
              </a:ext>
            </a:extLst>
          </p:cNvPr>
          <p:cNvSpPr txBox="1"/>
          <p:nvPr/>
        </p:nvSpPr>
        <p:spPr>
          <a:xfrm>
            <a:off x="628650" y="1365967"/>
            <a:ext cx="4184822" cy="646331"/>
          </a:xfrm>
          <a:prstGeom prst="rect">
            <a:avLst/>
          </a:prstGeom>
          <a:solidFill>
            <a:schemeClr val="accent4">
              <a:lumMod val="20000"/>
              <a:lumOff val="80000"/>
            </a:schemeClr>
          </a:solidFill>
          <a:ln>
            <a:solidFill>
              <a:schemeClr val="tx1"/>
            </a:solidFill>
          </a:ln>
        </p:spPr>
        <p:txBody>
          <a:bodyPr wrap="square" rtlCol="0">
            <a:spAutoFit/>
          </a:bodyPr>
          <a:lstStyle/>
          <a:p>
            <a:r>
              <a:rPr lang="hu-HU" sz="1800" b="1" dirty="0"/>
              <a:t>Feladat</a:t>
            </a:r>
            <a:r>
              <a:rPr lang="hu-HU" sz="1800" dirty="0"/>
              <a:t>: Ki egy adott kiadó által legtöbbet </a:t>
            </a:r>
            <a:br>
              <a:rPr lang="hu-HU" sz="1800" dirty="0"/>
            </a:br>
            <a:r>
              <a:rPr lang="hu-HU" sz="1800" dirty="0"/>
              <a:t>foglalkoztatott szerző?</a:t>
            </a:r>
          </a:p>
        </p:txBody>
      </p:sp>
      <p:sp>
        <p:nvSpPr>
          <p:cNvPr id="63" name="Szövegdoboz 62">
            <a:extLst>
              <a:ext uri="{FF2B5EF4-FFF2-40B4-BE49-F238E27FC236}">
                <a16:creationId xmlns:a16="http://schemas.microsoft.com/office/drawing/2014/main" id="{DB6799FE-8F7C-45A8-827C-2EA1AFFF20B6}"/>
              </a:ext>
            </a:extLst>
          </p:cNvPr>
          <p:cNvSpPr txBox="1"/>
          <p:nvPr/>
        </p:nvSpPr>
        <p:spPr>
          <a:xfrm>
            <a:off x="641828" y="2128258"/>
            <a:ext cx="3764620" cy="338554"/>
          </a:xfrm>
          <a:prstGeom prst="rect">
            <a:avLst/>
          </a:prstGeom>
          <a:noFill/>
        </p:spPr>
        <p:txBody>
          <a:bodyPr wrap="none" rtlCol="0">
            <a:spAutoFit/>
          </a:bodyPr>
          <a:lstStyle/>
          <a:p>
            <a:r>
              <a:rPr lang="hu-HU" sz="1600" dirty="0"/>
              <a:t>- Melyik osztály metódusa legyen a Sztár()?</a:t>
            </a:r>
          </a:p>
        </p:txBody>
      </p:sp>
      <p:sp>
        <p:nvSpPr>
          <p:cNvPr id="37" name="Cím 1">
            <a:extLst>
              <a:ext uri="{FF2B5EF4-FFF2-40B4-BE49-F238E27FC236}">
                <a16:creationId xmlns:a16="http://schemas.microsoft.com/office/drawing/2014/main" id="{BD4A0F73-57A9-4171-878C-46F1076B29E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Könyvkiadás</a:t>
            </a:r>
            <a:endParaRPr lang="en-US" dirty="0"/>
          </a:p>
        </p:txBody>
      </p:sp>
      <p:sp>
        <p:nvSpPr>
          <p:cNvPr id="50" name="Téglalap 49">
            <a:extLst>
              <a:ext uri="{FF2B5EF4-FFF2-40B4-BE49-F238E27FC236}">
                <a16:creationId xmlns:a16="http://schemas.microsoft.com/office/drawing/2014/main" id="{A2F02E11-6542-4424-B982-38F913D39C51}"/>
              </a:ext>
            </a:extLst>
          </p:cNvPr>
          <p:cNvSpPr/>
          <p:nvPr/>
        </p:nvSpPr>
        <p:spPr>
          <a:xfrm>
            <a:off x="643096" y="2458082"/>
            <a:ext cx="2700468" cy="87922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Kiadó</a:t>
            </a:r>
          </a:p>
          <a:p>
            <a:endParaRPr lang="hu-HU" sz="1400" dirty="0">
              <a:solidFill>
                <a:schemeClr val="tx1"/>
              </a:solidFill>
            </a:endParaRPr>
          </a:p>
          <a:p>
            <a:r>
              <a:rPr lang="hu-HU" sz="1600" dirty="0">
                <a:solidFill>
                  <a:schemeClr val="tx1"/>
                </a:solidFill>
              </a:rPr>
              <a:t>+ Sztár() : </a:t>
            </a:r>
            <a:r>
              <a:rPr lang="hu-HU" sz="1600" dirty="0" err="1">
                <a:solidFill>
                  <a:schemeClr val="tx1"/>
                </a:solidFill>
              </a:rPr>
              <a:t>string</a:t>
            </a:r>
            <a:endParaRPr lang="hu-HU" sz="1600" dirty="0">
              <a:solidFill>
                <a:schemeClr val="tx1"/>
              </a:solidFill>
            </a:endParaRPr>
          </a:p>
        </p:txBody>
      </p:sp>
      <p:sp>
        <p:nvSpPr>
          <p:cNvPr id="51" name="Téglalap 50">
            <a:extLst>
              <a:ext uri="{FF2B5EF4-FFF2-40B4-BE49-F238E27FC236}">
                <a16:creationId xmlns:a16="http://schemas.microsoft.com/office/drawing/2014/main" id="{335CAA89-437E-44C2-A4A3-3D957C41381A}"/>
              </a:ext>
            </a:extLst>
          </p:cNvPr>
          <p:cNvSpPr/>
          <p:nvPr/>
        </p:nvSpPr>
        <p:spPr>
          <a:xfrm>
            <a:off x="643096" y="2765487"/>
            <a:ext cx="2700468" cy="21143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600"/>
          </a:p>
        </p:txBody>
      </p:sp>
      <p:sp>
        <p:nvSpPr>
          <p:cNvPr id="52" name="Téglalap: szamárfül 51">
            <a:extLst>
              <a:ext uri="{FF2B5EF4-FFF2-40B4-BE49-F238E27FC236}">
                <a16:creationId xmlns:a16="http://schemas.microsoft.com/office/drawing/2014/main" id="{1690C4B7-C109-4B59-9448-89D4AE862CC3}"/>
              </a:ext>
            </a:extLst>
          </p:cNvPr>
          <p:cNvSpPr/>
          <p:nvPr/>
        </p:nvSpPr>
        <p:spPr>
          <a:xfrm rot="16200000">
            <a:off x="1273082" y="2770102"/>
            <a:ext cx="2752146" cy="404100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név := kiadványok[1].</a:t>
            </a:r>
            <a:r>
              <a:rPr lang="hu-HU" sz="1600" dirty="0" err="1">
                <a:solidFill>
                  <a:schemeClr val="tx1"/>
                </a:solidFill>
              </a:rPr>
              <a:t>GetSzerzők</a:t>
            </a:r>
            <a:r>
              <a:rPr lang="hu-HU" sz="1600" dirty="0">
                <a:solidFill>
                  <a:schemeClr val="tx1"/>
                </a:solidFill>
              </a:rPr>
              <a:t>[1].név</a:t>
            </a:r>
          </a:p>
          <a:p>
            <a:r>
              <a:rPr lang="hu-HU" sz="1600" dirty="0" err="1">
                <a:solidFill>
                  <a:schemeClr val="tx1"/>
                </a:solidFill>
              </a:rPr>
              <a:t>max</a:t>
            </a:r>
            <a:r>
              <a:rPr lang="hu-HU" sz="1600" dirty="0">
                <a:solidFill>
                  <a:schemeClr val="tx1"/>
                </a:solidFill>
              </a:rPr>
              <a:t> := </a:t>
            </a:r>
            <a:r>
              <a:rPr lang="hu-HU" sz="1600" dirty="0" err="1">
                <a:solidFill>
                  <a:schemeClr val="tx1"/>
                </a:solidFill>
              </a:rPr>
              <a:t>elem.DarabKönyv</a:t>
            </a:r>
            <a:r>
              <a:rPr lang="hu-HU" sz="1600" dirty="0">
                <a:solidFill>
                  <a:schemeClr val="tx1"/>
                </a:solidFill>
              </a:rPr>
              <a:t>(</a:t>
            </a:r>
            <a:r>
              <a:rPr lang="hu-HU" sz="1600" dirty="0" err="1">
                <a:solidFill>
                  <a:schemeClr val="tx1"/>
                </a:solidFill>
              </a:rPr>
              <a:t>this</a:t>
            </a:r>
            <a:r>
              <a:rPr lang="hu-HU" sz="1600" dirty="0">
                <a:solidFill>
                  <a:schemeClr val="tx1"/>
                </a:solidFill>
              </a:rPr>
              <a:t>)</a:t>
            </a:r>
          </a:p>
          <a:p>
            <a:r>
              <a:rPr lang="hu-HU" sz="1600" b="1" dirty="0" err="1">
                <a:solidFill>
                  <a:schemeClr val="tx1"/>
                </a:solidFill>
              </a:rPr>
              <a:t>forall</a:t>
            </a:r>
            <a:r>
              <a:rPr lang="hu-HU" sz="1600" dirty="0">
                <a:solidFill>
                  <a:schemeClr val="tx1"/>
                </a:solidFill>
              </a:rPr>
              <a:t> könyv </a:t>
            </a:r>
            <a:r>
              <a:rPr lang="hu-HU" sz="1600" b="1" dirty="0">
                <a:solidFill>
                  <a:schemeClr val="tx1"/>
                </a:solidFill>
              </a:rPr>
              <a:t>in</a:t>
            </a:r>
            <a:r>
              <a:rPr lang="hu-HU" sz="1600" dirty="0">
                <a:solidFill>
                  <a:schemeClr val="tx1"/>
                </a:solidFill>
              </a:rPr>
              <a:t> kiadványok </a:t>
            </a:r>
            <a:r>
              <a:rPr lang="hu-HU" sz="1600" b="1" dirty="0" err="1">
                <a:solidFill>
                  <a:schemeClr val="tx1"/>
                </a:solidFill>
              </a:rPr>
              <a:t>loop</a:t>
            </a:r>
            <a:endParaRPr lang="hu-HU" sz="1600" b="1" dirty="0">
              <a:solidFill>
                <a:schemeClr val="tx1"/>
              </a:solidFill>
            </a:endParaRPr>
          </a:p>
          <a:p>
            <a:r>
              <a:rPr lang="hu-HU" sz="1600" dirty="0">
                <a:solidFill>
                  <a:schemeClr val="tx1"/>
                </a:solidFill>
              </a:rPr>
              <a:t>     </a:t>
            </a:r>
            <a:r>
              <a:rPr lang="hu-HU" sz="1600" b="1" dirty="0" err="1">
                <a:solidFill>
                  <a:schemeClr val="tx1"/>
                </a:solidFill>
              </a:rPr>
              <a:t>forall</a:t>
            </a:r>
            <a:r>
              <a:rPr lang="hu-HU" sz="1600" dirty="0">
                <a:solidFill>
                  <a:schemeClr val="tx1"/>
                </a:solidFill>
              </a:rPr>
              <a:t> szerző </a:t>
            </a:r>
            <a:r>
              <a:rPr lang="hu-HU" sz="1600" b="1" dirty="0">
                <a:solidFill>
                  <a:schemeClr val="tx1"/>
                </a:solidFill>
              </a:rPr>
              <a:t>in</a:t>
            </a:r>
            <a:r>
              <a:rPr lang="hu-HU" sz="1600" dirty="0">
                <a:solidFill>
                  <a:schemeClr val="tx1"/>
                </a:solidFill>
              </a:rPr>
              <a:t> </a:t>
            </a:r>
            <a:r>
              <a:rPr lang="hu-HU" sz="1600" dirty="0" err="1">
                <a:solidFill>
                  <a:schemeClr val="tx1"/>
                </a:solidFill>
              </a:rPr>
              <a:t>könyv.GetSzerzők</a:t>
            </a:r>
            <a:r>
              <a:rPr lang="hu-HU" sz="1600" dirty="0">
                <a:solidFill>
                  <a:schemeClr val="tx1"/>
                </a:solidFill>
              </a:rPr>
              <a:t> </a:t>
            </a:r>
            <a:r>
              <a:rPr lang="hu-HU" sz="1600" b="1" dirty="0" err="1">
                <a:solidFill>
                  <a:schemeClr val="tx1"/>
                </a:solidFill>
              </a:rPr>
              <a:t>loop</a:t>
            </a:r>
            <a:endParaRPr lang="hu-HU" sz="1600" b="1" dirty="0">
              <a:solidFill>
                <a:schemeClr val="tx1"/>
              </a:solidFill>
            </a:endParaRPr>
          </a:p>
          <a:p>
            <a:r>
              <a:rPr lang="hu-HU" sz="1600" dirty="0">
                <a:solidFill>
                  <a:schemeClr val="tx1"/>
                </a:solidFill>
              </a:rPr>
              <a:t>          c := </a:t>
            </a:r>
            <a:r>
              <a:rPr lang="hu-HU" sz="1600" dirty="0" err="1">
                <a:solidFill>
                  <a:schemeClr val="tx1"/>
                </a:solidFill>
              </a:rPr>
              <a:t>szerző.DarabKönyv</a:t>
            </a:r>
            <a:r>
              <a:rPr lang="hu-HU" sz="1600" dirty="0">
                <a:solidFill>
                  <a:schemeClr val="tx1"/>
                </a:solidFill>
              </a:rPr>
              <a:t>(</a:t>
            </a:r>
            <a:r>
              <a:rPr lang="hu-HU" sz="1600" dirty="0" err="1">
                <a:solidFill>
                  <a:schemeClr val="tx1"/>
                </a:solidFill>
              </a:rPr>
              <a:t>this</a:t>
            </a:r>
            <a:r>
              <a:rPr lang="hu-HU" sz="1600" dirty="0">
                <a:solidFill>
                  <a:schemeClr val="tx1"/>
                </a:solidFill>
              </a:rPr>
              <a:t>)</a:t>
            </a:r>
          </a:p>
          <a:p>
            <a:r>
              <a:rPr lang="hu-HU" sz="1600" dirty="0">
                <a:solidFill>
                  <a:schemeClr val="tx1"/>
                </a:solidFill>
              </a:rPr>
              <a:t>          </a:t>
            </a:r>
            <a:r>
              <a:rPr lang="hu-HU" sz="1600" b="1" dirty="0" err="1">
                <a:solidFill>
                  <a:schemeClr val="tx1"/>
                </a:solidFill>
              </a:rPr>
              <a:t>if</a:t>
            </a:r>
            <a:r>
              <a:rPr lang="hu-HU" sz="1600" dirty="0">
                <a:solidFill>
                  <a:schemeClr val="tx1"/>
                </a:solidFill>
              </a:rPr>
              <a:t> </a:t>
            </a:r>
            <a:r>
              <a:rPr lang="hu-HU" sz="1600" dirty="0" err="1">
                <a:solidFill>
                  <a:schemeClr val="tx1"/>
                </a:solidFill>
              </a:rPr>
              <a:t>max</a:t>
            </a:r>
            <a:r>
              <a:rPr lang="hu-HU" sz="1600" dirty="0">
                <a:solidFill>
                  <a:schemeClr val="tx1"/>
                </a:solidFill>
              </a:rPr>
              <a:t> &lt; c </a:t>
            </a:r>
            <a:r>
              <a:rPr lang="hu-HU" sz="1600" b="1" dirty="0" err="1">
                <a:solidFill>
                  <a:schemeClr val="tx1"/>
                </a:solidFill>
              </a:rPr>
              <a:t>then</a:t>
            </a:r>
            <a:endParaRPr lang="hu-HU" sz="1600" b="1" dirty="0">
              <a:solidFill>
                <a:schemeClr val="tx1"/>
              </a:solidFill>
            </a:endParaRPr>
          </a:p>
          <a:p>
            <a:r>
              <a:rPr lang="hu-HU" sz="1600" dirty="0">
                <a:solidFill>
                  <a:schemeClr val="tx1"/>
                </a:solidFill>
              </a:rPr>
              <a:t>               </a:t>
            </a:r>
            <a:r>
              <a:rPr lang="hu-HU" sz="1600" dirty="0" err="1">
                <a:solidFill>
                  <a:schemeClr val="tx1"/>
                </a:solidFill>
              </a:rPr>
              <a:t>max</a:t>
            </a:r>
            <a:r>
              <a:rPr lang="hu-HU" sz="1600" dirty="0">
                <a:solidFill>
                  <a:schemeClr val="tx1"/>
                </a:solidFill>
              </a:rPr>
              <a:t>, név := c, </a:t>
            </a:r>
            <a:r>
              <a:rPr lang="hu-HU" sz="1600" dirty="0" err="1">
                <a:solidFill>
                  <a:schemeClr val="tx1"/>
                </a:solidFill>
              </a:rPr>
              <a:t>szerző.név</a:t>
            </a:r>
            <a:endParaRPr lang="hu-HU" sz="1600" dirty="0">
              <a:solidFill>
                <a:schemeClr val="tx1"/>
              </a:solidFill>
            </a:endParaRPr>
          </a:p>
          <a:p>
            <a:r>
              <a:rPr lang="hu-HU" sz="1600" dirty="0">
                <a:solidFill>
                  <a:schemeClr val="tx1"/>
                </a:solidFill>
              </a:rPr>
              <a:t>          </a:t>
            </a:r>
            <a:r>
              <a:rPr lang="hu-HU" sz="1600" b="1" dirty="0" err="1">
                <a:solidFill>
                  <a:schemeClr val="tx1"/>
                </a:solidFill>
              </a:rPr>
              <a:t>endif</a:t>
            </a:r>
            <a:endParaRPr lang="hu-HU" sz="1600" b="1" dirty="0">
              <a:solidFill>
                <a:schemeClr val="tx1"/>
              </a:solidFill>
            </a:endParaRPr>
          </a:p>
          <a:p>
            <a:r>
              <a:rPr lang="hu-HU" sz="1600" b="1" dirty="0">
                <a:solidFill>
                  <a:schemeClr val="tx1"/>
                </a:solidFill>
              </a:rPr>
              <a:t>     </a:t>
            </a:r>
            <a:r>
              <a:rPr lang="hu-HU" sz="1600" b="1" dirty="0" err="1">
                <a:solidFill>
                  <a:schemeClr val="tx1"/>
                </a:solidFill>
              </a:rPr>
              <a:t>endloop</a:t>
            </a:r>
            <a:endParaRPr lang="hu-HU" sz="1600" dirty="0">
              <a:solidFill>
                <a:schemeClr val="tx1"/>
              </a:solidFill>
            </a:endParaRPr>
          </a:p>
          <a:p>
            <a:r>
              <a:rPr lang="hu-HU" sz="1600" b="1" dirty="0" err="1">
                <a:solidFill>
                  <a:schemeClr val="tx1"/>
                </a:solidFill>
              </a:rPr>
              <a:t>endloop</a:t>
            </a:r>
            <a:endParaRPr lang="hu-HU" sz="1600" b="1" dirty="0">
              <a:solidFill>
                <a:schemeClr val="tx1"/>
              </a:solidFill>
            </a:endParaRPr>
          </a:p>
          <a:p>
            <a:r>
              <a:rPr lang="hu-HU" sz="1600" b="1" dirty="0" err="1">
                <a:solidFill>
                  <a:schemeClr val="tx1"/>
                </a:solidFill>
              </a:rPr>
              <a:t>return</a:t>
            </a:r>
            <a:r>
              <a:rPr lang="hu-HU" sz="1600" dirty="0">
                <a:solidFill>
                  <a:schemeClr val="tx1"/>
                </a:solidFill>
              </a:rPr>
              <a:t> név</a:t>
            </a:r>
          </a:p>
        </p:txBody>
      </p:sp>
      <p:sp>
        <p:nvSpPr>
          <p:cNvPr id="53" name="Ellipszis 52">
            <a:extLst>
              <a:ext uri="{FF2B5EF4-FFF2-40B4-BE49-F238E27FC236}">
                <a16:creationId xmlns:a16="http://schemas.microsoft.com/office/drawing/2014/main" id="{A2CF47CA-1F65-4413-A2CD-D38026793A87}"/>
              </a:ext>
            </a:extLst>
          </p:cNvPr>
          <p:cNvSpPr/>
          <p:nvPr/>
        </p:nvSpPr>
        <p:spPr>
          <a:xfrm>
            <a:off x="2616521" y="3074656"/>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54" name="Egyenes összekötő 53">
            <a:extLst>
              <a:ext uri="{FF2B5EF4-FFF2-40B4-BE49-F238E27FC236}">
                <a16:creationId xmlns:a16="http://schemas.microsoft.com/office/drawing/2014/main" id="{9EA166AB-65B5-4890-85B1-9C44855598F7}"/>
              </a:ext>
            </a:extLst>
          </p:cNvPr>
          <p:cNvCxnSpPr>
            <a:cxnSpLocks/>
            <a:stCxn id="53" idx="4"/>
            <a:endCxn id="52" idx="3"/>
          </p:cNvCxnSpPr>
          <p:nvPr/>
        </p:nvCxnSpPr>
        <p:spPr>
          <a:xfrm>
            <a:off x="2649155" y="3136903"/>
            <a:ext cx="1" cy="2776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Szövegdoboz 60">
            <a:extLst>
              <a:ext uri="{FF2B5EF4-FFF2-40B4-BE49-F238E27FC236}">
                <a16:creationId xmlns:a16="http://schemas.microsoft.com/office/drawing/2014/main" id="{F5D13544-3F97-4BB3-9BB9-920436FEB9FC}"/>
              </a:ext>
            </a:extLst>
          </p:cNvPr>
          <p:cNvSpPr txBox="1"/>
          <p:nvPr/>
        </p:nvSpPr>
        <p:spPr>
          <a:xfrm>
            <a:off x="5440796" y="4115394"/>
            <a:ext cx="3219979" cy="1569660"/>
          </a:xfrm>
          <a:prstGeom prst="rect">
            <a:avLst/>
          </a:prstGeom>
          <a:solidFill>
            <a:schemeClr val="bg1"/>
          </a:solidFill>
          <a:ln>
            <a:solidFill>
              <a:schemeClr val="tx1"/>
            </a:solidFill>
          </a:ln>
        </p:spPr>
        <p:txBody>
          <a:bodyPr wrap="square" rtlCol="0">
            <a:spAutoFit/>
          </a:bodyPr>
          <a:lstStyle/>
          <a:p>
            <a:r>
              <a:rPr lang="hu-HU" sz="1600" dirty="0"/>
              <a:t>Van-e hatékonyabb megoldás?</a:t>
            </a:r>
          </a:p>
          <a:p>
            <a:endParaRPr lang="hu-HU" sz="1600" dirty="0"/>
          </a:p>
          <a:p>
            <a:endParaRPr lang="hu-HU" sz="1600" dirty="0"/>
          </a:p>
          <a:p>
            <a:endParaRPr lang="hu-HU" sz="1600" dirty="0"/>
          </a:p>
          <a:p>
            <a:endParaRPr lang="hu-HU" sz="1600" dirty="0"/>
          </a:p>
          <a:p>
            <a:endParaRPr lang="hu-HU" sz="1600" dirty="0"/>
          </a:p>
        </p:txBody>
      </p:sp>
      <p:sp>
        <p:nvSpPr>
          <p:cNvPr id="65" name="Szövegdoboz 64">
            <a:extLst>
              <a:ext uri="{FF2B5EF4-FFF2-40B4-BE49-F238E27FC236}">
                <a16:creationId xmlns:a16="http://schemas.microsoft.com/office/drawing/2014/main" id="{E8F974A1-063A-46A7-8861-25C397A12436}"/>
              </a:ext>
            </a:extLst>
          </p:cNvPr>
          <p:cNvSpPr txBox="1"/>
          <p:nvPr/>
        </p:nvSpPr>
        <p:spPr>
          <a:xfrm>
            <a:off x="5462691" y="4389003"/>
            <a:ext cx="3176126" cy="830997"/>
          </a:xfrm>
          <a:prstGeom prst="rect">
            <a:avLst/>
          </a:prstGeom>
          <a:noFill/>
        </p:spPr>
        <p:txBody>
          <a:bodyPr wrap="none" rtlCol="0">
            <a:spAutoFit/>
          </a:bodyPr>
          <a:lstStyle/>
          <a:p>
            <a:r>
              <a:rPr lang="hu-HU" sz="1600" dirty="0"/>
              <a:t>-  zsákszerű gyűjteménybe dobálni </a:t>
            </a:r>
            <a:br>
              <a:rPr lang="hu-HU" sz="1600" dirty="0"/>
            </a:br>
            <a:r>
              <a:rPr lang="hu-HU" sz="1600" dirty="0"/>
              <a:t>   A kiadó könyveinek szerzőit, majd </a:t>
            </a:r>
            <a:br>
              <a:rPr lang="hu-HU" sz="1600" dirty="0"/>
            </a:br>
            <a:r>
              <a:rPr lang="hu-HU" sz="1600" dirty="0"/>
              <a:t>   lekérni annak leggyakoribb elemét</a:t>
            </a:r>
          </a:p>
        </p:txBody>
      </p:sp>
      <p:sp>
        <p:nvSpPr>
          <p:cNvPr id="66" name="Szövegdoboz 65">
            <a:extLst>
              <a:ext uri="{FF2B5EF4-FFF2-40B4-BE49-F238E27FC236}">
                <a16:creationId xmlns:a16="http://schemas.microsoft.com/office/drawing/2014/main" id="{630D0D63-8BDA-47E4-959C-72C1F87BC2A4}"/>
              </a:ext>
            </a:extLst>
          </p:cNvPr>
          <p:cNvSpPr txBox="1"/>
          <p:nvPr/>
        </p:nvSpPr>
        <p:spPr>
          <a:xfrm>
            <a:off x="5462691" y="5131219"/>
            <a:ext cx="2893036" cy="584775"/>
          </a:xfrm>
          <a:prstGeom prst="rect">
            <a:avLst/>
          </a:prstGeom>
          <a:noFill/>
        </p:spPr>
        <p:txBody>
          <a:bodyPr wrap="none" rtlCol="0">
            <a:spAutoFit/>
          </a:bodyPr>
          <a:lstStyle/>
          <a:p>
            <a:r>
              <a:rPr lang="hu-HU" sz="1600" dirty="0"/>
              <a:t>-  közvetlen kapcsolat a Kiadó és </a:t>
            </a:r>
            <a:br>
              <a:rPr lang="hu-HU" sz="1600" dirty="0"/>
            </a:br>
            <a:r>
              <a:rPr lang="hu-HU" sz="1600" dirty="0"/>
              <a:t>   Szerző között</a:t>
            </a:r>
          </a:p>
        </p:txBody>
      </p:sp>
      <p:sp>
        <p:nvSpPr>
          <p:cNvPr id="2" name="Szövegdoboz 1">
            <a:extLst>
              <a:ext uri="{FF2B5EF4-FFF2-40B4-BE49-F238E27FC236}">
                <a16:creationId xmlns:a16="http://schemas.microsoft.com/office/drawing/2014/main" id="{9C4B7BC3-DD8C-47FA-9E7B-EFFD9D1198DA}"/>
              </a:ext>
            </a:extLst>
          </p:cNvPr>
          <p:cNvSpPr txBox="1"/>
          <p:nvPr/>
        </p:nvSpPr>
        <p:spPr>
          <a:xfrm>
            <a:off x="8101973" y="5943496"/>
            <a:ext cx="601447" cy="369332"/>
          </a:xfrm>
          <a:prstGeom prst="rect">
            <a:avLst/>
          </a:prstGeom>
          <a:noFill/>
        </p:spPr>
        <p:txBody>
          <a:bodyPr wrap="none" rtlCol="0">
            <a:spAutoFit/>
          </a:bodyPr>
          <a:lstStyle/>
          <a:p>
            <a:r>
              <a:rPr lang="hu-HU" dirty="0">
                <a:solidFill>
                  <a:schemeClr val="accent1"/>
                </a:solidFill>
              </a:rPr>
              <a:t>KVÍZ</a:t>
            </a:r>
          </a:p>
        </p:txBody>
      </p:sp>
      <p:sp>
        <p:nvSpPr>
          <p:cNvPr id="43" name="Szövegdoboz 42">
            <a:extLst>
              <a:ext uri="{FF2B5EF4-FFF2-40B4-BE49-F238E27FC236}">
                <a16:creationId xmlns:a16="http://schemas.microsoft.com/office/drawing/2014/main" id="{A1A1EE7F-684A-4472-85BC-D25E89172F75}"/>
              </a:ext>
            </a:extLst>
          </p:cNvPr>
          <p:cNvSpPr txBox="1"/>
          <p:nvPr/>
        </p:nvSpPr>
        <p:spPr>
          <a:xfrm>
            <a:off x="589376" y="6150642"/>
            <a:ext cx="4873315" cy="338554"/>
          </a:xfrm>
          <a:prstGeom prst="rect">
            <a:avLst/>
          </a:prstGeom>
          <a:noFill/>
        </p:spPr>
        <p:txBody>
          <a:bodyPr wrap="square" rtlCol="0">
            <a:spAutoFit/>
          </a:bodyPr>
          <a:lstStyle/>
          <a:p>
            <a:r>
              <a:rPr lang="hu-HU" sz="1600" dirty="0"/>
              <a:t>-  maximum  kiválasztás a könyvek szerzőinek könyvein</a:t>
            </a:r>
          </a:p>
        </p:txBody>
      </p:sp>
    </p:spTree>
    <p:extLst>
      <p:ext uri="{BB962C8B-B14F-4D97-AF65-F5344CB8AC3E}">
        <p14:creationId xmlns:p14="http://schemas.microsoft.com/office/powerpoint/2010/main" val="222148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linds(horizontal)">
                                      <p:cBhvr>
                                        <p:cTn id="12" dur="500"/>
                                        <p:tgtEl>
                                          <p:spTgt spid="5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linds(horizontal)">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blinds(horizontal)">
                                      <p:cBhvr>
                                        <p:cTn id="20" dur="500"/>
                                        <p:tgtEl>
                                          <p:spTgt spid="5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wipe(left)">
                                      <p:cBhvr>
                                        <p:cTn id="24" dur="500"/>
                                        <p:tgtEl>
                                          <p:spTgt spid="54"/>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blinds(horizontal)">
                                      <p:cBhvr>
                                        <p:cTn id="28" dur="500"/>
                                        <p:tgtEl>
                                          <p:spTgt spid="5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linds(horizontal)">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blinds(horizontal)">
                                      <p:cBhvr>
                                        <p:cTn id="36" dur="500"/>
                                        <p:tgtEl>
                                          <p:spTgt spid="6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blinds(horizontal)">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blinds(horizontal)">
                                      <p:cBhvr>
                                        <p:cTn id="46" dur="500"/>
                                        <p:tgtEl>
                                          <p:spTgt spid="66"/>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50" grpId="0" animBg="1"/>
      <p:bldP spid="51" grpId="0" animBg="1"/>
      <p:bldP spid="52" grpId="0" animBg="1"/>
      <p:bldP spid="53" grpId="0" animBg="1"/>
      <p:bldP spid="61" grpId="0" animBg="1"/>
      <p:bldP spid="65" grpId="0"/>
      <p:bldP spid="66" grpId="0"/>
      <p:bldP spid="2" grpId="0"/>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dirty="0"/>
              <a:t>Gregorics Tibor: Objektumelvű programozás</a:t>
            </a:r>
            <a:endParaRPr lang="en-US" dirty="0"/>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5</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Kertészkedés</a:t>
            </a:r>
            <a:endParaRPr lang="en-US" dirty="0"/>
          </a:p>
        </p:txBody>
      </p:sp>
      <p:sp>
        <p:nvSpPr>
          <p:cNvPr id="6" name="Téglalap 5">
            <a:extLst>
              <a:ext uri="{FF2B5EF4-FFF2-40B4-BE49-F238E27FC236}">
                <a16:creationId xmlns:a16="http://schemas.microsoft.com/office/drawing/2014/main" id="{C18C50C8-C40D-4F32-9819-654603D70ED7}"/>
              </a:ext>
            </a:extLst>
          </p:cNvPr>
          <p:cNvSpPr/>
          <p:nvPr/>
        </p:nvSpPr>
        <p:spPr>
          <a:xfrm>
            <a:off x="2939948" y="3105712"/>
            <a:ext cx="3264103" cy="3034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7" name="Line 15">
            <a:extLst>
              <a:ext uri="{FF2B5EF4-FFF2-40B4-BE49-F238E27FC236}">
                <a16:creationId xmlns:a16="http://schemas.microsoft.com/office/drawing/2014/main" id="{45D266C1-6F5E-4234-AC42-355E66E7F85D}"/>
              </a:ext>
            </a:extLst>
          </p:cNvPr>
          <p:cNvSpPr>
            <a:spLocks noChangeShapeType="1"/>
          </p:cNvSpPr>
          <p:nvPr/>
        </p:nvSpPr>
        <p:spPr bwMode="auto">
          <a:xfrm>
            <a:off x="3301008" y="4474557"/>
            <a:ext cx="0" cy="373978"/>
          </a:xfrm>
          <a:prstGeom prst="line">
            <a:avLst/>
          </a:prstGeom>
          <a:noFill/>
          <a:ln w="19050">
            <a:solidFill>
              <a:schemeClr val="tx1"/>
            </a:solidFill>
            <a:round/>
            <a:headEnd/>
            <a:tailEnd/>
          </a:ln>
          <a:effectLst/>
        </p:spPr>
        <p:txBody>
          <a:bodyPr wrap="none" anchor="ctr"/>
          <a:lstStyle/>
          <a:p>
            <a:endParaRPr lang="hu-HU" sz="1633"/>
          </a:p>
        </p:txBody>
      </p:sp>
      <p:sp>
        <p:nvSpPr>
          <p:cNvPr id="8" name="Line 16">
            <a:extLst>
              <a:ext uri="{FF2B5EF4-FFF2-40B4-BE49-F238E27FC236}">
                <a16:creationId xmlns:a16="http://schemas.microsoft.com/office/drawing/2014/main" id="{BD2A95B5-863B-43B1-B45D-AC3C18DDC2CE}"/>
              </a:ext>
            </a:extLst>
          </p:cNvPr>
          <p:cNvSpPr>
            <a:spLocks noChangeShapeType="1"/>
          </p:cNvSpPr>
          <p:nvPr/>
        </p:nvSpPr>
        <p:spPr bwMode="auto">
          <a:xfrm>
            <a:off x="3292585" y="4846534"/>
            <a:ext cx="140440" cy="254549"/>
          </a:xfrm>
          <a:prstGeom prst="line">
            <a:avLst/>
          </a:prstGeom>
          <a:noFill/>
          <a:ln w="19050">
            <a:solidFill>
              <a:schemeClr val="tx1"/>
            </a:solidFill>
            <a:round/>
            <a:headEnd/>
            <a:tailEnd/>
          </a:ln>
          <a:effectLst/>
        </p:spPr>
        <p:txBody>
          <a:bodyPr wrap="none" anchor="ctr"/>
          <a:lstStyle/>
          <a:p>
            <a:endParaRPr lang="hu-HU" sz="1633"/>
          </a:p>
        </p:txBody>
      </p:sp>
      <p:sp>
        <p:nvSpPr>
          <p:cNvPr id="9" name="Line 17">
            <a:extLst>
              <a:ext uri="{FF2B5EF4-FFF2-40B4-BE49-F238E27FC236}">
                <a16:creationId xmlns:a16="http://schemas.microsoft.com/office/drawing/2014/main" id="{B44D0E46-8E66-464B-8A3D-1C4154D6DE59}"/>
              </a:ext>
            </a:extLst>
          </p:cNvPr>
          <p:cNvSpPr>
            <a:spLocks noChangeShapeType="1"/>
          </p:cNvSpPr>
          <p:nvPr/>
        </p:nvSpPr>
        <p:spPr bwMode="auto">
          <a:xfrm flipH="1">
            <a:off x="3158965" y="4846534"/>
            <a:ext cx="142041" cy="254549"/>
          </a:xfrm>
          <a:prstGeom prst="line">
            <a:avLst/>
          </a:prstGeom>
          <a:noFill/>
          <a:ln w="19050">
            <a:solidFill>
              <a:schemeClr val="tx1"/>
            </a:solidFill>
            <a:round/>
            <a:headEnd/>
            <a:tailEnd/>
          </a:ln>
          <a:effectLst/>
        </p:spPr>
        <p:txBody>
          <a:bodyPr wrap="none" anchor="ctr"/>
          <a:lstStyle/>
          <a:p>
            <a:endParaRPr lang="hu-HU" sz="1633"/>
          </a:p>
        </p:txBody>
      </p:sp>
      <p:sp>
        <p:nvSpPr>
          <p:cNvPr id="10" name="Line 18">
            <a:extLst>
              <a:ext uri="{FF2B5EF4-FFF2-40B4-BE49-F238E27FC236}">
                <a16:creationId xmlns:a16="http://schemas.microsoft.com/office/drawing/2014/main" id="{9E7096F0-6370-420F-9022-27153FC3207A}"/>
              </a:ext>
            </a:extLst>
          </p:cNvPr>
          <p:cNvSpPr>
            <a:spLocks noChangeShapeType="1"/>
          </p:cNvSpPr>
          <p:nvPr/>
        </p:nvSpPr>
        <p:spPr bwMode="auto">
          <a:xfrm flipV="1">
            <a:off x="3143531" y="4614777"/>
            <a:ext cx="299520" cy="0"/>
          </a:xfrm>
          <a:prstGeom prst="line">
            <a:avLst/>
          </a:prstGeom>
          <a:noFill/>
          <a:ln w="19050">
            <a:solidFill>
              <a:schemeClr val="tx1"/>
            </a:solidFill>
            <a:round/>
            <a:headEnd/>
            <a:tailEnd/>
          </a:ln>
          <a:effectLst/>
        </p:spPr>
        <p:txBody>
          <a:bodyPr wrap="none" anchor="ctr"/>
          <a:lstStyle/>
          <a:p>
            <a:endParaRPr lang="hu-HU" sz="1633"/>
          </a:p>
        </p:txBody>
      </p:sp>
      <p:sp>
        <p:nvSpPr>
          <p:cNvPr id="11" name="Oval 14">
            <a:extLst>
              <a:ext uri="{FF2B5EF4-FFF2-40B4-BE49-F238E27FC236}">
                <a16:creationId xmlns:a16="http://schemas.microsoft.com/office/drawing/2014/main" id="{91C2AF3A-A2F7-48B4-8FFB-E19054508300}"/>
              </a:ext>
            </a:extLst>
          </p:cNvPr>
          <p:cNvSpPr>
            <a:spLocks noChangeArrowheads="1"/>
          </p:cNvSpPr>
          <p:nvPr/>
        </p:nvSpPr>
        <p:spPr bwMode="auto">
          <a:xfrm>
            <a:off x="3143531" y="4147969"/>
            <a:ext cx="325957" cy="326587"/>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12" name="Szövegdoboz 11">
            <a:extLst>
              <a:ext uri="{FF2B5EF4-FFF2-40B4-BE49-F238E27FC236}">
                <a16:creationId xmlns:a16="http://schemas.microsoft.com/office/drawing/2014/main" id="{18B25FE1-E25E-4374-90E6-53B51B7280B8}"/>
              </a:ext>
            </a:extLst>
          </p:cNvPr>
          <p:cNvSpPr txBox="1"/>
          <p:nvPr/>
        </p:nvSpPr>
        <p:spPr>
          <a:xfrm>
            <a:off x="2939475" y="5097957"/>
            <a:ext cx="701154" cy="307777"/>
          </a:xfrm>
          <a:prstGeom prst="rect">
            <a:avLst/>
          </a:prstGeom>
          <a:noFill/>
        </p:spPr>
        <p:txBody>
          <a:bodyPr wrap="none" rtlCol="0">
            <a:spAutoFit/>
          </a:bodyPr>
          <a:lstStyle/>
          <a:p>
            <a:r>
              <a:rPr lang="hu-HU" sz="1400" dirty="0"/>
              <a:t>kertész</a:t>
            </a:r>
            <a:endParaRPr lang="en-US" sz="1400" dirty="0"/>
          </a:p>
        </p:txBody>
      </p:sp>
      <p:sp>
        <p:nvSpPr>
          <p:cNvPr id="13" name="Ellipszis 12">
            <a:extLst>
              <a:ext uri="{FF2B5EF4-FFF2-40B4-BE49-F238E27FC236}">
                <a16:creationId xmlns:a16="http://schemas.microsoft.com/office/drawing/2014/main" id="{1ED40F2D-AB55-4596-8E7D-B1B9EBEDFA65}"/>
              </a:ext>
            </a:extLst>
          </p:cNvPr>
          <p:cNvSpPr/>
          <p:nvPr/>
        </p:nvSpPr>
        <p:spPr>
          <a:xfrm>
            <a:off x="4152345" y="3301315"/>
            <a:ext cx="1681659" cy="80662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ültetés</a:t>
            </a:r>
            <a:endParaRPr lang="en-US" dirty="0">
              <a:solidFill>
                <a:schemeClr val="tx1"/>
              </a:solidFill>
            </a:endParaRPr>
          </a:p>
        </p:txBody>
      </p:sp>
      <p:cxnSp>
        <p:nvCxnSpPr>
          <p:cNvPr id="14" name="Egyenes összekötő nyíllal 13">
            <a:extLst>
              <a:ext uri="{FF2B5EF4-FFF2-40B4-BE49-F238E27FC236}">
                <a16:creationId xmlns:a16="http://schemas.microsoft.com/office/drawing/2014/main" id="{CCD803C6-F9B8-4E4C-B535-94252C55025D}"/>
              </a:ext>
            </a:extLst>
          </p:cNvPr>
          <p:cNvCxnSpPr>
            <a:cxnSpLocks noChangeShapeType="1"/>
            <a:stCxn id="13" idx="2"/>
            <a:endCxn id="19" idx="3"/>
          </p:cNvCxnSpPr>
          <p:nvPr/>
        </p:nvCxnSpPr>
        <p:spPr bwMode="auto">
          <a:xfrm flipH="1">
            <a:off x="3550683" y="3704626"/>
            <a:ext cx="601662" cy="910395"/>
          </a:xfrm>
          <a:prstGeom prst="straightConnector1">
            <a:avLst/>
          </a:prstGeom>
          <a:noFill/>
          <a:ln w="19050" algn="ctr">
            <a:solidFill>
              <a:schemeClr val="tx1"/>
            </a:solidFill>
            <a:round/>
            <a:headEnd type="none" w="med" len="med"/>
            <a:tailEnd type="none" w="med" len="med"/>
          </a:ln>
        </p:spPr>
      </p:cxnSp>
      <p:sp>
        <p:nvSpPr>
          <p:cNvPr id="19" name="Szövegdoboz 18">
            <a:extLst>
              <a:ext uri="{FF2B5EF4-FFF2-40B4-BE49-F238E27FC236}">
                <a16:creationId xmlns:a16="http://schemas.microsoft.com/office/drawing/2014/main" id="{28AFAEE6-47FF-4551-9831-1C0509186744}"/>
              </a:ext>
            </a:extLst>
          </p:cNvPr>
          <p:cNvSpPr txBox="1"/>
          <p:nvPr/>
        </p:nvSpPr>
        <p:spPr>
          <a:xfrm>
            <a:off x="3313117" y="4430355"/>
            <a:ext cx="237566" cy="369332"/>
          </a:xfrm>
          <a:prstGeom prst="rect">
            <a:avLst/>
          </a:prstGeom>
          <a:noFill/>
        </p:spPr>
        <p:txBody>
          <a:bodyPr wrap="none" rtlCol="0">
            <a:spAutoFit/>
          </a:bodyPr>
          <a:lstStyle/>
          <a:p>
            <a:r>
              <a:rPr lang="hu-HU" dirty="0"/>
              <a:t> </a:t>
            </a:r>
          </a:p>
        </p:txBody>
      </p:sp>
      <p:sp>
        <p:nvSpPr>
          <p:cNvPr id="44" name="Ellipszis 43">
            <a:extLst>
              <a:ext uri="{FF2B5EF4-FFF2-40B4-BE49-F238E27FC236}">
                <a16:creationId xmlns:a16="http://schemas.microsoft.com/office/drawing/2014/main" id="{25FBE0BC-3255-4C5F-B592-317BA4359F65}"/>
              </a:ext>
            </a:extLst>
          </p:cNvPr>
          <p:cNvSpPr/>
          <p:nvPr/>
        </p:nvSpPr>
        <p:spPr>
          <a:xfrm>
            <a:off x="4124365" y="5150572"/>
            <a:ext cx="1681659" cy="80662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aratás</a:t>
            </a:r>
            <a:endParaRPr lang="en-US" dirty="0">
              <a:solidFill>
                <a:schemeClr val="tx1"/>
              </a:solidFill>
            </a:endParaRPr>
          </a:p>
        </p:txBody>
      </p:sp>
      <p:cxnSp>
        <p:nvCxnSpPr>
          <p:cNvPr id="45" name="Egyenes összekötő nyíllal 44">
            <a:extLst>
              <a:ext uri="{FF2B5EF4-FFF2-40B4-BE49-F238E27FC236}">
                <a16:creationId xmlns:a16="http://schemas.microsoft.com/office/drawing/2014/main" id="{876E55DA-CD9B-4CCF-801A-F15F46DD5E2B}"/>
              </a:ext>
            </a:extLst>
          </p:cNvPr>
          <p:cNvCxnSpPr>
            <a:cxnSpLocks noChangeShapeType="1"/>
            <a:stCxn id="44" idx="2"/>
          </p:cNvCxnSpPr>
          <p:nvPr/>
        </p:nvCxnSpPr>
        <p:spPr bwMode="auto">
          <a:xfrm flipH="1" flipV="1">
            <a:off x="3564522" y="4623127"/>
            <a:ext cx="559843" cy="930756"/>
          </a:xfrm>
          <a:prstGeom prst="straightConnector1">
            <a:avLst/>
          </a:prstGeom>
          <a:noFill/>
          <a:ln w="19050" algn="ctr">
            <a:solidFill>
              <a:schemeClr val="tx1"/>
            </a:solidFill>
            <a:round/>
            <a:headEnd type="none" w="med" len="med"/>
            <a:tailEnd type="none" w="med" len="med"/>
          </a:ln>
        </p:spPr>
      </p:cxnSp>
      <p:sp>
        <p:nvSpPr>
          <p:cNvPr id="102" name="Ellipszis 101">
            <a:extLst>
              <a:ext uri="{FF2B5EF4-FFF2-40B4-BE49-F238E27FC236}">
                <a16:creationId xmlns:a16="http://schemas.microsoft.com/office/drawing/2014/main" id="{CF069CE5-3156-4002-AC8D-7B34C8875D49}"/>
              </a:ext>
            </a:extLst>
          </p:cNvPr>
          <p:cNvSpPr/>
          <p:nvPr/>
        </p:nvSpPr>
        <p:spPr>
          <a:xfrm>
            <a:off x="4100925" y="4223930"/>
            <a:ext cx="1681659" cy="80662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hol lehet aratni?</a:t>
            </a:r>
            <a:endParaRPr lang="en-US" dirty="0">
              <a:solidFill>
                <a:schemeClr val="tx1"/>
              </a:solidFill>
            </a:endParaRPr>
          </a:p>
        </p:txBody>
      </p:sp>
      <p:cxnSp>
        <p:nvCxnSpPr>
          <p:cNvPr id="103" name="Egyenes összekötő nyíllal 102">
            <a:extLst>
              <a:ext uri="{FF2B5EF4-FFF2-40B4-BE49-F238E27FC236}">
                <a16:creationId xmlns:a16="http://schemas.microsoft.com/office/drawing/2014/main" id="{18620F0D-05A8-463B-A2C3-1E95CAC50D52}"/>
              </a:ext>
            </a:extLst>
          </p:cNvPr>
          <p:cNvCxnSpPr>
            <a:cxnSpLocks noChangeShapeType="1"/>
            <a:stCxn id="102" idx="2"/>
          </p:cNvCxnSpPr>
          <p:nvPr/>
        </p:nvCxnSpPr>
        <p:spPr bwMode="auto">
          <a:xfrm flipH="1" flipV="1">
            <a:off x="3562791" y="4623127"/>
            <a:ext cx="538134" cy="4114"/>
          </a:xfrm>
          <a:prstGeom prst="straightConnector1">
            <a:avLst/>
          </a:prstGeom>
          <a:noFill/>
          <a:ln w="19050" algn="ctr">
            <a:solidFill>
              <a:schemeClr val="tx1"/>
            </a:solidFill>
            <a:round/>
            <a:headEnd type="none" w="med" len="med"/>
            <a:tailEnd type="none" w="med" len="med"/>
          </a:ln>
        </p:spPr>
      </p:cxnSp>
      <p:sp>
        <p:nvSpPr>
          <p:cNvPr id="43" name="Text Box 103">
            <a:extLst>
              <a:ext uri="{FF2B5EF4-FFF2-40B4-BE49-F238E27FC236}">
                <a16:creationId xmlns:a16="http://schemas.microsoft.com/office/drawing/2014/main" id="{81C1273E-42F6-4102-84F2-B581F0BA1515}"/>
              </a:ext>
            </a:extLst>
          </p:cNvPr>
          <p:cNvSpPr txBox="1">
            <a:spLocks noChangeArrowheads="1"/>
          </p:cNvSpPr>
          <p:nvPr/>
        </p:nvSpPr>
        <p:spPr bwMode="auto">
          <a:xfrm>
            <a:off x="628650" y="996755"/>
            <a:ext cx="7886700" cy="1477328"/>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720"/>
              </a:spcBef>
              <a:spcAft>
                <a:spcPts val="720"/>
              </a:spcAft>
              <a:tabLst>
                <a:tab pos="180340" algn="l"/>
              </a:tabLst>
            </a:pPr>
            <a:r>
              <a:rPr lang="hu-HU" sz="1800" dirty="0">
                <a:effectLst/>
                <a:latin typeface="Calibri" panose="020F0502020204030204" pitchFamily="34" charset="0"/>
                <a:ea typeface="Calibri" panose="020F0502020204030204" pitchFamily="34" charset="0"/>
              </a:rPr>
              <a:t>Egy kertet egy kertész gondoz. A kert parcellákból áll, minden parcellába egyféle növényfajta ültethető. A növényfajták lehetnek haszonnövények, mint burgonya, borsó, paprika; vagy virágok, mint tulipán, szegfű, rózsa. Ismerjük egy növény</a:t>
            </a:r>
            <a:r>
              <a:rPr lang="hu-HU" dirty="0">
                <a:latin typeface="Calibri" panose="020F0502020204030204" pitchFamily="34" charset="0"/>
                <a:ea typeface="Calibri" panose="020F0502020204030204" pitchFamily="34" charset="0"/>
              </a:rPr>
              <a:t> érési idejét, a parcellákba történt ültetés idejét (hónapban). Mely parcellákban fognak beérni haszonnövények egy adott hónapban? (Hol lehet aratni?)</a:t>
            </a:r>
            <a:endParaRPr lang="hu-H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65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linds(horizontal)">
                                      <p:cBhvr>
                                        <p:cTn id="37" dur="500"/>
                                        <p:tgtEl>
                                          <p:spTgt spid="44"/>
                                        </p:tgtEl>
                                      </p:cBhvr>
                                    </p:animEffect>
                                  </p:childTnLst>
                                </p:cTn>
                              </p:par>
                              <p:par>
                                <p:cTn id="38" presetID="3" presetClass="entr" presetSubtype="1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blinds(horizontal)">
                                      <p:cBhvr>
                                        <p:cTn id="40" dur="500"/>
                                        <p:tgtEl>
                                          <p:spTgt spid="4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blinds(horizontal)">
                                      <p:cBhvr>
                                        <p:cTn id="43" dur="500"/>
                                        <p:tgtEl>
                                          <p:spTgt spid="102"/>
                                        </p:tgtEl>
                                      </p:cBhvr>
                                    </p:animEffect>
                                  </p:childTnLst>
                                </p:cTn>
                              </p:par>
                              <p:par>
                                <p:cTn id="44" presetID="3" presetClass="entr" presetSubtype="10" fill="hold"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blinds(horizontal)">
                                      <p:cBhvr>
                                        <p:cTn id="4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animBg="1"/>
      <p:bldP spid="19" grpId="0"/>
      <p:bldP spid="44" grpId="0" animBg="1"/>
      <p:bldP spid="10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6</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Kertészkedés</a:t>
            </a:r>
            <a:endParaRPr lang="en-US" dirty="0"/>
          </a:p>
        </p:txBody>
      </p:sp>
      <p:sp>
        <p:nvSpPr>
          <p:cNvPr id="48" name="Téglalap 47">
            <a:extLst>
              <a:ext uri="{FF2B5EF4-FFF2-40B4-BE49-F238E27FC236}">
                <a16:creationId xmlns:a16="http://schemas.microsoft.com/office/drawing/2014/main" id="{1F40EB31-A71D-4982-9E80-BB7EB89E08CB}"/>
              </a:ext>
            </a:extLst>
          </p:cNvPr>
          <p:cNvSpPr/>
          <p:nvPr/>
        </p:nvSpPr>
        <p:spPr>
          <a:xfrm>
            <a:off x="628649" y="3105712"/>
            <a:ext cx="7886699" cy="3034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9" name="Téglalap 48">
            <a:extLst>
              <a:ext uri="{FF2B5EF4-FFF2-40B4-BE49-F238E27FC236}">
                <a16:creationId xmlns:a16="http://schemas.microsoft.com/office/drawing/2014/main" id="{B8C087C7-A423-4C30-9032-8FECB7B40B55}"/>
              </a:ext>
            </a:extLst>
          </p:cNvPr>
          <p:cNvSpPr/>
          <p:nvPr/>
        </p:nvSpPr>
        <p:spPr>
          <a:xfrm>
            <a:off x="5135223" y="3352419"/>
            <a:ext cx="1086199" cy="383545"/>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:Kertész</a:t>
            </a:r>
          </a:p>
          <a:p>
            <a:endParaRPr lang="hu-HU" dirty="0">
              <a:solidFill>
                <a:schemeClr val="tx1"/>
              </a:solidFill>
              <a:ea typeface="Arial Unicode MS" pitchFamily="34" charset="-128"/>
              <a:cs typeface="Arial Unicode MS" pitchFamily="34" charset="-128"/>
            </a:endParaRPr>
          </a:p>
        </p:txBody>
      </p:sp>
      <p:sp>
        <p:nvSpPr>
          <p:cNvPr id="55" name="Rombusz 54">
            <a:extLst>
              <a:ext uri="{FF2B5EF4-FFF2-40B4-BE49-F238E27FC236}">
                <a16:creationId xmlns:a16="http://schemas.microsoft.com/office/drawing/2014/main" id="{0D96ACDE-C84C-4433-A76D-6FAD7F022AF5}"/>
              </a:ext>
            </a:extLst>
          </p:cNvPr>
          <p:cNvSpPr/>
          <p:nvPr/>
        </p:nvSpPr>
        <p:spPr>
          <a:xfrm rot="10800000">
            <a:off x="2508741" y="3762944"/>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6" name="Téglalap 55">
            <a:extLst>
              <a:ext uri="{FF2B5EF4-FFF2-40B4-BE49-F238E27FC236}">
                <a16:creationId xmlns:a16="http://schemas.microsoft.com/office/drawing/2014/main" id="{9E0E4E1C-6D3D-4096-8A8B-0B6E5BD92D35}"/>
              </a:ext>
            </a:extLst>
          </p:cNvPr>
          <p:cNvSpPr/>
          <p:nvPr/>
        </p:nvSpPr>
        <p:spPr>
          <a:xfrm>
            <a:off x="1850179" y="4867881"/>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Parcella</a:t>
            </a:r>
          </a:p>
          <a:p>
            <a:endParaRPr lang="hu-HU" dirty="0">
              <a:solidFill>
                <a:schemeClr val="tx1"/>
              </a:solidFill>
              <a:ea typeface="Arial Unicode MS" pitchFamily="34" charset="-128"/>
              <a:cs typeface="Arial Unicode MS" pitchFamily="34" charset="-128"/>
            </a:endParaRPr>
          </a:p>
        </p:txBody>
      </p:sp>
      <p:sp>
        <p:nvSpPr>
          <p:cNvPr id="57" name="Téglalap 56">
            <a:extLst>
              <a:ext uri="{FF2B5EF4-FFF2-40B4-BE49-F238E27FC236}">
                <a16:creationId xmlns:a16="http://schemas.microsoft.com/office/drawing/2014/main" id="{CDF9A8DA-D47D-4571-84E9-70ECA7C8EA27}"/>
              </a:ext>
            </a:extLst>
          </p:cNvPr>
          <p:cNvSpPr/>
          <p:nvPr/>
        </p:nvSpPr>
        <p:spPr>
          <a:xfrm>
            <a:off x="2006649" y="5143898"/>
            <a:ext cx="1433806"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tx1"/>
                </a:solidFill>
                <a:ea typeface="Arial Unicode MS" pitchFamily="34" charset="-128"/>
                <a:cs typeface="Arial Unicode MS" pitchFamily="34" charset="-128"/>
              </a:rPr>
              <a:t> </a:t>
            </a:r>
            <a:r>
              <a:rPr lang="hu-HU" b="1" u="sng" dirty="0">
                <a:solidFill>
                  <a:schemeClr val="tx1"/>
                </a:solidFill>
                <a:ea typeface="Arial Unicode MS" pitchFamily="34" charset="-128"/>
                <a:cs typeface="Arial Unicode MS" pitchFamily="34" charset="-128"/>
              </a:rPr>
              <a:t>: Parcella</a:t>
            </a:r>
          </a:p>
        </p:txBody>
      </p:sp>
      <p:cxnSp>
        <p:nvCxnSpPr>
          <p:cNvPr id="58" name="Egyenes összekötő nyíllal 57">
            <a:extLst>
              <a:ext uri="{FF2B5EF4-FFF2-40B4-BE49-F238E27FC236}">
                <a16:creationId xmlns:a16="http://schemas.microsoft.com/office/drawing/2014/main" id="{DE02A3CF-20B5-425E-BD8D-7B57F9BD7E82}"/>
              </a:ext>
            </a:extLst>
          </p:cNvPr>
          <p:cNvCxnSpPr>
            <a:cxnSpLocks/>
            <a:stCxn id="59" idx="2"/>
            <a:endCxn id="56" idx="0"/>
          </p:cNvCxnSpPr>
          <p:nvPr/>
        </p:nvCxnSpPr>
        <p:spPr>
          <a:xfrm>
            <a:off x="2579763" y="3735964"/>
            <a:ext cx="0" cy="1131917"/>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églalap 58">
            <a:extLst>
              <a:ext uri="{FF2B5EF4-FFF2-40B4-BE49-F238E27FC236}">
                <a16:creationId xmlns:a16="http://schemas.microsoft.com/office/drawing/2014/main" id="{4E0BF19C-0A78-45B1-A4FE-DDF34499EDDA}"/>
              </a:ext>
            </a:extLst>
          </p:cNvPr>
          <p:cNvSpPr/>
          <p:nvPr/>
        </p:nvSpPr>
        <p:spPr>
          <a:xfrm>
            <a:off x="1850179" y="3355855"/>
            <a:ext cx="1459168" cy="380109"/>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:Kert</a:t>
            </a:r>
          </a:p>
        </p:txBody>
      </p:sp>
      <p:cxnSp>
        <p:nvCxnSpPr>
          <p:cNvPr id="60" name="Egyenes összekötő nyíllal 59">
            <a:extLst>
              <a:ext uri="{FF2B5EF4-FFF2-40B4-BE49-F238E27FC236}">
                <a16:creationId xmlns:a16="http://schemas.microsoft.com/office/drawing/2014/main" id="{D3E18CD0-475C-4C4E-9FF1-AB3367295D98}"/>
              </a:ext>
            </a:extLst>
          </p:cNvPr>
          <p:cNvCxnSpPr>
            <a:cxnSpLocks/>
            <a:stCxn id="59" idx="3"/>
            <a:endCxn id="49" idx="1"/>
          </p:cNvCxnSpPr>
          <p:nvPr/>
        </p:nvCxnSpPr>
        <p:spPr>
          <a:xfrm flipV="1">
            <a:off x="3309347" y="3544192"/>
            <a:ext cx="1825876" cy="171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églalap 60">
            <a:extLst>
              <a:ext uri="{FF2B5EF4-FFF2-40B4-BE49-F238E27FC236}">
                <a16:creationId xmlns:a16="http://schemas.microsoft.com/office/drawing/2014/main" id="{849715DB-8293-43E8-B32F-DEAE016014D4}"/>
              </a:ext>
            </a:extLst>
          </p:cNvPr>
          <p:cNvSpPr/>
          <p:nvPr/>
        </p:nvSpPr>
        <p:spPr>
          <a:xfrm>
            <a:off x="2155906" y="5389771"/>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tx1"/>
                </a:solidFill>
                <a:ea typeface="Arial Unicode MS" pitchFamily="34" charset="-128"/>
                <a:cs typeface="Arial Unicode MS" pitchFamily="34" charset="-128"/>
              </a:rPr>
              <a:t> </a:t>
            </a:r>
            <a:r>
              <a:rPr lang="hu-HU" b="1" u="sng" dirty="0">
                <a:solidFill>
                  <a:schemeClr val="tx1"/>
                </a:solidFill>
                <a:ea typeface="Arial Unicode MS" pitchFamily="34" charset="-128"/>
                <a:cs typeface="Arial Unicode MS" pitchFamily="34" charset="-128"/>
              </a:rPr>
              <a:t>: Parcella</a:t>
            </a:r>
          </a:p>
        </p:txBody>
      </p:sp>
      <p:sp>
        <p:nvSpPr>
          <p:cNvPr id="75" name="Téglalap 74">
            <a:extLst>
              <a:ext uri="{FF2B5EF4-FFF2-40B4-BE49-F238E27FC236}">
                <a16:creationId xmlns:a16="http://schemas.microsoft.com/office/drawing/2014/main" id="{536F4F86-BB97-4D18-BA2A-E8C46886FB95}"/>
              </a:ext>
            </a:extLst>
          </p:cNvPr>
          <p:cNvSpPr/>
          <p:nvPr/>
        </p:nvSpPr>
        <p:spPr>
          <a:xfrm>
            <a:off x="4896220" y="4866172"/>
            <a:ext cx="2378787" cy="383545"/>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tulipán :</a:t>
            </a:r>
            <a:r>
              <a:rPr lang="hu-HU" b="1" u="sng" dirty="0" err="1">
                <a:solidFill>
                  <a:schemeClr val="tx1"/>
                </a:solidFill>
                <a:ea typeface="Arial Unicode MS" pitchFamily="34" charset="-128"/>
                <a:cs typeface="Arial Unicode MS" pitchFamily="34" charset="-128"/>
              </a:rPr>
              <a:t>NövényFajta</a:t>
            </a:r>
            <a:endParaRPr lang="hu-HU" b="1" u="sng" dirty="0">
              <a:solidFill>
                <a:schemeClr val="tx1"/>
              </a:solidFill>
              <a:ea typeface="Arial Unicode MS" pitchFamily="34" charset="-128"/>
              <a:cs typeface="Arial Unicode MS" pitchFamily="34" charset="-128"/>
            </a:endParaRPr>
          </a:p>
          <a:p>
            <a:endParaRPr lang="hu-HU" dirty="0">
              <a:solidFill>
                <a:schemeClr val="tx1"/>
              </a:solidFill>
              <a:ea typeface="Arial Unicode MS" pitchFamily="34" charset="-128"/>
              <a:cs typeface="Arial Unicode MS" pitchFamily="34" charset="-128"/>
            </a:endParaRPr>
          </a:p>
        </p:txBody>
      </p:sp>
      <p:cxnSp>
        <p:nvCxnSpPr>
          <p:cNvPr id="76" name="Egyenes összekötő nyíllal 75">
            <a:extLst>
              <a:ext uri="{FF2B5EF4-FFF2-40B4-BE49-F238E27FC236}">
                <a16:creationId xmlns:a16="http://schemas.microsoft.com/office/drawing/2014/main" id="{4D2FE6A0-4D70-44D6-8B36-8905F5E0F013}"/>
              </a:ext>
            </a:extLst>
          </p:cNvPr>
          <p:cNvCxnSpPr>
            <a:cxnSpLocks/>
            <a:stCxn id="56" idx="3"/>
            <a:endCxn id="75" idx="1"/>
          </p:cNvCxnSpPr>
          <p:nvPr/>
        </p:nvCxnSpPr>
        <p:spPr>
          <a:xfrm flipV="1">
            <a:off x="3309347" y="5057945"/>
            <a:ext cx="1586873" cy="170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églalap 90">
            <a:extLst>
              <a:ext uri="{FF2B5EF4-FFF2-40B4-BE49-F238E27FC236}">
                <a16:creationId xmlns:a16="http://schemas.microsoft.com/office/drawing/2014/main" id="{E74C29E9-FF32-4880-BA64-23898BD66644}"/>
              </a:ext>
            </a:extLst>
          </p:cNvPr>
          <p:cNvSpPr/>
          <p:nvPr/>
        </p:nvSpPr>
        <p:spPr>
          <a:xfrm>
            <a:off x="5187540" y="5390989"/>
            <a:ext cx="2378786" cy="338553"/>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borsó :</a:t>
            </a:r>
            <a:r>
              <a:rPr lang="hu-HU" b="1" u="sng" dirty="0" err="1">
                <a:solidFill>
                  <a:schemeClr val="tx1"/>
                </a:solidFill>
                <a:ea typeface="Arial Unicode MS" pitchFamily="34" charset="-128"/>
                <a:cs typeface="Arial Unicode MS" pitchFamily="34" charset="-128"/>
              </a:rPr>
              <a:t>NövényFajta</a:t>
            </a:r>
            <a:endParaRPr lang="hu-HU" dirty="0">
              <a:solidFill>
                <a:schemeClr val="tx1"/>
              </a:solidFill>
              <a:ea typeface="Arial Unicode MS" pitchFamily="34" charset="-128"/>
              <a:cs typeface="Arial Unicode MS" pitchFamily="34" charset="-128"/>
            </a:endParaRPr>
          </a:p>
        </p:txBody>
      </p:sp>
      <p:cxnSp>
        <p:nvCxnSpPr>
          <p:cNvPr id="92" name="Egyenes összekötő nyíllal 91">
            <a:extLst>
              <a:ext uri="{FF2B5EF4-FFF2-40B4-BE49-F238E27FC236}">
                <a16:creationId xmlns:a16="http://schemas.microsoft.com/office/drawing/2014/main" id="{EFE8B85C-44DD-4338-AD2D-06C7058A152E}"/>
              </a:ext>
            </a:extLst>
          </p:cNvPr>
          <p:cNvCxnSpPr>
            <a:cxnSpLocks/>
            <a:stCxn id="61" idx="3"/>
            <a:endCxn id="91" idx="1"/>
          </p:cNvCxnSpPr>
          <p:nvPr/>
        </p:nvCxnSpPr>
        <p:spPr>
          <a:xfrm>
            <a:off x="3542729" y="5559048"/>
            <a:ext cx="1644811" cy="121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Box 103">
            <a:extLst>
              <a:ext uri="{FF2B5EF4-FFF2-40B4-BE49-F238E27FC236}">
                <a16:creationId xmlns:a16="http://schemas.microsoft.com/office/drawing/2014/main" id="{A303836C-EC3F-47FD-AC1E-2FEFD1157043}"/>
              </a:ext>
            </a:extLst>
          </p:cNvPr>
          <p:cNvSpPr txBox="1">
            <a:spLocks noChangeArrowheads="1"/>
          </p:cNvSpPr>
          <p:nvPr/>
        </p:nvSpPr>
        <p:spPr bwMode="auto">
          <a:xfrm>
            <a:off x="628650" y="996755"/>
            <a:ext cx="7886700" cy="1477328"/>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720"/>
              </a:spcBef>
              <a:spcAft>
                <a:spcPts val="720"/>
              </a:spcAft>
              <a:tabLst>
                <a:tab pos="180340" algn="l"/>
              </a:tabLst>
            </a:pPr>
            <a:r>
              <a:rPr lang="hu-HU" sz="1800" dirty="0">
                <a:effectLst/>
                <a:latin typeface="Calibri" panose="020F0502020204030204" pitchFamily="34" charset="0"/>
                <a:ea typeface="Calibri" panose="020F0502020204030204" pitchFamily="34" charset="0"/>
              </a:rPr>
              <a:t>Egy </a:t>
            </a:r>
            <a:r>
              <a:rPr lang="hu-HU" sz="1800" dirty="0">
                <a:solidFill>
                  <a:schemeClr val="accent1"/>
                </a:solidFill>
                <a:effectLst/>
                <a:latin typeface="Calibri" panose="020F0502020204030204" pitchFamily="34" charset="0"/>
                <a:ea typeface="Calibri" panose="020F0502020204030204" pitchFamily="34" charset="0"/>
              </a:rPr>
              <a:t>kert</a:t>
            </a:r>
            <a:r>
              <a:rPr lang="hu-HU" sz="1800" dirty="0">
                <a:effectLst/>
                <a:latin typeface="Calibri" panose="020F0502020204030204" pitchFamily="34" charset="0"/>
                <a:ea typeface="Calibri" panose="020F0502020204030204" pitchFamily="34" charset="0"/>
              </a:rPr>
              <a:t>et egy </a:t>
            </a:r>
            <a:r>
              <a:rPr lang="hu-HU" sz="1800" dirty="0">
                <a:solidFill>
                  <a:schemeClr val="accent1"/>
                </a:solidFill>
                <a:effectLst/>
                <a:latin typeface="Calibri" panose="020F0502020204030204" pitchFamily="34" charset="0"/>
                <a:ea typeface="Calibri" panose="020F0502020204030204" pitchFamily="34" charset="0"/>
              </a:rPr>
              <a:t>kertész</a:t>
            </a:r>
            <a:r>
              <a:rPr lang="hu-HU" sz="1800" dirty="0">
                <a:effectLst/>
                <a:latin typeface="Calibri" panose="020F0502020204030204" pitchFamily="34" charset="0"/>
                <a:ea typeface="Calibri" panose="020F0502020204030204" pitchFamily="34" charset="0"/>
              </a:rPr>
              <a:t> gondoz. A kert </a:t>
            </a:r>
            <a:r>
              <a:rPr lang="hu-HU" sz="1800" dirty="0">
                <a:solidFill>
                  <a:schemeClr val="accent1"/>
                </a:solidFill>
                <a:effectLst/>
                <a:latin typeface="Calibri" panose="020F0502020204030204" pitchFamily="34" charset="0"/>
                <a:ea typeface="Calibri" panose="020F0502020204030204" pitchFamily="34" charset="0"/>
              </a:rPr>
              <a:t>parcellák</a:t>
            </a:r>
            <a:r>
              <a:rPr lang="hu-HU" sz="1800" dirty="0">
                <a:effectLst/>
                <a:latin typeface="Calibri" panose="020F0502020204030204" pitchFamily="34" charset="0"/>
                <a:ea typeface="Calibri" panose="020F0502020204030204" pitchFamily="34" charset="0"/>
              </a:rPr>
              <a:t>ból áll, minden parcellába egyféle </a:t>
            </a:r>
            <a:r>
              <a:rPr lang="hu-HU" sz="1800" dirty="0">
                <a:solidFill>
                  <a:schemeClr val="accent1"/>
                </a:solidFill>
                <a:effectLst/>
                <a:latin typeface="Calibri" panose="020F0502020204030204" pitchFamily="34" charset="0"/>
                <a:ea typeface="Calibri" panose="020F0502020204030204" pitchFamily="34" charset="0"/>
              </a:rPr>
              <a:t>növényfajta</a:t>
            </a:r>
            <a:r>
              <a:rPr lang="hu-HU" sz="1800" dirty="0">
                <a:effectLst/>
                <a:latin typeface="Calibri" panose="020F0502020204030204" pitchFamily="34" charset="0"/>
                <a:ea typeface="Calibri" panose="020F0502020204030204" pitchFamily="34" charset="0"/>
              </a:rPr>
              <a:t> ültethető. A növényfajták lehetnek haszonnövények, mint burgonya, borsó, paprika; vagy virágok, mint tulipán, szegfű, rózsa. Ismerjük egy növény</a:t>
            </a:r>
            <a:r>
              <a:rPr lang="hu-HU" dirty="0">
                <a:latin typeface="Calibri" panose="020F0502020204030204" pitchFamily="34" charset="0"/>
                <a:ea typeface="Calibri" panose="020F0502020204030204" pitchFamily="34" charset="0"/>
              </a:rPr>
              <a:t> érési idejét, a parcellákba történt ültetés idejét (hónapban). Mely parcellákban fognak beérni haszonnövények egy adott hónapban? (Hol lehet aratni?)</a:t>
            </a:r>
            <a:endParaRPr lang="hu-HU" sz="1800" dirty="0">
              <a:effectLst/>
              <a:latin typeface="Times New Roman" panose="02020603050405020304" pitchFamily="18" charset="0"/>
              <a:ea typeface="Times New Roman" panose="02020603050405020304" pitchFamily="18" charset="0"/>
            </a:endParaRPr>
          </a:p>
        </p:txBody>
      </p:sp>
      <p:sp>
        <p:nvSpPr>
          <p:cNvPr id="38" name="Felirat: íves vonal 37">
            <a:extLst>
              <a:ext uri="{FF2B5EF4-FFF2-40B4-BE49-F238E27FC236}">
                <a16:creationId xmlns:a16="http://schemas.microsoft.com/office/drawing/2014/main" id="{4B34B9C4-1890-4DA2-B397-65C16B44A62C}"/>
              </a:ext>
            </a:extLst>
          </p:cNvPr>
          <p:cNvSpPr/>
          <p:nvPr/>
        </p:nvSpPr>
        <p:spPr>
          <a:xfrm>
            <a:off x="3103617" y="4230256"/>
            <a:ext cx="1210747" cy="511103"/>
          </a:xfrm>
          <a:prstGeom prst="borderCallout2">
            <a:avLst>
              <a:gd name="adj1" fmla="val 18750"/>
              <a:gd name="adj2" fmla="val 357"/>
              <a:gd name="adj3" fmla="val 18750"/>
              <a:gd name="adj4" fmla="val -16667"/>
              <a:gd name="adj5" fmla="val 118436"/>
              <a:gd name="adj6" fmla="val -25701"/>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adattagok:</a:t>
            </a:r>
          </a:p>
          <a:p>
            <a:r>
              <a:rPr lang="hu-HU" sz="1600" dirty="0">
                <a:solidFill>
                  <a:schemeClr val="tx1"/>
                </a:solidFill>
              </a:rPr>
              <a:t>- ültetési idő</a:t>
            </a:r>
          </a:p>
        </p:txBody>
      </p:sp>
      <p:sp>
        <p:nvSpPr>
          <p:cNvPr id="39" name="Felirat: íves vonal 38">
            <a:extLst>
              <a:ext uri="{FF2B5EF4-FFF2-40B4-BE49-F238E27FC236}">
                <a16:creationId xmlns:a16="http://schemas.microsoft.com/office/drawing/2014/main" id="{15ACE938-9B4F-4457-9C23-D1223B5F56CE}"/>
              </a:ext>
            </a:extLst>
          </p:cNvPr>
          <p:cNvSpPr/>
          <p:nvPr/>
        </p:nvSpPr>
        <p:spPr>
          <a:xfrm>
            <a:off x="5750013" y="4230256"/>
            <a:ext cx="1210747" cy="511103"/>
          </a:xfrm>
          <a:prstGeom prst="borderCallout2">
            <a:avLst>
              <a:gd name="adj1" fmla="val 18750"/>
              <a:gd name="adj2" fmla="val 357"/>
              <a:gd name="adj3" fmla="val 18750"/>
              <a:gd name="adj4" fmla="val -16667"/>
              <a:gd name="adj5" fmla="val 114168"/>
              <a:gd name="adj6" fmla="val -31603"/>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adattagok:</a:t>
            </a:r>
          </a:p>
          <a:p>
            <a:r>
              <a:rPr lang="hu-HU" sz="1600" dirty="0">
                <a:solidFill>
                  <a:schemeClr val="tx1"/>
                </a:solidFill>
              </a:rPr>
              <a:t>- érési idő</a:t>
            </a:r>
          </a:p>
        </p:txBody>
      </p:sp>
    </p:spTree>
    <p:extLst>
      <p:ext uri="{BB962C8B-B14F-4D97-AF65-F5344CB8AC3E}">
        <p14:creationId xmlns:p14="http://schemas.microsoft.com/office/powerpoint/2010/main" val="282231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7</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Kertészkedés</a:t>
            </a:r>
            <a:endParaRPr lang="en-US" dirty="0"/>
          </a:p>
        </p:txBody>
      </p:sp>
      <p:sp>
        <p:nvSpPr>
          <p:cNvPr id="48" name="Téglalap 47">
            <a:extLst>
              <a:ext uri="{FF2B5EF4-FFF2-40B4-BE49-F238E27FC236}">
                <a16:creationId xmlns:a16="http://schemas.microsoft.com/office/drawing/2014/main" id="{1F40EB31-A71D-4982-9E80-BB7EB89E08CB}"/>
              </a:ext>
            </a:extLst>
          </p:cNvPr>
          <p:cNvSpPr/>
          <p:nvPr/>
        </p:nvSpPr>
        <p:spPr>
          <a:xfrm>
            <a:off x="628649" y="2703007"/>
            <a:ext cx="7886699" cy="36533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9" name="Téglalap 48">
            <a:extLst>
              <a:ext uri="{FF2B5EF4-FFF2-40B4-BE49-F238E27FC236}">
                <a16:creationId xmlns:a16="http://schemas.microsoft.com/office/drawing/2014/main" id="{B8C087C7-A423-4C30-9032-8FECB7B40B55}"/>
              </a:ext>
            </a:extLst>
          </p:cNvPr>
          <p:cNvSpPr/>
          <p:nvPr/>
        </p:nvSpPr>
        <p:spPr>
          <a:xfrm>
            <a:off x="5135223" y="3720998"/>
            <a:ext cx="1086199" cy="376705"/>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:Kertész</a:t>
            </a:r>
          </a:p>
          <a:p>
            <a:endParaRPr lang="hu-HU" dirty="0">
              <a:solidFill>
                <a:schemeClr val="tx1"/>
              </a:solidFill>
              <a:ea typeface="Arial Unicode MS" pitchFamily="34" charset="-128"/>
              <a:cs typeface="Arial Unicode MS" pitchFamily="34" charset="-128"/>
            </a:endParaRPr>
          </a:p>
        </p:txBody>
      </p:sp>
      <p:sp>
        <p:nvSpPr>
          <p:cNvPr id="55" name="Rombusz 54">
            <a:extLst>
              <a:ext uri="{FF2B5EF4-FFF2-40B4-BE49-F238E27FC236}">
                <a16:creationId xmlns:a16="http://schemas.microsoft.com/office/drawing/2014/main" id="{0D96ACDE-C84C-4433-A76D-6FAD7F022AF5}"/>
              </a:ext>
            </a:extLst>
          </p:cNvPr>
          <p:cNvSpPr/>
          <p:nvPr/>
        </p:nvSpPr>
        <p:spPr>
          <a:xfrm rot="10800000">
            <a:off x="2508741" y="4124683"/>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6" name="Téglalap 55">
            <a:extLst>
              <a:ext uri="{FF2B5EF4-FFF2-40B4-BE49-F238E27FC236}">
                <a16:creationId xmlns:a16="http://schemas.microsoft.com/office/drawing/2014/main" id="{9E0E4E1C-6D3D-4096-8A8B-0B6E5BD92D35}"/>
              </a:ext>
            </a:extLst>
          </p:cNvPr>
          <p:cNvSpPr/>
          <p:nvPr/>
        </p:nvSpPr>
        <p:spPr>
          <a:xfrm>
            <a:off x="1850179" y="5229620"/>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Parcella</a:t>
            </a:r>
          </a:p>
          <a:p>
            <a:endParaRPr lang="hu-HU" dirty="0">
              <a:solidFill>
                <a:schemeClr val="tx1"/>
              </a:solidFill>
              <a:ea typeface="Arial Unicode MS" pitchFamily="34" charset="-128"/>
              <a:cs typeface="Arial Unicode MS" pitchFamily="34" charset="-128"/>
            </a:endParaRPr>
          </a:p>
        </p:txBody>
      </p:sp>
      <p:sp>
        <p:nvSpPr>
          <p:cNvPr id="57" name="Téglalap 56">
            <a:extLst>
              <a:ext uri="{FF2B5EF4-FFF2-40B4-BE49-F238E27FC236}">
                <a16:creationId xmlns:a16="http://schemas.microsoft.com/office/drawing/2014/main" id="{CDF9A8DA-D47D-4571-84E9-70ECA7C8EA27}"/>
              </a:ext>
            </a:extLst>
          </p:cNvPr>
          <p:cNvSpPr/>
          <p:nvPr/>
        </p:nvSpPr>
        <p:spPr>
          <a:xfrm>
            <a:off x="2006649" y="5505637"/>
            <a:ext cx="1433806"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tx1"/>
                </a:solidFill>
                <a:ea typeface="Arial Unicode MS" pitchFamily="34" charset="-128"/>
                <a:cs typeface="Arial Unicode MS" pitchFamily="34" charset="-128"/>
              </a:rPr>
              <a:t> </a:t>
            </a:r>
            <a:r>
              <a:rPr lang="hu-HU" b="1" u="sng" dirty="0">
                <a:solidFill>
                  <a:schemeClr val="tx1"/>
                </a:solidFill>
                <a:ea typeface="Arial Unicode MS" pitchFamily="34" charset="-128"/>
                <a:cs typeface="Arial Unicode MS" pitchFamily="34" charset="-128"/>
              </a:rPr>
              <a:t>: Parcella</a:t>
            </a:r>
          </a:p>
        </p:txBody>
      </p:sp>
      <p:cxnSp>
        <p:nvCxnSpPr>
          <p:cNvPr id="58" name="Egyenes összekötő nyíllal 57">
            <a:extLst>
              <a:ext uri="{FF2B5EF4-FFF2-40B4-BE49-F238E27FC236}">
                <a16:creationId xmlns:a16="http://schemas.microsoft.com/office/drawing/2014/main" id="{DE02A3CF-20B5-425E-BD8D-7B57F9BD7E82}"/>
              </a:ext>
            </a:extLst>
          </p:cNvPr>
          <p:cNvCxnSpPr>
            <a:cxnSpLocks/>
            <a:stCxn id="59" idx="2"/>
            <a:endCxn id="56" idx="0"/>
          </p:cNvCxnSpPr>
          <p:nvPr/>
        </p:nvCxnSpPr>
        <p:spPr>
          <a:xfrm>
            <a:off x="2579763" y="4097703"/>
            <a:ext cx="0" cy="1131917"/>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églalap 58">
            <a:extLst>
              <a:ext uri="{FF2B5EF4-FFF2-40B4-BE49-F238E27FC236}">
                <a16:creationId xmlns:a16="http://schemas.microsoft.com/office/drawing/2014/main" id="{4E0BF19C-0A78-45B1-A4FE-DDF34499EDDA}"/>
              </a:ext>
            </a:extLst>
          </p:cNvPr>
          <p:cNvSpPr/>
          <p:nvPr/>
        </p:nvSpPr>
        <p:spPr>
          <a:xfrm>
            <a:off x="1850179" y="3724373"/>
            <a:ext cx="1459168" cy="373330"/>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:Kert</a:t>
            </a:r>
          </a:p>
        </p:txBody>
      </p:sp>
      <p:cxnSp>
        <p:nvCxnSpPr>
          <p:cNvPr id="60" name="Egyenes összekötő nyíllal 59">
            <a:extLst>
              <a:ext uri="{FF2B5EF4-FFF2-40B4-BE49-F238E27FC236}">
                <a16:creationId xmlns:a16="http://schemas.microsoft.com/office/drawing/2014/main" id="{D3E18CD0-475C-4C4E-9FF1-AB3367295D98}"/>
              </a:ext>
            </a:extLst>
          </p:cNvPr>
          <p:cNvCxnSpPr>
            <a:cxnSpLocks/>
            <a:stCxn id="59" idx="3"/>
            <a:endCxn id="49" idx="1"/>
          </p:cNvCxnSpPr>
          <p:nvPr/>
        </p:nvCxnSpPr>
        <p:spPr>
          <a:xfrm flipV="1">
            <a:off x="3309347" y="3909351"/>
            <a:ext cx="1825876" cy="1687"/>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Téglalap 60">
            <a:extLst>
              <a:ext uri="{FF2B5EF4-FFF2-40B4-BE49-F238E27FC236}">
                <a16:creationId xmlns:a16="http://schemas.microsoft.com/office/drawing/2014/main" id="{849715DB-8293-43E8-B32F-DEAE016014D4}"/>
              </a:ext>
            </a:extLst>
          </p:cNvPr>
          <p:cNvSpPr/>
          <p:nvPr/>
        </p:nvSpPr>
        <p:spPr>
          <a:xfrm>
            <a:off x="2155906" y="5751510"/>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tx1"/>
                </a:solidFill>
                <a:ea typeface="Arial Unicode MS" pitchFamily="34" charset="-128"/>
                <a:cs typeface="Arial Unicode MS" pitchFamily="34" charset="-128"/>
              </a:rPr>
              <a:t> </a:t>
            </a:r>
            <a:r>
              <a:rPr lang="hu-HU" b="1" u="sng" dirty="0">
                <a:solidFill>
                  <a:schemeClr val="tx1"/>
                </a:solidFill>
                <a:ea typeface="Arial Unicode MS" pitchFamily="34" charset="-128"/>
                <a:cs typeface="Arial Unicode MS" pitchFamily="34" charset="-128"/>
              </a:rPr>
              <a:t>: Parcella</a:t>
            </a:r>
          </a:p>
        </p:txBody>
      </p:sp>
      <p:sp>
        <p:nvSpPr>
          <p:cNvPr id="75" name="Téglalap 74">
            <a:extLst>
              <a:ext uri="{FF2B5EF4-FFF2-40B4-BE49-F238E27FC236}">
                <a16:creationId xmlns:a16="http://schemas.microsoft.com/office/drawing/2014/main" id="{536F4F86-BB97-4D18-BA2A-E8C46886FB95}"/>
              </a:ext>
            </a:extLst>
          </p:cNvPr>
          <p:cNvSpPr/>
          <p:nvPr/>
        </p:nvSpPr>
        <p:spPr>
          <a:xfrm>
            <a:off x="4896220" y="5227911"/>
            <a:ext cx="2378787" cy="383545"/>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tulipán :</a:t>
            </a:r>
            <a:r>
              <a:rPr lang="hu-HU" b="1" u="sng" dirty="0" err="1">
                <a:solidFill>
                  <a:schemeClr val="tx1"/>
                </a:solidFill>
                <a:ea typeface="Arial Unicode MS" pitchFamily="34" charset="-128"/>
                <a:cs typeface="Arial Unicode MS" pitchFamily="34" charset="-128"/>
              </a:rPr>
              <a:t>NövényFajta</a:t>
            </a:r>
            <a:endParaRPr lang="hu-HU" b="1" u="sng" dirty="0">
              <a:solidFill>
                <a:schemeClr val="tx1"/>
              </a:solidFill>
              <a:ea typeface="Arial Unicode MS" pitchFamily="34" charset="-128"/>
              <a:cs typeface="Arial Unicode MS" pitchFamily="34" charset="-128"/>
            </a:endParaRPr>
          </a:p>
          <a:p>
            <a:endParaRPr lang="hu-HU" dirty="0">
              <a:solidFill>
                <a:schemeClr val="tx1"/>
              </a:solidFill>
              <a:ea typeface="Arial Unicode MS" pitchFamily="34" charset="-128"/>
              <a:cs typeface="Arial Unicode MS" pitchFamily="34" charset="-128"/>
            </a:endParaRPr>
          </a:p>
        </p:txBody>
      </p:sp>
      <p:cxnSp>
        <p:nvCxnSpPr>
          <p:cNvPr id="76" name="Egyenes összekötő nyíllal 75">
            <a:extLst>
              <a:ext uri="{FF2B5EF4-FFF2-40B4-BE49-F238E27FC236}">
                <a16:creationId xmlns:a16="http://schemas.microsoft.com/office/drawing/2014/main" id="{4D2FE6A0-4D70-44D6-8B36-8905F5E0F013}"/>
              </a:ext>
            </a:extLst>
          </p:cNvPr>
          <p:cNvCxnSpPr>
            <a:cxnSpLocks/>
            <a:stCxn id="56" idx="3"/>
            <a:endCxn id="75" idx="1"/>
          </p:cNvCxnSpPr>
          <p:nvPr/>
        </p:nvCxnSpPr>
        <p:spPr>
          <a:xfrm flipV="1">
            <a:off x="3309347" y="5419684"/>
            <a:ext cx="1586873" cy="170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Téglalap 90">
            <a:extLst>
              <a:ext uri="{FF2B5EF4-FFF2-40B4-BE49-F238E27FC236}">
                <a16:creationId xmlns:a16="http://schemas.microsoft.com/office/drawing/2014/main" id="{E74C29E9-FF32-4880-BA64-23898BD66644}"/>
              </a:ext>
            </a:extLst>
          </p:cNvPr>
          <p:cNvSpPr/>
          <p:nvPr/>
        </p:nvSpPr>
        <p:spPr>
          <a:xfrm>
            <a:off x="5187540" y="5752728"/>
            <a:ext cx="2378786" cy="338553"/>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borsó :</a:t>
            </a:r>
            <a:r>
              <a:rPr lang="hu-HU" b="1" u="sng" dirty="0" err="1">
                <a:solidFill>
                  <a:schemeClr val="tx1"/>
                </a:solidFill>
                <a:ea typeface="Arial Unicode MS" pitchFamily="34" charset="-128"/>
                <a:cs typeface="Arial Unicode MS" pitchFamily="34" charset="-128"/>
              </a:rPr>
              <a:t>NövényFajta</a:t>
            </a:r>
            <a:endParaRPr lang="hu-HU" dirty="0">
              <a:solidFill>
                <a:schemeClr val="tx1"/>
              </a:solidFill>
              <a:ea typeface="Arial Unicode MS" pitchFamily="34" charset="-128"/>
              <a:cs typeface="Arial Unicode MS" pitchFamily="34" charset="-128"/>
            </a:endParaRPr>
          </a:p>
        </p:txBody>
      </p:sp>
      <p:cxnSp>
        <p:nvCxnSpPr>
          <p:cNvPr id="92" name="Egyenes összekötő nyíllal 91">
            <a:extLst>
              <a:ext uri="{FF2B5EF4-FFF2-40B4-BE49-F238E27FC236}">
                <a16:creationId xmlns:a16="http://schemas.microsoft.com/office/drawing/2014/main" id="{EFE8B85C-44DD-4338-AD2D-06C7058A152E}"/>
              </a:ext>
            </a:extLst>
          </p:cNvPr>
          <p:cNvCxnSpPr>
            <a:cxnSpLocks/>
            <a:stCxn id="61" idx="3"/>
            <a:endCxn id="91" idx="1"/>
          </p:cNvCxnSpPr>
          <p:nvPr/>
        </p:nvCxnSpPr>
        <p:spPr>
          <a:xfrm>
            <a:off x="3542729" y="5920787"/>
            <a:ext cx="1644811" cy="1218"/>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 Box 103">
            <a:extLst>
              <a:ext uri="{FF2B5EF4-FFF2-40B4-BE49-F238E27FC236}">
                <a16:creationId xmlns:a16="http://schemas.microsoft.com/office/drawing/2014/main" id="{A303836C-EC3F-47FD-AC1E-2FEFD1157043}"/>
              </a:ext>
            </a:extLst>
          </p:cNvPr>
          <p:cNvSpPr txBox="1">
            <a:spLocks noChangeArrowheads="1"/>
          </p:cNvSpPr>
          <p:nvPr/>
        </p:nvSpPr>
        <p:spPr bwMode="auto">
          <a:xfrm>
            <a:off x="628650" y="996755"/>
            <a:ext cx="7886700" cy="1477328"/>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720"/>
              </a:spcBef>
              <a:spcAft>
                <a:spcPts val="720"/>
              </a:spcAft>
              <a:tabLst>
                <a:tab pos="180340" algn="l"/>
              </a:tabLst>
            </a:pPr>
            <a:r>
              <a:rPr lang="hu-HU" sz="1800" dirty="0">
                <a:effectLst/>
                <a:latin typeface="Calibri" panose="020F0502020204030204" pitchFamily="34" charset="0"/>
                <a:ea typeface="Calibri" panose="020F0502020204030204" pitchFamily="34" charset="0"/>
              </a:rPr>
              <a:t>Egy kertet egy kertész gondoz. A kert parcellákból áll, minden parcellába egyféle növényfajta </a:t>
            </a:r>
            <a:r>
              <a:rPr lang="hu-HU" sz="1800" dirty="0">
                <a:solidFill>
                  <a:srgbClr val="C00000"/>
                </a:solidFill>
                <a:effectLst/>
                <a:latin typeface="Calibri" panose="020F0502020204030204" pitchFamily="34" charset="0"/>
                <a:ea typeface="Calibri" panose="020F0502020204030204" pitchFamily="34" charset="0"/>
              </a:rPr>
              <a:t>ültet</a:t>
            </a:r>
            <a:r>
              <a:rPr lang="hu-HU" sz="1800" dirty="0">
                <a:effectLst/>
                <a:latin typeface="Calibri" panose="020F0502020204030204" pitchFamily="34" charset="0"/>
                <a:ea typeface="Calibri" panose="020F0502020204030204" pitchFamily="34" charset="0"/>
              </a:rPr>
              <a:t>hető. A növényfajták lehetnek haszonnövények, mint burgonya, borsó, paprika; vagy virágok, mint tulipán, szegfű, rózsa. Ismerjük egy növény</a:t>
            </a:r>
            <a:r>
              <a:rPr lang="hu-HU" dirty="0">
                <a:latin typeface="Calibri" panose="020F0502020204030204" pitchFamily="34" charset="0"/>
                <a:ea typeface="Calibri" panose="020F0502020204030204" pitchFamily="34" charset="0"/>
              </a:rPr>
              <a:t> érési idejét, a parcellákba történt ültetés idejét (hónapban). Mely parcellákban fognak </a:t>
            </a:r>
            <a:r>
              <a:rPr lang="hu-HU" dirty="0">
                <a:solidFill>
                  <a:srgbClr val="C00000"/>
                </a:solidFill>
                <a:latin typeface="Calibri" panose="020F0502020204030204" pitchFamily="34" charset="0"/>
                <a:ea typeface="Calibri" panose="020F0502020204030204" pitchFamily="34" charset="0"/>
              </a:rPr>
              <a:t>beér</a:t>
            </a:r>
            <a:r>
              <a:rPr lang="hu-HU" dirty="0">
                <a:latin typeface="Calibri" panose="020F0502020204030204" pitchFamily="34" charset="0"/>
                <a:ea typeface="Calibri" panose="020F0502020204030204" pitchFamily="34" charset="0"/>
              </a:rPr>
              <a:t>ni haszonnövények egy adott hónapban? (Hol lehet </a:t>
            </a:r>
            <a:r>
              <a:rPr lang="hu-HU" dirty="0">
                <a:solidFill>
                  <a:srgbClr val="C00000"/>
                </a:solidFill>
                <a:latin typeface="Calibri" panose="020F0502020204030204" pitchFamily="34" charset="0"/>
                <a:ea typeface="Calibri" panose="020F0502020204030204" pitchFamily="34" charset="0"/>
              </a:rPr>
              <a:t>arat</a:t>
            </a:r>
            <a:r>
              <a:rPr lang="hu-HU" dirty="0">
                <a:latin typeface="Calibri" panose="020F0502020204030204" pitchFamily="34" charset="0"/>
                <a:ea typeface="Calibri" panose="020F0502020204030204" pitchFamily="34" charset="0"/>
              </a:rPr>
              <a:t>ni?)</a:t>
            </a:r>
            <a:endParaRPr lang="hu-HU" sz="1800" dirty="0">
              <a:effectLst/>
              <a:latin typeface="Times New Roman" panose="02020603050405020304" pitchFamily="18" charset="0"/>
              <a:ea typeface="Times New Roman" panose="02020603050405020304" pitchFamily="18" charset="0"/>
            </a:endParaRPr>
          </a:p>
        </p:txBody>
      </p:sp>
      <p:sp>
        <p:nvSpPr>
          <p:cNvPr id="38" name="Felirat: íves vonal 37">
            <a:extLst>
              <a:ext uri="{FF2B5EF4-FFF2-40B4-BE49-F238E27FC236}">
                <a16:creationId xmlns:a16="http://schemas.microsoft.com/office/drawing/2014/main" id="{4B34B9C4-1890-4DA2-B397-65C16B44A62C}"/>
              </a:ext>
            </a:extLst>
          </p:cNvPr>
          <p:cNvSpPr/>
          <p:nvPr/>
        </p:nvSpPr>
        <p:spPr>
          <a:xfrm>
            <a:off x="3103617" y="4591995"/>
            <a:ext cx="1210747" cy="511103"/>
          </a:xfrm>
          <a:prstGeom prst="borderCallout2">
            <a:avLst>
              <a:gd name="adj1" fmla="val 18750"/>
              <a:gd name="adj2" fmla="val 357"/>
              <a:gd name="adj3" fmla="val 18750"/>
              <a:gd name="adj4" fmla="val -16667"/>
              <a:gd name="adj5" fmla="val 118436"/>
              <a:gd name="adj6" fmla="val -25701"/>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adattagok:</a:t>
            </a:r>
          </a:p>
          <a:p>
            <a:r>
              <a:rPr lang="hu-HU" sz="1600" dirty="0">
                <a:solidFill>
                  <a:schemeClr val="tx1"/>
                </a:solidFill>
              </a:rPr>
              <a:t>- ültetési idő</a:t>
            </a:r>
          </a:p>
        </p:txBody>
      </p:sp>
      <p:sp>
        <p:nvSpPr>
          <p:cNvPr id="39" name="Felirat: íves vonal 38">
            <a:extLst>
              <a:ext uri="{FF2B5EF4-FFF2-40B4-BE49-F238E27FC236}">
                <a16:creationId xmlns:a16="http://schemas.microsoft.com/office/drawing/2014/main" id="{15ACE938-9B4F-4457-9C23-D1223B5F56CE}"/>
              </a:ext>
            </a:extLst>
          </p:cNvPr>
          <p:cNvSpPr/>
          <p:nvPr/>
        </p:nvSpPr>
        <p:spPr>
          <a:xfrm>
            <a:off x="5750013" y="4591995"/>
            <a:ext cx="1210747" cy="511103"/>
          </a:xfrm>
          <a:prstGeom prst="borderCallout2">
            <a:avLst>
              <a:gd name="adj1" fmla="val 18750"/>
              <a:gd name="adj2" fmla="val 357"/>
              <a:gd name="adj3" fmla="val 18750"/>
              <a:gd name="adj4" fmla="val -16667"/>
              <a:gd name="adj5" fmla="val 114168"/>
              <a:gd name="adj6" fmla="val -31603"/>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adattagok:</a:t>
            </a:r>
          </a:p>
          <a:p>
            <a:r>
              <a:rPr lang="hu-HU" sz="1600" dirty="0">
                <a:solidFill>
                  <a:schemeClr val="tx1"/>
                </a:solidFill>
              </a:rPr>
              <a:t>- érési idő</a:t>
            </a:r>
          </a:p>
        </p:txBody>
      </p:sp>
      <p:sp>
        <p:nvSpPr>
          <p:cNvPr id="21" name="Szövegdoboz 20">
            <a:extLst>
              <a:ext uri="{FF2B5EF4-FFF2-40B4-BE49-F238E27FC236}">
                <a16:creationId xmlns:a16="http://schemas.microsoft.com/office/drawing/2014/main" id="{102F381E-664D-4237-AB36-F5516EE0ECA3}"/>
              </a:ext>
            </a:extLst>
          </p:cNvPr>
          <p:cNvSpPr txBox="1"/>
          <p:nvPr/>
        </p:nvSpPr>
        <p:spPr>
          <a:xfrm>
            <a:off x="3928905" y="2797668"/>
            <a:ext cx="1815039" cy="923330"/>
          </a:xfrm>
          <a:prstGeom prst="rect">
            <a:avLst/>
          </a:prstGeom>
          <a:noFill/>
        </p:spPr>
        <p:txBody>
          <a:bodyPr wrap="square" rtlCol="0">
            <a:spAutoFit/>
          </a:bodyPr>
          <a:lstStyle/>
          <a:p>
            <a:r>
              <a:rPr lang="hu-HU" dirty="0"/>
              <a:t>Ültet(hol, mit)</a:t>
            </a:r>
          </a:p>
          <a:p>
            <a:r>
              <a:rPr lang="hu-HU" dirty="0"/>
              <a:t>Aratható(hónap)</a:t>
            </a:r>
          </a:p>
          <a:p>
            <a:r>
              <a:rPr lang="hu-HU" dirty="0"/>
              <a:t>Arat(hol)</a:t>
            </a:r>
          </a:p>
        </p:txBody>
      </p:sp>
      <p:cxnSp>
        <p:nvCxnSpPr>
          <p:cNvPr id="22" name="Egyenes összekötő nyíllal 21">
            <a:extLst>
              <a:ext uri="{FF2B5EF4-FFF2-40B4-BE49-F238E27FC236}">
                <a16:creationId xmlns:a16="http://schemas.microsoft.com/office/drawing/2014/main" id="{CF2FDEE3-D024-4EE1-8971-5447E4C75BA8}"/>
              </a:ext>
            </a:extLst>
          </p:cNvPr>
          <p:cNvCxnSpPr>
            <a:cxnSpLocks/>
          </p:cNvCxnSpPr>
          <p:nvPr/>
        </p:nvCxnSpPr>
        <p:spPr>
          <a:xfrm flipH="1">
            <a:off x="3928905" y="3796474"/>
            <a:ext cx="597597" cy="0"/>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5" name="Egyenes összekötő nyíllal 24">
            <a:extLst>
              <a:ext uri="{FF2B5EF4-FFF2-40B4-BE49-F238E27FC236}">
                <a16:creationId xmlns:a16="http://schemas.microsoft.com/office/drawing/2014/main" id="{5901D935-19EA-4156-B873-D29DC6990EDC}"/>
              </a:ext>
            </a:extLst>
          </p:cNvPr>
          <p:cNvCxnSpPr>
            <a:cxnSpLocks/>
          </p:cNvCxnSpPr>
          <p:nvPr/>
        </p:nvCxnSpPr>
        <p:spPr>
          <a:xfrm>
            <a:off x="2452328" y="4413704"/>
            <a:ext cx="0" cy="436609"/>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6" name="Szövegdoboz 25">
            <a:extLst>
              <a:ext uri="{FF2B5EF4-FFF2-40B4-BE49-F238E27FC236}">
                <a16:creationId xmlns:a16="http://schemas.microsoft.com/office/drawing/2014/main" id="{F0684B4D-D9F4-4226-998F-1761F37DC3D0}"/>
              </a:ext>
            </a:extLst>
          </p:cNvPr>
          <p:cNvSpPr txBox="1"/>
          <p:nvPr/>
        </p:nvSpPr>
        <p:spPr>
          <a:xfrm>
            <a:off x="954152" y="4159670"/>
            <a:ext cx="1695964" cy="923330"/>
          </a:xfrm>
          <a:prstGeom prst="rect">
            <a:avLst/>
          </a:prstGeom>
          <a:noFill/>
        </p:spPr>
        <p:txBody>
          <a:bodyPr wrap="square" rtlCol="0">
            <a:spAutoFit/>
          </a:bodyPr>
          <a:lstStyle/>
          <a:p>
            <a:r>
              <a:rPr lang="hu-HU" dirty="0"/>
              <a:t>Ültet(mit)</a:t>
            </a:r>
          </a:p>
          <a:p>
            <a:r>
              <a:rPr lang="hu-HU" dirty="0"/>
              <a:t>Beérik(hónap)</a:t>
            </a:r>
          </a:p>
          <a:p>
            <a:r>
              <a:rPr lang="hu-HU" dirty="0"/>
              <a:t>Arat(hol)</a:t>
            </a:r>
          </a:p>
        </p:txBody>
      </p:sp>
      <p:sp>
        <p:nvSpPr>
          <p:cNvPr id="27" name="Text Box 13">
            <a:extLst>
              <a:ext uri="{FF2B5EF4-FFF2-40B4-BE49-F238E27FC236}">
                <a16:creationId xmlns:a16="http://schemas.microsoft.com/office/drawing/2014/main" id="{5EA43250-B52D-438C-92C8-F95A01F5B001}"/>
              </a:ext>
            </a:extLst>
          </p:cNvPr>
          <p:cNvSpPr txBox="1">
            <a:spLocks noChangeArrowheads="1"/>
          </p:cNvSpPr>
          <p:nvPr/>
        </p:nvSpPr>
        <p:spPr bwMode="auto">
          <a:xfrm>
            <a:off x="3465817" y="5414861"/>
            <a:ext cx="1411540" cy="923330"/>
          </a:xfrm>
          <a:prstGeom prst="rect">
            <a:avLst/>
          </a:prstGeom>
          <a:noFill/>
          <a:ln w="19050">
            <a:noFill/>
            <a:miter lim="800000"/>
            <a:headEnd/>
            <a:tailEnd/>
          </a:ln>
          <a:effectLst/>
        </p:spPr>
        <p:txBody>
          <a:bodyPr wrap="none">
            <a:spAutoFit/>
          </a:bodyPr>
          <a:lstStyle/>
          <a:p>
            <a:r>
              <a:rPr lang="hu-HU" dirty="0" err="1">
                <a:ea typeface="Arial Unicode MS" pitchFamily="34" charset="-128"/>
                <a:cs typeface="Arial Unicode MS" pitchFamily="34" charset="-128"/>
              </a:rPr>
              <a:t>GetÉrésiIdő</a:t>
            </a:r>
            <a:r>
              <a:rPr lang="hu-HU" dirty="0">
                <a:ea typeface="Arial Unicode MS" pitchFamily="34" charset="-128"/>
                <a:cs typeface="Arial Unicode MS" pitchFamily="34" charset="-128"/>
              </a:rPr>
              <a:t>()</a:t>
            </a:r>
          </a:p>
          <a:p>
            <a:endParaRPr lang="hu-HU" dirty="0">
              <a:ea typeface="Arial Unicode MS" pitchFamily="34" charset="-128"/>
              <a:cs typeface="Arial Unicode MS" pitchFamily="34" charset="-128"/>
            </a:endParaRPr>
          </a:p>
          <a:p>
            <a:r>
              <a:rPr lang="hu-HU" dirty="0">
                <a:ea typeface="Arial Unicode MS" pitchFamily="34" charset="-128"/>
                <a:cs typeface="Arial Unicode MS" pitchFamily="34" charset="-128"/>
              </a:rPr>
              <a:t>    </a:t>
            </a:r>
            <a:r>
              <a:rPr lang="hu-HU" dirty="0" err="1">
                <a:ea typeface="Arial Unicode MS" pitchFamily="34" charset="-128"/>
                <a:cs typeface="Arial Unicode MS" pitchFamily="34" charset="-128"/>
              </a:rPr>
              <a:t>IsHaszon</a:t>
            </a:r>
            <a:r>
              <a:rPr lang="hu-HU" dirty="0">
                <a:ea typeface="Arial Unicode MS" pitchFamily="34" charset="-128"/>
                <a:cs typeface="Arial Unicode MS" pitchFamily="34" charset="-128"/>
              </a:rPr>
              <a:t>()</a:t>
            </a:r>
          </a:p>
        </p:txBody>
      </p:sp>
      <p:cxnSp>
        <p:nvCxnSpPr>
          <p:cNvPr id="28" name="Egyenes összekötő nyíllal 27">
            <a:extLst>
              <a:ext uri="{FF2B5EF4-FFF2-40B4-BE49-F238E27FC236}">
                <a16:creationId xmlns:a16="http://schemas.microsoft.com/office/drawing/2014/main" id="{B6A96192-FE1F-4EE6-A385-F73A5F076CF6}"/>
              </a:ext>
            </a:extLst>
          </p:cNvPr>
          <p:cNvCxnSpPr>
            <a:cxnSpLocks/>
          </p:cNvCxnSpPr>
          <p:nvPr/>
        </p:nvCxnSpPr>
        <p:spPr>
          <a:xfrm>
            <a:off x="4017280" y="5838152"/>
            <a:ext cx="548303" cy="0"/>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79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églalap 72">
            <a:extLst>
              <a:ext uri="{FF2B5EF4-FFF2-40B4-BE49-F238E27FC236}">
                <a16:creationId xmlns:a16="http://schemas.microsoft.com/office/drawing/2014/main" id="{48D3DB48-EE0E-4F34-AC71-A3D8C44FD103}"/>
              </a:ext>
            </a:extLst>
          </p:cNvPr>
          <p:cNvSpPr/>
          <p:nvPr/>
        </p:nvSpPr>
        <p:spPr>
          <a:xfrm>
            <a:off x="628650" y="1296661"/>
            <a:ext cx="7886700" cy="4750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4" name="Line 25">
            <a:extLst>
              <a:ext uri="{FF2B5EF4-FFF2-40B4-BE49-F238E27FC236}">
                <a16:creationId xmlns:a16="http://schemas.microsoft.com/office/drawing/2014/main" id="{03D12418-D901-441F-B80D-8229AB2DD7DE}"/>
              </a:ext>
            </a:extLst>
          </p:cNvPr>
          <p:cNvSpPr>
            <a:spLocks noChangeShapeType="1"/>
          </p:cNvSpPr>
          <p:nvPr/>
        </p:nvSpPr>
        <p:spPr bwMode="auto">
          <a:xfrm>
            <a:off x="2241600" y="2467435"/>
            <a:ext cx="6637" cy="3483740"/>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111" name="Text Box 13"/>
          <p:cNvSpPr txBox="1">
            <a:spLocks noChangeArrowheads="1"/>
          </p:cNvSpPr>
          <p:nvPr/>
        </p:nvSpPr>
        <p:spPr bwMode="auto">
          <a:xfrm>
            <a:off x="1443805" y="2954900"/>
            <a:ext cx="671280"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loop</a:t>
            </a:r>
            <a:endParaRPr lang="hu-HU" sz="1600" dirty="0">
              <a:ea typeface="Arial Unicode MS" pitchFamily="34" charset="-128"/>
              <a:cs typeface="Arial Unicode MS" pitchFamily="34" charset="-128"/>
            </a:endParaRPr>
          </a:p>
        </p:txBody>
      </p:sp>
      <p:cxnSp>
        <p:nvCxnSpPr>
          <p:cNvPr id="112" name="Egyenes összekötő 111"/>
          <p:cNvCxnSpPr>
            <a:cxnSpLocks/>
          </p:cNvCxnSpPr>
          <p:nvPr/>
        </p:nvCxnSpPr>
        <p:spPr bwMode="auto">
          <a:xfrm>
            <a:off x="1455525" y="3375340"/>
            <a:ext cx="3760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3" name="Egyenes összekötő 112"/>
          <p:cNvCxnSpPr>
            <a:cxnSpLocks/>
          </p:cNvCxnSpPr>
          <p:nvPr/>
        </p:nvCxnSpPr>
        <p:spPr bwMode="auto">
          <a:xfrm flipV="1">
            <a:off x="1834968" y="3237100"/>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Egyenes összekötő 113"/>
          <p:cNvCxnSpPr>
            <a:cxnSpLocks/>
          </p:cNvCxnSpPr>
          <p:nvPr/>
        </p:nvCxnSpPr>
        <p:spPr bwMode="auto">
          <a:xfrm>
            <a:off x="2016841" y="2987395"/>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4" name="Line 15">
            <a:extLst>
              <a:ext uri="{FF2B5EF4-FFF2-40B4-BE49-F238E27FC236}">
                <a16:creationId xmlns:a16="http://schemas.microsoft.com/office/drawing/2014/main" id="{40075610-D36D-4DBD-B4C5-93DB4A2E3DDB}"/>
              </a:ext>
            </a:extLst>
          </p:cNvPr>
          <p:cNvSpPr>
            <a:spLocks noChangeShapeType="1"/>
          </p:cNvSpPr>
          <p:nvPr/>
        </p:nvSpPr>
        <p:spPr bwMode="auto">
          <a:xfrm flipH="1">
            <a:off x="2237512" y="1727076"/>
            <a:ext cx="0" cy="227415"/>
          </a:xfrm>
          <a:prstGeom prst="line">
            <a:avLst/>
          </a:prstGeom>
          <a:noFill/>
          <a:ln w="19050">
            <a:solidFill>
              <a:schemeClr val="tx1"/>
            </a:solidFill>
            <a:round/>
            <a:headEnd/>
            <a:tailEnd/>
          </a:ln>
          <a:effectLst/>
        </p:spPr>
        <p:txBody>
          <a:bodyPr wrap="none" anchor="ctr"/>
          <a:lstStyle/>
          <a:p>
            <a:endParaRPr lang="hu-HU" sz="1633"/>
          </a:p>
        </p:txBody>
      </p:sp>
      <p:sp>
        <p:nvSpPr>
          <p:cNvPr id="87" name="Line 16">
            <a:extLst>
              <a:ext uri="{FF2B5EF4-FFF2-40B4-BE49-F238E27FC236}">
                <a16:creationId xmlns:a16="http://schemas.microsoft.com/office/drawing/2014/main" id="{43E6B488-A464-47CE-B88B-03B4B89E8E31}"/>
              </a:ext>
            </a:extLst>
          </p:cNvPr>
          <p:cNvSpPr>
            <a:spLocks noChangeShapeType="1"/>
          </p:cNvSpPr>
          <p:nvPr/>
        </p:nvSpPr>
        <p:spPr bwMode="auto">
          <a:xfrm>
            <a:off x="2243753" y="1954494"/>
            <a:ext cx="68956" cy="171150"/>
          </a:xfrm>
          <a:prstGeom prst="line">
            <a:avLst/>
          </a:prstGeom>
          <a:noFill/>
          <a:ln w="19050">
            <a:solidFill>
              <a:schemeClr val="tx1"/>
            </a:solidFill>
            <a:round/>
            <a:headEnd/>
            <a:tailEnd/>
          </a:ln>
          <a:effectLst/>
        </p:spPr>
        <p:txBody>
          <a:bodyPr wrap="none" anchor="ctr"/>
          <a:lstStyle/>
          <a:p>
            <a:endParaRPr lang="hu-HU" sz="1633"/>
          </a:p>
        </p:txBody>
      </p:sp>
      <p:sp>
        <p:nvSpPr>
          <p:cNvPr id="88" name="Line 17">
            <a:extLst>
              <a:ext uri="{FF2B5EF4-FFF2-40B4-BE49-F238E27FC236}">
                <a16:creationId xmlns:a16="http://schemas.microsoft.com/office/drawing/2014/main" id="{4168EFB6-94ED-45DC-B248-ABE53D0A0352}"/>
              </a:ext>
            </a:extLst>
          </p:cNvPr>
          <p:cNvSpPr>
            <a:spLocks noChangeShapeType="1"/>
          </p:cNvSpPr>
          <p:nvPr/>
        </p:nvSpPr>
        <p:spPr bwMode="auto">
          <a:xfrm flipH="1">
            <a:off x="2168554" y="1957037"/>
            <a:ext cx="68958" cy="168608"/>
          </a:xfrm>
          <a:prstGeom prst="line">
            <a:avLst/>
          </a:prstGeom>
          <a:noFill/>
          <a:ln w="19050">
            <a:solidFill>
              <a:schemeClr val="tx1"/>
            </a:solidFill>
            <a:round/>
            <a:headEnd/>
            <a:tailEnd/>
          </a:ln>
          <a:effectLst/>
        </p:spPr>
        <p:txBody>
          <a:bodyPr wrap="none" anchor="ctr"/>
          <a:lstStyle/>
          <a:p>
            <a:endParaRPr lang="hu-HU" sz="1633"/>
          </a:p>
        </p:txBody>
      </p:sp>
      <p:sp>
        <p:nvSpPr>
          <p:cNvPr id="89" name="Line 18">
            <a:extLst>
              <a:ext uri="{FF2B5EF4-FFF2-40B4-BE49-F238E27FC236}">
                <a16:creationId xmlns:a16="http://schemas.microsoft.com/office/drawing/2014/main" id="{D360C89E-DB8B-45E9-B704-8A7679D6D620}"/>
              </a:ext>
            </a:extLst>
          </p:cNvPr>
          <p:cNvSpPr>
            <a:spLocks noChangeShapeType="1"/>
          </p:cNvSpPr>
          <p:nvPr/>
        </p:nvSpPr>
        <p:spPr bwMode="auto">
          <a:xfrm flipV="1">
            <a:off x="2128196" y="1831738"/>
            <a:ext cx="210024" cy="8348"/>
          </a:xfrm>
          <a:prstGeom prst="line">
            <a:avLst/>
          </a:prstGeom>
          <a:noFill/>
          <a:ln w="19050">
            <a:solidFill>
              <a:schemeClr val="tx1"/>
            </a:solidFill>
            <a:round/>
            <a:headEnd/>
            <a:tailEnd/>
          </a:ln>
          <a:effectLst/>
        </p:spPr>
        <p:txBody>
          <a:bodyPr wrap="none" anchor="ctr"/>
          <a:lstStyle/>
          <a:p>
            <a:endParaRPr lang="hu-HU" sz="1633"/>
          </a:p>
        </p:txBody>
      </p:sp>
      <p:sp>
        <p:nvSpPr>
          <p:cNvPr id="92" name="Oval 14">
            <a:extLst>
              <a:ext uri="{FF2B5EF4-FFF2-40B4-BE49-F238E27FC236}">
                <a16:creationId xmlns:a16="http://schemas.microsoft.com/office/drawing/2014/main" id="{AD7A1918-79A5-4E4F-A591-CB310D35ED91}"/>
              </a:ext>
            </a:extLst>
          </p:cNvPr>
          <p:cNvSpPr>
            <a:spLocks noChangeArrowheads="1"/>
          </p:cNvSpPr>
          <p:nvPr/>
        </p:nvSpPr>
        <p:spPr bwMode="auto">
          <a:xfrm>
            <a:off x="2112832" y="1490751"/>
            <a:ext cx="243202" cy="235052"/>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90" name="Téglalap 89"/>
          <p:cNvSpPr/>
          <p:nvPr/>
        </p:nvSpPr>
        <p:spPr bwMode="auto">
          <a:xfrm>
            <a:off x="1443805" y="2970089"/>
            <a:ext cx="6244670" cy="959267"/>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66" name="Dia számának helye 4">
            <a:extLst>
              <a:ext uri="{FF2B5EF4-FFF2-40B4-BE49-F238E27FC236}">
                <a16:creationId xmlns:a16="http://schemas.microsoft.com/office/drawing/2014/main" id="{2A6167E5-EAA7-4BAD-99C7-D08A67415C85}"/>
              </a:ext>
            </a:extLst>
          </p:cNvPr>
          <p:cNvSpPr>
            <a:spLocks noGrp="1"/>
          </p:cNvSpPr>
          <p:nvPr>
            <p:ph type="sldNum" sz="quarter" idx="12"/>
          </p:nvPr>
        </p:nvSpPr>
        <p:spPr>
          <a:xfrm>
            <a:off x="6457950" y="6356351"/>
            <a:ext cx="2057400" cy="365125"/>
          </a:xfrm>
        </p:spPr>
        <p:txBody>
          <a:bodyPr/>
          <a:lstStyle/>
          <a:p>
            <a:fld id="{34CCF796-8293-4D3B-ADCC-894381A97A1C}" type="slidenum">
              <a:rPr lang="en-US" smtClean="0"/>
              <a:t>8</a:t>
            </a:fld>
            <a:endParaRPr lang="en-US"/>
          </a:p>
        </p:txBody>
      </p:sp>
      <p:sp>
        <p:nvSpPr>
          <p:cNvPr id="69" name="Élőláb helye 11">
            <a:extLst>
              <a:ext uri="{FF2B5EF4-FFF2-40B4-BE49-F238E27FC236}">
                <a16:creationId xmlns:a16="http://schemas.microsoft.com/office/drawing/2014/main" id="{BFA7B173-C266-4F9D-A4D5-707B206412C4}"/>
              </a:ext>
            </a:extLst>
          </p:cNvPr>
          <p:cNvSpPr>
            <a:spLocks noGrp="1"/>
          </p:cNvSpPr>
          <p:nvPr>
            <p:ph type="ftr" sz="quarter" idx="11"/>
          </p:nvPr>
        </p:nvSpPr>
        <p:spPr>
          <a:xfrm>
            <a:off x="2432807" y="6356351"/>
            <a:ext cx="4060862" cy="365125"/>
          </a:xfrm>
        </p:spPr>
        <p:txBody>
          <a:bodyPr/>
          <a:lstStyle/>
          <a:p>
            <a:r>
              <a:rPr lang="hu-HU"/>
              <a:t>Gregorics Tibor: Objektumelvű programozás</a:t>
            </a:r>
            <a:endParaRPr lang="en-US" dirty="0"/>
          </a:p>
        </p:txBody>
      </p:sp>
      <p:sp>
        <p:nvSpPr>
          <p:cNvPr id="108" name="Cím 1">
            <a:extLst>
              <a:ext uri="{FF2B5EF4-FFF2-40B4-BE49-F238E27FC236}">
                <a16:creationId xmlns:a16="http://schemas.microsoft.com/office/drawing/2014/main" id="{3CB12A2E-7779-4790-BC44-0267255A97CF}"/>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Kertészkedés</a:t>
            </a:r>
            <a:endParaRPr lang="en-US" dirty="0"/>
          </a:p>
        </p:txBody>
      </p:sp>
      <p:sp>
        <p:nvSpPr>
          <p:cNvPr id="59" name="Téglalap 58">
            <a:extLst>
              <a:ext uri="{FF2B5EF4-FFF2-40B4-BE49-F238E27FC236}">
                <a16:creationId xmlns:a16="http://schemas.microsoft.com/office/drawing/2014/main" id="{46311EF0-5B66-4F07-8437-524F23196BA7}"/>
              </a:ext>
            </a:extLst>
          </p:cNvPr>
          <p:cNvSpPr/>
          <p:nvPr/>
        </p:nvSpPr>
        <p:spPr>
          <a:xfrm>
            <a:off x="3325777" y="1895872"/>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Kert</a:t>
            </a:r>
          </a:p>
        </p:txBody>
      </p:sp>
      <p:sp>
        <p:nvSpPr>
          <p:cNvPr id="352281" name="Line 25"/>
          <p:cNvSpPr>
            <a:spLocks noChangeShapeType="1"/>
          </p:cNvSpPr>
          <p:nvPr/>
        </p:nvSpPr>
        <p:spPr bwMode="auto">
          <a:xfrm>
            <a:off x="3993390" y="2230497"/>
            <a:ext cx="10078" cy="3728173"/>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56" name="Line 42">
            <a:extLst>
              <a:ext uri="{FF2B5EF4-FFF2-40B4-BE49-F238E27FC236}">
                <a16:creationId xmlns:a16="http://schemas.microsoft.com/office/drawing/2014/main" id="{AE1F7199-6D81-4CA6-9FA1-2C6388456111}"/>
              </a:ext>
            </a:extLst>
          </p:cNvPr>
          <p:cNvSpPr>
            <a:spLocks noChangeShapeType="1"/>
          </p:cNvSpPr>
          <p:nvPr/>
        </p:nvSpPr>
        <p:spPr bwMode="auto">
          <a:xfrm>
            <a:off x="2326434" y="3233167"/>
            <a:ext cx="1593081"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68" name="Text Box 13">
            <a:extLst>
              <a:ext uri="{FF2B5EF4-FFF2-40B4-BE49-F238E27FC236}">
                <a16:creationId xmlns:a16="http://schemas.microsoft.com/office/drawing/2014/main" id="{366EFACA-A605-4353-AA86-CB2D42494A1D}"/>
              </a:ext>
            </a:extLst>
          </p:cNvPr>
          <p:cNvSpPr txBox="1">
            <a:spLocks noChangeArrowheads="1"/>
          </p:cNvSpPr>
          <p:nvPr/>
        </p:nvSpPr>
        <p:spPr bwMode="auto">
          <a:xfrm>
            <a:off x="2494053" y="2945859"/>
            <a:ext cx="1364412"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Ültet(hol, mit)</a:t>
            </a:r>
          </a:p>
        </p:txBody>
      </p:sp>
      <p:sp>
        <p:nvSpPr>
          <p:cNvPr id="70" name="Téglalap 69">
            <a:extLst>
              <a:ext uri="{FF2B5EF4-FFF2-40B4-BE49-F238E27FC236}">
                <a16:creationId xmlns:a16="http://schemas.microsoft.com/office/drawing/2014/main" id="{E26430F1-850D-4197-B7F7-3890E5F755DE}"/>
              </a:ext>
            </a:extLst>
          </p:cNvPr>
          <p:cNvSpPr/>
          <p:nvPr/>
        </p:nvSpPr>
        <p:spPr bwMode="auto">
          <a:xfrm>
            <a:off x="3934199" y="3233165"/>
            <a:ext cx="128330" cy="509473"/>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4" name="Szövegdoboz 3">
            <a:extLst>
              <a:ext uri="{FF2B5EF4-FFF2-40B4-BE49-F238E27FC236}">
                <a16:creationId xmlns:a16="http://schemas.microsoft.com/office/drawing/2014/main" id="{C7E55CF1-4BC7-4F85-A92A-D7F485D2B6C9}"/>
              </a:ext>
            </a:extLst>
          </p:cNvPr>
          <p:cNvSpPr txBox="1"/>
          <p:nvPr/>
        </p:nvSpPr>
        <p:spPr>
          <a:xfrm>
            <a:off x="2070954" y="2915081"/>
            <a:ext cx="237566" cy="369332"/>
          </a:xfrm>
          <a:prstGeom prst="rect">
            <a:avLst/>
          </a:prstGeom>
          <a:noFill/>
        </p:spPr>
        <p:txBody>
          <a:bodyPr wrap="none" rtlCol="0">
            <a:spAutoFit/>
          </a:bodyPr>
          <a:lstStyle/>
          <a:p>
            <a:r>
              <a:rPr lang="hu-HU" dirty="0"/>
              <a:t> </a:t>
            </a:r>
          </a:p>
        </p:txBody>
      </p:sp>
      <p:sp>
        <p:nvSpPr>
          <p:cNvPr id="96" name="Szövegdoboz 95">
            <a:extLst>
              <a:ext uri="{FF2B5EF4-FFF2-40B4-BE49-F238E27FC236}">
                <a16:creationId xmlns:a16="http://schemas.microsoft.com/office/drawing/2014/main" id="{1DA04F7E-300F-418A-B0E6-28BC4A3CA614}"/>
              </a:ext>
            </a:extLst>
          </p:cNvPr>
          <p:cNvSpPr txBox="1"/>
          <p:nvPr/>
        </p:nvSpPr>
        <p:spPr>
          <a:xfrm>
            <a:off x="2141158" y="3109473"/>
            <a:ext cx="237566" cy="369332"/>
          </a:xfrm>
          <a:prstGeom prst="rect">
            <a:avLst/>
          </a:prstGeom>
          <a:noFill/>
        </p:spPr>
        <p:txBody>
          <a:bodyPr wrap="none" rtlCol="0">
            <a:spAutoFit/>
          </a:bodyPr>
          <a:lstStyle/>
          <a:p>
            <a:r>
              <a:rPr lang="hu-HU" dirty="0"/>
              <a:t> </a:t>
            </a:r>
          </a:p>
        </p:txBody>
      </p:sp>
      <p:sp>
        <p:nvSpPr>
          <p:cNvPr id="97" name="Szövegdoboz 96">
            <a:extLst>
              <a:ext uri="{FF2B5EF4-FFF2-40B4-BE49-F238E27FC236}">
                <a16:creationId xmlns:a16="http://schemas.microsoft.com/office/drawing/2014/main" id="{F6412158-9C60-4F37-B760-7BEED26DF0B6}"/>
              </a:ext>
            </a:extLst>
          </p:cNvPr>
          <p:cNvSpPr txBox="1"/>
          <p:nvPr/>
        </p:nvSpPr>
        <p:spPr>
          <a:xfrm>
            <a:off x="1833733" y="2112862"/>
            <a:ext cx="845937" cy="369332"/>
          </a:xfrm>
          <a:prstGeom prst="rect">
            <a:avLst/>
          </a:prstGeom>
          <a:noFill/>
        </p:spPr>
        <p:txBody>
          <a:bodyPr wrap="none" rtlCol="0">
            <a:spAutoFit/>
          </a:bodyPr>
          <a:lstStyle/>
          <a:p>
            <a:r>
              <a:rPr lang="hu-HU" dirty="0"/>
              <a:t>kertész</a:t>
            </a:r>
          </a:p>
        </p:txBody>
      </p:sp>
      <p:sp>
        <p:nvSpPr>
          <p:cNvPr id="98" name="Text Box 13">
            <a:extLst>
              <a:ext uri="{FF2B5EF4-FFF2-40B4-BE49-F238E27FC236}">
                <a16:creationId xmlns:a16="http://schemas.microsoft.com/office/drawing/2014/main" id="{5367ABD4-578D-45AB-B4A6-4203675AB852}"/>
              </a:ext>
            </a:extLst>
          </p:cNvPr>
          <p:cNvSpPr txBox="1">
            <a:spLocks noChangeArrowheads="1"/>
          </p:cNvSpPr>
          <p:nvPr/>
        </p:nvSpPr>
        <p:spPr bwMode="auto">
          <a:xfrm>
            <a:off x="4303234" y="3050880"/>
            <a:ext cx="1003736"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Ültet(mit)</a:t>
            </a:r>
          </a:p>
        </p:txBody>
      </p:sp>
      <p:sp>
        <p:nvSpPr>
          <p:cNvPr id="61" name="Text Box 13">
            <a:extLst>
              <a:ext uri="{FF2B5EF4-FFF2-40B4-BE49-F238E27FC236}">
                <a16:creationId xmlns:a16="http://schemas.microsoft.com/office/drawing/2014/main" id="{2A9F70F4-8479-4CE1-8B5F-750F2323B7E7}"/>
              </a:ext>
            </a:extLst>
          </p:cNvPr>
          <p:cNvSpPr txBox="1">
            <a:spLocks noChangeArrowheads="1"/>
          </p:cNvSpPr>
          <p:nvPr/>
        </p:nvSpPr>
        <p:spPr bwMode="auto">
          <a:xfrm>
            <a:off x="1070899" y="2513597"/>
            <a:ext cx="671280"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loop</a:t>
            </a:r>
            <a:endParaRPr lang="hu-HU" sz="1600" dirty="0">
              <a:ea typeface="Arial Unicode MS" pitchFamily="34" charset="-128"/>
              <a:cs typeface="Arial Unicode MS" pitchFamily="34" charset="-128"/>
            </a:endParaRPr>
          </a:p>
        </p:txBody>
      </p:sp>
      <p:cxnSp>
        <p:nvCxnSpPr>
          <p:cNvPr id="62" name="Egyenes összekötő 61">
            <a:extLst>
              <a:ext uri="{FF2B5EF4-FFF2-40B4-BE49-F238E27FC236}">
                <a16:creationId xmlns:a16="http://schemas.microsoft.com/office/drawing/2014/main" id="{3799BE15-FD0F-4DB5-ADC6-DE59328065E7}"/>
              </a:ext>
            </a:extLst>
          </p:cNvPr>
          <p:cNvCxnSpPr>
            <a:cxnSpLocks/>
          </p:cNvCxnSpPr>
          <p:nvPr/>
        </p:nvCxnSpPr>
        <p:spPr bwMode="auto">
          <a:xfrm>
            <a:off x="1082619" y="2934037"/>
            <a:ext cx="3760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Egyenes összekötő 62">
            <a:extLst>
              <a:ext uri="{FF2B5EF4-FFF2-40B4-BE49-F238E27FC236}">
                <a16:creationId xmlns:a16="http://schemas.microsoft.com/office/drawing/2014/main" id="{FF5ED843-D318-4D39-AFE1-18AC0B5D417C}"/>
              </a:ext>
            </a:extLst>
          </p:cNvPr>
          <p:cNvCxnSpPr>
            <a:cxnSpLocks/>
          </p:cNvCxnSpPr>
          <p:nvPr/>
        </p:nvCxnSpPr>
        <p:spPr bwMode="auto">
          <a:xfrm flipV="1">
            <a:off x="1462062" y="2795797"/>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Egyenes összekötő 63">
            <a:extLst>
              <a:ext uri="{FF2B5EF4-FFF2-40B4-BE49-F238E27FC236}">
                <a16:creationId xmlns:a16="http://schemas.microsoft.com/office/drawing/2014/main" id="{D612DF2C-2DC2-42E2-81CC-00201FCEAC36}"/>
              </a:ext>
            </a:extLst>
          </p:cNvPr>
          <p:cNvCxnSpPr>
            <a:cxnSpLocks/>
          </p:cNvCxnSpPr>
          <p:nvPr/>
        </p:nvCxnSpPr>
        <p:spPr bwMode="auto">
          <a:xfrm>
            <a:off x="1643935" y="2546092"/>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Téglalap 64">
            <a:extLst>
              <a:ext uri="{FF2B5EF4-FFF2-40B4-BE49-F238E27FC236}">
                <a16:creationId xmlns:a16="http://schemas.microsoft.com/office/drawing/2014/main" id="{90E5EC03-7016-4059-A77B-439D50F7B90B}"/>
              </a:ext>
            </a:extLst>
          </p:cNvPr>
          <p:cNvSpPr/>
          <p:nvPr/>
        </p:nvSpPr>
        <p:spPr bwMode="auto">
          <a:xfrm>
            <a:off x="1093217" y="2528785"/>
            <a:ext cx="6912994" cy="3299360"/>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76" name="Line 42">
            <a:extLst>
              <a:ext uri="{FF2B5EF4-FFF2-40B4-BE49-F238E27FC236}">
                <a16:creationId xmlns:a16="http://schemas.microsoft.com/office/drawing/2014/main" id="{E555A1FE-697C-4636-9501-7CDAC9649505}"/>
              </a:ext>
            </a:extLst>
          </p:cNvPr>
          <p:cNvSpPr>
            <a:spLocks noChangeShapeType="1"/>
          </p:cNvSpPr>
          <p:nvPr/>
        </p:nvSpPr>
        <p:spPr bwMode="auto">
          <a:xfrm flipV="1">
            <a:off x="2354191" y="4134604"/>
            <a:ext cx="1612290"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78" name="Text Box 13">
            <a:extLst>
              <a:ext uri="{FF2B5EF4-FFF2-40B4-BE49-F238E27FC236}">
                <a16:creationId xmlns:a16="http://schemas.microsoft.com/office/drawing/2014/main" id="{6351FEA6-9AD2-47CD-B941-36BC9B557C0B}"/>
              </a:ext>
            </a:extLst>
          </p:cNvPr>
          <p:cNvSpPr txBox="1">
            <a:spLocks noChangeArrowheads="1"/>
          </p:cNvSpPr>
          <p:nvPr/>
        </p:nvSpPr>
        <p:spPr bwMode="auto">
          <a:xfrm>
            <a:off x="2445984" y="3843872"/>
            <a:ext cx="1569212"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Aratható(hónap)</a:t>
            </a:r>
          </a:p>
        </p:txBody>
      </p:sp>
      <p:sp>
        <p:nvSpPr>
          <p:cNvPr id="80" name="Szövegdoboz 79">
            <a:extLst>
              <a:ext uri="{FF2B5EF4-FFF2-40B4-BE49-F238E27FC236}">
                <a16:creationId xmlns:a16="http://schemas.microsoft.com/office/drawing/2014/main" id="{D3460671-72BF-44E0-A3B3-2BB52C541BB1}"/>
              </a:ext>
            </a:extLst>
          </p:cNvPr>
          <p:cNvSpPr txBox="1"/>
          <p:nvPr/>
        </p:nvSpPr>
        <p:spPr>
          <a:xfrm>
            <a:off x="3934320" y="4446233"/>
            <a:ext cx="237566" cy="369332"/>
          </a:xfrm>
          <a:prstGeom prst="rect">
            <a:avLst/>
          </a:prstGeom>
          <a:noFill/>
        </p:spPr>
        <p:txBody>
          <a:bodyPr wrap="none" rtlCol="0">
            <a:spAutoFit/>
          </a:bodyPr>
          <a:lstStyle/>
          <a:p>
            <a:r>
              <a:rPr lang="hu-HU" dirty="0"/>
              <a:t> </a:t>
            </a:r>
          </a:p>
        </p:txBody>
      </p:sp>
      <p:sp>
        <p:nvSpPr>
          <p:cNvPr id="104" name="Text Box 13">
            <a:extLst>
              <a:ext uri="{FF2B5EF4-FFF2-40B4-BE49-F238E27FC236}">
                <a16:creationId xmlns:a16="http://schemas.microsoft.com/office/drawing/2014/main" id="{D25E14E5-F0EF-432F-A23E-29F07A52B20F}"/>
              </a:ext>
            </a:extLst>
          </p:cNvPr>
          <p:cNvSpPr txBox="1">
            <a:spLocks noChangeArrowheads="1"/>
          </p:cNvSpPr>
          <p:nvPr/>
        </p:nvSpPr>
        <p:spPr bwMode="auto">
          <a:xfrm>
            <a:off x="5630412" y="4367978"/>
            <a:ext cx="1277337" cy="584775"/>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GetÉrésiIdő</a:t>
            </a:r>
            <a:r>
              <a:rPr lang="hu-HU" sz="1600" dirty="0">
                <a:ea typeface="Arial Unicode MS" pitchFamily="34" charset="-128"/>
                <a:cs typeface="Arial Unicode MS" pitchFamily="34" charset="-128"/>
              </a:rPr>
              <a:t>()</a:t>
            </a:r>
          </a:p>
          <a:p>
            <a:r>
              <a:rPr lang="hu-HU" sz="1600" dirty="0" err="1">
                <a:ea typeface="Arial Unicode MS" pitchFamily="34" charset="-128"/>
                <a:cs typeface="Arial Unicode MS" pitchFamily="34" charset="-128"/>
              </a:rPr>
              <a:t>IsHaszon</a:t>
            </a:r>
            <a:r>
              <a:rPr lang="hu-HU" sz="1600" dirty="0">
                <a:ea typeface="Arial Unicode MS" pitchFamily="34" charset="-128"/>
                <a:cs typeface="Arial Unicode MS" pitchFamily="34" charset="-128"/>
              </a:rPr>
              <a:t>()</a:t>
            </a:r>
          </a:p>
        </p:txBody>
      </p:sp>
      <p:sp>
        <p:nvSpPr>
          <p:cNvPr id="110" name="Téglalap 109">
            <a:extLst>
              <a:ext uri="{FF2B5EF4-FFF2-40B4-BE49-F238E27FC236}">
                <a16:creationId xmlns:a16="http://schemas.microsoft.com/office/drawing/2014/main" id="{BD2A031C-5C01-484D-ACCE-B1D49881A911}"/>
              </a:ext>
            </a:extLst>
          </p:cNvPr>
          <p:cNvSpPr/>
          <p:nvPr/>
        </p:nvSpPr>
        <p:spPr>
          <a:xfrm>
            <a:off x="6528180" y="1887278"/>
            <a:ext cx="1580912"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a:t>
            </a:r>
            <a:r>
              <a:rPr lang="hu-HU" sz="1600" b="1" u="sng" dirty="0" err="1">
                <a:solidFill>
                  <a:schemeClr val="tx1"/>
                </a:solidFill>
                <a:latin typeface="Arial Unicode MS" pitchFamily="34" charset="-128"/>
                <a:ea typeface="Arial Unicode MS" pitchFamily="34" charset="-128"/>
                <a:cs typeface="Arial Unicode MS" pitchFamily="34" charset="-128"/>
              </a:rPr>
              <a:t>NövényFajta</a:t>
            </a:r>
            <a:endParaRPr lang="hu-HU" sz="1600" b="1" u="sng" dirty="0">
              <a:solidFill>
                <a:schemeClr val="tx1"/>
              </a:solidFill>
              <a:latin typeface="Arial Unicode MS" pitchFamily="34" charset="-128"/>
              <a:ea typeface="Arial Unicode MS" pitchFamily="34" charset="-128"/>
              <a:cs typeface="Arial Unicode MS" pitchFamily="34" charset="-128"/>
            </a:endParaRPr>
          </a:p>
        </p:txBody>
      </p:sp>
      <p:sp>
        <p:nvSpPr>
          <p:cNvPr id="116" name="Line 25">
            <a:extLst>
              <a:ext uri="{FF2B5EF4-FFF2-40B4-BE49-F238E27FC236}">
                <a16:creationId xmlns:a16="http://schemas.microsoft.com/office/drawing/2014/main" id="{FDDAA17D-B1C0-4520-86B6-22C13B9169EF}"/>
              </a:ext>
            </a:extLst>
          </p:cNvPr>
          <p:cNvSpPr>
            <a:spLocks noChangeShapeType="1"/>
          </p:cNvSpPr>
          <p:nvPr/>
        </p:nvSpPr>
        <p:spPr bwMode="auto">
          <a:xfrm>
            <a:off x="7301690" y="2482194"/>
            <a:ext cx="5582" cy="3476476"/>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117" name="Téglalap 116">
            <a:extLst>
              <a:ext uri="{FF2B5EF4-FFF2-40B4-BE49-F238E27FC236}">
                <a16:creationId xmlns:a16="http://schemas.microsoft.com/office/drawing/2014/main" id="{5C31CEEB-797B-4AD4-BAD1-F68880E9D9D2}"/>
              </a:ext>
            </a:extLst>
          </p:cNvPr>
          <p:cNvSpPr/>
          <p:nvPr/>
        </p:nvSpPr>
        <p:spPr bwMode="auto">
          <a:xfrm>
            <a:off x="7258099" y="3373600"/>
            <a:ext cx="112402" cy="18756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20" name="Szövegdoboz 119">
            <a:extLst>
              <a:ext uri="{FF2B5EF4-FFF2-40B4-BE49-F238E27FC236}">
                <a16:creationId xmlns:a16="http://schemas.microsoft.com/office/drawing/2014/main" id="{105927E2-BBA3-41C0-86B9-7D12AE320665}"/>
              </a:ext>
            </a:extLst>
          </p:cNvPr>
          <p:cNvSpPr txBox="1"/>
          <p:nvPr/>
        </p:nvSpPr>
        <p:spPr>
          <a:xfrm>
            <a:off x="7167113" y="3472225"/>
            <a:ext cx="140159" cy="369332"/>
          </a:xfrm>
          <a:prstGeom prst="rect">
            <a:avLst/>
          </a:prstGeom>
          <a:noFill/>
        </p:spPr>
        <p:txBody>
          <a:bodyPr wrap="square" rtlCol="0">
            <a:spAutoFit/>
          </a:bodyPr>
          <a:lstStyle/>
          <a:p>
            <a:r>
              <a:rPr lang="hu-HU" dirty="0"/>
              <a:t> </a:t>
            </a:r>
          </a:p>
        </p:txBody>
      </p:sp>
      <p:sp>
        <p:nvSpPr>
          <p:cNvPr id="122" name="Szövegdoboz 121">
            <a:extLst>
              <a:ext uri="{FF2B5EF4-FFF2-40B4-BE49-F238E27FC236}">
                <a16:creationId xmlns:a16="http://schemas.microsoft.com/office/drawing/2014/main" id="{7E986669-90B6-4624-8419-F64A7FE8A376}"/>
              </a:ext>
            </a:extLst>
          </p:cNvPr>
          <p:cNvSpPr txBox="1"/>
          <p:nvPr/>
        </p:nvSpPr>
        <p:spPr>
          <a:xfrm>
            <a:off x="7238124" y="4446233"/>
            <a:ext cx="237566" cy="369332"/>
          </a:xfrm>
          <a:prstGeom prst="rect">
            <a:avLst/>
          </a:prstGeom>
          <a:noFill/>
        </p:spPr>
        <p:txBody>
          <a:bodyPr wrap="none" rtlCol="0">
            <a:spAutoFit/>
          </a:bodyPr>
          <a:lstStyle/>
          <a:p>
            <a:r>
              <a:rPr lang="hu-HU" dirty="0"/>
              <a:t> </a:t>
            </a:r>
          </a:p>
        </p:txBody>
      </p:sp>
      <p:sp>
        <p:nvSpPr>
          <p:cNvPr id="123" name="Téglalap 122">
            <a:extLst>
              <a:ext uri="{FF2B5EF4-FFF2-40B4-BE49-F238E27FC236}">
                <a16:creationId xmlns:a16="http://schemas.microsoft.com/office/drawing/2014/main" id="{27727E72-42EE-4058-9F07-4203DA6ED1F2}"/>
              </a:ext>
            </a:extLst>
          </p:cNvPr>
          <p:cNvSpPr/>
          <p:nvPr/>
        </p:nvSpPr>
        <p:spPr bwMode="auto">
          <a:xfrm>
            <a:off x="7258099" y="4697225"/>
            <a:ext cx="112402" cy="297319"/>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28" name="Line 42">
            <a:extLst>
              <a:ext uri="{FF2B5EF4-FFF2-40B4-BE49-F238E27FC236}">
                <a16:creationId xmlns:a16="http://schemas.microsoft.com/office/drawing/2014/main" id="{02211CAB-EA63-4F16-80E5-76B5FCB2CF0F}"/>
              </a:ext>
            </a:extLst>
          </p:cNvPr>
          <p:cNvSpPr>
            <a:spLocks noChangeShapeType="1"/>
          </p:cNvSpPr>
          <p:nvPr/>
        </p:nvSpPr>
        <p:spPr bwMode="auto">
          <a:xfrm flipV="1">
            <a:off x="5626907" y="3389434"/>
            <a:ext cx="1621401" cy="0"/>
          </a:xfrm>
          <a:prstGeom prst="line">
            <a:avLst/>
          </a:prstGeom>
          <a:noFill/>
          <a:ln w="19050">
            <a:solidFill>
              <a:schemeClr val="tx1"/>
            </a:solidFill>
            <a:prstDash val="dash"/>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31" name="Line 42">
            <a:extLst>
              <a:ext uri="{FF2B5EF4-FFF2-40B4-BE49-F238E27FC236}">
                <a16:creationId xmlns:a16="http://schemas.microsoft.com/office/drawing/2014/main" id="{630AEAA2-62AF-4703-A55A-F6D7BCBB8A00}"/>
              </a:ext>
            </a:extLst>
          </p:cNvPr>
          <p:cNvSpPr>
            <a:spLocks noChangeShapeType="1"/>
          </p:cNvSpPr>
          <p:nvPr/>
        </p:nvSpPr>
        <p:spPr bwMode="auto">
          <a:xfrm>
            <a:off x="5612977" y="4701317"/>
            <a:ext cx="1635275"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67" name="Téglalap 66">
            <a:extLst>
              <a:ext uri="{FF2B5EF4-FFF2-40B4-BE49-F238E27FC236}">
                <a16:creationId xmlns:a16="http://schemas.microsoft.com/office/drawing/2014/main" id="{E7B43AC9-F5D9-434F-AFEE-CA61A3B461EB}"/>
              </a:ext>
            </a:extLst>
          </p:cNvPr>
          <p:cNvSpPr/>
          <p:nvPr/>
        </p:nvSpPr>
        <p:spPr>
          <a:xfrm>
            <a:off x="4879281" y="1891867"/>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Parcella</a:t>
            </a:r>
          </a:p>
        </p:txBody>
      </p:sp>
      <p:sp>
        <p:nvSpPr>
          <p:cNvPr id="72" name="Line 25">
            <a:extLst>
              <a:ext uri="{FF2B5EF4-FFF2-40B4-BE49-F238E27FC236}">
                <a16:creationId xmlns:a16="http://schemas.microsoft.com/office/drawing/2014/main" id="{ED95B463-61A6-4F73-ACC4-6D187205560E}"/>
              </a:ext>
            </a:extLst>
          </p:cNvPr>
          <p:cNvSpPr>
            <a:spLocks noChangeShapeType="1"/>
          </p:cNvSpPr>
          <p:nvPr/>
        </p:nvSpPr>
        <p:spPr bwMode="auto">
          <a:xfrm>
            <a:off x="5540902" y="2477531"/>
            <a:ext cx="458" cy="3476476"/>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74" name="Téglalap 73">
            <a:extLst>
              <a:ext uri="{FF2B5EF4-FFF2-40B4-BE49-F238E27FC236}">
                <a16:creationId xmlns:a16="http://schemas.microsoft.com/office/drawing/2014/main" id="{47D8BDB9-1F90-474F-BDE2-C4FF9EBE2B21}"/>
              </a:ext>
            </a:extLst>
          </p:cNvPr>
          <p:cNvSpPr/>
          <p:nvPr/>
        </p:nvSpPr>
        <p:spPr bwMode="auto">
          <a:xfrm>
            <a:off x="5472091" y="3328615"/>
            <a:ext cx="128330" cy="40936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85" name="Téglalap 84">
            <a:extLst>
              <a:ext uri="{FF2B5EF4-FFF2-40B4-BE49-F238E27FC236}">
                <a16:creationId xmlns:a16="http://schemas.microsoft.com/office/drawing/2014/main" id="{19CF939F-3D33-4E48-9260-377E36985E3E}"/>
              </a:ext>
            </a:extLst>
          </p:cNvPr>
          <p:cNvSpPr/>
          <p:nvPr/>
        </p:nvSpPr>
        <p:spPr bwMode="auto">
          <a:xfrm>
            <a:off x="5492187" y="4488537"/>
            <a:ext cx="126828" cy="400864"/>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99" name="Line 42">
            <a:extLst>
              <a:ext uri="{FF2B5EF4-FFF2-40B4-BE49-F238E27FC236}">
                <a16:creationId xmlns:a16="http://schemas.microsoft.com/office/drawing/2014/main" id="{17AF316F-C3A0-477C-94B4-4EAD31E93A1D}"/>
              </a:ext>
            </a:extLst>
          </p:cNvPr>
          <p:cNvSpPr>
            <a:spLocks noChangeShapeType="1"/>
          </p:cNvSpPr>
          <p:nvPr/>
        </p:nvSpPr>
        <p:spPr bwMode="auto">
          <a:xfrm flipV="1">
            <a:off x="4096681" y="3328615"/>
            <a:ext cx="1381450"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15" name="Text Box 13">
            <a:extLst>
              <a:ext uri="{FF2B5EF4-FFF2-40B4-BE49-F238E27FC236}">
                <a16:creationId xmlns:a16="http://schemas.microsoft.com/office/drawing/2014/main" id="{D73B4540-600C-4F12-8B6A-E5E268BE13DE}"/>
              </a:ext>
            </a:extLst>
          </p:cNvPr>
          <p:cNvSpPr txBox="1">
            <a:spLocks noChangeArrowheads="1"/>
          </p:cNvSpPr>
          <p:nvPr/>
        </p:nvSpPr>
        <p:spPr bwMode="auto">
          <a:xfrm>
            <a:off x="4085463" y="4208531"/>
            <a:ext cx="1367682"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Beérik(hónap)</a:t>
            </a:r>
          </a:p>
        </p:txBody>
      </p:sp>
      <p:sp>
        <p:nvSpPr>
          <p:cNvPr id="118" name="Szövegdoboz 117">
            <a:extLst>
              <a:ext uri="{FF2B5EF4-FFF2-40B4-BE49-F238E27FC236}">
                <a16:creationId xmlns:a16="http://schemas.microsoft.com/office/drawing/2014/main" id="{FE6E646F-8B9A-41DA-A8CA-04A7F4FC4F19}"/>
              </a:ext>
            </a:extLst>
          </p:cNvPr>
          <p:cNvSpPr txBox="1"/>
          <p:nvPr/>
        </p:nvSpPr>
        <p:spPr>
          <a:xfrm>
            <a:off x="7075914" y="2182208"/>
            <a:ext cx="498855" cy="369332"/>
          </a:xfrm>
          <a:prstGeom prst="rect">
            <a:avLst/>
          </a:prstGeom>
          <a:noFill/>
        </p:spPr>
        <p:txBody>
          <a:bodyPr wrap="none" rtlCol="0">
            <a:spAutoFit/>
          </a:bodyPr>
          <a:lstStyle/>
          <a:p>
            <a:r>
              <a:rPr lang="hu-HU" dirty="0"/>
              <a:t>mit</a:t>
            </a:r>
          </a:p>
        </p:txBody>
      </p:sp>
      <p:sp>
        <p:nvSpPr>
          <p:cNvPr id="119" name="Szövegdoboz 118">
            <a:extLst>
              <a:ext uri="{FF2B5EF4-FFF2-40B4-BE49-F238E27FC236}">
                <a16:creationId xmlns:a16="http://schemas.microsoft.com/office/drawing/2014/main" id="{6D1C44CF-4819-4B19-9ED7-735FA330A607}"/>
              </a:ext>
            </a:extLst>
          </p:cNvPr>
          <p:cNvSpPr txBox="1"/>
          <p:nvPr/>
        </p:nvSpPr>
        <p:spPr>
          <a:xfrm>
            <a:off x="5251576" y="2157608"/>
            <a:ext cx="481222" cy="369332"/>
          </a:xfrm>
          <a:prstGeom prst="rect">
            <a:avLst/>
          </a:prstGeom>
          <a:noFill/>
        </p:spPr>
        <p:txBody>
          <a:bodyPr wrap="none" rtlCol="0">
            <a:spAutoFit/>
          </a:bodyPr>
          <a:lstStyle/>
          <a:p>
            <a:r>
              <a:rPr lang="hu-HU" dirty="0"/>
              <a:t>hol</a:t>
            </a:r>
          </a:p>
        </p:txBody>
      </p:sp>
      <p:sp>
        <p:nvSpPr>
          <p:cNvPr id="121" name="Line 42">
            <a:extLst>
              <a:ext uri="{FF2B5EF4-FFF2-40B4-BE49-F238E27FC236}">
                <a16:creationId xmlns:a16="http://schemas.microsoft.com/office/drawing/2014/main" id="{C306113B-2B7D-4F45-BFDE-52EED3D60A99}"/>
              </a:ext>
            </a:extLst>
          </p:cNvPr>
          <p:cNvSpPr>
            <a:spLocks noChangeShapeType="1"/>
          </p:cNvSpPr>
          <p:nvPr/>
        </p:nvSpPr>
        <p:spPr bwMode="auto">
          <a:xfrm flipV="1">
            <a:off x="4086672" y="4513684"/>
            <a:ext cx="1371337"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24" name="Line 42">
            <a:extLst>
              <a:ext uri="{FF2B5EF4-FFF2-40B4-BE49-F238E27FC236}">
                <a16:creationId xmlns:a16="http://schemas.microsoft.com/office/drawing/2014/main" id="{0DB34C3B-0158-4FB3-959E-08C0F7BD1D23}"/>
              </a:ext>
            </a:extLst>
          </p:cNvPr>
          <p:cNvSpPr>
            <a:spLocks noChangeShapeType="1"/>
          </p:cNvSpPr>
          <p:nvPr/>
        </p:nvSpPr>
        <p:spPr bwMode="auto">
          <a:xfrm flipV="1">
            <a:off x="2321856" y="5312691"/>
            <a:ext cx="1612290"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25" name="Text Box 13">
            <a:extLst>
              <a:ext uri="{FF2B5EF4-FFF2-40B4-BE49-F238E27FC236}">
                <a16:creationId xmlns:a16="http://schemas.microsoft.com/office/drawing/2014/main" id="{ADC166E2-0009-42ED-B2A4-447ABA3DFAA2}"/>
              </a:ext>
            </a:extLst>
          </p:cNvPr>
          <p:cNvSpPr txBox="1">
            <a:spLocks noChangeArrowheads="1"/>
          </p:cNvSpPr>
          <p:nvPr/>
        </p:nvSpPr>
        <p:spPr bwMode="auto">
          <a:xfrm>
            <a:off x="2632153" y="5010029"/>
            <a:ext cx="923907"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Arat(hol)</a:t>
            </a:r>
          </a:p>
        </p:txBody>
      </p:sp>
      <p:sp>
        <p:nvSpPr>
          <p:cNvPr id="126" name="Szövegdoboz 125">
            <a:extLst>
              <a:ext uri="{FF2B5EF4-FFF2-40B4-BE49-F238E27FC236}">
                <a16:creationId xmlns:a16="http://schemas.microsoft.com/office/drawing/2014/main" id="{180FF8BC-8C26-4491-A2E5-84FB39F77DEE}"/>
              </a:ext>
            </a:extLst>
          </p:cNvPr>
          <p:cNvSpPr txBox="1"/>
          <p:nvPr/>
        </p:nvSpPr>
        <p:spPr>
          <a:xfrm>
            <a:off x="3901985" y="5342976"/>
            <a:ext cx="237566" cy="369332"/>
          </a:xfrm>
          <a:prstGeom prst="rect">
            <a:avLst/>
          </a:prstGeom>
          <a:noFill/>
        </p:spPr>
        <p:txBody>
          <a:bodyPr wrap="none" rtlCol="0">
            <a:spAutoFit/>
          </a:bodyPr>
          <a:lstStyle/>
          <a:p>
            <a:r>
              <a:rPr lang="hu-HU" dirty="0"/>
              <a:t> </a:t>
            </a:r>
          </a:p>
        </p:txBody>
      </p:sp>
      <p:sp>
        <p:nvSpPr>
          <p:cNvPr id="127" name="Téglalap 126">
            <a:extLst>
              <a:ext uri="{FF2B5EF4-FFF2-40B4-BE49-F238E27FC236}">
                <a16:creationId xmlns:a16="http://schemas.microsoft.com/office/drawing/2014/main" id="{F72E01F1-1CD3-4E0C-A988-19AA8F0C4191}"/>
              </a:ext>
            </a:extLst>
          </p:cNvPr>
          <p:cNvSpPr/>
          <p:nvPr/>
        </p:nvSpPr>
        <p:spPr bwMode="auto">
          <a:xfrm>
            <a:off x="3960684" y="5287131"/>
            <a:ext cx="106014" cy="428739"/>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29" name="Téglalap 128">
            <a:extLst>
              <a:ext uri="{FF2B5EF4-FFF2-40B4-BE49-F238E27FC236}">
                <a16:creationId xmlns:a16="http://schemas.microsoft.com/office/drawing/2014/main" id="{D7B75AFC-D0B6-4562-8BEE-1278282F2B41}"/>
              </a:ext>
            </a:extLst>
          </p:cNvPr>
          <p:cNvSpPr/>
          <p:nvPr/>
        </p:nvSpPr>
        <p:spPr bwMode="auto">
          <a:xfrm>
            <a:off x="5495238" y="5405525"/>
            <a:ext cx="123777" cy="369327"/>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32" name="Text Box 13">
            <a:extLst>
              <a:ext uri="{FF2B5EF4-FFF2-40B4-BE49-F238E27FC236}">
                <a16:creationId xmlns:a16="http://schemas.microsoft.com/office/drawing/2014/main" id="{06E6EF7A-9748-4215-A10D-A0620C0CF59A}"/>
              </a:ext>
            </a:extLst>
          </p:cNvPr>
          <p:cNvSpPr txBox="1">
            <a:spLocks noChangeArrowheads="1"/>
          </p:cNvSpPr>
          <p:nvPr/>
        </p:nvSpPr>
        <p:spPr bwMode="auto">
          <a:xfrm>
            <a:off x="4440553" y="5107114"/>
            <a:ext cx="661015"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Arat()</a:t>
            </a:r>
          </a:p>
        </p:txBody>
      </p:sp>
      <p:sp>
        <p:nvSpPr>
          <p:cNvPr id="133" name="Line 42">
            <a:extLst>
              <a:ext uri="{FF2B5EF4-FFF2-40B4-BE49-F238E27FC236}">
                <a16:creationId xmlns:a16="http://schemas.microsoft.com/office/drawing/2014/main" id="{389BEC8E-41D2-4FAF-A8F2-602483541C77}"/>
              </a:ext>
            </a:extLst>
          </p:cNvPr>
          <p:cNvSpPr>
            <a:spLocks noChangeShapeType="1"/>
          </p:cNvSpPr>
          <p:nvPr/>
        </p:nvSpPr>
        <p:spPr bwMode="auto">
          <a:xfrm>
            <a:off x="4093235" y="5416812"/>
            <a:ext cx="1398951"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34" name="Text Box 13">
            <a:extLst>
              <a:ext uri="{FF2B5EF4-FFF2-40B4-BE49-F238E27FC236}">
                <a16:creationId xmlns:a16="http://schemas.microsoft.com/office/drawing/2014/main" id="{42603E77-C8B3-4F88-AD36-18F42BD71BD6}"/>
              </a:ext>
            </a:extLst>
          </p:cNvPr>
          <p:cNvSpPr txBox="1">
            <a:spLocks noChangeArrowheads="1"/>
          </p:cNvSpPr>
          <p:nvPr/>
        </p:nvSpPr>
        <p:spPr bwMode="auto">
          <a:xfrm>
            <a:off x="3325777" y="4206337"/>
            <a:ext cx="671280"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loop</a:t>
            </a:r>
            <a:endParaRPr lang="hu-HU" sz="1600" dirty="0">
              <a:ea typeface="Arial Unicode MS" pitchFamily="34" charset="-128"/>
              <a:cs typeface="Arial Unicode MS" pitchFamily="34" charset="-128"/>
            </a:endParaRPr>
          </a:p>
        </p:txBody>
      </p:sp>
      <p:cxnSp>
        <p:nvCxnSpPr>
          <p:cNvPr id="135" name="Egyenes összekötő 134">
            <a:extLst>
              <a:ext uri="{FF2B5EF4-FFF2-40B4-BE49-F238E27FC236}">
                <a16:creationId xmlns:a16="http://schemas.microsoft.com/office/drawing/2014/main" id="{A519C904-8D95-42E4-9C07-32EA5FE788AF}"/>
              </a:ext>
            </a:extLst>
          </p:cNvPr>
          <p:cNvCxnSpPr>
            <a:cxnSpLocks/>
          </p:cNvCxnSpPr>
          <p:nvPr/>
        </p:nvCxnSpPr>
        <p:spPr bwMode="auto">
          <a:xfrm>
            <a:off x="3337497" y="4626777"/>
            <a:ext cx="3760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6" name="Egyenes összekötő 135">
            <a:extLst>
              <a:ext uri="{FF2B5EF4-FFF2-40B4-BE49-F238E27FC236}">
                <a16:creationId xmlns:a16="http://schemas.microsoft.com/office/drawing/2014/main" id="{4BB1BF18-9166-44A2-AAD2-CF87E3E04A32}"/>
              </a:ext>
            </a:extLst>
          </p:cNvPr>
          <p:cNvCxnSpPr>
            <a:cxnSpLocks/>
          </p:cNvCxnSpPr>
          <p:nvPr/>
        </p:nvCxnSpPr>
        <p:spPr bwMode="auto">
          <a:xfrm flipV="1">
            <a:off x="3716940" y="4488537"/>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7" name="Egyenes összekötő 136">
            <a:extLst>
              <a:ext uri="{FF2B5EF4-FFF2-40B4-BE49-F238E27FC236}">
                <a16:creationId xmlns:a16="http://schemas.microsoft.com/office/drawing/2014/main" id="{2A81E3CD-690E-492A-9269-51B8E51BCFF6}"/>
              </a:ext>
            </a:extLst>
          </p:cNvPr>
          <p:cNvCxnSpPr>
            <a:cxnSpLocks/>
          </p:cNvCxnSpPr>
          <p:nvPr/>
        </p:nvCxnSpPr>
        <p:spPr bwMode="auto">
          <a:xfrm>
            <a:off x="3898813" y="4238832"/>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8" name="Téglalap 137">
            <a:extLst>
              <a:ext uri="{FF2B5EF4-FFF2-40B4-BE49-F238E27FC236}">
                <a16:creationId xmlns:a16="http://schemas.microsoft.com/office/drawing/2014/main" id="{1C23AAC6-5455-48B2-9527-0ACD5E491115}"/>
              </a:ext>
            </a:extLst>
          </p:cNvPr>
          <p:cNvSpPr/>
          <p:nvPr/>
        </p:nvSpPr>
        <p:spPr bwMode="auto">
          <a:xfrm>
            <a:off x="3325777" y="4221526"/>
            <a:ext cx="4358015" cy="868605"/>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35" name="Téglalap 34">
            <a:extLst>
              <a:ext uri="{FF2B5EF4-FFF2-40B4-BE49-F238E27FC236}">
                <a16:creationId xmlns:a16="http://schemas.microsoft.com/office/drawing/2014/main" id="{6C9DB948-D3DD-4F20-9D53-BD1379C6F5F6}"/>
              </a:ext>
            </a:extLst>
          </p:cNvPr>
          <p:cNvSpPr/>
          <p:nvPr/>
        </p:nvSpPr>
        <p:spPr bwMode="auto">
          <a:xfrm>
            <a:off x="2195068" y="2717019"/>
            <a:ext cx="113452" cy="2991047"/>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95" name="Téglalap 94">
            <a:extLst>
              <a:ext uri="{FF2B5EF4-FFF2-40B4-BE49-F238E27FC236}">
                <a16:creationId xmlns:a16="http://schemas.microsoft.com/office/drawing/2014/main" id="{41CD7383-0BB1-45C1-B073-A78F0715055A}"/>
              </a:ext>
            </a:extLst>
          </p:cNvPr>
          <p:cNvSpPr/>
          <p:nvPr/>
        </p:nvSpPr>
        <p:spPr bwMode="auto">
          <a:xfrm>
            <a:off x="3934199" y="4109513"/>
            <a:ext cx="112223" cy="824744"/>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8578435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9</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Kertészkedés</a:t>
            </a:r>
            <a:endParaRPr lang="en-US" dirty="0"/>
          </a:p>
        </p:txBody>
      </p:sp>
      <p:sp>
        <p:nvSpPr>
          <p:cNvPr id="48" name="Téglalap 47">
            <a:extLst>
              <a:ext uri="{FF2B5EF4-FFF2-40B4-BE49-F238E27FC236}">
                <a16:creationId xmlns:a16="http://schemas.microsoft.com/office/drawing/2014/main" id="{1F40EB31-A71D-4982-9E80-BB7EB89E08CB}"/>
              </a:ext>
            </a:extLst>
          </p:cNvPr>
          <p:cNvSpPr/>
          <p:nvPr/>
        </p:nvSpPr>
        <p:spPr>
          <a:xfrm>
            <a:off x="628650" y="2612571"/>
            <a:ext cx="7886700" cy="37437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0" name="Téglalap 19">
            <a:extLst>
              <a:ext uri="{FF2B5EF4-FFF2-40B4-BE49-F238E27FC236}">
                <a16:creationId xmlns:a16="http://schemas.microsoft.com/office/drawing/2014/main" id="{C86BE0D7-735F-493D-89C7-B21EDF9AAD61}"/>
              </a:ext>
            </a:extLst>
          </p:cNvPr>
          <p:cNvSpPr/>
          <p:nvPr/>
        </p:nvSpPr>
        <p:spPr>
          <a:xfrm>
            <a:off x="1507777" y="2934569"/>
            <a:ext cx="2511564" cy="138379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Kert</a:t>
            </a:r>
          </a:p>
          <a:p>
            <a:endParaRPr lang="hu-HU" sz="1600" dirty="0">
              <a:solidFill>
                <a:schemeClr val="tx1"/>
              </a:solidFill>
            </a:endParaRPr>
          </a:p>
          <a:p>
            <a:r>
              <a:rPr lang="hu-HU" sz="1600" dirty="0">
                <a:solidFill>
                  <a:schemeClr val="tx1"/>
                </a:solidFill>
              </a:rPr>
              <a:t>Ültet(hol, mit) </a:t>
            </a:r>
          </a:p>
          <a:p>
            <a:r>
              <a:rPr lang="hu-HU" sz="1600" dirty="0">
                <a:solidFill>
                  <a:schemeClr val="tx1"/>
                </a:solidFill>
              </a:rPr>
              <a:t>Arat() </a:t>
            </a:r>
          </a:p>
          <a:p>
            <a:r>
              <a:rPr lang="hu-HU" sz="1600" dirty="0">
                <a:solidFill>
                  <a:schemeClr val="tx1"/>
                </a:solidFill>
              </a:rPr>
              <a:t>Aratható(hónap) : Parcella[]</a:t>
            </a:r>
          </a:p>
        </p:txBody>
      </p:sp>
      <p:sp>
        <p:nvSpPr>
          <p:cNvPr id="23" name="Téglalap 22">
            <a:extLst>
              <a:ext uri="{FF2B5EF4-FFF2-40B4-BE49-F238E27FC236}">
                <a16:creationId xmlns:a16="http://schemas.microsoft.com/office/drawing/2014/main" id="{1C05FBF7-7E7B-4876-B5F0-ED8DBBB16970}"/>
              </a:ext>
            </a:extLst>
          </p:cNvPr>
          <p:cNvSpPr/>
          <p:nvPr/>
        </p:nvSpPr>
        <p:spPr>
          <a:xfrm>
            <a:off x="1507777" y="3234506"/>
            <a:ext cx="2511563" cy="22549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8" name="Téglalap 27">
            <a:extLst>
              <a:ext uri="{FF2B5EF4-FFF2-40B4-BE49-F238E27FC236}">
                <a16:creationId xmlns:a16="http://schemas.microsoft.com/office/drawing/2014/main" id="{560B57F2-5662-483A-9E3E-84F9595179B3}"/>
              </a:ext>
            </a:extLst>
          </p:cNvPr>
          <p:cNvSpPr/>
          <p:nvPr/>
        </p:nvSpPr>
        <p:spPr>
          <a:xfrm>
            <a:off x="5457218" y="2934569"/>
            <a:ext cx="2255338" cy="94334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Kertész</a:t>
            </a:r>
          </a:p>
          <a:p>
            <a:r>
              <a:rPr lang="hu-HU" dirty="0">
                <a:solidFill>
                  <a:schemeClr val="tx1"/>
                </a:solidFill>
              </a:rPr>
              <a:t> </a:t>
            </a:r>
          </a:p>
        </p:txBody>
      </p:sp>
      <p:sp>
        <p:nvSpPr>
          <p:cNvPr id="29" name="Téglalap 28">
            <a:extLst>
              <a:ext uri="{FF2B5EF4-FFF2-40B4-BE49-F238E27FC236}">
                <a16:creationId xmlns:a16="http://schemas.microsoft.com/office/drawing/2014/main" id="{87A18265-0009-4CD3-8331-8B77150E3B3D}"/>
              </a:ext>
            </a:extLst>
          </p:cNvPr>
          <p:cNvSpPr/>
          <p:nvPr/>
        </p:nvSpPr>
        <p:spPr>
          <a:xfrm>
            <a:off x="5457217" y="3240695"/>
            <a:ext cx="2255339" cy="2746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33" name="Téglalap 32">
            <a:extLst>
              <a:ext uri="{FF2B5EF4-FFF2-40B4-BE49-F238E27FC236}">
                <a16:creationId xmlns:a16="http://schemas.microsoft.com/office/drawing/2014/main" id="{BA904A2A-2ECC-4009-83C4-564168A429E2}"/>
              </a:ext>
            </a:extLst>
          </p:cNvPr>
          <p:cNvSpPr/>
          <p:nvPr/>
        </p:nvSpPr>
        <p:spPr>
          <a:xfrm>
            <a:off x="1508350" y="4678539"/>
            <a:ext cx="2510990" cy="138379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Parcella</a:t>
            </a:r>
          </a:p>
          <a:p>
            <a:r>
              <a:rPr lang="hu-HU" sz="1600" dirty="0" err="1">
                <a:solidFill>
                  <a:schemeClr val="tx1"/>
                </a:solidFill>
              </a:rPr>
              <a:t>ültetésiIdő</a:t>
            </a:r>
            <a:r>
              <a:rPr lang="hu-HU" sz="1600" dirty="0">
                <a:solidFill>
                  <a:schemeClr val="tx1"/>
                </a:solidFill>
              </a:rPr>
              <a:t> : int</a:t>
            </a:r>
          </a:p>
          <a:p>
            <a:r>
              <a:rPr lang="hu-HU" sz="1600" dirty="0">
                <a:solidFill>
                  <a:schemeClr val="tx1"/>
                </a:solidFill>
              </a:rPr>
              <a:t>Ültet(mit) </a:t>
            </a:r>
          </a:p>
          <a:p>
            <a:r>
              <a:rPr lang="hu-HU" sz="1600" dirty="0">
                <a:solidFill>
                  <a:schemeClr val="tx1"/>
                </a:solidFill>
              </a:rPr>
              <a:t>Beérik(hónap) : </a:t>
            </a:r>
            <a:r>
              <a:rPr lang="hu-HU" sz="1600" dirty="0" err="1">
                <a:solidFill>
                  <a:schemeClr val="tx1"/>
                </a:solidFill>
              </a:rPr>
              <a:t>bool</a:t>
            </a:r>
            <a:endParaRPr lang="hu-HU" sz="1600" dirty="0">
              <a:solidFill>
                <a:schemeClr val="tx1"/>
              </a:solidFill>
            </a:endParaRPr>
          </a:p>
          <a:p>
            <a:r>
              <a:rPr lang="hu-HU" sz="1600" dirty="0">
                <a:solidFill>
                  <a:schemeClr val="tx1"/>
                </a:solidFill>
              </a:rPr>
              <a:t>Arat()</a:t>
            </a:r>
          </a:p>
        </p:txBody>
      </p:sp>
      <p:sp>
        <p:nvSpPr>
          <p:cNvPr id="35" name="Téglalap 34">
            <a:extLst>
              <a:ext uri="{FF2B5EF4-FFF2-40B4-BE49-F238E27FC236}">
                <a16:creationId xmlns:a16="http://schemas.microsoft.com/office/drawing/2014/main" id="{C3E9CE76-3AF8-43BB-B38E-B1DB073F009A}"/>
              </a:ext>
            </a:extLst>
          </p:cNvPr>
          <p:cNvSpPr/>
          <p:nvPr/>
        </p:nvSpPr>
        <p:spPr>
          <a:xfrm>
            <a:off x="1508491" y="4987648"/>
            <a:ext cx="2510878" cy="2481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41" name="Text Box 103">
            <a:extLst>
              <a:ext uri="{FF2B5EF4-FFF2-40B4-BE49-F238E27FC236}">
                <a16:creationId xmlns:a16="http://schemas.microsoft.com/office/drawing/2014/main" id="{DF187DB2-C5C2-4135-B04E-817DDB275B1C}"/>
              </a:ext>
            </a:extLst>
          </p:cNvPr>
          <p:cNvSpPr txBox="1">
            <a:spLocks noChangeArrowheads="1"/>
          </p:cNvSpPr>
          <p:nvPr/>
        </p:nvSpPr>
        <p:spPr bwMode="auto">
          <a:xfrm>
            <a:off x="628650" y="996755"/>
            <a:ext cx="7886700" cy="1477328"/>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720"/>
              </a:spcBef>
              <a:spcAft>
                <a:spcPts val="720"/>
              </a:spcAft>
              <a:tabLst>
                <a:tab pos="180340" algn="l"/>
              </a:tabLst>
            </a:pPr>
            <a:r>
              <a:rPr lang="hu-HU" sz="1800" dirty="0">
                <a:effectLst/>
                <a:latin typeface="Calibri" panose="020F0502020204030204" pitchFamily="34" charset="0"/>
                <a:ea typeface="Calibri" panose="020F0502020204030204" pitchFamily="34" charset="0"/>
              </a:rPr>
              <a:t>Egy kertet egy kertész gondoz. A kert parcellákból áll, minden parcellába egyféle növényfajta ültethető. A növényfajták lehetnek haszonnövények, mint burgonya, borsó, paprika; vagy virágok, mint tulipán, szegfű, rózsa. Ismerjük egy növény</a:t>
            </a:r>
            <a:r>
              <a:rPr lang="hu-HU" dirty="0">
                <a:latin typeface="Calibri" panose="020F0502020204030204" pitchFamily="34" charset="0"/>
                <a:ea typeface="Calibri" panose="020F0502020204030204" pitchFamily="34" charset="0"/>
              </a:rPr>
              <a:t> érési idejét, a parcellákba történt ültetés idejét (hónapban). Mely parcellákban fognak beérni haszonnövények egy adott hónapban? (Hol lehet aratni?)</a:t>
            </a:r>
            <a:endParaRPr lang="hu-HU" sz="1800" dirty="0">
              <a:effectLst/>
              <a:latin typeface="Times New Roman" panose="02020603050405020304" pitchFamily="18" charset="0"/>
              <a:ea typeface="Times New Roman" panose="02020603050405020304" pitchFamily="18" charset="0"/>
            </a:endParaRPr>
          </a:p>
        </p:txBody>
      </p:sp>
      <p:sp>
        <p:nvSpPr>
          <p:cNvPr id="42" name="Téglalap 41">
            <a:extLst>
              <a:ext uri="{FF2B5EF4-FFF2-40B4-BE49-F238E27FC236}">
                <a16:creationId xmlns:a16="http://schemas.microsoft.com/office/drawing/2014/main" id="{7B7AD457-D91A-4A9A-8CD6-227B46F24ADF}"/>
              </a:ext>
            </a:extLst>
          </p:cNvPr>
          <p:cNvSpPr/>
          <p:nvPr/>
        </p:nvSpPr>
        <p:spPr>
          <a:xfrm>
            <a:off x="5457218" y="4640362"/>
            <a:ext cx="2255338" cy="114759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Növényfajta</a:t>
            </a:r>
          </a:p>
          <a:p>
            <a:r>
              <a:rPr lang="hu-HU" dirty="0">
                <a:solidFill>
                  <a:schemeClr val="tx1"/>
                </a:solidFill>
              </a:rPr>
              <a:t> </a:t>
            </a:r>
            <a:r>
              <a:rPr lang="hu-HU" sz="1600" dirty="0" err="1">
                <a:solidFill>
                  <a:schemeClr val="tx1"/>
                </a:solidFill>
              </a:rPr>
              <a:t>érésiIdő</a:t>
            </a:r>
            <a:r>
              <a:rPr lang="hu-HU" sz="1600" dirty="0">
                <a:solidFill>
                  <a:schemeClr val="tx1"/>
                </a:solidFill>
              </a:rPr>
              <a:t> : int</a:t>
            </a:r>
          </a:p>
          <a:p>
            <a:r>
              <a:rPr lang="hu-HU" sz="1600" dirty="0" err="1">
                <a:solidFill>
                  <a:schemeClr val="tx1"/>
                </a:solidFill>
              </a:rPr>
              <a:t>GetÉrésiIdő</a:t>
            </a:r>
            <a:r>
              <a:rPr lang="hu-HU" sz="1600" dirty="0">
                <a:solidFill>
                  <a:schemeClr val="tx1"/>
                </a:solidFill>
              </a:rPr>
              <a:t>()</a:t>
            </a:r>
          </a:p>
          <a:p>
            <a:r>
              <a:rPr lang="hu-HU" sz="1600" dirty="0" err="1">
                <a:solidFill>
                  <a:schemeClr val="tx1"/>
                </a:solidFill>
              </a:rPr>
              <a:t>IsHaszon</a:t>
            </a:r>
            <a:r>
              <a:rPr lang="hu-HU" sz="1600" dirty="0">
                <a:solidFill>
                  <a:schemeClr val="tx1"/>
                </a:solidFill>
              </a:rPr>
              <a:t> : </a:t>
            </a:r>
            <a:r>
              <a:rPr lang="hu-HU" sz="1600" dirty="0" err="1">
                <a:solidFill>
                  <a:schemeClr val="tx1"/>
                </a:solidFill>
              </a:rPr>
              <a:t>bool</a:t>
            </a:r>
            <a:endParaRPr lang="hu-HU" sz="1600" dirty="0">
              <a:solidFill>
                <a:schemeClr val="tx1"/>
              </a:solidFill>
            </a:endParaRPr>
          </a:p>
        </p:txBody>
      </p:sp>
      <p:sp>
        <p:nvSpPr>
          <p:cNvPr id="43" name="Téglalap 42">
            <a:extLst>
              <a:ext uri="{FF2B5EF4-FFF2-40B4-BE49-F238E27FC236}">
                <a16:creationId xmlns:a16="http://schemas.microsoft.com/office/drawing/2014/main" id="{5CC43346-572A-4455-A012-BFCA8F7AEBFA}"/>
              </a:ext>
            </a:extLst>
          </p:cNvPr>
          <p:cNvSpPr/>
          <p:nvPr/>
        </p:nvSpPr>
        <p:spPr>
          <a:xfrm>
            <a:off x="5457217" y="4946488"/>
            <a:ext cx="2255339" cy="2746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extLst>
      <p:ext uri="{BB962C8B-B14F-4D97-AF65-F5344CB8AC3E}">
        <p14:creationId xmlns:p14="http://schemas.microsoft.com/office/powerpoint/2010/main" val="2032974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9.8|22.5|26.3|23.3|18.2|21.8|23.7|23.2"/>
</p:tagLst>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6E274A72940A1B4A8B3393EAB8D61735" ma:contentTypeVersion="7" ma:contentTypeDescription="Új dokumentum létrehozása." ma:contentTypeScope="" ma:versionID="46c326e170113dafb73fda4b6567a3de">
  <xsd:schema xmlns:xsd="http://www.w3.org/2001/XMLSchema" xmlns:xs="http://www.w3.org/2001/XMLSchema" xmlns:p="http://schemas.microsoft.com/office/2006/metadata/properties" xmlns:ns2="2802c78d-21c3-4a7b-93dc-c553f079c494" xmlns:ns3="bae2fe36-af00-45da-8051-a600712cd064" targetNamespace="http://schemas.microsoft.com/office/2006/metadata/properties" ma:root="true" ma:fieldsID="643504de93a5d495e82f7031e8a99745" ns2:_="" ns3:_="">
    <xsd:import namespace="2802c78d-21c3-4a7b-93dc-c553f079c494"/>
    <xsd:import namespace="bae2fe36-af00-45da-8051-a600712cd06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2c78d-21c3-4a7b-93dc-c553f079c4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ae2fe36-af00-45da-8051-a600712cd064" elementFormDefault="qualified">
    <xsd:import namespace="http://schemas.microsoft.com/office/2006/documentManagement/types"/>
    <xsd:import namespace="http://schemas.microsoft.com/office/infopath/2007/PartnerControls"/>
    <xsd:element name="SharedWithUsers" ma:index="13" nillable="true" ma:displayName="Résztvevők"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Megosztva részletekkel"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9860F8-3E89-4D65-B63F-23CCEB17AF13}"/>
</file>

<file path=customXml/itemProps2.xml><?xml version="1.0" encoding="utf-8"?>
<ds:datastoreItem xmlns:ds="http://schemas.openxmlformats.org/officeDocument/2006/customXml" ds:itemID="{2C7D8672-CCE0-43AE-8248-CC2865B720A1}"/>
</file>

<file path=customXml/itemProps3.xml><?xml version="1.0" encoding="utf-8"?>
<ds:datastoreItem xmlns:ds="http://schemas.openxmlformats.org/officeDocument/2006/customXml" ds:itemID="{7F70A69E-76D6-46AF-A584-6F04BADC4467}"/>
</file>

<file path=docProps/app.xml><?xml version="1.0" encoding="utf-8"?>
<Properties xmlns="http://schemas.openxmlformats.org/officeDocument/2006/extended-properties" xmlns:vt="http://schemas.openxmlformats.org/officeDocument/2006/docPropsVTypes">
  <Template>Office Theme</Template>
  <TotalTime>17264</TotalTime>
  <Words>2083</Words>
  <Application>Microsoft Office PowerPoint</Application>
  <PresentationFormat>Diavetítés a képernyőre (4:3 oldalarány)</PresentationFormat>
  <Paragraphs>522</Paragraphs>
  <Slides>17</Slides>
  <Notes>6</Notes>
  <HiddenSlides>0</HiddenSlides>
  <MMClips>0</MMClips>
  <ScaleCrop>false</ScaleCrop>
  <HeadingPairs>
    <vt:vector size="6" baseType="variant">
      <vt:variant>
        <vt:lpstr>Használt betűtípusok</vt:lpstr>
      </vt:variant>
      <vt:variant>
        <vt:i4>9</vt:i4>
      </vt:variant>
      <vt:variant>
        <vt:lpstr>Téma</vt:lpstr>
      </vt:variant>
      <vt:variant>
        <vt:i4>1</vt:i4>
      </vt:variant>
      <vt:variant>
        <vt:lpstr>Diacímek</vt:lpstr>
      </vt:variant>
      <vt:variant>
        <vt:i4>17</vt:i4>
      </vt:variant>
    </vt:vector>
  </HeadingPairs>
  <TitlesOfParts>
    <vt:vector size="27" baseType="lpstr">
      <vt:lpstr>Arial</vt:lpstr>
      <vt:lpstr>Arial Unicode MS</vt:lpstr>
      <vt:lpstr>Calibri</vt:lpstr>
      <vt:lpstr>Calibri Light</vt:lpstr>
      <vt:lpstr>Cambria Math</vt:lpstr>
      <vt:lpstr>Courier New</vt:lpstr>
      <vt:lpstr>Symbol</vt:lpstr>
      <vt:lpstr>Times New Roman</vt:lpstr>
      <vt:lpstr>Verdana</vt:lpstr>
      <vt:lpstr>Office-téma</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Gregorics Tibor</dc:creator>
  <cp:lastModifiedBy>Dao Balance</cp:lastModifiedBy>
  <cp:revision>2377</cp:revision>
  <dcterms:created xsi:type="dcterms:W3CDTF">2017-06-25T07:49:46Z</dcterms:created>
  <dcterms:modified xsi:type="dcterms:W3CDTF">2022-04-09T11:10:45Z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0x0101006E274A72940A1B4A8B3393EAB8D61735</vt:lpwstr>
  </property>
</Properties>
</file>