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594" r:id="rId2"/>
    <p:sldId id="648" r:id="rId3"/>
    <p:sldId id="633" r:id="rId4"/>
    <p:sldId id="653" r:id="rId5"/>
    <p:sldId id="634" r:id="rId6"/>
    <p:sldId id="649" r:id="rId7"/>
    <p:sldId id="637" r:id="rId8"/>
    <p:sldId id="642" r:id="rId9"/>
    <p:sldId id="276" r:id="rId10"/>
    <p:sldId id="650" r:id="rId11"/>
    <p:sldId id="652" r:id="rId12"/>
    <p:sldId id="651" r:id="rId13"/>
    <p:sldId id="638" r:id="rId14"/>
    <p:sldId id="639" r:id="rId15"/>
    <p:sldId id="64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FFCC"/>
    <a:srgbClr val="FFCCCC"/>
    <a:srgbClr val="009999"/>
    <a:srgbClr val="FF99CC"/>
    <a:srgbClr val="FFFF99"/>
    <a:srgbClr val="CCFF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Közepesen sötét stílus 2 – 4.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1" autoAdjust="0"/>
    <p:restoredTop sz="94452" autoAdjust="0"/>
  </p:normalViewPr>
  <p:slideViewPr>
    <p:cSldViewPr snapToGrid="0">
      <p:cViewPr varScale="1">
        <p:scale>
          <a:sx n="108" d="100"/>
          <a:sy n="108" d="100"/>
        </p:scale>
        <p:origin x="1584" y="138"/>
      </p:cViewPr>
      <p:guideLst/>
    </p:cSldViewPr>
  </p:slideViewPr>
  <p:notesTextViewPr>
    <p:cViewPr>
      <p:scale>
        <a:sx n="3" d="2"/>
        <a:sy n="3" d="2"/>
      </p:scale>
      <p:origin x="0" y="0"/>
    </p:cViewPr>
  </p:notesTextViewPr>
  <p:sorterViewPr>
    <p:cViewPr varScale="1">
      <p:scale>
        <a:sx n="100" d="100"/>
        <a:sy n="100" d="100"/>
      </p:scale>
      <p:origin x="0" y="-19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24F7AC-A827-4517-BFE1-8350645818F0}" type="datetimeFigureOut">
              <a:rPr lang="en-US" smtClean="0"/>
              <a:t>4/21/2022</a:t>
            </a:fld>
            <a:endParaRPr lang="en-US"/>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42200-1BFC-433C-B271-ECDA3A460D85}" type="slidenum">
              <a:rPr lang="en-US" smtClean="0"/>
              <a:t>‹#›</a:t>
            </a:fld>
            <a:endParaRPr lang="en-US"/>
          </a:p>
        </p:txBody>
      </p:sp>
    </p:spTree>
    <p:extLst>
      <p:ext uri="{BB962C8B-B14F-4D97-AF65-F5344CB8AC3E}">
        <p14:creationId xmlns:p14="http://schemas.microsoft.com/office/powerpoint/2010/main" val="1276350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1</a:t>
            </a:fld>
            <a:endParaRPr lang="en-US"/>
          </a:p>
        </p:txBody>
      </p:sp>
    </p:spTree>
    <p:extLst>
      <p:ext uri="{BB962C8B-B14F-4D97-AF65-F5344CB8AC3E}">
        <p14:creationId xmlns:p14="http://schemas.microsoft.com/office/powerpoint/2010/main" val="206356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11</a:t>
            </a:fld>
            <a:endParaRPr lang="en-US"/>
          </a:p>
        </p:txBody>
      </p:sp>
    </p:spTree>
    <p:extLst>
      <p:ext uri="{BB962C8B-B14F-4D97-AF65-F5344CB8AC3E}">
        <p14:creationId xmlns:p14="http://schemas.microsoft.com/office/powerpoint/2010/main" val="3396901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12</a:t>
            </a:fld>
            <a:endParaRPr lang="en-US"/>
          </a:p>
        </p:txBody>
      </p:sp>
    </p:spTree>
    <p:extLst>
      <p:ext uri="{BB962C8B-B14F-4D97-AF65-F5344CB8AC3E}">
        <p14:creationId xmlns:p14="http://schemas.microsoft.com/office/powerpoint/2010/main" val="3380635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13</a:t>
            </a:fld>
            <a:endParaRPr lang="en-US"/>
          </a:p>
        </p:txBody>
      </p:sp>
    </p:spTree>
    <p:extLst>
      <p:ext uri="{BB962C8B-B14F-4D97-AF65-F5344CB8AC3E}">
        <p14:creationId xmlns:p14="http://schemas.microsoft.com/office/powerpoint/2010/main" val="3486206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14</a:t>
            </a:fld>
            <a:endParaRPr lang="en-US"/>
          </a:p>
        </p:txBody>
      </p:sp>
    </p:spTree>
    <p:extLst>
      <p:ext uri="{BB962C8B-B14F-4D97-AF65-F5344CB8AC3E}">
        <p14:creationId xmlns:p14="http://schemas.microsoft.com/office/powerpoint/2010/main" val="1443484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15</a:t>
            </a:fld>
            <a:endParaRPr lang="en-US"/>
          </a:p>
        </p:txBody>
      </p:sp>
    </p:spTree>
    <p:extLst>
      <p:ext uri="{BB962C8B-B14F-4D97-AF65-F5344CB8AC3E}">
        <p14:creationId xmlns:p14="http://schemas.microsoft.com/office/powerpoint/2010/main" val="1870310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2</a:t>
            </a:fld>
            <a:endParaRPr lang="en-US"/>
          </a:p>
        </p:txBody>
      </p:sp>
    </p:spTree>
    <p:extLst>
      <p:ext uri="{BB962C8B-B14F-4D97-AF65-F5344CB8AC3E}">
        <p14:creationId xmlns:p14="http://schemas.microsoft.com/office/powerpoint/2010/main" val="2409007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3</a:t>
            </a:fld>
            <a:endParaRPr lang="en-US"/>
          </a:p>
        </p:txBody>
      </p:sp>
    </p:spTree>
    <p:extLst>
      <p:ext uri="{BB962C8B-B14F-4D97-AF65-F5344CB8AC3E}">
        <p14:creationId xmlns:p14="http://schemas.microsoft.com/office/powerpoint/2010/main" val="3017385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5</a:t>
            </a:fld>
            <a:endParaRPr lang="en-US"/>
          </a:p>
        </p:txBody>
      </p:sp>
    </p:spTree>
    <p:extLst>
      <p:ext uri="{BB962C8B-B14F-4D97-AF65-F5344CB8AC3E}">
        <p14:creationId xmlns:p14="http://schemas.microsoft.com/office/powerpoint/2010/main" val="2444698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6</a:t>
            </a:fld>
            <a:endParaRPr lang="en-US"/>
          </a:p>
        </p:txBody>
      </p:sp>
    </p:spTree>
    <p:extLst>
      <p:ext uri="{BB962C8B-B14F-4D97-AF65-F5344CB8AC3E}">
        <p14:creationId xmlns:p14="http://schemas.microsoft.com/office/powerpoint/2010/main" val="4149573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7</a:t>
            </a:fld>
            <a:endParaRPr lang="en-US"/>
          </a:p>
        </p:txBody>
      </p:sp>
    </p:spTree>
    <p:extLst>
      <p:ext uri="{BB962C8B-B14F-4D97-AF65-F5344CB8AC3E}">
        <p14:creationId xmlns:p14="http://schemas.microsoft.com/office/powerpoint/2010/main" val="956298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8</a:t>
            </a:fld>
            <a:endParaRPr lang="en-US"/>
          </a:p>
        </p:txBody>
      </p:sp>
    </p:spTree>
    <p:extLst>
      <p:ext uri="{BB962C8B-B14F-4D97-AF65-F5344CB8AC3E}">
        <p14:creationId xmlns:p14="http://schemas.microsoft.com/office/powerpoint/2010/main" val="2727018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9</a:t>
            </a:fld>
            <a:endParaRPr lang="en-US"/>
          </a:p>
        </p:txBody>
      </p:sp>
    </p:spTree>
    <p:extLst>
      <p:ext uri="{BB962C8B-B14F-4D97-AF65-F5344CB8AC3E}">
        <p14:creationId xmlns:p14="http://schemas.microsoft.com/office/powerpoint/2010/main" val="769713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10</a:t>
            </a:fld>
            <a:endParaRPr lang="en-US"/>
          </a:p>
        </p:txBody>
      </p:sp>
    </p:spTree>
    <p:extLst>
      <p:ext uri="{BB962C8B-B14F-4D97-AF65-F5344CB8AC3E}">
        <p14:creationId xmlns:p14="http://schemas.microsoft.com/office/powerpoint/2010/main" val="2550478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8CCEDA22-AB55-47B8-8E4A-84EF02E02F39}" type="datetime1">
              <a:rPr lang="en-US" smtClean="0"/>
              <a:t>4/21/2022</a:t>
            </a:fld>
            <a:endParaRPr lang="en-US"/>
          </a:p>
        </p:txBody>
      </p:sp>
      <p:sp>
        <p:nvSpPr>
          <p:cNvPr id="5" name="Footer Placeholder 4"/>
          <p:cNvSpPr>
            <a:spLocks noGrp="1"/>
          </p:cNvSpPr>
          <p:nvPr>
            <p:ph type="ftr" sz="quarter" idx="11"/>
          </p:nvPr>
        </p:nvSpPr>
        <p:spPr/>
        <p:txBody>
          <a:bodyPr/>
          <a:lstStyle/>
          <a:p>
            <a:r>
              <a:rPr lang="hu-HU"/>
              <a:t>Gregorics Tibor: Objektumelvű programozás</a:t>
            </a:r>
            <a:endParaRPr lang="en-US"/>
          </a:p>
        </p:txBody>
      </p:sp>
      <p:sp>
        <p:nvSpPr>
          <p:cNvPr id="6" name="Slide Number Placeholder 5"/>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294823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7C7B121D-C84C-4976-A1B2-61F808FA92DA}" type="datetime1">
              <a:rPr lang="en-US" smtClean="0"/>
              <a:t>4/21/2022</a:t>
            </a:fld>
            <a:endParaRPr lang="en-US"/>
          </a:p>
        </p:txBody>
      </p:sp>
      <p:sp>
        <p:nvSpPr>
          <p:cNvPr id="5" name="Footer Placeholder 4"/>
          <p:cNvSpPr>
            <a:spLocks noGrp="1"/>
          </p:cNvSpPr>
          <p:nvPr>
            <p:ph type="ftr" sz="quarter" idx="11"/>
          </p:nvPr>
        </p:nvSpPr>
        <p:spPr/>
        <p:txBody>
          <a:bodyPr/>
          <a:lstStyle/>
          <a:p>
            <a:r>
              <a:rPr lang="hu-HU"/>
              <a:t>Gregorics Tibor: Objektumelvű programozás</a:t>
            </a:r>
            <a:endParaRPr lang="en-US"/>
          </a:p>
        </p:txBody>
      </p:sp>
      <p:sp>
        <p:nvSpPr>
          <p:cNvPr id="6" name="Slide Number Placeholder 5"/>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385060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79279BE5-CBC6-4671-8799-A03D06FC140C}" type="datetime1">
              <a:rPr lang="en-US" smtClean="0"/>
              <a:t>4/21/2022</a:t>
            </a:fld>
            <a:endParaRPr lang="en-US"/>
          </a:p>
        </p:txBody>
      </p:sp>
      <p:sp>
        <p:nvSpPr>
          <p:cNvPr id="5" name="Footer Placeholder 4"/>
          <p:cNvSpPr>
            <a:spLocks noGrp="1"/>
          </p:cNvSpPr>
          <p:nvPr>
            <p:ph type="ftr" sz="quarter" idx="11"/>
          </p:nvPr>
        </p:nvSpPr>
        <p:spPr/>
        <p:txBody>
          <a:bodyPr/>
          <a:lstStyle/>
          <a:p>
            <a:r>
              <a:rPr lang="hu-HU"/>
              <a:t>Gregorics Tibor: Objektumelvű programozás</a:t>
            </a:r>
            <a:endParaRPr lang="en-US"/>
          </a:p>
        </p:txBody>
      </p:sp>
      <p:sp>
        <p:nvSpPr>
          <p:cNvPr id="6" name="Slide Number Placeholder 5"/>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243972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0C9E39BB-0E5D-4A6C-B2A6-20CCAA9262AD}" type="datetime1">
              <a:rPr lang="en-US" smtClean="0"/>
              <a:t>4/21/2022</a:t>
            </a:fld>
            <a:endParaRPr lang="en-US"/>
          </a:p>
        </p:txBody>
      </p:sp>
      <p:sp>
        <p:nvSpPr>
          <p:cNvPr id="5" name="Footer Placeholder 4"/>
          <p:cNvSpPr>
            <a:spLocks noGrp="1"/>
          </p:cNvSpPr>
          <p:nvPr>
            <p:ph type="ftr" sz="quarter" idx="11"/>
          </p:nvPr>
        </p:nvSpPr>
        <p:spPr/>
        <p:txBody>
          <a:bodyPr/>
          <a:lstStyle/>
          <a:p>
            <a:r>
              <a:rPr lang="hu-HU"/>
              <a:t>Gregorics Tibor: Objektumelvű programozás</a:t>
            </a:r>
            <a:endParaRPr lang="en-US"/>
          </a:p>
        </p:txBody>
      </p:sp>
      <p:sp>
        <p:nvSpPr>
          <p:cNvPr id="6" name="Slide Number Placeholder 5"/>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317680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Mintaszöveg-stílusok szerkesztése</a:t>
            </a:r>
          </a:p>
        </p:txBody>
      </p:sp>
      <p:sp>
        <p:nvSpPr>
          <p:cNvPr id="4" name="Date Placeholder 3"/>
          <p:cNvSpPr>
            <a:spLocks noGrp="1"/>
          </p:cNvSpPr>
          <p:nvPr>
            <p:ph type="dt" sz="half" idx="10"/>
          </p:nvPr>
        </p:nvSpPr>
        <p:spPr/>
        <p:txBody>
          <a:bodyPr/>
          <a:lstStyle/>
          <a:p>
            <a:fld id="{30C46B9C-D3D2-4DB6-A892-19B68FD8FAE4}" type="datetime1">
              <a:rPr lang="en-US" smtClean="0"/>
              <a:t>4/21/2022</a:t>
            </a:fld>
            <a:endParaRPr lang="en-US"/>
          </a:p>
        </p:txBody>
      </p:sp>
      <p:sp>
        <p:nvSpPr>
          <p:cNvPr id="5" name="Footer Placeholder 4"/>
          <p:cNvSpPr>
            <a:spLocks noGrp="1"/>
          </p:cNvSpPr>
          <p:nvPr>
            <p:ph type="ftr" sz="quarter" idx="11"/>
          </p:nvPr>
        </p:nvSpPr>
        <p:spPr/>
        <p:txBody>
          <a:bodyPr/>
          <a:lstStyle/>
          <a:p>
            <a:r>
              <a:rPr lang="hu-HU"/>
              <a:t>Gregorics Tibor: Objektumelvű programozás</a:t>
            </a:r>
            <a:endParaRPr lang="en-US"/>
          </a:p>
        </p:txBody>
      </p:sp>
      <p:sp>
        <p:nvSpPr>
          <p:cNvPr id="6" name="Slide Number Placeholder 5"/>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63567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A8FC3747-4A47-4C70-BEF6-92CA964AA790}" type="datetime1">
              <a:rPr lang="en-US" smtClean="0"/>
              <a:t>4/21/2022</a:t>
            </a:fld>
            <a:endParaRPr lang="en-US"/>
          </a:p>
        </p:txBody>
      </p:sp>
      <p:sp>
        <p:nvSpPr>
          <p:cNvPr id="6" name="Footer Placeholder 5"/>
          <p:cNvSpPr>
            <a:spLocks noGrp="1"/>
          </p:cNvSpPr>
          <p:nvPr>
            <p:ph type="ftr" sz="quarter" idx="11"/>
          </p:nvPr>
        </p:nvSpPr>
        <p:spPr/>
        <p:txBody>
          <a:bodyPr/>
          <a:lstStyle/>
          <a:p>
            <a:r>
              <a:rPr lang="hu-HU"/>
              <a:t>Gregorics Tibor: Objektumelvű programozás</a:t>
            </a:r>
            <a:endParaRPr lang="en-US"/>
          </a:p>
        </p:txBody>
      </p:sp>
      <p:sp>
        <p:nvSpPr>
          <p:cNvPr id="7" name="Slide Number Placeholder 6"/>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107264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Mintaszöveg-stílusok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Mintaszöveg-stílusok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7D2127D5-C5E6-47EE-81AD-CCF61793AE20}" type="datetime1">
              <a:rPr lang="en-US" smtClean="0"/>
              <a:t>4/21/2022</a:t>
            </a:fld>
            <a:endParaRPr lang="en-US"/>
          </a:p>
        </p:txBody>
      </p:sp>
      <p:sp>
        <p:nvSpPr>
          <p:cNvPr id="8" name="Footer Placeholder 7"/>
          <p:cNvSpPr>
            <a:spLocks noGrp="1"/>
          </p:cNvSpPr>
          <p:nvPr>
            <p:ph type="ftr" sz="quarter" idx="11"/>
          </p:nvPr>
        </p:nvSpPr>
        <p:spPr/>
        <p:txBody>
          <a:bodyPr/>
          <a:lstStyle/>
          <a:p>
            <a:r>
              <a:rPr lang="hu-HU"/>
              <a:t>Gregorics Tibor: Objektumelvű programozás</a:t>
            </a:r>
            <a:endParaRPr lang="en-US"/>
          </a:p>
        </p:txBody>
      </p:sp>
      <p:sp>
        <p:nvSpPr>
          <p:cNvPr id="9" name="Slide Number Placeholder 8"/>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92079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C4BB8DCE-FF9E-430A-80FB-B20EB162A2E7}" type="datetime1">
              <a:rPr lang="en-US" smtClean="0"/>
              <a:t>4/21/2022</a:t>
            </a:fld>
            <a:endParaRPr lang="en-US"/>
          </a:p>
        </p:txBody>
      </p:sp>
      <p:sp>
        <p:nvSpPr>
          <p:cNvPr id="4" name="Footer Placeholder 3"/>
          <p:cNvSpPr>
            <a:spLocks noGrp="1"/>
          </p:cNvSpPr>
          <p:nvPr>
            <p:ph type="ftr" sz="quarter" idx="11"/>
          </p:nvPr>
        </p:nvSpPr>
        <p:spPr/>
        <p:txBody>
          <a:bodyPr/>
          <a:lstStyle/>
          <a:p>
            <a:r>
              <a:rPr lang="hu-HU"/>
              <a:t>Gregorics Tibor: Objektumelvű programozás</a:t>
            </a:r>
            <a:endParaRPr lang="en-US"/>
          </a:p>
        </p:txBody>
      </p:sp>
      <p:sp>
        <p:nvSpPr>
          <p:cNvPr id="5" name="Slide Number Placeholder 4"/>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419639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722802-7A05-4658-9C43-8620D9FCAE9D}" type="datetime1">
              <a:rPr lang="en-US" smtClean="0"/>
              <a:t>4/21/2022</a:t>
            </a:fld>
            <a:endParaRPr lang="en-US"/>
          </a:p>
        </p:txBody>
      </p:sp>
      <p:sp>
        <p:nvSpPr>
          <p:cNvPr id="3" name="Footer Placeholder 2"/>
          <p:cNvSpPr>
            <a:spLocks noGrp="1"/>
          </p:cNvSpPr>
          <p:nvPr>
            <p:ph type="ftr" sz="quarter" idx="11"/>
          </p:nvPr>
        </p:nvSpPr>
        <p:spPr/>
        <p:txBody>
          <a:bodyPr/>
          <a:lstStyle/>
          <a:p>
            <a:r>
              <a:rPr lang="hu-HU"/>
              <a:t>Gregorics Tibor: Objektumelvű programozás</a:t>
            </a:r>
            <a:endParaRPr lang="en-US"/>
          </a:p>
        </p:txBody>
      </p:sp>
      <p:sp>
        <p:nvSpPr>
          <p:cNvPr id="4" name="Slide Number Placeholder 3"/>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261983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Mintaszöveg-stílusok szerkesztése</a:t>
            </a:r>
          </a:p>
        </p:txBody>
      </p:sp>
      <p:sp>
        <p:nvSpPr>
          <p:cNvPr id="5" name="Date Placeholder 4"/>
          <p:cNvSpPr>
            <a:spLocks noGrp="1"/>
          </p:cNvSpPr>
          <p:nvPr>
            <p:ph type="dt" sz="half" idx="10"/>
          </p:nvPr>
        </p:nvSpPr>
        <p:spPr/>
        <p:txBody>
          <a:bodyPr/>
          <a:lstStyle/>
          <a:p>
            <a:fld id="{59B4EB05-CCD5-45F8-80CA-E604520E7B1F}" type="datetime1">
              <a:rPr lang="en-US" smtClean="0"/>
              <a:t>4/21/2022</a:t>
            </a:fld>
            <a:endParaRPr lang="en-US"/>
          </a:p>
        </p:txBody>
      </p:sp>
      <p:sp>
        <p:nvSpPr>
          <p:cNvPr id="6" name="Footer Placeholder 5"/>
          <p:cNvSpPr>
            <a:spLocks noGrp="1"/>
          </p:cNvSpPr>
          <p:nvPr>
            <p:ph type="ftr" sz="quarter" idx="11"/>
          </p:nvPr>
        </p:nvSpPr>
        <p:spPr/>
        <p:txBody>
          <a:bodyPr/>
          <a:lstStyle/>
          <a:p>
            <a:r>
              <a:rPr lang="hu-HU"/>
              <a:t>Gregorics Tibor: Objektumelvű programozás</a:t>
            </a:r>
            <a:endParaRPr lang="en-US"/>
          </a:p>
        </p:txBody>
      </p:sp>
      <p:sp>
        <p:nvSpPr>
          <p:cNvPr id="7" name="Slide Number Placeholder 6"/>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422961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Mintaszöveg-stílusok szerkesztése</a:t>
            </a:r>
          </a:p>
        </p:txBody>
      </p:sp>
      <p:sp>
        <p:nvSpPr>
          <p:cNvPr id="5" name="Date Placeholder 4"/>
          <p:cNvSpPr>
            <a:spLocks noGrp="1"/>
          </p:cNvSpPr>
          <p:nvPr>
            <p:ph type="dt" sz="half" idx="10"/>
          </p:nvPr>
        </p:nvSpPr>
        <p:spPr/>
        <p:txBody>
          <a:bodyPr/>
          <a:lstStyle/>
          <a:p>
            <a:fld id="{4E5C5615-19C7-45E2-A246-2BE54D8A039E}" type="datetime1">
              <a:rPr lang="en-US" smtClean="0"/>
              <a:t>4/21/2022</a:t>
            </a:fld>
            <a:endParaRPr lang="en-US"/>
          </a:p>
        </p:txBody>
      </p:sp>
      <p:sp>
        <p:nvSpPr>
          <p:cNvPr id="6" name="Footer Placeholder 5"/>
          <p:cNvSpPr>
            <a:spLocks noGrp="1"/>
          </p:cNvSpPr>
          <p:nvPr>
            <p:ph type="ftr" sz="quarter" idx="11"/>
          </p:nvPr>
        </p:nvSpPr>
        <p:spPr/>
        <p:txBody>
          <a:bodyPr/>
          <a:lstStyle/>
          <a:p>
            <a:r>
              <a:rPr lang="hu-HU"/>
              <a:t>Gregorics Tibor: Objektumelvű programozás</a:t>
            </a:r>
            <a:endParaRPr lang="en-US"/>
          </a:p>
        </p:txBody>
      </p:sp>
      <p:sp>
        <p:nvSpPr>
          <p:cNvPr id="7" name="Slide Number Placeholder 6"/>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1347848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100000"/>
              </a:schemeClr>
            </a:gs>
            <a:gs pos="100000">
              <a:schemeClr val="accent6">
                <a:lumMod val="20000"/>
                <a:lumOff val="80000"/>
              </a:schemeClr>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FE72C-47F3-477B-9D8B-8F8A6885B679}" type="datetime1">
              <a:rPr lang="en-US" smtClean="0"/>
              <a:t>4/21/2022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u-HU"/>
              <a:t>Gregorics Tibor: Objektumelvű programozás</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CF796-8293-4D3B-ADCC-894381A97A1C}" type="slidenum">
              <a:rPr lang="en-US" smtClean="0"/>
              <a:t>‹#›</a:t>
            </a:fld>
            <a:endParaRPr lang="en-US"/>
          </a:p>
        </p:txBody>
      </p:sp>
    </p:spTree>
    <p:extLst>
      <p:ext uri="{BB962C8B-B14F-4D97-AF65-F5344CB8AC3E}">
        <p14:creationId xmlns:p14="http://schemas.microsoft.com/office/powerpoint/2010/main" val="1913986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églalap 33">
            <a:extLst>
              <a:ext uri="{FF2B5EF4-FFF2-40B4-BE49-F238E27FC236}">
                <a16:creationId xmlns:a16="http://schemas.microsoft.com/office/drawing/2014/main" id="{081A1348-CB91-4503-A1A6-9954B484D2F8}"/>
              </a:ext>
            </a:extLst>
          </p:cNvPr>
          <p:cNvSpPr/>
          <p:nvPr/>
        </p:nvSpPr>
        <p:spPr>
          <a:xfrm>
            <a:off x="628650" y="3990826"/>
            <a:ext cx="7886700" cy="22476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dirty="0"/>
              <a:t>Gregorics Tibor: Objektumelvű programozás</a:t>
            </a:r>
            <a:endParaRPr lang="en-US" dirty="0"/>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Vadászat</a:t>
            </a:r>
            <a:endParaRPr lang="en-US" dirty="0"/>
          </a:p>
        </p:txBody>
      </p:sp>
      <p:sp>
        <p:nvSpPr>
          <p:cNvPr id="43" name="Text Box 103">
            <a:extLst>
              <a:ext uri="{FF2B5EF4-FFF2-40B4-BE49-F238E27FC236}">
                <a16:creationId xmlns:a16="http://schemas.microsoft.com/office/drawing/2014/main" id="{81C1273E-42F6-4102-84F2-B581F0BA1515}"/>
              </a:ext>
            </a:extLst>
          </p:cNvPr>
          <p:cNvSpPr txBox="1">
            <a:spLocks noChangeArrowheads="1"/>
          </p:cNvSpPr>
          <p:nvPr/>
        </p:nvSpPr>
        <p:spPr bwMode="auto">
          <a:xfrm>
            <a:off x="628650" y="1124682"/>
            <a:ext cx="7886700" cy="2585323"/>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r>
              <a:rPr lang="hu-HU" sz="1800" dirty="0">
                <a:latin typeface="Calibri" panose="020F0502020204030204" pitchFamily="34" charset="0"/>
                <a:ea typeface="Calibri" panose="020F0502020204030204" pitchFamily="34" charset="0"/>
                <a:cs typeface="Calibri" panose="020F0502020204030204" pitchFamily="34" charset="0"/>
              </a:rPr>
              <a:t>Egy vadász (név és az életkor) számos trófeát gyűjtött. Egy trófeán az elejtett vad fajtáját (elefánt, orrszarvú, oroszlán), az elejtés helyét és dátumát, az elejtett vad tömegét (kg-ban), valamint egy különleges adatot: elefántok esetén agyarainak hosszát  külön-külön (cm-ben), orrszarvúaknál a szarvának tömegét, oroszlánoknál a vad nemét (hím vagy nőstény) értjük. </a:t>
            </a:r>
          </a:p>
          <a:p>
            <a:r>
              <a:rPr lang="hu-HU" sz="1800" dirty="0">
                <a:latin typeface="Calibri" panose="020F0502020204030204" pitchFamily="34" charset="0"/>
                <a:ea typeface="Calibri" panose="020F0502020204030204" pitchFamily="34" charset="0"/>
                <a:cs typeface="Calibri" panose="020F0502020204030204" pitchFamily="34" charset="0"/>
              </a:rPr>
              <a:t>Adjunk választ egy adott vadásznál az alábbi kérdésekre:</a:t>
            </a:r>
          </a:p>
          <a:p>
            <a:pPr marL="285750" indent="-285750">
              <a:buFontTx/>
              <a:buChar char="-"/>
            </a:pPr>
            <a:r>
              <a:rPr lang="hu-HU" dirty="0">
                <a:latin typeface="Calibri" panose="020F0502020204030204" pitchFamily="34" charset="0"/>
                <a:ea typeface="Calibri" panose="020F0502020204030204" pitchFamily="34" charset="0"/>
                <a:cs typeface="Calibri" panose="020F0502020204030204" pitchFamily="34" charset="0"/>
              </a:rPr>
              <a:t>H</a:t>
            </a:r>
            <a:r>
              <a:rPr lang="hu-HU" sz="1800" dirty="0">
                <a:latin typeface="Calibri" panose="020F0502020204030204" pitchFamily="34" charset="0"/>
                <a:ea typeface="Calibri" panose="020F0502020204030204" pitchFamily="34" charset="0"/>
                <a:cs typeface="Calibri" panose="020F0502020204030204" pitchFamily="34" charset="0"/>
              </a:rPr>
              <a:t>ány hímoroszlánt lőtt?</a:t>
            </a:r>
          </a:p>
          <a:p>
            <a:pPr marL="285750" indent="-285750">
              <a:buFontTx/>
              <a:buChar char="-"/>
            </a:pPr>
            <a:r>
              <a:rPr lang="hu-HU" dirty="0">
                <a:latin typeface="Calibri" panose="020F0502020204030204" pitchFamily="34" charset="0"/>
                <a:ea typeface="Calibri" panose="020F0502020204030204" pitchFamily="34" charset="0"/>
                <a:cs typeface="Calibri" panose="020F0502020204030204" pitchFamily="34" charset="0"/>
              </a:rPr>
              <a:t>Melyik a legnagyobb szarv/testtömeg arányú orrszarvú-zsákmánya?</a:t>
            </a:r>
          </a:p>
          <a:p>
            <a:pPr marL="285750" indent="-285750">
              <a:buFontTx/>
              <a:buChar char="-"/>
            </a:pPr>
            <a:r>
              <a:rPr lang="hu-HU" sz="1800" dirty="0">
                <a:latin typeface="Calibri" panose="020F0502020204030204" pitchFamily="34" charset="0"/>
                <a:ea typeface="Calibri" panose="020F0502020204030204" pitchFamily="34" charset="0"/>
                <a:cs typeface="Calibri" panose="020F0502020204030204" pitchFamily="34" charset="0"/>
              </a:rPr>
              <a:t>Van-e olyan elefánt-zsákmánya, ahol az agyarak hossza megegyezik?</a:t>
            </a:r>
            <a:endParaRPr lang="hu-HU"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4" name="Téglalap 113">
            <a:extLst>
              <a:ext uri="{FF2B5EF4-FFF2-40B4-BE49-F238E27FC236}">
                <a16:creationId xmlns:a16="http://schemas.microsoft.com/office/drawing/2014/main" id="{901FFDE1-82B3-49A8-88E4-0C7D4D31902B}"/>
              </a:ext>
            </a:extLst>
          </p:cNvPr>
          <p:cNvSpPr/>
          <p:nvPr/>
        </p:nvSpPr>
        <p:spPr>
          <a:xfrm>
            <a:off x="3321692" y="4164054"/>
            <a:ext cx="1459168"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Trófea</a:t>
            </a:r>
          </a:p>
          <a:p>
            <a:endParaRPr lang="hu-HU" dirty="0">
              <a:solidFill>
                <a:schemeClr val="tx1"/>
              </a:solidFill>
              <a:ea typeface="Arial Unicode MS" pitchFamily="34" charset="-128"/>
              <a:cs typeface="Arial Unicode MS" pitchFamily="34" charset="-128"/>
            </a:endParaRPr>
          </a:p>
        </p:txBody>
      </p:sp>
      <p:sp>
        <p:nvSpPr>
          <p:cNvPr id="115" name="Téglalap 114">
            <a:extLst>
              <a:ext uri="{FF2B5EF4-FFF2-40B4-BE49-F238E27FC236}">
                <a16:creationId xmlns:a16="http://schemas.microsoft.com/office/drawing/2014/main" id="{0DF8875E-53E4-466E-89D9-F4CA17D668F5}"/>
              </a:ext>
            </a:extLst>
          </p:cNvPr>
          <p:cNvSpPr/>
          <p:nvPr/>
        </p:nvSpPr>
        <p:spPr>
          <a:xfrm>
            <a:off x="3536530" y="4514719"/>
            <a:ext cx="1433806" cy="33855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chemeClr val="tx1"/>
                </a:solidFill>
                <a:ea typeface="Arial Unicode MS" pitchFamily="34" charset="-128"/>
                <a:cs typeface="Arial Unicode MS" pitchFamily="34" charset="-128"/>
              </a:rPr>
              <a:t> </a:t>
            </a:r>
            <a:r>
              <a:rPr lang="hu-HU" b="1" u="sng" dirty="0">
                <a:solidFill>
                  <a:schemeClr val="tx1"/>
                </a:solidFill>
                <a:ea typeface="Arial Unicode MS" pitchFamily="34" charset="-128"/>
                <a:cs typeface="Arial Unicode MS" pitchFamily="34" charset="-128"/>
              </a:rPr>
              <a:t>: Trófea</a:t>
            </a:r>
          </a:p>
        </p:txBody>
      </p:sp>
      <p:cxnSp>
        <p:nvCxnSpPr>
          <p:cNvPr id="116" name="Egyenes összekötő nyíllal 115">
            <a:extLst>
              <a:ext uri="{FF2B5EF4-FFF2-40B4-BE49-F238E27FC236}">
                <a16:creationId xmlns:a16="http://schemas.microsoft.com/office/drawing/2014/main" id="{00C792A9-6803-4B52-A1CB-776232C1885B}"/>
              </a:ext>
            </a:extLst>
          </p:cNvPr>
          <p:cNvCxnSpPr>
            <a:cxnSpLocks/>
            <a:stCxn id="29" idx="3"/>
            <a:endCxn id="114" idx="1"/>
          </p:cNvCxnSpPr>
          <p:nvPr/>
        </p:nvCxnSpPr>
        <p:spPr>
          <a:xfrm>
            <a:off x="2848967" y="4354118"/>
            <a:ext cx="472725" cy="1708"/>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7" name="Téglalap 116">
            <a:extLst>
              <a:ext uri="{FF2B5EF4-FFF2-40B4-BE49-F238E27FC236}">
                <a16:creationId xmlns:a16="http://schemas.microsoft.com/office/drawing/2014/main" id="{C789E459-E5A8-4A77-BE05-842C3FEA53C8}"/>
              </a:ext>
            </a:extLst>
          </p:cNvPr>
          <p:cNvSpPr/>
          <p:nvPr/>
        </p:nvSpPr>
        <p:spPr>
          <a:xfrm>
            <a:off x="889119" y="4169472"/>
            <a:ext cx="1717605"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err="1">
                <a:solidFill>
                  <a:schemeClr val="tx1"/>
                </a:solidFill>
                <a:ea typeface="Arial Unicode MS" pitchFamily="34" charset="-128"/>
                <a:cs typeface="Arial Unicode MS" pitchFamily="34" charset="-128"/>
              </a:rPr>
              <a:t>józsi</a:t>
            </a:r>
            <a:r>
              <a:rPr lang="hu-HU" b="1" u="sng" dirty="0">
                <a:solidFill>
                  <a:schemeClr val="tx1"/>
                </a:solidFill>
                <a:ea typeface="Arial Unicode MS" pitchFamily="34" charset="-128"/>
                <a:cs typeface="Arial Unicode MS" pitchFamily="34" charset="-128"/>
              </a:rPr>
              <a:t> : Vadász</a:t>
            </a:r>
          </a:p>
        </p:txBody>
      </p:sp>
      <p:sp>
        <p:nvSpPr>
          <p:cNvPr id="119" name="Téglalap 118">
            <a:extLst>
              <a:ext uri="{FF2B5EF4-FFF2-40B4-BE49-F238E27FC236}">
                <a16:creationId xmlns:a16="http://schemas.microsoft.com/office/drawing/2014/main" id="{713B8C8B-D36D-4C91-B0E1-DFEA9B6A80DD}"/>
              </a:ext>
            </a:extLst>
          </p:cNvPr>
          <p:cNvSpPr/>
          <p:nvPr/>
        </p:nvSpPr>
        <p:spPr>
          <a:xfrm>
            <a:off x="3705243" y="4825115"/>
            <a:ext cx="1386823" cy="33855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chemeClr val="tx1"/>
                </a:solidFill>
                <a:ea typeface="Arial Unicode MS" pitchFamily="34" charset="-128"/>
                <a:cs typeface="Arial Unicode MS" pitchFamily="34" charset="-128"/>
              </a:rPr>
              <a:t> </a:t>
            </a:r>
            <a:r>
              <a:rPr lang="hu-HU" b="1" u="sng" dirty="0">
                <a:solidFill>
                  <a:schemeClr val="tx1"/>
                </a:solidFill>
                <a:ea typeface="Arial Unicode MS" pitchFamily="34" charset="-128"/>
                <a:cs typeface="Arial Unicode MS" pitchFamily="34" charset="-128"/>
              </a:rPr>
              <a:t>: Trófea</a:t>
            </a:r>
          </a:p>
        </p:txBody>
      </p:sp>
      <p:sp>
        <p:nvSpPr>
          <p:cNvPr id="120" name="Téglalap 119">
            <a:extLst>
              <a:ext uri="{FF2B5EF4-FFF2-40B4-BE49-F238E27FC236}">
                <a16:creationId xmlns:a16="http://schemas.microsoft.com/office/drawing/2014/main" id="{5AFC7749-6F19-4AC4-880D-84BDCD42E72C}"/>
              </a:ext>
            </a:extLst>
          </p:cNvPr>
          <p:cNvSpPr/>
          <p:nvPr/>
        </p:nvSpPr>
        <p:spPr>
          <a:xfrm>
            <a:off x="5827859" y="4162346"/>
            <a:ext cx="1991981"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a:t>
            </a:r>
            <a:r>
              <a:rPr lang="hu-HU" b="1" u="sng" dirty="0" err="1">
                <a:solidFill>
                  <a:schemeClr val="tx1"/>
                </a:solidFill>
                <a:ea typeface="Arial Unicode MS" pitchFamily="34" charset="-128"/>
                <a:cs typeface="Arial Unicode MS" pitchFamily="34" charset="-128"/>
              </a:rPr>
              <a:t>leo</a:t>
            </a:r>
            <a:r>
              <a:rPr lang="hu-HU" b="1" u="sng" dirty="0">
                <a:solidFill>
                  <a:schemeClr val="tx1"/>
                </a:solidFill>
                <a:ea typeface="Arial Unicode MS" pitchFamily="34" charset="-128"/>
                <a:cs typeface="Arial Unicode MS" pitchFamily="34" charset="-128"/>
              </a:rPr>
              <a:t> : Oroszlán</a:t>
            </a:r>
          </a:p>
          <a:p>
            <a:endParaRPr lang="hu-HU" dirty="0">
              <a:solidFill>
                <a:schemeClr val="tx1"/>
              </a:solidFill>
              <a:ea typeface="Arial Unicode MS" pitchFamily="34" charset="-128"/>
              <a:cs typeface="Arial Unicode MS" pitchFamily="34" charset="-128"/>
            </a:endParaRPr>
          </a:p>
        </p:txBody>
      </p:sp>
      <p:cxnSp>
        <p:nvCxnSpPr>
          <p:cNvPr id="121" name="Egyenes összekötő nyíllal 120">
            <a:extLst>
              <a:ext uri="{FF2B5EF4-FFF2-40B4-BE49-F238E27FC236}">
                <a16:creationId xmlns:a16="http://schemas.microsoft.com/office/drawing/2014/main" id="{8CBE1471-5F59-4CBE-952B-9CF9AECE5D60}"/>
              </a:ext>
            </a:extLst>
          </p:cNvPr>
          <p:cNvCxnSpPr>
            <a:cxnSpLocks/>
            <a:stCxn id="35" idx="3"/>
            <a:endCxn id="120" idx="1"/>
          </p:cNvCxnSpPr>
          <p:nvPr/>
        </p:nvCxnSpPr>
        <p:spPr>
          <a:xfrm>
            <a:off x="5007704" y="4350912"/>
            <a:ext cx="820155" cy="3206"/>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Egyenes összekötő nyíllal 122">
            <a:extLst>
              <a:ext uri="{FF2B5EF4-FFF2-40B4-BE49-F238E27FC236}">
                <a16:creationId xmlns:a16="http://schemas.microsoft.com/office/drawing/2014/main" id="{7D0813CE-33A5-4843-AD1D-15DA4E4BF1EE}"/>
              </a:ext>
            </a:extLst>
          </p:cNvPr>
          <p:cNvCxnSpPr>
            <a:cxnSpLocks/>
            <a:stCxn id="37" idx="3"/>
            <a:endCxn id="122" idx="1"/>
          </p:cNvCxnSpPr>
          <p:nvPr/>
        </p:nvCxnSpPr>
        <p:spPr>
          <a:xfrm>
            <a:off x="5339089" y="4995464"/>
            <a:ext cx="890787" cy="146"/>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Téglalap 127">
            <a:extLst>
              <a:ext uri="{FF2B5EF4-FFF2-40B4-BE49-F238E27FC236}">
                <a16:creationId xmlns:a16="http://schemas.microsoft.com/office/drawing/2014/main" id="{315B851F-4FA9-4429-9889-678A9A92ACDD}"/>
              </a:ext>
            </a:extLst>
          </p:cNvPr>
          <p:cNvSpPr/>
          <p:nvPr/>
        </p:nvSpPr>
        <p:spPr>
          <a:xfrm>
            <a:off x="3838187" y="5145473"/>
            <a:ext cx="1386823" cy="33855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chemeClr val="tx1"/>
                </a:solidFill>
                <a:ea typeface="Arial Unicode MS" pitchFamily="34" charset="-128"/>
                <a:cs typeface="Arial Unicode MS" pitchFamily="34" charset="-128"/>
              </a:rPr>
              <a:t> </a:t>
            </a:r>
            <a:r>
              <a:rPr lang="hu-HU" b="1" u="sng" dirty="0">
                <a:solidFill>
                  <a:schemeClr val="tx1"/>
                </a:solidFill>
                <a:ea typeface="Arial Unicode MS" pitchFamily="34" charset="-128"/>
                <a:cs typeface="Arial Unicode MS" pitchFamily="34" charset="-128"/>
              </a:rPr>
              <a:t>: Trófea</a:t>
            </a:r>
          </a:p>
        </p:txBody>
      </p:sp>
      <p:cxnSp>
        <p:nvCxnSpPr>
          <p:cNvPr id="130" name="Egyenes összekötő nyíllal 129">
            <a:extLst>
              <a:ext uri="{FF2B5EF4-FFF2-40B4-BE49-F238E27FC236}">
                <a16:creationId xmlns:a16="http://schemas.microsoft.com/office/drawing/2014/main" id="{F5B538E5-9483-42DD-A889-E9F7E34FD090}"/>
              </a:ext>
            </a:extLst>
          </p:cNvPr>
          <p:cNvCxnSpPr>
            <a:cxnSpLocks/>
            <a:stCxn id="38" idx="3"/>
            <a:endCxn id="129" idx="1"/>
          </p:cNvCxnSpPr>
          <p:nvPr/>
        </p:nvCxnSpPr>
        <p:spPr>
          <a:xfrm flipV="1">
            <a:off x="5473074" y="5315968"/>
            <a:ext cx="932494" cy="2644"/>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1" name="Téglalap 130">
            <a:extLst>
              <a:ext uri="{FF2B5EF4-FFF2-40B4-BE49-F238E27FC236}">
                <a16:creationId xmlns:a16="http://schemas.microsoft.com/office/drawing/2014/main" id="{2CAA215A-CFF5-4AB6-9FF0-6B2EDD71E815}"/>
              </a:ext>
            </a:extLst>
          </p:cNvPr>
          <p:cNvSpPr/>
          <p:nvPr/>
        </p:nvSpPr>
        <p:spPr>
          <a:xfrm>
            <a:off x="6053386" y="4492144"/>
            <a:ext cx="1991982"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err="1">
                <a:solidFill>
                  <a:schemeClr val="tx1"/>
                </a:solidFill>
                <a:ea typeface="Arial Unicode MS" pitchFamily="34" charset="-128"/>
                <a:cs typeface="Arial Unicode MS" pitchFamily="34" charset="-128"/>
              </a:rPr>
              <a:t>leonora</a:t>
            </a:r>
            <a:r>
              <a:rPr lang="hu-HU" b="1" u="sng" dirty="0">
                <a:solidFill>
                  <a:schemeClr val="tx1"/>
                </a:solidFill>
                <a:ea typeface="Arial Unicode MS" pitchFamily="34" charset="-128"/>
                <a:cs typeface="Arial Unicode MS" pitchFamily="34" charset="-128"/>
              </a:rPr>
              <a:t> : Oroszlán</a:t>
            </a:r>
          </a:p>
          <a:p>
            <a:endParaRPr lang="hu-HU" dirty="0">
              <a:solidFill>
                <a:schemeClr val="tx1"/>
              </a:solidFill>
              <a:ea typeface="Arial Unicode MS" pitchFamily="34" charset="-128"/>
              <a:cs typeface="Arial Unicode MS" pitchFamily="34" charset="-128"/>
            </a:endParaRPr>
          </a:p>
        </p:txBody>
      </p:sp>
      <p:cxnSp>
        <p:nvCxnSpPr>
          <p:cNvPr id="132" name="Egyenes összekötő nyíllal 131">
            <a:extLst>
              <a:ext uri="{FF2B5EF4-FFF2-40B4-BE49-F238E27FC236}">
                <a16:creationId xmlns:a16="http://schemas.microsoft.com/office/drawing/2014/main" id="{6D8ABD03-D1AF-4567-88CF-585A4AB39DAF}"/>
              </a:ext>
            </a:extLst>
          </p:cNvPr>
          <p:cNvCxnSpPr>
            <a:cxnSpLocks/>
            <a:stCxn id="36" idx="3"/>
            <a:endCxn id="131" idx="1"/>
          </p:cNvCxnSpPr>
          <p:nvPr/>
        </p:nvCxnSpPr>
        <p:spPr>
          <a:xfrm flipV="1">
            <a:off x="5225009" y="4683916"/>
            <a:ext cx="828377" cy="2441"/>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2" name="Téglalap 121">
            <a:extLst>
              <a:ext uri="{FF2B5EF4-FFF2-40B4-BE49-F238E27FC236}">
                <a16:creationId xmlns:a16="http://schemas.microsoft.com/office/drawing/2014/main" id="{26F4DFC8-CC86-4C94-BDC9-6B4DD94ED25E}"/>
              </a:ext>
            </a:extLst>
          </p:cNvPr>
          <p:cNvSpPr/>
          <p:nvPr/>
        </p:nvSpPr>
        <p:spPr>
          <a:xfrm>
            <a:off x="6229876" y="4826333"/>
            <a:ext cx="1991981" cy="338553"/>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err="1">
                <a:solidFill>
                  <a:schemeClr val="tx1"/>
                </a:solidFill>
                <a:ea typeface="Arial Unicode MS" pitchFamily="34" charset="-128"/>
                <a:cs typeface="Arial Unicode MS" pitchFamily="34" charset="-128"/>
              </a:rPr>
              <a:t>trombi</a:t>
            </a:r>
            <a:r>
              <a:rPr lang="hu-HU" b="1" u="sng" dirty="0">
                <a:solidFill>
                  <a:schemeClr val="tx1"/>
                </a:solidFill>
                <a:ea typeface="Arial Unicode MS" pitchFamily="34" charset="-128"/>
                <a:cs typeface="Arial Unicode MS" pitchFamily="34" charset="-128"/>
              </a:rPr>
              <a:t> : Elefánt</a:t>
            </a:r>
            <a:endParaRPr lang="hu-HU" dirty="0">
              <a:solidFill>
                <a:schemeClr val="tx1"/>
              </a:solidFill>
              <a:ea typeface="Arial Unicode MS" pitchFamily="34" charset="-128"/>
              <a:cs typeface="Arial Unicode MS" pitchFamily="34" charset="-128"/>
            </a:endParaRPr>
          </a:p>
        </p:txBody>
      </p:sp>
      <p:sp>
        <p:nvSpPr>
          <p:cNvPr id="129" name="Téglalap 128">
            <a:extLst>
              <a:ext uri="{FF2B5EF4-FFF2-40B4-BE49-F238E27FC236}">
                <a16:creationId xmlns:a16="http://schemas.microsoft.com/office/drawing/2014/main" id="{97C223BE-4EEE-425D-B08B-B055F137FAB1}"/>
              </a:ext>
            </a:extLst>
          </p:cNvPr>
          <p:cNvSpPr/>
          <p:nvPr/>
        </p:nvSpPr>
        <p:spPr>
          <a:xfrm>
            <a:off x="6405568" y="5146691"/>
            <a:ext cx="1991981" cy="338553"/>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err="1">
                <a:solidFill>
                  <a:schemeClr val="tx1"/>
                </a:solidFill>
                <a:ea typeface="Arial Unicode MS" pitchFamily="34" charset="-128"/>
                <a:cs typeface="Arial Unicode MS" pitchFamily="34" charset="-128"/>
              </a:rPr>
              <a:t>dumbo</a:t>
            </a:r>
            <a:r>
              <a:rPr lang="hu-HU" b="1" u="sng" dirty="0">
                <a:solidFill>
                  <a:schemeClr val="tx1"/>
                </a:solidFill>
                <a:ea typeface="Arial Unicode MS" pitchFamily="34" charset="-128"/>
                <a:cs typeface="Arial Unicode MS" pitchFamily="34" charset="-128"/>
              </a:rPr>
              <a:t> : Elefánt</a:t>
            </a:r>
            <a:endParaRPr lang="hu-HU" dirty="0">
              <a:solidFill>
                <a:schemeClr val="tx1"/>
              </a:solidFill>
              <a:ea typeface="Arial Unicode MS" pitchFamily="34" charset="-128"/>
              <a:cs typeface="Arial Unicode MS" pitchFamily="34" charset="-128"/>
            </a:endParaRPr>
          </a:p>
        </p:txBody>
      </p:sp>
      <p:sp>
        <p:nvSpPr>
          <p:cNvPr id="134" name="Téglalap 133">
            <a:extLst>
              <a:ext uri="{FF2B5EF4-FFF2-40B4-BE49-F238E27FC236}">
                <a16:creationId xmlns:a16="http://schemas.microsoft.com/office/drawing/2014/main" id="{F9AB7D31-5A0C-4FB8-A59C-4789B14D616C}"/>
              </a:ext>
            </a:extLst>
          </p:cNvPr>
          <p:cNvSpPr/>
          <p:nvPr/>
        </p:nvSpPr>
        <p:spPr>
          <a:xfrm>
            <a:off x="3321692" y="5596752"/>
            <a:ext cx="1459168"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Trófea</a:t>
            </a:r>
          </a:p>
          <a:p>
            <a:endParaRPr lang="hu-HU" dirty="0">
              <a:solidFill>
                <a:schemeClr val="tx1"/>
              </a:solidFill>
              <a:ea typeface="Arial Unicode MS" pitchFamily="34" charset="-128"/>
              <a:cs typeface="Arial Unicode MS" pitchFamily="34" charset="-128"/>
            </a:endParaRPr>
          </a:p>
        </p:txBody>
      </p:sp>
      <p:cxnSp>
        <p:nvCxnSpPr>
          <p:cNvPr id="136" name="Egyenes összekötő nyíllal 135">
            <a:extLst>
              <a:ext uri="{FF2B5EF4-FFF2-40B4-BE49-F238E27FC236}">
                <a16:creationId xmlns:a16="http://schemas.microsoft.com/office/drawing/2014/main" id="{71ED973C-017C-457E-B9DC-BF81CFE2294D}"/>
              </a:ext>
            </a:extLst>
          </p:cNvPr>
          <p:cNvCxnSpPr>
            <a:cxnSpLocks/>
            <a:stCxn id="31" idx="3"/>
            <a:endCxn id="134" idx="1"/>
          </p:cNvCxnSpPr>
          <p:nvPr/>
        </p:nvCxnSpPr>
        <p:spPr>
          <a:xfrm>
            <a:off x="2844469" y="5788524"/>
            <a:ext cx="477223" cy="0"/>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églalap 136">
            <a:extLst>
              <a:ext uri="{FF2B5EF4-FFF2-40B4-BE49-F238E27FC236}">
                <a16:creationId xmlns:a16="http://schemas.microsoft.com/office/drawing/2014/main" id="{D2833862-B920-4250-A58E-A522446459F5}"/>
              </a:ext>
            </a:extLst>
          </p:cNvPr>
          <p:cNvSpPr/>
          <p:nvPr/>
        </p:nvSpPr>
        <p:spPr>
          <a:xfrm>
            <a:off x="889120" y="5602170"/>
            <a:ext cx="1717606"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err="1">
                <a:solidFill>
                  <a:schemeClr val="tx1"/>
                </a:solidFill>
                <a:ea typeface="Arial Unicode MS" pitchFamily="34" charset="-128"/>
                <a:cs typeface="Arial Unicode MS" pitchFamily="34" charset="-128"/>
              </a:rPr>
              <a:t>kálmán</a:t>
            </a:r>
            <a:r>
              <a:rPr lang="hu-HU" b="1" u="sng" dirty="0">
                <a:solidFill>
                  <a:schemeClr val="tx1"/>
                </a:solidFill>
                <a:ea typeface="Arial Unicode MS" pitchFamily="34" charset="-128"/>
                <a:cs typeface="Arial Unicode MS" pitchFamily="34" charset="-128"/>
              </a:rPr>
              <a:t> : Vadász</a:t>
            </a:r>
          </a:p>
        </p:txBody>
      </p:sp>
      <p:sp>
        <p:nvSpPr>
          <p:cNvPr id="139" name="Téglalap 138">
            <a:extLst>
              <a:ext uri="{FF2B5EF4-FFF2-40B4-BE49-F238E27FC236}">
                <a16:creationId xmlns:a16="http://schemas.microsoft.com/office/drawing/2014/main" id="{607D9F76-2A05-4DBE-9D06-BC7F348EE069}"/>
              </a:ext>
            </a:extLst>
          </p:cNvPr>
          <p:cNvSpPr/>
          <p:nvPr/>
        </p:nvSpPr>
        <p:spPr>
          <a:xfrm>
            <a:off x="5808403" y="5596752"/>
            <a:ext cx="1991981" cy="388962"/>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orros : Orrszarvú</a:t>
            </a:r>
          </a:p>
          <a:p>
            <a:endParaRPr lang="hu-HU" dirty="0">
              <a:solidFill>
                <a:schemeClr val="tx1"/>
              </a:solidFill>
              <a:ea typeface="Arial Unicode MS" pitchFamily="34" charset="-128"/>
              <a:cs typeface="Arial Unicode MS" pitchFamily="34" charset="-128"/>
            </a:endParaRPr>
          </a:p>
        </p:txBody>
      </p:sp>
      <p:cxnSp>
        <p:nvCxnSpPr>
          <p:cNvPr id="148" name="Egyenes összekötő nyíllal 147">
            <a:extLst>
              <a:ext uri="{FF2B5EF4-FFF2-40B4-BE49-F238E27FC236}">
                <a16:creationId xmlns:a16="http://schemas.microsoft.com/office/drawing/2014/main" id="{EE41AE23-5C19-4B3F-B056-4EC1DA9EEF21}"/>
              </a:ext>
            </a:extLst>
          </p:cNvPr>
          <p:cNvCxnSpPr>
            <a:cxnSpLocks/>
            <a:stCxn id="39" idx="3"/>
            <a:endCxn id="139" idx="1"/>
          </p:cNvCxnSpPr>
          <p:nvPr/>
        </p:nvCxnSpPr>
        <p:spPr>
          <a:xfrm flipV="1">
            <a:off x="4990201" y="5791233"/>
            <a:ext cx="818202" cy="4450"/>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Egyenes összekötő nyíllal 24">
            <a:extLst>
              <a:ext uri="{FF2B5EF4-FFF2-40B4-BE49-F238E27FC236}">
                <a16:creationId xmlns:a16="http://schemas.microsoft.com/office/drawing/2014/main" id="{CC1EE47D-E5AD-48EB-BE0B-AF0133F40A3B}"/>
              </a:ext>
            </a:extLst>
          </p:cNvPr>
          <p:cNvCxnSpPr>
            <a:cxnSpLocks/>
            <a:stCxn id="29" idx="3"/>
            <a:endCxn id="115" idx="1"/>
          </p:cNvCxnSpPr>
          <p:nvPr/>
        </p:nvCxnSpPr>
        <p:spPr>
          <a:xfrm>
            <a:off x="2848967" y="4354118"/>
            <a:ext cx="687563" cy="329878"/>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Egyenes összekötő nyíllal 29">
            <a:extLst>
              <a:ext uri="{FF2B5EF4-FFF2-40B4-BE49-F238E27FC236}">
                <a16:creationId xmlns:a16="http://schemas.microsoft.com/office/drawing/2014/main" id="{32885068-96A1-4936-B510-9E7E57FBEF70}"/>
              </a:ext>
            </a:extLst>
          </p:cNvPr>
          <p:cNvCxnSpPr>
            <a:cxnSpLocks/>
            <a:stCxn id="29" idx="3"/>
            <a:endCxn id="119" idx="1"/>
          </p:cNvCxnSpPr>
          <p:nvPr/>
        </p:nvCxnSpPr>
        <p:spPr>
          <a:xfrm>
            <a:off x="2848967" y="4354118"/>
            <a:ext cx="856276" cy="640274"/>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Egyenes összekötő nyíllal 32">
            <a:extLst>
              <a:ext uri="{FF2B5EF4-FFF2-40B4-BE49-F238E27FC236}">
                <a16:creationId xmlns:a16="http://schemas.microsoft.com/office/drawing/2014/main" id="{4A8C30EA-50F0-4D1E-81AB-57F961AD79D7}"/>
              </a:ext>
            </a:extLst>
          </p:cNvPr>
          <p:cNvCxnSpPr>
            <a:cxnSpLocks/>
            <a:stCxn id="29" idx="3"/>
            <a:endCxn id="128" idx="1"/>
          </p:cNvCxnSpPr>
          <p:nvPr/>
        </p:nvCxnSpPr>
        <p:spPr>
          <a:xfrm>
            <a:off x="2848967" y="4354118"/>
            <a:ext cx="989220" cy="960632"/>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Dia számának helye 2">
            <a:extLst>
              <a:ext uri="{FF2B5EF4-FFF2-40B4-BE49-F238E27FC236}">
                <a16:creationId xmlns:a16="http://schemas.microsoft.com/office/drawing/2014/main" id="{B104EA53-5E44-4F88-AED2-AD147A156CDC}"/>
              </a:ext>
            </a:extLst>
          </p:cNvPr>
          <p:cNvSpPr>
            <a:spLocks noGrp="1"/>
          </p:cNvSpPr>
          <p:nvPr>
            <p:ph type="sldNum" sz="quarter" idx="12"/>
          </p:nvPr>
        </p:nvSpPr>
        <p:spPr/>
        <p:txBody>
          <a:bodyPr/>
          <a:lstStyle/>
          <a:p>
            <a:fld id="{34CCF796-8293-4D3B-ADCC-894381A97A1C}" type="slidenum">
              <a:rPr lang="en-US" smtClean="0"/>
              <a:t>1</a:t>
            </a:fld>
            <a:endParaRPr lang="en-US"/>
          </a:p>
        </p:txBody>
      </p:sp>
      <p:sp>
        <p:nvSpPr>
          <p:cNvPr id="29" name="Rombusz 28">
            <a:extLst>
              <a:ext uri="{FF2B5EF4-FFF2-40B4-BE49-F238E27FC236}">
                <a16:creationId xmlns:a16="http://schemas.microsoft.com/office/drawing/2014/main" id="{2E7CF4A0-8E35-44AD-A3DD-BE7F807021B0}"/>
              </a:ext>
            </a:extLst>
          </p:cNvPr>
          <p:cNvSpPr/>
          <p:nvPr/>
        </p:nvSpPr>
        <p:spPr>
          <a:xfrm>
            <a:off x="2620808" y="4291650"/>
            <a:ext cx="228159" cy="124936"/>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31" name="Rombusz 30">
            <a:extLst>
              <a:ext uri="{FF2B5EF4-FFF2-40B4-BE49-F238E27FC236}">
                <a16:creationId xmlns:a16="http://schemas.microsoft.com/office/drawing/2014/main" id="{57288DF4-3645-4A34-A118-02CF975968A6}"/>
              </a:ext>
            </a:extLst>
          </p:cNvPr>
          <p:cNvSpPr/>
          <p:nvPr/>
        </p:nvSpPr>
        <p:spPr>
          <a:xfrm>
            <a:off x="2616310" y="5726056"/>
            <a:ext cx="228159" cy="124936"/>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35" name="Rombusz 34">
            <a:extLst>
              <a:ext uri="{FF2B5EF4-FFF2-40B4-BE49-F238E27FC236}">
                <a16:creationId xmlns:a16="http://schemas.microsoft.com/office/drawing/2014/main" id="{4EDFBEA8-2FB6-4E9A-BC30-9B29D2151E4A}"/>
              </a:ext>
            </a:extLst>
          </p:cNvPr>
          <p:cNvSpPr/>
          <p:nvPr/>
        </p:nvSpPr>
        <p:spPr>
          <a:xfrm>
            <a:off x="4779545" y="4288444"/>
            <a:ext cx="228159" cy="124936"/>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36" name="Rombusz 35">
            <a:extLst>
              <a:ext uri="{FF2B5EF4-FFF2-40B4-BE49-F238E27FC236}">
                <a16:creationId xmlns:a16="http://schemas.microsoft.com/office/drawing/2014/main" id="{3757F179-FE23-44E4-9BF3-7F553604EA44}"/>
              </a:ext>
            </a:extLst>
          </p:cNvPr>
          <p:cNvSpPr/>
          <p:nvPr/>
        </p:nvSpPr>
        <p:spPr>
          <a:xfrm>
            <a:off x="4996850" y="4623889"/>
            <a:ext cx="228159" cy="124936"/>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37" name="Rombusz 36">
            <a:extLst>
              <a:ext uri="{FF2B5EF4-FFF2-40B4-BE49-F238E27FC236}">
                <a16:creationId xmlns:a16="http://schemas.microsoft.com/office/drawing/2014/main" id="{69B0DBBB-0FAA-4F8E-BBFD-A8656C4087D4}"/>
              </a:ext>
            </a:extLst>
          </p:cNvPr>
          <p:cNvSpPr/>
          <p:nvPr/>
        </p:nvSpPr>
        <p:spPr>
          <a:xfrm>
            <a:off x="5110930" y="4932996"/>
            <a:ext cx="228159" cy="124936"/>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38" name="Rombusz 37">
            <a:extLst>
              <a:ext uri="{FF2B5EF4-FFF2-40B4-BE49-F238E27FC236}">
                <a16:creationId xmlns:a16="http://schemas.microsoft.com/office/drawing/2014/main" id="{781A62C6-C600-4F3F-96E2-93BF52C5305D}"/>
              </a:ext>
            </a:extLst>
          </p:cNvPr>
          <p:cNvSpPr/>
          <p:nvPr/>
        </p:nvSpPr>
        <p:spPr>
          <a:xfrm>
            <a:off x="5244915" y="5256144"/>
            <a:ext cx="228159" cy="124936"/>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39" name="Rombusz 38">
            <a:extLst>
              <a:ext uri="{FF2B5EF4-FFF2-40B4-BE49-F238E27FC236}">
                <a16:creationId xmlns:a16="http://schemas.microsoft.com/office/drawing/2014/main" id="{A860EF7D-C684-4F1C-AA8D-FF44FFC11CFA}"/>
              </a:ext>
            </a:extLst>
          </p:cNvPr>
          <p:cNvSpPr/>
          <p:nvPr/>
        </p:nvSpPr>
        <p:spPr>
          <a:xfrm>
            <a:off x="4762042" y="5733215"/>
            <a:ext cx="228159" cy="124936"/>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Tree>
    <p:extLst>
      <p:ext uri="{BB962C8B-B14F-4D97-AF65-F5344CB8AC3E}">
        <p14:creationId xmlns:p14="http://schemas.microsoft.com/office/powerpoint/2010/main" val="6165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blinds(horizontal)">
                                      <p:cBhvr>
                                        <p:cTn id="10" dur="500"/>
                                        <p:tgtEl>
                                          <p:spTgt spid="1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5"/>
                                        </p:tgtEl>
                                        <p:attrNameLst>
                                          <p:attrName>style.visibility</p:attrName>
                                        </p:attrNameLst>
                                      </p:cBhvr>
                                      <p:to>
                                        <p:strVal val="visible"/>
                                      </p:to>
                                    </p:set>
                                    <p:animEffect transition="in" filter="blinds(horizontal)">
                                      <p:cBhvr>
                                        <p:cTn id="13" dur="500"/>
                                        <p:tgtEl>
                                          <p:spTgt spid="115"/>
                                        </p:tgtEl>
                                      </p:cBhvr>
                                    </p:animEffect>
                                  </p:childTnLst>
                                </p:cTn>
                              </p:par>
                              <p:par>
                                <p:cTn id="14" presetID="3" presetClass="entr" presetSubtype="10" fill="hold" nodeType="withEffect">
                                  <p:stCondLst>
                                    <p:cond delay="0"/>
                                  </p:stCondLst>
                                  <p:childTnLst>
                                    <p:set>
                                      <p:cBhvr>
                                        <p:cTn id="15" dur="1" fill="hold">
                                          <p:stCondLst>
                                            <p:cond delay="0"/>
                                          </p:stCondLst>
                                        </p:cTn>
                                        <p:tgtEl>
                                          <p:spTgt spid="116"/>
                                        </p:tgtEl>
                                        <p:attrNameLst>
                                          <p:attrName>style.visibility</p:attrName>
                                        </p:attrNameLst>
                                      </p:cBhvr>
                                      <p:to>
                                        <p:strVal val="visible"/>
                                      </p:to>
                                    </p:set>
                                    <p:animEffect transition="in" filter="blinds(horizontal)">
                                      <p:cBhvr>
                                        <p:cTn id="16" dur="500"/>
                                        <p:tgtEl>
                                          <p:spTgt spid="11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blinds(horizontal)">
                                      <p:cBhvr>
                                        <p:cTn id="19" dur="500"/>
                                        <p:tgtEl>
                                          <p:spTgt spid="11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blinds(horizontal)">
                                      <p:cBhvr>
                                        <p:cTn id="22" dur="500"/>
                                        <p:tgtEl>
                                          <p:spTgt spid="11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animEffect transition="in" filter="blinds(horizontal)">
                                      <p:cBhvr>
                                        <p:cTn id="25" dur="500"/>
                                        <p:tgtEl>
                                          <p:spTgt spid="120"/>
                                        </p:tgtEl>
                                      </p:cBhvr>
                                    </p:animEffect>
                                  </p:childTnLst>
                                </p:cTn>
                              </p:par>
                              <p:par>
                                <p:cTn id="26" presetID="3" presetClass="entr" presetSubtype="10" fill="hold" nodeType="withEffect">
                                  <p:stCondLst>
                                    <p:cond delay="0"/>
                                  </p:stCondLst>
                                  <p:childTnLst>
                                    <p:set>
                                      <p:cBhvr>
                                        <p:cTn id="27" dur="1" fill="hold">
                                          <p:stCondLst>
                                            <p:cond delay="0"/>
                                          </p:stCondLst>
                                        </p:cTn>
                                        <p:tgtEl>
                                          <p:spTgt spid="121"/>
                                        </p:tgtEl>
                                        <p:attrNameLst>
                                          <p:attrName>style.visibility</p:attrName>
                                        </p:attrNameLst>
                                      </p:cBhvr>
                                      <p:to>
                                        <p:strVal val="visible"/>
                                      </p:to>
                                    </p:set>
                                    <p:animEffect transition="in" filter="blinds(horizontal)">
                                      <p:cBhvr>
                                        <p:cTn id="28" dur="500"/>
                                        <p:tgtEl>
                                          <p:spTgt spid="121"/>
                                        </p:tgtEl>
                                      </p:cBhvr>
                                    </p:animEffect>
                                  </p:childTnLst>
                                </p:cTn>
                              </p:par>
                              <p:par>
                                <p:cTn id="29" presetID="3" presetClass="entr" presetSubtype="10" fill="hold" nodeType="withEffect">
                                  <p:stCondLst>
                                    <p:cond delay="0"/>
                                  </p:stCondLst>
                                  <p:childTnLst>
                                    <p:set>
                                      <p:cBhvr>
                                        <p:cTn id="30" dur="1" fill="hold">
                                          <p:stCondLst>
                                            <p:cond delay="0"/>
                                          </p:stCondLst>
                                        </p:cTn>
                                        <p:tgtEl>
                                          <p:spTgt spid="123"/>
                                        </p:tgtEl>
                                        <p:attrNameLst>
                                          <p:attrName>style.visibility</p:attrName>
                                        </p:attrNameLst>
                                      </p:cBhvr>
                                      <p:to>
                                        <p:strVal val="visible"/>
                                      </p:to>
                                    </p:set>
                                    <p:animEffect transition="in" filter="blinds(horizontal)">
                                      <p:cBhvr>
                                        <p:cTn id="31" dur="500"/>
                                        <p:tgtEl>
                                          <p:spTgt spid="12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blinds(horizontal)">
                                      <p:cBhvr>
                                        <p:cTn id="34" dur="500"/>
                                        <p:tgtEl>
                                          <p:spTgt spid="128"/>
                                        </p:tgtEl>
                                      </p:cBhvr>
                                    </p:animEffect>
                                  </p:childTnLst>
                                </p:cTn>
                              </p:par>
                              <p:par>
                                <p:cTn id="35" presetID="3" presetClass="entr" presetSubtype="10" fill="hold" nodeType="withEffect">
                                  <p:stCondLst>
                                    <p:cond delay="0"/>
                                  </p:stCondLst>
                                  <p:childTnLst>
                                    <p:set>
                                      <p:cBhvr>
                                        <p:cTn id="36" dur="1" fill="hold">
                                          <p:stCondLst>
                                            <p:cond delay="0"/>
                                          </p:stCondLst>
                                        </p:cTn>
                                        <p:tgtEl>
                                          <p:spTgt spid="130"/>
                                        </p:tgtEl>
                                        <p:attrNameLst>
                                          <p:attrName>style.visibility</p:attrName>
                                        </p:attrNameLst>
                                      </p:cBhvr>
                                      <p:to>
                                        <p:strVal val="visible"/>
                                      </p:to>
                                    </p:set>
                                    <p:animEffect transition="in" filter="blinds(horizontal)">
                                      <p:cBhvr>
                                        <p:cTn id="37" dur="500"/>
                                        <p:tgtEl>
                                          <p:spTgt spid="13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31"/>
                                        </p:tgtEl>
                                        <p:attrNameLst>
                                          <p:attrName>style.visibility</p:attrName>
                                        </p:attrNameLst>
                                      </p:cBhvr>
                                      <p:to>
                                        <p:strVal val="visible"/>
                                      </p:to>
                                    </p:set>
                                    <p:animEffect transition="in" filter="blinds(horizontal)">
                                      <p:cBhvr>
                                        <p:cTn id="40" dur="500"/>
                                        <p:tgtEl>
                                          <p:spTgt spid="131"/>
                                        </p:tgtEl>
                                      </p:cBhvr>
                                    </p:animEffect>
                                  </p:childTnLst>
                                </p:cTn>
                              </p:par>
                              <p:par>
                                <p:cTn id="41" presetID="3" presetClass="entr" presetSubtype="10" fill="hold" nodeType="withEffect">
                                  <p:stCondLst>
                                    <p:cond delay="0"/>
                                  </p:stCondLst>
                                  <p:childTnLst>
                                    <p:set>
                                      <p:cBhvr>
                                        <p:cTn id="42" dur="1" fill="hold">
                                          <p:stCondLst>
                                            <p:cond delay="0"/>
                                          </p:stCondLst>
                                        </p:cTn>
                                        <p:tgtEl>
                                          <p:spTgt spid="132"/>
                                        </p:tgtEl>
                                        <p:attrNameLst>
                                          <p:attrName>style.visibility</p:attrName>
                                        </p:attrNameLst>
                                      </p:cBhvr>
                                      <p:to>
                                        <p:strVal val="visible"/>
                                      </p:to>
                                    </p:set>
                                    <p:animEffect transition="in" filter="blinds(horizontal)">
                                      <p:cBhvr>
                                        <p:cTn id="43" dur="500"/>
                                        <p:tgtEl>
                                          <p:spTgt spid="13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22"/>
                                        </p:tgtEl>
                                        <p:attrNameLst>
                                          <p:attrName>style.visibility</p:attrName>
                                        </p:attrNameLst>
                                      </p:cBhvr>
                                      <p:to>
                                        <p:strVal val="visible"/>
                                      </p:to>
                                    </p:set>
                                    <p:animEffect transition="in" filter="blinds(horizontal)">
                                      <p:cBhvr>
                                        <p:cTn id="46" dur="500"/>
                                        <p:tgtEl>
                                          <p:spTgt spid="12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animEffect transition="in" filter="blinds(horizontal)">
                                      <p:cBhvr>
                                        <p:cTn id="49" dur="500"/>
                                        <p:tgtEl>
                                          <p:spTgt spid="129"/>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34"/>
                                        </p:tgtEl>
                                        <p:attrNameLst>
                                          <p:attrName>style.visibility</p:attrName>
                                        </p:attrNameLst>
                                      </p:cBhvr>
                                      <p:to>
                                        <p:strVal val="visible"/>
                                      </p:to>
                                    </p:set>
                                    <p:animEffect transition="in" filter="blinds(horizontal)">
                                      <p:cBhvr>
                                        <p:cTn id="52" dur="500"/>
                                        <p:tgtEl>
                                          <p:spTgt spid="134"/>
                                        </p:tgtEl>
                                      </p:cBhvr>
                                    </p:animEffect>
                                  </p:childTnLst>
                                </p:cTn>
                              </p:par>
                              <p:par>
                                <p:cTn id="53" presetID="3" presetClass="entr" presetSubtype="10" fill="hold" nodeType="withEffect">
                                  <p:stCondLst>
                                    <p:cond delay="0"/>
                                  </p:stCondLst>
                                  <p:childTnLst>
                                    <p:set>
                                      <p:cBhvr>
                                        <p:cTn id="54" dur="1" fill="hold">
                                          <p:stCondLst>
                                            <p:cond delay="0"/>
                                          </p:stCondLst>
                                        </p:cTn>
                                        <p:tgtEl>
                                          <p:spTgt spid="136"/>
                                        </p:tgtEl>
                                        <p:attrNameLst>
                                          <p:attrName>style.visibility</p:attrName>
                                        </p:attrNameLst>
                                      </p:cBhvr>
                                      <p:to>
                                        <p:strVal val="visible"/>
                                      </p:to>
                                    </p:set>
                                    <p:animEffect transition="in" filter="blinds(horizontal)">
                                      <p:cBhvr>
                                        <p:cTn id="55" dur="500"/>
                                        <p:tgtEl>
                                          <p:spTgt spid="13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37"/>
                                        </p:tgtEl>
                                        <p:attrNameLst>
                                          <p:attrName>style.visibility</p:attrName>
                                        </p:attrNameLst>
                                      </p:cBhvr>
                                      <p:to>
                                        <p:strVal val="visible"/>
                                      </p:to>
                                    </p:set>
                                    <p:animEffect transition="in" filter="blinds(horizontal)">
                                      <p:cBhvr>
                                        <p:cTn id="58" dur="500"/>
                                        <p:tgtEl>
                                          <p:spTgt spid="13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9"/>
                                        </p:tgtEl>
                                        <p:attrNameLst>
                                          <p:attrName>style.visibility</p:attrName>
                                        </p:attrNameLst>
                                      </p:cBhvr>
                                      <p:to>
                                        <p:strVal val="visible"/>
                                      </p:to>
                                    </p:set>
                                    <p:animEffect transition="in" filter="blinds(horizontal)">
                                      <p:cBhvr>
                                        <p:cTn id="61" dur="500"/>
                                        <p:tgtEl>
                                          <p:spTgt spid="139"/>
                                        </p:tgtEl>
                                      </p:cBhvr>
                                    </p:animEffect>
                                  </p:childTnLst>
                                </p:cTn>
                              </p:par>
                              <p:par>
                                <p:cTn id="62" presetID="3" presetClass="entr" presetSubtype="10" fill="hold" nodeType="withEffect">
                                  <p:stCondLst>
                                    <p:cond delay="0"/>
                                  </p:stCondLst>
                                  <p:childTnLst>
                                    <p:set>
                                      <p:cBhvr>
                                        <p:cTn id="63" dur="1" fill="hold">
                                          <p:stCondLst>
                                            <p:cond delay="0"/>
                                          </p:stCondLst>
                                        </p:cTn>
                                        <p:tgtEl>
                                          <p:spTgt spid="148"/>
                                        </p:tgtEl>
                                        <p:attrNameLst>
                                          <p:attrName>style.visibility</p:attrName>
                                        </p:attrNameLst>
                                      </p:cBhvr>
                                      <p:to>
                                        <p:strVal val="visible"/>
                                      </p:to>
                                    </p:set>
                                    <p:animEffect transition="in" filter="blinds(horizontal)">
                                      <p:cBhvr>
                                        <p:cTn id="64" dur="500"/>
                                        <p:tgtEl>
                                          <p:spTgt spid="148"/>
                                        </p:tgtEl>
                                      </p:cBhvr>
                                    </p:animEffect>
                                  </p:childTnLst>
                                </p:cTn>
                              </p:par>
                              <p:par>
                                <p:cTn id="65" presetID="3" presetClass="entr" presetSubtype="1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blinds(horizontal)">
                                      <p:cBhvr>
                                        <p:cTn id="67" dur="500"/>
                                        <p:tgtEl>
                                          <p:spTgt spid="25"/>
                                        </p:tgtEl>
                                      </p:cBhvr>
                                    </p:animEffect>
                                  </p:childTnLst>
                                </p:cTn>
                              </p:par>
                              <p:par>
                                <p:cTn id="68" presetID="3" presetClass="entr" presetSubtype="10"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blinds(horizontal)">
                                      <p:cBhvr>
                                        <p:cTn id="70" dur="500"/>
                                        <p:tgtEl>
                                          <p:spTgt spid="30"/>
                                        </p:tgtEl>
                                      </p:cBhvr>
                                    </p:animEffect>
                                  </p:childTnLst>
                                </p:cTn>
                              </p:par>
                              <p:par>
                                <p:cTn id="71" presetID="3" presetClass="entr" presetSubtype="1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linds(horizontal)">
                                      <p:cBhvr>
                                        <p:cTn id="73" dur="500"/>
                                        <p:tgtEl>
                                          <p:spTgt spid="33"/>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blinds(horizontal)">
                                      <p:cBhvr>
                                        <p:cTn id="76" dur="500"/>
                                        <p:tgtEl>
                                          <p:spTgt spid="29"/>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blinds(horizontal)">
                                      <p:cBhvr>
                                        <p:cTn id="79" dur="500"/>
                                        <p:tgtEl>
                                          <p:spTgt spid="31"/>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blinds(horizontal)">
                                      <p:cBhvr>
                                        <p:cTn id="82" dur="500"/>
                                        <p:tgtEl>
                                          <p:spTgt spid="35"/>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blinds(horizontal)">
                                      <p:cBhvr>
                                        <p:cTn id="85" dur="500"/>
                                        <p:tgtEl>
                                          <p:spTgt spid="36"/>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blinds(horizontal)">
                                      <p:cBhvr>
                                        <p:cTn id="91" dur="500"/>
                                        <p:tgtEl>
                                          <p:spTgt spid="38"/>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blinds(horizontal)">
                                      <p:cBhvr>
                                        <p:cTn id="9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1" animBg="1"/>
      <p:bldP spid="114" grpId="0" animBg="1"/>
      <p:bldP spid="115" grpId="0" animBg="1"/>
      <p:bldP spid="117" grpId="0" animBg="1"/>
      <p:bldP spid="119" grpId="0" animBg="1"/>
      <p:bldP spid="120" grpId="0" animBg="1"/>
      <p:bldP spid="128" grpId="0" animBg="1"/>
      <p:bldP spid="131" grpId="0" animBg="1"/>
      <p:bldP spid="122" grpId="0" animBg="1"/>
      <p:bldP spid="129" grpId="0" animBg="1"/>
      <p:bldP spid="134" grpId="0" animBg="1"/>
      <p:bldP spid="137" grpId="0" animBg="1"/>
      <p:bldP spid="139" grpId="0" animBg="1"/>
      <p:bldP spid="29" grpId="0" animBg="1"/>
      <p:bldP spid="31" grpId="0" animBg="1"/>
      <p:bldP spid="35" grpId="0" animBg="1"/>
      <p:bldP spid="36" grpId="0" animBg="1"/>
      <p:bldP spid="37" grpId="0" animBg="1"/>
      <p:bldP spid="38" grpId="0" animBg="1"/>
      <p:bldP spid="3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dirty="0"/>
              <a:t>Gregorics Tibor: Objektumelvű programozás</a:t>
            </a:r>
            <a:endParaRPr lang="en-US" dirty="0"/>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Céllövölde</a:t>
            </a:r>
            <a:endParaRPr lang="en-US" dirty="0"/>
          </a:p>
        </p:txBody>
      </p:sp>
      <p:sp>
        <p:nvSpPr>
          <p:cNvPr id="43" name="Text Box 103">
            <a:extLst>
              <a:ext uri="{FF2B5EF4-FFF2-40B4-BE49-F238E27FC236}">
                <a16:creationId xmlns:a16="http://schemas.microsoft.com/office/drawing/2014/main" id="{81C1273E-42F6-4102-84F2-B581F0BA1515}"/>
              </a:ext>
            </a:extLst>
          </p:cNvPr>
          <p:cNvSpPr txBox="1">
            <a:spLocks noChangeArrowheads="1"/>
          </p:cNvSpPr>
          <p:nvPr/>
        </p:nvSpPr>
        <p:spPr bwMode="auto">
          <a:xfrm>
            <a:off x="628650" y="1591421"/>
            <a:ext cx="7886700" cy="646331"/>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r>
              <a:rPr lang="hu-HU" sz="1800" dirty="0">
                <a:latin typeface="Calibri" panose="020F0502020204030204" pitchFamily="34" charset="0"/>
                <a:ea typeface="Calibri" panose="020F0502020204030204" pitchFamily="34" charset="0"/>
                <a:cs typeface="Times New Roman" panose="02020603050405020304" pitchFamily="18" charset="0"/>
              </a:rPr>
              <a:t>Tegyük fel, hogy egy ajándék értékét nem lehet egy egyszerű szorzással kiszámolni, hanem az érték egyedi módon függ a típustól és a mérettől.</a:t>
            </a:r>
          </a:p>
        </p:txBody>
      </p:sp>
      <p:sp>
        <p:nvSpPr>
          <p:cNvPr id="3" name="Dia számának helye 2">
            <a:extLst>
              <a:ext uri="{FF2B5EF4-FFF2-40B4-BE49-F238E27FC236}">
                <a16:creationId xmlns:a16="http://schemas.microsoft.com/office/drawing/2014/main" id="{758C909E-340C-47F2-8E06-45D18370565F}"/>
              </a:ext>
            </a:extLst>
          </p:cNvPr>
          <p:cNvSpPr>
            <a:spLocks noGrp="1"/>
          </p:cNvSpPr>
          <p:nvPr>
            <p:ph type="sldNum" sz="quarter" idx="12"/>
          </p:nvPr>
        </p:nvSpPr>
        <p:spPr/>
        <p:txBody>
          <a:bodyPr/>
          <a:lstStyle/>
          <a:p>
            <a:fld id="{34CCF796-8293-4D3B-ADCC-894381A97A1C}" type="slidenum">
              <a:rPr lang="en-US" smtClean="0"/>
              <a:t>10</a:t>
            </a:fld>
            <a:endParaRPr lang="en-US"/>
          </a:p>
        </p:txBody>
      </p:sp>
      <p:graphicFrame>
        <p:nvGraphicFramePr>
          <p:cNvPr id="4" name="Táblázat 5">
            <a:extLst>
              <a:ext uri="{FF2B5EF4-FFF2-40B4-BE49-F238E27FC236}">
                <a16:creationId xmlns:a16="http://schemas.microsoft.com/office/drawing/2014/main" id="{C1BC507C-FBCA-4CE2-A5BB-DF66AA78FD7D}"/>
              </a:ext>
            </a:extLst>
          </p:cNvPr>
          <p:cNvGraphicFramePr>
            <a:graphicFrameLocks noGrp="1"/>
          </p:cNvGraphicFramePr>
          <p:nvPr>
            <p:extLst>
              <p:ext uri="{D42A27DB-BD31-4B8C-83A1-F6EECF244321}">
                <p14:modId xmlns:p14="http://schemas.microsoft.com/office/powerpoint/2010/main" val="2032383675"/>
              </p:ext>
            </p:extLst>
          </p:nvPr>
        </p:nvGraphicFramePr>
        <p:xfrm>
          <a:off x="1390650" y="2846423"/>
          <a:ext cx="6096000" cy="1483360"/>
        </p:xfrm>
        <a:graphic>
          <a:graphicData uri="http://schemas.openxmlformats.org/drawingml/2006/table">
            <a:tbl>
              <a:tblPr firstRow="1" bandRow="1">
                <a:tableStyleId>{00A15C55-8517-42AA-B614-E9B94910E393}</a:tableStyleId>
              </a:tblPr>
              <a:tblGrid>
                <a:gridCol w="1219200">
                  <a:extLst>
                    <a:ext uri="{9D8B030D-6E8A-4147-A177-3AD203B41FA5}">
                      <a16:colId xmlns:a16="http://schemas.microsoft.com/office/drawing/2014/main" val="2619113475"/>
                    </a:ext>
                  </a:extLst>
                </a:gridCol>
                <a:gridCol w="1219200">
                  <a:extLst>
                    <a:ext uri="{9D8B030D-6E8A-4147-A177-3AD203B41FA5}">
                      <a16:colId xmlns:a16="http://schemas.microsoft.com/office/drawing/2014/main" val="4120111461"/>
                    </a:ext>
                  </a:extLst>
                </a:gridCol>
                <a:gridCol w="1219200">
                  <a:extLst>
                    <a:ext uri="{9D8B030D-6E8A-4147-A177-3AD203B41FA5}">
                      <a16:colId xmlns:a16="http://schemas.microsoft.com/office/drawing/2014/main" val="2649130873"/>
                    </a:ext>
                  </a:extLst>
                </a:gridCol>
                <a:gridCol w="1219200">
                  <a:extLst>
                    <a:ext uri="{9D8B030D-6E8A-4147-A177-3AD203B41FA5}">
                      <a16:colId xmlns:a16="http://schemas.microsoft.com/office/drawing/2014/main" val="3523594129"/>
                    </a:ext>
                  </a:extLst>
                </a:gridCol>
                <a:gridCol w="1219200">
                  <a:extLst>
                    <a:ext uri="{9D8B030D-6E8A-4147-A177-3AD203B41FA5}">
                      <a16:colId xmlns:a16="http://schemas.microsoft.com/office/drawing/2014/main" val="1146321179"/>
                    </a:ext>
                  </a:extLst>
                </a:gridCol>
              </a:tblGrid>
              <a:tr h="370840">
                <a:tc>
                  <a:txBody>
                    <a:bodyPr/>
                    <a:lstStyle/>
                    <a:p>
                      <a:endParaRPr lang="hu-HU"/>
                    </a:p>
                  </a:txBody>
                  <a:tcPr/>
                </a:tc>
                <a:tc>
                  <a:txBody>
                    <a:bodyPr/>
                    <a:lstStyle/>
                    <a:p>
                      <a:pPr algn="ctr"/>
                      <a:r>
                        <a:rPr lang="hu-HU" dirty="0">
                          <a:solidFill>
                            <a:sysClr val="windowText" lastClr="000000"/>
                          </a:solidFill>
                        </a:rPr>
                        <a:t>S</a:t>
                      </a:r>
                    </a:p>
                  </a:txBody>
                  <a:tcPr/>
                </a:tc>
                <a:tc>
                  <a:txBody>
                    <a:bodyPr/>
                    <a:lstStyle/>
                    <a:p>
                      <a:pPr algn="ctr"/>
                      <a:r>
                        <a:rPr lang="hu-HU" dirty="0">
                          <a:solidFill>
                            <a:sysClr val="windowText" lastClr="000000"/>
                          </a:solidFill>
                        </a:rPr>
                        <a:t>M</a:t>
                      </a:r>
                    </a:p>
                  </a:txBody>
                  <a:tcPr/>
                </a:tc>
                <a:tc>
                  <a:txBody>
                    <a:bodyPr/>
                    <a:lstStyle/>
                    <a:p>
                      <a:pPr algn="ctr"/>
                      <a:r>
                        <a:rPr lang="hu-HU" dirty="0">
                          <a:solidFill>
                            <a:sysClr val="windowText" lastClr="000000"/>
                          </a:solidFill>
                        </a:rPr>
                        <a:t>L</a:t>
                      </a:r>
                    </a:p>
                  </a:txBody>
                  <a:tcPr/>
                </a:tc>
                <a:tc>
                  <a:txBody>
                    <a:bodyPr/>
                    <a:lstStyle/>
                    <a:p>
                      <a:pPr algn="ctr"/>
                      <a:r>
                        <a:rPr lang="hu-HU" dirty="0">
                          <a:solidFill>
                            <a:sysClr val="windowText" lastClr="000000"/>
                          </a:solidFill>
                        </a:rPr>
                        <a:t>XL</a:t>
                      </a:r>
                    </a:p>
                  </a:txBody>
                  <a:tcPr/>
                </a:tc>
                <a:extLst>
                  <a:ext uri="{0D108BD9-81ED-4DB2-BD59-A6C34878D82A}">
                    <a16:rowId xmlns:a16="http://schemas.microsoft.com/office/drawing/2014/main" val="2800408522"/>
                  </a:ext>
                </a:extLst>
              </a:tr>
              <a:tr h="370840">
                <a:tc>
                  <a:txBody>
                    <a:bodyPr/>
                    <a:lstStyle/>
                    <a:p>
                      <a:r>
                        <a:rPr lang="hu-HU" dirty="0"/>
                        <a:t>Labda</a:t>
                      </a:r>
                    </a:p>
                  </a:txBody>
                  <a:tcPr/>
                </a:tc>
                <a:tc>
                  <a:txBody>
                    <a:bodyPr/>
                    <a:lstStyle/>
                    <a:p>
                      <a:pPr algn="ctr"/>
                      <a:r>
                        <a:rPr lang="hu-HU" dirty="0"/>
                        <a:t>1</a:t>
                      </a:r>
                    </a:p>
                  </a:txBody>
                  <a:tcPr/>
                </a:tc>
                <a:tc>
                  <a:txBody>
                    <a:bodyPr/>
                    <a:lstStyle/>
                    <a:p>
                      <a:pPr algn="ctr"/>
                      <a:r>
                        <a:rPr lang="hu-HU" dirty="0"/>
                        <a:t>1</a:t>
                      </a:r>
                    </a:p>
                  </a:txBody>
                  <a:tcPr/>
                </a:tc>
                <a:tc>
                  <a:txBody>
                    <a:bodyPr/>
                    <a:lstStyle/>
                    <a:p>
                      <a:pPr algn="ctr"/>
                      <a:r>
                        <a:rPr lang="hu-HU" dirty="0"/>
                        <a:t>1</a:t>
                      </a:r>
                    </a:p>
                  </a:txBody>
                  <a:tcPr/>
                </a:tc>
                <a:tc>
                  <a:txBody>
                    <a:bodyPr/>
                    <a:lstStyle/>
                    <a:p>
                      <a:pPr algn="ctr"/>
                      <a:r>
                        <a:rPr lang="hu-HU" dirty="0"/>
                        <a:t>3</a:t>
                      </a:r>
                    </a:p>
                  </a:txBody>
                  <a:tcPr/>
                </a:tc>
                <a:extLst>
                  <a:ext uri="{0D108BD9-81ED-4DB2-BD59-A6C34878D82A}">
                    <a16:rowId xmlns:a16="http://schemas.microsoft.com/office/drawing/2014/main" val="604717544"/>
                  </a:ext>
                </a:extLst>
              </a:tr>
              <a:tr h="370840">
                <a:tc>
                  <a:txBody>
                    <a:bodyPr/>
                    <a:lstStyle/>
                    <a:p>
                      <a:r>
                        <a:rPr lang="hu-HU" dirty="0"/>
                        <a:t>Figura</a:t>
                      </a:r>
                    </a:p>
                  </a:txBody>
                  <a:tcPr/>
                </a:tc>
                <a:tc>
                  <a:txBody>
                    <a:bodyPr/>
                    <a:lstStyle/>
                    <a:p>
                      <a:pPr algn="ctr"/>
                      <a:r>
                        <a:rPr lang="hu-HU" dirty="0"/>
                        <a:t>1</a:t>
                      </a:r>
                    </a:p>
                  </a:txBody>
                  <a:tcPr/>
                </a:tc>
                <a:tc>
                  <a:txBody>
                    <a:bodyPr/>
                    <a:lstStyle/>
                    <a:p>
                      <a:pPr algn="ctr"/>
                      <a:r>
                        <a:rPr lang="hu-HU" dirty="0"/>
                        <a:t>1</a:t>
                      </a:r>
                    </a:p>
                  </a:txBody>
                  <a:tcPr/>
                </a:tc>
                <a:tc>
                  <a:txBody>
                    <a:bodyPr/>
                    <a:lstStyle/>
                    <a:p>
                      <a:pPr algn="ctr"/>
                      <a:r>
                        <a:rPr lang="hu-HU" dirty="0"/>
                        <a:t>2</a:t>
                      </a:r>
                    </a:p>
                  </a:txBody>
                  <a:tcPr/>
                </a:tc>
                <a:tc>
                  <a:txBody>
                    <a:bodyPr/>
                    <a:lstStyle/>
                    <a:p>
                      <a:pPr algn="ctr"/>
                      <a:r>
                        <a:rPr lang="hu-HU" dirty="0"/>
                        <a:t>2</a:t>
                      </a:r>
                    </a:p>
                  </a:txBody>
                  <a:tcPr/>
                </a:tc>
                <a:extLst>
                  <a:ext uri="{0D108BD9-81ED-4DB2-BD59-A6C34878D82A}">
                    <a16:rowId xmlns:a16="http://schemas.microsoft.com/office/drawing/2014/main" val="183311062"/>
                  </a:ext>
                </a:extLst>
              </a:tr>
              <a:tr h="370840">
                <a:tc>
                  <a:txBody>
                    <a:bodyPr/>
                    <a:lstStyle/>
                    <a:p>
                      <a:r>
                        <a:rPr lang="hu-HU" dirty="0"/>
                        <a:t>Plüss</a:t>
                      </a:r>
                    </a:p>
                  </a:txBody>
                  <a:tcPr/>
                </a:tc>
                <a:tc>
                  <a:txBody>
                    <a:bodyPr/>
                    <a:lstStyle/>
                    <a:p>
                      <a:pPr algn="ctr"/>
                      <a:r>
                        <a:rPr lang="hu-HU" dirty="0"/>
                        <a:t>1</a:t>
                      </a:r>
                    </a:p>
                  </a:txBody>
                  <a:tcPr/>
                </a:tc>
                <a:tc>
                  <a:txBody>
                    <a:bodyPr/>
                    <a:lstStyle/>
                    <a:p>
                      <a:pPr algn="ctr"/>
                      <a:r>
                        <a:rPr lang="hu-HU" dirty="0"/>
                        <a:t>2</a:t>
                      </a:r>
                    </a:p>
                  </a:txBody>
                  <a:tcPr/>
                </a:tc>
                <a:tc>
                  <a:txBody>
                    <a:bodyPr/>
                    <a:lstStyle/>
                    <a:p>
                      <a:pPr algn="ctr"/>
                      <a:r>
                        <a:rPr lang="hu-HU" dirty="0"/>
                        <a:t>3</a:t>
                      </a:r>
                    </a:p>
                  </a:txBody>
                  <a:tcPr/>
                </a:tc>
                <a:tc>
                  <a:txBody>
                    <a:bodyPr/>
                    <a:lstStyle/>
                    <a:p>
                      <a:pPr algn="ctr"/>
                      <a:r>
                        <a:rPr lang="hu-HU" dirty="0"/>
                        <a:t>4</a:t>
                      </a:r>
                    </a:p>
                  </a:txBody>
                  <a:tcPr/>
                </a:tc>
                <a:extLst>
                  <a:ext uri="{0D108BD9-81ED-4DB2-BD59-A6C34878D82A}">
                    <a16:rowId xmlns:a16="http://schemas.microsoft.com/office/drawing/2014/main" val="4045467937"/>
                  </a:ext>
                </a:extLst>
              </a:tr>
            </a:tbl>
          </a:graphicData>
        </a:graphic>
      </p:graphicFrame>
    </p:spTree>
    <p:extLst>
      <p:ext uri="{BB962C8B-B14F-4D97-AF65-F5344CB8AC3E}">
        <p14:creationId xmlns:p14="http://schemas.microsoft.com/office/powerpoint/2010/main" val="351088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églalap 155">
            <a:extLst>
              <a:ext uri="{FF2B5EF4-FFF2-40B4-BE49-F238E27FC236}">
                <a16:creationId xmlns:a16="http://schemas.microsoft.com/office/drawing/2014/main" id="{6F4985BD-13CD-4BD5-99A9-CFEBFF17C84D}"/>
              </a:ext>
            </a:extLst>
          </p:cNvPr>
          <p:cNvSpPr/>
          <p:nvPr/>
        </p:nvSpPr>
        <p:spPr>
          <a:xfrm>
            <a:off x="0" y="453228"/>
            <a:ext cx="9144000" cy="59742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68" name="Cím 1">
            <a:extLst>
              <a:ext uri="{FF2B5EF4-FFF2-40B4-BE49-F238E27FC236}">
                <a16:creationId xmlns:a16="http://schemas.microsoft.com/office/drawing/2014/main" id="{4BEBE193-E7CF-4463-9CAB-5729C4AA3160}"/>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Céllövölde</a:t>
            </a:r>
            <a:endParaRPr lang="en-US" dirty="0"/>
          </a:p>
        </p:txBody>
      </p:sp>
      <p:sp>
        <p:nvSpPr>
          <p:cNvPr id="70" name="Téglalap 69">
            <a:extLst>
              <a:ext uri="{FF2B5EF4-FFF2-40B4-BE49-F238E27FC236}">
                <a16:creationId xmlns:a16="http://schemas.microsoft.com/office/drawing/2014/main" id="{8A1197BF-2B41-4690-BBCF-38DF5AE65E01}"/>
              </a:ext>
            </a:extLst>
          </p:cNvPr>
          <p:cNvSpPr/>
          <p:nvPr/>
        </p:nvSpPr>
        <p:spPr>
          <a:xfrm>
            <a:off x="3216481" y="561651"/>
            <a:ext cx="2580896" cy="1370734"/>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i="1" dirty="0">
                <a:solidFill>
                  <a:schemeClr val="tx1"/>
                </a:solidFill>
              </a:rPr>
              <a:t>Méret</a:t>
            </a:r>
          </a:p>
          <a:p>
            <a:endParaRPr lang="hu-HU" sz="1600" dirty="0">
              <a:solidFill>
                <a:schemeClr val="tx1"/>
              </a:solidFill>
            </a:endParaRPr>
          </a:p>
          <a:p>
            <a:r>
              <a:rPr lang="hu-HU" sz="1600" i="1" dirty="0">
                <a:solidFill>
                  <a:schemeClr val="tx1"/>
                </a:solidFill>
              </a:rPr>
              <a:t>+ Pont(Labda):int { </a:t>
            </a:r>
            <a:r>
              <a:rPr lang="hu-HU" sz="1600" i="1" dirty="0" err="1">
                <a:solidFill>
                  <a:schemeClr val="tx1"/>
                </a:solidFill>
              </a:rPr>
              <a:t>virtual</a:t>
            </a:r>
            <a:r>
              <a:rPr lang="hu-HU" sz="1600" i="1" dirty="0">
                <a:solidFill>
                  <a:schemeClr val="tx1"/>
                </a:solidFill>
              </a:rPr>
              <a:t> }</a:t>
            </a:r>
          </a:p>
          <a:p>
            <a:r>
              <a:rPr lang="hu-HU" sz="1600" i="1" dirty="0">
                <a:solidFill>
                  <a:schemeClr val="tx1"/>
                </a:solidFill>
              </a:rPr>
              <a:t>+ Pont(Figura):int { </a:t>
            </a:r>
            <a:r>
              <a:rPr lang="hu-HU" sz="1600" i="1" dirty="0" err="1">
                <a:solidFill>
                  <a:schemeClr val="tx1"/>
                </a:solidFill>
              </a:rPr>
              <a:t>virtual</a:t>
            </a:r>
            <a:r>
              <a:rPr lang="hu-HU" sz="1600" i="1" dirty="0">
                <a:solidFill>
                  <a:schemeClr val="tx1"/>
                </a:solidFill>
              </a:rPr>
              <a:t> }</a:t>
            </a:r>
          </a:p>
          <a:p>
            <a:r>
              <a:rPr lang="hu-HU" sz="1600" i="1" dirty="0">
                <a:solidFill>
                  <a:schemeClr val="tx1"/>
                </a:solidFill>
              </a:rPr>
              <a:t>+ Pont(Plüss):int { </a:t>
            </a:r>
            <a:r>
              <a:rPr lang="hu-HU" sz="1600" i="1" dirty="0" err="1">
                <a:solidFill>
                  <a:schemeClr val="tx1"/>
                </a:solidFill>
              </a:rPr>
              <a:t>virtual</a:t>
            </a:r>
            <a:r>
              <a:rPr lang="hu-HU" sz="1600" i="1" dirty="0">
                <a:solidFill>
                  <a:schemeClr val="tx1"/>
                </a:solidFill>
              </a:rPr>
              <a:t> }</a:t>
            </a:r>
          </a:p>
          <a:p>
            <a:endParaRPr lang="hu-HU" sz="1200" i="1" dirty="0">
              <a:solidFill>
                <a:schemeClr val="tx1"/>
              </a:solidFill>
            </a:endParaRPr>
          </a:p>
        </p:txBody>
      </p:sp>
      <p:sp>
        <p:nvSpPr>
          <p:cNvPr id="72" name="Téglalap 71">
            <a:extLst>
              <a:ext uri="{FF2B5EF4-FFF2-40B4-BE49-F238E27FC236}">
                <a16:creationId xmlns:a16="http://schemas.microsoft.com/office/drawing/2014/main" id="{C6F35A6A-23B5-4844-93C7-5E99F37AE02F}"/>
              </a:ext>
            </a:extLst>
          </p:cNvPr>
          <p:cNvSpPr/>
          <p:nvPr/>
        </p:nvSpPr>
        <p:spPr>
          <a:xfrm>
            <a:off x="3216481" y="913302"/>
            <a:ext cx="2583689" cy="2115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59" name="Háromszög 58">
            <a:extLst>
              <a:ext uri="{FF2B5EF4-FFF2-40B4-BE49-F238E27FC236}">
                <a16:creationId xmlns:a16="http://schemas.microsoft.com/office/drawing/2014/main" id="{CB411E3E-05FD-4B3A-B83A-4535402D24C0}"/>
              </a:ext>
            </a:extLst>
          </p:cNvPr>
          <p:cNvSpPr/>
          <p:nvPr/>
        </p:nvSpPr>
        <p:spPr>
          <a:xfrm>
            <a:off x="4418301" y="1944950"/>
            <a:ext cx="166792" cy="174574"/>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60" name="Összekötő: szögletes 59">
            <a:extLst>
              <a:ext uri="{FF2B5EF4-FFF2-40B4-BE49-F238E27FC236}">
                <a16:creationId xmlns:a16="http://schemas.microsoft.com/office/drawing/2014/main" id="{E7737E13-FB42-4291-8772-C5572D6AE777}"/>
              </a:ext>
            </a:extLst>
          </p:cNvPr>
          <p:cNvCxnSpPr>
            <a:cxnSpLocks/>
            <a:stCxn id="71" idx="0"/>
            <a:endCxn id="59" idx="3"/>
          </p:cNvCxnSpPr>
          <p:nvPr/>
        </p:nvCxnSpPr>
        <p:spPr>
          <a:xfrm rot="5400000" flipH="1" flipV="1">
            <a:off x="2615775" y="2720230"/>
            <a:ext cx="2486628" cy="128521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Összekötő: szögletes 60">
            <a:extLst>
              <a:ext uri="{FF2B5EF4-FFF2-40B4-BE49-F238E27FC236}">
                <a16:creationId xmlns:a16="http://schemas.microsoft.com/office/drawing/2014/main" id="{D3742330-BC95-409B-B3F5-E7840F9D2B87}"/>
              </a:ext>
            </a:extLst>
          </p:cNvPr>
          <p:cNvCxnSpPr>
            <a:cxnSpLocks/>
            <a:stCxn id="80" idx="0"/>
            <a:endCxn id="59" idx="3"/>
          </p:cNvCxnSpPr>
          <p:nvPr/>
        </p:nvCxnSpPr>
        <p:spPr>
          <a:xfrm rot="16200000" flipV="1">
            <a:off x="3996766" y="2624455"/>
            <a:ext cx="2486628" cy="147676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Összekötő: szögletes 64">
            <a:extLst>
              <a:ext uri="{FF2B5EF4-FFF2-40B4-BE49-F238E27FC236}">
                <a16:creationId xmlns:a16="http://schemas.microsoft.com/office/drawing/2014/main" id="{2289B165-5338-4DAB-83FE-BFCFA79C8DA2}"/>
              </a:ext>
            </a:extLst>
          </p:cNvPr>
          <p:cNvCxnSpPr>
            <a:cxnSpLocks/>
            <a:stCxn id="62" idx="0"/>
            <a:endCxn id="59" idx="3"/>
          </p:cNvCxnSpPr>
          <p:nvPr/>
        </p:nvCxnSpPr>
        <p:spPr>
          <a:xfrm rot="5400000" flipH="1" flipV="1">
            <a:off x="2843557" y="1014470"/>
            <a:ext cx="553085" cy="276319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Összekötő: szögletes 127">
            <a:extLst>
              <a:ext uri="{FF2B5EF4-FFF2-40B4-BE49-F238E27FC236}">
                <a16:creationId xmlns:a16="http://schemas.microsoft.com/office/drawing/2014/main" id="{8572C388-927A-48EE-A3D3-30A33009E8B5}"/>
              </a:ext>
            </a:extLst>
          </p:cNvPr>
          <p:cNvCxnSpPr>
            <a:cxnSpLocks/>
            <a:stCxn id="76" idx="0"/>
            <a:endCxn id="59" idx="3"/>
          </p:cNvCxnSpPr>
          <p:nvPr/>
        </p:nvCxnSpPr>
        <p:spPr>
          <a:xfrm rot="16200000" flipV="1">
            <a:off x="5710403" y="910819"/>
            <a:ext cx="554487" cy="297189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Élőláb helye 1">
            <a:extLst>
              <a:ext uri="{FF2B5EF4-FFF2-40B4-BE49-F238E27FC236}">
                <a16:creationId xmlns:a16="http://schemas.microsoft.com/office/drawing/2014/main" id="{FA6EF8AB-345A-4618-848F-6F2FAE714043}"/>
              </a:ext>
            </a:extLst>
          </p:cNvPr>
          <p:cNvSpPr>
            <a:spLocks noGrp="1"/>
          </p:cNvSpPr>
          <p:nvPr>
            <p:ph type="ftr" sz="quarter" idx="11"/>
          </p:nvPr>
        </p:nvSpPr>
        <p:spPr/>
        <p:txBody>
          <a:bodyPr/>
          <a:lstStyle/>
          <a:p>
            <a:r>
              <a:rPr lang="hu-HU"/>
              <a:t>Gregorics Tibor: Objektumelvű programozás</a:t>
            </a:r>
            <a:endParaRPr lang="en-US"/>
          </a:p>
        </p:txBody>
      </p:sp>
      <p:sp>
        <p:nvSpPr>
          <p:cNvPr id="5" name="Dia számának helye 4">
            <a:extLst>
              <a:ext uri="{FF2B5EF4-FFF2-40B4-BE49-F238E27FC236}">
                <a16:creationId xmlns:a16="http://schemas.microsoft.com/office/drawing/2014/main" id="{4A8708B4-9396-4276-BA50-E4FD840FF220}"/>
              </a:ext>
            </a:extLst>
          </p:cNvPr>
          <p:cNvSpPr>
            <a:spLocks noGrp="1"/>
          </p:cNvSpPr>
          <p:nvPr>
            <p:ph type="sldNum" sz="quarter" idx="12"/>
          </p:nvPr>
        </p:nvSpPr>
        <p:spPr/>
        <p:txBody>
          <a:bodyPr/>
          <a:lstStyle/>
          <a:p>
            <a:fld id="{34CCF796-8293-4D3B-ADCC-894381A97A1C}" type="slidenum">
              <a:rPr lang="en-US" smtClean="0"/>
              <a:t>11</a:t>
            </a:fld>
            <a:endParaRPr lang="en-US"/>
          </a:p>
        </p:txBody>
      </p:sp>
      <p:sp>
        <p:nvSpPr>
          <p:cNvPr id="62" name="Téglalap 61">
            <a:extLst>
              <a:ext uri="{FF2B5EF4-FFF2-40B4-BE49-F238E27FC236}">
                <a16:creationId xmlns:a16="http://schemas.microsoft.com/office/drawing/2014/main" id="{4B092CE0-0C7B-42B0-B880-7FC7DAD527FC}"/>
              </a:ext>
            </a:extLst>
          </p:cNvPr>
          <p:cNvSpPr/>
          <p:nvPr/>
        </p:nvSpPr>
        <p:spPr>
          <a:xfrm>
            <a:off x="448054" y="2672609"/>
            <a:ext cx="2580896" cy="1370734"/>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S</a:t>
            </a:r>
          </a:p>
          <a:p>
            <a:endParaRPr lang="hu-HU" sz="1600" dirty="0">
              <a:solidFill>
                <a:schemeClr val="tx1"/>
              </a:solidFill>
            </a:endParaRPr>
          </a:p>
          <a:p>
            <a:r>
              <a:rPr lang="hu-HU" sz="1600" dirty="0">
                <a:solidFill>
                  <a:schemeClr val="tx1"/>
                </a:solidFill>
              </a:rPr>
              <a:t>+ Pont(Labda):int { </a:t>
            </a:r>
            <a:r>
              <a:rPr lang="hu-HU" sz="1600" dirty="0" err="1">
                <a:solidFill>
                  <a:schemeClr val="tx1"/>
                </a:solidFill>
              </a:rPr>
              <a:t>override</a:t>
            </a:r>
            <a:r>
              <a:rPr lang="hu-HU" sz="1600" dirty="0">
                <a:solidFill>
                  <a:schemeClr val="tx1"/>
                </a:solidFill>
              </a:rPr>
              <a:t> }</a:t>
            </a:r>
          </a:p>
          <a:p>
            <a:r>
              <a:rPr lang="hu-HU" sz="1600" dirty="0">
                <a:solidFill>
                  <a:schemeClr val="tx1"/>
                </a:solidFill>
              </a:rPr>
              <a:t>+ Pont(Figura):int {</a:t>
            </a:r>
            <a:r>
              <a:rPr lang="hu-HU" sz="1600" dirty="0" err="1">
                <a:solidFill>
                  <a:schemeClr val="tx1"/>
                </a:solidFill>
              </a:rPr>
              <a:t>override</a:t>
            </a:r>
            <a:r>
              <a:rPr lang="hu-HU" sz="1600" dirty="0">
                <a:solidFill>
                  <a:schemeClr val="tx1"/>
                </a:solidFill>
              </a:rPr>
              <a:t> }</a:t>
            </a:r>
          </a:p>
          <a:p>
            <a:r>
              <a:rPr lang="hu-HU" sz="1600" dirty="0">
                <a:solidFill>
                  <a:schemeClr val="tx1"/>
                </a:solidFill>
              </a:rPr>
              <a:t>+ Pont(Plüss):int {</a:t>
            </a:r>
            <a:r>
              <a:rPr lang="hu-HU" sz="1600" dirty="0" err="1">
                <a:solidFill>
                  <a:schemeClr val="tx1"/>
                </a:solidFill>
              </a:rPr>
              <a:t>override</a:t>
            </a:r>
            <a:r>
              <a:rPr lang="hu-HU" sz="1600" dirty="0">
                <a:solidFill>
                  <a:schemeClr val="tx1"/>
                </a:solidFill>
              </a:rPr>
              <a:t> }</a:t>
            </a:r>
          </a:p>
          <a:p>
            <a:endParaRPr lang="hu-HU" sz="1200" i="1" dirty="0">
              <a:solidFill>
                <a:schemeClr val="tx1"/>
              </a:solidFill>
            </a:endParaRPr>
          </a:p>
        </p:txBody>
      </p:sp>
      <p:sp>
        <p:nvSpPr>
          <p:cNvPr id="69" name="Téglalap 68">
            <a:extLst>
              <a:ext uri="{FF2B5EF4-FFF2-40B4-BE49-F238E27FC236}">
                <a16:creationId xmlns:a16="http://schemas.microsoft.com/office/drawing/2014/main" id="{48370D1A-D359-4552-BDC4-131299F404E7}"/>
              </a:ext>
            </a:extLst>
          </p:cNvPr>
          <p:cNvSpPr/>
          <p:nvPr/>
        </p:nvSpPr>
        <p:spPr>
          <a:xfrm>
            <a:off x="448055" y="3024259"/>
            <a:ext cx="2580896" cy="20682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71" name="Téglalap 70">
            <a:extLst>
              <a:ext uri="{FF2B5EF4-FFF2-40B4-BE49-F238E27FC236}">
                <a16:creationId xmlns:a16="http://schemas.microsoft.com/office/drawing/2014/main" id="{1214A983-B9EF-4EB3-927C-3B21BF5C4464}"/>
              </a:ext>
            </a:extLst>
          </p:cNvPr>
          <p:cNvSpPr/>
          <p:nvPr/>
        </p:nvSpPr>
        <p:spPr>
          <a:xfrm>
            <a:off x="1926033" y="4606152"/>
            <a:ext cx="2580896" cy="1370734"/>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M</a:t>
            </a:r>
          </a:p>
          <a:p>
            <a:endParaRPr lang="hu-HU" sz="1600" dirty="0">
              <a:solidFill>
                <a:schemeClr val="tx1"/>
              </a:solidFill>
            </a:endParaRPr>
          </a:p>
          <a:p>
            <a:r>
              <a:rPr lang="hu-HU" sz="1600" dirty="0">
                <a:solidFill>
                  <a:schemeClr val="tx1"/>
                </a:solidFill>
              </a:rPr>
              <a:t>+ Pont(Labda):int { </a:t>
            </a:r>
            <a:r>
              <a:rPr lang="hu-HU" sz="1600" dirty="0" err="1">
                <a:solidFill>
                  <a:schemeClr val="tx1"/>
                </a:solidFill>
              </a:rPr>
              <a:t>override</a:t>
            </a:r>
            <a:r>
              <a:rPr lang="hu-HU" sz="1600" dirty="0">
                <a:solidFill>
                  <a:schemeClr val="tx1"/>
                </a:solidFill>
              </a:rPr>
              <a:t> }</a:t>
            </a:r>
          </a:p>
          <a:p>
            <a:r>
              <a:rPr lang="hu-HU" sz="1600" dirty="0">
                <a:solidFill>
                  <a:schemeClr val="tx1"/>
                </a:solidFill>
              </a:rPr>
              <a:t>+ Pont(Figura):int {</a:t>
            </a:r>
            <a:r>
              <a:rPr lang="hu-HU" sz="1600" dirty="0" err="1">
                <a:solidFill>
                  <a:schemeClr val="tx1"/>
                </a:solidFill>
              </a:rPr>
              <a:t>override</a:t>
            </a:r>
            <a:r>
              <a:rPr lang="hu-HU" sz="1600" dirty="0">
                <a:solidFill>
                  <a:schemeClr val="tx1"/>
                </a:solidFill>
              </a:rPr>
              <a:t> }</a:t>
            </a:r>
          </a:p>
          <a:p>
            <a:r>
              <a:rPr lang="hu-HU" sz="1600" dirty="0">
                <a:solidFill>
                  <a:schemeClr val="tx1"/>
                </a:solidFill>
              </a:rPr>
              <a:t>+ Pont(Plüss):int {</a:t>
            </a:r>
            <a:r>
              <a:rPr lang="hu-HU" sz="1600" dirty="0" err="1">
                <a:solidFill>
                  <a:schemeClr val="tx1"/>
                </a:solidFill>
              </a:rPr>
              <a:t>override</a:t>
            </a:r>
            <a:r>
              <a:rPr lang="hu-HU" sz="1600" dirty="0">
                <a:solidFill>
                  <a:schemeClr val="tx1"/>
                </a:solidFill>
              </a:rPr>
              <a:t> }</a:t>
            </a:r>
          </a:p>
          <a:p>
            <a:endParaRPr lang="hu-HU" sz="1200" i="1" dirty="0">
              <a:solidFill>
                <a:schemeClr val="tx1"/>
              </a:solidFill>
            </a:endParaRPr>
          </a:p>
        </p:txBody>
      </p:sp>
      <p:sp>
        <p:nvSpPr>
          <p:cNvPr id="73" name="Téglalap 72">
            <a:extLst>
              <a:ext uri="{FF2B5EF4-FFF2-40B4-BE49-F238E27FC236}">
                <a16:creationId xmlns:a16="http://schemas.microsoft.com/office/drawing/2014/main" id="{282795E4-E738-4467-BA0F-AF9F1150D4B3}"/>
              </a:ext>
            </a:extLst>
          </p:cNvPr>
          <p:cNvSpPr/>
          <p:nvPr/>
        </p:nvSpPr>
        <p:spPr>
          <a:xfrm>
            <a:off x="1926034" y="4957803"/>
            <a:ext cx="2580896" cy="198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76" name="Téglalap 75">
            <a:extLst>
              <a:ext uri="{FF2B5EF4-FFF2-40B4-BE49-F238E27FC236}">
                <a16:creationId xmlns:a16="http://schemas.microsoft.com/office/drawing/2014/main" id="{5E9D016C-FE6C-48D9-9879-791559E25C2F}"/>
              </a:ext>
            </a:extLst>
          </p:cNvPr>
          <p:cNvSpPr/>
          <p:nvPr/>
        </p:nvSpPr>
        <p:spPr>
          <a:xfrm>
            <a:off x="6183146" y="2674011"/>
            <a:ext cx="2580896" cy="1370734"/>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XL</a:t>
            </a:r>
          </a:p>
          <a:p>
            <a:endParaRPr lang="hu-HU" sz="1600" dirty="0">
              <a:solidFill>
                <a:schemeClr val="tx1"/>
              </a:solidFill>
            </a:endParaRPr>
          </a:p>
          <a:p>
            <a:r>
              <a:rPr lang="hu-HU" sz="1600" dirty="0">
                <a:solidFill>
                  <a:schemeClr val="tx1"/>
                </a:solidFill>
              </a:rPr>
              <a:t>+ Pont(Labda):int { </a:t>
            </a:r>
            <a:r>
              <a:rPr lang="hu-HU" sz="1600" dirty="0" err="1">
                <a:solidFill>
                  <a:schemeClr val="tx1"/>
                </a:solidFill>
              </a:rPr>
              <a:t>override</a:t>
            </a:r>
            <a:r>
              <a:rPr lang="hu-HU" sz="1600" dirty="0">
                <a:solidFill>
                  <a:schemeClr val="tx1"/>
                </a:solidFill>
              </a:rPr>
              <a:t> }</a:t>
            </a:r>
          </a:p>
          <a:p>
            <a:r>
              <a:rPr lang="hu-HU" sz="1600" dirty="0">
                <a:solidFill>
                  <a:schemeClr val="tx1"/>
                </a:solidFill>
              </a:rPr>
              <a:t>+ Pont(Figura):int {</a:t>
            </a:r>
            <a:r>
              <a:rPr lang="hu-HU" sz="1600" dirty="0" err="1">
                <a:solidFill>
                  <a:schemeClr val="tx1"/>
                </a:solidFill>
              </a:rPr>
              <a:t>override</a:t>
            </a:r>
            <a:r>
              <a:rPr lang="hu-HU" sz="1600" dirty="0">
                <a:solidFill>
                  <a:schemeClr val="tx1"/>
                </a:solidFill>
              </a:rPr>
              <a:t> }</a:t>
            </a:r>
          </a:p>
          <a:p>
            <a:r>
              <a:rPr lang="hu-HU" sz="1600" dirty="0">
                <a:solidFill>
                  <a:schemeClr val="tx1"/>
                </a:solidFill>
              </a:rPr>
              <a:t>+ Pont(Plüss):int {</a:t>
            </a:r>
            <a:r>
              <a:rPr lang="hu-HU" sz="1600" dirty="0" err="1">
                <a:solidFill>
                  <a:schemeClr val="tx1"/>
                </a:solidFill>
              </a:rPr>
              <a:t>override</a:t>
            </a:r>
            <a:r>
              <a:rPr lang="hu-HU" sz="1600" dirty="0">
                <a:solidFill>
                  <a:schemeClr val="tx1"/>
                </a:solidFill>
              </a:rPr>
              <a:t> }</a:t>
            </a:r>
          </a:p>
          <a:p>
            <a:endParaRPr lang="hu-HU" sz="1200" i="1" dirty="0">
              <a:solidFill>
                <a:schemeClr val="tx1"/>
              </a:solidFill>
            </a:endParaRPr>
          </a:p>
        </p:txBody>
      </p:sp>
      <p:sp>
        <p:nvSpPr>
          <p:cNvPr id="79" name="Téglalap 78">
            <a:extLst>
              <a:ext uri="{FF2B5EF4-FFF2-40B4-BE49-F238E27FC236}">
                <a16:creationId xmlns:a16="http://schemas.microsoft.com/office/drawing/2014/main" id="{5E282E51-381D-4B93-B281-81215D62C5A4}"/>
              </a:ext>
            </a:extLst>
          </p:cNvPr>
          <p:cNvSpPr/>
          <p:nvPr/>
        </p:nvSpPr>
        <p:spPr>
          <a:xfrm>
            <a:off x="6183147" y="3025661"/>
            <a:ext cx="2580896" cy="20682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80" name="Téglalap 79">
            <a:extLst>
              <a:ext uri="{FF2B5EF4-FFF2-40B4-BE49-F238E27FC236}">
                <a16:creationId xmlns:a16="http://schemas.microsoft.com/office/drawing/2014/main" id="{45E40FBE-7405-413B-8755-22DD9279F886}"/>
              </a:ext>
            </a:extLst>
          </p:cNvPr>
          <p:cNvSpPr/>
          <p:nvPr/>
        </p:nvSpPr>
        <p:spPr>
          <a:xfrm>
            <a:off x="4688015" y="4606152"/>
            <a:ext cx="2580896" cy="1370734"/>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L</a:t>
            </a:r>
          </a:p>
          <a:p>
            <a:endParaRPr lang="hu-HU" sz="1600" dirty="0">
              <a:solidFill>
                <a:schemeClr val="tx1"/>
              </a:solidFill>
            </a:endParaRPr>
          </a:p>
          <a:p>
            <a:r>
              <a:rPr lang="hu-HU" sz="1600" dirty="0">
                <a:solidFill>
                  <a:schemeClr val="tx1"/>
                </a:solidFill>
              </a:rPr>
              <a:t>+ Pont(Labda):int { </a:t>
            </a:r>
            <a:r>
              <a:rPr lang="hu-HU" sz="1600" dirty="0" err="1">
                <a:solidFill>
                  <a:schemeClr val="tx1"/>
                </a:solidFill>
              </a:rPr>
              <a:t>override</a:t>
            </a:r>
            <a:r>
              <a:rPr lang="hu-HU" sz="1600" dirty="0">
                <a:solidFill>
                  <a:schemeClr val="tx1"/>
                </a:solidFill>
              </a:rPr>
              <a:t> }</a:t>
            </a:r>
          </a:p>
          <a:p>
            <a:r>
              <a:rPr lang="hu-HU" sz="1600" dirty="0">
                <a:solidFill>
                  <a:schemeClr val="tx1"/>
                </a:solidFill>
              </a:rPr>
              <a:t>+ Pont(Figura):int {</a:t>
            </a:r>
            <a:r>
              <a:rPr lang="hu-HU" sz="1600" dirty="0" err="1">
                <a:solidFill>
                  <a:schemeClr val="tx1"/>
                </a:solidFill>
              </a:rPr>
              <a:t>override</a:t>
            </a:r>
            <a:r>
              <a:rPr lang="hu-HU" sz="1600" dirty="0">
                <a:solidFill>
                  <a:schemeClr val="tx1"/>
                </a:solidFill>
              </a:rPr>
              <a:t> }</a:t>
            </a:r>
          </a:p>
          <a:p>
            <a:r>
              <a:rPr lang="hu-HU" sz="1600" dirty="0">
                <a:solidFill>
                  <a:schemeClr val="tx1"/>
                </a:solidFill>
              </a:rPr>
              <a:t>+ Pont(Plüss):int {</a:t>
            </a:r>
            <a:r>
              <a:rPr lang="hu-HU" sz="1600" dirty="0" err="1">
                <a:solidFill>
                  <a:schemeClr val="tx1"/>
                </a:solidFill>
              </a:rPr>
              <a:t>override</a:t>
            </a:r>
            <a:r>
              <a:rPr lang="hu-HU" sz="1600" dirty="0">
                <a:solidFill>
                  <a:schemeClr val="tx1"/>
                </a:solidFill>
              </a:rPr>
              <a:t> }</a:t>
            </a:r>
          </a:p>
          <a:p>
            <a:endParaRPr lang="hu-HU" sz="1200" i="1" dirty="0">
              <a:solidFill>
                <a:schemeClr val="tx1"/>
              </a:solidFill>
            </a:endParaRPr>
          </a:p>
        </p:txBody>
      </p:sp>
      <p:sp>
        <p:nvSpPr>
          <p:cNvPr id="81" name="Téglalap 80">
            <a:extLst>
              <a:ext uri="{FF2B5EF4-FFF2-40B4-BE49-F238E27FC236}">
                <a16:creationId xmlns:a16="http://schemas.microsoft.com/office/drawing/2014/main" id="{A7385ECD-23C2-4C27-B30D-0CD19F00F12E}"/>
              </a:ext>
            </a:extLst>
          </p:cNvPr>
          <p:cNvSpPr/>
          <p:nvPr/>
        </p:nvSpPr>
        <p:spPr>
          <a:xfrm>
            <a:off x="4688016" y="4957803"/>
            <a:ext cx="2580896" cy="198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85" name="Ellipszis 84">
            <a:extLst>
              <a:ext uri="{FF2B5EF4-FFF2-40B4-BE49-F238E27FC236}">
                <a16:creationId xmlns:a16="http://schemas.microsoft.com/office/drawing/2014/main" id="{D3347B1E-D0F1-48D3-975E-0972842ED37C}"/>
              </a:ext>
            </a:extLst>
          </p:cNvPr>
          <p:cNvSpPr/>
          <p:nvPr/>
        </p:nvSpPr>
        <p:spPr>
          <a:xfrm>
            <a:off x="8564180" y="3875092"/>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87" name="Egyenes összekötő 86">
            <a:extLst>
              <a:ext uri="{FF2B5EF4-FFF2-40B4-BE49-F238E27FC236}">
                <a16:creationId xmlns:a16="http://schemas.microsoft.com/office/drawing/2014/main" id="{78ED0334-BE6A-4104-A31C-034C5D6ACD7F}"/>
              </a:ext>
            </a:extLst>
          </p:cNvPr>
          <p:cNvCxnSpPr>
            <a:cxnSpLocks/>
            <a:stCxn id="85" idx="4"/>
          </p:cNvCxnSpPr>
          <p:nvPr/>
        </p:nvCxnSpPr>
        <p:spPr>
          <a:xfrm>
            <a:off x="8596813" y="3937339"/>
            <a:ext cx="2747" cy="3543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5" name="Téglalap: szamárfül 94">
            <a:extLst>
              <a:ext uri="{FF2B5EF4-FFF2-40B4-BE49-F238E27FC236}">
                <a16:creationId xmlns:a16="http://schemas.microsoft.com/office/drawing/2014/main" id="{C54CC386-0182-4E1B-9908-3A16F4AFE972}"/>
              </a:ext>
            </a:extLst>
          </p:cNvPr>
          <p:cNvSpPr/>
          <p:nvPr/>
        </p:nvSpPr>
        <p:spPr>
          <a:xfrm rot="16200000">
            <a:off x="8201299" y="3833652"/>
            <a:ext cx="248828" cy="876658"/>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a:solidFill>
                  <a:schemeClr val="tx1"/>
                </a:solidFill>
              </a:rPr>
              <a:t>return</a:t>
            </a:r>
            <a:r>
              <a:rPr lang="hu-HU" sz="1600">
                <a:solidFill>
                  <a:schemeClr val="tx1"/>
                </a:solidFill>
              </a:rPr>
              <a:t> 4</a:t>
            </a:r>
            <a:endParaRPr lang="hu-HU" sz="1600" dirty="0">
              <a:solidFill>
                <a:schemeClr val="tx1"/>
              </a:solidFill>
            </a:endParaRPr>
          </a:p>
        </p:txBody>
      </p:sp>
      <p:sp>
        <p:nvSpPr>
          <p:cNvPr id="96" name="Ellipszis 95">
            <a:extLst>
              <a:ext uri="{FF2B5EF4-FFF2-40B4-BE49-F238E27FC236}">
                <a16:creationId xmlns:a16="http://schemas.microsoft.com/office/drawing/2014/main" id="{F44011FA-8A2E-4F54-84C0-A07E84129FB3}"/>
              </a:ext>
            </a:extLst>
          </p:cNvPr>
          <p:cNvSpPr/>
          <p:nvPr/>
        </p:nvSpPr>
        <p:spPr>
          <a:xfrm>
            <a:off x="8672445" y="3335306"/>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98" name="Egyenes összekötő 97">
            <a:extLst>
              <a:ext uri="{FF2B5EF4-FFF2-40B4-BE49-F238E27FC236}">
                <a16:creationId xmlns:a16="http://schemas.microsoft.com/office/drawing/2014/main" id="{8F94EB9D-1155-4CF6-A3D4-9A3FBF940DB5}"/>
              </a:ext>
            </a:extLst>
          </p:cNvPr>
          <p:cNvCxnSpPr>
            <a:cxnSpLocks/>
            <a:stCxn id="96" idx="0"/>
          </p:cNvCxnSpPr>
          <p:nvPr/>
        </p:nvCxnSpPr>
        <p:spPr>
          <a:xfrm flipV="1">
            <a:off x="8705079" y="2566404"/>
            <a:ext cx="0" cy="7689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9" name="Téglalap: szamárfül 98">
            <a:extLst>
              <a:ext uri="{FF2B5EF4-FFF2-40B4-BE49-F238E27FC236}">
                <a16:creationId xmlns:a16="http://schemas.microsoft.com/office/drawing/2014/main" id="{06583C14-9F7D-4396-BCEA-964497E6D5F3}"/>
              </a:ext>
            </a:extLst>
          </p:cNvPr>
          <p:cNvSpPr/>
          <p:nvPr/>
        </p:nvSpPr>
        <p:spPr>
          <a:xfrm rot="16200000">
            <a:off x="8314782" y="1997182"/>
            <a:ext cx="248828" cy="889616"/>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3</a:t>
            </a:r>
          </a:p>
        </p:txBody>
      </p:sp>
      <p:sp>
        <p:nvSpPr>
          <p:cNvPr id="100" name="Ellipszis 99">
            <a:extLst>
              <a:ext uri="{FF2B5EF4-FFF2-40B4-BE49-F238E27FC236}">
                <a16:creationId xmlns:a16="http://schemas.microsoft.com/office/drawing/2014/main" id="{0FCF92DE-AA0F-4083-9D82-2CB970791625}"/>
              </a:ext>
            </a:extLst>
          </p:cNvPr>
          <p:cNvSpPr/>
          <p:nvPr/>
        </p:nvSpPr>
        <p:spPr>
          <a:xfrm>
            <a:off x="8622121" y="3556429"/>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01" name="Egyenes összekötő 100">
            <a:extLst>
              <a:ext uri="{FF2B5EF4-FFF2-40B4-BE49-F238E27FC236}">
                <a16:creationId xmlns:a16="http://schemas.microsoft.com/office/drawing/2014/main" id="{88DFAE97-F54C-4B6B-97C9-F4226E9DF083}"/>
              </a:ext>
            </a:extLst>
          </p:cNvPr>
          <p:cNvCxnSpPr>
            <a:cxnSpLocks/>
            <a:stCxn id="100" idx="0"/>
          </p:cNvCxnSpPr>
          <p:nvPr/>
        </p:nvCxnSpPr>
        <p:spPr>
          <a:xfrm flipH="1" flipV="1">
            <a:off x="8646117" y="3066503"/>
            <a:ext cx="8638" cy="489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2" name="Téglalap: szamárfül 101">
            <a:extLst>
              <a:ext uri="{FF2B5EF4-FFF2-40B4-BE49-F238E27FC236}">
                <a16:creationId xmlns:a16="http://schemas.microsoft.com/office/drawing/2014/main" id="{F17851BD-971C-42BE-9840-71E8D5A75F12}"/>
              </a:ext>
            </a:extLst>
          </p:cNvPr>
          <p:cNvSpPr/>
          <p:nvPr/>
        </p:nvSpPr>
        <p:spPr>
          <a:xfrm rot="16200000">
            <a:off x="8103223" y="2497281"/>
            <a:ext cx="248828" cy="889616"/>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2</a:t>
            </a:r>
          </a:p>
        </p:txBody>
      </p:sp>
      <p:sp>
        <p:nvSpPr>
          <p:cNvPr id="108" name="Ellipszis 107">
            <a:extLst>
              <a:ext uri="{FF2B5EF4-FFF2-40B4-BE49-F238E27FC236}">
                <a16:creationId xmlns:a16="http://schemas.microsoft.com/office/drawing/2014/main" id="{E93D6ACB-2E6F-440E-82A3-F19D265DA21D}"/>
              </a:ext>
            </a:extLst>
          </p:cNvPr>
          <p:cNvSpPr/>
          <p:nvPr/>
        </p:nvSpPr>
        <p:spPr>
          <a:xfrm>
            <a:off x="7087414" y="5812446"/>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09" name="Egyenes összekötő 108">
            <a:extLst>
              <a:ext uri="{FF2B5EF4-FFF2-40B4-BE49-F238E27FC236}">
                <a16:creationId xmlns:a16="http://schemas.microsoft.com/office/drawing/2014/main" id="{5744464A-3517-4A3C-A211-5BE6C0205CA9}"/>
              </a:ext>
            </a:extLst>
          </p:cNvPr>
          <p:cNvCxnSpPr>
            <a:cxnSpLocks/>
            <a:stCxn id="108" idx="4"/>
          </p:cNvCxnSpPr>
          <p:nvPr/>
        </p:nvCxnSpPr>
        <p:spPr>
          <a:xfrm>
            <a:off x="7120047" y="5874693"/>
            <a:ext cx="2747" cy="3543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1" name="Téglalap: szamárfül 110">
            <a:extLst>
              <a:ext uri="{FF2B5EF4-FFF2-40B4-BE49-F238E27FC236}">
                <a16:creationId xmlns:a16="http://schemas.microsoft.com/office/drawing/2014/main" id="{32863148-2206-4D7C-8FB3-E15697308E4C}"/>
              </a:ext>
            </a:extLst>
          </p:cNvPr>
          <p:cNvSpPr/>
          <p:nvPr/>
        </p:nvSpPr>
        <p:spPr>
          <a:xfrm rot="16200000">
            <a:off x="6724533" y="5771006"/>
            <a:ext cx="248828" cy="876658"/>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3</a:t>
            </a:r>
          </a:p>
        </p:txBody>
      </p:sp>
      <p:sp>
        <p:nvSpPr>
          <p:cNvPr id="113" name="Ellipszis 112">
            <a:extLst>
              <a:ext uri="{FF2B5EF4-FFF2-40B4-BE49-F238E27FC236}">
                <a16:creationId xmlns:a16="http://schemas.microsoft.com/office/drawing/2014/main" id="{BE43E4F2-7C87-4B47-BC18-C5CF26B31FCB}"/>
              </a:ext>
            </a:extLst>
          </p:cNvPr>
          <p:cNvSpPr/>
          <p:nvPr/>
        </p:nvSpPr>
        <p:spPr>
          <a:xfrm>
            <a:off x="7195679" y="5272660"/>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14" name="Egyenes összekötő 113">
            <a:extLst>
              <a:ext uri="{FF2B5EF4-FFF2-40B4-BE49-F238E27FC236}">
                <a16:creationId xmlns:a16="http://schemas.microsoft.com/office/drawing/2014/main" id="{44E5704E-04C7-4390-A107-948CCD60D119}"/>
              </a:ext>
            </a:extLst>
          </p:cNvPr>
          <p:cNvCxnSpPr>
            <a:cxnSpLocks/>
            <a:stCxn id="113" idx="0"/>
          </p:cNvCxnSpPr>
          <p:nvPr/>
        </p:nvCxnSpPr>
        <p:spPr>
          <a:xfrm flipV="1">
            <a:off x="7228313" y="4503758"/>
            <a:ext cx="0" cy="7689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5" name="Téglalap: szamárfül 114">
            <a:extLst>
              <a:ext uri="{FF2B5EF4-FFF2-40B4-BE49-F238E27FC236}">
                <a16:creationId xmlns:a16="http://schemas.microsoft.com/office/drawing/2014/main" id="{21893AC0-4E84-4FAA-8A78-CFE442E47356}"/>
              </a:ext>
            </a:extLst>
          </p:cNvPr>
          <p:cNvSpPr/>
          <p:nvPr/>
        </p:nvSpPr>
        <p:spPr>
          <a:xfrm rot="16200000">
            <a:off x="6838016" y="3934536"/>
            <a:ext cx="248828" cy="889616"/>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1</a:t>
            </a:r>
          </a:p>
        </p:txBody>
      </p:sp>
      <p:sp>
        <p:nvSpPr>
          <p:cNvPr id="116" name="Ellipszis 115">
            <a:extLst>
              <a:ext uri="{FF2B5EF4-FFF2-40B4-BE49-F238E27FC236}">
                <a16:creationId xmlns:a16="http://schemas.microsoft.com/office/drawing/2014/main" id="{2B020641-313E-4250-BBC6-D8B9B2DE7096}"/>
              </a:ext>
            </a:extLst>
          </p:cNvPr>
          <p:cNvSpPr/>
          <p:nvPr/>
        </p:nvSpPr>
        <p:spPr>
          <a:xfrm>
            <a:off x="7145355" y="5493783"/>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17" name="Egyenes összekötő 116">
            <a:extLst>
              <a:ext uri="{FF2B5EF4-FFF2-40B4-BE49-F238E27FC236}">
                <a16:creationId xmlns:a16="http://schemas.microsoft.com/office/drawing/2014/main" id="{7F4CAED5-FC10-4D75-9F64-CBAD2A62C558}"/>
              </a:ext>
            </a:extLst>
          </p:cNvPr>
          <p:cNvCxnSpPr>
            <a:cxnSpLocks/>
            <a:stCxn id="116" idx="0"/>
          </p:cNvCxnSpPr>
          <p:nvPr/>
        </p:nvCxnSpPr>
        <p:spPr>
          <a:xfrm flipH="1" flipV="1">
            <a:off x="7169351" y="5003857"/>
            <a:ext cx="8638" cy="489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2" name="Téglalap: szamárfül 121">
            <a:extLst>
              <a:ext uri="{FF2B5EF4-FFF2-40B4-BE49-F238E27FC236}">
                <a16:creationId xmlns:a16="http://schemas.microsoft.com/office/drawing/2014/main" id="{93725B64-0CC6-48C1-99EF-CEB9B54A568B}"/>
              </a:ext>
            </a:extLst>
          </p:cNvPr>
          <p:cNvSpPr/>
          <p:nvPr/>
        </p:nvSpPr>
        <p:spPr>
          <a:xfrm rot="16200000">
            <a:off x="6626457" y="4434635"/>
            <a:ext cx="248828" cy="889616"/>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2</a:t>
            </a:r>
          </a:p>
        </p:txBody>
      </p:sp>
      <p:sp>
        <p:nvSpPr>
          <p:cNvPr id="135" name="Ellipszis 134">
            <a:extLst>
              <a:ext uri="{FF2B5EF4-FFF2-40B4-BE49-F238E27FC236}">
                <a16:creationId xmlns:a16="http://schemas.microsoft.com/office/drawing/2014/main" id="{09A94395-D6BD-4C19-9A0C-AE95E0A1EF5C}"/>
              </a:ext>
            </a:extLst>
          </p:cNvPr>
          <p:cNvSpPr/>
          <p:nvPr/>
        </p:nvSpPr>
        <p:spPr>
          <a:xfrm>
            <a:off x="2839455" y="3843421"/>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36" name="Egyenes összekötő 135">
            <a:extLst>
              <a:ext uri="{FF2B5EF4-FFF2-40B4-BE49-F238E27FC236}">
                <a16:creationId xmlns:a16="http://schemas.microsoft.com/office/drawing/2014/main" id="{592FF2DE-F8FB-4FE7-BE5E-FC93C29F898F}"/>
              </a:ext>
            </a:extLst>
          </p:cNvPr>
          <p:cNvCxnSpPr>
            <a:cxnSpLocks/>
            <a:stCxn id="135" idx="4"/>
          </p:cNvCxnSpPr>
          <p:nvPr/>
        </p:nvCxnSpPr>
        <p:spPr>
          <a:xfrm>
            <a:off x="2872088" y="3905668"/>
            <a:ext cx="2747" cy="3543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7" name="Téglalap: szamárfül 136">
            <a:extLst>
              <a:ext uri="{FF2B5EF4-FFF2-40B4-BE49-F238E27FC236}">
                <a16:creationId xmlns:a16="http://schemas.microsoft.com/office/drawing/2014/main" id="{C75A3A3E-75D8-4EC2-B110-61169CC0ACA6}"/>
              </a:ext>
            </a:extLst>
          </p:cNvPr>
          <p:cNvSpPr/>
          <p:nvPr/>
        </p:nvSpPr>
        <p:spPr>
          <a:xfrm rot="16200000">
            <a:off x="2476574" y="3801981"/>
            <a:ext cx="248828" cy="876658"/>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1</a:t>
            </a:r>
          </a:p>
        </p:txBody>
      </p:sp>
      <p:sp>
        <p:nvSpPr>
          <p:cNvPr id="138" name="Ellipszis 137">
            <a:extLst>
              <a:ext uri="{FF2B5EF4-FFF2-40B4-BE49-F238E27FC236}">
                <a16:creationId xmlns:a16="http://schemas.microsoft.com/office/drawing/2014/main" id="{3341FCE2-C570-440A-8945-249980E11B5C}"/>
              </a:ext>
            </a:extLst>
          </p:cNvPr>
          <p:cNvSpPr/>
          <p:nvPr/>
        </p:nvSpPr>
        <p:spPr>
          <a:xfrm>
            <a:off x="2947720" y="3303635"/>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39" name="Egyenes összekötő 138">
            <a:extLst>
              <a:ext uri="{FF2B5EF4-FFF2-40B4-BE49-F238E27FC236}">
                <a16:creationId xmlns:a16="http://schemas.microsoft.com/office/drawing/2014/main" id="{CB16DC19-0F54-45E7-89B6-F90F2315D632}"/>
              </a:ext>
            </a:extLst>
          </p:cNvPr>
          <p:cNvCxnSpPr>
            <a:cxnSpLocks/>
            <a:stCxn id="138" idx="0"/>
          </p:cNvCxnSpPr>
          <p:nvPr/>
        </p:nvCxnSpPr>
        <p:spPr>
          <a:xfrm flipV="1">
            <a:off x="2980354" y="2534733"/>
            <a:ext cx="0" cy="7689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0" name="Téglalap: szamárfül 139">
            <a:extLst>
              <a:ext uri="{FF2B5EF4-FFF2-40B4-BE49-F238E27FC236}">
                <a16:creationId xmlns:a16="http://schemas.microsoft.com/office/drawing/2014/main" id="{22AA9BEF-D6AA-4E58-BAE1-4CC182BEAA39}"/>
              </a:ext>
            </a:extLst>
          </p:cNvPr>
          <p:cNvSpPr/>
          <p:nvPr/>
        </p:nvSpPr>
        <p:spPr>
          <a:xfrm rot="16200000">
            <a:off x="2590057" y="1965511"/>
            <a:ext cx="248828" cy="889616"/>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1</a:t>
            </a:r>
          </a:p>
        </p:txBody>
      </p:sp>
      <p:sp>
        <p:nvSpPr>
          <p:cNvPr id="141" name="Ellipszis 140">
            <a:extLst>
              <a:ext uri="{FF2B5EF4-FFF2-40B4-BE49-F238E27FC236}">
                <a16:creationId xmlns:a16="http://schemas.microsoft.com/office/drawing/2014/main" id="{98075AC3-1B4D-426A-BE65-33D379E247A2}"/>
              </a:ext>
            </a:extLst>
          </p:cNvPr>
          <p:cNvSpPr/>
          <p:nvPr/>
        </p:nvSpPr>
        <p:spPr>
          <a:xfrm>
            <a:off x="2897396" y="3524758"/>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42" name="Egyenes összekötő 141">
            <a:extLst>
              <a:ext uri="{FF2B5EF4-FFF2-40B4-BE49-F238E27FC236}">
                <a16:creationId xmlns:a16="http://schemas.microsoft.com/office/drawing/2014/main" id="{89CBFD5F-4253-494A-85E5-9854A4E2700B}"/>
              </a:ext>
            </a:extLst>
          </p:cNvPr>
          <p:cNvCxnSpPr>
            <a:cxnSpLocks/>
            <a:stCxn id="141" idx="0"/>
          </p:cNvCxnSpPr>
          <p:nvPr/>
        </p:nvCxnSpPr>
        <p:spPr>
          <a:xfrm flipH="1" flipV="1">
            <a:off x="2921392" y="3034832"/>
            <a:ext cx="8638" cy="489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3" name="Téglalap: szamárfül 142">
            <a:extLst>
              <a:ext uri="{FF2B5EF4-FFF2-40B4-BE49-F238E27FC236}">
                <a16:creationId xmlns:a16="http://schemas.microsoft.com/office/drawing/2014/main" id="{0D3B9D7A-0E5B-4ADB-97EE-4D097578F5C1}"/>
              </a:ext>
            </a:extLst>
          </p:cNvPr>
          <p:cNvSpPr/>
          <p:nvPr/>
        </p:nvSpPr>
        <p:spPr>
          <a:xfrm rot="16200000">
            <a:off x="2378498" y="2465610"/>
            <a:ext cx="248828" cy="889616"/>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1</a:t>
            </a:r>
          </a:p>
        </p:txBody>
      </p:sp>
      <p:sp>
        <p:nvSpPr>
          <p:cNvPr id="144" name="Ellipszis 143">
            <a:extLst>
              <a:ext uri="{FF2B5EF4-FFF2-40B4-BE49-F238E27FC236}">
                <a16:creationId xmlns:a16="http://schemas.microsoft.com/office/drawing/2014/main" id="{BEDBB77E-5A70-4025-9965-A46207829DB4}"/>
              </a:ext>
            </a:extLst>
          </p:cNvPr>
          <p:cNvSpPr/>
          <p:nvPr/>
        </p:nvSpPr>
        <p:spPr>
          <a:xfrm>
            <a:off x="4324191" y="5812445"/>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47" name="Egyenes összekötő 146">
            <a:extLst>
              <a:ext uri="{FF2B5EF4-FFF2-40B4-BE49-F238E27FC236}">
                <a16:creationId xmlns:a16="http://schemas.microsoft.com/office/drawing/2014/main" id="{BDCF8B0A-DB05-46CE-AE80-D5CD38E0FD3F}"/>
              </a:ext>
            </a:extLst>
          </p:cNvPr>
          <p:cNvCxnSpPr>
            <a:cxnSpLocks/>
            <a:stCxn id="144" idx="4"/>
          </p:cNvCxnSpPr>
          <p:nvPr/>
        </p:nvCxnSpPr>
        <p:spPr>
          <a:xfrm>
            <a:off x="4356824" y="5874692"/>
            <a:ext cx="2747" cy="3543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9" name="Téglalap: szamárfül 148">
            <a:extLst>
              <a:ext uri="{FF2B5EF4-FFF2-40B4-BE49-F238E27FC236}">
                <a16:creationId xmlns:a16="http://schemas.microsoft.com/office/drawing/2014/main" id="{1A9528C8-2A86-45BD-B9F4-32B864B47C75}"/>
              </a:ext>
            </a:extLst>
          </p:cNvPr>
          <p:cNvSpPr/>
          <p:nvPr/>
        </p:nvSpPr>
        <p:spPr>
          <a:xfrm rot="16200000">
            <a:off x="3961310" y="5771005"/>
            <a:ext cx="248828" cy="876658"/>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2</a:t>
            </a:r>
          </a:p>
        </p:txBody>
      </p:sp>
      <p:sp>
        <p:nvSpPr>
          <p:cNvPr id="150" name="Ellipszis 149">
            <a:extLst>
              <a:ext uri="{FF2B5EF4-FFF2-40B4-BE49-F238E27FC236}">
                <a16:creationId xmlns:a16="http://schemas.microsoft.com/office/drawing/2014/main" id="{B990352B-E394-47F3-BBAB-F56F2F12FA1F}"/>
              </a:ext>
            </a:extLst>
          </p:cNvPr>
          <p:cNvSpPr/>
          <p:nvPr/>
        </p:nvSpPr>
        <p:spPr>
          <a:xfrm>
            <a:off x="4432456" y="5272659"/>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51" name="Egyenes összekötő 150">
            <a:extLst>
              <a:ext uri="{FF2B5EF4-FFF2-40B4-BE49-F238E27FC236}">
                <a16:creationId xmlns:a16="http://schemas.microsoft.com/office/drawing/2014/main" id="{D92B44AA-E553-4D0F-BDEE-97BD14AA5B83}"/>
              </a:ext>
            </a:extLst>
          </p:cNvPr>
          <p:cNvCxnSpPr>
            <a:cxnSpLocks/>
            <a:stCxn id="150" idx="0"/>
          </p:cNvCxnSpPr>
          <p:nvPr/>
        </p:nvCxnSpPr>
        <p:spPr>
          <a:xfrm flipV="1">
            <a:off x="4465090" y="4503757"/>
            <a:ext cx="0" cy="7689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2" name="Téglalap: szamárfül 151">
            <a:extLst>
              <a:ext uri="{FF2B5EF4-FFF2-40B4-BE49-F238E27FC236}">
                <a16:creationId xmlns:a16="http://schemas.microsoft.com/office/drawing/2014/main" id="{52D62FC6-7118-43CF-8862-53FC8171AA37}"/>
              </a:ext>
            </a:extLst>
          </p:cNvPr>
          <p:cNvSpPr/>
          <p:nvPr/>
        </p:nvSpPr>
        <p:spPr>
          <a:xfrm rot="16200000">
            <a:off x="4074793" y="3934535"/>
            <a:ext cx="248828" cy="889616"/>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1</a:t>
            </a:r>
          </a:p>
        </p:txBody>
      </p:sp>
      <p:sp>
        <p:nvSpPr>
          <p:cNvPr id="153" name="Ellipszis 152">
            <a:extLst>
              <a:ext uri="{FF2B5EF4-FFF2-40B4-BE49-F238E27FC236}">
                <a16:creationId xmlns:a16="http://schemas.microsoft.com/office/drawing/2014/main" id="{785C6DE4-BC12-4FE9-982D-306508C4B385}"/>
              </a:ext>
            </a:extLst>
          </p:cNvPr>
          <p:cNvSpPr/>
          <p:nvPr/>
        </p:nvSpPr>
        <p:spPr>
          <a:xfrm>
            <a:off x="4382132" y="5493782"/>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54" name="Egyenes összekötő 153">
            <a:extLst>
              <a:ext uri="{FF2B5EF4-FFF2-40B4-BE49-F238E27FC236}">
                <a16:creationId xmlns:a16="http://schemas.microsoft.com/office/drawing/2014/main" id="{6701D3DF-C13C-437B-92FA-F99BD924F7DE}"/>
              </a:ext>
            </a:extLst>
          </p:cNvPr>
          <p:cNvCxnSpPr>
            <a:cxnSpLocks/>
            <a:stCxn id="153" idx="0"/>
          </p:cNvCxnSpPr>
          <p:nvPr/>
        </p:nvCxnSpPr>
        <p:spPr>
          <a:xfrm flipH="1" flipV="1">
            <a:off x="4406128" y="5003856"/>
            <a:ext cx="8638" cy="489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5" name="Téglalap: szamárfül 154">
            <a:extLst>
              <a:ext uri="{FF2B5EF4-FFF2-40B4-BE49-F238E27FC236}">
                <a16:creationId xmlns:a16="http://schemas.microsoft.com/office/drawing/2014/main" id="{EE33E4E4-FBDD-4734-A474-6626CC13D9DD}"/>
              </a:ext>
            </a:extLst>
          </p:cNvPr>
          <p:cNvSpPr/>
          <p:nvPr/>
        </p:nvSpPr>
        <p:spPr>
          <a:xfrm rot="16200000">
            <a:off x="3863234" y="4434634"/>
            <a:ext cx="248828" cy="889616"/>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1</a:t>
            </a:r>
          </a:p>
        </p:txBody>
      </p:sp>
      <p:sp>
        <p:nvSpPr>
          <p:cNvPr id="157" name="Felirat: íves vonal 156">
            <a:extLst>
              <a:ext uri="{FF2B5EF4-FFF2-40B4-BE49-F238E27FC236}">
                <a16:creationId xmlns:a16="http://schemas.microsoft.com/office/drawing/2014/main" id="{91C57C82-FE9E-4366-8684-1BD0A185085B}"/>
              </a:ext>
            </a:extLst>
          </p:cNvPr>
          <p:cNvSpPr/>
          <p:nvPr/>
        </p:nvSpPr>
        <p:spPr>
          <a:xfrm>
            <a:off x="7270812" y="1092363"/>
            <a:ext cx="1623542" cy="523709"/>
          </a:xfrm>
          <a:prstGeom prst="borderCallout2">
            <a:avLst>
              <a:gd name="adj1" fmla="val 64312"/>
              <a:gd name="adj2" fmla="val -897"/>
              <a:gd name="adj3" fmla="val 64312"/>
              <a:gd name="adj4" fmla="val -12853"/>
              <a:gd name="adj5" fmla="val 112003"/>
              <a:gd name="adj6" fmla="val -22840"/>
            </a:avLst>
          </a:prstGeom>
          <a:solidFill>
            <a:schemeClr val="accent2">
              <a:lumMod val="20000"/>
              <a:lumOff val="80000"/>
            </a:schemeClr>
          </a:solidFill>
          <a:ln>
            <a:solidFill>
              <a:schemeClr val="bg1">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hu-HU" sz="1400" dirty="0">
                <a:solidFill>
                  <a:schemeClr val="tx1"/>
                </a:solidFill>
                <a:ea typeface="Calibri" panose="020F0502020204030204" pitchFamily="34" charset="0"/>
                <a:cs typeface="Times New Roman" panose="02020603050405020304" pitchFamily="18" charset="0"/>
              </a:rPr>
              <a:t>itt minden metódus </a:t>
            </a:r>
            <a:r>
              <a:rPr lang="hu-HU" sz="1400" dirty="0" err="1">
                <a:solidFill>
                  <a:schemeClr val="tx1"/>
                </a:solidFill>
                <a:ea typeface="Calibri" panose="020F0502020204030204" pitchFamily="34" charset="0"/>
                <a:cs typeface="Times New Roman" panose="02020603050405020304" pitchFamily="18" charset="0"/>
              </a:rPr>
              <a:t>query</a:t>
            </a:r>
            <a:r>
              <a:rPr lang="hu-HU" sz="1400" dirty="0">
                <a:solidFill>
                  <a:schemeClr val="tx1"/>
                </a:solidFill>
                <a:ea typeface="Calibri" panose="020F0502020204030204" pitchFamily="34" charset="0"/>
                <a:cs typeface="Times New Roman" panose="02020603050405020304" pitchFamily="18" charset="0"/>
              </a:rPr>
              <a:t> tulajdonságú</a:t>
            </a:r>
          </a:p>
        </p:txBody>
      </p:sp>
    </p:spTree>
    <p:extLst>
      <p:ext uri="{BB962C8B-B14F-4D97-AF65-F5344CB8AC3E}">
        <p14:creationId xmlns:p14="http://schemas.microsoft.com/office/powerpoint/2010/main" val="543007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églalap 146">
            <a:extLst>
              <a:ext uri="{FF2B5EF4-FFF2-40B4-BE49-F238E27FC236}">
                <a16:creationId xmlns:a16="http://schemas.microsoft.com/office/drawing/2014/main" id="{8F3F1E6C-64C7-4E54-B601-99FA246530D8}"/>
              </a:ext>
            </a:extLst>
          </p:cNvPr>
          <p:cNvSpPr/>
          <p:nvPr/>
        </p:nvSpPr>
        <p:spPr>
          <a:xfrm>
            <a:off x="261891" y="1322772"/>
            <a:ext cx="8620217" cy="47495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68" name="Cím 1">
            <a:extLst>
              <a:ext uri="{FF2B5EF4-FFF2-40B4-BE49-F238E27FC236}">
                <a16:creationId xmlns:a16="http://schemas.microsoft.com/office/drawing/2014/main" id="{4BEBE193-E7CF-4463-9CAB-5729C4AA3160}"/>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a:solidFill>
                  <a:schemeClr val="accent1"/>
                </a:solidFill>
              </a:rPr>
              <a:t>Céllövölde</a:t>
            </a:r>
            <a:endParaRPr lang="en-US" dirty="0"/>
          </a:p>
        </p:txBody>
      </p:sp>
      <p:sp>
        <p:nvSpPr>
          <p:cNvPr id="89" name="Téglalap 88">
            <a:extLst>
              <a:ext uri="{FF2B5EF4-FFF2-40B4-BE49-F238E27FC236}">
                <a16:creationId xmlns:a16="http://schemas.microsoft.com/office/drawing/2014/main" id="{7A5918AB-E126-47DC-908C-D28B5BBCDC85}"/>
              </a:ext>
            </a:extLst>
          </p:cNvPr>
          <p:cNvSpPr/>
          <p:nvPr/>
        </p:nvSpPr>
        <p:spPr>
          <a:xfrm>
            <a:off x="1527287" y="1498504"/>
            <a:ext cx="2221039" cy="928654"/>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i="1" dirty="0">
                <a:solidFill>
                  <a:schemeClr val="tx1"/>
                </a:solidFill>
              </a:rPr>
              <a:t>Ajándék</a:t>
            </a:r>
            <a:endParaRPr lang="hu-HU" sz="1600" i="1" dirty="0">
              <a:solidFill>
                <a:schemeClr val="tx1"/>
              </a:solidFill>
            </a:endParaRPr>
          </a:p>
          <a:p>
            <a:endParaRPr lang="hu-HU" sz="1600" dirty="0">
              <a:solidFill>
                <a:schemeClr val="tx1"/>
              </a:solidFill>
            </a:endParaRPr>
          </a:p>
          <a:p>
            <a:r>
              <a:rPr lang="hu-HU" sz="1600" i="1" dirty="0">
                <a:solidFill>
                  <a:schemeClr val="tx1"/>
                </a:solidFill>
              </a:rPr>
              <a:t>+ Érték() : int {</a:t>
            </a:r>
            <a:r>
              <a:rPr lang="hu-HU" sz="1600" i="1" dirty="0" err="1">
                <a:solidFill>
                  <a:schemeClr val="tx1"/>
                </a:solidFill>
              </a:rPr>
              <a:t>virtual</a:t>
            </a:r>
            <a:r>
              <a:rPr lang="hu-HU" sz="1600" i="1" dirty="0">
                <a:solidFill>
                  <a:schemeClr val="tx1"/>
                </a:solidFill>
              </a:rPr>
              <a:t>}</a:t>
            </a:r>
          </a:p>
        </p:txBody>
      </p:sp>
      <p:sp>
        <p:nvSpPr>
          <p:cNvPr id="90" name="Téglalap 89">
            <a:extLst>
              <a:ext uri="{FF2B5EF4-FFF2-40B4-BE49-F238E27FC236}">
                <a16:creationId xmlns:a16="http://schemas.microsoft.com/office/drawing/2014/main" id="{6DA4B48C-6EBD-49DF-B5EE-39FD719D5B02}"/>
              </a:ext>
            </a:extLst>
          </p:cNvPr>
          <p:cNvSpPr/>
          <p:nvPr/>
        </p:nvSpPr>
        <p:spPr>
          <a:xfrm>
            <a:off x="1527287" y="1825001"/>
            <a:ext cx="2221038" cy="1836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70" name="Téglalap 69">
            <a:extLst>
              <a:ext uri="{FF2B5EF4-FFF2-40B4-BE49-F238E27FC236}">
                <a16:creationId xmlns:a16="http://schemas.microsoft.com/office/drawing/2014/main" id="{8A1197BF-2B41-4690-BBCF-38DF5AE65E01}"/>
              </a:ext>
            </a:extLst>
          </p:cNvPr>
          <p:cNvSpPr/>
          <p:nvPr/>
        </p:nvSpPr>
        <p:spPr>
          <a:xfrm>
            <a:off x="5537957" y="1539997"/>
            <a:ext cx="2580896" cy="1370734"/>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i="1" dirty="0">
                <a:solidFill>
                  <a:schemeClr val="tx1"/>
                </a:solidFill>
              </a:rPr>
              <a:t>Méret</a:t>
            </a:r>
          </a:p>
          <a:p>
            <a:endParaRPr lang="hu-HU" sz="1600" dirty="0">
              <a:solidFill>
                <a:schemeClr val="tx1"/>
              </a:solidFill>
            </a:endParaRPr>
          </a:p>
          <a:p>
            <a:r>
              <a:rPr lang="hu-HU" sz="1600" i="1" dirty="0">
                <a:solidFill>
                  <a:schemeClr val="tx1"/>
                </a:solidFill>
              </a:rPr>
              <a:t>+ Pont(Labda):int { </a:t>
            </a:r>
            <a:r>
              <a:rPr lang="hu-HU" sz="1600" i="1" dirty="0" err="1">
                <a:solidFill>
                  <a:schemeClr val="tx1"/>
                </a:solidFill>
              </a:rPr>
              <a:t>virtual</a:t>
            </a:r>
            <a:r>
              <a:rPr lang="hu-HU" sz="1600" i="1" dirty="0">
                <a:solidFill>
                  <a:schemeClr val="tx1"/>
                </a:solidFill>
              </a:rPr>
              <a:t> }</a:t>
            </a:r>
          </a:p>
          <a:p>
            <a:r>
              <a:rPr lang="hu-HU" sz="1600" i="1" dirty="0">
                <a:solidFill>
                  <a:schemeClr val="tx1"/>
                </a:solidFill>
              </a:rPr>
              <a:t>+ Pont(Figura):int { </a:t>
            </a:r>
            <a:r>
              <a:rPr lang="hu-HU" sz="1600" i="1" dirty="0" err="1">
                <a:solidFill>
                  <a:schemeClr val="tx1"/>
                </a:solidFill>
              </a:rPr>
              <a:t>virtual</a:t>
            </a:r>
            <a:r>
              <a:rPr lang="hu-HU" sz="1600" i="1" dirty="0">
                <a:solidFill>
                  <a:schemeClr val="tx1"/>
                </a:solidFill>
              </a:rPr>
              <a:t> }</a:t>
            </a:r>
          </a:p>
          <a:p>
            <a:r>
              <a:rPr lang="hu-HU" sz="1600" i="1" dirty="0">
                <a:solidFill>
                  <a:schemeClr val="tx1"/>
                </a:solidFill>
              </a:rPr>
              <a:t>+ Pont(Plüss):int { </a:t>
            </a:r>
            <a:r>
              <a:rPr lang="hu-HU" sz="1600" i="1" dirty="0" err="1">
                <a:solidFill>
                  <a:schemeClr val="tx1"/>
                </a:solidFill>
              </a:rPr>
              <a:t>virtual</a:t>
            </a:r>
            <a:r>
              <a:rPr lang="hu-HU" sz="1600" i="1" dirty="0">
                <a:solidFill>
                  <a:schemeClr val="tx1"/>
                </a:solidFill>
              </a:rPr>
              <a:t> }</a:t>
            </a:r>
          </a:p>
          <a:p>
            <a:endParaRPr lang="hu-HU" sz="1200" i="1" dirty="0">
              <a:solidFill>
                <a:schemeClr val="tx1"/>
              </a:solidFill>
            </a:endParaRPr>
          </a:p>
        </p:txBody>
      </p:sp>
      <p:sp>
        <p:nvSpPr>
          <p:cNvPr id="72" name="Téglalap 71">
            <a:extLst>
              <a:ext uri="{FF2B5EF4-FFF2-40B4-BE49-F238E27FC236}">
                <a16:creationId xmlns:a16="http://schemas.microsoft.com/office/drawing/2014/main" id="{C6F35A6A-23B5-4844-93C7-5E99F37AE02F}"/>
              </a:ext>
            </a:extLst>
          </p:cNvPr>
          <p:cNvSpPr/>
          <p:nvPr/>
        </p:nvSpPr>
        <p:spPr>
          <a:xfrm>
            <a:off x="5537956" y="1882771"/>
            <a:ext cx="2583689" cy="1985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86" name="Rombusz 85">
            <a:extLst>
              <a:ext uri="{FF2B5EF4-FFF2-40B4-BE49-F238E27FC236}">
                <a16:creationId xmlns:a16="http://schemas.microsoft.com/office/drawing/2014/main" id="{83AAC239-D722-407C-A823-A6FE28FE6EBB}"/>
              </a:ext>
            </a:extLst>
          </p:cNvPr>
          <p:cNvSpPr/>
          <p:nvPr/>
        </p:nvSpPr>
        <p:spPr>
          <a:xfrm>
            <a:off x="3776637" y="1913994"/>
            <a:ext cx="183486" cy="134906"/>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91" name="Egyenes összekötő 90">
            <a:extLst>
              <a:ext uri="{FF2B5EF4-FFF2-40B4-BE49-F238E27FC236}">
                <a16:creationId xmlns:a16="http://schemas.microsoft.com/office/drawing/2014/main" id="{CAEF0FC8-739B-4AA1-A079-338CCD86A890}"/>
              </a:ext>
            </a:extLst>
          </p:cNvPr>
          <p:cNvCxnSpPr>
            <a:cxnSpLocks/>
            <a:stCxn id="86" idx="3"/>
            <a:endCxn id="72" idx="1"/>
          </p:cNvCxnSpPr>
          <p:nvPr/>
        </p:nvCxnSpPr>
        <p:spPr>
          <a:xfrm>
            <a:off x="3960123" y="1981447"/>
            <a:ext cx="1577833" cy="59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Háromszög 102">
            <a:extLst>
              <a:ext uri="{FF2B5EF4-FFF2-40B4-BE49-F238E27FC236}">
                <a16:creationId xmlns:a16="http://schemas.microsoft.com/office/drawing/2014/main" id="{E7C5A87E-3B34-43A5-94D5-6B08D8A7D599}"/>
              </a:ext>
            </a:extLst>
          </p:cNvPr>
          <p:cNvSpPr/>
          <p:nvPr/>
        </p:nvSpPr>
        <p:spPr>
          <a:xfrm>
            <a:off x="2595448" y="2427158"/>
            <a:ext cx="197179" cy="244535"/>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04" name="Összekötő: szögletes 103">
            <a:extLst>
              <a:ext uri="{FF2B5EF4-FFF2-40B4-BE49-F238E27FC236}">
                <a16:creationId xmlns:a16="http://schemas.microsoft.com/office/drawing/2014/main" id="{45F228FF-42A7-45B4-8CD0-16867C24C081}"/>
              </a:ext>
            </a:extLst>
          </p:cNvPr>
          <p:cNvCxnSpPr>
            <a:cxnSpLocks/>
            <a:stCxn id="113" idx="0"/>
            <a:endCxn id="103" idx="3"/>
          </p:cNvCxnSpPr>
          <p:nvPr/>
        </p:nvCxnSpPr>
        <p:spPr>
          <a:xfrm rot="16200000" flipV="1">
            <a:off x="2765284" y="2600447"/>
            <a:ext cx="1744864" cy="1887356"/>
          </a:xfrm>
          <a:prstGeom prst="bentConnector3">
            <a:avLst>
              <a:gd name="adj1" fmla="val 2491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Összekötő: szögletes 104">
            <a:extLst>
              <a:ext uri="{FF2B5EF4-FFF2-40B4-BE49-F238E27FC236}">
                <a16:creationId xmlns:a16="http://schemas.microsoft.com/office/drawing/2014/main" id="{7013CD94-3294-4E3C-9F0B-4A3FDB13B6A2}"/>
              </a:ext>
            </a:extLst>
          </p:cNvPr>
          <p:cNvCxnSpPr>
            <a:cxnSpLocks/>
            <a:stCxn id="48" idx="0"/>
            <a:endCxn id="103" idx="3"/>
          </p:cNvCxnSpPr>
          <p:nvPr/>
        </p:nvCxnSpPr>
        <p:spPr>
          <a:xfrm rot="16200000" flipV="1">
            <a:off x="4121127" y="1244604"/>
            <a:ext cx="1744864" cy="4599041"/>
          </a:xfrm>
          <a:prstGeom prst="bentConnector3">
            <a:avLst>
              <a:gd name="adj1" fmla="val 2491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Összekötő: szögletes 111">
            <a:extLst>
              <a:ext uri="{FF2B5EF4-FFF2-40B4-BE49-F238E27FC236}">
                <a16:creationId xmlns:a16="http://schemas.microsoft.com/office/drawing/2014/main" id="{67A9E7E8-EC4C-4C78-AC53-4E2AEBE283F4}"/>
              </a:ext>
            </a:extLst>
          </p:cNvPr>
          <p:cNvCxnSpPr>
            <a:cxnSpLocks/>
            <a:stCxn id="116" idx="0"/>
            <a:endCxn id="103" idx="3"/>
          </p:cNvCxnSpPr>
          <p:nvPr/>
        </p:nvCxnSpPr>
        <p:spPr>
          <a:xfrm rot="5400000" flipH="1" flipV="1">
            <a:off x="1409441" y="3131960"/>
            <a:ext cx="1744864" cy="824330"/>
          </a:xfrm>
          <a:prstGeom prst="bentConnector3">
            <a:avLst>
              <a:gd name="adj1" fmla="val 2491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églalap 47">
            <a:extLst>
              <a:ext uri="{FF2B5EF4-FFF2-40B4-BE49-F238E27FC236}">
                <a16:creationId xmlns:a16="http://schemas.microsoft.com/office/drawing/2014/main" id="{D3C57E15-F1F4-4BA1-8138-AF39ABDFEF77}"/>
              </a:ext>
            </a:extLst>
          </p:cNvPr>
          <p:cNvSpPr/>
          <p:nvPr/>
        </p:nvSpPr>
        <p:spPr>
          <a:xfrm>
            <a:off x="6182559" y="4416557"/>
            <a:ext cx="2221039" cy="913243"/>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Plüss</a:t>
            </a:r>
          </a:p>
          <a:p>
            <a:pPr algn="ctr"/>
            <a:endParaRPr lang="hu-HU" sz="1600" dirty="0">
              <a:solidFill>
                <a:schemeClr val="tx1"/>
              </a:solidFill>
            </a:endParaRPr>
          </a:p>
          <a:p>
            <a:r>
              <a:rPr lang="hu-HU" sz="1600" dirty="0">
                <a:solidFill>
                  <a:schemeClr val="tx1"/>
                </a:solidFill>
              </a:rPr>
              <a:t>+ Érték():int {</a:t>
            </a:r>
            <a:r>
              <a:rPr lang="hu-HU" sz="1600" dirty="0" err="1">
                <a:solidFill>
                  <a:schemeClr val="tx1"/>
                </a:solidFill>
              </a:rPr>
              <a:t>override</a:t>
            </a:r>
            <a:r>
              <a:rPr lang="hu-HU" sz="1600" dirty="0">
                <a:solidFill>
                  <a:schemeClr val="tx1"/>
                </a:solidFill>
              </a:rPr>
              <a:t>}</a:t>
            </a:r>
          </a:p>
        </p:txBody>
      </p:sp>
      <p:sp>
        <p:nvSpPr>
          <p:cNvPr id="49" name="Téglalap 48">
            <a:extLst>
              <a:ext uri="{FF2B5EF4-FFF2-40B4-BE49-F238E27FC236}">
                <a16:creationId xmlns:a16="http://schemas.microsoft.com/office/drawing/2014/main" id="{AF4F036E-AA1D-4FD8-BDCC-CB9DC3C1BC9D}"/>
              </a:ext>
            </a:extLst>
          </p:cNvPr>
          <p:cNvSpPr/>
          <p:nvPr/>
        </p:nvSpPr>
        <p:spPr>
          <a:xfrm>
            <a:off x="6182558" y="4737492"/>
            <a:ext cx="2221039" cy="1737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59" name="Háromszög 58">
            <a:extLst>
              <a:ext uri="{FF2B5EF4-FFF2-40B4-BE49-F238E27FC236}">
                <a16:creationId xmlns:a16="http://schemas.microsoft.com/office/drawing/2014/main" id="{CB411E3E-05FD-4B3A-B83A-4535402D24C0}"/>
              </a:ext>
            </a:extLst>
          </p:cNvPr>
          <p:cNvSpPr/>
          <p:nvPr/>
        </p:nvSpPr>
        <p:spPr>
          <a:xfrm>
            <a:off x="6732694" y="2921717"/>
            <a:ext cx="166792" cy="174574"/>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60" name="Összekötő: szögletes 59">
            <a:extLst>
              <a:ext uri="{FF2B5EF4-FFF2-40B4-BE49-F238E27FC236}">
                <a16:creationId xmlns:a16="http://schemas.microsoft.com/office/drawing/2014/main" id="{E7737E13-FB42-4291-8772-C5572D6AE777}"/>
              </a:ext>
            </a:extLst>
          </p:cNvPr>
          <p:cNvCxnSpPr>
            <a:cxnSpLocks/>
            <a:stCxn id="74" idx="0"/>
            <a:endCxn id="59" idx="3"/>
          </p:cNvCxnSpPr>
          <p:nvPr/>
        </p:nvCxnSpPr>
        <p:spPr>
          <a:xfrm rot="5400000" flipH="1" flipV="1">
            <a:off x="6377482" y="3024730"/>
            <a:ext cx="367047" cy="51017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Összekötő: szögletes 60">
            <a:extLst>
              <a:ext uri="{FF2B5EF4-FFF2-40B4-BE49-F238E27FC236}">
                <a16:creationId xmlns:a16="http://schemas.microsoft.com/office/drawing/2014/main" id="{D3742330-BC95-409B-B3F5-E7840F9D2B87}"/>
              </a:ext>
            </a:extLst>
          </p:cNvPr>
          <p:cNvCxnSpPr>
            <a:cxnSpLocks/>
            <a:stCxn id="88" idx="0"/>
            <a:endCxn id="59" idx="3"/>
          </p:cNvCxnSpPr>
          <p:nvPr/>
        </p:nvCxnSpPr>
        <p:spPr>
          <a:xfrm rot="16200000" flipV="1">
            <a:off x="6880150" y="3032231"/>
            <a:ext cx="371940" cy="50006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églalap 62">
            <a:extLst>
              <a:ext uri="{FF2B5EF4-FFF2-40B4-BE49-F238E27FC236}">
                <a16:creationId xmlns:a16="http://schemas.microsoft.com/office/drawing/2014/main" id="{9BFC2A78-EDE5-4300-A43D-3B18B36C1FE4}"/>
              </a:ext>
            </a:extLst>
          </p:cNvPr>
          <p:cNvSpPr/>
          <p:nvPr/>
        </p:nvSpPr>
        <p:spPr>
          <a:xfrm>
            <a:off x="4833723" y="3468231"/>
            <a:ext cx="914719" cy="379795"/>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S</a:t>
            </a:r>
            <a:endParaRPr lang="hu-HU" sz="1600" dirty="0">
              <a:solidFill>
                <a:schemeClr val="tx1"/>
              </a:solidFill>
            </a:endParaRPr>
          </a:p>
        </p:txBody>
      </p:sp>
      <p:cxnSp>
        <p:nvCxnSpPr>
          <p:cNvPr id="65" name="Összekötő: szögletes 64">
            <a:extLst>
              <a:ext uri="{FF2B5EF4-FFF2-40B4-BE49-F238E27FC236}">
                <a16:creationId xmlns:a16="http://schemas.microsoft.com/office/drawing/2014/main" id="{2289B165-5338-4DAB-83FE-BFCFA79C8DA2}"/>
              </a:ext>
            </a:extLst>
          </p:cNvPr>
          <p:cNvCxnSpPr>
            <a:cxnSpLocks/>
            <a:stCxn id="63" idx="0"/>
            <a:endCxn id="59" idx="3"/>
          </p:cNvCxnSpPr>
          <p:nvPr/>
        </p:nvCxnSpPr>
        <p:spPr>
          <a:xfrm rot="5400000" flipH="1" flipV="1">
            <a:off x="5867616" y="2519758"/>
            <a:ext cx="371940" cy="152500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églalap 73">
            <a:extLst>
              <a:ext uri="{FF2B5EF4-FFF2-40B4-BE49-F238E27FC236}">
                <a16:creationId xmlns:a16="http://schemas.microsoft.com/office/drawing/2014/main" id="{C8532225-86C7-496F-8544-760A2865F53E}"/>
              </a:ext>
            </a:extLst>
          </p:cNvPr>
          <p:cNvSpPr/>
          <p:nvPr/>
        </p:nvSpPr>
        <p:spPr>
          <a:xfrm>
            <a:off x="5846386" y="3463338"/>
            <a:ext cx="919067" cy="379795"/>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M</a:t>
            </a:r>
          </a:p>
        </p:txBody>
      </p:sp>
      <p:sp>
        <p:nvSpPr>
          <p:cNvPr id="88" name="Téglalap 87">
            <a:extLst>
              <a:ext uri="{FF2B5EF4-FFF2-40B4-BE49-F238E27FC236}">
                <a16:creationId xmlns:a16="http://schemas.microsoft.com/office/drawing/2014/main" id="{ED5BAABE-4351-4BE3-BF73-3F183559EA2F}"/>
              </a:ext>
            </a:extLst>
          </p:cNvPr>
          <p:cNvSpPr/>
          <p:nvPr/>
        </p:nvSpPr>
        <p:spPr>
          <a:xfrm>
            <a:off x="6863397" y="3468231"/>
            <a:ext cx="905506" cy="365125"/>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L</a:t>
            </a:r>
          </a:p>
        </p:txBody>
      </p:sp>
      <p:sp>
        <p:nvSpPr>
          <p:cNvPr id="97" name="Szövegdoboz 96">
            <a:extLst>
              <a:ext uri="{FF2B5EF4-FFF2-40B4-BE49-F238E27FC236}">
                <a16:creationId xmlns:a16="http://schemas.microsoft.com/office/drawing/2014/main" id="{45341215-3F19-4FF4-9BE1-87CE6EEC495B}"/>
              </a:ext>
            </a:extLst>
          </p:cNvPr>
          <p:cNvSpPr txBox="1"/>
          <p:nvPr/>
        </p:nvSpPr>
        <p:spPr>
          <a:xfrm>
            <a:off x="4749039" y="1940493"/>
            <a:ext cx="839718" cy="338554"/>
          </a:xfrm>
          <a:prstGeom prst="rect">
            <a:avLst/>
          </a:prstGeom>
          <a:noFill/>
        </p:spPr>
        <p:txBody>
          <a:bodyPr wrap="none" rtlCol="0">
            <a:spAutoFit/>
          </a:bodyPr>
          <a:lstStyle/>
          <a:p>
            <a:pPr algn="ctr"/>
            <a:r>
              <a:rPr lang="hu-HU" sz="1600" dirty="0"/>
              <a:t>+ méret</a:t>
            </a:r>
          </a:p>
        </p:txBody>
      </p:sp>
      <p:sp>
        <p:nvSpPr>
          <p:cNvPr id="118" name="Téglalap 117">
            <a:extLst>
              <a:ext uri="{FF2B5EF4-FFF2-40B4-BE49-F238E27FC236}">
                <a16:creationId xmlns:a16="http://schemas.microsoft.com/office/drawing/2014/main" id="{22475E44-5403-44CE-816E-D569206F071E}"/>
              </a:ext>
            </a:extLst>
          </p:cNvPr>
          <p:cNvSpPr/>
          <p:nvPr/>
        </p:nvSpPr>
        <p:spPr>
          <a:xfrm>
            <a:off x="7866847" y="3473170"/>
            <a:ext cx="905505" cy="369915"/>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XL</a:t>
            </a:r>
          </a:p>
        </p:txBody>
      </p:sp>
      <p:cxnSp>
        <p:nvCxnSpPr>
          <p:cNvPr id="128" name="Összekötő: szögletes 127">
            <a:extLst>
              <a:ext uri="{FF2B5EF4-FFF2-40B4-BE49-F238E27FC236}">
                <a16:creationId xmlns:a16="http://schemas.microsoft.com/office/drawing/2014/main" id="{8572C388-927A-48EE-A3D3-30A33009E8B5}"/>
              </a:ext>
            </a:extLst>
          </p:cNvPr>
          <p:cNvCxnSpPr>
            <a:cxnSpLocks/>
            <a:stCxn id="118" idx="0"/>
            <a:endCxn id="59" idx="3"/>
          </p:cNvCxnSpPr>
          <p:nvPr/>
        </p:nvCxnSpPr>
        <p:spPr>
          <a:xfrm rot="16200000" flipV="1">
            <a:off x="7379406" y="2532976"/>
            <a:ext cx="376879" cy="150351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Szövegdoboz 109">
            <a:extLst>
              <a:ext uri="{FF2B5EF4-FFF2-40B4-BE49-F238E27FC236}">
                <a16:creationId xmlns:a16="http://schemas.microsoft.com/office/drawing/2014/main" id="{CD7BAF93-8070-4162-888C-930367C08D24}"/>
              </a:ext>
            </a:extLst>
          </p:cNvPr>
          <p:cNvSpPr txBox="1"/>
          <p:nvPr/>
        </p:nvSpPr>
        <p:spPr>
          <a:xfrm>
            <a:off x="3719464" y="1632285"/>
            <a:ext cx="274435" cy="307777"/>
          </a:xfrm>
          <a:prstGeom prst="rect">
            <a:avLst/>
          </a:prstGeom>
          <a:noFill/>
        </p:spPr>
        <p:txBody>
          <a:bodyPr wrap="none" rtlCol="0">
            <a:spAutoFit/>
          </a:bodyPr>
          <a:lstStyle/>
          <a:p>
            <a:pPr algn="ctr"/>
            <a:r>
              <a:rPr lang="hu-HU" sz="2100" baseline="-10000" dirty="0"/>
              <a:t>*</a:t>
            </a:r>
          </a:p>
        </p:txBody>
      </p:sp>
      <p:sp>
        <p:nvSpPr>
          <p:cNvPr id="2" name="Élőláb helye 1">
            <a:extLst>
              <a:ext uri="{FF2B5EF4-FFF2-40B4-BE49-F238E27FC236}">
                <a16:creationId xmlns:a16="http://schemas.microsoft.com/office/drawing/2014/main" id="{FA6EF8AB-345A-4618-848F-6F2FAE714043}"/>
              </a:ext>
            </a:extLst>
          </p:cNvPr>
          <p:cNvSpPr>
            <a:spLocks noGrp="1"/>
          </p:cNvSpPr>
          <p:nvPr>
            <p:ph type="ftr" sz="quarter" idx="11"/>
          </p:nvPr>
        </p:nvSpPr>
        <p:spPr/>
        <p:txBody>
          <a:bodyPr/>
          <a:lstStyle/>
          <a:p>
            <a:r>
              <a:rPr lang="hu-HU"/>
              <a:t>Gregorics Tibor: Objektumelvű programozás</a:t>
            </a:r>
            <a:endParaRPr lang="en-US"/>
          </a:p>
        </p:txBody>
      </p:sp>
      <p:sp>
        <p:nvSpPr>
          <p:cNvPr id="5" name="Dia számának helye 4">
            <a:extLst>
              <a:ext uri="{FF2B5EF4-FFF2-40B4-BE49-F238E27FC236}">
                <a16:creationId xmlns:a16="http://schemas.microsoft.com/office/drawing/2014/main" id="{4A8708B4-9396-4276-BA50-E4FD840FF220}"/>
              </a:ext>
            </a:extLst>
          </p:cNvPr>
          <p:cNvSpPr>
            <a:spLocks noGrp="1"/>
          </p:cNvSpPr>
          <p:nvPr>
            <p:ph type="sldNum" sz="quarter" idx="12"/>
          </p:nvPr>
        </p:nvSpPr>
        <p:spPr/>
        <p:txBody>
          <a:bodyPr/>
          <a:lstStyle/>
          <a:p>
            <a:fld id="{34CCF796-8293-4D3B-ADCC-894381A97A1C}" type="slidenum">
              <a:rPr lang="en-US" smtClean="0"/>
              <a:t>12</a:t>
            </a:fld>
            <a:endParaRPr lang="en-US"/>
          </a:p>
        </p:txBody>
      </p:sp>
      <p:sp>
        <p:nvSpPr>
          <p:cNvPr id="113" name="Téglalap 112">
            <a:extLst>
              <a:ext uri="{FF2B5EF4-FFF2-40B4-BE49-F238E27FC236}">
                <a16:creationId xmlns:a16="http://schemas.microsoft.com/office/drawing/2014/main" id="{9A23EB08-A59C-4B09-BAC0-3AB27FFC245D}"/>
              </a:ext>
            </a:extLst>
          </p:cNvPr>
          <p:cNvSpPr/>
          <p:nvPr/>
        </p:nvSpPr>
        <p:spPr>
          <a:xfrm>
            <a:off x="3470874" y="4416557"/>
            <a:ext cx="2221039" cy="913243"/>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Figura</a:t>
            </a:r>
          </a:p>
          <a:p>
            <a:pPr algn="ctr"/>
            <a:endParaRPr lang="hu-HU" sz="1600" dirty="0">
              <a:solidFill>
                <a:schemeClr val="tx1"/>
              </a:solidFill>
            </a:endParaRPr>
          </a:p>
          <a:p>
            <a:r>
              <a:rPr lang="hu-HU" sz="1600" dirty="0">
                <a:solidFill>
                  <a:schemeClr val="tx1"/>
                </a:solidFill>
              </a:rPr>
              <a:t>+ Érték():int {</a:t>
            </a:r>
            <a:r>
              <a:rPr lang="hu-HU" sz="1600" dirty="0" err="1">
                <a:solidFill>
                  <a:schemeClr val="tx1"/>
                </a:solidFill>
              </a:rPr>
              <a:t>override</a:t>
            </a:r>
            <a:r>
              <a:rPr lang="hu-HU" sz="1600" dirty="0">
                <a:solidFill>
                  <a:schemeClr val="tx1"/>
                </a:solidFill>
              </a:rPr>
              <a:t>}</a:t>
            </a:r>
          </a:p>
        </p:txBody>
      </p:sp>
      <p:sp>
        <p:nvSpPr>
          <p:cNvPr id="114" name="Téglalap 113">
            <a:extLst>
              <a:ext uri="{FF2B5EF4-FFF2-40B4-BE49-F238E27FC236}">
                <a16:creationId xmlns:a16="http://schemas.microsoft.com/office/drawing/2014/main" id="{D193EDF6-64EE-4096-9720-EAF23D1DC7EA}"/>
              </a:ext>
            </a:extLst>
          </p:cNvPr>
          <p:cNvSpPr/>
          <p:nvPr/>
        </p:nvSpPr>
        <p:spPr>
          <a:xfrm>
            <a:off x="3470873" y="4737492"/>
            <a:ext cx="2221039" cy="1737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116" name="Téglalap 115">
            <a:extLst>
              <a:ext uri="{FF2B5EF4-FFF2-40B4-BE49-F238E27FC236}">
                <a16:creationId xmlns:a16="http://schemas.microsoft.com/office/drawing/2014/main" id="{4E889154-42B2-4820-9078-D7361177B09A}"/>
              </a:ext>
            </a:extLst>
          </p:cNvPr>
          <p:cNvSpPr/>
          <p:nvPr/>
        </p:nvSpPr>
        <p:spPr>
          <a:xfrm>
            <a:off x="759188" y="4416557"/>
            <a:ext cx="2221039" cy="913243"/>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Labda</a:t>
            </a:r>
          </a:p>
          <a:p>
            <a:pPr algn="ctr"/>
            <a:endParaRPr lang="hu-HU" sz="1600" dirty="0">
              <a:solidFill>
                <a:schemeClr val="tx1"/>
              </a:solidFill>
            </a:endParaRPr>
          </a:p>
          <a:p>
            <a:r>
              <a:rPr lang="hu-HU" sz="1600" dirty="0">
                <a:solidFill>
                  <a:schemeClr val="tx1"/>
                </a:solidFill>
              </a:rPr>
              <a:t>+ Érték():int {</a:t>
            </a:r>
            <a:r>
              <a:rPr lang="hu-HU" sz="1600" dirty="0" err="1">
                <a:solidFill>
                  <a:schemeClr val="tx1"/>
                </a:solidFill>
              </a:rPr>
              <a:t>override</a:t>
            </a:r>
            <a:r>
              <a:rPr lang="hu-HU" sz="1600" dirty="0">
                <a:solidFill>
                  <a:schemeClr val="tx1"/>
                </a:solidFill>
              </a:rPr>
              <a:t>}</a:t>
            </a:r>
          </a:p>
        </p:txBody>
      </p:sp>
      <p:sp>
        <p:nvSpPr>
          <p:cNvPr id="117" name="Téglalap 116">
            <a:extLst>
              <a:ext uri="{FF2B5EF4-FFF2-40B4-BE49-F238E27FC236}">
                <a16:creationId xmlns:a16="http://schemas.microsoft.com/office/drawing/2014/main" id="{5B19CDCB-FC4F-41D0-9044-27BB13A47E84}"/>
              </a:ext>
            </a:extLst>
          </p:cNvPr>
          <p:cNvSpPr/>
          <p:nvPr/>
        </p:nvSpPr>
        <p:spPr>
          <a:xfrm>
            <a:off x="759187" y="4737492"/>
            <a:ext cx="2221039" cy="1737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27" name="Egyenes összekötő 126">
            <a:extLst>
              <a:ext uri="{FF2B5EF4-FFF2-40B4-BE49-F238E27FC236}">
                <a16:creationId xmlns:a16="http://schemas.microsoft.com/office/drawing/2014/main" id="{58678E32-A28A-4DA8-B1A0-B520DAFFB0AE}"/>
              </a:ext>
            </a:extLst>
          </p:cNvPr>
          <p:cNvCxnSpPr>
            <a:cxnSpLocks/>
          </p:cNvCxnSpPr>
          <p:nvPr/>
        </p:nvCxnSpPr>
        <p:spPr>
          <a:xfrm flipV="1">
            <a:off x="5633027" y="5176209"/>
            <a:ext cx="0" cy="27024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9" name="Ellipszis 128">
            <a:extLst>
              <a:ext uri="{FF2B5EF4-FFF2-40B4-BE49-F238E27FC236}">
                <a16:creationId xmlns:a16="http://schemas.microsoft.com/office/drawing/2014/main" id="{172636EF-EE8A-4383-9B89-1AD48C5B7B17}"/>
              </a:ext>
            </a:extLst>
          </p:cNvPr>
          <p:cNvSpPr/>
          <p:nvPr/>
        </p:nvSpPr>
        <p:spPr>
          <a:xfrm>
            <a:off x="5600394" y="5104631"/>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30" name="Téglalap: szamárfül 129">
            <a:extLst>
              <a:ext uri="{FF2B5EF4-FFF2-40B4-BE49-F238E27FC236}">
                <a16:creationId xmlns:a16="http://schemas.microsoft.com/office/drawing/2014/main" id="{78921646-5746-4868-A812-5EE9097EB466}"/>
              </a:ext>
            </a:extLst>
          </p:cNvPr>
          <p:cNvSpPr/>
          <p:nvPr/>
        </p:nvSpPr>
        <p:spPr>
          <a:xfrm rot="16200000">
            <a:off x="4782107" y="4526099"/>
            <a:ext cx="337117" cy="2116611"/>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914414"/>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return</a:t>
            </a:r>
            <a:r>
              <a:rPr lang="hu-HU" sz="1600" dirty="0">
                <a:solidFill>
                  <a:schemeClr val="tx1"/>
                </a:solidFill>
                <a:ea typeface="Arial Unicode MS" pitchFamily="34" charset="-128"/>
                <a:cs typeface="Arial Unicode MS" pitchFamily="34" charset="-128"/>
              </a:rPr>
              <a:t> </a:t>
            </a:r>
            <a:r>
              <a:rPr lang="hu-HU" sz="1600" dirty="0" err="1">
                <a:solidFill>
                  <a:schemeClr val="tx1"/>
                </a:solidFill>
                <a:ea typeface="Arial Unicode MS" pitchFamily="34" charset="-128"/>
                <a:cs typeface="Arial Unicode MS" pitchFamily="34" charset="-128"/>
              </a:rPr>
              <a:t>méret.Pont</a:t>
            </a:r>
            <a:r>
              <a:rPr lang="hu-HU" sz="1600" dirty="0">
                <a:solidFill>
                  <a:schemeClr val="tx1"/>
                </a:solidFill>
                <a:ea typeface="Arial Unicode MS" pitchFamily="34" charset="-128"/>
                <a:cs typeface="Arial Unicode MS" pitchFamily="34" charset="-128"/>
              </a:rPr>
              <a:t>(</a:t>
            </a:r>
            <a:r>
              <a:rPr lang="hu-HU" sz="1600" dirty="0" err="1">
                <a:solidFill>
                  <a:schemeClr val="tx1"/>
                </a:solidFill>
                <a:ea typeface="Arial Unicode MS" pitchFamily="34" charset="-128"/>
                <a:cs typeface="Arial Unicode MS" pitchFamily="34" charset="-128"/>
              </a:rPr>
              <a:t>this</a:t>
            </a:r>
            <a:r>
              <a:rPr lang="hu-HU" sz="1600" dirty="0">
                <a:solidFill>
                  <a:schemeClr val="tx1"/>
                </a:solidFill>
                <a:ea typeface="Arial Unicode MS" pitchFamily="34" charset="-128"/>
                <a:cs typeface="Arial Unicode MS" pitchFamily="34" charset="-128"/>
              </a:rPr>
              <a:t>)</a:t>
            </a:r>
            <a:endPar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endParaRPr>
          </a:p>
        </p:txBody>
      </p:sp>
      <p:sp>
        <p:nvSpPr>
          <p:cNvPr id="149" name="Felirat: íves vonal 148">
            <a:extLst>
              <a:ext uri="{FF2B5EF4-FFF2-40B4-BE49-F238E27FC236}">
                <a16:creationId xmlns:a16="http://schemas.microsoft.com/office/drawing/2014/main" id="{7BCF2577-C5CB-4215-A533-9666E37AEE09}"/>
              </a:ext>
            </a:extLst>
          </p:cNvPr>
          <p:cNvSpPr/>
          <p:nvPr/>
        </p:nvSpPr>
        <p:spPr>
          <a:xfrm>
            <a:off x="5525402" y="1091459"/>
            <a:ext cx="1599946" cy="344830"/>
          </a:xfrm>
          <a:prstGeom prst="borderCallout2">
            <a:avLst>
              <a:gd name="adj1" fmla="val 23628"/>
              <a:gd name="adj2" fmla="val 191"/>
              <a:gd name="adj3" fmla="val 23628"/>
              <a:gd name="adj4" fmla="val -15572"/>
              <a:gd name="adj5" fmla="val 249313"/>
              <a:gd name="adj6" fmla="val -37701"/>
            </a:avLst>
          </a:prstGeom>
          <a:solidFill>
            <a:schemeClr val="accent4">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hu-HU" sz="1350" dirty="0">
                <a:solidFill>
                  <a:srgbClr val="4472C4"/>
                </a:solidFill>
                <a:ea typeface="Calibri" panose="020F0502020204030204" pitchFamily="34" charset="0"/>
                <a:cs typeface="Times New Roman" panose="02020603050405020304" pitchFamily="18" charset="0"/>
              </a:rPr>
              <a:t>látogató tervminta</a:t>
            </a:r>
            <a:endParaRPr lang="hu-HU" sz="1350" dirty="0">
              <a:ea typeface="Calibri" panose="020F0502020204030204" pitchFamily="34" charset="0"/>
              <a:cs typeface="Times New Roman" panose="02020603050405020304" pitchFamily="18" charset="0"/>
            </a:endParaRPr>
          </a:p>
        </p:txBody>
      </p:sp>
      <p:cxnSp>
        <p:nvCxnSpPr>
          <p:cNvPr id="153" name="Egyenes összekötő 152">
            <a:extLst>
              <a:ext uri="{FF2B5EF4-FFF2-40B4-BE49-F238E27FC236}">
                <a16:creationId xmlns:a16="http://schemas.microsoft.com/office/drawing/2014/main" id="{8199099A-62F1-495F-93CC-9873BC659824}"/>
              </a:ext>
            </a:extLst>
          </p:cNvPr>
          <p:cNvCxnSpPr>
            <a:cxnSpLocks/>
          </p:cNvCxnSpPr>
          <p:nvPr/>
        </p:nvCxnSpPr>
        <p:spPr>
          <a:xfrm flipV="1">
            <a:off x="8308011" y="5171408"/>
            <a:ext cx="0" cy="27024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4" name="Ellipszis 153">
            <a:extLst>
              <a:ext uri="{FF2B5EF4-FFF2-40B4-BE49-F238E27FC236}">
                <a16:creationId xmlns:a16="http://schemas.microsoft.com/office/drawing/2014/main" id="{3093C125-4909-491D-9F9D-A0BD8EEC7C06}"/>
              </a:ext>
            </a:extLst>
          </p:cNvPr>
          <p:cNvSpPr/>
          <p:nvPr/>
        </p:nvSpPr>
        <p:spPr>
          <a:xfrm>
            <a:off x="8275378" y="5099830"/>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55" name="Téglalap: szamárfül 154">
            <a:extLst>
              <a:ext uri="{FF2B5EF4-FFF2-40B4-BE49-F238E27FC236}">
                <a16:creationId xmlns:a16="http://schemas.microsoft.com/office/drawing/2014/main" id="{596F81C1-FCB1-4B23-938C-F846557CF10C}"/>
              </a:ext>
            </a:extLst>
          </p:cNvPr>
          <p:cNvSpPr/>
          <p:nvPr/>
        </p:nvSpPr>
        <p:spPr>
          <a:xfrm rot="16200000">
            <a:off x="7457091" y="4521298"/>
            <a:ext cx="337117" cy="2116611"/>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914414"/>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return</a:t>
            </a:r>
            <a:r>
              <a:rPr lang="hu-HU" sz="1600" dirty="0">
                <a:solidFill>
                  <a:schemeClr val="tx1"/>
                </a:solidFill>
                <a:ea typeface="Arial Unicode MS" pitchFamily="34" charset="-128"/>
                <a:cs typeface="Arial Unicode MS" pitchFamily="34" charset="-128"/>
              </a:rPr>
              <a:t> </a:t>
            </a:r>
            <a:r>
              <a:rPr lang="hu-HU" sz="1600" dirty="0" err="1">
                <a:solidFill>
                  <a:schemeClr val="tx1"/>
                </a:solidFill>
                <a:ea typeface="Arial Unicode MS" pitchFamily="34" charset="-128"/>
                <a:cs typeface="Arial Unicode MS" pitchFamily="34" charset="-128"/>
              </a:rPr>
              <a:t>méret.Pont</a:t>
            </a:r>
            <a:r>
              <a:rPr lang="hu-HU" sz="1600" dirty="0">
                <a:solidFill>
                  <a:schemeClr val="tx1"/>
                </a:solidFill>
                <a:ea typeface="Arial Unicode MS" pitchFamily="34" charset="-128"/>
                <a:cs typeface="Arial Unicode MS" pitchFamily="34" charset="-128"/>
              </a:rPr>
              <a:t>(</a:t>
            </a:r>
            <a:r>
              <a:rPr lang="hu-HU" sz="1600" dirty="0" err="1">
                <a:solidFill>
                  <a:schemeClr val="tx1"/>
                </a:solidFill>
                <a:ea typeface="Arial Unicode MS" pitchFamily="34" charset="-128"/>
                <a:cs typeface="Arial Unicode MS" pitchFamily="34" charset="-128"/>
              </a:rPr>
              <a:t>this</a:t>
            </a:r>
            <a:r>
              <a:rPr lang="hu-HU" sz="1600" dirty="0">
                <a:solidFill>
                  <a:schemeClr val="tx1"/>
                </a:solidFill>
                <a:ea typeface="Arial Unicode MS" pitchFamily="34" charset="-128"/>
                <a:cs typeface="Arial Unicode MS" pitchFamily="34" charset="-128"/>
              </a:rPr>
              <a:t>)</a:t>
            </a:r>
            <a:endPar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endParaRPr>
          </a:p>
        </p:txBody>
      </p:sp>
      <p:cxnSp>
        <p:nvCxnSpPr>
          <p:cNvPr id="156" name="Egyenes összekötő 155">
            <a:extLst>
              <a:ext uri="{FF2B5EF4-FFF2-40B4-BE49-F238E27FC236}">
                <a16:creationId xmlns:a16="http://schemas.microsoft.com/office/drawing/2014/main" id="{D7FEE8B6-3A47-4829-8531-980E94002C0E}"/>
              </a:ext>
            </a:extLst>
          </p:cNvPr>
          <p:cNvCxnSpPr>
            <a:cxnSpLocks/>
          </p:cNvCxnSpPr>
          <p:nvPr/>
        </p:nvCxnSpPr>
        <p:spPr>
          <a:xfrm flipV="1">
            <a:off x="2890729" y="5177965"/>
            <a:ext cx="0" cy="27024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7" name="Ellipszis 156">
            <a:extLst>
              <a:ext uri="{FF2B5EF4-FFF2-40B4-BE49-F238E27FC236}">
                <a16:creationId xmlns:a16="http://schemas.microsoft.com/office/drawing/2014/main" id="{A1EC945F-63A0-467F-AE6B-97845E58178A}"/>
              </a:ext>
            </a:extLst>
          </p:cNvPr>
          <p:cNvSpPr/>
          <p:nvPr/>
        </p:nvSpPr>
        <p:spPr>
          <a:xfrm>
            <a:off x="2858096" y="5106387"/>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58" name="Téglalap: szamárfül 157">
            <a:extLst>
              <a:ext uri="{FF2B5EF4-FFF2-40B4-BE49-F238E27FC236}">
                <a16:creationId xmlns:a16="http://schemas.microsoft.com/office/drawing/2014/main" id="{628C89EC-39B6-4256-A9A1-6D0029FCA404}"/>
              </a:ext>
            </a:extLst>
          </p:cNvPr>
          <p:cNvSpPr/>
          <p:nvPr/>
        </p:nvSpPr>
        <p:spPr>
          <a:xfrm rot="16200000">
            <a:off x="2039809" y="4527855"/>
            <a:ext cx="337117" cy="2116611"/>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914414"/>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return</a:t>
            </a:r>
            <a:r>
              <a:rPr lang="hu-HU" sz="1600" dirty="0">
                <a:solidFill>
                  <a:schemeClr val="tx1"/>
                </a:solidFill>
                <a:ea typeface="Arial Unicode MS" pitchFamily="34" charset="-128"/>
                <a:cs typeface="Arial Unicode MS" pitchFamily="34" charset="-128"/>
              </a:rPr>
              <a:t> </a:t>
            </a:r>
            <a:r>
              <a:rPr lang="hu-HU" sz="1600" dirty="0" err="1">
                <a:solidFill>
                  <a:schemeClr val="tx1"/>
                </a:solidFill>
                <a:ea typeface="Arial Unicode MS" pitchFamily="34" charset="-128"/>
                <a:cs typeface="Arial Unicode MS" pitchFamily="34" charset="-128"/>
              </a:rPr>
              <a:t>méret.Pont</a:t>
            </a:r>
            <a:r>
              <a:rPr lang="hu-HU" sz="1600" dirty="0">
                <a:solidFill>
                  <a:schemeClr val="tx1"/>
                </a:solidFill>
                <a:ea typeface="Arial Unicode MS" pitchFamily="34" charset="-128"/>
                <a:cs typeface="Arial Unicode MS" pitchFamily="34" charset="-128"/>
              </a:rPr>
              <a:t>(</a:t>
            </a:r>
            <a:r>
              <a:rPr lang="hu-HU" sz="1600" dirty="0" err="1">
                <a:solidFill>
                  <a:schemeClr val="tx1"/>
                </a:solidFill>
                <a:ea typeface="Arial Unicode MS" pitchFamily="34" charset="-128"/>
                <a:cs typeface="Arial Unicode MS" pitchFamily="34" charset="-128"/>
              </a:rPr>
              <a:t>this</a:t>
            </a:r>
            <a:r>
              <a:rPr lang="hu-HU" sz="1600" dirty="0">
                <a:solidFill>
                  <a:schemeClr val="tx1"/>
                </a:solidFill>
                <a:ea typeface="Arial Unicode MS" pitchFamily="34" charset="-128"/>
                <a:cs typeface="Arial Unicode MS" pitchFamily="34" charset="-128"/>
              </a:rPr>
              <a:t>)</a:t>
            </a:r>
            <a:endPar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endParaRPr>
          </a:p>
        </p:txBody>
      </p:sp>
    </p:spTree>
    <p:extLst>
      <p:ext uri="{BB962C8B-B14F-4D97-AF65-F5344CB8AC3E}">
        <p14:creationId xmlns:p14="http://schemas.microsoft.com/office/powerpoint/2010/main" val="893585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églalap 33">
            <a:extLst>
              <a:ext uri="{FF2B5EF4-FFF2-40B4-BE49-F238E27FC236}">
                <a16:creationId xmlns:a16="http://schemas.microsoft.com/office/drawing/2014/main" id="{081A1348-CB91-4503-A1A6-9954B484D2F8}"/>
              </a:ext>
            </a:extLst>
          </p:cNvPr>
          <p:cNvSpPr/>
          <p:nvPr/>
        </p:nvSpPr>
        <p:spPr>
          <a:xfrm>
            <a:off x="628650" y="3811714"/>
            <a:ext cx="7886700" cy="25112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dirty="0"/>
              <a:t>Gregorics Tibor: Objektumelvű programozás</a:t>
            </a:r>
            <a:endParaRPr lang="en-US" dirty="0"/>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19344" y="32144"/>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Horgászverseny</a:t>
            </a:r>
            <a:endParaRPr lang="en-US" dirty="0"/>
          </a:p>
        </p:txBody>
      </p:sp>
      <p:sp>
        <p:nvSpPr>
          <p:cNvPr id="43" name="Text Box 103">
            <a:extLst>
              <a:ext uri="{FF2B5EF4-FFF2-40B4-BE49-F238E27FC236}">
                <a16:creationId xmlns:a16="http://schemas.microsoft.com/office/drawing/2014/main" id="{81C1273E-42F6-4102-84F2-B581F0BA1515}"/>
              </a:ext>
            </a:extLst>
          </p:cNvPr>
          <p:cNvSpPr txBox="1">
            <a:spLocks noChangeArrowheads="1"/>
          </p:cNvSpPr>
          <p:nvPr/>
        </p:nvSpPr>
        <p:spPr bwMode="auto">
          <a:xfrm>
            <a:off x="628650" y="930483"/>
            <a:ext cx="7886700" cy="2623732"/>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pPr algn="just">
              <a:spcBef>
                <a:spcPts val="75"/>
              </a:spcBef>
              <a:spcAft>
                <a:spcPts val="75"/>
              </a:spcAft>
            </a:pPr>
            <a:r>
              <a:rPr lang="hu-HU" sz="1800" dirty="0">
                <a:latin typeface="Calibri" panose="020F0502020204030204" pitchFamily="34" charset="0"/>
                <a:ea typeface="Times New Roman" panose="02020603050405020304" pitchFamily="18" charset="0"/>
              </a:rPr>
              <a:t>Egy horgászszövetség több horgászversenyt is rendez, amelyekre csak a szövetség tagjai nevezhetnek be; ugyanaz a horgász több versenyen is részt vehet. A versenyeknek ismert a helyszíne. </a:t>
            </a:r>
            <a:r>
              <a:rPr lang="hu-HU" dirty="0">
                <a:latin typeface="Calibri" panose="020F0502020204030204" pitchFamily="34" charset="0"/>
                <a:ea typeface="Times New Roman" panose="02020603050405020304" pitchFamily="18" charset="0"/>
              </a:rPr>
              <a:t>A horgászoknak ismerjük a nevét, tudjuk, hogy milyen fogásaik voltak az egyes versenyeken. </a:t>
            </a:r>
            <a:r>
              <a:rPr lang="hu-HU" sz="1800" dirty="0">
                <a:latin typeface="Calibri" panose="020F0502020204030204" pitchFamily="34" charset="0"/>
                <a:ea typeface="Times New Roman" panose="02020603050405020304" pitchFamily="18" charset="0"/>
              </a:rPr>
              <a:t>Egy fogás leírja, hogy melyik versenyen fogták, ki volt a horgász, mi a kifogott hal fajtája és a tömege (kg-ban). A halak fajtája lehet ponty, keszeg, vagy harcsa. A hal értéke </a:t>
            </a:r>
            <a:r>
              <a:rPr lang="hu-HU" dirty="0">
                <a:latin typeface="Calibri" panose="020F0502020204030204" pitchFamily="34" charset="0"/>
                <a:ea typeface="Calibri" panose="020F0502020204030204" pitchFamily="34" charset="0"/>
                <a:cs typeface="Times New Roman" panose="02020603050405020304" pitchFamily="18" charset="0"/>
              </a:rPr>
              <a:t>a hal tömegének és a halfajta szorzójának (harcsa:4, ponty:2, keszeg:1) szorzata.</a:t>
            </a:r>
            <a:endParaRPr lang="hu-HU" sz="1800" dirty="0">
              <a:latin typeface="Times New Roman" panose="02020603050405020304" pitchFamily="18" charset="0"/>
              <a:ea typeface="Times New Roman" panose="02020603050405020304" pitchFamily="18" charset="0"/>
            </a:endParaRPr>
          </a:p>
          <a:p>
            <a:pPr algn="just">
              <a:lnSpc>
                <a:spcPct val="107000"/>
              </a:lnSpc>
            </a:pPr>
            <a:r>
              <a:rPr lang="hu-HU" sz="1800" dirty="0">
                <a:latin typeface="Calibri" panose="020F0502020204030204" pitchFamily="34" charset="0"/>
                <a:ea typeface="Calibri" panose="020F0502020204030204" pitchFamily="34" charset="0"/>
                <a:cs typeface="Times New Roman" panose="02020603050405020304" pitchFamily="18" charset="0"/>
              </a:rPr>
              <a:t>Melyik a legeredményesebb verseny: ahol a horgászok fogásainak összértéke a legnagyobb és mindenki fogott harcsát?</a:t>
            </a:r>
          </a:p>
        </p:txBody>
      </p:sp>
      <p:sp>
        <p:nvSpPr>
          <p:cNvPr id="114" name="Téglalap 113">
            <a:extLst>
              <a:ext uri="{FF2B5EF4-FFF2-40B4-BE49-F238E27FC236}">
                <a16:creationId xmlns:a16="http://schemas.microsoft.com/office/drawing/2014/main" id="{901FFDE1-82B3-49A8-88E4-0C7D4D31902B}"/>
              </a:ext>
            </a:extLst>
          </p:cNvPr>
          <p:cNvSpPr/>
          <p:nvPr/>
        </p:nvSpPr>
        <p:spPr>
          <a:xfrm>
            <a:off x="1581690" y="5139380"/>
            <a:ext cx="1459168"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Verseny</a:t>
            </a:r>
          </a:p>
        </p:txBody>
      </p:sp>
      <p:sp>
        <p:nvSpPr>
          <p:cNvPr id="120" name="Téglalap 119">
            <a:extLst>
              <a:ext uri="{FF2B5EF4-FFF2-40B4-BE49-F238E27FC236}">
                <a16:creationId xmlns:a16="http://schemas.microsoft.com/office/drawing/2014/main" id="{5AFC7749-6F19-4AC4-880D-84BDCD42E72C}"/>
              </a:ext>
            </a:extLst>
          </p:cNvPr>
          <p:cNvSpPr/>
          <p:nvPr/>
        </p:nvSpPr>
        <p:spPr>
          <a:xfrm>
            <a:off x="4068401" y="5137672"/>
            <a:ext cx="1433807"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Horgász</a:t>
            </a:r>
          </a:p>
          <a:p>
            <a:endParaRPr lang="hu-HU" dirty="0">
              <a:solidFill>
                <a:schemeClr val="tx1"/>
              </a:solidFill>
              <a:ea typeface="Arial Unicode MS" pitchFamily="34" charset="-128"/>
              <a:cs typeface="Arial Unicode MS" pitchFamily="34" charset="-128"/>
            </a:endParaRPr>
          </a:p>
        </p:txBody>
      </p:sp>
      <p:cxnSp>
        <p:nvCxnSpPr>
          <p:cNvPr id="121" name="Egyenes összekötő nyíllal 120">
            <a:extLst>
              <a:ext uri="{FF2B5EF4-FFF2-40B4-BE49-F238E27FC236}">
                <a16:creationId xmlns:a16="http://schemas.microsoft.com/office/drawing/2014/main" id="{8CBE1471-5F59-4CBE-952B-9CF9AECE5D60}"/>
              </a:ext>
            </a:extLst>
          </p:cNvPr>
          <p:cNvCxnSpPr>
            <a:cxnSpLocks/>
            <a:stCxn id="114" idx="3"/>
            <a:endCxn id="120" idx="1"/>
          </p:cNvCxnSpPr>
          <p:nvPr/>
        </p:nvCxnSpPr>
        <p:spPr>
          <a:xfrm flipV="1">
            <a:off x="3040858" y="5329444"/>
            <a:ext cx="1027543" cy="1708"/>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Egyenes összekötő nyíllal 131">
            <a:extLst>
              <a:ext uri="{FF2B5EF4-FFF2-40B4-BE49-F238E27FC236}">
                <a16:creationId xmlns:a16="http://schemas.microsoft.com/office/drawing/2014/main" id="{6D8ABD03-D1AF-4567-88CF-585A4AB39DAF}"/>
              </a:ext>
            </a:extLst>
          </p:cNvPr>
          <p:cNvCxnSpPr>
            <a:cxnSpLocks/>
          </p:cNvCxnSpPr>
          <p:nvPr/>
        </p:nvCxnSpPr>
        <p:spPr>
          <a:xfrm flipV="1">
            <a:off x="3048962" y="5956078"/>
            <a:ext cx="1019438" cy="1391"/>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églalap 136">
            <a:extLst>
              <a:ext uri="{FF2B5EF4-FFF2-40B4-BE49-F238E27FC236}">
                <a16:creationId xmlns:a16="http://schemas.microsoft.com/office/drawing/2014/main" id="{D2833862-B920-4250-A58E-A522446459F5}"/>
              </a:ext>
            </a:extLst>
          </p:cNvPr>
          <p:cNvSpPr/>
          <p:nvPr/>
        </p:nvSpPr>
        <p:spPr>
          <a:xfrm>
            <a:off x="6271101" y="4613262"/>
            <a:ext cx="1459168"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Fogás</a:t>
            </a:r>
          </a:p>
        </p:txBody>
      </p:sp>
      <p:sp>
        <p:nvSpPr>
          <p:cNvPr id="26" name="Téglalap 25">
            <a:extLst>
              <a:ext uri="{FF2B5EF4-FFF2-40B4-BE49-F238E27FC236}">
                <a16:creationId xmlns:a16="http://schemas.microsoft.com/office/drawing/2014/main" id="{C3C25C38-1158-46EC-928C-F7836F3B04BB}"/>
              </a:ext>
            </a:extLst>
          </p:cNvPr>
          <p:cNvSpPr/>
          <p:nvPr/>
        </p:nvSpPr>
        <p:spPr>
          <a:xfrm>
            <a:off x="4068399" y="4613262"/>
            <a:ext cx="1433807"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Horgász</a:t>
            </a:r>
          </a:p>
          <a:p>
            <a:endParaRPr lang="hu-HU" dirty="0">
              <a:solidFill>
                <a:schemeClr val="tx1"/>
              </a:solidFill>
              <a:ea typeface="Arial Unicode MS" pitchFamily="34" charset="-128"/>
              <a:cs typeface="Arial Unicode MS" pitchFamily="34" charset="-128"/>
            </a:endParaRPr>
          </a:p>
        </p:txBody>
      </p:sp>
      <p:sp>
        <p:nvSpPr>
          <p:cNvPr id="28" name="Téglalap 27">
            <a:extLst>
              <a:ext uri="{FF2B5EF4-FFF2-40B4-BE49-F238E27FC236}">
                <a16:creationId xmlns:a16="http://schemas.microsoft.com/office/drawing/2014/main" id="{610C9323-4F62-4CD1-B2E8-E50A723E113F}"/>
              </a:ext>
            </a:extLst>
          </p:cNvPr>
          <p:cNvSpPr/>
          <p:nvPr/>
        </p:nvSpPr>
        <p:spPr>
          <a:xfrm>
            <a:off x="4068400" y="5663790"/>
            <a:ext cx="1433807"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Horgász</a:t>
            </a:r>
          </a:p>
          <a:p>
            <a:endParaRPr lang="hu-HU" dirty="0">
              <a:solidFill>
                <a:schemeClr val="tx1"/>
              </a:solidFill>
              <a:ea typeface="Arial Unicode MS" pitchFamily="34" charset="-128"/>
              <a:cs typeface="Arial Unicode MS" pitchFamily="34" charset="-128"/>
            </a:endParaRPr>
          </a:p>
        </p:txBody>
      </p:sp>
      <p:sp>
        <p:nvSpPr>
          <p:cNvPr id="31" name="Téglalap 30">
            <a:extLst>
              <a:ext uri="{FF2B5EF4-FFF2-40B4-BE49-F238E27FC236}">
                <a16:creationId xmlns:a16="http://schemas.microsoft.com/office/drawing/2014/main" id="{A6261BFB-96FF-406C-A674-006A1F067040}"/>
              </a:ext>
            </a:extLst>
          </p:cNvPr>
          <p:cNvSpPr/>
          <p:nvPr/>
        </p:nvSpPr>
        <p:spPr>
          <a:xfrm>
            <a:off x="1589794" y="5665181"/>
            <a:ext cx="1459168"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Verseny</a:t>
            </a:r>
          </a:p>
        </p:txBody>
      </p:sp>
      <p:sp>
        <p:nvSpPr>
          <p:cNvPr id="19" name="Rombusz 18">
            <a:extLst>
              <a:ext uri="{FF2B5EF4-FFF2-40B4-BE49-F238E27FC236}">
                <a16:creationId xmlns:a16="http://schemas.microsoft.com/office/drawing/2014/main" id="{85F2DFF3-2F12-444C-85E4-2B894086CFA7}"/>
              </a:ext>
            </a:extLst>
          </p:cNvPr>
          <p:cNvSpPr/>
          <p:nvPr/>
        </p:nvSpPr>
        <p:spPr>
          <a:xfrm rot="5400000">
            <a:off x="1288246" y="4301735"/>
            <a:ext cx="192926" cy="125079"/>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20" name="Összekötő: szögletes 19">
            <a:extLst>
              <a:ext uri="{FF2B5EF4-FFF2-40B4-BE49-F238E27FC236}">
                <a16:creationId xmlns:a16="http://schemas.microsoft.com/office/drawing/2014/main" id="{822F87A7-7C78-4F99-8C70-E947E732D3C5}"/>
              </a:ext>
            </a:extLst>
          </p:cNvPr>
          <p:cNvCxnSpPr>
            <a:cxnSpLocks/>
            <a:stCxn id="31" idx="1"/>
            <a:endCxn id="19" idx="3"/>
          </p:cNvCxnSpPr>
          <p:nvPr/>
        </p:nvCxnSpPr>
        <p:spPr>
          <a:xfrm rot="10800000">
            <a:off x="1384710" y="4460739"/>
            <a:ext cx="205085" cy="1396215"/>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Összekötő: szögletes 22">
            <a:extLst>
              <a:ext uri="{FF2B5EF4-FFF2-40B4-BE49-F238E27FC236}">
                <a16:creationId xmlns:a16="http://schemas.microsoft.com/office/drawing/2014/main" id="{605449EF-F673-4907-8002-678656EBB36A}"/>
              </a:ext>
            </a:extLst>
          </p:cNvPr>
          <p:cNvCxnSpPr>
            <a:cxnSpLocks/>
            <a:stCxn id="26" idx="1"/>
            <a:endCxn id="114" idx="3"/>
          </p:cNvCxnSpPr>
          <p:nvPr/>
        </p:nvCxnSpPr>
        <p:spPr>
          <a:xfrm rot="10800000" flipV="1">
            <a:off x="3040859" y="4805034"/>
            <a:ext cx="1027541" cy="526118"/>
          </a:xfrm>
          <a:prstGeom prst="bentConnector3">
            <a:avLst>
              <a:gd name="adj1" fmla="val 70094"/>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Összekötő: szögletes 21">
            <a:extLst>
              <a:ext uri="{FF2B5EF4-FFF2-40B4-BE49-F238E27FC236}">
                <a16:creationId xmlns:a16="http://schemas.microsoft.com/office/drawing/2014/main" id="{2E9E86ED-E14C-438F-BF4E-157D79753893}"/>
              </a:ext>
            </a:extLst>
          </p:cNvPr>
          <p:cNvCxnSpPr>
            <a:cxnSpLocks/>
            <a:stCxn id="28" idx="1"/>
            <a:endCxn id="114" idx="3"/>
          </p:cNvCxnSpPr>
          <p:nvPr/>
        </p:nvCxnSpPr>
        <p:spPr>
          <a:xfrm rot="10800000">
            <a:off x="3040858" y="5331152"/>
            <a:ext cx="1027542" cy="524410"/>
          </a:xfrm>
          <a:prstGeom prst="bentConnector3">
            <a:avLst>
              <a:gd name="adj1" fmla="val 70094"/>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Összekötő: szögletes 26">
            <a:extLst>
              <a:ext uri="{FF2B5EF4-FFF2-40B4-BE49-F238E27FC236}">
                <a16:creationId xmlns:a16="http://schemas.microsoft.com/office/drawing/2014/main" id="{DB4456C5-EF46-466B-9A45-84589B84F096}"/>
              </a:ext>
            </a:extLst>
          </p:cNvPr>
          <p:cNvCxnSpPr>
            <a:cxnSpLocks/>
            <a:stCxn id="114" idx="1"/>
            <a:endCxn id="19" idx="3"/>
          </p:cNvCxnSpPr>
          <p:nvPr/>
        </p:nvCxnSpPr>
        <p:spPr>
          <a:xfrm rot="10800000">
            <a:off x="1384710" y="4460738"/>
            <a:ext cx="196981" cy="870414"/>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églalap 34">
            <a:extLst>
              <a:ext uri="{FF2B5EF4-FFF2-40B4-BE49-F238E27FC236}">
                <a16:creationId xmlns:a16="http://schemas.microsoft.com/office/drawing/2014/main" id="{141CB05D-60E9-4310-815C-2B2F09699C61}"/>
              </a:ext>
            </a:extLst>
          </p:cNvPr>
          <p:cNvSpPr/>
          <p:nvPr/>
        </p:nvSpPr>
        <p:spPr>
          <a:xfrm>
            <a:off x="6271101" y="5144798"/>
            <a:ext cx="1459168"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Fogás</a:t>
            </a:r>
          </a:p>
        </p:txBody>
      </p:sp>
      <p:cxnSp>
        <p:nvCxnSpPr>
          <p:cNvPr id="40" name="Egyenes összekötő 39">
            <a:extLst>
              <a:ext uri="{FF2B5EF4-FFF2-40B4-BE49-F238E27FC236}">
                <a16:creationId xmlns:a16="http://schemas.microsoft.com/office/drawing/2014/main" id="{84B57B8A-E53F-44C3-B94C-AC9431E5C67C}"/>
              </a:ext>
            </a:extLst>
          </p:cNvPr>
          <p:cNvCxnSpPr>
            <a:cxnSpLocks/>
            <a:stCxn id="26" idx="3"/>
            <a:endCxn id="137" idx="1"/>
          </p:cNvCxnSpPr>
          <p:nvPr/>
        </p:nvCxnSpPr>
        <p:spPr>
          <a:xfrm>
            <a:off x="5502206" y="4805034"/>
            <a:ext cx="768895"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Téglalap 45">
            <a:extLst>
              <a:ext uri="{FF2B5EF4-FFF2-40B4-BE49-F238E27FC236}">
                <a16:creationId xmlns:a16="http://schemas.microsoft.com/office/drawing/2014/main" id="{5733D7C7-987C-442E-BFCD-C8204302EB65}"/>
              </a:ext>
            </a:extLst>
          </p:cNvPr>
          <p:cNvSpPr/>
          <p:nvPr/>
        </p:nvSpPr>
        <p:spPr>
          <a:xfrm>
            <a:off x="6271101" y="5663790"/>
            <a:ext cx="1459168" cy="383543"/>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Fogás</a:t>
            </a:r>
          </a:p>
        </p:txBody>
      </p:sp>
      <p:cxnSp>
        <p:nvCxnSpPr>
          <p:cNvPr id="47" name="Egyenes összekötő 46">
            <a:extLst>
              <a:ext uri="{FF2B5EF4-FFF2-40B4-BE49-F238E27FC236}">
                <a16:creationId xmlns:a16="http://schemas.microsoft.com/office/drawing/2014/main" id="{9727A3BB-0353-4B3E-BC5F-D2FA2B607819}"/>
              </a:ext>
            </a:extLst>
          </p:cNvPr>
          <p:cNvCxnSpPr>
            <a:cxnSpLocks/>
          </p:cNvCxnSpPr>
          <p:nvPr/>
        </p:nvCxnSpPr>
        <p:spPr>
          <a:xfrm>
            <a:off x="5489505" y="5956078"/>
            <a:ext cx="768894"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Összekötő: szögletes 51">
            <a:extLst>
              <a:ext uri="{FF2B5EF4-FFF2-40B4-BE49-F238E27FC236}">
                <a16:creationId xmlns:a16="http://schemas.microsoft.com/office/drawing/2014/main" id="{31D1FBA6-4FDA-4980-AB36-25B34F37D757}"/>
              </a:ext>
            </a:extLst>
          </p:cNvPr>
          <p:cNvCxnSpPr>
            <a:cxnSpLocks/>
            <a:stCxn id="46" idx="2"/>
            <a:endCxn id="31" idx="2"/>
          </p:cNvCxnSpPr>
          <p:nvPr/>
        </p:nvCxnSpPr>
        <p:spPr>
          <a:xfrm rot="5400000">
            <a:off x="4659336" y="3707376"/>
            <a:ext cx="1392" cy="4681307"/>
          </a:xfrm>
          <a:prstGeom prst="bentConnector3">
            <a:avLst>
              <a:gd name="adj1" fmla="val 16522557"/>
            </a:avLst>
          </a:prstGeom>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Összekötő: szögletes 54">
            <a:extLst>
              <a:ext uri="{FF2B5EF4-FFF2-40B4-BE49-F238E27FC236}">
                <a16:creationId xmlns:a16="http://schemas.microsoft.com/office/drawing/2014/main" id="{3ADA05C0-E470-4425-8C7C-06217DA4F5DE}"/>
              </a:ext>
            </a:extLst>
          </p:cNvPr>
          <p:cNvCxnSpPr>
            <a:cxnSpLocks/>
            <a:stCxn id="35" idx="3"/>
            <a:endCxn id="114" idx="0"/>
          </p:cNvCxnSpPr>
          <p:nvPr/>
        </p:nvCxnSpPr>
        <p:spPr>
          <a:xfrm flipH="1" flipV="1">
            <a:off x="2311274" y="5139380"/>
            <a:ext cx="5418995" cy="197190"/>
          </a:xfrm>
          <a:prstGeom prst="bentConnector4">
            <a:avLst>
              <a:gd name="adj1" fmla="val -4218"/>
              <a:gd name="adj2" fmla="val 516850"/>
            </a:avLst>
          </a:prstGeom>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Összekötő: szögletes 57">
            <a:extLst>
              <a:ext uri="{FF2B5EF4-FFF2-40B4-BE49-F238E27FC236}">
                <a16:creationId xmlns:a16="http://schemas.microsoft.com/office/drawing/2014/main" id="{A8A29281-FAD8-452C-BAA3-9C9E8503DD4A}"/>
              </a:ext>
            </a:extLst>
          </p:cNvPr>
          <p:cNvCxnSpPr>
            <a:cxnSpLocks/>
            <a:stCxn id="137" idx="0"/>
            <a:endCxn id="114" idx="0"/>
          </p:cNvCxnSpPr>
          <p:nvPr/>
        </p:nvCxnSpPr>
        <p:spPr>
          <a:xfrm rot="16200000" flipH="1" flipV="1">
            <a:off x="4392921" y="2531615"/>
            <a:ext cx="526118" cy="4689411"/>
          </a:xfrm>
          <a:prstGeom prst="bentConnector3">
            <a:avLst>
              <a:gd name="adj1" fmla="val -26809"/>
            </a:avLst>
          </a:prstGeom>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7" name="Téglalap 116">
            <a:extLst>
              <a:ext uri="{FF2B5EF4-FFF2-40B4-BE49-F238E27FC236}">
                <a16:creationId xmlns:a16="http://schemas.microsoft.com/office/drawing/2014/main" id="{C789E459-E5A8-4A77-BE05-842C3FEA53C8}"/>
              </a:ext>
            </a:extLst>
          </p:cNvPr>
          <p:cNvSpPr/>
          <p:nvPr/>
        </p:nvSpPr>
        <p:spPr>
          <a:xfrm>
            <a:off x="1081279" y="3869877"/>
            <a:ext cx="2257137"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Horgász-szövetség</a:t>
            </a:r>
          </a:p>
        </p:txBody>
      </p:sp>
      <p:cxnSp>
        <p:nvCxnSpPr>
          <p:cNvPr id="29" name="Összekötő: szögletes 28">
            <a:extLst>
              <a:ext uri="{FF2B5EF4-FFF2-40B4-BE49-F238E27FC236}">
                <a16:creationId xmlns:a16="http://schemas.microsoft.com/office/drawing/2014/main" id="{0152FBC8-A39A-4965-A921-A14FCE040BAF}"/>
              </a:ext>
            </a:extLst>
          </p:cNvPr>
          <p:cNvCxnSpPr>
            <a:cxnSpLocks/>
            <a:stCxn id="117" idx="3"/>
            <a:endCxn id="26" idx="0"/>
          </p:cNvCxnSpPr>
          <p:nvPr/>
        </p:nvCxnSpPr>
        <p:spPr>
          <a:xfrm>
            <a:off x="3338416" y="4061649"/>
            <a:ext cx="1446887" cy="551613"/>
          </a:xfrm>
          <a:prstGeom prst="bentConnector2">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Összekötő: szögletes 31">
            <a:extLst>
              <a:ext uri="{FF2B5EF4-FFF2-40B4-BE49-F238E27FC236}">
                <a16:creationId xmlns:a16="http://schemas.microsoft.com/office/drawing/2014/main" id="{5D13B0D7-2137-414E-AF10-502E1425D6FF}"/>
              </a:ext>
            </a:extLst>
          </p:cNvPr>
          <p:cNvCxnSpPr>
            <a:cxnSpLocks/>
            <a:stCxn id="117" idx="3"/>
            <a:endCxn id="120" idx="3"/>
          </p:cNvCxnSpPr>
          <p:nvPr/>
        </p:nvCxnSpPr>
        <p:spPr>
          <a:xfrm>
            <a:off x="3338416" y="4061649"/>
            <a:ext cx="2163792" cy="1267795"/>
          </a:xfrm>
          <a:prstGeom prst="bentConnector3">
            <a:avLst>
              <a:gd name="adj1" fmla="val 110565"/>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Összekötő: szögletes 35">
            <a:extLst>
              <a:ext uri="{FF2B5EF4-FFF2-40B4-BE49-F238E27FC236}">
                <a16:creationId xmlns:a16="http://schemas.microsoft.com/office/drawing/2014/main" id="{67A91189-06AC-42D3-A8A5-0CA49E11582F}"/>
              </a:ext>
            </a:extLst>
          </p:cNvPr>
          <p:cNvCxnSpPr>
            <a:cxnSpLocks/>
            <a:stCxn id="117" idx="3"/>
            <a:endCxn id="28" idx="3"/>
          </p:cNvCxnSpPr>
          <p:nvPr/>
        </p:nvCxnSpPr>
        <p:spPr>
          <a:xfrm>
            <a:off x="3338416" y="4061649"/>
            <a:ext cx="2163791" cy="1793913"/>
          </a:xfrm>
          <a:prstGeom prst="bentConnector3">
            <a:avLst>
              <a:gd name="adj1" fmla="val 110565"/>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Dia számának helye 2">
            <a:extLst>
              <a:ext uri="{FF2B5EF4-FFF2-40B4-BE49-F238E27FC236}">
                <a16:creationId xmlns:a16="http://schemas.microsoft.com/office/drawing/2014/main" id="{FC84A6CB-F30A-4236-82A2-FAF970776E00}"/>
              </a:ext>
            </a:extLst>
          </p:cNvPr>
          <p:cNvSpPr>
            <a:spLocks noGrp="1"/>
          </p:cNvSpPr>
          <p:nvPr>
            <p:ph type="sldNum" sz="quarter" idx="12"/>
          </p:nvPr>
        </p:nvSpPr>
        <p:spPr/>
        <p:txBody>
          <a:bodyPr/>
          <a:lstStyle/>
          <a:p>
            <a:fld id="{34CCF796-8293-4D3B-ADCC-894381A97A1C}" type="slidenum">
              <a:rPr lang="en-US" smtClean="0"/>
              <a:t>13</a:t>
            </a:fld>
            <a:endParaRPr lang="en-US"/>
          </a:p>
        </p:txBody>
      </p:sp>
      <p:cxnSp>
        <p:nvCxnSpPr>
          <p:cNvPr id="37" name="Egyenes összekötő 36">
            <a:extLst>
              <a:ext uri="{FF2B5EF4-FFF2-40B4-BE49-F238E27FC236}">
                <a16:creationId xmlns:a16="http://schemas.microsoft.com/office/drawing/2014/main" id="{B3E4AFA0-A240-45E3-A7D5-DF4B38EB9B76}"/>
              </a:ext>
            </a:extLst>
          </p:cNvPr>
          <p:cNvCxnSpPr>
            <a:cxnSpLocks/>
            <a:stCxn id="26" idx="3"/>
            <a:endCxn id="35" idx="1"/>
          </p:cNvCxnSpPr>
          <p:nvPr/>
        </p:nvCxnSpPr>
        <p:spPr>
          <a:xfrm>
            <a:off x="5502206" y="4805034"/>
            <a:ext cx="768895" cy="53153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38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blinds(horizontal)">
                                      <p:cBhvr>
                                        <p:cTn id="10" dur="500"/>
                                        <p:tgtEl>
                                          <p:spTgt spid="1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0"/>
                                        </p:tgtEl>
                                        <p:attrNameLst>
                                          <p:attrName>style.visibility</p:attrName>
                                        </p:attrNameLst>
                                      </p:cBhvr>
                                      <p:to>
                                        <p:strVal val="visible"/>
                                      </p:to>
                                    </p:set>
                                    <p:animEffect transition="in" filter="blinds(horizontal)">
                                      <p:cBhvr>
                                        <p:cTn id="13" dur="500"/>
                                        <p:tgtEl>
                                          <p:spTgt spid="120"/>
                                        </p:tgtEl>
                                      </p:cBhvr>
                                    </p:animEffect>
                                  </p:childTnLst>
                                </p:cTn>
                              </p:par>
                              <p:par>
                                <p:cTn id="14" presetID="3" presetClass="entr" presetSubtype="10" fill="hold" nodeType="withEffect">
                                  <p:stCondLst>
                                    <p:cond delay="0"/>
                                  </p:stCondLst>
                                  <p:childTnLst>
                                    <p:set>
                                      <p:cBhvr>
                                        <p:cTn id="15" dur="1" fill="hold">
                                          <p:stCondLst>
                                            <p:cond delay="0"/>
                                          </p:stCondLst>
                                        </p:cTn>
                                        <p:tgtEl>
                                          <p:spTgt spid="121"/>
                                        </p:tgtEl>
                                        <p:attrNameLst>
                                          <p:attrName>style.visibility</p:attrName>
                                        </p:attrNameLst>
                                      </p:cBhvr>
                                      <p:to>
                                        <p:strVal val="visible"/>
                                      </p:to>
                                    </p:set>
                                    <p:animEffect transition="in" filter="blinds(horizontal)">
                                      <p:cBhvr>
                                        <p:cTn id="16" dur="500"/>
                                        <p:tgtEl>
                                          <p:spTgt spid="121"/>
                                        </p:tgtEl>
                                      </p:cBhvr>
                                    </p:animEffect>
                                  </p:childTnLst>
                                </p:cTn>
                              </p:par>
                              <p:par>
                                <p:cTn id="17" presetID="3" presetClass="entr" presetSubtype="10" fill="hold" nodeType="with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blinds(horizontal)">
                                      <p:cBhvr>
                                        <p:cTn id="19" dur="500"/>
                                        <p:tgtEl>
                                          <p:spTgt spid="13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7"/>
                                        </p:tgtEl>
                                        <p:attrNameLst>
                                          <p:attrName>style.visibility</p:attrName>
                                        </p:attrNameLst>
                                      </p:cBhvr>
                                      <p:to>
                                        <p:strVal val="visible"/>
                                      </p:to>
                                    </p:set>
                                    <p:animEffect transition="in" filter="blinds(horizontal)">
                                      <p:cBhvr>
                                        <p:cTn id="22" dur="500"/>
                                        <p:tgtEl>
                                          <p:spTgt spid="13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linds(horizontal)">
                                      <p:cBhvr>
                                        <p:cTn id="28" dur="500"/>
                                        <p:tgtEl>
                                          <p:spTgt spid="2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linds(horizontal)">
                                      <p:cBhvr>
                                        <p:cTn id="31" dur="500"/>
                                        <p:tgtEl>
                                          <p:spTgt spid="3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par>
                                <p:cTn id="35" presetID="3" presetClass="entr" presetSubtype="1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par>
                                <p:cTn id="38" presetID="3" presetClass="entr" presetSubtype="1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linds(horizontal)">
                                      <p:cBhvr>
                                        <p:cTn id="40" dur="500"/>
                                        <p:tgtEl>
                                          <p:spTgt spid="23"/>
                                        </p:tgtEl>
                                      </p:cBhvr>
                                    </p:animEffect>
                                  </p:childTnLst>
                                </p:cTn>
                              </p:par>
                              <p:par>
                                <p:cTn id="41" presetID="3" presetClass="entr" presetSubtype="1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linds(horizontal)">
                                      <p:cBhvr>
                                        <p:cTn id="43" dur="500"/>
                                        <p:tgtEl>
                                          <p:spTgt spid="22"/>
                                        </p:tgtEl>
                                      </p:cBhvr>
                                    </p:animEffect>
                                  </p:childTnLst>
                                </p:cTn>
                              </p:par>
                              <p:par>
                                <p:cTn id="44" presetID="3" presetClass="entr" presetSubtype="1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blinds(horizontal)">
                                      <p:cBhvr>
                                        <p:cTn id="46" dur="500"/>
                                        <p:tgtEl>
                                          <p:spTgt spid="2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blinds(horizontal)">
                                      <p:cBhvr>
                                        <p:cTn id="49" dur="500"/>
                                        <p:tgtEl>
                                          <p:spTgt spid="35"/>
                                        </p:tgtEl>
                                      </p:cBhvr>
                                    </p:animEffect>
                                  </p:childTnLst>
                                </p:cTn>
                              </p:par>
                              <p:par>
                                <p:cTn id="50" presetID="3" presetClass="entr" presetSubtype="10"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blinds(horizontal)">
                                      <p:cBhvr>
                                        <p:cTn id="52" dur="500"/>
                                        <p:tgtEl>
                                          <p:spTgt spid="4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blinds(horizontal)">
                                      <p:cBhvr>
                                        <p:cTn id="55" dur="500"/>
                                        <p:tgtEl>
                                          <p:spTgt spid="46"/>
                                        </p:tgtEl>
                                      </p:cBhvr>
                                    </p:animEffect>
                                  </p:childTnLst>
                                </p:cTn>
                              </p:par>
                              <p:par>
                                <p:cTn id="56" presetID="3" presetClass="entr" presetSubtype="10" fill="hold"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blinds(horizontal)">
                                      <p:cBhvr>
                                        <p:cTn id="58" dur="500"/>
                                        <p:tgtEl>
                                          <p:spTgt spid="47"/>
                                        </p:tgtEl>
                                      </p:cBhvr>
                                    </p:animEffect>
                                  </p:childTnLst>
                                </p:cTn>
                              </p:par>
                              <p:par>
                                <p:cTn id="59" presetID="3" presetClass="entr" presetSubtype="10"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blinds(horizontal)">
                                      <p:cBhvr>
                                        <p:cTn id="61" dur="500"/>
                                        <p:tgtEl>
                                          <p:spTgt spid="52"/>
                                        </p:tgtEl>
                                      </p:cBhvr>
                                    </p:animEffect>
                                  </p:childTnLst>
                                </p:cTn>
                              </p:par>
                              <p:par>
                                <p:cTn id="62" presetID="3" presetClass="entr" presetSubtype="10" fill="hold" nodeType="with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blinds(horizontal)">
                                      <p:cBhvr>
                                        <p:cTn id="64" dur="500"/>
                                        <p:tgtEl>
                                          <p:spTgt spid="55"/>
                                        </p:tgtEl>
                                      </p:cBhvr>
                                    </p:animEffect>
                                  </p:childTnLst>
                                </p:cTn>
                              </p:par>
                              <p:par>
                                <p:cTn id="65" presetID="3" presetClass="entr" presetSubtype="10" fill="hold"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blinds(horizontal)">
                                      <p:cBhvr>
                                        <p:cTn id="67" dur="500"/>
                                        <p:tgtEl>
                                          <p:spTgt spid="58"/>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17"/>
                                        </p:tgtEl>
                                        <p:attrNameLst>
                                          <p:attrName>style.visibility</p:attrName>
                                        </p:attrNameLst>
                                      </p:cBhvr>
                                      <p:to>
                                        <p:strVal val="visible"/>
                                      </p:to>
                                    </p:set>
                                    <p:animEffect transition="in" filter="blinds(horizontal)">
                                      <p:cBhvr>
                                        <p:cTn id="70" dur="500"/>
                                        <p:tgtEl>
                                          <p:spTgt spid="117"/>
                                        </p:tgtEl>
                                      </p:cBhvr>
                                    </p:animEffect>
                                  </p:childTnLst>
                                </p:cTn>
                              </p:par>
                              <p:par>
                                <p:cTn id="71" presetID="3" presetClass="entr" presetSubtype="10" fill="hold"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blinds(horizontal)">
                                      <p:cBhvr>
                                        <p:cTn id="73" dur="500"/>
                                        <p:tgtEl>
                                          <p:spTgt spid="29"/>
                                        </p:tgtEl>
                                      </p:cBhvr>
                                    </p:animEffect>
                                  </p:childTnLst>
                                </p:cTn>
                              </p:par>
                              <p:par>
                                <p:cTn id="74" presetID="3" presetClass="entr" presetSubtype="10" fill="hold"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blinds(horizontal)">
                                      <p:cBhvr>
                                        <p:cTn id="76" dur="500"/>
                                        <p:tgtEl>
                                          <p:spTgt spid="32"/>
                                        </p:tgtEl>
                                      </p:cBhvr>
                                    </p:animEffect>
                                  </p:childTnLst>
                                </p:cTn>
                              </p:par>
                              <p:par>
                                <p:cTn id="77" presetID="3" presetClass="entr" presetSubtype="10" fill="hold"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blinds(horizontal)">
                                      <p:cBhvr>
                                        <p:cTn id="79" dur="500"/>
                                        <p:tgtEl>
                                          <p:spTgt spid="36"/>
                                        </p:tgtEl>
                                      </p:cBhvr>
                                    </p:animEffect>
                                  </p:childTnLst>
                                </p:cTn>
                              </p:par>
                              <p:par>
                                <p:cTn id="80" presetID="3" presetClass="entr" presetSubtype="10" fill="hold"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blinds(horizontal)">
                                      <p:cBhvr>
                                        <p:cTn id="8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14" grpId="0" animBg="1"/>
      <p:bldP spid="120" grpId="0" animBg="1"/>
      <p:bldP spid="137" grpId="0" animBg="1"/>
      <p:bldP spid="26" grpId="0" animBg="1"/>
      <p:bldP spid="28" grpId="0" animBg="1"/>
      <p:bldP spid="31" grpId="0" animBg="1"/>
      <p:bldP spid="19" grpId="0" animBg="1"/>
      <p:bldP spid="35" grpId="0" animBg="1"/>
      <p:bldP spid="46" grpId="0" animBg="1"/>
      <p:bldP spid="1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dirty="0"/>
              <a:t>Gregorics Tibor: Objektumelvű programozás</a:t>
            </a:r>
            <a:endParaRPr lang="en-US" dirty="0"/>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14</a:t>
            </a:fld>
            <a:endParaRPr lang="en-US" dirty="0"/>
          </a:p>
        </p:txBody>
      </p:sp>
      <p:sp>
        <p:nvSpPr>
          <p:cNvPr id="355" name="Téglalap 354">
            <a:extLst>
              <a:ext uri="{FF2B5EF4-FFF2-40B4-BE49-F238E27FC236}">
                <a16:creationId xmlns:a16="http://schemas.microsoft.com/office/drawing/2014/main" id="{0017BD12-C0CD-46F6-B4A3-50D5D1338A79}"/>
              </a:ext>
            </a:extLst>
          </p:cNvPr>
          <p:cNvSpPr/>
          <p:nvPr/>
        </p:nvSpPr>
        <p:spPr>
          <a:xfrm>
            <a:off x="0" y="649967"/>
            <a:ext cx="9144000" cy="56243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84" name="Cím 1">
            <a:extLst>
              <a:ext uri="{FF2B5EF4-FFF2-40B4-BE49-F238E27FC236}">
                <a16:creationId xmlns:a16="http://schemas.microsoft.com/office/drawing/2014/main" id="{37FB57AB-9429-4125-B5CA-692A29928EE6}"/>
              </a:ext>
            </a:extLst>
          </p:cNvPr>
          <p:cNvSpPr txBox="1">
            <a:spLocks/>
          </p:cNvSpPr>
          <p:nvPr/>
        </p:nvSpPr>
        <p:spPr>
          <a:xfrm>
            <a:off x="619344" y="32144"/>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Horgászverseny</a:t>
            </a:r>
            <a:endParaRPr lang="en-US" dirty="0"/>
          </a:p>
        </p:txBody>
      </p:sp>
      <p:sp>
        <p:nvSpPr>
          <p:cNvPr id="91" name="Téglalap 90">
            <a:extLst>
              <a:ext uri="{FF2B5EF4-FFF2-40B4-BE49-F238E27FC236}">
                <a16:creationId xmlns:a16="http://schemas.microsoft.com/office/drawing/2014/main" id="{DBA52E91-1F5C-40DB-8F81-06E9DBEF98AA}"/>
              </a:ext>
            </a:extLst>
          </p:cNvPr>
          <p:cNvSpPr/>
          <p:nvPr/>
        </p:nvSpPr>
        <p:spPr>
          <a:xfrm>
            <a:off x="931677" y="765482"/>
            <a:ext cx="2743880" cy="1357913"/>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Horgász-szövetség</a:t>
            </a:r>
          </a:p>
          <a:p>
            <a:endParaRPr lang="hu-HU" sz="1600" dirty="0">
              <a:solidFill>
                <a:schemeClr val="tx1"/>
              </a:solidFill>
            </a:endParaRPr>
          </a:p>
          <a:p>
            <a:r>
              <a:rPr lang="hu-HU" sz="1600" dirty="0">
                <a:solidFill>
                  <a:schemeClr val="tx1"/>
                </a:solidFill>
              </a:rPr>
              <a:t>+ Belép(</a:t>
            </a:r>
            <a:r>
              <a:rPr lang="hu-HU" sz="1600" dirty="0" err="1">
                <a:solidFill>
                  <a:schemeClr val="tx1"/>
                </a:solidFill>
              </a:rPr>
              <a:t>ho:Horgász</a:t>
            </a:r>
            <a:r>
              <a:rPr lang="hu-HU" sz="1600" dirty="0">
                <a:solidFill>
                  <a:schemeClr val="tx1"/>
                </a:solidFill>
              </a:rPr>
              <a:t>)</a:t>
            </a:r>
          </a:p>
          <a:p>
            <a:r>
              <a:rPr lang="hu-HU" sz="1600" dirty="0">
                <a:solidFill>
                  <a:schemeClr val="tx1"/>
                </a:solidFill>
              </a:rPr>
              <a:t>+ Rendez(</a:t>
            </a:r>
            <a:r>
              <a:rPr lang="hu-HU" sz="1600" dirty="0" err="1">
                <a:solidFill>
                  <a:schemeClr val="tx1"/>
                </a:solidFill>
              </a:rPr>
              <a:t>he:string</a:t>
            </a:r>
            <a:r>
              <a:rPr lang="hu-HU" sz="1600" dirty="0">
                <a:solidFill>
                  <a:schemeClr val="tx1"/>
                </a:solidFill>
              </a:rPr>
              <a:t>)</a:t>
            </a:r>
          </a:p>
          <a:p>
            <a:pPr algn="ctr"/>
            <a:endParaRPr lang="hu-HU" sz="1600" dirty="0">
              <a:solidFill>
                <a:schemeClr val="tx1"/>
              </a:solidFill>
            </a:endParaRPr>
          </a:p>
        </p:txBody>
      </p:sp>
      <p:sp>
        <p:nvSpPr>
          <p:cNvPr id="92" name="Téglalap 91">
            <a:extLst>
              <a:ext uri="{FF2B5EF4-FFF2-40B4-BE49-F238E27FC236}">
                <a16:creationId xmlns:a16="http://schemas.microsoft.com/office/drawing/2014/main" id="{26318FCB-2233-4747-B4F4-86DF9434D490}"/>
              </a:ext>
            </a:extLst>
          </p:cNvPr>
          <p:cNvSpPr/>
          <p:nvPr/>
        </p:nvSpPr>
        <p:spPr>
          <a:xfrm>
            <a:off x="889353" y="2785339"/>
            <a:ext cx="2786203" cy="159217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Verseny</a:t>
            </a:r>
          </a:p>
          <a:p>
            <a:r>
              <a:rPr lang="hu-HU" sz="1600" dirty="0">
                <a:solidFill>
                  <a:schemeClr val="tx1"/>
                </a:solidFill>
              </a:rPr>
              <a:t>+ hely : </a:t>
            </a:r>
            <a:r>
              <a:rPr lang="hu-HU" sz="1600" dirty="0" err="1">
                <a:solidFill>
                  <a:schemeClr val="tx1"/>
                </a:solidFill>
              </a:rPr>
              <a:t>string</a:t>
            </a:r>
            <a:endParaRPr lang="hu-HU" sz="1600" dirty="0">
              <a:solidFill>
                <a:schemeClr val="tx1"/>
              </a:solidFill>
            </a:endParaRPr>
          </a:p>
          <a:p>
            <a:r>
              <a:rPr lang="hu-HU" sz="1600" dirty="0">
                <a:solidFill>
                  <a:schemeClr val="tx1"/>
                </a:solidFill>
              </a:rPr>
              <a:t>+ Verseny(</a:t>
            </a:r>
            <a:r>
              <a:rPr lang="hu-HU" sz="1600" dirty="0" err="1">
                <a:solidFill>
                  <a:schemeClr val="tx1"/>
                </a:solidFill>
              </a:rPr>
              <a:t>he:string</a:t>
            </a:r>
            <a:r>
              <a:rPr lang="hu-HU" sz="1600" dirty="0">
                <a:solidFill>
                  <a:schemeClr val="tx1"/>
                </a:solidFill>
              </a:rPr>
              <a:t>)</a:t>
            </a:r>
          </a:p>
          <a:p>
            <a:r>
              <a:rPr lang="hu-HU" sz="1600" dirty="0">
                <a:solidFill>
                  <a:schemeClr val="tx1"/>
                </a:solidFill>
              </a:rPr>
              <a:t>+ Regisztrál(</a:t>
            </a:r>
            <a:r>
              <a:rPr lang="hu-HU" sz="1600" dirty="0" err="1">
                <a:solidFill>
                  <a:schemeClr val="tx1"/>
                </a:solidFill>
              </a:rPr>
              <a:t>ho:Horgász</a:t>
            </a:r>
            <a:r>
              <a:rPr lang="hu-HU" sz="1600" dirty="0">
                <a:solidFill>
                  <a:schemeClr val="tx1"/>
                </a:solidFill>
              </a:rPr>
              <a:t>)</a:t>
            </a:r>
          </a:p>
        </p:txBody>
      </p:sp>
      <p:sp>
        <p:nvSpPr>
          <p:cNvPr id="117" name="Téglalap 116">
            <a:extLst>
              <a:ext uri="{FF2B5EF4-FFF2-40B4-BE49-F238E27FC236}">
                <a16:creationId xmlns:a16="http://schemas.microsoft.com/office/drawing/2014/main" id="{C16C7E10-F9A5-4287-82E6-B38957CDD7A5}"/>
              </a:ext>
            </a:extLst>
          </p:cNvPr>
          <p:cNvSpPr/>
          <p:nvPr/>
        </p:nvSpPr>
        <p:spPr>
          <a:xfrm>
            <a:off x="889078" y="3083718"/>
            <a:ext cx="2786905" cy="2609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18" name="Szövegdoboz 117">
            <a:extLst>
              <a:ext uri="{FF2B5EF4-FFF2-40B4-BE49-F238E27FC236}">
                <a16:creationId xmlns:a16="http://schemas.microsoft.com/office/drawing/2014/main" id="{CB57F8CF-180E-44C0-B7CA-8ED0AF10729E}"/>
              </a:ext>
            </a:extLst>
          </p:cNvPr>
          <p:cNvSpPr txBox="1"/>
          <p:nvPr/>
        </p:nvSpPr>
        <p:spPr>
          <a:xfrm>
            <a:off x="4546580" y="3220959"/>
            <a:ext cx="1167244" cy="338554"/>
          </a:xfrm>
          <a:prstGeom prst="rect">
            <a:avLst/>
          </a:prstGeom>
          <a:noFill/>
        </p:spPr>
        <p:txBody>
          <a:bodyPr wrap="none" rtlCol="0">
            <a:spAutoFit/>
          </a:bodyPr>
          <a:lstStyle/>
          <a:p>
            <a:pPr algn="ctr"/>
            <a:r>
              <a:rPr lang="hu-HU" sz="1600" dirty="0"/>
              <a:t>+ horgászok</a:t>
            </a:r>
          </a:p>
        </p:txBody>
      </p:sp>
      <p:cxnSp>
        <p:nvCxnSpPr>
          <p:cNvPr id="131" name="Egyenes összekötő 130">
            <a:extLst>
              <a:ext uri="{FF2B5EF4-FFF2-40B4-BE49-F238E27FC236}">
                <a16:creationId xmlns:a16="http://schemas.microsoft.com/office/drawing/2014/main" id="{AC8C1760-74E9-4E9A-85DF-485D4395174A}"/>
              </a:ext>
            </a:extLst>
          </p:cNvPr>
          <p:cNvCxnSpPr>
            <a:cxnSpLocks/>
            <a:stCxn id="95" idx="4"/>
            <a:endCxn id="157" idx="0"/>
          </p:cNvCxnSpPr>
          <p:nvPr/>
        </p:nvCxnSpPr>
        <p:spPr>
          <a:xfrm>
            <a:off x="2300509" y="2197013"/>
            <a:ext cx="664" cy="499716"/>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2" name="Háromszög 131">
            <a:extLst>
              <a:ext uri="{FF2B5EF4-FFF2-40B4-BE49-F238E27FC236}">
                <a16:creationId xmlns:a16="http://schemas.microsoft.com/office/drawing/2014/main" id="{46BCAD59-66FF-4506-88DF-8C84A5EF07E7}"/>
              </a:ext>
            </a:extLst>
          </p:cNvPr>
          <p:cNvSpPr/>
          <p:nvPr/>
        </p:nvSpPr>
        <p:spPr>
          <a:xfrm rot="16200000">
            <a:off x="4393133" y="3044755"/>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5" name="Ellipszis 134">
            <a:extLst>
              <a:ext uri="{FF2B5EF4-FFF2-40B4-BE49-F238E27FC236}">
                <a16:creationId xmlns:a16="http://schemas.microsoft.com/office/drawing/2014/main" id="{49BCC7CB-9E04-4F5F-95C7-286892C76A2B}"/>
              </a:ext>
            </a:extLst>
          </p:cNvPr>
          <p:cNvSpPr/>
          <p:nvPr/>
        </p:nvSpPr>
        <p:spPr>
          <a:xfrm>
            <a:off x="6778780" y="5457274"/>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36" name="Téglalap 135">
            <a:extLst>
              <a:ext uri="{FF2B5EF4-FFF2-40B4-BE49-F238E27FC236}">
                <a16:creationId xmlns:a16="http://schemas.microsoft.com/office/drawing/2014/main" id="{673D3688-BECD-40F8-A70C-AB719817FE3C}"/>
              </a:ext>
            </a:extLst>
          </p:cNvPr>
          <p:cNvSpPr/>
          <p:nvPr/>
        </p:nvSpPr>
        <p:spPr>
          <a:xfrm>
            <a:off x="5672582" y="2756655"/>
            <a:ext cx="3039551" cy="1333539"/>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Horgász</a:t>
            </a:r>
          </a:p>
          <a:p>
            <a:r>
              <a:rPr lang="hu-HU" sz="1600" dirty="0">
                <a:solidFill>
                  <a:schemeClr val="tx1"/>
                </a:solidFill>
              </a:rPr>
              <a:t>+ név : </a:t>
            </a:r>
            <a:r>
              <a:rPr lang="hu-HU" sz="1600" dirty="0" err="1">
                <a:solidFill>
                  <a:schemeClr val="tx1"/>
                </a:solidFill>
              </a:rPr>
              <a:t>string</a:t>
            </a:r>
            <a:endParaRPr lang="hu-HU" sz="1600" dirty="0">
              <a:solidFill>
                <a:schemeClr val="tx1"/>
              </a:solidFill>
            </a:endParaRPr>
          </a:p>
          <a:p>
            <a:r>
              <a:rPr lang="hu-HU" sz="1600" dirty="0">
                <a:solidFill>
                  <a:schemeClr val="tx1"/>
                </a:solidFill>
              </a:rPr>
              <a:t>+ Kifog(</a:t>
            </a:r>
            <a:r>
              <a:rPr lang="hu-HU" sz="1600" dirty="0" err="1">
                <a:solidFill>
                  <a:schemeClr val="tx1"/>
                </a:solidFill>
              </a:rPr>
              <a:t>f:Halfaj</a:t>
            </a:r>
            <a:r>
              <a:rPr lang="hu-HU" sz="1600" dirty="0">
                <a:solidFill>
                  <a:schemeClr val="tx1"/>
                </a:solidFill>
              </a:rPr>
              <a:t>, t:real, v:Verseny)</a:t>
            </a:r>
          </a:p>
        </p:txBody>
      </p:sp>
      <p:sp>
        <p:nvSpPr>
          <p:cNvPr id="137" name="Téglalap 136">
            <a:extLst>
              <a:ext uri="{FF2B5EF4-FFF2-40B4-BE49-F238E27FC236}">
                <a16:creationId xmlns:a16="http://schemas.microsoft.com/office/drawing/2014/main" id="{9140B36F-9762-4462-9655-433C0DD8B0A4}"/>
              </a:ext>
            </a:extLst>
          </p:cNvPr>
          <p:cNvSpPr/>
          <p:nvPr/>
        </p:nvSpPr>
        <p:spPr>
          <a:xfrm>
            <a:off x="5673028" y="3056339"/>
            <a:ext cx="3039107" cy="28585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40" name="Szövegdoboz 139">
            <a:extLst>
              <a:ext uri="{FF2B5EF4-FFF2-40B4-BE49-F238E27FC236}">
                <a16:creationId xmlns:a16="http://schemas.microsoft.com/office/drawing/2014/main" id="{B647DF16-7DF7-4729-A4CD-CB390347150D}"/>
              </a:ext>
            </a:extLst>
          </p:cNvPr>
          <p:cNvSpPr txBox="1"/>
          <p:nvPr/>
        </p:nvSpPr>
        <p:spPr>
          <a:xfrm>
            <a:off x="6704166" y="5480075"/>
            <a:ext cx="973280" cy="338554"/>
          </a:xfrm>
          <a:prstGeom prst="rect">
            <a:avLst/>
          </a:prstGeom>
          <a:noFill/>
        </p:spPr>
        <p:txBody>
          <a:bodyPr wrap="none" rtlCol="0">
            <a:spAutoFit/>
          </a:bodyPr>
          <a:lstStyle/>
          <a:p>
            <a:pPr algn="ctr"/>
            <a:r>
              <a:rPr lang="hu-HU" sz="1600" dirty="0"/>
              <a:t>+ fogások</a:t>
            </a:r>
          </a:p>
        </p:txBody>
      </p:sp>
      <p:sp>
        <p:nvSpPr>
          <p:cNvPr id="144" name="Szövegdoboz 143">
            <a:extLst>
              <a:ext uri="{FF2B5EF4-FFF2-40B4-BE49-F238E27FC236}">
                <a16:creationId xmlns:a16="http://schemas.microsoft.com/office/drawing/2014/main" id="{46A20432-CB8B-4787-9647-B0AC4F9E54A5}"/>
              </a:ext>
            </a:extLst>
          </p:cNvPr>
          <p:cNvSpPr txBox="1"/>
          <p:nvPr/>
        </p:nvSpPr>
        <p:spPr>
          <a:xfrm>
            <a:off x="4468428" y="2923806"/>
            <a:ext cx="955906" cy="338554"/>
          </a:xfrm>
          <a:prstGeom prst="rect">
            <a:avLst/>
          </a:prstGeom>
          <a:noFill/>
        </p:spPr>
        <p:txBody>
          <a:bodyPr wrap="square" rtlCol="0">
            <a:spAutoFit/>
          </a:bodyPr>
          <a:lstStyle/>
          <a:p>
            <a:r>
              <a:rPr lang="hu-HU" sz="1600" dirty="0"/>
              <a:t>regisztrál</a:t>
            </a:r>
          </a:p>
        </p:txBody>
      </p:sp>
      <p:sp>
        <p:nvSpPr>
          <p:cNvPr id="146" name="Téglalap 145">
            <a:extLst>
              <a:ext uri="{FF2B5EF4-FFF2-40B4-BE49-F238E27FC236}">
                <a16:creationId xmlns:a16="http://schemas.microsoft.com/office/drawing/2014/main" id="{30A4F837-645E-4DEC-A82B-B16E6CAA42B3}"/>
              </a:ext>
            </a:extLst>
          </p:cNvPr>
          <p:cNvSpPr/>
          <p:nvPr/>
        </p:nvSpPr>
        <p:spPr>
          <a:xfrm>
            <a:off x="931677" y="1055719"/>
            <a:ext cx="2743880" cy="22947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48" name="Szövegdoboz 147">
            <a:extLst>
              <a:ext uri="{FF2B5EF4-FFF2-40B4-BE49-F238E27FC236}">
                <a16:creationId xmlns:a16="http://schemas.microsoft.com/office/drawing/2014/main" id="{F6DD4CED-3225-4BCF-B448-EBB7AF872AAF}"/>
              </a:ext>
            </a:extLst>
          </p:cNvPr>
          <p:cNvSpPr txBox="1"/>
          <p:nvPr/>
        </p:nvSpPr>
        <p:spPr>
          <a:xfrm>
            <a:off x="2294446" y="2483648"/>
            <a:ext cx="1168332" cy="338554"/>
          </a:xfrm>
          <a:prstGeom prst="rect">
            <a:avLst/>
          </a:prstGeom>
          <a:noFill/>
        </p:spPr>
        <p:txBody>
          <a:bodyPr wrap="none" rtlCol="0">
            <a:spAutoFit/>
          </a:bodyPr>
          <a:lstStyle/>
          <a:p>
            <a:pPr algn="ctr"/>
            <a:r>
              <a:rPr lang="hu-HU" sz="1600" dirty="0"/>
              <a:t>+ versenyek</a:t>
            </a:r>
          </a:p>
        </p:txBody>
      </p:sp>
      <p:sp>
        <p:nvSpPr>
          <p:cNvPr id="153" name="Háromszög 152">
            <a:extLst>
              <a:ext uri="{FF2B5EF4-FFF2-40B4-BE49-F238E27FC236}">
                <a16:creationId xmlns:a16="http://schemas.microsoft.com/office/drawing/2014/main" id="{53BDD828-DC9E-4BFF-BCDB-26F50B5975E6}"/>
              </a:ext>
            </a:extLst>
          </p:cNvPr>
          <p:cNvSpPr/>
          <p:nvPr/>
        </p:nvSpPr>
        <p:spPr>
          <a:xfrm rot="10800000">
            <a:off x="1927702" y="2440692"/>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4" name="Szövegdoboz 153">
            <a:extLst>
              <a:ext uri="{FF2B5EF4-FFF2-40B4-BE49-F238E27FC236}">
                <a16:creationId xmlns:a16="http://schemas.microsoft.com/office/drawing/2014/main" id="{E1518A48-DCAD-4FD7-A27C-3243927F31EE}"/>
              </a:ext>
            </a:extLst>
          </p:cNvPr>
          <p:cNvSpPr txBox="1"/>
          <p:nvPr/>
        </p:nvSpPr>
        <p:spPr>
          <a:xfrm>
            <a:off x="1565748" y="2154316"/>
            <a:ext cx="767394" cy="338554"/>
          </a:xfrm>
          <a:prstGeom prst="rect">
            <a:avLst/>
          </a:prstGeom>
          <a:noFill/>
        </p:spPr>
        <p:txBody>
          <a:bodyPr wrap="square" rtlCol="0">
            <a:spAutoFit/>
          </a:bodyPr>
          <a:lstStyle/>
          <a:p>
            <a:pPr algn="ctr"/>
            <a:r>
              <a:rPr lang="hu-HU" sz="1600" dirty="0"/>
              <a:t>rendez</a:t>
            </a:r>
          </a:p>
        </p:txBody>
      </p:sp>
      <p:cxnSp>
        <p:nvCxnSpPr>
          <p:cNvPr id="155" name="Egyenes összekötő 154">
            <a:extLst>
              <a:ext uri="{FF2B5EF4-FFF2-40B4-BE49-F238E27FC236}">
                <a16:creationId xmlns:a16="http://schemas.microsoft.com/office/drawing/2014/main" id="{C3F84D89-F3DE-44E0-A764-4E5415BB141B}"/>
              </a:ext>
            </a:extLst>
          </p:cNvPr>
          <p:cNvCxnSpPr>
            <a:cxnSpLocks/>
            <a:stCxn id="117" idx="3"/>
            <a:endCxn id="156" idx="2"/>
          </p:cNvCxnSpPr>
          <p:nvPr/>
        </p:nvCxnSpPr>
        <p:spPr>
          <a:xfrm>
            <a:off x="3675983" y="3214198"/>
            <a:ext cx="1916737" cy="13297"/>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6" name="Ellipszis 155">
            <a:extLst>
              <a:ext uri="{FF2B5EF4-FFF2-40B4-BE49-F238E27FC236}">
                <a16:creationId xmlns:a16="http://schemas.microsoft.com/office/drawing/2014/main" id="{1992757A-9F4A-44ED-92BC-766BFAD1607B}"/>
              </a:ext>
            </a:extLst>
          </p:cNvPr>
          <p:cNvSpPr/>
          <p:nvPr/>
        </p:nvSpPr>
        <p:spPr>
          <a:xfrm>
            <a:off x="5592720" y="3196371"/>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57" name="Ellipszis 156">
            <a:extLst>
              <a:ext uri="{FF2B5EF4-FFF2-40B4-BE49-F238E27FC236}">
                <a16:creationId xmlns:a16="http://schemas.microsoft.com/office/drawing/2014/main" id="{79839EB0-9124-42DF-9151-A1E51838DD1B}"/>
              </a:ext>
            </a:extLst>
          </p:cNvPr>
          <p:cNvSpPr/>
          <p:nvPr/>
        </p:nvSpPr>
        <p:spPr>
          <a:xfrm>
            <a:off x="2268539" y="2696729"/>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75" name="Ellipszis 174">
            <a:extLst>
              <a:ext uri="{FF2B5EF4-FFF2-40B4-BE49-F238E27FC236}">
                <a16:creationId xmlns:a16="http://schemas.microsoft.com/office/drawing/2014/main" id="{C53C04EB-4B49-45E1-A777-D975D482AF3F}"/>
              </a:ext>
            </a:extLst>
          </p:cNvPr>
          <p:cNvSpPr/>
          <p:nvPr/>
        </p:nvSpPr>
        <p:spPr>
          <a:xfrm>
            <a:off x="2951541" y="3690483"/>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76" name="Egyenes összekötő 175">
            <a:extLst>
              <a:ext uri="{FF2B5EF4-FFF2-40B4-BE49-F238E27FC236}">
                <a16:creationId xmlns:a16="http://schemas.microsoft.com/office/drawing/2014/main" id="{30744705-6804-49CF-99DE-158AA9F2FCA9}"/>
              </a:ext>
            </a:extLst>
          </p:cNvPr>
          <p:cNvCxnSpPr>
            <a:cxnSpLocks/>
            <a:stCxn id="175" idx="5"/>
            <a:endCxn id="107" idx="0"/>
          </p:cNvCxnSpPr>
          <p:nvPr/>
        </p:nvCxnSpPr>
        <p:spPr>
          <a:xfrm>
            <a:off x="3007250" y="3743614"/>
            <a:ext cx="544524" cy="42094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7" name="Ellipszis 176">
            <a:extLst>
              <a:ext uri="{FF2B5EF4-FFF2-40B4-BE49-F238E27FC236}">
                <a16:creationId xmlns:a16="http://schemas.microsoft.com/office/drawing/2014/main" id="{3A1D51E1-D404-4D80-A5DE-C7EEB155C3A5}"/>
              </a:ext>
            </a:extLst>
          </p:cNvPr>
          <p:cNvSpPr/>
          <p:nvPr/>
        </p:nvSpPr>
        <p:spPr>
          <a:xfrm>
            <a:off x="8534010" y="3393097"/>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78" name="Egyenes összekötő 177">
            <a:extLst>
              <a:ext uri="{FF2B5EF4-FFF2-40B4-BE49-F238E27FC236}">
                <a16:creationId xmlns:a16="http://schemas.microsoft.com/office/drawing/2014/main" id="{31B18308-8F8E-4281-8360-2EB8BA4A14FE}"/>
              </a:ext>
            </a:extLst>
          </p:cNvPr>
          <p:cNvCxnSpPr>
            <a:cxnSpLocks/>
            <a:stCxn id="177" idx="0"/>
          </p:cNvCxnSpPr>
          <p:nvPr/>
        </p:nvCxnSpPr>
        <p:spPr>
          <a:xfrm flipV="1">
            <a:off x="8566644" y="2374612"/>
            <a:ext cx="0" cy="10184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1" name="Ellipszis 180">
            <a:extLst>
              <a:ext uri="{FF2B5EF4-FFF2-40B4-BE49-F238E27FC236}">
                <a16:creationId xmlns:a16="http://schemas.microsoft.com/office/drawing/2014/main" id="{976E8CA6-5FC3-403F-9047-8C3C6296916C}"/>
              </a:ext>
            </a:extLst>
          </p:cNvPr>
          <p:cNvSpPr/>
          <p:nvPr/>
        </p:nvSpPr>
        <p:spPr>
          <a:xfrm>
            <a:off x="3529164" y="1401211"/>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82" name="Egyenes összekötő 181">
            <a:extLst>
              <a:ext uri="{FF2B5EF4-FFF2-40B4-BE49-F238E27FC236}">
                <a16:creationId xmlns:a16="http://schemas.microsoft.com/office/drawing/2014/main" id="{E4B59321-9AFD-47AC-9538-82557AA57157}"/>
              </a:ext>
            </a:extLst>
          </p:cNvPr>
          <p:cNvCxnSpPr>
            <a:cxnSpLocks/>
            <a:stCxn id="181" idx="7"/>
            <a:endCxn id="119" idx="0"/>
          </p:cNvCxnSpPr>
          <p:nvPr/>
        </p:nvCxnSpPr>
        <p:spPr>
          <a:xfrm flipV="1">
            <a:off x="3584873" y="978491"/>
            <a:ext cx="536560" cy="43183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5" name="Szövegdoboz 224">
            <a:extLst>
              <a:ext uri="{FF2B5EF4-FFF2-40B4-BE49-F238E27FC236}">
                <a16:creationId xmlns:a16="http://schemas.microsoft.com/office/drawing/2014/main" id="{3C2E3D82-E31F-4D53-B804-DE1CE8E943D8}"/>
              </a:ext>
            </a:extLst>
          </p:cNvPr>
          <p:cNvSpPr txBox="1"/>
          <p:nvPr/>
        </p:nvSpPr>
        <p:spPr>
          <a:xfrm>
            <a:off x="2668615" y="4278793"/>
            <a:ext cx="975267" cy="338554"/>
          </a:xfrm>
          <a:prstGeom prst="rect">
            <a:avLst/>
          </a:prstGeom>
          <a:noFill/>
        </p:spPr>
        <p:txBody>
          <a:bodyPr wrap="none" rtlCol="0">
            <a:spAutoFit/>
          </a:bodyPr>
          <a:lstStyle/>
          <a:p>
            <a:pPr algn="ctr"/>
            <a:r>
              <a:rPr lang="hu-HU" sz="1600" dirty="0"/>
              <a:t>+ verseny</a:t>
            </a:r>
          </a:p>
        </p:txBody>
      </p:sp>
      <p:sp>
        <p:nvSpPr>
          <p:cNvPr id="226" name="Ellipszis 225">
            <a:extLst>
              <a:ext uri="{FF2B5EF4-FFF2-40B4-BE49-F238E27FC236}">
                <a16:creationId xmlns:a16="http://schemas.microsoft.com/office/drawing/2014/main" id="{36393381-289D-4D34-8804-123678656D42}"/>
              </a:ext>
            </a:extLst>
          </p:cNvPr>
          <p:cNvSpPr/>
          <p:nvPr/>
        </p:nvSpPr>
        <p:spPr>
          <a:xfrm>
            <a:off x="2670216" y="4401362"/>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238" name="Összekötő: szögletes 237">
            <a:extLst>
              <a:ext uri="{FF2B5EF4-FFF2-40B4-BE49-F238E27FC236}">
                <a16:creationId xmlns:a16="http://schemas.microsoft.com/office/drawing/2014/main" id="{EDE7B8DA-D29F-49FB-86A0-AEF52B93A347}"/>
              </a:ext>
            </a:extLst>
          </p:cNvPr>
          <p:cNvCxnSpPr>
            <a:cxnSpLocks/>
            <a:stCxn id="226" idx="4"/>
            <a:endCxn id="76" idx="0"/>
          </p:cNvCxnSpPr>
          <p:nvPr/>
        </p:nvCxnSpPr>
        <p:spPr>
          <a:xfrm rot="16200000" flipH="1">
            <a:off x="3690735" y="3475723"/>
            <a:ext cx="581553" cy="2557323"/>
          </a:xfrm>
          <a:prstGeom prst="bentConnector3">
            <a:avLst>
              <a:gd name="adj1" fmla="val 50000"/>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39" name="Szövegdoboz 238">
            <a:extLst>
              <a:ext uri="{FF2B5EF4-FFF2-40B4-BE49-F238E27FC236}">
                <a16:creationId xmlns:a16="http://schemas.microsoft.com/office/drawing/2014/main" id="{C292D644-6DD8-44A5-A70A-5FAE35693591}"/>
              </a:ext>
            </a:extLst>
          </p:cNvPr>
          <p:cNvSpPr txBox="1"/>
          <p:nvPr/>
        </p:nvSpPr>
        <p:spPr>
          <a:xfrm>
            <a:off x="4390517" y="5280749"/>
            <a:ext cx="231154" cy="338554"/>
          </a:xfrm>
          <a:prstGeom prst="rect">
            <a:avLst/>
          </a:prstGeom>
          <a:noFill/>
        </p:spPr>
        <p:txBody>
          <a:bodyPr wrap="none" rtlCol="0">
            <a:spAutoFit/>
          </a:bodyPr>
          <a:lstStyle/>
          <a:p>
            <a:r>
              <a:rPr lang="hu-HU" sz="1600" dirty="0"/>
              <a:t> </a:t>
            </a:r>
          </a:p>
        </p:txBody>
      </p:sp>
      <p:cxnSp>
        <p:nvCxnSpPr>
          <p:cNvPr id="240" name="Összekötő: szögletes 239">
            <a:extLst>
              <a:ext uri="{FF2B5EF4-FFF2-40B4-BE49-F238E27FC236}">
                <a16:creationId xmlns:a16="http://schemas.microsoft.com/office/drawing/2014/main" id="{781B8C7D-E86B-458B-AB47-B7024DCFA8D3}"/>
              </a:ext>
            </a:extLst>
          </p:cNvPr>
          <p:cNvCxnSpPr>
            <a:cxnSpLocks/>
            <a:stCxn id="326" idx="3"/>
            <a:endCxn id="244" idx="0"/>
          </p:cNvCxnSpPr>
          <p:nvPr/>
        </p:nvCxnSpPr>
        <p:spPr>
          <a:xfrm>
            <a:off x="3670176" y="1806183"/>
            <a:ext cx="2155690" cy="866115"/>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2" name="Háromszög 241">
            <a:extLst>
              <a:ext uri="{FF2B5EF4-FFF2-40B4-BE49-F238E27FC236}">
                <a16:creationId xmlns:a16="http://schemas.microsoft.com/office/drawing/2014/main" id="{E389C851-BBA9-4F4F-A266-C8285DDCB5D3}"/>
              </a:ext>
            </a:extLst>
          </p:cNvPr>
          <p:cNvSpPr/>
          <p:nvPr/>
        </p:nvSpPr>
        <p:spPr>
          <a:xfrm rot="16200000">
            <a:off x="4429353" y="1879126"/>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3" name="Szövegdoboz 242">
            <a:extLst>
              <a:ext uri="{FF2B5EF4-FFF2-40B4-BE49-F238E27FC236}">
                <a16:creationId xmlns:a16="http://schemas.microsoft.com/office/drawing/2014/main" id="{5D475B16-432C-4B35-AAC8-E590AD2FF8DC}"/>
              </a:ext>
            </a:extLst>
          </p:cNvPr>
          <p:cNvSpPr txBox="1"/>
          <p:nvPr/>
        </p:nvSpPr>
        <p:spPr>
          <a:xfrm>
            <a:off x="4484953" y="1744687"/>
            <a:ext cx="669431" cy="338554"/>
          </a:xfrm>
          <a:prstGeom prst="rect">
            <a:avLst/>
          </a:prstGeom>
          <a:noFill/>
        </p:spPr>
        <p:txBody>
          <a:bodyPr wrap="square" rtlCol="0">
            <a:spAutoFit/>
          </a:bodyPr>
          <a:lstStyle/>
          <a:p>
            <a:r>
              <a:rPr lang="hu-HU" sz="1600" dirty="0"/>
              <a:t>belép</a:t>
            </a:r>
          </a:p>
        </p:txBody>
      </p:sp>
      <p:sp>
        <p:nvSpPr>
          <p:cNvPr id="244" name="Ellipszis 243">
            <a:extLst>
              <a:ext uri="{FF2B5EF4-FFF2-40B4-BE49-F238E27FC236}">
                <a16:creationId xmlns:a16="http://schemas.microsoft.com/office/drawing/2014/main" id="{B09362A7-A975-498D-BB0F-161890E225E7}"/>
              </a:ext>
            </a:extLst>
          </p:cNvPr>
          <p:cNvSpPr/>
          <p:nvPr/>
        </p:nvSpPr>
        <p:spPr>
          <a:xfrm>
            <a:off x="5793232" y="2672298"/>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245" name="Szövegdoboz 244">
            <a:extLst>
              <a:ext uri="{FF2B5EF4-FFF2-40B4-BE49-F238E27FC236}">
                <a16:creationId xmlns:a16="http://schemas.microsoft.com/office/drawing/2014/main" id="{8E92CBD4-48DE-44F4-AAFD-3FDC4B31CC7F}"/>
              </a:ext>
            </a:extLst>
          </p:cNvPr>
          <p:cNvSpPr txBox="1"/>
          <p:nvPr/>
        </p:nvSpPr>
        <p:spPr>
          <a:xfrm>
            <a:off x="5912339" y="2438793"/>
            <a:ext cx="794706" cy="338554"/>
          </a:xfrm>
          <a:prstGeom prst="rect">
            <a:avLst/>
          </a:prstGeom>
          <a:noFill/>
        </p:spPr>
        <p:txBody>
          <a:bodyPr wrap="none" rtlCol="0">
            <a:spAutoFit/>
          </a:bodyPr>
          <a:lstStyle/>
          <a:p>
            <a:pPr algn="ctr"/>
            <a:r>
              <a:rPr lang="hu-HU" sz="1600" dirty="0"/>
              <a:t>+ tagok</a:t>
            </a:r>
          </a:p>
        </p:txBody>
      </p:sp>
      <p:cxnSp>
        <p:nvCxnSpPr>
          <p:cNvPr id="246" name="Egyenes összekötő nyíllal 245">
            <a:extLst>
              <a:ext uri="{FF2B5EF4-FFF2-40B4-BE49-F238E27FC236}">
                <a16:creationId xmlns:a16="http://schemas.microsoft.com/office/drawing/2014/main" id="{F7075825-62AB-4AE5-9CFB-5BE57CE61831}"/>
              </a:ext>
            </a:extLst>
          </p:cNvPr>
          <p:cNvCxnSpPr>
            <a:cxnSpLocks/>
          </p:cNvCxnSpPr>
          <p:nvPr/>
        </p:nvCxnSpPr>
        <p:spPr>
          <a:xfrm>
            <a:off x="4299595" y="1806183"/>
            <a:ext cx="0" cy="1428208"/>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7" name="Szövegdoboz 246">
            <a:extLst>
              <a:ext uri="{FF2B5EF4-FFF2-40B4-BE49-F238E27FC236}">
                <a16:creationId xmlns:a16="http://schemas.microsoft.com/office/drawing/2014/main" id="{ECC1EA40-4B08-453A-9CEB-6F875DD7A27A}"/>
              </a:ext>
            </a:extLst>
          </p:cNvPr>
          <p:cNvSpPr txBox="1"/>
          <p:nvPr/>
        </p:nvSpPr>
        <p:spPr>
          <a:xfrm>
            <a:off x="4274313" y="2376806"/>
            <a:ext cx="857415" cy="338554"/>
          </a:xfrm>
          <a:prstGeom prst="rect">
            <a:avLst/>
          </a:prstGeom>
          <a:noFill/>
        </p:spPr>
        <p:txBody>
          <a:bodyPr wrap="none" rtlCol="0">
            <a:spAutoFit/>
          </a:bodyPr>
          <a:lstStyle/>
          <a:p>
            <a:pPr algn="ctr"/>
            <a:r>
              <a:rPr lang="hu-HU" sz="1600" dirty="0"/>
              <a:t>{</a:t>
            </a:r>
            <a:r>
              <a:rPr lang="hu-HU" sz="1600" dirty="0" err="1"/>
              <a:t>subset</a:t>
            </a:r>
            <a:r>
              <a:rPr lang="hu-HU" sz="1600" dirty="0"/>
              <a:t>}</a:t>
            </a:r>
          </a:p>
        </p:txBody>
      </p:sp>
      <p:sp>
        <p:nvSpPr>
          <p:cNvPr id="248" name="Szövegdoboz 247">
            <a:extLst>
              <a:ext uri="{FF2B5EF4-FFF2-40B4-BE49-F238E27FC236}">
                <a16:creationId xmlns:a16="http://schemas.microsoft.com/office/drawing/2014/main" id="{78327A71-25C3-42BF-8D0F-711439B1D4EA}"/>
              </a:ext>
            </a:extLst>
          </p:cNvPr>
          <p:cNvSpPr txBox="1"/>
          <p:nvPr/>
        </p:nvSpPr>
        <p:spPr>
          <a:xfrm>
            <a:off x="4831445" y="3441169"/>
            <a:ext cx="891591" cy="338554"/>
          </a:xfrm>
          <a:prstGeom prst="rect">
            <a:avLst/>
          </a:prstGeom>
          <a:noFill/>
        </p:spPr>
        <p:txBody>
          <a:bodyPr wrap="none" rtlCol="0">
            <a:spAutoFit/>
          </a:bodyPr>
          <a:lstStyle/>
          <a:p>
            <a:pPr algn="ctr"/>
            <a:r>
              <a:rPr lang="hu-HU" sz="1600" dirty="0"/>
              <a:t>{</a:t>
            </a:r>
            <a:r>
              <a:rPr lang="hu-HU" sz="1600" dirty="0" err="1"/>
              <a:t>unique</a:t>
            </a:r>
            <a:r>
              <a:rPr lang="hu-HU" sz="1600" dirty="0"/>
              <a:t>}</a:t>
            </a:r>
          </a:p>
        </p:txBody>
      </p:sp>
      <p:sp>
        <p:nvSpPr>
          <p:cNvPr id="249" name="Szövegdoboz 248">
            <a:extLst>
              <a:ext uri="{FF2B5EF4-FFF2-40B4-BE49-F238E27FC236}">
                <a16:creationId xmlns:a16="http://schemas.microsoft.com/office/drawing/2014/main" id="{C43F7280-D705-4F55-988E-14B32B133243}"/>
              </a:ext>
            </a:extLst>
          </p:cNvPr>
          <p:cNvSpPr txBox="1"/>
          <p:nvPr/>
        </p:nvSpPr>
        <p:spPr>
          <a:xfrm>
            <a:off x="6560755" y="2420482"/>
            <a:ext cx="891591" cy="338554"/>
          </a:xfrm>
          <a:prstGeom prst="rect">
            <a:avLst/>
          </a:prstGeom>
          <a:noFill/>
        </p:spPr>
        <p:txBody>
          <a:bodyPr wrap="none" rtlCol="0">
            <a:spAutoFit/>
          </a:bodyPr>
          <a:lstStyle/>
          <a:p>
            <a:pPr algn="ctr"/>
            <a:r>
              <a:rPr lang="hu-HU" sz="1600" dirty="0"/>
              <a:t>{</a:t>
            </a:r>
            <a:r>
              <a:rPr lang="hu-HU" sz="1600" dirty="0" err="1"/>
              <a:t>unique</a:t>
            </a:r>
            <a:r>
              <a:rPr lang="hu-HU" sz="1600" dirty="0"/>
              <a:t>}</a:t>
            </a:r>
          </a:p>
        </p:txBody>
      </p:sp>
      <p:sp>
        <p:nvSpPr>
          <p:cNvPr id="250" name="Szövegdoboz 249">
            <a:extLst>
              <a:ext uri="{FF2B5EF4-FFF2-40B4-BE49-F238E27FC236}">
                <a16:creationId xmlns:a16="http://schemas.microsoft.com/office/drawing/2014/main" id="{9702A2AD-CA74-4890-8D9A-2373D7E96866}"/>
              </a:ext>
            </a:extLst>
          </p:cNvPr>
          <p:cNvSpPr txBox="1"/>
          <p:nvPr/>
        </p:nvSpPr>
        <p:spPr>
          <a:xfrm>
            <a:off x="2319287" y="2081205"/>
            <a:ext cx="690446" cy="338554"/>
          </a:xfrm>
          <a:prstGeom prst="rect">
            <a:avLst/>
          </a:prstGeom>
          <a:noFill/>
        </p:spPr>
        <p:txBody>
          <a:bodyPr wrap="none" rtlCol="0">
            <a:spAutoFit/>
          </a:bodyPr>
          <a:lstStyle/>
          <a:p>
            <a:pPr algn="ctr"/>
            <a:r>
              <a:rPr lang="hu-HU" sz="1600" dirty="0"/>
              <a:t>+ </a:t>
            </a:r>
            <a:r>
              <a:rPr lang="hu-HU" sz="1600" dirty="0" err="1"/>
              <a:t>szöv</a:t>
            </a:r>
            <a:endParaRPr lang="hu-HU" sz="1600" dirty="0"/>
          </a:p>
        </p:txBody>
      </p:sp>
      <p:sp>
        <p:nvSpPr>
          <p:cNvPr id="253" name="Szövegdoboz 252">
            <a:extLst>
              <a:ext uri="{FF2B5EF4-FFF2-40B4-BE49-F238E27FC236}">
                <a16:creationId xmlns:a16="http://schemas.microsoft.com/office/drawing/2014/main" id="{2DED9F6D-AEF4-4CBC-BD36-1B9F1BA25B9E}"/>
              </a:ext>
            </a:extLst>
          </p:cNvPr>
          <p:cNvSpPr txBox="1"/>
          <p:nvPr/>
        </p:nvSpPr>
        <p:spPr>
          <a:xfrm>
            <a:off x="4197696" y="5035443"/>
            <a:ext cx="287258" cy="338554"/>
          </a:xfrm>
          <a:prstGeom prst="rect">
            <a:avLst/>
          </a:prstGeom>
          <a:noFill/>
        </p:spPr>
        <p:txBody>
          <a:bodyPr wrap="none" rtlCol="0">
            <a:spAutoFit/>
          </a:bodyPr>
          <a:lstStyle/>
          <a:p>
            <a:pPr algn="ctr"/>
            <a:r>
              <a:rPr lang="hu-HU" sz="1600" dirty="0"/>
              <a:t>*</a:t>
            </a:r>
          </a:p>
        </p:txBody>
      </p:sp>
      <p:sp>
        <p:nvSpPr>
          <p:cNvPr id="254" name="Szövegdoboz 253">
            <a:extLst>
              <a:ext uri="{FF2B5EF4-FFF2-40B4-BE49-F238E27FC236}">
                <a16:creationId xmlns:a16="http://schemas.microsoft.com/office/drawing/2014/main" id="{7B972544-5995-4B7A-82A5-BAC503533C53}"/>
              </a:ext>
            </a:extLst>
          </p:cNvPr>
          <p:cNvSpPr txBox="1"/>
          <p:nvPr/>
        </p:nvSpPr>
        <p:spPr>
          <a:xfrm>
            <a:off x="6767041" y="5186291"/>
            <a:ext cx="287258" cy="338554"/>
          </a:xfrm>
          <a:prstGeom prst="rect">
            <a:avLst/>
          </a:prstGeom>
          <a:noFill/>
        </p:spPr>
        <p:txBody>
          <a:bodyPr wrap="none" rtlCol="0">
            <a:spAutoFit/>
          </a:bodyPr>
          <a:lstStyle/>
          <a:p>
            <a:pPr algn="ctr"/>
            <a:r>
              <a:rPr lang="hu-HU" sz="1600" dirty="0"/>
              <a:t>*</a:t>
            </a:r>
          </a:p>
        </p:txBody>
      </p:sp>
      <p:sp>
        <p:nvSpPr>
          <p:cNvPr id="287" name="Szövegdoboz 286">
            <a:extLst>
              <a:ext uri="{FF2B5EF4-FFF2-40B4-BE49-F238E27FC236}">
                <a16:creationId xmlns:a16="http://schemas.microsoft.com/office/drawing/2014/main" id="{E6898290-61E1-4B90-9033-2CF4874F4377}"/>
              </a:ext>
            </a:extLst>
          </p:cNvPr>
          <p:cNvSpPr txBox="1"/>
          <p:nvPr/>
        </p:nvSpPr>
        <p:spPr>
          <a:xfrm>
            <a:off x="1935576" y="2524814"/>
            <a:ext cx="287258" cy="338554"/>
          </a:xfrm>
          <a:prstGeom prst="rect">
            <a:avLst/>
          </a:prstGeom>
          <a:noFill/>
        </p:spPr>
        <p:txBody>
          <a:bodyPr wrap="none" rtlCol="0">
            <a:spAutoFit/>
          </a:bodyPr>
          <a:lstStyle/>
          <a:p>
            <a:pPr algn="ctr"/>
            <a:r>
              <a:rPr lang="hu-HU" sz="1600" dirty="0"/>
              <a:t>*</a:t>
            </a:r>
          </a:p>
        </p:txBody>
      </p:sp>
      <p:sp>
        <p:nvSpPr>
          <p:cNvPr id="296" name="Szövegdoboz 295">
            <a:extLst>
              <a:ext uri="{FF2B5EF4-FFF2-40B4-BE49-F238E27FC236}">
                <a16:creationId xmlns:a16="http://schemas.microsoft.com/office/drawing/2014/main" id="{E94C1B84-3BAA-4CDC-89BE-83748C0C0779}"/>
              </a:ext>
            </a:extLst>
          </p:cNvPr>
          <p:cNvSpPr txBox="1"/>
          <p:nvPr/>
        </p:nvSpPr>
        <p:spPr>
          <a:xfrm>
            <a:off x="3643055" y="2940714"/>
            <a:ext cx="287258" cy="338554"/>
          </a:xfrm>
          <a:prstGeom prst="rect">
            <a:avLst/>
          </a:prstGeom>
          <a:noFill/>
        </p:spPr>
        <p:txBody>
          <a:bodyPr wrap="none" rtlCol="0">
            <a:spAutoFit/>
          </a:bodyPr>
          <a:lstStyle/>
          <a:p>
            <a:pPr algn="ctr"/>
            <a:r>
              <a:rPr lang="hu-HU" sz="1600" dirty="0"/>
              <a:t>*</a:t>
            </a:r>
          </a:p>
        </p:txBody>
      </p:sp>
      <p:sp>
        <p:nvSpPr>
          <p:cNvPr id="299" name="Szövegdoboz 298">
            <a:extLst>
              <a:ext uri="{FF2B5EF4-FFF2-40B4-BE49-F238E27FC236}">
                <a16:creationId xmlns:a16="http://schemas.microsoft.com/office/drawing/2014/main" id="{49323636-A564-4772-B0BD-79CCABF47A85}"/>
              </a:ext>
            </a:extLst>
          </p:cNvPr>
          <p:cNvSpPr txBox="1"/>
          <p:nvPr/>
        </p:nvSpPr>
        <p:spPr>
          <a:xfrm>
            <a:off x="5521375" y="2495747"/>
            <a:ext cx="287258" cy="338554"/>
          </a:xfrm>
          <a:prstGeom prst="rect">
            <a:avLst/>
          </a:prstGeom>
          <a:noFill/>
        </p:spPr>
        <p:txBody>
          <a:bodyPr wrap="none" rtlCol="0">
            <a:spAutoFit/>
          </a:bodyPr>
          <a:lstStyle/>
          <a:p>
            <a:pPr algn="ctr"/>
            <a:r>
              <a:rPr lang="hu-HU" sz="1600" dirty="0"/>
              <a:t>*</a:t>
            </a:r>
          </a:p>
        </p:txBody>
      </p:sp>
      <p:cxnSp>
        <p:nvCxnSpPr>
          <p:cNvPr id="300" name="Összekötő: szögletes 299">
            <a:extLst>
              <a:ext uri="{FF2B5EF4-FFF2-40B4-BE49-F238E27FC236}">
                <a16:creationId xmlns:a16="http://schemas.microsoft.com/office/drawing/2014/main" id="{E17B91ED-7210-469D-8922-C34D6BEA795E}"/>
              </a:ext>
            </a:extLst>
          </p:cNvPr>
          <p:cNvCxnSpPr>
            <a:cxnSpLocks/>
            <a:stCxn id="135" idx="6"/>
            <a:endCxn id="136" idx="2"/>
          </p:cNvCxnSpPr>
          <p:nvPr/>
        </p:nvCxnSpPr>
        <p:spPr>
          <a:xfrm flipV="1">
            <a:off x="6844047" y="4090194"/>
            <a:ext cx="348311" cy="1398204"/>
          </a:xfrm>
          <a:prstGeom prst="bentConnector2">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5" name="Szövegdoboz 304">
            <a:extLst>
              <a:ext uri="{FF2B5EF4-FFF2-40B4-BE49-F238E27FC236}">
                <a16:creationId xmlns:a16="http://schemas.microsoft.com/office/drawing/2014/main" id="{E8152AF1-5E03-41AD-B53F-06FFBBD8D49A}"/>
              </a:ext>
            </a:extLst>
          </p:cNvPr>
          <p:cNvSpPr txBox="1"/>
          <p:nvPr/>
        </p:nvSpPr>
        <p:spPr>
          <a:xfrm>
            <a:off x="5377746" y="2940714"/>
            <a:ext cx="287258" cy="338554"/>
          </a:xfrm>
          <a:prstGeom prst="rect">
            <a:avLst/>
          </a:prstGeom>
          <a:noFill/>
        </p:spPr>
        <p:txBody>
          <a:bodyPr wrap="none" rtlCol="0">
            <a:spAutoFit/>
          </a:bodyPr>
          <a:lstStyle/>
          <a:p>
            <a:pPr algn="ctr"/>
            <a:r>
              <a:rPr lang="hu-HU" sz="1600" dirty="0"/>
              <a:t>*</a:t>
            </a:r>
          </a:p>
        </p:txBody>
      </p:sp>
      <p:sp>
        <p:nvSpPr>
          <p:cNvPr id="90" name="Téglalap: szamárfül 89">
            <a:extLst>
              <a:ext uri="{FF2B5EF4-FFF2-40B4-BE49-F238E27FC236}">
                <a16:creationId xmlns:a16="http://schemas.microsoft.com/office/drawing/2014/main" id="{23611BE4-0204-4589-A695-1C6B2E8CC565}"/>
              </a:ext>
            </a:extLst>
          </p:cNvPr>
          <p:cNvSpPr/>
          <p:nvPr/>
        </p:nvSpPr>
        <p:spPr>
          <a:xfrm rot="16200000">
            <a:off x="5560364" y="-115849"/>
            <a:ext cx="338554" cy="3230460"/>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685811"/>
            <a:r>
              <a:rPr lang="hu-HU" sz="1600" dirty="0" err="1">
                <a:solidFill>
                  <a:schemeClr val="tx1"/>
                </a:solidFill>
                <a:latin typeface="Calibri" panose="020F0502020204030204" pitchFamily="34" charset="0"/>
                <a:ea typeface="Cambria Math" panose="02040503050406030204" pitchFamily="18" charset="0"/>
                <a:cs typeface="Calibri" panose="020F0502020204030204" pitchFamily="34" charset="0"/>
              </a:rPr>
              <a:t>versenyek.Insert</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a:t>
            </a:r>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new</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 Verseny(he) </a:t>
            </a:r>
          </a:p>
        </p:txBody>
      </p:sp>
      <p:sp>
        <p:nvSpPr>
          <p:cNvPr id="326" name="Szövegdoboz 325">
            <a:extLst>
              <a:ext uri="{FF2B5EF4-FFF2-40B4-BE49-F238E27FC236}">
                <a16:creationId xmlns:a16="http://schemas.microsoft.com/office/drawing/2014/main" id="{061BB2A8-08C5-4A7D-ADEA-006F56B43B19}"/>
              </a:ext>
            </a:extLst>
          </p:cNvPr>
          <p:cNvSpPr txBox="1"/>
          <p:nvPr/>
        </p:nvSpPr>
        <p:spPr>
          <a:xfrm>
            <a:off x="3432610" y="1621517"/>
            <a:ext cx="237566" cy="369332"/>
          </a:xfrm>
          <a:prstGeom prst="rect">
            <a:avLst/>
          </a:prstGeom>
          <a:noFill/>
        </p:spPr>
        <p:txBody>
          <a:bodyPr wrap="none" rtlCol="0">
            <a:spAutoFit/>
          </a:bodyPr>
          <a:lstStyle/>
          <a:p>
            <a:r>
              <a:rPr lang="hu-HU" dirty="0"/>
              <a:t> </a:t>
            </a:r>
          </a:p>
        </p:txBody>
      </p:sp>
      <p:sp>
        <p:nvSpPr>
          <p:cNvPr id="107" name="Téglalap: szamárfül 106">
            <a:extLst>
              <a:ext uri="{FF2B5EF4-FFF2-40B4-BE49-F238E27FC236}">
                <a16:creationId xmlns:a16="http://schemas.microsoft.com/office/drawing/2014/main" id="{DA2D6152-E9D7-480F-9314-8284AB41D2FF}"/>
              </a:ext>
            </a:extLst>
          </p:cNvPr>
          <p:cNvSpPr/>
          <p:nvPr/>
        </p:nvSpPr>
        <p:spPr>
          <a:xfrm rot="16200000">
            <a:off x="5200956" y="2130999"/>
            <a:ext cx="768748" cy="4067112"/>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685811"/>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if</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dirty="0" err="1">
                <a:solidFill>
                  <a:schemeClr val="tx1"/>
                </a:solidFill>
                <a:latin typeface="Calibri" panose="020F0502020204030204" pitchFamily="34" charset="0"/>
                <a:ea typeface="Cambria Math" panose="02040503050406030204" pitchFamily="18" charset="0"/>
                <a:cs typeface="Calibri" panose="020F0502020204030204" pitchFamily="34" charset="0"/>
              </a:rPr>
              <a:t>szöv.tagok.In</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a:t>
            </a:r>
            <a:r>
              <a:rPr lang="hu-HU" sz="1600" dirty="0" err="1">
                <a:solidFill>
                  <a:schemeClr val="tx1"/>
                </a:solidFill>
                <a:latin typeface="Calibri" panose="020F0502020204030204" pitchFamily="34" charset="0"/>
                <a:ea typeface="Cambria Math" panose="02040503050406030204" pitchFamily="18" charset="0"/>
                <a:cs typeface="Calibri" panose="020F0502020204030204" pitchFamily="34" charset="0"/>
              </a:rPr>
              <a:t>ho</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b="1" dirty="0">
                <a:solidFill>
                  <a:schemeClr val="tx1"/>
                </a:solidFill>
                <a:latin typeface="Calibri" panose="020F0502020204030204" pitchFamily="34" charset="0"/>
                <a:ea typeface="Cambria Math" panose="02040503050406030204" pitchFamily="18" charset="0"/>
                <a:cs typeface="Calibri" panose="020F0502020204030204" pitchFamily="34" charset="0"/>
              </a:rPr>
              <a:t>and</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not</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dirty="0" err="1">
                <a:solidFill>
                  <a:schemeClr val="tx1"/>
                </a:solidFill>
                <a:latin typeface="Calibri" panose="020F0502020204030204" pitchFamily="34" charset="0"/>
                <a:ea typeface="Cambria Math" panose="02040503050406030204" pitchFamily="18" charset="0"/>
                <a:cs typeface="Calibri" panose="020F0502020204030204" pitchFamily="34" charset="0"/>
              </a:rPr>
              <a:t>horgászok.In</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a:t>
            </a:r>
            <a:r>
              <a:rPr lang="hu-HU" sz="1600" dirty="0" err="1">
                <a:solidFill>
                  <a:schemeClr val="tx1"/>
                </a:solidFill>
                <a:latin typeface="Calibri" panose="020F0502020204030204" pitchFamily="34" charset="0"/>
                <a:ea typeface="Cambria Math" panose="02040503050406030204" pitchFamily="18" charset="0"/>
                <a:cs typeface="Calibri" panose="020F0502020204030204" pitchFamily="34" charset="0"/>
              </a:rPr>
              <a:t>ho</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then</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dirty="0" err="1">
                <a:solidFill>
                  <a:schemeClr val="tx1"/>
                </a:solidFill>
                <a:latin typeface="Calibri" panose="020F0502020204030204" pitchFamily="34" charset="0"/>
                <a:ea typeface="Cambria Math" panose="02040503050406030204" pitchFamily="18" charset="0"/>
                <a:cs typeface="Calibri" panose="020F0502020204030204" pitchFamily="34" charset="0"/>
              </a:rPr>
              <a:t>horgászok.Insert</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a:t>
            </a:r>
            <a:r>
              <a:rPr lang="hu-HU" sz="1600" dirty="0" err="1">
                <a:solidFill>
                  <a:schemeClr val="tx1"/>
                </a:solidFill>
                <a:latin typeface="Calibri" panose="020F0502020204030204" pitchFamily="34" charset="0"/>
                <a:ea typeface="Cambria Math" panose="02040503050406030204" pitchFamily="18" charset="0"/>
                <a:cs typeface="Calibri" panose="020F0502020204030204" pitchFamily="34" charset="0"/>
              </a:rPr>
              <a:t>ho</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a:t>
            </a:r>
          </a:p>
          <a:p>
            <a:pPr defTabSz="685811"/>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else</a:t>
            </a:r>
            <a:r>
              <a:rPr lang="hu-HU" sz="1600" b="1"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error</a:t>
            </a:r>
            <a:r>
              <a:rPr lang="hu-HU" sz="1600" b="1"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endif</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p>
        </p:txBody>
      </p:sp>
      <p:sp>
        <p:nvSpPr>
          <p:cNvPr id="119" name="Téglalap: szamárfül 118">
            <a:extLst>
              <a:ext uri="{FF2B5EF4-FFF2-40B4-BE49-F238E27FC236}">
                <a16:creationId xmlns:a16="http://schemas.microsoft.com/office/drawing/2014/main" id="{EC34D947-778E-42BC-A5F8-9FCD40F773F3}"/>
              </a:ext>
            </a:extLst>
          </p:cNvPr>
          <p:cNvSpPr/>
          <p:nvPr/>
        </p:nvSpPr>
        <p:spPr>
          <a:xfrm rot="16200000">
            <a:off x="5635585" y="-812414"/>
            <a:ext cx="553507" cy="3581811"/>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685811"/>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if</a:t>
            </a:r>
            <a:r>
              <a:rPr lang="hu-HU" sz="1600" b="1"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not</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dirty="0" err="1">
                <a:solidFill>
                  <a:schemeClr val="tx1"/>
                </a:solidFill>
                <a:latin typeface="Calibri" panose="020F0502020204030204" pitchFamily="34" charset="0"/>
                <a:ea typeface="Cambria Math" panose="02040503050406030204" pitchFamily="18" charset="0"/>
                <a:cs typeface="Calibri" panose="020F0502020204030204" pitchFamily="34" charset="0"/>
              </a:rPr>
              <a:t>tagok.In</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a:t>
            </a:r>
            <a:r>
              <a:rPr lang="hu-HU" sz="1600" dirty="0" err="1">
                <a:solidFill>
                  <a:schemeClr val="tx1"/>
                </a:solidFill>
                <a:latin typeface="Calibri" panose="020F0502020204030204" pitchFamily="34" charset="0"/>
                <a:ea typeface="Cambria Math" panose="02040503050406030204" pitchFamily="18" charset="0"/>
                <a:cs typeface="Calibri" panose="020F0502020204030204" pitchFamily="34" charset="0"/>
              </a:rPr>
              <a:t>ho</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then</a:t>
            </a:r>
            <a:r>
              <a:rPr lang="hu-HU" sz="1600" b="1"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dirty="0" err="1">
                <a:solidFill>
                  <a:schemeClr val="tx1"/>
                </a:solidFill>
                <a:latin typeface="Calibri" panose="020F0502020204030204" pitchFamily="34" charset="0"/>
                <a:ea typeface="Cambria Math" panose="02040503050406030204" pitchFamily="18" charset="0"/>
                <a:cs typeface="Calibri" panose="020F0502020204030204" pitchFamily="34" charset="0"/>
              </a:rPr>
              <a:t>tagok.Insert</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a:t>
            </a:r>
            <a:r>
              <a:rPr lang="hu-HU" sz="1600" dirty="0" err="1">
                <a:solidFill>
                  <a:schemeClr val="tx1"/>
                </a:solidFill>
                <a:latin typeface="Calibri" panose="020F0502020204030204" pitchFamily="34" charset="0"/>
                <a:ea typeface="Cambria Math" panose="02040503050406030204" pitchFamily="18" charset="0"/>
                <a:cs typeface="Calibri" panose="020F0502020204030204" pitchFamily="34" charset="0"/>
              </a:rPr>
              <a:t>ho</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a:t>
            </a:r>
          </a:p>
          <a:p>
            <a:pPr defTabSz="685811"/>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else</a:t>
            </a:r>
            <a:r>
              <a:rPr lang="hu-HU" sz="1600" b="1"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error</a:t>
            </a:r>
            <a:r>
              <a:rPr lang="hu-HU" sz="1600" b="1"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endif</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p>
        </p:txBody>
      </p:sp>
      <p:sp>
        <p:nvSpPr>
          <p:cNvPr id="120" name="Ellipszis 119">
            <a:extLst>
              <a:ext uri="{FF2B5EF4-FFF2-40B4-BE49-F238E27FC236}">
                <a16:creationId xmlns:a16="http://schemas.microsoft.com/office/drawing/2014/main" id="{95E466E7-8E51-44EB-8C6D-7616F846BDE1}"/>
              </a:ext>
            </a:extLst>
          </p:cNvPr>
          <p:cNvSpPr/>
          <p:nvPr/>
        </p:nvSpPr>
        <p:spPr>
          <a:xfrm>
            <a:off x="3531388" y="1647944"/>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21" name="Egyenes összekötő 120">
            <a:extLst>
              <a:ext uri="{FF2B5EF4-FFF2-40B4-BE49-F238E27FC236}">
                <a16:creationId xmlns:a16="http://schemas.microsoft.com/office/drawing/2014/main" id="{72C1AF21-DAE9-4D61-9600-DDEAA38F7E7A}"/>
              </a:ext>
            </a:extLst>
          </p:cNvPr>
          <p:cNvCxnSpPr>
            <a:cxnSpLocks/>
            <a:stCxn id="120" idx="6"/>
            <a:endCxn id="90" idx="0"/>
          </p:cNvCxnSpPr>
          <p:nvPr/>
        </p:nvCxnSpPr>
        <p:spPr>
          <a:xfrm flipV="1">
            <a:off x="3596655" y="1499381"/>
            <a:ext cx="517756" cy="17968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8" name="Téglalap: szamárfül 157">
            <a:extLst>
              <a:ext uri="{FF2B5EF4-FFF2-40B4-BE49-F238E27FC236}">
                <a16:creationId xmlns:a16="http://schemas.microsoft.com/office/drawing/2014/main" id="{C9CB19E5-934F-4A89-8CC6-6336AEF39DFB}"/>
              </a:ext>
            </a:extLst>
          </p:cNvPr>
          <p:cNvSpPr/>
          <p:nvPr/>
        </p:nvSpPr>
        <p:spPr>
          <a:xfrm rot="16200000">
            <a:off x="7122523" y="758146"/>
            <a:ext cx="444696" cy="2865062"/>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685811"/>
            <a:r>
              <a:rPr lang="hu-HU" sz="1600" dirty="0" err="1">
                <a:solidFill>
                  <a:schemeClr val="tx1"/>
                </a:solidFill>
                <a:latin typeface="Calibri" panose="020F0502020204030204" pitchFamily="34" charset="0"/>
                <a:ea typeface="Cambria Math" panose="02040503050406030204" pitchFamily="18" charset="0"/>
                <a:cs typeface="Calibri" panose="020F0502020204030204" pitchFamily="34" charset="0"/>
              </a:rPr>
              <a:t>fogások.Insert</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a:t>
            </a:r>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new</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 Fogás(f, t, v))</a:t>
            </a:r>
          </a:p>
        </p:txBody>
      </p:sp>
      <p:sp>
        <p:nvSpPr>
          <p:cNvPr id="76" name="Téglalap 75">
            <a:extLst>
              <a:ext uri="{FF2B5EF4-FFF2-40B4-BE49-F238E27FC236}">
                <a16:creationId xmlns:a16="http://schemas.microsoft.com/office/drawing/2014/main" id="{AD87263F-938C-4575-A213-C105CEF26997}"/>
              </a:ext>
            </a:extLst>
          </p:cNvPr>
          <p:cNvSpPr/>
          <p:nvPr/>
        </p:nvSpPr>
        <p:spPr>
          <a:xfrm>
            <a:off x="3764550" y="5045162"/>
            <a:ext cx="2991245" cy="1127335"/>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Fogás</a:t>
            </a:r>
          </a:p>
          <a:p>
            <a:r>
              <a:rPr lang="hu-HU" sz="1600" dirty="0">
                <a:solidFill>
                  <a:schemeClr val="tx1"/>
                </a:solidFill>
              </a:rPr>
              <a:t>+ </a:t>
            </a:r>
            <a:r>
              <a:rPr lang="hu-HU" sz="1600" dirty="0">
                <a:solidFill>
                  <a:schemeClr val="tx1"/>
                </a:solidFill>
                <a:latin typeface="Calibri" panose="020F0502020204030204" pitchFamily="34" charset="0"/>
                <a:ea typeface="Times New Roman" panose="02020603050405020304" pitchFamily="18" charset="0"/>
              </a:rPr>
              <a:t>tömeg</a:t>
            </a:r>
            <a:r>
              <a:rPr lang="hu-HU" sz="1600" dirty="0">
                <a:solidFill>
                  <a:schemeClr val="tx1"/>
                </a:solidFill>
              </a:rPr>
              <a:t> : </a:t>
            </a:r>
            <a:r>
              <a:rPr lang="hu-HU" sz="1600" dirty="0" err="1">
                <a:solidFill>
                  <a:schemeClr val="tx1"/>
                </a:solidFill>
              </a:rPr>
              <a:t>real</a:t>
            </a:r>
            <a:endParaRPr lang="hu-HU" sz="1600" dirty="0">
              <a:solidFill>
                <a:schemeClr val="tx1"/>
              </a:solidFill>
            </a:endParaRPr>
          </a:p>
          <a:p>
            <a:r>
              <a:rPr lang="hu-HU" sz="1600" dirty="0">
                <a:solidFill>
                  <a:schemeClr val="tx1"/>
                </a:solidFill>
              </a:rPr>
              <a:t>+ Fogás(</a:t>
            </a:r>
            <a:r>
              <a:rPr lang="hu-HU" sz="1600" dirty="0" err="1">
                <a:solidFill>
                  <a:schemeClr val="tx1"/>
                </a:solidFill>
              </a:rPr>
              <a:t>f:Halfaj</a:t>
            </a:r>
            <a:r>
              <a:rPr lang="hu-HU" sz="1600" dirty="0">
                <a:solidFill>
                  <a:schemeClr val="tx1"/>
                </a:solidFill>
              </a:rPr>
              <a:t>, t:real, v:Verseny)</a:t>
            </a:r>
          </a:p>
        </p:txBody>
      </p:sp>
      <p:sp>
        <p:nvSpPr>
          <p:cNvPr id="77" name="Téglalap 76">
            <a:extLst>
              <a:ext uri="{FF2B5EF4-FFF2-40B4-BE49-F238E27FC236}">
                <a16:creationId xmlns:a16="http://schemas.microsoft.com/office/drawing/2014/main" id="{980B6C60-A99D-4D09-9E2B-D77B273D20B9}"/>
              </a:ext>
            </a:extLst>
          </p:cNvPr>
          <p:cNvSpPr/>
          <p:nvPr/>
        </p:nvSpPr>
        <p:spPr>
          <a:xfrm>
            <a:off x="3764549" y="5359313"/>
            <a:ext cx="2991245" cy="2831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79" name="Háromszög 78">
            <a:extLst>
              <a:ext uri="{FF2B5EF4-FFF2-40B4-BE49-F238E27FC236}">
                <a16:creationId xmlns:a16="http://schemas.microsoft.com/office/drawing/2014/main" id="{5A0C5BA6-E2E2-4CB3-A80C-1617FD9AC35C}"/>
              </a:ext>
            </a:extLst>
          </p:cNvPr>
          <p:cNvSpPr/>
          <p:nvPr/>
        </p:nvSpPr>
        <p:spPr>
          <a:xfrm rot="5400000">
            <a:off x="4337504" y="4605717"/>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0" name="Szövegdoboz 79">
            <a:extLst>
              <a:ext uri="{FF2B5EF4-FFF2-40B4-BE49-F238E27FC236}">
                <a16:creationId xmlns:a16="http://schemas.microsoft.com/office/drawing/2014/main" id="{FD0DCC89-FC78-4E3C-80ED-6DF8C0952003}"/>
              </a:ext>
            </a:extLst>
          </p:cNvPr>
          <p:cNvSpPr txBox="1"/>
          <p:nvPr/>
        </p:nvSpPr>
        <p:spPr>
          <a:xfrm>
            <a:off x="3473608" y="4476648"/>
            <a:ext cx="939738" cy="338554"/>
          </a:xfrm>
          <a:prstGeom prst="rect">
            <a:avLst/>
          </a:prstGeom>
          <a:noFill/>
        </p:spPr>
        <p:txBody>
          <a:bodyPr wrap="square" rtlCol="0">
            <a:spAutoFit/>
          </a:bodyPr>
          <a:lstStyle/>
          <a:p>
            <a:pPr algn="ctr"/>
            <a:r>
              <a:rPr lang="hu-HU" sz="1600" dirty="0"/>
              <a:t>esemény</a:t>
            </a:r>
          </a:p>
        </p:txBody>
      </p:sp>
      <p:sp>
        <p:nvSpPr>
          <p:cNvPr id="81" name="Szövegdoboz 80">
            <a:extLst>
              <a:ext uri="{FF2B5EF4-FFF2-40B4-BE49-F238E27FC236}">
                <a16:creationId xmlns:a16="http://schemas.microsoft.com/office/drawing/2014/main" id="{97124897-7CEF-44D0-A000-E5D7B837DB09}"/>
              </a:ext>
            </a:extLst>
          </p:cNvPr>
          <p:cNvSpPr txBox="1"/>
          <p:nvPr/>
        </p:nvSpPr>
        <p:spPr>
          <a:xfrm>
            <a:off x="4976250" y="4782498"/>
            <a:ext cx="287258" cy="338554"/>
          </a:xfrm>
          <a:prstGeom prst="rect">
            <a:avLst/>
          </a:prstGeom>
          <a:noFill/>
        </p:spPr>
        <p:txBody>
          <a:bodyPr wrap="none" rtlCol="0">
            <a:spAutoFit/>
          </a:bodyPr>
          <a:lstStyle/>
          <a:p>
            <a:pPr algn="ctr"/>
            <a:r>
              <a:rPr lang="hu-HU" sz="1600" dirty="0"/>
              <a:t>*</a:t>
            </a:r>
          </a:p>
        </p:txBody>
      </p:sp>
      <p:sp>
        <p:nvSpPr>
          <p:cNvPr id="82" name="Szövegdoboz 81">
            <a:extLst>
              <a:ext uri="{FF2B5EF4-FFF2-40B4-BE49-F238E27FC236}">
                <a16:creationId xmlns:a16="http://schemas.microsoft.com/office/drawing/2014/main" id="{754B8F58-28BE-4818-9C3B-120A2931173A}"/>
              </a:ext>
            </a:extLst>
          </p:cNvPr>
          <p:cNvSpPr txBox="1"/>
          <p:nvPr/>
        </p:nvSpPr>
        <p:spPr>
          <a:xfrm>
            <a:off x="7178201" y="4781550"/>
            <a:ext cx="616897" cy="338554"/>
          </a:xfrm>
          <a:prstGeom prst="rect">
            <a:avLst/>
          </a:prstGeom>
          <a:noFill/>
        </p:spPr>
        <p:txBody>
          <a:bodyPr wrap="square" rtlCol="0">
            <a:spAutoFit/>
          </a:bodyPr>
          <a:lstStyle/>
          <a:p>
            <a:pPr algn="ctr"/>
            <a:r>
              <a:rPr lang="hu-HU" sz="1600" dirty="0"/>
              <a:t>kifog</a:t>
            </a:r>
          </a:p>
        </p:txBody>
      </p:sp>
      <p:sp>
        <p:nvSpPr>
          <p:cNvPr id="83" name="Háromszög 82">
            <a:extLst>
              <a:ext uri="{FF2B5EF4-FFF2-40B4-BE49-F238E27FC236}">
                <a16:creationId xmlns:a16="http://schemas.microsoft.com/office/drawing/2014/main" id="{AAC45F8C-C536-4D0D-B0E2-942A00DB9563}"/>
              </a:ext>
            </a:extLst>
          </p:cNvPr>
          <p:cNvSpPr/>
          <p:nvPr/>
        </p:nvSpPr>
        <p:spPr>
          <a:xfrm rot="10800000">
            <a:off x="7395500" y="5047943"/>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2" name="Téglalap: szamárfül 171">
            <a:extLst>
              <a:ext uri="{FF2B5EF4-FFF2-40B4-BE49-F238E27FC236}">
                <a16:creationId xmlns:a16="http://schemas.microsoft.com/office/drawing/2014/main" id="{E304F262-D433-4333-9762-DB6A2F978ED2}"/>
              </a:ext>
            </a:extLst>
          </p:cNvPr>
          <p:cNvSpPr/>
          <p:nvPr/>
        </p:nvSpPr>
        <p:spPr>
          <a:xfrm rot="16200000">
            <a:off x="7864239" y="5156662"/>
            <a:ext cx="747656" cy="1238361"/>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685811"/>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hal := f</a:t>
            </a:r>
          </a:p>
          <a:p>
            <a:pPr defTabSz="685811"/>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tömeg := t</a:t>
            </a:r>
          </a:p>
          <a:p>
            <a:pPr defTabSz="685811"/>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verseny := v</a:t>
            </a:r>
          </a:p>
        </p:txBody>
      </p:sp>
      <p:sp>
        <p:nvSpPr>
          <p:cNvPr id="164" name="Ellipszis 163">
            <a:extLst>
              <a:ext uri="{FF2B5EF4-FFF2-40B4-BE49-F238E27FC236}">
                <a16:creationId xmlns:a16="http://schemas.microsoft.com/office/drawing/2014/main" id="{74C3BE71-24C1-47DB-9967-F71A7DCF077F}"/>
              </a:ext>
            </a:extLst>
          </p:cNvPr>
          <p:cNvSpPr/>
          <p:nvPr/>
        </p:nvSpPr>
        <p:spPr>
          <a:xfrm>
            <a:off x="6639556" y="5744719"/>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71" name="Egyenes összekötő 170">
            <a:extLst>
              <a:ext uri="{FF2B5EF4-FFF2-40B4-BE49-F238E27FC236}">
                <a16:creationId xmlns:a16="http://schemas.microsoft.com/office/drawing/2014/main" id="{B7D8FCA9-EF6E-4E22-AF33-ABE89B669068}"/>
              </a:ext>
            </a:extLst>
          </p:cNvPr>
          <p:cNvCxnSpPr>
            <a:cxnSpLocks/>
            <a:stCxn id="164" idx="6"/>
            <a:endCxn id="172" idx="0"/>
          </p:cNvCxnSpPr>
          <p:nvPr/>
        </p:nvCxnSpPr>
        <p:spPr>
          <a:xfrm>
            <a:off x="6704823" y="5775843"/>
            <a:ext cx="91406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5" name="Téglalap: szamárfül 84">
            <a:extLst>
              <a:ext uri="{FF2B5EF4-FFF2-40B4-BE49-F238E27FC236}">
                <a16:creationId xmlns:a16="http://schemas.microsoft.com/office/drawing/2014/main" id="{BA15A8F1-85CE-464A-BA2E-FB13FF2D4CD2}"/>
              </a:ext>
            </a:extLst>
          </p:cNvPr>
          <p:cNvSpPr/>
          <p:nvPr/>
        </p:nvSpPr>
        <p:spPr>
          <a:xfrm rot="16200000">
            <a:off x="3897609" y="3034893"/>
            <a:ext cx="286043" cy="952911"/>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685811"/>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hely := h</a:t>
            </a:r>
          </a:p>
        </p:txBody>
      </p:sp>
      <p:sp>
        <p:nvSpPr>
          <p:cNvPr id="86" name="Ellipszis 85">
            <a:extLst>
              <a:ext uri="{FF2B5EF4-FFF2-40B4-BE49-F238E27FC236}">
                <a16:creationId xmlns:a16="http://schemas.microsoft.com/office/drawing/2014/main" id="{9D37D969-0434-4905-AF50-F8CEA09B5717}"/>
              </a:ext>
            </a:extLst>
          </p:cNvPr>
          <p:cNvSpPr/>
          <p:nvPr/>
        </p:nvSpPr>
        <p:spPr>
          <a:xfrm>
            <a:off x="2951542" y="3477179"/>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87" name="Egyenes összekötő 86">
            <a:extLst>
              <a:ext uri="{FF2B5EF4-FFF2-40B4-BE49-F238E27FC236}">
                <a16:creationId xmlns:a16="http://schemas.microsoft.com/office/drawing/2014/main" id="{72E76C42-3A1E-4EF7-A63D-4FD0A799379F}"/>
              </a:ext>
            </a:extLst>
          </p:cNvPr>
          <p:cNvCxnSpPr>
            <a:cxnSpLocks/>
            <a:stCxn id="86" idx="6"/>
            <a:endCxn id="85" idx="0"/>
          </p:cNvCxnSpPr>
          <p:nvPr/>
        </p:nvCxnSpPr>
        <p:spPr>
          <a:xfrm>
            <a:off x="3016809" y="3508303"/>
            <a:ext cx="547366" cy="30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5" name="Téglalap 74">
            <a:extLst>
              <a:ext uri="{FF2B5EF4-FFF2-40B4-BE49-F238E27FC236}">
                <a16:creationId xmlns:a16="http://schemas.microsoft.com/office/drawing/2014/main" id="{230F3306-5765-4319-93A7-FA75A92005E2}"/>
              </a:ext>
            </a:extLst>
          </p:cNvPr>
          <p:cNvSpPr/>
          <p:nvPr/>
        </p:nvSpPr>
        <p:spPr>
          <a:xfrm>
            <a:off x="889077" y="5045160"/>
            <a:ext cx="1716605" cy="773469"/>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i="1" dirty="0">
                <a:solidFill>
                  <a:schemeClr val="tx1"/>
                </a:solidFill>
              </a:rPr>
              <a:t>Halfaj</a:t>
            </a:r>
          </a:p>
          <a:p>
            <a:pPr algn="ctr"/>
            <a:endParaRPr lang="hu-HU" sz="1600" i="1" dirty="0">
              <a:solidFill>
                <a:schemeClr val="tx1"/>
              </a:solidFill>
            </a:endParaRPr>
          </a:p>
        </p:txBody>
      </p:sp>
      <p:sp>
        <p:nvSpPr>
          <p:cNvPr id="78" name="Szövegdoboz 77">
            <a:extLst>
              <a:ext uri="{FF2B5EF4-FFF2-40B4-BE49-F238E27FC236}">
                <a16:creationId xmlns:a16="http://schemas.microsoft.com/office/drawing/2014/main" id="{6A73B078-B845-4D30-A51E-1366E1414239}"/>
              </a:ext>
            </a:extLst>
          </p:cNvPr>
          <p:cNvSpPr txBox="1"/>
          <p:nvPr/>
        </p:nvSpPr>
        <p:spPr>
          <a:xfrm>
            <a:off x="2352598" y="5277153"/>
            <a:ext cx="231154" cy="338554"/>
          </a:xfrm>
          <a:prstGeom prst="rect">
            <a:avLst/>
          </a:prstGeom>
          <a:noFill/>
        </p:spPr>
        <p:txBody>
          <a:bodyPr wrap="none" rtlCol="0">
            <a:spAutoFit/>
          </a:bodyPr>
          <a:lstStyle/>
          <a:p>
            <a:r>
              <a:rPr lang="hu-HU" sz="1600" dirty="0"/>
              <a:t> </a:t>
            </a:r>
          </a:p>
        </p:txBody>
      </p:sp>
      <p:sp>
        <p:nvSpPr>
          <p:cNvPr id="88" name="Rombusz 87">
            <a:extLst>
              <a:ext uri="{FF2B5EF4-FFF2-40B4-BE49-F238E27FC236}">
                <a16:creationId xmlns:a16="http://schemas.microsoft.com/office/drawing/2014/main" id="{36674AFD-16E8-4B01-9C08-14D0AF70AB52}"/>
              </a:ext>
            </a:extLst>
          </p:cNvPr>
          <p:cNvSpPr/>
          <p:nvPr/>
        </p:nvSpPr>
        <p:spPr>
          <a:xfrm>
            <a:off x="3501902" y="5374987"/>
            <a:ext cx="238429" cy="147965"/>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89" name="Téglalap 88">
            <a:extLst>
              <a:ext uri="{FF2B5EF4-FFF2-40B4-BE49-F238E27FC236}">
                <a16:creationId xmlns:a16="http://schemas.microsoft.com/office/drawing/2014/main" id="{D21C3C49-C547-43A0-B9F6-CD8C674F00A4}"/>
              </a:ext>
            </a:extLst>
          </p:cNvPr>
          <p:cNvSpPr/>
          <p:nvPr/>
        </p:nvSpPr>
        <p:spPr>
          <a:xfrm>
            <a:off x="889076" y="5331102"/>
            <a:ext cx="1716605" cy="1936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93" name="Egyenes összekötő 92">
            <a:extLst>
              <a:ext uri="{FF2B5EF4-FFF2-40B4-BE49-F238E27FC236}">
                <a16:creationId xmlns:a16="http://schemas.microsoft.com/office/drawing/2014/main" id="{69DE0889-C338-45CD-ADFB-A79D8226FF0C}"/>
              </a:ext>
            </a:extLst>
          </p:cNvPr>
          <p:cNvCxnSpPr>
            <a:cxnSpLocks/>
            <a:stCxn id="88" idx="1"/>
            <a:endCxn id="78" idx="3"/>
          </p:cNvCxnSpPr>
          <p:nvPr/>
        </p:nvCxnSpPr>
        <p:spPr>
          <a:xfrm flipH="1" flipV="1">
            <a:off x="2583752" y="5446430"/>
            <a:ext cx="918150" cy="254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Szövegdoboz 93">
            <a:extLst>
              <a:ext uri="{FF2B5EF4-FFF2-40B4-BE49-F238E27FC236}">
                <a16:creationId xmlns:a16="http://schemas.microsoft.com/office/drawing/2014/main" id="{30E307D1-C220-4B93-97A3-3896FF47CE13}"/>
              </a:ext>
            </a:extLst>
          </p:cNvPr>
          <p:cNvSpPr txBox="1"/>
          <p:nvPr/>
        </p:nvSpPr>
        <p:spPr>
          <a:xfrm>
            <a:off x="2573798" y="5390034"/>
            <a:ext cx="585418" cy="338554"/>
          </a:xfrm>
          <a:prstGeom prst="rect">
            <a:avLst/>
          </a:prstGeom>
          <a:noFill/>
        </p:spPr>
        <p:txBody>
          <a:bodyPr wrap="none" rtlCol="0">
            <a:spAutoFit/>
          </a:bodyPr>
          <a:lstStyle/>
          <a:p>
            <a:pPr algn="ctr"/>
            <a:r>
              <a:rPr lang="hu-HU" sz="1600" dirty="0"/>
              <a:t>+ hal</a:t>
            </a:r>
          </a:p>
        </p:txBody>
      </p:sp>
      <p:sp>
        <p:nvSpPr>
          <p:cNvPr id="96" name="Szövegdoboz 95">
            <a:extLst>
              <a:ext uri="{FF2B5EF4-FFF2-40B4-BE49-F238E27FC236}">
                <a16:creationId xmlns:a16="http://schemas.microsoft.com/office/drawing/2014/main" id="{9473CA4A-5934-4991-8009-D4B9B169F6D8}"/>
              </a:ext>
            </a:extLst>
          </p:cNvPr>
          <p:cNvSpPr txBox="1"/>
          <p:nvPr/>
        </p:nvSpPr>
        <p:spPr>
          <a:xfrm>
            <a:off x="3505074" y="5034881"/>
            <a:ext cx="287258" cy="338554"/>
          </a:xfrm>
          <a:prstGeom prst="rect">
            <a:avLst/>
          </a:prstGeom>
          <a:noFill/>
        </p:spPr>
        <p:txBody>
          <a:bodyPr wrap="none" rtlCol="0">
            <a:spAutoFit/>
          </a:bodyPr>
          <a:lstStyle/>
          <a:p>
            <a:pPr algn="ctr"/>
            <a:r>
              <a:rPr lang="hu-HU" sz="1600" dirty="0"/>
              <a:t>*</a:t>
            </a:r>
          </a:p>
        </p:txBody>
      </p:sp>
      <p:sp>
        <p:nvSpPr>
          <p:cNvPr id="95" name="Ellipszis 94">
            <a:extLst>
              <a:ext uri="{FF2B5EF4-FFF2-40B4-BE49-F238E27FC236}">
                <a16:creationId xmlns:a16="http://schemas.microsoft.com/office/drawing/2014/main" id="{D7FE5F34-35CB-4FC6-84FB-A84FD03F2C34}"/>
              </a:ext>
            </a:extLst>
          </p:cNvPr>
          <p:cNvSpPr/>
          <p:nvPr/>
        </p:nvSpPr>
        <p:spPr>
          <a:xfrm>
            <a:off x="2267875" y="2134766"/>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97" name="Egyenes összekötő nyíllal 96">
            <a:extLst>
              <a:ext uri="{FF2B5EF4-FFF2-40B4-BE49-F238E27FC236}">
                <a16:creationId xmlns:a16="http://schemas.microsoft.com/office/drawing/2014/main" id="{3383CDA2-D851-4E94-B817-495DD0D1F75B}"/>
              </a:ext>
            </a:extLst>
          </p:cNvPr>
          <p:cNvCxnSpPr>
            <a:cxnSpLocks/>
            <a:stCxn id="81" idx="3"/>
            <a:endCxn id="82" idx="1"/>
          </p:cNvCxnSpPr>
          <p:nvPr/>
        </p:nvCxnSpPr>
        <p:spPr>
          <a:xfrm flipV="1">
            <a:off x="5263508" y="4950827"/>
            <a:ext cx="1914693" cy="948"/>
          </a:xfrm>
          <a:prstGeom prst="straightConnector1">
            <a:avLst/>
          </a:prstGeom>
          <a:ln w="19050">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Szövegdoboz 97">
            <a:extLst>
              <a:ext uri="{FF2B5EF4-FFF2-40B4-BE49-F238E27FC236}">
                <a16:creationId xmlns:a16="http://schemas.microsoft.com/office/drawing/2014/main" id="{01BB07FB-2152-4C93-99DF-1D27EBD4CD16}"/>
              </a:ext>
            </a:extLst>
          </p:cNvPr>
          <p:cNvSpPr txBox="1"/>
          <p:nvPr/>
        </p:nvSpPr>
        <p:spPr>
          <a:xfrm>
            <a:off x="5878569" y="4620427"/>
            <a:ext cx="906018" cy="338554"/>
          </a:xfrm>
          <a:prstGeom prst="rect">
            <a:avLst/>
          </a:prstGeom>
          <a:noFill/>
        </p:spPr>
        <p:txBody>
          <a:bodyPr wrap="none" rtlCol="0">
            <a:spAutoFit/>
          </a:bodyPr>
          <a:lstStyle/>
          <a:p>
            <a:pPr algn="ctr"/>
            <a:r>
              <a:rPr lang="hu-HU" sz="1600" dirty="0"/>
              <a:t>{</a:t>
            </a:r>
            <a:r>
              <a:rPr lang="hu-HU" sz="1600" dirty="0" err="1"/>
              <a:t>implies</a:t>
            </a:r>
            <a:r>
              <a:rPr lang="hu-HU" sz="1600" dirty="0"/>
              <a:t>}</a:t>
            </a:r>
          </a:p>
        </p:txBody>
      </p:sp>
    </p:spTree>
    <p:extLst>
      <p:ext uri="{BB962C8B-B14F-4D97-AF65-F5344CB8AC3E}">
        <p14:creationId xmlns:p14="http://schemas.microsoft.com/office/powerpoint/2010/main" val="222806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blinds(horizontal)">
                                      <p:cBhvr>
                                        <p:cTn id="7" dur="500"/>
                                        <p:tgtEl>
                                          <p:spTgt spid="181"/>
                                        </p:tgtEl>
                                      </p:cBhvr>
                                    </p:animEffect>
                                  </p:childTnLst>
                                </p:cTn>
                              </p:par>
                              <p:par>
                                <p:cTn id="8" presetID="22" presetClass="entr" presetSubtype="8" fill="hold" nodeType="withEffect">
                                  <p:stCondLst>
                                    <p:cond delay="0"/>
                                  </p:stCondLst>
                                  <p:childTnLst>
                                    <p:set>
                                      <p:cBhvr>
                                        <p:cTn id="9" dur="1" fill="hold">
                                          <p:stCondLst>
                                            <p:cond delay="0"/>
                                          </p:stCondLst>
                                        </p:cTn>
                                        <p:tgtEl>
                                          <p:spTgt spid="182"/>
                                        </p:tgtEl>
                                        <p:attrNameLst>
                                          <p:attrName>style.visibility</p:attrName>
                                        </p:attrNameLst>
                                      </p:cBhvr>
                                      <p:to>
                                        <p:strVal val="visible"/>
                                      </p:to>
                                    </p:set>
                                    <p:animEffect transition="in" filter="wipe(left)">
                                      <p:cBhvr>
                                        <p:cTn id="10" dur="500"/>
                                        <p:tgtEl>
                                          <p:spTgt spid="18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blinds(horizontal)">
                                      <p:cBhvr>
                                        <p:cTn id="13" dur="500"/>
                                        <p:tgtEl>
                                          <p:spTgt spid="9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blinds(horizontal)">
                                      <p:cBhvr>
                                        <p:cTn id="16" dur="500"/>
                                        <p:tgtEl>
                                          <p:spTgt spid="86"/>
                                        </p:tgtEl>
                                      </p:cBhvr>
                                    </p:animEffect>
                                  </p:childTnLst>
                                </p:cTn>
                              </p:par>
                              <p:par>
                                <p:cTn id="17" presetID="22" presetClass="entr" presetSubtype="8"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wipe(left)">
                                      <p:cBhvr>
                                        <p:cTn id="19" dur="500"/>
                                        <p:tgtEl>
                                          <p:spTgt spid="8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blinds(horizontal)">
                                      <p:cBhvr>
                                        <p:cTn id="22" dur="500"/>
                                        <p:tgtEl>
                                          <p:spTgt spid="8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animEffect transition="in" filter="blinds(horizontal)">
                                      <p:cBhvr>
                                        <p:cTn id="25" dur="500"/>
                                        <p:tgtEl>
                                          <p:spTgt spid="120"/>
                                        </p:tgtEl>
                                      </p:cBhvr>
                                    </p:animEffect>
                                  </p:childTnLst>
                                </p:cTn>
                              </p:par>
                              <p:par>
                                <p:cTn id="26" presetID="22" presetClass="entr" presetSubtype="8" fill="hold" nodeType="withEffect">
                                  <p:stCondLst>
                                    <p:cond delay="0"/>
                                  </p:stCondLst>
                                  <p:childTnLst>
                                    <p:set>
                                      <p:cBhvr>
                                        <p:cTn id="27" dur="1" fill="hold">
                                          <p:stCondLst>
                                            <p:cond delay="0"/>
                                          </p:stCondLst>
                                        </p:cTn>
                                        <p:tgtEl>
                                          <p:spTgt spid="121"/>
                                        </p:tgtEl>
                                        <p:attrNameLst>
                                          <p:attrName>style.visibility</p:attrName>
                                        </p:attrNameLst>
                                      </p:cBhvr>
                                      <p:to>
                                        <p:strVal val="visible"/>
                                      </p:to>
                                    </p:set>
                                    <p:animEffect transition="in" filter="wipe(left)">
                                      <p:cBhvr>
                                        <p:cTn id="28" dur="500"/>
                                        <p:tgtEl>
                                          <p:spTgt spid="12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animEffect transition="in" filter="blinds(horizontal)">
                                      <p:cBhvr>
                                        <p:cTn id="31" dur="500"/>
                                        <p:tgtEl>
                                          <p:spTgt spid="11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5"/>
                                        </p:tgtEl>
                                        <p:attrNameLst>
                                          <p:attrName>style.visibility</p:attrName>
                                        </p:attrNameLst>
                                      </p:cBhvr>
                                      <p:to>
                                        <p:strVal val="visible"/>
                                      </p:to>
                                    </p:set>
                                    <p:animEffect transition="in" filter="blinds(horizontal)">
                                      <p:cBhvr>
                                        <p:cTn id="34" dur="500"/>
                                        <p:tgtEl>
                                          <p:spTgt spid="175"/>
                                        </p:tgtEl>
                                      </p:cBhvr>
                                    </p:animEffect>
                                  </p:childTnLst>
                                </p:cTn>
                              </p:par>
                              <p:par>
                                <p:cTn id="35" presetID="22" presetClass="entr" presetSubtype="1" fill="hold" nodeType="withEffect">
                                  <p:stCondLst>
                                    <p:cond delay="0"/>
                                  </p:stCondLst>
                                  <p:childTnLst>
                                    <p:set>
                                      <p:cBhvr>
                                        <p:cTn id="36" dur="1" fill="hold">
                                          <p:stCondLst>
                                            <p:cond delay="0"/>
                                          </p:stCondLst>
                                        </p:cTn>
                                        <p:tgtEl>
                                          <p:spTgt spid="176"/>
                                        </p:tgtEl>
                                        <p:attrNameLst>
                                          <p:attrName>style.visibility</p:attrName>
                                        </p:attrNameLst>
                                      </p:cBhvr>
                                      <p:to>
                                        <p:strVal val="visible"/>
                                      </p:to>
                                    </p:set>
                                    <p:animEffect transition="in" filter="wipe(up)">
                                      <p:cBhvr>
                                        <p:cTn id="37" dur="500"/>
                                        <p:tgtEl>
                                          <p:spTgt spid="17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7"/>
                                        </p:tgtEl>
                                        <p:attrNameLst>
                                          <p:attrName>style.visibility</p:attrName>
                                        </p:attrNameLst>
                                      </p:cBhvr>
                                      <p:to>
                                        <p:strVal val="visible"/>
                                      </p:to>
                                    </p:set>
                                    <p:animEffect transition="in" filter="blinds(horizontal)">
                                      <p:cBhvr>
                                        <p:cTn id="40" dur="500"/>
                                        <p:tgtEl>
                                          <p:spTgt spid="10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77"/>
                                        </p:tgtEl>
                                        <p:attrNameLst>
                                          <p:attrName>style.visibility</p:attrName>
                                        </p:attrNameLst>
                                      </p:cBhvr>
                                      <p:to>
                                        <p:strVal val="visible"/>
                                      </p:to>
                                    </p:set>
                                    <p:animEffect transition="in" filter="blinds(horizontal)">
                                      <p:cBhvr>
                                        <p:cTn id="43" dur="500"/>
                                        <p:tgtEl>
                                          <p:spTgt spid="177"/>
                                        </p:tgtEl>
                                      </p:cBhvr>
                                    </p:animEffect>
                                  </p:childTnLst>
                                </p:cTn>
                              </p:par>
                              <p:par>
                                <p:cTn id="44" presetID="22" presetClass="entr" presetSubtype="1" fill="hold" nodeType="withEffect">
                                  <p:stCondLst>
                                    <p:cond delay="0"/>
                                  </p:stCondLst>
                                  <p:childTnLst>
                                    <p:set>
                                      <p:cBhvr>
                                        <p:cTn id="45" dur="1" fill="hold">
                                          <p:stCondLst>
                                            <p:cond delay="0"/>
                                          </p:stCondLst>
                                        </p:cTn>
                                        <p:tgtEl>
                                          <p:spTgt spid="178"/>
                                        </p:tgtEl>
                                        <p:attrNameLst>
                                          <p:attrName>style.visibility</p:attrName>
                                        </p:attrNameLst>
                                      </p:cBhvr>
                                      <p:to>
                                        <p:strVal val="visible"/>
                                      </p:to>
                                    </p:set>
                                    <p:animEffect transition="in" filter="wipe(up)">
                                      <p:cBhvr>
                                        <p:cTn id="46" dur="500"/>
                                        <p:tgtEl>
                                          <p:spTgt spid="17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58"/>
                                        </p:tgtEl>
                                        <p:attrNameLst>
                                          <p:attrName>style.visibility</p:attrName>
                                        </p:attrNameLst>
                                      </p:cBhvr>
                                      <p:to>
                                        <p:strVal val="visible"/>
                                      </p:to>
                                    </p:set>
                                    <p:animEffect transition="in" filter="blinds(horizontal)">
                                      <p:cBhvr>
                                        <p:cTn id="49" dur="500"/>
                                        <p:tgtEl>
                                          <p:spTgt spid="15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64"/>
                                        </p:tgtEl>
                                        <p:attrNameLst>
                                          <p:attrName>style.visibility</p:attrName>
                                        </p:attrNameLst>
                                      </p:cBhvr>
                                      <p:to>
                                        <p:strVal val="visible"/>
                                      </p:to>
                                    </p:set>
                                    <p:animEffect transition="in" filter="blinds(horizontal)">
                                      <p:cBhvr>
                                        <p:cTn id="52" dur="500"/>
                                        <p:tgtEl>
                                          <p:spTgt spid="164"/>
                                        </p:tgtEl>
                                      </p:cBhvr>
                                    </p:animEffect>
                                  </p:childTnLst>
                                </p:cTn>
                              </p:par>
                              <p:par>
                                <p:cTn id="53" presetID="22" presetClass="entr" presetSubtype="8" fill="hold" nodeType="withEffect">
                                  <p:stCondLst>
                                    <p:cond delay="0"/>
                                  </p:stCondLst>
                                  <p:childTnLst>
                                    <p:set>
                                      <p:cBhvr>
                                        <p:cTn id="54" dur="1" fill="hold">
                                          <p:stCondLst>
                                            <p:cond delay="0"/>
                                          </p:stCondLst>
                                        </p:cTn>
                                        <p:tgtEl>
                                          <p:spTgt spid="171"/>
                                        </p:tgtEl>
                                        <p:attrNameLst>
                                          <p:attrName>style.visibility</p:attrName>
                                        </p:attrNameLst>
                                      </p:cBhvr>
                                      <p:to>
                                        <p:strVal val="visible"/>
                                      </p:to>
                                    </p:set>
                                    <p:animEffect transition="in" filter="wipe(left)">
                                      <p:cBhvr>
                                        <p:cTn id="55" dur="500"/>
                                        <p:tgtEl>
                                          <p:spTgt spid="171"/>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72"/>
                                        </p:tgtEl>
                                        <p:attrNameLst>
                                          <p:attrName>style.visibility</p:attrName>
                                        </p:attrNameLst>
                                      </p:cBhvr>
                                      <p:to>
                                        <p:strVal val="visible"/>
                                      </p:to>
                                    </p:set>
                                    <p:animEffect transition="in" filter="blinds(horizontal)">
                                      <p:cBhvr>
                                        <p:cTn id="58"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177" grpId="0" animBg="1"/>
      <p:bldP spid="181" grpId="0" animBg="1"/>
      <p:bldP spid="90" grpId="0" animBg="1"/>
      <p:bldP spid="107" grpId="0" animBg="1"/>
      <p:bldP spid="119" grpId="0" animBg="1"/>
      <p:bldP spid="120" grpId="0" animBg="1"/>
      <p:bldP spid="158" grpId="0" animBg="1"/>
      <p:bldP spid="172" grpId="0" animBg="1"/>
      <p:bldP spid="164" grpId="0" animBg="1"/>
      <p:bldP spid="85" grpId="0" animBg="1"/>
      <p:bldP spid="8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15</a:t>
            </a:fld>
            <a:endParaRPr lang="en-US" dirty="0"/>
          </a:p>
        </p:txBody>
      </p:sp>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dirty="0"/>
              <a:t>Gregorics Tibor: Objektumelvű programozás</a:t>
            </a:r>
            <a:endParaRPr lang="en-US" dirty="0"/>
          </a:p>
        </p:txBody>
      </p:sp>
      <p:sp>
        <p:nvSpPr>
          <p:cNvPr id="355" name="Téglalap 354">
            <a:extLst>
              <a:ext uri="{FF2B5EF4-FFF2-40B4-BE49-F238E27FC236}">
                <a16:creationId xmlns:a16="http://schemas.microsoft.com/office/drawing/2014/main" id="{0017BD12-C0CD-46F6-B4A3-50D5D1338A79}"/>
              </a:ext>
            </a:extLst>
          </p:cNvPr>
          <p:cNvSpPr/>
          <p:nvPr/>
        </p:nvSpPr>
        <p:spPr>
          <a:xfrm>
            <a:off x="0" y="649967"/>
            <a:ext cx="9144000" cy="62080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39" name="Téglalap 138">
            <a:extLst>
              <a:ext uri="{FF2B5EF4-FFF2-40B4-BE49-F238E27FC236}">
                <a16:creationId xmlns:a16="http://schemas.microsoft.com/office/drawing/2014/main" id="{8AB6D466-5221-407C-B053-A1F80A800154}"/>
              </a:ext>
            </a:extLst>
          </p:cNvPr>
          <p:cNvSpPr/>
          <p:nvPr/>
        </p:nvSpPr>
        <p:spPr>
          <a:xfrm>
            <a:off x="72679" y="4643959"/>
            <a:ext cx="2533004" cy="1539969"/>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i="1" dirty="0">
                <a:solidFill>
                  <a:schemeClr val="tx1"/>
                </a:solidFill>
              </a:rPr>
              <a:t>Halfaj</a:t>
            </a:r>
          </a:p>
          <a:p>
            <a:pPr algn="ctr"/>
            <a:endParaRPr lang="hu-HU" sz="1600" i="1" dirty="0">
              <a:solidFill>
                <a:schemeClr val="tx1"/>
              </a:solidFill>
            </a:endParaRPr>
          </a:p>
        </p:txBody>
      </p:sp>
      <p:sp>
        <p:nvSpPr>
          <p:cNvPr id="84" name="Cím 1">
            <a:extLst>
              <a:ext uri="{FF2B5EF4-FFF2-40B4-BE49-F238E27FC236}">
                <a16:creationId xmlns:a16="http://schemas.microsoft.com/office/drawing/2014/main" id="{37FB57AB-9429-4125-B5CA-692A29928EE6}"/>
              </a:ext>
            </a:extLst>
          </p:cNvPr>
          <p:cNvSpPr txBox="1">
            <a:spLocks/>
          </p:cNvSpPr>
          <p:nvPr/>
        </p:nvSpPr>
        <p:spPr>
          <a:xfrm>
            <a:off x="619344" y="32144"/>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Horgászverseny</a:t>
            </a:r>
            <a:endParaRPr lang="en-US" dirty="0"/>
          </a:p>
        </p:txBody>
      </p:sp>
      <p:sp>
        <p:nvSpPr>
          <p:cNvPr id="91" name="Téglalap 90">
            <a:extLst>
              <a:ext uri="{FF2B5EF4-FFF2-40B4-BE49-F238E27FC236}">
                <a16:creationId xmlns:a16="http://schemas.microsoft.com/office/drawing/2014/main" id="{DBA52E91-1F5C-40DB-8F81-06E9DBEF98AA}"/>
              </a:ext>
            </a:extLst>
          </p:cNvPr>
          <p:cNvSpPr/>
          <p:nvPr/>
        </p:nvSpPr>
        <p:spPr>
          <a:xfrm>
            <a:off x="931677" y="765482"/>
            <a:ext cx="2743880" cy="1357913"/>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Horgász-szövetség</a:t>
            </a:r>
          </a:p>
          <a:p>
            <a:endParaRPr lang="hu-HU" sz="1600" dirty="0">
              <a:solidFill>
                <a:schemeClr val="tx1"/>
              </a:solidFill>
            </a:endParaRPr>
          </a:p>
          <a:p>
            <a:r>
              <a:rPr lang="hu-HU" sz="1600" dirty="0">
                <a:solidFill>
                  <a:schemeClr val="tx1"/>
                </a:solidFill>
              </a:rPr>
              <a:t>+ Belép(</a:t>
            </a:r>
            <a:r>
              <a:rPr lang="hu-HU" sz="1600" dirty="0" err="1">
                <a:solidFill>
                  <a:schemeClr val="tx1"/>
                </a:solidFill>
              </a:rPr>
              <a:t>ho:Horgász</a:t>
            </a:r>
            <a:r>
              <a:rPr lang="hu-HU" sz="1600" dirty="0">
                <a:solidFill>
                  <a:schemeClr val="tx1"/>
                </a:solidFill>
              </a:rPr>
              <a:t>)</a:t>
            </a:r>
          </a:p>
          <a:p>
            <a:r>
              <a:rPr lang="hu-HU" sz="1600" dirty="0">
                <a:solidFill>
                  <a:schemeClr val="tx1"/>
                </a:solidFill>
              </a:rPr>
              <a:t>+ Rendez(</a:t>
            </a:r>
            <a:r>
              <a:rPr lang="hu-HU" sz="1600" dirty="0" err="1">
                <a:solidFill>
                  <a:schemeClr val="tx1"/>
                </a:solidFill>
              </a:rPr>
              <a:t>he:string</a:t>
            </a:r>
            <a:r>
              <a:rPr lang="hu-HU" sz="1600" dirty="0">
                <a:solidFill>
                  <a:schemeClr val="tx1"/>
                </a:solidFill>
              </a:rPr>
              <a:t>)</a:t>
            </a:r>
          </a:p>
          <a:p>
            <a:pPr algn="ctr"/>
            <a:endParaRPr lang="hu-HU" sz="1600" dirty="0">
              <a:solidFill>
                <a:schemeClr val="tx1"/>
              </a:solidFill>
            </a:endParaRPr>
          </a:p>
        </p:txBody>
      </p:sp>
      <p:sp>
        <p:nvSpPr>
          <p:cNvPr id="92" name="Téglalap 91">
            <a:extLst>
              <a:ext uri="{FF2B5EF4-FFF2-40B4-BE49-F238E27FC236}">
                <a16:creationId xmlns:a16="http://schemas.microsoft.com/office/drawing/2014/main" id="{26318FCB-2233-4747-B4F4-86DF9434D490}"/>
              </a:ext>
            </a:extLst>
          </p:cNvPr>
          <p:cNvSpPr/>
          <p:nvPr/>
        </p:nvSpPr>
        <p:spPr>
          <a:xfrm>
            <a:off x="889353" y="2785339"/>
            <a:ext cx="2786203" cy="159217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Verseny</a:t>
            </a:r>
          </a:p>
          <a:p>
            <a:r>
              <a:rPr lang="hu-HU" sz="1600" dirty="0">
                <a:solidFill>
                  <a:schemeClr val="tx1"/>
                </a:solidFill>
              </a:rPr>
              <a:t>+ hely : </a:t>
            </a:r>
            <a:r>
              <a:rPr lang="hu-HU" sz="1600" dirty="0" err="1">
                <a:solidFill>
                  <a:schemeClr val="tx1"/>
                </a:solidFill>
              </a:rPr>
              <a:t>string</a:t>
            </a:r>
            <a:endParaRPr lang="hu-HU" sz="1600" dirty="0">
              <a:solidFill>
                <a:schemeClr val="tx1"/>
              </a:solidFill>
            </a:endParaRPr>
          </a:p>
          <a:p>
            <a:r>
              <a:rPr lang="hu-HU" sz="1600" dirty="0">
                <a:solidFill>
                  <a:schemeClr val="tx1"/>
                </a:solidFill>
              </a:rPr>
              <a:t>+ Verseny(</a:t>
            </a:r>
            <a:r>
              <a:rPr lang="hu-HU" sz="1600" dirty="0" err="1">
                <a:solidFill>
                  <a:schemeClr val="tx1"/>
                </a:solidFill>
              </a:rPr>
              <a:t>he:string</a:t>
            </a:r>
            <a:r>
              <a:rPr lang="hu-HU" sz="1600" dirty="0">
                <a:solidFill>
                  <a:schemeClr val="tx1"/>
                </a:solidFill>
              </a:rPr>
              <a:t>)</a:t>
            </a:r>
          </a:p>
          <a:p>
            <a:r>
              <a:rPr lang="hu-HU" sz="1600" dirty="0">
                <a:solidFill>
                  <a:schemeClr val="tx1"/>
                </a:solidFill>
              </a:rPr>
              <a:t>+ Regisztrál(</a:t>
            </a:r>
            <a:r>
              <a:rPr lang="hu-HU" sz="1600" dirty="0" err="1">
                <a:solidFill>
                  <a:schemeClr val="tx1"/>
                </a:solidFill>
              </a:rPr>
              <a:t>ho:Horgász</a:t>
            </a:r>
            <a:r>
              <a:rPr lang="hu-HU" sz="1600" dirty="0">
                <a:solidFill>
                  <a:schemeClr val="tx1"/>
                </a:solidFill>
              </a:rPr>
              <a:t>)</a:t>
            </a:r>
          </a:p>
        </p:txBody>
      </p:sp>
      <p:sp>
        <p:nvSpPr>
          <p:cNvPr id="117" name="Téglalap 116">
            <a:extLst>
              <a:ext uri="{FF2B5EF4-FFF2-40B4-BE49-F238E27FC236}">
                <a16:creationId xmlns:a16="http://schemas.microsoft.com/office/drawing/2014/main" id="{C16C7E10-F9A5-4287-82E6-B38957CDD7A5}"/>
              </a:ext>
            </a:extLst>
          </p:cNvPr>
          <p:cNvSpPr/>
          <p:nvPr/>
        </p:nvSpPr>
        <p:spPr>
          <a:xfrm>
            <a:off x="889078" y="3083718"/>
            <a:ext cx="2786905" cy="2609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18" name="Szövegdoboz 117">
            <a:extLst>
              <a:ext uri="{FF2B5EF4-FFF2-40B4-BE49-F238E27FC236}">
                <a16:creationId xmlns:a16="http://schemas.microsoft.com/office/drawing/2014/main" id="{CB57F8CF-180E-44C0-B7CA-8ED0AF10729E}"/>
              </a:ext>
            </a:extLst>
          </p:cNvPr>
          <p:cNvSpPr txBox="1"/>
          <p:nvPr/>
        </p:nvSpPr>
        <p:spPr>
          <a:xfrm>
            <a:off x="4546580" y="3220959"/>
            <a:ext cx="1167244" cy="338554"/>
          </a:xfrm>
          <a:prstGeom prst="rect">
            <a:avLst/>
          </a:prstGeom>
          <a:noFill/>
        </p:spPr>
        <p:txBody>
          <a:bodyPr wrap="none" rtlCol="0">
            <a:spAutoFit/>
          </a:bodyPr>
          <a:lstStyle/>
          <a:p>
            <a:pPr algn="ctr"/>
            <a:r>
              <a:rPr lang="hu-HU" sz="1600" dirty="0"/>
              <a:t>+ horgászok</a:t>
            </a:r>
          </a:p>
        </p:txBody>
      </p:sp>
      <p:sp>
        <p:nvSpPr>
          <p:cNvPr id="132" name="Háromszög 131">
            <a:extLst>
              <a:ext uri="{FF2B5EF4-FFF2-40B4-BE49-F238E27FC236}">
                <a16:creationId xmlns:a16="http://schemas.microsoft.com/office/drawing/2014/main" id="{46BCAD59-66FF-4506-88DF-8C84A5EF07E7}"/>
              </a:ext>
            </a:extLst>
          </p:cNvPr>
          <p:cNvSpPr/>
          <p:nvPr/>
        </p:nvSpPr>
        <p:spPr>
          <a:xfrm rot="16200000">
            <a:off x="4393133" y="3044755"/>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5" name="Ellipszis 134">
            <a:extLst>
              <a:ext uri="{FF2B5EF4-FFF2-40B4-BE49-F238E27FC236}">
                <a16:creationId xmlns:a16="http://schemas.microsoft.com/office/drawing/2014/main" id="{49BCC7CB-9E04-4F5F-95C7-286892C76A2B}"/>
              </a:ext>
            </a:extLst>
          </p:cNvPr>
          <p:cNvSpPr/>
          <p:nvPr/>
        </p:nvSpPr>
        <p:spPr>
          <a:xfrm>
            <a:off x="6778780" y="5457274"/>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36" name="Téglalap 135">
            <a:extLst>
              <a:ext uri="{FF2B5EF4-FFF2-40B4-BE49-F238E27FC236}">
                <a16:creationId xmlns:a16="http://schemas.microsoft.com/office/drawing/2014/main" id="{673D3688-BECD-40F8-A70C-AB719817FE3C}"/>
              </a:ext>
            </a:extLst>
          </p:cNvPr>
          <p:cNvSpPr/>
          <p:nvPr/>
        </p:nvSpPr>
        <p:spPr>
          <a:xfrm>
            <a:off x="5672583" y="2766719"/>
            <a:ext cx="3025864" cy="1333539"/>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Horgász</a:t>
            </a:r>
          </a:p>
          <a:p>
            <a:r>
              <a:rPr lang="hu-HU" sz="1600" dirty="0">
                <a:solidFill>
                  <a:schemeClr val="tx1"/>
                </a:solidFill>
              </a:rPr>
              <a:t>+ név : </a:t>
            </a:r>
            <a:r>
              <a:rPr lang="hu-HU" sz="1600" dirty="0" err="1">
                <a:solidFill>
                  <a:schemeClr val="tx1"/>
                </a:solidFill>
              </a:rPr>
              <a:t>string</a:t>
            </a:r>
            <a:endParaRPr lang="hu-HU" sz="1600" dirty="0">
              <a:solidFill>
                <a:schemeClr val="tx1"/>
              </a:solidFill>
            </a:endParaRPr>
          </a:p>
          <a:p>
            <a:r>
              <a:rPr lang="hu-HU" sz="1600" dirty="0">
                <a:solidFill>
                  <a:schemeClr val="tx1"/>
                </a:solidFill>
              </a:rPr>
              <a:t>+ Kifog(</a:t>
            </a:r>
            <a:r>
              <a:rPr lang="hu-HU" sz="1600" dirty="0" err="1">
                <a:solidFill>
                  <a:schemeClr val="tx1"/>
                </a:solidFill>
              </a:rPr>
              <a:t>f:Halfaj</a:t>
            </a:r>
            <a:r>
              <a:rPr lang="hu-HU" sz="1600" dirty="0">
                <a:solidFill>
                  <a:schemeClr val="tx1"/>
                </a:solidFill>
              </a:rPr>
              <a:t>, t:real, v:Verseny)</a:t>
            </a:r>
          </a:p>
        </p:txBody>
      </p:sp>
      <p:sp>
        <p:nvSpPr>
          <p:cNvPr id="137" name="Téglalap 136">
            <a:extLst>
              <a:ext uri="{FF2B5EF4-FFF2-40B4-BE49-F238E27FC236}">
                <a16:creationId xmlns:a16="http://schemas.microsoft.com/office/drawing/2014/main" id="{9140B36F-9762-4462-9655-433C0DD8B0A4}"/>
              </a:ext>
            </a:extLst>
          </p:cNvPr>
          <p:cNvSpPr/>
          <p:nvPr/>
        </p:nvSpPr>
        <p:spPr>
          <a:xfrm>
            <a:off x="5673030" y="3066403"/>
            <a:ext cx="3025422" cy="28585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40" name="Szövegdoboz 139">
            <a:extLst>
              <a:ext uri="{FF2B5EF4-FFF2-40B4-BE49-F238E27FC236}">
                <a16:creationId xmlns:a16="http://schemas.microsoft.com/office/drawing/2014/main" id="{B647DF16-7DF7-4729-A4CD-CB390347150D}"/>
              </a:ext>
            </a:extLst>
          </p:cNvPr>
          <p:cNvSpPr txBox="1"/>
          <p:nvPr/>
        </p:nvSpPr>
        <p:spPr>
          <a:xfrm>
            <a:off x="6704166" y="5480075"/>
            <a:ext cx="973280" cy="338554"/>
          </a:xfrm>
          <a:prstGeom prst="rect">
            <a:avLst/>
          </a:prstGeom>
          <a:noFill/>
        </p:spPr>
        <p:txBody>
          <a:bodyPr wrap="none" rtlCol="0">
            <a:spAutoFit/>
          </a:bodyPr>
          <a:lstStyle/>
          <a:p>
            <a:pPr algn="ctr"/>
            <a:r>
              <a:rPr lang="hu-HU" sz="1600" dirty="0"/>
              <a:t>+ fogások</a:t>
            </a:r>
          </a:p>
        </p:txBody>
      </p:sp>
      <p:sp>
        <p:nvSpPr>
          <p:cNvPr id="144" name="Szövegdoboz 143">
            <a:extLst>
              <a:ext uri="{FF2B5EF4-FFF2-40B4-BE49-F238E27FC236}">
                <a16:creationId xmlns:a16="http://schemas.microsoft.com/office/drawing/2014/main" id="{46A20432-CB8B-4787-9647-B0AC4F9E54A5}"/>
              </a:ext>
            </a:extLst>
          </p:cNvPr>
          <p:cNvSpPr txBox="1"/>
          <p:nvPr/>
        </p:nvSpPr>
        <p:spPr>
          <a:xfrm>
            <a:off x="4468428" y="2923806"/>
            <a:ext cx="955906" cy="338554"/>
          </a:xfrm>
          <a:prstGeom prst="rect">
            <a:avLst/>
          </a:prstGeom>
          <a:noFill/>
        </p:spPr>
        <p:txBody>
          <a:bodyPr wrap="square" rtlCol="0">
            <a:spAutoFit/>
          </a:bodyPr>
          <a:lstStyle/>
          <a:p>
            <a:r>
              <a:rPr lang="hu-HU" sz="1600" dirty="0"/>
              <a:t>regisztrál</a:t>
            </a:r>
          </a:p>
        </p:txBody>
      </p:sp>
      <p:sp>
        <p:nvSpPr>
          <p:cNvPr id="146" name="Téglalap 145">
            <a:extLst>
              <a:ext uri="{FF2B5EF4-FFF2-40B4-BE49-F238E27FC236}">
                <a16:creationId xmlns:a16="http://schemas.microsoft.com/office/drawing/2014/main" id="{30A4F837-645E-4DEC-A82B-B16E6CAA42B3}"/>
              </a:ext>
            </a:extLst>
          </p:cNvPr>
          <p:cNvSpPr/>
          <p:nvPr/>
        </p:nvSpPr>
        <p:spPr>
          <a:xfrm>
            <a:off x="931677" y="1055719"/>
            <a:ext cx="2743880" cy="22947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55" name="Egyenes összekötő 154">
            <a:extLst>
              <a:ext uri="{FF2B5EF4-FFF2-40B4-BE49-F238E27FC236}">
                <a16:creationId xmlns:a16="http://schemas.microsoft.com/office/drawing/2014/main" id="{C3F84D89-F3DE-44E0-A764-4E5415BB141B}"/>
              </a:ext>
            </a:extLst>
          </p:cNvPr>
          <p:cNvCxnSpPr>
            <a:cxnSpLocks/>
            <a:stCxn id="117" idx="3"/>
            <a:endCxn id="156" idx="2"/>
          </p:cNvCxnSpPr>
          <p:nvPr/>
        </p:nvCxnSpPr>
        <p:spPr>
          <a:xfrm>
            <a:off x="3675983" y="3214198"/>
            <a:ext cx="1916737" cy="13297"/>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6" name="Ellipszis 155">
            <a:extLst>
              <a:ext uri="{FF2B5EF4-FFF2-40B4-BE49-F238E27FC236}">
                <a16:creationId xmlns:a16="http://schemas.microsoft.com/office/drawing/2014/main" id="{1992757A-9F4A-44ED-92BC-766BFAD1607B}"/>
              </a:ext>
            </a:extLst>
          </p:cNvPr>
          <p:cNvSpPr/>
          <p:nvPr/>
        </p:nvSpPr>
        <p:spPr>
          <a:xfrm>
            <a:off x="5592720" y="3196371"/>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226" name="Ellipszis 225">
            <a:extLst>
              <a:ext uri="{FF2B5EF4-FFF2-40B4-BE49-F238E27FC236}">
                <a16:creationId xmlns:a16="http://schemas.microsoft.com/office/drawing/2014/main" id="{36393381-289D-4D34-8804-123678656D42}"/>
              </a:ext>
            </a:extLst>
          </p:cNvPr>
          <p:cNvSpPr/>
          <p:nvPr/>
        </p:nvSpPr>
        <p:spPr>
          <a:xfrm>
            <a:off x="2670216" y="4401362"/>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238" name="Összekötő: szögletes 237">
            <a:extLst>
              <a:ext uri="{FF2B5EF4-FFF2-40B4-BE49-F238E27FC236}">
                <a16:creationId xmlns:a16="http://schemas.microsoft.com/office/drawing/2014/main" id="{EDE7B8DA-D29F-49FB-86A0-AEF52B93A347}"/>
              </a:ext>
            </a:extLst>
          </p:cNvPr>
          <p:cNvCxnSpPr>
            <a:cxnSpLocks/>
            <a:stCxn id="226" idx="4"/>
            <a:endCxn id="76" idx="0"/>
          </p:cNvCxnSpPr>
          <p:nvPr/>
        </p:nvCxnSpPr>
        <p:spPr>
          <a:xfrm rot="16200000" flipH="1">
            <a:off x="3690735" y="3475723"/>
            <a:ext cx="581553" cy="2557323"/>
          </a:xfrm>
          <a:prstGeom prst="bentConnector3">
            <a:avLst>
              <a:gd name="adj1" fmla="val 50000"/>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39" name="Szövegdoboz 238">
            <a:extLst>
              <a:ext uri="{FF2B5EF4-FFF2-40B4-BE49-F238E27FC236}">
                <a16:creationId xmlns:a16="http://schemas.microsoft.com/office/drawing/2014/main" id="{C292D644-6DD8-44A5-A70A-5FAE35693591}"/>
              </a:ext>
            </a:extLst>
          </p:cNvPr>
          <p:cNvSpPr txBox="1"/>
          <p:nvPr/>
        </p:nvSpPr>
        <p:spPr>
          <a:xfrm>
            <a:off x="4390517" y="5280749"/>
            <a:ext cx="231154" cy="338554"/>
          </a:xfrm>
          <a:prstGeom prst="rect">
            <a:avLst/>
          </a:prstGeom>
          <a:noFill/>
        </p:spPr>
        <p:txBody>
          <a:bodyPr wrap="none" rtlCol="0">
            <a:spAutoFit/>
          </a:bodyPr>
          <a:lstStyle/>
          <a:p>
            <a:r>
              <a:rPr lang="hu-HU" sz="1600" dirty="0"/>
              <a:t> </a:t>
            </a:r>
          </a:p>
        </p:txBody>
      </p:sp>
      <p:cxnSp>
        <p:nvCxnSpPr>
          <p:cNvPr id="240" name="Összekötő: szögletes 239">
            <a:extLst>
              <a:ext uri="{FF2B5EF4-FFF2-40B4-BE49-F238E27FC236}">
                <a16:creationId xmlns:a16="http://schemas.microsoft.com/office/drawing/2014/main" id="{781B8C7D-E86B-458B-AB47-B7024DCFA8D3}"/>
              </a:ext>
            </a:extLst>
          </p:cNvPr>
          <p:cNvCxnSpPr>
            <a:cxnSpLocks/>
            <a:stCxn id="326" idx="3"/>
            <a:endCxn id="244" idx="0"/>
          </p:cNvCxnSpPr>
          <p:nvPr/>
        </p:nvCxnSpPr>
        <p:spPr>
          <a:xfrm>
            <a:off x="3670176" y="1806183"/>
            <a:ext cx="2155690" cy="866115"/>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1" name="Szövegdoboz 240">
            <a:extLst>
              <a:ext uri="{FF2B5EF4-FFF2-40B4-BE49-F238E27FC236}">
                <a16:creationId xmlns:a16="http://schemas.microsoft.com/office/drawing/2014/main" id="{D15DF820-2E06-4BA9-BCAD-6C5273D0CFB8}"/>
              </a:ext>
            </a:extLst>
          </p:cNvPr>
          <p:cNvSpPr txBox="1"/>
          <p:nvPr/>
        </p:nvSpPr>
        <p:spPr>
          <a:xfrm>
            <a:off x="2352598" y="5277153"/>
            <a:ext cx="231154" cy="338554"/>
          </a:xfrm>
          <a:prstGeom prst="rect">
            <a:avLst/>
          </a:prstGeom>
          <a:noFill/>
        </p:spPr>
        <p:txBody>
          <a:bodyPr wrap="none" rtlCol="0">
            <a:spAutoFit/>
          </a:bodyPr>
          <a:lstStyle/>
          <a:p>
            <a:r>
              <a:rPr lang="hu-HU" sz="1600" dirty="0"/>
              <a:t> </a:t>
            </a:r>
          </a:p>
        </p:txBody>
      </p:sp>
      <p:sp>
        <p:nvSpPr>
          <p:cNvPr id="242" name="Háromszög 241">
            <a:extLst>
              <a:ext uri="{FF2B5EF4-FFF2-40B4-BE49-F238E27FC236}">
                <a16:creationId xmlns:a16="http://schemas.microsoft.com/office/drawing/2014/main" id="{E389C851-BBA9-4F4F-A266-C8285DDCB5D3}"/>
              </a:ext>
            </a:extLst>
          </p:cNvPr>
          <p:cNvSpPr/>
          <p:nvPr/>
        </p:nvSpPr>
        <p:spPr>
          <a:xfrm rot="16200000">
            <a:off x="4429353" y="1879126"/>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3" name="Szövegdoboz 242">
            <a:extLst>
              <a:ext uri="{FF2B5EF4-FFF2-40B4-BE49-F238E27FC236}">
                <a16:creationId xmlns:a16="http://schemas.microsoft.com/office/drawing/2014/main" id="{5D475B16-432C-4B35-AAC8-E590AD2FF8DC}"/>
              </a:ext>
            </a:extLst>
          </p:cNvPr>
          <p:cNvSpPr txBox="1"/>
          <p:nvPr/>
        </p:nvSpPr>
        <p:spPr>
          <a:xfrm>
            <a:off x="4484953" y="1744687"/>
            <a:ext cx="669431" cy="338554"/>
          </a:xfrm>
          <a:prstGeom prst="rect">
            <a:avLst/>
          </a:prstGeom>
          <a:noFill/>
        </p:spPr>
        <p:txBody>
          <a:bodyPr wrap="square" rtlCol="0">
            <a:spAutoFit/>
          </a:bodyPr>
          <a:lstStyle/>
          <a:p>
            <a:r>
              <a:rPr lang="hu-HU" sz="1600" dirty="0"/>
              <a:t>belép</a:t>
            </a:r>
          </a:p>
        </p:txBody>
      </p:sp>
      <p:sp>
        <p:nvSpPr>
          <p:cNvPr id="244" name="Ellipszis 243">
            <a:extLst>
              <a:ext uri="{FF2B5EF4-FFF2-40B4-BE49-F238E27FC236}">
                <a16:creationId xmlns:a16="http://schemas.microsoft.com/office/drawing/2014/main" id="{B09362A7-A975-498D-BB0F-161890E225E7}"/>
              </a:ext>
            </a:extLst>
          </p:cNvPr>
          <p:cNvSpPr/>
          <p:nvPr/>
        </p:nvSpPr>
        <p:spPr>
          <a:xfrm>
            <a:off x="5793232" y="2672298"/>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245" name="Szövegdoboz 244">
            <a:extLst>
              <a:ext uri="{FF2B5EF4-FFF2-40B4-BE49-F238E27FC236}">
                <a16:creationId xmlns:a16="http://schemas.microsoft.com/office/drawing/2014/main" id="{8E92CBD4-48DE-44F4-AAFD-3FDC4B31CC7F}"/>
              </a:ext>
            </a:extLst>
          </p:cNvPr>
          <p:cNvSpPr txBox="1"/>
          <p:nvPr/>
        </p:nvSpPr>
        <p:spPr>
          <a:xfrm>
            <a:off x="5912339" y="2438793"/>
            <a:ext cx="794706" cy="338554"/>
          </a:xfrm>
          <a:prstGeom prst="rect">
            <a:avLst/>
          </a:prstGeom>
          <a:noFill/>
        </p:spPr>
        <p:txBody>
          <a:bodyPr wrap="none" rtlCol="0">
            <a:spAutoFit/>
          </a:bodyPr>
          <a:lstStyle/>
          <a:p>
            <a:pPr algn="ctr"/>
            <a:r>
              <a:rPr lang="hu-HU" sz="1600" dirty="0"/>
              <a:t>+ tagok</a:t>
            </a:r>
          </a:p>
        </p:txBody>
      </p:sp>
      <p:cxnSp>
        <p:nvCxnSpPr>
          <p:cNvPr id="246" name="Egyenes összekötő nyíllal 245">
            <a:extLst>
              <a:ext uri="{FF2B5EF4-FFF2-40B4-BE49-F238E27FC236}">
                <a16:creationId xmlns:a16="http://schemas.microsoft.com/office/drawing/2014/main" id="{F7075825-62AB-4AE5-9CFB-5BE57CE61831}"/>
              </a:ext>
            </a:extLst>
          </p:cNvPr>
          <p:cNvCxnSpPr>
            <a:cxnSpLocks/>
          </p:cNvCxnSpPr>
          <p:nvPr/>
        </p:nvCxnSpPr>
        <p:spPr>
          <a:xfrm>
            <a:off x="4299595" y="1806183"/>
            <a:ext cx="0" cy="1428208"/>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7" name="Szövegdoboz 246">
            <a:extLst>
              <a:ext uri="{FF2B5EF4-FFF2-40B4-BE49-F238E27FC236}">
                <a16:creationId xmlns:a16="http://schemas.microsoft.com/office/drawing/2014/main" id="{ECC1EA40-4B08-453A-9CEB-6F875DD7A27A}"/>
              </a:ext>
            </a:extLst>
          </p:cNvPr>
          <p:cNvSpPr txBox="1"/>
          <p:nvPr/>
        </p:nvSpPr>
        <p:spPr>
          <a:xfrm>
            <a:off x="4274313" y="2376806"/>
            <a:ext cx="857415" cy="338554"/>
          </a:xfrm>
          <a:prstGeom prst="rect">
            <a:avLst/>
          </a:prstGeom>
          <a:noFill/>
        </p:spPr>
        <p:txBody>
          <a:bodyPr wrap="none" rtlCol="0">
            <a:spAutoFit/>
          </a:bodyPr>
          <a:lstStyle/>
          <a:p>
            <a:pPr algn="ctr"/>
            <a:r>
              <a:rPr lang="hu-HU" sz="1600" dirty="0"/>
              <a:t>{</a:t>
            </a:r>
            <a:r>
              <a:rPr lang="hu-HU" sz="1600" dirty="0" err="1"/>
              <a:t>subset</a:t>
            </a:r>
            <a:r>
              <a:rPr lang="hu-HU" sz="1600" dirty="0"/>
              <a:t>}</a:t>
            </a:r>
          </a:p>
        </p:txBody>
      </p:sp>
      <p:sp>
        <p:nvSpPr>
          <p:cNvPr id="248" name="Szövegdoboz 247">
            <a:extLst>
              <a:ext uri="{FF2B5EF4-FFF2-40B4-BE49-F238E27FC236}">
                <a16:creationId xmlns:a16="http://schemas.microsoft.com/office/drawing/2014/main" id="{78327A71-25C3-42BF-8D0F-711439B1D4EA}"/>
              </a:ext>
            </a:extLst>
          </p:cNvPr>
          <p:cNvSpPr txBox="1"/>
          <p:nvPr/>
        </p:nvSpPr>
        <p:spPr>
          <a:xfrm>
            <a:off x="4831445" y="3441169"/>
            <a:ext cx="891591" cy="338554"/>
          </a:xfrm>
          <a:prstGeom prst="rect">
            <a:avLst/>
          </a:prstGeom>
          <a:noFill/>
        </p:spPr>
        <p:txBody>
          <a:bodyPr wrap="none" rtlCol="0">
            <a:spAutoFit/>
          </a:bodyPr>
          <a:lstStyle/>
          <a:p>
            <a:pPr algn="ctr"/>
            <a:r>
              <a:rPr lang="hu-HU" sz="1600" dirty="0"/>
              <a:t>{</a:t>
            </a:r>
            <a:r>
              <a:rPr lang="hu-HU" sz="1600" dirty="0" err="1"/>
              <a:t>unique</a:t>
            </a:r>
            <a:r>
              <a:rPr lang="hu-HU" sz="1600" dirty="0"/>
              <a:t>}</a:t>
            </a:r>
          </a:p>
        </p:txBody>
      </p:sp>
      <p:sp>
        <p:nvSpPr>
          <p:cNvPr id="249" name="Szövegdoboz 248">
            <a:extLst>
              <a:ext uri="{FF2B5EF4-FFF2-40B4-BE49-F238E27FC236}">
                <a16:creationId xmlns:a16="http://schemas.microsoft.com/office/drawing/2014/main" id="{C43F7280-D705-4F55-988E-14B32B133243}"/>
              </a:ext>
            </a:extLst>
          </p:cNvPr>
          <p:cNvSpPr txBox="1"/>
          <p:nvPr/>
        </p:nvSpPr>
        <p:spPr>
          <a:xfrm>
            <a:off x="6560755" y="2420482"/>
            <a:ext cx="891591" cy="338554"/>
          </a:xfrm>
          <a:prstGeom prst="rect">
            <a:avLst/>
          </a:prstGeom>
          <a:noFill/>
        </p:spPr>
        <p:txBody>
          <a:bodyPr wrap="none" rtlCol="0">
            <a:spAutoFit/>
          </a:bodyPr>
          <a:lstStyle/>
          <a:p>
            <a:pPr algn="ctr"/>
            <a:r>
              <a:rPr lang="hu-HU" sz="1600" dirty="0"/>
              <a:t>{</a:t>
            </a:r>
            <a:r>
              <a:rPr lang="hu-HU" sz="1600" dirty="0" err="1"/>
              <a:t>unique</a:t>
            </a:r>
            <a:r>
              <a:rPr lang="hu-HU" sz="1600" dirty="0"/>
              <a:t>}</a:t>
            </a:r>
          </a:p>
        </p:txBody>
      </p:sp>
      <p:sp>
        <p:nvSpPr>
          <p:cNvPr id="253" name="Szövegdoboz 252">
            <a:extLst>
              <a:ext uri="{FF2B5EF4-FFF2-40B4-BE49-F238E27FC236}">
                <a16:creationId xmlns:a16="http://schemas.microsoft.com/office/drawing/2014/main" id="{2DED9F6D-AEF4-4CBC-BD36-1B9F1BA25B9E}"/>
              </a:ext>
            </a:extLst>
          </p:cNvPr>
          <p:cNvSpPr txBox="1"/>
          <p:nvPr/>
        </p:nvSpPr>
        <p:spPr>
          <a:xfrm>
            <a:off x="4197696" y="5035443"/>
            <a:ext cx="287258" cy="338554"/>
          </a:xfrm>
          <a:prstGeom prst="rect">
            <a:avLst/>
          </a:prstGeom>
          <a:noFill/>
        </p:spPr>
        <p:txBody>
          <a:bodyPr wrap="none" rtlCol="0">
            <a:spAutoFit/>
          </a:bodyPr>
          <a:lstStyle/>
          <a:p>
            <a:pPr algn="ctr"/>
            <a:r>
              <a:rPr lang="hu-HU" sz="1600" dirty="0"/>
              <a:t>*</a:t>
            </a:r>
          </a:p>
        </p:txBody>
      </p:sp>
      <p:sp>
        <p:nvSpPr>
          <p:cNvPr id="254" name="Szövegdoboz 253">
            <a:extLst>
              <a:ext uri="{FF2B5EF4-FFF2-40B4-BE49-F238E27FC236}">
                <a16:creationId xmlns:a16="http://schemas.microsoft.com/office/drawing/2014/main" id="{7B972544-5995-4B7A-82A5-BAC503533C53}"/>
              </a:ext>
            </a:extLst>
          </p:cNvPr>
          <p:cNvSpPr txBox="1"/>
          <p:nvPr/>
        </p:nvSpPr>
        <p:spPr>
          <a:xfrm>
            <a:off x="6767041" y="5186291"/>
            <a:ext cx="287258" cy="338554"/>
          </a:xfrm>
          <a:prstGeom prst="rect">
            <a:avLst/>
          </a:prstGeom>
          <a:noFill/>
        </p:spPr>
        <p:txBody>
          <a:bodyPr wrap="none" rtlCol="0">
            <a:spAutoFit/>
          </a:bodyPr>
          <a:lstStyle/>
          <a:p>
            <a:pPr algn="ctr"/>
            <a:r>
              <a:rPr lang="hu-HU" sz="1600" dirty="0"/>
              <a:t>*</a:t>
            </a:r>
          </a:p>
        </p:txBody>
      </p:sp>
      <p:sp>
        <p:nvSpPr>
          <p:cNvPr id="296" name="Szövegdoboz 295">
            <a:extLst>
              <a:ext uri="{FF2B5EF4-FFF2-40B4-BE49-F238E27FC236}">
                <a16:creationId xmlns:a16="http://schemas.microsoft.com/office/drawing/2014/main" id="{E94C1B84-3BAA-4CDC-89BE-83748C0C0779}"/>
              </a:ext>
            </a:extLst>
          </p:cNvPr>
          <p:cNvSpPr txBox="1"/>
          <p:nvPr/>
        </p:nvSpPr>
        <p:spPr>
          <a:xfrm>
            <a:off x="3643055" y="2940714"/>
            <a:ext cx="287258" cy="338554"/>
          </a:xfrm>
          <a:prstGeom prst="rect">
            <a:avLst/>
          </a:prstGeom>
          <a:noFill/>
        </p:spPr>
        <p:txBody>
          <a:bodyPr wrap="none" rtlCol="0">
            <a:spAutoFit/>
          </a:bodyPr>
          <a:lstStyle/>
          <a:p>
            <a:pPr algn="ctr"/>
            <a:r>
              <a:rPr lang="hu-HU" sz="1600" dirty="0"/>
              <a:t>*</a:t>
            </a:r>
          </a:p>
        </p:txBody>
      </p:sp>
      <p:sp>
        <p:nvSpPr>
          <p:cNvPr id="299" name="Szövegdoboz 298">
            <a:extLst>
              <a:ext uri="{FF2B5EF4-FFF2-40B4-BE49-F238E27FC236}">
                <a16:creationId xmlns:a16="http://schemas.microsoft.com/office/drawing/2014/main" id="{49323636-A564-4772-B0BD-79CCABF47A85}"/>
              </a:ext>
            </a:extLst>
          </p:cNvPr>
          <p:cNvSpPr txBox="1"/>
          <p:nvPr/>
        </p:nvSpPr>
        <p:spPr>
          <a:xfrm>
            <a:off x="5521375" y="2495747"/>
            <a:ext cx="287258" cy="338554"/>
          </a:xfrm>
          <a:prstGeom prst="rect">
            <a:avLst/>
          </a:prstGeom>
          <a:noFill/>
        </p:spPr>
        <p:txBody>
          <a:bodyPr wrap="none" rtlCol="0">
            <a:spAutoFit/>
          </a:bodyPr>
          <a:lstStyle/>
          <a:p>
            <a:pPr algn="ctr"/>
            <a:r>
              <a:rPr lang="hu-HU" sz="1600" dirty="0"/>
              <a:t>*</a:t>
            </a:r>
          </a:p>
        </p:txBody>
      </p:sp>
      <p:cxnSp>
        <p:nvCxnSpPr>
          <p:cNvPr id="300" name="Összekötő: szögletes 299">
            <a:extLst>
              <a:ext uri="{FF2B5EF4-FFF2-40B4-BE49-F238E27FC236}">
                <a16:creationId xmlns:a16="http://schemas.microsoft.com/office/drawing/2014/main" id="{E17B91ED-7210-469D-8922-C34D6BEA795E}"/>
              </a:ext>
            </a:extLst>
          </p:cNvPr>
          <p:cNvCxnSpPr>
            <a:cxnSpLocks/>
            <a:stCxn id="135" idx="6"/>
            <a:endCxn id="136" idx="2"/>
          </p:cNvCxnSpPr>
          <p:nvPr/>
        </p:nvCxnSpPr>
        <p:spPr>
          <a:xfrm flipV="1">
            <a:off x="6844047" y="4100258"/>
            <a:ext cx="341468" cy="1388140"/>
          </a:xfrm>
          <a:prstGeom prst="bentConnector2">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5" name="Szövegdoboz 304">
            <a:extLst>
              <a:ext uri="{FF2B5EF4-FFF2-40B4-BE49-F238E27FC236}">
                <a16:creationId xmlns:a16="http://schemas.microsoft.com/office/drawing/2014/main" id="{E8152AF1-5E03-41AD-B53F-06FFBBD8D49A}"/>
              </a:ext>
            </a:extLst>
          </p:cNvPr>
          <p:cNvSpPr txBox="1"/>
          <p:nvPr/>
        </p:nvSpPr>
        <p:spPr>
          <a:xfrm>
            <a:off x="5377746" y="2940714"/>
            <a:ext cx="287258" cy="338554"/>
          </a:xfrm>
          <a:prstGeom prst="rect">
            <a:avLst/>
          </a:prstGeom>
          <a:noFill/>
        </p:spPr>
        <p:txBody>
          <a:bodyPr wrap="none" rtlCol="0">
            <a:spAutoFit/>
          </a:bodyPr>
          <a:lstStyle/>
          <a:p>
            <a:pPr algn="ctr"/>
            <a:r>
              <a:rPr lang="hu-HU" sz="1600" dirty="0"/>
              <a:t>*</a:t>
            </a:r>
          </a:p>
        </p:txBody>
      </p:sp>
      <p:sp>
        <p:nvSpPr>
          <p:cNvPr id="326" name="Szövegdoboz 325">
            <a:extLst>
              <a:ext uri="{FF2B5EF4-FFF2-40B4-BE49-F238E27FC236}">
                <a16:creationId xmlns:a16="http://schemas.microsoft.com/office/drawing/2014/main" id="{061BB2A8-08C5-4A7D-ADEA-006F56B43B19}"/>
              </a:ext>
            </a:extLst>
          </p:cNvPr>
          <p:cNvSpPr txBox="1"/>
          <p:nvPr/>
        </p:nvSpPr>
        <p:spPr>
          <a:xfrm>
            <a:off x="3432610" y="1621517"/>
            <a:ext cx="237566" cy="369332"/>
          </a:xfrm>
          <a:prstGeom prst="rect">
            <a:avLst/>
          </a:prstGeom>
          <a:noFill/>
        </p:spPr>
        <p:txBody>
          <a:bodyPr wrap="none" rtlCol="0">
            <a:spAutoFit/>
          </a:bodyPr>
          <a:lstStyle/>
          <a:p>
            <a:r>
              <a:rPr lang="hu-HU" dirty="0"/>
              <a:t> </a:t>
            </a:r>
          </a:p>
        </p:txBody>
      </p:sp>
      <p:sp>
        <p:nvSpPr>
          <p:cNvPr id="76" name="Téglalap 75">
            <a:extLst>
              <a:ext uri="{FF2B5EF4-FFF2-40B4-BE49-F238E27FC236}">
                <a16:creationId xmlns:a16="http://schemas.microsoft.com/office/drawing/2014/main" id="{AD87263F-938C-4575-A213-C105CEF26997}"/>
              </a:ext>
            </a:extLst>
          </p:cNvPr>
          <p:cNvSpPr/>
          <p:nvPr/>
        </p:nvSpPr>
        <p:spPr>
          <a:xfrm>
            <a:off x="3764550" y="5045162"/>
            <a:ext cx="2991245" cy="1127335"/>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Fogás</a:t>
            </a:r>
          </a:p>
          <a:p>
            <a:r>
              <a:rPr lang="hu-HU" sz="1600" dirty="0">
                <a:solidFill>
                  <a:schemeClr val="tx1"/>
                </a:solidFill>
              </a:rPr>
              <a:t>+ </a:t>
            </a:r>
            <a:r>
              <a:rPr lang="hu-HU" sz="1600" dirty="0">
                <a:solidFill>
                  <a:schemeClr val="tx1"/>
                </a:solidFill>
                <a:latin typeface="Calibri" panose="020F0502020204030204" pitchFamily="34" charset="0"/>
                <a:ea typeface="Times New Roman" panose="02020603050405020304" pitchFamily="18" charset="0"/>
              </a:rPr>
              <a:t>tömeg</a:t>
            </a:r>
            <a:r>
              <a:rPr lang="hu-HU" sz="1600" dirty="0">
                <a:solidFill>
                  <a:schemeClr val="tx1"/>
                </a:solidFill>
              </a:rPr>
              <a:t> : </a:t>
            </a:r>
            <a:r>
              <a:rPr lang="hu-HU" sz="1600" dirty="0" err="1">
                <a:solidFill>
                  <a:schemeClr val="tx1"/>
                </a:solidFill>
              </a:rPr>
              <a:t>real</a:t>
            </a:r>
            <a:endParaRPr lang="hu-HU" sz="1600" dirty="0">
              <a:solidFill>
                <a:schemeClr val="tx1"/>
              </a:solidFill>
            </a:endParaRPr>
          </a:p>
          <a:p>
            <a:r>
              <a:rPr lang="hu-HU" sz="1600" dirty="0">
                <a:solidFill>
                  <a:schemeClr val="tx1"/>
                </a:solidFill>
              </a:rPr>
              <a:t>+ Fogás(</a:t>
            </a:r>
            <a:r>
              <a:rPr lang="hu-HU" sz="1600" dirty="0" err="1">
                <a:solidFill>
                  <a:schemeClr val="tx1"/>
                </a:solidFill>
              </a:rPr>
              <a:t>f:Halfaj</a:t>
            </a:r>
            <a:r>
              <a:rPr lang="hu-HU" sz="1600" dirty="0">
                <a:solidFill>
                  <a:schemeClr val="tx1"/>
                </a:solidFill>
              </a:rPr>
              <a:t>, t:real, v:Verseny)</a:t>
            </a:r>
          </a:p>
        </p:txBody>
      </p:sp>
      <p:sp>
        <p:nvSpPr>
          <p:cNvPr id="77" name="Téglalap 76">
            <a:extLst>
              <a:ext uri="{FF2B5EF4-FFF2-40B4-BE49-F238E27FC236}">
                <a16:creationId xmlns:a16="http://schemas.microsoft.com/office/drawing/2014/main" id="{980B6C60-A99D-4D09-9E2B-D77B273D20B9}"/>
              </a:ext>
            </a:extLst>
          </p:cNvPr>
          <p:cNvSpPr/>
          <p:nvPr/>
        </p:nvSpPr>
        <p:spPr>
          <a:xfrm>
            <a:off x="3764549" y="5359313"/>
            <a:ext cx="2991245" cy="2831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81" name="Szövegdoboz 80">
            <a:extLst>
              <a:ext uri="{FF2B5EF4-FFF2-40B4-BE49-F238E27FC236}">
                <a16:creationId xmlns:a16="http://schemas.microsoft.com/office/drawing/2014/main" id="{97124897-7CEF-44D0-A000-E5D7B837DB09}"/>
              </a:ext>
            </a:extLst>
          </p:cNvPr>
          <p:cNvSpPr txBox="1"/>
          <p:nvPr/>
        </p:nvSpPr>
        <p:spPr>
          <a:xfrm>
            <a:off x="4976250" y="4782498"/>
            <a:ext cx="287258" cy="338554"/>
          </a:xfrm>
          <a:prstGeom prst="rect">
            <a:avLst/>
          </a:prstGeom>
          <a:noFill/>
        </p:spPr>
        <p:txBody>
          <a:bodyPr wrap="none" rtlCol="0">
            <a:spAutoFit/>
          </a:bodyPr>
          <a:lstStyle/>
          <a:p>
            <a:pPr algn="ctr"/>
            <a:r>
              <a:rPr lang="hu-HU" sz="1600" dirty="0"/>
              <a:t>*</a:t>
            </a:r>
          </a:p>
        </p:txBody>
      </p:sp>
      <p:sp>
        <p:nvSpPr>
          <p:cNvPr id="82" name="Szövegdoboz 81">
            <a:extLst>
              <a:ext uri="{FF2B5EF4-FFF2-40B4-BE49-F238E27FC236}">
                <a16:creationId xmlns:a16="http://schemas.microsoft.com/office/drawing/2014/main" id="{754B8F58-28BE-4818-9C3B-120A2931173A}"/>
              </a:ext>
            </a:extLst>
          </p:cNvPr>
          <p:cNvSpPr txBox="1"/>
          <p:nvPr/>
        </p:nvSpPr>
        <p:spPr>
          <a:xfrm>
            <a:off x="7192899" y="4786094"/>
            <a:ext cx="616897" cy="338554"/>
          </a:xfrm>
          <a:prstGeom prst="rect">
            <a:avLst/>
          </a:prstGeom>
          <a:noFill/>
        </p:spPr>
        <p:txBody>
          <a:bodyPr wrap="square" rtlCol="0">
            <a:spAutoFit/>
          </a:bodyPr>
          <a:lstStyle/>
          <a:p>
            <a:pPr algn="ctr"/>
            <a:r>
              <a:rPr lang="hu-HU" sz="1600" dirty="0"/>
              <a:t>kifog</a:t>
            </a:r>
          </a:p>
        </p:txBody>
      </p:sp>
      <p:sp>
        <p:nvSpPr>
          <p:cNvPr id="83" name="Háromszög 82">
            <a:extLst>
              <a:ext uri="{FF2B5EF4-FFF2-40B4-BE49-F238E27FC236}">
                <a16:creationId xmlns:a16="http://schemas.microsoft.com/office/drawing/2014/main" id="{AAC45F8C-C536-4D0D-B0E2-942A00DB9563}"/>
              </a:ext>
            </a:extLst>
          </p:cNvPr>
          <p:cNvSpPr/>
          <p:nvPr/>
        </p:nvSpPr>
        <p:spPr>
          <a:xfrm rot="10800000">
            <a:off x="7394305" y="5092729"/>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Szövegdoboz 71">
            <a:extLst>
              <a:ext uri="{FF2B5EF4-FFF2-40B4-BE49-F238E27FC236}">
                <a16:creationId xmlns:a16="http://schemas.microsoft.com/office/drawing/2014/main" id="{A5E1A6C9-9CA6-4E17-9CA3-7D304EBE1FC6}"/>
              </a:ext>
            </a:extLst>
          </p:cNvPr>
          <p:cNvSpPr txBox="1"/>
          <p:nvPr/>
        </p:nvSpPr>
        <p:spPr>
          <a:xfrm>
            <a:off x="890909" y="3806212"/>
            <a:ext cx="1952971" cy="584775"/>
          </a:xfrm>
          <a:prstGeom prst="rect">
            <a:avLst/>
          </a:prstGeom>
          <a:noFill/>
        </p:spPr>
        <p:txBody>
          <a:bodyPr wrap="none" rtlCol="0">
            <a:spAutoFit/>
          </a:bodyPr>
          <a:lstStyle/>
          <a:p>
            <a:r>
              <a:rPr lang="hu-HU" sz="1600" dirty="0">
                <a:solidFill>
                  <a:srgbClr val="FF0000"/>
                </a:solidFill>
              </a:rPr>
              <a:t>+ Összesít() : </a:t>
            </a:r>
            <a:r>
              <a:rPr lang="hu-HU" sz="1600" dirty="0" err="1">
                <a:solidFill>
                  <a:srgbClr val="FF0000"/>
                </a:solidFill>
              </a:rPr>
              <a:t>real</a:t>
            </a:r>
            <a:endParaRPr lang="hu-HU" sz="1600" dirty="0">
              <a:solidFill>
                <a:srgbClr val="FF0000"/>
              </a:solidFill>
            </a:endParaRPr>
          </a:p>
          <a:p>
            <a:r>
              <a:rPr lang="hu-HU" sz="1600" dirty="0">
                <a:solidFill>
                  <a:srgbClr val="FF0000"/>
                </a:solidFill>
              </a:rPr>
              <a:t>+ </a:t>
            </a:r>
            <a:r>
              <a:rPr lang="hu-HU" sz="1600" dirty="0" err="1">
                <a:solidFill>
                  <a:srgbClr val="FF0000"/>
                </a:solidFill>
              </a:rPr>
              <a:t>Mindharcsa</a:t>
            </a:r>
            <a:r>
              <a:rPr lang="hu-HU" sz="1600" dirty="0">
                <a:solidFill>
                  <a:srgbClr val="FF0000"/>
                </a:solidFill>
              </a:rPr>
              <a:t>() : </a:t>
            </a:r>
            <a:r>
              <a:rPr lang="hu-HU" sz="1600" dirty="0" err="1">
                <a:solidFill>
                  <a:srgbClr val="FF0000"/>
                </a:solidFill>
              </a:rPr>
              <a:t>bool</a:t>
            </a:r>
            <a:endParaRPr lang="hu-HU" sz="1600" dirty="0">
              <a:solidFill>
                <a:srgbClr val="FF0000"/>
              </a:solidFill>
            </a:endParaRPr>
          </a:p>
        </p:txBody>
      </p:sp>
      <p:sp>
        <p:nvSpPr>
          <p:cNvPr id="73" name="Szövegdoboz 72">
            <a:extLst>
              <a:ext uri="{FF2B5EF4-FFF2-40B4-BE49-F238E27FC236}">
                <a16:creationId xmlns:a16="http://schemas.microsoft.com/office/drawing/2014/main" id="{864FA453-1031-4A6D-9C44-4FF55C7DE482}"/>
              </a:ext>
            </a:extLst>
          </p:cNvPr>
          <p:cNvSpPr txBox="1"/>
          <p:nvPr/>
        </p:nvSpPr>
        <p:spPr>
          <a:xfrm>
            <a:off x="5665004" y="3528470"/>
            <a:ext cx="2536335" cy="338554"/>
          </a:xfrm>
          <a:prstGeom prst="rect">
            <a:avLst/>
          </a:prstGeom>
          <a:noFill/>
        </p:spPr>
        <p:txBody>
          <a:bodyPr wrap="none" rtlCol="0">
            <a:spAutoFit/>
          </a:bodyPr>
          <a:lstStyle/>
          <a:p>
            <a:r>
              <a:rPr lang="hu-HU" sz="1600" dirty="0">
                <a:solidFill>
                  <a:srgbClr val="FF0000"/>
                </a:solidFill>
              </a:rPr>
              <a:t>+ Összérték(</a:t>
            </a:r>
            <a:r>
              <a:rPr lang="hu-HU" sz="1600" dirty="0" err="1">
                <a:solidFill>
                  <a:srgbClr val="FF0000"/>
                </a:solidFill>
              </a:rPr>
              <a:t>v:Verseny</a:t>
            </a:r>
            <a:r>
              <a:rPr lang="hu-HU" sz="1600" dirty="0">
                <a:solidFill>
                  <a:srgbClr val="FF0000"/>
                </a:solidFill>
              </a:rPr>
              <a:t>) : </a:t>
            </a:r>
            <a:r>
              <a:rPr lang="hu-HU" sz="1600" dirty="0" err="1">
                <a:solidFill>
                  <a:srgbClr val="FF0000"/>
                </a:solidFill>
              </a:rPr>
              <a:t>real</a:t>
            </a:r>
            <a:endParaRPr lang="hu-HU" sz="1600" dirty="0">
              <a:solidFill>
                <a:srgbClr val="FF0000"/>
              </a:solidFill>
            </a:endParaRPr>
          </a:p>
        </p:txBody>
      </p:sp>
      <p:sp>
        <p:nvSpPr>
          <p:cNvPr id="74" name="Szövegdoboz 73">
            <a:extLst>
              <a:ext uri="{FF2B5EF4-FFF2-40B4-BE49-F238E27FC236}">
                <a16:creationId xmlns:a16="http://schemas.microsoft.com/office/drawing/2014/main" id="{D731B8A6-E53E-4604-B1C7-6834507B87E3}"/>
              </a:ext>
            </a:extLst>
          </p:cNvPr>
          <p:cNvSpPr txBox="1"/>
          <p:nvPr/>
        </p:nvSpPr>
        <p:spPr>
          <a:xfrm>
            <a:off x="945109" y="1759897"/>
            <a:ext cx="2396938" cy="338554"/>
          </a:xfrm>
          <a:prstGeom prst="rect">
            <a:avLst/>
          </a:prstGeom>
          <a:noFill/>
        </p:spPr>
        <p:txBody>
          <a:bodyPr wrap="none" rtlCol="0">
            <a:spAutoFit/>
          </a:bodyPr>
          <a:lstStyle/>
          <a:p>
            <a:r>
              <a:rPr lang="hu-HU" sz="1600" dirty="0">
                <a:solidFill>
                  <a:srgbClr val="FF0000"/>
                </a:solidFill>
              </a:rPr>
              <a:t>+ Legjobb() : </a:t>
            </a:r>
            <a:r>
              <a:rPr lang="hu-HU" sz="1600" dirty="0" err="1">
                <a:solidFill>
                  <a:srgbClr val="FF0000"/>
                </a:solidFill>
              </a:rPr>
              <a:t>bool×Verseny</a:t>
            </a:r>
            <a:endParaRPr lang="hu-HU" sz="1600" dirty="0">
              <a:solidFill>
                <a:srgbClr val="FF0000"/>
              </a:solidFill>
            </a:endParaRPr>
          </a:p>
        </p:txBody>
      </p:sp>
      <p:cxnSp>
        <p:nvCxnSpPr>
          <p:cNvPr id="75" name="Egyenes összekötő 74">
            <a:extLst>
              <a:ext uri="{FF2B5EF4-FFF2-40B4-BE49-F238E27FC236}">
                <a16:creationId xmlns:a16="http://schemas.microsoft.com/office/drawing/2014/main" id="{F4EE0109-E430-4CAD-BBAF-144670F74FCC}"/>
              </a:ext>
            </a:extLst>
          </p:cNvPr>
          <p:cNvCxnSpPr>
            <a:cxnSpLocks/>
            <a:stCxn id="126" idx="0"/>
          </p:cNvCxnSpPr>
          <p:nvPr/>
        </p:nvCxnSpPr>
        <p:spPr>
          <a:xfrm flipH="1" flipV="1">
            <a:off x="8557821" y="2372313"/>
            <a:ext cx="1" cy="13170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Egyenes összekötő 77">
            <a:extLst>
              <a:ext uri="{FF2B5EF4-FFF2-40B4-BE49-F238E27FC236}">
                <a16:creationId xmlns:a16="http://schemas.microsoft.com/office/drawing/2014/main" id="{11F8429A-EF8D-4C9F-BDD8-7A1430DE5E11}"/>
              </a:ext>
            </a:extLst>
          </p:cNvPr>
          <p:cNvCxnSpPr>
            <a:cxnSpLocks/>
          </p:cNvCxnSpPr>
          <p:nvPr/>
        </p:nvCxnSpPr>
        <p:spPr>
          <a:xfrm>
            <a:off x="3229560" y="4290377"/>
            <a:ext cx="8355" cy="205065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8" name="Csoportba foglalás 87">
            <a:extLst>
              <a:ext uri="{FF2B5EF4-FFF2-40B4-BE49-F238E27FC236}">
                <a16:creationId xmlns:a16="http://schemas.microsoft.com/office/drawing/2014/main" id="{2231FEEB-FCEB-4D1E-B6F2-429535892B44}"/>
              </a:ext>
            </a:extLst>
          </p:cNvPr>
          <p:cNvGrpSpPr/>
          <p:nvPr/>
        </p:nvGrpSpPr>
        <p:grpSpPr>
          <a:xfrm>
            <a:off x="4400189" y="1057366"/>
            <a:ext cx="3461533" cy="546673"/>
            <a:chOff x="-1251888" y="2915929"/>
            <a:chExt cx="3461533" cy="546673"/>
          </a:xfrm>
        </p:grpSpPr>
        <p:sp>
          <p:nvSpPr>
            <p:cNvPr id="89" name="Téglalap: szamárfül 88">
              <a:extLst>
                <a:ext uri="{FF2B5EF4-FFF2-40B4-BE49-F238E27FC236}">
                  <a16:creationId xmlns:a16="http://schemas.microsoft.com/office/drawing/2014/main" id="{51F90426-3A36-4325-8703-FEFC423E8131}"/>
                </a:ext>
              </a:extLst>
            </p:cNvPr>
            <p:cNvSpPr/>
            <p:nvPr/>
          </p:nvSpPr>
          <p:spPr>
            <a:xfrm rot="16200000">
              <a:off x="205542" y="1458499"/>
              <a:ext cx="546673" cy="3461533"/>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pPr defTabSz="685811"/>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return</a:t>
              </a:r>
              <a:r>
                <a:rPr lang="hu-HU" sz="1600" b="1"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dirty="0">
                  <a:solidFill>
                    <a:schemeClr val="tx1"/>
                  </a:solidFill>
                  <a:latin typeface="Cambria Math" panose="02040503050406030204" pitchFamily="18" charset="0"/>
                  <a:ea typeface="Cambria Math" panose="02040503050406030204" pitchFamily="18" charset="0"/>
                  <a:cs typeface="Arial Unicode MS" pitchFamily="34" charset="-128"/>
                </a:rPr>
                <a:t>∑ </a:t>
              </a:r>
              <a:r>
                <a:rPr lang="hu-HU" sz="1600" dirty="0">
                  <a:solidFill>
                    <a:schemeClr val="tx1"/>
                  </a:solidFill>
                  <a:ea typeface="Cambria Math" panose="02040503050406030204" pitchFamily="18" charset="0"/>
                  <a:cs typeface="Arial Unicode MS" pitchFamily="34" charset="-128"/>
                </a:rPr>
                <a:t>                       </a:t>
              </a:r>
              <a:r>
                <a:rPr lang="hu-HU" sz="1600" dirty="0" err="1">
                  <a:solidFill>
                    <a:schemeClr val="tx1"/>
                  </a:solidFill>
                  <a:ea typeface="Cambria Math" panose="02040503050406030204" pitchFamily="18" charset="0"/>
                  <a:cs typeface="Arial Unicode MS" pitchFamily="34" charset="-128"/>
                </a:rPr>
                <a:t>e.Összérték</a:t>
              </a:r>
              <a:r>
                <a:rPr lang="hu-HU" sz="1600" dirty="0">
                  <a:solidFill>
                    <a:schemeClr val="tx1"/>
                  </a:solidFill>
                  <a:ea typeface="Cambria Math" panose="02040503050406030204" pitchFamily="18" charset="0"/>
                  <a:cs typeface="Arial Unicode MS" pitchFamily="34" charset="-128"/>
                </a:rPr>
                <a:t>(</a:t>
              </a:r>
              <a:r>
                <a:rPr lang="hu-HU" sz="1600" dirty="0" err="1">
                  <a:solidFill>
                    <a:schemeClr val="tx1"/>
                  </a:solidFill>
                  <a:ea typeface="Cambria Math" panose="02040503050406030204" pitchFamily="18" charset="0"/>
                  <a:cs typeface="Arial Unicode MS" pitchFamily="34" charset="-128"/>
                </a:rPr>
                <a:t>this</a:t>
              </a:r>
              <a:r>
                <a:rPr lang="hu-HU" sz="1600" dirty="0">
                  <a:solidFill>
                    <a:schemeClr val="tx1"/>
                  </a:solidFill>
                  <a:ea typeface="Cambria Math" panose="02040503050406030204" pitchFamily="18" charset="0"/>
                  <a:cs typeface="Arial Unicode MS" pitchFamily="34" charset="-128"/>
                </a:rPr>
                <a:t>)</a:t>
              </a:r>
              <a:endParaRPr lang="hu-HU" sz="1600" b="1" dirty="0">
                <a:solidFill>
                  <a:schemeClr val="tx1"/>
                </a:solidFill>
                <a:latin typeface="Calibri" panose="020F0502020204030204" pitchFamily="34" charset="0"/>
                <a:ea typeface="Cambria Math" panose="02040503050406030204" pitchFamily="18" charset="0"/>
                <a:cs typeface="Calibri" panose="020F0502020204030204" pitchFamily="34" charset="0"/>
              </a:endParaRPr>
            </a:p>
            <a:p>
              <a:pPr defTabSz="685811"/>
              <a:endParaRPr lang="hu-HU" sz="1600" b="1" dirty="0">
                <a:solidFill>
                  <a:schemeClr val="tx1"/>
                </a:solidFill>
                <a:latin typeface="Calibri" panose="020F0502020204030204" pitchFamily="34" charset="0"/>
                <a:ea typeface="Cambria Math" panose="02040503050406030204" pitchFamily="18" charset="0"/>
                <a:cs typeface="Calibri" panose="020F0502020204030204" pitchFamily="34" charset="0"/>
              </a:endParaRPr>
            </a:p>
          </p:txBody>
        </p:sp>
        <p:sp>
          <p:nvSpPr>
            <p:cNvPr id="93" name="Szövegdoboz 92">
              <a:extLst>
                <a:ext uri="{FF2B5EF4-FFF2-40B4-BE49-F238E27FC236}">
                  <a16:creationId xmlns:a16="http://schemas.microsoft.com/office/drawing/2014/main" id="{E9AE2BE4-DC47-42AE-B904-F4ADC6889C04}"/>
                </a:ext>
              </a:extLst>
            </p:cNvPr>
            <p:cNvSpPr txBox="1"/>
            <p:nvPr/>
          </p:nvSpPr>
          <p:spPr>
            <a:xfrm>
              <a:off x="-516657" y="3043208"/>
              <a:ext cx="1234569" cy="338554"/>
            </a:xfrm>
            <a:prstGeom prst="rect">
              <a:avLst/>
            </a:prstGeom>
            <a:noFill/>
          </p:spPr>
          <p:txBody>
            <a:bodyPr wrap="none" rtlCol="0">
              <a:spAutoFit/>
            </a:bodyPr>
            <a:lstStyle/>
            <a:p>
              <a:r>
                <a:rPr lang="hu-HU" sz="1600" dirty="0" err="1"/>
                <a:t>e</a:t>
              </a:r>
              <a:r>
                <a:rPr lang="hu-HU" sz="1600" dirty="0" err="1">
                  <a:ea typeface="Cambria Math" panose="02040503050406030204" pitchFamily="18" charset="0"/>
                </a:rPr>
                <a:t>∊horgászok</a:t>
              </a:r>
              <a:endParaRPr lang="hu-HU" sz="1600" dirty="0"/>
            </a:p>
          </p:txBody>
        </p:sp>
      </p:grpSp>
      <p:cxnSp>
        <p:nvCxnSpPr>
          <p:cNvPr id="94" name="Egyenes összekötő 93">
            <a:extLst>
              <a:ext uri="{FF2B5EF4-FFF2-40B4-BE49-F238E27FC236}">
                <a16:creationId xmlns:a16="http://schemas.microsoft.com/office/drawing/2014/main" id="{118F8F7C-8348-4504-B313-6A6B36FC8DF8}"/>
              </a:ext>
            </a:extLst>
          </p:cNvPr>
          <p:cNvCxnSpPr>
            <a:cxnSpLocks/>
            <a:stCxn id="125" idx="7"/>
            <a:endCxn id="103" idx="0"/>
          </p:cNvCxnSpPr>
          <p:nvPr/>
        </p:nvCxnSpPr>
        <p:spPr>
          <a:xfrm flipV="1">
            <a:off x="3378542" y="570851"/>
            <a:ext cx="1017480" cy="136476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95" name="Csoportba foglalás 94">
            <a:extLst>
              <a:ext uri="{FF2B5EF4-FFF2-40B4-BE49-F238E27FC236}">
                <a16:creationId xmlns:a16="http://schemas.microsoft.com/office/drawing/2014/main" id="{5AAA1BD5-3EDA-4C93-A47B-E55658DFD772}"/>
              </a:ext>
            </a:extLst>
          </p:cNvPr>
          <p:cNvGrpSpPr/>
          <p:nvPr/>
        </p:nvGrpSpPr>
        <p:grpSpPr>
          <a:xfrm>
            <a:off x="2605682" y="6277060"/>
            <a:ext cx="4471458" cy="492376"/>
            <a:chOff x="3587826" y="5657353"/>
            <a:chExt cx="4471458" cy="492376"/>
          </a:xfrm>
        </p:grpSpPr>
        <p:sp>
          <p:nvSpPr>
            <p:cNvPr id="96" name="Téglalap: szamárfül 95">
              <a:extLst>
                <a:ext uri="{FF2B5EF4-FFF2-40B4-BE49-F238E27FC236}">
                  <a16:creationId xmlns:a16="http://schemas.microsoft.com/office/drawing/2014/main" id="{3D1E863E-ACA2-4894-BCC4-655E67DD449E}"/>
                </a:ext>
              </a:extLst>
            </p:cNvPr>
            <p:cNvSpPr/>
            <p:nvPr/>
          </p:nvSpPr>
          <p:spPr>
            <a:xfrm rot="16200000">
              <a:off x="5577367" y="3667812"/>
              <a:ext cx="492376" cy="4471458"/>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pPr defTabSz="685811"/>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return</a:t>
              </a:r>
              <a:r>
                <a:rPr lang="hu-HU" sz="1600" b="1"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dirty="0">
                  <a:solidFill>
                    <a:schemeClr val="tx1"/>
                  </a:solidFill>
                  <a:latin typeface="Cambria Math" panose="02040503050406030204" pitchFamily="18" charset="0"/>
                  <a:ea typeface="Cambria Math" panose="02040503050406030204" pitchFamily="18" charset="0"/>
                  <a:cs typeface="Arial Unicode MS" pitchFamily="34" charset="-128"/>
                </a:rPr>
                <a:t>∀</a:t>
              </a:r>
              <a:r>
                <a:rPr lang="hu-HU" sz="1600" dirty="0">
                  <a:solidFill>
                    <a:schemeClr val="tx1"/>
                  </a:solidFill>
                  <a:ea typeface="Cambria Math" panose="02040503050406030204" pitchFamily="18" charset="0"/>
                  <a:cs typeface="Arial Unicode MS" pitchFamily="34" charset="-128"/>
                </a:rPr>
                <a:t>SEARCH                        </a:t>
              </a:r>
              <a:r>
                <a:rPr lang="hu-HU" sz="1600" dirty="0" err="1">
                  <a:solidFill>
                    <a:schemeClr val="tx1"/>
                  </a:solidFill>
                  <a:ea typeface="Cambria Math" panose="02040503050406030204" pitchFamily="18" charset="0"/>
                  <a:cs typeface="Arial Unicode MS" pitchFamily="34" charset="-128"/>
                </a:rPr>
                <a:t>e.FogottHarcsát</a:t>
              </a:r>
              <a:r>
                <a:rPr lang="hu-HU" sz="1600" dirty="0">
                  <a:solidFill>
                    <a:schemeClr val="tx1"/>
                  </a:solidFill>
                  <a:ea typeface="Cambria Math" panose="02040503050406030204" pitchFamily="18" charset="0"/>
                  <a:cs typeface="Arial Unicode MS" pitchFamily="34" charset="-128"/>
                </a:rPr>
                <a:t>(</a:t>
              </a:r>
              <a:r>
                <a:rPr lang="hu-HU" sz="1600" dirty="0" err="1">
                  <a:solidFill>
                    <a:schemeClr val="tx1"/>
                  </a:solidFill>
                  <a:ea typeface="Cambria Math" panose="02040503050406030204" pitchFamily="18" charset="0"/>
                  <a:cs typeface="Arial Unicode MS" pitchFamily="34" charset="-128"/>
                </a:rPr>
                <a:t>this</a:t>
              </a:r>
              <a:r>
                <a:rPr lang="hu-HU" sz="1600" dirty="0">
                  <a:solidFill>
                    <a:schemeClr val="tx1"/>
                  </a:solidFill>
                  <a:ea typeface="Cambria Math" panose="02040503050406030204" pitchFamily="18" charset="0"/>
                  <a:cs typeface="Arial Unicode MS" pitchFamily="34" charset="-128"/>
                </a:rPr>
                <a:t>)</a:t>
              </a:r>
              <a:endParaRPr lang="hu-HU" sz="1600" dirty="0">
                <a:solidFill>
                  <a:schemeClr val="tx1"/>
                </a:solidFill>
                <a:latin typeface="Cambria Math" panose="02040503050406030204" pitchFamily="18" charset="0"/>
                <a:ea typeface="Cambria Math" panose="02040503050406030204" pitchFamily="18" charset="0"/>
                <a:cs typeface="Arial Unicode MS" pitchFamily="34" charset="-128"/>
              </a:endParaRPr>
            </a:p>
            <a:p>
              <a:pPr defTabSz="685811"/>
              <a:endParaRPr lang="hu-HU" sz="1600" b="1" dirty="0">
                <a:solidFill>
                  <a:schemeClr val="tx1"/>
                </a:solidFill>
                <a:latin typeface="Calibri" panose="020F0502020204030204" pitchFamily="34" charset="0"/>
                <a:ea typeface="Cambria Math" panose="02040503050406030204" pitchFamily="18" charset="0"/>
                <a:cs typeface="Calibri" panose="020F0502020204030204" pitchFamily="34" charset="0"/>
              </a:endParaRPr>
            </a:p>
            <a:p>
              <a:pPr defTabSz="685811"/>
              <a:endParaRPr lang="hu-HU" sz="1600" b="1" dirty="0">
                <a:solidFill>
                  <a:schemeClr val="tx1"/>
                </a:solidFill>
                <a:latin typeface="Calibri" panose="020F0502020204030204" pitchFamily="34" charset="0"/>
                <a:ea typeface="Cambria Math" panose="02040503050406030204" pitchFamily="18" charset="0"/>
                <a:cs typeface="Calibri" panose="020F0502020204030204" pitchFamily="34" charset="0"/>
              </a:endParaRPr>
            </a:p>
          </p:txBody>
        </p:sp>
        <p:sp>
          <p:nvSpPr>
            <p:cNvPr id="97" name="Szövegdoboz 96">
              <a:extLst>
                <a:ext uri="{FF2B5EF4-FFF2-40B4-BE49-F238E27FC236}">
                  <a16:creationId xmlns:a16="http://schemas.microsoft.com/office/drawing/2014/main" id="{2860249A-F8CE-4D60-913C-8B06523DD3B2}"/>
                </a:ext>
              </a:extLst>
            </p:cNvPr>
            <p:cNvSpPr txBox="1"/>
            <p:nvPr/>
          </p:nvSpPr>
          <p:spPr>
            <a:xfrm>
              <a:off x="4920802" y="5811175"/>
              <a:ext cx="1234569" cy="338554"/>
            </a:xfrm>
            <a:prstGeom prst="rect">
              <a:avLst/>
            </a:prstGeom>
            <a:noFill/>
          </p:spPr>
          <p:txBody>
            <a:bodyPr wrap="none" rtlCol="0">
              <a:spAutoFit/>
            </a:bodyPr>
            <a:lstStyle/>
            <a:p>
              <a:r>
                <a:rPr lang="hu-HU" sz="1600" dirty="0" err="1"/>
                <a:t>e</a:t>
              </a:r>
              <a:r>
                <a:rPr lang="hu-HU" sz="1600" dirty="0" err="1">
                  <a:ea typeface="Cambria Math" panose="02040503050406030204" pitchFamily="18" charset="0"/>
                </a:rPr>
                <a:t>∊horgászok</a:t>
              </a:r>
              <a:endParaRPr lang="hu-HU" sz="1600" dirty="0"/>
            </a:p>
          </p:txBody>
        </p:sp>
      </p:grpSp>
      <p:grpSp>
        <p:nvGrpSpPr>
          <p:cNvPr id="98" name="Csoportba foglalás 97">
            <a:extLst>
              <a:ext uri="{FF2B5EF4-FFF2-40B4-BE49-F238E27FC236}">
                <a16:creationId xmlns:a16="http://schemas.microsoft.com/office/drawing/2014/main" id="{3AFD205A-84EA-459C-B85E-86D431F25B67}"/>
              </a:ext>
            </a:extLst>
          </p:cNvPr>
          <p:cNvGrpSpPr/>
          <p:nvPr/>
        </p:nvGrpSpPr>
        <p:grpSpPr>
          <a:xfrm>
            <a:off x="6141169" y="1658773"/>
            <a:ext cx="2720357" cy="750485"/>
            <a:chOff x="8349724" y="2902260"/>
            <a:chExt cx="2720357" cy="750485"/>
          </a:xfrm>
        </p:grpSpPr>
        <p:sp>
          <p:nvSpPr>
            <p:cNvPr id="99" name="Téglalap: szamárfül 98">
              <a:extLst>
                <a:ext uri="{FF2B5EF4-FFF2-40B4-BE49-F238E27FC236}">
                  <a16:creationId xmlns:a16="http://schemas.microsoft.com/office/drawing/2014/main" id="{526941BE-6800-4210-BB56-32303237998F}"/>
                </a:ext>
              </a:extLst>
            </p:cNvPr>
            <p:cNvSpPr/>
            <p:nvPr/>
          </p:nvSpPr>
          <p:spPr>
            <a:xfrm rot="16200000">
              <a:off x="9352446" y="1899538"/>
              <a:ext cx="714914" cy="2720357"/>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pPr defTabSz="685811"/>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return</a:t>
              </a:r>
              <a:r>
                <a:rPr lang="hu-HU" sz="1600" b="1"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dirty="0">
                  <a:solidFill>
                    <a:schemeClr val="tx1"/>
                  </a:solidFill>
                  <a:latin typeface="Cambria Math" panose="02040503050406030204" pitchFamily="18" charset="0"/>
                  <a:ea typeface="Cambria Math" panose="02040503050406030204" pitchFamily="18" charset="0"/>
                  <a:cs typeface="Arial Unicode MS" pitchFamily="34" charset="-128"/>
                </a:rPr>
                <a:t>∑ </a:t>
              </a:r>
              <a:r>
                <a:rPr lang="hu-HU" sz="1600" dirty="0">
                  <a:solidFill>
                    <a:schemeClr val="tx1"/>
                  </a:solidFill>
                  <a:ea typeface="Cambria Math" panose="02040503050406030204" pitchFamily="18" charset="0"/>
                  <a:cs typeface="Arial Unicode MS" pitchFamily="34" charset="-128"/>
                </a:rPr>
                <a:t>                   </a:t>
              </a:r>
              <a:r>
                <a:rPr lang="hu-HU" sz="1600" dirty="0" err="1">
                  <a:solidFill>
                    <a:schemeClr val="tx1"/>
                  </a:solidFill>
                  <a:ea typeface="Cambria Math" panose="02040503050406030204" pitchFamily="18" charset="0"/>
                  <a:cs typeface="Arial Unicode MS" pitchFamily="34" charset="-128"/>
                </a:rPr>
                <a:t>e.Érték</a:t>
              </a:r>
              <a:r>
                <a:rPr lang="hu-HU" sz="1600" dirty="0">
                  <a:solidFill>
                    <a:schemeClr val="tx1"/>
                  </a:solidFill>
                  <a:ea typeface="Cambria Math" panose="02040503050406030204" pitchFamily="18" charset="0"/>
                  <a:cs typeface="Arial Unicode MS" pitchFamily="34" charset="-128"/>
                </a:rPr>
                <a:t>()</a:t>
              </a:r>
            </a:p>
            <a:p>
              <a:pPr defTabSz="685811"/>
              <a:endParaRPr lang="hu-HU" sz="1600" b="1" dirty="0">
                <a:solidFill>
                  <a:schemeClr val="tx1"/>
                </a:solidFill>
                <a:latin typeface="Calibri" panose="020F0502020204030204" pitchFamily="34" charset="0"/>
                <a:ea typeface="Cambria Math" panose="02040503050406030204" pitchFamily="18" charset="0"/>
                <a:cs typeface="Calibri" panose="020F0502020204030204" pitchFamily="34" charset="0"/>
              </a:endParaRPr>
            </a:p>
          </p:txBody>
        </p:sp>
        <p:sp>
          <p:nvSpPr>
            <p:cNvPr id="100" name="Szövegdoboz 99">
              <a:extLst>
                <a:ext uri="{FF2B5EF4-FFF2-40B4-BE49-F238E27FC236}">
                  <a16:creationId xmlns:a16="http://schemas.microsoft.com/office/drawing/2014/main" id="{F255A728-C428-44A0-8E6E-ED56BE2DB0EF}"/>
                </a:ext>
              </a:extLst>
            </p:cNvPr>
            <p:cNvSpPr txBox="1"/>
            <p:nvPr/>
          </p:nvSpPr>
          <p:spPr>
            <a:xfrm>
              <a:off x="9144000" y="3090446"/>
              <a:ext cx="1040606" cy="338554"/>
            </a:xfrm>
            <a:prstGeom prst="rect">
              <a:avLst/>
            </a:prstGeom>
            <a:noFill/>
          </p:spPr>
          <p:txBody>
            <a:bodyPr wrap="none" rtlCol="0">
              <a:spAutoFit/>
            </a:bodyPr>
            <a:lstStyle/>
            <a:p>
              <a:r>
                <a:rPr lang="hu-HU" sz="1600" dirty="0" err="1"/>
                <a:t>e</a:t>
              </a:r>
              <a:r>
                <a:rPr lang="hu-HU" sz="1600" dirty="0" err="1">
                  <a:ea typeface="Cambria Math" panose="02040503050406030204" pitchFamily="18" charset="0"/>
                </a:rPr>
                <a:t>∊fogások</a:t>
              </a:r>
              <a:endParaRPr lang="hu-HU" sz="1600" dirty="0"/>
            </a:p>
          </p:txBody>
        </p:sp>
        <p:sp>
          <p:nvSpPr>
            <p:cNvPr id="101" name="Szövegdoboz 100">
              <a:extLst>
                <a:ext uri="{FF2B5EF4-FFF2-40B4-BE49-F238E27FC236}">
                  <a16:creationId xmlns:a16="http://schemas.microsoft.com/office/drawing/2014/main" id="{F4C1EA51-E180-4EA1-BB48-1FC8A257F3D2}"/>
                </a:ext>
              </a:extLst>
            </p:cNvPr>
            <p:cNvSpPr txBox="1"/>
            <p:nvPr/>
          </p:nvSpPr>
          <p:spPr>
            <a:xfrm>
              <a:off x="8690085" y="3314191"/>
              <a:ext cx="1167948" cy="338554"/>
            </a:xfrm>
            <a:prstGeom prst="rect">
              <a:avLst/>
            </a:prstGeom>
            <a:noFill/>
          </p:spPr>
          <p:txBody>
            <a:bodyPr wrap="none" rtlCol="0">
              <a:spAutoFit/>
            </a:bodyPr>
            <a:lstStyle/>
            <a:p>
              <a:r>
                <a:rPr lang="hu-HU" sz="1600" dirty="0"/>
                <a:t>e.verseny=v</a:t>
              </a:r>
            </a:p>
          </p:txBody>
        </p:sp>
      </p:grpSp>
      <p:grpSp>
        <p:nvGrpSpPr>
          <p:cNvPr id="102" name="Csoportba foglalás 101">
            <a:extLst>
              <a:ext uri="{FF2B5EF4-FFF2-40B4-BE49-F238E27FC236}">
                <a16:creationId xmlns:a16="http://schemas.microsoft.com/office/drawing/2014/main" id="{C24E2AE6-D522-493E-93DF-F2F6F0F6C49C}"/>
              </a:ext>
            </a:extLst>
          </p:cNvPr>
          <p:cNvGrpSpPr/>
          <p:nvPr/>
        </p:nvGrpSpPr>
        <p:grpSpPr>
          <a:xfrm>
            <a:off x="4396021" y="155353"/>
            <a:ext cx="3948569" cy="830996"/>
            <a:chOff x="-1231179" y="5050499"/>
            <a:chExt cx="3948569" cy="830996"/>
          </a:xfrm>
        </p:grpSpPr>
        <p:sp>
          <p:nvSpPr>
            <p:cNvPr id="103" name="Téglalap: szamárfül 102">
              <a:extLst>
                <a:ext uri="{FF2B5EF4-FFF2-40B4-BE49-F238E27FC236}">
                  <a16:creationId xmlns:a16="http://schemas.microsoft.com/office/drawing/2014/main" id="{E23A1DAE-1ED2-4A8A-9786-1CEA11510FAA}"/>
                </a:ext>
              </a:extLst>
            </p:cNvPr>
            <p:cNvSpPr/>
            <p:nvPr/>
          </p:nvSpPr>
          <p:spPr>
            <a:xfrm rot="16200000">
              <a:off x="327608" y="3491712"/>
              <a:ext cx="830996" cy="3948569"/>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pPr defTabSz="685811"/>
              <a:r>
                <a:rPr lang="hu-HU" sz="1600" dirty="0">
                  <a:solidFill>
                    <a:schemeClr val="tx1"/>
                  </a:solidFill>
                  <a:ea typeface="Cambria Math" panose="02040503050406030204" pitchFamily="18" charset="0"/>
                  <a:cs typeface="Arial Unicode MS" pitchFamily="34" charset="-128"/>
                </a:rPr>
                <a:t>(l, </a:t>
              </a:r>
              <a:r>
                <a:rPr lang="hu-HU" sz="1600" dirty="0" err="1">
                  <a:solidFill>
                    <a:schemeClr val="tx1"/>
                  </a:solidFill>
                  <a:ea typeface="Cambria Math" panose="02040503050406030204" pitchFamily="18" charset="0"/>
                  <a:cs typeface="Arial Unicode MS" pitchFamily="34" charset="-128"/>
                </a:rPr>
                <a:t>max,elem</a:t>
              </a:r>
              <a:r>
                <a:rPr lang="hu-HU" sz="1600" dirty="0">
                  <a:solidFill>
                    <a:schemeClr val="tx1"/>
                  </a:solidFill>
                  <a:ea typeface="Cambria Math" panose="02040503050406030204" pitchFamily="18" charset="0"/>
                  <a:cs typeface="Arial Unicode MS" pitchFamily="34" charset="-128"/>
                </a:rPr>
                <a:t>) := MAX                       </a:t>
              </a:r>
              <a:r>
                <a:rPr lang="hu-HU" sz="1600" dirty="0" err="1">
                  <a:solidFill>
                    <a:schemeClr val="tx1"/>
                  </a:solidFill>
                  <a:ea typeface="Cambria Math" panose="02040503050406030204" pitchFamily="18" charset="0"/>
                  <a:cs typeface="Arial Unicode MS" pitchFamily="34" charset="-128"/>
                </a:rPr>
                <a:t>e.Összesít</a:t>
              </a:r>
              <a:r>
                <a:rPr lang="hu-HU" sz="1600" dirty="0">
                  <a:solidFill>
                    <a:schemeClr val="tx1"/>
                  </a:solidFill>
                  <a:ea typeface="Cambria Math" panose="02040503050406030204" pitchFamily="18" charset="0"/>
                  <a:cs typeface="Arial Unicode MS" pitchFamily="34" charset="-128"/>
                </a:rPr>
                <a:t>()</a:t>
              </a:r>
              <a:endParaRPr lang="hu-HU" sz="1600" dirty="0">
                <a:solidFill>
                  <a:schemeClr val="tx1"/>
                </a:solidFill>
                <a:ea typeface="Cambria Math" panose="02040503050406030204" pitchFamily="18" charset="0"/>
                <a:cs typeface="Calibri" panose="020F0502020204030204" pitchFamily="34" charset="0"/>
              </a:endParaRPr>
            </a:p>
            <a:p>
              <a:pPr defTabSz="685811"/>
              <a:endParaRPr lang="hu-HU" sz="1600" dirty="0">
                <a:solidFill>
                  <a:schemeClr val="tx1"/>
                </a:solidFill>
                <a:latin typeface="Cambria Math" panose="02040503050406030204" pitchFamily="18" charset="0"/>
                <a:ea typeface="Cambria Math" panose="02040503050406030204" pitchFamily="18" charset="0"/>
                <a:cs typeface="Arial Unicode MS" pitchFamily="34" charset="-128"/>
              </a:endParaRPr>
            </a:p>
            <a:p>
              <a:pPr defTabSz="685811"/>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return</a:t>
              </a:r>
              <a:r>
                <a:rPr lang="hu-HU" sz="1600" b="1"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(l, elem)</a:t>
              </a:r>
            </a:p>
          </p:txBody>
        </p:sp>
        <p:sp>
          <p:nvSpPr>
            <p:cNvPr id="104" name="Szövegdoboz 103">
              <a:extLst>
                <a:ext uri="{FF2B5EF4-FFF2-40B4-BE49-F238E27FC236}">
                  <a16:creationId xmlns:a16="http://schemas.microsoft.com/office/drawing/2014/main" id="{CDC3A56D-CE80-4A1A-9019-34462C81D703}"/>
                </a:ext>
              </a:extLst>
            </p:cNvPr>
            <p:cNvSpPr txBox="1"/>
            <p:nvPr/>
          </p:nvSpPr>
          <p:spPr>
            <a:xfrm>
              <a:off x="436719" y="5192534"/>
              <a:ext cx="1235659" cy="338554"/>
            </a:xfrm>
            <a:prstGeom prst="rect">
              <a:avLst/>
            </a:prstGeom>
            <a:noFill/>
          </p:spPr>
          <p:txBody>
            <a:bodyPr wrap="none" rtlCol="0">
              <a:spAutoFit/>
            </a:bodyPr>
            <a:lstStyle/>
            <a:p>
              <a:r>
                <a:rPr lang="hu-HU" sz="1600" dirty="0" err="1"/>
                <a:t>e</a:t>
              </a:r>
              <a:r>
                <a:rPr lang="hu-HU" sz="1600" dirty="0" err="1">
                  <a:ea typeface="Cambria Math" panose="02040503050406030204" pitchFamily="18" charset="0"/>
                </a:rPr>
                <a:t>∊versenyek</a:t>
              </a:r>
              <a:endParaRPr lang="hu-HU" sz="1600" dirty="0"/>
            </a:p>
          </p:txBody>
        </p:sp>
        <p:sp>
          <p:nvSpPr>
            <p:cNvPr id="105" name="Szövegdoboz 104">
              <a:extLst>
                <a:ext uri="{FF2B5EF4-FFF2-40B4-BE49-F238E27FC236}">
                  <a16:creationId xmlns:a16="http://schemas.microsoft.com/office/drawing/2014/main" id="{309C69F8-F581-4249-8F1F-F5B81AB6B703}"/>
                </a:ext>
              </a:extLst>
            </p:cNvPr>
            <p:cNvSpPr txBox="1"/>
            <p:nvPr/>
          </p:nvSpPr>
          <p:spPr>
            <a:xfrm>
              <a:off x="-306306" y="5360984"/>
              <a:ext cx="1427186" cy="338554"/>
            </a:xfrm>
            <a:prstGeom prst="rect">
              <a:avLst/>
            </a:prstGeom>
            <a:noFill/>
          </p:spPr>
          <p:txBody>
            <a:bodyPr wrap="none" rtlCol="0">
              <a:spAutoFit/>
            </a:bodyPr>
            <a:lstStyle/>
            <a:p>
              <a:r>
                <a:rPr lang="hu-HU" sz="1600" dirty="0" err="1">
                  <a:latin typeface="Calibri" panose="020F0502020204030204" pitchFamily="34" charset="0"/>
                  <a:ea typeface="Cambria Math" panose="02040503050406030204" pitchFamily="18" charset="0"/>
                  <a:cs typeface="Calibri" panose="020F0502020204030204" pitchFamily="34" charset="0"/>
                </a:rPr>
                <a:t>e.Mindharcsa</a:t>
              </a:r>
              <a:r>
                <a:rPr lang="hu-HU" sz="1600" dirty="0">
                  <a:latin typeface="Calibri" panose="020F0502020204030204" pitchFamily="34" charset="0"/>
                  <a:ea typeface="Cambria Math" panose="02040503050406030204" pitchFamily="18" charset="0"/>
                  <a:cs typeface="Calibri" panose="020F0502020204030204" pitchFamily="34" charset="0"/>
                </a:rPr>
                <a:t>()</a:t>
              </a:r>
            </a:p>
          </p:txBody>
        </p:sp>
      </p:grpSp>
      <p:cxnSp>
        <p:nvCxnSpPr>
          <p:cNvPr id="112" name="Egyenes összekötő 111">
            <a:extLst>
              <a:ext uri="{FF2B5EF4-FFF2-40B4-BE49-F238E27FC236}">
                <a16:creationId xmlns:a16="http://schemas.microsoft.com/office/drawing/2014/main" id="{F1944005-A966-4321-810F-D529077ED537}"/>
              </a:ext>
            </a:extLst>
          </p:cNvPr>
          <p:cNvCxnSpPr>
            <a:cxnSpLocks/>
            <a:stCxn id="142" idx="7"/>
            <a:endCxn id="89" idx="0"/>
          </p:cNvCxnSpPr>
          <p:nvPr/>
        </p:nvCxnSpPr>
        <p:spPr>
          <a:xfrm flipV="1">
            <a:off x="3251910" y="1330702"/>
            <a:ext cx="1148279" cy="26400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3" name="Háromszög 112">
            <a:extLst>
              <a:ext uri="{FF2B5EF4-FFF2-40B4-BE49-F238E27FC236}">
                <a16:creationId xmlns:a16="http://schemas.microsoft.com/office/drawing/2014/main" id="{4566D9FA-8B4F-4A2A-82B1-BB6E95C2BEF7}"/>
              </a:ext>
            </a:extLst>
          </p:cNvPr>
          <p:cNvSpPr/>
          <p:nvPr/>
        </p:nvSpPr>
        <p:spPr>
          <a:xfrm>
            <a:off x="1256201" y="6197953"/>
            <a:ext cx="195970" cy="198105"/>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14" name="Egyenes összekötő 113">
            <a:extLst>
              <a:ext uri="{FF2B5EF4-FFF2-40B4-BE49-F238E27FC236}">
                <a16:creationId xmlns:a16="http://schemas.microsoft.com/office/drawing/2014/main" id="{66272B35-F34D-4E27-A75E-50774BD8C823}"/>
              </a:ext>
            </a:extLst>
          </p:cNvPr>
          <p:cNvCxnSpPr>
            <a:cxnSpLocks/>
            <a:stCxn id="113" idx="3"/>
          </p:cNvCxnSpPr>
          <p:nvPr/>
        </p:nvCxnSpPr>
        <p:spPr>
          <a:xfrm>
            <a:off x="1354186" y="6396058"/>
            <a:ext cx="0" cy="17955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Szövegdoboz 114">
            <a:extLst>
              <a:ext uri="{FF2B5EF4-FFF2-40B4-BE49-F238E27FC236}">
                <a16:creationId xmlns:a16="http://schemas.microsoft.com/office/drawing/2014/main" id="{598FF54C-0DF3-4E75-A3B5-C688BC8A01BA}"/>
              </a:ext>
            </a:extLst>
          </p:cNvPr>
          <p:cNvSpPr txBox="1"/>
          <p:nvPr/>
        </p:nvSpPr>
        <p:spPr>
          <a:xfrm>
            <a:off x="3756666" y="5826557"/>
            <a:ext cx="1498855" cy="338554"/>
          </a:xfrm>
          <a:prstGeom prst="rect">
            <a:avLst/>
          </a:prstGeom>
          <a:noFill/>
        </p:spPr>
        <p:txBody>
          <a:bodyPr wrap="square" rtlCol="0">
            <a:spAutoFit/>
          </a:bodyPr>
          <a:lstStyle/>
          <a:p>
            <a:r>
              <a:rPr lang="hu-HU" sz="1600" dirty="0">
                <a:solidFill>
                  <a:srgbClr val="FF0000"/>
                </a:solidFill>
              </a:rPr>
              <a:t>+ Érték() : </a:t>
            </a:r>
            <a:r>
              <a:rPr lang="hu-HU" sz="1600" dirty="0" err="1">
                <a:solidFill>
                  <a:srgbClr val="FF0000"/>
                </a:solidFill>
              </a:rPr>
              <a:t>real</a:t>
            </a:r>
            <a:endParaRPr lang="hu-HU" sz="1600" dirty="0">
              <a:solidFill>
                <a:srgbClr val="FF0000"/>
              </a:solidFill>
            </a:endParaRPr>
          </a:p>
        </p:txBody>
      </p:sp>
      <p:cxnSp>
        <p:nvCxnSpPr>
          <p:cNvPr id="116" name="Egyenes összekötő 115">
            <a:extLst>
              <a:ext uri="{FF2B5EF4-FFF2-40B4-BE49-F238E27FC236}">
                <a16:creationId xmlns:a16="http://schemas.microsoft.com/office/drawing/2014/main" id="{B366AF2B-2023-421C-8747-CAE6D0871AE0}"/>
              </a:ext>
            </a:extLst>
          </p:cNvPr>
          <p:cNvCxnSpPr>
            <a:cxnSpLocks/>
            <a:stCxn id="143" idx="6"/>
            <a:endCxn id="122" idx="0"/>
          </p:cNvCxnSpPr>
          <p:nvPr/>
        </p:nvCxnSpPr>
        <p:spPr>
          <a:xfrm flipV="1">
            <a:off x="5295811" y="6050310"/>
            <a:ext cx="1000076" cy="149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2" name="Téglalap: szamárfül 121">
            <a:extLst>
              <a:ext uri="{FF2B5EF4-FFF2-40B4-BE49-F238E27FC236}">
                <a16:creationId xmlns:a16="http://schemas.microsoft.com/office/drawing/2014/main" id="{7763CE7C-569E-4359-9C29-5094C092F49E}"/>
              </a:ext>
            </a:extLst>
          </p:cNvPr>
          <p:cNvSpPr/>
          <p:nvPr/>
        </p:nvSpPr>
        <p:spPr>
          <a:xfrm rot="16200000">
            <a:off x="7330829" y="4816397"/>
            <a:ext cx="397940" cy="2467825"/>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a:t>
            </a:r>
            <a:r>
              <a:rPr lang="hu-HU" sz="1600" dirty="0">
                <a:solidFill>
                  <a:schemeClr val="tx1"/>
                </a:solidFill>
                <a:latin typeface="Calibri" panose="020F0502020204030204" pitchFamily="34" charset="0"/>
                <a:ea typeface="Times New Roman" panose="02020603050405020304" pitchFamily="18" charset="0"/>
              </a:rPr>
              <a:t>tömeg </a:t>
            </a:r>
            <a:r>
              <a:rPr lang="hu-HU" sz="1600" dirty="0">
                <a:solidFill>
                  <a:schemeClr val="tx1"/>
                </a:solidFill>
                <a:latin typeface="Cambria Math" panose="02040503050406030204" pitchFamily="18" charset="0"/>
                <a:ea typeface="Cambria Math" panose="02040503050406030204" pitchFamily="18" charset="0"/>
                <a:cs typeface="Arial Unicode MS" pitchFamily="34" charset="-128"/>
              </a:rPr>
              <a:t>∙</a:t>
            </a:r>
            <a:r>
              <a:rPr lang="hu-HU" sz="1600" dirty="0">
                <a:solidFill>
                  <a:schemeClr val="tx1"/>
                </a:solidFill>
              </a:rPr>
              <a:t> </a:t>
            </a:r>
            <a:r>
              <a:rPr lang="hu-HU" sz="1600" dirty="0" err="1">
                <a:solidFill>
                  <a:schemeClr val="tx1"/>
                </a:solidFill>
              </a:rPr>
              <a:t>hal.Szorzó</a:t>
            </a:r>
            <a:r>
              <a:rPr lang="hu-HU" sz="1600" dirty="0">
                <a:solidFill>
                  <a:schemeClr val="tx1"/>
                </a:solidFill>
              </a:rPr>
              <a:t>()</a:t>
            </a:r>
          </a:p>
        </p:txBody>
      </p:sp>
      <p:sp>
        <p:nvSpPr>
          <p:cNvPr id="123" name="Ellipszis 122">
            <a:extLst>
              <a:ext uri="{FF2B5EF4-FFF2-40B4-BE49-F238E27FC236}">
                <a16:creationId xmlns:a16="http://schemas.microsoft.com/office/drawing/2014/main" id="{6ADD500D-77A1-4A25-B208-2F2BCA2B6147}"/>
              </a:ext>
            </a:extLst>
          </p:cNvPr>
          <p:cNvSpPr/>
          <p:nvPr/>
        </p:nvSpPr>
        <p:spPr>
          <a:xfrm>
            <a:off x="3196926" y="4228130"/>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24" name="Ellipszis 123">
            <a:extLst>
              <a:ext uri="{FF2B5EF4-FFF2-40B4-BE49-F238E27FC236}">
                <a16:creationId xmlns:a16="http://schemas.microsoft.com/office/drawing/2014/main" id="{F3CAF070-9FD3-4F0B-8E10-5501EF7E29BD}"/>
              </a:ext>
            </a:extLst>
          </p:cNvPr>
          <p:cNvSpPr/>
          <p:nvPr/>
        </p:nvSpPr>
        <p:spPr>
          <a:xfrm>
            <a:off x="8518272" y="3938957"/>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25" name="Ellipszis 124">
            <a:extLst>
              <a:ext uri="{FF2B5EF4-FFF2-40B4-BE49-F238E27FC236}">
                <a16:creationId xmlns:a16="http://schemas.microsoft.com/office/drawing/2014/main" id="{4537ADFF-03B2-4A15-BFFC-E0E2B6D00A78}"/>
              </a:ext>
            </a:extLst>
          </p:cNvPr>
          <p:cNvSpPr/>
          <p:nvPr/>
        </p:nvSpPr>
        <p:spPr>
          <a:xfrm>
            <a:off x="3322833" y="1926499"/>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26" name="Ellipszis 125">
            <a:extLst>
              <a:ext uri="{FF2B5EF4-FFF2-40B4-BE49-F238E27FC236}">
                <a16:creationId xmlns:a16="http://schemas.microsoft.com/office/drawing/2014/main" id="{26C78CD0-9504-4686-B583-9317BA17E93E}"/>
              </a:ext>
            </a:extLst>
          </p:cNvPr>
          <p:cNvSpPr/>
          <p:nvPr/>
        </p:nvSpPr>
        <p:spPr>
          <a:xfrm>
            <a:off x="8525188" y="3689411"/>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27" name="Egyenes összekötő 126">
            <a:extLst>
              <a:ext uri="{FF2B5EF4-FFF2-40B4-BE49-F238E27FC236}">
                <a16:creationId xmlns:a16="http://schemas.microsoft.com/office/drawing/2014/main" id="{A6A8D3A7-9C71-408D-9089-0E897D457CF7}"/>
              </a:ext>
            </a:extLst>
          </p:cNvPr>
          <p:cNvCxnSpPr>
            <a:cxnSpLocks/>
            <a:stCxn id="124" idx="0"/>
          </p:cNvCxnSpPr>
          <p:nvPr/>
        </p:nvCxnSpPr>
        <p:spPr>
          <a:xfrm flipH="1">
            <a:off x="8550905" y="3938957"/>
            <a:ext cx="1" cy="35136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8" name="Rombusz 127">
            <a:extLst>
              <a:ext uri="{FF2B5EF4-FFF2-40B4-BE49-F238E27FC236}">
                <a16:creationId xmlns:a16="http://schemas.microsoft.com/office/drawing/2014/main" id="{0B059B56-68A8-4EA8-A09F-B4FB17732495}"/>
              </a:ext>
            </a:extLst>
          </p:cNvPr>
          <p:cNvSpPr/>
          <p:nvPr/>
        </p:nvSpPr>
        <p:spPr>
          <a:xfrm>
            <a:off x="3501902" y="5374987"/>
            <a:ext cx="238429" cy="147965"/>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29" name="Téglalap 128">
            <a:extLst>
              <a:ext uri="{FF2B5EF4-FFF2-40B4-BE49-F238E27FC236}">
                <a16:creationId xmlns:a16="http://schemas.microsoft.com/office/drawing/2014/main" id="{ED1BB046-8E82-4850-A479-B4183837E88E}"/>
              </a:ext>
            </a:extLst>
          </p:cNvPr>
          <p:cNvSpPr/>
          <p:nvPr/>
        </p:nvSpPr>
        <p:spPr>
          <a:xfrm>
            <a:off x="72678" y="4961651"/>
            <a:ext cx="2533004" cy="19797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30" name="Egyenes összekötő 129">
            <a:extLst>
              <a:ext uri="{FF2B5EF4-FFF2-40B4-BE49-F238E27FC236}">
                <a16:creationId xmlns:a16="http://schemas.microsoft.com/office/drawing/2014/main" id="{4B22456B-CE36-4D53-978A-9A370FCFF9C3}"/>
              </a:ext>
            </a:extLst>
          </p:cNvPr>
          <p:cNvCxnSpPr>
            <a:cxnSpLocks/>
            <a:stCxn id="128" idx="1"/>
            <a:endCxn id="241" idx="3"/>
          </p:cNvCxnSpPr>
          <p:nvPr/>
        </p:nvCxnSpPr>
        <p:spPr>
          <a:xfrm flipH="1" flipV="1">
            <a:off x="2583752" y="5446430"/>
            <a:ext cx="918150" cy="254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3" name="Szövegdoboz 132">
            <a:extLst>
              <a:ext uri="{FF2B5EF4-FFF2-40B4-BE49-F238E27FC236}">
                <a16:creationId xmlns:a16="http://schemas.microsoft.com/office/drawing/2014/main" id="{47841BF6-70D6-42B3-970F-CD6BE182889D}"/>
              </a:ext>
            </a:extLst>
          </p:cNvPr>
          <p:cNvSpPr txBox="1"/>
          <p:nvPr/>
        </p:nvSpPr>
        <p:spPr>
          <a:xfrm>
            <a:off x="2565721" y="5389052"/>
            <a:ext cx="585418" cy="338554"/>
          </a:xfrm>
          <a:prstGeom prst="rect">
            <a:avLst/>
          </a:prstGeom>
          <a:noFill/>
        </p:spPr>
        <p:txBody>
          <a:bodyPr wrap="none" rtlCol="0">
            <a:spAutoFit/>
          </a:bodyPr>
          <a:lstStyle/>
          <a:p>
            <a:pPr algn="ctr"/>
            <a:r>
              <a:rPr lang="hu-HU" sz="1600" dirty="0"/>
              <a:t>+ hal</a:t>
            </a:r>
          </a:p>
        </p:txBody>
      </p:sp>
      <p:sp>
        <p:nvSpPr>
          <p:cNvPr id="134" name="Szövegdoboz 133">
            <a:extLst>
              <a:ext uri="{FF2B5EF4-FFF2-40B4-BE49-F238E27FC236}">
                <a16:creationId xmlns:a16="http://schemas.microsoft.com/office/drawing/2014/main" id="{2463E73B-F946-446B-9196-9A2C6861296C}"/>
              </a:ext>
            </a:extLst>
          </p:cNvPr>
          <p:cNvSpPr txBox="1"/>
          <p:nvPr/>
        </p:nvSpPr>
        <p:spPr>
          <a:xfrm>
            <a:off x="72677" y="5099954"/>
            <a:ext cx="2286407" cy="338554"/>
          </a:xfrm>
          <a:prstGeom prst="rect">
            <a:avLst/>
          </a:prstGeom>
          <a:noFill/>
        </p:spPr>
        <p:txBody>
          <a:bodyPr wrap="square" rtlCol="0">
            <a:spAutoFit/>
          </a:bodyPr>
          <a:lstStyle/>
          <a:p>
            <a:r>
              <a:rPr lang="hu-HU" sz="1600" i="1" dirty="0">
                <a:solidFill>
                  <a:srgbClr val="FF0000"/>
                </a:solidFill>
              </a:rPr>
              <a:t>+ Szorzó() : int { </a:t>
            </a:r>
            <a:r>
              <a:rPr lang="hu-HU" sz="1600" i="1" dirty="0" err="1">
                <a:solidFill>
                  <a:srgbClr val="FF0000"/>
                </a:solidFill>
              </a:rPr>
              <a:t>virtual</a:t>
            </a:r>
            <a:r>
              <a:rPr lang="hu-HU" sz="1600" i="1" dirty="0">
                <a:solidFill>
                  <a:srgbClr val="FF0000"/>
                </a:solidFill>
              </a:rPr>
              <a:t> }</a:t>
            </a:r>
          </a:p>
        </p:txBody>
      </p:sp>
      <p:sp>
        <p:nvSpPr>
          <p:cNvPr id="138" name="Szövegdoboz 137">
            <a:extLst>
              <a:ext uri="{FF2B5EF4-FFF2-40B4-BE49-F238E27FC236}">
                <a16:creationId xmlns:a16="http://schemas.microsoft.com/office/drawing/2014/main" id="{011156DD-1246-44B0-B206-D5AB1C73271B}"/>
              </a:ext>
            </a:extLst>
          </p:cNvPr>
          <p:cNvSpPr txBox="1"/>
          <p:nvPr/>
        </p:nvSpPr>
        <p:spPr>
          <a:xfrm>
            <a:off x="3505074" y="5034881"/>
            <a:ext cx="287258" cy="338554"/>
          </a:xfrm>
          <a:prstGeom prst="rect">
            <a:avLst/>
          </a:prstGeom>
          <a:noFill/>
        </p:spPr>
        <p:txBody>
          <a:bodyPr wrap="none" rtlCol="0">
            <a:spAutoFit/>
          </a:bodyPr>
          <a:lstStyle/>
          <a:p>
            <a:pPr algn="ctr"/>
            <a:r>
              <a:rPr lang="hu-HU" sz="1600" dirty="0"/>
              <a:t>*</a:t>
            </a:r>
          </a:p>
        </p:txBody>
      </p:sp>
      <p:sp>
        <p:nvSpPr>
          <p:cNvPr id="141" name="Szövegdoboz 140">
            <a:extLst>
              <a:ext uri="{FF2B5EF4-FFF2-40B4-BE49-F238E27FC236}">
                <a16:creationId xmlns:a16="http://schemas.microsoft.com/office/drawing/2014/main" id="{FF82959B-DC28-4255-A1BB-915A0C57B0FC}"/>
              </a:ext>
            </a:extLst>
          </p:cNvPr>
          <p:cNvSpPr txBox="1"/>
          <p:nvPr/>
        </p:nvSpPr>
        <p:spPr>
          <a:xfrm>
            <a:off x="86561" y="5351727"/>
            <a:ext cx="2493271" cy="830997"/>
          </a:xfrm>
          <a:prstGeom prst="rect">
            <a:avLst/>
          </a:prstGeom>
          <a:noFill/>
        </p:spPr>
        <p:txBody>
          <a:bodyPr wrap="square" rtlCol="0">
            <a:spAutoFit/>
          </a:bodyPr>
          <a:lstStyle/>
          <a:p>
            <a:r>
              <a:rPr lang="hu-HU" sz="1600" dirty="0"/>
              <a:t>+ </a:t>
            </a:r>
            <a:r>
              <a:rPr lang="hu-HU" sz="1600" dirty="0" err="1"/>
              <a:t>IsPonty</a:t>
            </a:r>
            <a:r>
              <a:rPr lang="hu-HU" sz="1600" dirty="0"/>
              <a:t>()   : </a:t>
            </a:r>
            <a:r>
              <a:rPr lang="hu-HU" sz="1600" dirty="0" err="1"/>
              <a:t>bool</a:t>
            </a:r>
            <a:r>
              <a:rPr lang="hu-HU" sz="1600" dirty="0"/>
              <a:t> { </a:t>
            </a:r>
            <a:r>
              <a:rPr lang="hu-HU" sz="1600" dirty="0" err="1"/>
              <a:t>virtual</a:t>
            </a:r>
            <a:r>
              <a:rPr lang="hu-HU" sz="1600" dirty="0"/>
              <a:t> }</a:t>
            </a:r>
          </a:p>
          <a:p>
            <a:r>
              <a:rPr lang="hu-HU" sz="1600" dirty="0"/>
              <a:t>+ </a:t>
            </a:r>
            <a:r>
              <a:rPr lang="hu-HU" sz="1600" dirty="0" err="1"/>
              <a:t>IsKeszeg</a:t>
            </a:r>
            <a:r>
              <a:rPr lang="hu-HU" sz="1600" dirty="0"/>
              <a:t>() : </a:t>
            </a:r>
            <a:r>
              <a:rPr lang="hu-HU" sz="1600" dirty="0" err="1"/>
              <a:t>bool</a:t>
            </a:r>
            <a:r>
              <a:rPr lang="hu-HU" sz="1600" dirty="0"/>
              <a:t> { </a:t>
            </a:r>
            <a:r>
              <a:rPr lang="hu-HU" sz="1600" dirty="0" err="1"/>
              <a:t>virtual</a:t>
            </a:r>
            <a:r>
              <a:rPr lang="hu-HU" sz="1600" dirty="0"/>
              <a:t> }</a:t>
            </a:r>
          </a:p>
          <a:p>
            <a:r>
              <a:rPr lang="hu-HU" sz="1600" dirty="0"/>
              <a:t>+ </a:t>
            </a:r>
            <a:r>
              <a:rPr lang="hu-HU" sz="1600" dirty="0" err="1"/>
              <a:t>IsHarcsa</a:t>
            </a:r>
            <a:r>
              <a:rPr lang="hu-HU" sz="1600" dirty="0"/>
              <a:t>() : </a:t>
            </a:r>
            <a:r>
              <a:rPr lang="hu-HU" sz="1600" dirty="0" err="1"/>
              <a:t>bool</a:t>
            </a:r>
            <a:r>
              <a:rPr lang="hu-HU" sz="1600" dirty="0"/>
              <a:t> { </a:t>
            </a:r>
            <a:r>
              <a:rPr lang="hu-HU" sz="1600" dirty="0" err="1"/>
              <a:t>virtual</a:t>
            </a:r>
            <a:r>
              <a:rPr lang="hu-HU" sz="1600" dirty="0"/>
              <a:t> }</a:t>
            </a:r>
          </a:p>
        </p:txBody>
      </p:sp>
      <p:sp>
        <p:nvSpPr>
          <p:cNvPr id="142" name="Ellipszis 141">
            <a:extLst>
              <a:ext uri="{FF2B5EF4-FFF2-40B4-BE49-F238E27FC236}">
                <a16:creationId xmlns:a16="http://schemas.microsoft.com/office/drawing/2014/main" id="{15E02FD5-FC1F-42B6-81BF-D4E8C302BE93}"/>
              </a:ext>
            </a:extLst>
          </p:cNvPr>
          <p:cNvSpPr/>
          <p:nvPr/>
        </p:nvSpPr>
        <p:spPr>
          <a:xfrm>
            <a:off x="3196201" y="3961680"/>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43" name="Ellipszis 142">
            <a:extLst>
              <a:ext uri="{FF2B5EF4-FFF2-40B4-BE49-F238E27FC236}">
                <a16:creationId xmlns:a16="http://schemas.microsoft.com/office/drawing/2014/main" id="{9446E1A8-00B0-4BCC-8A0C-F7887A977442}"/>
              </a:ext>
            </a:extLst>
          </p:cNvPr>
          <p:cNvSpPr/>
          <p:nvPr/>
        </p:nvSpPr>
        <p:spPr>
          <a:xfrm>
            <a:off x="5230544" y="6020685"/>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07" name="Szövegdoboz 106">
            <a:extLst>
              <a:ext uri="{FF2B5EF4-FFF2-40B4-BE49-F238E27FC236}">
                <a16:creationId xmlns:a16="http://schemas.microsoft.com/office/drawing/2014/main" id="{C1B2E4F1-8518-42DC-895B-ED7C14D4CAAF}"/>
              </a:ext>
            </a:extLst>
          </p:cNvPr>
          <p:cNvSpPr txBox="1"/>
          <p:nvPr/>
        </p:nvSpPr>
        <p:spPr>
          <a:xfrm>
            <a:off x="2668615" y="4278793"/>
            <a:ext cx="975267" cy="338554"/>
          </a:xfrm>
          <a:prstGeom prst="rect">
            <a:avLst/>
          </a:prstGeom>
          <a:noFill/>
        </p:spPr>
        <p:txBody>
          <a:bodyPr wrap="none" rtlCol="0">
            <a:spAutoFit/>
          </a:bodyPr>
          <a:lstStyle/>
          <a:p>
            <a:pPr algn="ctr"/>
            <a:r>
              <a:rPr lang="hu-HU" sz="1600" dirty="0"/>
              <a:t>+ verseny</a:t>
            </a:r>
          </a:p>
        </p:txBody>
      </p:sp>
      <p:grpSp>
        <p:nvGrpSpPr>
          <p:cNvPr id="106" name="Csoportba foglalás 105">
            <a:extLst>
              <a:ext uri="{FF2B5EF4-FFF2-40B4-BE49-F238E27FC236}">
                <a16:creationId xmlns:a16="http://schemas.microsoft.com/office/drawing/2014/main" id="{0C0531A3-A116-4EBD-BE60-0B3195E74436}"/>
              </a:ext>
            </a:extLst>
          </p:cNvPr>
          <p:cNvGrpSpPr/>
          <p:nvPr/>
        </p:nvGrpSpPr>
        <p:grpSpPr>
          <a:xfrm>
            <a:off x="4670459" y="4118446"/>
            <a:ext cx="4208008" cy="584775"/>
            <a:chOff x="6246326" y="-36269"/>
            <a:chExt cx="2897676" cy="584775"/>
          </a:xfrm>
        </p:grpSpPr>
        <p:sp>
          <p:nvSpPr>
            <p:cNvPr id="108" name="Téglalap: szamárfül 107">
              <a:extLst>
                <a:ext uri="{FF2B5EF4-FFF2-40B4-BE49-F238E27FC236}">
                  <a16:creationId xmlns:a16="http://schemas.microsoft.com/office/drawing/2014/main" id="{5647BAF5-9AAA-44F4-A1E0-79D2A9F04D27}"/>
                </a:ext>
              </a:extLst>
            </p:cNvPr>
            <p:cNvSpPr/>
            <p:nvPr/>
          </p:nvSpPr>
          <p:spPr>
            <a:xfrm rot="16200000">
              <a:off x="7420909" y="-1174587"/>
              <a:ext cx="548509" cy="2897676"/>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return</a:t>
              </a:r>
              <a:r>
                <a:rPr lang="hu-HU" sz="1600" b="1"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SEARCH</a:t>
              </a:r>
            </a:p>
            <a:p>
              <a:pPr defTabSz="685811"/>
              <a:endParaRPr lang="hu-HU" sz="1600" b="1" dirty="0">
                <a:solidFill>
                  <a:schemeClr val="tx1"/>
                </a:solidFill>
                <a:latin typeface="Calibri" panose="020F0502020204030204" pitchFamily="34" charset="0"/>
                <a:ea typeface="Cambria Math" panose="02040503050406030204" pitchFamily="18" charset="0"/>
                <a:cs typeface="Calibri" panose="020F0502020204030204" pitchFamily="34" charset="0"/>
              </a:endParaRPr>
            </a:p>
          </p:txBody>
        </p:sp>
        <p:sp>
          <p:nvSpPr>
            <p:cNvPr id="109" name="Szövegdoboz 108">
              <a:extLst>
                <a:ext uri="{FF2B5EF4-FFF2-40B4-BE49-F238E27FC236}">
                  <a16:creationId xmlns:a16="http://schemas.microsoft.com/office/drawing/2014/main" id="{A7E1A430-0B4E-4ECB-8D36-38F136EAB3B4}"/>
                </a:ext>
              </a:extLst>
            </p:cNvPr>
            <p:cNvSpPr txBox="1"/>
            <p:nvPr/>
          </p:nvSpPr>
          <p:spPr>
            <a:xfrm>
              <a:off x="7122667" y="169443"/>
              <a:ext cx="710033" cy="338554"/>
            </a:xfrm>
            <a:prstGeom prst="rect">
              <a:avLst/>
            </a:prstGeom>
            <a:noFill/>
          </p:spPr>
          <p:txBody>
            <a:bodyPr wrap="square" rtlCol="0">
              <a:spAutoFit/>
            </a:bodyPr>
            <a:lstStyle/>
            <a:p>
              <a:r>
                <a:rPr lang="hu-HU" sz="1600" dirty="0" err="1"/>
                <a:t>e</a:t>
              </a:r>
              <a:r>
                <a:rPr lang="hu-HU" sz="1600" dirty="0" err="1">
                  <a:ea typeface="Cambria Math" panose="02040503050406030204" pitchFamily="18" charset="0"/>
                </a:rPr>
                <a:t>∊fogások</a:t>
              </a:r>
              <a:endParaRPr lang="hu-HU" sz="1600" dirty="0"/>
            </a:p>
          </p:txBody>
        </p:sp>
        <p:sp>
          <p:nvSpPr>
            <p:cNvPr id="111" name="Szövegdoboz 110">
              <a:extLst>
                <a:ext uri="{FF2B5EF4-FFF2-40B4-BE49-F238E27FC236}">
                  <a16:creationId xmlns:a16="http://schemas.microsoft.com/office/drawing/2014/main" id="{2532DFD9-53BE-4F87-8E36-36228FFD6459}"/>
                </a:ext>
              </a:extLst>
            </p:cNvPr>
            <p:cNvSpPr txBox="1"/>
            <p:nvPr/>
          </p:nvSpPr>
          <p:spPr>
            <a:xfrm>
              <a:off x="7828672" y="-36269"/>
              <a:ext cx="1164942" cy="584775"/>
            </a:xfrm>
            <a:prstGeom prst="rect">
              <a:avLst/>
            </a:prstGeom>
            <a:noFill/>
          </p:spPr>
          <p:txBody>
            <a:bodyPr wrap="square" rtlCol="0">
              <a:spAutoFit/>
            </a:bodyPr>
            <a:lstStyle/>
            <a:p>
              <a:r>
                <a:rPr lang="hu-HU" sz="1600" dirty="0" err="1">
                  <a:solidFill>
                    <a:schemeClr val="tx1"/>
                  </a:solidFill>
                  <a:latin typeface="Calibri" panose="020F0502020204030204" pitchFamily="34" charset="0"/>
                  <a:ea typeface="Cambria Math" panose="02040503050406030204" pitchFamily="18" charset="0"/>
                  <a:cs typeface="Calibri" panose="020F0502020204030204" pitchFamily="34" charset="0"/>
                </a:rPr>
                <a:t>e.hal.IsHarcsa</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dirty="0">
                  <a:sym typeface="Symbol" panose="05050102010706020507" pitchFamily="18" charset="2"/>
                </a:rPr>
                <a:t> </a:t>
              </a:r>
              <a:r>
                <a:rPr lang="hu-HU" sz="1600" dirty="0"/>
                <a:t>e.verseny=v</a:t>
              </a:r>
            </a:p>
          </p:txBody>
        </p:sp>
      </p:grpSp>
      <p:sp>
        <p:nvSpPr>
          <p:cNvPr id="110" name="Háromszög 109">
            <a:extLst>
              <a:ext uri="{FF2B5EF4-FFF2-40B4-BE49-F238E27FC236}">
                <a16:creationId xmlns:a16="http://schemas.microsoft.com/office/drawing/2014/main" id="{CE02E97C-827E-4138-A618-D89E43067B63}"/>
              </a:ext>
            </a:extLst>
          </p:cNvPr>
          <p:cNvSpPr/>
          <p:nvPr/>
        </p:nvSpPr>
        <p:spPr>
          <a:xfrm rot="5400000">
            <a:off x="4337504" y="4605717"/>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9" name="Szövegdoboz 118">
            <a:extLst>
              <a:ext uri="{FF2B5EF4-FFF2-40B4-BE49-F238E27FC236}">
                <a16:creationId xmlns:a16="http://schemas.microsoft.com/office/drawing/2014/main" id="{964E4EBC-5E31-4D94-A9E4-6502EA797B77}"/>
              </a:ext>
            </a:extLst>
          </p:cNvPr>
          <p:cNvSpPr txBox="1"/>
          <p:nvPr/>
        </p:nvSpPr>
        <p:spPr>
          <a:xfrm>
            <a:off x="3473608" y="4476648"/>
            <a:ext cx="939738" cy="338554"/>
          </a:xfrm>
          <a:prstGeom prst="rect">
            <a:avLst/>
          </a:prstGeom>
          <a:noFill/>
        </p:spPr>
        <p:txBody>
          <a:bodyPr wrap="square" rtlCol="0">
            <a:spAutoFit/>
          </a:bodyPr>
          <a:lstStyle/>
          <a:p>
            <a:pPr algn="ctr"/>
            <a:r>
              <a:rPr lang="hu-HU" sz="1600" dirty="0"/>
              <a:t>esemény</a:t>
            </a:r>
          </a:p>
        </p:txBody>
      </p:sp>
      <p:cxnSp>
        <p:nvCxnSpPr>
          <p:cNvPr id="120" name="Egyenes összekötő 119">
            <a:extLst>
              <a:ext uri="{FF2B5EF4-FFF2-40B4-BE49-F238E27FC236}">
                <a16:creationId xmlns:a16="http://schemas.microsoft.com/office/drawing/2014/main" id="{BDC2291B-7A0E-4B82-B390-9172CFFF1F75}"/>
              </a:ext>
            </a:extLst>
          </p:cNvPr>
          <p:cNvCxnSpPr>
            <a:cxnSpLocks/>
            <a:stCxn id="152" idx="4"/>
            <a:endCxn id="149" idx="0"/>
          </p:cNvCxnSpPr>
          <p:nvPr/>
        </p:nvCxnSpPr>
        <p:spPr>
          <a:xfrm>
            <a:off x="2300509" y="2197013"/>
            <a:ext cx="664" cy="499716"/>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Szövegdoboz 120">
            <a:extLst>
              <a:ext uri="{FF2B5EF4-FFF2-40B4-BE49-F238E27FC236}">
                <a16:creationId xmlns:a16="http://schemas.microsoft.com/office/drawing/2014/main" id="{3582D9C4-50E3-4E49-9D3C-B7F7EE5A1869}"/>
              </a:ext>
            </a:extLst>
          </p:cNvPr>
          <p:cNvSpPr txBox="1"/>
          <p:nvPr/>
        </p:nvSpPr>
        <p:spPr>
          <a:xfrm>
            <a:off x="2294446" y="2483648"/>
            <a:ext cx="1168332" cy="338554"/>
          </a:xfrm>
          <a:prstGeom prst="rect">
            <a:avLst/>
          </a:prstGeom>
          <a:noFill/>
        </p:spPr>
        <p:txBody>
          <a:bodyPr wrap="none" rtlCol="0">
            <a:spAutoFit/>
          </a:bodyPr>
          <a:lstStyle/>
          <a:p>
            <a:pPr algn="ctr"/>
            <a:r>
              <a:rPr lang="hu-HU" sz="1600" dirty="0"/>
              <a:t>+ versenyek</a:t>
            </a:r>
          </a:p>
        </p:txBody>
      </p:sp>
      <p:sp>
        <p:nvSpPr>
          <p:cNvPr id="145" name="Háromszög 144">
            <a:extLst>
              <a:ext uri="{FF2B5EF4-FFF2-40B4-BE49-F238E27FC236}">
                <a16:creationId xmlns:a16="http://schemas.microsoft.com/office/drawing/2014/main" id="{DBD117A4-5500-4992-8748-39B0229815BE}"/>
              </a:ext>
            </a:extLst>
          </p:cNvPr>
          <p:cNvSpPr/>
          <p:nvPr/>
        </p:nvSpPr>
        <p:spPr>
          <a:xfrm rot="10800000">
            <a:off x="1927702" y="2440692"/>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7" name="Szövegdoboz 146">
            <a:extLst>
              <a:ext uri="{FF2B5EF4-FFF2-40B4-BE49-F238E27FC236}">
                <a16:creationId xmlns:a16="http://schemas.microsoft.com/office/drawing/2014/main" id="{FB418439-540F-4ED7-AD67-040888708CF0}"/>
              </a:ext>
            </a:extLst>
          </p:cNvPr>
          <p:cNvSpPr txBox="1"/>
          <p:nvPr/>
        </p:nvSpPr>
        <p:spPr>
          <a:xfrm>
            <a:off x="1565748" y="2154316"/>
            <a:ext cx="767394" cy="338554"/>
          </a:xfrm>
          <a:prstGeom prst="rect">
            <a:avLst/>
          </a:prstGeom>
          <a:noFill/>
        </p:spPr>
        <p:txBody>
          <a:bodyPr wrap="square" rtlCol="0">
            <a:spAutoFit/>
          </a:bodyPr>
          <a:lstStyle/>
          <a:p>
            <a:pPr algn="ctr"/>
            <a:r>
              <a:rPr lang="hu-HU" sz="1600" dirty="0"/>
              <a:t>rendez</a:t>
            </a:r>
          </a:p>
        </p:txBody>
      </p:sp>
      <p:sp>
        <p:nvSpPr>
          <p:cNvPr id="149" name="Ellipszis 148">
            <a:extLst>
              <a:ext uri="{FF2B5EF4-FFF2-40B4-BE49-F238E27FC236}">
                <a16:creationId xmlns:a16="http://schemas.microsoft.com/office/drawing/2014/main" id="{D43CAD41-58A6-42DA-AF56-EA9B023190B1}"/>
              </a:ext>
            </a:extLst>
          </p:cNvPr>
          <p:cNvSpPr/>
          <p:nvPr/>
        </p:nvSpPr>
        <p:spPr>
          <a:xfrm>
            <a:off x="2268539" y="2696729"/>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50" name="Szövegdoboz 149">
            <a:extLst>
              <a:ext uri="{FF2B5EF4-FFF2-40B4-BE49-F238E27FC236}">
                <a16:creationId xmlns:a16="http://schemas.microsoft.com/office/drawing/2014/main" id="{0319F637-E864-4383-B3EB-4FF99FBE0C74}"/>
              </a:ext>
            </a:extLst>
          </p:cNvPr>
          <p:cNvSpPr txBox="1"/>
          <p:nvPr/>
        </p:nvSpPr>
        <p:spPr>
          <a:xfrm>
            <a:off x="2319287" y="2081205"/>
            <a:ext cx="690446" cy="338554"/>
          </a:xfrm>
          <a:prstGeom prst="rect">
            <a:avLst/>
          </a:prstGeom>
          <a:noFill/>
        </p:spPr>
        <p:txBody>
          <a:bodyPr wrap="none" rtlCol="0">
            <a:spAutoFit/>
          </a:bodyPr>
          <a:lstStyle/>
          <a:p>
            <a:pPr algn="ctr"/>
            <a:r>
              <a:rPr lang="hu-HU" sz="1600" dirty="0"/>
              <a:t>+ </a:t>
            </a:r>
            <a:r>
              <a:rPr lang="hu-HU" sz="1600" dirty="0" err="1"/>
              <a:t>szöv</a:t>
            </a:r>
            <a:endParaRPr lang="hu-HU" sz="1600" dirty="0"/>
          </a:p>
        </p:txBody>
      </p:sp>
      <p:sp>
        <p:nvSpPr>
          <p:cNvPr id="151" name="Szövegdoboz 150">
            <a:extLst>
              <a:ext uri="{FF2B5EF4-FFF2-40B4-BE49-F238E27FC236}">
                <a16:creationId xmlns:a16="http://schemas.microsoft.com/office/drawing/2014/main" id="{D49516BE-8273-410F-9CEF-F4EBDD3E044A}"/>
              </a:ext>
            </a:extLst>
          </p:cNvPr>
          <p:cNvSpPr txBox="1"/>
          <p:nvPr/>
        </p:nvSpPr>
        <p:spPr>
          <a:xfrm>
            <a:off x="1935576" y="2524814"/>
            <a:ext cx="287258" cy="338554"/>
          </a:xfrm>
          <a:prstGeom prst="rect">
            <a:avLst/>
          </a:prstGeom>
          <a:noFill/>
        </p:spPr>
        <p:txBody>
          <a:bodyPr wrap="none" rtlCol="0">
            <a:spAutoFit/>
          </a:bodyPr>
          <a:lstStyle/>
          <a:p>
            <a:pPr algn="ctr"/>
            <a:r>
              <a:rPr lang="hu-HU" sz="1600" dirty="0"/>
              <a:t>*</a:t>
            </a:r>
          </a:p>
        </p:txBody>
      </p:sp>
      <p:sp>
        <p:nvSpPr>
          <p:cNvPr id="152" name="Ellipszis 151">
            <a:extLst>
              <a:ext uri="{FF2B5EF4-FFF2-40B4-BE49-F238E27FC236}">
                <a16:creationId xmlns:a16="http://schemas.microsoft.com/office/drawing/2014/main" id="{5CCA7EAB-93D9-4406-8C67-B190135FA9E5}"/>
              </a:ext>
            </a:extLst>
          </p:cNvPr>
          <p:cNvSpPr/>
          <p:nvPr/>
        </p:nvSpPr>
        <p:spPr>
          <a:xfrm>
            <a:off x="2267875" y="2134766"/>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58" name="Egyenes összekötő nyíllal 157">
            <a:extLst>
              <a:ext uri="{FF2B5EF4-FFF2-40B4-BE49-F238E27FC236}">
                <a16:creationId xmlns:a16="http://schemas.microsoft.com/office/drawing/2014/main" id="{0EBD2BF7-7969-4C7C-8A3D-CE5EB0A193C2}"/>
              </a:ext>
            </a:extLst>
          </p:cNvPr>
          <p:cNvCxnSpPr>
            <a:cxnSpLocks/>
            <a:stCxn id="81" idx="3"/>
            <a:endCxn id="82" idx="1"/>
          </p:cNvCxnSpPr>
          <p:nvPr/>
        </p:nvCxnSpPr>
        <p:spPr>
          <a:xfrm>
            <a:off x="5263508" y="4951775"/>
            <a:ext cx="1929391" cy="3596"/>
          </a:xfrm>
          <a:prstGeom prst="straightConnector1">
            <a:avLst/>
          </a:prstGeom>
          <a:ln w="19050">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9" name="Szövegdoboz 158">
            <a:extLst>
              <a:ext uri="{FF2B5EF4-FFF2-40B4-BE49-F238E27FC236}">
                <a16:creationId xmlns:a16="http://schemas.microsoft.com/office/drawing/2014/main" id="{B084072A-DB66-4421-B501-A59F00A9C17A}"/>
              </a:ext>
            </a:extLst>
          </p:cNvPr>
          <p:cNvSpPr txBox="1"/>
          <p:nvPr/>
        </p:nvSpPr>
        <p:spPr>
          <a:xfrm>
            <a:off x="5878569" y="4620427"/>
            <a:ext cx="906018" cy="338554"/>
          </a:xfrm>
          <a:prstGeom prst="rect">
            <a:avLst/>
          </a:prstGeom>
          <a:noFill/>
        </p:spPr>
        <p:txBody>
          <a:bodyPr wrap="none" rtlCol="0">
            <a:spAutoFit/>
          </a:bodyPr>
          <a:lstStyle/>
          <a:p>
            <a:pPr algn="ctr"/>
            <a:r>
              <a:rPr lang="hu-HU" sz="1600" dirty="0"/>
              <a:t>{</a:t>
            </a:r>
            <a:r>
              <a:rPr lang="hu-HU" sz="1600" dirty="0" err="1"/>
              <a:t>implies</a:t>
            </a:r>
            <a:r>
              <a:rPr lang="hu-HU" sz="1600" dirty="0"/>
              <a:t>}</a:t>
            </a:r>
          </a:p>
        </p:txBody>
      </p:sp>
      <p:sp>
        <p:nvSpPr>
          <p:cNvPr id="160" name="Szövegdoboz 159">
            <a:extLst>
              <a:ext uri="{FF2B5EF4-FFF2-40B4-BE49-F238E27FC236}">
                <a16:creationId xmlns:a16="http://schemas.microsoft.com/office/drawing/2014/main" id="{6B44CAB8-D932-4B09-94B1-08D9688C12E0}"/>
              </a:ext>
            </a:extLst>
          </p:cNvPr>
          <p:cNvSpPr txBox="1"/>
          <p:nvPr/>
        </p:nvSpPr>
        <p:spPr>
          <a:xfrm>
            <a:off x="5672578" y="3759582"/>
            <a:ext cx="2731132" cy="338554"/>
          </a:xfrm>
          <a:prstGeom prst="rect">
            <a:avLst/>
          </a:prstGeom>
          <a:noFill/>
        </p:spPr>
        <p:txBody>
          <a:bodyPr wrap="none" rtlCol="0">
            <a:spAutoFit/>
          </a:bodyPr>
          <a:lstStyle/>
          <a:p>
            <a:r>
              <a:rPr lang="hu-HU" sz="1600" dirty="0">
                <a:solidFill>
                  <a:srgbClr val="FF0000"/>
                </a:solidFill>
              </a:rPr>
              <a:t>+ </a:t>
            </a:r>
            <a:r>
              <a:rPr lang="hu-HU" sz="1600" dirty="0" err="1">
                <a:solidFill>
                  <a:srgbClr val="FF0000"/>
                </a:solidFill>
              </a:rPr>
              <a:t>FogottHarcsa</a:t>
            </a:r>
            <a:r>
              <a:rPr lang="hu-HU" sz="1600" dirty="0">
                <a:solidFill>
                  <a:srgbClr val="FF0000"/>
                </a:solidFill>
              </a:rPr>
              <a:t>(</a:t>
            </a:r>
            <a:r>
              <a:rPr lang="hu-HU" sz="1600" dirty="0" err="1">
                <a:solidFill>
                  <a:srgbClr val="FF0000"/>
                </a:solidFill>
              </a:rPr>
              <a:t>v:Verseny</a:t>
            </a:r>
            <a:r>
              <a:rPr lang="hu-HU" sz="1600" dirty="0">
                <a:solidFill>
                  <a:srgbClr val="FF0000"/>
                </a:solidFill>
              </a:rPr>
              <a:t>) : int</a:t>
            </a:r>
          </a:p>
        </p:txBody>
      </p:sp>
    </p:spTree>
    <p:extLst>
      <p:ext uri="{BB962C8B-B14F-4D97-AF65-F5344CB8AC3E}">
        <p14:creationId xmlns:p14="http://schemas.microsoft.com/office/powerpoint/2010/main" val="123989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blinds(horizontal)">
                                      <p:cBhvr>
                                        <p:cTn id="7" dur="500"/>
                                        <p:tgtEl>
                                          <p:spTgt spid="1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wipe(left)">
                                      <p:cBhvr>
                                        <p:cTn id="11" dur="500"/>
                                        <p:tgtEl>
                                          <p:spTgt spid="94"/>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blinds(horizontal)">
                                      <p:cBhvr>
                                        <p:cTn id="15" dur="500"/>
                                        <p:tgtEl>
                                          <p:spTgt spid="10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blinds(horizontal)">
                                      <p:cBhvr>
                                        <p:cTn id="20" dur="500"/>
                                        <p:tgtEl>
                                          <p:spTgt spid="7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2"/>
                                        </p:tgtEl>
                                        <p:attrNameLst>
                                          <p:attrName>style.visibility</p:attrName>
                                        </p:attrNameLst>
                                      </p:cBhvr>
                                      <p:to>
                                        <p:strVal val="visible"/>
                                      </p:to>
                                    </p:set>
                                    <p:animEffect transition="in" filter="blinds(horizontal)">
                                      <p:cBhvr>
                                        <p:cTn id="25" dur="500"/>
                                        <p:tgtEl>
                                          <p:spTgt spid="142"/>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12"/>
                                        </p:tgtEl>
                                        <p:attrNameLst>
                                          <p:attrName>style.visibility</p:attrName>
                                        </p:attrNameLst>
                                      </p:cBhvr>
                                      <p:to>
                                        <p:strVal val="visible"/>
                                      </p:to>
                                    </p:set>
                                    <p:animEffect transition="in" filter="wipe(left)">
                                      <p:cBhvr>
                                        <p:cTn id="29" dur="500"/>
                                        <p:tgtEl>
                                          <p:spTgt spid="112"/>
                                        </p:tgtEl>
                                      </p:cBhvr>
                                    </p:animEffect>
                                  </p:childTnLst>
                                </p:cTn>
                              </p:par>
                            </p:childTnLst>
                          </p:cTn>
                        </p:par>
                        <p:par>
                          <p:cTn id="30" fill="hold">
                            <p:stCondLst>
                              <p:cond delay="1000"/>
                            </p:stCondLst>
                            <p:childTnLst>
                              <p:par>
                                <p:cTn id="31" presetID="3" presetClass="entr" presetSubtype="10" fill="hold" nodeType="after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blinds(horizontal)">
                                      <p:cBhvr>
                                        <p:cTn id="33" dur="500"/>
                                        <p:tgtEl>
                                          <p:spTgt spid="8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blinds(horizontal)">
                                      <p:cBhvr>
                                        <p:cTn id="38" dur="500"/>
                                        <p:tgtEl>
                                          <p:spTgt spid="73"/>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23"/>
                                        </p:tgtEl>
                                        <p:attrNameLst>
                                          <p:attrName>style.visibility</p:attrName>
                                        </p:attrNameLst>
                                      </p:cBhvr>
                                      <p:to>
                                        <p:strVal val="visible"/>
                                      </p:to>
                                    </p:set>
                                    <p:animEffect transition="in" filter="blinds(horizontal)">
                                      <p:cBhvr>
                                        <p:cTn id="43" dur="500"/>
                                        <p:tgtEl>
                                          <p:spTgt spid="123"/>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wipe(up)">
                                      <p:cBhvr>
                                        <p:cTn id="47" dur="500"/>
                                        <p:tgtEl>
                                          <p:spTgt spid="78"/>
                                        </p:tgtEl>
                                      </p:cBhvr>
                                    </p:animEffect>
                                  </p:childTnLst>
                                </p:cTn>
                              </p:par>
                            </p:childTnLst>
                          </p:cTn>
                        </p:par>
                        <p:par>
                          <p:cTn id="48" fill="hold">
                            <p:stCondLst>
                              <p:cond delay="1000"/>
                            </p:stCondLst>
                            <p:childTnLst>
                              <p:par>
                                <p:cTn id="49" presetID="3" presetClass="entr" presetSubtype="10" fill="hold" nodeType="afterEffect">
                                  <p:stCondLst>
                                    <p:cond delay="0"/>
                                  </p:stCondLst>
                                  <p:childTnLst>
                                    <p:set>
                                      <p:cBhvr>
                                        <p:cTn id="50" dur="1" fill="hold">
                                          <p:stCondLst>
                                            <p:cond delay="0"/>
                                          </p:stCondLst>
                                        </p:cTn>
                                        <p:tgtEl>
                                          <p:spTgt spid="95"/>
                                        </p:tgtEl>
                                        <p:attrNameLst>
                                          <p:attrName>style.visibility</p:attrName>
                                        </p:attrNameLst>
                                      </p:cBhvr>
                                      <p:to>
                                        <p:strVal val="visible"/>
                                      </p:to>
                                    </p:set>
                                    <p:animEffect transition="in" filter="blinds(horizontal)">
                                      <p:cBhvr>
                                        <p:cTn id="51" dur="500"/>
                                        <p:tgtEl>
                                          <p:spTgt spid="9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60"/>
                                        </p:tgtEl>
                                        <p:attrNameLst>
                                          <p:attrName>style.visibility</p:attrName>
                                        </p:attrNameLst>
                                      </p:cBhvr>
                                      <p:to>
                                        <p:strVal val="visible"/>
                                      </p:to>
                                    </p:set>
                                    <p:animEffect transition="in" filter="blinds(horizontal)">
                                      <p:cBhvr>
                                        <p:cTn id="56" dur="500"/>
                                        <p:tgtEl>
                                          <p:spTgt spid="160"/>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26"/>
                                        </p:tgtEl>
                                        <p:attrNameLst>
                                          <p:attrName>style.visibility</p:attrName>
                                        </p:attrNameLst>
                                      </p:cBhvr>
                                      <p:to>
                                        <p:strVal val="visible"/>
                                      </p:to>
                                    </p:set>
                                    <p:animEffect transition="in" filter="blinds(horizontal)">
                                      <p:cBhvr>
                                        <p:cTn id="61" dur="500"/>
                                        <p:tgtEl>
                                          <p:spTgt spid="126"/>
                                        </p:tgtEl>
                                      </p:cBhvr>
                                    </p:animEffect>
                                  </p:childTnLst>
                                </p:cTn>
                              </p:par>
                            </p:childTnLst>
                          </p:cTn>
                        </p:par>
                        <p:par>
                          <p:cTn id="62" fill="hold">
                            <p:stCondLst>
                              <p:cond delay="500"/>
                            </p:stCondLst>
                            <p:childTnLst>
                              <p:par>
                                <p:cTn id="63" presetID="22" presetClass="entr" presetSubtype="4" fill="hold" nodeType="afterEffect">
                                  <p:stCondLst>
                                    <p:cond delay="0"/>
                                  </p:stCondLst>
                                  <p:childTnLst>
                                    <p:set>
                                      <p:cBhvr>
                                        <p:cTn id="64" dur="1" fill="hold">
                                          <p:stCondLst>
                                            <p:cond delay="0"/>
                                          </p:stCondLst>
                                        </p:cTn>
                                        <p:tgtEl>
                                          <p:spTgt spid="75"/>
                                        </p:tgtEl>
                                        <p:attrNameLst>
                                          <p:attrName>style.visibility</p:attrName>
                                        </p:attrNameLst>
                                      </p:cBhvr>
                                      <p:to>
                                        <p:strVal val="visible"/>
                                      </p:to>
                                    </p:set>
                                    <p:animEffect transition="in" filter="wipe(down)">
                                      <p:cBhvr>
                                        <p:cTn id="65" dur="500"/>
                                        <p:tgtEl>
                                          <p:spTgt spid="75"/>
                                        </p:tgtEl>
                                      </p:cBhvr>
                                    </p:animEffect>
                                  </p:childTnLst>
                                </p:cTn>
                              </p:par>
                            </p:childTnLst>
                          </p:cTn>
                        </p:par>
                        <p:par>
                          <p:cTn id="66" fill="hold">
                            <p:stCondLst>
                              <p:cond delay="1000"/>
                            </p:stCondLst>
                            <p:childTnLst>
                              <p:par>
                                <p:cTn id="67" presetID="3" presetClass="entr" presetSubtype="10" fill="hold" nodeType="afterEffect">
                                  <p:stCondLst>
                                    <p:cond delay="0"/>
                                  </p:stCondLst>
                                  <p:childTnLst>
                                    <p:set>
                                      <p:cBhvr>
                                        <p:cTn id="68" dur="1" fill="hold">
                                          <p:stCondLst>
                                            <p:cond delay="0"/>
                                          </p:stCondLst>
                                        </p:cTn>
                                        <p:tgtEl>
                                          <p:spTgt spid="98"/>
                                        </p:tgtEl>
                                        <p:attrNameLst>
                                          <p:attrName>style.visibility</p:attrName>
                                        </p:attrNameLst>
                                      </p:cBhvr>
                                      <p:to>
                                        <p:strVal val="visible"/>
                                      </p:to>
                                    </p:set>
                                    <p:animEffect transition="in" filter="blinds(horizontal)">
                                      <p:cBhvr>
                                        <p:cTn id="69" dur="500"/>
                                        <p:tgtEl>
                                          <p:spTgt spid="98"/>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15"/>
                                        </p:tgtEl>
                                        <p:attrNameLst>
                                          <p:attrName>style.visibility</p:attrName>
                                        </p:attrNameLst>
                                      </p:cBhvr>
                                      <p:to>
                                        <p:strVal val="visible"/>
                                      </p:to>
                                    </p:set>
                                    <p:animEffect transition="in" filter="blinds(horizontal)">
                                      <p:cBhvr>
                                        <p:cTn id="74" dur="500"/>
                                        <p:tgtEl>
                                          <p:spTgt spid="115"/>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43"/>
                                        </p:tgtEl>
                                        <p:attrNameLst>
                                          <p:attrName>style.visibility</p:attrName>
                                        </p:attrNameLst>
                                      </p:cBhvr>
                                      <p:to>
                                        <p:strVal val="visible"/>
                                      </p:to>
                                    </p:set>
                                    <p:animEffect transition="in" filter="blinds(horizontal)">
                                      <p:cBhvr>
                                        <p:cTn id="79" dur="500"/>
                                        <p:tgtEl>
                                          <p:spTgt spid="143"/>
                                        </p:tgtEl>
                                      </p:cBhvr>
                                    </p:animEffect>
                                  </p:childTnLst>
                                </p:cTn>
                              </p:par>
                            </p:childTnLst>
                          </p:cTn>
                        </p:par>
                        <p:par>
                          <p:cTn id="80" fill="hold">
                            <p:stCondLst>
                              <p:cond delay="500"/>
                            </p:stCondLst>
                            <p:childTnLst>
                              <p:par>
                                <p:cTn id="81" presetID="22" presetClass="entr" presetSubtype="8" fill="hold" nodeType="afterEffect">
                                  <p:stCondLst>
                                    <p:cond delay="0"/>
                                  </p:stCondLst>
                                  <p:childTnLst>
                                    <p:set>
                                      <p:cBhvr>
                                        <p:cTn id="82" dur="1" fill="hold">
                                          <p:stCondLst>
                                            <p:cond delay="0"/>
                                          </p:stCondLst>
                                        </p:cTn>
                                        <p:tgtEl>
                                          <p:spTgt spid="116"/>
                                        </p:tgtEl>
                                        <p:attrNameLst>
                                          <p:attrName>style.visibility</p:attrName>
                                        </p:attrNameLst>
                                      </p:cBhvr>
                                      <p:to>
                                        <p:strVal val="visible"/>
                                      </p:to>
                                    </p:set>
                                    <p:animEffect transition="in" filter="wipe(left)">
                                      <p:cBhvr>
                                        <p:cTn id="83" dur="500"/>
                                        <p:tgtEl>
                                          <p:spTgt spid="116"/>
                                        </p:tgtEl>
                                      </p:cBhvr>
                                    </p:animEffect>
                                  </p:childTnLst>
                                </p:cTn>
                              </p:par>
                            </p:childTnLst>
                          </p:cTn>
                        </p:par>
                        <p:par>
                          <p:cTn id="84" fill="hold">
                            <p:stCondLst>
                              <p:cond delay="1000"/>
                            </p:stCondLst>
                            <p:childTnLst>
                              <p:par>
                                <p:cTn id="85" presetID="3" presetClass="entr" presetSubtype="10" fill="hold" grpId="0" nodeType="afterEffect">
                                  <p:stCondLst>
                                    <p:cond delay="0"/>
                                  </p:stCondLst>
                                  <p:childTnLst>
                                    <p:set>
                                      <p:cBhvr>
                                        <p:cTn id="86" dur="1" fill="hold">
                                          <p:stCondLst>
                                            <p:cond delay="0"/>
                                          </p:stCondLst>
                                        </p:cTn>
                                        <p:tgtEl>
                                          <p:spTgt spid="122"/>
                                        </p:tgtEl>
                                        <p:attrNameLst>
                                          <p:attrName>style.visibility</p:attrName>
                                        </p:attrNameLst>
                                      </p:cBhvr>
                                      <p:to>
                                        <p:strVal val="visible"/>
                                      </p:to>
                                    </p:set>
                                    <p:animEffect transition="in" filter="blinds(horizontal)">
                                      <p:cBhvr>
                                        <p:cTn id="87" dur="500"/>
                                        <p:tgtEl>
                                          <p:spTgt spid="12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34"/>
                                        </p:tgtEl>
                                        <p:attrNameLst>
                                          <p:attrName>style.visibility</p:attrName>
                                        </p:attrNameLst>
                                      </p:cBhvr>
                                      <p:to>
                                        <p:strVal val="visible"/>
                                      </p:to>
                                    </p:set>
                                    <p:animEffect transition="in" filter="blinds(horizontal)">
                                      <p:cBhvr>
                                        <p:cTn id="92" dur="500"/>
                                        <p:tgtEl>
                                          <p:spTgt spid="13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24"/>
                                        </p:tgtEl>
                                        <p:attrNameLst>
                                          <p:attrName>style.visibility</p:attrName>
                                        </p:attrNameLst>
                                      </p:cBhvr>
                                      <p:to>
                                        <p:strVal val="visible"/>
                                      </p:to>
                                    </p:set>
                                    <p:animEffect transition="in" filter="blinds(horizontal)">
                                      <p:cBhvr>
                                        <p:cTn id="97" dur="500"/>
                                        <p:tgtEl>
                                          <p:spTgt spid="124"/>
                                        </p:tgtEl>
                                      </p:cBhvr>
                                    </p:animEffect>
                                  </p:childTnLst>
                                </p:cTn>
                              </p:par>
                            </p:childTnLst>
                          </p:cTn>
                        </p:par>
                        <p:par>
                          <p:cTn id="98" fill="hold">
                            <p:stCondLst>
                              <p:cond delay="500"/>
                            </p:stCondLst>
                            <p:childTnLst>
                              <p:par>
                                <p:cTn id="99" presetID="22" presetClass="entr" presetSubtype="1" fill="hold" nodeType="afterEffect">
                                  <p:stCondLst>
                                    <p:cond delay="0"/>
                                  </p:stCondLst>
                                  <p:childTnLst>
                                    <p:set>
                                      <p:cBhvr>
                                        <p:cTn id="100" dur="1" fill="hold">
                                          <p:stCondLst>
                                            <p:cond delay="0"/>
                                          </p:stCondLst>
                                        </p:cTn>
                                        <p:tgtEl>
                                          <p:spTgt spid="127"/>
                                        </p:tgtEl>
                                        <p:attrNameLst>
                                          <p:attrName>style.visibility</p:attrName>
                                        </p:attrNameLst>
                                      </p:cBhvr>
                                      <p:to>
                                        <p:strVal val="visible"/>
                                      </p:to>
                                    </p:set>
                                    <p:animEffect transition="in" filter="wipe(up)">
                                      <p:cBhvr>
                                        <p:cTn id="101" dur="500"/>
                                        <p:tgtEl>
                                          <p:spTgt spid="127"/>
                                        </p:tgtEl>
                                      </p:cBhvr>
                                    </p:animEffect>
                                  </p:childTnLst>
                                </p:cTn>
                              </p:par>
                            </p:childTnLst>
                          </p:cTn>
                        </p:par>
                        <p:par>
                          <p:cTn id="102" fill="hold">
                            <p:stCondLst>
                              <p:cond delay="1000"/>
                            </p:stCondLst>
                            <p:childTnLst>
                              <p:par>
                                <p:cTn id="103" presetID="3" presetClass="entr" presetSubtype="10" fill="hold" nodeType="afterEffect">
                                  <p:stCondLst>
                                    <p:cond delay="0"/>
                                  </p:stCondLst>
                                  <p:childTnLst>
                                    <p:set>
                                      <p:cBhvr>
                                        <p:cTn id="104" dur="1" fill="hold">
                                          <p:stCondLst>
                                            <p:cond delay="0"/>
                                          </p:stCondLst>
                                        </p:cTn>
                                        <p:tgtEl>
                                          <p:spTgt spid="106"/>
                                        </p:tgtEl>
                                        <p:attrNameLst>
                                          <p:attrName>style.visibility</p:attrName>
                                        </p:attrNameLst>
                                      </p:cBhvr>
                                      <p:to>
                                        <p:strVal val="visible"/>
                                      </p:to>
                                    </p:set>
                                    <p:animEffect transition="in" filter="blinds(horizontal)">
                                      <p:cBhvr>
                                        <p:cTn id="105" dur="500"/>
                                        <p:tgtEl>
                                          <p:spTgt spid="106"/>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141"/>
                                        </p:tgtEl>
                                        <p:attrNameLst>
                                          <p:attrName>style.visibility</p:attrName>
                                        </p:attrNameLst>
                                      </p:cBhvr>
                                      <p:to>
                                        <p:strVal val="visible"/>
                                      </p:to>
                                    </p:set>
                                    <p:animEffect transition="in" filter="blinds(horizontal)">
                                      <p:cBhvr>
                                        <p:cTn id="110" dur="500"/>
                                        <p:tgtEl>
                                          <p:spTgt spid="141"/>
                                        </p:tgtEl>
                                      </p:cBhvr>
                                    </p:animEffect>
                                  </p:childTnLst>
                                </p:cTn>
                              </p:par>
                            </p:childTnLst>
                          </p:cTn>
                        </p:par>
                        <p:par>
                          <p:cTn id="111" fill="hold">
                            <p:stCondLst>
                              <p:cond delay="500"/>
                            </p:stCondLst>
                            <p:childTnLst>
                              <p:par>
                                <p:cTn id="112" presetID="3" presetClass="entr" presetSubtype="10" fill="hold" grpId="0" nodeType="afterEffect">
                                  <p:stCondLst>
                                    <p:cond delay="0"/>
                                  </p:stCondLst>
                                  <p:childTnLst>
                                    <p:set>
                                      <p:cBhvr>
                                        <p:cTn id="113" dur="1" fill="hold">
                                          <p:stCondLst>
                                            <p:cond delay="0"/>
                                          </p:stCondLst>
                                        </p:cTn>
                                        <p:tgtEl>
                                          <p:spTgt spid="113"/>
                                        </p:tgtEl>
                                        <p:attrNameLst>
                                          <p:attrName>style.visibility</p:attrName>
                                        </p:attrNameLst>
                                      </p:cBhvr>
                                      <p:to>
                                        <p:strVal val="visible"/>
                                      </p:to>
                                    </p:set>
                                    <p:animEffect transition="in" filter="blinds(horizontal)">
                                      <p:cBhvr>
                                        <p:cTn id="114" dur="500"/>
                                        <p:tgtEl>
                                          <p:spTgt spid="113"/>
                                        </p:tgtEl>
                                      </p:cBhvr>
                                    </p:animEffect>
                                  </p:childTnLst>
                                </p:cTn>
                              </p:par>
                              <p:par>
                                <p:cTn id="115" presetID="3" presetClass="entr" presetSubtype="10" fill="hold" nodeType="withEffect">
                                  <p:stCondLst>
                                    <p:cond delay="0"/>
                                  </p:stCondLst>
                                  <p:childTnLst>
                                    <p:set>
                                      <p:cBhvr>
                                        <p:cTn id="116" dur="1" fill="hold">
                                          <p:stCondLst>
                                            <p:cond delay="0"/>
                                          </p:stCondLst>
                                        </p:cTn>
                                        <p:tgtEl>
                                          <p:spTgt spid="114"/>
                                        </p:tgtEl>
                                        <p:attrNameLst>
                                          <p:attrName>style.visibility</p:attrName>
                                        </p:attrNameLst>
                                      </p:cBhvr>
                                      <p:to>
                                        <p:strVal val="visible"/>
                                      </p:to>
                                    </p:set>
                                    <p:animEffect transition="in" filter="blinds(horizontal)">
                                      <p:cBhvr>
                                        <p:cTn id="11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113" grpId="0" animBg="1"/>
      <p:bldP spid="115" grpId="0"/>
      <p:bldP spid="122" grpId="0" animBg="1"/>
      <p:bldP spid="123" grpId="0" animBg="1"/>
      <p:bldP spid="124" grpId="0" animBg="1"/>
      <p:bldP spid="125" grpId="0" animBg="1"/>
      <p:bldP spid="126" grpId="0" animBg="1"/>
      <p:bldP spid="134" grpId="0"/>
      <p:bldP spid="141" grpId="0"/>
      <p:bldP spid="142" grpId="0" animBg="1"/>
      <p:bldP spid="143" grpId="0" animBg="1"/>
      <p:bldP spid="16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églalap 33">
            <a:extLst>
              <a:ext uri="{FF2B5EF4-FFF2-40B4-BE49-F238E27FC236}">
                <a16:creationId xmlns:a16="http://schemas.microsoft.com/office/drawing/2014/main" id="{081A1348-CB91-4503-A1A6-9954B484D2F8}"/>
              </a:ext>
            </a:extLst>
          </p:cNvPr>
          <p:cNvSpPr/>
          <p:nvPr/>
        </p:nvSpPr>
        <p:spPr>
          <a:xfrm>
            <a:off x="484025" y="1597910"/>
            <a:ext cx="8175949" cy="41537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9" name="Téglalap 38">
            <a:extLst>
              <a:ext uri="{FF2B5EF4-FFF2-40B4-BE49-F238E27FC236}">
                <a16:creationId xmlns:a16="http://schemas.microsoft.com/office/drawing/2014/main" id="{FDBE9AA9-4012-46F4-B085-E5225DBDDB5A}"/>
              </a:ext>
            </a:extLst>
          </p:cNvPr>
          <p:cNvSpPr/>
          <p:nvPr/>
        </p:nvSpPr>
        <p:spPr>
          <a:xfrm>
            <a:off x="7057953" y="1941170"/>
            <a:ext cx="1447306" cy="116656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Vad</a:t>
            </a:r>
          </a:p>
        </p:txBody>
      </p:sp>
      <p:sp>
        <p:nvSpPr>
          <p:cNvPr id="40" name="Téglalap 39">
            <a:extLst>
              <a:ext uri="{FF2B5EF4-FFF2-40B4-BE49-F238E27FC236}">
                <a16:creationId xmlns:a16="http://schemas.microsoft.com/office/drawing/2014/main" id="{29EF4AFA-685C-4900-8A32-78E889233EF4}"/>
              </a:ext>
            </a:extLst>
          </p:cNvPr>
          <p:cNvSpPr/>
          <p:nvPr/>
        </p:nvSpPr>
        <p:spPr>
          <a:xfrm>
            <a:off x="7057898" y="2243153"/>
            <a:ext cx="1447306" cy="4992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dirty="0"/>
              <a:t>Gregorics Tibor: Objektumelvű programozás</a:t>
            </a:r>
            <a:endParaRPr lang="en-US" dirty="0"/>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2</a:t>
            </a:fld>
            <a:endParaRPr lang="en-US"/>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Vadászat</a:t>
            </a:r>
            <a:endParaRPr lang="en-US" dirty="0"/>
          </a:p>
        </p:txBody>
      </p:sp>
      <p:sp>
        <p:nvSpPr>
          <p:cNvPr id="20" name="Téglalap 19">
            <a:extLst>
              <a:ext uri="{FF2B5EF4-FFF2-40B4-BE49-F238E27FC236}">
                <a16:creationId xmlns:a16="http://schemas.microsoft.com/office/drawing/2014/main" id="{D1429E42-3305-4906-A5B6-D443C33CEB2A}"/>
              </a:ext>
            </a:extLst>
          </p:cNvPr>
          <p:cNvSpPr/>
          <p:nvPr/>
        </p:nvSpPr>
        <p:spPr>
          <a:xfrm>
            <a:off x="853279" y="1941170"/>
            <a:ext cx="1669327" cy="140772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Vadász</a:t>
            </a:r>
          </a:p>
          <a:p>
            <a:r>
              <a:rPr lang="hu-HU" sz="1600" dirty="0">
                <a:solidFill>
                  <a:schemeClr val="tx1"/>
                </a:solidFill>
              </a:rPr>
              <a:t>+ név : </a:t>
            </a:r>
            <a:r>
              <a:rPr lang="hu-HU" sz="1600" dirty="0" err="1">
                <a:solidFill>
                  <a:schemeClr val="tx1"/>
                </a:solidFill>
              </a:rPr>
              <a:t>string</a:t>
            </a:r>
            <a:endParaRPr lang="hu-HU" sz="1600" dirty="0">
              <a:solidFill>
                <a:schemeClr val="tx1"/>
              </a:solidFill>
            </a:endParaRPr>
          </a:p>
          <a:p>
            <a:r>
              <a:rPr lang="hu-HU" sz="1600" dirty="0">
                <a:solidFill>
                  <a:schemeClr val="tx1"/>
                </a:solidFill>
              </a:rPr>
              <a:t>+ kor : int</a:t>
            </a:r>
          </a:p>
        </p:txBody>
      </p:sp>
      <p:sp>
        <p:nvSpPr>
          <p:cNvPr id="21" name="Téglalap 20">
            <a:extLst>
              <a:ext uri="{FF2B5EF4-FFF2-40B4-BE49-F238E27FC236}">
                <a16:creationId xmlns:a16="http://schemas.microsoft.com/office/drawing/2014/main" id="{0290FF68-9D46-49D8-8F19-C92168104FC9}"/>
              </a:ext>
            </a:extLst>
          </p:cNvPr>
          <p:cNvSpPr/>
          <p:nvPr/>
        </p:nvSpPr>
        <p:spPr>
          <a:xfrm>
            <a:off x="3988725" y="1943622"/>
            <a:ext cx="1669326" cy="116656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Trófea</a:t>
            </a:r>
          </a:p>
          <a:p>
            <a:r>
              <a:rPr lang="hu-HU" sz="1600" dirty="0">
                <a:solidFill>
                  <a:schemeClr val="tx1"/>
                </a:solidFill>
              </a:rPr>
              <a:t>+ helyszín : </a:t>
            </a:r>
            <a:r>
              <a:rPr lang="hu-HU" sz="1600" dirty="0" err="1">
                <a:solidFill>
                  <a:schemeClr val="tx1"/>
                </a:solidFill>
              </a:rPr>
              <a:t>string</a:t>
            </a:r>
            <a:endParaRPr lang="hu-HU" sz="1600" dirty="0">
              <a:solidFill>
                <a:schemeClr val="tx1"/>
              </a:solidFill>
            </a:endParaRPr>
          </a:p>
          <a:p>
            <a:r>
              <a:rPr lang="hu-HU" sz="1600" dirty="0">
                <a:solidFill>
                  <a:schemeClr val="tx1"/>
                </a:solidFill>
              </a:rPr>
              <a:t>+ dátum : </a:t>
            </a:r>
            <a:r>
              <a:rPr lang="hu-HU" sz="1600" dirty="0" err="1">
                <a:solidFill>
                  <a:schemeClr val="tx1"/>
                </a:solidFill>
              </a:rPr>
              <a:t>string</a:t>
            </a:r>
            <a:endParaRPr lang="hu-HU" sz="1600" dirty="0">
              <a:solidFill>
                <a:schemeClr val="tx1"/>
              </a:solidFill>
            </a:endParaRPr>
          </a:p>
        </p:txBody>
      </p:sp>
      <p:sp>
        <p:nvSpPr>
          <p:cNvPr id="22" name="Téglalap 21">
            <a:extLst>
              <a:ext uri="{FF2B5EF4-FFF2-40B4-BE49-F238E27FC236}">
                <a16:creationId xmlns:a16="http://schemas.microsoft.com/office/drawing/2014/main" id="{AE459DC7-9212-4C96-A136-E3228F436D7E}"/>
              </a:ext>
            </a:extLst>
          </p:cNvPr>
          <p:cNvSpPr/>
          <p:nvPr/>
        </p:nvSpPr>
        <p:spPr>
          <a:xfrm>
            <a:off x="3988670" y="2243154"/>
            <a:ext cx="1669326" cy="5026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23" name="Téglalap 22">
            <a:extLst>
              <a:ext uri="{FF2B5EF4-FFF2-40B4-BE49-F238E27FC236}">
                <a16:creationId xmlns:a16="http://schemas.microsoft.com/office/drawing/2014/main" id="{4A7957AD-9DF4-426A-BB06-44B776D7FE06}"/>
              </a:ext>
            </a:extLst>
          </p:cNvPr>
          <p:cNvSpPr/>
          <p:nvPr/>
        </p:nvSpPr>
        <p:spPr>
          <a:xfrm>
            <a:off x="853398" y="2243152"/>
            <a:ext cx="1669095" cy="49925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25" name="Szövegdoboz 24">
            <a:extLst>
              <a:ext uri="{FF2B5EF4-FFF2-40B4-BE49-F238E27FC236}">
                <a16:creationId xmlns:a16="http://schemas.microsoft.com/office/drawing/2014/main" id="{8ACBE801-C875-4FEB-AECA-ADB4B77E4B34}"/>
              </a:ext>
            </a:extLst>
          </p:cNvPr>
          <p:cNvSpPr txBox="1"/>
          <p:nvPr/>
        </p:nvSpPr>
        <p:spPr>
          <a:xfrm>
            <a:off x="3106560" y="2508941"/>
            <a:ext cx="931217" cy="338554"/>
          </a:xfrm>
          <a:prstGeom prst="rect">
            <a:avLst/>
          </a:prstGeom>
          <a:noFill/>
        </p:spPr>
        <p:txBody>
          <a:bodyPr wrap="none" rtlCol="0">
            <a:spAutoFit/>
          </a:bodyPr>
          <a:lstStyle/>
          <a:p>
            <a:pPr algn="ctr"/>
            <a:r>
              <a:rPr lang="hu-HU" sz="1600" dirty="0"/>
              <a:t>+ trófeák</a:t>
            </a:r>
          </a:p>
        </p:txBody>
      </p:sp>
      <p:sp>
        <p:nvSpPr>
          <p:cNvPr id="33" name="Szövegdoboz 32">
            <a:extLst>
              <a:ext uri="{FF2B5EF4-FFF2-40B4-BE49-F238E27FC236}">
                <a16:creationId xmlns:a16="http://schemas.microsoft.com/office/drawing/2014/main" id="{33992E4F-05BA-48E5-8F61-68FBDA1C935D}"/>
              </a:ext>
            </a:extLst>
          </p:cNvPr>
          <p:cNvSpPr txBox="1"/>
          <p:nvPr/>
        </p:nvSpPr>
        <p:spPr>
          <a:xfrm>
            <a:off x="3701299" y="2214080"/>
            <a:ext cx="287258" cy="338554"/>
          </a:xfrm>
          <a:prstGeom prst="rect">
            <a:avLst/>
          </a:prstGeom>
          <a:noFill/>
        </p:spPr>
        <p:txBody>
          <a:bodyPr wrap="none" rtlCol="0">
            <a:spAutoFit/>
          </a:bodyPr>
          <a:lstStyle/>
          <a:p>
            <a:pPr algn="ctr"/>
            <a:r>
              <a:rPr lang="hu-HU" sz="1600" dirty="0"/>
              <a:t>*</a:t>
            </a:r>
          </a:p>
        </p:txBody>
      </p:sp>
      <p:cxnSp>
        <p:nvCxnSpPr>
          <p:cNvPr id="42" name="Egyenes összekötő 41">
            <a:extLst>
              <a:ext uri="{FF2B5EF4-FFF2-40B4-BE49-F238E27FC236}">
                <a16:creationId xmlns:a16="http://schemas.microsoft.com/office/drawing/2014/main" id="{EE10BB89-9672-4DAC-819A-21EA76E5C5B5}"/>
              </a:ext>
            </a:extLst>
          </p:cNvPr>
          <p:cNvCxnSpPr>
            <a:cxnSpLocks/>
            <a:stCxn id="44" idx="3"/>
            <a:endCxn id="40" idx="1"/>
          </p:cNvCxnSpPr>
          <p:nvPr/>
        </p:nvCxnSpPr>
        <p:spPr>
          <a:xfrm flipV="1">
            <a:off x="5897909" y="2492780"/>
            <a:ext cx="1159989" cy="2229"/>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Rombusz 43">
            <a:extLst>
              <a:ext uri="{FF2B5EF4-FFF2-40B4-BE49-F238E27FC236}">
                <a16:creationId xmlns:a16="http://schemas.microsoft.com/office/drawing/2014/main" id="{3D57769B-B3D2-43F5-8992-C7C31E466FCA}"/>
              </a:ext>
            </a:extLst>
          </p:cNvPr>
          <p:cNvSpPr/>
          <p:nvPr/>
        </p:nvSpPr>
        <p:spPr>
          <a:xfrm>
            <a:off x="5669750" y="2432541"/>
            <a:ext cx="228159" cy="124936"/>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48" name="Szövegdoboz 47">
            <a:extLst>
              <a:ext uri="{FF2B5EF4-FFF2-40B4-BE49-F238E27FC236}">
                <a16:creationId xmlns:a16="http://schemas.microsoft.com/office/drawing/2014/main" id="{95F32118-DD39-4AD0-A1DE-0F5EB1D7BABB}"/>
              </a:ext>
            </a:extLst>
          </p:cNvPr>
          <p:cNvSpPr txBox="1"/>
          <p:nvPr/>
        </p:nvSpPr>
        <p:spPr>
          <a:xfrm>
            <a:off x="5969051" y="2475753"/>
            <a:ext cx="1142109" cy="338554"/>
          </a:xfrm>
          <a:prstGeom prst="rect">
            <a:avLst/>
          </a:prstGeom>
          <a:noFill/>
        </p:spPr>
        <p:txBody>
          <a:bodyPr wrap="none" rtlCol="0">
            <a:spAutoFit/>
          </a:bodyPr>
          <a:lstStyle/>
          <a:p>
            <a:pPr algn="ctr"/>
            <a:r>
              <a:rPr lang="hu-HU" sz="1600" dirty="0"/>
              <a:t>+ zsákmány</a:t>
            </a:r>
          </a:p>
        </p:txBody>
      </p:sp>
      <p:cxnSp>
        <p:nvCxnSpPr>
          <p:cNvPr id="57" name="Egyenes összekötő 56">
            <a:extLst>
              <a:ext uri="{FF2B5EF4-FFF2-40B4-BE49-F238E27FC236}">
                <a16:creationId xmlns:a16="http://schemas.microsoft.com/office/drawing/2014/main" id="{10AE7567-3647-4BA6-B6A5-8B6AAB9C5177}"/>
              </a:ext>
            </a:extLst>
          </p:cNvPr>
          <p:cNvCxnSpPr>
            <a:cxnSpLocks/>
            <a:endCxn id="64" idx="4"/>
          </p:cNvCxnSpPr>
          <p:nvPr/>
        </p:nvCxnSpPr>
        <p:spPr>
          <a:xfrm flipV="1">
            <a:off x="988005" y="3306260"/>
            <a:ext cx="4914" cy="17146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4" name="Ellipszis 63">
            <a:extLst>
              <a:ext uri="{FF2B5EF4-FFF2-40B4-BE49-F238E27FC236}">
                <a16:creationId xmlns:a16="http://schemas.microsoft.com/office/drawing/2014/main" id="{3F98ED96-94DE-4FE5-A492-6E4A5767D071}"/>
              </a:ext>
            </a:extLst>
          </p:cNvPr>
          <p:cNvSpPr/>
          <p:nvPr/>
        </p:nvSpPr>
        <p:spPr>
          <a:xfrm>
            <a:off x="960285" y="3244013"/>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71" name="Szövegdoboz 70">
            <a:extLst>
              <a:ext uri="{FF2B5EF4-FFF2-40B4-BE49-F238E27FC236}">
                <a16:creationId xmlns:a16="http://schemas.microsoft.com/office/drawing/2014/main" id="{73B6C5B4-DBDE-40BF-A534-8A0C19DCA5F3}"/>
              </a:ext>
            </a:extLst>
          </p:cNvPr>
          <p:cNvSpPr txBox="1"/>
          <p:nvPr/>
        </p:nvSpPr>
        <p:spPr>
          <a:xfrm>
            <a:off x="853224" y="2998549"/>
            <a:ext cx="1061509" cy="338554"/>
          </a:xfrm>
          <a:prstGeom prst="rect">
            <a:avLst/>
          </a:prstGeom>
          <a:noFill/>
        </p:spPr>
        <p:txBody>
          <a:bodyPr wrap="none" rtlCol="0">
            <a:spAutoFit/>
          </a:bodyPr>
          <a:lstStyle/>
          <a:p>
            <a:r>
              <a:rPr lang="hu-HU" sz="1600" dirty="0"/>
              <a:t>+ Elejt( … )</a:t>
            </a:r>
          </a:p>
        </p:txBody>
      </p:sp>
      <p:sp>
        <p:nvSpPr>
          <p:cNvPr id="73" name="Szövegdoboz 72">
            <a:extLst>
              <a:ext uri="{FF2B5EF4-FFF2-40B4-BE49-F238E27FC236}">
                <a16:creationId xmlns:a16="http://schemas.microsoft.com/office/drawing/2014/main" id="{24B570BF-BC32-443B-A172-990A06AE5B27}"/>
              </a:ext>
            </a:extLst>
          </p:cNvPr>
          <p:cNvSpPr txBox="1"/>
          <p:nvPr/>
        </p:nvSpPr>
        <p:spPr>
          <a:xfrm>
            <a:off x="3978917" y="2733247"/>
            <a:ext cx="1417527" cy="338554"/>
          </a:xfrm>
          <a:prstGeom prst="rect">
            <a:avLst/>
          </a:prstGeom>
          <a:noFill/>
        </p:spPr>
        <p:txBody>
          <a:bodyPr wrap="square">
            <a:spAutoFit/>
          </a:bodyPr>
          <a:lstStyle/>
          <a:p>
            <a:r>
              <a:rPr lang="hu-HU" sz="1600" dirty="0">
                <a:solidFill>
                  <a:schemeClr val="tx1"/>
                </a:solidFill>
              </a:rPr>
              <a:t>+ Trófea( … )</a:t>
            </a:r>
          </a:p>
        </p:txBody>
      </p:sp>
      <p:sp>
        <p:nvSpPr>
          <p:cNvPr id="67" name="Szövegdoboz 66">
            <a:extLst>
              <a:ext uri="{FF2B5EF4-FFF2-40B4-BE49-F238E27FC236}">
                <a16:creationId xmlns:a16="http://schemas.microsoft.com/office/drawing/2014/main" id="{3DAFB1D1-F217-44CA-A458-79C5C680E614}"/>
              </a:ext>
            </a:extLst>
          </p:cNvPr>
          <p:cNvSpPr txBox="1"/>
          <p:nvPr/>
        </p:nvSpPr>
        <p:spPr>
          <a:xfrm>
            <a:off x="484025" y="4586381"/>
            <a:ext cx="3353995" cy="338554"/>
          </a:xfrm>
          <a:prstGeom prst="rect">
            <a:avLst/>
          </a:prstGeom>
          <a:noFill/>
        </p:spPr>
        <p:txBody>
          <a:bodyPr wrap="none" rtlCol="0">
            <a:spAutoFit/>
          </a:bodyPr>
          <a:lstStyle/>
          <a:p>
            <a:r>
              <a:rPr lang="hu-HU" sz="1600" dirty="0">
                <a:effectLst/>
                <a:latin typeface="Calibri" panose="020F0502020204030204" pitchFamily="34" charset="0"/>
                <a:ea typeface="Calibri" panose="020F0502020204030204" pitchFamily="34" charset="0"/>
                <a:cs typeface="Times New Roman" panose="02020603050405020304" pitchFamily="18" charset="0"/>
              </a:rPr>
              <a:t>Elejt(</a:t>
            </a:r>
            <a:r>
              <a:rPr lang="hu-HU" sz="1600" dirty="0" err="1">
                <a:effectLst/>
                <a:latin typeface="Calibri" panose="020F0502020204030204" pitchFamily="34" charset="0"/>
                <a:ea typeface="Calibri" panose="020F0502020204030204" pitchFamily="34" charset="0"/>
                <a:cs typeface="Times New Roman" panose="02020603050405020304" pitchFamily="18" charset="0"/>
              </a:rPr>
              <a:t>mit:Vad</a:t>
            </a:r>
            <a:r>
              <a:rPr lang="hu-HU" sz="1600" dirty="0">
                <a:effectLst/>
                <a:latin typeface="Calibri" panose="020F0502020204030204" pitchFamily="34" charset="0"/>
                <a:ea typeface="Calibri" panose="020F0502020204030204" pitchFamily="34" charset="0"/>
                <a:cs typeface="Times New Roman" panose="02020603050405020304" pitchFamily="18" charset="0"/>
              </a:rPr>
              <a:t>, </a:t>
            </a:r>
            <a:r>
              <a:rPr lang="hu-HU" sz="1600" dirty="0" err="1">
                <a:effectLst/>
                <a:latin typeface="Calibri" panose="020F0502020204030204" pitchFamily="34" charset="0"/>
                <a:ea typeface="Calibri" panose="020F0502020204030204" pitchFamily="34" charset="0"/>
                <a:cs typeface="Times New Roman" panose="02020603050405020304" pitchFamily="18" charset="0"/>
              </a:rPr>
              <a:t>hol:string</a:t>
            </a:r>
            <a:r>
              <a:rPr lang="hu-HU" sz="1600" dirty="0">
                <a:effectLst/>
                <a:latin typeface="Calibri" panose="020F0502020204030204" pitchFamily="34" charset="0"/>
                <a:ea typeface="Calibri" panose="020F0502020204030204" pitchFamily="34" charset="0"/>
                <a:cs typeface="Times New Roman" panose="02020603050405020304" pitchFamily="18" charset="0"/>
              </a:rPr>
              <a:t>, </a:t>
            </a:r>
            <a:r>
              <a:rPr lang="hu-HU" sz="1600" dirty="0" err="1">
                <a:effectLst/>
                <a:latin typeface="Calibri" panose="020F0502020204030204" pitchFamily="34" charset="0"/>
                <a:ea typeface="Calibri" panose="020F0502020204030204" pitchFamily="34" charset="0"/>
                <a:cs typeface="Times New Roman" panose="02020603050405020304" pitchFamily="18" charset="0"/>
              </a:rPr>
              <a:t>mikor:string</a:t>
            </a:r>
            <a:r>
              <a:rPr lang="hu-HU" sz="1600" dirty="0">
                <a:effectLst/>
                <a:latin typeface="Calibri" panose="020F0502020204030204" pitchFamily="34" charset="0"/>
                <a:ea typeface="Calibri" panose="020F0502020204030204" pitchFamily="34" charset="0"/>
                <a:cs typeface="Times New Roman" panose="02020603050405020304" pitchFamily="18" charset="0"/>
              </a:rPr>
              <a:t>) </a:t>
            </a:r>
            <a:endParaRPr lang="hu-HU" sz="1600" dirty="0"/>
          </a:p>
        </p:txBody>
      </p:sp>
      <p:sp>
        <p:nvSpPr>
          <p:cNvPr id="79" name="Szövegdoboz 78">
            <a:extLst>
              <a:ext uri="{FF2B5EF4-FFF2-40B4-BE49-F238E27FC236}">
                <a16:creationId xmlns:a16="http://schemas.microsoft.com/office/drawing/2014/main" id="{8916D219-32DD-4A8A-B679-9DC80F2CAA78}"/>
              </a:ext>
            </a:extLst>
          </p:cNvPr>
          <p:cNvSpPr txBox="1"/>
          <p:nvPr/>
        </p:nvSpPr>
        <p:spPr>
          <a:xfrm>
            <a:off x="4565823" y="3540469"/>
            <a:ext cx="3507563" cy="338554"/>
          </a:xfrm>
          <a:prstGeom prst="rect">
            <a:avLst/>
          </a:prstGeom>
          <a:noFill/>
        </p:spPr>
        <p:txBody>
          <a:bodyPr wrap="none" rtlCol="0">
            <a:spAutoFit/>
          </a:bodyPr>
          <a:lstStyle/>
          <a:p>
            <a:r>
              <a:rPr lang="hu-HU" sz="1600" dirty="0">
                <a:effectLst/>
                <a:latin typeface="Calibri" panose="020F0502020204030204" pitchFamily="34" charset="0"/>
                <a:ea typeface="Calibri" panose="020F0502020204030204" pitchFamily="34" charset="0"/>
                <a:cs typeface="Times New Roman" panose="02020603050405020304" pitchFamily="18" charset="0"/>
              </a:rPr>
              <a:t>Trófea(</a:t>
            </a:r>
            <a:r>
              <a:rPr lang="hu-HU" sz="1600" dirty="0" err="1">
                <a:effectLst/>
                <a:latin typeface="Calibri" panose="020F0502020204030204" pitchFamily="34" charset="0"/>
                <a:ea typeface="Calibri" panose="020F0502020204030204" pitchFamily="34" charset="0"/>
                <a:cs typeface="Times New Roman" panose="02020603050405020304" pitchFamily="18" charset="0"/>
              </a:rPr>
              <a:t>mit:Vad</a:t>
            </a:r>
            <a:r>
              <a:rPr lang="hu-HU" sz="1600" dirty="0">
                <a:effectLst/>
                <a:latin typeface="Calibri" panose="020F0502020204030204" pitchFamily="34" charset="0"/>
                <a:ea typeface="Calibri" panose="020F0502020204030204" pitchFamily="34" charset="0"/>
                <a:cs typeface="Times New Roman" panose="02020603050405020304" pitchFamily="18" charset="0"/>
              </a:rPr>
              <a:t>, </a:t>
            </a:r>
            <a:r>
              <a:rPr lang="hu-HU" sz="1600" dirty="0" err="1">
                <a:effectLst/>
                <a:latin typeface="Calibri" panose="020F0502020204030204" pitchFamily="34" charset="0"/>
                <a:ea typeface="Calibri" panose="020F0502020204030204" pitchFamily="34" charset="0"/>
                <a:cs typeface="Times New Roman" panose="02020603050405020304" pitchFamily="18" charset="0"/>
              </a:rPr>
              <a:t>hol:string</a:t>
            </a:r>
            <a:r>
              <a:rPr lang="hu-HU" sz="1600" dirty="0">
                <a:effectLst/>
                <a:latin typeface="Calibri" panose="020F0502020204030204" pitchFamily="34" charset="0"/>
                <a:ea typeface="Calibri" panose="020F0502020204030204" pitchFamily="34" charset="0"/>
                <a:cs typeface="Times New Roman" panose="02020603050405020304" pitchFamily="18" charset="0"/>
              </a:rPr>
              <a:t>, </a:t>
            </a:r>
            <a:r>
              <a:rPr lang="hu-HU" sz="1600" dirty="0" err="1">
                <a:effectLst/>
                <a:latin typeface="Calibri" panose="020F0502020204030204" pitchFamily="34" charset="0"/>
                <a:ea typeface="Calibri" panose="020F0502020204030204" pitchFamily="34" charset="0"/>
                <a:cs typeface="Times New Roman" panose="02020603050405020304" pitchFamily="18" charset="0"/>
              </a:rPr>
              <a:t>mikor:string</a:t>
            </a:r>
            <a:r>
              <a:rPr lang="hu-HU" sz="1600" dirty="0">
                <a:effectLst/>
                <a:latin typeface="Calibri" panose="020F0502020204030204" pitchFamily="34" charset="0"/>
                <a:ea typeface="Calibri" panose="020F0502020204030204" pitchFamily="34" charset="0"/>
                <a:cs typeface="Times New Roman" panose="02020603050405020304" pitchFamily="18" charset="0"/>
              </a:rPr>
              <a:t>) </a:t>
            </a:r>
            <a:endParaRPr lang="hu-HU" sz="1600" dirty="0"/>
          </a:p>
        </p:txBody>
      </p:sp>
      <p:sp>
        <p:nvSpPr>
          <p:cNvPr id="80" name="Téglalap: szamárfül 79">
            <a:extLst>
              <a:ext uri="{FF2B5EF4-FFF2-40B4-BE49-F238E27FC236}">
                <a16:creationId xmlns:a16="http://schemas.microsoft.com/office/drawing/2014/main" id="{08D964A0-F755-4EF3-855D-10712EA76779}"/>
              </a:ext>
            </a:extLst>
          </p:cNvPr>
          <p:cNvSpPr/>
          <p:nvPr/>
        </p:nvSpPr>
        <p:spPr>
          <a:xfrm rot="16200000">
            <a:off x="5071861" y="3434534"/>
            <a:ext cx="772898" cy="1571077"/>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685811"/>
            <a:r>
              <a:rPr lang="hu-HU" sz="1600" dirty="0">
                <a:solidFill>
                  <a:schemeClr val="tx1"/>
                </a:solidFill>
                <a:ea typeface="Cambria Math" panose="02040503050406030204" pitchFamily="18" charset="0"/>
                <a:cs typeface="Calibri" panose="020F0502020204030204" pitchFamily="34" charset="0"/>
              </a:rPr>
              <a:t>zsákmány := mit</a:t>
            </a:r>
          </a:p>
          <a:p>
            <a:pPr defTabSz="685811"/>
            <a:r>
              <a:rPr lang="hu-HU" sz="1600" dirty="0">
                <a:solidFill>
                  <a:schemeClr val="tx1"/>
                </a:solidFill>
                <a:ea typeface="Cambria Math" panose="02040503050406030204" pitchFamily="18" charset="0"/>
                <a:cs typeface="Calibri" panose="020F0502020204030204" pitchFamily="34" charset="0"/>
              </a:rPr>
              <a:t>helyszín := hol</a:t>
            </a:r>
          </a:p>
          <a:p>
            <a:pPr defTabSz="685811"/>
            <a:r>
              <a:rPr lang="hu-HU" sz="1600" dirty="0">
                <a:solidFill>
                  <a:schemeClr val="tx1"/>
                </a:solidFill>
                <a:ea typeface="Cambria Math" panose="02040503050406030204" pitchFamily="18" charset="0"/>
                <a:cs typeface="Calibri" panose="020F0502020204030204" pitchFamily="34" charset="0"/>
              </a:rPr>
              <a:t>dátum := mikor</a:t>
            </a:r>
          </a:p>
        </p:txBody>
      </p:sp>
      <p:cxnSp>
        <p:nvCxnSpPr>
          <p:cNvPr id="81" name="Egyenes összekötő 80">
            <a:extLst>
              <a:ext uri="{FF2B5EF4-FFF2-40B4-BE49-F238E27FC236}">
                <a16:creationId xmlns:a16="http://schemas.microsoft.com/office/drawing/2014/main" id="{CCE93469-DE8E-4100-861D-FB4470A78C21}"/>
              </a:ext>
            </a:extLst>
          </p:cNvPr>
          <p:cNvCxnSpPr>
            <a:cxnSpLocks/>
            <a:stCxn id="80" idx="3"/>
            <a:endCxn id="82" idx="4"/>
          </p:cNvCxnSpPr>
          <p:nvPr/>
        </p:nvCxnSpPr>
        <p:spPr>
          <a:xfrm flipV="1">
            <a:off x="5458311" y="2979588"/>
            <a:ext cx="0" cy="85403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2" name="Ellipszis 81">
            <a:extLst>
              <a:ext uri="{FF2B5EF4-FFF2-40B4-BE49-F238E27FC236}">
                <a16:creationId xmlns:a16="http://schemas.microsoft.com/office/drawing/2014/main" id="{21ADF85C-161A-4A24-B69B-25B75CEBF063}"/>
              </a:ext>
            </a:extLst>
          </p:cNvPr>
          <p:cNvSpPr/>
          <p:nvPr/>
        </p:nvSpPr>
        <p:spPr>
          <a:xfrm>
            <a:off x="5425677" y="2917341"/>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31" name="Szövegdoboz 30">
            <a:extLst>
              <a:ext uri="{FF2B5EF4-FFF2-40B4-BE49-F238E27FC236}">
                <a16:creationId xmlns:a16="http://schemas.microsoft.com/office/drawing/2014/main" id="{6DAA40D4-10C5-49CD-93B5-F7316F3BAB27}"/>
              </a:ext>
            </a:extLst>
          </p:cNvPr>
          <p:cNvSpPr txBox="1"/>
          <p:nvPr/>
        </p:nvSpPr>
        <p:spPr>
          <a:xfrm>
            <a:off x="853166" y="2739696"/>
            <a:ext cx="1417527" cy="338554"/>
          </a:xfrm>
          <a:prstGeom prst="rect">
            <a:avLst/>
          </a:prstGeom>
          <a:noFill/>
        </p:spPr>
        <p:txBody>
          <a:bodyPr wrap="square">
            <a:spAutoFit/>
          </a:bodyPr>
          <a:lstStyle/>
          <a:p>
            <a:r>
              <a:rPr lang="hu-HU" sz="1600" dirty="0">
                <a:solidFill>
                  <a:schemeClr val="tx1"/>
                </a:solidFill>
              </a:rPr>
              <a:t>+ Vadász( … )</a:t>
            </a:r>
          </a:p>
        </p:txBody>
      </p:sp>
      <p:sp>
        <p:nvSpPr>
          <p:cNvPr id="32" name="Szövegdoboz 31">
            <a:extLst>
              <a:ext uri="{FF2B5EF4-FFF2-40B4-BE49-F238E27FC236}">
                <a16:creationId xmlns:a16="http://schemas.microsoft.com/office/drawing/2014/main" id="{DF28E4F7-33A5-42AC-B4FC-7DD10FAA8644}"/>
              </a:ext>
            </a:extLst>
          </p:cNvPr>
          <p:cNvSpPr txBox="1"/>
          <p:nvPr/>
        </p:nvSpPr>
        <p:spPr>
          <a:xfrm>
            <a:off x="7049416" y="2750420"/>
            <a:ext cx="1417527" cy="338554"/>
          </a:xfrm>
          <a:prstGeom prst="rect">
            <a:avLst/>
          </a:prstGeom>
          <a:noFill/>
        </p:spPr>
        <p:txBody>
          <a:bodyPr wrap="square">
            <a:spAutoFit/>
          </a:bodyPr>
          <a:lstStyle/>
          <a:p>
            <a:r>
              <a:rPr lang="hu-HU" sz="1600" dirty="0">
                <a:solidFill>
                  <a:schemeClr val="tx1"/>
                </a:solidFill>
              </a:rPr>
              <a:t>+ Vad( … )</a:t>
            </a:r>
          </a:p>
        </p:txBody>
      </p:sp>
      <p:sp>
        <p:nvSpPr>
          <p:cNvPr id="35" name="Téglalap: szamárfül 34">
            <a:extLst>
              <a:ext uri="{FF2B5EF4-FFF2-40B4-BE49-F238E27FC236}">
                <a16:creationId xmlns:a16="http://schemas.microsoft.com/office/drawing/2014/main" id="{249AB3C6-5BD6-4C5C-829D-869E8D4352EC}"/>
              </a:ext>
            </a:extLst>
          </p:cNvPr>
          <p:cNvSpPr/>
          <p:nvPr/>
        </p:nvSpPr>
        <p:spPr>
          <a:xfrm rot="16200000">
            <a:off x="1493919" y="3510091"/>
            <a:ext cx="520749" cy="1032799"/>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685811"/>
            <a:r>
              <a:rPr lang="hu-HU" sz="1600" dirty="0">
                <a:solidFill>
                  <a:schemeClr val="tx1"/>
                </a:solidFill>
                <a:ea typeface="Cambria Math" panose="02040503050406030204" pitchFamily="18" charset="0"/>
                <a:cs typeface="Calibri" panose="020F0502020204030204" pitchFamily="34" charset="0"/>
              </a:rPr>
              <a:t>név := </a:t>
            </a:r>
            <a:r>
              <a:rPr lang="hu-HU" sz="1600" dirty="0" err="1">
                <a:solidFill>
                  <a:schemeClr val="tx1"/>
                </a:solidFill>
                <a:ea typeface="Cambria Math" panose="02040503050406030204" pitchFamily="18" charset="0"/>
                <a:cs typeface="Calibri" panose="020F0502020204030204" pitchFamily="34" charset="0"/>
              </a:rPr>
              <a:t>str</a:t>
            </a:r>
            <a:endParaRPr lang="hu-HU" sz="1600" dirty="0">
              <a:solidFill>
                <a:schemeClr val="tx1"/>
              </a:solidFill>
              <a:ea typeface="Cambria Math" panose="02040503050406030204" pitchFamily="18" charset="0"/>
              <a:cs typeface="Calibri" panose="020F0502020204030204" pitchFamily="34" charset="0"/>
            </a:endParaRPr>
          </a:p>
          <a:p>
            <a:pPr defTabSz="685811"/>
            <a:r>
              <a:rPr lang="hu-HU" sz="1600" dirty="0">
                <a:solidFill>
                  <a:schemeClr val="tx1"/>
                </a:solidFill>
                <a:ea typeface="Cambria Math" panose="02040503050406030204" pitchFamily="18" charset="0"/>
                <a:cs typeface="Calibri" panose="020F0502020204030204" pitchFamily="34" charset="0"/>
              </a:rPr>
              <a:t>kor := n</a:t>
            </a:r>
          </a:p>
        </p:txBody>
      </p:sp>
      <p:cxnSp>
        <p:nvCxnSpPr>
          <p:cNvPr id="36" name="Egyenes összekötő 35">
            <a:extLst>
              <a:ext uri="{FF2B5EF4-FFF2-40B4-BE49-F238E27FC236}">
                <a16:creationId xmlns:a16="http://schemas.microsoft.com/office/drawing/2014/main" id="{3BBCB71F-ACEE-4896-9DAC-5131D03107AD}"/>
              </a:ext>
            </a:extLst>
          </p:cNvPr>
          <p:cNvCxnSpPr>
            <a:cxnSpLocks/>
            <a:stCxn id="37" idx="4"/>
          </p:cNvCxnSpPr>
          <p:nvPr/>
        </p:nvCxnSpPr>
        <p:spPr>
          <a:xfrm>
            <a:off x="2155070" y="2952255"/>
            <a:ext cx="0" cy="81268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Ellipszis 36">
            <a:extLst>
              <a:ext uri="{FF2B5EF4-FFF2-40B4-BE49-F238E27FC236}">
                <a16:creationId xmlns:a16="http://schemas.microsoft.com/office/drawing/2014/main" id="{62794F10-909F-42AD-B247-9BA3ECCACE19}"/>
              </a:ext>
            </a:extLst>
          </p:cNvPr>
          <p:cNvSpPr/>
          <p:nvPr/>
        </p:nvSpPr>
        <p:spPr>
          <a:xfrm>
            <a:off x="2122436" y="2890008"/>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43" name="Szövegdoboz 42">
            <a:extLst>
              <a:ext uri="{FF2B5EF4-FFF2-40B4-BE49-F238E27FC236}">
                <a16:creationId xmlns:a16="http://schemas.microsoft.com/office/drawing/2014/main" id="{30F574B1-214C-4212-A5B2-F6468071D9CE}"/>
              </a:ext>
            </a:extLst>
          </p:cNvPr>
          <p:cNvSpPr txBox="1"/>
          <p:nvPr/>
        </p:nvSpPr>
        <p:spPr>
          <a:xfrm>
            <a:off x="1183585" y="3481862"/>
            <a:ext cx="2150140" cy="338554"/>
          </a:xfrm>
          <a:prstGeom prst="rect">
            <a:avLst/>
          </a:prstGeom>
          <a:noFill/>
        </p:spPr>
        <p:txBody>
          <a:bodyPr wrap="none" rtlCol="0">
            <a:spAutoFit/>
          </a:bodyPr>
          <a:lstStyle/>
          <a:p>
            <a:r>
              <a:rPr lang="hu-HU" sz="1600" dirty="0">
                <a:effectLst/>
                <a:latin typeface="Calibri" panose="020F0502020204030204" pitchFamily="34" charset="0"/>
                <a:ea typeface="Calibri" panose="020F0502020204030204" pitchFamily="34" charset="0"/>
                <a:cs typeface="Times New Roman" panose="02020603050405020304" pitchFamily="18" charset="0"/>
              </a:rPr>
              <a:t>Vadász(</a:t>
            </a:r>
            <a:r>
              <a:rPr lang="hu-HU" sz="1600" dirty="0" err="1">
                <a:effectLst/>
                <a:latin typeface="Calibri" panose="020F0502020204030204" pitchFamily="34" charset="0"/>
                <a:ea typeface="Calibri" panose="020F0502020204030204" pitchFamily="34" charset="0"/>
                <a:cs typeface="Times New Roman" panose="02020603050405020304" pitchFamily="18" charset="0"/>
              </a:rPr>
              <a:t>str:string</a:t>
            </a:r>
            <a:r>
              <a:rPr lang="hu-HU" sz="1600" dirty="0">
                <a:effectLst/>
                <a:latin typeface="Calibri" panose="020F0502020204030204" pitchFamily="34" charset="0"/>
                <a:ea typeface="Calibri" panose="020F0502020204030204" pitchFamily="34" charset="0"/>
                <a:cs typeface="Times New Roman" panose="02020603050405020304" pitchFamily="18" charset="0"/>
              </a:rPr>
              <a:t>, n:int) </a:t>
            </a:r>
            <a:endParaRPr lang="hu-HU" sz="1600" dirty="0"/>
          </a:p>
        </p:txBody>
      </p:sp>
      <p:sp>
        <p:nvSpPr>
          <p:cNvPr id="56" name="Téglalap: szamárfül 55">
            <a:extLst>
              <a:ext uri="{FF2B5EF4-FFF2-40B4-BE49-F238E27FC236}">
                <a16:creationId xmlns:a16="http://schemas.microsoft.com/office/drawing/2014/main" id="{B80985F5-55B6-4FE2-B708-8AC0AD5613E7}"/>
              </a:ext>
            </a:extLst>
          </p:cNvPr>
          <p:cNvSpPr/>
          <p:nvPr/>
        </p:nvSpPr>
        <p:spPr>
          <a:xfrm rot="16200000">
            <a:off x="2235539" y="3260578"/>
            <a:ext cx="361225" cy="3667269"/>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685811"/>
            <a:r>
              <a:rPr lang="hu-HU" sz="1600" dirty="0" err="1">
                <a:solidFill>
                  <a:schemeClr val="tx1"/>
                </a:solidFill>
                <a:ea typeface="Cambria Math" panose="02040503050406030204" pitchFamily="18" charset="0"/>
                <a:cs typeface="Calibri" panose="020F0502020204030204" pitchFamily="34" charset="0"/>
              </a:rPr>
              <a:t>trófeák.Insert</a:t>
            </a:r>
            <a:r>
              <a:rPr lang="hu-HU" sz="1600" dirty="0">
                <a:solidFill>
                  <a:schemeClr val="tx1"/>
                </a:solidFill>
                <a:ea typeface="Cambria Math" panose="02040503050406030204" pitchFamily="18" charset="0"/>
                <a:cs typeface="Calibri" panose="020F0502020204030204" pitchFamily="34" charset="0"/>
              </a:rPr>
              <a:t>(</a:t>
            </a:r>
            <a:r>
              <a:rPr lang="hu-HU" sz="1600" b="1" dirty="0" err="1">
                <a:solidFill>
                  <a:schemeClr val="tx1"/>
                </a:solidFill>
                <a:ea typeface="Cambria Math" panose="02040503050406030204" pitchFamily="18" charset="0"/>
                <a:cs typeface="Calibri" panose="020F0502020204030204" pitchFamily="34" charset="0"/>
              </a:rPr>
              <a:t>new</a:t>
            </a:r>
            <a:r>
              <a:rPr lang="hu-HU" sz="1600" b="1" dirty="0">
                <a:solidFill>
                  <a:schemeClr val="tx1"/>
                </a:solidFill>
                <a:ea typeface="Cambria Math" panose="02040503050406030204" pitchFamily="18" charset="0"/>
                <a:cs typeface="Calibri" panose="020F0502020204030204" pitchFamily="34" charset="0"/>
              </a:rPr>
              <a:t> </a:t>
            </a:r>
            <a:r>
              <a:rPr lang="hu-HU" sz="1600" dirty="0">
                <a:solidFill>
                  <a:schemeClr val="tx1"/>
                </a:solidFill>
                <a:ea typeface="Cambria Math" panose="02040503050406030204" pitchFamily="18" charset="0"/>
                <a:cs typeface="Calibri" panose="020F0502020204030204" pitchFamily="34" charset="0"/>
              </a:rPr>
              <a:t>Trófea(</a:t>
            </a:r>
            <a:r>
              <a:rPr lang="hu-HU" sz="1600" dirty="0" err="1">
                <a:solidFill>
                  <a:schemeClr val="tx1"/>
                </a:solidFill>
                <a:ea typeface="Cambria Math" panose="02040503050406030204" pitchFamily="18" charset="0"/>
                <a:cs typeface="Calibri" panose="020F0502020204030204" pitchFamily="34" charset="0"/>
              </a:rPr>
              <a:t>mit,hol,mikor</a:t>
            </a:r>
            <a:r>
              <a:rPr lang="hu-HU" sz="1600" dirty="0">
                <a:solidFill>
                  <a:schemeClr val="tx1"/>
                </a:solidFill>
                <a:ea typeface="Cambria Math" panose="02040503050406030204" pitchFamily="18" charset="0"/>
                <a:cs typeface="Calibri" panose="020F0502020204030204" pitchFamily="34" charset="0"/>
              </a:rPr>
              <a:t>))</a:t>
            </a:r>
            <a:endParaRPr lang="hu-HU" sz="1600" b="1" dirty="0">
              <a:solidFill>
                <a:schemeClr val="tx1"/>
              </a:solidFill>
              <a:ea typeface="Cambria Math" panose="02040503050406030204" pitchFamily="18" charset="0"/>
              <a:cs typeface="Calibri" panose="020F0502020204030204" pitchFamily="34" charset="0"/>
            </a:endParaRPr>
          </a:p>
        </p:txBody>
      </p:sp>
      <p:sp>
        <p:nvSpPr>
          <p:cNvPr id="4" name="Szövegdoboz 3">
            <a:extLst>
              <a:ext uri="{FF2B5EF4-FFF2-40B4-BE49-F238E27FC236}">
                <a16:creationId xmlns:a16="http://schemas.microsoft.com/office/drawing/2014/main" id="{AC423615-DF8A-449C-BCFC-1B94D3BA79FB}"/>
              </a:ext>
            </a:extLst>
          </p:cNvPr>
          <p:cNvSpPr txBox="1"/>
          <p:nvPr/>
        </p:nvSpPr>
        <p:spPr>
          <a:xfrm>
            <a:off x="5603597" y="2130631"/>
            <a:ext cx="588623" cy="338554"/>
          </a:xfrm>
          <a:prstGeom prst="rect">
            <a:avLst/>
          </a:prstGeom>
          <a:noFill/>
        </p:spPr>
        <p:txBody>
          <a:bodyPr wrap="none" rtlCol="0">
            <a:spAutoFit/>
          </a:bodyPr>
          <a:lstStyle/>
          <a:p>
            <a:r>
              <a:rPr lang="hu-HU" sz="1600" dirty="0"/>
              <a:t>0 .. 1</a:t>
            </a:r>
          </a:p>
        </p:txBody>
      </p:sp>
      <p:cxnSp>
        <p:nvCxnSpPr>
          <p:cNvPr id="41" name="Egyenes összekötő 40">
            <a:extLst>
              <a:ext uri="{FF2B5EF4-FFF2-40B4-BE49-F238E27FC236}">
                <a16:creationId xmlns:a16="http://schemas.microsoft.com/office/drawing/2014/main" id="{8020E177-E4E8-4CEB-9717-F5F3F6E65364}"/>
              </a:ext>
            </a:extLst>
          </p:cNvPr>
          <p:cNvCxnSpPr>
            <a:cxnSpLocks/>
            <a:stCxn id="45" idx="3"/>
            <a:endCxn id="22" idx="1"/>
          </p:cNvCxnSpPr>
          <p:nvPr/>
        </p:nvCxnSpPr>
        <p:spPr>
          <a:xfrm>
            <a:off x="2779784" y="2492528"/>
            <a:ext cx="1208886" cy="193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Rombusz 44">
            <a:extLst>
              <a:ext uri="{FF2B5EF4-FFF2-40B4-BE49-F238E27FC236}">
                <a16:creationId xmlns:a16="http://schemas.microsoft.com/office/drawing/2014/main" id="{A6E43AC3-C272-4CD8-8B61-3D173DE6F346}"/>
              </a:ext>
            </a:extLst>
          </p:cNvPr>
          <p:cNvSpPr/>
          <p:nvPr/>
        </p:nvSpPr>
        <p:spPr>
          <a:xfrm>
            <a:off x="2551625" y="2430060"/>
            <a:ext cx="228159" cy="124936"/>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38" name="Felirat: íves vonal 37">
            <a:extLst>
              <a:ext uri="{FF2B5EF4-FFF2-40B4-BE49-F238E27FC236}">
                <a16:creationId xmlns:a16="http://schemas.microsoft.com/office/drawing/2014/main" id="{F47A0D62-6C71-4EE6-AD0C-BF5F31613F06}"/>
              </a:ext>
            </a:extLst>
          </p:cNvPr>
          <p:cNvSpPr/>
          <p:nvPr/>
        </p:nvSpPr>
        <p:spPr>
          <a:xfrm>
            <a:off x="4949125" y="650981"/>
            <a:ext cx="3710849" cy="743792"/>
          </a:xfrm>
          <a:prstGeom prst="borderCallout2">
            <a:avLst>
              <a:gd name="adj1" fmla="val 64747"/>
              <a:gd name="adj2" fmla="val -1012"/>
              <a:gd name="adj3" fmla="val 64747"/>
              <a:gd name="adj4" fmla="val -8564"/>
              <a:gd name="adj5" fmla="val 108597"/>
              <a:gd name="adj6" fmla="val -15518"/>
            </a:avLst>
          </a:prstGeom>
          <a:solidFill>
            <a:schemeClr val="accent2">
              <a:lumMod val="20000"/>
              <a:lumOff val="80000"/>
            </a:schemeClr>
          </a:solidFill>
          <a:ln>
            <a:solidFill>
              <a:schemeClr val="bg1">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hu-HU" sz="1400" dirty="0">
                <a:solidFill>
                  <a:schemeClr val="tx1"/>
                </a:solidFill>
                <a:ea typeface="Calibri" panose="020F0502020204030204" pitchFamily="34" charset="0"/>
                <a:cs typeface="Times New Roman" panose="02020603050405020304" pitchFamily="18" charset="0"/>
              </a:rPr>
              <a:t>Megállapodás: a privát (ősosztályban védett) adattagokat, amelyek olvasását publikus </a:t>
            </a:r>
            <a:r>
              <a:rPr lang="hu-HU" sz="1400" dirty="0" err="1">
                <a:solidFill>
                  <a:schemeClr val="tx1"/>
                </a:solidFill>
                <a:ea typeface="Calibri" panose="020F0502020204030204" pitchFamily="34" charset="0"/>
                <a:cs typeface="Times New Roman" panose="02020603050405020304" pitchFamily="18" charset="0"/>
              </a:rPr>
              <a:t>getter</a:t>
            </a:r>
            <a:r>
              <a:rPr lang="hu-HU" sz="1400" dirty="0">
                <a:solidFill>
                  <a:schemeClr val="tx1"/>
                </a:solidFill>
                <a:ea typeface="Calibri" panose="020F0502020204030204" pitchFamily="34" charset="0"/>
                <a:cs typeface="Times New Roman" panose="02020603050405020304" pitchFamily="18" charset="0"/>
              </a:rPr>
              <a:t> támogatja, eleinte jelölhetjük publikusként.</a:t>
            </a:r>
          </a:p>
        </p:txBody>
      </p:sp>
    </p:spTree>
    <p:extLst>
      <p:ext uri="{BB962C8B-B14F-4D97-AF65-F5344CB8AC3E}">
        <p14:creationId xmlns:p14="http://schemas.microsoft.com/office/powerpoint/2010/main" val="339832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right)">
                                      <p:cBhvr>
                                        <p:cTn id="12" dur="500"/>
                                        <p:tgtEl>
                                          <p:spTgt spid="41"/>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blinds(horizontal)">
                                      <p:cBhvr>
                                        <p:cTn id="16" dur="500"/>
                                        <p:tgtEl>
                                          <p:spTgt spid="45"/>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blinds(horizontal)">
                                      <p:cBhvr>
                                        <p:cTn id="20" dur="500"/>
                                        <p:tgtEl>
                                          <p:spTgt spid="2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blinds(horizontal)">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right)">
                                      <p:cBhvr>
                                        <p:cTn id="28" dur="500"/>
                                        <p:tgtEl>
                                          <p:spTgt spid="42"/>
                                        </p:tgtEl>
                                      </p:cBhvr>
                                    </p:animEffect>
                                  </p:childTnLst>
                                </p:cTn>
                              </p:par>
                            </p:childTnLst>
                          </p:cTn>
                        </p:par>
                        <p:par>
                          <p:cTn id="29" fill="hold">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blinds(horizontal)">
                                      <p:cBhvr>
                                        <p:cTn id="32" dur="500"/>
                                        <p:tgtEl>
                                          <p:spTgt spid="44"/>
                                        </p:tgtEl>
                                      </p:cBhvr>
                                    </p:animEffect>
                                  </p:childTnLst>
                                </p:cTn>
                              </p:par>
                            </p:childTnLst>
                          </p:cTn>
                        </p:par>
                        <p:par>
                          <p:cTn id="33" fill="hold">
                            <p:stCondLst>
                              <p:cond delay="1000"/>
                            </p:stCondLst>
                            <p:childTnLst>
                              <p:par>
                                <p:cTn id="34" presetID="3" presetClass="entr" presetSubtype="10"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blinds(horizontal)">
                                      <p:cBhvr>
                                        <p:cTn id="39" dur="500"/>
                                        <p:tgtEl>
                                          <p:spTgt spid="4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blinds(horizontal)">
                                      <p:cBhvr>
                                        <p:cTn id="44" dur="500"/>
                                        <p:tgtEl>
                                          <p:spTgt spid="37"/>
                                        </p:tgtEl>
                                      </p:cBhvr>
                                    </p:animEffect>
                                  </p:childTnLst>
                                </p:cTn>
                              </p:par>
                            </p:childTnLst>
                          </p:cTn>
                        </p:par>
                        <p:par>
                          <p:cTn id="45" fill="hold">
                            <p:stCondLst>
                              <p:cond delay="500"/>
                            </p:stCondLst>
                            <p:childTnLst>
                              <p:par>
                                <p:cTn id="46" presetID="3" presetClass="entr" presetSubtype="10" fill="hold"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blinds(horizontal)">
                                      <p:cBhvr>
                                        <p:cTn id="48" dur="500"/>
                                        <p:tgtEl>
                                          <p:spTgt spid="36"/>
                                        </p:tgtEl>
                                      </p:cBhvr>
                                    </p:animEffect>
                                  </p:childTnLst>
                                </p:cTn>
                              </p:par>
                            </p:childTnLst>
                          </p:cTn>
                        </p:par>
                        <p:par>
                          <p:cTn id="49" fill="hold">
                            <p:stCondLst>
                              <p:cond delay="1000"/>
                            </p:stCondLst>
                            <p:childTnLst>
                              <p:par>
                                <p:cTn id="50" presetID="3" presetClass="entr" presetSubtype="10" fill="hold" grpId="0" nodeType="after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blinds(horizontal)">
                                      <p:cBhvr>
                                        <p:cTn id="52" dur="500"/>
                                        <p:tgtEl>
                                          <p:spTgt spid="3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blinds(horizontal)">
                                      <p:cBhvr>
                                        <p:cTn id="55" dur="500"/>
                                        <p:tgtEl>
                                          <p:spTgt spid="4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71"/>
                                        </p:tgtEl>
                                        <p:attrNameLst>
                                          <p:attrName>style.visibility</p:attrName>
                                        </p:attrNameLst>
                                      </p:cBhvr>
                                      <p:to>
                                        <p:strVal val="visible"/>
                                      </p:to>
                                    </p:set>
                                    <p:animEffect transition="in" filter="blinds(horizontal)">
                                      <p:cBhvr>
                                        <p:cTn id="60" dur="500"/>
                                        <p:tgtEl>
                                          <p:spTgt spid="71"/>
                                        </p:tgtEl>
                                      </p:cBhvr>
                                    </p:animEffect>
                                  </p:childTnLst>
                                </p:cTn>
                              </p:par>
                            </p:childTnLst>
                          </p:cTn>
                        </p:par>
                        <p:par>
                          <p:cTn id="61" fill="hold">
                            <p:stCondLst>
                              <p:cond delay="500"/>
                            </p:stCondLst>
                            <p:childTnLst>
                              <p:par>
                                <p:cTn id="62" presetID="3" presetClass="entr" presetSubtype="10" fill="hold" grpId="0" nodeType="after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blinds(horizontal)">
                                      <p:cBhvr>
                                        <p:cTn id="64" dur="500"/>
                                        <p:tgtEl>
                                          <p:spTgt spid="64"/>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up)">
                                      <p:cBhvr>
                                        <p:cTn id="68" dur="500"/>
                                        <p:tgtEl>
                                          <p:spTgt spid="57"/>
                                        </p:tgtEl>
                                      </p:cBhvr>
                                    </p:animEffect>
                                  </p:childTnLst>
                                </p:cTn>
                              </p:par>
                            </p:childTnLst>
                          </p:cTn>
                        </p:par>
                        <p:par>
                          <p:cTn id="69" fill="hold">
                            <p:stCondLst>
                              <p:cond delay="1500"/>
                            </p:stCondLst>
                            <p:childTnLst>
                              <p:par>
                                <p:cTn id="70" presetID="3" presetClass="entr" presetSubtype="10" fill="hold" grpId="0" nodeType="after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blinds(horizontal)">
                                      <p:cBhvr>
                                        <p:cTn id="72" dur="500"/>
                                        <p:tgtEl>
                                          <p:spTgt spid="67"/>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blinds(horizontal)">
                                      <p:cBhvr>
                                        <p:cTn id="75" dur="500"/>
                                        <p:tgtEl>
                                          <p:spTgt spid="56"/>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82"/>
                                        </p:tgtEl>
                                        <p:attrNameLst>
                                          <p:attrName>style.visibility</p:attrName>
                                        </p:attrNameLst>
                                      </p:cBhvr>
                                      <p:to>
                                        <p:strVal val="visible"/>
                                      </p:to>
                                    </p:set>
                                    <p:animEffect transition="in" filter="blinds(horizontal)">
                                      <p:cBhvr>
                                        <p:cTn id="80" dur="500"/>
                                        <p:tgtEl>
                                          <p:spTgt spid="82"/>
                                        </p:tgtEl>
                                      </p:cBhvr>
                                    </p:animEffect>
                                  </p:childTnLst>
                                </p:cTn>
                              </p:par>
                            </p:childTnLst>
                          </p:cTn>
                        </p:par>
                        <p:par>
                          <p:cTn id="81" fill="hold">
                            <p:stCondLst>
                              <p:cond delay="500"/>
                            </p:stCondLst>
                            <p:childTnLst>
                              <p:par>
                                <p:cTn id="82" presetID="22" presetClass="entr" presetSubtype="1" fill="hold" nodeType="afterEffect">
                                  <p:stCondLst>
                                    <p:cond delay="0"/>
                                  </p:stCondLst>
                                  <p:childTnLst>
                                    <p:set>
                                      <p:cBhvr>
                                        <p:cTn id="83" dur="1" fill="hold">
                                          <p:stCondLst>
                                            <p:cond delay="0"/>
                                          </p:stCondLst>
                                        </p:cTn>
                                        <p:tgtEl>
                                          <p:spTgt spid="81"/>
                                        </p:tgtEl>
                                        <p:attrNameLst>
                                          <p:attrName>style.visibility</p:attrName>
                                        </p:attrNameLst>
                                      </p:cBhvr>
                                      <p:to>
                                        <p:strVal val="visible"/>
                                      </p:to>
                                    </p:set>
                                    <p:animEffect transition="in" filter="wipe(up)">
                                      <p:cBhvr>
                                        <p:cTn id="84" dur="500"/>
                                        <p:tgtEl>
                                          <p:spTgt spid="81"/>
                                        </p:tgtEl>
                                      </p:cBhvr>
                                    </p:animEffect>
                                  </p:childTnLst>
                                </p:cTn>
                              </p:par>
                            </p:childTnLst>
                          </p:cTn>
                        </p:par>
                        <p:par>
                          <p:cTn id="85" fill="hold">
                            <p:stCondLst>
                              <p:cond delay="1000"/>
                            </p:stCondLst>
                            <p:childTnLst>
                              <p:par>
                                <p:cTn id="86" presetID="3" presetClass="entr" presetSubtype="10" fill="hold" grpId="0" nodeType="afterEffect">
                                  <p:stCondLst>
                                    <p:cond delay="0"/>
                                  </p:stCondLst>
                                  <p:childTnLst>
                                    <p:set>
                                      <p:cBhvr>
                                        <p:cTn id="87" dur="1" fill="hold">
                                          <p:stCondLst>
                                            <p:cond delay="0"/>
                                          </p:stCondLst>
                                        </p:cTn>
                                        <p:tgtEl>
                                          <p:spTgt spid="79"/>
                                        </p:tgtEl>
                                        <p:attrNameLst>
                                          <p:attrName>style.visibility</p:attrName>
                                        </p:attrNameLst>
                                      </p:cBhvr>
                                      <p:to>
                                        <p:strVal val="visible"/>
                                      </p:to>
                                    </p:set>
                                    <p:animEffect transition="in" filter="blinds(horizontal)">
                                      <p:cBhvr>
                                        <p:cTn id="88" dur="500"/>
                                        <p:tgtEl>
                                          <p:spTgt spid="79"/>
                                        </p:tgtEl>
                                      </p:cBhvr>
                                    </p:animEffect>
                                  </p:childTnLst>
                                </p:cTn>
                              </p:par>
                            </p:childTnLst>
                          </p:cTn>
                        </p:par>
                        <p:par>
                          <p:cTn id="89" fill="hold">
                            <p:stCondLst>
                              <p:cond delay="1500"/>
                            </p:stCondLst>
                            <p:childTnLst>
                              <p:par>
                                <p:cTn id="90" presetID="3" presetClass="entr" presetSubtype="10" fill="hold" grpId="0" nodeType="afterEffect">
                                  <p:stCondLst>
                                    <p:cond delay="0"/>
                                  </p:stCondLst>
                                  <p:childTnLst>
                                    <p:set>
                                      <p:cBhvr>
                                        <p:cTn id="91" dur="1" fill="hold">
                                          <p:stCondLst>
                                            <p:cond delay="0"/>
                                          </p:stCondLst>
                                        </p:cTn>
                                        <p:tgtEl>
                                          <p:spTgt spid="80"/>
                                        </p:tgtEl>
                                        <p:attrNameLst>
                                          <p:attrName>style.visibility</p:attrName>
                                        </p:attrNameLst>
                                      </p:cBhvr>
                                      <p:to>
                                        <p:strVal val="visible"/>
                                      </p:to>
                                    </p:set>
                                    <p:animEffect transition="in" filter="blinds(horizontal)">
                                      <p:cBhvr>
                                        <p:cTn id="92"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44" grpId="0" animBg="1"/>
      <p:bldP spid="48" grpId="0"/>
      <p:bldP spid="64" grpId="0" animBg="1"/>
      <p:bldP spid="71" grpId="0"/>
      <p:bldP spid="67" grpId="0"/>
      <p:bldP spid="79" grpId="0"/>
      <p:bldP spid="80" grpId="0" animBg="1"/>
      <p:bldP spid="82" grpId="0" animBg="1"/>
      <p:bldP spid="35" grpId="0" animBg="1"/>
      <p:bldP spid="37" grpId="0" animBg="1"/>
      <p:bldP spid="43" grpId="0"/>
      <p:bldP spid="56" grpId="0" animBg="1"/>
      <p:bldP spid="4" grpId="0"/>
      <p:bldP spid="45" grpId="0" animBg="1"/>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églalap 33">
            <a:extLst>
              <a:ext uri="{FF2B5EF4-FFF2-40B4-BE49-F238E27FC236}">
                <a16:creationId xmlns:a16="http://schemas.microsoft.com/office/drawing/2014/main" id="{081A1348-CB91-4503-A1A6-9954B484D2F8}"/>
              </a:ext>
            </a:extLst>
          </p:cNvPr>
          <p:cNvSpPr/>
          <p:nvPr/>
        </p:nvSpPr>
        <p:spPr>
          <a:xfrm>
            <a:off x="131780" y="1959427"/>
            <a:ext cx="8880439" cy="39748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39" name="Téglalap 38">
            <a:extLst>
              <a:ext uri="{FF2B5EF4-FFF2-40B4-BE49-F238E27FC236}">
                <a16:creationId xmlns:a16="http://schemas.microsoft.com/office/drawing/2014/main" id="{FDBE9AA9-4012-46F4-B085-E5225DBDDB5A}"/>
              </a:ext>
            </a:extLst>
          </p:cNvPr>
          <p:cNvSpPr/>
          <p:nvPr/>
        </p:nvSpPr>
        <p:spPr>
          <a:xfrm>
            <a:off x="7185108" y="2853660"/>
            <a:ext cx="1669326" cy="116656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Vad</a:t>
            </a:r>
          </a:p>
          <a:p>
            <a:endParaRPr lang="hu-HU" sz="1600" dirty="0">
              <a:solidFill>
                <a:schemeClr val="tx1"/>
              </a:solidFill>
            </a:endParaRPr>
          </a:p>
          <a:p>
            <a:endParaRPr lang="hu-HU" sz="1600" dirty="0">
              <a:solidFill>
                <a:schemeClr val="tx1"/>
              </a:solidFill>
            </a:endParaRPr>
          </a:p>
          <a:p>
            <a:r>
              <a:rPr lang="hu-HU" sz="1600" dirty="0">
                <a:solidFill>
                  <a:schemeClr val="tx1"/>
                </a:solidFill>
              </a:rPr>
              <a:t>+ Vad(…)</a:t>
            </a:r>
          </a:p>
        </p:txBody>
      </p:sp>
      <p:sp>
        <p:nvSpPr>
          <p:cNvPr id="40" name="Téglalap 39">
            <a:extLst>
              <a:ext uri="{FF2B5EF4-FFF2-40B4-BE49-F238E27FC236}">
                <a16:creationId xmlns:a16="http://schemas.microsoft.com/office/drawing/2014/main" id="{29EF4AFA-685C-4900-8A32-78E889233EF4}"/>
              </a:ext>
            </a:extLst>
          </p:cNvPr>
          <p:cNvSpPr/>
          <p:nvPr/>
        </p:nvSpPr>
        <p:spPr>
          <a:xfrm>
            <a:off x="7185053" y="3154982"/>
            <a:ext cx="1669326" cy="50231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dirty="0"/>
              <a:t>Gregorics Tibor: Objektumelvű programozás</a:t>
            </a:r>
            <a:endParaRPr lang="en-US" dirty="0"/>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3</a:t>
            </a:fld>
            <a:endParaRPr lang="en-US"/>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Vadászat</a:t>
            </a:r>
            <a:endParaRPr lang="en-US" dirty="0"/>
          </a:p>
        </p:txBody>
      </p:sp>
      <p:sp>
        <p:nvSpPr>
          <p:cNvPr id="20" name="Téglalap 19">
            <a:extLst>
              <a:ext uri="{FF2B5EF4-FFF2-40B4-BE49-F238E27FC236}">
                <a16:creationId xmlns:a16="http://schemas.microsoft.com/office/drawing/2014/main" id="{D1429E42-3305-4906-A5B6-D443C33CEB2A}"/>
              </a:ext>
            </a:extLst>
          </p:cNvPr>
          <p:cNvSpPr/>
          <p:nvPr/>
        </p:nvSpPr>
        <p:spPr>
          <a:xfrm>
            <a:off x="391846" y="2872668"/>
            <a:ext cx="2761770" cy="2115395"/>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Vadász</a:t>
            </a:r>
          </a:p>
          <a:p>
            <a:r>
              <a:rPr lang="hu-HU" sz="1600" dirty="0">
                <a:solidFill>
                  <a:schemeClr val="tx1"/>
                </a:solidFill>
              </a:rPr>
              <a:t>+ név : </a:t>
            </a:r>
            <a:r>
              <a:rPr lang="hu-HU" sz="1600" dirty="0" err="1">
                <a:solidFill>
                  <a:schemeClr val="tx1"/>
                </a:solidFill>
              </a:rPr>
              <a:t>string</a:t>
            </a:r>
            <a:endParaRPr lang="hu-HU" sz="1600" dirty="0">
              <a:solidFill>
                <a:schemeClr val="tx1"/>
              </a:solidFill>
            </a:endParaRPr>
          </a:p>
          <a:p>
            <a:r>
              <a:rPr lang="hu-HU" sz="1600" dirty="0">
                <a:solidFill>
                  <a:schemeClr val="tx1"/>
                </a:solidFill>
              </a:rPr>
              <a:t>+ kor : int</a:t>
            </a:r>
          </a:p>
          <a:p>
            <a:r>
              <a:rPr lang="hu-HU" sz="1600" dirty="0">
                <a:solidFill>
                  <a:schemeClr val="tx1"/>
                </a:solidFill>
              </a:rPr>
              <a:t>+ Vadász(…)</a:t>
            </a:r>
          </a:p>
          <a:p>
            <a:r>
              <a:rPr lang="hu-HU" sz="1600" dirty="0">
                <a:solidFill>
                  <a:schemeClr val="tx1"/>
                </a:solidFill>
              </a:rPr>
              <a:t>+ Elejt(…)</a:t>
            </a:r>
          </a:p>
        </p:txBody>
      </p:sp>
      <p:sp>
        <p:nvSpPr>
          <p:cNvPr id="21" name="Téglalap 20">
            <a:extLst>
              <a:ext uri="{FF2B5EF4-FFF2-40B4-BE49-F238E27FC236}">
                <a16:creationId xmlns:a16="http://schemas.microsoft.com/office/drawing/2014/main" id="{0290FF68-9D46-49D8-8F19-C92168104FC9}"/>
              </a:ext>
            </a:extLst>
          </p:cNvPr>
          <p:cNvSpPr/>
          <p:nvPr/>
        </p:nvSpPr>
        <p:spPr>
          <a:xfrm>
            <a:off x="4330485" y="2856111"/>
            <a:ext cx="1669326" cy="116411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Trófea</a:t>
            </a:r>
          </a:p>
          <a:p>
            <a:r>
              <a:rPr lang="hu-HU" sz="1600" dirty="0">
                <a:solidFill>
                  <a:schemeClr val="tx1"/>
                </a:solidFill>
              </a:rPr>
              <a:t>+ helyszín : </a:t>
            </a:r>
            <a:r>
              <a:rPr lang="hu-HU" sz="1600" dirty="0" err="1">
                <a:solidFill>
                  <a:schemeClr val="tx1"/>
                </a:solidFill>
              </a:rPr>
              <a:t>string</a:t>
            </a:r>
            <a:endParaRPr lang="hu-HU" sz="1600" dirty="0">
              <a:solidFill>
                <a:schemeClr val="tx1"/>
              </a:solidFill>
            </a:endParaRPr>
          </a:p>
          <a:p>
            <a:r>
              <a:rPr lang="hu-HU" sz="1600" dirty="0">
                <a:solidFill>
                  <a:schemeClr val="tx1"/>
                </a:solidFill>
              </a:rPr>
              <a:t>+ dátum : </a:t>
            </a:r>
            <a:r>
              <a:rPr lang="hu-HU" sz="1600" dirty="0" err="1">
                <a:solidFill>
                  <a:schemeClr val="tx1"/>
                </a:solidFill>
              </a:rPr>
              <a:t>string</a:t>
            </a:r>
            <a:endParaRPr lang="hu-HU" sz="1600" dirty="0">
              <a:solidFill>
                <a:schemeClr val="tx1"/>
              </a:solidFill>
            </a:endParaRPr>
          </a:p>
          <a:p>
            <a:r>
              <a:rPr lang="hu-HU" sz="1600" dirty="0">
                <a:solidFill>
                  <a:schemeClr val="tx1"/>
                </a:solidFill>
              </a:rPr>
              <a:t>+ Trófea(…)</a:t>
            </a:r>
          </a:p>
        </p:txBody>
      </p:sp>
      <p:sp>
        <p:nvSpPr>
          <p:cNvPr id="22" name="Téglalap 21">
            <a:extLst>
              <a:ext uri="{FF2B5EF4-FFF2-40B4-BE49-F238E27FC236}">
                <a16:creationId xmlns:a16="http://schemas.microsoft.com/office/drawing/2014/main" id="{AE459DC7-9212-4C96-A136-E3228F436D7E}"/>
              </a:ext>
            </a:extLst>
          </p:cNvPr>
          <p:cNvSpPr/>
          <p:nvPr/>
        </p:nvSpPr>
        <p:spPr>
          <a:xfrm>
            <a:off x="4330430" y="3157434"/>
            <a:ext cx="1669326" cy="4866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23" name="Téglalap 22">
            <a:extLst>
              <a:ext uri="{FF2B5EF4-FFF2-40B4-BE49-F238E27FC236}">
                <a16:creationId xmlns:a16="http://schemas.microsoft.com/office/drawing/2014/main" id="{4A7957AD-9DF4-426A-BB06-44B776D7FE06}"/>
              </a:ext>
            </a:extLst>
          </p:cNvPr>
          <p:cNvSpPr/>
          <p:nvPr/>
        </p:nvSpPr>
        <p:spPr>
          <a:xfrm>
            <a:off x="392117" y="3215136"/>
            <a:ext cx="2761386" cy="4421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25" name="Szövegdoboz 24">
            <a:extLst>
              <a:ext uri="{FF2B5EF4-FFF2-40B4-BE49-F238E27FC236}">
                <a16:creationId xmlns:a16="http://schemas.microsoft.com/office/drawing/2014/main" id="{8ACBE801-C875-4FEB-AECA-ADB4B77E4B34}"/>
              </a:ext>
            </a:extLst>
          </p:cNvPr>
          <p:cNvSpPr txBox="1"/>
          <p:nvPr/>
        </p:nvSpPr>
        <p:spPr>
          <a:xfrm>
            <a:off x="3458794" y="3431645"/>
            <a:ext cx="931217" cy="338554"/>
          </a:xfrm>
          <a:prstGeom prst="rect">
            <a:avLst/>
          </a:prstGeom>
          <a:noFill/>
        </p:spPr>
        <p:txBody>
          <a:bodyPr wrap="none" rtlCol="0">
            <a:spAutoFit/>
          </a:bodyPr>
          <a:lstStyle/>
          <a:p>
            <a:pPr algn="ctr"/>
            <a:r>
              <a:rPr lang="hu-HU" sz="1600" dirty="0"/>
              <a:t>+ trófeák</a:t>
            </a:r>
          </a:p>
        </p:txBody>
      </p:sp>
      <p:sp>
        <p:nvSpPr>
          <p:cNvPr id="30" name="Ellipszis 29">
            <a:extLst>
              <a:ext uri="{FF2B5EF4-FFF2-40B4-BE49-F238E27FC236}">
                <a16:creationId xmlns:a16="http://schemas.microsoft.com/office/drawing/2014/main" id="{59AD4AE8-C2FB-4ECA-BFF3-92E917BBAFA7}"/>
              </a:ext>
            </a:extLst>
          </p:cNvPr>
          <p:cNvSpPr/>
          <p:nvPr/>
        </p:nvSpPr>
        <p:spPr>
          <a:xfrm>
            <a:off x="2839953" y="4259230"/>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31" name="Szövegdoboz 30">
            <a:extLst>
              <a:ext uri="{FF2B5EF4-FFF2-40B4-BE49-F238E27FC236}">
                <a16:creationId xmlns:a16="http://schemas.microsoft.com/office/drawing/2014/main" id="{6D9E11F9-CE7C-46B3-940E-B729DA54A124}"/>
              </a:ext>
            </a:extLst>
          </p:cNvPr>
          <p:cNvSpPr txBox="1"/>
          <p:nvPr/>
        </p:nvSpPr>
        <p:spPr>
          <a:xfrm>
            <a:off x="392172" y="4108058"/>
            <a:ext cx="2098010" cy="338554"/>
          </a:xfrm>
          <a:prstGeom prst="rect">
            <a:avLst/>
          </a:prstGeom>
          <a:noFill/>
        </p:spPr>
        <p:txBody>
          <a:bodyPr wrap="none" rtlCol="0">
            <a:spAutoFit/>
          </a:bodyPr>
          <a:lstStyle/>
          <a:p>
            <a:r>
              <a:rPr lang="hu-HU" sz="1600" dirty="0"/>
              <a:t>+ </a:t>
            </a:r>
            <a:r>
              <a:rPr lang="hu-HU" sz="1600" dirty="0" err="1"/>
              <a:t>HímoroszlánDb</a:t>
            </a:r>
            <a:r>
              <a:rPr lang="hu-HU" sz="1600" dirty="0"/>
              <a:t>() : int</a:t>
            </a:r>
          </a:p>
        </p:txBody>
      </p:sp>
      <p:sp>
        <p:nvSpPr>
          <p:cNvPr id="33" name="Szövegdoboz 32">
            <a:extLst>
              <a:ext uri="{FF2B5EF4-FFF2-40B4-BE49-F238E27FC236}">
                <a16:creationId xmlns:a16="http://schemas.microsoft.com/office/drawing/2014/main" id="{33992E4F-05BA-48E5-8F61-68FBDA1C935D}"/>
              </a:ext>
            </a:extLst>
          </p:cNvPr>
          <p:cNvSpPr txBox="1"/>
          <p:nvPr/>
        </p:nvSpPr>
        <p:spPr>
          <a:xfrm>
            <a:off x="4107669" y="3155642"/>
            <a:ext cx="287258" cy="338554"/>
          </a:xfrm>
          <a:prstGeom prst="rect">
            <a:avLst/>
          </a:prstGeom>
          <a:noFill/>
        </p:spPr>
        <p:txBody>
          <a:bodyPr wrap="none" rtlCol="0">
            <a:spAutoFit/>
          </a:bodyPr>
          <a:lstStyle/>
          <a:p>
            <a:pPr algn="ctr"/>
            <a:r>
              <a:rPr lang="hu-HU" sz="1600" dirty="0"/>
              <a:t>*</a:t>
            </a:r>
          </a:p>
        </p:txBody>
      </p:sp>
      <p:cxnSp>
        <p:nvCxnSpPr>
          <p:cNvPr id="35" name="Egyenes összekötő 34">
            <a:extLst>
              <a:ext uri="{FF2B5EF4-FFF2-40B4-BE49-F238E27FC236}">
                <a16:creationId xmlns:a16="http://schemas.microsoft.com/office/drawing/2014/main" id="{C81666ED-4EAB-4D76-8D8B-F35F0AC6A324}"/>
              </a:ext>
            </a:extLst>
          </p:cNvPr>
          <p:cNvCxnSpPr>
            <a:cxnSpLocks/>
            <a:stCxn id="30" idx="0"/>
            <a:endCxn id="36" idx="1"/>
          </p:cNvCxnSpPr>
          <p:nvPr/>
        </p:nvCxnSpPr>
        <p:spPr>
          <a:xfrm flipV="1">
            <a:off x="2872587" y="2888554"/>
            <a:ext cx="1152" cy="13706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55" name="Csoportba foglalás 54">
            <a:extLst>
              <a:ext uri="{FF2B5EF4-FFF2-40B4-BE49-F238E27FC236}">
                <a16:creationId xmlns:a16="http://schemas.microsoft.com/office/drawing/2014/main" id="{D5E9860E-9F56-42AD-AA5F-9F8583A8A476}"/>
              </a:ext>
            </a:extLst>
          </p:cNvPr>
          <p:cNvGrpSpPr/>
          <p:nvPr/>
        </p:nvGrpSpPr>
        <p:grpSpPr>
          <a:xfrm>
            <a:off x="1883856" y="2136550"/>
            <a:ext cx="2058659" cy="752004"/>
            <a:chOff x="7496589" y="2070180"/>
            <a:chExt cx="2058659" cy="752004"/>
          </a:xfrm>
        </p:grpSpPr>
        <p:sp>
          <p:nvSpPr>
            <p:cNvPr id="36" name="Téglalap: szamárfül 35">
              <a:extLst>
                <a:ext uri="{FF2B5EF4-FFF2-40B4-BE49-F238E27FC236}">
                  <a16:creationId xmlns:a16="http://schemas.microsoft.com/office/drawing/2014/main" id="{7FDF979D-F4D3-4FC1-A097-8DB1ACC22B0D}"/>
                </a:ext>
              </a:extLst>
            </p:cNvPr>
            <p:cNvSpPr/>
            <p:nvPr/>
          </p:nvSpPr>
          <p:spPr>
            <a:xfrm rot="16200000">
              <a:off x="8110470" y="1456299"/>
              <a:ext cx="752004" cy="1979766"/>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pPr defTabSz="685811"/>
              <a:r>
                <a:rPr lang="hu-HU" sz="1600" b="1" dirty="0" err="1">
                  <a:solidFill>
                    <a:schemeClr val="tx1"/>
                  </a:solidFill>
                  <a:ea typeface="Cambria Math" panose="02040503050406030204" pitchFamily="18" charset="0"/>
                  <a:cs typeface="Calibri" panose="020F0502020204030204" pitchFamily="34" charset="0"/>
                </a:rPr>
                <a:t>return</a:t>
              </a:r>
              <a:r>
                <a:rPr lang="hu-HU" sz="1600" b="1" dirty="0">
                  <a:solidFill>
                    <a:schemeClr val="tx1"/>
                  </a:solidFill>
                  <a:ea typeface="Cambria Math" panose="02040503050406030204" pitchFamily="18" charset="0"/>
                  <a:cs typeface="Calibri" panose="020F0502020204030204" pitchFamily="34" charset="0"/>
                </a:rPr>
                <a:t>  </a:t>
              </a:r>
              <a:r>
                <a:rPr lang="hu-HU" sz="1600" b="1" dirty="0">
                  <a:solidFill>
                    <a:schemeClr val="tx1"/>
                  </a:solidFill>
                  <a:latin typeface="Cambria Math" panose="02040503050406030204" pitchFamily="18" charset="0"/>
                  <a:ea typeface="Cambria Math" panose="02040503050406030204" pitchFamily="18" charset="0"/>
                  <a:cs typeface="Calibri" panose="020F0502020204030204" pitchFamily="34" charset="0"/>
                </a:rPr>
                <a:t>∑</a:t>
              </a:r>
              <a:r>
                <a:rPr lang="hu-HU" sz="1600" dirty="0">
                  <a:solidFill>
                    <a:schemeClr val="tx1"/>
                  </a:solidFill>
                  <a:ea typeface="Cambria Math" panose="02040503050406030204" pitchFamily="18" charset="0"/>
                  <a:cs typeface="Arial Unicode MS" pitchFamily="34" charset="-128"/>
                </a:rPr>
                <a:t>                   1</a:t>
              </a:r>
              <a:endParaRPr lang="hu-HU" sz="1600" dirty="0">
                <a:solidFill>
                  <a:schemeClr val="tx1"/>
                </a:solidFill>
                <a:ea typeface="Cambria Math" panose="02040503050406030204" pitchFamily="18" charset="0"/>
                <a:cs typeface="Calibri" panose="020F0502020204030204" pitchFamily="34" charset="0"/>
              </a:endParaRPr>
            </a:p>
            <a:p>
              <a:pPr defTabSz="685811"/>
              <a:endParaRPr lang="hu-HU" sz="1600" dirty="0">
                <a:solidFill>
                  <a:schemeClr val="tx1"/>
                </a:solidFill>
                <a:ea typeface="Cambria Math" panose="02040503050406030204" pitchFamily="18" charset="0"/>
                <a:cs typeface="Arial Unicode MS" pitchFamily="34" charset="-128"/>
              </a:endParaRPr>
            </a:p>
            <a:p>
              <a:pPr defTabSz="685811"/>
              <a:endParaRPr lang="hu-HU" sz="1600" b="1" dirty="0">
                <a:solidFill>
                  <a:schemeClr val="tx1"/>
                </a:solidFill>
                <a:ea typeface="Cambria Math" panose="02040503050406030204" pitchFamily="18" charset="0"/>
                <a:cs typeface="Calibri" panose="020F0502020204030204" pitchFamily="34" charset="0"/>
              </a:endParaRPr>
            </a:p>
            <a:p>
              <a:pPr defTabSz="685811"/>
              <a:endParaRPr lang="hu-HU" sz="1600" b="1" dirty="0">
                <a:solidFill>
                  <a:schemeClr val="tx1"/>
                </a:solidFill>
                <a:ea typeface="Cambria Math" panose="02040503050406030204" pitchFamily="18" charset="0"/>
                <a:cs typeface="Calibri" panose="020F0502020204030204" pitchFamily="34" charset="0"/>
              </a:endParaRPr>
            </a:p>
          </p:txBody>
        </p:sp>
        <p:sp>
          <p:nvSpPr>
            <p:cNvPr id="37" name="Szövegdoboz 36">
              <a:extLst>
                <a:ext uri="{FF2B5EF4-FFF2-40B4-BE49-F238E27FC236}">
                  <a16:creationId xmlns:a16="http://schemas.microsoft.com/office/drawing/2014/main" id="{02306892-D23B-4359-8E93-9A0658FB4BB0}"/>
                </a:ext>
              </a:extLst>
            </p:cNvPr>
            <p:cNvSpPr txBox="1"/>
            <p:nvPr/>
          </p:nvSpPr>
          <p:spPr>
            <a:xfrm>
              <a:off x="8270918" y="2264904"/>
              <a:ext cx="897040" cy="307777"/>
            </a:xfrm>
            <a:prstGeom prst="rect">
              <a:avLst/>
            </a:prstGeom>
            <a:noFill/>
          </p:spPr>
          <p:txBody>
            <a:bodyPr wrap="none" rtlCol="0">
              <a:spAutoFit/>
            </a:bodyPr>
            <a:lstStyle/>
            <a:p>
              <a:r>
                <a:rPr lang="hu-HU" sz="1400" dirty="0" err="1"/>
                <a:t>e</a:t>
              </a:r>
              <a:r>
                <a:rPr lang="hu-HU" sz="1400" dirty="0" err="1">
                  <a:ea typeface="Cambria Math" panose="02040503050406030204" pitchFamily="18" charset="0"/>
                </a:rPr>
                <a:t>∊trófeák</a:t>
              </a:r>
              <a:endParaRPr lang="hu-HU" sz="1400" dirty="0"/>
            </a:p>
          </p:txBody>
        </p:sp>
        <p:sp>
          <p:nvSpPr>
            <p:cNvPr id="38" name="Szövegdoboz 37">
              <a:extLst>
                <a:ext uri="{FF2B5EF4-FFF2-40B4-BE49-F238E27FC236}">
                  <a16:creationId xmlns:a16="http://schemas.microsoft.com/office/drawing/2014/main" id="{BCF0095C-9324-4C49-ADD0-33A263207B91}"/>
                </a:ext>
              </a:extLst>
            </p:cNvPr>
            <p:cNvSpPr txBox="1"/>
            <p:nvPr/>
          </p:nvSpPr>
          <p:spPr>
            <a:xfrm>
              <a:off x="7595288" y="2470890"/>
              <a:ext cx="1959960" cy="307777"/>
            </a:xfrm>
            <a:prstGeom prst="rect">
              <a:avLst/>
            </a:prstGeom>
            <a:noFill/>
          </p:spPr>
          <p:txBody>
            <a:bodyPr wrap="none" rtlCol="0">
              <a:spAutoFit/>
            </a:bodyPr>
            <a:lstStyle/>
            <a:p>
              <a:r>
                <a:rPr lang="hu-HU" sz="1400" dirty="0">
                  <a:ea typeface="Cambria Math" panose="02040503050406030204" pitchFamily="18" charset="0"/>
                  <a:cs typeface="Calibri" panose="020F0502020204030204" pitchFamily="34" charset="0"/>
                </a:rPr>
                <a:t>e.zsákmány hímoroszlán</a:t>
              </a:r>
              <a:endParaRPr lang="hu-HU" sz="1400" dirty="0"/>
            </a:p>
          </p:txBody>
        </p:sp>
      </p:grpSp>
      <p:sp>
        <p:nvSpPr>
          <p:cNvPr id="52" name="Szövegdoboz 51">
            <a:extLst>
              <a:ext uri="{FF2B5EF4-FFF2-40B4-BE49-F238E27FC236}">
                <a16:creationId xmlns:a16="http://schemas.microsoft.com/office/drawing/2014/main" id="{FB03A48B-B36E-40C4-A411-95B18717A207}"/>
              </a:ext>
            </a:extLst>
          </p:cNvPr>
          <p:cNvSpPr txBox="1"/>
          <p:nvPr/>
        </p:nvSpPr>
        <p:spPr>
          <a:xfrm>
            <a:off x="391846" y="4372340"/>
            <a:ext cx="2294154" cy="338554"/>
          </a:xfrm>
          <a:prstGeom prst="rect">
            <a:avLst/>
          </a:prstGeom>
          <a:noFill/>
        </p:spPr>
        <p:txBody>
          <a:bodyPr wrap="none" rtlCol="0">
            <a:spAutoFit/>
          </a:bodyPr>
          <a:lstStyle/>
          <a:p>
            <a:r>
              <a:rPr lang="hu-HU" sz="1600" dirty="0"/>
              <a:t>+ </a:t>
            </a:r>
            <a:r>
              <a:rPr lang="hu-HU" sz="1600" dirty="0" err="1"/>
              <a:t>MaxAgyartömeg</a:t>
            </a:r>
            <a:r>
              <a:rPr lang="hu-HU" sz="1600" dirty="0"/>
              <a:t>() : </a:t>
            </a:r>
            <a:r>
              <a:rPr lang="hu-HU" sz="1600" dirty="0" err="1"/>
              <a:t>real</a:t>
            </a:r>
            <a:endParaRPr lang="hu-HU" sz="1600" dirty="0"/>
          </a:p>
        </p:txBody>
      </p:sp>
      <p:sp>
        <p:nvSpPr>
          <p:cNvPr id="53" name="Szövegdoboz 52">
            <a:extLst>
              <a:ext uri="{FF2B5EF4-FFF2-40B4-BE49-F238E27FC236}">
                <a16:creationId xmlns:a16="http://schemas.microsoft.com/office/drawing/2014/main" id="{A94039EE-02C9-47B9-A274-43E4ADBF7894}"/>
              </a:ext>
            </a:extLst>
          </p:cNvPr>
          <p:cNvSpPr txBox="1"/>
          <p:nvPr/>
        </p:nvSpPr>
        <p:spPr>
          <a:xfrm>
            <a:off x="391846" y="4649510"/>
            <a:ext cx="2483950" cy="338554"/>
          </a:xfrm>
          <a:prstGeom prst="rect">
            <a:avLst/>
          </a:prstGeom>
          <a:noFill/>
        </p:spPr>
        <p:txBody>
          <a:bodyPr wrap="none" rtlCol="0">
            <a:spAutoFit/>
          </a:bodyPr>
          <a:lstStyle/>
          <a:p>
            <a:r>
              <a:rPr lang="hu-HU" sz="1600" dirty="0"/>
              <a:t>+ </a:t>
            </a:r>
            <a:r>
              <a:rPr lang="hu-HU" sz="1600" dirty="0" err="1"/>
              <a:t>EgyezőAgyarhossz</a:t>
            </a:r>
            <a:r>
              <a:rPr lang="hu-HU" sz="1600" dirty="0"/>
              <a:t>() : </a:t>
            </a:r>
            <a:r>
              <a:rPr lang="hu-HU" sz="1600" dirty="0" err="1"/>
              <a:t>bool</a:t>
            </a:r>
            <a:endParaRPr lang="hu-HU" sz="1600" dirty="0"/>
          </a:p>
        </p:txBody>
      </p:sp>
      <p:sp>
        <p:nvSpPr>
          <p:cNvPr id="58" name="Ellipszis 57">
            <a:extLst>
              <a:ext uri="{FF2B5EF4-FFF2-40B4-BE49-F238E27FC236}">
                <a16:creationId xmlns:a16="http://schemas.microsoft.com/office/drawing/2014/main" id="{A47149AD-0681-4009-8714-58D2D973BA22}"/>
              </a:ext>
            </a:extLst>
          </p:cNvPr>
          <p:cNvSpPr/>
          <p:nvPr/>
        </p:nvSpPr>
        <p:spPr>
          <a:xfrm>
            <a:off x="2843162" y="4530945"/>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59" name="Egyenes összekötő 58">
            <a:extLst>
              <a:ext uri="{FF2B5EF4-FFF2-40B4-BE49-F238E27FC236}">
                <a16:creationId xmlns:a16="http://schemas.microsoft.com/office/drawing/2014/main" id="{B62FEB5E-D622-4901-91D3-F47C6255331F}"/>
              </a:ext>
            </a:extLst>
          </p:cNvPr>
          <p:cNvCxnSpPr>
            <a:cxnSpLocks/>
            <a:stCxn id="58" idx="6"/>
            <a:endCxn id="61" idx="0"/>
          </p:cNvCxnSpPr>
          <p:nvPr/>
        </p:nvCxnSpPr>
        <p:spPr>
          <a:xfrm>
            <a:off x="2908429" y="4562069"/>
            <a:ext cx="766303" cy="9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60" name="Csoportba foglalás 59">
            <a:extLst>
              <a:ext uri="{FF2B5EF4-FFF2-40B4-BE49-F238E27FC236}">
                <a16:creationId xmlns:a16="http://schemas.microsoft.com/office/drawing/2014/main" id="{4AA7753B-8A46-4102-A7AA-A02E0ACC6D41}"/>
              </a:ext>
            </a:extLst>
          </p:cNvPr>
          <p:cNvGrpSpPr/>
          <p:nvPr/>
        </p:nvGrpSpPr>
        <p:grpSpPr>
          <a:xfrm>
            <a:off x="3674731" y="4187037"/>
            <a:ext cx="4601525" cy="753899"/>
            <a:chOff x="7008130" y="2968886"/>
            <a:chExt cx="3950867" cy="753899"/>
          </a:xfrm>
        </p:grpSpPr>
        <p:sp>
          <p:nvSpPr>
            <p:cNvPr id="61" name="Téglalap: szamárfül 60">
              <a:extLst>
                <a:ext uri="{FF2B5EF4-FFF2-40B4-BE49-F238E27FC236}">
                  <a16:creationId xmlns:a16="http://schemas.microsoft.com/office/drawing/2014/main" id="{0E16B57A-647D-42F8-A614-3BE53B07E101}"/>
                </a:ext>
              </a:extLst>
            </p:cNvPr>
            <p:cNvSpPr/>
            <p:nvPr/>
          </p:nvSpPr>
          <p:spPr>
            <a:xfrm rot="16200000">
              <a:off x="8607562" y="1369454"/>
              <a:ext cx="752004" cy="3950867"/>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pPr defTabSz="685811"/>
              <a:r>
                <a:rPr lang="hu-HU" sz="1600" b="1" dirty="0" err="1">
                  <a:solidFill>
                    <a:schemeClr val="tx1"/>
                  </a:solidFill>
                  <a:ea typeface="Cambria Math" panose="02040503050406030204" pitchFamily="18" charset="0"/>
                  <a:cs typeface="Calibri" panose="020F0502020204030204" pitchFamily="34" charset="0"/>
                </a:rPr>
                <a:t>return</a:t>
              </a:r>
              <a:r>
                <a:rPr lang="hu-HU" sz="1600" b="1" dirty="0">
                  <a:solidFill>
                    <a:schemeClr val="tx1"/>
                  </a:solidFill>
                  <a:ea typeface="Cambria Math" panose="02040503050406030204" pitchFamily="18" charset="0"/>
                  <a:cs typeface="Calibri" panose="020F0502020204030204" pitchFamily="34" charset="0"/>
                </a:rPr>
                <a:t>  </a:t>
              </a:r>
              <a:r>
                <a:rPr lang="hu-HU" sz="1600" b="1" dirty="0">
                  <a:solidFill>
                    <a:schemeClr val="tx1"/>
                  </a:solidFill>
                  <a:latin typeface="Cambria Math" panose="02040503050406030204" pitchFamily="18" charset="0"/>
                  <a:ea typeface="Cambria Math" panose="02040503050406030204" pitchFamily="18" charset="0"/>
                  <a:cs typeface="Calibri" panose="020F0502020204030204" pitchFamily="34" charset="0"/>
                </a:rPr>
                <a:t>MAX</a:t>
              </a:r>
              <a:r>
                <a:rPr lang="hu-HU" sz="1600" dirty="0">
                  <a:solidFill>
                    <a:schemeClr val="tx1"/>
                  </a:solidFill>
                  <a:ea typeface="Cambria Math" panose="02040503050406030204" pitchFamily="18" charset="0"/>
                  <a:cs typeface="Arial Unicode MS" pitchFamily="34" charset="-128"/>
                </a:rPr>
                <a:t>               e.zsákmány szarv/tömeg aránya</a:t>
              </a:r>
              <a:endParaRPr lang="hu-HU" sz="1600" dirty="0">
                <a:solidFill>
                  <a:schemeClr val="tx1"/>
                </a:solidFill>
                <a:ea typeface="Cambria Math" panose="02040503050406030204" pitchFamily="18" charset="0"/>
                <a:cs typeface="Calibri" panose="020F0502020204030204" pitchFamily="34" charset="0"/>
              </a:endParaRPr>
            </a:p>
            <a:p>
              <a:pPr defTabSz="685811"/>
              <a:endParaRPr lang="hu-HU" sz="1600" dirty="0">
                <a:solidFill>
                  <a:schemeClr val="tx1"/>
                </a:solidFill>
                <a:ea typeface="Cambria Math" panose="02040503050406030204" pitchFamily="18" charset="0"/>
                <a:cs typeface="Arial Unicode MS" pitchFamily="34" charset="-128"/>
              </a:endParaRPr>
            </a:p>
            <a:p>
              <a:pPr defTabSz="685811"/>
              <a:endParaRPr lang="hu-HU" sz="1600" b="1" dirty="0">
                <a:solidFill>
                  <a:schemeClr val="tx1"/>
                </a:solidFill>
                <a:ea typeface="Cambria Math" panose="02040503050406030204" pitchFamily="18" charset="0"/>
                <a:cs typeface="Calibri" panose="020F0502020204030204" pitchFamily="34" charset="0"/>
              </a:endParaRPr>
            </a:p>
            <a:p>
              <a:pPr defTabSz="685811"/>
              <a:endParaRPr lang="hu-HU" sz="1600" b="1" dirty="0">
                <a:solidFill>
                  <a:schemeClr val="tx1"/>
                </a:solidFill>
                <a:ea typeface="Cambria Math" panose="02040503050406030204" pitchFamily="18" charset="0"/>
                <a:cs typeface="Calibri" panose="020F0502020204030204" pitchFamily="34" charset="0"/>
              </a:endParaRPr>
            </a:p>
          </p:txBody>
        </p:sp>
        <p:sp>
          <p:nvSpPr>
            <p:cNvPr id="62" name="Szövegdoboz 61">
              <a:extLst>
                <a:ext uri="{FF2B5EF4-FFF2-40B4-BE49-F238E27FC236}">
                  <a16:creationId xmlns:a16="http://schemas.microsoft.com/office/drawing/2014/main" id="{01D0DF18-4E2D-4C19-B0EA-CC91E4A282DA}"/>
                </a:ext>
              </a:extLst>
            </p:cNvPr>
            <p:cNvSpPr txBox="1"/>
            <p:nvPr/>
          </p:nvSpPr>
          <p:spPr>
            <a:xfrm>
              <a:off x="7816834" y="3181814"/>
              <a:ext cx="897040" cy="307777"/>
            </a:xfrm>
            <a:prstGeom prst="rect">
              <a:avLst/>
            </a:prstGeom>
            <a:noFill/>
          </p:spPr>
          <p:txBody>
            <a:bodyPr wrap="none" rtlCol="0">
              <a:spAutoFit/>
            </a:bodyPr>
            <a:lstStyle/>
            <a:p>
              <a:r>
                <a:rPr lang="hu-HU" sz="1400" dirty="0" err="1"/>
                <a:t>e</a:t>
              </a:r>
              <a:r>
                <a:rPr lang="hu-HU" sz="1400" dirty="0" err="1">
                  <a:ea typeface="Cambria Math" panose="02040503050406030204" pitchFamily="18" charset="0"/>
                </a:rPr>
                <a:t>∊trófeák</a:t>
              </a:r>
              <a:endParaRPr lang="hu-HU" sz="1400" dirty="0"/>
            </a:p>
          </p:txBody>
        </p:sp>
        <p:sp>
          <p:nvSpPr>
            <p:cNvPr id="63" name="Szövegdoboz 62">
              <a:extLst>
                <a:ext uri="{FF2B5EF4-FFF2-40B4-BE49-F238E27FC236}">
                  <a16:creationId xmlns:a16="http://schemas.microsoft.com/office/drawing/2014/main" id="{A3264396-9B43-4F77-AF6C-5D37A897117F}"/>
                </a:ext>
              </a:extLst>
            </p:cNvPr>
            <p:cNvSpPr txBox="1"/>
            <p:nvPr/>
          </p:nvSpPr>
          <p:spPr>
            <a:xfrm>
              <a:off x="7409917" y="3415008"/>
              <a:ext cx="1502630" cy="307777"/>
            </a:xfrm>
            <a:prstGeom prst="rect">
              <a:avLst/>
            </a:prstGeom>
            <a:noFill/>
          </p:spPr>
          <p:txBody>
            <a:bodyPr wrap="none" rtlCol="0">
              <a:spAutoFit/>
            </a:bodyPr>
            <a:lstStyle/>
            <a:p>
              <a:r>
                <a:rPr lang="hu-HU" sz="1400" dirty="0">
                  <a:ea typeface="Cambria Math" panose="02040503050406030204" pitchFamily="18" charset="0"/>
                  <a:cs typeface="Calibri" panose="020F0502020204030204" pitchFamily="34" charset="0"/>
                </a:rPr>
                <a:t>e.zsákmány orrszarvú</a:t>
              </a:r>
              <a:endParaRPr lang="hu-HU" sz="1400" dirty="0"/>
            </a:p>
          </p:txBody>
        </p:sp>
      </p:grpSp>
      <p:sp>
        <p:nvSpPr>
          <p:cNvPr id="74" name="Ellipszis 73">
            <a:extLst>
              <a:ext uri="{FF2B5EF4-FFF2-40B4-BE49-F238E27FC236}">
                <a16:creationId xmlns:a16="http://schemas.microsoft.com/office/drawing/2014/main" id="{7E2F3814-B3C1-4BAE-B183-694934DB0576}"/>
              </a:ext>
            </a:extLst>
          </p:cNvPr>
          <p:cNvSpPr/>
          <p:nvPr/>
        </p:nvSpPr>
        <p:spPr>
          <a:xfrm>
            <a:off x="2843163" y="4802439"/>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75" name="Egyenes összekötő 74">
            <a:extLst>
              <a:ext uri="{FF2B5EF4-FFF2-40B4-BE49-F238E27FC236}">
                <a16:creationId xmlns:a16="http://schemas.microsoft.com/office/drawing/2014/main" id="{A4264AE2-DCBD-4228-AEAB-6527C57CA315}"/>
              </a:ext>
            </a:extLst>
          </p:cNvPr>
          <p:cNvCxnSpPr>
            <a:cxnSpLocks/>
            <a:stCxn id="74" idx="4"/>
          </p:cNvCxnSpPr>
          <p:nvPr/>
        </p:nvCxnSpPr>
        <p:spPr>
          <a:xfrm>
            <a:off x="2875797" y="4864686"/>
            <a:ext cx="0" cy="4348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76" name="Csoportba foglalás 75">
            <a:extLst>
              <a:ext uri="{FF2B5EF4-FFF2-40B4-BE49-F238E27FC236}">
                <a16:creationId xmlns:a16="http://schemas.microsoft.com/office/drawing/2014/main" id="{D9ACFC4F-A95E-407B-A782-20219BE3A003}"/>
              </a:ext>
            </a:extLst>
          </p:cNvPr>
          <p:cNvGrpSpPr/>
          <p:nvPr/>
        </p:nvGrpSpPr>
        <p:grpSpPr>
          <a:xfrm>
            <a:off x="707843" y="5137978"/>
            <a:ext cx="6952588" cy="540960"/>
            <a:chOff x="6919095" y="3120784"/>
            <a:chExt cx="3874433" cy="540960"/>
          </a:xfrm>
        </p:grpSpPr>
        <p:sp>
          <p:nvSpPr>
            <p:cNvPr id="77" name="Téglalap: szamárfül 76">
              <a:extLst>
                <a:ext uri="{FF2B5EF4-FFF2-40B4-BE49-F238E27FC236}">
                  <a16:creationId xmlns:a16="http://schemas.microsoft.com/office/drawing/2014/main" id="{014A5D76-FD0C-4D4B-B5AC-536BE6BBF0DF}"/>
                </a:ext>
              </a:extLst>
            </p:cNvPr>
            <p:cNvSpPr/>
            <p:nvPr/>
          </p:nvSpPr>
          <p:spPr>
            <a:xfrm rot="16200000">
              <a:off x="8585832" y="1454047"/>
              <a:ext cx="540960" cy="3874433"/>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pPr defTabSz="685811"/>
              <a:r>
                <a:rPr lang="hu-HU" sz="1600" b="1" dirty="0" err="1">
                  <a:solidFill>
                    <a:schemeClr val="tx1"/>
                  </a:solidFill>
                  <a:ea typeface="Cambria Math" panose="02040503050406030204" pitchFamily="18" charset="0"/>
                  <a:cs typeface="Calibri" panose="020F0502020204030204" pitchFamily="34" charset="0"/>
                </a:rPr>
                <a:t>return</a:t>
              </a:r>
              <a:r>
                <a:rPr lang="hu-HU" sz="1600" b="1" dirty="0">
                  <a:solidFill>
                    <a:schemeClr val="tx1"/>
                  </a:solidFill>
                  <a:ea typeface="Cambria Math" panose="02040503050406030204" pitchFamily="18" charset="0"/>
                  <a:cs typeface="Calibri" panose="020F0502020204030204" pitchFamily="34" charset="0"/>
                </a:rPr>
                <a:t>  </a:t>
              </a:r>
              <a:r>
                <a:rPr lang="hu-HU" sz="1600" b="1" dirty="0">
                  <a:solidFill>
                    <a:schemeClr val="tx1"/>
                  </a:solidFill>
                  <a:latin typeface="Cambria Math" panose="02040503050406030204" pitchFamily="18" charset="0"/>
                  <a:ea typeface="Cambria Math" panose="02040503050406030204" pitchFamily="18" charset="0"/>
                  <a:cs typeface="Calibri" panose="020F0502020204030204" pitchFamily="34" charset="0"/>
                </a:rPr>
                <a:t>SEARCH</a:t>
              </a:r>
              <a:r>
                <a:rPr lang="hu-HU" sz="1600" dirty="0">
                  <a:solidFill>
                    <a:schemeClr val="tx1"/>
                  </a:solidFill>
                  <a:ea typeface="Cambria Math" panose="02040503050406030204" pitchFamily="18" charset="0"/>
                  <a:cs typeface="Arial Unicode MS" pitchFamily="34" charset="-128"/>
                </a:rPr>
                <a:t>                 e.zsákmány elefánt </a:t>
              </a:r>
              <a:r>
                <a:rPr lang="hu-HU" sz="1600" dirty="0">
                  <a:solidFill>
                    <a:schemeClr val="tx1"/>
                  </a:solidFill>
                  <a:ea typeface="Cambria Math" panose="02040503050406030204" pitchFamily="18" charset="0"/>
                  <a:cs typeface="Calibri" panose="020F0502020204030204" pitchFamily="34" charset="0"/>
                  <a:sym typeface="Symbol" panose="05050102010706020507" pitchFamily="18" charset="2"/>
                </a:rPr>
                <a:t></a:t>
              </a:r>
              <a:r>
                <a:rPr lang="hu-HU" sz="1600" dirty="0">
                  <a:solidFill>
                    <a:schemeClr val="tx1"/>
                  </a:solidFill>
                  <a:ea typeface="Cambria Math" panose="02040503050406030204" pitchFamily="18" charset="0"/>
                  <a:cs typeface="Arial Unicode MS" pitchFamily="34" charset="-128"/>
                </a:rPr>
                <a:t> e.zsákmány agyarai egyformák</a:t>
              </a:r>
              <a:endParaRPr lang="hu-HU" sz="1600" b="1" dirty="0">
                <a:solidFill>
                  <a:schemeClr val="tx1"/>
                </a:solidFill>
                <a:ea typeface="Cambria Math" panose="02040503050406030204" pitchFamily="18" charset="0"/>
                <a:cs typeface="Calibri" panose="020F0502020204030204" pitchFamily="34" charset="0"/>
              </a:endParaRPr>
            </a:p>
            <a:p>
              <a:pPr defTabSz="685811"/>
              <a:endParaRPr lang="hu-HU" sz="1600" b="1" dirty="0">
                <a:solidFill>
                  <a:schemeClr val="tx1"/>
                </a:solidFill>
                <a:ea typeface="Cambria Math" panose="02040503050406030204" pitchFamily="18" charset="0"/>
                <a:cs typeface="Calibri" panose="020F0502020204030204" pitchFamily="34" charset="0"/>
              </a:endParaRPr>
            </a:p>
          </p:txBody>
        </p:sp>
        <p:sp>
          <p:nvSpPr>
            <p:cNvPr id="78" name="Szövegdoboz 77">
              <a:extLst>
                <a:ext uri="{FF2B5EF4-FFF2-40B4-BE49-F238E27FC236}">
                  <a16:creationId xmlns:a16="http://schemas.microsoft.com/office/drawing/2014/main" id="{C1CFCC72-24ED-4D25-B633-57B6117EA080}"/>
                </a:ext>
              </a:extLst>
            </p:cNvPr>
            <p:cNvSpPr txBox="1"/>
            <p:nvPr/>
          </p:nvSpPr>
          <p:spPr>
            <a:xfrm>
              <a:off x="7651485" y="3282343"/>
              <a:ext cx="534258" cy="307777"/>
            </a:xfrm>
            <a:prstGeom prst="rect">
              <a:avLst/>
            </a:prstGeom>
            <a:noFill/>
          </p:spPr>
          <p:txBody>
            <a:bodyPr wrap="square" rtlCol="0">
              <a:spAutoFit/>
            </a:bodyPr>
            <a:lstStyle/>
            <a:p>
              <a:r>
                <a:rPr lang="hu-HU" sz="1400" dirty="0" err="1"/>
                <a:t>e</a:t>
              </a:r>
              <a:r>
                <a:rPr lang="hu-HU" sz="1400" dirty="0" err="1">
                  <a:ea typeface="Cambria Math" panose="02040503050406030204" pitchFamily="18" charset="0"/>
                </a:rPr>
                <a:t>∊trófeák</a:t>
              </a:r>
              <a:endParaRPr lang="hu-HU" sz="1400" dirty="0"/>
            </a:p>
          </p:txBody>
        </p:sp>
      </p:grpSp>
      <p:cxnSp>
        <p:nvCxnSpPr>
          <p:cNvPr id="42" name="Egyenes összekötő 41">
            <a:extLst>
              <a:ext uri="{FF2B5EF4-FFF2-40B4-BE49-F238E27FC236}">
                <a16:creationId xmlns:a16="http://schemas.microsoft.com/office/drawing/2014/main" id="{EE10BB89-9672-4DAC-819A-21EA76E5C5B5}"/>
              </a:ext>
            </a:extLst>
          </p:cNvPr>
          <p:cNvCxnSpPr>
            <a:cxnSpLocks/>
            <a:stCxn id="44" idx="3"/>
            <a:endCxn id="39" idx="1"/>
          </p:cNvCxnSpPr>
          <p:nvPr/>
        </p:nvCxnSpPr>
        <p:spPr>
          <a:xfrm>
            <a:off x="6231414" y="3436217"/>
            <a:ext cx="953694" cy="723"/>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Szövegdoboz 46">
            <a:extLst>
              <a:ext uri="{FF2B5EF4-FFF2-40B4-BE49-F238E27FC236}">
                <a16:creationId xmlns:a16="http://schemas.microsoft.com/office/drawing/2014/main" id="{FC0B6461-7B44-43AD-8A47-F3B31C7D3149}"/>
              </a:ext>
            </a:extLst>
          </p:cNvPr>
          <p:cNvSpPr txBox="1"/>
          <p:nvPr/>
        </p:nvSpPr>
        <p:spPr>
          <a:xfrm>
            <a:off x="7856049" y="3187396"/>
            <a:ext cx="327334" cy="461665"/>
          </a:xfrm>
          <a:prstGeom prst="rect">
            <a:avLst/>
          </a:prstGeom>
          <a:noFill/>
        </p:spPr>
        <p:txBody>
          <a:bodyPr wrap="none" rtlCol="0">
            <a:spAutoFit/>
          </a:bodyPr>
          <a:lstStyle/>
          <a:p>
            <a:r>
              <a:rPr lang="hu-HU" sz="2400" dirty="0">
                <a:solidFill>
                  <a:srgbClr val="FF0000"/>
                </a:solidFill>
              </a:rPr>
              <a:t>?</a:t>
            </a:r>
          </a:p>
        </p:txBody>
      </p:sp>
      <p:sp>
        <p:nvSpPr>
          <p:cNvPr id="44" name="Rombusz 43">
            <a:extLst>
              <a:ext uri="{FF2B5EF4-FFF2-40B4-BE49-F238E27FC236}">
                <a16:creationId xmlns:a16="http://schemas.microsoft.com/office/drawing/2014/main" id="{3D57769B-B3D2-43F5-8992-C7C31E466FCA}"/>
              </a:ext>
            </a:extLst>
          </p:cNvPr>
          <p:cNvSpPr/>
          <p:nvPr/>
        </p:nvSpPr>
        <p:spPr>
          <a:xfrm>
            <a:off x="6003255" y="3373749"/>
            <a:ext cx="228159" cy="124936"/>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48" name="Szövegdoboz 47">
            <a:extLst>
              <a:ext uri="{FF2B5EF4-FFF2-40B4-BE49-F238E27FC236}">
                <a16:creationId xmlns:a16="http://schemas.microsoft.com/office/drawing/2014/main" id="{95F32118-DD39-4AD0-A1DE-0F5EB1D7BABB}"/>
              </a:ext>
            </a:extLst>
          </p:cNvPr>
          <p:cNvSpPr txBox="1"/>
          <p:nvPr/>
        </p:nvSpPr>
        <p:spPr>
          <a:xfrm>
            <a:off x="6108847" y="3400772"/>
            <a:ext cx="1142109" cy="338554"/>
          </a:xfrm>
          <a:prstGeom prst="rect">
            <a:avLst/>
          </a:prstGeom>
          <a:noFill/>
        </p:spPr>
        <p:txBody>
          <a:bodyPr wrap="none" rtlCol="0">
            <a:spAutoFit/>
          </a:bodyPr>
          <a:lstStyle/>
          <a:p>
            <a:pPr algn="ctr"/>
            <a:r>
              <a:rPr lang="hu-HU" sz="1600" dirty="0"/>
              <a:t>+ zsákmány</a:t>
            </a:r>
          </a:p>
        </p:txBody>
      </p:sp>
      <p:sp>
        <p:nvSpPr>
          <p:cNvPr id="43" name="Szövegdoboz 42">
            <a:extLst>
              <a:ext uri="{FF2B5EF4-FFF2-40B4-BE49-F238E27FC236}">
                <a16:creationId xmlns:a16="http://schemas.microsoft.com/office/drawing/2014/main" id="{5FE7ADCD-643E-402D-8862-8D0FACDA23AA}"/>
              </a:ext>
            </a:extLst>
          </p:cNvPr>
          <p:cNvSpPr txBox="1"/>
          <p:nvPr/>
        </p:nvSpPr>
        <p:spPr>
          <a:xfrm>
            <a:off x="5980714" y="3055899"/>
            <a:ext cx="588623" cy="338554"/>
          </a:xfrm>
          <a:prstGeom prst="rect">
            <a:avLst/>
          </a:prstGeom>
          <a:noFill/>
        </p:spPr>
        <p:txBody>
          <a:bodyPr wrap="none" rtlCol="0">
            <a:spAutoFit/>
          </a:bodyPr>
          <a:lstStyle/>
          <a:p>
            <a:r>
              <a:rPr lang="hu-HU" sz="1600" dirty="0"/>
              <a:t>0 .. 1</a:t>
            </a:r>
          </a:p>
        </p:txBody>
      </p:sp>
      <p:cxnSp>
        <p:nvCxnSpPr>
          <p:cNvPr id="54" name="Egyenes összekötő 53">
            <a:extLst>
              <a:ext uri="{FF2B5EF4-FFF2-40B4-BE49-F238E27FC236}">
                <a16:creationId xmlns:a16="http://schemas.microsoft.com/office/drawing/2014/main" id="{9427FCF7-AE26-45F7-99F3-9A6EE137BD54}"/>
              </a:ext>
            </a:extLst>
          </p:cNvPr>
          <p:cNvCxnSpPr>
            <a:cxnSpLocks/>
            <a:stCxn id="56" idx="3"/>
            <a:endCxn id="21" idx="1"/>
          </p:cNvCxnSpPr>
          <p:nvPr/>
        </p:nvCxnSpPr>
        <p:spPr>
          <a:xfrm>
            <a:off x="3423457" y="3436217"/>
            <a:ext cx="907028" cy="1949"/>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Rombusz 55">
            <a:extLst>
              <a:ext uri="{FF2B5EF4-FFF2-40B4-BE49-F238E27FC236}">
                <a16:creationId xmlns:a16="http://schemas.microsoft.com/office/drawing/2014/main" id="{74144663-67DA-4ECC-8DAD-5830968F5C24}"/>
              </a:ext>
            </a:extLst>
          </p:cNvPr>
          <p:cNvSpPr/>
          <p:nvPr/>
        </p:nvSpPr>
        <p:spPr>
          <a:xfrm>
            <a:off x="3195298" y="3373749"/>
            <a:ext cx="228159" cy="124936"/>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Tree>
    <p:extLst>
      <p:ext uri="{BB962C8B-B14F-4D97-AF65-F5344CB8AC3E}">
        <p14:creationId xmlns:p14="http://schemas.microsoft.com/office/powerpoint/2010/main" val="353892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blinds(horizontal)">
                                      <p:cBhvr>
                                        <p:cTn id="11" dur="500"/>
                                        <p:tgtEl>
                                          <p:spTgt spid="30"/>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blinds(horizontal)">
                                      <p:cBhvr>
                                        <p:cTn id="19" dur="500"/>
                                        <p:tgtEl>
                                          <p:spTgt spid="5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blinds(horizontal)">
                                      <p:cBhvr>
                                        <p:cTn id="24" dur="500"/>
                                        <p:tgtEl>
                                          <p:spTgt spid="52"/>
                                        </p:tgtEl>
                                      </p:cBhvr>
                                    </p:animEffect>
                                  </p:childTnLst>
                                </p:cTn>
                              </p:par>
                            </p:childTnLst>
                          </p:cTn>
                        </p:par>
                        <p:par>
                          <p:cTn id="25" fill="hold">
                            <p:stCondLst>
                              <p:cond delay="500"/>
                            </p:stCondLst>
                            <p:childTnLst>
                              <p:par>
                                <p:cTn id="26" presetID="3" presetClass="entr" presetSubtype="10" fill="hold" grpId="0" nodeType="after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blinds(horizontal)">
                                      <p:cBhvr>
                                        <p:cTn id="28" dur="500"/>
                                        <p:tgtEl>
                                          <p:spTgt spid="58"/>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wipe(left)">
                                      <p:cBhvr>
                                        <p:cTn id="32" dur="500"/>
                                        <p:tgtEl>
                                          <p:spTgt spid="59"/>
                                        </p:tgtEl>
                                      </p:cBhvr>
                                    </p:animEffect>
                                  </p:childTnLst>
                                </p:cTn>
                              </p:par>
                            </p:childTnLst>
                          </p:cTn>
                        </p:par>
                        <p:par>
                          <p:cTn id="33" fill="hold">
                            <p:stCondLst>
                              <p:cond delay="1500"/>
                            </p:stCondLst>
                            <p:childTnLst>
                              <p:par>
                                <p:cTn id="34" presetID="3" presetClass="entr" presetSubtype="10" fill="hold" nodeType="after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blinds(horizontal)">
                                      <p:cBhvr>
                                        <p:cTn id="36" dur="500"/>
                                        <p:tgtEl>
                                          <p:spTgt spid="6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blinds(horizontal)">
                                      <p:cBhvr>
                                        <p:cTn id="41" dur="500"/>
                                        <p:tgtEl>
                                          <p:spTgt spid="53"/>
                                        </p:tgtEl>
                                      </p:cBhvr>
                                    </p:animEffect>
                                  </p:childTnLst>
                                </p:cTn>
                              </p:par>
                            </p:childTnLst>
                          </p:cTn>
                        </p:par>
                        <p:par>
                          <p:cTn id="42" fill="hold">
                            <p:stCondLst>
                              <p:cond delay="500"/>
                            </p:stCondLst>
                            <p:childTnLst>
                              <p:par>
                                <p:cTn id="43" presetID="3" presetClass="entr" presetSubtype="10" fill="hold" grpId="0" nodeType="after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blinds(horizontal)">
                                      <p:cBhvr>
                                        <p:cTn id="45" dur="500"/>
                                        <p:tgtEl>
                                          <p:spTgt spid="74"/>
                                        </p:tgtEl>
                                      </p:cBhvr>
                                    </p:animEffect>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wipe(up)">
                                      <p:cBhvr>
                                        <p:cTn id="49" dur="500"/>
                                        <p:tgtEl>
                                          <p:spTgt spid="75"/>
                                        </p:tgtEl>
                                      </p:cBhvr>
                                    </p:animEffect>
                                  </p:childTnLst>
                                </p:cTn>
                              </p:par>
                            </p:childTnLst>
                          </p:cTn>
                        </p:par>
                        <p:par>
                          <p:cTn id="50" fill="hold">
                            <p:stCondLst>
                              <p:cond delay="1500"/>
                            </p:stCondLst>
                            <p:childTnLst>
                              <p:par>
                                <p:cTn id="51" presetID="3" presetClass="entr" presetSubtype="10" fill="hold" nodeType="after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blinds(horizontal)">
                                      <p:cBhvr>
                                        <p:cTn id="53" dur="500"/>
                                        <p:tgtEl>
                                          <p:spTgt spid="76"/>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blinds(horizontal)">
                                      <p:cBhvr>
                                        <p:cTn id="5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52" grpId="0"/>
      <p:bldP spid="53" grpId="0"/>
      <p:bldP spid="58" grpId="0" animBg="1"/>
      <p:bldP spid="74" grpId="0" animBg="1"/>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églalap 59">
            <a:extLst>
              <a:ext uri="{FF2B5EF4-FFF2-40B4-BE49-F238E27FC236}">
                <a16:creationId xmlns:a16="http://schemas.microsoft.com/office/drawing/2014/main" id="{434D20B4-967B-40E7-AFB9-5D4A7E962202}"/>
              </a:ext>
            </a:extLst>
          </p:cNvPr>
          <p:cNvSpPr/>
          <p:nvPr/>
        </p:nvSpPr>
        <p:spPr>
          <a:xfrm>
            <a:off x="252518" y="934500"/>
            <a:ext cx="8638964" cy="58067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68" name="Téglalap 67">
            <a:extLst>
              <a:ext uri="{FF2B5EF4-FFF2-40B4-BE49-F238E27FC236}">
                <a16:creationId xmlns:a16="http://schemas.microsoft.com/office/drawing/2014/main" id="{7AC046D8-ED92-4842-896B-8F01E58D6955}"/>
              </a:ext>
            </a:extLst>
          </p:cNvPr>
          <p:cNvSpPr/>
          <p:nvPr/>
        </p:nvSpPr>
        <p:spPr>
          <a:xfrm>
            <a:off x="656089" y="1124459"/>
            <a:ext cx="3063617" cy="2025986"/>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Vadász</a:t>
            </a:r>
          </a:p>
          <a:p>
            <a:r>
              <a:rPr lang="hu-HU" sz="1600" dirty="0">
                <a:solidFill>
                  <a:schemeClr val="tx1"/>
                </a:solidFill>
              </a:rPr>
              <a:t>+ név : </a:t>
            </a:r>
            <a:r>
              <a:rPr lang="hu-HU" sz="1600" dirty="0" err="1">
                <a:solidFill>
                  <a:schemeClr val="tx1"/>
                </a:solidFill>
              </a:rPr>
              <a:t>string</a:t>
            </a:r>
            <a:endParaRPr lang="hu-HU" sz="1600" dirty="0">
              <a:solidFill>
                <a:schemeClr val="tx1"/>
              </a:solidFill>
            </a:endParaRPr>
          </a:p>
          <a:p>
            <a:r>
              <a:rPr lang="hu-HU" sz="1600" dirty="0">
                <a:solidFill>
                  <a:schemeClr val="tx1"/>
                </a:solidFill>
              </a:rPr>
              <a:t>+ kor : int</a:t>
            </a:r>
          </a:p>
          <a:p>
            <a:r>
              <a:rPr lang="hu-HU" sz="1600" dirty="0">
                <a:solidFill>
                  <a:schemeClr val="tx1"/>
                </a:solidFill>
              </a:rPr>
              <a:t>+ Vadász(…)</a:t>
            </a:r>
          </a:p>
          <a:p>
            <a:r>
              <a:rPr lang="hu-HU" sz="1600" dirty="0">
                <a:solidFill>
                  <a:schemeClr val="tx1"/>
                </a:solidFill>
              </a:rPr>
              <a:t>+ Elejt(…)</a:t>
            </a:r>
          </a:p>
          <a:p>
            <a:r>
              <a:rPr lang="hu-HU" sz="1600" dirty="0">
                <a:solidFill>
                  <a:schemeClr val="tx1"/>
                </a:solidFill>
              </a:rPr>
              <a:t>+ </a:t>
            </a:r>
            <a:r>
              <a:rPr lang="hu-HU" sz="1600" dirty="0" err="1">
                <a:solidFill>
                  <a:schemeClr val="tx1"/>
                </a:solidFill>
              </a:rPr>
              <a:t>Hányhímoroszlán</a:t>
            </a:r>
            <a:r>
              <a:rPr lang="hu-HU" sz="1600" dirty="0">
                <a:solidFill>
                  <a:schemeClr val="tx1"/>
                </a:solidFill>
              </a:rPr>
              <a:t>() : int</a:t>
            </a:r>
          </a:p>
          <a:p>
            <a:r>
              <a:rPr lang="hu-HU" sz="1600" dirty="0">
                <a:solidFill>
                  <a:schemeClr val="tx1"/>
                </a:solidFill>
              </a:rPr>
              <a:t>+ </a:t>
            </a:r>
            <a:r>
              <a:rPr lang="hu-HU" sz="1600" dirty="0" err="1">
                <a:solidFill>
                  <a:schemeClr val="tx1"/>
                </a:solidFill>
              </a:rPr>
              <a:t>MaxAgyartömeg</a:t>
            </a:r>
            <a:r>
              <a:rPr lang="hu-HU" sz="1600" dirty="0">
                <a:solidFill>
                  <a:schemeClr val="tx1"/>
                </a:solidFill>
              </a:rPr>
              <a:t>() : </a:t>
            </a:r>
            <a:r>
              <a:rPr lang="hu-HU" sz="1600" dirty="0" err="1">
                <a:solidFill>
                  <a:schemeClr val="tx1"/>
                </a:solidFill>
              </a:rPr>
              <a:t>real</a:t>
            </a:r>
            <a:endParaRPr lang="hu-HU" sz="1600" dirty="0">
              <a:solidFill>
                <a:schemeClr val="tx1"/>
              </a:solidFill>
            </a:endParaRPr>
          </a:p>
          <a:p>
            <a:r>
              <a:rPr lang="hu-HU" sz="1600" dirty="0">
                <a:solidFill>
                  <a:schemeClr val="tx1"/>
                </a:solidFill>
              </a:rPr>
              <a:t>+ </a:t>
            </a:r>
            <a:r>
              <a:rPr lang="hu-HU" sz="1600" dirty="0" err="1">
                <a:solidFill>
                  <a:schemeClr val="tx1"/>
                </a:solidFill>
              </a:rPr>
              <a:t>EgyezőAgyarhossz</a:t>
            </a:r>
            <a:r>
              <a:rPr lang="hu-HU" sz="1600" dirty="0">
                <a:solidFill>
                  <a:schemeClr val="tx1"/>
                </a:solidFill>
              </a:rPr>
              <a:t>() : </a:t>
            </a:r>
            <a:r>
              <a:rPr lang="hu-HU" sz="1600" dirty="0" err="1">
                <a:solidFill>
                  <a:schemeClr val="tx1"/>
                </a:solidFill>
              </a:rPr>
              <a:t>bool</a:t>
            </a:r>
            <a:endParaRPr lang="hu-HU" sz="1600" dirty="0">
              <a:solidFill>
                <a:schemeClr val="tx1"/>
              </a:solidFill>
            </a:endParaRPr>
          </a:p>
        </p:txBody>
      </p:sp>
      <p:sp>
        <p:nvSpPr>
          <p:cNvPr id="69" name="Téglalap 68">
            <a:extLst>
              <a:ext uri="{FF2B5EF4-FFF2-40B4-BE49-F238E27FC236}">
                <a16:creationId xmlns:a16="http://schemas.microsoft.com/office/drawing/2014/main" id="{C198182B-77E9-4A28-AEAB-BEC3A4A5D6A6}"/>
              </a:ext>
            </a:extLst>
          </p:cNvPr>
          <p:cNvSpPr/>
          <p:nvPr/>
        </p:nvSpPr>
        <p:spPr>
          <a:xfrm>
            <a:off x="5565461" y="1184929"/>
            <a:ext cx="1669326" cy="1124165"/>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Trófea</a:t>
            </a:r>
          </a:p>
          <a:p>
            <a:r>
              <a:rPr lang="hu-HU" sz="1600" dirty="0">
                <a:solidFill>
                  <a:schemeClr val="tx1"/>
                </a:solidFill>
              </a:rPr>
              <a:t>+ helyszín : </a:t>
            </a:r>
            <a:r>
              <a:rPr lang="hu-HU" sz="1600" dirty="0" err="1">
                <a:solidFill>
                  <a:schemeClr val="tx1"/>
                </a:solidFill>
              </a:rPr>
              <a:t>string</a:t>
            </a:r>
            <a:endParaRPr lang="hu-HU" sz="1600" dirty="0">
              <a:solidFill>
                <a:schemeClr val="tx1"/>
              </a:solidFill>
            </a:endParaRPr>
          </a:p>
          <a:p>
            <a:r>
              <a:rPr lang="hu-HU" sz="1600" dirty="0">
                <a:solidFill>
                  <a:schemeClr val="tx1"/>
                </a:solidFill>
              </a:rPr>
              <a:t>+ dátum : </a:t>
            </a:r>
            <a:r>
              <a:rPr lang="hu-HU" sz="1600" dirty="0" err="1">
                <a:solidFill>
                  <a:schemeClr val="tx1"/>
                </a:solidFill>
              </a:rPr>
              <a:t>string</a:t>
            </a:r>
          </a:p>
          <a:p>
            <a:r>
              <a:rPr lang="hu-HU" sz="1600" dirty="0">
                <a:solidFill>
                  <a:schemeClr val="tx1"/>
                </a:solidFill>
              </a:rPr>
              <a:t>+ Trófea(…)</a:t>
            </a:r>
          </a:p>
        </p:txBody>
      </p:sp>
      <p:cxnSp>
        <p:nvCxnSpPr>
          <p:cNvPr id="70" name="Egyenes összekötő 69">
            <a:extLst>
              <a:ext uri="{FF2B5EF4-FFF2-40B4-BE49-F238E27FC236}">
                <a16:creationId xmlns:a16="http://schemas.microsoft.com/office/drawing/2014/main" id="{04C8159E-ADEE-4411-8033-529C1C8EB3C5}"/>
              </a:ext>
            </a:extLst>
          </p:cNvPr>
          <p:cNvCxnSpPr>
            <a:cxnSpLocks/>
            <a:stCxn id="69" idx="2"/>
            <a:endCxn id="81" idx="0"/>
          </p:cNvCxnSpPr>
          <p:nvPr/>
        </p:nvCxnSpPr>
        <p:spPr>
          <a:xfrm flipH="1">
            <a:off x="6398216" y="2309094"/>
            <a:ext cx="1908" cy="42518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Téglalap 71">
            <a:extLst>
              <a:ext uri="{FF2B5EF4-FFF2-40B4-BE49-F238E27FC236}">
                <a16:creationId xmlns:a16="http://schemas.microsoft.com/office/drawing/2014/main" id="{84C3E9AE-0A5A-4185-A495-BE899FD2D287}"/>
              </a:ext>
            </a:extLst>
          </p:cNvPr>
          <p:cNvSpPr/>
          <p:nvPr/>
        </p:nvSpPr>
        <p:spPr>
          <a:xfrm>
            <a:off x="5565406" y="1474529"/>
            <a:ext cx="1669326" cy="5079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74" name="Téglalap 73">
            <a:extLst>
              <a:ext uri="{FF2B5EF4-FFF2-40B4-BE49-F238E27FC236}">
                <a16:creationId xmlns:a16="http://schemas.microsoft.com/office/drawing/2014/main" id="{CAEAEA66-3651-4392-A507-FD2EF6523460}"/>
              </a:ext>
            </a:extLst>
          </p:cNvPr>
          <p:cNvSpPr/>
          <p:nvPr/>
        </p:nvSpPr>
        <p:spPr>
          <a:xfrm>
            <a:off x="656419" y="1466927"/>
            <a:ext cx="3063369" cy="4421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80" name="Szövegdoboz 79">
            <a:extLst>
              <a:ext uri="{FF2B5EF4-FFF2-40B4-BE49-F238E27FC236}">
                <a16:creationId xmlns:a16="http://schemas.microsoft.com/office/drawing/2014/main" id="{412C332D-BE1A-4860-B471-F2CB9E3F449B}"/>
              </a:ext>
            </a:extLst>
          </p:cNvPr>
          <p:cNvSpPr txBox="1"/>
          <p:nvPr/>
        </p:nvSpPr>
        <p:spPr>
          <a:xfrm>
            <a:off x="6379586" y="2432384"/>
            <a:ext cx="1142109" cy="338554"/>
          </a:xfrm>
          <a:prstGeom prst="rect">
            <a:avLst/>
          </a:prstGeom>
          <a:noFill/>
        </p:spPr>
        <p:txBody>
          <a:bodyPr wrap="none" rtlCol="0">
            <a:spAutoFit/>
          </a:bodyPr>
          <a:lstStyle/>
          <a:p>
            <a:pPr algn="ctr"/>
            <a:r>
              <a:rPr lang="hu-HU" sz="1600" dirty="0"/>
              <a:t>+ zsákmány</a:t>
            </a:r>
          </a:p>
        </p:txBody>
      </p:sp>
      <p:sp>
        <p:nvSpPr>
          <p:cNvPr id="85" name="Szövegdoboz 84">
            <a:extLst>
              <a:ext uri="{FF2B5EF4-FFF2-40B4-BE49-F238E27FC236}">
                <a16:creationId xmlns:a16="http://schemas.microsoft.com/office/drawing/2014/main" id="{2A043A8B-A947-48DF-AB90-5C1379811083}"/>
              </a:ext>
            </a:extLst>
          </p:cNvPr>
          <p:cNvSpPr txBox="1"/>
          <p:nvPr/>
        </p:nvSpPr>
        <p:spPr>
          <a:xfrm>
            <a:off x="4666465" y="1752447"/>
            <a:ext cx="931217" cy="338554"/>
          </a:xfrm>
          <a:prstGeom prst="rect">
            <a:avLst/>
          </a:prstGeom>
          <a:noFill/>
        </p:spPr>
        <p:txBody>
          <a:bodyPr wrap="none" rtlCol="0">
            <a:spAutoFit/>
          </a:bodyPr>
          <a:lstStyle/>
          <a:p>
            <a:pPr algn="ctr"/>
            <a:r>
              <a:rPr lang="hu-HU" sz="1600" dirty="0"/>
              <a:t>+ trófeák</a:t>
            </a:r>
          </a:p>
        </p:txBody>
      </p:sp>
      <p:sp>
        <p:nvSpPr>
          <p:cNvPr id="87" name="Háromszög 86">
            <a:extLst>
              <a:ext uri="{FF2B5EF4-FFF2-40B4-BE49-F238E27FC236}">
                <a16:creationId xmlns:a16="http://schemas.microsoft.com/office/drawing/2014/main" id="{5D5BAF7B-97B2-4242-8922-D5CAAA4EAFC8}"/>
              </a:ext>
            </a:extLst>
          </p:cNvPr>
          <p:cNvSpPr/>
          <p:nvPr/>
        </p:nvSpPr>
        <p:spPr>
          <a:xfrm>
            <a:off x="6329189" y="4350031"/>
            <a:ext cx="195970" cy="198105"/>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88" name="Összekötő: szögletes 87">
            <a:extLst>
              <a:ext uri="{FF2B5EF4-FFF2-40B4-BE49-F238E27FC236}">
                <a16:creationId xmlns:a16="http://schemas.microsoft.com/office/drawing/2014/main" id="{9887DFA2-1F99-437F-8FBB-CE6CE5C085F5}"/>
              </a:ext>
            </a:extLst>
          </p:cNvPr>
          <p:cNvCxnSpPr>
            <a:cxnSpLocks/>
            <a:stCxn id="97" idx="0"/>
            <a:endCxn id="87" idx="3"/>
          </p:cNvCxnSpPr>
          <p:nvPr/>
        </p:nvCxnSpPr>
        <p:spPr>
          <a:xfrm rot="5400000" flipH="1" flipV="1">
            <a:off x="5283787" y="3876575"/>
            <a:ext cx="471825" cy="1814949"/>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Összekötő: szögletes 90">
            <a:extLst>
              <a:ext uri="{FF2B5EF4-FFF2-40B4-BE49-F238E27FC236}">
                <a16:creationId xmlns:a16="http://schemas.microsoft.com/office/drawing/2014/main" id="{EAA10298-F06F-430C-8D79-9731CD71732E}"/>
              </a:ext>
            </a:extLst>
          </p:cNvPr>
          <p:cNvCxnSpPr>
            <a:cxnSpLocks/>
            <a:stCxn id="110" idx="0"/>
            <a:endCxn id="87" idx="3"/>
          </p:cNvCxnSpPr>
          <p:nvPr/>
        </p:nvCxnSpPr>
        <p:spPr>
          <a:xfrm rot="16200000" flipV="1">
            <a:off x="6725630" y="4249681"/>
            <a:ext cx="478395" cy="107530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églalap 94">
            <a:extLst>
              <a:ext uri="{FF2B5EF4-FFF2-40B4-BE49-F238E27FC236}">
                <a16:creationId xmlns:a16="http://schemas.microsoft.com/office/drawing/2014/main" id="{AAB866A0-225F-4604-BA67-E23BF39AEFC5}"/>
              </a:ext>
            </a:extLst>
          </p:cNvPr>
          <p:cNvSpPr/>
          <p:nvPr/>
        </p:nvSpPr>
        <p:spPr>
          <a:xfrm>
            <a:off x="503846" y="5023166"/>
            <a:ext cx="2583355" cy="1285063"/>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Elefánt</a:t>
            </a:r>
          </a:p>
          <a:p>
            <a:r>
              <a:rPr lang="hu-HU" sz="1600" dirty="0">
                <a:solidFill>
                  <a:schemeClr val="tx1"/>
                </a:solidFill>
              </a:rPr>
              <a:t>+ jobb : </a:t>
            </a:r>
            <a:r>
              <a:rPr lang="hu-HU" sz="1600" dirty="0" err="1">
                <a:solidFill>
                  <a:schemeClr val="tx1"/>
                </a:solidFill>
              </a:rPr>
              <a:t>real</a:t>
            </a:r>
            <a:endParaRPr lang="hu-HU" sz="1600" dirty="0">
              <a:solidFill>
                <a:schemeClr val="tx1"/>
              </a:solidFill>
            </a:endParaRPr>
          </a:p>
          <a:p>
            <a:r>
              <a:rPr lang="hu-HU" sz="1600" dirty="0">
                <a:solidFill>
                  <a:schemeClr val="tx1"/>
                </a:solidFill>
              </a:rPr>
              <a:t>+ bal : </a:t>
            </a:r>
            <a:r>
              <a:rPr lang="hu-HU" sz="1600" dirty="0" err="1">
                <a:solidFill>
                  <a:schemeClr val="tx1"/>
                </a:solidFill>
              </a:rPr>
              <a:t>real</a:t>
            </a:r>
            <a:endParaRPr lang="hu-HU" sz="1600" dirty="0">
              <a:solidFill>
                <a:schemeClr val="tx1"/>
              </a:solidFill>
            </a:endParaRPr>
          </a:p>
          <a:p>
            <a:r>
              <a:rPr lang="hu-HU" sz="1600" dirty="0">
                <a:solidFill>
                  <a:schemeClr val="tx1"/>
                </a:solidFill>
              </a:rPr>
              <a:t>+ Elefánt(</a:t>
            </a:r>
            <a:r>
              <a:rPr lang="hu-HU" sz="1600" dirty="0" err="1">
                <a:solidFill>
                  <a:schemeClr val="tx1"/>
                </a:solidFill>
              </a:rPr>
              <a:t>t,j,b:real</a:t>
            </a:r>
            <a:r>
              <a:rPr lang="hu-HU" sz="1600" dirty="0">
                <a:solidFill>
                  <a:schemeClr val="tx1"/>
                </a:solidFill>
              </a:rPr>
              <a:t>)</a:t>
            </a:r>
          </a:p>
          <a:p>
            <a:endParaRPr lang="hu-HU" sz="1600" dirty="0">
              <a:solidFill>
                <a:schemeClr val="tx1"/>
              </a:solidFill>
            </a:endParaRPr>
          </a:p>
        </p:txBody>
      </p:sp>
      <p:sp>
        <p:nvSpPr>
          <p:cNvPr id="96" name="Téglalap 95">
            <a:extLst>
              <a:ext uri="{FF2B5EF4-FFF2-40B4-BE49-F238E27FC236}">
                <a16:creationId xmlns:a16="http://schemas.microsoft.com/office/drawing/2014/main" id="{F5948502-023E-4834-A5D3-B4AFE1468C86}"/>
              </a:ext>
            </a:extLst>
          </p:cNvPr>
          <p:cNvSpPr/>
          <p:nvPr/>
        </p:nvSpPr>
        <p:spPr>
          <a:xfrm>
            <a:off x="503846" y="5360193"/>
            <a:ext cx="2583355" cy="4539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97" name="Téglalap 96">
            <a:extLst>
              <a:ext uri="{FF2B5EF4-FFF2-40B4-BE49-F238E27FC236}">
                <a16:creationId xmlns:a16="http://schemas.microsoft.com/office/drawing/2014/main" id="{00661B00-AAD2-4D3D-AABD-119BC90B355F}"/>
              </a:ext>
            </a:extLst>
          </p:cNvPr>
          <p:cNvSpPr/>
          <p:nvPr/>
        </p:nvSpPr>
        <p:spPr>
          <a:xfrm>
            <a:off x="3249841" y="5019961"/>
            <a:ext cx="2724767" cy="1112308"/>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Orrszarvú</a:t>
            </a:r>
          </a:p>
          <a:p>
            <a:r>
              <a:rPr lang="hu-HU" sz="1600" dirty="0">
                <a:solidFill>
                  <a:schemeClr val="tx1"/>
                </a:solidFill>
              </a:rPr>
              <a:t>+ szarv : </a:t>
            </a:r>
            <a:r>
              <a:rPr lang="hu-HU" sz="1600" dirty="0" err="1">
                <a:solidFill>
                  <a:schemeClr val="tx1"/>
                </a:solidFill>
              </a:rPr>
              <a:t>real</a:t>
            </a:r>
            <a:endParaRPr lang="hu-HU" sz="1600" dirty="0">
              <a:solidFill>
                <a:schemeClr val="tx1"/>
              </a:solidFill>
            </a:endParaRPr>
          </a:p>
          <a:p>
            <a:r>
              <a:rPr lang="hu-HU" sz="1600" dirty="0">
                <a:solidFill>
                  <a:schemeClr val="tx1"/>
                </a:solidFill>
              </a:rPr>
              <a:t>+ Orrszarvú(</a:t>
            </a:r>
            <a:r>
              <a:rPr lang="hu-HU" sz="1600" dirty="0" err="1">
                <a:solidFill>
                  <a:schemeClr val="tx1"/>
                </a:solidFill>
              </a:rPr>
              <a:t>t,sz:real</a:t>
            </a:r>
            <a:r>
              <a:rPr lang="hu-HU" sz="1600" dirty="0">
                <a:solidFill>
                  <a:schemeClr val="tx1"/>
                </a:solidFill>
              </a:rPr>
              <a:t>)</a:t>
            </a:r>
          </a:p>
        </p:txBody>
      </p:sp>
      <p:sp>
        <p:nvSpPr>
          <p:cNvPr id="109" name="Téglalap 108">
            <a:extLst>
              <a:ext uri="{FF2B5EF4-FFF2-40B4-BE49-F238E27FC236}">
                <a16:creationId xmlns:a16="http://schemas.microsoft.com/office/drawing/2014/main" id="{82414F58-9D21-46BC-8EA9-7D355A456C07}"/>
              </a:ext>
            </a:extLst>
          </p:cNvPr>
          <p:cNvSpPr/>
          <p:nvPr/>
        </p:nvSpPr>
        <p:spPr>
          <a:xfrm>
            <a:off x="3249840" y="5361636"/>
            <a:ext cx="2724767" cy="2294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10" name="Téglalap 109">
            <a:extLst>
              <a:ext uri="{FF2B5EF4-FFF2-40B4-BE49-F238E27FC236}">
                <a16:creationId xmlns:a16="http://schemas.microsoft.com/office/drawing/2014/main" id="{FCBAF9A8-5B78-4FE9-B8B2-AEC5C99F70AF}"/>
              </a:ext>
            </a:extLst>
          </p:cNvPr>
          <p:cNvSpPr/>
          <p:nvPr/>
        </p:nvSpPr>
        <p:spPr>
          <a:xfrm>
            <a:off x="6161942" y="5026531"/>
            <a:ext cx="2681074" cy="1088264"/>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Oroszlán</a:t>
            </a:r>
          </a:p>
          <a:p>
            <a:r>
              <a:rPr lang="hu-HU" sz="1600" dirty="0">
                <a:solidFill>
                  <a:schemeClr val="tx1"/>
                </a:solidFill>
              </a:rPr>
              <a:t>+ hím : </a:t>
            </a:r>
            <a:r>
              <a:rPr lang="hu-HU" sz="1600" dirty="0" err="1">
                <a:solidFill>
                  <a:schemeClr val="tx1"/>
                </a:solidFill>
              </a:rPr>
              <a:t>bool</a:t>
            </a:r>
            <a:endParaRPr lang="hu-HU" sz="1600" dirty="0">
              <a:solidFill>
                <a:schemeClr val="tx1"/>
              </a:solidFill>
            </a:endParaRPr>
          </a:p>
          <a:p>
            <a:r>
              <a:rPr lang="hu-HU" sz="1600" dirty="0">
                <a:solidFill>
                  <a:schemeClr val="tx1"/>
                </a:solidFill>
              </a:rPr>
              <a:t>+ Oroszlán(</a:t>
            </a:r>
            <a:r>
              <a:rPr lang="hu-HU" sz="1600" dirty="0" err="1">
                <a:solidFill>
                  <a:schemeClr val="tx1"/>
                </a:solidFill>
              </a:rPr>
              <a:t>t:real,h:bool</a:t>
            </a:r>
            <a:r>
              <a:rPr lang="hu-HU" sz="1600" dirty="0">
                <a:solidFill>
                  <a:schemeClr val="tx1"/>
                </a:solidFill>
              </a:rPr>
              <a:t>)</a:t>
            </a:r>
          </a:p>
          <a:p>
            <a:endParaRPr lang="hu-HU" sz="1600" dirty="0">
              <a:solidFill>
                <a:schemeClr val="tx1"/>
              </a:solidFill>
            </a:endParaRPr>
          </a:p>
        </p:txBody>
      </p:sp>
      <p:sp>
        <p:nvSpPr>
          <p:cNvPr id="111" name="Téglalap 110">
            <a:extLst>
              <a:ext uri="{FF2B5EF4-FFF2-40B4-BE49-F238E27FC236}">
                <a16:creationId xmlns:a16="http://schemas.microsoft.com/office/drawing/2014/main" id="{569DED7F-02F0-4D80-9C8D-FC7E486CB37D}"/>
              </a:ext>
            </a:extLst>
          </p:cNvPr>
          <p:cNvSpPr/>
          <p:nvPr/>
        </p:nvSpPr>
        <p:spPr>
          <a:xfrm>
            <a:off x="6161941" y="5361635"/>
            <a:ext cx="2681074" cy="2324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12" name="Összekötő: szögletes 111">
            <a:extLst>
              <a:ext uri="{FF2B5EF4-FFF2-40B4-BE49-F238E27FC236}">
                <a16:creationId xmlns:a16="http://schemas.microsoft.com/office/drawing/2014/main" id="{67C66021-FA95-4DFB-839E-E7A1F2813887}"/>
              </a:ext>
            </a:extLst>
          </p:cNvPr>
          <p:cNvCxnSpPr>
            <a:cxnSpLocks/>
            <a:stCxn id="95" idx="0"/>
            <a:endCxn id="87" idx="3"/>
          </p:cNvCxnSpPr>
          <p:nvPr/>
        </p:nvCxnSpPr>
        <p:spPr>
          <a:xfrm rot="5400000" flipH="1" flipV="1">
            <a:off x="3873834" y="2469826"/>
            <a:ext cx="475030" cy="463165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Ellipszis 117">
            <a:extLst>
              <a:ext uri="{FF2B5EF4-FFF2-40B4-BE49-F238E27FC236}">
                <a16:creationId xmlns:a16="http://schemas.microsoft.com/office/drawing/2014/main" id="{16558D8F-7EA1-498A-A2FA-B5B700595B38}"/>
              </a:ext>
            </a:extLst>
          </p:cNvPr>
          <p:cNvSpPr/>
          <p:nvPr/>
        </p:nvSpPr>
        <p:spPr>
          <a:xfrm>
            <a:off x="8677012" y="5943646"/>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27" name="Egyenes összekötő 126">
            <a:extLst>
              <a:ext uri="{FF2B5EF4-FFF2-40B4-BE49-F238E27FC236}">
                <a16:creationId xmlns:a16="http://schemas.microsoft.com/office/drawing/2014/main" id="{A55F429B-107E-4970-9E31-9547502BD663}"/>
              </a:ext>
            </a:extLst>
          </p:cNvPr>
          <p:cNvCxnSpPr>
            <a:cxnSpLocks/>
            <a:stCxn id="118" idx="4"/>
          </p:cNvCxnSpPr>
          <p:nvPr/>
        </p:nvCxnSpPr>
        <p:spPr>
          <a:xfrm flipH="1">
            <a:off x="8709645" y="6005893"/>
            <a:ext cx="1" cy="54296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0" name="Ellipszis 129">
            <a:extLst>
              <a:ext uri="{FF2B5EF4-FFF2-40B4-BE49-F238E27FC236}">
                <a16:creationId xmlns:a16="http://schemas.microsoft.com/office/drawing/2014/main" id="{124FBC9D-4574-4053-9300-7B52D6B84B84}"/>
              </a:ext>
            </a:extLst>
          </p:cNvPr>
          <p:cNvSpPr/>
          <p:nvPr/>
        </p:nvSpPr>
        <p:spPr>
          <a:xfrm>
            <a:off x="5872698" y="5905586"/>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37" name="Egyenes összekötő 136">
            <a:extLst>
              <a:ext uri="{FF2B5EF4-FFF2-40B4-BE49-F238E27FC236}">
                <a16:creationId xmlns:a16="http://schemas.microsoft.com/office/drawing/2014/main" id="{D8C39118-0AB9-4275-8E30-19950E0BC2CF}"/>
              </a:ext>
            </a:extLst>
          </p:cNvPr>
          <p:cNvCxnSpPr>
            <a:cxnSpLocks/>
            <a:stCxn id="130" idx="4"/>
          </p:cNvCxnSpPr>
          <p:nvPr/>
        </p:nvCxnSpPr>
        <p:spPr>
          <a:xfrm>
            <a:off x="5905332" y="5967833"/>
            <a:ext cx="4322" cy="5263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0" name="Ellipszis 139">
            <a:extLst>
              <a:ext uri="{FF2B5EF4-FFF2-40B4-BE49-F238E27FC236}">
                <a16:creationId xmlns:a16="http://schemas.microsoft.com/office/drawing/2014/main" id="{18599BD5-17A3-4D5B-B9D8-E23F94882518}"/>
              </a:ext>
            </a:extLst>
          </p:cNvPr>
          <p:cNvSpPr/>
          <p:nvPr/>
        </p:nvSpPr>
        <p:spPr>
          <a:xfrm>
            <a:off x="2934106" y="6132268"/>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42" name="Egyenes összekötő 141">
            <a:extLst>
              <a:ext uri="{FF2B5EF4-FFF2-40B4-BE49-F238E27FC236}">
                <a16:creationId xmlns:a16="http://schemas.microsoft.com/office/drawing/2014/main" id="{8D45F235-F7EB-4D70-90CE-047D00D3A960}"/>
              </a:ext>
            </a:extLst>
          </p:cNvPr>
          <p:cNvCxnSpPr>
            <a:cxnSpLocks/>
            <a:stCxn id="140" idx="4"/>
          </p:cNvCxnSpPr>
          <p:nvPr/>
        </p:nvCxnSpPr>
        <p:spPr>
          <a:xfrm>
            <a:off x="2966739" y="6194515"/>
            <a:ext cx="2747" cy="3543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1" name="Szövegdoboz 160">
            <a:extLst>
              <a:ext uri="{FF2B5EF4-FFF2-40B4-BE49-F238E27FC236}">
                <a16:creationId xmlns:a16="http://schemas.microsoft.com/office/drawing/2014/main" id="{A7464F83-5AB5-4A04-A0A5-83B4DBB45BB6}"/>
              </a:ext>
            </a:extLst>
          </p:cNvPr>
          <p:cNvSpPr txBox="1"/>
          <p:nvPr/>
        </p:nvSpPr>
        <p:spPr>
          <a:xfrm>
            <a:off x="505671" y="5969676"/>
            <a:ext cx="2519216" cy="338554"/>
          </a:xfrm>
          <a:prstGeom prst="rect">
            <a:avLst/>
          </a:prstGeom>
          <a:noFill/>
        </p:spPr>
        <p:txBody>
          <a:bodyPr wrap="none" rtlCol="0">
            <a:spAutoFit/>
          </a:bodyPr>
          <a:lstStyle/>
          <a:p>
            <a:r>
              <a:rPr lang="hu-HU" sz="1600" dirty="0"/>
              <a:t>+ </a:t>
            </a:r>
            <a:r>
              <a:rPr lang="hu-HU" sz="1600" dirty="0" err="1"/>
              <a:t>IsElefánt</a:t>
            </a:r>
            <a:r>
              <a:rPr lang="hu-HU" sz="1600" dirty="0"/>
              <a:t>():</a:t>
            </a:r>
            <a:r>
              <a:rPr lang="hu-HU" sz="1600" dirty="0" err="1"/>
              <a:t>bool</a:t>
            </a:r>
            <a:r>
              <a:rPr lang="hu-HU" sz="1600" dirty="0"/>
              <a:t> {</a:t>
            </a:r>
            <a:r>
              <a:rPr lang="hu-HU" sz="1600" dirty="0" err="1"/>
              <a:t>override</a:t>
            </a:r>
            <a:r>
              <a:rPr lang="hu-HU" sz="1600" dirty="0"/>
              <a:t>}</a:t>
            </a:r>
          </a:p>
        </p:txBody>
      </p:sp>
      <p:sp>
        <p:nvSpPr>
          <p:cNvPr id="162" name="Szövegdoboz 161">
            <a:extLst>
              <a:ext uri="{FF2B5EF4-FFF2-40B4-BE49-F238E27FC236}">
                <a16:creationId xmlns:a16="http://schemas.microsoft.com/office/drawing/2014/main" id="{D05EAF83-BC73-4456-9069-994E58093E49}"/>
              </a:ext>
            </a:extLst>
          </p:cNvPr>
          <p:cNvSpPr txBox="1"/>
          <p:nvPr/>
        </p:nvSpPr>
        <p:spPr>
          <a:xfrm>
            <a:off x="6145771" y="5781592"/>
            <a:ext cx="2616559" cy="338554"/>
          </a:xfrm>
          <a:prstGeom prst="rect">
            <a:avLst/>
          </a:prstGeom>
          <a:noFill/>
        </p:spPr>
        <p:txBody>
          <a:bodyPr wrap="square">
            <a:spAutoFit/>
          </a:bodyPr>
          <a:lstStyle/>
          <a:p>
            <a:r>
              <a:rPr lang="hu-HU" sz="1600" dirty="0"/>
              <a:t>+ </a:t>
            </a:r>
            <a:r>
              <a:rPr lang="hu-HU" sz="1600" dirty="0" err="1"/>
              <a:t>IsOroszlán</a:t>
            </a:r>
            <a:r>
              <a:rPr lang="hu-HU" sz="1600" dirty="0"/>
              <a:t>():</a:t>
            </a:r>
            <a:r>
              <a:rPr lang="hu-HU" sz="1600" dirty="0" err="1"/>
              <a:t>bool</a:t>
            </a:r>
            <a:r>
              <a:rPr lang="hu-HU" sz="1600" dirty="0"/>
              <a:t> {</a:t>
            </a:r>
            <a:r>
              <a:rPr lang="hu-HU" sz="1600" dirty="0" err="1"/>
              <a:t>override</a:t>
            </a:r>
            <a:r>
              <a:rPr lang="hu-HU" sz="1600" dirty="0"/>
              <a:t>}</a:t>
            </a:r>
          </a:p>
        </p:txBody>
      </p:sp>
      <p:sp>
        <p:nvSpPr>
          <p:cNvPr id="163" name="Szövegdoboz 162">
            <a:extLst>
              <a:ext uri="{FF2B5EF4-FFF2-40B4-BE49-F238E27FC236}">
                <a16:creationId xmlns:a16="http://schemas.microsoft.com/office/drawing/2014/main" id="{6A39B7D7-9421-4708-B44B-515E54F5C6CA}"/>
              </a:ext>
            </a:extLst>
          </p:cNvPr>
          <p:cNvSpPr txBox="1"/>
          <p:nvPr/>
        </p:nvSpPr>
        <p:spPr>
          <a:xfrm>
            <a:off x="3229790" y="5763346"/>
            <a:ext cx="2961697" cy="338554"/>
          </a:xfrm>
          <a:prstGeom prst="rect">
            <a:avLst/>
          </a:prstGeom>
          <a:noFill/>
        </p:spPr>
        <p:txBody>
          <a:bodyPr wrap="square">
            <a:spAutoFit/>
          </a:bodyPr>
          <a:lstStyle/>
          <a:p>
            <a:r>
              <a:rPr lang="hu-HU" sz="1600" dirty="0"/>
              <a:t>+ </a:t>
            </a:r>
            <a:r>
              <a:rPr lang="hu-HU" sz="1600" dirty="0" err="1"/>
              <a:t>IsOrrszarvú</a:t>
            </a:r>
            <a:r>
              <a:rPr lang="hu-HU" sz="1600" dirty="0"/>
              <a:t>():</a:t>
            </a:r>
            <a:r>
              <a:rPr lang="hu-HU" sz="1600" dirty="0" err="1"/>
              <a:t>bool</a:t>
            </a:r>
            <a:r>
              <a:rPr lang="hu-HU" sz="1600" dirty="0"/>
              <a:t> {</a:t>
            </a:r>
            <a:r>
              <a:rPr lang="hu-HU" sz="1600" dirty="0" err="1"/>
              <a:t>override</a:t>
            </a:r>
            <a:r>
              <a:rPr lang="hu-HU" sz="1600" dirty="0"/>
              <a:t>}</a:t>
            </a:r>
          </a:p>
        </p:txBody>
      </p:sp>
      <p:sp>
        <p:nvSpPr>
          <p:cNvPr id="75" name="Téglalap: szamárfül 74">
            <a:extLst>
              <a:ext uri="{FF2B5EF4-FFF2-40B4-BE49-F238E27FC236}">
                <a16:creationId xmlns:a16="http://schemas.microsoft.com/office/drawing/2014/main" id="{9C0BC501-B518-44DE-B5C1-A91DEF6CA47C}"/>
              </a:ext>
            </a:extLst>
          </p:cNvPr>
          <p:cNvSpPr/>
          <p:nvPr/>
        </p:nvSpPr>
        <p:spPr>
          <a:xfrm rot="16200000">
            <a:off x="8301786" y="5920103"/>
            <a:ext cx="257392" cy="1130026"/>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a:t>
            </a:r>
            <a:r>
              <a:rPr lang="hu-HU" sz="1600" dirty="0" err="1">
                <a:solidFill>
                  <a:schemeClr val="tx1"/>
                </a:solidFill>
              </a:rPr>
              <a:t>true</a:t>
            </a:r>
            <a:endParaRPr lang="hu-HU" sz="1600" dirty="0">
              <a:solidFill>
                <a:schemeClr val="tx1"/>
              </a:solidFill>
            </a:endParaRPr>
          </a:p>
        </p:txBody>
      </p:sp>
      <p:sp>
        <p:nvSpPr>
          <p:cNvPr id="82" name="Rombusz 81">
            <a:extLst>
              <a:ext uri="{FF2B5EF4-FFF2-40B4-BE49-F238E27FC236}">
                <a16:creationId xmlns:a16="http://schemas.microsoft.com/office/drawing/2014/main" id="{5D2CC925-FC90-4E2B-80B1-82751E23ACAC}"/>
              </a:ext>
            </a:extLst>
          </p:cNvPr>
          <p:cNvSpPr/>
          <p:nvPr/>
        </p:nvSpPr>
        <p:spPr>
          <a:xfrm rot="5400000">
            <a:off x="6285574" y="2358536"/>
            <a:ext cx="228159" cy="124936"/>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63" name="Cím 1">
            <a:extLst>
              <a:ext uri="{FF2B5EF4-FFF2-40B4-BE49-F238E27FC236}">
                <a16:creationId xmlns:a16="http://schemas.microsoft.com/office/drawing/2014/main" id="{70194D1E-952B-4D70-985B-4A8D30E35A35}"/>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Vadászat</a:t>
            </a:r>
            <a:endParaRPr lang="en-US" dirty="0"/>
          </a:p>
        </p:txBody>
      </p:sp>
      <p:sp>
        <p:nvSpPr>
          <p:cNvPr id="71" name="Szövegdoboz 70">
            <a:extLst>
              <a:ext uri="{FF2B5EF4-FFF2-40B4-BE49-F238E27FC236}">
                <a16:creationId xmlns:a16="http://schemas.microsoft.com/office/drawing/2014/main" id="{9F214ABD-66F0-4EED-ABB3-953D4E4ED924}"/>
              </a:ext>
            </a:extLst>
          </p:cNvPr>
          <p:cNvSpPr txBox="1"/>
          <p:nvPr/>
        </p:nvSpPr>
        <p:spPr>
          <a:xfrm>
            <a:off x="5342645" y="1407433"/>
            <a:ext cx="287258" cy="338554"/>
          </a:xfrm>
          <a:prstGeom prst="rect">
            <a:avLst/>
          </a:prstGeom>
          <a:noFill/>
        </p:spPr>
        <p:txBody>
          <a:bodyPr wrap="none" rtlCol="0">
            <a:spAutoFit/>
          </a:bodyPr>
          <a:lstStyle/>
          <a:p>
            <a:pPr algn="ctr"/>
            <a:r>
              <a:rPr lang="hu-HU" sz="1600" dirty="0"/>
              <a:t>*</a:t>
            </a:r>
          </a:p>
        </p:txBody>
      </p:sp>
      <p:sp>
        <p:nvSpPr>
          <p:cNvPr id="113" name="Ellipszis 112">
            <a:extLst>
              <a:ext uri="{FF2B5EF4-FFF2-40B4-BE49-F238E27FC236}">
                <a16:creationId xmlns:a16="http://schemas.microsoft.com/office/drawing/2014/main" id="{1AF9E817-42A0-4CE8-B9C9-78F0CCF1774B}"/>
              </a:ext>
            </a:extLst>
          </p:cNvPr>
          <p:cNvSpPr/>
          <p:nvPr/>
        </p:nvSpPr>
        <p:spPr>
          <a:xfrm>
            <a:off x="3374173" y="2479955"/>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14" name="Egyenes összekötő 113">
            <a:extLst>
              <a:ext uri="{FF2B5EF4-FFF2-40B4-BE49-F238E27FC236}">
                <a16:creationId xmlns:a16="http://schemas.microsoft.com/office/drawing/2014/main" id="{55D5ED32-6A30-4852-AFA3-59560688FAA8}"/>
              </a:ext>
            </a:extLst>
          </p:cNvPr>
          <p:cNvCxnSpPr>
            <a:cxnSpLocks/>
            <a:stCxn id="113" idx="0"/>
          </p:cNvCxnSpPr>
          <p:nvPr/>
        </p:nvCxnSpPr>
        <p:spPr>
          <a:xfrm flipV="1">
            <a:off x="3406807" y="1179327"/>
            <a:ext cx="0" cy="13006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15" name="Csoportba foglalás 114">
            <a:extLst>
              <a:ext uri="{FF2B5EF4-FFF2-40B4-BE49-F238E27FC236}">
                <a16:creationId xmlns:a16="http://schemas.microsoft.com/office/drawing/2014/main" id="{9B8A89BD-9476-4209-9C8F-B7593471A5E0}"/>
              </a:ext>
            </a:extLst>
          </p:cNvPr>
          <p:cNvGrpSpPr/>
          <p:nvPr/>
        </p:nvGrpSpPr>
        <p:grpSpPr>
          <a:xfrm>
            <a:off x="2863962" y="199186"/>
            <a:ext cx="2309439" cy="1015973"/>
            <a:chOff x="7496589" y="2070179"/>
            <a:chExt cx="2309439" cy="1015973"/>
          </a:xfrm>
        </p:grpSpPr>
        <p:sp>
          <p:nvSpPr>
            <p:cNvPr id="116" name="Téglalap: szamárfül 115">
              <a:extLst>
                <a:ext uri="{FF2B5EF4-FFF2-40B4-BE49-F238E27FC236}">
                  <a16:creationId xmlns:a16="http://schemas.microsoft.com/office/drawing/2014/main" id="{2F347D90-B1C1-4381-ADD1-A94155709857}"/>
                </a:ext>
              </a:extLst>
            </p:cNvPr>
            <p:cNvSpPr/>
            <p:nvPr/>
          </p:nvSpPr>
          <p:spPr>
            <a:xfrm rot="16200000">
              <a:off x="8112417" y="1454351"/>
              <a:ext cx="1015973" cy="2247629"/>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pPr defTabSz="685811"/>
              <a:r>
                <a:rPr lang="hu-HU" sz="1600" b="1" dirty="0" err="1">
                  <a:solidFill>
                    <a:schemeClr val="tx1"/>
                  </a:solidFill>
                  <a:ea typeface="Cambria Math" panose="02040503050406030204" pitchFamily="18" charset="0"/>
                  <a:cs typeface="Calibri" panose="020F0502020204030204" pitchFamily="34" charset="0"/>
                </a:rPr>
                <a:t>return</a:t>
              </a:r>
              <a:r>
                <a:rPr lang="hu-HU" sz="1600" b="1" dirty="0">
                  <a:solidFill>
                    <a:schemeClr val="tx1"/>
                  </a:solidFill>
                  <a:ea typeface="Cambria Math" panose="02040503050406030204" pitchFamily="18" charset="0"/>
                  <a:cs typeface="Calibri" panose="020F0502020204030204" pitchFamily="34" charset="0"/>
                </a:rPr>
                <a:t>  </a:t>
              </a:r>
              <a:r>
                <a:rPr lang="hu-HU" sz="1600" b="1" dirty="0">
                  <a:solidFill>
                    <a:schemeClr val="tx1"/>
                  </a:solidFill>
                  <a:latin typeface="Cambria Math" panose="02040503050406030204" pitchFamily="18" charset="0"/>
                  <a:ea typeface="Cambria Math" panose="02040503050406030204" pitchFamily="18" charset="0"/>
                  <a:cs typeface="Calibri" panose="020F0502020204030204" pitchFamily="34" charset="0"/>
                </a:rPr>
                <a:t>∑</a:t>
              </a:r>
              <a:r>
                <a:rPr lang="hu-HU" sz="1600" dirty="0">
                  <a:solidFill>
                    <a:schemeClr val="tx1"/>
                  </a:solidFill>
                  <a:ea typeface="Cambria Math" panose="02040503050406030204" pitchFamily="18" charset="0"/>
                  <a:cs typeface="Arial Unicode MS" pitchFamily="34" charset="-128"/>
                </a:rPr>
                <a:t>                   1</a:t>
              </a:r>
              <a:endParaRPr lang="hu-HU" sz="1600" dirty="0">
                <a:solidFill>
                  <a:schemeClr val="tx1"/>
                </a:solidFill>
                <a:ea typeface="Cambria Math" panose="02040503050406030204" pitchFamily="18" charset="0"/>
                <a:cs typeface="Calibri" panose="020F0502020204030204" pitchFamily="34" charset="0"/>
              </a:endParaRPr>
            </a:p>
            <a:p>
              <a:pPr defTabSz="685811"/>
              <a:endParaRPr lang="hu-HU" sz="1600" dirty="0">
                <a:solidFill>
                  <a:schemeClr val="tx1"/>
                </a:solidFill>
                <a:ea typeface="Cambria Math" panose="02040503050406030204" pitchFamily="18" charset="0"/>
                <a:cs typeface="Arial Unicode MS" pitchFamily="34" charset="-128"/>
              </a:endParaRPr>
            </a:p>
            <a:p>
              <a:pPr defTabSz="685811"/>
              <a:endParaRPr lang="hu-HU" sz="1600" b="1" dirty="0">
                <a:solidFill>
                  <a:schemeClr val="tx1"/>
                </a:solidFill>
                <a:ea typeface="Cambria Math" panose="02040503050406030204" pitchFamily="18" charset="0"/>
                <a:cs typeface="Calibri" panose="020F0502020204030204" pitchFamily="34" charset="0"/>
              </a:endParaRPr>
            </a:p>
            <a:p>
              <a:pPr defTabSz="685811"/>
              <a:endParaRPr lang="hu-HU" sz="1600" b="1" dirty="0">
                <a:solidFill>
                  <a:schemeClr val="tx1"/>
                </a:solidFill>
                <a:ea typeface="Cambria Math" panose="02040503050406030204" pitchFamily="18" charset="0"/>
                <a:cs typeface="Calibri" panose="020F0502020204030204" pitchFamily="34" charset="0"/>
              </a:endParaRPr>
            </a:p>
          </p:txBody>
        </p:sp>
        <p:sp>
          <p:nvSpPr>
            <p:cNvPr id="117" name="Szövegdoboz 116">
              <a:extLst>
                <a:ext uri="{FF2B5EF4-FFF2-40B4-BE49-F238E27FC236}">
                  <a16:creationId xmlns:a16="http://schemas.microsoft.com/office/drawing/2014/main" id="{DD750FC0-6D34-452A-80ED-4CC298A654D1}"/>
                </a:ext>
              </a:extLst>
            </p:cNvPr>
            <p:cNvSpPr txBox="1"/>
            <p:nvPr/>
          </p:nvSpPr>
          <p:spPr>
            <a:xfrm>
              <a:off x="8270918" y="2264904"/>
              <a:ext cx="897040" cy="307777"/>
            </a:xfrm>
            <a:prstGeom prst="rect">
              <a:avLst/>
            </a:prstGeom>
            <a:noFill/>
          </p:spPr>
          <p:txBody>
            <a:bodyPr wrap="none" rtlCol="0">
              <a:spAutoFit/>
            </a:bodyPr>
            <a:lstStyle/>
            <a:p>
              <a:r>
                <a:rPr lang="hu-HU" sz="1400" dirty="0" err="1"/>
                <a:t>e</a:t>
              </a:r>
              <a:r>
                <a:rPr lang="hu-HU" sz="1400" dirty="0" err="1">
                  <a:ea typeface="Cambria Math" panose="02040503050406030204" pitchFamily="18" charset="0"/>
                </a:rPr>
                <a:t>∊trófeák</a:t>
              </a:r>
              <a:endParaRPr lang="hu-HU" sz="1400" dirty="0"/>
            </a:p>
          </p:txBody>
        </p:sp>
        <p:sp>
          <p:nvSpPr>
            <p:cNvPr id="119" name="Szövegdoboz 118">
              <a:extLst>
                <a:ext uri="{FF2B5EF4-FFF2-40B4-BE49-F238E27FC236}">
                  <a16:creationId xmlns:a16="http://schemas.microsoft.com/office/drawing/2014/main" id="{1B7854F3-30CB-4C3B-9969-6283A9187B73}"/>
                </a:ext>
              </a:extLst>
            </p:cNvPr>
            <p:cNvSpPr txBox="1"/>
            <p:nvPr/>
          </p:nvSpPr>
          <p:spPr>
            <a:xfrm>
              <a:off x="7843503" y="2527100"/>
              <a:ext cx="1962525" cy="523220"/>
            </a:xfrm>
            <a:prstGeom prst="rect">
              <a:avLst/>
            </a:prstGeom>
            <a:noFill/>
          </p:spPr>
          <p:txBody>
            <a:bodyPr wrap="none" rtlCol="0">
              <a:spAutoFit/>
            </a:bodyPr>
            <a:lstStyle/>
            <a:p>
              <a:r>
                <a:rPr lang="hu-HU" sz="1400" dirty="0" err="1">
                  <a:ea typeface="Cambria Math" panose="02040503050406030204" pitchFamily="18" charset="0"/>
                  <a:cs typeface="Calibri" panose="020F0502020204030204" pitchFamily="34" charset="0"/>
                </a:rPr>
                <a:t>e.zsákmány.IsOroszlán</a:t>
              </a:r>
              <a:r>
                <a:rPr lang="hu-HU" sz="1400" dirty="0">
                  <a:ea typeface="Cambria Math" panose="02040503050406030204" pitchFamily="18" charset="0"/>
                  <a:cs typeface="Calibri" panose="020F0502020204030204" pitchFamily="34" charset="0"/>
                </a:rPr>
                <a:t>() </a:t>
              </a:r>
            </a:p>
            <a:p>
              <a:r>
                <a:rPr lang="hu-HU" sz="1400" dirty="0">
                  <a:solidFill>
                    <a:schemeClr val="tx1"/>
                  </a:solidFill>
                  <a:ea typeface="Cambria Math" panose="02040503050406030204" pitchFamily="18" charset="0"/>
                  <a:cs typeface="Calibri" panose="020F0502020204030204" pitchFamily="34" charset="0"/>
                  <a:sym typeface="Symbol" panose="05050102010706020507" pitchFamily="18" charset="2"/>
                </a:rPr>
                <a:t></a:t>
              </a:r>
              <a:r>
                <a:rPr lang="hu-HU" sz="1400" dirty="0">
                  <a:ea typeface="Cambria Math" panose="02040503050406030204" pitchFamily="18" charset="0"/>
                  <a:cs typeface="Calibri" panose="020F0502020204030204" pitchFamily="34" charset="0"/>
                </a:rPr>
                <a:t> </a:t>
              </a:r>
              <a:r>
                <a:rPr lang="hu-HU" sz="1400" dirty="0" err="1">
                  <a:ea typeface="Cambria Math" panose="02040503050406030204" pitchFamily="18" charset="0"/>
                  <a:cs typeface="Calibri" panose="020F0502020204030204" pitchFamily="34" charset="0"/>
                </a:rPr>
                <a:t>e.zsákmány.hím</a:t>
              </a:r>
              <a:endParaRPr lang="hu-HU" sz="1400" dirty="0"/>
            </a:p>
          </p:txBody>
        </p:sp>
      </p:grpSp>
      <p:sp>
        <p:nvSpPr>
          <p:cNvPr id="120" name="Ellipszis 119">
            <a:extLst>
              <a:ext uri="{FF2B5EF4-FFF2-40B4-BE49-F238E27FC236}">
                <a16:creationId xmlns:a16="http://schemas.microsoft.com/office/drawing/2014/main" id="{93BED417-4B4F-4C9F-9D70-B4730C99598F}"/>
              </a:ext>
            </a:extLst>
          </p:cNvPr>
          <p:cNvSpPr/>
          <p:nvPr/>
        </p:nvSpPr>
        <p:spPr>
          <a:xfrm>
            <a:off x="3083105" y="3030782"/>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25" name="Ellipszis 124">
            <a:extLst>
              <a:ext uri="{FF2B5EF4-FFF2-40B4-BE49-F238E27FC236}">
                <a16:creationId xmlns:a16="http://schemas.microsoft.com/office/drawing/2014/main" id="{45AC1A21-7C8A-4954-941E-0FF7BFC0854A}"/>
              </a:ext>
            </a:extLst>
          </p:cNvPr>
          <p:cNvSpPr/>
          <p:nvPr/>
        </p:nvSpPr>
        <p:spPr>
          <a:xfrm>
            <a:off x="3374921" y="2759032"/>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26" name="Egyenes összekötő 125">
            <a:extLst>
              <a:ext uri="{FF2B5EF4-FFF2-40B4-BE49-F238E27FC236}">
                <a16:creationId xmlns:a16="http://schemas.microsoft.com/office/drawing/2014/main" id="{96335E24-683A-4F86-ABB0-249306AF328C}"/>
              </a:ext>
            </a:extLst>
          </p:cNvPr>
          <p:cNvCxnSpPr>
            <a:cxnSpLocks/>
            <a:stCxn id="125" idx="4"/>
          </p:cNvCxnSpPr>
          <p:nvPr/>
        </p:nvCxnSpPr>
        <p:spPr>
          <a:xfrm flipH="1">
            <a:off x="3406807" y="2821279"/>
            <a:ext cx="748" cy="36996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28" name="Csoportba foglalás 127">
            <a:extLst>
              <a:ext uri="{FF2B5EF4-FFF2-40B4-BE49-F238E27FC236}">
                <a16:creationId xmlns:a16="http://schemas.microsoft.com/office/drawing/2014/main" id="{78510FB6-F0CF-4E68-96DF-ED96B837B2A2}"/>
              </a:ext>
            </a:extLst>
          </p:cNvPr>
          <p:cNvGrpSpPr/>
          <p:nvPr/>
        </p:nvGrpSpPr>
        <p:grpSpPr>
          <a:xfrm>
            <a:off x="129817" y="3191244"/>
            <a:ext cx="4992826" cy="752004"/>
            <a:chOff x="7008130" y="2968886"/>
            <a:chExt cx="3950867" cy="752004"/>
          </a:xfrm>
        </p:grpSpPr>
        <p:sp>
          <p:nvSpPr>
            <p:cNvPr id="129" name="Téglalap: szamárfül 128">
              <a:extLst>
                <a:ext uri="{FF2B5EF4-FFF2-40B4-BE49-F238E27FC236}">
                  <a16:creationId xmlns:a16="http://schemas.microsoft.com/office/drawing/2014/main" id="{ED9FC181-320E-49C6-88CD-5595986C0AF7}"/>
                </a:ext>
              </a:extLst>
            </p:cNvPr>
            <p:cNvSpPr/>
            <p:nvPr/>
          </p:nvSpPr>
          <p:spPr>
            <a:xfrm rot="16200000">
              <a:off x="8607562" y="1369454"/>
              <a:ext cx="752004" cy="3950867"/>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pPr defTabSz="685811"/>
              <a:r>
                <a:rPr lang="hu-HU" sz="1600" b="1" dirty="0" err="1">
                  <a:solidFill>
                    <a:schemeClr val="tx1"/>
                  </a:solidFill>
                  <a:ea typeface="Cambria Math" panose="02040503050406030204" pitchFamily="18" charset="0"/>
                  <a:cs typeface="Calibri" panose="020F0502020204030204" pitchFamily="34" charset="0"/>
                </a:rPr>
                <a:t>return</a:t>
              </a:r>
              <a:r>
                <a:rPr lang="hu-HU" sz="1600" b="1" dirty="0">
                  <a:solidFill>
                    <a:schemeClr val="tx1"/>
                  </a:solidFill>
                  <a:ea typeface="Cambria Math" panose="02040503050406030204" pitchFamily="18" charset="0"/>
                  <a:cs typeface="Calibri" panose="020F0502020204030204" pitchFamily="34" charset="0"/>
                </a:rPr>
                <a:t>  </a:t>
              </a:r>
              <a:r>
                <a:rPr lang="hu-HU" sz="1600" b="1" dirty="0">
                  <a:solidFill>
                    <a:schemeClr val="tx1"/>
                  </a:solidFill>
                  <a:latin typeface="Cambria Math" panose="02040503050406030204" pitchFamily="18" charset="0"/>
                  <a:ea typeface="Cambria Math" panose="02040503050406030204" pitchFamily="18" charset="0"/>
                  <a:cs typeface="Calibri" panose="020F0502020204030204" pitchFamily="34" charset="0"/>
                </a:rPr>
                <a:t>MAX</a:t>
              </a:r>
              <a:r>
                <a:rPr lang="hu-HU" sz="1600" dirty="0">
                  <a:solidFill>
                    <a:schemeClr val="tx1"/>
                  </a:solidFill>
                  <a:ea typeface="Cambria Math" panose="02040503050406030204" pitchFamily="18" charset="0"/>
                  <a:cs typeface="Arial Unicode MS" pitchFamily="34" charset="-128"/>
                </a:rPr>
                <a:t>               </a:t>
              </a:r>
              <a:r>
                <a:rPr lang="hu-HU" sz="1600" dirty="0" err="1">
                  <a:solidFill>
                    <a:schemeClr val="tx1"/>
                  </a:solidFill>
                  <a:ea typeface="Cambria Math" panose="02040503050406030204" pitchFamily="18" charset="0"/>
                  <a:cs typeface="Arial Unicode MS" pitchFamily="34" charset="-128"/>
                </a:rPr>
                <a:t>e.zsákmány.szarv</a:t>
              </a:r>
              <a:r>
                <a:rPr lang="hu-HU" sz="1600" dirty="0">
                  <a:solidFill>
                    <a:schemeClr val="tx1"/>
                  </a:solidFill>
                  <a:ea typeface="Cambria Math" panose="02040503050406030204" pitchFamily="18" charset="0"/>
                  <a:cs typeface="Arial Unicode MS" pitchFamily="34" charset="-128"/>
                </a:rPr>
                <a:t>/</a:t>
              </a:r>
              <a:r>
                <a:rPr lang="hu-HU" sz="1600" dirty="0" err="1">
                  <a:solidFill>
                    <a:schemeClr val="tx1"/>
                  </a:solidFill>
                  <a:ea typeface="Cambria Math" panose="02040503050406030204" pitchFamily="18" charset="0"/>
                  <a:cs typeface="Arial Unicode MS" pitchFamily="34" charset="-128"/>
                </a:rPr>
                <a:t>e.zsákmány.tömeg</a:t>
              </a:r>
              <a:endParaRPr lang="hu-HU" sz="1600" dirty="0">
                <a:solidFill>
                  <a:schemeClr val="tx1"/>
                </a:solidFill>
                <a:ea typeface="Cambria Math" panose="02040503050406030204" pitchFamily="18" charset="0"/>
                <a:cs typeface="Calibri" panose="020F0502020204030204" pitchFamily="34" charset="0"/>
              </a:endParaRPr>
            </a:p>
            <a:p>
              <a:pPr defTabSz="685811"/>
              <a:endParaRPr lang="hu-HU" sz="1600" dirty="0">
                <a:solidFill>
                  <a:schemeClr val="tx1"/>
                </a:solidFill>
                <a:ea typeface="Cambria Math" panose="02040503050406030204" pitchFamily="18" charset="0"/>
                <a:cs typeface="Arial Unicode MS" pitchFamily="34" charset="-128"/>
              </a:endParaRPr>
            </a:p>
            <a:p>
              <a:pPr defTabSz="685811"/>
              <a:endParaRPr lang="hu-HU" sz="1600" b="1" dirty="0">
                <a:solidFill>
                  <a:schemeClr val="tx1"/>
                </a:solidFill>
                <a:ea typeface="Cambria Math" panose="02040503050406030204" pitchFamily="18" charset="0"/>
                <a:cs typeface="Calibri" panose="020F0502020204030204" pitchFamily="34" charset="0"/>
              </a:endParaRPr>
            </a:p>
            <a:p>
              <a:pPr defTabSz="685811"/>
              <a:endParaRPr lang="hu-HU" sz="1600" b="1" dirty="0">
                <a:solidFill>
                  <a:schemeClr val="tx1"/>
                </a:solidFill>
                <a:ea typeface="Cambria Math" panose="02040503050406030204" pitchFamily="18" charset="0"/>
                <a:cs typeface="Calibri" panose="020F0502020204030204" pitchFamily="34" charset="0"/>
              </a:endParaRPr>
            </a:p>
          </p:txBody>
        </p:sp>
        <p:sp>
          <p:nvSpPr>
            <p:cNvPr id="131" name="Szövegdoboz 130">
              <a:extLst>
                <a:ext uri="{FF2B5EF4-FFF2-40B4-BE49-F238E27FC236}">
                  <a16:creationId xmlns:a16="http://schemas.microsoft.com/office/drawing/2014/main" id="{D668325D-F6A4-4F81-827A-799907BB49EB}"/>
                </a:ext>
              </a:extLst>
            </p:cNvPr>
            <p:cNvSpPr txBox="1"/>
            <p:nvPr/>
          </p:nvSpPr>
          <p:spPr>
            <a:xfrm>
              <a:off x="7816834" y="3181814"/>
              <a:ext cx="897040" cy="307777"/>
            </a:xfrm>
            <a:prstGeom prst="rect">
              <a:avLst/>
            </a:prstGeom>
            <a:noFill/>
          </p:spPr>
          <p:txBody>
            <a:bodyPr wrap="none" rtlCol="0">
              <a:spAutoFit/>
            </a:bodyPr>
            <a:lstStyle/>
            <a:p>
              <a:r>
                <a:rPr lang="hu-HU" sz="1400" dirty="0" err="1"/>
                <a:t>e</a:t>
              </a:r>
              <a:r>
                <a:rPr lang="hu-HU" sz="1400" dirty="0" err="1">
                  <a:ea typeface="Cambria Math" panose="02040503050406030204" pitchFamily="18" charset="0"/>
                </a:rPr>
                <a:t>∊trófeák</a:t>
              </a:r>
              <a:endParaRPr lang="hu-HU" sz="1400" dirty="0"/>
            </a:p>
          </p:txBody>
        </p:sp>
        <p:sp>
          <p:nvSpPr>
            <p:cNvPr id="132" name="Szövegdoboz 131">
              <a:extLst>
                <a:ext uri="{FF2B5EF4-FFF2-40B4-BE49-F238E27FC236}">
                  <a16:creationId xmlns:a16="http://schemas.microsoft.com/office/drawing/2014/main" id="{8AE22169-27B7-4A7F-8C4F-9591BE63E884}"/>
                </a:ext>
              </a:extLst>
            </p:cNvPr>
            <p:cNvSpPr txBox="1"/>
            <p:nvPr/>
          </p:nvSpPr>
          <p:spPr>
            <a:xfrm>
              <a:off x="7254761" y="3386148"/>
              <a:ext cx="1709907" cy="307777"/>
            </a:xfrm>
            <a:prstGeom prst="rect">
              <a:avLst/>
            </a:prstGeom>
            <a:noFill/>
          </p:spPr>
          <p:txBody>
            <a:bodyPr wrap="none" rtlCol="0">
              <a:spAutoFit/>
            </a:bodyPr>
            <a:lstStyle/>
            <a:p>
              <a:r>
                <a:rPr lang="hu-HU" sz="1400" dirty="0" err="1">
                  <a:ea typeface="Cambria Math" panose="02040503050406030204" pitchFamily="18" charset="0"/>
                  <a:cs typeface="Calibri" panose="020F0502020204030204" pitchFamily="34" charset="0"/>
                </a:rPr>
                <a:t>e.zsákmány.IsOrrszarvú</a:t>
              </a:r>
              <a:r>
                <a:rPr lang="hu-HU" sz="1400" dirty="0">
                  <a:ea typeface="Cambria Math" panose="02040503050406030204" pitchFamily="18" charset="0"/>
                  <a:cs typeface="Calibri" panose="020F0502020204030204" pitchFamily="34" charset="0"/>
                </a:rPr>
                <a:t>()</a:t>
              </a:r>
              <a:endParaRPr lang="hu-HU" sz="1400" dirty="0"/>
            </a:p>
          </p:txBody>
        </p:sp>
      </p:grpSp>
      <p:cxnSp>
        <p:nvCxnSpPr>
          <p:cNvPr id="121" name="Egyenes összekötő 120">
            <a:extLst>
              <a:ext uri="{FF2B5EF4-FFF2-40B4-BE49-F238E27FC236}">
                <a16:creationId xmlns:a16="http://schemas.microsoft.com/office/drawing/2014/main" id="{ADCD6D66-B5A3-4670-95D6-D84046C8C780}"/>
              </a:ext>
            </a:extLst>
          </p:cNvPr>
          <p:cNvCxnSpPr>
            <a:cxnSpLocks/>
            <a:stCxn id="120" idx="4"/>
          </p:cNvCxnSpPr>
          <p:nvPr/>
        </p:nvCxnSpPr>
        <p:spPr>
          <a:xfrm>
            <a:off x="3115739" y="3093029"/>
            <a:ext cx="0" cy="96083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22" name="Csoportba foglalás 121">
            <a:extLst>
              <a:ext uri="{FF2B5EF4-FFF2-40B4-BE49-F238E27FC236}">
                <a16:creationId xmlns:a16="http://schemas.microsoft.com/office/drawing/2014/main" id="{A9228440-D27E-49D7-A47A-C7FE1C2685C5}"/>
              </a:ext>
            </a:extLst>
          </p:cNvPr>
          <p:cNvGrpSpPr/>
          <p:nvPr/>
        </p:nvGrpSpPr>
        <p:grpSpPr>
          <a:xfrm>
            <a:off x="135544" y="4008136"/>
            <a:ext cx="5305824" cy="603366"/>
            <a:chOff x="6919095" y="3120786"/>
            <a:chExt cx="2956749" cy="603366"/>
          </a:xfrm>
        </p:grpSpPr>
        <p:sp>
          <p:nvSpPr>
            <p:cNvPr id="123" name="Téglalap: szamárfül 122">
              <a:extLst>
                <a:ext uri="{FF2B5EF4-FFF2-40B4-BE49-F238E27FC236}">
                  <a16:creationId xmlns:a16="http://schemas.microsoft.com/office/drawing/2014/main" id="{CAA33D98-97B5-4AA8-B717-79FFDDB23F2B}"/>
                </a:ext>
              </a:extLst>
            </p:cNvPr>
            <p:cNvSpPr/>
            <p:nvPr/>
          </p:nvSpPr>
          <p:spPr>
            <a:xfrm rot="16200000">
              <a:off x="8095787" y="1944094"/>
              <a:ext cx="603366" cy="2956749"/>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pPr defTabSz="685811"/>
              <a:r>
                <a:rPr lang="hu-HU" sz="1600" b="1" dirty="0" err="1">
                  <a:solidFill>
                    <a:schemeClr val="tx1"/>
                  </a:solidFill>
                  <a:ea typeface="Cambria Math" panose="02040503050406030204" pitchFamily="18" charset="0"/>
                  <a:cs typeface="Calibri" panose="020F0502020204030204" pitchFamily="34" charset="0"/>
                </a:rPr>
                <a:t>return</a:t>
              </a:r>
              <a:r>
                <a:rPr lang="hu-HU" sz="1600" b="1" dirty="0">
                  <a:solidFill>
                    <a:schemeClr val="tx1"/>
                  </a:solidFill>
                  <a:ea typeface="Cambria Math" panose="02040503050406030204" pitchFamily="18" charset="0"/>
                  <a:cs typeface="Calibri" panose="020F0502020204030204" pitchFamily="34" charset="0"/>
                </a:rPr>
                <a:t>  </a:t>
              </a:r>
              <a:r>
                <a:rPr lang="hu-HU" sz="1600" b="1" dirty="0">
                  <a:solidFill>
                    <a:schemeClr val="tx1"/>
                  </a:solidFill>
                  <a:latin typeface="Cambria Math" panose="02040503050406030204" pitchFamily="18" charset="0"/>
                  <a:ea typeface="Cambria Math" panose="02040503050406030204" pitchFamily="18" charset="0"/>
                  <a:cs typeface="Calibri" panose="020F0502020204030204" pitchFamily="34" charset="0"/>
                </a:rPr>
                <a:t>SEARCH</a:t>
              </a:r>
              <a:r>
                <a:rPr lang="hu-HU" sz="1600" dirty="0">
                  <a:solidFill>
                    <a:schemeClr val="tx1"/>
                  </a:solidFill>
                  <a:ea typeface="Cambria Math" panose="02040503050406030204" pitchFamily="18" charset="0"/>
                  <a:cs typeface="Arial Unicode MS" pitchFamily="34" charset="-128"/>
                </a:rPr>
                <a:t>                  </a:t>
              </a:r>
              <a:r>
                <a:rPr lang="hu-HU" sz="1600" dirty="0" err="1">
                  <a:solidFill>
                    <a:schemeClr val="tx1"/>
                  </a:solidFill>
                  <a:ea typeface="Cambria Math" panose="02040503050406030204" pitchFamily="18" charset="0"/>
                  <a:cs typeface="Arial Unicode MS" pitchFamily="34" charset="-128"/>
                </a:rPr>
                <a:t>e.zsákmány.IsElefánt</a:t>
              </a:r>
              <a:r>
                <a:rPr lang="hu-HU" sz="1600" dirty="0">
                  <a:solidFill>
                    <a:schemeClr val="tx1"/>
                  </a:solidFill>
                  <a:ea typeface="Cambria Math" panose="02040503050406030204" pitchFamily="18" charset="0"/>
                  <a:cs typeface="Arial Unicode MS" pitchFamily="34" charset="-128"/>
                </a:rPr>
                <a:t>() </a:t>
              </a:r>
              <a:r>
                <a:rPr lang="hu-HU" sz="1600" dirty="0">
                  <a:solidFill>
                    <a:schemeClr val="tx1"/>
                  </a:solidFill>
                  <a:ea typeface="Cambria Math" panose="02040503050406030204" pitchFamily="18" charset="0"/>
                  <a:cs typeface="Calibri" panose="020F0502020204030204" pitchFamily="34" charset="0"/>
                  <a:sym typeface="Symbol" panose="05050102010706020507" pitchFamily="18" charset="2"/>
                </a:rPr>
                <a:t></a:t>
              </a:r>
              <a:r>
                <a:rPr lang="hu-HU" sz="1600" dirty="0">
                  <a:solidFill>
                    <a:schemeClr val="tx1"/>
                  </a:solidFill>
                  <a:ea typeface="Cambria Math" panose="02040503050406030204" pitchFamily="18" charset="0"/>
                  <a:cs typeface="Arial Unicode MS" pitchFamily="34" charset="-128"/>
                </a:rPr>
                <a:t> </a:t>
              </a:r>
            </a:p>
            <a:p>
              <a:pPr defTabSz="685811"/>
              <a:r>
                <a:rPr lang="hu-HU" sz="1600" dirty="0">
                  <a:solidFill>
                    <a:schemeClr val="tx1"/>
                  </a:solidFill>
                  <a:ea typeface="Cambria Math" panose="02040503050406030204" pitchFamily="18" charset="0"/>
                  <a:cs typeface="Arial Unicode MS" pitchFamily="34" charset="-128"/>
                </a:rPr>
                <a:t>                                               </a:t>
              </a:r>
              <a:r>
                <a:rPr lang="hu-HU" sz="1600" dirty="0" err="1">
                  <a:solidFill>
                    <a:schemeClr val="tx1"/>
                  </a:solidFill>
                  <a:ea typeface="Cambria Math" panose="02040503050406030204" pitchFamily="18" charset="0"/>
                  <a:cs typeface="Arial Unicode MS" pitchFamily="34" charset="-128"/>
                </a:rPr>
                <a:t>e.zsákmány.bal</a:t>
              </a:r>
              <a:r>
                <a:rPr lang="hu-HU" sz="1600" dirty="0">
                  <a:solidFill>
                    <a:schemeClr val="tx1"/>
                  </a:solidFill>
                  <a:ea typeface="Cambria Math" panose="02040503050406030204" pitchFamily="18" charset="0"/>
                  <a:cs typeface="Arial Unicode MS" pitchFamily="34" charset="-128"/>
                </a:rPr>
                <a:t> = </a:t>
              </a:r>
              <a:r>
                <a:rPr lang="hu-HU" sz="1600" dirty="0" err="1">
                  <a:solidFill>
                    <a:schemeClr val="tx1"/>
                  </a:solidFill>
                  <a:ea typeface="Cambria Math" panose="02040503050406030204" pitchFamily="18" charset="0"/>
                  <a:cs typeface="Arial Unicode MS" pitchFamily="34" charset="-128"/>
                </a:rPr>
                <a:t>e.zsákmány.jobb</a:t>
              </a:r>
              <a:endParaRPr lang="hu-HU" sz="1600" b="1" dirty="0">
                <a:solidFill>
                  <a:schemeClr val="tx1"/>
                </a:solidFill>
                <a:ea typeface="Cambria Math" panose="02040503050406030204" pitchFamily="18" charset="0"/>
                <a:cs typeface="Calibri" panose="020F0502020204030204" pitchFamily="34" charset="0"/>
              </a:endParaRPr>
            </a:p>
            <a:p>
              <a:pPr defTabSz="685811"/>
              <a:endParaRPr lang="hu-HU" sz="1600" b="1" dirty="0">
                <a:solidFill>
                  <a:schemeClr val="tx1"/>
                </a:solidFill>
                <a:ea typeface="Cambria Math" panose="02040503050406030204" pitchFamily="18" charset="0"/>
                <a:cs typeface="Calibri" panose="020F0502020204030204" pitchFamily="34" charset="0"/>
              </a:endParaRPr>
            </a:p>
          </p:txBody>
        </p:sp>
        <p:sp>
          <p:nvSpPr>
            <p:cNvPr id="124" name="Szövegdoboz 123">
              <a:extLst>
                <a:ext uri="{FF2B5EF4-FFF2-40B4-BE49-F238E27FC236}">
                  <a16:creationId xmlns:a16="http://schemas.microsoft.com/office/drawing/2014/main" id="{103D0049-F751-4D1F-B951-AA184C164A90}"/>
                </a:ext>
              </a:extLst>
            </p:cNvPr>
            <p:cNvSpPr txBox="1"/>
            <p:nvPr/>
          </p:nvSpPr>
          <p:spPr>
            <a:xfrm>
              <a:off x="7651485" y="3282343"/>
              <a:ext cx="534258" cy="307777"/>
            </a:xfrm>
            <a:prstGeom prst="rect">
              <a:avLst/>
            </a:prstGeom>
            <a:noFill/>
          </p:spPr>
          <p:txBody>
            <a:bodyPr wrap="square" rtlCol="0">
              <a:spAutoFit/>
            </a:bodyPr>
            <a:lstStyle/>
            <a:p>
              <a:r>
                <a:rPr lang="hu-HU" sz="1400" dirty="0" err="1"/>
                <a:t>e</a:t>
              </a:r>
              <a:r>
                <a:rPr lang="hu-HU" sz="1400" dirty="0" err="1">
                  <a:ea typeface="Cambria Math" panose="02040503050406030204" pitchFamily="18" charset="0"/>
                </a:rPr>
                <a:t>∊trófeák</a:t>
              </a:r>
              <a:endParaRPr lang="hu-HU" sz="1400" dirty="0"/>
            </a:p>
          </p:txBody>
        </p:sp>
      </p:grpSp>
      <p:sp>
        <p:nvSpPr>
          <p:cNvPr id="65" name="Téglalap: szamárfül 64">
            <a:extLst>
              <a:ext uri="{FF2B5EF4-FFF2-40B4-BE49-F238E27FC236}">
                <a16:creationId xmlns:a16="http://schemas.microsoft.com/office/drawing/2014/main" id="{970F166C-17C8-46F6-8226-CA9ADD85A86E}"/>
              </a:ext>
            </a:extLst>
          </p:cNvPr>
          <p:cNvSpPr/>
          <p:nvPr/>
        </p:nvSpPr>
        <p:spPr>
          <a:xfrm rot="16200000">
            <a:off x="2367909" y="5970158"/>
            <a:ext cx="257393" cy="1130027"/>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a:t>
            </a:r>
            <a:r>
              <a:rPr lang="hu-HU" sz="1600" dirty="0" err="1">
                <a:solidFill>
                  <a:schemeClr val="tx1"/>
                </a:solidFill>
              </a:rPr>
              <a:t>true</a:t>
            </a:r>
            <a:endParaRPr lang="hu-HU" sz="1600" dirty="0">
              <a:solidFill>
                <a:schemeClr val="tx1"/>
              </a:solidFill>
            </a:endParaRPr>
          </a:p>
        </p:txBody>
      </p:sp>
      <p:sp>
        <p:nvSpPr>
          <p:cNvPr id="73" name="Téglalap: szamárfül 72">
            <a:extLst>
              <a:ext uri="{FF2B5EF4-FFF2-40B4-BE49-F238E27FC236}">
                <a16:creationId xmlns:a16="http://schemas.microsoft.com/office/drawing/2014/main" id="{FF904E9C-0052-4FDB-B8AD-DD64C669383C}"/>
              </a:ext>
            </a:extLst>
          </p:cNvPr>
          <p:cNvSpPr/>
          <p:nvPr/>
        </p:nvSpPr>
        <p:spPr>
          <a:xfrm rot="16200000">
            <a:off x="5324561" y="5970221"/>
            <a:ext cx="257393" cy="1130026"/>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a:t>
            </a:r>
            <a:r>
              <a:rPr lang="hu-HU" sz="1600" dirty="0" err="1">
                <a:solidFill>
                  <a:schemeClr val="tx1"/>
                </a:solidFill>
              </a:rPr>
              <a:t>true</a:t>
            </a:r>
            <a:endParaRPr lang="hu-HU" sz="1600" dirty="0">
              <a:solidFill>
                <a:schemeClr val="tx1"/>
              </a:solidFill>
            </a:endParaRPr>
          </a:p>
        </p:txBody>
      </p:sp>
      <p:sp>
        <p:nvSpPr>
          <p:cNvPr id="90" name="Ellipszis 89">
            <a:extLst>
              <a:ext uri="{FF2B5EF4-FFF2-40B4-BE49-F238E27FC236}">
                <a16:creationId xmlns:a16="http://schemas.microsoft.com/office/drawing/2014/main" id="{64F53619-79AE-4E87-AEE7-0F7622593E47}"/>
              </a:ext>
            </a:extLst>
          </p:cNvPr>
          <p:cNvSpPr/>
          <p:nvPr/>
        </p:nvSpPr>
        <p:spPr>
          <a:xfrm>
            <a:off x="2452186" y="5947540"/>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94" name="Egyenes összekötő 93">
            <a:extLst>
              <a:ext uri="{FF2B5EF4-FFF2-40B4-BE49-F238E27FC236}">
                <a16:creationId xmlns:a16="http://schemas.microsoft.com/office/drawing/2014/main" id="{4866ACDE-8876-42F5-BC5A-9B69348BE02B}"/>
              </a:ext>
            </a:extLst>
          </p:cNvPr>
          <p:cNvCxnSpPr>
            <a:cxnSpLocks/>
            <a:stCxn id="98" idx="1"/>
            <a:endCxn id="90" idx="0"/>
          </p:cNvCxnSpPr>
          <p:nvPr/>
        </p:nvCxnSpPr>
        <p:spPr>
          <a:xfrm flipH="1">
            <a:off x="2484820" y="5745852"/>
            <a:ext cx="6965" cy="2016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8" name="Téglalap: szamárfül 97">
            <a:extLst>
              <a:ext uri="{FF2B5EF4-FFF2-40B4-BE49-F238E27FC236}">
                <a16:creationId xmlns:a16="http://schemas.microsoft.com/office/drawing/2014/main" id="{DD39B148-1047-45AD-8AC6-7EB60061EB2C}"/>
              </a:ext>
            </a:extLst>
          </p:cNvPr>
          <p:cNvSpPr/>
          <p:nvPr/>
        </p:nvSpPr>
        <p:spPr>
          <a:xfrm rot="16200000">
            <a:off x="2245390" y="4780365"/>
            <a:ext cx="492789" cy="1438184"/>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dirty="0">
                <a:solidFill>
                  <a:schemeClr val="tx1"/>
                </a:solidFill>
              </a:rPr>
              <a:t>Vad(t)</a:t>
            </a:r>
          </a:p>
          <a:p>
            <a:r>
              <a:rPr lang="hu-HU" sz="1600" dirty="0">
                <a:solidFill>
                  <a:schemeClr val="tx1"/>
                </a:solidFill>
              </a:rPr>
              <a:t>jobb, bal := j, b</a:t>
            </a:r>
          </a:p>
        </p:txBody>
      </p:sp>
      <p:sp>
        <p:nvSpPr>
          <p:cNvPr id="99" name="Ellipszis 98">
            <a:extLst>
              <a:ext uri="{FF2B5EF4-FFF2-40B4-BE49-F238E27FC236}">
                <a16:creationId xmlns:a16="http://schemas.microsoft.com/office/drawing/2014/main" id="{6BCAA3FE-C2C5-42EE-9AFE-C3244E9A4625}"/>
              </a:ext>
            </a:extLst>
          </p:cNvPr>
          <p:cNvSpPr/>
          <p:nvPr/>
        </p:nvSpPr>
        <p:spPr>
          <a:xfrm>
            <a:off x="5509715" y="5669886"/>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00" name="Egyenes összekötő 99">
            <a:extLst>
              <a:ext uri="{FF2B5EF4-FFF2-40B4-BE49-F238E27FC236}">
                <a16:creationId xmlns:a16="http://schemas.microsoft.com/office/drawing/2014/main" id="{C5808555-8BD6-4164-B0B8-84930E16A21D}"/>
              </a:ext>
            </a:extLst>
          </p:cNvPr>
          <p:cNvCxnSpPr>
            <a:cxnSpLocks/>
            <a:stCxn id="101" idx="1"/>
            <a:endCxn id="99" idx="0"/>
          </p:cNvCxnSpPr>
          <p:nvPr/>
        </p:nvCxnSpPr>
        <p:spPr>
          <a:xfrm flipH="1">
            <a:off x="5542349" y="5440285"/>
            <a:ext cx="4050" cy="2296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1" name="Téglalap: szamárfül 100">
            <a:extLst>
              <a:ext uri="{FF2B5EF4-FFF2-40B4-BE49-F238E27FC236}">
                <a16:creationId xmlns:a16="http://schemas.microsoft.com/office/drawing/2014/main" id="{D6386412-1253-41C7-9618-844F6187F5D4}"/>
              </a:ext>
            </a:extLst>
          </p:cNvPr>
          <p:cNvSpPr/>
          <p:nvPr/>
        </p:nvSpPr>
        <p:spPr>
          <a:xfrm rot="16200000">
            <a:off x="5300004" y="4692568"/>
            <a:ext cx="492789" cy="1002644"/>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dirty="0">
                <a:solidFill>
                  <a:schemeClr val="tx1"/>
                </a:solidFill>
              </a:rPr>
              <a:t>Vad(t)</a:t>
            </a:r>
          </a:p>
          <a:p>
            <a:r>
              <a:rPr lang="hu-HU" sz="1600" dirty="0">
                <a:solidFill>
                  <a:schemeClr val="tx1"/>
                </a:solidFill>
              </a:rPr>
              <a:t>szarv:= sz</a:t>
            </a:r>
          </a:p>
        </p:txBody>
      </p:sp>
      <p:sp>
        <p:nvSpPr>
          <p:cNvPr id="102" name="Ellipszis 101">
            <a:extLst>
              <a:ext uri="{FF2B5EF4-FFF2-40B4-BE49-F238E27FC236}">
                <a16:creationId xmlns:a16="http://schemas.microsoft.com/office/drawing/2014/main" id="{CAADF64A-D161-4CAD-B000-F208B092B8D4}"/>
              </a:ext>
            </a:extLst>
          </p:cNvPr>
          <p:cNvSpPr/>
          <p:nvPr/>
        </p:nvSpPr>
        <p:spPr>
          <a:xfrm>
            <a:off x="8402996" y="5677324"/>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03" name="Egyenes összekötő 102">
            <a:extLst>
              <a:ext uri="{FF2B5EF4-FFF2-40B4-BE49-F238E27FC236}">
                <a16:creationId xmlns:a16="http://schemas.microsoft.com/office/drawing/2014/main" id="{4F8CDD16-A443-4A20-9A1C-428A8477DD9F}"/>
              </a:ext>
            </a:extLst>
          </p:cNvPr>
          <p:cNvCxnSpPr>
            <a:cxnSpLocks/>
            <a:stCxn id="104" idx="1"/>
            <a:endCxn id="102" idx="0"/>
          </p:cNvCxnSpPr>
          <p:nvPr/>
        </p:nvCxnSpPr>
        <p:spPr>
          <a:xfrm flipH="1">
            <a:off x="8435630" y="5457451"/>
            <a:ext cx="4050" cy="21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 name="Téglalap: szamárfül 103">
            <a:extLst>
              <a:ext uri="{FF2B5EF4-FFF2-40B4-BE49-F238E27FC236}">
                <a16:creationId xmlns:a16="http://schemas.microsoft.com/office/drawing/2014/main" id="{2B8BA518-2A57-48C9-8692-F8FBEBAADA81}"/>
              </a:ext>
            </a:extLst>
          </p:cNvPr>
          <p:cNvSpPr/>
          <p:nvPr/>
        </p:nvSpPr>
        <p:spPr>
          <a:xfrm rot="16200000">
            <a:off x="8193285" y="4709734"/>
            <a:ext cx="492789" cy="1002644"/>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dirty="0">
                <a:solidFill>
                  <a:schemeClr val="tx1"/>
                </a:solidFill>
              </a:rPr>
              <a:t>Vad(t)</a:t>
            </a:r>
          </a:p>
          <a:p>
            <a:r>
              <a:rPr lang="hu-HU" sz="1600" dirty="0">
                <a:solidFill>
                  <a:schemeClr val="tx1"/>
                </a:solidFill>
              </a:rPr>
              <a:t>hím:= h</a:t>
            </a:r>
          </a:p>
        </p:txBody>
      </p:sp>
      <p:sp>
        <p:nvSpPr>
          <p:cNvPr id="105" name="Szövegdoboz 104">
            <a:extLst>
              <a:ext uri="{FF2B5EF4-FFF2-40B4-BE49-F238E27FC236}">
                <a16:creationId xmlns:a16="http://schemas.microsoft.com/office/drawing/2014/main" id="{A468ABA0-CDDE-4033-8BD3-1947986002AD}"/>
              </a:ext>
            </a:extLst>
          </p:cNvPr>
          <p:cNvSpPr txBox="1"/>
          <p:nvPr/>
        </p:nvSpPr>
        <p:spPr>
          <a:xfrm>
            <a:off x="5779077" y="2229875"/>
            <a:ext cx="588623" cy="338554"/>
          </a:xfrm>
          <a:prstGeom prst="rect">
            <a:avLst/>
          </a:prstGeom>
          <a:noFill/>
        </p:spPr>
        <p:txBody>
          <a:bodyPr wrap="none" rtlCol="0">
            <a:spAutoFit/>
          </a:bodyPr>
          <a:lstStyle/>
          <a:p>
            <a:r>
              <a:rPr lang="hu-HU" sz="1600" dirty="0"/>
              <a:t>0 .. 1</a:t>
            </a:r>
          </a:p>
        </p:txBody>
      </p:sp>
      <p:sp>
        <p:nvSpPr>
          <p:cNvPr id="106" name="Felirat: íves vonal 105">
            <a:extLst>
              <a:ext uri="{FF2B5EF4-FFF2-40B4-BE49-F238E27FC236}">
                <a16:creationId xmlns:a16="http://schemas.microsoft.com/office/drawing/2014/main" id="{B5C29E4A-3CF2-4A9E-A0AC-35E6742D0144}"/>
              </a:ext>
            </a:extLst>
          </p:cNvPr>
          <p:cNvSpPr/>
          <p:nvPr/>
        </p:nvSpPr>
        <p:spPr>
          <a:xfrm>
            <a:off x="5600816" y="376522"/>
            <a:ext cx="2716333" cy="701199"/>
          </a:xfrm>
          <a:prstGeom prst="borderCallout2">
            <a:avLst>
              <a:gd name="adj1" fmla="val 64312"/>
              <a:gd name="adj2" fmla="val -897"/>
              <a:gd name="adj3" fmla="val 64312"/>
              <a:gd name="adj4" fmla="val -12853"/>
              <a:gd name="adj5" fmla="val 91086"/>
              <a:gd name="adj6" fmla="val -30725"/>
            </a:avLst>
          </a:prstGeom>
          <a:solidFill>
            <a:schemeClr val="accent2">
              <a:lumMod val="20000"/>
              <a:lumOff val="80000"/>
            </a:schemeClr>
          </a:solidFill>
          <a:ln>
            <a:solidFill>
              <a:schemeClr val="bg1">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hu-HU" sz="1400" dirty="0">
                <a:solidFill>
                  <a:schemeClr val="tx1"/>
                </a:solidFill>
                <a:ea typeface="Calibri" panose="020F0502020204030204" pitchFamily="34" charset="0"/>
                <a:cs typeface="Times New Roman" panose="02020603050405020304" pitchFamily="18" charset="0"/>
              </a:rPr>
              <a:t>az e.zsákmány vad itt egy oroszlán, amit a kódban majd Oroszlánná kell majd </a:t>
            </a:r>
            <a:r>
              <a:rPr lang="hu-HU" sz="1400" dirty="0" err="1">
                <a:solidFill>
                  <a:schemeClr val="tx1"/>
                </a:solidFill>
                <a:ea typeface="Calibri" panose="020F0502020204030204" pitchFamily="34" charset="0"/>
                <a:cs typeface="Times New Roman" panose="02020603050405020304" pitchFamily="18" charset="0"/>
              </a:rPr>
              <a:t>castolni</a:t>
            </a:r>
            <a:r>
              <a:rPr lang="hu-HU" sz="1400" dirty="0">
                <a:solidFill>
                  <a:schemeClr val="tx1"/>
                </a:solidFill>
                <a:ea typeface="Calibri" panose="020F0502020204030204" pitchFamily="34" charset="0"/>
                <a:cs typeface="Times New Roman" panose="02020603050405020304" pitchFamily="18" charset="0"/>
              </a:rPr>
              <a:t> (lusta kiértékelés)</a:t>
            </a:r>
          </a:p>
        </p:txBody>
      </p:sp>
      <p:cxnSp>
        <p:nvCxnSpPr>
          <p:cNvPr id="181" name="Egyenes összekötő 180">
            <a:extLst>
              <a:ext uri="{FF2B5EF4-FFF2-40B4-BE49-F238E27FC236}">
                <a16:creationId xmlns:a16="http://schemas.microsoft.com/office/drawing/2014/main" id="{0F538760-D501-497B-B055-31AC60729FF2}"/>
              </a:ext>
            </a:extLst>
          </p:cNvPr>
          <p:cNvCxnSpPr>
            <a:cxnSpLocks/>
            <a:stCxn id="182" idx="3"/>
            <a:endCxn id="69" idx="1"/>
          </p:cNvCxnSpPr>
          <p:nvPr/>
        </p:nvCxnSpPr>
        <p:spPr>
          <a:xfrm flipV="1">
            <a:off x="3939178" y="1747012"/>
            <a:ext cx="1626283" cy="357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2" name="Rombusz 181">
            <a:extLst>
              <a:ext uri="{FF2B5EF4-FFF2-40B4-BE49-F238E27FC236}">
                <a16:creationId xmlns:a16="http://schemas.microsoft.com/office/drawing/2014/main" id="{928D8E8A-1F83-419F-A5DE-FF21C807196E}"/>
              </a:ext>
            </a:extLst>
          </p:cNvPr>
          <p:cNvSpPr/>
          <p:nvPr/>
        </p:nvSpPr>
        <p:spPr>
          <a:xfrm>
            <a:off x="3711019" y="1688114"/>
            <a:ext cx="228159" cy="124936"/>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81" name="Téglalap 80">
            <a:extLst>
              <a:ext uri="{FF2B5EF4-FFF2-40B4-BE49-F238E27FC236}">
                <a16:creationId xmlns:a16="http://schemas.microsoft.com/office/drawing/2014/main" id="{73A2D2B5-BF3E-48A6-9A59-D69BEDB06416}"/>
              </a:ext>
            </a:extLst>
          </p:cNvPr>
          <p:cNvSpPr/>
          <p:nvPr/>
        </p:nvSpPr>
        <p:spPr>
          <a:xfrm>
            <a:off x="5119113" y="2734274"/>
            <a:ext cx="2558206" cy="1603209"/>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i="1" dirty="0">
                <a:solidFill>
                  <a:schemeClr val="tx1"/>
                </a:solidFill>
              </a:rPr>
              <a:t>Vad</a:t>
            </a:r>
          </a:p>
        </p:txBody>
      </p:sp>
      <p:sp>
        <p:nvSpPr>
          <p:cNvPr id="83" name="Téglalap 82">
            <a:extLst>
              <a:ext uri="{FF2B5EF4-FFF2-40B4-BE49-F238E27FC236}">
                <a16:creationId xmlns:a16="http://schemas.microsoft.com/office/drawing/2014/main" id="{6C5C9141-89C4-4741-BFE8-88F61B881864}"/>
              </a:ext>
            </a:extLst>
          </p:cNvPr>
          <p:cNvSpPr/>
          <p:nvPr/>
        </p:nvSpPr>
        <p:spPr>
          <a:xfrm>
            <a:off x="5119113" y="3018359"/>
            <a:ext cx="2558206" cy="3010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59" name="Szövegdoboz 158">
            <a:extLst>
              <a:ext uri="{FF2B5EF4-FFF2-40B4-BE49-F238E27FC236}">
                <a16:creationId xmlns:a16="http://schemas.microsoft.com/office/drawing/2014/main" id="{4A73577F-A70D-4D0E-B44C-D8CAF07232E8}"/>
              </a:ext>
            </a:extLst>
          </p:cNvPr>
          <p:cNvSpPr txBox="1"/>
          <p:nvPr/>
        </p:nvSpPr>
        <p:spPr>
          <a:xfrm>
            <a:off x="5069840" y="3500898"/>
            <a:ext cx="2622449" cy="830997"/>
          </a:xfrm>
          <a:prstGeom prst="rect">
            <a:avLst/>
          </a:prstGeom>
          <a:noFill/>
        </p:spPr>
        <p:txBody>
          <a:bodyPr wrap="none" rtlCol="0">
            <a:spAutoFit/>
          </a:bodyPr>
          <a:lstStyle/>
          <a:p>
            <a:r>
              <a:rPr lang="hu-HU" sz="1600" dirty="0"/>
              <a:t>+ </a:t>
            </a:r>
            <a:r>
              <a:rPr lang="hu-HU" sz="1600" dirty="0" err="1"/>
              <a:t>IsElefánt</a:t>
            </a:r>
            <a:r>
              <a:rPr lang="hu-HU" sz="1600" dirty="0"/>
              <a:t>():</a:t>
            </a:r>
            <a:r>
              <a:rPr lang="hu-HU" sz="1600" dirty="0" err="1"/>
              <a:t>bool</a:t>
            </a:r>
            <a:r>
              <a:rPr lang="hu-HU" sz="1600" dirty="0"/>
              <a:t> {</a:t>
            </a:r>
            <a:r>
              <a:rPr lang="hu-HU" sz="1600" dirty="0" err="1"/>
              <a:t>virtual</a:t>
            </a:r>
            <a:r>
              <a:rPr lang="hu-HU" sz="1600" dirty="0"/>
              <a:t>}</a:t>
            </a:r>
          </a:p>
          <a:p>
            <a:r>
              <a:rPr lang="hu-HU" sz="1600" dirty="0"/>
              <a:t>+ </a:t>
            </a:r>
            <a:r>
              <a:rPr lang="hu-HU" sz="1600" dirty="0" err="1"/>
              <a:t>IsOrrszarvú</a:t>
            </a:r>
            <a:r>
              <a:rPr lang="hu-HU" sz="1600" dirty="0"/>
              <a:t>():</a:t>
            </a:r>
            <a:r>
              <a:rPr lang="hu-HU" sz="1600" dirty="0" err="1"/>
              <a:t>bool</a:t>
            </a:r>
            <a:r>
              <a:rPr lang="hu-HU" sz="1600" dirty="0"/>
              <a:t> {</a:t>
            </a:r>
            <a:r>
              <a:rPr lang="hu-HU" sz="1600" dirty="0" err="1"/>
              <a:t>virtual</a:t>
            </a:r>
            <a:r>
              <a:rPr lang="hu-HU" sz="1600" dirty="0"/>
              <a:t>}</a:t>
            </a:r>
          </a:p>
          <a:p>
            <a:r>
              <a:rPr lang="hu-HU" sz="1600" dirty="0"/>
              <a:t>+ </a:t>
            </a:r>
            <a:r>
              <a:rPr lang="hu-HU" sz="1600" dirty="0" err="1"/>
              <a:t>IsOroszlán</a:t>
            </a:r>
            <a:r>
              <a:rPr lang="hu-HU" sz="1600" dirty="0"/>
              <a:t>() : </a:t>
            </a:r>
            <a:r>
              <a:rPr lang="hu-HU" sz="1600" dirty="0" err="1"/>
              <a:t>bool</a:t>
            </a:r>
            <a:r>
              <a:rPr lang="hu-HU" sz="1600" dirty="0"/>
              <a:t> {</a:t>
            </a:r>
            <a:r>
              <a:rPr lang="hu-HU" sz="1600" dirty="0" err="1"/>
              <a:t>virtual</a:t>
            </a:r>
            <a:r>
              <a:rPr lang="hu-HU" sz="1600" dirty="0"/>
              <a:t>}</a:t>
            </a:r>
          </a:p>
        </p:txBody>
      </p:sp>
      <p:sp>
        <p:nvSpPr>
          <p:cNvPr id="160" name="Szövegdoboz 159">
            <a:extLst>
              <a:ext uri="{FF2B5EF4-FFF2-40B4-BE49-F238E27FC236}">
                <a16:creationId xmlns:a16="http://schemas.microsoft.com/office/drawing/2014/main" id="{75DBCD07-2658-45FA-BA35-3CFA3832A17F}"/>
              </a:ext>
            </a:extLst>
          </p:cNvPr>
          <p:cNvSpPr txBox="1"/>
          <p:nvPr/>
        </p:nvSpPr>
        <p:spPr>
          <a:xfrm>
            <a:off x="5082429" y="3011498"/>
            <a:ext cx="1335750" cy="338554"/>
          </a:xfrm>
          <a:prstGeom prst="rect">
            <a:avLst/>
          </a:prstGeom>
          <a:noFill/>
        </p:spPr>
        <p:txBody>
          <a:bodyPr wrap="none" rtlCol="0">
            <a:spAutoFit/>
          </a:bodyPr>
          <a:lstStyle/>
          <a:p>
            <a:r>
              <a:rPr lang="hu-HU" sz="1600" dirty="0"/>
              <a:t>+ tömeg : </a:t>
            </a:r>
            <a:r>
              <a:rPr lang="hu-HU" sz="1600" dirty="0" err="1"/>
              <a:t>real</a:t>
            </a:r>
            <a:endParaRPr lang="hu-HU" sz="1600" dirty="0"/>
          </a:p>
        </p:txBody>
      </p:sp>
      <p:sp>
        <p:nvSpPr>
          <p:cNvPr id="146" name="Ellipszis 145">
            <a:extLst>
              <a:ext uri="{FF2B5EF4-FFF2-40B4-BE49-F238E27FC236}">
                <a16:creationId xmlns:a16="http://schemas.microsoft.com/office/drawing/2014/main" id="{D802E546-3312-4C7A-9B51-A443F4210091}"/>
              </a:ext>
            </a:extLst>
          </p:cNvPr>
          <p:cNvSpPr/>
          <p:nvPr/>
        </p:nvSpPr>
        <p:spPr>
          <a:xfrm>
            <a:off x="7503032" y="4162531"/>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47" name="Egyenes összekötő 146">
            <a:extLst>
              <a:ext uri="{FF2B5EF4-FFF2-40B4-BE49-F238E27FC236}">
                <a16:creationId xmlns:a16="http://schemas.microsoft.com/office/drawing/2014/main" id="{7B7BB0BC-04A7-4905-8D37-512EDE760F2D}"/>
              </a:ext>
            </a:extLst>
          </p:cNvPr>
          <p:cNvCxnSpPr>
            <a:cxnSpLocks/>
            <a:stCxn id="146" idx="6"/>
            <a:endCxn id="67" idx="0"/>
          </p:cNvCxnSpPr>
          <p:nvPr/>
        </p:nvCxnSpPr>
        <p:spPr>
          <a:xfrm flipV="1">
            <a:off x="7568299" y="4189637"/>
            <a:ext cx="283255" cy="401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0" name="Ellipszis 149">
            <a:extLst>
              <a:ext uri="{FF2B5EF4-FFF2-40B4-BE49-F238E27FC236}">
                <a16:creationId xmlns:a16="http://schemas.microsoft.com/office/drawing/2014/main" id="{17788D39-8543-4598-9D07-6C140004386C}"/>
              </a:ext>
            </a:extLst>
          </p:cNvPr>
          <p:cNvSpPr/>
          <p:nvPr/>
        </p:nvSpPr>
        <p:spPr>
          <a:xfrm>
            <a:off x="7494067" y="3588213"/>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51" name="Egyenes összekötő 150">
            <a:extLst>
              <a:ext uri="{FF2B5EF4-FFF2-40B4-BE49-F238E27FC236}">
                <a16:creationId xmlns:a16="http://schemas.microsoft.com/office/drawing/2014/main" id="{3E440437-EE37-4201-878D-B59B70220C96}"/>
              </a:ext>
            </a:extLst>
          </p:cNvPr>
          <p:cNvCxnSpPr>
            <a:cxnSpLocks/>
            <a:stCxn id="150" idx="6"/>
            <a:endCxn id="64" idx="0"/>
          </p:cNvCxnSpPr>
          <p:nvPr/>
        </p:nvCxnSpPr>
        <p:spPr>
          <a:xfrm>
            <a:off x="7559334" y="3619337"/>
            <a:ext cx="292220" cy="10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4" name="Ellipszis 153">
            <a:extLst>
              <a:ext uri="{FF2B5EF4-FFF2-40B4-BE49-F238E27FC236}">
                <a16:creationId xmlns:a16="http://schemas.microsoft.com/office/drawing/2014/main" id="{0B20D2C2-444A-4E02-B573-BDC4349E0461}"/>
              </a:ext>
            </a:extLst>
          </p:cNvPr>
          <p:cNvSpPr/>
          <p:nvPr/>
        </p:nvSpPr>
        <p:spPr>
          <a:xfrm>
            <a:off x="7494067" y="3879985"/>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55" name="Egyenes összekötő 154">
            <a:extLst>
              <a:ext uri="{FF2B5EF4-FFF2-40B4-BE49-F238E27FC236}">
                <a16:creationId xmlns:a16="http://schemas.microsoft.com/office/drawing/2014/main" id="{CD5B76F6-E6A3-41A2-81DC-64C8533B3B64}"/>
              </a:ext>
            </a:extLst>
          </p:cNvPr>
          <p:cNvCxnSpPr>
            <a:cxnSpLocks/>
            <a:stCxn id="154" idx="6"/>
            <a:endCxn id="66" idx="0"/>
          </p:cNvCxnSpPr>
          <p:nvPr/>
        </p:nvCxnSpPr>
        <p:spPr>
          <a:xfrm flipV="1">
            <a:off x="7559334" y="3906509"/>
            <a:ext cx="292219" cy="46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4" name="Téglalap: szamárfül 63">
            <a:extLst>
              <a:ext uri="{FF2B5EF4-FFF2-40B4-BE49-F238E27FC236}">
                <a16:creationId xmlns:a16="http://schemas.microsoft.com/office/drawing/2014/main" id="{B7822565-5164-459A-A034-84E40D76FA87}"/>
              </a:ext>
            </a:extLst>
          </p:cNvPr>
          <p:cNvSpPr/>
          <p:nvPr/>
        </p:nvSpPr>
        <p:spPr>
          <a:xfrm rot="16200000">
            <a:off x="8274836" y="3068442"/>
            <a:ext cx="257394" cy="1103959"/>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a:t>
            </a:r>
            <a:r>
              <a:rPr lang="hu-HU" sz="1600" dirty="0" err="1">
                <a:solidFill>
                  <a:schemeClr val="tx1"/>
                </a:solidFill>
              </a:rPr>
              <a:t>false</a:t>
            </a:r>
            <a:endParaRPr lang="hu-HU" sz="1600" dirty="0">
              <a:solidFill>
                <a:schemeClr val="tx1"/>
              </a:solidFill>
            </a:endParaRPr>
          </a:p>
        </p:txBody>
      </p:sp>
      <p:sp>
        <p:nvSpPr>
          <p:cNvPr id="66" name="Téglalap: szamárfül 65">
            <a:extLst>
              <a:ext uri="{FF2B5EF4-FFF2-40B4-BE49-F238E27FC236}">
                <a16:creationId xmlns:a16="http://schemas.microsoft.com/office/drawing/2014/main" id="{D2D3AA51-B969-452F-9DB9-2F97E305ABAD}"/>
              </a:ext>
            </a:extLst>
          </p:cNvPr>
          <p:cNvSpPr/>
          <p:nvPr/>
        </p:nvSpPr>
        <p:spPr>
          <a:xfrm rot="16200000">
            <a:off x="8274836" y="3354529"/>
            <a:ext cx="257392" cy="1103959"/>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a:t>
            </a:r>
            <a:r>
              <a:rPr lang="hu-HU" sz="1600" dirty="0" err="1">
                <a:solidFill>
                  <a:schemeClr val="tx1"/>
                </a:solidFill>
              </a:rPr>
              <a:t>false</a:t>
            </a:r>
            <a:endParaRPr lang="hu-HU" sz="1600" dirty="0">
              <a:solidFill>
                <a:schemeClr val="tx1"/>
              </a:solidFill>
            </a:endParaRPr>
          </a:p>
        </p:txBody>
      </p:sp>
      <p:sp>
        <p:nvSpPr>
          <p:cNvPr id="67" name="Téglalap: szamárfül 66">
            <a:extLst>
              <a:ext uri="{FF2B5EF4-FFF2-40B4-BE49-F238E27FC236}">
                <a16:creationId xmlns:a16="http://schemas.microsoft.com/office/drawing/2014/main" id="{A3B2A38A-39DE-4582-A319-89D43424F405}"/>
              </a:ext>
            </a:extLst>
          </p:cNvPr>
          <p:cNvSpPr/>
          <p:nvPr/>
        </p:nvSpPr>
        <p:spPr>
          <a:xfrm rot="16200000">
            <a:off x="8274837" y="3637657"/>
            <a:ext cx="257392" cy="1103959"/>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a:t>
            </a:r>
            <a:r>
              <a:rPr lang="hu-HU" sz="1600" dirty="0" err="1">
                <a:solidFill>
                  <a:schemeClr val="tx1"/>
                </a:solidFill>
              </a:rPr>
              <a:t>false</a:t>
            </a:r>
            <a:endParaRPr lang="hu-HU" sz="1600" dirty="0">
              <a:solidFill>
                <a:schemeClr val="tx1"/>
              </a:solidFill>
            </a:endParaRPr>
          </a:p>
        </p:txBody>
      </p:sp>
      <p:sp>
        <p:nvSpPr>
          <p:cNvPr id="77" name="Szövegdoboz 76">
            <a:extLst>
              <a:ext uri="{FF2B5EF4-FFF2-40B4-BE49-F238E27FC236}">
                <a16:creationId xmlns:a16="http://schemas.microsoft.com/office/drawing/2014/main" id="{B32109AE-07F3-4EB7-84A2-DC341479DC65}"/>
              </a:ext>
            </a:extLst>
          </p:cNvPr>
          <p:cNvSpPr txBox="1"/>
          <p:nvPr/>
        </p:nvSpPr>
        <p:spPr>
          <a:xfrm>
            <a:off x="5077535" y="3267888"/>
            <a:ext cx="1209305" cy="338554"/>
          </a:xfrm>
          <a:prstGeom prst="rect">
            <a:avLst/>
          </a:prstGeom>
          <a:noFill/>
        </p:spPr>
        <p:txBody>
          <a:bodyPr wrap="none" rtlCol="0">
            <a:spAutoFit/>
          </a:bodyPr>
          <a:lstStyle/>
          <a:p>
            <a:r>
              <a:rPr lang="hu-HU" sz="1600" dirty="0"/>
              <a:t>+ Vad(</a:t>
            </a:r>
            <a:r>
              <a:rPr lang="hu-HU" sz="1600" dirty="0" err="1"/>
              <a:t>t:real</a:t>
            </a:r>
            <a:r>
              <a:rPr lang="hu-HU" sz="1600" dirty="0"/>
              <a:t>)</a:t>
            </a:r>
          </a:p>
        </p:txBody>
      </p:sp>
      <p:sp>
        <p:nvSpPr>
          <p:cNvPr id="78" name="Ellipszis 77">
            <a:extLst>
              <a:ext uri="{FF2B5EF4-FFF2-40B4-BE49-F238E27FC236}">
                <a16:creationId xmlns:a16="http://schemas.microsoft.com/office/drawing/2014/main" id="{9B27126D-4C8D-4D71-B241-E5739F76ED33}"/>
              </a:ext>
            </a:extLst>
          </p:cNvPr>
          <p:cNvSpPr/>
          <p:nvPr/>
        </p:nvSpPr>
        <p:spPr>
          <a:xfrm>
            <a:off x="6438275" y="3380744"/>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79" name="Egyenes összekötő 78">
            <a:extLst>
              <a:ext uri="{FF2B5EF4-FFF2-40B4-BE49-F238E27FC236}">
                <a16:creationId xmlns:a16="http://schemas.microsoft.com/office/drawing/2014/main" id="{79A8FCD3-9699-4F35-9217-2F5934726D02}"/>
              </a:ext>
            </a:extLst>
          </p:cNvPr>
          <p:cNvCxnSpPr>
            <a:cxnSpLocks/>
            <a:stCxn id="78" idx="6"/>
            <a:endCxn id="89" idx="0"/>
          </p:cNvCxnSpPr>
          <p:nvPr/>
        </p:nvCxnSpPr>
        <p:spPr>
          <a:xfrm flipV="1">
            <a:off x="6503542" y="3411867"/>
            <a:ext cx="179211"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9" name="Téglalap: szamárfül 88">
            <a:extLst>
              <a:ext uri="{FF2B5EF4-FFF2-40B4-BE49-F238E27FC236}">
                <a16:creationId xmlns:a16="http://schemas.microsoft.com/office/drawing/2014/main" id="{DD7D36CB-A2C7-4D01-BE6A-C2A5FB3703E6}"/>
              </a:ext>
            </a:extLst>
          </p:cNvPr>
          <p:cNvSpPr/>
          <p:nvPr/>
        </p:nvSpPr>
        <p:spPr>
          <a:xfrm rot="16200000">
            <a:off x="7106035" y="2859887"/>
            <a:ext cx="257394" cy="1103959"/>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dirty="0">
                <a:solidFill>
                  <a:schemeClr val="tx1"/>
                </a:solidFill>
              </a:rPr>
              <a:t>tömeg := t</a:t>
            </a:r>
          </a:p>
        </p:txBody>
      </p:sp>
    </p:spTree>
    <p:extLst>
      <p:ext uri="{BB962C8B-B14F-4D97-AF65-F5344CB8AC3E}">
        <p14:creationId xmlns:p14="http://schemas.microsoft.com/office/powerpoint/2010/main" val="123472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blinds(horizontal)">
                                      <p:cBhvr>
                                        <p:cTn id="7" dur="500"/>
                                        <p:tgtEl>
                                          <p:spTgt spid="16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blinds(horizontal)">
                                      <p:cBhvr>
                                        <p:cTn id="11" dur="500"/>
                                        <p:tgtEl>
                                          <p:spTgt spid="77"/>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blinds(horizontal)">
                                      <p:cBhvr>
                                        <p:cTn id="15" dur="500"/>
                                        <p:tgtEl>
                                          <p:spTgt spid="7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wipe(left)">
                                      <p:cBhvr>
                                        <p:cTn id="19" dur="500"/>
                                        <p:tgtEl>
                                          <p:spTgt spid="79"/>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blinds(horizontal)">
                                      <p:cBhvr>
                                        <p:cTn id="23" dur="500"/>
                                        <p:tgtEl>
                                          <p:spTgt spid="8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blinds(horizontal)">
                                      <p:cBhvr>
                                        <p:cTn id="28" dur="500"/>
                                        <p:tgtEl>
                                          <p:spTgt spid="87"/>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112"/>
                                        </p:tgtEl>
                                        <p:attrNameLst>
                                          <p:attrName>style.visibility</p:attrName>
                                        </p:attrNameLst>
                                      </p:cBhvr>
                                      <p:to>
                                        <p:strVal val="visible"/>
                                      </p:to>
                                    </p:set>
                                    <p:animEffect transition="in" filter="wipe(up)">
                                      <p:cBhvr>
                                        <p:cTn id="32" dur="500"/>
                                        <p:tgtEl>
                                          <p:spTgt spid="112"/>
                                        </p:tgtEl>
                                      </p:cBhvr>
                                    </p:animEffect>
                                  </p:childTnLst>
                                </p:cTn>
                              </p:par>
                              <p:par>
                                <p:cTn id="33" presetID="22" presetClass="entr" presetSubtype="1" fill="hold" nodeType="withEffect">
                                  <p:stCondLst>
                                    <p:cond delay="0"/>
                                  </p:stCondLst>
                                  <p:childTnLst>
                                    <p:set>
                                      <p:cBhvr>
                                        <p:cTn id="34" dur="1" fill="hold">
                                          <p:stCondLst>
                                            <p:cond delay="0"/>
                                          </p:stCondLst>
                                        </p:cTn>
                                        <p:tgtEl>
                                          <p:spTgt spid="88"/>
                                        </p:tgtEl>
                                        <p:attrNameLst>
                                          <p:attrName>style.visibility</p:attrName>
                                        </p:attrNameLst>
                                      </p:cBhvr>
                                      <p:to>
                                        <p:strVal val="visible"/>
                                      </p:to>
                                    </p:set>
                                    <p:animEffect transition="in" filter="wipe(up)">
                                      <p:cBhvr>
                                        <p:cTn id="35" dur="500"/>
                                        <p:tgtEl>
                                          <p:spTgt spid="88"/>
                                        </p:tgtEl>
                                      </p:cBhvr>
                                    </p:animEffect>
                                  </p:childTnLst>
                                </p:cTn>
                              </p:par>
                              <p:par>
                                <p:cTn id="36" presetID="22" presetClass="entr" presetSubtype="1" fill="hold" nodeType="withEffect">
                                  <p:stCondLst>
                                    <p:cond delay="0"/>
                                  </p:stCondLst>
                                  <p:childTnLst>
                                    <p:set>
                                      <p:cBhvr>
                                        <p:cTn id="37" dur="1" fill="hold">
                                          <p:stCondLst>
                                            <p:cond delay="0"/>
                                          </p:stCondLst>
                                        </p:cTn>
                                        <p:tgtEl>
                                          <p:spTgt spid="91"/>
                                        </p:tgtEl>
                                        <p:attrNameLst>
                                          <p:attrName>style.visibility</p:attrName>
                                        </p:attrNameLst>
                                      </p:cBhvr>
                                      <p:to>
                                        <p:strVal val="visible"/>
                                      </p:to>
                                    </p:set>
                                    <p:animEffect transition="in" filter="wipe(up)">
                                      <p:cBhvr>
                                        <p:cTn id="38" dur="500"/>
                                        <p:tgtEl>
                                          <p:spTgt spid="91"/>
                                        </p:tgtEl>
                                      </p:cBhvr>
                                    </p:animEffect>
                                  </p:childTnLst>
                                </p:cTn>
                              </p:par>
                            </p:childTnLst>
                          </p:cTn>
                        </p:par>
                        <p:par>
                          <p:cTn id="39" fill="hold">
                            <p:stCondLst>
                              <p:cond delay="1000"/>
                            </p:stCondLst>
                            <p:childTnLst>
                              <p:par>
                                <p:cTn id="40" presetID="3" presetClass="entr" presetSubtype="10" fill="hold" grpId="0" nodeType="after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blinds(horizontal)">
                                      <p:cBhvr>
                                        <p:cTn id="42" dur="500"/>
                                        <p:tgtEl>
                                          <p:spTgt spid="9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95"/>
                                        </p:tgtEl>
                                        <p:attrNameLst>
                                          <p:attrName>style.visibility</p:attrName>
                                        </p:attrNameLst>
                                      </p:cBhvr>
                                      <p:to>
                                        <p:strVal val="visible"/>
                                      </p:to>
                                    </p:set>
                                    <p:animEffect transition="in" filter="blinds(horizontal)">
                                      <p:cBhvr>
                                        <p:cTn id="45" dur="500"/>
                                        <p:tgtEl>
                                          <p:spTgt spid="9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blinds(horizontal)">
                                      <p:cBhvr>
                                        <p:cTn id="48" dur="500"/>
                                        <p:tgtEl>
                                          <p:spTgt spid="97"/>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blinds(horizontal)">
                                      <p:cBhvr>
                                        <p:cTn id="51" dur="500"/>
                                        <p:tgtEl>
                                          <p:spTgt spid="109"/>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10"/>
                                        </p:tgtEl>
                                        <p:attrNameLst>
                                          <p:attrName>style.visibility</p:attrName>
                                        </p:attrNameLst>
                                      </p:cBhvr>
                                      <p:to>
                                        <p:strVal val="visible"/>
                                      </p:to>
                                    </p:set>
                                    <p:animEffect transition="in" filter="blinds(horizontal)">
                                      <p:cBhvr>
                                        <p:cTn id="54" dur="500"/>
                                        <p:tgtEl>
                                          <p:spTgt spid="110"/>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11"/>
                                        </p:tgtEl>
                                        <p:attrNameLst>
                                          <p:attrName>style.visibility</p:attrName>
                                        </p:attrNameLst>
                                      </p:cBhvr>
                                      <p:to>
                                        <p:strVal val="visible"/>
                                      </p:to>
                                    </p:set>
                                    <p:animEffect transition="in" filter="blinds(horizontal)">
                                      <p:cBhvr>
                                        <p:cTn id="57" dur="500"/>
                                        <p:tgtEl>
                                          <p:spTgt spid="111"/>
                                        </p:tgtEl>
                                      </p:cBhvr>
                                    </p:animEffect>
                                  </p:childTnLst>
                                </p:cTn>
                              </p:par>
                            </p:childTnLst>
                          </p:cTn>
                        </p:par>
                        <p:par>
                          <p:cTn id="58" fill="hold">
                            <p:stCondLst>
                              <p:cond delay="1500"/>
                            </p:stCondLst>
                            <p:childTnLst>
                              <p:par>
                                <p:cTn id="59" presetID="3" presetClass="entr" presetSubtype="10" fill="hold" grpId="0" nodeType="afterEffect">
                                  <p:stCondLst>
                                    <p:cond delay="0"/>
                                  </p:stCondLst>
                                  <p:childTnLst>
                                    <p:set>
                                      <p:cBhvr>
                                        <p:cTn id="60" dur="1" fill="hold">
                                          <p:stCondLst>
                                            <p:cond delay="0"/>
                                          </p:stCondLst>
                                        </p:cTn>
                                        <p:tgtEl>
                                          <p:spTgt spid="90"/>
                                        </p:tgtEl>
                                        <p:attrNameLst>
                                          <p:attrName>style.visibility</p:attrName>
                                        </p:attrNameLst>
                                      </p:cBhvr>
                                      <p:to>
                                        <p:strVal val="visible"/>
                                      </p:to>
                                    </p:set>
                                    <p:animEffect transition="in" filter="blinds(horizontal)">
                                      <p:cBhvr>
                                        <p:cTn id="61" dur="500"/>
                                        <p:tgtEl>
                                          <p:spTgt spid="90"/>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99"/>
                                        </p:tgtEl>
                                        <p:attrNameLst>
                                          <p:attrName>style.visibility</p:attrName>
                                        </p:attrNameLst>
                                      </p:cBhvr>
                                      <p:to>
                                        <p:strVal val="visible"/>
                                      </p:to>
                                    </p:set>
                                    <p:animEffect transition="in" filter="blinds(horizontal)">
                                      <p:cBhvr>
                                        <p:cTn id="64" dur="500"/>
                                        <p:tgtEl>
                                          <p:spTgt spid="99"/>
                                        </p:tgtEl>
                                      </p:cBhvr>
                                    </p:animEffect>
                                  </p:childTnLst>
                                </p:cTn>
                              </p:par>
                            </p:childTnLst>
                          </p:cTn>
                        </p:par>
                        <p:par>
                          <p:cTn id="65" fill="hold">
                            <p:stCondLst>
                              <p:cond delay="2000"/>
                            </p:stCondLst>
                            <p:childTnLst>
                              <p:par>
                                <p:cTn id="66" presetID="3" presetClass="entr" presetSubtype="10" fill="hold" grpId="0" nodeType="afterEffect">
                                  <p:stCondLst>
                                    <p:cond delay="0"/>
                                  </p:stCondLst>
                                  <p:childTnLst>
                                    <p:set>
                                      <p:cBhvr>
                                        <p:cTn id="67" dur="1" fill="hold">
                                          <p:stCondLst>
                                            <p:cond delay="0"/>
                                          </p:stCondLst>
                                        </p:cTn>
                                        <p:tgtEl>
                                          <p:spTgt spid="102"/>
                                        </p:tgtEl>
                                        <p:attrNameLst>
                                          <p:attrName>style.visibility</p:attrName>
                                        </p:attrNameLst>
                                      </p:cBhvr>
                                      <p:to>
                                        <p:strVal val="visible"/>
                                      </p:to>
                                    </p:set>
                                    <p:animEffect transition="in" filter="blinds(horizontal)">
                                      <p:cBhvr>
                                        <p:cTn id="68" dur="500"/>
                                        <p:tgtEl>
                                          <p:spTgt spid="102"/>
                                        </p:tgtEl>
                                      </p:cBhvr>
                                    </p:animEffect>
                                  </p:childTnLst>
                                </p:cTn>
                              </p:par>
                            </p:childTnLst>
                          </p:cTn>
                        </p:par>
                        <p:par>
                          <p:cTn id="69" fill="hold">
                            <p:stCondLst>
                              <p:cond delay="2500"/>
                            </p:stCondLst>
                            <p:childTnLst>
                              <p:par>
                                <p:cTn id="70" presetID="22" presetClass="entr" presetSubtype="4" fill="hold" nodeType="afterEffect">
                                  <p:stCondLst>
                                    <p:cond delay="0"/>
                                  </p:stCondLst>
                                  <p:childTnLst>
                                    <p:set>
                                      <p:cBhvr>
                                        <p:cTn id="71" dur="1" fill="hold">
                                          <p:stCondLst>
                                            <p:cond delay="0"/>
                                          </p:stCondLst>
                                        </p:cTn>
                                        <p:tgtEl>
                                          <p:spTgt spid="94"/>
                                        </p:tgtEl>
                                        <p:attrNameLst>
                                          <p:attrName>style.visibility</p:attrName>
                                        </p:attrNameLst>
                                      </p:cBhvr>
                                      <p:to>
                                        <p:strVal val="visible"/>
                                      </p:to>
                                    </p:set>
                                    <p:animEffect transition="in" filter="wipe(down)">
                                      <p:cBhvr>
                                        <p:cTn id="72" dur="500"/>
                                        <p:tgtEl>
                                          <p:spTgt spid="94"/>
                                        </p:tgtEl>
                                      </p:cBhvr>
                                    </p:animEffect>
                                  </p:childTnLst>
                                </p:cTn>
                              </p:par>
                              <p:par>
                                <p:cTn id="73" presetID="22" presetClass="entr" presetSubtype="4" fill="hold" nodeType="withEffect">
                                  <p:stCondLst>
                                    <p:cond delay="0"/>
                                  </p:stCondLst>
                                  <p:childTnLst>
                                    <p:set>
                                      <p:cBhvr>
                                        <p:cTn id="74" dur="1" fill="hold">
                                          <p:stCondLst>
                                            <p:cond delay="0"/>
                                          </p:stCondLst>
                                        </p:cTn>
                                        <p:tgtEl>
                                          <p:spTgt spid="103"/>
                                        </p:tgtEl>
                                        <p:attrNameLst>
                                          <p:attrName>style.visibility</p:attrName>
                                        </p:attrNameLst>
                                      </p:cBhvr>
                                      <p:to>
                                        <p:strVal val="visible"/>
                                      </p:to>
                                    </p:set>
                                    <p:animEffect transition="in" filter="wipe(down)">
                                      <p:cBhvr>
                                        <p:cTn id="75" dur="500"/>
                                        <p:tgtEl>
                                          <p:spTgt spid="103"/>
                                        </p:tgtEl>
                                      </p:cBhvr>
                                    </p:animEffect>
                                  </p:childTnLst>
                                </p:cTn>
                              </p:par>
                              <p:par>
                                <p:cTn id="76" presetID="22" presetClass="entr" presetSubtype="4" fill="hold" nodeType="withEffect">
                                  <p:stCondLst>
                                    <p:cond delay="0"/>
                                  </p:stCondLst>
                                  <p:childTnLst>
                                    <p:set>
                                      <p:cBhvr>
                                        <p:cTn id="77" dur="1" fill="hold">
                                          <p:stCondLst>
                                            <p:cond delay="0"/>
                                          </p:stCondLst>
                                        </p:cTn>
                                        <p:tgtEl>
                                          <p:spTgt spid="100"/>
                                        </p:tgtEl>
                                        <p:attrNameLst>
                                          <p:attrName>style.visibility</p:attrName>
                                        </p:attrNameLst>
                                      </p:cBhvr>
                                      <p:to>
                                        <p:strVal val="visible"/>
                                      </p:to>
                                    </p:set>
                                    <p:animEffect transition="in" filter="wipe(down)">
                                      <p:cBhvr>
                                        <p:cTn id="78" dur="500"/>
                                        <p:tgtEl>
                                          <p:spTgt spid="100"/>
                                        </p:tgtEl>
                                      </p:cBhvr>
                                    </p:animEffect>
                                  </p:childTnLst>
                                </p:cTn>
                              </p:par>
                            </p:childTnLst>
                          </p:cTn>
                        </p:par>
                        <p:par>
                          <p:cTn id="79" fill="hold">
                            <p:stCondLst>
                              <p:cond delay="3000"/>
                            </p:stCondLst>
                            <p:childTnLst>
                              <p:par>
                                <p:cTn id="80" presetID="3" presetClass="entr" presetSubtype="10" fill="hold" grpId="0" nodeType="afterEffect">
                                  <p:stCondLst>
                                    <p:cond delay="0"/>
                                  </p:stCondLst>
                                  <p:childTnLst>
                                    <p:set>
                                      <p:cBhvr>
                                        <p:cTn id="81" dur="1" fill="hold">
                                          <p:stCondLst>
                                            <p:cond delay="0"/>
                                          </p:stCondLst>
                                        </p:cTn>
                                        <p:tgtEl>
                                          <p:spTgt spid="98"/>
                                        </p:tgtEl>
                                        <p:attrNameLst>
                                          <p:attrName>style.visibility</p:attrName>
                                        </p:attrNameLst>
                                      </p:cBhvr>
                                      <p:to>
                                        <p:strVal val="visible"/>
                                      </p:to>
                                    </p:set>
                                    <p:animEffect transition="in" filter="blinds(horizontal)">
                                      <p:cBhvr>
                                        <p:cTn id="82" dur="500"/>
                                        <p:tgtEl>
                                          <p:spTgt spid="98"/>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101"/>
                                        </p:tgtEl>
                                        <p:attrNameLst>
                                          <p:attrName>style.visibility</p:attrName>
                                        </p:attrNameLst>
                                      </p:cBhvr>
                                      <p:to>
                                        <p:strVal val="visible"/>
                                      </p:to>
                                    </p:set>
                                    <p:animEffect transition="in" filter="blinds(horizontal)">
                                      <p:cBhvr>
                                        <p:cTn id="85" dur="500"/>
                                        <p:tgtEl>
                                          <p:spTgt spid="101"/>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04"/>
                                        </p:tgtEl>
                                        <p:attrNameLst>
                                          <p:attrName>style.visibility</p:attrName>
                                        </p:attrNameLst>
                                      </p:cBhvr>
                                      <p:to>
                                        <p:strVal val="visible"/>
                                      </p:to>
                                    </p:set>
                                    <p:animEffect transition="in" filter="blinds(horizontal)">
                                      <p:cBhvr>
                                        <p:cTn id="88" dur="500"/>
                                        <p:tgtEl>
                                          <p:spTgt spid="104"/>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159"/>
                                        </p:tgtEl>
                                        <p:attrNameLst>
                                          <p:attrName>style.visibility</p:attrName>
                                        </p:attrNameLst>
                                      </p:cBhvr>
                                      <p:to>
                                        <p:strVal val="visible"/>
                                      </p:to>
                                    </p:set>
                                    <p:animEffect transition="in" filter="blinds(horizontal)">
                                      <p:cBhvr>
                                        <p:cTn id="93" dur="500"/>
                                        <p:tgtEl>
                                          <p:spTgt spid="159"/>
                                        </p:tgtEl>
                                      </p:cBhvr>
                                    </p:animEffect>
                                  </p:childTnLst>
                                </p:cTn>
                              </p:par>
                            </p:childTnLst>
                          </p:cTn>
                        </p:par>
                        <p:par>
                          <p:cTn id="94" fill="hold">
                            <p:stCondLst>
                              <p:cond delay="500"/>
                            </p:stCondLst>
                            <p:childTnLst>
                              <p:par>
                                <p:cTn id="95" presetID="3" presetClass="entr" presetSubtype="10" fill="hold" grpId="0" nodeType="afterEffect">
                                  <p:stCondLst>
                                    <p:cond delay="0"/>
                                  </p:stCondLst>
                                  <p:childTnLst>
                                    <p:set>
                                      <p:cBhvr>
                                        <p:cTn id="96" dur="1" fill="hold">
                                          <p:stCondLst>
                                            <p:cond delay="0"/>
                                          </p:stCondLst>
                                        </p:cTn>
                                        <p:tgtEl>
                                          <p:spTgt spid="163"/>
                                        </p:tgtEl>
                                        <p:attrNameLst>
                                          <p:attrName>style.visibility</p:attrName>
                                        </p:attrNameLst>
                                      </p:cBhvr>
                                      <p:to>
                                        <p:strVal val="visible"/>
                                      </p:to>
                                    </p:set>
                                    <p:animEffect transition="in" filter="blinds(horizontal)">
                                      <p:cBhvr>
                                        <p:cTn id="97" dur="500"/>
                                        <p:tgtEl>
                                          <p:spTgt spid="163"/>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61"/>
                                        </p:tgtEl>
                                        <p:attrNameLst>
                                          <p:attrName>style.visibility</p:attrName>
                                        </p:attrNameLst>
                                      </p:cBhvr>
                                      <p:to>
                                        <p:strVal val="visible"/>
                                      </p:to>
                                    </p:set>
                                    <p:animEffect transition="in" filter="blinds(horizontal)">
                                      <p:cBhvr>
                                        <p:cTn id="100" dur="500"/>
                                        <p:tgtEl>
                                          <p:spTgt spid="161"/>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162"/>
                                        </p:tgtEl>
                                        <p:attrNameLst>
                                          <p:attrName>style.visibility</p:attrName>
                                        </p:attrNameLst>
                                      </p:cBhvr>
                                      <p:to>
                                        <p:strVal val="visible"/>
                                      </p:to>
                                    </p:set>
                                    <p:animEffect transition="in" filter="blinds(horizontal)">
                                      <p:cBhvr>
                                        <p:cTn id="103" dur="500"/>
                                        <p:tgtEl>
                                          <p:spTgt spid="162"/>
                                        </p:tgtEl>
                                      </p:cBhvr>
                                    </p:animEffect>
                                  </p:childTnLst>
                                </p:cTn>
                              </p:par>
                            </p:childTnLst>
                          </p:cTn>
                        </p:par>
                        <p:par>
                          <p:cTn id="104" fill="hold">
                            <p:stCondLst>
                              <p:cond delay="1000"/>
                            </p:stCondLst>
                            <p:childTnLst>
                              <p:par>
                                <p:cTn id="105" presetID="3" presetClass="entr" presetSubtype="10" fill="hold" grpId="0" nodeType="afterEffect">
                                  <p:stCondLst>
                                    <p:cond delay="0"/>
                                  </p:stCondLst>
                                  <p:childTnLst>
                                    <p:set>
                                      <p:cBhvr>
                                        <p:cTn id="106" dur="1" fill="hold">
                                          <p:stCondLst>
                                            <p:cond delay="0"/>
                                          </p:stCondLst>
                                        </p:cTn>
                                        <p:tgtEl>
                                          <p:spTgt spid="146"/>
                                        </p:tgtEl>
                                        <p:attrNameLst>
                                          <p:attrName>style.visibility</p:attrName>
                                        </p:attrNameLst>
                                      </p:cBhvr>
                                      <p:to>
                                        <p:strVal val="visible"/>
                                      </p:to>
                                    </p:set>
                                    <p:animEffect transition="in" filter="blinds(horizontal)">
                                      <p:cBhvr>
                                        <p:cTn id="107" dur="500"/>
                                        <p:tgtEl>
                                          <p:spTgt spid="146"/>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150"/>
                                        </p:tgtEl>
                                        <p:attrNameLst>
                                          <p:attrName>style.visibility</p:attrName>
                                        </p:attrNameLst>
                                      </p:cBhvr>
                                      <p:to>
                                        <p:strVal val="visible"/>
                                      </p:to>
                                    </p:set>
                                    <p:animEffect transition="in" filter="blinds(horizontal)">
                                      <p:cBhvr>
                                        <p:cTn id="110" dur="500"/>
                                        <p:tgtEl>
                                          <p:spTgt spid="150"/>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154"/>
                                        </p:tgtEl>
                                        <p:attrNameLst>
                                          <p:attrName>style.visibility</p:attrName>
                                        </p:attrNameLst>
                                      </p:cBhvr>
                                      <p:to>
                                        <p:strVal val="visible"/>
                                      </p:to>
                                    </p:set>
                                    <p:animEffect transition="in" filter="blinds(horizontal)">
                                      <p:cBhvr>
                                        <p:cTn id="113" dur="500"/>
                                        <p:tgtEl>
                                          <p:spTgt spid="154"/>
                                        </p:tgtEl>
                                      </p:cBhvr>
                                    </p:animEffect>
                                  </p:childTnLst>
                                </p:cTn>
                              </p:par>
                            </p:childTnLst>
                          </p:cTn>
                        </p:par>
                        <p:par>
                          <p:cTn id="114" fill="hold">
                            <p:stCondLst>
                              <p:cond delay="1500"/>
                            </p:stCondLst>
                            <p:childTnLst>
                              <p:par>
                                <p:cTn id="115" presetID="22" presetClass="entr" presetSubtype="8" fill="hold" nodeType="afterEffect">
                                  <p:stCondLst>
                                    <p:cond delay="0"/>
                                  </p:stCondLst>
                                  <p:childTnLst>
                                    <p:set>
                                      <p:cBhvr>
                                        <p:cTn id="116" dur="1" fill="hold">
                                          <p:stCondLst>
                                            <p:cond delay="0"/>
                                          </p:stCondLst>
                                        </p:cTn>
                                        <p:tgtEl>
                                          <p:spTgt spid="147"/>
                                        </p:tgtEl>
                                        <p:attrNameLst>
                                          <p:attrName>style.visibility</p:attrName>
                                        </p:attrNameLst>
                                      </p:cBhvr>
                                      <p:to>
                                        <p:strVal val="visible"/>
                                      </p:to>
                                    </p:set>
                                    <p:animEffect transition="in" filter="wipe(left)">
                                      <p:cBhvr>
                                        <p:cTn id="117" dur="500"/>
                                        <p:tgtEl>
                                          <p:spTgt spid="147"/>
                                        </p:tgtEl>
                                      </p:cBhvr>
                                    </p:animEffect>
                                  </p:childTnLst>
                                </p:cTn>
                              </p:par>
                              <p:par>
                                <p:cTn id="118" presetID="22" presetClass="entr" presetSubtype="8" fill="hold" nodeType="withEffect">
                                  <p:stCondLst>
                                    <p:cond delay="0"/>
                                  </p:stCondLst>
                                  <p:childTnLst>
                                    <p:set>
                                      <p:cBhvr>
                                        <p:cTn id="119" dur="1" fill="hold">
                                          <p:stCondLst>
                                            <p:cond delay="0"/>
                                          </p:stCondLst>
                                        </p:cTn>
                                        <p:tgtEl>
                                          <p:spTgt spid="151"/>
                                        </p:tgtEl>
                                        <p:attrNameLst>
                                          <p:attrName>style.visibility</p:attrName>
                                        </p:attrNameLst>
                                      </p:cBhvr>
                                      <p:to>
                                        <p:strVal val="visible"/>
                                      </p:to>
                                    </p:set>
                                    <p:animEffect transition="in" filter="wipe(left)">
                                      <p:cBhvr>
                                        <p:cTn id="120" dur="500"/>
                                        <p:tgtEl>
                                          <p:spTgt spid="151"/>
                                        </p:tgtEl>
                                      </p:cBhvr>
                                    </p:animEffect>
                                  </p:childTnLst>
                                </p:cTn>
                              </p:par>
                              <p:par>
                                <p:cTn id="121" presetID="22" presetClass="entr" presetSubtype="8" fill="hold" nodeType="withEffect">
                                  <p:stCondLst>
                                    <p:cond delay="0"/>
                                  </p:stCondLst>
                                  <p:childTnLst>
                                    <p:set>
                                      <p:cBhvr>
                                        <p:cTn id="122" dur="1" fill="hold">
                                          <p:stCondLst>
                                            <p:cond delay="0"/>
                                          </p:stCondLst>
                                        </p:cTn>
                                        <p:tgtEl>
                                          <p:spTgt spid="155"/>
                                        </p:tgtEl>
                                        <p:attrNameLst>
                                          <p:attrName>style.visibility</p:attrName>
                                        </p:attrNameLst>
                                      </p:cBhvr>
                                      <p:to>
                                        <p:strVal val="visible"/>
                                      </p:to>
                                    </p:set>
                                    <p:animEffect transition="in" filter="wipe(left)">
                                      <p:cBhvr>
                                        <p:cTn id="123" dur="500"/>
                                        <p:tgtEl>
                                          <p:spTgt spid="155"/>
                                        </p:tgtEl>
                                      </p:cBhvr>
                                    </p:animEffect>
                                  </p:childTnLst>
                                </p:cTn>
                              </p:par>
                            </p:childTnLst>
                          </p:cTn>
                        </p:par>
                        <p:par>
                          <p:cTn id="124" fill="hold">
                            <p:stCondLst>
                              <p:cond delay="2000"/>
                            </p:stCondLst>
                            <p:childTnLst>
                              <p:par>
                                <p:cTn id="125" presetID="3" presetClass="entr" presetSubtype="10" fill="hold" grpId="0" nodeType="afterEffect">
                                  <p:stCondLst>
                                    <p:cond delay="0"/>
                                  </p:stCondLst>
                                  <p:childTnLst>
                                    <p:set>
                                      <p:cBhvr>
                                        <p:cTn id="126" dur="1" fill="hold">
                                          <p:stCondLst>
                                            <p:cond delay="0"/>
                                          </p:stCondLst>
                                        </p:cTn>
                                        <p:tgtEl>
                                          <p:spTgt spid="64"/>
                                        </p:tgtEl>
                                        <p:attrNameLst>
                                          <p:attrName>style.visibility</p:attrName>
                                        </p:attrNameLst>
                                      </p:cBhvr>
                                      <p:to>
                                        <p:strVal val="visible"/>
                                      </p:to>
                                    </p:set>
                                    <p:animEffect transition="in" filter="blinds(horizontal)">
                                      <p:cBhvr>
                                        <p:cTn id="127" dur="500"/>
                                        <p:tgtEl>
                                          <p:spTgt spid="64"/>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66"/>
                                        </p:tgtEl>
                                        <p:attrNameLst>
                                          <p:attrName>style.visibility</p:attrName>
                                        </p:attrNameLst>
                                      </p:cBhvr>
                                      <p:to>
                                        <p:strVal val="visible"/>
                                      </p:to>
                                    </p:set>
                                    <p:animEffect transition="in" filter="blinds(horizontal)">
                                      <p:cBhvr>
                                        <p:cTn id="130" dur="500"/>
                                        <p:tgtEl>
                                          <p:spTgt spid="66"/>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67"/>
                                        </p:tgtEl>
                                        <p:attrNameLst>
                                          <p:attrName>style.visibility</p:attrName>
                                        </p:attrNameLst>
                                      </p:cBhvr>
                                      <p:to>
                                        <p:strVal val="visible"/>
                                      </p:to>
                                    </p:set>
                                    <p:animEffect transition="in" filter="blinds(horizontal)">
                                      <p:cBhvr>
                                        <p:cTn id="133" dur="500"/>
                                        <p:tgtEl>
                                          <p:spTgt spid="67"/>
                                        </p:tgtEl>
                                      </p:cBhvr>
                                    </p:animEffect>
                                  </p:childTnLst>
                                </p:cTn>
                              </p:par>
                            </p:childTnLst>
                          </p:cTn>
                        </p:par>
                        <p:par>
                          <p:cTn id="134" fill="hold">
                            <p:stCondLst>
                              <p:cond delay="2500"/>
                            </p:stCondLst>
                            <p:childTnLst>
                              <p:par>
                                <p:cTn id="135" presetID="3" presetClass="entr" presetSubtype="10" fill="hold" grpId="0" nodeType="afterEffect">
                                  <p:stCondLst>
                                    <p:cond delay="0"/>
                                  </p:stCondLst>
                                  <p:childTnLst>
                                    <p:set>
                                      <p:cBhvr>
                                        <p:cTn id="136" dur="1" fill="hold">
                                          <p:stCondLst>
                                            <p:cond delay="0"/>
                                          </p:stCondLst>
                                        </p:cTn>
                                        <p:tgtEl>
                                          <p:spTgt spid="118"/>
                                        </p:tgtEl>
                                        <p:attrNameLst>
                                          <p:attrName>style.visibility</p:attrName>
                                        </p:attrNameLst>
                                      </p:cBhvr>
                                      <p:to>
                                        <p:strVal val="visible"/>
                                      </p:to>
                                    </p:set>
                                    <p:animEffect transition="in" filter="blinds(horizontal)">
                                      <p:cBhvr>
                                        <p:cTn id="137" dur="500"/>
                                        <p:tgtEl>
                                          <p:spTgt spid="118"/>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130"/>
                                        </p:tgtEl>
                                        <p:attrNameLst>
                                          <p:attrName>style.visibility</p:attrName>
                                        </p:attrNameLst>
                                      </p:cBhvr>
                                      <p:to>
                                        <p:strVal val="visible"/>
                                      </p:to>
                                    </p:set>
                                    <p:animEffect transition="in" filter="blinds(horizontal)">
                                      <p:cBhvr>
                                        <p:cTn id="140" dur="500"/>
                                        <p:tgtEl>
                                          <p:spTgt spid="130"/>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140"/>
                                        </p:tgtEl>
                                        <p:attrNameLst>
                                          <p:attrName>style.visibility</p:attrName>
                                        </p:attrNameLst>
                                      </p:cBhvr>
                                      <p:to>
                                        <p:strVal val="visible"/>
                                      </p:to>
                                    </p:set>
                                    <p:animEffect transition="in" filter="blinds(horizontal)">
                                      <p:cBhvr>
                                        <p:cTn id="143" dur="500"/>
                                        <p:tgtEl>
                                          <p:spTgt spid="140"/>
                                        </p:tgtEl>
                                      </p:cBhvr>
                                    </p:animEffect>
                                  </p:childTnLst>
                                </p:cTn>
                              </p:par>
                            </p:childTnLst>
                          </p:cTn>
                        </p:par>
                        <p:par>
                          <p:cTn id="144" fill="hold">
                            <p:stCondLst>
                              <p:cond delay="3000"/>
                            </p:stCondLst>
                            <p:childTnLst>
                              <p:par>
                                <p:cTn id="145" presetID="22" presetClass="entr" presetSubtype="1" fill="hold" nodeType="afterEffect">
                                  <p:stCondLst>
                                    <p:cond delay="0"/>
                                  </p:stCondLst>
                                  <p:childTnLst>
                                    <p:set>
                                      <p:cBhvr>
                                        <p:cTn id="146" dur="1" fill="hold">
                                          <p:stCondLst>
                                            <p:cond delay="0"/>
                                          </p:stCondLst>
                                        </p:cTn>
                                        <p:tgtEl>
                                          <p:spTgt spid="127"/>
                                        </p:tgtEl>
                                        <p:attrNameLst>
                                          <p:attrName>style.visibility</p:attrName>
                                        </p:attrNameLst>
                                      </p:cBhvr>
                                      <p:to>
                                        <p:strVal val="visible"/>
                                      </p:to>
                                    </p:set>
                                    <p:animEffect transition="in" filter="wipe(up)">
                                      <p:cBhvr>
                                        <p:cTn id="147" dur="500"/>
                                        <p:tgtEl>
                                          <p:spTgt spid="127"/>
                                        </p:tgtEl>
                                      </p:cBhvr>
                                    </p:animEffect>
                                  </p:childTnLst>
                                </p:cTn>
                              </p:par>
                              <p:par>
                                <p:cTn id="148" presetID="22" presetClass="entr" presetSubtype="1" fill="hold" nodeType="withEffect">
                                  <p:stCondLst>
                                    <p:cond delay="0"/>
                                  </p:stCondLst>
                                  <p:childTnLst>
                                    <p:set>
                                      <p:cBhvr>
                                        <p:cTn id="149" dur="1" fill="hold">
                                          <p:stCondLst>
                                            <p:cond delay="0"/>
                                          </p:stCondLst>
                                        </p:cTn>
                                        <p:tgtEl>
                                          <p:spTgt spid="137"/>
                                        </p:tgtEl>
                                        <p:attrNameLst>
                                          <p:attrName>style.visibility</p:attrName>
                                        </p:attrNameLst>
                                      </p:cBhvr>
                                      <p:to>
                                        <p:strVal val="visible"/>
                                      </p:to>
                                    </p:set>
                                    <p:animEffect transition="in" filter="wipe(up)">
                                      <p:cBhvr>
                                        <p:cTn id="150" dur="500"/>
                                        <p:tgtEl>
                                          <p:spTgt spid="137"/>
                                        </p:tgtEl>
                                      </p:cBhvr>
                                    </p:animEffect>
                                  </p:childTnLst>
                                </p:cTn>
                              </p:par>
                              <p:par>
                                <p:cTn id="151" presetID="22" presetClass="entr" presetSubtype="1" fill="hold" nodeType="withEffect">
                                  <p:stCondLst>
                                    <p:cond delay="0"/>
                                  </p:stCondLst>
                                  <p:childTnLst>
                                    <p:set>
                                      <p:cBhvr>
                                        <p:cTn id="152" dur="1" fill="hold">
                                          <p:stCondLst>
                                            <p:cond delay="0"/>
                                          </p:stCondLst>
                                        </p:cTn>
                                        <p:tgtEl>
                                          <p:spTgt spid="142"/>
                                        </p:tgtEl>
                                        <p:attrNameLst>
                                          <p:attrName>style.visibility</p:attrName>
                                        </p:attrNameLst>
                                      </p:cBhvr>
                                      <p:to>
                                        <p:strVal val="visible"/>
                                      </p:to>
                                    </p:set>
                                    <p:animEffect transition="in" filter="wipe(up)">
                                      <p:cBhvr>
                                        <p:cTn id="153" dur="500"/>
                                        <p:tgtEl>
                                          <p:spTgt spid="142"/>
                                        </p:tgtEl>
                                      </p:cBhvr>
                                    </p:animEffect>
                                  </p:childTnLst>
                                </p:cTn>
                              </p:par>
                            </p:childTnLst>
                          </p:cTn>
                        </p:par>
                        <p:par>
                          <p:cTn id="154" fill="hold">
                            <p:stCondLst>
                              <p:cond delay="3500"/>
                            </p:stCondLst>
                            <p:childTnLst>
                              <p:par>
                                <p:cTn id="155" presetID="3" presetClass="entr" presetSubtype="10" fill="hold" grpId="0" nodeType="afterEffect">
                                  <p:stCondLst>
                                    <p:cond delay="0"/>
                                  </p:stCondLst>
                                  <p:childTnLst>
                                    <p:set>
                                      <p:cBhvr>
                                        <p:cTn id="156" dur="1" fill="hold">
                                          <p:stCondLst>
                                            <p:cond delay="0"/>
                                          </p:stCondLst>
                                        </p:cTn>
                                        <p:tgtEl>
                                          <p:spTgt spid="65"/>
                                        </p:tgtEl>
                                        <p:attrNameLst>
                                          <p:attrName>style.visibility</p:attrName>
                                        </p:attrNameLst>
                                      </p:cBhvr>
                                      <p:to>
                                        <p:strVal val="visible"/>
                                      </p:to>
                                    </p:set>
                                    <p:animEffect transition="in" filter="blinds(horizontal)">
                                      <p:cBhvr>
                                        <p:cTn id="157" dur="500"/>
                                        <p:tgtEl>
                                          <p:spTgt spid="65"/>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73"/>
                                        </p:tgtEl>
                                        <p:attrNameLst>
                                          <p:attrName>style.visibility</p:attrName>
                                        </p:attrNameLst>
                                      </p:cBhvr>
                                      <p:to>
                                        <p:strVal val="visible"/>
                                      </p:to>
                                    </p:set>
                                    <p:animEffect transition="in" filter="blinds(horizontal)">
                                      <p:cBhvr>
                                        <p:cTn id="160" dur="500"/>
                                        <p:tgtEl>
                                          <p:spTgt spid="73"/>
                                        </p:tgtEl>
                                      </p:cBhvr>
                                    </p:animEffect>
                                  </p:childTnLst>
                                </p:cTn>
                              </p:par>
                              <p:par>
                                <p:cTn id="161" presetID="3" presetClass="entr" presetSubtype="10" fill="hold" grpId="0" nodeType="withEffect">
                                  <p:stCondLst>
                                    <p:cond delay="0"/>
                                  </p:stCondLst>
                                  <p:childTnLst>
                                    <p:set>
                                      <p:cBhvr>
                                        <p:cTn id="162" dur="1" fill="hold">
                                          <p:stCondLst>
                                            <p:cond delay="0"/>
                                          </p:stCondLst>
                                        </p:cTn>
                                        <p:tgtEl>
                                          <p:spTgt spid="75"/>
                                        </p:tgtEl>
                                        <p:attrNameLst>
                                          <p:attrName>style.visibility</p:attrName>
                                        </p:attrNameLst>
                                      </p:cBhvr>
                                      <p:to>
                                        <p:strVal val="visible"/>
                                      </p:to>
                                    </p:set>
                                    <p:animEffect transition="in" filter="blinds(horizontal)">
                                      <p:cBhvr>
                                        <p:cTn id="163" dur="500"/>
                                        <p:tgtEl>
                                          <p:spTgt spid="75"/>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ntr" presetSubtype="10" fill="hold" grpId="0" nodeType="clickEffect">
                                  <p:stCondLst>
                                    <p:cond delay="0"/>
                                  </p:stCondLst>
                                  <p:childTnLst>
                                    <p:set>
                                      <p:cBhvr>
                                        <p:cTn id="167" dur="1" fill="hold">
                                          <p:stCondLst>
                                            <p:cond delay="0"/>
                                          </p:stCondLst>
                                        </p:cTn>
                                        <p:tgtEl>
                                          <p:spTgt spid="113"/>
                                        </p:tgtEl>
                                        <p:attrNameLst>
                                          <p:attrName>style.visibility</p:attrName>
                                        </p:attrNameLst>
                                      </p:cBhvr>
                                      <p:to>
                                        <p:strVal val="visible"/>
                                      </p:to>
                                    </p:set>
                                    <p:animEffect transition="in" filter="blinds(horizontal)">
                                      <p:cBhvr>
                                        <p:cTn id="168" dur="500"/>
                                        <p:tgtEl>
                                          <p:spTgt spid="113"/>
                                        </p:tgtEl>
                                      </p:cBhvr>
                                    </p:animEffect>
                                  </p:childTnLst>
                                </p:cTn>
                              </p:par>
                              <p:par>
                                <p:cTn id="169" presetID="3" presetClass="entr" presetSubtype="10" fill="hold" grpId="0" nodeType="withEffect">
                                  <p:stCondLst>
                                    <p:cond delay="0"/>
                                  </p:stCondLst>
                                  <p:childTnLst>
                                    <p:set>
                                      <p:cBhvr>
                                        <p:cTn id="170" dur="1" fill="hold">
                                          <p:stCondLst>
                                            <p:cond delay="0"/>
                                          </p:stCondLst>
                                        </p:cTn>
                                        <p:tgtEl>
                                          <p:spTgt spid="120"/>
                                        </p:tgtEl>
                                        <p:attrNameLst>
                                          <p:attrName>style.visibility</p:attrName>
                                        </p:attrNameLst>
                                      </p:cBhvr>
                                      <p:to>
                                        <p:strVal val="visible"/>
                                      </p:to>
                                    </p:set>
                                    <p:animEffect transition="in" filter="blinds(horizontal)">
                                      <p:cBhvr>
                                        <p:cTn id="171" dur="500"/>
                                        <p:tgtEl>
                                          <p:spTgt spid="120"/>
                                        </p:tgtEl>
                                      </p:cBhvr>
                                    </p:animEffect>
                                  </p:childTnLst>
                                </p:cTn>
                              </p:par>
                              <p:par>
                                <p:cTn id="172" presetID="3" presetClass="entr" presetSubtype="10" fill="hold" grpId="0" nodeType="withEffect">
                                  <p:stCondLst>
                                    <p:cond delay="0"/>
                                  </p:stCondLst>
                                  <p:childTnLst>
                                    <p:set>
                                      <p:cBhvr>
                                        <p:cTn id="173" dur="1" fill="hold">
                                          <p:stCondLst>
                                            <p:cond delay="0"/>
                                          </p:stCondLst>
                                        </p:cTn>
                                        <p:tgtEl>
                                          <p:spTgt spid="125"/>
                                        </p:tgtEl>
                                        <p:attrNameLst>
                                          <p:attrName>style.visibility</p:attrName>
                                        </p:attrNameLst>
                                      </p:cBhvr>
                                      <p:to>
                                        <p:strVal val="visible"/>
                                      </p:to>
                                    </p:set>
                                    <p:animEffect transition="in" filter="blinds(horizontal)">
                                      <p:cBhvr>
                                        <p:cTn id="174" dur="500"/>
                                        <p:tgtEl>
                                          <p:spTgt spid="125"/>
                                        </p:tgtEl>
                                      </p:cBhvr>
                                    </p:animEffect>
                                  </p:childTnLst>
                                </p:cTn>
                              </p:par>
                              <p:par>
                                <p:cTn id="175" presetID="3" presetClass="entr" presetSubtype="10" fill="hold" nodeType="withEffect">
                                  <p:stCondLst>
                                    <p:cond delay="0"/>
                                  </p:stCondLst>
                                  <p:childTnLst>
                                    <p:set>
                                      <p:cBhvr>
                                        <p:cTn id="176" dur="1" fill="hold">
                                          <p:stCondLst>
                                            <p:cond delay="0"/>
                                          </p:stCondLst>
                                        </p:cTn>
                                        <p:tgtEl>
                                          <p:spTgt spid="126"/>
                                        </p:tgtEl>
                                        <p:attrNameLst>
                                          <p:attrName>style.visibility</p:attrName>
                                        </p:attrNameLst>
                                      </p:cBhvr>
                                      <p:to>
                                        <p:strVal val="visible"/>
                                      </p:to>
                                    </p:set>
                                    <p:animEffect transition="in" filter="blinds(horizontal)">
                                      <p:cBhvr>
                                        <p:cTn id="177" dur="500"/>
                                        <p:tgtEl>
                                          <p:spTgt spid="126"/>
                                        </p:tgtEl>
                                      </p:cBhvr>
                                    </p:animEffect>
                                  </p:childTnLst>
                                </p:cTn>
                              </p:par>
                              <p:par>
                                <p:cTn id="178" presetID="3" presetClass="entr" presetSubtype="10" fill="hold" nodeType="withEffect">
                                  <p:stCondLst>
                                    <p:cond delay="0"/>
                                  </p:stCondLst>
                                  <p:childTnLst>
                                    <p:set>
                                      <p:cBhvr>
                                        <p:cTn id="179" dur="1" fill="hold">
                                          <p:stCondLst>
                                            <p:cond delay="0"/>
                                          </p:stCondLst>
                                        </p:cTn>
                                        <p:tgtEl>
                                          <p:spTgt spid="128"/>
                                        </p:tgtEl>
                                        <p:attrNameLst>
                                          <p:attrName>style.visibility</p:attrName>
                                        </p:attrNameLst>
                                      </p:cBhvr>
                                      <p:to>
                                        <p:strVal val="visible"/>
                                      </p:to>
                                    </p:set>
                                    <p:animEffect transition="in" filter="blinds(horizontal)">
                                      <p:cBhvr>
                                        <p:cTn id="180" dur="500"/>
                                        <p:tgtEl>
                                          <p:spTgt spid="128"/>
                                        </p:tgtEl>
                                      </p:cBhvr>
                                    </p:animEffect>
                                  </p:childTnLst>
                                </p:cTn>
                              </p:par>
                              <p:par>
                                <p:cTn id="181" presetID="3" presetClass="entr" presetSubtype="10" fill="hold" nodeType="withEffect">
                                  <p:stCondLst>
                                    <p:cond delay="0"/>
                                  </p:stCondLst>
                                  <p:childTnLst>
                                    <p:set>
                                      <p:cBhvr>
                                        <p:cTn id="182" dur="1" fill="hold">
                                          <p:stCondLst>
                                            <p:cond delay="0"/>
                                          </p:stCondLst>
                                        </p:cTn>
                                        <p:tgtEl>
                                          <p:spTgt spid="121"/>
                                        </p:tgtEl>
                                        <p:attrNameLst>
                                          <p:attrName>style.visibility</p:attrName>
                                        </p:attrNameLst>
                                      </p:cBhvr>
                                      <p:to>
                                        <p:strVal val="visible"/>
                                      </p:to>
                                    </p:set>
                                    <p:animEffect transition="in" filter="blinds(horizontal)">
                                      <p:cBhvr>
                                        <p:cTn id="183" dur="500"/>
                                        <p:tgtEl>
                                          <p:spTgt spid="121"/>
                                        </p:tgtEl>
                                      </p:cBhvr>
                                    </p:animEffect>
                                  </p:childTnLst>
                                </p:cTn>
                              </p:par>
                              <p:par>
                                <p:cTn id="184" presetID="3" presetClass="entr" presetSubtype="10" fill="hold" nodeType="withEffect">
                                  <p:stCondLst>
                                    <p:cond delay="0"/>
                                  </p:stCondLst>
                                  <p:childTnLst>
                                    <p:set>
                                      <p:cBhvr>
                                        <p:cTn id="185" dur="1" fill="hold">
                                          <p:stCondLst>
                                            <p:cond delay="0"/>
                                          </p:stCondLst>
                                        </p:cTn>
                                        <p:tgtEl>
                                          <p:spTgt spid="122"/>
                                        </p:tgtEl>
                                        <p:attrNameLst>
                                          <p:attrName>style.visibility</p:attrName>
                                        </p:attrNameLst>
                                      </p:cBhvr>
                                      <p:to>
                                        <p:strVal val="visible"/>
                                      </p:to>
                                    </p:set>
                                    <p:animEffect transition="in" filter="blinds(horizontal)">
                                      <p:cBhvr>
                                        <p:cTn id="186" dur="500"/>
                                        <p:tgtEl>
                                          <p:spTgt spid="122"/>
                                        </p:tgtEl>
                                      </p:cBhvr>
                                    </p:animEffect>
                                  </p:childTnLst>
                                </p:cTn>
                              </p:par>
                              <p:par>
                                <p:cTn id="187" presetID="3" presetClass="entr" presetSubtype="10" fill="hold" nodeType="withEffect">
                                  <p:stCondLst>
                                    <p:cond delay="0"/>
                                  </p:stCondLst>
                                  <p:childTnLst>
                                    <p:set>
                                      <p:cBhvr>
                                        <p:cTn id="188" dur="1" fill="hold">
                                          <p:stCondLst>
                                            <p:cond delay="0"/>
                                          </p:stCondLst>
                                        </p:cTn>
                                        <p:tgtEl>
                                          <p:spTgt spid="114"/>
                                        </p:tgtEl>
                                        <p:attrNameLst>
                                          <p:attrName>style.visibility</p:attrName>
                                        </p:attrNameLst>
                                      </p:cBhvr>
                                      <p:to>
                                        <p:strVal val="visible"/>
                                      </p:to>
                                    </p:set>
                                    <p:animEffect transition="in" filter="blinds(horizontal)">
                                      <p:cBhvr>
                                        <p:cTn id="189" dur="500"/>
                                        <p:tgtEl>
                                          <p:spTgt spid="114"/>
                                        </p:tgtEl>
                                      </p:cBhvr>
                                    </p:animEffect>
                                  </p:childTnLst>
                                </p:cTn>
                              </p:par>
                              <p:par>
                                <p:cTn id="190" presetID="3" presetClass="entr" presetSubtype="10" fill="hold" nodeType="withEffect">
                                  <p:stCondLst>
                                    <p:cond delay="0"/>
                                  </p:stCondLst>
                                  <p:childTnLst>
                                    <p:set>
                                      <p:cBhvr>
                                        <p:cTn id="191" dur="1" fill="hold">
                                          <p:stCondLst>
                                            <p:cond delay="0"/>
                                          </p:stCondLst>
                                        </p:cTn>
                                        <p:tgtEl>
                                          <p:spTgt spid="115"/>
                                        </p:tgtEl>
                                        <p:attrNameLst>
                                          <p:attrName>style.visibility</p:attrName>
                                        </p:attrNameLst>
                                      </p:cBhvr>
                                      <p:to>
                                        <p:strVal val="visible"/>
                                      </p:to>
                                    </p:set>
                                    <p:animEffect transition="in" filter="blinds(horizontal)">
                                      <p:cBhvr>
                                        <p:cTn id="192" dur="500"/>
                                        <p:tgtEl>
                                          <p:spTgt spid="115"/>
                                        </p:tgtEl>
                                      </p:cBhvr>
                                    </p:animEffect>
                                  </p:childTnLst>
                                </p:cTn>
                              </p:par>
                              <p:par>
                                <p:cTn id="193" presetID="3" presetClass="entr" presetSubtype="10" fill="hold" grpId="0" nodeType="withEffect">
                                  <p:stCondLst>
                                    <p:cond delay="0"/>
                                  </p:stCondLst>
                                  <p:childTnLst>
                                    <p:set>
                                      <p:cBhvr>
                                        <p:cTn id="194" dur="1" fill="hold">
                                          <p:stCondLst>
                                            <p:cond delay="0"/>
                                          </p:stCondLst>
                                        </p:cTn>
                                        <p:tgtEl>
                                          <p:spTgt spid="106"/>
                                        </p:tgtEl>
                                        <p:attrNameLst>
                                          <p:attrName>style.visibility</p:attrName>
                                        </p:attrNameLst>
                                      </p:cBhvr>
                                      <p:to>
                                        <p:strVal val="visible"/>
                                      </p:to>
                                    </p:set>
                                    <p:animEffect transition="in" filter="blinds(horizontal)">
                                      <p:cBhvr>
                                        <p:cTn id="19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95" grpId="0" animBg="1"/>
      <p:bldP spid="96" grpId="0" animBg="1"/>
      <p:bldP spid="97" grpId="0" animBg="1"/>
      <p:bldP spid="109" grpId="0" animBg="1"/>
      <p:bldP spid="110" grpId="0" animBg="1"/>
      <p:bldP spid="111" grpId="0" animBg="1"/>
      <p:bldP spid="118" grpId="0" animBg="1"/>
      <p:bldP spid="130" grpId="0" animBg="1"/>
      <p:bldP spid="140" grpId="0" animBg="1"/>
      <p:bldP spid="161" grpId="0"/>
      <p:bldP spid="162" grpId="0"/>
      <p:bldP spid="163" grpId="0"/>
      <p:bldP spid="75" grpId="0" animBg="1"/>
      <p:bldP spid="113" grpId="0" animBg="1"/>
      <p:bldP spid="120" grpId="0" animBg="1"/>
      <p:bldP spid="125" grpId="0" animBg="1"/>
      <p:bldP spid="65" grpId="0" animBg="1"/>
      <p:bldP spid="73" grpId="0" animBg="1"/>
      <p:bldP spid="90" grpId="0" animBg="1"/>
      <p:bldP spid="98" grpId="0" animBg="1"/>
      <p:bldP spid="99" grpId="0" animBg="1"/>
      <p:bldP spid="101" grpId="0" animBg="1"/>
      <p:bldP spid="102" grpId="0" animBg="1"/>
      <p:bldP spid="104" grpId="0" animBg="1"/>
      <p:bldP spid="106" grpId="0" animBg="1"/>
      <p:bldP spid="159" grpId="0"/>
      <p:bldP spid="160" grpId="0"/>
      <p:bldP spid="146" grpId="0" animBg="1"/>
      <p:bldP spid="150" grpId="0" animBg="1"/>
      <p:bldP spid="154" grpId="0" animBg="1"/>
      <p:bldP spid="64" grpId="0" animBg="1"/>
      <p:bldP spid="66" grpId="0" animBg="1"/>
      <p:bldP spid="67" grpId="0" animBg="1"/>
      <p:bldP spid="77" grpId="0"/>
      <p:bldP spid="78" grpId="0" animBg="1"/>
      <p:bldP spid="8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dirty="0"/>
              <a:t>Gregorics Tibor: Objektumelvű programozás</a:t>
            </a:r>
            <a:endParaRPr lang="en-US" dirty="0"/>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Céllövölde</a:t>
            </a:r>
            <a:endParaRPr lang="en-US" dirty="0"/>
          </a:p>
        </p:txBody>
      </p:sp>
      <p:sp>
        <p:nvSpPr>
          <p:cNvPr id="43" name="Text Box 103">
            <a:extLst>
              <a:ext uri="{FF2B5EF4-FFF2-40B4-BE49-F238E27FC236}">
                <a16:creationId xmlns:a16="http://schemas.microsoft.com/office/drawing/2014/main" id="{81C1273E-42F6-4102-84F2-B581F0BA1515}"/>
              </a:ext>
            </a:extLst>
          </p:cNvPr>
          <p:cNvSpPr txBox="1">
            <a:spLocks noChangeArrowheads="1"/>
          </p:cNvSpPr>
          <p:nvPr/>
        </p:nvSpPr>
        <p:spPr bwMode="auto">
          <a:xfrm>
            <a:off x="628650" y="1322027"/>
            <a:ext cx="7886700" cy="3416320"/>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r>
              <a:rPr lang="hu-HU" sz="1800" dirty="0">
                <a:latin typeface="Calibri" panose="020F0502020204030204" pitchFamily="34" charset="0"/>
                <a:ea typeface="Calibri" panose="020F0502020204030204" pitchFamily="34" charset="0"/>
                <a:cs typeface="Times New Roman" panose="02020603050405020304" pitchFamily="18" charset="0"/>
              </a:rPr>
              <a:t>Egy vidámpark különböző helyszíneken több céllövöldét is üzemeltet. A vidámpark vendégei akár több különböző céllövöldében is szerencsét próbálhatnak</a:t>
            </a:r>
            <a:r>
              <a:rPr lang="hu-HU" dirty="0">
                <a:latin typeface="Calibri" panose="020F0502020204030204" pitchFamily="34" charset="0"/>
                <a:ea typeface="Calibri" panose="020F0502020204030204" pitchFamily="34" charset="0"/>
                <a:cs typeface="Times New Roman" panose="02020603050405020304" pitchFamily="18" charset="0"/>
              </a:rPr>
              <a:t>. Egy vendég egy </a:t>
            </a:r>
            <a:r>
              <a:rPr lang="hu-HU" sz="1800" dirty="0">
                <a:latin typeface="Calibri" panose="020F0502020204030204" pitchFamily="34" charset="0"/>
                <a:ea typeface="Calibri" panose="020F0502020204030204" pitchFamily="34" charset="0"/>
                <a:cs typeface="Times New Roman" panose="02020603050405020304" pitchFamily="18" charset="0"/>
              </a:rPr>
              <a:t>céllövöldében minden sikeres találat esetén ajándékot nyer. Az ajándékokról később is tudható, hogy melyik céllövöldében nyerték. Egy ajándék  típusa szerint lehet  labda, műanyag figura, vagy plüss állat, és négy különböző méretben fordulhat elő: S, M, L, XL.  </a:t>
            </a:r>
          </a:p>
          <a:p>
            <a:r>
              <a:rPr lang="hu-HU" dirty="0">
                <a:latin typeface="Calibri" panose="020F0502020204030204" pitchFamily="34" charset="0"/>
                <a:ea typeface="Calibri" panose="020F0502020204030204" pitchFamily="34" charset="0"/>
                <a:cs typeface="Times New Roman" panose="02020603050405020304" pitchFamily="18" charset="0"/>
              </a:rPr>
              <a:t>Egy-egy </a:t>
            </a:r>
            <a:r>
              <a:rPr lang="hu-HU" sz="1800" dirty="0">
                <a:latin typeface="Calibri" panose="020F0502020204030204" pitchFamily="34" charset="0"/>
                <a:ea typeface="Calibri" panose="020F0502020204030204" pitchFamily="34" charset="0"/>
                <a:cs typeface="Times New Roman" panose="02020603050405020304" pitchFamily="18" charset="0"/>
              </a:rPr>
              <a:t>ajándék értékét úgy számolhatjuk ki, hogy a típusa után járó pontszámot (plüss állatra 3 pont, műanyag figurára 2 pont, labdára 1 pont) megszorozzuk a mérete után járó szorzóval (az S méret 1 pont, az M 2 pont, az L 3 pont, az XL 4 pont). </a:t>
            </a:r>
          </a:p>
          <a:p>
            <a:r>
              <a:rPr lang="hu-HU" sz="1800" dirty="0">
                <a:latin typeface="Calibri" panose="020F0502020204030204" pitchFamily="34" charset="0"/>
                <a:ea typeface="Calibri" panose="020F0502020204030204" pitchFamily="34" charset="0"/>
                <a:cs typeface="Times New Roman" panose="02020603050405020304" pitchFamily="18" charset="0"/>
              </a:rPr>
              <a:t>Nevezzük meg egy céllövölde legjobb céllövőjét, azaz azt a vendéget, aki által a céllövöldében nyert ajándékok összértéke a legnagyobb!</a:t>
            </a:r>
          </a:p>
        </p:txBody>
      </p:sp>
      <p:sp>
        <p:nvSpPr>
          <p:cNvPr id="3" name="Dia számának helye 2">
            <a:extLst>
              <a:ext uri="{FF2B5EF4-FFF2-40B4-BE49-F238E27FC236}">
                <a16:creationId xmlns:a16="http://schemas.microsoft.com/office/drawing/2014/main" id="{758C909E-340C-47F2-8E06-45D18370565F}"/>
              </a:ext>
            </a:extLst>
          </p:cNvPr>
          <p:cNvSpPr>
            <a:spLocks noGrp="1"/>
          </p:cNvSpPr>
          <p:nvPr>
            <p:ph type="sldNum" sz="quarter" idx="12"/>
          </p:nvPr>
        </p:nvSpPr>
        <p:spPr/>
        <p:txBody>
          <a:bodyPr/>
          <a:lstStyle/>
          <a:p>
            <a:fld id="{34CCF796-8293-4D3B-ADCC-894381A97A1C}" type="slidenum">
              <a:rPr lang="en-US" smtClean="0"/>
              <a:t>5</a:t>
            </a:fld>
            <a:endParaRPr lang="en-US"/>
          </a:p>
        </p:txBody>
      </p:sp>
    </p:spTree>
    <p:extLst>
      <p:ext uri="{BB962C8B-B14F-4D97-AF65-F5344CB8AC3E}">
        <p14:creationId xmlns:p14="http://schemas.microsoft.com/office/powerpoint/2010/main" val="306712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églalap 33">
            <a:extLst>
              <a:ext uri="{FF2B5EF4-FFF2-40B4-BE49-F238E27FC236}">
                <a16:creationId xmlns:a16="http://schemas.microsoft.com/office/drawing/2014/main" id="{081A1348-CB91-4503-A1A6-9954B484D2F8}"/>
              </a:ext>
            </a:extLst>
          </p:cNvPr>
          <p:cNvSpPr/>
          <p:nvPr/>
        </p:nvSpPr>
        <p:spPr>
          <a:xfrm>
            <a:off x="628650" y="1065566"/>
            <a:ext cx="7886700" cy="51795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dirty="0"/>
              <a:t>Gregorics Tibor: Objektumelvű programozás</a:t>
            </a:r>
            <a:endParaRPr lang="en-US" dirty="0"/>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Céllövölde</a:t>
            </a:r>
            <a:endParaRPr lang="en-US" dirty="0"/>
          </a:p>
        </p:txBody>
      </p:sp>
      <p:sp>
        <p:nvSpPr>
          <p:cNvPr id="114" name="Téglalap 113">
            <a:extLst>
              <a:ext uri="{FF2B5EF4-FFF2-40B4-BE49-F238E27FC236}">
                <a16:creationId xmlns:a16="http://schemas.microsoft.com/office/drawing/2014/main" id="{901FFDE1-82B3-49A8-88E4-0C7D4D31902B}"/>
              </a:ext>
            </a:extLst>
          </p:cNvPr>
          <p:cNvSpPr/>
          <p:nvPr/>
        </p:nvSpPr>
        <p:spPr>
          <a:xfrm>
            <a:off x="3628342" y="2697690"/>
            <a:ext cx="1761702" cy="783309"/>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Céllövölde</a:t>
            </a:r>
            <a:endParaRPr lang="hu-HU" sz="1600" dirty="0">
              <a:solidFill>
                <a:schemeClr val="tx1"/>
              </a:solidFill>
              <a:ea typeface="Arial Unicode MS" pitchFamily="34" charset="-128"/>
              <a:cs typeface="Arial Unicode MS" pitchFamily="34" charset="-128"/>
            </a:endParaRPr>
          </a:p>
          <a:p>
            <a:endParaRPr lang="hu-HU" sz="1000" dirty="0">
              <a:solidFill>
                <a:schemeClr val="tx1"/>
              </a:solidFill>
              <a:ea typeface="Arial Unicode MS" pitchFamily="34" charset="-128"/>
              <a:cs typeface="Arial Unicode MS" pitchFamily="34" charset="-128"/>
            </a:endParaRPr>
          </a:p>
          <a:p>
            <a:r>
              <a:rPr lang="hu-HU" sz="1600" dirty="0">
                <a:solidFill>
                  <a:schemeClr val="tx1"/>
                </a:solidFill>
                <a:ea typeface="Arial Unicode MS" pitchFamily="34" charset="-128"/>
                <a:cs typeface="Arial Unicode MS" pitchFamily="34" charset="-128"/>
              </a:rPr>
              <a:t>helyszín: főbejárat</a:t>
            </a:r>
            <a:endParaRPr lang="hu-HU" dirty="0">
              <a:solidFill>
                <a:schemeClr val="tx1"/>
              </a:solidFill>
              <a:ea typeface="Arial Unicode MS" pitchFamily="34" charset="-128"/>
              <a:cs typeface="Arial Unicode MS" pitchFamily="34" charset="-128"/>
            </a:endParaRPr>
          </a:p>
        </p:txBody>
      </p:sp>
      <p:cxnSp>
        <p:nvCxnSpPr>
          <p:cNvPr id="116" name="Egyenes összekötő nyíllal 115">
            <a:extLst>
              <a:ext uri="{FF2B5EF4-FFF2-40B4-BE49-F238E27FC236}">
                <a16:creationId xmlns:a16="http://schemas.microsoft.com/office/drawing/2014/main" id="{00C792A9-6803-4B52-A1CB-776232C1885B}"/>
              </a:ext>
            </a:extLst>
          </p:cNvPr>
          <p:cNvCxnSpPr>
            <a:cxnSpLocks/>
            <a:stCxn id="32" idx="3"/>
            <a:endCxn id="24" idx="1"/>
          </p:cNvCxnSpPr>
          <p:nvPr/>
        </p:nvCxnSpPr>
        <p:spPr>
          <a:xfrm>
            <a:off x="3086207" y="3281509"/>
            <a:ext cx="542134" cy="0"/>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7" name="Téglalap 116">
            <a:extLst>
              <a:ext uri="{FF2B5EF4-FFF2-40B4-BE49-F238E27FC236}">
                <a16:creationId xmlns:a16="http://schemas.microsoft.com/office/drawing/2014/main" id="{C789E459-E5A8-4A77-BE05-842C3FEA53C8}"/>
              </a:ext>
            </a:extLst>
          </p:cNvPr>
          <p:cNvSpPr/>
          <p:nvPr/>
        </p:nvSpPr>
        <p:spPr>
          <a:xfrm>
            <a:off x="1143567" y="3094377"/>
            <a:ext cx="1769807"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Vidámpark</a:t>
            </a:r>
          </a:p>
        </p:txBody>
      </p:sp>
      <p:cxnSp>
        <p:nvCxnSpPr>
          <p:cNvPr id="121" name="Egyenes összekötő nyíllal 120">
            <a:extLst>
              <a:ext uri="{FF2B5EF4-FFF2-40B4-BE49-F238E27FC236}">
                <a16:creationId xmlns:a16="http://schemas.microsoft.com/office/drawing/2014/main" id="{8CBE1471-5F59-4CBE-952B-9CF9AECE5D60}"/>
              </a:ext>
            </a:extLst>
          </p:cNvPr>
          <p:cNvCxnSpPr>
            <a:cxnSpLocks/>
            <a:stCxn id="24" idx="3"/>
            <a:endCxn id="58" idx="1"/>
          </p:cNvCxnSpPr>
          <p:nvPr/>
        </p:nvCxnSpPr>
        <p:spPr>
          <a:xfrm>
            <a:off x="5390043" y="3281509"/>
            <a:ext cx="725009" cy="12088"/>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Egyenes összekötő nyíllal 131">
            <a:extLst>
              <a:ext uri="{FF2B5EF4-FFF2-40B4-BE49-F238E27FC236}">
                <a16:creationId xmlns:a16="http://schemas.microsoft.com/office/drawing/2014/main" id="{6D8ABD03-D1AF-4567-88CF-585A4AB39DAF}"/>
              </a:ext>
            </a:extLst>
          </p:cNvPr>
          <p:cNvCxnSpPr>
            <a:cxnSpLocks/>
            <a:stCxn id="29" idx="3"/>
            <a:endCxn id="64" idx="1"/>
          </p:cNvCxnSpPr>
          <p:nvPr/>
        </p:nvCxnSpPr>
        <p:spPr>
          <a:xfrm flipV="1">
            <a:off x="5398148" y="4559481"/>
            <a:ext cx="716902" cy="2979"/>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Egyenes összekötő nyíllal 37">
            <a:extLst>
              <a:ext uri="{FF2B5EF4-FFF2-40B4-BE49-F238E27FC236}">
                <a16:creationId xmlns:a16="http://schemas.microsoft.com/office/drawing/2014/main" id="{E7EE1B91-1460-4007-B412-A7AEB25266F4}"/>
              </a:ext>
            </a:extLst>
          </p:cNvPr>
          <p:cNvCxnSpPr>
            <a:cxnSpLocks/>
            <a:stCxn id="42" idx="3"/>
            <a:endCxn id="64" idx="2"/>
          </p:cNvCxnSpPr>
          <p:nvPr/>
        </p:nvCxnSpPr>
        <p:spPr>
          <a:xfrm flipV="1">
            <a:off x="5398148" y="4859323"/>
            <a:ext cx="1597753" cy="985319"/>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Egyenes összekötő nyíllal 40">
            <a:extLst>
              <a:ext uri="{FF2B5EF4-FFF2-40B4-BE49-F238E27FC236}">
                <a16:creationId xmlns:a16="http://schemas.microsoft.com/office/drawing/2014/main" id="{7D16A001-9FE8-4126-A0E0-56C122A8B528}"/>
              </a:ext>
            </a:extLst>
          </p:cNvPr>
          <p:cNvCxnSpPr>
            <a:cxnSpLocks/>
            <a:stCxn id="40" idx="0"/>
            <a:endCxn id="29" idx="2"/>
          </p:cNvCxnSpPr>
          <p:nvPr/>
        </p:nvCxnSpPr>
        <p:spPr>
          <a:xfrm flipH="1" flipV="1">
            <a:off x="4517297" y="4758872"/>
            <a:ext cx="1" cy="511679"/>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Összekötő: szögletes 19">
            <a:extLst>
              <a:ext uri="{FF2B5EF4-FFF2-40B4-BE49-F238E27FC236}">
                <a16:creationId xmlns:a16="http://schemas.microsoft.com/office/drawing/2014/main" id="{822F87A7-7C78-4F99-8C70-E947E732D3C5}"/>
              </a:ext>
            </a:extLst>
          </p:cNvPr>
          <p:cNvCxnSpPr>
            <a:cxnSpLocks/>
            <a:stCxn id="29" idx="1"/>
            <a:endCxn id="32" idx="3"/>
          </p:cNvCxnSpPr>
          <p:nvPr/>
        </p:nvCxnSpPr>
        <p:spPr>
          <a:xfrm rot="10800000">
            <a:off x="3086208" y="3281510"/>
            <a:ext cx="550239" cy="1280951"/>
          </a:xfrm>
          <a:prstGeom prst="bentConnector3">
            <a:avLst>
              <a:gd name="adj1" fmla="val 50000"/>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Összekötő: szögletes 22">
            <a:extLst>
              <a:ext uri="{FF2B5EF4-FFF2-40B4-BE49-F238E27FC236}">
                <a16:creationId xmlns:a16="http://schemas.microsoft.com/office/drawing/2014/main" id="{605449EF-F673-4907-8002-678656EBB36A}"/>
              </a:ext>
            </a:extLst>
          </p:cNvPr>
          <p:cNvCxnSpPr>
            <a:cxnSpLocks/>
            <a:stCxn id="45" idx="1"/>
            <a:endCxn id="24" idx="3"/>
          </p:cNvCxnSpPr>
          <p:nvPr/>
        </p:nvCxnSpPr>
        <p:spPr>
          <a:xfrm rot="10800000" flipV="1">
            <a:off x="5390043" y="1992099"/>
            <a:ext cx="725008" cy="1289410"/>
          </a:xfrm>
          <a:prstGeom prst="bentConnector3">
            <a:avLst>
              <a:gd name="adj1" fmla="val 50000"/>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Dia számának helye 2">
            <a:extLst>
              <a:ext uri="{FF2B5EF4-FFF2-40B4-BE49-F238E27FC236}">
                <a16:creationId xmlns:a16="http://schemas.microsoft.com/office/drawing/2014/main" id="{758C909E-340C-47F2-8E06-45D18370565F}"/>
              </a:ext>
            </a:extLst>
          </p:cNvPr>
          <p:cNvSpPr>
            <a:spLocks noGrp="1"/>
          </p:cNvSpPr>
          <p:nvPr>
            <p:ph type="sldNum" sz="quarter" idx="12"/>
          </p:nvPr>
        </p:nvSpPr>
        <p:spPr/>
        <p:txBody>
          <a:bodyPr/>
          <a:lstStyle/>
          <a:p>
            <a:fld id="{34CCF796-8293-4D3B-ADCC-894381A97A1C}" type="slidenum">
              <a:rPr lang="en-US" smtClean="0"/>
              <a:t>6</a:t>
            </a:fld>
            <a:endParaRPr lang="en-US"/>
          </a:p>
        </p:txBody>
      </p:sp>
      <p:sp>
        <p:nvSpPr>
          <p:cNvPr id="24" name="Téglalap 23">
            <a:extLst>
              <a:ext uri="{FF2B5EF4-FFF2-40B4-BE49-F238E27FC236}">
                <a16:creationId xmlns:a16="http://schemas.microsoft.com/office/drawing/2014/main" id="{53F7A7BD-884D-4E45-BDBC-2E3E1C73F152}"/>
              </a:ext>
            </a:extLst>
          </p:cNvPr>
          <p:cNvSpPr/>
          <p:nvPr/>
        </p:nvSpPr>
        <p:spPr>
          <a:xfrm>
            <a:off x="3628341" y="3085097"/>
            <a:ext cx="1761702" cy="392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27" name="Téglalap 26">
            <a:extLst>
              <a:ext uri="{FF2B5EF4-FFF2-40B4-BE49-F238E27FC236}">
                <a16:creationId xmlns:a16="http://schemas.microsoft.com/office/drawing/2014/main" id="{135B5D35-ACCD-4B07-813E-3348A1B5E66D}"/>
              </a:ext>
            </a:extLst>
          </p:cNvPr>
          <p:cNvSpPr/>
          <p:nvPr/>
        </p:nvSpPr>
        <p:spPr>
          <a:xfrm>
            <a:off x="3636447" y="3988368"/>
            <a:ext cx="1761702" cy="766195"/>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Céllövölde</a:t>
            </a:r>
            <a:endParaRPr lang="hu-HU" sz="1600" dirty="0">
              <a:solidFill>
                <a:schemeClr val="tx1"/>
              </a:solidFill>
              <a:ea typeface="Arial Unicode MS" pitchFamily="34" charset="-128"/>
              <a:cs typeface="Arial Unicode MS" pitchFamily="34" charset="-128"/>
            </a:endParaRPr>
          </a:p>
          <a:p>
            <a:endParaRPr lang="hu-HU" sz="1000" dirty="0">
              <a:solidFill>
                <a:schemeClr val="tx1"/>
              </a:solidFill>
              <a:ea typeface="Arial Unicode MS" pitchFamily="34" charset="-128"/>
              <a:cs typeface="Arial Unicode MS" pitchFamily="34" charset="-128"/>
            </a:endParaRPr>
          </a:p>
          <a:p>
            <a:r>
              <a:rPr lang="hu-HU" sz="1600" dirty="0">
                <a:solidFill>
                  <a:schemeClr val="tx1"/>
                </a:solidFill>
                <a:ea typeface="Arial Unicode MS" pitchFamily="34" charset="-128"/>
                <a:cs typeface="Arial Unicode MS" pitchFamily="34" charset="-128"/>
              </a:rPr>
              <a:t>helyszín: Vegas-sor</a:t>
            </a:r>
            <a:endParaRPr lang="hu-HU" dirty="0">
              <a:solidFill>
                <a:schemeClr val="tx1"/>
              </a:solidFill>
              <a:ea typeface="Arial Unicode MS" pitchFamily="34" charset="-128"/>
              <a:cs typeface="Arial Unicode MS" pitchFamily="34" charset="-128"/>
            </a:endParaRPr>
          </a:p>
        </p:txBody>
      </p:sp>
      <p:sp>
        <p:nvSpPr>
          <p:cNvPr id="29" name="Téglalap 28">
            <a:extLst>
              <a:ext uri="{FF2B5EF4-FFF2-40B4-BE49-F238E27FC236}">
                <a16:creationId xmlns:a16="http://schemas.microsoft.com/office/drawing/2014/main" id="{7B5B23EE-D0FC-4A83-9246-0445589F8D42}"/>
              </a:ext>
            </a:extLst>
          </p:cNvPr>
          <p:cNvSpPr/>
          <p:nvPr/>
        </p:nvSpPr>
        <p:spPr>
          <a:xfrm>
            <a:off x="3636446" y="4366048"/>
            <a:ext cx="1761702" cy="392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40" name="Téglalap 39">
            <a:extLst>
              <a:ext uri="{FF2B5EF4-FFF2-40B4-BE49-F238E27FC236}">
                <a16:creationId xmlns:a16="http://schemas.microsoft.com/office/drawing/2014/main" id="{69C5BFFE-1714-4D3B-9B19-09E71AA1A3BF}"/>
              </a:ext>
            </a:extLst>
          </p:cNvPr>
          <p:cNvSpPr/>
          <p:nvPr/>
        </p:nvSpPr>
        <p:spPr>
          <a:xfrm>
            <a:off x="3636447" y="5270551"/>
            <a:ext cx="1761702" cy="77050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Vendég</a:t>
            </a:r>
            <a:endParaRPr lang="hu-HU" sz="1600" dirty="0">
              <a:solidFill>
                <a:schemeClr val="tx1"/>
              </a:solidFill>
              <a:ea typeface="Arial Unicode MS" pitchFamily="34" charset="-128"/>
              <a:cs typeface="Arial Unicode MS" pitchFamily="34" charset="-128"/>
            </a:endParaRPr>
          </a:p>
          <a:p>
            <a:endParaRPr lang="hu-HU" sz="1000" dirty="0">
              <a:solidFill>
                <a:schemeClr val="tx1"/>
              </a:solidFill>
              <a:ea typeface="Arial Unicode MS" pitchFamily="34" charset="-128"/>
              <a:cs typeface="Arial Unicode MS" pitchFamily="34" charset="-128"/>
            </a:endParaRPr>
          </a:p>
          <a:p>
            <a:r>
              <a:rPr lang="hu-HU" sz="1600" dirty="0">
                <a:solidFill>
                  <a:schemeClr val="tx1"/>
                </a:solidFill>
                <a:ea typeface="Arial Unicode MS" pitchFamily="34" charset="-128"/>
                <a:cs typeface="Arial Unicode MS" pitchFamily="34" charset="-128"/>
              </a:rPr>
              <a:t>név: Józsi</a:t>
            </a:r>
            <a:endParaRPr lang="hu-HU" dirty="0">
              <a:solidFill>
                <a:schemeClr val="tx1"/>
              </a:solidFill>
              <a:ea typeface="Arial Unicode MS" pitchFamily="34" charset="-128"/>
              <a:cs typeface="Arial Unicode MS" pitchFamily="34" charset="-128"/>
            </a:endParaRPr>
          </a:p>
        </p:txBody>
      </p:sp>
      <p:sp>
        <p:nvSpPr>
          <p:cNvPr id="42" name="Téglalap 41">
            <a:extLst>
              <a:ext uri="{FF2B5EF4-FFF2-40B4-BE49-F238E27FC236}">
                <a16:creationId xmlns:a16="http://schemas.microsoft.com/office/drawing/2014/main" id="{C255C57C-05FE-4968-AAD2-245E4A982CCD}"/>
              </a:ext>
            </a:extLst>
          </p:cNvPr>
          <p:cNvSpPr/>
          <p:nvPr/>
        </p:nvSpPr>
        <p:spPr>
          <a:xfrm>
            <a:off x="3636446" y="5648230"/>
            <a:ext cx="1761702" cy="392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44" name="Téglalap 43">
            <a:extLst>
              <a:ext uri="{FF2B5EF4-FFF2-40B4-BE49-F238E27FC236}">
                <a16:creationId xmlns:a16="http://schemas.microsoft.com/office/drawing/2014/main" id="{F812353D-5397-4561-BD3C-43D8930234E9}"/>
              </a:ext>
            </a:extLst>
          </p:cNvPr>
          <p:cNvSpPr/>
          <p:nvPr/>
        </p:nvSpPr>
        <p:spPr>
          <a:xfrm>
            <a:off x="6115052" y="1314578"/>
            <a:ext cx="1761702" cy="977363"/>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Ajándék</a:t>
            </a:r>
            <a:endParaRPr lang="hu-HU" sz="1600" dirty="0">
              <a:solidFill>
                <a:schemeClr val="tx1"/>
              </a:solidFill>
              <a:ea typeface="Arial Unicode MS" pitchFamily="34" charset="-128"/>
              <a:cs typeface="Arial Unicode MS" pitchFamily="34" charset="-128"/>
            </a:endParaRPr>
          </a:p>
          <a:p>
            <a:endParaRPr lang="hu-HU" sz="1000" dirty="0">
              <a:solidFill>
                <a:schemeClr val="tx1"/>
              </a:solidFill>
              <a:ea typeface="Arial Unicode MS" pitchFamily="34" charset="-128"/>
              <a:cs typeface="Arial Unicode MS" pitchFamily="34" charset="-128"/>
            </a:endParaRPr>
          </a:p>
          <a:p>
            <a:r>
              <a:rPr lang="hu-HU" sz="1600" dirty="0">
                <a:solidFill>
                  <a:schemeClr val="tx1"/>
                </a:solidFill>
                <a:ea typeface="Arial Unicode MS" pitchFamily="34" charset="-128"/>
                <a:cs typeface="Arial Unicode MS" pitchFamily="34" charset="-128"/>
              </a:rPr>
              <a:t>típus: plüss</a:t>
            </a:r>
          </a:p>
          <a:p>
            <a:r>
              <a:rPr lang="hu-HU" sz="1600" dirty="0">
                <a:solidFill>
                  <a:schemeClr val="tx1"/>
                </a:solidFill>
                <a:ea typeface="Arial Unicode MS" pitchFamily="34" charset="-128"/>
                <a:cs typeface="Arial Unicode MS" pitchFamily="34" charset="-128"/>
              </a:rPr>
              <a:t>méret: XL</a:t>
            </a:r>
            <a:endParaRPr lang="hu-HU" dirty="0">
              <a:solidFill>
                <a:schemeClr val="tx1"/>
              </a:solidFill>
              <a:ea typeface="Arial Unicode MS" pitchFamily="34" charset="-128"/>
              <a:cs typeface="Arial Unicode MS" pitchFamily="34" charset="-128"/>
            </a:endParaRPr>
          </a:p>
        </p:txBody>
      </p:sp>
      <p:sp>
        <p:nvSpPr>
          <p:cNvPr id="45" name="Téglalap 44">
            <a:extLst>
              <a:ext uri="{FF2B5EF4-FFF2-40B4-BE49-F238E27FC236}">
                <a16:creationId xmlns:a16="http://schemas.microsoft.com/office/drawing/2014/main" id="{DE8A65A0-69DA-4984-B1FB-1BE1BBFD69C1}"/>
              </a:ext>
            </a:extLst>
          </p:cNvPr>
          <p:cNvSpPr/>
          <p:nvPr/>
        </p:nvSpPr>
        <p:spPr>
          <a:xfrm>
            <a:off x="6115051" y="1692257"/>
            <a:ext cx="1761702" cy="5996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57" name="Téglalap 56">
            <a:extLst>
              <a:ext uri="{FF2B5EF4-FFF2-40B4-BE49-F238E27FC236}">
                <a16:creationId xmlns:a16="http://schemas.microsoft.com/office/drawing/2014/main" id="{D082937F-2DEB-4E37-A209-7523C805BA31}"/>
              </a:ext>
            </a:extLst>
          </p:cNvPr>
          <p:cNvSpPr/>
          <p:nvPr/>
        </p:nvSpPr>
        <p:spPr>
          <a:xfrm>
            <a:off x="6115053" y="2650151"/>
            <a:ext cx="1761702" cy="953953"/>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Ajándék</a:t>
            </a:r>
            <a:endParaRPr lang="hu-HU" sz="1600" dirty="0">
              <a:solidFill>
                <a:schemeClr val="tx1"/>
              </a:solidFill>
              <a:ea typeface="Arial Unicode MS" pitchFamily="34" charset="-128"/>
              <a:cs typeface="Arial Unicode MS" pitchFamily="34" charset="-128"/>
            </a:endParaRPr>
          </a:p>
          <a:p>
            <a:endParaRPr lang="hu-HU" sz="1000" dirty="0">
              <a:solidFill>
                <a:schemeClr val="tx1"/>
              </a:solidFill>
              <a:ea typeface="Arial Unicode MS" pitchFamily="34" charset="-128"/>
              <a:cs typeface="Arial Unicode MS" pitchFamily="34" charset="-128"/>
            </a:endParaRPr>
          </a:p>
          <a:p>
            <a:r>
              <a:rPr lang="hu-HU" sz="1600" dirty="0">
                <a:solidFill>
                  <a:schemeClr val="tx1"/>
                </a:solidFill>
                <a:ea typeface="Arial Unicode MS" pitchFamily="34" charset="-128"/>
                <a:cs typeface="Arial Unicode MS" pitchFamily="34" charset="-128"/>
              </a:rPr>
              <a:t>típus: labda</a:t>
            </a:r>
          </a:p>
          <a:p>
            <a:r>
              <a:rPr lang="hu-HU" sz="1600" dirty="0">
                <a:solidFill>
                  <a:schemeClr val="tx1"/>
                </a:solidFill>
                <a:ea typeface="Arial Unicode MS" pitchFamily="34" charset="-128"/>
                <a:cs typeface="Arial Unicode MS" pitchFamily="34" charset="-128"/>
              </a:rPr>
              <a:t>méret: M</a:t>
            </a:r>
            <a:endParaRPr lang="hu-HU" dirty="0">
              <a:solidFill>
                <a:schemeClr val="tx1"/>
              </a:solidFill>
              <a:ea typeface="Arial Unicode MS" pitchFamily="34" charset="-128"/>
              <a:cs typeface="Arial Unicode MS" pitchFamily="34" charset="-128"/>
            </a:endParaRPr>
          </a:p>
        </p:txBody>
      </p:sp>
      <p:sp>
        <p:nvSpPr>
          <p:cNvPr id="58" name="Téglalap 57">
            <a:extLst>
              <a:ext uri="{FF2B5EF4-FFF2-40B4-BE49-F238E27FC236}">
                <a16:creationId xmlns:a16="http://schemas.microsoft.com/office/drawing/2014/main" id="{0B7F2DEA-C450-442B-A633-4A9470173F4C}"/>
              </a:ext>
            </a:extLst>
          </p:cNvPr>
          <p:cNvSpPr/>
          <p:nvPr/>
        </p:nvSpPr>
        <p:spPr>
          <a:xfrm>
            <a:off x="6115052" y="2979189"/>
            <a:ext cx="1761702" cy="6288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63" name="Téglalap 62">
            <a:extLst>
              <a:ext uri="{FF2B5EF4-FFF2-40B4-BE49-F238E27FC236}">
                <a16:creationId xmlns:a16="http://schemas.microsoft.com/office/drawing/2014/main" id="{F3198C8D-5F79-4D84-99B7-FBB62E55A7DE}"/>
              </a:ext>
            </a:extLst>
          </p:cNvPr>
          <p:cNvSpPr/>
          <p:nvPr/>
        </p:nvSpPr>
        <p:spPr>
          <a:xfrm>
            <a:off x="6115051" y="3881960"/>
            <a:ext cx="1761702" cy="977363"/>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Ajándék</a:t>
            </a:r>
            <a:endParaRPr lang="hu-HU" sz="1600" dirty="0">
              <a:solidFill>
                <a:schemeClr val="tx1"/>
              </a:solidFill>
              <a:ea typeface="Arial Unicode MS" pitchFamily="34" charset="-128"/>
              <a:cs typeface="Arial Unicode MS" pitchFamily="34" charset="-128"/>
            </a:endParaRPr>
          </a:p>
          <a:p>
            <a:endParaRPr lang="hu-HU" sz="1000" dirty="0">
              <a:solidFill>
                <a:schemeClr val="tx1"/>
              </a:solidFill>
              <a:ea typeface="Arial Unicode MS" pitchFamily="34" charset="-128"/>
              <a:cs typeface="Arial Unicode MS" pitchFamily="34" charset="-128"/>
            </a:endParaRPr>
          </a:p>
          <a:p>
            <a:r>
              <a:rPr lang="hu-HU" sz="1600" dirty="0">
                <a:solidFill>
                  <a:schemeClr val="tx1"/>
                </a:solidFill>
                <a:ea typeface="Arial Unicode MS" pitchFamily="34" charset="-128"/>
                <a:cs typeface="Arial Unicode MS" pitchFamily="34" charset="-128"/>
              </a:rPr>
              <a:t>típus: figura</a:t>
            </a:r>
          </a:p>
          <a:p>
            <a:r>
              <a:rPr lang="hu-HU" sz="1600" dirty="0">
                <a:solidFill>
                  <a:schemeClr val="tx1"/>
                </a:solidFill>
                <a:ea typeface="Arial Unicode MS" pitchFamily="34" charset="-128"/>
                <a:cs typeface="Arial Unicode MS" pitchFamily="34" charset="-128"/>
              </a:rPr>
              <a:t>méret: S</a:t>
            </a:r>
            <a:endParaRPr lang="hu-HU" dirty="0">
              <a:solidFill>
                <a:schemeClr val="tx1"/>
              </a:solidFill>
              <a:ea typeface="Arial Unicode MS" pitchFamily="34" charset="-128"/>
              <a:cs typeface="Arial Unicode MS" pitchFamily="34" charset="-128"/>
            </a:endParaRPr>
          </a:p>
        </p:txBody>
      </p:sp>
      <p:sp>
        <p:nvSpPr>
          <p:cNvPr id="64" name="Téglalap 63">
            <a:extLst>
              <a:ext uri="{FF2B5EF4-FFF2-40B4-BE49-F238E27FC236}">
                <a16:creationId xmlns:a16="http://schemas.microsoft.com/office/drawing/2014/main" id="{550BCE22-2D46-4F08-BA5C-6F85E304EF7D}"/>
              </a:ext>
            </a:extLst>
          </p:cNvPr>
          <p:cNvSpPr/>
          <p:nvPr/>
        </p:nvSpPr>
        <p:spPr>
          <a:xfrm>
            <a:off x="6115050" y="4259639"/>
            <a:ext cx="1761702" cy="5996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28" name="Téglalap 27">
            <a:extLst>
              <a:ext uri="{FF2B5EF4-FFF2-40B4-BE49-F238E27FC236}">
                <a16:creationId xmlns:a16="http://schemas.microsoft.com/office/drawing/2014/main" id="{4993019A-BF91-48C6-AB08-D8B60DF83A6D}"/>
              </a:ext>
            </a:extLst>
          </p:cNvPr>
          <p:cNvSpPr/>
          <p:nvPr/>
        </p:nvSpPr>
        <p:spPr>
          <a:xfrm>
            <a:off x="1267249" y="5270551"/>
            <a:ext cx="1761702" cy="77050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Vendég</a:t>
            </a:r>
            <a:endParaRPr lang="hu-HU" sz="1600" dirty="0">
              <a:solidFill>
                <a:schemeClr val="tx1"/>
              </a:solidFill>
              <a:ea typeface="Arial Unicode MS" pitchFamily="34" charset="-128"/>
              <a:cs typeface="Arial Unicode MS" pitchFamily="34" charset="-128"/>
            </a:endParaRPr>
          </a:p>
          <a:p>
            <a:endParaRPr lang="hu-HU" sz="1000" dirty="0">
              <a:solidFill>
                <a:schemeClr val="tx1"/>
              </a:solidFill>
              <a:ea typeface="Arial Unicode MS" pitchFamily="34" charset="-128"/>
              <a:cs typeface="Arial Unicode MS" pitchFamily="34" charset="-128"/>
            </a:endParaRPr>
          </a:p>
          <a:p>
            <a:r>
              <a:rPr lang="hu-HU" sz="1600" dirty="0">
                <a:solidFill>
                  <a:schemeClr val="tx1"/>
                </a:solidFill>
                <a:ea typeface="Arial Unicode MS" pitchFamily="34" charset="-128"/>
                <a:cs typeface="Arial Unicode MS" pitchFamily="34" charset="-128"/>
              </a:rPr>
              <a:t>név: Józsi</a:t>
            </a:r>
            <a:endParaRPr lang="hu-HU" dirty="0">
              <a:solidFill>
                <a:schemeClr val="tx1"/>
              </a:solidFill>
              <a:ea typeface="Arial Unicode MS" pitchFamily="34" charset="-128"/>
              <a:cs typeface="Arial Unicode MS" pitchFamily="34" charset="-128"/>
            </a:endParaRPr>
          </a:p>
        </p:txBody>
      </p:sp>
      <p:sp>
        <p:nvSpPr>
          <p:cNvPr id="30" name="Téglalap 29">
            <a:extLst>
              <a:ext uri="{FF2B5EF4-FFF2-40B4-BE49-F238E27FC236}">
                <a16:creationId xmlns:a16="http://schemas.microsoft.com/office/drawing/2014/main" id="{43A4EB96-842C-4671-975E-F8A1B7C0C68F}"/>
              </a:ext>
            </a:extLst>
          </p:cNvPr>
          <p:cNvSpPr/>
          <p:nvPr/>
        </p:nvSpPr>
        <p:spPr>
          <a:xfrm>
            <a:off x="1267248" y="5648230"/>
            <a:ext cx="1761702" cy="392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31" name="Egyenes összekötő nyíllal 30">
            <a:extLst>
              <a:ext uri="{FF2B5EF4-FFF2-40B4-BE49-F238E27FC236}">
                <a16:creationId xmlns:a16="http://schemas.microsoft.com/office/drawing/2014/main" id="{EEDD4E95-0464-47F9-98FB-F4912A6CD99D}"/>
              </a:ext>
            </a:extLst>
          </p:cNvPr>
          <p:cNvCxnSpPr>
            <a:cxnSpLocks/>
            <a:stCxn id="28" idx="0"/>
            <a:endCxn id="27" idx="2"/>
          </p:cNvCxnSpPr>
          <p:nvPr/>
        </p:nvCxnSpPr>
        <p:spPr>
          <a:xfrm flipV="1">
            <a:off x="2148100" y="4754563"/>
            <a:ext cx="2369198" cy="515988"/>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ombusz 31">
            <a:extLst>
              <a:ext uri="{FF2B5EF4-FFF2-40B4-BE49-F238E27FC236}">
                <a16:creationId xmlns:a16="http://schemas.microsoft.com/office/drawing/2014/main" id="{305A4288-EA27-4D35-8EE1-33408DBFB826}"/>
              </a:ext>
            </a:extLst>
          </p:cNvPr>
          <p:cNvSpPr/>
          <p:nvPr/>
        </p:nvSpPr>
        <p:spPr>
          <a:xfrm>
            <a:off x="2893281" y="3218969"/>
            <a:ext cx="192926" cy="125079"/>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Tree>
    <p:extLst>
      <p:ext uri="{BB962C8B-B14F-4D97-AF65-F5344CB8AC3E}">
        <p14:creationId xmlns:p14="http://schemas.microsoft.com/office/powerpoint/2010/main" val="3567629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ím 1">
            <a:extLst>
              <a:ext uri="{FF2B5EF4-FFF2-40B4-BE49-F238E27FC236}">
                <a16:creationId xmlns:a16="http://schemas.microsoft.com/office/drawing/2014/main" id="{C14AC888-8E91-42AE-9BF0-53F8BCD4F445}"/>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Céllövölde</a:t>
            </a:r>
            <a:endParaRPr lang="en-US" dirty="0"/>
          </a:p>
          <a:p>
            <a:endParaRPr lang="en-US" dirty="0"/>
          </a:p>
        </p:txBody>
      </p:sp>
      <p:sp>
        <p:nvSpPr>
          <p:cNvPr id="34" name="Téglalap 33">
            <a:extLst>
              <a:ext uri="{FF2B5EF4-FFF2-40B4-BE49-F238E27FC236}">
                <a16:creationId xmlns:a16="http://schemas.microsoft.com/office/drawing/2014/main" id="{081A1348-CB91-4503-A1A6-9954B484D2F8}"/>
              </a:ext>
            </a:extLst>
          </p:cNvPr>
          <p:cNvSpPr/>
          <p:nvPr/>
        </p:nvSpPr>
        <p:spPr>
          <a:xfrm>
            <a:off x="17855" y="1084442"/>
            <a:ext cx="6820690" cy="4782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dirty="0"/>
              <a:t>Gregorics Tibor: Objektumelvű programozás</a:t>
            </a:r>
            <a:endParaRPr lang="en-US" dirty="0"/>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7</a:t>
            </a:fld>
            <a:endParaRPr lang="en-US"/>
          </a:p>
        </p:txBody>
      </p:sp>
      <p:sp>
        <p:nvSpPr>
          <p:cNvPr id="43" name="Téglalap 42">
            <a:extLst>
              <a:ext uri="{FF2B5EF4-FFF2-40B4-BE49-F238E27FC236}">
                <a16:creationId xmlns:a16="http://schemas.microsoft.com/office/drawing/2014/main" id="{D6E912FD-C20B-40EE-A638-00124BA3BFF0}"/>
              </a:ext>
            </a:extLst>
          </p:cNvPr>
          <p:cNvSpPr/>
          <p:nvPr/>
        </p:nvSpPr>
        <p:spPr>
          <a:xfrm>
            <a:off x="127106" y="1387733"/>
            <a:ext cx="1504326" cy="880068"/>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Vidámpar</a:t>
            </a:r>
            <a:r>
              <a:rPr lang="hu-HU" sz="1600" dirty="0">
                <a:solidFill>
                  <a:schemeClr val="tx1"/>
                </a:solidFill>
              </a:rPr>
              <a:t>k</a:t>
            </a:r>
          </a:p>
        </p:txBody>
      </p:sp>
      <p:sp>
        <p:nvSpPr>
          <p:cNvPr id="45" name="Téglalap 44">
            <a:extLst>
              <a:ext uri="{FF2B5EF4-FFF2-40B4-BE49-F238E27FC236}">
                <a16:creationId xmlns:a16="http://schemas.microsoft.com/office/drawing/2014/main" id="{6F386DAD-7AF1-4786-84F6-82F521263D69}"/>
              </a:ext>
            </a:extLst>
          </p:cNvPr>
          <p:cNvSpPr/>
          <p:nvPr/>
        </p:nvSpPr>
        <p:spPr>
          <a:xfrm>
            <a:off x="2604131" y="1394723"/>
            <a:ext cx="2085854" cy="1390452"/>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Céllövölde</a:t>
            </a:r>
          </a:p>
          <a:p>
            <a:r>
              <a:rPr lang="hu-HU" sz="1600" dirty="0">
                <a:solidFill>
                  <a:schemeClr val="tx1"/>
                </a:solidFill>
              </a:rPr>
              <a:t>+ helyszín : </a:t>
            </a:r>
            <a:r>
              <a:rPr lang="hu-HU" sz="1600" dirty="0" err="1">
                <a:solidFill>
                  <a:schemeClr val="tx1"/>
                </a:solidFill>
              </a:rPr>
              <a:t>string</a:t>
            </a:r>
            <a:endParaRPr lang="hu-HU" sz="1600" dirty="0">
              <a:solidFill>
                <a:schemeClr val="tx1"/>
              </a:solidFill>
            </a:endParaRPr>
          </a:p>
        </p:txBody>
      </p:sp>
      <p:cxnSp>
        <p:nvCxnSpPr>
          <p:cNvPr id="46" name="Egyenes összekötő 45">
            <a:extLst>
              <a:ext uri="{FF2B5EF4-FFF2-40B4-BE49-F238E27FC236}">
                <a16:creationId xmlns:a16="http://schemas.microsoft.com/office/drawing/2014/main" id="{D32DF89B-B385-4078-9695-A3D777E7EC2F}"/>
              </a:ext>
            </a:extLst>
          </p:cNvPr>
          <p:cNvCxnSpPr>
            <a:cxnSpLocks/>
            <a:stCxn id="68" idx="3"/>
            <a:endCxn id="66" idx="2"/>
          </p:cNvCxnSpPr>
          <p:nvPr/>
        </p:nvCxnSpPr>
        <p:spPr>
          <a:xfrm>
            <a:off x="2874902" y="4127353"/>
            <a:ext cx="1519737" cy="1469"/>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Téglalap 48">
            <a:extLst>
              <a:ext uri="{FF2B5EF4-FFF2-40B4-BE49-F238E27FC236}">
                <a16:creationId xmlns:a16="http://schemas.microsoft.com/office/drawing/2014/main" id="{9B7B032D-79C2-4939-89D0-881B98EB9FE3}"/>
              </a:ext>
            </a:extLst>
          </p:cNvPr>
          <p:cNvSpPr/>
          <p:nvPr/>
        </p:nvSpPr>
        <p:spPr>
          <a:xfrm>
            <a:off x="2604118" y="1723577"/>
            <a:ext cx="2086382" cy="2543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50" name="Szövegdoboz 49">
            <a:extLst>
              <a:ext uri="{FF2B5EF4-FFF2-40B4-BE49-F238E27FC236}">
                <a16:creationId xmlns:a16="http://schemas.microsoft.com/office/drawing/2014/main" id="{5DF8702E-7411-4140-A5D0-25430D9892BA}"/>
              </a:ext>
            </a:extLst>
          </p:cNvPr>
          <p:cNvSpPr txBox="1"/>
          <p:nvPr/>
        </p:nvSpPr>
        <p:spPr>
          <a:xfrm>
            <a:off x="1872130" y="3302142"/>
            <a:ext cx="1134734" cy="338554"/>
          </a:xfrm>
          <a:prstGeom prst="rect">
            <a:avLst/>
          </a:prstGeom>
          <a:noFill/>
        </p:spPr>
        <p:txBody>
          <a:bodyPr wrap="none" rtlCol="0">
            <a:spAutoFit/>
          </a:bodyPr>
          <a:lstStyle/>
          <a:p>
            <a:pPr algn="ctr"/>
            <a:r>
              <a:rPr lang="hu-HU" sz="1600" dirty="0"/>
              <a:t>- vendégek</a:t>
            </a:r>
          </a:p>
        </p:txBody>
      </p:sp>
      <p:sp>
        <p:nvSpPr>
          <p:cNvPr id="51" name="Téglalap 50">
            <a:extLst>
              <a:ext uri="{FF2B5EF4-FFF2-40B4-BE49-F238E27FC236}">
                <a16:creationId xmlns:a16="http://schemas.microsoft.com/office/drawing/2014/main" id="{647A6B6C-3A3E-42EF-B723-A3812DD44A24}"/>
              </a:ext>
            </a:extLst>
          </p:cNvPr>
          <p:cNvSpPr/>
          <p:nvPr/>
        </p:nvSpPr>
        <p:spPr>
          <a:xfrm>
            <a:off x="4478406" y="3645006"/>
            <a:ext cx="1969513" cy="1258906"/>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Ajándék</a:t>
            </a:r>
          </a:p>
          <a:p>
            <a:pPr algn="ctr"/>
            <a:endParaRPr lang="hu-HU" sz="1600" i="1" dirty="0">
              <a:solidFill>
                <a:schemeClr val="tx1"/>
              </a:solidFill>
            </a:endParaRPr>
          </a:p>
        </p:txBody>
      </p:sp>
      <p:sp>
        <p:nvSpPr>
          <p:cNvPr id="54" name="Téglalap 53">
            <a:extLst>
              <a:ext uri="{FF2B5EF4-FFF2-40B4-BE49-F238E27FC236}">
                <a16:creationId xmlns:a16="http://schemas.microsoft.com/office/drawing/2014/main" id="{CAEBEFEF-5A9D-4782-BCBE-C9EC4221E7DA}"/>
              </a:ext>
            </a:extLst>
          </p:cNvPr>
          <p:cNvSpPr/>
          <p:nvPr/>
        </p:nvSpPr>
        <p:spPr>
          <a:xfrm>
            <a:off x="4478218" y="3977740"/>
            <a:ext cx="1969513" cy="3301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56" name="Egyenes összekötő 55">
            <a:extLst>
              <a:ext uri="{FF2B5EF4-FFF2-40B4-BE49-F238E27FC236}">
                <a16:creationId xmlns:a16="http://schemas.microsoft.com/office/drawing/2014/main" id="{43C8FC9B-05C9-4A9E-A590-7E85C18781C9}"/>
              </a:ext>
            </a:extLst>
          </p:cNvPr>
          <p:cNvCxnSpPr>
            <a:cxnSpLocks/>
            <a:stCxn id="82" idx="3"/>
            <a:endCxn id="49" idx="1"/>
          </p:cNvCxnSpPr>
          <p:nvPr/>
        </p:nvCxnSpPr>
        <p:spPr>
          <a:xfrm>
            <a:off x="1823174" y="1850734"/>
            <a:ext cx="780944" cy="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Háromszög 56">
            <a:extLst>
              <a:ext uri="{FF2B5EF4-FFF2-40B4-BE49-F238E27FC236}">
                <a16:creationId xmlns:a16="http://schemas.microsoft.com/office/drawing/2014/main" id="{C4852B75-A995-4706-8EE1-9DC2E0CC4FB9}"/>
              </a:ext>
            </a:extLst>
          </p:cNvPr>
          <p:cNvSpPr/>
          <p:nvPr/>
        </p:nvSpPr>
        <p:spPr>
          <a:xfrm rot="5400000">
            <a:off x="3960679" y="3966014"/>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4" name="Szövegdoboz 63">
            <a:extLst>
              <a:ext uri="{FF2B5EF4-FFF2-40B4-BE49-F238E27FC236}">
                <a16:creationId xmlns:a16="http://schemas.microsoft.com/office/drawing/2014/main" id="{228B4187-7435-4335-A7E3-F2D6B23BF63E}"/>
              </a:ext>
            </a:extLst>
          </p:cNvPr>
          <p:cNvSpPr txBox="1"/>
          <p:nvPr/>
        </p:nvSpPr>
        <p:spPr>
          <a:xfrm>
            <a:off x="3452070" y="3830211"/>
            <a:ext cx="627059" cy="338554"/>
          </a:xfrm>
          <a:prstGeom prst="rect">
            <a:avLst/>
          </a:prstGeom>
          <a:noFill/>
        </p:spPr>
        <p:txBody>
          <a:bodyPr wrap="square" rtlCol="0">
            <a:spAutoFit/>
          </a:bodyPr>
          <a:lstStyle/>
          <a:p>
            <a:pPr algn="ctr"/>
            <a:r>
              <a:rPr lang="hu-HU" sz="1600" dirty="0"/>
              <a:t>nyer</a:t>
            </a:r>
          </a:p>
        </p:txBody>
      </p:sp>
      <p:sp>
        <p:nvSpPr>
          <p:cNvPr id="66" name="Ellipszis 65">
            <a:extLst>
              <a:ext uri="{FF2B5EF4-FFF2-40B4-BE49-F238E27FC236}">
                <a16:creationId xmlns:a16="http://schemas.microsoft.com/office/drawing/2014/main" id="{3575CAAE-D873-4D6B-9033-5DBEB4B23A76}"/>
              </a:ext>
            </a:extLst>
          </p:cNvPr>
          <p:cNvSpPr/>
          <p:nvPr/>
        </p:nvSpPr>
        <p:spPr>
          <a:xfrm>
            <a:off x="4394639" y="4097698"/>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67" name="Téglalap 66">
            <a:extLst>
              <a:ext uri="{FF2B5EF4-FFF2-40B4-BE49-F238E27FC236}">
                <a16:creationId xmlns:a16="http://schemas.microsoft.com/office/drawing/2014/main" id="{2A81A54F-D48D-4D52-973F-D06ADC2073C3}"/>
              </a:ext>
            </a:extLst>
          </p:cNvPr>
          <p:cNvSpPr/>
          <p:nvPr/>
        </p:nvSpPr>
        <p:spPr>
          <a:xfrm>
            <a:off x="242511" y="3645007"/>
            <a:ext cx="2632669" cy="1497063"/>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Vendég</a:t>
            </a:r>
          </a:p>
          <a:p>
            <a:r>
              <a:rPr lang="hu-HU" sz="1600" dirty="0">
                <a:solidFill>
                  <a:schemeClr val="tx1"/>
                </a:solidFill>
              </a:rPr>
              <a:t>+ név : </a:t>
            </a:r>
            <a:r>
              <a:rPr lang="hu-HU" sz="1600" dirty="0" err="1">
                <a:solidFill>
                  <a:schemeClr val="tx1"/>
                </a:solidFill>
              </a:rPr>
              <a:t>string</a:t>
            </a:r>
            <a:endParaRPr lang="hu-HU" sz="1600" dirty="0">
              <a:solidFill>
                <a:schemeClr val="tx1"/>
              </a:solidFill>
            </a:endParaRPr>
          </a:p>
          <a:p>
            <a:endParaRPr lang="hu-HU" sz="1600" dirty="0">
              <a:solidFill>
                <a:schemeClr val="tx1"/>
              </a:solidFill>
            </a:endParaRPr>
          </a:p>
        </p:txBody>
      </p:sp>
      <p:sp>
        <p:nvSpPr>
          <p:cNvPr id="68" name="Téglalap 67">
            <a:extLst>
              <a:ext uri="{FF2B5EF4-FFF2-40B4-BE49-F238E27FC236}">
                <a16:creationId xmlns:a16="http://schemas.microsoft.com/office/drawing/2014/main" id="{E259113A-4C27-4002-B590-AB464C4BCABA}"/>
              </a:ext>
            </a:extLst>
          </p:cNvPr>
          <p:cNvSpPr/>
          <p:nvPr/>
        </p:nvSpPr>
        <p:spPr>
          <a:xfrm>
            <a:off x="243179" y="3968409"/>
            <a:ext cx="2631723" cy="3178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70" name="Összekötő: szögletes 69">
            <a:extLst>
              <a:ext uri="{FF2B5EF4-FFF2-40B4-BE49-F238E27FC236}">
                <a16:creationId xmlns:a16="http://schemas.microsoft.com/office/drawing/2014/main" id="{0C5C03A0-A78D-4CE4-8F7A-408C323A5059}"/>
              </a:ext>
            </a:extLst>
          </p:cNvPr>
          <p:cNvCxnSpPr>
            <a:cxnSpLocks/>
            <a:stCxn id="44" idx="2"/>
            <a:endCxn id="72" idx="0"/>
          </p:cNvCxnSpPr>
          <p:nvPr/>
        </p:nvCxnSpPr>
        <p:spPr>
          <a:xfrm rot="5400000">
            <a:off x="2028268" y="2589871"/>
            <a:ext cx="771652" cy="1176009"/>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Összekötő: szögletes 70">
            <a:extLst>
              <a:ext uri="{FF2B5EF4-FFF2-40B4-BE49-F238E27FC236}">
                <a16:creationId xmlns:a16="http://schemas.microsoft.com/office/drawing/2014/main" id="{9AB3AA5C-FD8C-4759-B782-591F20F57377}"/>
              </a:ext>
            </a:extLst>
          </p:cNvPr>
          <p:cNvCxnSpPr>
            <a:cxnSpLocks/>
            <a:stCxn id="95" idx="4"/>
            <a:endCxn id="51" idx="0"/>
          </p:cNvCxnSpPr>
          <p:nvPr/>
        </p:nvCxnSpPr>
        <p:spPr>
          <a:xfrm rot="16200000" flipH="1">
            <a:off x="4417419" y="2599261"/>
            <a:ext cx="773365" cy="1318123"/>
          </a:xfrm>
          <a:prstGeom prst="bentConnector3">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Ellipszis 71">
            <a:extLst>
              <a:ext uri="{FF2B5EF4-FFF2-40B4-BE49-F238E27FC236}">
                <a16:creationId xmlns:a16="http://schemas.microsoft.com/office/drawing/2014/main" id="{19B839A8-F2BA-4599-BC92-612E5E25EFA7}"/>
              </a:ext>
            </a:extLst>
          </p:cNvPr>
          <p:cNvSpPr/>
          <p:nvPr/>
        </p:nvSpPr>
        <p:spPr>
          <a:xfrm>
            <a:off x="1793455" y="3563701"/>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80" name="Szövegdoboz 79">
            <a:extLst>
              <a:ext uri="{FF2B5EF4-FFF2-40B4-BE49-F238E27FC236}">
                <a16:creationId xmlns:a16="http://schemas.microsoft.com/office/drawing/2014/main" id="{A30ABD02-CD6E-4AF6-85EC-FFA9B4829C20}"/>
              </a:ext>
            </a:extLst>
          </p:cNvPr>
          <p:cNvSpPr txBox="1"/>
          <p:nvPr/>
        </p:nvSpPr>
        <p:spPr>
          <a:xfrm>
            <a:off x="3101495" y="4124516"/>
            <a:ext cx="1474422" cy="338554"/>
          </a:xfrm>
          <a:prstGeom prst="rect">
            <a:avLst/>
          </a:prstGeom>
          <a:noFill/>
        </p:spPr>
        <p:txBody>
          <a:bodyPr wrap="square" rtlCol="0">
            <a:spAutoFit/>
          </a:bodyPr>
          <a:lstStyle/>
          <a:p>
            <a:pPr algn="ctr"/>
            <a:r>
              <a:rPr lang="hu-HU" sz="1600" dirty="0"/>
              <a:t>- nyeremények</a:t>
            </a:r>
          </a:p>
        </p:txBody>
      </p:sp>
      <p:sp>
        <p:nvSpPr>
          <p:cNvPr id="81" name="Szövegdoboz 80">
            <a:extLst>
              <a:ext uri="{FF2B5EF4-FFF2-40B4-BE49-F238E27FC236}">
                <a16:creationId xmlns:a16="http://schemas.microsoft.com/office/drawing/2014/main" id="{524DF08F-1802-4C7E-92E4-6BB122DF3642}"/>
              </a:ext>
            </a:extLst>
          </p:cNvPr>
          <p:cNvSpPr txBox="1"/>
          <p:nvPr/>
        </p:nvSpPr>
        <p:spPr>
          <a:xfrm>
            <a:off x="4164501" y="2721577"/>
            <a:ext cx="1180515" cy="338554"/>
          </a:xfrm>
          <a:prstGeom prst="rect">
            <a:avLst/>
          </a:prstGeom>
          <a:noFill/>
        </p:spPr>
        <p:txBody>
          <a:bodyPr wrap="none" rtlCol="0">
            <a:spAutoFit/>
          </a:bodyPr>
          <a:lstStyle/>
          <a:p>
            <a:pPr algn="ctr"/>
            <a:r>
              <a:rPr lang="hu-HU" sz="1600" dirty="0"/>
              <a:t>+ céllövölde</a:t>
            </a:r>
          </a:p>
        </p:txBody>
      </p:sp>
      <p:sp>
        <p:nvSpPr>
          <p:cNvPr id="82" name="Rombusz 81">
            <a:extLst>
              <a:ext uri="{FF2B5EF4-FFF2-40B4-BE49-F238E27FC236}">
                <a16:creationId xmlns:a16="http://schemas.microsoft.com/office/drawing/2014/main" id="{D9EAC9A6-FB4F-4072-B6AA-634611191685}"/>
              </a:ext>
            </a:extLst>
          </p:cNvPr>
          <p:cNvSpPr/>
          <p:nvPr/>
        </p:nvSpPr>
        <p:spPr>
          <a:xfrm>
            <a:off x="1630248" y="1788194"/>
            <a:ext cx="192926" cy="125079"/>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87" name="Szövegdoboz 86">
            <a:extLst>
              <a:ext uri="{FF2B5EF4-FFF2-40B4-BE49-F238E27FC236}">
                <a16:creationId xmlns:a16="http://schemas.microsoft.com/office/drawing/2014/main" id="{896B5F97-616D-4F91-B107-300D34DF2AE3}"/>
              </a:ext>
            </a:extLst>
          </p:cNvPr>
          <p:cNvSpPr txBox="1"/>
          <p:nvPr/>
        </p:nvSpPr>
        <p:spPr>
          <a:xfrm>
            <a:off x="1788648" y="2869257"/>
            <a:ext cx="814243" cy="338554"/>
          </a:xfrm>
          <a:prstGeom prst="rect">
            <a:avLst/>
          </a:prstGeom>
          <a:noFill/>
        </p:spPr>
        <p:txBody>
          <a:bodyPr wrap="square" rtlCol="0">
            <a:spAutoFit/>
          </a:bodyPr>
          <a:lstStyle/>
          <a:p>
            <a:pPr algn="ctr"/>
            <a:r>
              <a:rPr lang="hu-HU" sz="1600" dirty="0"/>
              <a:t>látogat</a:t>
            </a:r>
          </a:p>
        </p:txBody>
      </p:sp>
      <p:sp>
        <p:nvSpPr>
          <p:cNvPr id="88" name="Háromszög 87">
            <a:extLst>
              <a:ext uri="{FF2B5EF4-FFF2-40B4-BE49-F238E27FC236}">
                <a16:creationId xmlns:a16="http://schemas.microsoft.com/office/drawing/2014/main" id="{1C877D62-210D-4F75-A5BD-B02082EC2447}"/>
              </a:ext>
            </a:extLst>
          </p:cNvPr>
          <p:cNvSpPr/>
          <p:nvPr/>
        </p:nvSpPr>
        <p:spPr>
          <a:xfrm rot="5400000">
            <a:off x="2533734" y="2989647"/>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5" name="Ellipszis 94">
            <a:extLst>
              <a:ext uri="{FF2B5EF4-FFF2-40B4-BE49-F238E27FC236}">
                <a16:creationId xmlns:a16="http://schemas.microsoft.com/office/drawing/2014/main" id="{D3C1086D-4B7B-4CDC-A87F-5C8A2D334242}"/>
              </a:ext>
            </a:extLst>
          </p:cNvPr>
          <p:cNvSpPr/>
          <p:nvPr/>
        </p:nvSpPr>
        <p:spPr>
          <a:xfrm>
            <a:off x="4112406" y="2809394"/>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96" name="Háromszög 95">
            <a:extLst>
              <a:ext uri="{FF2B5EF4-FFF2-40B4-BE49-F238E27FC236}">
                <a16:creationId xmlns:a16="http://schemas.microsoft.com/office/drawing/2014/main" id="{8F18C780-FFBD-4F5D-A74D-5EB4DA6667B8}"/>
              </a:ext>
            </a:extLst>
          </p:cNvPr>
          <p:cNvSpPr/>
          <p:nvPr/>
        </p:nvSpPr>
        <p:spPr>
          <a:xfrm rot="5400000">
            <a:off x="5256299" y="3119674"/>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7" name="Szövegdoboz 96">
            <a:extLst>
              <a:ext uri="{FF2B5EF4-FFF2-40B4-BE49-F238E27FC236}">
                <a16:creationId xmlns:a16="http://schemas.microsoft.com/office/drawing/2014/main" id="{EA8CC2F9-CBB9-410B-A0B5-8FB2AFDFE0AF}"/>
              </a:ext>
            </a:extLst>
          </p:cNvPr>
          <p:cNvSpPr txBox="1"/>
          <p:nvPr/>
        </p:nvSpPr>
        <p:spPr>
          <a:xfrm>
            <a:off x="4587064" y="2983151"/>
            <a:ext cx="828240" cy="338554"/>
          </a:xfrm>
          <a:prstGeom prst="rect">
            <a:avLst/>
          </a:prstGeom>
          <a:noFill/>
        </p:spPr>
        <p:txBody>
          <a:bodyPr wrap="square" rtlCol="0">
            <a:spAutoFit/>
          </a:bodyPr>
          <a:lstStyle/>
          <a:p>
            <a:pPr algn="ctr"/>
            <a:r>
              <a:rPr lang="hu-HU" sz="1600" dirty="0"/>
              <a:t>kiállít</a:t>
            </a:r>
          </a:p>
        </p:txBody>
      </p:sp>
      <p:sp>
        <p:nvSpPr>
          <p:cNvPr id="103" name="Szövegdoboz 102">
            <a:extLst>
              <a:ext uri="{FF2B5EF4-FFF2-40B4-BE49-F238E27FC236}">
                <a16:creationId xmlns:a16="http://schemas.microsoft.com/office/drawing/2014/main" id="{5510771C-6281-46E4-927D-07C7B9265492}"/>
              </a:ext>
            </a:extLst>
          </p:cNvPr>
          <p:cNvSpPr txBox="1"/>
          <p:nvPr/>
        </p:nvSpPr>
        <p:spPr>
          <a:xfrm>
            <a:off x="2085162" y="1557815"/>
            <a:ext cx="587020" cy="338554"/>
          </a:xfrm>
          <a:prstGeom prst="rect">
            <a:avLst/>
          </a:prstGeom>
          <a:noFill/>
        </p:spPr>
        <p:txBody>
          <a:bodyPr wrap="none" rtlCol="0">
            <a:spAutoFit/>
          </a:bodyPr>
          <a:lstStyle/>
          <a:p>
            <a:pPr algn="ctr"/>
            <a:r>
              <a:rPr lang="hu-HU" sz="1600" dirty="0"/>
              <a:t>2 .. *</a:t>
            </a:r>
          </a:p>
        </p:txBody>
      </p:sp>
      <p:sp>
        <p:nvSpPr>
          <p:cNvPr id="104" name="Szövegdoboz 103">
            <a:extLst>
              <a:ext uri="{FF2B5EF4-FFF2-40B4-BE49-F238E27FC236}">
                <a16:creationId xmlns:a16="http://schemas.microsoft.com/office/drawing/2014/main" id="{8FA77CFE-7CA3-4B69-AC4B-D41F54706D95}"/>
              </a:ext>
            </a:extLst>
          </p:cNvPr>
          <p:cNvSpPr txBox="1"/>
          <p:nvPr/>
        </p:nvSpPr>
        <p:spPr>
          <a:xfrm>
            <a:off x="2742892" y="2762759"/>
            <a:ext cx="287258" cy="338554"/>
          </a:xfrm>
          <a:prstGeom prst="rect">
            <a:avLst/>
          </a:prstGeom>
          <a:noFill/>
        </p:spPr>
        <p:txBody>
          <a:bodyPr wrap="none" rtlCol="0">
            <a:spAutoFit/>
          </a:bodyPr>
          <a:lstStyle/>
          <a:p>
            <a:pPr algn="ctr"/>
            <a:r>
              <a:rPr lang="hu-HU" sz="1600" dirty="0"/>
              <a:t>*</a:t>
            </a:r>
          </a:p>
        </p:txBody>
      </p:sp>
      <p:sp>
        <p:nvSpPr>
          <p:cNvPr id="105" name="Szövegdoboz 104">
            <a:extLst>
              <a:ext uri="{FF2B5EF4-FFF2-40B4-BE49-F238E27FC236}">
                <a16:creationId xmlns:a16="http://schemas.microsoft.com/office/drawing/2014/main" id="{9E4E6488-2FE1-4A3A-BA5B-A855D6197C06}"/>
              </a:ext>
            </a:extLst>
          </p:cNvPr>
          <p:cNvSpPr txBox="1"/>
          <p:nvPr/>
        </p:nvSpPr>
        <p:spPr>
          <a:xfrm>
            <a:off x="1449134" y="3376496"/>
            <a:ext cx="287258" cy="338554"/>
          </a:xfrm>
          <a:prstGeom prst="rect">
            <a:avLst/>
          </a:prstGeom>
          <a:noFill/>
        </p:spPr>
        <p:txBody>
          <a:bodyPr wrap="none" rtlCol="0">
            <a:spAutoFit/>
          </a:bodyPr>
          <a:lstStyle/>
          <a:p>
            <a:pPr algn="ctr"/>
            <a:r>
              <a:rPr lang="hu-HU" sz="1600" dirty="0"/>
              <a:t>*</a:t>
            </a:r>
          </a:p>
        </p:txBody>
      </p:sp>
      <p:sp>
        <p:nvSpPr>
          <p:cNvPr id="106" name="Szövegdoboz 105">
            <a:extLst>
              <a:ext uri="{FF2B5EF4-FFF2-40B4-BE49-F238E27FC236}">
                <a16:creationId xmlns:a16="http://schemas.microsoft.com/office/drawing/2014/main" id="{BD53E005-E4AB-42AA-9E62-341A65D3C694}"/>
              </a:ext>
            </a:extLst>
          </p:cNvPr>
          <p:cNvSpPr txBox="1"/>
          <p:nvPr/>
        </p:nvSpPr>
        <p:spPr>
          <a:xfrm>
            <a:off x="5135587" y="3404390"/>
            <a:ext cx="287258" cy="338554"/>
          </a:xfrm>
          <a:prstGeom prst="rect">
            <a:avLst/>
          </a:prstGeom>
          <a:noFill/>
        </p:spPr>
        <p:txBody>
          <a:bodyPr wrap="none" rtlCol="0">
            <a:spAutoFit/>
          </a:bodyPr>
          <a:lstStyle/>
          <a:p>
            <a:pPr algn="ctr"/>
            <a:r>
              <a:rPr lang="hu-HU" sz="1600" dirty="0"/>
              <a:t>*</a:t>
            </a:r>
          </a:p>
        </p:txBody>
      </p:sp>
      <p:sp>
        <p:nvSpPr>
          <p:cNvPr id="107" name="Szövegdoboz 106">
            <a:extLst>
              <a:ext uri="{FF2B5EF4-FFF2-40B4-BE49-F238E27FC236}">
                <a16:creationId xmlns:a16="http://schemas.microsoft.com/office/drawing/2014/main" id="{B953C40F-1231-43B9-BA0E-39CC20CCAEBD}"/>
              </a:ext>
            </a:extLst>
          </p:cNvPr>
          <p:cNvSpPr txBox="1"/>
          <p:nvPr/>
        </p:nvSpPr>
        <p:spPr>
          <a:xfrm>
            <a:off x="4240306" y="3812111"/>
            <a:ext cx="287258" cy="338554"/>
          </a:xfrm>
          <a:prstGeom prst="rect">
            <a:avLst/>
          </a:prstGeom>
          <a:noFill/>
        </p:spPr>
        <p:txBody>
          <a:bodyPr wrap="none" rtlCol="0">
            <a:spAutoFit/>
          </a:bodyPr>
          <a:lstStyle/>
          <a:p>
            <a:pPr algn="ctr"/>
            <a:r>
              <a:rPr lang="hu-HU" sz="1600" dirty="0"/>
              <a:t>*</a:t>
            </a:r>
          </a:p>
        </p:txBody>
      </p:sp>
      <p:sp>
        <p:nvSpPr>
          <p:cNvPr id="108" name="Szövegdoboz 107">
            <a:extLst>
              <a:ext uri="{FF2B5EF4-FFF2-40B4-BE49-F238E27FC236}">
                <a16:creationId xmlns:a16="http://schemas.microsoft.com/office/drawing/2014/main" id="{0A6B1580-98E1-4793-B783-E85BCADDB2AE}"/>
              </a:ext>
            </a:extLst>
          </p:cNvPr>
          <p:cNvSpPr txBox="1"/>
          <p:nvPr/>
        </p:nvSpPr>
        <p:spPr>
          <a:xfrm>
            <a:off x="2827102" y="3828644"/>
            <a:ext cx="495649" cy="338554"/>
          </a:xfrm>
          <a:prstGeom prst="rect">
            <a:avLst/>
          </a:prstGeom>
          <a:noFill/>
        </p:spPr>
        <p:txBody>
          <a:bodyPr wrap="none" rtlCol="0">
            <a:spAutoFit/>
          </a:bodyPr>
          <a:lstStyle/>
          <a:p>
            <a:pPr algn="ctr"/>
            <a:r>
              <a:rPr lang="hu-HU" sz="1600" dirty="0"/>
              <a:t>0..1</a:t>
            </a:r>
          </a:p>
        </p:txBody>
      </p:sp>
      <p:sp>
        <p:nvSpPr>
          <p:cNvPr id="4" name="Szövegdoboz 3">
            <a:extLst>
              <a:ext uri="{FF2B5EF4-FFF2-40B4-BE49-F238E27FC236}">
                <a16:creationId xmlns:a16="http://schemas.microsoft.com/office/drawing/2014/main" id="{9E96975B-E47E-4C97-BF7C-D426DE820ECC}"/>
              </a:ext>
            </a:extLst>
          </p:cNvPr>
          <p:cNvSpPr txBox="1"/>
          <p:nvPr/>
        </p:nvSpPr>
        <p:spPr>
          <a:xfrm>
            <a:off x="2603631" y="1942509"/>
            <a:ext cx="1733167" cy="338554"/>
          </a:xfrm>
          <a:prstGeom prst="rect">
            <a:avLst/>
          </a:prstGeom>
          <a:noFill/>
        </p:spPr>
        <p:txBody>
          <a:bodyPr wrap="none" rtlCol="0">
            <a:spAutoFit/>
          </a:bodyPr>
          <a:lstStyle/>
          <a:p>
            <a:r>
              <a:rPr lang="hu-HU" sz="1600" dirty="0"/>
              <a:t>+ Kiállít(</a:t>
            </a:r>
            <a:r>
              <a:rPr lang="hu-HU" sz="1600" dirty="0" err="1"/>
              <a:t>a:Ajándék</a:t>
            </a:r>
            <a:r>
              <a:rPr lang="hu-HU" sz="1600" dirty="0"/>
              <a:t>)</a:t>
            </a:r>
          </a:p>
        </p:txBody>
      </p:sp>
      <p:sp>
        <p:nvSpPr>
          <p:cNvPr id="38" name="Szövegdoboz 37">
            <a:extLst>
              <a:ext uri="{FF2B5EF4-FFF2-40B4-BE49-F238E27FC236}">
                <a16:creationId xmlns:a16="http://schemas.microsoft.com/office/drawing/2014/main" id="{2A109032-38C3-4A0E-91DF-10333BB2E051}"/>
              </a:ext>
            </a:extLst>
          </p:cNvPr>
          <p:cNvSpPr txBox="1"/>
          <p:nvPr/>
        </p:nvSpPr>
        <p:spPr>
          <a:xfrm>
            <a:off x="252691" y="4516810"/>
            <a:ext cx="1685783" cy="338554"/>
          </a:xfrm>
          <a:prstGeom prst="rect">
            <a:avLst/>
          </a:prstGeom>
          <a:noFill/>
        </p:spPr>
        <p:txBody>
          <a:bodyPr wrap="none" rtlCol="0">
            <a:spAutoFit/>
          </a:bodyPr>
          <a:lstStyle/>
          <a:p>
            <a:r>
              <a:rPr lang="hu-HU" sz="1600" dirty="0"/>
              <a:t>+ Nyer(</a:t>
            </a:r>
            <a:r>
              <a:rPr lang="hu-HU" sz="1600" dirty="0" err="1"/>
              <a:t>a:Ajándék</a:t>
            </a:r>
            <a:r>
              <a:rPr lang="hu-HU" sz="1600" dirty="0"/>
              <a:t>)</a:t>
            </a:r>
          </a:p>
        </p:txBody>
      </p:sp>
      <p:sp>
        <p:nvSpPr>
          <p:cNvPr id="39" name="Szövegdoboz 38">
            <a:extLst>
              <a:ext uri="{FF2B5EF4-FFF2-40B4-BE49-F238E27FC236}">
                <a16:creationId xmlns:a16="http://schemas.microsoft.com/office/drawing/2014/main" id="{0D757957-7CD7-46E7-938F-F43353D75051}"/>
              </a:ext>
            </a:extLst>
          </p:cNvPr>
          <p:cNvSpPr txBox="1"/>
          <p:nvPr/>
        </p:nvSpPr>
        <p:spPr>
          <a:xfrm>
            <a:off x="243531" y="4241980"/>
            <a:ext cx="2084610" cy="338554"/>
          </a:xfrm>
          <a:prstGeom prst="rect">
            <a:avLst/>
          </a:prstGeom>
          <a:noFill/>
        </p:spPr>
        <p:txBody>
          <a:bodyPr wrap="none" rtlCol="0">
            <a:spAutoFit/>
          </a:bodyPr>
          <a:lstStyle/>
          <a:p>
            <a:r>
              <a:rPr lang="hu-HU" sz="1600" dirty="0"/>
              <a:t>+ Látogat(</a:t>
            </a:r>
            <a:r>
              <a:rPr lang="hu-HU" sz="1600" dirty="0" err="1"/>
              <a:t>c:Céllövölde</a:t>
            </a:r>
            <a:r>
              <a:rPr lang="hu-HU" sz="1600" dirty="0"/>
              <a:t>)</a:t>
            </a:r>
          </a:p>
        </p:txBody>
      </p:sp>
      <p:sp>
        <p:nvSpPr>
          <p:cNvPr id="40" name="Szövegdoboz 39">
            <a:extLst>
              <a:ext uri="{FF2B5EF4-FFF2-40B4-BE49-F238E27FC236}">
                <a16:creationId xmlns:a16="http://schemas.microsoft.com/office/drawing/2014/main" id="{48B6E8EB-8327-4E1A-A55E-C1D44436E12E}"/>
              </a:ext>
            </a:extLst>
          </p:cNvPr>
          <p:cNvSpPr txBox="1"/>
          <p:nvPr/>
        </p:nvSpPr>
        <p:spPr>
          <a:xfrm>
            <a:off x="2615076" y="2183572"/>
            <a:ext cx="2024337" cy="338554"/>
          </a:xfrm>
          <a:prstGeom prst="rect">
            <a:avLst/>
          </a:prstGeom>
          <a:noFill/>
        </p:spPr>
        <p:txBody>
          <a:bodyPr wrap="none" rtlCol="0">
            <a:spAutoFit/>
          </a:bodyPr>
          <a:lstStyle/>
          <a:p>
            <a:r>
              <a:rPr lang="hu-HU" sz="1600" dirty="0"/>
              <a:t>+ Regisztrál(</a:t>
            </a:r>
            <a:r>
              <a:rPr lang="hu-HU" sz="1600" dirty="0" err="1"/>
              <a:t>v:Vendég</a:t>
            </a:r>
            <a:r>
              <a:rPr lang="hu-HU" sz="1600" dirty="0"/>
              <a:t>)</a:t>
            </a:r>
          </a:p>
        </p:txBody>
      </p:sp>
      <p:sp>
        <p:nvSpPr>
          <p:cNvPr id="44" name="Szövegdoboz 43">
            <a:extLst>
              <a:ext uri="{FF2B5EF4-FFF2-40B4-BE49-F238E27FC236}">
                <a16:creationId xmlns:a16="http://schemas.microsoft.com/office/drawing/2014/main" id="{88DB16F3-D640-454C-8E5F-BBDC0F1DD4C0}"/>
              </a:ext>
            </a:extLst>
          </p:cNvPr>
          <p:cNvSpPr txBox="1"/>
          <p:nvPr/>
        </p:nvSpPr>
        <p:spPr>
          <a:xfrm>
            <a:off x="2886521" y="2453495"/>
            <a:ext cx="231154" cy="338554"/>
          </a:xfrm>
          <a:prstGeom prst="rect">
            <a:avLst/>
          </a:prstGeom>
          <a:noFill/>
        </p:spPr>
        <p:txBody>
          <a:bodyPr wrap="none" rtlCol="0">
            <a:spAutoFit/>
          </a:bodyPr>
          <a:lstStyle/>
          <a:p>
            <a:pPr algn="ctr"/>
            <a:r>
              <a:rPr lang="hu-HU" sz="1600" dirty="0"/>
              <a:t> </a:t>
            </a:r>
          </a:p>
        </p:txBody>
      </p:sp>
      <p:sp>
        <p:nvSpPr>
          <p:cNvPr id="53" name="Téglalap: szamárfül 52">
            <a:extLst>
              <a:ext uri="{FF2B5EF4-FFF2-40B4-BE49-F238E27FC236}">
                <a16:creationId xmlns:a16="http://schemas.microsoft.com/office/drawing/2014/main" id="{20E3C5E1-90BA-4D6E-B2D2-8BE8DD10F365}"/>
              </a:ext>
            </a:extLst>
          </p:cNvPr>
          <p:cNvSpPr/>
          <p:nvPr/>
        </p:nvSpPr>
        <p:spPr>
          <a:xfrm rot="16200000">
            <a:off x="5601722" y="1123704"/>
            <a:ext cx="337118" cy="1775652"/>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685811"/>
            <a:r>
              <a:rPr lang="hu-HU" sz="1600" dirty="0" err="1">
                <a:solidFill>
                  <a:schemeClr val="tx1"/>
                </a:solidFill>
                <a:ea typeface="Cambria Math" panose="02040503050406030204" pitchFamily="18" charset="0"/>
                <a:cs typeface="Calibri" panose="020F0502020204030204" pitchFamily="34" charset="0"/>
              </a:rPr>
              <a:t>a.céllövölde</a:t>
            </a:r>
            <a:r>
              <a:rPr lang="hu-HU" sz="1600" dirty="0">
                <a:solidFill>
                  <a:schemeClr val="tx1"/>
                </a:solidFill>
                <a:ea typeface="Cambria Math" panose="02040503050406030204" pitchFamily="18" charset="0"/>
                <a:cs typeface="Calibri" panose="020F0502020204030204" pitchFamily="34" charset="0"/>
              </a:rPr>
              <a:t> := </a:t>
            </a:r>
            <a:r>
              <a:rPr lang="hu-HU" sz="1600" dirty="0" err="1">
                <a:solidFill>
                  <a:schemeClr val="tx1"/>
                </a:solidFill>
                <a:ea typeface="Cambria Math" panose="02040503050406030204" pitchFamily="18" charset="0"/>
                <a:cs typeface="Calibri" panose="020F0502020204030204" pitchFamily="34" charset="0"/>
              </a:rPr>
              <a:t>this</a:t>
            </a:r>
            <a:endParaRPr lang="hu-HU" sz="1600" dirty="0">
              <a:solidFill>
                <a:schemeClr val="tx1"/>
              </a:solidFill>
              <a:ea typeface="Cambria Math" panose="02040503050406030204" pitchFamily="18" charset="0"/>
              <a:cs typeface="Calibri" panose="020F0502020204030204" pitchFamily="34" charset="0"/>
            </a:endParaRPr>
          </a:p>
        </p:txBody>
      </p:sp>
      <p:cxnSp>
        <p:nvCxnSpPr>
          <p:cNvPr id="55" name="Egyenes összekötő 54">
            <a:extLst>
              <a:ext uri="{FF2B5EF4-FFF2-40B4-BE49-F238E27FC236}">
                <a16:creationId xmlns:a16="http://schemas.microsoft.com/office/drawing/2014/main" id="{54A93956-FB74-47EB-9242-5F5D6889AA48}"/>
              </a:ext>
            </a:extLst>
          </p:cNvPr>
          <p:cNvCxnSpPr>
            <a:cxnSpLocks/>
            <a:stCxn id="53" idx="0"/>
            <a:endCxn id="58" idx="6"/>
          </p:cNvCxnSpPr>
          <p:nvPr/>
        </p:nvCxnSpPr>
        <p:spPr>
          <a:xfrm flipH="1">
            <a:off x="4608699" y="2011530"/>
            <a:ext cx="273756" cy="598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Ellipszis 57">
            <a:extLst>
              <a:ext uri="{FF2B5EF4-FFF2-40B4-BE49-F238E27FC236}">
                <a16:creationId xmlns:a16="http://schemas.microsoft.com/office/drawing/2014/main" id="{551DF77C-1523-4A96-9CEE-DB7A22F3A1AC}"/>
              </a:ext>
            </a:extLst>
          </p:cNvPr>
          <p:cNvSpPr/>
          <p:nvPr/>
        </p:nvSpPr>
        <p:spPr>
          <a:xfrm>
            <a:off x="4543432" y="2040286"/>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69" name="Téglalap: szamárfül 68">
            <a:extLst>
              <a:ext uri="{FF2B5EF4-FFF2-40B4-BE49-F238E27FC236}">
                <a16:creationId xmlns:a16="http://schemas.microsoft.com/office/drawing/2014/main" id="{12CFD2B0-7E18-422B-97D3-279576402C1C}"/>
              </a:ext>
            </a:extLst>
          </p:cNvPr>
          <p:cNvSpPr/>
          <p:nvPr/>
        </p:nvSpPr>
        <p:spPr>
          <a:xfrm rot="16200000">
            <a:off x="5605435" y="1519065"/>
            <a:ext cx="337117" cy="1775650"/>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685811"/>
            <a:r>
              <a:rPr lang="hu-HU" sz="1600" dirty="0" err="1">
                <a:solidFill>
                  <a:schemeClr val="tx1"/>
                </a:solidFill>
                <a:ea typeface="Cambria Math" panose="02040503050406030204" pitchFamily="18" charset="0"/>
                <a:cs typeface="Calibri" panose="020F0502020204030204" pitchFamily="34" charset="0"/>
              </a:rPr>
              <a:t>vendégek.Insert</a:t>
            </a:r>
            <a:r>
              <a:rPr lang="hu-HU" sz="1600" dirty="0">
                <a:solidFill>
                  <a:schemeClr val="tx1"/>
                </a:solidFill>
                <a:ea typeface="Cambria Math" panose="02040503050406030204" pitchFamily="18" charset="0"/>
                <a:cs typeface="Calibri" panose="020F0502020204030204" pitchFamily="34" charset="0"/>
              </a:rPr>
              <a:t>(v)</a:t>
            </a:r>
            <a:endParaRPr lang="hu-HU" sz="1600" b="1" dirty="0">
              <a:solidFill>
                <a:schemeClr val="tx1"/>
              </a:solidFill>
              <a:ea typeface="Cambria Math" panose="02040503050406030204" pitchFamily="18" charset="0"/>
              <a:cs typeface="Calibri" panose="020F0502020204030204" pitchFamily="34" charset="0"/>
            </a:endParaRPr>
          </a:p>
        </p:txBody>
      </p:sp>
      <p:cxnSp>
        <p:nvCxnSpPr>
          <p:cNvPr id="73" name="Egyenes összekötő 72">
            <a:extLst>
              <a:ext uri="{FF2B5EF4-FFF2-40B4-BE49-F238E27FC236}">
                <a16:creationId xmlns:a16="http://schemas.microsoft.com/office/drawing/2014/main" id="{66953FC1-8EAC-4A1C-8F46-836DD7C32942}"/>
              </a:ext>
            </a:extLst>
          </p:cNvPr>
          <p:cNvCxnSpPr>
            <a:cxnSpLocks/>
            <a:stCxn id="69" idx="0"/>
            <a:endCxn id="74" idx="6"/>
          </p:cNvCxnSpPr>
          <p:nvPr/>
        </p:nvCxnSpPr>
        <p:spPr>
          <a:xfrm flipH="1" flipV="1">
            <a:off x="4611728" y="2371748"/>
            <a:ext cx="274441" cy="351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4" name="Ellipszis 73">
            <a:extLst>
              <a:ext uri="{FF2B5EF4-FFF2-40B4-BE49-F238E27FC236}">
                <a16:creationId xmlns:a16="http://schemas.microsoft.com/office/drawing/2014/main" id="{632FB003-82A8-43F1-9D69-1D0336AE04E8}"/>
              </a:ext>
            </a:extLst>
          </p:cNvPr>
          <p:cNvSpPr/>
          <p:nvPr/>
        </p:nvSpPr>
        <p:spPr>
          <a:xfrm>
            <a:off x="4546461" y="2340624"/>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75" name="Téglalap: szamárfül 74">
            <a:extLst>
              <a:ext uri="{FF2B5EF4-FFF2-40B4-BE49-F238E27FC236}">
                <a16:creationId xmlns:a16="http://schemas.microsoft.com/office/drawing/2014/main" id="{BBB2115F-3DB0-4D25-A318-6D195D86A895}"/>
              </a:ext>
            </a:extLst>
          </p:cNvPr>
          <p:cNvSpPr/>
          <p:nvPr/>
        </p:nvSpPr>
        <p:spPr>
          <a:xfrm rot="16200000">
            <a:off x="3800457" y="4314199"/>
            <a:ext cx="337117" cy="1717836"/>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685811"/>
            <a:r>
              <a:rPr lang="hu-HU" sz="1600" dirty="0" err="1">
                <a:solidFill>
                  <a:schemeClr val="tx1"/>
                </a:solidFill>
                <a:ea typeface="Cambria Math" panose="02040503050406030204" pitchFamily="18" charset="0"/>
                <a:cs typeface="Calibri" panose="020F0502020204030204" pitchFamily="34" charset="0"/>
              </a:rPr>
              <a:t>c.Regisztrál</a:t>
            </a:r>
            <a:r>
              <a:rPr lang="hu-HU" sz="1600" dirty="0">
                <a:solidFill>
                  <a:schemeClr val="tx1"/>
                </a:solidFill>
                <a:ea typeface="Cambria Math" panose="02040503050406030204" pitchFamily="18" charset="0"/>
                <a:cs typeface="Calibri" panose="020F0502020204030204" pitchFamily="34" charset="0"/>
              </a:rPr>
              <a:t>(</a:t>
            </a:r>
            <a:r>
              <a:rPr lang="hu-HU" sz="1600" dirty="0" err="1">
                <a:solidFill>
                  <a:schemeClr val="tx1"/>
                </a:solidFill>
                <a:ea typeface="Cambria Math" panose="02040503050406030204" pitchFamily="18" charset="0"/>
                <a:cs typeface="Calibri" panose="020F0502020204030204" pitchFamily="34" charset="0"/>
              </a:rPr>
              <a:t>this</a:t>
            </a:r>
            <a:r>
              <a:rPr lang="hu-HU" sz="1600" dirty="0">
                <a:solidFill>
                  <a:schemeClr val="tx1"/>
                </a:solidFill>
                <a:ea typeface="Cambria Math" panose="02040503050406030204" pitchFamily="18" charset="0"/>
                <a:cs typeface="Calibri" panose="020F0502020204030204" pitchFamily="34" charset="0"/>
              </a:rPr>
              <a:t>)</a:t>
            </a:r>
            <a:endParaRPr lang="hu-HU" sz="1600" b="1" dirty="0">
              <a:solidFill>
                <a:schemeClr val="tx1"/>
              </a:solidFill>
              <a:ea typeface="Cambria Math" panose="02040503050406030204" pitchFamily="18" charset="0"/>
              <a:cs typeface="Calibri" panose="020F0502020204030204" pitchFamily="34" charset="0"/>
            </a:endParaRPr>
          </a:p>
        </p:txBody>
      </p:sp>
      <p:cxnSp>
        <p:nvCxnSpPr>
          <p:cNvPr id="76" name="Egyenes összekötő 75">
            <a:extLst>
              <a:ext uri="{FF2B5EF4-FFF2-40B4-BE49-F238E27FC236}">
                <a16:creationId xmlns:a16="http://schemas.microsoft.com/office/drawing/2014/main" id="{31D6DD61-0A7B-4C11-B910-FA4B343FCECA}"/>
              </a:ext>
            </a:extLst>
          </p:cNvPr>
          <p:cNvCxnSpPr>
            <a:cxnSpLocks/>
            <a:stCxn id="75" idx="0"/>
            <a:endCxn id="77" idx="5"/>
          </p:cNvCxnSpPr>
          <p:nvPr/>
        </p:nvCxnSpPr>
        <p:spPr>
          <a:xfrm flipH="1" flipV="1">
            <a:off x="2802421" y="4402141"/>
            <a:ext cx="307677" cy="7709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7" name="Ellipszis 76">
            <a:extLst>
              <a:ext uri="{FF2B5EF4-FFF2-40B4-BE49-F238E27FC236}">
                <a16:creationId xmlns:a16="http://schemas.microsoft.com/office/drawing/2014/main" id="{0C90257E-BA1C-42D1-8DEF-C8D59688452E}"/>
              </a:ext>
            </a:extLst>
          </p:cNvPr>
          <p:cNvSpPr/>
          <p:nvPr/>
        </p:nvSpPr>
        <p:spPr>
          <a:xfrm>
            <a:off x="2746712" y="4349010"/>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78" name="Téglalap: szamárfül 77">
            <a:extLst>
              <a:ext uri="{FF2B5EF4-FFF2-40B4-BE49-F238E27FC236}">
                <a16:creationId xmlns:a16="http://schemas.microsoft.com/office/drawing/2014/main" id="{B67CD857-4D7F-400A-BF83-723788320668}"/>
              </a:ext>
            </a:extLst>
          </p:cNvPr>
          <p:cNvSpPr/>
          <p:nvPr/>
        </p:nvSpPr>
        <p:spPr>
          <a:xfrm rot="16200000">
            <a:off x="4044995" y="4472489"/>
            <a:ext cx="365124" cy="2234917"/>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685811"/>
            <a:r>
              <a:rPr lang="hu-HU" sz="1600" dirty="0" err="1">
                <a:solidFill>
                  <a:schemeClr val="tx1"/>
                </a:solidFill>
                <a:ea typeface="Cambria Math" panose="02040503050406030204" pitchFamily="18" charset="0"/>
                <a:cs typeface="Calibri" panose="020F0502020204030204" pitchFamily="34" charset="0"/>
              </a:rPr>
              <a:t>nyeremények.Insert</a:t>
            </a:r>
            <a:r>
              <a:rPr lang="hu-HU" sz="1600" dirty="0">
                <a:solidFill>
                  <a:schemeClr val="tx1"/>
                </a:solidFill>
                <a:ea typeface="Cambria Math" panose="02040503050406030204" pitchFamily="18" charset="0"/>
                <a:cs typeface="Calibri" panose="020F0502020204030204" pitchFamily="34" charset="0"/>
              </a:rPr>
              <a:t>(a)</a:t>
            </a:r>
            <a:endParaRPr lang="hu-HU" sz="1600" b="1" dirty="0">
              <a:solidFill>
                <a:schemeClr val="tx1"/>
              </a:solidFill>
              <a:ea typeface="Cambria Math" panose="02040503050406030204" pitchFamily="18" charset="0"/>
              <a:cs typeface="Calibri" panose="020F0502020204030204" pitchFamily="34" charset="0"/>
            </a:endParaRPr>
          </a:p>
        </p:txBody>
      </p:sp>
      <p:cxnSp>
        <p:nvCxnSpPr>
          <p:cNvPr id="79" name="Egyenes összekötő 78">
            <a:extLst>
              <a:ext uri="{FF2B5EF4-FFF2-40B4-BE49-F238E27FC236}">
                <a16:creationId xmlns:a16="http://schemas.microsoft.com/office/drawing/2014/main" id="{984BA998-28A2-46D6-B019-112C3C368D9D}"/>
              </a:ext>
            </a:extLst>
          </p:cNvPr>
          <p:cNvCxnSpPr>
            <a:cxnSpLocks/>
            <a:stCxn id="78" idx="0"/>
            <a:endCxn id="83" idx="5"/>
          </p:cNvCxnSpPr>
          <p:nvPr/>
        </p:nvCxnSpPr>
        <p:spPr>
          <a:xfrm flipH="1" flipV="1">
            <a:off x="2805450" y="4702479"/>
            <a:ext cx="304649" cy="88746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3" name="Ellipszis 82">
            <a:extLst>
              <a:ext uri="{FF2B5EF4-FFF2-40B4-BE49-F238E27FC236}">
                <a16:creationId xmlns:a16="http://schemas.microsoft.com/office/drawing/2014/main" id="{B5313092-38D1-492E-BB4C-3A1FF91B3BB6}"/>
              </a:ext>
            </a:extLst>
          </p:cNvPr>
          <p:cNvSpPr/>
          <p:nvPr/>
        </p:nvSpPr>
        <p:spPr>
          <a:xfrm>
            <a:off x="2749741" y="4649348"/>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6" name="Szövegdoboz 5">
            <a:extLst>
              <a:ext uri="{FF2B5EF4-FFF2-40B4-BE49-F238E27FC236}">
                <a16:creationId xmlns:a16="http://schemas.microsoft.com/office/drawing/2014/main" id="{FACF4560-5212-4C5F-80D6-D9993F51FD55}"/>
              </a:ext>
            </a:extLst>
          </p:cNvPr>
          <p:cNvSpPr txBox="1"/>
          <p:nvPr/>
        </p:nvSpPr>
        <p:spPr>
          <a:xfrm>
            <a:off x="1702040" y="1779844"/>
            <a:ext cx="712054" cy="369332"/>
          </a:xfrm>
          <a:prstGeom prst="rect">
            <a:avLst/>
          </a:prstGeom>
          <a:noFill/>
        </p:spPr>
        <p:txBody>
          <a:bodyPr wrap="none" rtlCol="0">
            <a:spAutoFit/>
          </a:bodyPr>
          <a:lstStyle/>
          <a:p>
            <a:r>
              <a:rPr lang="hu-HU" dirty="0">
                <a:solidFill>
                  <a:schemeClr val="bg1">
                    <a:lumMod val="65000"/>
                  </a:schemeClr>
                </a:solidFill>
              </a:rPr>
              <a:t>1.kvíz</a:t>
            </a:r>
          </a:p>
        </p:txBody>
      </p:sp>
      <p:sp>
        <p:nvSpPr>
          <p:cNvPr id="59" name="Szövegdoboz 58">
            <a:extLst>
              <a:ext uri="{FF2B5EF4-FFF2-40B4-BE49-F238E27FC236}">
                <a16:creationId xmlns:a16="http://schemas.microsoft.com/office/drawing/2014/main" id="{2329FA8A-B3D1-4AAA-BE0E-E025EE246472}"/>
              </a:ext>
            </a:extLst>
          </p:cNvPr>
          <p:cNvSpPr txBox="1"/>
          <p:nvPr/>
        </p:nvSpPr>
        <p:spPr>
          <a:xfrm>
            <a:off x="5449018" y="3119008"/>
            <a:ext cx="712054" cy="369332"/>
          </a:xfrm>
          <a:prstGeom prst="rect">
            <a:avLst/>
          </a:prstGeom>
          <a:noFill/>
        </p:spPr>
        <p:txBody>
          <a:bodyPr wrap="none" rtlCol="0">
            <a:spAutoFit/>
          </a:bodyPr>
          <a:lstStyle/>
          <a:p>
            <a:r>
              <a:rPr lang="hu-HU" dirty="0">
                <a:solidFill>
                  <a:schemeClr val="bg1">
                    <a:lumMod val="65000"/>
                  </a:schemeClr>
                </a:solidFill>
              </a:rPr>
              <a:t>2.kvíz</a:t>
            </a:r>
          </a:p>
        </p:txBody>
      </p:sp>
      <p:sp>
        <p:nvSpPr>
          <p:cNvPr id="60" name="Felirat: íves vonal 59">
            <a:extLst>
              <a:ext uri="{FF2B5EF4-FFF2-40B4-BE49-F238E27FC236}">
                <a16:creationId xmlns:a16="http://schemas.microsoft.com/office/drawing/2014/main" id="{7A2521AC-8068-4FC4-9574-A763E2EDEF69}"/>
              </a:ext>
            </a:extLst>
          </p:cNvPr>
          <p:cNvSpPr/>
          <p:nvPr/>
        </p:nvSpPr>
        <p:spPr>
          <a:xfrm>
            <a:off x="5655361" y="114923"/>
            <a:ext cx="2693048" cy="1124779"/>
          </a:xfrm>
          <a:prstGeom prst="borderCallout2">
            <a:avLst>
              <a:gd name="adj1" fmla="val 64312"/>
              <a:gd name="adj2" fmla="val -897"/>
              <a:gd name="adj3" fmla="val 64312"/>
              <a:gd name="adj4" fmla="val -12853"/>
              <a:gd name="adj5" fmla="val 112003"/>
              <a:gd name="adj6" fmla="val -22840"/>
            </a:avLst>
          </a:prstGeom>
          <a:solidFill>
            <a:schemeClr val="accent2">
              <a:lumMod val="20000"/>
              <a:lumOff val="80000"/>
            </a:schemeClr>
          </a:solidFill>
          <a:ln>
            <a:solidFill>
              <a:schemeClr val="bg1">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r>
              <a:rPr lang="hu-HU" sz="1400" dirty="0">
                <a:solidFill>
                  <a:schemeClr val="tx1"/>
                </a:solidFill>
                <a:ea typeface="Calibri" panose="020F0502020204030204" pitchFamily="34" charset="0"/>
                <a:cs typeface="Times New Roman" panose="02020603050405020304" pitchFamily="18" charset="0"/>
              </a:rPr>
              <a:t>- az adattagokat inicializáló</a:t>
            </a:r>
            <a:br>
              <a:rPr lang="hu-HU" sz="1400" dirty="0">
                <a:solidFill>
                  <a:schemeClr val="tx1"/>
                </a:solidFill>
                <a:ea typeface="Calibri" panose="020F0502020204030204" pitchFamily="34" charset="0"/>
                <a:cs typeface="Times New Roman" panose="02020603050405020304" pitchFamily="18" charset="0"/>
              </a:rPr>
            </a:br>
            <a:r>
              <a:rPr lang="hu-HU" sz="1400" dirty="0">
                <a:solidFill>
                  <a:schemeClr val="tx1"/>
                </a:solidFill>
                <a:ea typeface="Calibri" panose="020F0502020204030204" pitchFamily="34" charset="0"/>
                <a:cs typeface="Times New Roman" panose="02020603050405020304" pitchFamily="18" charset="0"/>
              </a:rPr>
              <a:t>   konstruktorok nincsenek jelölve</a:t>
            </a:r>
          </a:p>
          <a:p>
            <a:r>
              <a:rPr lang="hu-HU" sz="1400" dirty="0">
                <a:solidFill>
                  <a:schemeClr val="tx1"/>
                </a:solidFill>
                <a:ea typeface="Calibri" panose="020F0502020204030204" pitchFamily="34" charset="0"/>
                <a:cs typeface="Times New Roman" panose="02020603050405020304" pitchFamily="18" charset="0"/>
              </a:rPr>
              <a:t>- a publikus adattagok és</a:t>
            </a:r>
            <a:br>
              <a:rPr lang="hu-HU" sz="1400" dirty="0">
                <a:solidFill>
                  <a:schemeClr val="tx1"/>
                </a:solidFill>
                <a:ea typeface="Calibri" panose="020F0502020204030204" pitchFamily="34" charset="0"/>
                <a:cs typeface="Times New Roman" panose="02020603050405020304" pitchFamily="18" charset="0"/>
              </a:rPr>
            </a:br>
            <a:r>
              <a:rPr lang="hu-HU" sz="1400" dirty="0">
                <a:solidFill>
                  <a:schemeClr val="tx1"/>
                </a:solidFill>
                <a:ea typeface="Calibri" panose="020F0502020204030204" pitchFamily="34" charset="0"/>
                <a:cs typeface="Times New Roman" panose="02020603050405020304" pitchFamily="18" charset="0"/>
              </a:rPr>
              <a:t>   szerepnevek valójában privát  </a:t>
            </a:r>
            <a:br>
              <a:rPr lang="hu-HU" sz="1400" dirty="0">
                <a:solidFill>
                  <a:schemeClr val="tx1"/>
                </a:solidFill>
                <a:ea typeface="Calibri" panose="020F0502020204030204" pitchFamily="34" charset="0"/>
                <a:cs typeface="Times New Roman" panose="02020603050405020304" pitchFamily="18" charset="0"/>
              </a:rPr>
            </a:br>
            <a:r>
              <a:rPr lang="hu-HU" sz="1400" dirty="0">
                <a:solidFill>
                  <a:schemeClr val="tx1"/>
                </a:solidFill>
                <a:ea typeface="Calibri" panose="020F0502020204030204" pitchFamily="34" charset="0"/>
                <a:cs typeface="Times New Roman" panose="02020603050405020304" pitchFamily="18" charset="0"/>
              </a:rPr>
              <a:t>   láthatóságúak </a:t>
            </a:r>
            <a:r>
              <a:rPr lang="hu-HU" sz="1400" dirty="0" err="1">
                <a:solidFill>
                  <a:schemeClr val="tx1"/>
                </a:solidFill>
                <a:ea typeface="Calibri" panose="020F0502020204030204" pitchFamily="34" charset="0"/>
                <a:cs typeface="Times New Roman" panose="02020603050405020304" pitchFamily="18" charset="0"/>
              </a:rPr>
              <a:t>getter-ekkel</a:t>
            </a:r>
            <a:endParaRPr lang="hu-HU" sz="1400" dirty="0">
              <a:solidFill>
                <a:schemeClr val="tx1"/>
              </a:solidFill>
              <a:ea typeface="Calibri" panose="020F0502020204030204" pitchFamily="34" charset="0"/>
              <a:cs typeface="Times New Roman" panose="02020603050405020304" pitchFamily="18" charset="0"/>
            </a:endParaRPr>
          </a:p>
        </p:txBody>
      </p:sp>
      <p:sp>
        <p:nvSpPr>
          <p:cNvPr id="61" name="Téglalap 60">
            <a:extLst>
              <a:ext uri="{FF2B5EF4-FFF2-40B4-BE49-F238E27FC236}">
                <a16:creationId xmlns:a16="http://schemas.microsoft.com/office/drawing/2014/main" id="{52D241B6-5567-4041-906C-6123E1CDBB90}"/>
              </a:ext>
            </a:extLst>
          </p:cNvPr>
          <p:cNvSpPr/>
          <p:nvPr/>
        </p:nvSpPr>
        <p:spPr>
          <a:xfrm>
            <a:off x="127936" y="1749199"/>
            <a:ext cx="1503389" cy="2362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62" name="Felirat: íves vonal 61">
            <a:extLst>
              <a:ext uri="{FF2B5EF4-FFF2-40B4-BE49-F238E27FC236}">
                <a16:creationId xmlns:a16="http://schemas.microsoft.com/office/drawing/2014/main" id="{23E368EB-DA84-46CA-B292-24B38E7EC13B}"/>
              </a:ext>
            </a:extLst>
          </p:cNvPr>
          <p:cNvSpPr/>
          <p:nvPr/>
        </p:nvSpPr>
        <p:spPr>
          <a:xfrm>
            <a:off x="6104352" y="5123785"/>
            <a:ext cx="1775651" cy="649773"/>
          </a:xfrm>
          <a:prstGeom prst="borderCallout2">
            <a:avLst>
              <a:gd name="adj1" fmla="val 64312"/>
              <a:gd name="adj2" fmla="val -897"/>
              <a:gd name="adj3" fmla="val 64312"/>
              <a:gd name="adj4" fmla="val -12853"/>
              <a:gd name="adj5" fmla="val 22923"/>
              <a:gd name="adj6" fmla="val -24488"/>
            </a:avLst>
          </a:prstGeom>
          <a:solidFill>
            <a:schemeClr val="accent2">
              <a:lumMod val="20000"/>
              <a:lumOff val="80000"/>
            </a:schemeClr>
          </a:solidFill>
          <a:ln>
            <a:solidFill>
              <a:schemeClr val="bg1">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r>
              <a:rPr lang="hu-HU" sz="1400" dirty="0">
                <a:solidFill>
                  <a:schemeClr val="tx1"/>
                </a:solidFill>
                <a:ea typeface="Calibri" panose="020F0502020204030204" pitchFamily="34" charset="0"/>
                <a:cs typeface="Times New Roman" panose="02020603050405020304" pitchFamily="18" charset="0"/>
              </a:rPr>
              <a:t>miért nem kell </a:t>
            </a:r>
            <a:r>
              <a:rPr lang="hu-HU" sz="1400" dirty="0" err="1">
                <a:solidFill>
                  <a:schemeClr val="tx1"/>
                </a:solidFill>
                <a:ea typeface="Calibri" panose="020F0502020204030204" pitchFamily="34" charset="0"/>
                <a:cs typeface="Times New Roman" panose="02020603050405020304" pitchFamily="18" charset="0"/>
              </a:rPr>
              <a:t>unique</a:t>
            </a:r>
            <a:r>
              <a:rPr lang="hu-HU" sz="1400" dirty="0">
                <a:solidFill>
                  <a:schemeClr val="tx1"/>
                </a:solidFill>
                <a:ea typeface="Calibri" panose="020F0502020204030204" pitchFamily="34" charset="0"/>
                <a:cs typeface="Times New Roman" panose="02020603050405020304" pitchFamily="18" charset="0"/>
              </a:rPr>
              <a:t> a gyűjtemények szerepneveinél?</a:t>
            </a:r>
          </a:p>
        </p:txBody>
      </p:sp>
      <p:sp>
        <p:nvSpPr>
          <p:cNvPr id="63" name="Szövegdoboz 62">
            <a:extLst>
              <a:ext uri="{FF2B5EF4-FFF2-40B4-BE49-F238E27FC236}">
                <a16:creationId xmlns:a16="http://schemas.microsoft.com/office/drawing/2014/main" id="{EC9E6898-C026-45B4-91EE-1B2A52E6C012}"/>
              </a:ext>
            </a:extLst>
          </p:cNvPr>
          <p:cNvSpPr txBox="1"/>
          <p:nvPr/>
        </p:nvSpPr>
        <p:spPr>
          <a:xfrm>
            <a:off x="2035437" y="1069907"/>
            <a:ext cx="1273490" cy="338554"/>
          </a:xfrm>
          <a:prstGeom prst="rect">
            <a:avLst/>
          </a:prstGeom>
          <a:noFill/>
        </p:spPr>
        <p:txBody>
          <a:bodyPr wrap="none" rtlCol="0">
            <a:spAutoFit/>
          </a:bodyPr>
          <a:lstStyle/>
          <a:p>
            <a:pPr algn="ctr"/>
            <a:r>
              <a:rPr lang="hu-HU" sz="1600" dirty="0"/>
              <a:t>+ céllövöldék</a:t>
            </a:r>
          </a:p>
        </p:txBody>
      </p:sp>
    </p:spTree>
    <p:extLst>
      <p:ext uri="{BB962C8B-B14F-4D97-AF65-F5344CB8AC3E}">
        <p14:creationId xmlns:p14="http://schemas.microsoft.com/office/powerpoint/2010/main" val="37469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blinds(horizontal)">
                                      <p:cBhvr>
                                        <p:cTn id="16" dur="500"/>
                                        <p:tgtEl>
                                          <p:spTgt spid="82"/>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left)">
                                      <p:cBhvr>
                                        <p:cTn id="20" dur="500"/>
                                        <p:tgtEl>
                                          <p:spTgt spid="56"/>
                                        </p:tgtEl>
                                      </p:cBhvr>
                                    </p:animEffect>
                                  </p:childTnLst>
                                </p:cTn>
                              </p:par>
                            </p:childTnLst>
                          </p:cTn>
                        </p:par>
                        <p:par>
                          <p:cTn id="21" fill="hold">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103"/>
                                        </p:tgtEl>
                                        <p:attrNameLst>
                                          <p:attrName>style.visibility</p:attrName>
                                        </p:attrNameLst>
                                      </p:cBhvr>
                                      <p:to>
                                        <p:strVal val="visible"/>
                                      </p:to>
                                    </p:set>
                                    <p:animEffect transition="in" filter="blinds(horizontal)">
                                      <p:cBhvr>
                                        <p:cTn id="24" dur="500"/>
                                        <p:tgtEl>
                                          <p:spTgt spid="10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blinds(horizontal)">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blinds(horizontal)">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59"/>
                                        </p:tgtEl>
                                      </p:cBhvr>
                                    </p:animEffect>
                                    <p:set>
                                      <p:cBhvr>
                                        <p:cTn id="37" dur="1" fill="hold">
                                          <p:stCondLst>
                                            <p:cond delay="499"/>
                                          </p:stCondLst>
                                        </p:cTn>
                                        <p:tgtEl>
                                          <p:spTgt spid="59"/>
                                        </p:tgtEl>
                                        <p:attrNameLst>
                                          <p:attrName>style.visibility</p:attrName>
                                        </p:attrNameLst>
                                      </p:cBhvr>
                                      <p:to>
                                        <p:strVal val="hidden"/>
                                      </p:to>
                                    </p:se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wipe(down)">
                                      <p:cBhvr>
                                        <p:cTn id="41" dur="500"/>
                                        <p:tgtEl>
                                          <p:spTgt spid="7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blinds(horizontal)">
                                      <p:cBhvr>
                                        <p:cTn id="44" dur="500"/>
                                        <p:tgtEl>
                                          <p:spTgt spid="97"/>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96"/>
                                        </p:tgtEl>
                                        <p:attrNameLst>
                                          <p:attrName>style.visibility</p:attrName>
                                        </p:attrNameLst>
                                      </p:cBhvr>
                                      <p:to>
                                        <p:strVal val="visible"/>
                                      </p:to>
                                    </p:set>
                                    <p:animEffect transition="in" filter="blinds(horizontal)">
                                      <p:cBhvr>
                                        <p:cTn id="47" dur="500"/>
                                        <p:tgtEl>
                                          <p:spTgt spid="96"/>
                                        </p:tgtEl>
                                      </p:cBhvr>
                                    </p:animEffect>
                                  </p:childTnLst>
                                </p:cTn>
                              </p:par>
                            </p:childTnLst>
                          </p:cTn>
                        </p:par>
                        <p:par>
                          <p:cTn id="48" fill="hold">
                            <p:stCondLst>
                              <p:cond delay="1000"/>
                            </p:stCondLst>
                            <p:childTnLst>
                              <p:par>
                                <p:cTn id="49" presetID="3" presetClass="entr" presetSubtype="10" fill="hold" grpId="0" nodeType="afterEffect">
                                  <p:stCondLst>
                                    <p:cond delay="0"/>
                                  </p:stCondLst>
                                  <p:childTnLst>
                                    <p:set>
                                      <p:cBhvr>
                                        <p:cTn id="50" dur="1" fill="hold">
                                          <p:stCondLst>
                                            <p:cond delay="0"/>
                                          </p:stCondLst>
                                        </p:cTn>
                                        <p:tgtEl>
                                          <p:spTgt spid="95"/>
                                        </p:tgtEl>
                                        <p:attrNameLst>
                                          <p:attrName>style.visibility</p:attrName>
                                        </p:attrNameLst>
                                      </p:cBhvr>
                                      <p:to>
                                        <p:strVal val="visible"/>
                                      </p:to>
                                    </p:set>
                                    <p:animEffect transition="in" filter="blinds(horizontal)">
                                      <p:cBhvr>
                                        <p:cTn id="51" dur="500"/>
                                        <p:tgtEl>
                                          <p:spTgt spid="95"/>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06"/>
                                        </p:tgtEl>
                                        <p:attrNameLst>
                                          <p:attrName>style.visibility</p:attrName>
                                        </p:attrNameLst>
                                      </p:cBhvr>
                                      <p:to>
                                        <p:strVal val="visible"/>
                                      </p:to>
                                    </p:set>
                                    <p:animEffect transition="in" filter="blinds(horizontal)">
                                      <p:cBhvr>
                                        <p:cTn id="54" dur="500"/>
                                        <p:tgtEl>
                                          <p:spTgt spid="106"/>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blinds(horizontal)">
                                      <p:cBhvr>
                                        <p:cTn id="57" dur="500"/>
                                        <p:tgtEl>
                                          <p:spTgt spid="8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blinds(horizontal)">
                                      <p:cBhvr>
                                        <p:cTn id="62" dur="500"/>
                                        <p:tgtEl>
                                          <p:spTgt spid="4"/>
                                        </p:tgtEl>
                                      </p:cBhvr>
                                    </p:animEffect>
                                  </p:childTnLst>
                                </p:cTn>
                              </p:par>
                            </p:childTnLst>
                          </p:cTn>
                        </p:par>
                        <p:par>
                          <p:cTn id="63" fill="hold">
                            <p:stCondLst>
                              <p:cond delay="500"/>
                            </p:stCondLst>
                            <p:childTnLst>
                              <p:par>
                                <p:cTn id="64" presetID="3" presetClass="entr" presetSubtype="10" fill="hold" grpId="0" nodeType="after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blinds(horizontal)">
                                      <p:cBhvr>
                                        <p:cTn id="66" dur="500"/>
                                        <p:tgtEl>
                                          <p:spTgt spid="58"/>
                                        </p:tgtEl>
                                      </p:cBhvr>
                                    </p:animEffect>
                                  </p:childTnLst>
                                </p:cTn>
                              </p:par>
                            </p:childTnLst>
                          </p:cTn>
                        </p:par>
                        <p:par>
                          <p:cTn id="67" fill="hold">
                            <p:stCondLst>
                              <p:cond delay="1000"/>
                            </p:stCondLst>
                            <p:childTnLst>
                              <p:par>
                                <p:cTn id="68" presetID="22" presetClass="entr" presetSubtype="4" fill="hold" nodeType="after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wipe(down)">
                                      <p:cBhvr>
                                        <p:cTn id="70" dur="500"/>
                                        <p:tgtEl>
                                          <p:spTgt spid="55"/>
                                        </p:tgtEl>
                                      </p:cBhvr>
                                    </p:animEffect>
                                  </p:childTnLst>
                                </p:cTn>
                              </p:par>
                            </p:childTnLst>
                          </p:cTn>
                        </p:par>
                        <p:par>
                          <p:cTn id="71" fill="hold">
                            <p:stCondLst>
                              <p:cond delay="1500"/>
                            </p:stCondLst>
                            <p:childTnLst>
                              <p:par>
                                <p:cTn id="72" presetID="3" presetClass="entr" presetSubtype="10" fill="hold" grpId="0" nodeType="after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blinds(horizontal)">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wipe(up)">
                                      <p:cBhvr>
                                        <p:cTn id="79" dur="500"/>
                                        <p:tgtEl>
                                          <p:spTgt spid="70"/>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blinds(horizontal)">
                                      <p:cBhvr>
                                        <p:cTn id="82" dur="500"/>
                                        <p:tgtEl>
                                          <p:spTgt spid="87"/>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88"/>
                                        </p:tgtEl>
                                        <p:attrNameLst>
                                          <p:attrName>style.visibility</p:attrName>
                                        </p:attrNameLst>
                                      </p:cBhvr>
                                      <p:to>
                                        <p:strVal val="visible"/>
                                      </p:to>
                                    </p:set>
                                    <p:animEffect transition="in" filter="blinds(horizontal)">
                                      <p:cBhvr>
                                        <p:cTn id="85" dur="500"/>
                                        <p:tgtEl>
                                          <p:spTgt spid="88"/>
                                        </p:tgtEl>
                                      </p:cBhvr>
                                    </p:animEffect>
                                  </p:childTnLst>
                                </p:cTn>
                              </p:par>
                            </p:childTnLst>
                          </p:cTn>
                        </p:par>
                        <p:par>
                          <p:cTn id="86" fill="hold">
                            <p:stCondLst>
                              <p:cond delay="500"/>
                            </p:stCondLst>
                            <p:childTnLst>
                              <p:par>
                                <p:cTn id="87" presetID="3" presetClass="entr" presetSubtype="10" fill="hold" grpId="0" nodeType="after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blinds(horizontal)">
                                      <p:cBhvr>
                                        <p:cTn id="89" dur="500"/>
                                        <p:tgtEl>
                                          <p:spTgt spid="72"/>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blinds(horizontal)">
                                      <p:cBhvr>
                                        <p:cTn id="92" dur="500"/>
                                        <p:tgtEl>
                                          <p:spTgt spid="50"/>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104"/>
                                        </p:tgtEl>
                                        <p:attrNameLst>
                                          <p:attrName>style.visibility</p:attrName>
                                        </p:attrNameLst>
                                      </p:cBhvr>
                                      <p:to>
                                        <p:strVal val="visible"/>
                                      </p:to>
                                    </p:set>
                                    <p:animEffect transition="in" filter="blinds(horizontal)">
                                      <p:cBhvr>
                                        <p:cTn id="95" dur="500"/>
                                        <p:tgtEl>
                                          <p:spTgt spid="104"/>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105"/>
                                        </p:tgtEl>
                                        <p:attrNameLst>
                                          <p:attrName>style.visibility</p:attrName>
                                        </p:attrNameLst>
                                      </p:cBhvr>
                                      <p:to>
                                        <p:strVal val="visible"/>
                                      </p:to>
                                    </p:set>
                                    <p:animEffect transition="in" filter="blinds(horizontal)">
                                      <p:cBhvr>
                                        <p:cTn id="98" dur="500"/>
                                        <p:tgtEl>
                                          <p:spTgt spid="105"/>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blinds(horizontal)">
                                      <p:cBhvr>
                                        <p:cTn id="103" dur="500"/>
                                        <p:tgtEl>
                                          <p:spTgt spid="39"/>
                                        </p:tgtEl>
                                      </p:cBhvr>
                                    </p:animEffect>
                                  </p:childTnLst>
                                </p:cTn>
                              </p:par>
                            </p:childTnLst>
                          </p:cTn>
                        </p:par>
                        <p:par>
                          <p:cTn id="104" fill="hold">
                            <p:stCondLst>
                              <p:cond delay="500"/>
                            </p:stCondLst>
                            <p:childTnLst>
                              <p:par>
                                <p:cTn id="105" presetID="3" presetClass="entr" presetSubtype="10" fill="hold" grpId="0" nodeType="after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blinds(horizontal)">
                                      <p:cBhvr>
                                        <p:cTn id="107" dur="500"/>
                                        <p:tgtEl>
                                          <p:spTgt spid="77"/>
                                        </p:tgtEl>
                                      </p:cBhvr>
                                    </p:animEffect>
                                  </p:childTnLst>
                                </p:cTn>
                              </p:par>
                            </p:childTnLst>
                          </p:cTn>
                        </p:par>
                        <p:par>
                          <p:cTn id="108" fill="hold">
                            <p:stCondLst>
                              <p:cond delay="1000"/>
                            </p:stCondLst>
                            <p:childTnLst>
                              <p:par>
                                <p:cTn id="109" presetID="22" presetClass="entr" presetSubtype="1" fill="hold" nodeType="afterEffect">
                                  <p:stCondLst>
                                    <p:cond delay="0"/>
                                  </p:stCondLst>
                                  <p:childTnLst>
                                    <p:set>
                                      <p:cBhvr>
                                        <p:cTn id="110" dur="1" fill="hold">
                                          <p:stCondLst>
                                            <p:cond delay="0"/>
                                          </p:stCondLst>
                                        </p:cTn>
                                        <p:tgtEl>
                                          <p:spTgt spid="76"/>
                                        </p:tgtEl>
                                        <p:attrNameLst>
                                          <p:attrName>style.visibility</p:attrName>
                                        </p:attrNameLst>
                                      </p:cBhvr>
                                      <p:to>
                                        <p:strVal val="visible"/>
                                      </p:to>
                                    </p:set>
                                    <p:animEffect transition="in" filter="wipe(up)">
                                      <p:cBhvr>
                                        <p:cTn id="111" dur="500"/>
                                        <p:tgtEl>
                                          <p:spTgt spid="76"/>
                                        </p:tgtEl>
                                      </p:cBhvr>
                                    </p:animEffect>
                                  </p:childTnLst>
                                </p:cTn>
                              </p:par>
                            </p:childTnLst>
                          </p:cTn>
                        </p:par>
                        <p:par>
                          <p:cTn id="112" fill="hold">
                            <p:stCondLst>
                              <p:cond delay="1500"/>
                            </p:stCondLst>
                            <p:childTnLst>
                              <p:par>
                                <p:cTn id="113" presetID="3" presetClass="entr" presetSubtype="10" fill="hold" grpId="0" nodeType="afterEffect">
                                  <p:stCondLst>
                                    <p:cond delay="0"/>
                                  </p:stCondLst>
                                  <p:childTnLst>
                                    <p:set>
                                      <p:cBhvr>
                                        <p:cTn id="114" dur="1" fill="hold">
                                          <p:stCondLst>
                                            <p:cond delay="0"/>
                                          </p:stCondLst>
                                        </p:cTn>
                                        <p:tgtEl>
                                          <p:spTgt spid="75"/>
                                        </p:tgtEl>
                                        <p:attrNameLst>
                                          <p:attrName>style.visibility</p:attrName>
                                        </p:attrNameLst>
                                      </p:cBhvr>
                                      <p:to>
                                        <p:strVal val="visible"/>
                                      </p:to>
                                    </p:set>
                                    <p:animEffect transition="in" filter="blinds(horizontal)">
                                      <p:cBhvr>
                                        <p:cTn id="115" dur="500"/>
                                        <p:tgtEl>
                                          <p:spTgt spid="75"/>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blinds(horizontal)">
                                      <p:cBhvr>
                                        <p:cTn id="120" dur="500"/>
                                        <p:tgtEl>
                                          <p:spTgt spid="40"/>
                                        </p:tgtEl>
                                      </p:cBhvr>
                                    </p:animEffect>
                                  </p:childTnLst>
                                </p:cTn>
                              </p:par>
                            </p:childTnLst>
                          </p:cTn>
                        </p:par>
                        <p:par>
                          <p:cTn id="121" fill="hold">
                            <p:stCondLst>
                              <p:cond delay="500"/>
                            </p:stCondLst>
                            <p:childTnLst>
                              <p:par>
                                <p:cTn id="122" presetID="3" presetClass="entr" presetSubtype="10" fill="hold" grpId="0" nodeType="afterEffect">
                                  <p:stCondLst>
                                    <p:cond delay="0"/>
                                  </p:stCondLst>
                                  <p:childTnLst>
                                    <p:set>
                                      <p:cBhvr>
                                        <p:cTn id="123" dur="1" fill="hold">
                                          <p:stCondLst>
                                            <p:cond delay="0"/>
                                          </p:stCondLst>
                                        </p:cTn>
                                        <p:tgtEl>
                                          <p:spTgt spid="74"/>
                                        </p:tgtEl>
                                        <p:attrNameLst>
                                          <p:attrName>style.visibility</p:attrName>
                                        </p:attrNameLst>
                                      </p:cBhvr>
                                      <p:to>
                                        <p:strVal val="visible"/>
                                      </p:to>
                                    </p:set>
                                    <p:animEffect transition="in" filter="blinds(horizontal)">
                                      <p:cBhvr>
                                        <p:cTn id="124" dur="500"/>
                                        <p:tgtEl>
                                          <p:spTgt spid="74"/>
                                        </p:tgtEl>
                                      </p:cBhvr>
                                    </p:animEffect>
                                  </p:childTnLst>
                                </p:cTn>
                              </p:par>
                            </p:childTnLst>
                          </p:cTn>
                        </p:par>
                        <p:par>
                          <p:cTn id="125" fill="hold">
                            <p:stCondLst>
                              <p:cond delay="1000"/>
                            </p:stCondLst>
                            <p:childTnLst>
                              <p:par>
                                <p:cTn id="126" presetID="22" presetClass="entr" presetSubtype="8" fill="hold" nodeType="afterEffect">
                                  <p:stCondLst>
                                    <p:cond delay="0"/>
                                  </p:stCondLst>
                                  <p:childTnLst>
                                    <p:set>
                                      <p:cBhvr>
                                        <p:cTn id="127" dur="1" fill="hold">
                                          <p:stCondLst>
                                            <p:cond delay="0"/>
                                          </p:stCondLst>
                                        </p:cTn>
                                        <p:tgtEl>
                                          <p:spTgt spid="73"/>
                                        </p:tgtEl>
                                        <p:attrNameLst>
                                          <p:attrName>style.visibility</p:attrName>
                                        </p:attrNameLst>
                                      </p:cBhvr>
                                      <p:to>
                                        <p:strVal val="visible"/>
                                      </p:to>
                                    </p:set>
                                    <p:animEffect transition="in" filter="wipe(left)">
                                      <p:cBhvr>
                                        <p:cTn id="128" dur="500"/>
                                        <p:tgtEl>
                                          <p:spTgt spid="73"/>
                                        </p:tgtEl>
                                      </p:cBhvr>
                                    </p:animEffect>
                                  </p:childTnLst>
                                </p:cTn>
                              </p:par>
                            </p:childTnLst>
                          </p:cTn>
                        </p:par>
                        <p:par>
                          <p:cTn id="129" fill="hold">
                            <p:stCondLst>
                              <p:cond delay="1500"/>
                            </p:stCondLst>
                            <p:childTnLst>
                              <p:par>
                                <p:cTn id="130" presetID="3" presetClass="entr" presetSubtype="10" fill="hold" grpId="0" nodeType="afterEffect">
                                  <p:stCondLst>
                                    <p:cond delay="0"/>
                                  </p:stCondLst>
                                  <p:childTnLst>
                                    <p:set>
                                      <p:cBhvr>
                                        <p:cTn id="131" dur="1" fill="hold">
                                          <p:stCondLst>
                                            <p:cond delay="0"/>
                                          </p:stCondLst>
                                        </p:cTn>
                                        <p:tgtEl>
                                          <p:spTgt spid="69"/>
                                        </p:tgtEl>
                                        <p:attrNameLst>
                                          <p:attrName>style.visibility</p:attrName>
                                        </p:attrNameLst>
                                      </p:cBhvr>
                                      <p:to>
                                        <p:strVal val="visible"/>
                                      </p:to>
                                    </p:set>
                                    <p:animEffect transition="in" filter="blinds(horizontal)">
                                      <p:cBhvr>
                                        <p:cTn id="132" dur="500"/>
                                        <p:tgtEl>
                                          <p:spTgt spid="6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wipe(left)">
                                      <p:cBhvr>
                                        <p:cTn id="137" dur="500"/>
                                        <p:tgtEl>
                                          <p:spTgt spid="46"/>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64"/>
                                        </p:tgtEl>
                                        <p:attrNameLst>
                                          <p:attrName>style.visibility</p:attrName>
                                        </p:attrNameLst>
                                      </p:cBhvr>
                                      <p:to>
                                        <p:strVal val="visible"/>
                                      </p:to>
                                    </p:set>
                                    <p:animEffect transition="in" filter="blinds(horizontal)">
                                      <p:cBhvr>
                                        <p:cTn id="140" dur="500"/>
                                        <p:tgtEl>
                                          <p:spTgt spid="64"/>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57"/>
                                        </p:tgtEl>
                                        <p:attrNameLst>
                                          <p:attrName>style.visibility</p:attrName>
                                        </p:attrNameLst>
                                      </p:cBhvr>
                                      <p:to>
                                        <p:strVal val="visible"/>
                                      </p:to>
                                    </p:set>
                                    <p:animEffect transition="in" filter="blinds(horizontal)">
                                      <p:cBhvr>
                                        <p:cTn id="143" dur="500"/>
                                        <p:tgtEl>
                                          <p:spTgt spid="57"/>
                                        </p:tgtEl>
                                      </p:cBhvr>
                                    </p:animEffect>
                                  </p:childTnLst>
                                </p:cTn>
                              </p:par>
                            </p:childTnLst>
                          </p:cTn>
                        </p:par>
                        <p:par>
                          <p:cTn id="144" fill="hold">
                            <p:stCondLst>
                              <p:cond delay="500"/>
                            </p:stCondLst>
                            <p:childTnLst>
                              <p:par>
                                <p:cTn id="145" presetID="3" presetClass="entr" presetSubtype="10" fill="hold" grpId="0" nodeType="afterEffect">
                                  <p:stCondLst>
                                    <p:cond delay="0"/>
                                  </p:stCondLst>
                                  <p:childTnLst>
                                    <p:set>
                                      <p:cBhvr>
                                        <p:cTn id="146" dur="1" fill="hold">
                                          <p:stCondLst>
                                            <p:cond delay="0"/>
                                          </p:stCondLst>
                                        </p:cTn>
                                        <p:tgtEl>
                                          <p:spTgt spid="66"/>
                                        </p:tgtEl>
                                        <p:attrNameLst>
                                          <p:attrName>style.visibility</p:attrName>
                                        </p:attrNameLst>
                                      </p:cBhvr>
                                      <p:to>
                                        <p:strVal val="visible"/>
                                      </p:to>
                                    </p:set>
                                    <p:animEffect transition="in" filter="blinds(horizontal)">
                                      <p:cBhvr>
                                        <p:cTn id="147" dur="500"/>
                                        <p:tgtEl>
                                          <p:spTgt spid="66"/>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107"/>
                                        </p:tgtEl>
                                        <p:attrNameLst>
                                          <p:attrName>style.visibility</p:attrName>
                                        </p:attrNameLst>
                                      </p:cBhvr>
                                      <p:to>
                                        <p:strVal val="visible"/>
                                      </p:to>
                                    </p:set>
                                    <p:animEffect transition="in" filter="blinds(horizontal)">
                                      <p:cBhvr>
                                        <p:cTn id="150" dur="500"/>
                                        <p:tgtEl>
                                          <p:spTgt spid="107"/>
                                        </p:tgtEl>
                                      </p:cBhvr>
                                    </p:animEffect>
                                  </p:childTnLst>
                                </p:cTn>
                              </p:par>
                              <p:par>
                                <p:cTn id="151" presetID="3" presetClass="entr" presetSubtype="10" fill="hold" grpId="0" nodeType="withEffect">
                                  <p:stCondLst>
                                    <p:cond delay="0"/>
                                  </p:stCondLst>
                                  <p:childTnLst>
                                    <p:set>
                                      <p:cBhvr>
                                        <p:cTn id="152" dur="1" fill="hold">
                                          <p:stCondLst>
                                            <p:cond delay="0"/>
                                          </p:stCondLst>
                                        </p:cTn>
                                        <p:tgtEl>
                                          <p:spTgt spid="80"/>
                                        </p:tgtEl>
                                        <p:attrNameLst>
                                          <p:attrName>style.visibility</p:attrName>
                                        </p:attrNameLst>
                                      </p:cBhvr>
                                      <p:to>
                                        <p:strVal val="visible"/>
                                      </p:to>
                                    </p:set>
                                    <p:animEffect transition="in" filter="blinds(horizontal)">
                                      <p:cBhvr>
                                        <p:cTn id="153" dur="500"/>
                                        <p:tgtEl>
                                          <p:spTgt spid="80"/>
                                        </p:tgtEl>
                                      </p:cBhvr>
                                    </p:animEffect>
                                  </p:childTnLst>
                                </p:cTn>
                              </p:par>
                              <p:par>
                                <p:cTn id="154" presetID="3" presetClass="entr" presetSubtype="10" fill="hold" grpId="0" nodeType="withEffect">
                                  <p:stCondLst>
                                    <p:cond delay="0"/>
                                  </p:stCondLst>
                                  <p:childTnLst>
                                    <p:set>
                                      <p:cBhvr>
                                        <p:cTn id="155" dur="1" fill="hold">
                                          <p:stCondLst>
                                            <p:cond delay="0"/>
                                          </p:stCondLst>
                                        </p:cTn>
                                        <p:tgtEl>
                                          <p:spTgt spid="108"/>
                                        </p:tgtEl>
                                        <p:attrNameLst>
                                          <p:attrName>style.visibility</p:attrName>
                                        </p:attrNameLst>
                                      </p:cBhvr>
                                      <p:to>
                                        <p:strVal val="visible"/>
                                      </p:to>
                                    </p:set>
                                    <p:animEffect transition="in" filter="blinds(horizontal)">
                                      <p:cBhvr>
                                        <p:cTn id="156" dur="500"/>
                                        <p:tgtEl>
                                          <p:spTgt spid="108"/>
                                        </p:tgtEl>
                                      </p:cBhvr>
                                    </p:animEffect>
                                  </p:childTnLst>
                                </p:cTn>
                              </p:par>
                            </p:childTnLst>
                          </p:cTn>
                        </p:par>
                      </p:childTnLst>
                    </p:cTn>
                  </p:par>
                  <p:par>
                    <p:cTn id="157" fill="hold">
                      <p:stCondLst>
                        <p:cond delay="indefinite"/>
                      </p:stCondLst>
                      <p:childTnLst>
                        <p:par>
                          <p:cTn id="158" fill="hold">
                            <p:stCondLst>
                              <p:cond delay="0"/>
                            </p:stCondLst>
                            <p:childTnLst>
                              <p:par>
                                <p:cTn id="159" presetID="3" presetClass="entr" presetSubtype="10" fill="hold" grpId="0" nodeType="clickEffect">
                                  <p:stCondLst>
                                    <p:cond delay="0"/>
                                  </p:stCondLst>
                                  <p:childTnLst>
                                    <p:set>
                                      <p:cBhvr>
                                        <p:cTn id="160" dur="1" fill="hold">
                                          <p:stCondLst>
                                            <p:cond delay="0"/>
                                          </p:stCondLst>
                                        </p:cTn>
                                        <p:tgtEl>
                                          <p:spTgt spid="38"/>
                                        </p:tgtEl>
                                        <p:attrNameLst>
                                          <p:attrName>style.visibility</p:attrName>
                                        </p:attrNameLst>
                                      </p:cBhvr>
                                      <p:to>
                                        <p:strVal val="visible"/>
                                      </p:to>
                                    </p:set>
                                    <p:animEffect transition="in" filter="blinds(horizontal)">
                                      <p:cBhvr>
                                        <p:cTn id="161" dur="500"/>
                                        <p:tgtEl>
                                          <p:spTgt spid="38"/>
                                        </p:tgtEl>
                                      </p:cBhvr>
                                    </p:animEffect>
                                  </p:childTnLst>
                                </p:cTn>
                              </p:par>
                            </p:childTnLst>
                          </p:cTn>
                        </p:par>
                        <p:par>
                          <p:cTn id="162" fill="hold">
                            <p:stCondLst>
                              <p:cond delay="500"/>
                            </p:stCondLst>
                            <p:childTnLst>
                              <p:par>
                                <p:cTn id="163" presetID="3" presetClass="entr" presetSubtype="10" fill="hold" grpId="0" nodeType="afterEffect">
                                  <p:stCondLst>
                                    <p:cond delay="0"/>
                                  </p:stCondLst>
                                  <p:childTnLst>
                                    <p:set>
                                      <p:cBhvr>
                                        <p:cTn id="164" dur="1" fill="hold">
                                          <p:stCondLst>
                                            <p:cond delay="0"/>
                                          </p:stCondLst>
                                        </p:cTn>
                                        <p:tgtEl>
                                          <p:spTgt spid="83"/>
                                        </p:tgtEl>
                                        <p:attrNameLst>
                                          <p:attrName>style.visibility</p:attrName>
                                        </p:attrNameLst>
                                      </p:cBhvr>
                                      <p:to>
                                        <p:strVal val="visible"/>
                                      </p:to>
                                    </p:set>
                                    <p:animEffect transition="in" filter="blinds(horizontal)">
                                      <p:cBhvr>
                                        <p:cTn id="165" dur="500"/>
                                        <p:tgtEl>
                                          <p:spTgt spid="83"/>
                                        </p:tgtEl>
                                      </p:cBhvr>
                                    </p:animEffect>
                                  </p:childTnLst>
                                </p:cTn>
                              </p:par>
                            </p:childTnLst>
                          </p:cTn>
                        </p:par>
                        <p:par>
                          <p:cTn id="166" fill="hold">
                            <p:stCondLst>
                              <p:cond delay="1000"/>
                            </p:stCondLst>
                            <p:childTnLst>
                              <p:par>
                                <p:cTn id="167" presetID="22" presetClass="entr" presetSubtype="1" fill="hold" nodeType="afterEffect">
                                  <p:stCondLst>
                                    <p:cond delay="0"/>
                                  </p:stCondLst>
                                  <p:childTnLst>
                                    <p:set>
                                      <p:cBhvr>
                                        <p:cTn id="168" dur="1" fill="hold">
                                          <p:stCondLst>
                                            <p:cond delay="0"/>
                                          </p:stCondLst>
                                        </p:cTn>
                                        <p:tgtEl>
                                          <p:spTgt spid="79"/>
                                        </p:tgtEl>
                                        <p:attrNameLst>
                                          <p:attrName>style.visibility</p:attrName>
                                        </p:attrNameLst>
                                      </p:cBhvr>
                                      <p:to>
                                        <p:strVal val="visible"/>
                                      </p:to>
                                    </p:set>
                                    <p:animEffect transition="in" filter="wipe(up)">
                                      <p:cBhvr>
                                        <p:cTn id="169" dur="500"/>
                                        <p:tgtEl>
                                          <p:spTgt spid="79"/>
                                        </p:tgtEl>
                                      </p:cBhvr>
                                    </p:animEffect>
                                  </p:childTnLst>
                                </p:cTn>
                              </p:par>
                            </p:childTnLst>
                          </p:cTn>
                        </p:par>
                        <p:par>
                          <p:cTn id="170" fill="hold">
                            <p:stCondLst>
                              <p:cond delay="1500"/>
                            </p:stCondLst>
                            <p:childTnLst>
                              <p:par>
                                <p:cTn id="171" presetID="3" presetClass="entr" presetSubtype="10" fill="hold" grpId="0" nodeType="afterEffect">
                                  <p:stCondLst>
                                    <p:cond delay="0"/>
                                  </p:stCondLst>
                                  <p:childTnLst>
                                    <p:set>
                                      <p:cBhvr>
                                        <p:cTn id="172" dur="1" fill="hold">
                                          <p:stCondLst>
                                            <p:cond delay="0"/>
                                          </p:stCondLst>
                                        </p:cTn>
                                        <p:tgtEl>
                                          <p:spTgt spid="78"/>
                                        </p:tgtEl>
                                        <p:attrNameLst>
                                          <p:attrName>style.visibility</p:attrName>
                                        </p:attrNameLst>
                                      </p:cBhvr>
                                      <p:to>
                                        <p:strVal val="visible"/>
                                      </p:to>
                                    </p:set>
                                    <p:animEffect transition="in" filter="blinds(horizontal)">
                                      <p:cBhvr>
                                        <p:cTn id="173" dur="500"/>
                                        <p:tgtEl>
                                          <p:spTgt spid="78"/>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grpId="0" nodeType="clickEffect">
                                  <p:stCondLst>
                                    <p:cond delay="0"/>
                                  </p:stCondLst>
                                  <p:childTnLst>
                                    <p:set>
                                      <p:cBhvr>
                                        <p:cTn id="177" dur="1" fill="hold">
                                          <p:stCondLst>
                                            <p:cond delay="0"/>
                                          </p:stCondLst>
                                        </p:cTn>
                                        <p:tgtEl>
                                          <p:spTgt spid="62"/>
                                        </p:tgtEl>
                                        <p:attrNameLst>
                                          <p:attrName>style.visibility</p:attrName>
                                        </p:attrNameLst>
                                      </p:cBhvr>
                                      <p:to>
                                        <p:strVal val="visible"/>
                                      </p:to>
                                    </p:set>
                                    <p:animEffect transition="in" filter="blinds(horizontal)">
                                      <p:cBhvr>
                                        <p:cTn id="178"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7" grpId="0" animBg="1"/>
      <p:bldP spid="64" grpId="0"/>
      <p:bldP spid="66" grpId="0" animBg="1"/>
      <p:bldP spid="72" grpId="0" animBg="1"/>
      <p:bldP spid="80" grpId="0"/>
      <p:bldP spid="81" grpId="0"/>
      <p:bldP spid="82" grpId="0" animBg="1"/>
      <p:bldP spid="87" grpId="0"/>
      <p:bldP spid="88" grpId="0" animBg="1"/>
      <p:bldP spid="95" grpId="0" animBg="1"/>
      <p:bldP spid="96" grpId="0" animBg="1"/>
      <p:bldP spid="97" grpId="0"/>
      <p:bldP spid="103" grpId="0"/>
      <p:bldP spid="104" grpId="0"/>
      <p:bldP spid="105" grpId="0"/>
      <p:bldP spid="106" grpId="0"/>
      <p:bldP spid="107" grpId="0"/>
      <p:bldP spid="108" grpId="0"/>
      <p:bldP spid="4" grpId="0"/>
      <p:bldP spid="38" grpId="0"/>
      <p:bldP spid="39" grpId="0"/>
      <p:bldP spid="40" grpId="0"/>
      <p:bldP spid="53" grpId="0" animBg="1"/>
      <p:bldP spid="58" grpId="0" animBg="1"/>
      <p:bldP spid="69" grpId="0" animBg="1"/>
      <p:bldP spid="74" grpId="0" animBg="1"/>
      <p:bldP spid="75" grpId="0" animBg="1"/>
      <p:bldP spid="77" grpId="0" animBg="1"/>
      <p:bldP spid="78" grpId="0" animBg="1"/>
      <p:bldP spid="83" grpId="0" animBg="1"/>
      <p:bldP spid="6" grpId="0"/>
      <p:bldP spid="6" grpId="1"/>
      <p:bldP spid="59" grpId="0"/>
      <p:bldP spid="59" grpId="1"/>
      <p:bldP spid="62" grpId="0" animBg="1"/>
      <p:bldP spid="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ím 1">
            <a:extLst>
              <a:ext uri="{FF2B5EF4-FFF2-40B4-BE49-F238E27FC236}">
                <a16:creationId xmlns:a16="http://schemas.microsoft.com/office/drawing/2014/main" id="{C14AC888-8E91-42AE-9BF0-53F8BCD4F445}"/>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Céllövölde</a:t>
            </a:r>
            <a:endParaRPr lang="en-US" dirty="0"/>
          </a:p>
        </p:txBody>
      </p:sp>
      <p:sp>
        <p:nvSpPr>
          <p:cNvPr id="34" name="Téglalap 33">
            <a:extLst>
              <a:ext uri="{FF2B5EF4-FFF2-40B4-BE49-F238E27FC236}">
                <a16:creationId xmlns:a16="http://schemas.microsoft.com/office/drawing/2014/main" id="{081A1348-CB91-4503-A1A6-9954B484D2F8}"/>
              </a:ext>
            </a:extLst>
          </p:cNvPr>
          <p:cNvSpPr/>
          <p:nvPr/>
        </p:nvSpPr>
        <p:spPr>
          <a:xfrm>
            <a:off x="17855" y="1069907"/>
            <a:ext cx="9108102" cy="5286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dirty="0"/>
              <a:t>Gregorics Tibor: Objektumelvű programozás</a:t>
            </a:r>
            <a:endParaRPr lang="en-US" dirty="0"/>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8</a:t>
            </a:fld>
            <a:endParaRPr lang="en-US"/>
          </a:p>
        </p:txBody>
      </p:sp>
      <p:sp>
        <p:nvSpPr>
          <p:cNvPr id="45" name="Téglalap 44">
            <a:extLst>
              <a:ext uri="{FF2B5EF4-FFF2-40B4-BE49-F238E27FC236}">
                <a16:creationId xmlns:a16="http://schemas.microsoft.com/office/drawing/2014/main" id="{6F386DAD-7AF1-4786-84F6-82F521263D69}"/>
              </a:ext>
            </a:extLst>
          </p:cNvPr>
          <p:cNvSpPr/>
          <p:nvPr/>
        </p:nvSpPr>
        <p:spPr>
          <a:xfrm>
            <a:off x="2604131" y="1394723"/>
            <a:ext cx="2085854" cy="1390452"/>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Céllövölde</a:t>
            </a:r>
          </a:p>
          <a:p>
            <a:r>
              <a:rPr lang="hu-HU" sz="1600" dirty="0">
                <a:solidFill>
                  <a:schemeClr val="tx1"/>
                </a:solidFill>
              </a:rPr>
              <a:t>+ helyszín : </a:t>
            </a:r>
            <a:r>
              <a:rPr lang="hu-HU" sz="1600" dirty="0" err="1">
                <a:solidFill>
                  <a:schemeClr val="tx1"/>
                </a:solidFill>
              </a:rPr>
              <a:t>string</a:t>
            </a:r>
            <a:endParaRPr lang="hu-HU" sz="1600" dirty="0">
              <a:solidFill>
                <a:schemeClr val="tx1"/>
              </a:solidFill>
            </a:endParaRPr>
          </a:p>
        </p:txBody>
      </p:sp>
      <p:cxnSp>
        <p:nvCxnSpPr>
          <p:cNvPr id="46" name="Egyenes összekötő 45">
            <a:extLst>
              <a:ext uri="{FF2B5EF4-FFF2-40B4-BE49-F238E27FC236}">
                <a16:creationId xmlns:a16="http://schemas.microsoft.com/office/drawing/2014/main" id="{D32DF89B-B385-4078-9695-A3D777E7EC2F}"/>
              </a:ext>
            </a:extLst>
          </p:cNvPr>
          <p:cNvCxnSpPr>
            <a:cxnSpLocks/>
            <a:stCxn id="68" idx="3"/>
            <a:endCxn id="66" idx="2"/>
          </p:cNvCxnSpPr>
          <p:nvPr/>
        </p:nvCxnSpPr>
        <p:spPr>
          <a:xfrm>
            <a:off x="2874902" y="4127353"/>
            <a:ext cx="1529465" cy="1469"/>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Téglalap 48">
            <a:extLst>
              <a:ext uri="{FF2B5EF4-FFF2-40B4-BE49-F238E27FC236}">
                <a16:creationId xmlns:a16="http://schemas.microsoft.com/office/drawing/2014/main" id="{9B7B032D-79C2-4939-89D0-881B98EB9FE3}"/>
              </a:ext>
            </a:extLst>
          </p:cNvPr>
          <p:cNvSpPr/>
          <p:nvPr/>
        </p:nvSpPr>
        <p:spPr>
          <a:xfrm>
            <a:off x="2604118" y="1723577"/>
            <a:ext cx="2086382" cy="2543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50" name="Szövegdoboz 49">
            <a:extLst>
              <a:ext uri="{FF2B5EF4-FFF2-40B4-BE49-F238E27FC236}">
                <a16:creationId xmlns:a16="http://schemas.microsoft.com/office/drawing/2014/main" id="{5DF8702E-7411-4140-A5D0-25430D9892BA}"/>
              </a:ext>
            </a:extLst>
          </p:cNvPr>
          <p:cNvSpPr txBox="1"/>
          <p:nvPr/>
        </p:nvSpPr>
        <p:spPr>
          <a:xfrm>
            <a:off x="1872130" y="3302142"/>
            <a:ext cx="1134734" cy="338554"/>
          </a:xfrm>
          <a:prstGeom prst="rect">
            <a:avLst/>
          </a:prstGeom>
          <a:noFill/>
        </p:spPr>
        <p:txBody>
          <a:bodyPr wrap="none" rtlCol="0">
            <a:spAutoFit/>
          </a:bodyPr>
          <a:lstStyle/>
          <a:p>
            <a:pPr algn="ctr"/>
            <a:r>
              <a:rPr lang="hu-HU" sz="1600" dirty="0"/>
              <a:t>- vendégek</a:t>
            </a:r>
          </a:p>
        </p:txBody>
      </p:sp>
      <p:sp>
        <p:nvSpPr>
          <p:cNvPr id="51" name="Téglalap 50">
            <a:extLst>
              <a:ext uri="{FF2B5EF4-FFF2-40B4-BE49-F238E27FC236}">
                <a16:creationId xmlns:a16="http://schemas.microsoft.com/office/drawing/2014/main" id="{647A6B6C-3A3E-42EF-B723-A3812DD44A24}"/>
              </a:ext>
            </a:extLst>
          </p:cNvPr>
          <p:cNvSpPr/>
          <p:nvPr/>
        </p:nvSpPr>
        <p:spPr>
          <a:xfrm>
            <a:off x="4478406" y="3645006"/>
            <a:ext cx="1969513" cy="1258906"/>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Ajándék</a:t>
            </a:r>
          </a:p>
          <a:p>
            <a:pPr algn="ctr"/>
            <a:endParaRPr lang="hu-HU" sz="1600" i="1" dirty="0">
              <a:solidFill>
                <a:schemeClr val="tx1"/>
              </a:solidFill>
            </a:endParaRPr>
          </a:p>
        </p:txBody>
      </p:sp>
      <p:sp>
        <p:nvSpPr>
          <p:cNvPr id="54" name="Téglalap 53">
            <a:extLst>
              <a:ext uri="{FF2B5EF4-FFF2-40B4-BE49-F238E27FC236}">
                <a16:creationId xmlns:a16="http://schemas.microsoft.com/office/drawing/2014/main" id="{CAEBEFEF-5A9D-4782-BCBE-C9EC4221E7DA}"/>
              </a:ext>
            </a:extLst>
          </p:cNvPr>
          <p:cNvSpPr/>
          <p:nvPr/>
        </p:nvSpPr>
        <p:spPr>
          <a:xfrm>
            <a:off x="4478218" y="3977740"/>
            <a:ext cx="1969513" cy="3301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56" name="Egyenes összekötő 55">
            <a:extLst>
              <a:ext uri="{FF2B5EF4-FFF2-40B4-BE49-F238E27FC236}">
                <a16:creationId xmlns:a16="http://schemas.microsoft.com/office/drawing/2014/main" id="{43C8FC9B-05C9-4A9E-A590-7E85C18781C9}"/>
              </a:ext>
            </a:extLst>
          </p:cNvPr>
          <p:cNvCxnSpPr>
            <a:cxnSpLocks/>
            <a:stCxn id="82" idx="3"/>
            <a:endCxn id="49" idx="1"/>
          </p:cNvCxnSpPr>
          <p:nvPr/>
        </p:nvCxnSpPr>
        <p:spPr>
          <a:xfrm>
            <a:off x="1696712" y="1850734"/>
            <a:ext cx="907406" cy="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Háromszög 56">
            <a:extLst>
              <a:ext uri="{FF2B5EF4-FFF2-40B4-BE49-F238E27FC236}">
                <a16:creationId xmlns:a16="http://schemas.microsoft.com/office/drawing/2014/main" id="{C4852B75-A995-4706-8EE1-9DC2E0CC4FB9}"/>
              </a:ext>
            </a:extLst>
          </p:cNvPr>
          <p:cNvSpPr/>
          <p:nvPr/>
        </p:nvSpPr>
        <p:spPr>
          <a:xfrm rot="5400000">
            <a:off x="3960679" y="3966014"/>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4" name="Szövegdoboz 63">
            <a:extLst>
              <a:ext uri="{FF2B5EF4-FFF2-40B4-BE49-F238E27FC236}">
                <a16:creationId xmlns:a16="http://schemas.microsoft.com/office/drawing/2014/main" id="{228B4187-7435-4335-A7E3-F2D6B23BF63E}"/>
              </a:ext>
            </a:extLst>
          </p:cNvPr>
          <p:cNvSpPr txBox="1"/>
          <p:nvPr/>
        </p:nvSpPr>
        <p:spPr>
          <a:xfrm>
            <a:off x="3431801" y="3831215"/>
            <a:ext cx="627059" cy="338554"/>
          </a:xfrm>
          <a:prstGeom prst="rect">
            <a:avLst/>
          </a:prstGeom>
          <a:noFill/>
        </p:spPr>
        <p:txBody>
          <a:bodyPr wrap="square" rtlCol="0">
            <a:spAutoFit/>
          </a:bodyPr>
          <a:lstStyle/>
          <a:p>
            <a:pPr algn="ctr"/>
            <a:r>
              <a:rPr lang="hu-HU" sz="1600" dirty="0"/>
              <a:t>nyer</a:t>
            </a:r>
          </a:p>
        </p:txBody>
      </p:sp>
      <p:sp>
        <p:nvSpPr>
          <p:cNvPr id="66" name="Ellipszis 65">
            <a:extLst>
              <a:ext uri="{FF2B5EF4-FFF2-40B4-BE49-F238E27FC236}">
                <a16:creationId xmlns:a16="http://schemas.microsoft.com/office/drawing/2014/main" id="{3575CAAE-D873-4D6B-9033-5DBEB4B23A76}"/>
              </a:ext>
            </a:extLst>
          </p:cNvPr>
          <p:cNvSpPr/>
          <p:nvPr/>
        </p:nvSpPr>
        <p:spPr>
          <a:xfrm>
            <a:off x="4404367" y="4097698"/>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67" name="Téglalap 66">
            <a:extLst>
              <a:ext uri="{FF2B5EF4-FFF2-40B4-BE49-F238E27FC236}">
                <a16:creationId xmlns:a16="http://schemas.microsoft.com/office/drawing/2014/main" id="{2A81A54F-D48D-4D52-973F-D06ADC2073C3}"/>
              </a:ext>
            </a:extLst>
          </p:cNvPr>
          <p:cNvSpPr/>
          <p:nvPr/>
        </p:nvSpPr>
        <p:spPr>
          <a:xfrm>
            <a:off x="242511" y="3645007"/>
            <a:ext cx="2632669" cy="1497063"/>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Vendég</a:t>
            </a:r>
          </a:p>
          <a:p>
            <a:r>
              <a:rPr lang="hu-HU" sz="1600" dirty="0">
                <a:solidFill>
                  <a:schemeClr val="tx1"/>
                </a:solidFill>
              </a:rPr>
              <a:t>+ név : </a:t>
            </a:r>
            <a:r>
              <a:rPr lang="hu-HU" sz="1600" dirty="0" err="1">
                <a:solidFill>
                  <a:schemeClr val="tx1"/>
                </a:solidFill>
              </a:rPr>
              <a:t>string</a:t>
            </a:r>
            <a:endParaRPr lang="hu-HU" sz="1600" dirty="0">
              <a:solidFill>
                <a:schemeClr val="tx1"/>
              </a:solidFill>
            </a:endParaRPr>
          </a:p>
          <a:p>
            <a:endParaRPr lang="hu-HU" sz="1600" dirty="0">
              <a:solidFill>
                <a:schemeClr val="tx1"/>
              </a:solidFill>
            </a:endParaRPr>
          </a:p>
        </p:txBody>
      </p:sp>
      <p:sp>
        <p:nvSpPr>
          <p:cNvPr id="68" name="Téglalap 67">
            <a:extLst>
              <a:ext uri="{FF2B5EF4-FFF2-40B4-BE49-F238E27FC236}">
                <a16:creationId xmlns:a16="http://schemas.microsoft.com/office/drawing/2014/main" id="{E259113A-4C27-4002-B590-AB464C4BCABA}"/>
              </a:ext>
            </a:extLst>
          </p:cNvPr>
          <p:cNvSpPr/>
          <p:nvPr/>
        </p:nvSpPr>
        <p:spPr>
          <a:xfrm>
            <a:off x="243179" y="3968409"/>
            <a:ext cx="2631723" cy="3178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70" name="Összekötő: szögletes 69">
            <a:extLst>
              <a:ext uri="{FF2B5EF4-FFF2-40B4-BE49-F238E27FC236}">
                <a16:creationId xmlns:a16="http://schemas.microsoft.com/office/drawing/2014/main" id="{0C5C03A0-A78D-4CE4-8F7A-408C323A5059}"/>
              </a:ext>
            </a:extLst>
          </p:cNvPr>
          <p:cNvCxnSpPr>
            <a:cxnSpLocks/>
            <a:stCxn id="44" idx="2"/>
            <a:endCxn id="72" idx="0"/>
          </p:cNvCxnSpPr>
          <p:nvPr/>
        </p:nvCxnSpPr>
        <p:spPr>
          <a:xfrm rot="5400000">
            <a:off x="2028268" y="2589871"/>
            <a:ext cx="771652" cy="1176009"/>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Összekötő: szögletes 70">
            <a:extLst>
              <a:ext uri="{FF2B5EF4-FFF2-40B4-BE49-F238E27FC236}">
                <a16:creationId xmlns:a16="http://schemas.microsoft.com/office/drawing/2014/main" id="{9AB3AA5C-FD8C-4759-B782-591F20F57377}"/>
              </a:ext>
            </a:extLst>
          </p:cNvPr>
          <p:cNvCxnSpPr>
            <a:cxnSpLocks/>
            <a:stCxn id="95" idx="4"/>
            <a:endCxn id="51" idx="0"/>
          </p:cNvCxnSpPr>
          <p:nvPr/>
        </p:nvCxnSpPr>
        <p:spPr>
          <a:xfrm rot="16200000" flipH="1">
            <a:off x="4407691" y="2589533"/>
            <a:ext cx="792821" cy="1318123"/>
          </a:xfrm>
          <a:prstGeom prst="bentConnector3">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Ellipszis 71">
            <a:extLst>
              <a:ext uri="{FF2B5EF4-FFF2-40B4-BE49-F238E27FC236}">
                <a16:creationId xmlns:a16="http://schemas.microsoft.com/office/drawing/2014/main" id="{19B839A8-F2BA-4599-BC92-612E5E25EFA7}"/>
              </a:ext>
            </a:extLst>
          </p:cNvPr>
          <p:cNvSpPr/>
          <p:nvPr/>
        </p:nvSpPr>
        <p:spPr>
          <a:xfrm>
            <a:off x="1793455" y="3563701"/>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80" name="Szövegdoboz 79">
            <a:extLst>
              <a:ext uri="{FF2B5EF4-FFF2-40B4-BE49-F238E27FC236}">
                <a16:creationId xmlns:a16="http://schemas.microsoft.com/office/drawing/2014/main" id="{A30ABD02-CD6E-4AF6-85EC-FFA9B4829C20}"/>
              </a:ext>
            </a:extLst>
          </p:cNvPr>
          <p:cNvSpPr txBox="1"/>
          <p:nvPr/>
        </p:nvSpPr>
        <p:spPr>
          <a:xfrm>
            <a:off x="3101495" y="4124516"/>
            <a:ext cx="1474422" cy="338554"/>
          </a:xfrm>
          <a:prstGeom prst="rect">
            <a:avLst/>
          </a:prstGeom>
          <a:noFill/>
        </p:spPr>
        <p:txBody>
          <a:bodyPr wrap="square" rtlCol="0">
            <a:spAutoFit/>
          </a:bodyPr>
          <a:lstStyle/>
          <a:p>
            <a:pPr algn="ctr"/>
            <a:r>
              <a:rPr lang="hu-HU" sz="1600" dirty="0"/>
              <a:t>- nyeremények</a:t>
            </a:r>
          </a:p>
        </p:txBody>
      </p:sp>
      <p:sp>
        <p:nvSpPr>
          <p:cNvPr id="81" name="Szövegdoboz 80">
            <a:extLst>
              <a:ext uri="{FF2B5EF4-FFF2-40B4-BE49-F238E27FC236}">
                <a16:creationId xmlns:a16="http://schemas.microsoft.com/office/drawing/2014/main" id="{524DF08F-1802-4C7E-92E4-6BB122DF3642}"/>
              </a:ext>
            </a:extLst>
          </p:cNvPr>
          <p:cNvSpPr txBox="1"/>
          <p:nvPr/>
        </p:nvSpPr>
        <p:spPr>
          <a:xfrm>
            <a:off x="4182505" y="2749378"/>
            <a:ext cx="1180516" cy="338554"/>
          </a:xfrm>
          <a:prstGeom prst="rect">
            <a:avLst/>
          </a:prstGeom>
          <a:noFill/>
        </p:spPr>
        <p:txBody>
          <a:bodyPr wrap="none" rtlCol="0">
            <a:spAutoFit/>
          </a:bodyPr>
          <a:lstStyle/>
          <a:p>
            <a:pPr algn="ctr"/>
            <a:r>
              <a:rPr lang="hu-HU" sz="1600" dirty="0"/>
              <a:t>+ céllövölde</a:t>
            </a:r>
          </a:p>
        </p:txBody>
      </p:sp>
      <p:sp>
        <p:nvSpPr>
          <p:cNvPr id="87" name="Szövegdoboz 86">
            <a:extLst>
              <a:ext uri="{FF2B5EF4-FFF2-40B4-BE49-F238E27FC236}">
                <a16:creationId xmlns:a16="http://schemas.microsoft.com/office/drawing/2014/main" id="{896B5F97-616D-4F91-B107-300D34DF2AE3}"/>
              </a:ext>
            </a:extLst>
          </p:cNvPr>
          <p:cNvSpPr txBox="1"/>
          <p:nvPr/>
        </p:nvSpPr>
        <p:spPr>
          <a:xfrm>
            <a:off x="1788208" y="2894449"/>
            <a:ext cx="814243" cy="338554"/>
          </a:xfrm>
          <a:prstGeom prst="rect">
            <a:avLst/>
          </a:prstGeom>
          <a:noFill/>
        </p:spPr>
        <p:txBody>
          <a:bodyPr wrap="square" rtlCol="0">
            <a:spAutoFit/>
          </a:bodyPr>
          <a:lstStyle/>
          <a:p>
            <a:pPr algn="ctr"/>
            <a:r>
              <a:rPr lang="hu-HU" sz="1600" dirty="0"/>
              <a:t>látogat</a:t>
            </a:r>
          </a:p>
        </p:txBody>
      </p:sp>
      <p:sp>
        <p:nvSpPr>
          <p:cNvPr id="88" name="Háromszög 87">
            <a:extLst>
              <a:ext uri="{FF2B5EF4-FFF2-40B4-BE49-F238E27FC236}">
                <a16:creationId xmlns:a16="http://schemas.microsoft.com/office/drawing/2014/main" id="{1C877D62-210D-4F75-A5BD-B02082EC2447}"/>
              </a:ext>
            </a:extLst>
          </p:cNvPr>
          <p:cNvSpPr/>
          <p:nvPr/>
        </p:nvSpPr>
        <p:spPr>
          <a:xfrm rot="5400000">
            <a:off x="2506093" y="3026402"/>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5" name="Ellipszis 94">
            <a:extLst>
              <a:ext uri="{FF2B5EF4-FFF2-40B4-BE49-F238E27FC236}">
                <a16:creationId xmlns:a16="http://schemas.microsoft.com/office/drawing/2014/main" id="{D3C1086D-4B7B-4CDC-A87F-5C8A2D334242}"/>
              </a:ext>
            </a:extLst>
          </p:cNvPr>
          <p:cNvSpPr/>
          <p:nvPr/>
        </p:nvSpPr>
        <p:spPr>
          <a:xfrm>
            <a:off x="4112406" y="2789938"/>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96" name="Háromszög 95">
            <a:extLst>
              <a:ext uri="{FF2B5EF4-FFF2-40B4-BE49-F238E27FC236}">
                <a16:creationId xmlns:a16="http://schemas.microsoft.com/office/drawing/2014/main" id="{8F18C780-FFBD-4F5D-A74D-5EB4DA6667B8}"/>
              </a:ext>
            </a:extLst>
          </p:cNvPr>
          <p:cNvSpPr/>
          <p:nvPr/>
        </p:nvSpPr>
        <p:spPr>
          <a:xfrm rot="5400000">
            <a:off x="5256299" y="3119674"/>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7" name="Szövegdoboz 96">
            <a:extLst>
              <a:ext uri="{FF2B5EF4-FFF2-40B4-BE49-F238E27FC236}">
                <a16:creationId xmlns:a16="http://schemas.microsoft.com/office/drawing/2014/main" id="{EA8CC2F9-CBB9-410B-A0B5-8FB2AFDFE0AF}"/>
              </a:ext>
            </a:extLst>
          </p:cNvPr>
          <p:cNvSpPr txBox="1"/>
          <p:nvPr/>
        </p:nvSpPr>
        <p:spPr>
          <a:xfrm>
            <a:off x="4587064" y="2983151"/>
            <a:ext cx="828240" cy="338554"/>
          </a:xfrm>
          <a:prstGeom prst="rect">
            <a:avLst/>
          </a:prstGeom>
          <a:noFill/>
        </p:spPr>
        <p:txBody>
          <a:bodyPr wrap="square" rtlCol="0">
            <a:spAutoFit/>
          </a:bodyPr>
          <a:lstStyle/>
          <a:p>
            <a:pPr algn="ctr"/>
            <a:r>
              <a:rPr lang="hu-HU" sz="1600" dirty="0"/>
              <a:t>kiállít</a:t>
            </a:r>
          </a:p>
        </p:txBody>
      </p:sp>
      <p:sp>
        <p:nvSpPr>
          <p:cNvPr id="103" name="Szövegdoboz 102">
            <a:extLst>
              <a:ext uri="{FF2B5EF4-FFF2-40B4-BE49-F238E27FC236}">
                <a16:creationId xmlns:a16="http://schemas.microsoft.com/office/drawing/2014/main" id="{5510771C-6281-46E4-927D-07C7B9265492}"/>
              </a:ext>
            </a:extLst>
          </p:cNvPr>
          <p:cNvSpPr txBox="1"/>
          <p:nvPr/>
        </p:nvSpPr>
        <p:spPr>
          <a:xfrm>
            <a:off x="2049732" y="1566908"/>
            <a:ext cx="587020" cy="338554"/>
          </a:xfrm>
          <a:prstGeom prst="rect">
            <a:avLst/>
          </a:prstGeom>
          <a:noFill/>
        </p:spPr>
        <p:txBody>
          <a:bodyPr wrap="none" rtlCol="0">
            <a:spAutoFit/>
          </a:bodyPr>
          <a:lstStyle/>
          <a:p>
            <a:pPr algn="ctr"/>
            <a:r>
              <a:rPr lang="hu-HU" sz="1600" dirty="0"/>
              <a:t>2 .. *</a:t>
            </a:r>
          </a:p>
        </p:txBody>
      </p:sp>
      <p:sp>
        <p:nvSpPr>
          <p:cNvPr id="104" name="Szövegdoboz 103">
            <a:extLst>
              <a:ext uri="{FF2B5EF4-FFF2-40B4-BE49-F238E27FC236}">
                <a16:creationId xmlns:a16="http://schemas.microsoft.com/office/drawing/2014/main" id="{8FA77CFE-7CA3-4B69-AC4B-D41F54706D95}"/>
              </a:ext>
            </a:extLst>
          </p:cNvPr>
          <p:cNvSpPr txBox="1"/>
          <p:nvPr/>
        </p:nvSpPr>
        <p:spPr>
          <a:xfrm>
            <a:off x="2742892" y="2762759"/>
            <a:ext cx="287258" cy="338554"/>
          </a:xfrm>
          <a:prstGeom prst="rect">
            <a:avLst/>
          </a:prstGeom>
          <a:noFill/>
        </p:spPr>
        <p:txBody>
          <a:bodyPr wrap="none" rtlCol="0">
            <a:spAutoFit/>
          </a:bodyPr>
          <a:lstStyle/>
          <a:p>
            <a:pPr algn="ctr"/>
            <a:r>
              <a:rPr lang="hu-HU" sz="1600" dirty="0"/>
              <a:t>*</a:t>
            </a:r>
          </a:p>
        </p:txBody>
      </p:sp>
      <p:sp>
        <p:nvSpPr>
          <p:cNvPr id="105" name="Szövegdoboz 104">
            <a:extLst>
              <a:ext uri="{FF2B5EF4-FFF2-40B4-BE49-F238E27FC236}">
                <a16:creationId xmlns:a16="http://schemas.microsoft.com/office/drawing/2014/main" id="{9E4E6488-2FE1-4A3A-BA5B-A855D6197C06}"/>
              </a:ext>
            </a:extLst>
          </p:cNvPr>
          <p:cNvSpPr txBox="1"/>
          <p:nvPr/>
        </p:nvSpPr>
        <p:spPr>
          <a:xfrm>
            <a:off x="1449134" y="3376496"/>
            <a:ext cx="287258" cy="338554"/>
          </a:xfrm>
          <a:prstGeom prst="rect">
            <a:avLst/>
          </a:prstGeom>
          <a:noFill/>
        </p:spPr>
        <p:txBody>
          <a:bodyPr wrap="none" rtlCol="0">
            <a:spAutoFit/>
          </a:bodyPr>
          <a:lstStyle/>
          <a:p>
            <a:pPr algn="ctr"/>
            <a:r>
              <a:rPr lang="hu-HU" sz="1600" dirty="0"/>
              <a:t>*</a:t>
            </a:r>
          </a:p>
        </p:txBody>
      </p:sp>
      <p:sp>
        <p:nvSpPr>
          <p:cNvPr id="106" name="Szövegdoboz 105">
            <a:extLst>
              <a:ext uri="{FF2B5EF4-FFF2-40B4-BE49-F238E27FC236}">
                <a16:creationId xmlns:a16="http://schemas.microsoft.com/office/drawing/2014/main" id="{BD53E005-E4AB-42AA-9E62-341A65D3C694}"/>
              </a:ext>
            </a:extLst>
          </p:cNvPr>
          <p:cNvSpPr txBox="1"/>
          <p:nvPr/>
        </p:nvSpPr>
        <p:spPr>
          <a:xfrm>
            <a:off x="5135587" y="3404390"/>
            <a:ext cx="287258" cy="338554"/>
          </a:xfrm>
          <a:prstGeom prst="rect">
            <a:avLst/>
          </a:prstGeom>
          <a:noFill/>
        </p:spPr>
        <p:txBody>
          <a:bodyPr wrap="none" rtlCol="0">
            <a:spAutoFit/>
          </a:bodyPr>
          <a:lstStyle/>
          <a:p>
            <a:pPr algn="ctr"/>
            <a:r>
              <a:rPr lang="hu-HU" sz="1600" dirty="0"/>
              <a:t>*</a:t>
            </a:r>
          </a:p>
        </p:txBody>
      </p:sp>
      <p:sp>
        <p:nvSpPr>
          <p:cNvPr id="107" name="Szövegdoboz 106">
            <a:extLst>
              <a:ext uri="{FF2B5EF4-FFF2-40B4-BE49-F238E27FC236}">
                <a16:creationId xmlns:a16="http://schemas.microsoft.com/office/drawing/2014/main" id="{B953C40F-1231-43B9-BA0E-39CC20CCAEBD}"/>
              </a:ext>
            </a:extLst>
          </p:cNvPr>
          <p:cNvSpPr txBox="1"/>
          <p:nvPr/>
        </p:nvSpPr>
        <p:spPr>
          <a:xfrm>
            <a:off x="4240306" y="3812111"/>
            <a:ext cx="287258" cy="338554"/>
          </a:xfrm>
          <a:prstGeom prst="rect">
            <a:avLst/>
          </a:prstGeom>
          <a:noFill/>
        </p:spPr>
        <p:txBody>
          <a:bodyPr wrap="none" rtlCol="0">
            <a:spAutoFit/>
          </a:bodyPr>
          <a:lstStyle/>
          <a:p>
            <a:pPr algn="ctr"/>
            <a:r>
              <a:rPr lang="hu-HU" sz="1600" dirty="0"/>
              <a:t>*</a:t>
            </a:r>
          </a:p>
        </p:txBody>
      </p:sp>
      <p:sp>
        <p:nvSpPr>
          <p:cNvPr id="108" name="Szövegdoboz 107">
            <a:extLst>
              <a:ext uri="{FF2B5EF4-FFF2-40B4-BE49-F238E27FC236}">
                <a16:creationId xmlns:a16="http://schemas.microsoft.com/office/drawing/2014/main" id="{0A6B1580-98E1-4793-B783-E85BCADDB2AE}"/>
              </a:ext>
            </a:extLst>
          </p:cNvPr>
          <p:cNvSpPr txBox="1"/>
          <p:nvPr/>
        </p:nvSpPr>
        <p:spPr>
          <a:xfrm>
            <a:off x="2827102" y="3828644"/>
            <a:ext cx="495649" cy="338554"/>
          </a:xfrm>
          <a:prstGeom prst="rect">
            <a:avLst/>
          </a:prstGeom>
          <a:noFill/>
        </p:spPr>
        <p:txBody>
          <a:bodyPr wrap="none" rtlCol="0">
            <a:spAutoFit/>
          </a:bodyPr>
          <a:lstStyle/>
          <a:p>
            <a:pPr algn="ctr"/>
            <a:r>
              <a:rPr lang="hu-HU" sz="1600" dirty="0"/>
              <a:t>0..1</a:t>
            </a:r>
          </a:p>
        </p:txBody>
      </p:sp>
      <p:sp>
        <p:nvSpPr>
          <p:cNvPr id="4" name="Szövegdoboz 3">
            <a:extLst>
              <a:ext uri="{FF2B5EF4-FFF2-40B4-BE49-F238E27FC236}">
                <a16:creationId xmlns:a16="http://schemas.microsoft.com/office/drawing/2014/main" id="{9E96975B-E47E-4C97-BF7C-D426DE820ECC}"/>
              </a:ext>
            </a:extLst>
          </p:cNvPr>
          <p:cNvSpPr txBox="1"/>
          <p:nvPr/>
        </p:nvSpPr>
        <p:spPr>
          <a:xfrm>
            <a:off x="2603631" y="1942509"/>
            <a:ext cx="1733167" cy="338554"/>
          </a:xfrm>
          <a:prstGeom prst="rect">
            <a:avLst/>
          </a:prstGeom>
          <a:noFill/>
        </p:spPr>
        <p:txBody>
          <a:bodyPr wrap="none" rtlCol="0">
            <a:spAutoFit/>
          </a:bodyPr>
          <a:lstStyle/>
          <a:p>
            <a:r>
              <a:rPr lang="hu-HU" sz="1600" dirty="0"/>
              <a:t>+ Kiállít(</a:t>
            </a:r>
            <a:r>
              <a:rPr lang="hu-HU" sz="1600" dirty="0" err="1"/>
              <a:t>a:Ajándék</a:t>
            </a:r>
            <a:r>
              <a:rPr lang="hu-HU" sz="1600" dirty="0"/>
              <a:t>)</a:t>
            </a:r>
          </a:p>
        </p:txBody>
      </p:sp>
      <p:sp>
        <p:nvSpPr>
          <p:cNvPr id="38" name="Szövegdoboz 37">
            <a:extLst>
              <a:ext uri="{FF2B5EF4-FFF2-40B4-BE49-F238E27FC236}">
                <a16:creationId xmlns:a16="http://schemas.microsoft.com/office/drawing/2014/main" id="{2A109032-38C3-4A0E-91DF-10333BB2E051}"/>
              </a:ext>
            </a:extLst>
          </p:cNvPr>
          <p:cNvSpPr txBox="1"/>
          <p:nvPr/>
        </p:nvSpPr>
        <p:spPr>
          <a:xfrm>
            <a:off x="252691" y="4516810"/>
            <a:ext cx="1685783" cy="338554"/>
          </a:xfrm>
          <a:prstGeom prst="rect">
            <a:avLst/>
          </a:prstGeom>
          <a:noFill/>
        </p:spPr>
        <p:txBody>
          <a:bodyPr wrap="none" rtlCol="0">
            <a:spAutoFit/>
          </a:bodyPr>
          <a:lstStyle/>
          <a:p>
            <a:r>
              <a:rPr lang="hu-HU" sz="1600" dirty="0"/>
              <a:t>+ Nyer(</a:t>
            </a:r>
            <a:r>
              <a:rPr lang="hu-HU" sz="1600" dirty="0" err="1"/>
              <a:t>a:Ajándék</a:t>
            </a:r>
            <a:r>
              <a:rPr lang="hu-HU" sz="1600" dirty="0"/>
              <a:t>)</a:t>
            </a:r>
          </a:p>
        </p:txBody>
      </p:sp>
      <p:sp>
        <p:nvSpPr>
          <p:cNvPr id="39" name="Szövegdoboz 38">
            <a:extLst>
              <a:ext uri="{FF2B5EF4-FFF2-40B4-BE49-F238E27FC236}">
                <a16:creationId xmlns:a16="http://schemas.microsoft.com/office/drawing/2014/main" id="{0D757957-7CD7-46E7-938F-F43353D75051}"/>
              </a:ext>
            </a:extLst>
          </p:cNvPr>
          <p:cNvSpPr txBox="1"/>
          <p:nvPr/>
        </p:nvSpPr>
        <p:spPr>
          <a:xfrm>
            <a:off x="243531" y="4241980"/>
            <a:ext cx="2084610" cy="338554"/>
          </a:xfrm>
          <a:prstGeom prst="rect">
            <a:avLst/>
          </a:prstGeom>
          <a:noFill/>
        </p:spPr>
        <p:txBody>
          <a:bodyPr wrap="none" rtlCol="0">
            <a:spAutoFit/>
          </a:bodyPr>
          <a:lstStyle/>
          <a:p>
            <a:r>
              <a:rPr lang="hu-HU" sz="1600" dirty="0"/>
              <a:t>+ Látogat(</a:t>
            </a:r>
            <a:r>
              <a:rPr lang="hu-HU" sz="1600" dirty="0" err="1"/>
              <a:t>c:Céllövölde</a:t>
            </a:r>
            <a:r>
              <a:rPr lang="hu-HU" sz="1600" dirty="0"/>
              <a:t>)</a:t>
            </a:r>
          </a:p>
        </p:txBody>
      </p:sp>
      <p:sp>
        <p:nvSpPr>
          <p:cNvPr id="40" name="Szövegdoboz 39">
            <a:extLst>
              <a:ext uri="{FF2B5EF4-FFF2-40B4-BE49-F238E27FC236}">
                <a16:creationId xmlns:a16="http://schemas.microsoft.com/office/drawing/2014/main" id="{48B6E8EB-8327-4E1A-A55E-C1D44436E12E}"/>
              </a:ext>
            </a:extLst>
          </p:cNvPr>
          <p:cNvSpPr txBox="1"/>
          <p:nvPr/>
        </p:nvSpPr>
        <p:spPr>
          <a:xfrm>
            <a:off x="2615076" y="2183572"/>
            <a:ext cx="2024337" cy="338554"/>
          </a:xfrm>
          <a:prstGeom prst="rect">
            <a:avLst/>
          </a:prstGeom>
          <a:noFill/>
        </p:spPr>
        <p:txBody>
          <a:bodyPr wrap="none" rtlCol="0">
            <a:spAutoFit/>
          </a:bodyPr>
          <a:lstStyle/>
          <a:p>
            <a:r>
              <a:rPr lang="hu-HU" sz="1600" dirty="0"/>
              <a:t>+ Regisztrál(</a:t>
            </a:r>
            <a:r>
              <a:rPr lang="hu-HU" sz="1600" dirty="0" err="1"/>
              <a:t>v:Vendég</a:t>
            </a:r>
            <a:r>
              <a:rPr lang="hu-HU" sz="1600" dirty="0"/>
              <a:t>)</a:t>
            </a:r>
          </a:p>
        </p:txBody>
      </p:sp>
      <p:sp>
        <p:nvSpPr>
          <p:cNvPr id="44" name="Szövegdoboz 43">
            <a:extLst>
              <a:ext uri="{FF2B5EF4-FFF2-40B4-BE49-F238E27FC236}">
                <a16:creationId xmlns:a16="http://schemas.microsoft.com/office/drawing/2014/main" id="{88DB16F3-D640-454C-8E5F-BBDC0F1DD4C0}"/>
              </a:ext>
            </a:extLst>
          </p:cNvPr>
          <p:cNvSpPr txBox="1"/>
          <p:nvPr/>
        </p:nvSpPr>
        <p:spPr>
          <a:xfrm>
            <a:off x="2886521" y="2453495"/>
            <a:ext cx="231154" cy="338554"/>
          </a:xfrm>
          <a:prstGeom prst="rect">
            <a:avLst/>
          </a:prstGeom>
          <a:noFill/>
        </p:spPr>
        <p:txBody>
          <a:bodyPr wrap="none" rtlCol="0">
            <a:spAutoFit/>
          </a:bodyPr>
          <a:lstStyle/>
          <a:p>
            <a:pPr algn="ctr"/>
            <a:r>
              <a:rPr lang="hu-HU" sz="1600" dirty="0"/>
              <a:t> </a:t>
            </a:r>
          </a:p>
        </p:txBody>
      </p:sp>
      <p:sp>
        <p:nvSpPr>
          <p:cNvPr id="53" name="Téglalap: szamárfül 52">
            <a:extLst>
              <a:ext uri="{FF2B5EF4-FFF2-40B4-BE49-F238E27FC236}">
                <a16:creationId xmlns:a16="http://schemas.microsoft.com/office/drawing/2014/main" id="{20E3C5E1-90BA-4D6E-B2D2-8BE8DD10F365}"/>
              </a:ext>
            </a:extLst>
          </p:cNvPr>
          <p:cNvSpPr/>
          <p:nvPr/>
        </p:nvSpPr>
        <p:spPr>
          <a:xfrm rot="16200000">
            <a:off x="5601722" y="1123704"/>
            <a:ext cx="337118" cy="1775652"/>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685811"/>
            <a:r>
              <a:rPr lang="hu-HU" sz="1600" dirty="0" err="1">
                <a:solidFill>
                  <a:schemeClr val="tx1"/>
                </a:solidFill>
                <a:ea typeface="Cambria Math" panose="02040503050406030204" pitchFamily="18" charset="0"/>
                <a:cs typeface="Calibri" panose="020F0502020204030204" pitchFamily="34" charset="0"/>
              </a:rPr>
              <a:t>a.céllövölde</a:t>
            </a:r>
            <a:r>
              <a:rPr lang="hu-HU" sz="1600" dirty="0">
                <a:solidFill>
                  <a:schemeClr val="tx1"/>
                </a:solidFill>
                <a:ea typeface="Cambria Math" panose="02040503050406030204" pitchFamily="18" charset="0"/>
                <a:cs typeface="Calibri" panose="020F0502020204030204" pitchFamily="34" charset="0"/>
              </a:rPr>
              <a:t> := </a:t>
            </a:r>
            <a:r>
              <a:rPr lang="hu-HU" sz="1600" dirty="0" err="1">
                <a:solidFill>
                  <a:schemeClr val="tx1"/>
                </a:solidFill>
                <a:ea typeface="Cambria Math" panose="02040503050406030204" pitchFamily="18" charset="0"/>
                <a:cs typeface="Calibri" panose="020F0502020204030204" pitchFamily="34" charset="0"/>
              </a:rPr>
              <a:t>this</a:t>
            </a:r>
            <a:endParaRPr lang="hu-HU" sz="1600" dirty="0">
              <a:solidFill>
                <a:schemeClr val="tx1"/>
              </a:solidFill>
              <a:ea typeface="Cambria Math" panose="02040503050406030204" pitchFamily="18" charset="0"/>
              <a:cs typeface="Calibri" panose="020F0502020204030204" pitchFamily="34" charset="0"/>
            </a:endParaRPr>
          </a:p>
        </p:txBody>
      </p:sp>
      <p:cxnSp>
        <p:nvCxnSpPr>
          <p:cNvPr id="55" name="Egyenes összekötő 54">
            <a:extLst>
              <a:ext uri="{FF2B5EF4-FFF2-40B4-BE49-F238E27FC236}">
                <a16:creationId xmlns:a16="http://schemas.microsoft.com/office/drawing/2014/main" id="{54A93956-FB74-47EB-9242-5F5D6889AA48}"/>
              </a:ext>
            </a:extLst>
          </p:cNvPr>
          <p:cNvCxnSpPr>
            <a:cxnSpLocks/>
            <a:stCxn id="53" idx="0"/>
            <a:endCxn id="58" idx="6"/>
          </p:cNvCxnSpPr>
          <p:nvPr/>
        </p:nvCxnSpPr>
        <p:spPr>
          <a:xfrm flipH="1">
            <a:off x="4608699" y="2011530"/>
            <a:ext cx="273756" cy="598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Ellipszis 57">
            <a:extLst>
              <a:ext uri="{FF2B5EF4-FFF2-40B4-BE49-F238E27FC236}">
                <a16:creationId xmlns:a16="http://schemas.microsoft.com/office/drawing/2014/main" id="{551DF77C-1523-4A96-9CEE-DB7A22F3A1AC}"/>
              </a:ext>
            </a:extLst>
          </p:cNvPr>
          <p:cNvSpPr/>
          <p:nvPr/>
        </p:nvSpPr>
        <p:spPr>
          <a:xfrm>
            <a:off x="4543432" y="2040286"/>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69" name="Téglalap: szamárfül 68">
            <a:extLst>
              <a:ext uri="{FF2B5EF4-FFF2-40B4-BE49-F238E27FC236}">
                <a16:creationId xmlns:a16="http://schemas.microsoft.com/office/drawing/2014/main" id="{12CFD2B0-7E18-422B-97D3-279576402C1C}"/>
              </a:ext>
            </a:extLst>
          </p:cNvPr>
          <p:cNvSpPr/>
          <p:nvPr/>
        </p:nvSpPr>
        <p:spPr>
          <a:xfrm rot="16200000">
            <a:off x="5605435" y="1519065"/>
            <a:ext cx="337117" cy="1775650"/>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685811"/>
            <a:r>
              <a:rPr lang="hu-HU" sz="1600" dirty="0" err="1">
                <a:solidFill>
                  <a:schemeClr val="tx1"/>
                </a:solidFill>
                <a:ea typeface="Cambria Math" panose="02040503050406030204" pitchFamily="18" charset="0"/>
                <a:cs typeface="Calibri" panose="020F0502020204030204" pitchFamily="34" charset="0"/>
              </a:rPr>
              <a:t>vendégek.Betesz</a:t>
            </a:r>
            <a:r>
              <a:rPr lang="hu-HU" sz="1600" dirty="0">
                <a:solidFill>
                  <a:schemeClr val="tx1"/>
                </a:solidFill>
                <a:ea typeface="Cambria Math" panose="02040503050406030204" pitchFamily="18" charset="0"/>
                <a:cs typeface="Calibri" panose="020F0502020204030204" pitchFamily="34" charset="0"/>
              </a:rPr>
              <a:t>(v)</a:t>
            </a:r>
            <a:endParaRPr lang="hu-HU" sz="1600" b="1" dirty="0">
              <a:solidFill>
                <a:schemeClr val="tx1"/>
              </a:solidFill>
              <a:ea typeface="Cambria Math" panose="02040503050406030204" pitchFamily="18" charset="0"/>
              <a:cs typeface="Calibri" panose="020F0502020204030204" pitchFamily="34" charset="0"/>
            </a:endParaRPr>
          </a:p>
        </p:txBody>
      </p:sp>
      <p:cxnSp>
        <p:nvCxnSpPr>
          <p:cNvPr id="73" name="Egyenes összekötő 72">
            <a:extLst>
              <a:ext uri="{FF2B5EF4-FFF2-40B4-BE49-F238E27FC236}">
                <a16:creationId xmlns:a16="http://schemas.microsoft.com/office/drawing/2014/main" id="{66953FC1-8EAC-4A1C-8F46-836DD7C32942}"/>
              </a:ext>
            </a:extLst>
          </p:cNvPr>
          <p:cNvCxnSpPr>
            <a:cxnSpLocks/>
            <a:stCxn id="69" idx="0"/>
            <a:endCxn id="74" idx="6"/>
          </p:cNvCxnSpPr>
          <p:nvPr/>
        </p:nvCxnSpPr>
        <p:spPr>
          <a:xfrm flipH="1" flipV="1">
            <a:off x="4611728" y="2371748"/>
            <a:ext cx="274441" cy="351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4" name="Ellipszis 73">
            <a:extLst>
              <a:ext uri="{FF2B5EF4-FFF2-40B4-BE49-F238E27FC236}">
                <a16:creationId xmlns:a16="http://schemas.microsoft.com/office/drawing/2014/main" id="{632FB003-82A8-43F1-9D69-1D0336AE04E8}"/>
              </a:ext>
            </a:extLst>
          </p:cNvPr>
          <p:cNvSpPr/>
          <p:nvPr/>
        </p:nvSpPr>
        <p:spPr>
          <a:xfrm>
            <a:off x="4546461" y="2340624"/>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75" name="Téglalap: szamárfül 74">
            <a:extLst>
              <a:ext uri="{FF2B5EF4-FFF2-40B4-BE49-F238E27FC236}">
                <a16:creationId xmlns:a16="http://schemas.microsoft.com/office/drawing/2014/main" id="{BBB2115F-3DB0-4D25-A318-6D195D86A895}"/>
              </a:ext>
            </a:extLst>
          </p:cNvPr>
          <p:cNvSpPr/>
          <p:nvPr/>
        </p:nvSpPr>
        <p:spPr>
          <a:xfrm rot="16200000">
            <a:off x="3800457" y="4314199"/>
            <a:ext cx="337117" cy="1717836"/>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685811"/>
            <a:r>
              <a:rPr lang="hu-HU" sz="1600" dirty="0" err="1">
                <a:solidFill>
                  <a:schemeClr val="tx1"/>
                </a:solidFill>
                <a:ea typeface="Cambria Math" panose="02040503050406030204" pitchFamily="18" charset="0"/>
                <a:cs typeface="Calibri" panose="020F0502020204030204" pitchFamily="34" charset="0"/>
              </a:rPr>
              <a:t>c.Regisztrál</a:t>
            </a:r>
            <a:r>
              <a:rPr lang="hu-HU" sz="1600" dirty="0">
                <a:solidFill>
                  <a:schemeClr val="tx1"/>
                </a:solidFill>
                <a:ea typeface="Cambria Math" panose="02040503050406030204" pitchFamily="18" charset="0"/>
                <a:cs typeface="Calibri" panose="020F0502020204030204" pitchFamily="34" charset="0"/>
              </a:rPr>
              <a:t>(</a:t>
            </a:r>
            <a:r>
              <a:rPr lang="hu-HU" sz="1600" dirty="0" err="1">
                <a:solidFill>
                  <a:schemeClr val="tx1"/>
                </a:solidFill>
                <a:ea typeface="Cambria Math" panose="02040503050406030204" pitchFamily="18" charset="0"/>
                <a:cs typeface="Calibri" panose="020F0502020204030204" pitchFamily="34" charset="0"/>
              </a:rPr>
              <a:t>this</a:t>
            </a:r>
            <a:r>
              <a:rPr lang="hu-HU" sz="1600" dirty="0">
                <a:solidFill>
                  <a:schemeClr val="tx1"/>
                </a:solidFill>
                <a:ea typeface="Cambria Math" panose="02040503050406030204" pitchFamily="18" charset="0"/>
                <a:cs typeface="Calibri" panose="020F0502020204030204" pitchFamily="34" charset="0"/>
              </a:rPr>
              <a:t>)</a:t>
            </a:r>
            <a:endParaRPr lang="hu-HU" sz="1600" b="1" dirty="0">
              <a:solidFill>
                <a:schemeClr val="tx1"/>
              </a:solidFill>
              <a:ea typeface="Cambria Math" panose="02040503050406030204" pitchFamily="18" charset="0"/>
              <a:cs typeface="Calibri" panose="020F0502020204030204" pitchFamily="34" charset="0"/>
            </a:endParaRPr>
          </a:p>
        </p:txBody>
      </p:sp>
      <p:cxnSp>
        <p:nvCxnSpPr>
          <p:cNvPr id="76" name="Egyenes összekötő 75">
            <a:extLst>
              <a:ext uri="{FF2B5EF4-FFF2-40B4-BE49-F238E27FC236}">
                <a16:creationId xmlns:a16="http://schemas.microsoft.com/office/drawing/2014/main" id="{31D6DD61-0A7B-4C11-B910-FA4B343FCECA}"/>
              </a:ext>
            </a:extLst>
          </p:cNvPr>
          <p:cNvCxnSpPr>
            <a:cxnSpLocks/>
            <a:stCxn id="75" idx="0"/>
            <a:endCxn id="77" idx="5"/>
          </p:cNvCxnSpPr>
          <p:nvPr/>
        </p:nvCxnSpPr>
        <p:spPr>
          <a:xfrm flipH="1" flipV="1">
            <a:off x="2802421" y="4402141"/>
            <a:ext cx="307677" cy="7709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7" name="Ellipszis 76">
            <a:extLst>
              <a:ext uri="{FF2B5EF4-FFF2-40B4-BE49-F238E27FC236}">
                <a16:creationId xmlns:a16="http://schemas.microsoft.com/office/drawing/2014/main" id="{0C90257E-BA1C-42D1-8DEF-C8D59688452E}"/>
              </a:ext>
            </a:extLst>
          </p:cNvPr>
          <p:cNvSpPr/>
          <p:nvPr/>
        </p:nvSpPr>
        <p:spPr>
          <a:xfrm>
            <a:off x="2746712" y="4349010"/>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78" name="Téglalap: szamárfül 77">
            <a:extLst>
              <a:ext uri="{FF2B5EF4-FFF2-40B4-BE49-F238E27FC236}">
                <a16:creationId xmlns:a16="http://schemas.microsoft.com/office/drawing/2014/main" id="{B67CD857-4D7F-400A-BF83-723788320668}"/>
              </a:ext>
            </a:extLst>
          </p:cNvPr>
          <p:cNvSpPr/>
          <p:nvPr/>
        </p:nvSpPr>
        <p:spPr>
          <a:xfrm rot="16200000">
            <a:off x="4044995" y="4472489"/>
            <a:ext cx="365124" cy="2234917"/>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685811"/>
            <a:r>
              <a:rPr lang="hu-HU" sz="1600" dirty="0" err="1">
                <a:solidFill>
                  <a:schemeClr val="tx1"/>
                </a:solidFill>
                <a:ea typeface="Cambria Math" panose="02040503050406030204" pitchFamily="18" charset="0"/>
                <a:cs typeface="Calibri" panose="020F0502020204030204" pitchFamily="34" charset="0"/>
              </a:rPr>
              <a:t>nyeremények.Betesz</a:t>
            </a:r>
            <a:r>
              <a:rPr lang="hu-HU" sz="1600" dirty="0">
                <a:solidFill>
                  <a:schemeClr val="tx1"/>
                </a:solidFill>
                <a:ea typeface="Cambria Math" panose="02040503050406030204" pitchFamily="18" charset="0"/>
                <a:cs typeface="Calibri" panose="020F0502020204030204" pitchFamily="34" charset="0"/>
              </a:rPr>
              <a:t>(a)</a:t>
            </a:r>
            <a:endParaRPr lang="hu-HU" sz="1600" b="1" dirty="0">
              <a:solidFill>
                <a:schemeClr val="tx1"/>
              </a:solidFill>
              <a:ea typeface="Cambria Math" panose="02040503050406030204" pitchFamily="18" charset="0"/>
              <a:cs typeface="Calibri" panose="020F0502020204030204" pitchFamily="34" charset="0"/>
            </a:endParaRPr>
          </a:p>
        </p:txBody>
      </p:sp>
      <p:cxnSp>
        <p:nvCxnSpPr>
          <p:cNvPr id="79" name="Egyenes összekötő 78">
            <a:extLst>
              <a:ext uri="{FF2B5EF4-FFF2-40B4-BE49-F238E27FC236}">
                <a16:creationId xmlns:a16="http://schemas.microsoft.com/office/drawing/2014/main" id="{984BA998-28A2-46D6-B019-112C3C368D9D}"/>
              </a:ext>
            </a:extLst>
          </p:cNvPr>
          <p:cNvCxnSpPr>
            <a:cxnSpLocks/>
            <a:stCxn id="78" idx="0"/>
            <a:endCxn id="83" idx="5"/>
          </p:cNvCxnSpPr>
          <p:nvPr/>
        </p:nvCxnSpPr>
        <p:spPr>
          <a:xfrm flipH="1" flipV="1">
            <a:off x="2805450" y="4702479"/>
            <a:ext cx="304649" cy="88746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3" name="Ellipszis 82">
            <a:extLst>
              <a:ext uri="{FF2B5EF4-FFF2-40B4-BE49-F238E27FC236}">
                <a16:creationId xmlns:a16="http://schemas.microsoft.com/office/drawing/2014/main" id="{B5313092-38D1-492E-BB4C-3A1FF91B3BB6}"/>
              </a:ext>
            </a:extLst>
          </p:cNvPr>
          <p:cNvSpPr/>
          <p:nvPr/>
        </p:nvSpPr>
        <p:spPr>
          <a:xfrm>
            <a:off x="2749741" y="4649348"/>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65" name="Egyenes összekötő 64">
            <a:extLst>
              <a:ext uri="{FF2B5EF4-FFF2-40B4-BE49-F238E27FC236}">
                <a16:creationId xmlns:a16="http://schemas.microsoft.com/office/drawing/2014/main" id="{52C03C04-39E4-49FB-84F4-37A606A27408}"/>
              </a:ext>
            </a:extLst>
          </p:cNvPr>
          <p:cNvCxnSpPr>
            <a:cxnSpLocks/>
            <a:endCxn id="85" idx="4"/>
          </p:cNvCxnSpPr>
          <p:nvPr/>
        </p:nvCxnSpPr>
        <p:spPr>
          <a:xfrm flipV="1">
            <a:off x="6356569" y="4456325"/>
            <a:ext cx="0" cy="8853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5" name="Ellipszis 84">
            <a:extLst>
              <a:ext uri="{FF2B5EF4-FFF2-40B4-BE49-F238E27FC236}">
                <a16:creationId xmlns:a16="http://schemas.microsoft.com/office/drawing/2014/main" id="{B6D2FA9B-5986-491B-A034-D9B566EF06EC}"/>
              </a:ext>
            </a:extLst>
          </p:cNvPr>
          <p:cNvSpPr/>
          <p:nvPr/>
        </p:nvSpPr>
        <p:spPr>
          <a:xfrm>
            <a:off x="6323935" y="4394078"/>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86" name="Téglalap 85">
            <a:extLst>
              <a:ext uri="{FF2B5EF4-FFF2-40B4-BE49-F238E27FC236}">
                <a16:creationId xmlns:a16="http://schemas.microsoft.com/office/drawing/2014/main" id="{44623188-0A40-42E6-B9B3-1CA4F1FE757C}"/>
              </a:ext>
            </a:extLst>
          </p:cNvPr>
          <p:cNvSpPr/>
          <p:nvPr/>
        </p:nvSpPr>
        <p:spPr>
          <a:xfrm>
            <a:off x="7013908" y="3646727"/>
            <a:ext cx="1966317" cy="950661"/>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Méret</a:t>
            </a:r>
          </a:p>
          <a:p>
            <a:pPr algn="ctr"/>
            <a:endParaRPr lang="hu-HU" sz="1600" i="1" dirty="0">
              <a:solidFill>
                <a:schemeClr val="tx1"/>
              </a:solidFill>
            </a:endParaRPr>
          </a:p>
          <a:p>
            <a:pPr algn="ctr"/>
            <a:endParaRPr lang="hu-HU" sz="1600" i="1" dirty="0">
              <a:solidFill>
                <a:schemeClr val="tx1"/>
              </a:solidFill>
            </a:endParaRPr>
          </a:p>
          <a:p>
            <a:pPr algn="ctr"/>
            <a:r>
              <a:rPr lang="hu-HU" sz="1600" i="1" dirty="0"/>
              <a:t>}</a:t>
            </a:r>
          </a:p>
        </p:txBody>
      </p:sp>
      <p:sp>
        <p:nvSpPr>
          <p:cNvPr id="89" name="Téglalap 88">
            <a:extLst>
              <a:ext uri="{FF2B5EF4-FFF2-40B4-BE49-F238E27FC236}">
                <a16:creationId xmlns:a16="http://schemas.microsoft.com/office/drawing/2014/main" id="{BC050AEE-BC3A-45B4-8A1F-3A536B79D495}"/>
              </a:ext>
            </a:extLst>
          </p:cNvPr>
          <p:cNvSpPr/>
          <p:nvPr/>
        </p:nvSpPr>
        <p:spPr>
          <a:xfrm>
            <a:off x="7013720" y="3979460"/>
            <a:ext cx="1966317" cy="3301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93" name="Egyenes összekötő 92">
            <a:extLst>
              <a:ext uri="{FF2B5EF4-FFF2-40B4-BE49-F238E27FC236}">
                <a16:creationId xmlns:a16="http://schemas.microsoft.com/office/drawing/2014/main" id="{F323C1BD-4546-474C-ACD0-211C2F98BCF2}"/>
              </a:ext>
            </a:extLst>
          </p:cNvPr>
          <p:cNvCxnSpPr>
            <a:cxnSpLocks/>
            <a:stCxn id="94" idx="3"/>
            <a:endCxn id="89" idx="1"/>
          </p:cNvCxnSpPr>
          <p:nvPr/>
        </p:nvCxnSpPr>
        <p:spPr>
          <a:xfrm flipV="1">
            <a:off x="6649363" y="4144532"/>
            <a:ext cx="364357" cy="473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Rombusz 93">
            <a:extLst>
              <a:ext uri="{FF2B5EF4-FFF2-40B4-BE49-F238E27FC236}">
                <a16:creationId xmlns:a16="http://schemas.microsoft.com/office/drawing/2014/main" id="{7A92A34C-9578-41D0-8E0F-1CC5CBAECCEA}"/>
              </a:ext>
            </a:extLst>
          </p:cNvPr>
          <p:cNvSpPr/>
          <p:nvPr/>
        </p:nvSpPr>
        <p:spPr>
          <a:xfrm>
            <a:off x="6456437" y="4086724"/>
            <a:ext cx="192926" cy="125079"/>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98" name="Háromszög 97">
            <a:extLst>
              <a:ext uri="{FF2B5EF4-FFF2-40B4-BE49-F238E27FC236}">
                <a16:creationId xmlns:a16="http://schemas.microsoft.com/office/drawing/2014/main" id="{56577C7A-D783-48E5-A77C-C23095C393B9}"/>
              </a:ext>
            </a:extLst>
          </p:cNvPr>
          <p:cNvSpPr/>
          <p:nvPr/>
        </p:nvSpPr>
        <p:spPr>
          <a:xfrm>
            <a:off x="7898893" y="4628216"/>
            <a:ext cx="195970" cy="198105"/>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99" name="Háromszög 98">
            <a:extLst>
              <a:ext uri="{FF2B5EF4-FFF2-40B4-BE49-F238E27FC236}">
                <a16:creationId xmlns:a16="http://schemas.microsoft.com/office/drawing/2014/main" id="{76F7D053-7D55-430D-80A3-1C89044EC1AD}"/>
              </a:ext>
            </a:extLst>
          </p:cNvPr>
          <p:cNvSpPr/>
          <p:nvPr/>
        </p:nvSpPr>
        <p:spPr>
          <a:xfrm>
            <a:off x="5365906" y="4930311"/>
            <a:ext cx="195970" cy="198105"/>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00" name="Egyenes összekötő 99">
            <a:extLst>
              <a:ext uri="{FF2B5EF4-FFF2-40B4-BE49-F238E27FC236}">
                <a16:creationId xmlns:a16="http://schemas.microsoft.com/office/drawing/2014/main" id="{4CEC9D0B-479C-4D30-BE57-C4ECFE795794}"/>
              </a:ext>
            </a:extLst>
          </p:cNvPr>
          <p:cNvCxnSpPr>
            <a:cxnSpLocks/>
            <a:stCxn id="98" idx="3"/>
          </p:cNvCxnSpPr>
          <p:nvPr/>
        </p:nvCxnSpPr>
        <p:spPr>
          <a:xfrm>
            <a:off x="7996878" y="4826321"/>
            <a:ext cx="0" cy="17955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Téglalap: szamárfül 100">
            <a:extLst>
              <a:ext uri="{FF2B5EF4-FFF2-40B4-BE49-F238E27FC236}">
                <a16:creationId xmlns:a16="http://schemas.microsoft.com/office/drawing/2014/main" id="{89993478-5D0E-4A7C-8BAE-E2181B6A2493}"/>
              </a:ext>
            </a:extLst>
          </p:cNvPr>
          <p:cNvSpPr/>
          <p:nvPr/>
        </p:nvSpPr>
        <p:spPr>
          <a:xfrm rot="16200000">
            <a:off x="6991368" y="4111941"/>
            <a:ext cx="337117" cy="2651311"/>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914414"/>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return</a:t>
            </a:r>
            <a:r>
              <a:rPr lang="hu-HU" sz="1600" dirty="0">
                <a:solidFill>
                  <a:schemeClr val="tx1"/>
                </a:solidFill>
                <a:ea typeface="Arial Unicode MS" pitchFamily="34" charset="-128"/>
                <a:cs typeface="Arial Unicode MS" pitchFamily="34" charset="-128"/>
              </a:rPr>
              <a:t> Pont() </a:t>
            </a:r>
            <a:r>
              <a:rPr lang="hu-HU" sz="1600" dirty="0">
                <a:solidFill>
                  <a:schemeClr val="tx1"/>
                </a:solidFill>
                <a:latin typeface="Cambria Math" panose="02040503050406030204" pitchFamily="18" charset="0"/>
                <a:ea typeface="Cambria Math" panose="02040503050406030204" pitchFamily="18" charset="0"/>
                <a:cs typeface="Arial Unicode MS" pitchFamily="34" charset="-128"/>
              </a:rPr>
              <a:t>∙</a:t>
            </a:r>
            <a:r>
              <a:rPr lang="hu-HU" sz="1600" dirty="0">
                <a:solidFill>
                  <a:schemeClr val="tx1"/>
                </a:solidFill>
                <a:ea typeface="Arial Unicode MS" pitchFamily="34" charset="-128"/>
                <a:cs typeface="Arial Unicode MS" pitchFamily="34" charset="-128"/>
              </a:rPr>
              <a:t> </a:t>
            </a:r>
            <a:r>
              <a:rPr lang="hu-HU" sz="1600" dirty="0" err="1">
                <a:solidFill>
                  <a:schemeClr val="tx1"/>
                </a:solidFill>
                <a:ea typeface="Arial Unicode MS" pitchFamily="34" charset="-128"/>
                <a:cs typeface="Arial Unicode MS" pitchFamily="34" charset="-128"/>
              </a:rPr>
              <a:t>méret.Szorzó</a:t>
            </a:r>
            <a:r>
              <a:rPr lang="hu-HU" sz="1600" dirty="0">
                <a:solidFill>
                  <a:schemeClr val="tx1"/>
                </a:solidFill>
                <a:ea typeface="Arial Unicode MS" pitchFamily="34" charset="-128"/>
                <a:cs typeface="Arial Unicode MS" pitchFamily="34" charset="-128"/>
              </a:rPr>
              <a:t>()</a:t>
            </a:r>
            <a:endPar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endParaRPr>
          </a:p>
        </p:txBody>
      </p:sp>
      <p:cxnSp>
        <p:nvCxnSpPr>
          <p:cNvPr id="109" name="Egyenes összekötő 108">
            <a:extLst>
              <a:ext uri="{FF2B5EF4-FFF2-40B4-BE49-F238E27FC236}">
                <a16:creationId xmlns:a16="http://schemas.microsoft.com/office/drawing/2014/main" id="{618ACC8E-69CF-46D0-AD1D-D38E6834E23A}"/>
              </a:ext>
            </a:extLst>
          </p:cNvPr>
          <p:cNvCxnSpPr>
            <a:cxnSpLocks/>
            <a:stCxn id="99" idx="3"/>
          </p:cNvCxnSpPr>
          <p:nvPr/>
        </p:nvCxnSpPr>
        <p:spPr>
          <a:xfrm>
            <a:off x="5463891" y="5128416"/>
            <a:ext cx="0" cy="194433"/>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Szövegdoboz 109">
            <a:extLst>
              <a:ext uri="{FF2B5EF4-FFF2-40B4-BE49-F238E27FC236}">
                <a16:creationId xmlns:a16="http://schemas.microsoft.com/office/drawing/2014/main" id="{21F059F8-9EC5-4971-9D68-C525CCA63A20}"/>
              </a:ext>
            </a:extLst>
          </p:cNvPr>
          <p:cNvSpPr txBox="1"/>
          <p:nvPr/>
        </p:nvSpPr>
        <p:spPr>
          <a:xfrm>
            <a:off x="6951316" y="4277573"/>
            <a:ext cx="1366400" cy="338554"/>
          </a:xfrm>
          <a:prstGeom prst="rect">
            <a:avLst/>
          </a:prstGeom>
          <a:noFill/>
        </p:spPr>
        <p:txBody>
          <a:bodyPr wrap="none" rtlCol="0">
            <a:spAutoFit/>
          </a:bodyPr>
          <a:lstStyle/>
          <a:p>
            <a:r>
              <a:rPr lang="hu-HU" sz="1600" dirty="0">
                <a:solidFill>
                  <a:srgbClr val="FF0000"/>
                </a:solidFill>
              </a:rPr>
              <a:t>+ Szorzó() : int</a:t>
            </a:r>
          </a:p>
        </p:txBody>
      </p:sp>
      <p:sp>
        <p:nvSpPr>
          <p:cNvPr id="111" name="Szövegdoboz 110">
            <a:extLst>
              <a:ext uri="{FF2B5EF4-FFF2-40B4-BE49-F238E27FC236}">
                <a16:creationId xmlns:a16="http://schemas.microsoft.com/office/drawing/2014/main" id="{6D010E48-749A-4963-A6BA-7DCF12D05B29}"/>
              </a:ext>
            </a:extLst>
          </p:cNvPr>
          <p:cNvSpPr txBox="1"/>
          <p:nvPr/>
        </p:nvSpPr>
        <p:spPr>
          <a:xfrm>
            <a:off x="6658881" y="4576277"/>
            <a:ext cx="839717" cy="338554"/>
          </a:xfrm>
          <a:prstGeom prst="rect">
            <a:avLst/>
          </a:prstGeom>
          <a:noFill/>
        </p:spPr>
        <p:txBody>
          <a:bodyPr wrap="none" rtlCol="0">
            <a:spAutoFit/>
          </a:bodyPr>
          <a:lstStyle/>
          <a:p>
            <a:pPr algn="ctr"/>
            <a:r>
              <a:rPr lang="hu-HU" sz="1600" dirty="0"/>
              <a:t>+ méret</a:t>
            </a:r>
          </a:p>
        </p:txBody>
      </p:sp>
      <p:sp>
        <p:nvSpPr>
          <p:cNvPr id="112" name="Szövegdoboz 111">
            <a:extLst>
              <a:ext uri="{FF2B5EF4-FFF2-40B4-BE49-F238E27FC236}">
                <a16:creationId xmlns:a16="http://schemas.microsoft.com/office/drawing/2014/main" id="{E63B5312-41A6-409E-9C15-A87CBFDC2DFD}"/>
              </a:ext>
            </a:extLst>
          </p:cNvPr>
          <p:cNvSpPr txBox="1"/>
          <p:nvPr/>
        </p:nvSpPr>
        <p:spPr>
          <a:xfrm>
            <a:off x="4438088" y="4261388"/>
            <a:ext cx="1262590" cy="338554"/>
          </a:xfrm>
          <a:prstGeom prst="rect">
            <a:avLst/>
          </a:prstGeom>
          <a:noFill/>
        </p:spPr>
        <p:txBody>
          <a:bodyPr wrap="none" rtlCol="0">
            <a:spAutoFit/>
          </a:bodyPr>
          <a:lstStyle/>
          <a:p>
            <a:r>
              <a:rPr lang="hu-HU" sz="1600" dirty="0">
                <a:solidFill>
                  <a:srgbClr val="FF0000"/>
                </a:solidFill>
              </a:rPr>
              <a:t>+ Érték() : int</a:t>
            </a:r>
          </a:p>
        </p:txBody>
      </p:sp>
      <p:sp>
        <p:nvSpPr>
          <p:cNvPr id="113" name="Szövegdoboz 112">
            <a:extLst>
              <a:ext uri="{FF2B5EF4-FFF2-40B4-BE49-F238E27FC236}">
                <a16:creationId xmlns:a16="http://schemas.microsoft.com/office/drawing/2014/main" id="{957990BA-169F-4A4E-A83B-96854921B1C1}"/>
              </a:ext>
            </a:extLst>
          </p:cNvPr>
          <p:cNvSpPr txBox="1"/>
          <p:nvPr/>
        </p:nvSpPr>
        <p:spPr>
          <a:xfrm>
            <a:off x="4430675" y="4529779"/>
            <a:ext cx="1212255" cy="338554"/>
          </a:xfrm>
          <a:prstGeom prst="rect">
            <a:avLst/>
          </a:prstGeom>
          <a:noFill/>
        </p:spPr>
        <p:txBody>
          <a:bodyPr wrap="none" rtlCol="0">
            <a:spAutoFit/>
          </a:bodyPr>
          <a:lstStyle/>
          <a:p>
            <a:r>
              <a:rPr lang="hu-HU" sz="1600" dirty="0">
                <a:solidFill>
                  <a:srgbClr val="FF0000"/>
                </a:solidFill>
              </a:rPr>
              <a:t>+ Pont() : int</a:t>
            </a:r>
          </a:p>
        </p:txBody>
      </p:sp>
      <p:sp>
        <p:nvSpPr>
          <p:cNvPr id="114" name="Szövegdoboz 113">
            <a:extLst>
              <a:ext uri="{FF2B5EF4-FFF2-40B4-BE49-F238E27FC236}">
                <a16:creationId xmlns:a16="http://schemas.microsoft.com/office/drawing/2014/main" id="{71B21E99-4425-4A9D-AA8B-A09CF31824D9}"/>
              </a:ext>
            </a:extLst>
          </p:cNvPr>
          <p:cNvSpPr txBox="1"/>
          <p:nvPr/>
        </p:nvSpPr>
        <p:spPr>
          <a:xfrm>
            <a:off x="2614561" y="2402907"/>
            <a:ext cx="1641090" cy="338554"/>
          </a:xfrm>
          <a:prstGeom prst="rect">
            <a:avLst/>
          </a:prstGeom>
          <a:noFill/>
        </p:spPr>
        <p:txBody>
          <a:bodyPr wrap="none" rtlCol="0">
            <a:spAutoFit/>
          </a:bodyPr>
          <a:lstStyle/>
          <a:p>
            <a:r>
              <a:rPr lang="hu-HU" sz="1600" dirty="0">
                <a:solidFill>
                  <a:srgbClr val="FF0000"/>
                </a:solidFill>
              </a:rPr>
              <a:t>+ Legjobb():</a:t>
            </a:r>
            <a:r>
              <a:rPr lang="hu-HU" sz="1600" dirty="0" err="1">
                <a:solidFill>
                  <a:srgbClr val="FF0000"/>
                </a:solidFill>
              </a:rPr>
              <a:t>string</a:t>
            </a:r>
            <a:endParaRPr lang="hu-HU" sz="1600" dirty="0">
              <a:solidFill>
                <a:srgbClr val="FF0000"/>
              </a:solidFill>
            </a:endParaRPr>
          </a:p>
        </p:txBody>
      </p:sp>
      <p:sp>
        <p:nvSpPr>
          <p:cNvPr id="115" name="Szövegdoboz 114">
            <a:extLst>
              <a:ext uri="{FF2B5EF4-FFF2-40B4-BE49-F238E27FC236}">
                <a16:creationId xmlns:a16="http://schemas.microsoft.com/office/drawing/2014/main" id="{7FDABF94-29AD-4359-A022-F46983C13E0B}"/>
              </a:ext>
            </a:extLst>
          </p:cNvPr>
          <p:cNvSpPr txBox="1"/>
          <p:nvPr/>
        </p:nvSpPr>
        <p:spPr>
          <a:xfrm>
            <a:off x="243179" y="4795854"/>
            <a:ext cx="2680542" cy="338554"/>
          </a:xfrm>
          <a:prstGeom prst="rect">
            <a:avLst/>
          </a:prstGeom>
          <a:noFill/>
        </p:spPr>
        <p:txBody>
          <a:bodyPr wrap="none" rtlCol="0">
            <a:spAutoFit/>
          </a:bodyPr>
          <a:lstStyle/>
          <a:p>
            <a:r>
              <a:rPr lang="hu-HU" sz="1600" dirty="0">
                <a:solidFill>
                  <a:srgbClr val="FF0000"/>
                </a:solidFill>
              </a:rPr>
              <a:t>+ Eredmény(</a:t>
            </a:r>
            <a:r>
              <a:rPr lang="hu-HU" sz="1600" dirty="0" err="1">
                <a:solidFill>
                  <a:srgbClr val="FF0000"/>
                </a:solidFill>
              </a:rPr>
              <a:t>c:Céllövölde</a:t>
            </a:r>
            <a:r>
              <a:rPr lang="hu-HU" sz="1600" dirty="0">
                <a:solidFill>
                  <a:srgbClr val="FF0000"/>
                </a:solidFill>
              </a:rPr>
              <a:t>) : int</a:t>
            </a:r>
          </a:p>
        </p:txBody>
      </p:sp>
      <p:sp>
        <p:nvSpPr>
          <p:cNvPr id="119" name="Téglalap: szamárfül 118">
            <a:extLst>
              <a:ext uri="{FF2B5EF4-FFF2-40B4-BE49-F238E27FC236}">
                <a16:creationId xmlns:a16="http://schemas.microsoft.com/office/drawing/2014/main" id="{5F502778-EA6D-46DE-B74A-26E043B88652}"/>
              </a:ext>
            </a:extLst>
          </p:cNvPr>
          <p:cNvSpPr/>
          <p:nvPr/>
        </p:nvSpPr>
        <p:spPr>
          <a:xfrm rot="16200000">
            <a:off x="5568602" y="-1084965"/>
            <a:ext cx="804211" cy="4014391"/>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914414"/>
            <a:r>
              <a:rPr lang="hu-HU" sz="1600" b="1" dirty="0" err="1">
                <a:solidFill>
                  <a:schemeClr val="tx1"/>
                </a:solidFill>
                <a:ea typeface="Arial Unicode MS" pitchFamily="34" charset="-128"/>
                <a:cs typeface="Arial Unicode MS" pitchFamily="34" charset="-128"/>
              </a:rPr>
              <a:t>if</a:t>
            </a:r>
            <a:r>
              <a:rPr lang="hu-HU" sz="1600" dirty="0">
                <a:solidFill>
                  <a:schemeClr val="tx1"/>
                </a:solidFill>
                <a:ea typeface="Arial Unicode MS" pitchFamily="34" charset="-128"/>
                <a:cs typeface="Arial Unicode MS" pitchFamily="34" charset="-128"/>
              </a:rPr>
              <a:t> |vendégek|=0 </a:t>
            </a:r>
            <a:r>
              <a:rPr lang="hu-HU" sz="1600" b="1" dirty="0" err="1">
                <a:solidFill>
                  <a:schemeClr val="tx1"/>
                </a:solidFill>
                <a:ea typeface="Arial Unicode MS" pitchFamily="34" charset="-128"/>
                <a:cs typeface="Arial Unicode MS" pitchFamily="34" charset="-128"/>
              </a:rPr>
              <a:t>then</a:t>
            </a:r>
            <a:r>
              <a:rPr lang="hu-HU" sz="1600" dirty="0">
                <a:solidFill>
                  <a:schemeClr val="tx1"/>
                </a:solidFill>
                <a:ea typeface="Arial Unicode MS" pitchFamily="34" charset="-128"/>
                <a:cs typeface="Arial Unicode MS" pitchFamily="34" charset="-128"/>
              </a:rPr>
              <a:t> </a:t>
            </a:r>
            <a:r>
              <a:rPr lang="hu-HU" sz="1600" dirty="0" err="1">
                <a:solidFill>
                  <a:schemeClr val="tx1"/>
                </a:solidFill>
                <a:ea typeface="Arial Unicode MS" pitchFamily="34" charset="-128"/>
                <a:cs typeface="Arial Unicode MS" pitchFamily="34" charset="-128"/>
              </a:rPr>
              <a:t>error</a:t>
            </a:r>
            <a:r>
              <a:rPr lang="hu-HU" sz="1600" dirty="0">
                <a:solidFill>
                  <a:schemeClr val="tx1"/>
                </a:solidFill>
                <a:ea typeface="Arial Unicode MS" pitchFamily="34" charset="-128"/>
                <a:cs typeface="Arial Unicode MS" pitchFamily="34" charset="-128"/>
              </a:rPr>
              <a:t> </a:t>
            </a:r>
            <a:r>
              <a:rPr lang="hu-HU" sz="1600" b="1" dirty="0" err="1">
                <a:solidFill>
                  <a:schemeClr val="tx1"/>
                </a:solidFill>
                <a:ea typeface="Arial Unicode MS" pitchFamily="34" charset="-128"/>
                <a:cs typeface="Arial Unicode MS" pitchFamily="34" charset="-128"/>
              </a:rPr>
              <a:t>endif</a:t>
            </a:r>
            <a:endParaRPr lang="hu-HU" sz="1600" b="1" dirty="0">
              <a:solidFill>
                <a:schemeClr val="tx1"/>
              </a:solidFill>
              <a:ea typeface="Arial Unicode MS" pitchFamily="34" charset="-128"/>
              <a:cs typeface="Arial Unicode MS" pitchFamily="34" charset="-128"/>
            </a:endParaRPr>
          </a:p>
          <a:p>
            <a:pPr defTabSz="914414"/>
            <a:r>
              <a:rPr lang="hu-HU" sz="1600" dirty="0">
                <a:solidFill>
                  <a:schemeClr val="tx1"/>
                </a:solidFill>
                <a:ea typeface="Arial Unicode MS" pitchFamily="34" charset="-128"/>
                <a:cs typeface="Arial Unicode MS" pitchFamily="34" charset="-128"/>
              </a:rPr>
              <a:t>(. , elem) := MAX                  </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dirty="0" err="1">
                <a:solidFill>
                  <a:schemeClr val="tx1"/>
                </a:solidFill>
                <a:latin typeface="Calibri" panose="020F0502020204030204" pitchFamily="34" charset="0"/>
                <a:ea typeface="Cambria Math" panose="02040503050406030204" pitchFamily="18" charset="0"/>
                <a:cs typeface="Calibri" panose="020F0502020204030204" pitchFamily="34" charset="0"/>
              </a:rPr>
              <a:t>e.Eredmény</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a:t>
            </a:r>
            <a:r>
              <a:rPr lang="hu-HU" sz="1600" dirty="0" err="1">
                <a:solidFill>
                  <a:schemeClr val="tx1"/>
                </a:solidFill>
                <a:latin typeface="Calibri" panose="020F0502020204030204" pitchFamily="34" charset="0"/>
                <a:ea typeface="Cambria Math" panose="02040503050406030204" pitchFamily="18" charset="0"/>
                <a:cs typeface="Calibri" panose="020F0502020204030204" pitchFamily="34" charset="0"/>
              </a:rPr>
              <a:t>this</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a:t>
            </a:r>
          </a:p>
          <a:p>
            <a:pPr defTabSz="914414"/>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return</a:t>
            </a:r>
            <a:r>
              <a:rPr lang="hu-HU" sz="1600" b="1"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dirty="0" err="1">
                <a:solidFill>
                  <a:schemeClr val="tx1"/>
                </a:solidFill>
                <a:latin typeface="Calibri" panose="020F0502020204030204" pitchFamily="34" charset="0"/>
                <a:ea typeface="Cambria Math" panose="02040503050406030204" pitchFamily="18" charset="0"/>
                <a:cs typeface="Calibri" panose="020F0502020204030204" pitchFamily="34" charset="0"/>
              </a:rPr>
              <a:t>elem.név</a:t>
            </a:r>
            <a:endParaRPr lang="hu-HU" sz="1600" dirty="0">
              <a:solidFill>
                <a:schemeClr val="tx1"/>
              </a:solidFill>
              <a:latin typeface="Calibri" panose="020F0502020204030204" pitchFamily="34" charset="0"/>
              <a:ea typeface="Arial Unicode MS" pitchFamily="34" charset="-128"/>
              <a:cs typeface="Calibri" panose="020F0502020204030204" pitchFamily="34" charset="0"/>
            </a:endParaRPr>
          </a:p>
        </p:txBody>
      </p:sp>
      <p:sp>
        <p:nvSpPr>
          <p:cNvPr id="120" name="Szövegdoboz 119">
            <a:extLst>
              <a:ext uri="{FF2B5EF4-FFF2-40B4-BE49-F238E27FC236}">
                <a16:creationId xmlns:a16="http://schemas.microsoft.com/office/drawing/2014/main" id="{FF9466D9-2E28-4A74-AF76-99D85928AD58}"/>
              </a:ext>
            </a:extLst>
          </p:cNvPr>
          <p:cNvSpPr txBox="1"/>
          <p:nvPr/>
        </p:nvSpPr>
        <p:spPr>
          <a:xfrm>
            <a:off x="5311663" y="864015"/>
            <a:ext cx="1077539" cy="307777"/>
          </a:xfrm>
          <a:prstGeom prst="rect">
            <a:avLst/>
          </a:prstGeom>
          <a:noFill/>
        </p:spPr>
        <p:txBody>
          <a:bodyPr wrap="none" rtlCol="0">
            <a:spAutoFit/>
          </a:bodyPr>
          <a:lstStyle/>
          <a:p>
            <a:r>
              <a:rPr lang="hu-HU" sz="1400" dirty="0" err="1"/>
              <a:t>e</a:t>
            </a:r>
            <a:r>
              <a:rPr lang="hu-HU" sz="1400" dirty="0" err="1">
                <a:ea typeface="Cambria Math" panose="02040503050406030204" pitchFamily="18" charset="0"/>
              </a:rPr>
              <a:t>∊vendégek</a:t>
            </a:r>
            <a:endParaRPr lang="hu-HU" sz="1400" dirty="0"/>
          </a:p>
        </p:txBody>
      </p:sp>
      <p:cxnSp>
        <p:nvCxnSpPr>
          <p:cNvPr id="121" name="Egyenes összekötő 120">
            <a:extLst>
              <a:ext uri="{FF2B5EF4-FFF2-40B4-BE49-F238E27FC236}">
                <a16:creationId xmlns:a16="http://schemas.microsoft.com/office/drawing/2014/main" id="{5A7DB7E2-15C5-4458-A1C3-8AD04201C41E}"/>
              </a:ext>
            </a:extLst>
          </p:cNvPr>
          <p:cNvCxnSpPr>
            <a:cxnSpLocks/>
            <a:endCxn id="122" idx="0"/>
          </p:cNvCxnSpPr>
          <p:nvPr/>
        </p:nvCxnSpPr>
        <p:spPr>
          <a:xfrm>
            <a:off x="4497239" y="1319696"/>
            <a:ext cx="0" cy="125953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2" name="Ellipszis 121">
            <a:extLst>
              <a:ext uri="{FF2B5EF4-FFF2-40B4-BE49-F238E27FC236}">
                <a16:creationId xmlns:a16="http://schemas.microsoft.com/office/drawing/2014/main" id="{76B1EB91-4E2C-4328-B5C7-CE481E39F238}"/>
              </a:ext>
            </a:extLst>
          </p:cNvPr>
          <p:cNvSpPr/>
          <p:nvPr/>
        </p:nvSpPr>
        <p:spPr>
          <a:xfrm>
            <a:off x="4464605" y="2579231"/>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23" name="Egyenes összekötő 122">
            <a:extLst>
              <a:ext uri="{FF2B5EF4-FFF2-40B4-BE49-F238E27FC236}">
                <a16:creationId xmlns:a16="http://schemas.microsoft.com/office/drawing/2014/main" id="{9B649B83-C8FB-43FE-B12D-2E6E9CEC7526}"/>
              </a:ext>
            </a:extLst>
          </p:cNvPr>
          <p:cNvCxnSpPr>
            <a:cxnSpLocks/>
            <a:endCxn id="124" idx="4"/>
          </p:cNvCxnSpPr>
          <p:nvPr/>
        </p:nvCxnSpPr>
        <p:spPr>
          <a:xfrm flipH="1" flipV="1">
            <a:off x="2820252" y="5044398"/>
            <a:ext cx="6122" cy="62418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4" name="Ellipszis 123">
            <a:extLst>
              <a:ext uri="{FF2B5EF4-FFF2-40B4-BE49-F238E27FC236}">
                <a16:creationId xmlns:a16="http://schemas.microsoft.com/office/drawing/2014/main" id="{E3CBED42-9CC8-4D91-9489-E4B0EEE67B70}"/>
              </a:ext>
            </a:extLst>
          </p:cNvPr>
          <p:cNvSpPr/>
          <p:nvPr/>
        </p:nvSpPr>
        <p:spPr>
          <a:xfrm>
            <a:off x="2787618" y="4982151"/>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25" name="Téglalap: szamárfül 124">
            <a:extLst>
              <a:ext uri="{FF2B5EF4-FFF2-40B4-BE49-F238E27FC236}">
                <a16:creationId xmlns:a16="http://schemas.microsoft.com/office/drawing/2014/main" id="{7566EC68-4D8A-4489-96E7-C4E25CAA5BF2}"/>
              </a:ext>
            </a:extLst>
          </p:cNvPr>
          <p:cNvSpPr/>
          <p:nvPr/>
        </p:nvSpPr>
        <p:spPr>
          <a:xfrm rot="16200000">
            <a:off x="1252887" y="4326135"/>
            <a:ext cx="651308" cy="2922619"/>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pPr defTabSz="914414"/>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return</a:t>
            </a:r>
            <a:r>
              <a:rPr lang="hu-HU" sz="1600" dirty="0">
                <a:solidFill>
                  <a:schemeClr val="tx1"/>
                </a:solidFill>
                <a:ea typeface="Arial Unicode MS" pitchFamily="34" charset="-128"/>
                <a:cs typeface="Arial Unicode MS" pitchFamily="34" charset="-128"/>
              </a:rPr>
              <a:t> </a:t>
            </a:r>
            <a:r>
              <a:rPr lang="hu-HU" sz="1600" dirty="0">
                <a:solidFill>
                  <a:schemeClr val="tx1"/>
                </a:solidFill>
                <a:latin typeface="Cambria Math" panose="02040503050406030204" pitchFamily="18" charset="0"/>
                <a:ea typeface="Cambria Math" panose="02040503050406030204" pitchFamily="18" charset="0"/>
                <a:cs typeface="Arial Unicode MS" pitchFamily="34" charset="-128"/>
              </a:rPr>
              <a:t>∑</a:t>
            </a:r>
            <a:r>
              <a:rPr lang="hu-HU" sz="1600" dirty="0">
                <a:solidFill>
                  <a:schemeClr val="tx1"/>
                </a:solidFill>
                <a:ea typeface="Arial Unicode MS" pitchFamily="34" charset="-128"/>
                <a:cs typeface="Arial Unicode MS" pitchFamily="34" charset="-128"/>
              </a:rPr>
              <a:t>                  </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         </a:t>
            </a:r>
            <a:r>
              <a:rPr lang="hu-HU" sz="1600" dirty="0" err="1">
                <a:solidFill>
                  <a:schemeClr val="tx1"/>
                </a:solidFill>
                <a:latin typeface="Calibri" panose="020F0502020204030204" pitchFamily="34" charset="0"/>
                <a:ea typeface="Cambria Math" panose="02040503050406030204" pitchFamily="18" charset="0"/>
                <a:cs typeface="Calibri" panose="020F0502020204030204" pitchFamily="34" charset="0"/>
              </a:rPr>
              <a:t>e.Érték</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a:t>
            </a:r>
          </a:p>
        </p:txBody>
      </p:sp>
      <p:sp>
        <p:nvSpPr>
          <p:cNvPr id="126" name="Szövegdoboz 125">
            <a:extLst>
              <a:ext uri="{FF2B5EF4-FFF2-40B4-BE49-F238E27FC236}">
                <a16:creationId xmlns:a16="http://schemas.microsoft.com/office/drawing/2014/main" id="{EC69758C-D364-433B-B72D-56C20B007039}"/>
              </a:ext>
            </a:extLst>
          </p:cNvPr>
          <p:cNvSpPr txBox="1"/>
          <p:nvPr/>
        </p:nvSpPr>
        <p:spPr>
          <a:xfrm>
            <a:off x="825099" y="5653701"/>
            <a:ext cx="1359090" cy="307777"/>
          </a:xfrm>
          <a:prstGeom prst="rect">
            <a:avLst/>
          </a:prstGeom>
          <a:noFill/>
        </p:spPr>
        <p:txBody>
          <a:bodyPr wrap="none" rtlCol="0">
            <a:spAutoFit/>
          </a:bodyPr>
          <a:lstStyle/>
          <a:p>
            <a:r>
              <a:rPr lang="hu-HU" sz="1400" dirty="0" err="1"/>
              <a:t>e</a:t>
            </a:r>
            <a:r>
              <a:rPr lang="hu-HU" sz="1400" dirty="0" err="1">
                <a:ea typeface="Cambria Math" panose="02040503050406030204" pitchFamily="18" charset="0"/>
              </a:rPr>
              <a:t>∊nyeremények</a:t>
            </a:r>
            <a:endParaRPr lang="hu-HU" sz="1400" dirty="0"/>
          </a:p>
        </p:txBody>
      </p:sp>
      <p:sp>
        <p:nvSpPr>
          <p:cNvPr id="127" name="Szövegdoboz 126">
            <a:extLst>
              <a:ext uri="{FF2B5EF4-FFF2-40B4-BE49-F238E27FC236}">
                <a16:creationId xmlns:a16="http://schemas.microsoft.com/office/drawing/2014/main" id="{F1230373-4912-48E1-BF47-34B991D227A0}"/>
              </a:ext>
            </a:extLst>
          </p:cNvPr>
          <p:cNvSpPr txBox="1"/>
          <p:nvPr/>
        </p:nvSpPr>
        <p:spPr>
          <a:xfrm>
            <a:off x="394489" y="5841087"/>
            <a:ext cx="1325043" cy="307777"/>
          </a:xfrm>
          <a:prstGeom prst="rect">
            <a:avLst/>
          </a:prstGeom>
          <a:noFill/>
        </p:spPr>
        <p:txBody>
          <a:bodyPr wrap="none" rtlCol="0">
            <a:spAutoFit/>
          </a:bodyPr>
          <a:lstStyle/>
          <a:p>
            <a:r>
              <a:rPr lang="hu-HU" sz="1400" dirty="0"/>
              <a:t>e.céllövölde = c</a:t>
            </a:r>
          </a:p>
        </p:txBody>
      </p:sp>
      <p:sp>
        <p:nvSpPr>
          <p:cNvPr id="84" name="Szövegdoboz 83">
            <a:extLst>
              <a:ext uri="{FF2B5EF4-FFF2-40B4-BE49-F238E27FC236}">
                <a16:creationId xmlns:a16="http://schemas.microsoft.com/office/drawing/2014/main" id="{4C8E8059-38E2-41A2-A1D8-2B7EA64DF80F}"/>
              </a:ext>
            </a:extLst>
          </p:cNvPr>
          <p:cNvSpPr txBox="1"/>
          <p:nvPr/>
        </p:nvSpPr>
        <p:spPr>
          <a:xfrm>
            <a:off x="1877897" y="2419677"/>
            <a:ext cx="712054" cy="369332"/>
          </a:xfrm>
          <a:prstGeom prst="rect">
            <a:avLst/>
          </a:prstGeom>
          <a:noFill/>
        </p:spPr>
        <p:txBody>
          <a:bodyPr wrap="none" rtlCol="0">
            <a:spAutoFit/>
          </a:bodyPr>
          <a:lstStyle/>
          <a:p>
            <a:r>
              <a:rPr lang="hu-HU" dirty="0">
                <a:solidFill>
                  <a:schemeClr val="bg1">
                    <a:lumMod val="65000"/>
                  </a:schemeClr>
                </a:solidFill>
              </a:rPr>
              <a:t>4.kvíz</a:t>
            </a:r>
          </a:p>
        </p:txBody>
      </p:sp>
      <p:sp>
        <p:nvSpPr>
          <p:cNvPr id="90" name="Szövegdoboz 89">
            <a:extLst>
              <a:ext uri="{FF2B5EF4-FFF2-40B4-BE49-F238E27FC236}">
                <a16:creationId xmlns:a16="http://schemas.microsoft.com/office/drawing/2014/main" id="{1E38625D-CC86-40D6-94C7-2C8CFFA51213}"/>
              </a:ext>
            </a:extLst>
          </p:cNvPr>
          <p:cNvSpPr txBox="1"/>
          <p:nvPr/>
        </p:nvSpPr>
        <p:spPr>
          <a:xfrm>
            <a:off x="8055995" y="1561149"/>
            <a:ext cx="712054" cy="369332"/>
          </a:xfrm>
          <a:prstGeom prst="rect">
            <a:avLst/>
          </a:prstGeom>
          <a:noFill/>
        </p:spPr>
        <p:txBody>
          <a:bodyPr wrap="none" rtlCol="0">
            <a:spAutoFit/>
          </a:bodyPr>
          <a:lstStyle/>
          <a:p>
            <a:r>
              <a:rPr lang="hu-HU" dirty="0">
                <a:solidFill>
                  <a:schemeClr val="bg1">
                    <a:lumMod val="65000"/>
                  </a:schemeClr>
                </a:solidFill>
              </a:rPr>
              <a:t>3.kvíz</a:t>
            </a:r>
          </a:p>
        </p:txBody>
      </p:sp>
      <p:sp>
        <p:nvSpPr>
          <p:cNvPr id="91" name="Szövegdoboz 90">
            <a:extLst>
              <a:ext uri="{FF2B5EF4-FFF2-40B4-BE49-F238E27FC236}">
                <a16:creationId xmlns:a16="http://schemas.microsoft.com/office/drawing/2014/main" id="{657E2193-F747-4A30-A330-30DC23775A80}"/>
              </a:ext>
            </a:extLst>
          </p:cNvPr>
          <p:cNvSpPr txBox="1"/>
          <p:nvPr/>
        </p:nvSpPr>
        <p:spPr>
          <a:xfrm>
            <a:off x="7927754" y="1829479"/>
            <a:ext cx="968535" cy="338554"/>
          </a:xfrm>
          <a:prstGeom prst="rect">
            <a:avLst/>
          </a:prstGeom>
          <a:noFill/>
        </p:spPr>
        <p:txBody>
          <a:bodyPr wrap="none" rtlCol="0">
            <a:spAutoFit/>
          </a:bodyPr>
          <a:lstStyle/>
          <a:p>
            <a:r>
              <a:rPr lang="hu-HU" sz="1600" dirty="0">
                <a:solidFill>
                  <a:schemeClr val="bg1">
                    <a:lumMod val="65000"/>
                  </a:schemeClr>
                </a:solidFill>
              </a:rPr>
              <a:t>Legjobb()</a:t>
            </a:r>
          </a:p>
        </p:txBody>
      </p:sp>
      <p:sp>
        <p:nvSpPr>
          <p:cNvPr id="92" name="Téglalap 91">
            <a:extLst>
              <a:ext uri="{FF2B5EF4-FFF2-40B4-BE49-F238E27FC236}">
                <a16:creationId xmlns:a16="http://schemas.microsoft.com/office/drawing/2014/main" id="{E69A7620-86D4-404F-AADD-9A5BACF4426A}"/>
              </a:ext>
            </a:extLst>
          </p:cNvPr>
          <p:cNvSpPr/>
          <p:nvPr/>
        </p:nvSpPr>
        <p:spPr>
          <a:xfrm>
            <a:off x="127106" y="1640655"/>
            <a:ext cx="1379981" cy="881471"/>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Vidámpar</a:t>
            </a:r>
            <a:r>
              <a:rPr lang="hu-HU" sz="1600" dirty="0">
                <a:solidFill>
                  <a:schemeClr val="tx1"/>
                </a:solidFill>
              </a:rPr>
              <a:t>k</a:t>
            </a:r>
          </a:p>
          <a:p>
            <a:endParaRPr lang="hu-HU" sz="1600" dirty="0">
              <a:solidFill>
                <a:schemeClr val="tx1"/>
              </a:solidFill>
            </a:endParaRPr>
          </a:p>
        </p:txBody>
      </p:sp>
      <p:sp>
        <p:nvSpPr>
          <p:cNvPr id="102" name="Téglalap 101">
            <a:extLst>
              <a:ext uri="{FF2B5EF4-FFF2-40B4-BE49-F238E27FC236}">
                <a16:creationId xmlns:a16="http://schemas.microsoft.com/office/drawing/2014/main" id="{F3523E6C-A038-4493-AEDA-37A0E121AA52}"/>
              </a:ext>
            </a:extLst>
          </p:cNvPr>
          <p:cNvSpPr/>
          <p:nvPr/>
        </p:nvSpPr>
        <p:spPr>
          <a:xfrm>
            <a:off x="127937" y="2002122"/>
            <a:ext cx="1379122" cy="2362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16" name="Szövegdoboz 115">
            <a:extLst>
              <a:ext uri="{FF2B5EF4-FFF2-40B4-BE49-F238E27FC236}">
                <a16:creationId xmlns:a16="http://schemas.microsoft.com/office/drawing/2014/main" id="{76EA4923-5E49-47EA-9DAA-ED6FB5488701}"/>
              </a:ext>
            </a:extLst>
          </p:cNvPr>
          <p:cNvSpPr txBox="1"/>
          <p:nvPr/>
        </p:nvSpPr>
        <p:spPr>
          <a:xfrm>
            <a:off x="2035437" y="1069907"/>
            <a:ext cx="1273490" cy="338554"/>
          </a:xfrm>
          <a:prstGeom prst="rect">
            <a:avLst/>
          </a:prstGeom>
          <a:noFill/>
        </p:spPr>
        <p:txBody>
          <a:bodyPr wrap="none" rtlCol="0">
            <a:spAutoFit/>
          </a:bodyPr>
          <a:lstStyle/>
          <a:p>
            <a:pPr algn="ctr"/>
            <a:r>
              <a:rPr lang="hu-HU" sz="1600" dirty="0"/>
              <a:t>+ céllövöldék</a:t>
            </a:r>
          </a:p>
        </p:txBody>
      </p:sp>
      <p:sp>
        <p:nvSpPr>
          <p:cNvPr id="82" name="Rombusz 81">
            <a:extLst>
              <a:ext uri="{FF2B5EF4-FFF2-40B4-BE49-F238E27FC236}">
                <a16:creationId xmlns:a16="http://schemas.microsoft.com/office/drawing/2014/main" id="{D9EAC9A6-FB4F-4072-B6AA-634611191685}"/>
              </a:ext>
            </a:extLst>
          </p:cNvPr>
          <p:cNvSpPr/>
          <p:nvPr/>
        </p:nvSpPr>
        <p:spPr>
          <a:xfrm>
            <a:off x="1503786" y="1788194"/>
            <a:ext cx="192926" cy="125079"/>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Tree>
    <p:extLst>
      <p:ext uri="{BB962C8B-B14F-4D97-AF65-F5344CB8AC3E}">
        <p14:creationId xmlns:p14="http://schemas.microsoft.com/office/powerpoint/2010/main" val="308772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blinds(horizontal)">
                                      <p:cBhvr>
                                        <p:cTn id="7" dur="500"/>
                                        <p:tgtEl>
                                          <p:spTgt spid="9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blinds(horizontal)">
                                      <p:cBhvr>
                                        <p:cTn id="10" dur="500"/>
                                        <p:tgtEl>
                                          <p:spTgt spid="9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0"/>
                                        </p:tgtEl>
                                      </p:cBhvr>
                                    </p:animEffect>
                                    <p:set>
                                      <p:cBhvr>
                                        <p:cTn id="15" dur="1" fill="hold">
                                          <p:stCondLst>
                                            <p:cond delay="499"/>
                                          </p:stCondLst>
                                        </p:cTn>
                                        <p:tgtEl>
                                          <p:spTgt spid="90"/>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91"/>
                                        </p:tgtEl>
                                      </p:cBhvr>
                                    </p:animEffect>
                                    <p:set>
                                      <p:cBhvr>
                                        <p:cTn id="18" dur="1" fill="hold">
                                          <p:stCondLst>
                                            <p:cond delay="499"/>
                                          </p:stCondLst>
                                        </p:cTn>
                                        <p:tgtEl>
                                          <p:spTgt spid="91"/>
                                        </p:tgtEl>
                                        <p:attrNameLst>
                                          <p:attrName>style.visibility</p:attrName>
                                        </p:attrNameLst>
                                      </p:cBhvr>
                                      <p:to>
                                        <p:strVal val="hidden"/>
                                      </p:to>
                                    </p:set>
                                  </p:childTnLst>
                                </p:cTn>
                              </p:par>
                              <p:par>
                                <p:cTn id="19" presetID="3" presetClass="entr" presetSubtype="1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blinds(horizontal)">
                                      <p:cBhvr>
                                        <p:cTn id="21" dur="500"/>
                                        <p:tgtEl>
                                          <p:spTgt spid="1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blinds(horizontal)">
                                      <p:cBhvr>
                                        <p:cTn id="26" dur="500"/>
                                        <p:tgtEl>
                                          <p:spTgt spid="8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84"/>
                                        </p:tgtEl>
                                      </p:cBhvr>
                                    </p:animEffect>
                                    <p:set>
                                      <p:cBhvr>
                                        <p:cTn id="31" dur="1" fill="hold">
                                          <p:stCondLst>
                                            <p:cond delay="499"/>
                                          </p:stCondLst>
                                        </p:cTn>
                                        <p:tgtEl>
                                          <p:spTgt spid="84"/>
                                        </p:tgtEl>
                                        <p:attrNameLst>
                                          <p:attrName>style.visibility</p:attrName>
                                        </p:attrNameLst>
                                      </p:cBhvr>
                                      <p:to>
                                        <p:strVal val="hidden"/>
                                      </p:to>
                                    </p:set>
                                  </p:childTnLst>
                                </p:cTn>
                              </p:par>
                            </p:childTnLst>
                          </p:cTn>
                        </p:par>
                        <p:par>
                          <p:cTn id="32" fill="hold">
                            <p:stCondLst>
                              <p:cond delay="500"/>
                            </p:stCondLst>
                            <p:childTnLst>
                              <p:par>
                                <p:cTn id="33" presetID="3" presetClass="entr" presetSubtype="10" fill="hold" grpId="0" nodeType="afterEffect">
                                  <p:stCondLst>
                                    <p:cond delay="0"/>
                                  </p:stCondLst>
                                  <p:childTnLst>
                                    <p:set>
                                      <p:cBhvr>
                                        <p:cTn id="34" dur="1" fill="hold">
                                          <p:stCondLst>
                                            <p:cond delay="0"/>
                                          </p:stCondLst>
                                        </p:cTn>
                                        <p:tgtEl>
                                          <p:spTgt spid="122"/>
                                        </p:tgtEl>
                                        <p:attrNameLst>
                                          <p:attrName>style.visibility</p:attrName>
                                        </p:attrNameLst>
                                      </p:cBhvr>
                                      <p:to>
                                        <p:strVal val="visible"/>
                                      </p:to>
                                    </p:set>
                                    <p:animEffect transition="in" filter="blinds(horizontal)">
                                      <p:cBhvr>
                                        <p:cTn id="35" dur="500"/>
                                        <p:tgtEl>
                                          <p:spTgt spid="122"/>
                                        </p:tgtEl>
                                      </p:cBhvr>
                                    </p:animEffect>
                                  </p:childTnLst>
                                </p:cTn>
                              </p:par>
                            </p:childTnLst>
                          </p:cTn>
                        </p:par>
                        <p:par>
                          <p:cTn id="36" fill="hold">
                            <p:stCondLst>
                              <p:cond delay="1000"/>
                            </p:stCondLst>
                            <p:childTnLst>
                              <p:par>
                                <p:cTn id="37" presetID="22" presetClass="entr" presetSubtype="4" fill="hold" nodeType="afterEffect">
                                  <p:stCondLst>
                                    <p:cond delay="0"/>
                                  </p:stCondLst>
                                  <p:childTnLst>
                                    <p:set>
                                      <p:cBhvr>
                                        <p:cTn id="38" dur="1" fill="hold">
                                          <p:stCondLst>
                                            <p:cond delay="0"/>
                                          </p:stCondLst>
                                        </p:cTn>
                                        <p:tgtEl>
                                          <p:spTgt spid="121"/>
                                        </p:tgtEl>
                                        <p:attrNameLst>
                                          <p:attrName>style.visibility</p:attrName>
                                        </p:attrNameLst>
                                      </p:cBhvr>
                                      <p:to>
                                        <p:strVal val="visible"/>
                                      </p:to>
                                    </p:set>
                                    <p:animEffect transition="in" filter="wipe(down)">
                                      <p:cBhvr>
                                        <p:cTn id="39" dur="500"/>
                                        <p:tgtEl>
                                          <p:spTgt spid="121"/>
                                        </p:tgtEl>
                                      </p:cBhvr>
                                    </p:animEffect>
                                  </p:childTnLst>
                                </p:cTn>
                              </p:par>
                            </p:childTnLst>
                          </p:cTn>
                        </p:par>
                        <p:par>
                          <p:cTn id="40" fill="hold">
                            <p:stCondLst>
                              <p:cond delay="1500"/>
                            </p:stCondLst>
                            <p:childTnLst>
                              <p:par>
                                <p:cTn id="41" presetID="3" presetClass="entr" presetSubtype="10" fill="hold" grpId="0" nodeType="afterEffect">
                                  <p:stCondLst>
                                    <p:cond delay="0"/>
                                  </p:stCondLst>
                                  <p:childTnLst>
                                    <p:set>
                                      <p:cBhvr>
                                        <p:cTn id="42" dur="1" fill="hold">
                                          <p:stCondLst>
                                            <p:cond delay="0"/>
                                          </p:stCondLst>
                                        </p:cTn>
                                        <p:tgtEl>
                                          <p:spTgt spid="119"/>
                                        </p:tgtEl>
                                        <p:attrNameLst>
                                          <p:attrName>style.visibility</p:attrName>
                                        </p:attrNameLst>
                                      </p:cBhvr>
                                      <p:to>
                                        <p:strVal val="visible"/>
                                      </p:to>
                                    </p:set>
                                    <p:animEffect transition="in" filter="blinds(horizontal)">
                                      <p:cBhvr>
                                        <p:cTn id="43" dur="500"/>
                                        <p:tgtEl>
                                          <p:spTgt spid="11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20"/>
                                        </p:tgtEl>
                                        <p:attrNameLst>
                                          <p:attrName>style.visibility</p:attrName>
                                        </p:attrNameLst>
                                      </p:cBhvr>
                                      <p:to>
                                        <p:strVal val="visible"/>
                                      </p:to>
                                    </p:set>
                                    <p:animEffect transition="in" filter="blinds(horizontal)">
                                      <p:cBhvr>
                                        <p:cTn id="46" dur="500"/>
                                        <p:tgtEl>
                                          <p:spTgt spid="120"/>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15"/>
                                        </p:tgtEl>
                                        <p:attrNameLst>
                                          <p:attrName>style.visibility</p:attrName>
                                        </p:attrNameLst>
                                      </p:cBhvr>
                                      <p:to>
                                        <p:strVal val="visible"/>
                                      </p:to>
                                    </p:set>
                                    <p:animEffect transition="in" filter="blinds(horizontal)">
                                      <p:cBhvr>
                                        <p:cTn id="51" dur="500"/>
                                        <p:tgtEl>
                                          <p:spTgt spid="115"/>
                                        </p:tgtEl>
                                      </p:cBhvr>
                                    </p:animEffect>
                                  </p:childTnLst>
                                </p:cTn>
                              </p:par>
                            </p:childTnLst>
                          </p:cTn>
                        </p:par>
                        <p:par>
                          <p:cTn id="52" fill="hold">
                            <p:stCondLst>
                              <p:cond delay="500"/>
                            </p:stCondLst>
                            <p:childTnLst>
                              <p:par>
                                <p:cTn id="53" presetID="3" presetClass="entr" presetSubtype="10" fill="hold" grpId="0" nodeType="afterEffect">
                                  <p:stCondLst>
                                    <p:cond delay="0"/>
                                  </p:stCondLst>
                                  <p:childTnLst>
                                    <p:set>
                                      <p:cBhvr>
                                        <p:cTn id="54" dur="1" fill="hold">
                                          <p:stCondLst>
                                            <p:cond delay="0"/>
                                          </p:stCondLst>
                                        </p:cTn>
                                        <p:tgtEl>
                                          <p:spTgt spid="124"/>
                                        </p:tgtEl>
                                        <p:attrNameLst>
                                          <p:attrName>style.visibility</p:attrName>
                                        </p:attrNameLst>
                                      </p:cBhvr>
                                      <p:to>
                                        <p:strVal val="visible"/>
                                      </p:to>
                                    </p:set>
                                    <p:animEffect transition="in" filter="blinds(horizontal)">
                                      <p:cBhvr>
                                        <p:cTn id="55" dur="500"/>
                                        <p:tgtEl>
                                          <p:spTgt spid="124"/>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123"/>
                                        </p:tgtEl>
                                        <p:attrNameLst>
                                          <p:attrName>style.visibility</p:attrName>
                                        </p:attrNameLst>
                                      </p:cBhvr>
                                      <p:to>
                                        <p:strVal val="visible"/>
                                      </p:to>
                                    </p:set>
                                    <p:animEffect transition="in" filter="wipe(up)">
                                      <p:cBhvr>
                                        <p:cTn id="59" dur="500"/>
                                        <p:tgtEl>
                                          <p:spTgt spid="123"/>
                                        </p:tgtEl>
                                      </p:cBhvr>
                                    </p:animEffect>
                                  </p:childTnLst>
                                </p:cTn>
                              </p:par>
                            </p:childTnLst>
                          </p:cTn>
                        </p:par>
                        <p:par>
                          <p:cTn id="60" fill="hold">
                            <p:stCondLst>
                              <p:cond delay="1500"/>
                            </p:stCondLst>
                            <p:childTnLst>
                              <p:par>
                                <p:cTn id="61" presetID="3" presetClass="entr" presetSubtype="10" fill="hold" grpId="0" nodeType="afterEffect">
                                  <p:stCondLst>
                                    <p:cond delay="0"/>
                                  </p:stCondLst>
                                  <p:childTnLst>
                                    <p:set>
                                      <p:cBhvr>
                                        <p:cTn id="62" dur="1" fill="hold">
                                          <p:stCondLst>
                                            <p:cond delay="0"/>
                                          </p:stCondLst>
                                        </p:cTn>
                                        <p:tgtEl>
                                          <p:spTgt spid="125"/>
                                        </p:tgtEl>
                                        <p:attrNameLst>
                                          <p:attrName>style.visibility</p:attrName>
                                        </p:attrNameLst>
                                      </p:cBhvr>
                                      <p:to>
                                        <p:strVal val="visible"/>
                                      </p:to>
                                    </p:set>
                                    <p:animEffect transition="in" filter="blinds(horizontal)">
                                      <p:cBhvr>
                                        <p:cTn id="63" dur="500"/>
                                        <p:tgtEl>
                                          <p:spTgt spid="125"/>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26"/>
                                        </p:tgtEl>
                                        <p:attrNameLst>
                                          <p:attrName>style.visibility</p:attrName>
                                        </p:attrNameLst>
                                      </p:cBhvr>
                                      <p:to>
                                        <p:strVal val="visible"/>
                                      </p:to>
                                    </p:set>
                                    <p:animEffect transition="in" filter="blinds(horizontal)">
                                      <p:cBhvr>
                                        <p:cTn id="66" dur="500"/>
                                        <p:tgtEl>
                                          <p:spTgt spid="126"/>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127"/>
                                        </p:tgtEl>
                                        <p:attrNameLst>
                                          <p:attrName>style.visibility</p:attrName>
                                        </p:attrNameLst>
                                      </p:cBhvr>
                                      <p:to>
                                        <p:strVal val="visible"/>
                                      </p:to>
                                    </p:set>
                                    <p:animEffect transition="in" filter="blinds(horizontal)">
                                      <p:cBhvr>
                                        <p:cTn id="69" dur="500"/>
                                        <p:tgtEl>
                                          <p:spTgt spid="127"/>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12"/>
                                        </p:tgtEl>
                                        <p:attrNameLst>
                                          <p:attrName>style.visibility</p:attrName>
                                        </p:attrNameLst>
                                      </p:cBhvr>
                                      <p:to>
                                        <p:strVal val="visible"/>
                                      </p:to>
                                    </p:set>
                                    <p:animEffect transition="in" filter="blinds(horizontal)">
                                      <p:cBhvr>
                                        <p:cTn id="74" dur="500"/>
                                        <p:tgtEl>
                                          <p:spTgt spid="112"/>
                                        </p:tgtEl>
                                      </p:cBhvr>
                                    </p:animEffect>
                                  </p:childTnLst>
                                </p:cTn>
                              </p:par>
                            </p:childTnLst>
                          </p:cTn>
                        </p:par>
                        <p:par>
                          <p:cTn id="75" fill="hold">
                            <p:stCondLst>
                              <p:cond delay="500"/>
                            </p:stCondLst>
                            <p:childTnLst>
                              <p:par>
                                <p:cTn id="76" presetID="3" presetClass="entr" presetSubtype="10" fill="hold" grpId="0" nodeType="afterEffect">
                                  <p:stCondLst>
                                    <p:cond delay="0"/>
                                  </p:stCondLst>
                                  <p:childTnLst>
                                    <p:set>
                                      <p:cBhvr>
                                        <p:cTn id="77" dur="1" fill="hold">
                                          <p:stCondLst>
                                            <p:cond delay="0"/>
                                          </p:stCondLst>
                                        </p:cTn>
                                        <p:tgtEl>
                                          <p:spTgt spid="85"/>
                                        </p:tgtEl>
                                        <p:attrNameLst>
                                          <p:attrName>style.visibility</p:attrName>
                                        </p:attrNameLst>
                                      </p:cBhvr>
                                      <p:to>
                                        <p:strVal val="visible"/>
                                      </p:to>
                                    </p:set>
                                    <p:animEffect transition="in" filter="blinds(horizontal)">
                                      <p:cBhvr>
                                        <p:cTn id="78" dur="500"/>
                                        <p:tgtEl>
                                          <p:spTgt spid="85"/>
                                        </p:tgtEl>
                                      </p:cBhvr>
                                    </p:animEffect>
                                  </p:childTnLst>
                                </p:cTn>
                              </p:par>
                            </p:childTnLst>
                          </p:cTn>
                        </p:par>
                        <p:par>
                          <p:cTn id="79" fill="hold">
                            <p:stCondLst>
                              <p:cond delay="1000"/>
                            </p:stCondLst>
                            <p:childTnLst>
                              <p:par>
                                <p:cTn id="80" presetID="22" presetClass="entr" presetSubtype="1" fill="hold" nodeType="after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wipe(up)">
                                      <p:cBhvr>
                                        <p:cTn id="82" dur="500"/>
                                        <p:tgtEl>
                                          <p:spTgt spid="65"/>
                                        </p:tgtEl>
                                      </p:cBhvr>
                                    </p:animEffect>
                                  </p:childTnLst>
                                </p:cTn>
                              </p:par>
                            </p:childTnLst>
                          </p:cTn>
                        </p:par>
                        <p:par>
                          <p:cTn id="83" fill="hold">
                            <p:stCondLst>
                              <p:cond delay="1500"/>
                            </p:stCondLst>
                            <p:childTnLst>
                              <p:par>
                                <p:cTn id="84" presetID="3" presetClass="entr" presetSubtype="10" fill="hold" grpId="0" nodeType="afterEffect">
                                  <p:stCondLst>
                                    <p:cond delay="0"/>
                                  </p:stCondLst>
                                  <p:childTnLst>
                                    <p:set>
                                      <p:cBhvr>
                                        <p:cTn id="85" dur="1" fill="hold">
                                          <p:stCondLst>
                                            <p:cond delay="0"/>
                                          </p:stCondLst>
                                        </p:cTn>
                                        <p:tgtEl>
                                          <p:spTgt spid="101"/>
                                        </p:tgtEl>
                                        <p:attrNameLst>
                                          <p:attrName>style.visibility</p:attrName>
                                        </p:attrNameLst>
                                      </p:cBhvr>
                                      <p:to>
                                        <p:strVal val="visible"/>
                                      </p:to>
                                    </p:set>
                                    <p:animEffect transition="in" filter="blinds(horizontal)">
                                      <p:cBhvr>
                                        <p:cTn id="86" dur="500"/>
                                        <p:tgtEl>
                                          <p:spTgt spid="101"/>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13"/>
                                        </p:tgtEl>
                                        <p:attrNameLst>
                                          <p:attrName>style.visibility</p:attrName>
                                        </p:attrNameLst>
                                      </p:cBhvr>
                                      <p:to>
                                        <p:strVal val="visible"/>
                                      </p:to>
                                    </p:set>
                                    <p:animEffect transition="in" filter="blinds(horizontal)">
                                      <p:cBhvr>
                                        <p:cTn id="91" dur="500"/>
                                        <p:tgtEl>
                                          <p:spTgt spid="113"/>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94"/>
                                        </p:tgtEl>
                                        <p:attrNameLst>
                                          <p:attrName>style.visibility</p:attrName>
                                        </p:attrNameLst>
                                      </p:cBhvr>
                                      <p:to>
                                        <p:strVal val="visible"/>
                                      </p:to>
                                    </p:set>
                                    <p:animEffect transition="in" filter="blinds(horizontal)">
                                      <p:cBhvr>
                                        <p:cTn id="96" dur="500"/>
                                        <p:tgtEl>
                                          <p:spTgt spid="94"/>
                                        </p:tgtEl>
                                      </p:cBhvr>
                                    </p:animEffect>
                                  </p:childTnLst>
                                </p:cTn>
                              </p:par>
                              <p:par>
                                <p:cTn id="97" presetID="22" presetClass="entr" presetSubtype="8" fill="hold" nodeType="withEffect">
                                  <p:stCondLst>
                                    <p:cond delay="0"/>
                                  </p:stCondLst>
                                  <p:childTnLst>
                                    <p:set>
                                      <p:cBhvr>
                                        <p:cTn id="98" dur="1" fill="hold">
                                          <p:stCondLst>
                                            <p:cond delay="0"/>
                                          </p:stCondLst>
                                        </p:cTn>
                                        <p:tgtEl>
                                          <p:spTgt spid="93"/>
                                        </p:tgtEl>
                                        <p:attrNameLst>
                                          <p:attrName>style.visibility</p:attrName>
                                        </p:attrNameLst>
                                      </p:cBhvr>
                                      <p:to>
                                        <p:strVal val="visible"/>
                                      </p:to>
                                    </p:set>
                                    <p:animEffect transition="in" filter="wipe(left)">
                                      <p:cBhvr>
                                        <p:cTn id="99" dur="500"/>
                                        <p:tgtEl>
                                          <p:spTgt spid="93"/>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86"/>
                                        </p:tgtEl>
                                        <p:attrNameLst>
                                          <p:attrName>style.visibility</p:attrName>
                                        </p:attrNameLst>
                                      </p:cBhvr>
                                      <p:to>
                                        <p:strVal val="visible"/>
                                      </p:to>
                                    </p:set>
                                    <p:animEffect transition="in" filter="blinds(horizontal)">
                                      <p:cBhvr>
                                        <p:cTn id="102" dur="500"/>
                                        <p:tgtEl>
                                          <p:spTgt spid="86"/>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89"/>
                                        </p:tgtEl>
                                        <p:attrNameLst>
                                          <p:attrName>style.visibility</p:attrName>
                                        </p:attrNameLst>
                                      </p:cBhvr>
                                      <p:to>
                                        <p:strVal val="visible"/>
                                      </p:to>
                                    </p:set>
                                    <p:animEffect transition="in" filter="blinds(horizontal)">
                                      <p:cBhvr>
                                        <p:cTn id="105" dur="500"/>
                                        <p:tgtEl>
                                          <p:spTgt spid="89"/>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11"/>
                                        </p:tgtEl>
                                        <p:attrNameLst>
                                          <p:attrName>style.visibility</p:attrName>
                                        </p:attrNameLst>
                                      </p:cBhvr>
                                      <p:to>
                                        <p:strVal val="visible"/>
                                      </p:to>
                                    </p:set>
                                    <p:animEffect transition="in" filter="blinds(horizontal)">
                                      <p:cBhvr>
                                        <p:cTn id="108" dur="500"/>
                                        <p:tgtEl>
                                          <p:spTgt spid="111"/>
                                        </p:tgtEl>
                                      </p:cBhvr>
                                    </p:animEffect>
                                  </p:childTnLst>
                                </p:cTn>
                              </p:par>
                            </p:childTnLst>
                          </p:cTn>
                        </p:par>
                        <p:par>
                          <p:cTn id="109" fill="hold">
                            <p:stCondLst>
                              <p:cond delay="500"/>
                            </p:stCondLst>
                            <p:childTnLst>
                              <p:par>
                                <p:cTn id="110" presetID="3" presetClass="entr" presetSubtype="10" fill="hold" grpId="0" nodeType="afterEffect">
                                  <p:stCondLst>
                                    <p:cond delay="0"/>
                                  </p:stCondLst>
                                  <p:childTnLst>
                                    <p:set>
                                      <p:cBhvr>
                                        <p:cTn id="111" dur="1" fill="hold">
                                          <p:stCondLst>
                                            <p:cond delay="0"/>
                                          </p:stCondLst>
                                        </p:cTn>
                                        <p:tgtEl>
                                          <p:spTgt spid="110"/>
                                        </p:tgtEl>
                                        <p:attrNameLst>
                                          <p:attrName>style.visibility</p:attrName>
                                        </p:attrNameLst>
                                      </p:cBhvr>
                                      <p:to>
                                        <p:strVal val="visible"/>
                                      </p:to>
                                    </p:set>
                                    <p:animEffect transition="in" filter="blinds(horizontal)">
                                      <p:cBhvr>
                                        <p:cTn id="112" dur="500"/>
                                        <p:tgtEl>
                                          <p:spTgt spid="110"/>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99"/>
                                        </p:tgtEl>
                                        <p:attrNameLst>
                                          <p:attrName>style.visibility</p:attrName>
                                        </p:attrNameLst>
                                      </p:cBhvr>
                                      <p:to>
                                        <p:strVal val="visible"/>
                                      </p:to>
                                    </p:set>
                                    <p:animEffect transition="in" filter="blinds(horizontal)">
                                      <p:cBhvr>
                                        <p:cTn id="117" dur="500"/>
                                        <p:tgtEl>
                                          <p:spTgt spid="99"/>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98"/>
                                        </p:tgtEl>
                                        <p:attrNameLst>
                                          <p:attrName>style.visibility</p:attrName>
                                        </p:attrNameLst>
                                      </p:cBhvr>
                                      <p:to>
                                        <p:strVal val="visible"/>
                                      </p:to>
                                    </p:set>
                                    <p:animEffect transition="in" filter="blinds(horizontal)">
                                      <p:cBhvr>
                                        <p:cTn id="120" dur="500"/>
                                        <p:tgtEl>
                                          <p:spTgt spid="98"/>
                                        </p:tgtEl>
                                      </p:cBhvr>
                                    </p:animEffect>
                                  </p:childTnLst>
                                </p:cTn>
                              </p:par>
                            </p:childTnLst>
                          </p:cTn>
                        </p:par>
                        <p:par>
                          <p:cTn id="121" fill="hold">
                            <p:stCondLst>
                              <p:cond delay="500"/>
                            </p:stCondLst>
                            <p:childTnLst>
                              <p:par>
                                <p:cTn id="122" presetID="3" presetClass="entr" presetSubtype="10" fill="hold" nodeType="afterEffect">
                                  <p:stCondLst>
                                    <p:cond delay="0"/>
                                  </p:stCondLst>
                                  <p:childTnLst>
                                    <p:set>
                                      <p:cBhvr>
                                        <p:cTn id="123" dur="1" fill="hold">
                                          <p:stCondLst>
                                            <p:cond delay="0"/>
                                          </p:stCondLst>
                                        </p:cTn>
                                        <p:tgtEl>
                                          <p:spTgt spid="109"/>
                                        </p:tgtEl>
                                        <p:attrNameLst>
                                          <p:attrName>style.visibility</p:attrName>
                                        </p:attrNameLst>
                                      </p:cBhvr>
                                      <p:to>
                                        <p:strVal val="visible"/>
                                      </p:to>
                                    </p:set>
                                    <p:animEffect transition="in" filter="blinds(horizontal)">
                                      <p:cBhvr>
                                        <p:cTn id="124" dur="500"/>
                                        <p:tgtEl>
                                          <p:spTgt spid="109"/>
                                        </p:tgtEl>
                                      </p:cBhvr>
                                    </p:animEffect>
                                  </p:childTnLst>
                                </p:cTn>
                              </p:par>
                              <p:par>
                                <p:cTn id="125" presetID="3" presetClass="entr" presetSubtype="10" fill="hold" nodeType="withEffect">
                                  <p:stCondLst>
                                    <p:cond delay="0"/>
                                  </p:stCondLst>
                                  <p:childTnLst>
                                    <p:set>
                                      <p:cBhvr>
                                        <p:cTn id="126" dur="1" fill="hold">
                                          <p:stCondLst>
                                            <p:cond delay="0"/>
                                          </p:stCondLst>
                                        </p:cTn>
                                        <p:tgtEl>
                                          <p:spTgt spid="100"/>
                                        </p:tgtEl>
                                        <p:attrNameLst>
                                          <p:attrName>style.visibility</p:attrName>
                                        </p:attrNameLst>
                                      </p:cBhvr>
                                      <p:to>
                                        <p:strVal val="visible"/>
                                      </p:to>
                                    </p:set>
                                    <p:animEffect transition="in" filter="blinds(horizontal)">
                                      <p:cBhvr>
                                        <p:cTn id="12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9" grpId="0" animBg="1"/>
      <p:bldP spid="94" grpId="0" animBg="1"/>
      <p:bldP spid="98" grpId="0" animBg="1"/>
      <p:bldP spid="99" grpId="0" animBg="1"/>
      <p:bldP spid="101" grpId="0" animBg="1"/>
      <p:bldP spid="110" grpId="0"/>
      <p:bldP spid="111" grpId="0"/>
      <p:bldP spid="112" grpId="0"/>
      <p:bldP spid="113" grpId="0"/>
      <p:bldP spid="114" grpId="0"/>
      <p:bldP spid="115" grpId="0"/>
      <p:bldP spid="119" grpId="0" animBg="1"/>
      <p:bldP spid="120" grpId="0"/>
      <p:bldP spid="122" grpId="0" animBg="1"/>
      <p:bldP spid="124" grpId="0" animBg="1"/>
      <p:bldP spid="125" grpId="0" animBg="1"/>
      <p:bldP spid="126" grpId="0"/>
      <p:bldP spid="127" grpId="0"/>
      <p:bldP spid="84" grpId="0"/>
      <p:bldP spid="84" grpId="1"/>
      <p:bldP spid="90" grpId="0"/>
      <p:bldP spid="90" grpId="1"/>
      <p:bldP spid="91" grpId="0"/>
      <p:bldP spid="9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ím 1">
            <a:extLst>
              <a:ext uri="{FF2B5EF4-FFF2-40B4-BE49-F238E27FC236}">
                <a16:creationId xmlns:a16="http://schemas.microsoft.com/office/drawing/2014/main" id="{4BEBE193-E7CF-4463-9CAB-5729C4AA3160}"/>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Céllövölde</a:t>
            </a:r>
            <a:endParaRPr lang="en-US" dirty="0"/>
          </a:p>
        </p:txBody>
      </p:sp>
      <p:sp>
        <p:nvSpPr>
          <p:cNvPr id="115" name="Téglalap 114">
            <a:extLst>
              <a:ext uri="{FF2B5EF4-FFF2-40B4-BE49-F238E27FC236}">
                <a16:creationId xmlns:a16="http://schemas.microsoft.com/office/drawing/2014/main" id="{532E8E89-7616-4433-95AC-C78D3BBA6511}"/>
              </a:ext>
            </a:extLst>
          </p:cNvPr>
          <p:cNvSpPr/>
          <p:nvPr/>
        </p:nvSpPr>
        <p:spPr>
          <a:xfrm>
            <a:off x="625966" y="1222316"/>
            <a:ext cx="7886700" cy="51872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89" name="Téglalap 88">
            <a:extLst>
              <a:ext uri="{FF2B5EF4-FFF2-40B4-BE49-F238E27FC236}">
                <a16:creationId xmlns:a16="http://schemas.microsoft.com/office/drawing/2014/main" id="{7A5918AB-E126-47DC-908C-D28B5BBCDC85}"/>
              </a:ext>
            </a:extLst>
          </p:cNvPr>
          <p:cNvSpPr/>
          <p:nvPr/>
        </p:nvSpPr>
        <p:spPr>
          <a:xfrm>
            <a:off x="1498543" y="1943425"/>
            <a:ext cx="2063002" cy="1080523"/>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i="1" dirty="0">
                <a:solidFill>
                  <a:schemeClr val="tx1"/>
                </a:solidFill>
              </a:rPr>
              <a:t>Ajándék</a:t>
            </a:r>
            <a:endParaRPr lang="hu-HU" sz="1600" i="1" dirty="0">
              <a:solidFill>
                <a:schemeClr val="tx1"/>
              </a:solidFill>
            </a:endParaRPr>
          </a:p>
          <a:p>
            <a:endParaRPr lang="hu-HU" sz="1600" dirty="0">
              <a:solidFill>
                <a:schemeClr val="tx1"/>
              </a:solidFill>
            </a:endParaRPr>
          </a:p>
          <a:p>
            <a:r>
              <a:rPr lang="hu-HU" sz="1600" dirty="0">
                <a:solidFill>
                  <a:schemeClr val="tx1"/>
                </a:solidFill>
              </a:rPr>
              <a:t>+ Érték() : int</a:t>
            </a:r>
          </a:p>
          <a:p>
            <a:r>
              <a:rPr lang="hu-HU" sz="1600" i="1" dirty="0">
                <a:solidFill>
                  <a:schemeClr val="tx1"/>
                </a:solidFill>
              </a:rPr>
              <a:t>+ Pont() : int { </a:t>
            </a:r>
            <a:r>
              <a:rPr lang="hu-HU" sz="1600" i="1" dirty="0" err="1">
                <a:solidFill>
                  <a:schemeClr val="tx1"/>
                </a:solidFill>
              </a:rPr>
              <a:t>virtual</a:t>
            </a:r>
            <a:r>
              <a:rPr lang="hu-HU" sz="1600" i="1" dirty="0">
                <a:solidFill>
                  <a:schemeClr val="tx1"/>
                </a:solidFill>
              </a:rPr>
              <a:t> }</a:t>
            </a:r>
          </a:p>
          <a:p>
            <a:endParaRPr lang="hu-HU" sz="1200" i="1" dirty="0">
              <a:solidFill>
                <a:schemeClr val="tx1"/>
              </a:solidFill>
            </a:endParaRPr>
          </a:p>
        </p:txBody>
      </p:sp>
      <p:sp>
        <p:nvSpPr>
          <p:cNvPr id="90" name="Téglalap 89">
            <a:extLst>
              <a:ext uri="{FF2B5EF4-FFF2-40B4-BE49-F238E27FC236}">
                <a16:creationId xmlns:a16="http://schemas.microsoft.com/office/drawing/2014/main" id="{6DA4B48C-6EBD-49DF-B5EE-39FD719D5B02}"/>
              </a:ext>
            </a:extLst>
          </p:cNvPr>
          <p:cNvSpPr/>
          <p:nvPr/>
        </p:nvSpPr>
        <p:spPr>
          <a:xfrm>
            <a:off x="1498542" y="2269922"/>
            <a:ext cx="2063002" cy="2243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70" name="Téglalap 69">
            <a:extLst>
              <a:ext uri="{FF2B5EF4-FFF2-40B4-BE49-F238E27FC236}">
                <a16:creationId xmlns:a16="http://schemas.microsoft.com/office/drawing/2014/main" id="{8A1197BF-2B41-4690-BBCF-38DF5AE65E01}"/>
              </a:ext>
            </a:extLst>
          </p:cNvPr>
          <p:cNvSpPr/>
          <p:nvPr/>
        </p:nvSpPr>
        <p:spPr>
          <a:xfrm>
            <a:off x="4510506" y="1792902"/>
            <a:ext cx="2099191" cy="1083421"/>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&lt;&lt;</a:t>
            </a:r>
            <a:r>
              <a:rPr lang="hu-HU" sz="1600" dirty="0" err="1">
                <a:solidFill>
                  <a:schemeClr val="tx1"/>
                </a:solidFill>
              </a:rPr>
              <a:t>interface</a:t>
            </a:r>
            <a:r>
              <a:rPr lang="hu-HU" sz="1600" dirty="0">
                <a:solidFill>
                  <a:schemeClr val="tx1"/>
                </a:solidFill>
              </a:rPr>
              <a:t>&gt;&gt;</a:t>
            </a:r>
          </a:p>
          <a:p>
            <a:pPr algn="ctr"/>
            <a:r>
              <a:rPr lang="hu-HU" i="1" dirty="0">
                <a:solidFill>
                  <a:schemeClr val="tx1"/>
                </a:solidFill>
              </a:rPr>
              <a:t>Méret</a:t>
            </a:r>
          </a:p>
          <a:p>
            <a:endParaRPr lang="hu-HU" sz="1600" dirty="0">
              <a:solidFill>
                <a:schemeClr val="tx1"/>
              </a:solidFill>
            </a:endParaRPr>
          </a:p>
          <a:p>
            <a:r>
              <a:rPr lang="hu-HU" sz="1600" i="1" dirty="0">
                <a:solidFill>
                  <a:schemeClr val="tx1"/>
                </a:solidFill>
              </a:rPr>
              <a:t>+ Szorzó():int { </a:t>
            </a:r>
            <a:r>
              <a:rPr lang="hu-HU" sz="1600" i="1" dirty="0" err="1">
                <a:solidFill>
                  <a:schemeClr val="tx1"/>
                </a:solidFill>
              </a:rPr>
              <a:t>virtual</a:t>
            </a:r>
            <a:r>
              <a:rPr lang="hu-HU" sz="1600" i="1" dirty="0">
                <a:solidFill>
                  <a:schemeClr val="tx1"/>
                </a:solidFill>
              </a:rPr>
              <a:t> }</a:t>
            </a:r>
          </a:p>
          <a:p>
            <a:endParaRPr lang="hu-HU" sz="1200" i="1" dirty="0">
              <a:solidFill>
                <a:schemeClr val="tx1"/>
              </a:solidFill>
            </a:endParaRPr>
          </a:p>
        </p:txBody>
      </p:sp>
      <p:sp>
        <p:nvSpPr>
          <p:cNvPr id="72" name="Téglalap 71">
            <a:extLst>
              <a:ext uri="{FF2B5EF4-FFF2-40B4-BE49-F238E27FC236}">
                <a16:creationId xmlns:a16="http://schemas.microsoft.com/office/drawing/2014/main" id="{C6F35A6A-23B5-4844-93C7-5E99F37AE02F}"/>
              </a:ext>
            </a:extLst>
          </p:cNvPr>
          <p:cNvSpPr/>
          <p:nvPr/>
        </p:nvSpPr>
        <p:spPr>
          <a:xfrm>
            <a:off x="4510506" y="2338462"/>
            <a:ext cx="2099191" cy="1745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86" name="Rombusz 85">
            <a:extLst>
              <a:ext uri="{FF2B5EF4-FFF2-40B4-BE49-F238E27FC236}">
                <a16:creationId xmlns:a16="http://schemas.microsoft.com/office/drawing/2014/main" id="{83AAC239-D722-407C-A823-A6FE28FE6EBB}"/>
              </a:ext>
            </a:extLst>
          </p:cNvPr>
          <p:cNvSpPr/>
          <p:nvPr/>
        </p:nvSpPr>
        <p:spPr>
          <a:xfrm>
            <a:off x="3589856" y="2358916"/>
            <a:ext cx="183486" cy="134906"/>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91" name="Egyenes összekötő 90">
            <a:extLst>
              <a:ext uri="{FF2B5EF4-FFF2-40B4-BE49-F238E27FC236}">
                <a16:creationId xmlns:a16="http://schemas.microsoft.com/office/drawing/2014/main" id="{CAEF0FC8-739B-4AA1-A079-338CCD86A890}"/>
              </a:ext>
            </a:extLst>
          </p:cNvPr>
          <p:cNvCxnSpPr>
            <a:cxnSpLocks/>
            <a:stCxn id="86" idx="3"/>
            <a:endCxn id="72" idx="1"/>
          </p:cNvCxnSpPr>
          <p:nvPr/>
        </p:nvCxnSpPr>
        <p:spPr>
          <a:xfrm flipV="1">
            <a:off x="3773342" y="2425749"/>
            <a:ext cx="737164" cy="62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Háromszög 102">
            <a:extLst>
              <a:ext uri="{FF2B5EF4-FFF2-40B4-BE49-F238E27FC236}">
                <a16:creationId xmlns:a16="http://schemas.microsoft.com/office/drawing/2014/main" id="{E7C5A87E-3B34-43A5-94D5-6B08D8A7D599}"/>
              </a:ext>
            </a:extLst>
          </p:cNvPr>
          <p:cNvSpPr/>
          <p:nvPr/>
        </p:nvSpPr>
        <p:spPr>
          <a:xfrm>
            <a:off x="2551333" y="3024454"/>
            <a:ext cx="143018" cy="174574"/>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04" name="Összekötő: szögletes 103">
            <a:extLst>
              <a:ext uri="{FF2B5EF4-FFF2-40B4-BE49-F238E27FC236}">
                <a16:creationId xmlns:a16="http://schemas.microsoft.com/office/drawing/2014/main" id="{45F228FF-42A7-45B4-8CD0-16867C24C081}"/>
              </a:ext>
            </a:extLst>
          </p:cNvPr>
          <p:cNvCxnSpPr>
            <a:cxnSpLocks/>
            <a:stCxn id="41" idx="0"/>
            <a:endCxn id="103" idx="3"/>
          </p:cNvCxnSpPr>
          <p:nvPr/>
        </p:nvCxnSpPr>
        <p:spPr>
          <a:xfrm rot="5400000" flipH="1" flipV="1">
            <a:off x="1733387" y="4088322"/>
            <a:ext cx="1778748" cy="16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Összekötő: szögletes 104">
            <a:extLst>
              <a:ext uri="{FF2B5EF4-FFF2-40B4-BE49-F238E27FC236}">
                <a16:creationId xmlns:a16="http://schemas.microsoft.com/office/drawing/2014/main" id="{7013CD94-3294-4E3C-9F0B-4A3FDB13B6A2}"/>
              </a:ext>
            </a:extLst>
          </p:cNvPr>
          <p:cNvCxnSpPr>
            <a:cxnSpLocks/>
            <a:stCxn id="48" idx="0"/>
            <a:endCxn id="103" idx="3"/>
          </p:cNvCxnSpPr>
          <p:nvPr/>
        </p:nvCxnSpPr>
        <p:spPr>
          <a:xfrm rot="16200000" flipV="1">
            <a:off x="2404115" y="3417755"/>
            <a:ext cx="1780648" cy="134319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églalap 105">
            <a:extLst>
              <a:ext uri="{FF2B5EF4-FFF2-40B4-BE49-F238E27FC236}">
                <a16:creationId xmlns:a16="http://schemas.microsoft.com/office/drawing/2014/main" id="{9C31EACC-576E-4E39-B44B-B46DC8DB42F6}"/>
              </a:ext>
            </a:extLst>
          </p:cNvPr>
          <p:cNvSpPr/>
          <p:nvPr/>
        </p:nvSpPr>
        <p:spPr>
          <a:xfrm>
            <a:off x="698292" y="4977777"/>
            <a:ext cx="1212432" cy="1077882"/>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Labda</a:t>
            </a:r>
          </a:p>
          <a:p>
            <a:pPr algn="ctr"/>
            <a:endParaRPr lang="hu-HU" sz="1600" dirty="0">
              <a:solidFill>
                <a:schemeClr val="tx1"/>
              </a:solidFill>
            </a:endParaRPr>
          </a:p>
          <a:p>
            <a:r>
              <a:rPr lang="hu-HU" sz="1600" dirty="0">
                <a:solidFill>
                  <a:schemeClr val="tx1"/>
                </a:solidFill>
              </a:rPr>
              <a:t>+ Pont() : int</a:t>
            </a:r>
          </a:p>
          <a:p>
            <a:r>
              <a:rPr lang="hu-HU" sz="1600" dirty="0">
                <a:solidFill>
                  <a:schemeClr val="tx1"/>
                </a:solidFill>
              </a:rPr>
              <a:t>  { </a:t>
            </a:r>
            <a:r>
              <a:rPr lang="hu-HU" sz="1600" dirty="0" err="1">
                <a:solidFill>
                  <a:schemeClr val="tx1"/>
                </a:solidFill>
              </a:rPr>
              <a:t>override</a:t>
            </a:r>
            <a:r>
              <a:rPr lang="hu-HU" sz="1600" dirty="0">
                <a:solidFill>
                  <a:schemeClr val="tx1"/>
                </a:solidFill>
              </a:rPr>
              <a:t> }</a:t>
            </a:r>
          </a:p>
        </p:txBody>
      </p:sp>
      <p:sp>
        <p:nvSpPr>
          <p:cNvPr id="107" name="Téglalap 106">
            <a:extLst>
              <a:ext uri="{FF2B5EF4-FFF2-40B4-BE49-F238E27FC236}">
                <a16:creationId xmlns:a16="http://schemas.microsoft.com/office/drawing/2014/main" id="{DD2201BD-57FC-40F2-B231-D626485872B2}"/>
              </a:ext>
            </a:extLst>
          </p:cNvPr>
          <p:cNvSpPr/>
          <p:nvPr/>
        </p:nvSpPr>
        <p:spPr>
          <a:xfrm>
            <a:off x="698291" y="5300609"/>
            <a:ext cx="1212432" cy="2186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12" name="Összekötő: szögletes 111">
            <a:extLst>
              <a:ext uri="{FF2B5EF4-FFF2-40B4-BE49-F238E27FC236}">
                <a16:creationId xmlns:a16="http://schemas.microsoft.com/office/drawing/2014/main" id="{67A9E7E8-EC4C-4C78-AC53-4E2AEBE283F4}"/>
              </a:ext>
            </a:extLst>
          </p:cNvPr>
          <p:cNvCxnSpPr>
            <a:cxnSpLocks/>
            <a:stCxn id="106" idx="0"/>
            <a:endCxn id="103" idx="3"/>
          </p:cNvCxnSpPr>
          <p:nvPr/>
        </p:nvCxnSpPr>
        <p:spPr>
          <a:xfrm rot="5400000" flipH="1" flipV="1">
            <a:off x="1074301" y="3429236"/>
            <a:ext cx="1778749" cy="131833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Ellipszis 123">
            <a:extLst>
              <a:ext uri="{FF2B5EF4-FFF2-40B4-BE49-F238E27FC236}">
                <a16:creationId xmlns:a16="http://schemas.microsoft.com/office/drawing/2014/main" id="{E12E72FD-57E7-460A-A586-49702B2C47E3}"/>
              </a:ext>
            </a:extLst>
          </p:cNvPr>
          <p:cNvSpPr/>
          <p:nvPr/>
        </p:nvSpPr>
        <p:spPr>
          <a:xfrm>
            <a:off x="1809680" y="5892395"/>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25" name="Egyenes összekötő 124">
            <a:extLst>
              <a:ext uri="{FF2B5EF4-FFF2-40B4-BE49-F238E27FC236}">
                <a16:creationId xmlns:a16="http://schemas.microsoft.com/office/drawing/2014/main" id="{CEEFFE06-DB36-4DC6-88A2-FDE6013C373A}"/>
              </a:ext>
            </a:extLst>
          </p:cNvPr>
          <p:cNvCxnSpPr>
            <a:cxnSpLocks/>
            <a:stCxn id="124" idx="4"/>
          </p:cNvCxnSpPr>
          <p:nvPr/>
        </p:nvCxnSpPr>
        <p:spPr>
          <a:xfrm>
            <a:off x="1842313" y="5954643"/>
            <a:ext cx="2747" cy="3543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Téglalap 40">
            <a:extLst>
              <a:ext uri="{FF2B5EF4-FFF2-40B4-BE49-F238E27FC236}">
                <a16:creationId xmlns:a16="http://schemas.microsoft.com/office/drawing/2014/main" id="{A021B652-E60E-435D-8C71-E618BFA0F932}"/>
              </a:ext>
            </a:extLst>
          </p:cNvPr>
          <p:cNvSpPr/>
          <p:nvPr/>
        </p:nvSpPr>
        <p:spPr>
          <a:xfrm>
            <a:off x="2007881" y="4977776"/>
            <a:ext cx="1229600" cy="1059664"/>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Figura</a:t>
            </a:r>
          </a:p>
          <a:p>
            <a:pPr algn="ctr"/>
            <a:endParaRPr lang="hu-HU" sz="1600" dirty="0">
              <a:solidFill>
                <a:schemeClr val="tx1"/>
              </a:solidFill>
            </a:endParaRPr>
          </a:p>
          <a:p>
            <a:r>
              <a:rPr lang="hu-HU" sz="1600" dirty="0">
                <a:solidFill>
                  <a:schemeClr val="tx1"/>
                </a:solidFill>
              </a:rPr>
              <a:t>+ Pont() : int</a:t>
            </a:r>
          </a:p>
          <a:p>
            <a:r>
              <a:rPr lang="hu-HU" sz="1600" dirty="0">
                <a:solidFill>
                  <a:schemeClr val="tx1"/>
                </a:solidFill>
              </a:rPr>
              <a:t> { </a:t>
            </a:r>
            <a:r>
              <a:rPr lang="hu-HU" sz="1600" dirty="0" err="1">
                <a:solidFill>
                  <a:schemeClr val="tx1"/>
                </a:solidFill>
              </a:rPr>
              <a:t>override</a:t>
            </a:r>
            <a:r>
              <a:rPr lang="hu-HU" sz="1600" dirty="0">
                <a:solidFill>
                  <a:schemeClr val="tx1"/>
                </a:solidFill>
              </a:rPr>
              <a:t> }</a:t>
            </a:r>
          </a:p>
        </p:txBody>
      </p:sp>
      <p:sp>
        <p:nvSpPr>
          <p:cNvPr id="42" name="Téglalap 41">
            <a:extLst>
              <a:ext uri="{FF2B5EF4-FFF2-40B4-BE49-F238E27FC236}">
                <a16:creationId xmlns:a16="http://schemas.microsoft.com/office/drawing/2014/main" id="{2598FF72-A350-4DA0-B831-E587F2514E6F}"/>
              </a:ext>
            </a:extLst>
          </p:cNvPr>
          <p:cNvSpPr/>
          <p:nvPr/>
        </p:nvSpPr>
        <p:spPr>
          <a:xfrm>
            <a:off x="2007880" y="5300609"/>
            <a:ext cx="1229600" cy="2186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43" name="Ellipszis 42">
            <a:extLst>
              <a:ext uri="{FF2B5EF4-FFF2-40B4-BE49-F238E27FC236}">
                <a16:creationId xmlns:a16="http://schemas.microsoft.com/office/drawing/2014/main" id="{1288D29A-4EED-4D9D-99CF-560793AA075A}"/>
              </a:ext>
            </a:extLst>
          </p:cNvPr>
          <p:cNvSpPr/>
          <p:nvPr/>
        </p:nvSpPr>
        <p:spPr>
          <a:xfrm>
            <a:off x="3140608" y="5909785"/>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44" name="Egyenes összekötő 43">
            <a:extLst>
              <a:ext uri="{FF2B5EF4-FFF2-40B4-BE49-F238E27FC236}">
                <a16:creationId xmlns:a16="http://schemas.microsoft.com/office/drawing/2014/main" id="{3B85D4FD-7BDC-4826-BF05-8A1C1E2D33A8}"/>
              </a:ext>
            </a:extLst>
          </p:cNvPr>
          <p:cNvCxnSpPr>
            <a:cxnSpLocks/>
            <a:stCxn id="43" idx="4"/>
          </p:cNvCxnSpPr>
          <p:nvPr/>
        </p:nvCxnSpPr>
        <p:spPr>
          <a:xfrm>
            <a:off x="3173242" y="5972032"/>
            <a:ext cx="2747" cy="3543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Téglalap 47">
            <a:extLst>
              <a:ext uri="{FF2B5EF4-FFF2-40B4-BE49-F238E27FC236}">
                <a16:creationId xmlns:a16="http://schemas.microsoft.com/office/drawing/2014/main" id="{D3C57E15-F1F4-4BA1-8138-AF39ABDFEF77}"/>
              </a:ext>
            </a:extLst>
          </p:cNvPr>
          <p:cNvSpPr/>
          <p:nvPr/>
        </p:nvSpPr>
        <p:spPr>
          <a:xfrm>
            <a:off x="3356511" y="4979676"/>
            <a:ext cx="1219047" cy="108404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Plüss</a:t>
            </a:r>
          </a:p>
          <a:p>
            <a:pPr algn="ctr"/>
            <a:endParaRPr lang="hu-HU" sz="1600" dirty="0">
              <a:solidFill>
                <a:schemeClr val="tx1"/>
              </a:solidFill>
            </a:endParaRPr>
          </a:p>
          <a:p>
            <a:r>
              <a:rPr lang="hu-HU" sz="1600" dirty="0">
                <a:solidFill>
                  <a:schemeClr val="tx1"/>
                </a:solidFill>
              </a:rPr>
              <a:t>+ Pont() : int</a:t>
            </a:r>
          </a:p>
          <a:p>
            <a:r>
              <a:rPr lang="hu-HU" sz="1600" dirty="0">
                <a:solidFill>
                  <a:schemeClr val="tx1"/>
                </a:solidFill>
              </a:rPr>
              <a:t> { </a:t>
            </a:r>
            <a:r>
              <a:rPr lang="hu-HU" sz="1600" dirty="0" err="1">
                <a:solidFill>
                  <a:schemeClr val="tx1"/>
                </a:solidFill>
              </a:rPr>
              <a:t>override</a:t>
            </a:r>
            <a:r>
              <a:rPr lang="hu-HU" sz="1600" dirty="0">
                <a:solidFill>
                  <a:schemeClr val="tx1"/>
                </a:solidFill>
              </a:rPr>
              <a:t> }</a:t>
            </a:r>
          </a:p>
        </p:txBody>
      </p:sp>
      <p:sp>
        <p:nvSpPr>
          <p:cNvPr id="49" name="Téglalap 48">
            <a:extLst>
              <a:ext uri="{FF2B5EF4-FFF2-40B4-BE49-F238E27FC236}">
                <a16:creationId xmlns:a16="http://schemas.microsoft.com/office/drawing/2014/main" id="{AF4F036E-AA1D-4FD8-BDCC-CB9DC3C1BC9D}"/>
              </a:ext>
            </a:extLst>
          </p:cNvPr>
          <p:cNvSpPr/>
          <p:nvPr/>
        </p:nvSpPr>
        <p:spPr>
          <a:xfrm>
            <a:off x="3356510" y="5300609"/>
            <a:ext cx="1219047" cy="2179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50" name="Ellipszis 49">
            <a:extLst>
              <a:ext uri="{FF2B5EF4-FFF2-40B4-BE49-F238E27FC236}">
                <a16:creationId xmlns:a16="http://schemas.microsoft.com/office/drawing/2014/main" id="{83A66A53-2C28-40ED-9C29-6605530E132B}"/>
              </a:ext>
            </a:extLst>
          </p:cNvPr>
          <p:cNvSpPr/>
          <p:nvPr/>
        </p:nvSpPr>
        <p:spPr>
          <a:xfrm>
            <a:off x="4480666" y="5909279"/>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51" name="Egyenes összekötő 50">
            <a:extLst>
              <a:ext uri="{FF2B5EF4-FFF2-40B4-BE49-F238E27FC236}">
                <a16:creationId xmlns:a16="http://schemas.microsoft.com/office/drawing/2014/main" id="{C80DD47C-83B7-4899-A072-7CF71C8DE506}"/>
              </a:ext>
            </a:extLst>
          </p:cNvPr>
          <p:cNvCxnSpPr>
            <a:cxnSpLocks/>
            <a:stCxn id="50" idx="4"/>
          </p:cNvCxnSpPr>
          <p:nvPr/>
        </p:nvCxnSpPr>
        <p:spPr>
          <a:xfrm>
            <a:off x="4513299" y="5971526"/>
            <a:ext cx="2747" cy="3543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9" name="Háromszög 58">
            <a:extLst>
              <a:ext uri="{FF2B5EF4-FFF2-40B4-BE49-F238E27FC236}">
                <a16:creationId xmlns:a16="http://schemas.microsoft.com/office/drawing/2014/main" id="{CB411E3E-05FD-4B3A-B83A-4535402D24C0}"/>
              </a:ext>
            </a:extLst>
          </p:cNvPr>
          <p:cNvSpPr/>
          <p:nvPr/>
        </p:nvSpPr>
        <p:spPr>
          <a:xfrm>
            <a:off x="5488592" y="2891945"/>
            <a:ext cx="166792" cy="174574"/>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60" name="Összekötő: szögletes 59">
            <a:extLst>
              <a:ext uri="{FF2B5EF4-FFF2-40B4-BE49-F238E27FC236}">
                <a16:creationId xmlns:a16="http://schemas.microsoft.com/office/drawing/2014/main" id="{E7737E13-FB42-4291-8772-C5572D6AE777}"/>
              </a:ext>
            </a:extLst>
          </p:cNvPr>
          <p:cNvCxnSpPr>
            <a:cxnSpLocks/>
            <a:stCxn id="74" idx="0"/>
            <a:endCxn id="59" idx="3"/>
          </p:cNvCxnSpPr>
          <p:nvPr/>
        </p:nvCxnSpPr>
        <p:spPr>
          <a:xfrm rot="5400000" flipH="1" flipV="1">
            <a:off x="5040402" y="2915756"/>
            <a:ext cx="380822" cy="682349"/>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Összekötő: szögletes 60">
            <a:extLst>
              <a:ext uri="{FF2B5EF4-FFF2-40B4-BE49-F238E27FC236}">
                <a16:creationId xmlns:a16="http://schemas.microsoft.com/office/drawing/2014/main" id="{D3742330-BC95-409B-B3F5-E7840F9D2B87}"/>
              </a:ext>
            </a:extLst>
          </p:cNvPr>
          <p:cNvCxnSpPr>
            <a:cxnSpLocks/>
            <a:stCxn id="88" idx="0"/>
            <a:endCxn id="59" idx="3"/>
          </p:cNvCxnSpPr>
          <p:nvPr/>
        </p:nvCxnSpPr>
        <p:spPr>
          <a:xfrm rot="16200000" flipV="1">
            <a:off x="5761593" y="2876915"/>
            <a:ext cx="382159" cy="76136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églalap 62">
            <a:extLst>
              <a:ext uri="{FF2B5EF4-FFF2-40B4-BE49-F238E27FC236}">
                <a16:creationId xmlns:a16="http://schemas.microsoft.com/office/drawing/2014/main" id="{9BFC2A78-EDE5-4300-A43D-3B18B36C1FE4}"/>
              </a:ext>
            </a:extLst>
          </p:cNvPr>
          <p:cNvSpPr/>
          <p:nvPr/>
        </p:nvSpPr>
        <p:spPr>
          <a:xfrm>
            <a:off x="2739255" y="3182960"/>
            <a:ext cx="1396048" cy="1289493"/>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&lt;&lt;</a:t>
            </a:r>
            <a:r>
              <a:rPr lang="hu-HU" sz="1600" dirty="0" err="1">
                <a:solidFill>
                  <a:schemeClr val="tx1"/>
                </a:solidFill>
              </a:rPr>
              <a:t>singleton</a:t>
            </a:r>
            <a:r>
              <a:rPr lang="hu-HU" sz="1600" dirty="0">
                <a:solidFill>
                  <a:schemeClr val="tx1"/>
                </a:solidFill>
              </a:rPr>
              <a:t>&gt;&gt;</a:t>
            </a:r>
          </a:p>
          <a:p>
            <a:pPr algn="ctr"/>
            <a:r>
              <a:rPr lang="hu-HU" dirty="0">
                <a:solidFill>
                  <a:schemeClr val="tx1"/>
                </a:solidFill>
              </a:rPr>
              <a:t>S</a:t>
            </a:r>
            <a:endParaRPr lang="hu-HU" sz="1600" dirty="0">
              <a:solidFill>
                <a:schemeClr val="tx1"/>
              </a:solidFill>
            </a:endParaRPr>
          </a:p>
          <a:p>
            <a:endParaRPr lang="hu-HU" sz="1600" dirty="0">
              <a:solidFill>
                <a:schemeClr val="tx1"/>
              </a:solidFill>
            </a:endParaRPr>
          </a:p>
          <a:p>
            <a:r>
              <a:rPr lang="hu-HU" sz="1600" dirty="0">
                <a:solidFill>
                  <a:schemeClr val="tx1"/>
                </a:solidFill>
              </a:rPr>
              <a:t>+ Szorzó() : int</a:t>
            </a:r>
          </a:p>
          <a:p>
            <a:r>
              <a:rPr lang="hu-HU" sz="1600" dirty="0">
                <a:solidFill>
                  <a:schemeClr val="tx1"/>
                </a:solidFill>
              </a:rPr>
              <a:t> { </a:t>
            </a:r>
            <a:r>
              <a:rPr lang="hu-HU" sz="1600" dirty="0" err="1">
                <a:solidFill>
                  <a:schemeClr val="tx1"/>
                </a:solidFill>
              </a:rPr>
              <a:t>override</a:t>
            </a:r>
            <a:r>
              <a:rPr lang="hu-HU" sz="1600" dirty="0">
                <a:solidFill>
                  <a:schemeClr val="tx1"/>
                </a:solidFill>
              </a:rPr>
              <a:t> }</a:t>
            </a:r>
          </a:p>
          <a:p>
            <a:endParaRPr lang="hu-HU" sz="1200" dirty="0">
              <a:solidFill>
                <a:schemeClr val="tx1"/>
              </a:solidFill>
            </a:endParaRPr>
          </a:p>
        </p:txBody>
      </p:sp>
      <p:sp>
        <p:nvSpPr>
          <p:cNvPr id="64" name="Téglalap 63">
            <a:extLst>
              <a:ext uri="{FF2B5EF4-FFF2-40B4-BE49-F238E27FC236}">
                <a16:creationId xmlns:a16="http://schemas.microsoft.com/office/drawing/2014/main" id="{6DC71338-471E-4B28-8AAA-AD080CE41448}"/>
              </a:ext>
            </a:extLst>
          </p:cNvPr>
          <p:cNvSpPr/>
          <p:nvPr/>
        </p:nvSpPr>
        <p:spPr>
          <a:xfrm>
            <a:off x="2739254" y="3723393"/>
            <a:ext cx="1396048" cy="251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65" name="Összekötő: szögletes 64">
            <a:extLst>
              <a:ext uri="{FF2B5EF4-FFF2-40B4-BE49-F238E27FC236}">
                <a16:creationId xmlns:a16="http://schemas.microsoft.com/office/drawing/2014/main" id="{2289B165-5338-4DAB-83FE-BFCFA79C8DA2}"/>
              </a:ext>
            </a:extLst>
          </p:cNvPr>
          <p:cNvCxnSpPr>
            <a:cxnSpLocks/>
            <a:stCxn id="63" idx="0"/>
            <a:endCxn id="59" idx="3"/>
          </p:cNvCxnSpPr>
          <p:nvPr/>
        </p:nvCxnSpPr>
        <p:spPr>
          <a:xfrm rot="5400000" flipH="1" flipV="1">
            <a:off x="4446413" y="2057386"/>
            <a:ext cx="116441" cy="213470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Ellipszis 65">
            <a:extLst>
              <a:ext uri="{FF2B5EF4-FFF2-40B4-BE49-F238E27FC236}">
                <a16:creationId xmlns:a16="http://schemas.microsoft.com/office/drawing/2014/main" id="{BAD05CC2-C22E-4D90-927F-82C70BC63C49}"/>
              </a:ext>
            </a:extLst>
          </p:cNvPr>
          <p:cNvSpPr/>
          <p:nvPr/>
        </p:nvSpPr>
        <p:spPr>
          <a:xfrm>
            <a:off x="4029671" y="4295527"/>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67" name="Egyenes összekötő 66">
            <a:extLst>
              <a:ext uri="{FF2B5EF4-FFF2-40B4-BE49-F238E27FC236}">
                <a16:creationId xmlns:a16="http://schemas.microsoft.com/office/drawing/2014/main" id="{C481E9D7-F582-4B22-9950-32AFBDBDDD11}"/>
              </a:ext>
            </a:extLst>
          </p:cNvPr>
          <p:cNvCxnSpPr>
            <a:cxnSpLocks/>
            <a:stCxn id="66" idx="4"/>
          </p:cNvCxnSpPr>
          <p:nvPr/>
        </p:nvCxnSpPr>
        <p:spPr>
          <a:xfrm>
            <a:off x="4062305" y="4357774"/>
            <a:ext cx="0" cy="2402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4" name="Téglalap 73">
            <a:extLst>
              <a:ext uri="{FF2B5EF4-FFF2-40B4-BE49-F238E27FC236}">
                <a16:creationId xmlns:a16="http://schemas.microsoft.com/office/drawing/2014/main" id="{C8532225-86C7-496F-8544-760A2865F53E}"/>
              </a:ext>
            </a:extLst>
          </p:cNvPr>
          <p:cNvSpPr/>
          <p:nvPr/>
        </p:nvSpPr>
        <p:spPr>
          <a:xfrm>
            <a:off x="4188297" y="3447341"/>
            <a:ext cx="1402683" cy="1282999"/>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&lt;&lt;</a:t>
            </a:r>
            <a:r>
              <a:rPr lang="hu-HU" sz="1600" dirty="0" err="1">
                <a:solidFill>
                  <a:schemeClr val="tx1"/>
                </a:solidFill>
              </a:rPr>
              <a:t>singleton</a:t>
            </a:r>
            <a:r>
              <a:rPr lang="hu-HU" sz="1600" dirty="0">
                <a:solidFill>
                  <a:schemeClr val="tx1"/>
                </a:solidFill>
              </a:rPr>
              <a:t>&gt;&gt;</a:t>
            </a:r>
          </a:p>
          <a:p>
            <a:pPr algn="ctr"/>
            <a:r>
              <a:rPr lang="hu-HU" dirty="0">
                <a:solidFill>
                  <a:schemeClr val="tx1"/>
                </a:solidFill>
              </a:rPr>
              <a:t>M</a:t>
            </a:r>
          </a:p>
          <a:p>
            <a:pPr algn="ctr"/>
            <a:endParaRPr lang="hu-HU" sz="1600" dirty="0">
              <a:solidFill>
                <a:schemeClr val="tx1"/>
              </a:solidFill>
            </a:endParaRPr>
          </a:p>
          <a:p>
            <a:r>
              <a:rPr lang="hu-HU" sz="1600" dirty="0">
                <a:solidFill>
                  <a:schemeClr val="tx1"/>
                </a:solidFill>
              </a:rPr>
              <a:t>+ Szorzó() : int</a:t>
            </a:r>
          </a:p>
          <a:p>
            <a:r>
              <a:rPr lang="hu-HU" sz="1600" dirty="0">
                <a:solidFill>
                  <a:schemeClr val="tx1"/>
                </a:solidFill>
              </a:rPr>
              <a:t> { </a:t>
            </a:r>
            <a:r>
              <a:rPr lang="hu-HU" sz="1600" dirty="0" err="1">
                <a:solidFill>
                  <a:schemeClr val="tx1"/>
                </a:solidFill>
              </a:rPr>
              <a:t>override</a:t>
            </a:r>
            <a:r>
              <a:rPr lang="hu-HU" sz="1600" dirty="0">
                <a:solidFill>
                  <a:schemeClr val="tx1"/>
                </a:solidFill>
              </a:rPr>
              <a:t> }</a:t>
            </a:r>
          </a:p>
          <a:p>
            <a:endParaRPr lang="hu-HU" sz="1200" dirty="0">
              <a:solidFill>
                <a:schemeClr val="tx1"/>
              </a:solidFill>
            </a:endParaRPr>
          </a:p>
        </p:txBody>
      </p:sp>
      <p:sp>
        <p:nvSpPr>
          <p:cNvPr id="75" name="Téglalap 74">
            <a:extLst>
              <a:ext uri="{FF2B5EF4-FFF2-40B4-BE49-F238E27FC236}">
                <a16:creationId xmlns:a16="http://schemas.microsoft.com/office/drawing/2014/main" id="{7309D2AF-502C-48D2-A630-BAF40F8E949A}"/>
              </a:ext>
            </a:extLst>
          </p:cNvPr>
          <p:cNvSpPr/>
          <p:nvPr/>
        </p:nvSpPr>
        <p:spPr>
          <a:xfrm>
            <a:off x="4188296" y="3995423"/>
            <a:ext cx="1402683" cy="2345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77" name="Ellipszis 76">
            <a:extLst>
              <a:ext uri="{FF2B5EF4-FFF2-40B4-BE49-F238E27FC236}">
                <a16:creationId xmlns:a16="http://schemas.microsoft.com/office/drawing/2014/main" id="{EC9C40A6-E60A-4554-832A-685F5A8103FD}"/>
              </a:ext>
            </a:extLst>
          </p:cNvPr>
          <p:cNvSpPr/>
          <p:nvPr/>
        </p:nvSpPr>
        <p:spPr>
          <a:xfrm>
            <a:off x="5479766" y="4584239"/>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78" name="Egyenes összekötő 77">
            <a:extLst>
              <a:ext uri="{FF2B5EF4-FFF2-40B4-BE49-F238E27FC236}">
                <a16:creationId xmlns:a16="http://schemas.microsoft.com/office/drawing/2014/main" id="{053D5798-9A7C-4126-A6A8-FE9A5E2DBA13}"/>
              </a:ext>
            </a:extLst>
          </p:cNvPr>
          <p:cNvCxnSpPr>
            <a:cxnSpLocks/>
            <a:stCxn id="77" idx="4"/>
          </p:cNvCxnSpPr>
          <p:nvPr/>
        </p:nvCxnSpPr>
        <p:spPr>
          <a:xfrm>
            <a:off x="5512400" y="4646486"/>
            <a:ext cx="2747" cy="3543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8" name="Téglalap 87">
            <a:extLst>
              <a:ext uri="{FF2B5EF4-FFF2-40B4-BE49-F238E27FC236}">
                <a16:creationId xmlns:a16="http://schemas.microsoft.com/office/drawing/2014/main" id="{ED5BAABE-4351-4BE3-BF73-3F183559EA2F}"/>
              </a:ext>
            </a:extLst>
          </p:cNvPr>
          <p:cNvSpPr/>
          <p:nvPr/>
        </p:nvSpPr>
        <p:spPr>
          <a:xfrm>
            <a:off x="5642362" y="3448678"/>
            <a:ext cx="1381986" cy="1273616"/>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&lt;&lt;</a:t>
            </a:r>
            <a:r>
              <a:rPr lang="hu-HU" sz="1600" dirty="0" err="1">
                <a:solidFill>
                  <a:schemeClr val="tx1"/>
                </a:solidFill>
              </a:rPr>
              <a:t>singleton</a:t>
            </a:r>
            <a:r>
              <a:rPr lang="hu-HU" sz="1600" dirty="0">
                <a:solidFill>
                  <a:schemeClr val="tx1"/>
                </a:solidFill>
              </a:rPr>
              <a:t>&gt;&gt;</a:t>
            </a:r>
          </a:p>
          <a:p>
            <a:pPr algn="ctr"/>
            <a:r>
              <a:rPr lang="hu-HU" dirty="0">
                <a:solidFill>
                  <a:schemeClr val="tx1"/>
                </a:solidFill>
              </a:rPr>
              <a:t>L</a:t>
            </a:r>
          </a:p>
          <a:p>
            <a:pPr algn="ctr"/>
            <a:endParaRPr lang="hu-HU" sz="1600" dirty="0">
              <a:solidFill>
                <a:schemeClr val="tx1"/>
              </a:solidFill>
            </a:endParaRPr>
          </a:p>
          <a:p>
            <a:r>
              <a:rPr lang="hu-HU" sz="1600" dirty="0">
                <a:solidFill>
                  <a:schemeClr val="tx1"/>
                </a:solidFill>
              </a:rPr>
              <a:t>+ Szorzó() : int</a:t>
            </a:r>
          </a:p>
          <a:p>
            <a:r>
              <a:rPr lang="hu-HU" sz="1600" dirty="0">
                <a:solidFill>
                  <a:schemeClr val="tx1"/>
                </a:solidFill>
              </a:rPr>
              <a:t> { </a:t>
            </a:r>
            <a:r>
              <a:rPr lang="hu-HU" sz="1600" dirty="0" err="1">
                <a:solidFill>
                  <a:schemeClr val="tx1"/>
                </a:solidFill>
              </a:rPr>
              <a:t>override</a:t>
            </a:r>
            <a:r>
              <a:rPr lang="hu-HU" sz="1600" dirty="0">
                <a:solidFill>
                  <a:schemeClr val="tx1"/>
                </a:solidFill>
              </a:rPr>
              <a:t> }</a:t>
            </a:r>
          </a:p>
          <a:p>
            <a:endParaRPr lang="hu-HU" sz="1200" dirty="0">
              <a:solidFill>
                <a:schemeClr val="tx1"/>
              </a:solidFill>
            </a:endParaRPr>
          </a:p>
        </p:txBody>
      </p:sp>
      <p:sp>
        <p:nvSpPr>
          <p:cNvPr id="92" name="Téglalap 91">
            <a:extLst>
              <a:ext uri="{FF2B5EF4-FFF2-40B4-BE49-F238E27FC236}">
                <a16:creationId xmlns:a16="http://schemas.microsoft.com/office/drawing/2014/main" id="{315F125D-EDE2-4EB3-BB00-3D6462990D9D}"/>
              </a:ext>
            </a:extLst>
          </p:cNvPr>
          <p:cNvSpPr/>
          <p:nvPr/>
        </p:nvSpPr>
        <p:spPr>
          <a:xfrm>
            <a:off x="5642361" y="3995424"/>
            <a:ext cx="1381986" cy="2403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93" name="Ellipszis 92">
            <a:extLst>
              <a:ext uri="{FF2B5EF4-FFF2-40B4-BE49-F238E27FC236}">
                <a16:creationId xmlns:a16="http://schemas.microsoft.com/office/drawing/2014/main" id="{550F6E5D-FC75-43FB-8D4B-E730CC834F22}"/>
              </a:ext>
            </a:extLst>
          </p:cNvPr>
          <p:cNvSpPr/>
          <p:nvPr/>
        </p:nvSpPr>
        <p:spPr>
          <a:xfrm>
            <a:off x="6933564" y="4590556"/>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94" name="Egyenes összekötő 93">
            <a:extLst>
              <a:ext uri="{FF2B5EF4-FFF2-40B4-BE49-F238E27FC236}">
                <a16:creationId xmlns:a16="http://schemas.microsoft.com/office/drawing/2014/main" id="{392A6015-9C2A-4A3D-8271-D8D5AFCEC0D1}"/>
              </a:ext>
            </a:extLst>
          </p:cNvPr>
          <p:cNvCxnSpPr>
            <a:cxnSpLocks/>
            <a:stCxn id="93" idx="4"/>
          </p:cNvCxnSpPr>
          <p:nvPr/>
        </p:nvCxnSpPr>
        <p:spPr>
          <a:xfrm>
            <a:off x="6966197" y="4652803"/>
            <a:ext cx="2747" cy="3543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7" name="Szövegdoboz 96">
            <a:extLst>
              <a:ext uri="{FF2B5EF4-FFF2-40B4-BE49-F238E27FC236}">
                <a16:creationId xmlns:a16="http://schemas.microsoft.com/office/drawing/2014/main" id="{45341215-3F19-4FF4-9BE1-87CE6EEC495B}"/>
              </a:ext>
            </a:extLst>
          </p:cNvPr>
          <p:cNvSpPr txBox="1"/>
          <p:nvPr/>
        </p:nvSpPr>
        <p:spPr>
          <a:xfrm>
            <a:off x="3735839" y="2399469"/>
            <a:ext cx="839718" cy="338554"/>
          </a:xfrm>
          <a:prstGeom prst="rect">
            <a:avLst/>
          </a:prstGeom>
          <a:noFill/>
        </p:spPr>
        <p:txBody>
          <a:bodyPr wrap="none" rtlCol="0">
            <a:spAutoFit/>
          </a:bodyPr>
          <a:lstStyle/>
          <a:p>
            <a:pPr algn="ctr"/>
            <a:r>
              <a:rPr lang="hu-HU" sz="1600" dirty="0"/>
              <a:t>+ méret</a:t>
            </a:r>
          </a:p>
        </p:txBody>
      </p:sp>
      <p:sp>
        <p:nvSpPr>
          <p:cNvPr id="118" name="Téglalap 117">
            <a:extLst>
              <a:ext uri="{FF2B5EF4-FFF2-40B4-BE49-F238E27FC236}">
                <a16:creationId xmlns:a16="http://schemas.microsoft.com/office/drawing/2014/main" id="{22475E44-5403-44CE-816E-D569206F071E}"/>
              </a:ext>
            </a:extLst>
          </p:cNvPr>
          <p:cNvSpPr/>
          <p:nvPr/>
        </p:nvSpPr>
        <p:spPr>
          <a:xfrm>
            <a:off x="7091403" y="3179705"/>
            <a:ext cx="1381985" cy="1296493"/>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&lt;&lt;</a:t>
            </a:r>
            <a:r>
              <a:rPr lang="hu-HU" sz="1600" dirty="0" err="1">
                <a:solidFill>
                  <a:schemeClr val="tx1"/>
                </a:solidFill>
              </a:rPr>
              <a:t>singleton</a:t>
            </a:r>
            <a:r>
              <a:rPr lang="hu-HU" sz="1600" dirty="0">
                <a:solidFill>
                  <a:schemeClr val="tx1"/>
                </a:solidFill>
              </a:rPr>
              <a:t>&gt;&gt;</a:t>
            </a:r>
          </a:p>
          <a:p>
            <a:pPr algn="ctr"/>
            <a:r>
              <a:rPr lang="hu-HU" dirty="0">
                <a:solidFill>
                  <a:schemeClr val="tx1"/>
                </a:solidFill>
              </a:rPr>
              <a:t>XL</a:t>
            </a:r>
          </a:p>
          <a:p>
            <a:pPr algn="ctr"/>
            <a:endParaRPr lang="hu-HU" sz="1600" dirty="0">
              <a:solidFill>
                <a:schemeClr val="tx1"/>
              </a:solidFill>
            </a:endParaRPr>
          </a:p>
          <a:p>
            <a:r>
              <a:rPr lang="hu-HU" sz="1600" dirty="0">
                <a:solidFill>
                  <a:schemeClr val="tx1"/>
                </a:solidFill>
              </a:rPr>
              <a:t>+ Szorzó() : int</a:t>
            </a:r>
          </a:p>
          <a:p>
            <a:r>
              <a:rPr lang="hu-HU" sz="1600" dirty="0">
                <a:solidFill>
                  <a:schemeClr val="tx1"/>
                </a:solidFill>
              </a:rPr>
              <a:t> { </a:t>
            </a:r>
            <a:r>
              <a:rPr lang="hu-HU" sz="1600" dirty="0" err="1">
                <a:solidFill>
                  <a:schemeClr val="tx1"/>
                </a:solidFill>
              </a:rPr>
              <a:t>override</a:t>
            </a:r>
            <a:r>
              <a:rPr lang="hu-HU" sz="1600" dirty="0">
                <a:solidFill>
                  <a:schemeClr val="tx1"/>
                </a:solidFill>
              </a:rPr>
              <a:t> }</a:t>
            </a:r>
          </a:p>
          <a:p>
            <a:endParaRPr lang="hu-HU" sz="1200" dirty="0">
              <a:solidFill>
                <a:schemeClr val="tx1"/>
              </a:solidFill>
            </a:endParaRPr>
          </a:p>
        </p:txBody>
      </p:sp>
      <p:sp>
        <p:nvSpPr>
          <p:cNvPr id="119" name="Téglalap 118">
            <a:extLst>
              <a:ext uri="{FF2B5EF4-FFF2-40B4-BE49-F238E27FC236}">
                <a16:creationId xmlns:a16="http://schemas.microsoft.com/office/drawing/2014/main" id="{32A1C82D-A3EB-46A9-AB13-D48A1840FB9D}"/>
              </a:ext>
            </a:extLst>
          </p:cNvPr>
          <p:cNvSpPr/>
          <p:nvPr/>
        </p:nvSpPr>
        <p:spPr>
          <a:xfrm>
            <a:off x="7091402" y="3729709"/>
            <a:ext cx="1381985" cy="22992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120" name="Ellipszis 119">
            <a:extLst>
              <a:ext uri="{FF2B5EF4-FFF2-40B4-BE49-F238E27FC236}">
                <a16:creationId xmlns:a16="http://schemas.microsoft.com/office/drawing/2014/main" id="{30F26768-505E-4D97-8112-FF92F9A95E32}"/>
              </a:ext>
            </a:extLst>
          </p:cNvPr>
          <p:cNvSpPr/>
          <p:nvPr/>
        </p:nvSpPr>
        <p:spPr>
          <a:xfrm>
            <a:off x="8360564" y="4339392"/>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21" name="Egyenes összekötő 120">
            <a:extLst>
              <a:ext uri="{FF2B5EF4-FFF2-40B4-BE49-F238E27FC236}">
                <a16:creationId xmlns:a16="http://schemas.microsoft.com/office/drawing/2014/main" id="{82A8AD53-18BE-476F-8A68-CCE665E4D669}"/>
              </a:ext>
            </a:extLst>
          </p:cNvPr>
          <p:cNvCxnSpPr>
            <a:cxnSpLocks/>
            <a:stCxn id="120" idx="4"/>
          </p:cNvCxnSpPr>
          <p:nvPr/>
        </p:nvCxnSpPr>
        <p:spPr>
          <a:xfrm>
            <a:off x="8393197" y="4401639"/>
            <a:ext cx="2747" cy="3543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Összekötő: szögletes 127">
            <a:extLst>
              <a:ext uri="{FF2B5EF4-FFF2-40B4-BE49-F238E27FC236}">
                <a16:creationId xmlns:a16="http://schemas.microsoft.com/office/drawing/2014/main" id="{8572C388-927A-48EE-A3D3-30A33009E8B5}"/>
              </a:ext>
            </a:extLst>
          </p:cNvPr>
          <p:cNvCxnSpPr>
            <a:cxnSpLocks/>
            <a:stCxn id="118" idx="0"/>
            <a:endCxn id="59" idx="3"/>
          </p:cNvCxnSpPr>
          <p:nvPr/>
        </p:nvCxnSpPr>
        <p:spPr>
          <a:xfrm rot="16200000" flipV="1">
            <a:off x="6620599" y="2017908"/>
            <a:ext cx="113186" cy="221040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Téglalap: szamárfül 181">
            <a:extLst>
              <a:ext uri="{FF2B5EF4-FFF2-40B4-BE49-F238E27FC236}">
                <a16:creationId xmlns:a16="http://schemas.microsoft.com/office/drawing/2014/main" id="{F27EB314-8173-4505-BF56-05B168DD4CF2}"/>
              </a:ext>
            </a:extLst>
          </p:cNvPr>
          <p:cNvSpPr/>
          <p:nvPr/>
        </p:nvSpPr>
        <p:spPr>
          <a:xfrm rot="16200000">
            <a:off x="7997683" y="4297952"/>
            <a:ext cx="248828" cy="876658"/>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a:solidFill>
                  <a:schemeClr val="tx1"/>
                </a:solidFill>
              </a:rPr>
              <a:t>return</a:t>
            </a:r>
            <a:r>
              <a:rPr lang="hu-HU" sz="1600">
                <a:solidFill>
                  <a:schemeClr val="tx1"/>
                </a:solidFill>
              </a:rPr>
              <a:t> 4</a:t>
            </a:r>
            <a:endParaRPr lang="hu-HU" sz="1600" dirty="0">
              <a:solidFill>
                <a:schemeClr val="tx1"/>
              </a:solidFill>
            </a:endParaRPr>
          </a:p>
        </p:txBody>
      </p:sp>
      <p:sp>
        <p:nvSpPr>
          <p:cNvPr id="183" name="Téglalap: szamárfül 182">
            <a:extLst>
              <a:ext uri="{FF2B5EF4-FFF2-40B4-BE49-F238E27FC236}">
                <a16:creationId xmlns:a16="http://schemas.microsoft.com/office/drawing/2014/main" id="{7797605A-584E-4DF8-8D2D-7717DAF33CA5}"/>
              </a:ext>
            </a:extLst>
          </p:cNvPr>
          <p:cNvSpPr/>
          <p:nvPr/>
        </p:nvSpPr>
        <p:spPr>
          <a:xfrm rot="16200000">
            <a:off x="6917095" y="4571612"/>
            <a:ext cx="248828" cy="889616"/>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3</a:t>
            </a:r>
          </a:p>
        </p:txBody>
      </p:sp>
      <p:sp>
        <p:nvSpPr>
          <p:cNvPr id="184" name="Téglalap: szamárfül 183">
            <a:extLst>
              <a:ext uri="{FF2B5EF4-FFF2-40B4-BE49-F238E27FC236}">
                <a16:creationId xmlns:a16="http://schemas.microsoft.com/office/drawing/2014/main" id="{A75AED5E-998F-4314-BEDB-4CCC1B2132B9}"/>
              </a:ext>
            </a:extLst>
          </p:cNvPr>
          <p:cNvSpPr/>
          <p:nvPr/>
        </p:nvSpPr>
        <p:spPr>
          <a:xfrm rot="16200000">
            <a:off x="1759690" y="5832104"/>
            <a:ext cx="213097" cy="812515"/>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1</a:t>
            </a:r>
          </a:p>
        </p:txBody>
      </p:sp>
      <p:sp>
        <p:nvSpPr>
          <p:cNvPr id="185" name="Téglalap: szamárfül 184">
            <a:extLst>
              <a:ext uri="{FF2B5EF4-FFF2-40B4-BE49-F238E27FC236}">
                <a16:creationId xmlns:a16="http://schemas.microsoft.com/office/drawing/2014/main" id="{E0A6E3AD-F0FA-42F9-B6AF-DC45A5CD985B}"/>
              </a:ext>
            </a:extLst>
          </p:cNvPr>
          <p:cNvSpPr/>
          <p:nvPr/>
        </p:nvSpPr>
        <p:spPr>
          <a:xfrm rot="16200000">
            <a:off x="2998385" y="5832105"/>
            <a:ext cx="213099" cy="812515"/>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2</a:t>
            </a:r>
          </a:p>
        </p:txBody>
      </p:sp>
      <p:sp>
        <p:nvSpPr>
          <p:cNvPr id="186" name="Téglalap: szamárfül 185">
            <a:extLst>
              <a:ext uri="{FF2B5EF4-FFF2-40B4-BE49-F238E27FC236}">
                <a16:creationId xmlns:a16="http://schemas.microsoft.com/office/drawing/2014/main" id="{0A2DF806-7717-4DF6-8F20-F1098F8551FB}"/>
              </a:ext>
            </a:extLst>
          </p:cNvPr>
          <p:cNvSpPr/>
          <p:nvPr/>
        </p:nvSpPr>
        <p:spPr>
          <a:xfrm rot="16200000">
            <a:off x="4313963" y="5823960"/>
            <a:ext cx="213097" cy="812514"/>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3</a:t>
            </a:r>
          </a:p>
        </p:txBody>
      </p:sp>
      <p:sp>
        <p:nvSpPr>
          <p:cNvPr id="187" name="Téglalap: szamárfül 186">
            <a:extLst>
              <a:ext uri="{FF2B5EF4-FFF2-40B4-BE49-F238E27FC236}">
                <a16:creationId xmlns:a16="http://schemas.microsoft.com/office/drawing/2014/main" id="{28732B27-91E4-4522-8EE3-9478E4E91D3C}"/>
              </a:ext>
            </a:extLst>
          </p:cNvPr>
          <p:cNvSpPr/>
          <p:nvPr/>
        </p:nvSpPr>
        <p:spPr>
          <a:xfrm rot="16200000">
            <a:off x="5405692" y="4583047"/>
            <a:ext cx="248828" cy="854111"/>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2</a:t>
            </a:r>
          </a:p>
        </p:txBody>
      </p:sp>
      <p:sp>
        <p:nvSpPr>
          <p:cNvPr id="188" name="Téglalap: szamárfül 187">
            <a:extLst>
              <a:ext uri="{FF2B5EF4-FFF2-40B4-BE49-F238E27FC236}">
                <a16:creationId xmlns:a16="http://schemas.microsoft.com/office/drawing/2014/main" id="{6E3DDF3C-43E3-46B0-9F50-04F7E5C9C760}"/>
              </a:ext>
            </a:extLst>
          </p:cNvPr>
          <p:cNvSpPr/>
          <p:nvPr/>
        </p:nvSpPr>
        <p:spPr>
          <a:xfrm rot="16200000">
            <a:off x="3771371" y="4171843"/>
            <a:ext cx="232646" cy="868255"/>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hu-HU" sz="1600" b="1" dirty="0" err="1">
                <a:solidFill>
                  <a:schemeClr val="tx1"/>
                </a:solidFill>
              </a:rPr>
              <a:t>return</a:t>
            </a:r>
            <a:r>
              <a:rPr lang="hu-HU" sz="1600" dirty="0">
                <a:solidFill>
                  <a:schemeClr val="tx1"/>
                </a:solidFill>
              </a:rPr>
              <a:t> 1</a:t>
            </a:r>
          </a:p>
        </p:txBody>
      </p:sp>
      <p:sp>
        <p:nvSpPr>
          <p:cNvPr id="109" name="Felirat: íves vonal 108">
            <a:extLst>
              <a:ext uri="{FF2B5EF4-FFF2-40B4-BE49-F238E27FC236}">
                <a16:creationId xmlns:a16="http://schemas.microsoft.com/office/drawing/2014/main" id="{1D16D8D2-C2D0-43AC-8D6E-4E9C39DEEB91}"/>
              </a:ext>
            </a:extLst>
          </p:cNvPr>
          <p:cNvSpPr/>
          <p:nvPr/>
        </p:nvSpPr>
        <p:spPr>
          <a:xfrm>
            <a:off x="6291429" y="5465676"/>
            <a:ext cx="1599946" cy="319615"/>
          </a:xfrm>
          <a:prstGeom prst="borderCallout2">
            <a:avLst>
              <a:gd name="adj1" fmla="val 23628"/>
              <a:gd name="adj2" fmla="val 191"/>
              <a:gd name="adj3" fmla="val 23628"/>
              <a:gd name="adj4" fmla="val -15572"/>
              <a:gd name="adj5" fmla="val -84423"/>
              <a:gd name="adj6" fmla="val -23526"/>
            </a:avLst>
          </a:prstGeom>
          <a:solidFill>
            <a:schemeClr val="accent4">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hu-HU" sz="1350" dirty="0">
                <a:solidFill>
                  <a:srgbClr val="4472C4"/>
                </a:solidFill>
                <a:ea typeface="Calibri" panose="020F0502020204030204" pitchFamily="34" charset="0"/>
                <a:cs typeface="Times New Roman" panose="02020603050405020304" pitchFamily="18" charset="0"/>
              </a:rPr>
              <a:t>egyke tervminta</a:t>
            </a:r>
            <a:endParaRPr lang="hu-HU" sz="1350" dirty="0">
              <a:ea typeface="Calibri" panose="020F0502020204030204" pitchFamily="34" charset="0"/>
              <a:cs typeface="Times New Roman" panose="02020603050405020304" pitchFamily="18" charset="0"/>
            </a:endParaRPr>
          </a:p>
        </p:txBody>
      </p:sp>
      <p:sp>
        <p:nvSpPr>
          <p:cNvPr id="110" name="Szövegdoboz 109">
            <a:extLst>
              <a:ext uri="{FF2B5EF4-FFF2-40B4-BE49-F238E27FC236}">
                <a16:creationId xmlns:a16="http://schemas.microsoft.com/office/drawing/2014/main" id="{CD7BAF93-8070-4162-888C-930367C08D24}"/>
              </a:ext>
            </a:extLst>
          </p:cNvPr>
          <p:cNvSpPr txBox="1"/>
          <p:nvPr/>
        </p:nvSpPr>
        <p:spPr>
          <a:xfrm>
            <a:off x="3532683" y="2077207"/>
            <a:ext cx="274435" cy="307777"/>
          </a:xfrm>
          <a:prstGeom prst="rect">
            <a:avLst/>
          </a:prstGeom>
          <a:noFill/>
        </p:spPr>
        <p:txBody>
          <a:bodyPr wrap="none" rtlCol="0">
            <a:spAutoFit/>
          </a:bodyPr>
          <a:lstStyle/>
          <a:p>
            <a:pPr algn="ctr"/>
            <a:r>
              <a:rPr lang="hu-HU" sz="2100" baseline="-10000" dirty="0"/>
              <a:t>*</a:t>
            </a:r>
          </a:p>
        </p:txBody>
      </p:sp>
      <p:sp>
        <p:nvSpPr>
          <p:cNvPr id="2" name="Élőláb helye 1">
            <a:extLst>
              <a:ext uri="{FF2B5EF4-FFF2-40B4-BE49-F238E27FC236}">
                <a16:creationId xmlns:a16="http://schemas.microsoft.com/office/drawing/2014/main" id="{FA6EF8AB-345A-4618-848F-6F2FAE714043}"/>
              </a:ext>
            </a:extLst>
          </p:cNvPr>
          <p:cNvSpPr>
            <a:spLocks noGrp="1"/>
          </p:cNvSpPr>
          <p:nvPr>
            <p:ph type="ftr" sz="quarter" idx="11"/>
          </p:nvPr>
        </p:nvSpPr>
        <p:spPr/>
        <p:txBody>
          <a:bodyPr/>
          <a:lstStyle/>
          <a:p>
            <a:r>
              <a:rPr lang="hu-HU"/>
              <a:t>Gregorics Tibor: Objektumelvű programozás</a:t>
            </a:r>
            <a:endParaRPr lang="en-US"/>
          </a:p>
        </p:txBody>
      </p:sp>
      <p:sp>
        <p:nvSpPr>
          <p:cNvPr id="5" name="Dia számának helye 4">
            <a:extLst>
              <a:ext uri="{FF2B5EF4-FFF2-40B4-BE49-F238E27FC236}">
                <a16:creationId xmlns:a16="http://schemas.microsoft.com/office/drawing/2014/main" id="{4A8708B4-9396-4276-BA50-E4FD840FF220}"/>
              </a:ext>
            </a:extLst>
          </p:cNvPr>
          <p:cNvSpPr>
            <a:spLocks noGrp="1"/>
          </p:cNvSpPr>
          <p:nvPr>
            <p:ph type="sldNum" sz="quarter" idx="12"/>
          </p:nvPr>
        </p:nvSpPr>
        <p:spPr/>
        <p:txBody>
          <a:bodyPr/>
          <a:lstStyle/>
          <a:p>
            <a:fld id="{34CCF796-8293-4D3B-ADCC-894381A97A1C}" type="slidenum">
              <a:rPr lang="en-US" smtClean="0"/>
              <a:t>9</a:t>
            </a:fld>
            <a:endParaRPr lang="en-US"/>
          </a:p>
        </p:txBody>
      </p:sp>
      <p:cxnSp>
        <p:nvCxnSpPr>
          <p:cNvPr id="145" name="Egyenes összekötő 144">
            <a:extLst>
              <a:ext uri="{FF2B5EF4-FFF2-40B4-BE49-F238E27FC236}">
                <a16:creationId xmlns:a16="http://schemas.microsoft.com/office/drawing/2014/main" id="{746CB106-FD54-40AD-9D27-E71A48C5925C}"/>
              </a:ext>
            </a:extLst>
          </p:cNvPr>
          <p:cNvCxnSpPr>
            <a:cxnSpLocks/>
            <a:stCxn id="148" idx="1"/>
            <a:endCxn id="146" idx="0"/>
          </p:cNvCxnSpPr>
          <p:nvPr/>
        </p:nvCxnSpPr>
        <p:spPr>
          <a:xfrm>
            <a:off x="1566000" y="1778518"/>
            <a:ext cx="1" cy="8149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6" name="Ellipszis 145">
            <a:extLst>
              <a:ext uri="{FF2B5EF4-FFF2-40B4-BE49-F238E27FC236}">
                <a16:creationId xmlns:a16="http://schemas.microsoft.com/office/drawing/2014/main" id="{126D3FCE-F843-4D95-B702-DCAFC2D353B5}"/>
              </a:ext>
            </a:extLst>
          </p:cNvPr>
          <p:cNvSpPr/>
          <p:nvPr/>
        </p:nvSpPr>
        <p:spPr>
          <a:xfrm>
            <a:off x="1533367" y="2593461"/>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48" name="Téglalap: szamárfül 147">
            <a:extLst>
              <a:ext uri="{FF2B5EF4-FFF2-40B4-BE49-F238E27FC236}">
                <a16:creationId xmlns:a16="http://schemas.microsoft.com/office/drawing/2014/main" id="{F1962C74-8440-4F39-828E-8CC60D41862B}"/>
              </a:ext>
            </a:extLst>
          </p:cNvPr>
          <p:cNvSpPr/>
          <p:nvPr/>
        </p:nvSpPr>
        <p:spPr>
          <a:xfrm rot="16200000">
            <a:off x="1397441" y="284304"/>
            <a:ext cx="337117" cy="2651311"/>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defTabSz="914414"/>
            <a:r>
              <a:rPr lang="hu-HU" sz="1600" b="1" dirty="0" err="1">
                <a:solidFill>
                  <a:schemeClr val="tx1"/>
                </a:solidFill>
                <a:latin typeface="Calibri" panose="020F0502020204030204" pitchFamily="34" charset="0"/>
                <a:ea typeface="Cambria Math" panose="02040503050406030204" pitchFamily="18" charset="0"/>
                <a:cs typeface="Calibri" panose="020F0502020204030204" pitchFamily="34" charset="0"/>
              </a:rPr>
              <a:t>return</a:t>
            </a:r>
            <a:r>
              <a:rPr lang="hu-HU" sz="1600" dirty="0">
                <a:solidFill>
                  <a:schemeClr val="tx1"/>
                </a:solidFill>
                <a:ea typeface="Arial Unicode MS" pitchFamily="34" charset="-128"/>
                <a:cs typeface="Arial Unicode MS" pitchFamily="34" charset="-128"/>
              </a:rPr>
              <a:t> Pont() </a:t>
            </a:r>
            <a:r>
              <a:rPr lang="hu-HU" sz="1600" dirty="0">
                <a:solidFill>
                  <a:schemeClr val="tx1"/>
                </a:solidFill>
                <a:latin typeface="Cambria Math" panose="02040503050406030204" pitchFamily="18" charset="0"/>
                <a:ea typeface="Cambria Math" panose="02040503050406030204" pitchFamily="18" charset="0"/>
                <a:cs typeface="Arial Unicode MS" pitchFamily="34" charset="-128"/>
              </a:rPr>
              <a:t>∙</a:t>
            </a:r>
            <a:r>
              <a:rPr lang="hu-HU" sz="1600" dirty="0">
                <a:solidFill>
                  <a:schemeClr val="tx1"/>
                </a:solidFill>
                <a:ea typeface="Arial Unicode MS" pitchFamily="34" charset="-128"/>
                <a:cs typeface="Arial Unicode MS" pitchFamily="34" charset="-128"/>
              </a:rPr>
              <a:t> </a:t>
            </a:r>
            <a:r>
              <a:rPr lang="hu-HU" sz="1600" dirty="0" err="1">
                <a:solidFill>
                  <a:schemeClr val="tx1"/>
                </a:solidFill>
                <a:ea typeface="Arial Unicode MS" pitchFamily="34" charset="-128"/>
                <a:cs typeface="Arial Unicode MS" pitchFamily="34" charset="-128"/>
              </a:rPr>
              <a:t>méret.Szorzó</a:t>
            </a:r>
            <a:r>
              <a:rPr lang="hu-HU" sz="1600" dirty="0">
                <a:solidFill>
                  <a:schemeClr val="tx1"/>
                </a:solidFill>
                <a:ea typeface="Arial Unicode MS" pitchFamily="34" charset="-128"/>
                <a:cs typeface="Arial Unicode MS" pitchFamily="34" charset="-128"/>
              </a:rPr>
              <a:t>()</a:t>
            </a:r>
            <a:endPar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endParaRPr>
          </a:p>
        </p:txBody>
      </p:sp>
      <p:sp>
        <p:nvSpPr>
          <p:cNvPr id="199" name="Felirat: íves vonal 198">
            <a:extLst>
              <a:ext uri="{FF2B5EF4-FFF2-40B4-BE49-F238E27FC236}">
                <a16:creationId xmlns:a16="http://schemas.microsoft.com/office/drawing/2014/main" id="{A975809C-269A-4A99-B226-573010F06C59}"/>
              </a:ext>
            </a:extLst>
          </p:cNvPr>
          <p:cNvSpPr/>
          <p:nvPr/>
        </p:nvSpPr>
        <p:spPr>
          <a:xfrm>
            <a:off x="1882007" y="1051536"/>
            <a:ext cx="2136256" cy="337118"/>
          </a:xfrm>
          <a:prstGeom prst="borderCallout2">
            <a:avLst>
              <a:gd name="adj1" fmla="val 23628"/>
              <a:gd name="adj2" fmla="val 191"/>
              <a:gd name="adj3" fmla="val 23628"/>
              <a:gd name="adj4" fmla="val -12750"/>
              <a:gd name="adj5" fmla="val 119707"/>
              <a:gd name="adj6" fmla="val -23553"/>
            </a:avLst>
          </a:prstGeom>
          <a:solidFill>
            <a:schemeClr val="accent4">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hu-HU" sz="1350" dirty="0">
                <a:solidFill>
                  <a:srgbClr val="4472C4"/>
                </a:solidFill>
                <a:ea typeface="Calibri" panose="020F0502020204030204" pitchFamily="34" charset="0"/>
                <a:cs typeface="Times New Roman" panose="02020603050405020304" pitchFamily="18" charset="0"/>
              </a:rPr>
              <a:t>sablonfüggvény tervminta</a:t>
            </a:r>
            <a:endParaRPr lang="hu-HU" sz="1350" dirty="0">
              <a:ea typeface="Calibri" panose="020F0502020204030204" pitchFamily="34" charset="0"/>
              <a:cs typeface="Times New Roman" panose="02020603050405020304" pitchFamily="18" charset="0"/>
            </a:endParaRPr>
          </a:p>
        </p:txBody>
      </p:sp>
      <p:sp>
        <p:nvSpPr>
          <p:cNvPr id="198" name="Felirat: íves vonal 197">
            <a:extLst>
              <a:ext uri="{FF2B5EF4-FFF2-40B4-BE49-F238E27FC236}">
                <a16:creationId xmlns:a16="http://schemas.microsoft.com/office/drawing/2014/main" id="{794CE79F-56EB-4AD4-81C0-87FDE469E18E}"/>
              </a:ext>
            </a:extLst>
          </p:cNvPr>
          <p:cNvSpPr/>
          <p:nvPr/>
        </p:nvSpPr>
        <p:spPr>
          <a:xfrm>
            <a:off x="4480666" y="1360805"/>
            <a:ext cx="1599946" cy="344830"/>
          </a:xfrm>
          <a:prstGeom prst="borderCallout2">
            <a:avLst>
              <a:gd name="adj1" fmla="val 23628"/>
              <a:gd name="adj2" fmla="val 191"/>
              <a:gd name="adj3" fmla="val 23628"/>
              <a:gd name="adj4" fmla="val -15572"/>
              <a:gd name="adj5" fmla="val 249313"/>
              <a:gd name="adj6" fmla="val -37701"/>
            </a:avLst>
          </a:prstGeom>
          <a:solidFill>
            <a:schemeClr val="accent4">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hu-HU" sz="1350" dirty="0">
                <a:solidFill>
                  <a:srgbClr val="4472C4"/>
                </a:solidFill>
                <a:ea typeface="Calibri" panose="020F0502020204030204" pitchFamily="34" charset="0"/>
                <a:cs typeface="Times New Roman" panose="02020603050405020304" pitchFamily="18" charset="0"/>
              </a:rPr>
              <a:t>stratégia tervminta</a:t>
            </a:r>
            <a:endParaRPr lang="hu-HU" sz="1350" dirty="0">
              <a:ea typeface="Calibri" panose="020F0502020204030204" pitchFamily="34" charset="0"/>
              <a:cs typeface="Times New Roman" panose="02020603050405020304" pitchFamily="18" charset="0"/>
            </a:endParaRPr>
          </a:p>
        </p:txBody>
      </p:sp>
      <p:sp>
        <p:nvSpPr>
          <p:cNvPr id="69" name="Felirat: íves vonal 68">
            <a:extLst>
              <a:ext uri="{FF2B5EF4-FFF2-40B4-BE49-F238E27FC236}">
                <a16:creationId xmlns:a16="http://schemas.microsoft.com/office/drawing/2014/main" id="{049806F5-E156-408A-A141-604C8C7CA714}"/>
              </a:ext>
            </a:extLst>
          </p:cNvPr>
          <p:cNvSpPr/>
          <p:nvPr/>
        </p:nvSpPr>
        <p:spPr>
          <a:xfrm>
            <a:off x="7270812" y="1092363"/>
            <a:ext cx="1623542" cy="523709"/>
          </a:xfrm>
          <a:prstGeom prst="borderCallout2">
            <a:avLst>
              <a:gd name="adj1" fmla="val 64312"/>
              <a:gd name="adj2" fmla="val -897"/>
              <a:gd name="adj3" fmla="val 64312"/>
              <a:gd name="adj4" fmla="val -12853"/>
              <a:gd name="adj5" fmla="val 112003"/>
              <a:gd name="adj6" fmla="val -22840"/>
            </a:avLst>
          </a:prstGeom>
          <a:solidFill>
            <a:schemeClr val="accent2">
              <a:lumMod val="20000"/>
              <a:lumOff val="80000"/>
            </a:schemeClr>
          </a:solidFill>
          <a:ln>
            <a:solidFill>
              <a:schemeClr val="bg1">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hu-HU" sz="1400" dirty="0">
                <a:solidFill>
                  <a:schemeClr val="tx1"/>
                </a:solidFill>
                <a:ea typeface="Calibri" panose="020F0502020204030204" pitchFamily="34" charset="0"/>
                <a:cs typeface="Times New Roman" panose="02020603050405020304" pitchFamily="18" charset="0"/>
              </a:rPr>
              <a:t>itt minden metódus </a:t>
            </a:r>
            <a:r>
              <a:rPr lang="hu-HU" sz="1400" dirty="0" err="1">
                <a:solidFill>
                  <a:schemeClr val="tx1"/>
                </a:solidFill>
                <a:ea typeface="Calibri" panose="020F0502020204030204" pitchFamily="34" charset="0"/>
                <a:cs typeface="Times New Roman" panose="02020603050405020304" pitchFamily="18" charset="0"/>
              </a:rPr>
              <a:t>query</a:t>
            </a:r>
            <a:r>
              <a:rPr lang="hu-HU" sz="1400" dirty="0">
                <a:solidFill>
                  <a:schemeClr val="tx1"/>
                </a:solidFill>
                <a:ea typeface="Calibri" panose="020F0502020204030204" pitchFamily="34" charset="0"/>
                <a:cs typeface="Times New Roman" panose="02020603050405020304" pitchFamily="18" charset="0"/>
              </a:rPr>
              <a:t> tulajdonságú</a:t>
            </a:r>
          </a:p>
        </p:txBody>
      </p:sp>
      <p:sp>
        <p:nvSpPr>
          <p:cNvPr id="71" name="Szövegdoboz 70">
            <a:extLst>
              <a:ext uri="{FF2B5EF4-FFF2-40B4-BE49-F238E27FC236}">
                <a16:creationId xmlns:a16="http://schemas.microsoft.com/office/drawing/2014/main" id="{8B0714B1-F54D-472E-A1A6-63138D9F6740}"/>
              </a:ext>
            </a:extLst>
          </p:cNvPr>
          <p:cNvSpPr txBox="1"/>
          <p:nvPr/>
        </p:nvSpPr>
        <p:spPr>
          <a:xfrm>
            <a:off x="7417789" y="2203285"/>
            <a:ext cx="712054" cy="369332"/>
          </a:xfrm>
          <a:prstGeom prst="rect">
            <a:avLst/>
          </a:prstGeom>
          <a:noFill/>
        </p:spPr>
        <p:txBody>
          <a:bodyPr wrap="none" rtlCol="0">
            <a:spAutoFit/>
          </a:bodyPr>
          <a:lstStyle/>
          <a:p>
            <a:r>
              <a:rPr lang="hu-HU" dirty="0">
                <a:solidFill>
                  <a:schemeClr val="bg1">
                    <a:lumMod val="65000"/>
                  </a:schemeClr>
                </a:solidFill>
              </a:rPr>
              <a:t>5.kvíz</a:t>
            </a:r>
          </a:p>
        </p:txBody>
      </p:sp>
    </p:spTree>
    <p:extLst>
      <p:ext uri="{BB962C8B-B14F-4D97-AF65-F5344CB8AC3E}">
        <p14:creationId xmlns:p14="http://schemas.microsoft.com/office/powerpoint/2010/main" val="301764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blinds(horizontal)">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71"/>
                                        </p:tgtEl>
                                      </p:cBhvr>
                                    </p:animEffect>
                                    <p:set>
                                      <p:cBhvr>
                                        <p:cTn id="12" dur="1" fill="hold">
                                          <p:stCondLst>
                                            <p:cond delay="499"/>
                                          </p:stCondLst>
                                        </p:cTn>
                                        <p:tgtEl>
                                          <p:spTgt spid="71"/>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animEffect transition="in" filter="blinds(horizontal)">
                                      <p:cBhvr>
                                        <p:cTn id="15" dur="500"/>
                                        <p:tgtEl>
                                          <p:spTgt spid="10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blinds(horizontal)">
                                      <p:cBhvr>
                                        <p:cTn id="20" dur="500"/>
                                        <p:tgtEl>
                                          <p:spTgt spid="19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98"/>
                                        </p:tgtEl>
                                        <p:attrNameLst>
                                          <p:attrName>style.visibility</p:attrName>
                                        </p:attrNameLst>
                                      </p:cBhvr>
                                      <p:to>
                                        <p:strVal val="visible"/>
                                      </p:to>
                                    </p:set>
                                    <p:animEffect transition="in" filter="blinds(horizontal)">
                                      <p:cBhvr>
                                        <p:cTn id="25"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99" grpId="0" animBg="1"/>
      <p:bldP spid="198" grpId="0" animBg="1"/>
      <p:bldP spid="71" grpId="0"/>
      <p:bldP spid="71" grpId="1"/>
    </p:bldLst>
  </p:timing>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té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um" ma:contentTypeID="0x0101006E274A72940A1B4A8B3393EAB8D61735" ma:contentTypeVersion="7" ma:contentTypeDescription="Új dokumentum létrehozása." ma:contentTypeScope="" ma:versionID="46c326e170113dafb73fda4b6567a3de">
  <xsd:schema xmlns:xsd="http://www.w3.org/2001/XMLSchema" xmlns:xs="http://www.w3.org/2001/XMLSchema" xmlns:p="http://schemas.microsoft.com/office/2006/metadata/properties" xmlns:ns2="2802c78d-21c3-4a7b-93dc-c553f079c494" xmlns:ns3="bae2fe36-af00-45da-8051-a600712cd064" targetNamespace="http://schemas.microsoft.com/office/2006/metadata/properties" ma:root="true" ma:fieldsID="643504de93a5d495e82f7031e8a99745" ns2:_="" ns3:_="">
    <xsd:import namespace="2802c78d-21c3-4a7b-93dc-c553f079c494"/>
    <xsd:import namespace="bae2fe36-af00-45da-8051-a600712cd06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2c78d-21c3-4a7b-93dc-c553f079c4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ae2fe36-af00-45da-8051-a600712cd064" elementFormDefault="qualified">
    <xsd:import namespace="http://schemas.microsoft.com/office/2006/documentManagement/types"/>
    <xsd:import namespace="http://schemas.microsoft.com/office/infopath/2007/PartnerControls"/>
    <xsd:element name="SharedWithUsers" ma:index="13" nillable="true" ma:displayName="Résztvevők"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Megosztva részletekkel"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DD4C61-6F61-4622-90FB-B618EF64110D}"/>
</file>

<file path=customXml/itemProps2.xml><?xml version="1.0" encoding="utf-8"?>
<ds:datastoreItem xmlns:ds="http://schemas.openxmlformats.org/officeDocument/2006/customXml" ds:itemID="{FDDD592F-AA46-4C37-9580-C36F9F8E30CD}"/>
</file>

<file path=customXml/itemProps3.xml><?xml version="1.0" encoding="utf-8"?>
<ds:datastoreItem xmlns:ds="http://schemas.openxmlformats.org/officeDocument/2006/customXml" ds:itemID="{2ED21853-5A3B-46F0-8DAA-1F5EDBB6933B}"/>
</file>

<file path=docProps/app.xml><?xml version="1.0" encoding="utf-8"?>
<Properties xmlns="http://schemas.openxmlformats.org/officeDocument/2006/extended-properties" xmlns:vt="http://schemas.openxmlformats.org/officeDocument/2006/docPropsVTypes">
  <Template>Office Theme</Template>
  <TotalTime>18830</TotalTime>
  <Words>2312</Words>
  <Application>Microsoft Office PowerPoint</Application>
  <PresentationFormat>Diavetítés a képernyőre (4:3 oldalarány)</PresentationFormat>
  <Paragraphs>572</Paragraphs>
  <Slides>15</Slides>
  <Notes>14</Notes>
  <HiddenSlides>0</HiddenSlides>
  <MMClips>0</MMClips>
  <ScaleCrop>false</ScaleCrop>
  <HeadingPairs>
    <vt:vector size="6" baseType="variant">
      <vt:variant>
        <vt:lpstr>Használt betűtípusok</vt:lpstr>
      </vt:variant>
      <vt:variant>
        <vt:i4>7</vt:i4>
      </vt:variant>
      <vt:variant>
        <vt:lpstr>Téma</vt:lpstr>
      </vt:variant>
      <vt:variant>
        <vt:i4>1</vt:i4>
      </vt:variant>
      <vt:variant>
        <vt:lpstr>Diacímek</vt:lpstr>
      </vt:variant>
      <vt:variant>
        <vt:i4>15</vt:i4>
      </vt:variant>
    </vt:vector>
  </HeadingPairs>
  <TitlesOfParts>
    <vt:vector size="23" baseType="lpstr">
      <vt:lpstr>Arial</vt:lpstr>
      <vt:lpstr>Arial Unicode MS</vt:lpstr>
      <vt:lpstr>Calibri</vt:lpstr>
      <vt:lpstr>Calibri Light</vt:lpstr>
      <vt:lpstr>Cambria Math</vt:lpstr>
      <vt:lpstr>Symbol</vt:lpstr>
      <vt:lpstr>Times New Roman</vt:lpstr>
      <vt:lpstr>Office-téma</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Gregorics Tibor</dc:creator>
  <cp:lastModifiedBy>Dao Balance</cp:lastModifiedBy>
  <cp:revision>2621</cp:revision>
  <dcterms:created xsi:type="dcterms:W3CDTF">2017-06-25T07:49:46Z</dcterms:created>
  <dcterms:modified xsi:type="dcterms:W3CDTF">2022-04-21T20:42:11Z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0x0101006E274A72940A1B4A8B3393EAB8D61735</vt:lpwstr>
  </property>
</Properties>
</file>