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sldIdLst>
    <p:sldId id="646" r:id="rId2"/>
    <p:sldId id="645" r:id="rId3"/>
    <p:sldId id="647" r:id="rId4"/>
    <p:sldId id="663" r:id="rId5"/>
    <p:sldId id="665" r:id="rId6"/>
    <p:sldId id="689" r:id="rId7"/>
    <p:sldId id="678" r:id="rId8"/>
    <p:sldId id="677" r:id="rId9"/>
    <p:sldId id="683" r:id="rId10"/>
    <p:sldId id="690" r:id="rId11"/>
    <p:sldId id="668" r:id="rId12"/>
    <p:sldId id="656" r:id="rId13"/>
    <p:sldId id="675" r:id="rId14"/>
    <p:sldId id="304" r:id="rId15"/>
    <p:sldId id="688" r:id="rId16"/>
    <p:sldId id="687" r:id="rId17"/>
    <p:sldId id="691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FF"/>
    <a:srgbClr val="E1F1FF"/>
    <a:srgbClr val="CCECFF"/>
    <a:srgbClr val="FFFFCC"/>
    <a:srgbClr val="FFCCCC"/>
    <a:srgbClr val="009999"/>
    <a:srgbClr val="FF99CC"/>
    <a:srgbClr val="FFFF99"/>
    <a:srgbClr val="CCFFCC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51" autoAdjust="0"/>
    <p:restoredTop sz="95097" autoAdjust="0"/>
  </p:normalViewPr>
  <p:slideViewPr>
    <p:cSldViewPr snapToGrid="0">
      <p:cViewPr varScale="1">
        <p:scale>
          <a:sx n="83" d="100"/>
          <a:sy n="83" d="100"/>
        </p:scale>
        <p:origin x="1354" y="11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6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24F7AC-A827-4517-BFE1-8350645818F0}" type="datetimeFigureOut">
              <a:rPr lang="en-US" smtClean="0"/>
              <a:t>4/27/2022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42200-1BFC-433C-B271-ECDA3A460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03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42200-1BFC-433C-B271-ECDA3A460D8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8078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42200-1BFC-433C-B271-ECDA3A460D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67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42200-1BFC-433C-B271-ECDA3A460D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388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42200-1BFC-433C-B271-ECDA3A460D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1784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42200-1BFC-433C-B271-ECDA3A460D8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6211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42200-1BFC-433C-B271-ECDA3A460D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109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42200-1BFC-433C-B271-ECDA3A460D8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5235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42200-1BFC-433C-B271-ECDA3A460D8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202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7C840-CE9D-429E-8169-45F4208FB6B8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23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48BF0-3B26-47D2-9F17-25F2AEDED33F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60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5C702-5510-4A8C-8E8C-AFC1332E05F0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720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43D21A-424D-4172-9165-A6EC52912F0B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80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6905AA-86F1-44D0-82F0-A8A82AAE4B0D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7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EE25F-4471-4390-80EC-F1FCF39F536D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46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6B01-D38B-4022-9A65-D93BD0F3C301}" type="datetime1">
              <a:rPr lang="en-US" smtClean="0"/>
              <a:t>4/27/2022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797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8FD9B-11FA-4A2A-A5BC-6D2562A7758F}" type="datetime1">
              <a:rPr lang="en-US" smtClean="0"/>
              <a:t>4/27/2022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391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053F1-4469-44CB-AAAC-ABBB97628417}" type="datetime1">
              <a:rPr lang="en-US" smtClean="0"/>
              <a:t>4/27/2022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32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B48410-5547-44FB-A7D3-809381C72B4C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15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Mintaszöveg-stílusok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D7498-3C87-45C7-8F55-7BEA9DE35DD2}" type="datetime1">
              <a:rPr lang="en-US" smtClean="0"/>
              <a:t>4/27/2022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48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100000"/>
              </a:schemeClr>
            </a:gs>
            <a:gs pos="100000">
              <a:schemeClr val="accent6">
                <a:lumMod val="20000"/>
                <a:lumOff val="80000"/>
              </a:schemeClr>
            </a:gs>
          </a:gsLst>
          <a:lin ang="162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Mintaszöveg-stílusok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F448A-5E29-4B67-8EFA-C3BC2FEB8E9C}" type="datetime1">
              <a:rPr lang="en-US" smtClean="0"/>
              <a:t>4/27/2022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hu-HU"/>
              <a:t>Gregorics Tibor: Objektumelvű programozás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CF796-8293-4D3B-ADCC-894381A97A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986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1FAC0DF9-0751-4268-981E-36ED0269E477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Csillagháború</a:t>
            </a:r>
            <a:endParaRPr lang="en-US" dirty="0"/>
          </a:p>
        </p:txBody>
      </p:sp>
      <p:sp>
        <p:nvSpPr>
          <p:cNvPr id="43" name="Text Box 103">
            <a:extLst>
              <a:ext uri="{FF2B5EF4-FFF2-40B4-BE49-F238E27FC236}">
                <a16:creationId xmlns:a16="http://schemas.microsoft.com/office/drawing/2014/main" id="{81C1273E-42F6-4102-84F2-B581F0BA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44" y="1306412"/>
            <a:ext cx="7886700" cy="37381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bukott légiók útban vannak a Föld felé, hogy megdöntsék a Császár hatalmát. Az utolsó reményt azok a hűséges csillaghajók jelentik, akik a Naprendszer nyolc bolygójának valamelyikénél gyülekeznek. 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A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csillaghajó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k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nak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van neve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, </a:t>
            </a:r>
            <a:r>
              <a:rPr lang="hu-HU" kern="100" dirty="0">
                <a:latin typeface="Calibri" panose="020F0502020204030204" pitchFamily="34" charset="0"/>
                <a:ea typeface="AR PL SungtiL GB"/>
                <a:cs typeface="FreeSans"/>
              </a:rPr>
              <a:t>tudjuk, melyik bolygót védik, ismert 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páncélozottság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a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egész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szám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),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pajzserősség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(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egész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szám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), és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hogy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hány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űrgárdista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teljesít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szolgálatot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rajt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a</a:t>
            </a:r>
            <a:r>
              <a:rPr lang="en-US" kern="100" dirty="0">
                <a:latin typeface="Calibri" panose="020F0502020204030204" pitchFamily="34" charset="0"/>
                <a:ea typeface="AR PL SungtiL GB"/>
                <a:cs typeface="FreeSans"/>
              </a:rPr>
              <a:t>.</a:t>
            </a:r>
            <a:r>
              <a:rPr lang="hu-HU" kern="100" dirty="0"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Három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féle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csillaghajó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van: 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f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altörő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, 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p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artraszálló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, és 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l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ézerező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. 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Egy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f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altörő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tűzereje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páncélozottságának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fele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; egy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p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artraszálló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t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űzereje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az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űrgárdisták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száma</a:t>
            </a:r>
            <a:r>
              <a:rPr lang="hu-HU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; egy l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ézerező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tűzereje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megegyezik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 a 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AR PL SungtiL GB"/>
                <a:cs typeface="FreeSans"/>
              </a:rPr>
              <a:t>pajzserejével</a:t>
            </a:r>
            <a:r>
              <a:rPr lang="en-US" sz="1800" kern="100" dirty="0">
                <a:effectLst/>
                <a:latin typeface="Calibri" panose="020F0502020204030204" pitchFamily="34" charset="0"/>
                <a:ea typeface="AR PL SungtiL GB"/>
                <a:cs typeface="FreeSans"/>
              </a:rPr>
              <a:t>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Keressük meg a legnagyobb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tűzerejű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csillaghajót a Naprendszerben!</a:t>
            </a:r>
          </a:p>
          <a:p>
            <a:pPr marL="34290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Tudjuk, hogy van olyan bolygó, amelyet nem véd csillaghajó. Adjuk meg az egyik ilyen bolygót!</a:t>
            </a:r>
          </a:p>
          <a:p>
            <a:pPr marL="342900" lvl="0" indent="-342900" algn="just">
              <a:lnSpc>
                <a:spcPct val="107000"/>
              </a:lnSpc>
              <a:buFont typeface="Calibri" panose="020F0502020204030204" pitchFamily="34" charset="0"/>
              <a:buChar char="-"/>
            </a:pP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Mennyi a Földnél állomásozó csillaghajók </a:t>
            </a:r>
            <a:r>
              <a:rPr lang="hu-HU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összpajzsereje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!</a:t>
            </a:r>
          </a:p>
        </p:txBody>
      </p:sp>
      <p:sp>
        <p:nvSpPr>
          <p:cNvPr id="6" name="Élőláb helye 1">
            <a:extLst>
              <a:ext uri="{FF2B5EF4-FFF2-40B4-BE49-F238E27FC236}">
                <a16:creationId xmlns:a16="http://schemas.microsoft.com/office/drawing/2014/main" id="{4857F019-61CB-4B02-9681-C3208D7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hu-HU" dirty="0"/>
              <a:t>Gregorics Tibor: Objektumelvű programozás</a:t>
            </a:r>
            <a:endParaRPr lang="en-US" dirty="0"/>
          </a:p>
        </p:txBody>
      </p:sp>
      <p:sp>
        <p:nvSpPr>
          <p:cNvPr id="7" name="Dia számának helye 2">
            <a:extLst>
              <a:ext uri="{FF2B5EF4-FFF2-40B4-BE49-F238E27FC236}">
                <a16:creationId xmlns:a16="http://schemas.microsoft.com/office/drawing/2014/main" id="{2D946D44-8AC2-45C1-A6EA-3CFF14F5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4CCF796-8293-4D3B-ADCC-894381A97A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547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églalap 90">
            <a:extLst>
              <a:ext uri="{FF2B5EF4-FFF2-40B4-BE49-F238E27FC236}">
                <a16:creationId xmlns:a16="http://schemas.microsoft.com/office/drawing/2014/main" id="{4FEB8FAD-1B18-4BE7-A8C0-412CA90BFB8A}"/>
              </a:ext>
            </a:extLst>
          </p:cNvPr>
          <p:cNvSpPr/>
          <p:nvPr/>
        </p:nvSpPr>
        <p:spPr>
          <a:xfrm>
            <a:off x="18472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B0B654-F553-425C-AF87-EE7348FB752F}"/>
              </a:ext>
            </a:extLst>
          </p:cNvPr>
          <p:cNvSpPr/>
          <p:nvPr/>
        </p:nvSpPr>
        <p:spPr>
          <a:xfrm>
            <a:off x="99206" y="2918075"/>
            <a:ext cx="2806745" cy="170171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Futam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indul : Idő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Futam(</a:t>
            </a:r>
            <a:r>
              <a:rPr lang="hu-HU" sz="1600" dirty="0" err="1">
                <a:solidFill>
                  <a:schemeClr val="tx1"/>
                </a:solidFill>
              </a:rPr>
              <a:t>fi:Idő</a:t>
            </a:r>
            <a:r>
              <a:rPr lang="hu-HU" sz="1600" dirty="0">
                <a:solidFill>
                  <a:schemeClr val="tx1"/>
                </a:solidFill>
              </a:rPr>
              <a:t>, v:Verseny)</a:t>
            </a:r>
          </a:p>
          <a:p>
            <a:r>
              <a:rPr lang="hu-HU" sz="1600" dirty="0">
                <a:solidFill>
                  <a:schemeClr val="tx1"/>
                </a:solidFill>
              </a:rPr>
              <a:t>- </a:t>
            </a:r>
            <a:r>
              <a:rPr lang="hu-HU" sz="1600" dirty="0" err="1">
                <a:solidFill>
                  <a:schemeClr val="tx1"/>
                </a:solidFill>
              </a:rPr>
              <a:t>KeresLap</a:t>
            </a:r>
            <a:r>
              <a:rPr lang="hu-HU" sz="1600" dirty="0">
                <a:solidFill>
                  <a:schemeClr val="tx1"/>
                </a:solidFill>
              </a:rPr>
              <a:t>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               : </a:t>
            </a:r>
            <a:r>
              <a:rPr lang="hu-HU" sz="1600" dirty="0" err="1">
                <a:solidFill>
                  <a:schemeClr val="tx1"/>
                </a:solidFill>
              </a:rPr>
              <a:t>bool×EredményLap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Nevez(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, k:Kat[])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6ED75E7-7769-40D1-8985-F2FD76615423}"/>
              </a:ext>
            </a:extLst>
          </p:cNvPr>
          <p:cNvSpPr/>
          <p:nvPr/>
        </p:nvSpPr>
        <p:spPr>
          <a:xfrm>
            <a:off x="99150" y="3225148"/>
            <a:ext cx="2806745" cy="2557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C66DF760-AD0A-4FD6-8B68-55ECE477A55F}"/>
              </a:ext>
            </a:extLst>
          </p:cNvPr>
          <p:cNvSpPr/>
          <p:nvPr/>
        </p:nvSpPr>
        <p:spPr>
          <a:xfrm>
            <a:off x="7289500" y="3016485"/>
            <a:ext cx="1772567" cy="98017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Csapat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azon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Csapat()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6DC8F53B-8E4B-49C3-8EEA-2888410A1D61}"/>
              </a:ext>
            </a:extLst>
          </p:cNvPr>
          <p:cNvSpPr/>
          <p:nvPr/>
        </p:nvSpPr>
        <p:spPr>
          <a:xfrm>
            <a:off x="7289946" y="3346978"/>
            <a:ext cx="1772208" cy="2644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84D433BA-C41F-4291-96DD-793E5BEFD6FF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6355709" y="3516326"/>
            <a:ext cx="838103" cy="330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Összekötő: szögletes 55">
            <a:extLst>
              <a:ext uri="{FF2B5EF4-FFF2-40B4-BE49-F238E27FC236}">
                <a16:creationId xmlns:a16="http://schemas.microsoft.com/office/drawing/2014/main" id="{A9F299EB-DBBC-4626-A5C1-DCA441219784}"/>
              </a:ext>
            </a:extLst>
          </p:cNvPr>
          <p:cNvCxnSpPr>
            <a:cxnSpLocks/>
            <a:stCxn id="35" idx="3"/>
            <a:endCxn id="16" idx="0"/>
          </p:cNvCxnSpPr>
          <p:nvPr/>
        </p:nvCxnSpPr>
        <p:spPr>
          <a:xfrm>
            <a:off x="6875543" y="675227"/>
            <a:ext cx="1300241" cy="234125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8AE35470-E4F9-41E6-AC6F-57774A93F390}"/>
              </a:ext>
            </a:extLst>
          </p:cNvPr>
          <p:cNvSpPr txBox="1"/>
          <p:nvPr/>
        </p:nvSpPr>
        <p:spPr>
          <a:xfrm>
            <a:off x="3297142" y="3182877"/>
            <a:ext cx="598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2 .. *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6E272E16-3F38-484D-B8D0-F2452AEAA3A8}"/>
              </a:ext>
            </a:extLst>
          </p:cNvPr>
          <p:cNvSpPr/>
          <p:nvPr/>
        </p:nvSpPr>
        <p:spPr>
          <a:xfrm>
            <a:off x="3260974" y="95836"/>
            <a:ext cx="3614569" cy="153011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Verseny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dátum : Dátum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helyszín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Verseny(</a:t>
            </a:r>
            <a:r>
              <a:rPr lang="hu-HU" sz="1600" dirty="0" err="1">
                <a:solidFill>
                  <a:schemeClr val="tx1"/>
                </a:solidFill>
              </a:rPr>
              <a:t>d:Dátum</a:t>
            </a:r>
            <a:r>
              <a:rPr lang="hu-HU" sz="1600" dirty="0">
                <a:solidFill>
                  <a:schemeClr val="tx1"/>
                </a:solidFill>
              </a:rPr>
              <a:t>, h:string, </a:t>
            </a:r>
            <a:r>
              <a:rPr lang="hu-HU" sz="1600" dirty="0" err="1">
                <a:solidFill>
                  <a:schemeClr val="tx1"/>
                </a:solidFill>
              </a:rPr>
              <a:t>futind:Idő</a:t>
            </a:r>
            <a:r>
              <a:rPr lang="hu-HU" sz="1600" dirty="0">
                <a:solidFill>
                  <a:schemeClr val="tx1"/>
                </a:solidFill>
              </a:rPr>
              <a:t>[])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Regisztrál(</a:t>
            </a:r>
            <a:r>
              <a:rPr lang="hu-HU" sz="1600" dirty="0" err="1">
                <a:solidFill>
                  <a:schemeClr val="tx1"/>
                </a:solidFill>
              </a:rPr>
              <a:t>t:Csapat</a:t>
            </a:r>
            <a:r>
              <a:rPr lang="hu-HU" sz="1600" dirty="0">
                <a:solidFill>
                  <a:schemeClr val="tx1"/>
                </a:solidFill>
              </a:rPr>
              <a:t>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E8706FCD-93FD-46B7-9D08-A438FD1255A2}"/>
              </a:ext>
            </a:extLst>
          </p:cNvPr>
          <p:cNvSpPr/>
          <p:nvPr/>
        </p:nvSpPr>
        <p:spPr>
          <a:xfrm>
            <a:off x="3260974" y="431314"/>
            <a:ext cx="3614569" cy="487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C5471768-E9AE-4392-90A3-6D054899417E}"/>
              </a:ext>
            </a:extLst>
          </p:cNvPr>
          <p:cNvSpPr txBox="1"/>
          <p:nvPr/>
        </p:nvSpPr>
        <p:spPr>
          <a:xfrm>
            <a:off x="6206570" y="3199491"/>
            <a:ext cx="352298" cy="338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*</a:t>
            </a:r>
          </a:p>
        </p:txBody>
      </p:sp>
      <p:cxnSp>
        <p:nvCxnSpPr>
          <p:cNvPr id="47" name="Összekötő: szögletes 46">
            <a:extLst>
              <a:ext uri="{FF2B5EF4-FFF2-40B4-BE49-F238E27FC236}">
                <a16:creationId xmlns:a16="http://schemas.microsoft.com/office/drawing/2014/main" id="{B5BD7CE6-CE23-4C09-9257-85CAAACB6C2A}"/>
              </a:ext>
            </a:extLst>
          </p:cNvPr>
          <p:cNvCxnSpPr>
            <a:cxnSpLocks/>
            <a:stCxn id="127" idx="1"/>
            <a:endCxn id="5" idx="0"/>
          </p:cNvCxnSpPr>
          <p:nvPr/>
        </p:nvCxnSpPr>
        <p:spPr>
          <a:xfrm rot="10800000" flipV="1">
            <a:off x="1502580" y="687017"/>
            <a:ext cx="1525725" cy="223105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0A59B4E-3BA0-4FE7-875A-EB49CDE66FE9}"/>
              </a:ext>
            </a:extLst>
          </p:cNvPr>
          <p:cNvSpPr txBox="1"/>
          <p:nvPr/>
        </p:nvSpPr>
        <p:spPr>
          <a:xfrm>
            <a:off x="8136060" y="2459765"/>
            <a:ext cx="107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csapatok</a:t>
            </a:r>
          </a:p>
          <a:p>
            <a:pPr algn="ctr"/>
            <a:r>
              <a:rPr lang="hu-HU" sz="1600" dirty="0"/>
              <a:t>{</a:t>
            </a:r>
            <a:r>
              <a:rPr lang="hu-HU" sz="1600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77FB065C-45FE-4286-B11E-7873616AE8ED}"/>
              </a:ext>
            </a:extLst>
          </p:cNvPr>
          <p:cNvSpPr txBox="1"/>
          <p:nvPr/>
        </p:nvSpPr>
        <p:spPr>
          <a:xfrm>
            <a:off x="7631745" y="2730064"/>
            <a:ext cx="5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2 .. *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AEFCF29-E5B4-492B-9BC9-72148CA913A6}"/>
              </a:ext>
            </a:extLst>
          </p:cNvPr>
          <p:cNvSpPr txBox="1"/>
          <p:nvPr/>
        </p:nvSpPr>
        <p:spPr>
          <a:xfrm>
            <a:off x="1450729" y="2364530"/>
            <a:ext cx="103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futamok</a:t>
            </a:r>
          </a:p>
          <a:p>
            <a:pPr algn="ctr"/>
            <a:r>
              <a:rPr lang="hu-HU" sz="1600" dirty="0"/>
              <a:t>{</a:t>
            </a:r>
            <a:r>
              <a:rPr lang="hu-HU" sz="1600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0DEEC335-E1CC-45B7-AE9E-E80CCF83772B}"/>
              </a:ext>
            </a:extLst>
          </p:cNvPr>
          <p:cNvSpPr txBox="1"/>
          <p:nvPr/>
        </p:nvSpPr>
        <p:spPr>
          <a:xfrm>
            <a:off x="1028867" y="2600188"/>
            <a:ext cx="58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*</a:t>
            </a:r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427AF52B-A9F3-449B-9743-6B665FC8327E}"/>
              </a:ext>
            </a:extLst>
          </p:cNvPr>
          <p:cNvSpPr txBox="1"/>
          <p:nvPr/>
        </p:nvSpPr>
        <p:spPr>
          <a:xfrm>
            <a:off x="2268456" y="334205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verseny</a:t>
            </a:r>
          </a:p>
        </p:txBody>
      </p:sp>
      <p:sp>
        <p:nvSpPr>
          <p:cNvPr id="127" name="Rombusz 126">
            <a:extLst>
              <a:ext uri="{FF2B5EF4-FFF2-40B4-BE49-F238E27FC236}">
                <a16:creationId xmlns:a16="http://schemas.microsoft.com/office/drawing/2014/main" id="{85EC5209-BD0A-47ED-88EB-716CB043108F}"/>
              </a:ext>
            </a:extLst>
          </p:cNvPr>
          <p:cNvSpPr/>
          <p:nvPr/>
        </p:nvSpPr>
        <p:spPr>
          <a:xfrm>
            <a:off x="3028304" y="610510"/>
            <a:ext cx="220422" cy="15301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30" name="Háromszög 129">
            <a:extLst>
              <a:ext uri="{FF2B5EF4-FFF2-40B4-BE49-F238E27FC236}">
                <a16:creationId xmlns:a16="http://schemas.microsoft.com/office/drawing/2014/main" id="{DA7C4CE3-C839-4B90-B488-D50E982AE54F}"/>
              </a:ext>
            </a:extLst>
          </p:cNvPr>
          <p:cNvSpPr/>
          <p:nvPr/>
        </p:nvSpPr>
        <p:spPr>
          <a:xfrm rot="16200000">
            <a:off x="7188517" y="771149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Szövegdoboz 130">
            <a:extLst>
              <a:ext uri="{FF2B5EF4-FFF2-40B4-BE49-F238E27FC236}">
                <a16:creationId xmlns:a16="http://schemas.microsoft.com/office/drawing/2014/main" id="{267D345B-B8BA-4F11-A173-DC9F6EB94A07}"/>
              </a:ext>
            </a:extLst>
          </p:cNvPr>
          <p:cNvSpPr txBox="1"/>
          <p:nvPr/>
        </p:nvSpPr>
        <p:spPr>
          <a:xfrm>
            <a:off x="7236291" y="640931"/>
            <a:ext cx="104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regisztrál</a:t>
            </a:r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7780ED57-A901-46DE-A7EF-D2B8B7EB5D7A}"/>
              </a:ext>
            </a:extLst>
          </p:cNvPr>
          <p:cNvSpPr/>
          <p:nvPr/>
        </p:nvSpPr>
        <p:spPr>
          <a:xfrm>
            <a:off x="6284879" y="3480656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60" name="Ellipszis 59">
            <a:extLst>
              <a:ext uri="{FF2B5EF4-FFF2-40B4-BE49-F238E27FC236}">
                <a16:creationId xmlns:a16="http://schemas.microsoft.com/office/drawing/2014/main" id="{EB71E2DF-70DC-4270-B123-58485624ABFD}"/>
              </a:ext>
            </a:extLst>
          </p:cNvPr>
          <p:cNvSpPr/>
          <p:nvPr/>
        </p:nvSpPr>
        <p:spPr>
          <a:xfrm>
            <a:off x="7193812" y="3477350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E1918BB-D7C4-4059-9F5E-8D1B02373003}"/>
              </a:ext>
            </a:extLst>
          </p:cNvPr>
          <p:cNvCxnSpPr>
            <a:cxnSpLocks/>
            <a:stCxn id="63" idx="6"/>
            <a:endCxn id="44" idx="2"/>
          </p:cNvCxnSpPr>
          <p:nvPr/>
        </p:nvCxnSpPr>
        <p:spPr>
          <a:xfrm>
            <a:off x="2984334" y="3532416"/>
            <a:ext cx="7833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zis 62">
            <a:extLst>
              <a:ext uri="{FF2B5EF4-FFF2-40B4-BE49-F238E27FC236}">
                <a16:creationId xmlns:a16="http://schemas.microsoft.com/office/drawing/2014/main" id="{C4BC2E19-4EE7-471F-B5C4-BF8D633DE6EA}"/>
              </a:ext>
            </a:extLst>
          </p:cNvPr>
          <p:cNvSpPr/>
          <p:nvPr/>
        </p:nvSpPr>
        <p:spPr>
          <a:xfrm>
            <a:off x="2913504" y="3493440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96" name="Téglalap 95">
            <a:extLst>
              <a:ext uri="{FF2B5EF4-FFF2-40B4-BE49-F238E27FC236}">
                <a16:creationId xmlns:a16="http://schemas.microsoft.com/office/drawing/2014/main" id="{E3170BFB-E543-4619-B4B8-9FBFFA3CF95F}"/>
              </a:ext>
            </a:extLst>
          </p:cNvPr>
          <p:cNvSpPr/>
          <p:nvPr/>
        </p:nvSpPr>
        <p:spPr>
          <a:xfrm>
            <a:off x="3861520" y="2884927"/>
            <a:ext cx="2410391" cy="173485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Eredménylap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</a:t>
            </a:r>
            <a:r>
              <a:rPr lang="hu-HU" sz="16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Ered</a:t>
            </a:r>
            <a:r>
              <a:rPr lang="hu-HU" sz="1600" dirty="0">
                <a:solidFill>
                  <a:schemeClr val="tx1"/>
                </a:solidFill>
              </a:rPr>
              <a:t>ménylap(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, 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f:Futam, </a:t>
            </a:r>
            <a:r>
              <a:rPr lang="hu-HU" sz="1600" dirty="0" err="1">
                <a:solidFill>
                  <a:schemeClr val="tx1"/>
                </a:solidFill>
              </a:rPr>
              <a:t>kat:Kategória</a:t>
            </a:r>
            <a:r>
              <a:rPr lang="hu-HU" sz="1600" dirty="0">
                <a:solidFill>
                  <a:schemeClr val="tx1"/>
                </a:solidFill>
              </a:rPr>
              <a:t>[])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Rögzít(</a:t>
            </a:r>
            <a:r>
              <a:rPr lang="hu-HU" sz="1600" dirty="0" err="1">
                <a:solidFill>
                  <a:schemeClr val="tx1"/>
                </a:solidFill>
              </a:rPr>
              <a:t>kat:Kategória</a:t>
            </a:r>
            <a:r>
              <a:rPr lang="hu-HU" sz="1600" dirty="0">
                <a:solidFill>
                  <a:schemeClr val="tx1"/>
                </a:solidFill>
              </a:rPr>
              <a:t>,   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           </a:t>
            </a:r>
            <a:r>
              <a:rPr lang="hu-HU" sz="1600" dirty="0" err="1">
                <a:solidFill>
                  <a:schemeClr val="tx1"/>
                </a:solidFill>
              </a:rPr>
              <a:t>hely:int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églalap 96">
            <a:extLst>
              <a:ext uri="{FF2B5EF4-FFF2-40B4-BE49-F238E27FC236}">
                <a16:creationId xmlns:a16="http://schemas.microsoft.com/office/drawing/2014/main" id="{39B19927-BF66-4251-854F-3C0E2B9497F9}"/>
              </a:ext>
            </a:extLst>
          </p:cNvPr>
          <p:cNvSpPr/>
          <p:nvPr/>
        </p:nvSpPr>
        <p:spPr>
          <a:xfrm>
            <a:off x="3861416" y="3175706"/>
            <a:ext cx="2410391" cy="236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5BD96BF3-7ED1-4328-A6D5-B69EFC27FA41}"/>
              </a:ext>
            </a:extLst>
          </p:cNvPr>
          <p:cNvCxnSpPr>
            <a:cxnSpLocks/>
            <a:stCxn id="64" idx="0"/>
            <a:endCxn id="8" idx="0"/>
          </p:cNvCxnSpPr>
          <p:nvPr/>
        </p:nvCxnSpPr>
        <p:spPr>
          <a:xfrm rot="5400000" flipH="1" flipV="1">
            <a:off x="5082283" y="1793613"/>
            <a:ext cx="12700" cy="3457423"/>
          </a:xfrm>
          <a:prstGeom prst="bentConnector3">
            <a:avLst>
              <a:gd name="adj1" fmla="val 6093575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D50C0D86-39CC-4FD1-9636-E5883603F819}"/>
              </a:ext>
            </a:extLst>
          </p:cNvPr>
          <p:cNvSpPr txBox="1"/>
          <p:nvPr/>
        </p:nvSpPr>
        <p:spPr>
          <a:xfrm>
            <a:off x="3587428" y="2441921"/>
            <a:ext cx="1040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{ </a:t>
            </a:r>
            <a:r>
              <a:rPr lang="hu-HU" sz="1600" dirty="0" err="1"/>
              <a:t>implies</a:t>
            </a:r>
            <a:r>
              <a:rPr lang="hu-HU" sz="1600" dirty="0"/>
              <a:t> }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6BCE6D7-BD3E-4DD0-8D8A-1F77BA358268}"/>
              </a:ext>
            </a:extLst>
          </p:cNvPr>
          <p:cNvSpPr txBox="1"/>
          <p:nvPr/>
        </p:nvSpPr>
        <p:spPr>
          <a:xfrm>
            <a:off x="6692212" y="352232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17F92003-A635-48D6-A715-F2F970E2BE79}"/>
              </a:ext>
            </a:extLst>
          </p:cNvPr>
          <p:cNvSpPr/>
          <p:nvPr/>
        </p:nvSpPr>
        <p:spPr>
          <a:xfrm>
            <a:off x="3767658" y="3493440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D7F2A84C-70FC-4D85-BEAD-41F8FD82A436}"/>
              </a:ext>
            </a:extLst>
          </p:cNvPr>
          <p:cNvSpPr txBox="1"/>
          <p:nvPr/>
        </p:nvSpPr>
        <p:spPr>
          <a:xfrm>
            <a:off x="2433614" y="4556992"/>
            <a:ext cx="83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futam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6FF0A78B-8E59-4273-9C44-96E4B472C0E0}"/>
              </a:ext>
            </a:extLst>
          </p:cNvPr>
          <p:cNvSpPr txBox="1"/>
          <p:nvPr/>
        </p:nvSpPr>
        <p:spPr>
          <a:xfrm>
            <a:off x="3237995" y="3522324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 </a:t>
            </a:r>
          </a:p>
        </p:txBody>
      </p:sp>
      <p:cxnSp>
        <p:nvCxnSpPr>
          <p:cNvPr id="78" name="Egyenes összekötő 77">
            <a:extLst>
              <a:ext uri="{FF2B5EF4-FFF2-40B4-BE49-F238E27FC236}">
                <a16:creationId xmlns:a16="http://schemas.microsoft.com/office/drawing/2014/main" id="{51BC88E1-402C-4E77-91EF-505285F4528B}"/>
              </a:ext>
            </a:extLst>
          </p:cNvPr>
          <p:cNvCxnSpPr>
            <a:cxnSpLocks/>
            <a:stCxn id="105" idx="3"/>
            <a:endCxn id="93" idx="0"/>
          </p:cNvCxnSpPr>
          <p:nvPr/>
        </p:nvCxnSpPr>
        <p:spPr>
          <a:xfrm>
            <a:off x="5053604" y="4856872"/>
            <a:ext cx="1656" cy="4120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églalap 92">
            <a:extLst>
              <a:ext uri="{FF2B5EF4-FFF2-40B4-BE49-F238E27FC236}">
                <a16:creationId xmlns:a16="http://schemas.microsoft.com/office/drawing/2014/main" id="{09C0AF55-0585-45B4-A292-D39270D36B92}"/>
              </a:ext>
            </a:extLst>
          </p:cNvPr>
          <p:cNvSpPr/>
          <p:nvPr/>
        </p:nvSpPr>
        <p:spPr>
          <a:xfrm>
            <a:off x="3838353" y="5268923"/>
            <a:ext cx="2433813" cy="1490179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Eredmény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kat</a:t>
            </a:r>
            <a:r>
              <a:rPr lang="hu-HU" sz="1600" dirty="0">
                <a:solidFill>
                  <a:schemeClr val="tx1"/>
                </a:solidFill>
              </a:rPr>
              <a:t> : Kategória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 : int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Eredmény(</a:t>
            </a:r>
            <a:r>
              <a:rPr lang="hu-HU" sz="1600" dirty="0" err="1">
                <a:solidFill>
                  <a:schemeClr val="tx1"/>
                </a:solidFill>
              </a:rPr>
              <a:t>k:Kategória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9" name="Téglalap 98">
            <a:extLst>
              <a:ext uri="{FF2B5EF4-FFF2-40B4-BE49-F238E27FC236}">
                <a16:creationId xmlns:a16="http://schemas.microsoft.com/office/drawing/2014/main" id="{B4482345-4BB1-428A-9B15-3B5AC504DAEF}"/>
              </a:ext>
            </a:extLst>
          </p:cNvPr>
          <p:cNvSpPr/>
          <p:nvPr/>
        </p:nvSpPr>
        <p:spPr>
          <a:xfrm>
            <a:off x="3838487" y="5583129"/>
            <a:ext cx="2433319" cy="470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00" name="Szövegdoboz 99">
            <a:extLst>
              <a:ext uri="{FF2B5EF4-FFF2-40B4-BE49-F238E27FC236}">
                <a16:creationId xmlns:a16="http://schemas.microsoft.com/office/drawing/2014/main" id="{4FE43433-EB65-485B-B049-4740449A57EC}"/>
              </a:ext>
            </a:extLst>
          </p:cNvPr>
          <p:cNvSpPr txBox="1"/>
          <p:nvPr/>
        </p:nvSpPr>
        <p:spPr>
          <a:xfrm>
            <a:off x="4383337" y="4982031"/>
            <a:ext cx="72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1 .. 3</a:t>
            </a:r>
          </a:p>
        </p:txBody>
      </p: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B0EFEEFA-1ABA-403C-B99C-DD95492F8CD2}"/>
              </a:ext>
            </a:extLst>
          </p:cNvPr>
          <p:cNvSpPr txBox="1"/>
          <p:nvPr/>
        </p:nvSpPr>
        <p:spPr>
          <a:xfrm>
            <a:off x="5011711" y="4974612"/>
            <a:ext cx="386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+ eredmények { map(Kategória, Eredmény) }</a:t>
            </a:r>
          </a:p>
        </p:txBody>
      </p:sp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A2600331-75A7-46E2-B557-C6ADFA19E6F3}"/>
              </a:ext>
            </a:extLst>
          </p:cNvPr>
          <p:cNvSpPr txBox="1"/>
          <p:nvPr/>
        </p:nvSpPr>
        <p:spPr>
          <a:xfrm>
            <a:off x="5826989" y="4557201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lapok</a:t>
            </a:r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3056429B-7563-4316-8571-55A8610E3A8B}"/>
              </a:ext>
            </a:extLst>
          </p:cNvPr>
          <p:cNvSpPr txBox="1"/>
          <p:nvPr/>
        </p:nvSpPr>
        <p:spPr>
          <a:xfrm>
            <a:off x="3489578" y="4550971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lapok</a:t>
            </a:r>
          </a:p>
        </p:txBody>
      </p:sp>
      <p:sp>
        <p:nvSpPr>
          <p:cNvPr id="105" name="Rombusz 104">
            <a:extLst>
              <a:ext uri="{FF2B5EF4-FFF2-40B4-BE49-F238E27FC236}">
                <a16:creationId xmlns:a16="http://schemas.microsoft.com/office/drawing/2014/main" id="{13CBDC3E-85EE-41B8-92A7-691F0C31C9F0}"/>
              </a:ext>
            </a:extLst>
          </p:cNvPr>
          <p:cNvSpPr/>
          <p:nvPr/>
        </p:nvSpPr>
        <p:spPr>
          <a:xfrm rot="5400000">
            <a:off x="4943393" y="4670153"/>
            <a:ext cx="220422" cy="15301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76" name="Ellipszis 75">
            <a:extLst>
              <a:ext uri="{FF2B5EF4-FFF2-40B4-BE49-F238E27FC236}">
                <a16:creationId xmlns:a16="http://schemas.microsoft.com/office/drawing/2014/main" id="{5ACDE53F-E2B3-4311-91F5-5F5D6BDFFC10}"/>
              </a:ext>
            </a:extLst>
          </p:cNvPr>
          <p:cNvSpPr/>
          <p:nvPr/>
        </p:nvSpPr>
        <p:spPr>
          <a:xfrm>
            <a:off x="5075722" y="1463368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77" name="Egyenes összekötő 76">
            <a:extLst>
              <a:ext uri="{FF2B5EF4-FFF2-40B4-BE49-F238E27FC236}">
                <a16:creationId xmlns:a16="http://schemas.microsoft.com/office/drawing/2014/main" id="{BBA480B9-8C9E-4B9E-9D66-F7C5F548517B}"/>
              </a:ext>
            </a:extLst>
          </p:cNvPr>
          <p:cNvCxnSpPr>
            <a:cxnSpLocks/>
            <a:endCxn id="76" idx="4"/>
          </p:cNvCxnSpPr>
          <p:nvPr/>
        </p:nvCxnSpPr>
        <p:spPr>
          <a:xfrm flipV="1">
            <a:off x="5108355" y="1525615"/>
            <a:ext cx="1" cy="1360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6" name="Csoportba foglalás 85">
            <a:extLst>
              <a:ext uri="{FF2B5EF4-FFF2-40B4-BE49-F238E27FC236}">
                <a16:creationId xmlns:a16="http://schemas.microsoft.com/office/drawing/2014/main" id="{A4988D6C-22B9-4C5A-A4D4-ADBD630CD4F0}"/>
              </a:ext>
            </a:extLst>
          </p:cNvPr>
          <p:cNvGrpSpPr/>
          <p:nvPr/>
        </p:nvGrpSpPr>
        <p:grpSpPr>
          <a:xfrm>
            <a:off x="4868221" y="1661619"/>
            <a:ext cx="4151723" cy="861408"/>
            <a:chOff x="4845462" y="1966381"/>
            <a:chExt cx="4151723" cy="861408"/>
          </a:xfrm>
        </p:grpSpPr>
        <p:sp>
          <p:nvSpPr>
            <p:cNvPr id="87" name="Téglalap: szamárfül 86">
              <a:extLst>
                <a:ext uri="{FF2B5EF4-FFF2-40B4-BE49-F238E27FC236}">
                  <a16:creationId xmlns:a16="http://schemas.microsoft.com/office/drawing/2014/main" id="{56542673-CCF5-4763-B2B5-86F5F4CAEE1C}"/>
                </a:ext>
              </a:extLst>
            </p:cNvPr>
            <p:cNvSpPr/>
            <p:nvPr/>
          </p:nvSpPr>
          <p:spPr>
            <a:xfrm rot="16200000">
              <a:off x="6490620" y="321223"/>
              <a:ext cx="861408" cy="4151723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defTabSz="685811"/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(</a:t>
              </a:r>
              <a:r>
                <a:rPr lang="hu-HU" sz="1600" dirty="0" err="1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max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, győztes) :=</a:t>
              </a:r>
              <a:r>
                <a:rPr lang="hu-HU" sz="1600" b="1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 </a:t>
              </a:r>
              <a:r>
                <a:rPr lang="hu-HU" sz="1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MAX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                </a:t>
              </a:r>
              <a:r>
                <a:rPr lang="hu-HU" sz="1600" dirty="0" err="1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e.Teljesítmény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()</a:t>
              </a:r>
              <a:endParaRPr lang="hu-HU" sz="1600" b="1" baseline="-250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  <a:p>
              <a:pPr defTabSz="685811"/>
              <a:endPara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return</a:t>
              </a:r>
              <a:r>
                <a:rPr lang="hu-HU" sz="1600" b="1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</a:t>
              </a:r>
              <a:r>
                <a:rPr lang="hu-HU" sz="1600" dirty="0" err="1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győztes.azon</a:t>
              </a:r>
              <a:endPara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88" name="Szövegdoboz 87">
              <a:extLst>
                <a:ext uri="{FF2B5EF4-FFF2-40B4-BE49-F238E27FC236}">
                  <a16:creationId xmlns:a16="http://schemas.microsoft.com/office/drawing/2014/main" id="{9BF8FB7D-A03E-4EC5-8AC6-974B03E810A9}"/>
                </a:ext>
              </a:extLst>
            </p:cNvPr>
            <p:cNvSpPr txBox="1"/>
            <p:nvPr/>
          </p:nvSpPr>
          <p:spPr>
            <a:xfrm>
              <a:off x="6614938" y="2173124"/>
              <a:ext cx="9484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/>
                <a:t>e</a:t>
              </a:r>
              <a:r>
                <a:rPr lang="hu-HU" sz="1400" dirty="0" err="1">
                  <a:ea typeface="Cambria Math" panose="02040503050406030204" pitchFamily="18" charset="0"/>
                </a:rPr>
                <a:t>∊csapatok</a:t>
              </a:r>
              <a:endParaRPr lang="hu-HU" sz="1400" dirty="0"/>
            </a:p>
          </p:txBody>
        </p:sp>
      </p:grpSp>
      <p:sp>
        <p:nvSpPr>
          <p:cNvPr id="89" name="Ellipszis 88">
            <a:extLst>
              <a:ext uri="{FF2B5EF4-FFF2-40B4-BE49-F238E27FC236}">
                <a16:creationId xmlns:a16="http://schemas.microsoft.com/office/drawing/2014/main" id="{57BDCC4F-626A-43B6-B242-AC4FDDEE06D1}"/>
              </a:ext>
            </a:extLst>
          </p:cNvPr>
          <p:cNvSpPr/>
          <p:nvPr/>
        </p:nvSpPr>
        <p:spPr>
          <a:xfrm>
            <a:off x="8946051" y="3860351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90" name="Egyenes összekötő 89">
            <a:extLst>
              <a:ext uri="{FF2B5EF4-FFF2-40B4-BE49-F238E27FC236}">
                <a16:creationId xmlns:a16="http://schemas.microsoft.com/office/drawing/2014/main" id="{D9E39197-EA81-4F06-B281-00DCA03BDD28}"/>
              </a:ext>
            </a:extLst>
          </p:cNvPr>
          <p:cNvCxnSpPr>
            <a:cxnSpLocks/>
            <a:stCxn id="89" idx="4"/>
          </p:cNvCxnSpPr>
          <p:nvPr/>
        </p:nvCxnSpPr>
        <p:spPr>
          <a:xfrm flipH="1">
            <a:off x="8978684" y="3922598"/>
            <a:ext cx="1" cy="376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Csoportba foglalás 91">
            <a:extLst>
              <a:ext uri="{FF2B5EF4-FFF2-40B4-BE49-F238E27FC236}">
                <a16:creationId xmlns:a16="http://schemas.microsoft.com/office/drawing/2014/main" id="{289990AE-BAC4-46BE-8316-653A4636E0B4}"/>
              </a:ext>
            </a:extLst>
          </p:cNvPr>
          <p:cNvGrpSpPr/>
          <p:nvPr/>
        </p:nvGrpSpPr>
        <p:grpSpPr>
          <a:xfrm>
            <a:off x="6651677" y="4249422"/>
            <a:ext cx="2410390" cy="499104"/>
            <a:chOff x="7666300" y="1974542"/>
            <a:chExt cx="1870274" cy="499104"/>
          </a:xfrm>
        </p:grpSpPr>
        <p:sp>
          <p:nvSpPr>
            <p:cNvPr id="94" name="Téglalap: szamárfül 93">
              <a:extLst>
                <a:ext uri="{FF2B5EF4-FFF2-40B4-BE49-F238E27FC236}">
                  <a16:creationId xmlns:a16="http://schemas.microsoft.com/office/drawing/2014/main" id="{268E1F09-32E4-40D5-9300-26673C181C74}"/>
                </a:ext>
              </a:extLst>
            </p:cNvPr>
            <p:cNvSpPr/>
            <p:nvPr/>
          </p:nvSpPr>
          <p:spPr>
            <a:xfrm rot="16200000">
              <a:off x="8357722" y="1283120"/>
              <a:ext cx="487429" cy="1870274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return</a:t>
              </a:r>
              <a:r>
                <a:rPr lang="hu-HU" sz="1600" b="1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 </a:t>
              </a:r>
              <a:r>
                <a:rPr lang="hu-HU" sz="1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∑    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           </a:t>
              </a:r>
              <a:r>
                <a:rPr lang="hu-HU" sz="1600" dirty="0" err="1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e.Érték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()</a:t>
              </a:r>
              <a:endPara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  <a:p>
              <a:pPr defTabSz="685811"/>
              <a:endPara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95" name="Szövegdoboz 94">
              <a:extLst>
                <a:ext uri="{FF2B5EF4-FFF2-40B4-BE49-F238E27FC236}">
                  <a16:creationId xmlns:a16="http://schemas.microsoft.com/office/drawing/2014/main" id="{D551AB51-3219-41E2-8A2F-02274A45BCF7}"/>
                </a:ext>
              </a:extLst>
            </p:cNvPr>
            <p:cNvSpPr txBox="1"/>
            <p:nvPr/>
          </p:nvSpPr>
          <p:spPr>
            <a:xfrm>
              <a:off x="8246799" y="2165869"/>
              <a:ext cx="6496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 err="1"/>
                <a:t>e</a:t>
              </a:r>
              <a:r>
                <a:rPr lang="hu-HU" sz="1400" dirty="0" err="1">
                  <a:ea typeface="Cambria Math" panose="02040503050406030204" pitchFamily="18" charset="0"/>
                </a:rPr>
                <a:t>∊lapok</a:t>
              </a:r>
              <a:endParaRPr lang="hu-HU" sz="1400" dirty="0"/>
            </a:p>
          </p:txBody>
        </p:sp>
      </p:grpSp>
      <p:sp>
        <p:nvSpPr>
          <p:cNvPr id="98" name="Téglalap: szamárfül 97">
            <a:extLst>
              <a:ext uri="{FF2B5EF4-FFF2-40B4-BE49-F238E27FC236}">
                <a16:creationId xmlns:a16="http://schemas.microsoft.com/office/drawing/2014/main" id="{BA4C4365-D7DB-485C-BF5B-5FFACACFEB7D}"/>
              </a:ext>
            </a:extLst>
          </p:cNvPr>
          <p:cNvSpPr/>
          <p:nvPr/>
        </p:nvSpPr>
        <p:spPr>
          <a:xfrm rot="16200000">
            <a:off x="7433511" y="5208344"/>
            <a:ext cx="305219" cy="2436682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(db</a:t>
            </a:r>
            <a:r>
              <a:rPr lang="hu-HU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+1–h) </a:t>
            </a:r>
            <a:r>
              <a:rPr lang="hu-HU" sz="1600" dirty="0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∙ Szorzó(k)</a:t>
            </a:r>
          </a:p>
        </p:txBody>
      </p:sp>
      <p:cxnSp>
        <p:nvCxnSpPr>
          <p:cNvPr id="108" name="Egyenes összekötő 107">
            <a:extLst>
              <a:ext uri="{FF2B5EF4-FFF2-40B4-BE49-F238E27FC236}">
                <a16:creationId xmlns:a16="http://schemas.microsoft.com/office/drawing/2014/main" id="{ED584FCA-C645-4636-8D27-7DA42BC1263B}"/>
              </a:ext>
            </a:extLst>
          </p:cNvPr>
          <p:cNvCxnSpPr>
            <a:cxnSpLocks/>
          </p:cNvCxnSpPr>
          <p:nvPr/>
        </p:nvCxnSpPr>
        <p:spPr>
          <a:xfrm>
            <a:off x="3927943" y="4520000"/>
            <a:ext cx="0" cy="43991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Szövegdoboz 108">
            <a:extLst>
              <a:ext uri="{FF2B5EF4-FFF2-40B4-BE49-F238E27FC236}">
                <a16:creationId xmlns:a16="http://schemas.microsoft.com/office/drawing/2014/main" id="{751E5012-BCA6-4406-BFC6-327138E65B35}"/>
              </a:ext>
            </a:extLst>
          </p:cNvPr>
          <p:cNvSpPr txBox="1"/>
          <p:nvPr/>
        </p:nvSpPr>
        <p:spPr>
          <a:xfrm>
            <a:off x="3264995" y="1325214"/>
            <a:ext cx="17229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rgbClr val="FF0000"/>
                </a:solidFill>
              </a:rPr>
              <a:t>+ Nyertes() : </a:t>
            </a:r>
            <a:r>
              <a:rPr lang="hu-HU" sz="1600" dirty="0" err="1">
                <a:solidFill>
                  <a:srgbClr val="FF0000"/>
                </a:solidFill>
              </a:rPr>
              <a:t>string</a:t>
            </a:r>
            <a:endParaRPr lang="hu-HU" sz="1600" dirty="0">
              <a:solidFill>
                <a:srgbClr val="FF0000"/>
              </a:solidFill>
            </a:endParaRPr>
          </a:p>
        </p:txBody>
      </p:sp>
      <p:sp>
        <p:nvSpPr>
          <p:cNvPr id="110" name="Szövegdoboz 109">
            <a:extLst>
              <a:ext uri="{FF2B5EF4-FFF2-40B4-BE49-F238E27FC236}">
                <a16:creationId xmlns:a16="http://schemas.microsoft.com/office/drawing/2014/main" id="{8A9DB9B8-F55C-453A-91A4-6652368DB2FC}"/>
              </a:ext>
            </a:extLst>
          </p:cNvPr>
          <p:cNvSpPr txBox="1"/>
          <p:nvPr/>
        </p:nvSpPr>
        <p:spPr>
          <a:xfrm>
            <a:off x="7278459" y="3730817"/>
            <a:ext cx="17749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rgbClr val="FF0000"/>
                </a:solidFill>
              </a:rPr>
              <a:t>+ Teljesítmény():int</a:t>
            </a:r>
          </a:p>
        </p:txBody>
      </p:sp>
      <p:sp>
        <p:nvSpPr>
          <p:cNvPr id="111" name="Szövegdoboz 110">
            <a:extLst>
              <a:ext uri="{FF2B5EF4-FFF2-40B4-BE49-F238E27FC236}">
                <a16:creationId xmlns:a16="http://schemas.microsoft.com/office/drawing/2014/main" id="{551A7276-F4A1-4EF7-9A83-F5573647A5A3}"/>
              </a:ext>
            </a:extLst>
          </p:cNvPr>
          <p:cNvSpPr txBox="1"/>
          <p:nvPr/>
        </p:nvSpPr>
        <p:spPr>
          <a:xfrm>
            <a:off x="3878399" y="4315170"/>
            <a:ext cx="12625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rgbClr val="FF0000"/>
                </a:solidFill>
              </a:rPr>
              <a:t>+ Érték() : int</a:t>
            </a:r>
          </a:p>
        </p:txBody>
      </p:sp>
      <p:grpSp>
        <p:nvGrpSpPr>
          <p:cNvPr id="112" name="Csoportba foglalás 111">
            <a:extLst>
              <a:ext uri="{FF2B5EF4-FFF2-40B4-BE49-F238E27FC236}">
                <a16:creationId xmlns:a16="http://schemas.microsoft.com/office/drawing/2014/main" id="{B742B176-16B3-46D0-80B5-057A467C588F}"/>
              </a:ext>
            </a:extLst>
          </p:cNvPr>
          <p:cNvGrpSpPr/>
          <p:nvPr/>
        </p:nvGrpSpPr>
        <p:grpSpPr>
          <a:xfrm>
            <a:off x="242926" y="4879432"/>
            <a:ext cx="3840743" cy="618424"/>
            <a:chOff x="144091" y="4861118"/>
            <a:chExt cx="4061930" cy="618424"/>
          </a:xfrm>
        </p:grpSpPr>
        <p:sp>
          <p:nvSpPr>
            <p:cNvPr id="113" name="Téglalap: szamárfül 112">
              <a:extLst>
                <a:ext uri="{FF2B5EF4-FFF2-40B4-BE49-F238E27FC236}">
                  <a16:creationId xmlns:a16="http://schemas.microsoft.com/office/drawing/2014/main" id="{80A2DD80-D98D-479F-83F9-3AA9907C4AA6}"/>
                </a:ext>
              </a:extLst>
            </p:cNvPr>
            <p:cNvSpPr/>
            <p:nvPr/>
          </p:nvSpPr>
          <p:spPr>
            <a:xfrm rot="16200000">
              <a:off x="1892006" y="3113203"/>
              <a:ext cx="566100" cy="4061930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return</a:t>
              </a:r>
              <a:r>
                <a:rPr lang="hu-HU" sz="1600" b="1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 </a:t>
              </a:r>
              <a:r>
                <a:rPr lang="hu-HU" sz="1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∑    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                 </a:t>
              </a:r>
              <a:r>
                <a:rPr lang="hu-HU" sz="1600" dirty="0" err="1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e.Pont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(|</a:t>
              </a:r>
              <a:r>
                <a:rPr lang="hu-HU" sz="1600" dirty="0" err="1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futam.lapok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|)</a:t>
              </a:r>
              <a:endPara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14" name="Szövegdoboz 113">
              <a:extLst>
                <a:ext uri="{FF2B5EF4-FFF2-40B4-BE49-F238E27FC236}">
                  <a16:creationId xmlns:a16="http://schemas.microsoft.com/office/drawing/2014/main" id="{9D118E94-83E5-4512-899A-F80E47ADA6CD}"/>
                </a:ext>
              </a:extLst>
            </p:cNvPr>
            <p:cNvSpPr txBox="1"/>
            <p:nvPr/>
          </p:nvSpPr>
          <p:spPr>
            <a:xfrm>
              <a:off x="888002" y="5068588"/>
              <a:ext cx="1216016" cy="410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 err="1"/>
                <a:t>e</a:t>
              </a:r>
              <a:r>
                <a:rPr lang="hu-HU" sz="1400" dirty="0" err="1">
                  <a:ea typeface="Cambria Math" panose="02040503050406030204" pitchFamily="18" charset="0"/>
                </a:rPr>
                <a:t>∊kategóriák</a:t>
              </a:r>
              <a:endParaRPr lang="hu-HU" sz="1400" dirty="0"/>
            </a:p>
          </p:txBody>
        </p:sp>
      </p:grpSp>
      <p:sp>
        <p:nvSpPr>
          <p:cNvPr id="116" name="Szövegdoboz 115">
            <a:extLst>
              <a:ext uri="{FF2B5EF4-FFF2-40B4-BE49-F238E27FC236}">
                <a16:creationId xmlns:a16="http://schemas.microsoft.com/office/drawing/2014/main" id="{200B29E2-3322-4E5F-A94A-3D297ED01118}"/>
              </a:ext>
            </a:extLst>
          </p:cNvPr>
          <p:cNvSpPr txBox="1"/>
          <p:nvPr/>
        </p:nvSpPr>
        <p:spPr>
          <a:xfrm>
            <a:off x="3836337" y="6245645"/>
            <a:ext cx="23032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rgbClr val="FF0000"/>
                </a:solidFill>
              </a:rPr>
              <a:t>+ Pont(db : int) : int</a:t>
            </a:r>
          </a:p>
          <a:p>
            <a:r>
              <a:rPr lang="hu-HU" sz="1600" dirty="0">
                <a:solidFill>
                  <a:srgbClr val="FF0000"/>
                </a:solidFill>
              </a:rPr>
              <a:t>+ Szorzó(</a:t>
            </a:r>
            <a:r>
              <a:rPr lang="hu-HU" sz="1600" dirty="0" err="1">
                <a:solidFill>
                  <a:srgbClr val="FF0000"/>
                </a:solidFill>
              </a:rPr>
              <a:t>k:Kategória</a:t>
            </a:r>
            <a:r>
              <a:rPr lang="hu-HU" sz="1600" dirty="0">
                <a:solidFill>
                  <a:srgbClr val="FF0000"/>
                </a:solidFill>
              </a:rPr>
              <a:t>) : int</a:t>
            </a:r>
          </a:p>
        </p:txBody>
      </p:sp>
      <p:sp>
        <p:nvSpPr>
          <p:cNvPr id="117" name="Ellipszis 116">
            <a:extLst>
              <a:ext uri="{FF2B5EF4-FFF2-40B4-BE49-F238E27FC236}">
                <a16:creationId xmlns:a16="http://schemas.microsoft.com/office/drawing/2014/main" id="{E46F2638-8460-4886-8AFA-FB56DA1293F5}"/>
              </a:ext>
            </a:extLst>
          </p:cNvPr>
          <p:cNvSpPr/>
          <p:nvPr/>
        </p:nvSpPr>
        <p:spPr>
          <a:xfrm>
            <a:off x="3895309" y="4457753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18" name="Ellipszis 117">
            <a:extLst>
              <a:ext uri="{FF2B5EF4-FFF2-40B4-BE49-F238E27FC236}">
                <a16:creationId xmlns:a16="http://schemas.microsoft.com/office/drawing/2014/main" id="{56DC352A-DE61-4C84-A5A1-C5DD71815BCC}"/>
              </a:ext>
            </a:extLst>
          </p:cNvPr>
          <p:cNvSpPr/>
          <p:nvPr/>
        </p:nvSpPr>
        <p:spPr>
          <a:xfrm>
            <a:off x="6016354" y="6396659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20" name="Egyenes összekötő 119">
            <a:extLst>
              <a:ext uri="{FF2B5EF4-FFF2-40B4-BE49-F238E27FC236}">
                <a16:creationId xmlns:a16="http://schemas.microsoft.com/office/drawing/2014/main" id="{494597E7-03B9-4E88-B3E9-A13DE50A7616}"/>
              </a:ext>
            </a:extLst>
          </p:cNvPr>
          <p:cNvCxnSpPr>
            <a:cxnSpLocks/>
            <a:stCxn id="118" idx="6"/>
            <a:endCxn id="98" idx="0"/>
          </p:cNvCxnSpPr>
          <p:nvPr/>
        </p:nvCxnSpPr>
        <p:spPr>
          <a:xfrm flipV="1">
            <a:off x="6081621" y="6426685"/>
            <a:ext cx="286159" cy="1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Szövegdoboz 120">
            <a:extLst>
              <a:ext uri="{FF2B5EF4-FFF2-40B4-BE49-F238E27FC236}">
                <a16:creationId xmlns:a16="http://schemas.microsoft.com/office/drawing/2014/main" id="{3E6DB4DB-92AA-4068-B592-84AB11DE90E2}"/>
              </a:ext>
            </a:extLst>
          </p:cNvPr>
          <p:cNvSpPr txBox="1"/>
          <p:nvPr/>
        </p:nvSpPr>
        <p:spPr>
          <a:xfrm>
            <a:off x="7070072" y="3928570"/>
            <a:ext cx="870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csapat</a:t>
            </a:r>
          </a:p>
        </p:txBody>
      </p:sp>
    </p:spTree>
    <p:extLst>
      <p:ext uri="{BB962C8B-B14F-4D97-AF65-F5344CB8AC3E}">
        <p14:creationId xmlns:p14="http://schemas.microsoft.com/office/powerpoint/2010/main" val="3410799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0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89" grpId="0" animBg="1"/>
      <p:bldP spid="98" grpId="0" animBg="1"/>
      <p:bldP spid="109" grpId="0"/>
      <p:bldP spid="110" grpId="0"/>
      <p:bldP spid="111" grpId="0"/>
      <p:bldP spid="116" grpId="0"/>
      <p:bldP spid="117" grpId="0" animBg="1"/>
      <p:bldP spid="11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églalap 120">
            <a:extLst>
              <a:ext uri="{FF2B5EF4-FFF2-40B4-BE49-F238E27FC236}">
                <a16:creationId xmlns:a16="http://schemas.microsoft.com/office/drawing/2014/main" id="{268B38DB-EEB6-469F-937E-8F2523482CF6}"/>
              </a:ext>
            </a:extLst>
          </p:cNvPr>
          <p:cNvSpPr/>
          <p:nvPr/>
        </p:nvSpPr>
        <p:spPr>
          <a:xfrm>
            <a:off x="0" y="719013"/>
            <a:ext cx="9144000" cy="614360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cxnSp>
        <p:nvCxnSpPr>
          <p:cNvPr id="90" name="Összekötő: szögletes 89">
            <a:extLst>
              <a:ext uri="{FF2B5EF4-FFF2-40B4-BE49-F238E27FC236}">
                <a16:creationId xmlns:a16="http://schemas.microsoft.com/office/drawing/2014/main" id="{D4F3FE2B-8B50-4C01-B3C4-5106255FD070}"/>
              </a:ext>
            </a:extLst>
          </p:cNvPr>
          <p:cNvCxnSpPr>
            <a:cxnSpLocks/>
            <a:stCxn id="94" idx="0"/>
            <a:endCxn id="55" idx="2"/>
          </p:cNvCxnSpPr>
          <p:nvPr/>
        </p:nvCxnSpPr>
        <p:spPr>
          <a:xfrm rot="5400000" flipH="1" flipV="1">
            <a:off x="4580497" y="5259833"/>
            <a:ext cx="453398" cy="41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Összekötő: szögletes 90">
            <a:extLst>
              <a:ext uri="{FF2B5EF4-FFF2-40B4-BE49-F238E27FC236}">
                <a16:creationId xmlns:a16="http://schemas.microsoft.com/office/drawing/2014/main" id="{27FE3EA2-773F-4602-A449-954729A817C4}"/>
              </a:ext>
            </a:extLst>
          </p:cNvPr>
          <p:cNvCxnSpPr>
            <a:cxnSpLocks/>
            <a:stCxn id="96" idx="0"/>
            <a:endCxn id="108" idx="3"/>
          </p:cNvCxnSpPr>
          <p:nvPr/>
        </p:nvCxnSpPr>
        <p:spPr>
          <a:xfrm rot="16200000" flipV="1">
            <a:off x="5964573" y="4066712"/>
            <a:ext cx="256515" cy="258722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églalap 93">
            <a:extLst>
              <a:ext uri="{FF2B5EF4-FFF2-40B4-BE49-F238E27FC236}">
                <a16:creationId xmlns:a16="http://schemas.microsoft.com/office/drawing/2014/main" id="{E17CFBF8-D849-467C-897A-2C98D4D2047F}"/>
              </a:ext>
            </a:extLst>
          </p:cNvPr>
          <p:cNvSpPr/>
          <p:nvPr/>
        </p:nvSpPr>
        <p:spPr>
          <a:xfrm>
            <a:off x="3602668" y="5488582"/>
            <a:ext cx="2404955" cy="100728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Teher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rgbClr val="FF0000"/>
                </a:solidFill>
              </a:rPr>
              <a:t>+ Szorzó() : int { </a:t>
            </a:r>
            <a:r>
              <a:rPr lang="hu-HU" sz="1600" dirty="0" err="1">
                <a:solidFill>
                  <a:srgbClr val="FF0000"/>
                </a:solidFill>
              </a:rPr>
              <a:t>override</a:t>
            </a:r>
            <a:r>
              <a:rPr lang="hu-HU" sz="1600" dirty="0">
                <a:solidFill>
                  <a:srgbClr val="FF0000"/>
                </a:solidFill>
              </a:rPr>
              <a:t> }</a:t>
            </a:r>
          </a:p>
        </p:txBody>
      </p:sp>
      <p:sp>
        <p:nvSpPr>
          <p:cNvPr id="95" name="Téglalap 94">
            <a:extLst>
              <a:ext uri="{FF2B5EF4-FFF2-40B4-BE49-F238E27FC236}">
                <a16:creationId xmlns:a16="http://schemas.microsoft.com/office/drawing/2014/main" id="{5601245D-5D35-409A-930A-0831217B2026}"/>
              </a:ext>
            </a:extLst>
          </p:cNvPr>
          <p:cNvSpPr/>
          <p:nvPr/>
        </p:nvSpPr>
        <p:spPr>
          <a:xfrm>
            <a:off x="3602667" y="5785482"/>
            <a:ext cx="2404955" cy="21549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96" name="Téglalap 95">
            <a:extLst>
              <a:ext uri="{FF2B5EF4-FFF2-40B4-BE49-F238E27FC236}">
                <a16:creationId xmlns:a16="http://schemas.microsoft.com/office/drawing/2014/main" id="{ACADCAC1-5BA1-4133-90F7-D246BE6337B5}"/>
              </a:ext>
            </a:extLst>
          </p:cNvPr>
          <p:cNvSpPr/>
          <p:nvPr/>
        </p:nvSpPr>
        <p:spPr>
          <a:xfrm>
            <a:off x="6193990" y="5488583"/>
            <a:ext cx="2384905" cy="94969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Motor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rgbClr val="FF0000"/>
                </a:solidFill>
              </a:rPr>
              <a:t>+ Szorzó() : int { </a:t>
            </a:r>
            <a:r>
              <a:rPr lang="hu-HU" sz="1600" dirty="0" err="1">
                <a:solidFill>
                  <a:srgbClr val="FF0000"/>
                </a:solidFill>
              </a:rPr>
              <a:t>override</a:t>
            </a:r>
            <a:r>
              <a:rPr lang="hu-HU" sz="1600" dirty="0">
                <a:solidFill>
                  <a:srgbClr val="FF0000"/>
                </a:solidFill>
              </a:rPr>
              <a:t> }</a:t>
            </a:r>
          </a:p>
        </p:txBody>
      </p:sp>
      <p:sp>
        <p:nvSpPr>
          <p:cNvPr id="97" name="Téglalap 96">
            <a:extLst>
              <a:ext uri="{FF2B5EF4-FFF2-40B4-BE49-F238E27FC236}">
                <a16:creationId xmlns:a16="http://schemas.microsoft.com/office/drawing/2014/main" id="{36C2ECD3-BD9E-4B22-935B-892FDAE3BB09}"/>
              </a:ext>
            </a:extLst>
          </p:cNvPr>
          <p:cNvSpPr/>
          <p:nvPr/>
        </p:nvSpPr>
        <p:spPr>
          <a:xfrm>
            <a:off x="6193989" y="5785100"/>
            <a:ext cx="2384905" cy="20380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98" name="Összekötő: szögletes 97">
            <a:extLst>
              <a:ext uri="{FF2B5EF4-FFF2-40B4-BE49-F238E27FC236}">
                <a16:creationId xmlns:a16="http://schemas.microsoft.com/office/drawing/2014/main" id="{4B51C157-C95A-44A3-A21D-2A96B3009C1A}"/>
              </a:ext>
            </a:extLst>
          </p:cNvPr>
          <p:cNvCxnSpPr>
            <a:cxnSpLocks/>
            <a:stCxn id="92" idx="0"/>
            <a:endCxn id="108" idx="3"/>
          </p:cNvCxnSpPr>
          <p:nvPr/>
        </p:nvCxnSpPr>
        <p:spPr>
          <a:xfrm rot="5400000" flipH="1" flipV="1">
            <a:off x="3372378" y="4054158"/>
            <a:ext cx="248927" cy="260474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Háromszög 107">
            <a:extLst>
              <a:ext uri="{FF2B5EF4-FFF2-40B4-BE49-F238E27FC236}">
                <a16:creationId xmlns:a16="http://schemas.microsoft.com/office/drawing/2014/main" id="{8F5409C0-8F3A-4E50-83F1-696B0097A6F0}"/>
              </a:ext>
            </a:extLst>
          </p:cNvPr>
          <p:cNvSpPr/>
          <p:nvPr/>
        </p:nvSpPr>
        <p:spPr>
          <a:xfrm>
            <a:off x="4710113" y="5034115"/>
            <a:ext cx="178205" cy="197953"/>
          </a:xfrm>
          <a:prstGeom prst="triangle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412" name="Téglalap: szamárfül 411">
            <a:extLst>
              <a:ext uri="{FF2B5EF4-FFF2-40B4-BE49-F238E27FC236}">
                <a16:creationId xmlns:a16="http://schemas.microsoft.com/office/drawing/2014/main" id="{82EEBEA3-F58B-4EEA-B2E3-071FE68A7255}"/>
              </a:ext>
            </a:extLst>
          </p:cNvPr>
          <p:cNvSpPr/>
          <p:nvPr/>
        </p:nvSpPr>
        <p:spPr>
          <a:xfrm rot="16200000">
            <a:off x="5750980" y="6150127"/>
            <a:ext cx="310852" cy="83218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4</a:t>
            </a:r>
          </a:p>
        </p:txBody>
      </p:sp>
      <p:sp>
        <p:nvSpPr>
          <p:cNvPr id="418" name="Téglalap: szamárfül 417">
            <a:extLst>
              <a:ext uri="{FF2B5EF4-FFF2-40B4-BE49-F238E27FC236}">
                <a16:creationId xmlns:a16="http://schemas.microsoft.com/office/drawing/2014/main" id="{F85FA9FD-7F64-4897-82F2-883414AF47B0}"/>
              </a:ext>
            </a:extLst>
          </p:cNvPr>
          <p:cNvSpPr/>
          <p:nvPr/>
        </p:nvSpPr>
        <p:spPr>
          <a:xfrm rot="16200000">
            <a:off x="8297674" y="6142433"/>
            <a:ext cx="343159" cy="83218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1</a:t>
            </a:r>
          </a:p>
        </p:txBody>
      </p:sp>
      <p:sp>
        <p:nvSpPr>
          <p:cNvPr id="92" name="Téglalap 91">
            <a:extLst>
              <a:ext uri="{FF2B5EF4-FFF2-40B4-BE49-F238E27FC236}">
                <a16:creationId xmlns:a16="http://schemas.microsoft.com/office/drawing/2014/main" id="{FA4DB282-FA26-4353-9827-0165DBC33D49}"/>
              </a:ext>
            </a:extLst>
          </p:cNvPr>
          <p:cNvSpPr/>
          <p:nvPr/>
        </p:nvSpPr>
        <p:spPr>
          <a:xfrm>
            <a:off x="933190" y="5480995"/>
            <a:ext cx="2522553" cy="95727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Sport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rgbClr val="FF0000"/>
                </a:solidFill>
              </a:rPr>
              <a:t>+ Szorzó() : </a:t>
            </a:r>
            <a:r>
              <a:rPr lang="hu-HU" sz="1600" dirty="0" err="1">
                <a:solidFill>
                  <a:srgbClr val="FF0000"/>
                </a:solidFill>
              </a:rPr>
              <a:t>real</a:t>
            </a:r>
            <a:r>
              <a:rPr lang="hu-HU" sz="1600" dirty="0">
                <a:solidFill>
                  <a:srgbClr val="FF0000"/>
                </a:solidFill>
              </a:rPr>
              <a:t> { </a:t>
            </a:r>
            <a:r>
              <a:rPr lang="hu-HU" sz="1600" dirty="0" err="1">
                <a:solidFill>
                  <a:srgbClr val="FF0000"/>
                </a:solidFill>
              </a:rPr>
              <a:t>override</a:t>
            </a:r>
            <a:r>
              <a:rPr lang="hu-HU" sz="1600" dirty="0">
                <a:solidFill>
                  <a:srgbClr val="FF0000"/>
                </a:solidFill>
              </a:rPr>
              <a:t> }</a:t>
            </a:r>
          </a:p>
        </p:txBody>
      </p:sp>
      <p:sp>
        <p:nvSpPr>
          <p:cNvPr id="93" name="Téglalap 92">
            <a:extLst>
              <a:ext uri="{FF2B5EF4-FFF2-40B4-BE49-F238E27FC236}">
                <a16:creationId xmlns:a16="http://schemas.microsoft.com/office/drawing/2014/main" id="{5C1C1CBF-1D9E-4ED0-BA9B-F31FEA21DB05}"/>
              </a:ext>
            </a:extLst>
          </p:cNvPr>
          <p:cNvSpPr/>
          <p:nvPr/>
        </p:nvSpPr>
        <p:spPr>
          <a:xfrm>
            <a:off x="933189" y="5778822"/>
            <a:ext cx="2522553" cy="20971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49" name="Téglalap: szamárfül 148">
            <a:extLst>
              <a:ext uri="{FF2B5EF4-FFF2-40B4-BE49-F238E27FC236}">
                <a16:creationId xmlns:a16="http://schemas.microsoft.com/office/drawing/2014/main" id="{0C27F6DC-930C-456E-9598-C7CFAE15899D}"/>
              </a:ext>
            </a:extLst>
          </p:cNvPr>
          <p:cNvSpPr/>
          <p:nvPr/>
        </p:nvSpPr>
        <p:spPr>
          <a:xfrm rot="16200000">
            <a:off x="3161045" y="6143894"/>
            <a:ext cx="303851" cy="83218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3</a:t>
            </a:r>
          </a:p>
        </p:txBody>
      </p:sp>
      <p:sp>
        <p:nvSpPr>
          <p:cNvPr id="120" name="Cím 1">
            <a:extLst>
              <a:ext uri="{FF2B5EF4-FFF2-40B4-BE49-F238E27FC236}">
                <a16:creationId xmlns:a16="http://schemas.microsoft.com/office/drawing/2014/main" id="{1CE0A770-0D3C-4BCC-BC8B-3FB4814B94B5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Rally</a:t>
            </a:r>
            <a:endParaRPr lang="en-US" dirty="0"/>
          </a:p>
        </p:txBody>
      </p:sp>
      <p:cxnSp>
        <p:nvCxnSpPr>
          <p:cNvPr id="157" name="Egyenes összekötő 156">
            <a:extLst>
              <a:ext uri="{FF2B5EF4-FFF2-40B4-BE49-F238E27FC236}">
                <a16:creationId xmlns:a16="http://schemas.microsoft.com/office/drawing/2014/main" id="{3B7FA14D-26A8-4F11-B370-30E1B7477B0E}"/>
              </a:ext>
            </a:extLst>
          </p:cNvPr>
          <p:cNvCxnSpPr>
            <a:cxnSpLocks/>
            <a:stCxn id="158" idx="4"/>
            <a:endCxn id="149" idx="3"/>
          </p:cNvCxnSpPr>
          <p:nvPr/>
        </p:nvCxnSpPr>
        <p:spPr>
          <a:xfrm flipH="1">
            <a:off x="3312971" y="6206971"/>
            <a:ext cx="6399" cy="20108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Ellipszis 157">
            <a:extLst>
              <a:ext uri="{FF2B5EF4-FFF2-40B4-BE49-F238E27FC236}">
                <a16:creationId xmlns:a16="http://schemas.microsoft.com/office/drawing/2014/main" id="{71FA0C17-ECF5-42C0-AEB3-E83A2372B0FD}"/>
              </a:ext>
            </a:extLst>
          </p:cNvPr>
          <p:cNvSpPr/>
          <p:nvPr/>
        </p:nvSpPr>
        <p:spPr>
          <a:xfrm>
            <a:off x="3286736" y="6144724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59" name="Egyenes összekötő 158">
            <a:extLst>
              <a:ext uri="{FF2B5EF4-FFF2-40B4-BE49-F238E27FC236}">
                <a16:creationId xmlns:a16="http://schemas.microsoft.com/office/drawing/2014/main" id="{0F902C3F-431B-4D23-973B-B592A28CE198}"/>
              </a:ext>
            </a:extLst>
          </p:cNvPr>
          <p:cNvCxnSpPr>
            <a:cxnSpLocks/>
            <a:stCxn id="160" idx="4"/>
            <a:endCxn id="412" idx="3"/>
          </p:cNvCxnSpPr>
          <p:nvPr/>
        </p:nvCxnSpPr>
        <p:spPr>
          <a:xfrm>
            <a:off x="5906407" y="6202798"/>
            <a:ext cx="0" cy="20799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Ellipszis 159">
            <a:extLst>
              <a:ext uri="{FF2B5EF4-FFF2-40B4-BE49-F238E27FC236}">
                <a16:creationId xmlns:a16="http://schemas.microsoft.com/office/drawing/2014/main" id="{A45B21A1-33A5-456C-B444-DD68C09F641A}"/>
              </a:ext>
            </a:extLst>
          </p:cNvPr>
          <p:cNvSpPr/>
          <p:nvPr/>
        </p:nvSpPr>
        <p:spPr>
          <a:xfrm>
            <a:off x="5873773" y="6140551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65" name="Egyenes összekötő 164">
            <a:extLst>
              <a:ext uri="{FF2B5EF4-FFF2-40B4-BE49-F238E27FC236}">
                <a16:creationId xmlns:a16="http://schemas.microsoft.com/office/drawing/2014/main" id="{EED89D11-7AA6-415D-8168-8564F43A2DCE}"/>
              </a:ext>
            </a:extLst>
          </p:cNvPr>
          <p:cNvCxnSpPr>
            <a:cxnSpLocks/>
            <a:stCxn id="167" idx="4"/>
            <a:endCxn id="418" idx="3"/>
          </p:cNvCxnSpPr>
          <p:nvPr/>
        </p:nvCxnSpPr>
        <p:spPr>
          <a:xfrm>
            <a:off x="8466211" y="6219811"/>
            <a:ext cx="3043" cy="16713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Ellipszis 166">
            <a:extLst>
              <a:ext uri="{FF2B5EF4-FFF2-40B4-BE49-F238E27FC236}">
                <a16:creationId xmlns:a16="http://schemas.microsoft.com/office/drawing/2014/main" id="{26597914-19B9-4E9E-8AC9-3B7B51E50AD0}"/>
              </a:ext>
            </a:extLst>
          </p:cNvPr>
          <p:cNvSpPr/>
          <p:nvPr/>
        </p:nvSpPr>
        <p:spPr>
          <a:xfrm>
            <a:off x="8433577" y="6157564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5" name="Téglalap 54">
            <a:extLst>
              <a:ext uri="{FF2B5EF4-FFF2-40B4-BE49-F238E27FC236}">
                <a16:creationId xmlns:a16="http://schemas.microsoft.com/office/drawing/2014/main" id="{E4C8B61B-6187-4BDF-847B-6BB17A6A0130}"/>
              </a:ext>
            </a:extLst>
          </p:cNvPr>
          <p:cNvSpPr/>
          <p:nvPr/>
        </p:nvSpPr>
        <p:spPr>
          <a:xfrm>
            <a:off x="3602669" y="3491460"/>
            <a:ext cx="2413153" cy="1543724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i="1" dirty="0">
                <a:solidFill>
                  <a:schemeClr val="tx1"/>
                </a:solidFill>
              </a:rPr>
              <a:t>Eredmény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kat</a:t>
            </a:r>
            <a:r>
              <a:rPr lang="hu-HU" sz="1600" dirty="0">
                <a:solidFill>
                  <a:schemeClr val="tx1"/>
                </a:solidFill>
              </a:rPr>
              <a:t> : Kategória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 : int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Eredmény(</a:t>
            </a:r>
            <a:r>
              <a:rPr lang="hu-HU" sz="1600" dirty="0" err="1">
                <a:solidFill>
                  <a:schemeClr val="tx1"/>
                </a:solidFill>
              </a:rPr>
              <a:t>k:Kategória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Pont(db : int) : int</a:t>
            </a:r>
          </a:p>
          <a:p>
            <a:r>
              <a:rPr lang="hu-HU" sz="1600" i="1" dirty="0">
                <a:solidFill>
                  <a:srgbClr val="FF0000"/>
                </a:solidFill>
              </a:rPr>
              <a:t>+ Szorzó() : int { </a:t>
            </a:r>
            <a:r>
              <a:rPr lang="hu-HU" sz="1600" i="1" dirty="0" err="1">
                <a:solidFill>
                  <a:srgbClr val="FF0000"/>
                </a:solidFill>
              </a:rPr>
              <a:t>virtual</a:t>
            </a:r>
            <a:r>
              <a:rPr lang="hu-HU" sz="1600" i="1" dirty="0">
                <a:solidFill>
                  <a:srgbClr val="FF0000"/>
                </a:solidFill>
              </a:rPr>
              <a:t> }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F740C7F8-6113-44C9-9F52-74EAED9665DB}"/>
              </a:ext>
            </a:extLst>
          </p:cNvPr>
          <p:cNvSpPr/>
          <p:nvPr/>
        </p:nvSpPr>
        <p:spPr>
          <a:xfrm>
            <a:off x="3602670" y="3807531"/>
            <a:ext cx="2413152" cy="4783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57" name="Egyenes összekötő 56">
            <a:extLst>
              <a:ext uri="{FF2B5EF4-FFF2-40B4-BE49-F238E27FC236}">
                <a16:creationId xmlns:a16="http://schemas.microsoft.com/office/drawing/2014/main" id="{2DDA65E2-EDD2-4166-ADA5-0BB070E68D36}"/>
              </a:ext>
            </a:extLst>
          </p:cNvPr>
          <p:cNvCxnSpPr>
            <a:cxnSpLocks/>
            <a:stCxn id="60" idx="3"/>
            <a:endCxn id="55" idx="0"/>
          </p:cNvCxnSpPr>
          <p:nvPr/>
        </p:nvCxnSpPr>
        <p:spPr>
          <a:xfrm flipH="1">
            <a:off x="4809246" y="3110030"/>
            <a:ext cx="2564" cy="38143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églalap 57">
            <a:extLst>
              <a:ext uri="{FF2B5EF4-FFF2-40B4-BE49-F238E27FC236}">
                <a16:creationId xmlns:a16="http://schemas.microsoft.com/office/drawing/2014/main" id="{8002AD80-B515-45FE-A381-62C8E085C087}"/>
              </a:ext>
            </a:extLst>
          </p:cNvPr>
          <p:cNvSpPr/>
          <p:nvPr/>
        </p:nvSpPr>
        <p:spPr>
          <a:xfrm>
            <a:off x="3594595" y="1094391"/>
            <a:ext cx="2458713" cy="180635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Eredménylap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</a:t>
            </a:r>
            <a:r>
              <a:rPr lang="hu-HU" sz="16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Ered</a:t>
            </a:r>
            <a:r>
              <a:rPr lang="hu-HU" sz="1600" dirty="0">
                <a:solidFill>
                  <a:schemeClr val="tx1"/>
                </a:solidFill>
              </a:rPr>
              <a:t>ménylap(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, 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f:Futam, </a:t>
            </a:r>
            <a:r>
              <a:rPr lang="hu-HU" sz="1600" dirty="0" err="1">
                <a:solidFill>
                  <a:schemeClr val="tx1"/>
                </a:solidFill>
              </a:rPr>
              <a:t>kat:Kategória</a:t>
            </a:r>
            <a:r>
              <a:rPr lang="hu-HU" sz="1600" dirty="0">
                <a:solidFill>
                  <a:schemeClr val="tx1"/>
                </a:solidFill>
              </a:rPr>
              <a:t>[])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Rögzít(</a:t>
            </a:r>
            <a:r>
              <a:rPr lang="hu-HU" sz="1600" dirty="0" err="1">
                <a:solidFill>
                  <a:schemeClr val="tx1"/>
                </a:solidFill>
              </a:rPr>
              <a:t>kat:Kategória</a:t>
            </a:r>
            <a:r>
              <a:rPr lang="hu-HU" sz="1600" dirty="0">
                <a:solidFill>
                  <a:schemeClr val="tx1"/>
                </a:solidFill>
              </a:rPr>
              <a:t>,   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           </a:t>
            </a:r>
            <a:r>
              <a:rPr lang="hu-HU" sz="1600" dirty="0" err="1">
                <a:solidFill>
                  <a:schemeClr val="tx1"/>
                </a:solidFill>
              </a:rPr>
              <a:t>hely:int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Érték() : int</a:t>
            </a:r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CEEFF974-05CE-488E-B7FA-8F3A3BE8B1A4}"/>
              </a:ext>
            </a:extLst>
          </p:cNvPr>
          <p:cNvSpPr/>
          <p:nvPr/>
        </p:nvSpPr>
        <p:spPr>
          <a:xfrm>
            <a:off x="3594595" y="1394464"/>
            <a:ext cx="2458713" cy="2296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60" name="Rombusz 59">
            <a:extLst>
              <a:ext uri="{FF2B5EF4-FFF2-40B4-BE49-F238E27FC236}">
                <a16:creationId xmlns:a16="http://schemas.microsoft.com/office/drawing/2014/main" id="{D6FF330D-9078-4B6B-9DF7-69BCBAE9FBAF}"/>
              </a:ext>
            </a:extLst>
          </p:cNvPr>
          <p:cNvSpPr/>
          <p:nvPr/>
        </p:nvSpPr>
        <p:spPr>
          <a:xfrm rot="5400000">
            <a:off x="4701599" y="2923311"/>
            <a:ext cx="220422" cy="15301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54" name="Egyenes összekötő 153">
            <a:extLst>
              <a:ext uri="{FF2B5EF4-FFF2-40B4-BE49-F238E27FC236}">
                <a16:creationId xmlns:a16="http://schemas.microsoft.com/office/drawing/2014/main" id="{3AEBB485-BB75-4EAF-A0B5-B1F3DEDC41AB}"/>
              </a:ext>
            </a:extLst>
          </p:cNvPr>
          <p:cNvCxnSpPr>
            <a:cxnSpLocks/>
            <a:stCxn id="156" idx="6"/>
            <a:endCxn id="150" idx="0"/>
          </p:cNvCxnSpPr>
          <p:nvPr/>
        </p:nvCxnSpPr>
        <p:spPr>
          <a:xfrm flipV="1">
            <a:off x="5716406" y="4612292"/>
            <a:ext cx="398645" cy="25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Ellipszis 155">
            <a:extLst>
              <a:ext uri="{FF2B5EF4-FFF2-40B4-BE49-F238E27FC236}">
                <a16:creationId xmlns:a16="http://schemas.microsoft.com/office/drawing/2014/main" id="{2804FC90-09D8-4C3F-94F4-7AF74D1FD50F}"/>
              </a:ext>
            </a:extLst>
          </p:cNvPr>
          <p:cNvSpPr/>
          <p:nvPr/>
        </p:nvSpPr>
        <p:spPr>
          <a:xfrm>
            <a:off x="5651139" y="4583704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50" name="Téglalap: szamárfül 149">
            <a:extLst>
              <a:ext uri="{FF2B5EF4-FFF2-40B4-BE49-F238E27FC236}">
                <a16:creationId xmlns:a16="http://schemas.microsoft.com/office/drawing/2014/main" id="{D285A32D-655A-4602-AA46-3506566B7AA0}"/>
              </a:ext>
            </a:extLst>
          </p:cNvPr>
          <p:cNvSpPr/>
          <p:nvPr/>
        </p:nvSpPr>
        <p:spPr>
          <a:xfrm rot="16200000">
            <a:off x="7139280" y="3436711"/>
            <a:ext cx="302703" cy="2351162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</a:t>
            </a:r>
            <a:r>
              <a:rPr lang="hu-HU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(db</a:t>
            </a:r>
            <a:r>
              <a:rPr lang="hu-HU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+1–h) </a:t>
            </a:r>
            <a:r>
              <a:rPr lang="hu-HU" sz="1600" dirty="0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∙ Szorzó()</a:t>
            </a:r>
          </a:p>
        </p:txBody>
      </p:sp>
      <p:cxnSp>
        <p:nvCxnSpPr>
          <p:cNvPr id="100" name="Egyenes összekötő 99">
            <a:extLst>
              <a:ext uri="{FF2B5EF4-FFF2-40B4-BE49-F238E27FC236}">
                <a16:creationId xmlns:a16="http://schemas.microsoft.com/office/drawing/2014/main" id="{D40D8F9C-2308-4D17-A1EA-AA8BE60A137A}"/>
              </a:ext>
            </a:extLst>
          </p:cNvPr>
          <p:cNvCxnSpPr>
            <a:cxnSpLocks/>
            <a:stCxn id="101" idx="0"/>
          </p:cNvCxnSpPr>
          <p:nvPr/>
        </p:nvCxnSpPr>
        <p:spPr>
          <a:xfrm flipH="1" flipV="1">
            <a:off x="5870522" y="1174050"/>
            <a:ext cx="13552" cy="15822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Ellipszis 100">
            <a:extLst>
              <a:ext uri="{FF2B5EF4-FFF2-40B4-BE49-F238E27FC236}">
                <a16:creationId xmlns:a16="http://schemas.microsoft.com/office/drawing/2014/main" id="{F23BF98C-D949-424A-957A-933A631D1C30}"/>
              </a:ext>
            </a:extLst>
          </p:cNvPr>
          <p:cNvSpPr/>
          <p:nvPr/>
        </p:nvSpPr>
        <p:spPr>
          <a:xfrm>
            <a:off x="5851440" y="2756326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04" name="Szövegdoboz 103">
            <a:extLst>
              <a:ext uri="{FF2B5EF4-FFF2-40B4-BE49-F238E27FC236}">
                <a16:creationId xmlns:a16="http://schemas.microsoft.com/office/drawing/2014/main" id="{70F1152E-8D8C-4172-8EC2-3876487D4134}"/>
              </a:ext>
            </a:extLst>
          </p:cNvPr>
          <p:cNvSpPr txBox="1"/>
          <p:nvPr/>
        </p:nvSpPr>
        <p:spPr>
          <a:xfrm>
            <a:off x="4183300" y="3131468"/>
            <a:ext cx="6686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1 .. 3</a:t>
            </a:r>
          </a:p>
        </p:txBody>
      </p:sp>
      <p:sp>
        <p:nvSpPr>
          <p:cNvPr id="107" name="Szövegdoboz 106">
            <a:extLst>
              <a:ext uri="{FF2B5EF4-FFF2-40B4-BE49-F238E27FC236}">
                <a16:creationId xmlns:a16="http://schemas.microsoft.com/office/drawing/2014/main" id="{52AA2FD6-C0B4-4438-B2D3-480D140AF87C}"/>
              </a:ext>
            </a:extLst>
          </p:cNvPr>
          <p:cNvSpPr txBox="1"/>
          <p:nvPr/>
        </p:nvSpPr>
        <p:spPr>
          <a:xfrm>
            <a:off x="4795926" y="3138088"/>
            <a:ext cx="1201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kategóriák</a:t>
            </a:r>
          </a:p>
        </p:txBody>
      </p:sp>
      <p:sp>
        <p:nvSpPr>
          <p:cNvPr id="117" name="Téglalap 116">
            <a:extLst>
              <a:ext uri="{FF2B5EF4-FFF2-40B4-BE49-F238E27FC236}">
                <a16:creationId xmlns:a16="http://schemas.microsoft.com/office/drawing/2014/main" id="{1456AA24-B23F-488E-BF0E-184D8686CBC3}"/>
              </a:ext>
            </a:extLst>
          </p:cNvPr>
          <p:cNvSpPr/>
          <p:nvPr/>
        </p:nvSpPr>
        <p:spPr>
          <a:xfrm>
            <a:off x="74589" y="1085876"/>
            <a:ext cx="2789860" cy="161719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Futam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indul : Idő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Futam(</a:t>
            </a:r>
            <a:r>
              <a:rPr lang="hu-HU" sz="1600" dirty="0" err="1">
                <a:solidFill>
                  <a:schemeClr val="tx1"/>
                </a:solidFill>
              </a:rPr>
              <a:t>fi:Idő</a:t>
            </a:r>
            <a:r>
              <a:rPr lang="hu-HU" sz="1600" dirty="0">
                <a:solidFill>
                  <a:schemeClr val="tx1"/>
                </a:solidFill>
              </a:rPr>
              <a:t>, v:Verseny)</a:t>
            </a:r>
          </a:p>
          <a:p>
            <a:r>
              <a:rPr lang="hu-HU" sz="1600" dirty="0">
                <a:solidFill>
                  <a:schemeClr val="tx1"/>
                </a:solidFill>
              </a:rPr>
              <a:t>- </a:t>
            </a:r>
            <a:r>
              <a:rPr lang="hu-HU" sz="1600" dirty="0" err="1">
                <a:solidFill>
                  <a:schemeClr val="tx1"/>
                </a:solidFill>
              </a:rPr>
              <a:t>KeresLap</a:t>
            </a:r>
            <a:r>
              <a:rPr lang="hu-HU" sz="1600" dirty="0">
                <a:solidFill>
                  <a:schemeClr val="tx1"/>
                </a:solidFill>
              </a:rPr>
              <a:t>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) :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                  </a:t>
            </a:r>
            <a:r>
              <a:rPr lang="hu-HU" sz="1600" dirty="0" err="1">
                <a:solidFill>
                  <a:schemeClr val="tx1"/>
                </a:solidFill>
              </a:rPr>
              <a:t>bool×EredményLap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Nevez(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, k:Kat[])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118" name="Téglalap 117">
            <a:extLst>
              <a:ext uri="{FF2B5EF4-FFF2-40B4-BE49-F238E27FC236}">
                <a16:creationId xmlns:a16="http://schemas.microsoft.com/office/drawing/2014/main" id="{E6F71D2A-DBD5-4D6F-BCD5-1B31B56230B1}"/>
              </a:ext>
            </a:extLst>
          </p:cNvPr>
          <p:cNvSpPr/>
          <p:nvPr/>
        </p:nvSpPr>
        <p:spPr>
          <a:xfrm>
            <a:off x="74534" y="1392947"/>
            <a:ext cx="2789860" cy="2639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284D9F88-A6CC-46E9-BF16-BCC786711205}"/>
              </a:ext>
            </a:extLst>
          </p:cNvPr>
          <p:cNvSpPr txBox="1"/>
          <p:nvPr/>
        </p:nvSpPr>
        <p:spPr>
          <a:xfrm>
            <a:off x="3020364" y="1383715"/>
            <a:ext cx="66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2 .. *</a:t>
            </a:r>
          </a:p>
        </p:txBody>
      </p:sp>
      <p:sp>
        <p:nvSpPr>
          <p:cNvPr id="122" name="Szövegdoboz 121">
            <a:extLst>
              <a:ext uri="{FF2B5EF4-FFF2-40B4-BE49-F238E27FC236}">
                <a16:creationId xmlns:a16="http://schemas.microsoft.com/office/drawing/2014/main" id="{0BC0E2C9-B8DD-4828-8552-134541D10C1D}"/>
              </a:ext>
            </a:extLst>
          </p:cNvPr>
          <p:cNvSpPr txBox="1"/>
          <p:nvPr/>
        </p:nvSpPr>
        <p:spPr>
          <a:xfrm>
            <a:off x="2240562" y="2663896"/>
            <a:ext cx="83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futam</a:t>
            </a:r>
          </a:p>
        </p:txBody>
      </p:sp>
      <p:cxnSp>
        <p:nvCxnSpPr>
          <p:cNvPr id="123" name="Egyenes összekötő 122">
            <a:extLst>
              <a:ext uri="{FF2B5EF4-FFF2-40B4-BE49-F238E27FC236}">
                <a16:creationId xmlns:a16="http://schemas.microsoft.com/office/drawing/2014/main" id="{3614B6BE-3F9C-46DD-B245-65A2217BDA99}"/>
              </a:ext>
            </a:extLst>
          </p:cNvPr>
          <p:cNvCxnSpPr>
            <a:cxnSpLocks/>
            <a:stCxn id="124" idx="6"/>
            <a:endCxn id="125" idx="2"/>
          </p:cNvCxnSpPr>
          <p:nvPr/>
        </p:nvCxnSpPr>
        <p:spPr>
          <a:xfrm>
            <a:off x="2956558" y="1695893"/>
            <a:ext cx="545352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Ellipszis 123">
            <a:extLst>
              <a:ext uri="{FF2B5EF4-FFF2-40B4-BE49-F238E27FC236}">
                <a16:creationId xmlns:a16="http://schemas.microsoft.com/office/drawing/2014/main" id="{FE1E68C8-5328-49D1-A6BF-8EBE1F5E71FE}"/>
              </a:ext>
            </a:extLst>
          </p:cNvPr>
          <p:cNvSpPr/>
          <p:nvPr/>
        </p:nvSpPr>
        <p:spPr>
          <a:xfrm>
            <a:off x="2885728" y="1656917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25" name="Ellipszis 124">
            <a:extLst>
              <a:ext uri="{FF2B5EF4-FFF2-40B4-BE49-F238E27FC236}">
                <a16:creationId xmlns:a16="http://schemas.microsoft.com/office/drawing/2014/main" id="{2791CDA8-D490-48E9-A471-31C839B95D36}"/>
              </a:ext>
            </a:extLst>
          </p:cNvPr>
          <p:cNvSpPr/>
          <p:nvPr/>
        </p:nvSpPr>
        <p:spPr>
          <a:xfrm>
            <a:off x="3501910" y="1656917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48" name="Szövegdoboz 47">
            <a:extLst>
              <a:ext uri="{FF2B5EF4-FFF2-40B4-BE49-F238E27FC236}">
                <a16:creationId xmlns:a16="http://schemas.microsoft.com/office/drawing/2014/main" id="{AD8984C1-5434-4279-8771-18EA9B36EA6A}"/>
              </a:ext>
            </a:extLst>
          </p:cNvPr>
          <p:cNvSpPr txBox="1"/>
          <p:nvPr/>
        </p:nvSpPr>
        <p:spPr>
          <a:xfrm>
            <a:off x="3312970" y="2871000"/>
            <a:ext cx="1070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csapatok</a:t>
            </a:r>
          </a:p>
        </p:txBody>
      </p:sp>
      <p:grpSp>
        <p:nvGrpSpPr>
          <p:cNvPr id="52" name="Csoportba foglalás 51">
            <a:extLst>
              <a:ext uri="{FF2B5EF4-FFF2-40B4-BE49-F238E27FC236}">
                <a16:creationId xmlns:a16="http://schemas.microsoft.com/office/drawing/2014/main" id="{F01FD2B6-0834-4154-B227-0DF652EC5C5E}"/>
              </a:ext>
            </a:extLst>
          </p:cNvPr>
          <p:cNvGrpSpPr/>
          <p:nvPr/>
        </p:nvGrpSpPr>
        <p:grpSpPr>
          <a:xfrm>
            <a:off x="3839557" y="809543"/>
            <a:ext cx="4061930" cy="714726"/>
            <a:chOff x="144091" y="4861117"/>
            <a:chExt cx="4061930" cy="714726"/>
          </a:xfrm>
        </p:grpSpPr>
        <p:sp>
          <p:nvSpPr>
            <p:cNvPr id="53" name="Téglalap: szamárfül 52">
              <a:extLst>
                <a:ext uri="{FF2B5EF4-FFF2-40B4-BE49-F238E27FC236}">
                  <a16:creationId xmlns:a16="http://schemas.microsoft.com/office/drawing/2014/main" id="{47F70099-BB99-409B-9455-8C7093D469DC}"/>
                </a:ext>
              </a:extLst>
            </p:cNvPr>
            <p:cNvSpPr/>
            <p:nvPr/>
          </p:nvSpPr>
          <p:spPr>
            <a:xfrm rot="16200000">
              <a:off x="1849640" y="3155568"/>
              <a:ext cx="650831" cy="4061930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return</a:t>
              </a:r>
              <a:r>
                <a:rPr lang="hu-HU" sz="1600" b="1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 </a:t>
              </a:r>
              <a:r>
                <a:rPr lang="hu-HU" sz="1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∑    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                 </a:t>
              </a:r>
              <a:r>
                <a:rPr lang="hu-HU" sz="1600" dirty="0" err="1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e.Pont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(|</a:t>
              </a:r>
              <a:r>
                <a:rPr lang="hu-HU" sz="1600" dirty="0" err="1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futam.csapatok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|)</a:t>
              </a:r>
              <a:endPara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54" name="Szövegdoboz 53">
              <a:extLst>
                <a:ext uri="{FF2B5EF4-FFF2-40B4-BE49-F238E27FC236}">
                  <a16:creationId xmlns:a16="http://schemas.microsoft.com/office/drawing/2014/main" id="{5E1333B3-DBCB-4DB2-9110-AA1466E8294D}"/>
                </a:ext>
              </a:extLst>
            </p:cNvPr>
            <p:cNvSpPr txBox="1"/>
            <p:nvPr/>
          </p:nvSpPr>
          <p:spPr>
            <a:xfrm>
              <a:off x="888002" y="5068588"/>
              <a:ext cx="1216016" cy="4109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 err="1"/>
                <a:t>e</a:t>
              </a:r>
              <a:r>
                <a:rPr lang="hu-HU" sz="1400" dirty="0" err="1">
                  <a:ea typeface="Cambria Math" panose="02040503050406030204" pitchFamily="18" charset="0"/>
                </a:rPr>
                <a:t>∊kategóriák</a:t>
              </a:r>
              <a:endParaRPr lang="hu-HU" sz="1400" dirty="0"/>
            </a:p>
          </p:txBody>
        </p:sp>
        <p:sp>
          <p:nvSpPr>
            <p:cNvPr id="64" name="Szövegdoboz 63">
              <a:extLst>
                <a:ext uri="{FF2B5EF4-FFF2-40B4-BE49-F238E27FC236}">
                  <a16:creationId xmlns:a16="http://schemas.microsoft.com/office/drawing/2014/main" id="{7603593B-A6D0-4D1C-8922-3FC6D89BD592}"/>
                </a:ext>
              </a:extLst>
            </p:cNvPr>
            <p:cNvSpPr txBox="1"/>
            <p:nvPr/>
          </p:nvSpPr>
          <p:spPr>
            <a:xfrm>
              <a:off x="551448" y="5268066"/>
              <a:ext cx="70564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/>
                <a:t>e</a:t>
              </a:r>
              <a:r>
                <a:rPr lang="hu-HU" sz="14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≠null</a:t>
              </a:r>
              <a:endParaRPr lang="hu-HU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8161654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1FAC0DF9-0751-4268-981E-36ED0269E477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COVID oltás</a:t>
            </a:r>
            <a:endParaRPr lang="en-US" dirty="0"/>
          </a:p>
        </p:txBody>
      </p:sp>
      <p:sp>
        <p:nvSpPr>
          <p:cNvPr id="43" name="Text Box 103">
            <a:extLst>
              <a:ext uri="{FF2B5EF4-FFF2-40B4-BE49-F238E27FC236}">
                <a16:creationId xmlns:a16="http://schemas.microsoft.com/office/drawing/2014/main" id="{81C1273E-42F6-4102-84F2-B581F0BA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44" y="1462847"/>
            <a:ext cx="7886700" cy="40600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r>
              <a:rPr lang="hu-H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egy állampolgár </a:t>
            </a:r>
            <a:r>
              <a:rPr lang="hu-H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oltakozni</a:t>
            </a:r>
            <a:r>
              <a:rPr lang="hu-H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akar a COVID-19 ellen, akkor először regisztrálnia kell magát egy oltóhelyen, majd ott egy adott időpontban felvenni az oltást, feltéve, hogy a páciens által választott oltóanyag rendelkezésre áll. A páciens többféle vakcinával többször is </a:t>
            </a:r>
            <a:r>
              <a:rPr lang="hu-H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oltathatja</a:t>
            </a:r>
            <a:r>
              <a:rPr lang="hu-H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magát. Az oltóhelynek ismert a helyszíne, továbbá az, hogy melyik fajta oltóanyagból (ez lehet: </a:t>
            </a:r>
            <a:r>
              <a:rPr lang="hu-H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pfizer</a:t>
            </a:r>
            <a:r>
              <a:rPr lang="hu-H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modena</a:t>
            </a:r>
            <a:r>
              <a:rPr lang="hu-H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hu-HU" sz="18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astrazeneca</a:t>
            </a:r>
            <a:r>
              <a:rPr lang="hu-HU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 később bővülhet még a lajstrom) hány felhasználható adag van, és egy adott vakcinánál hány nappal később lehet beadni a második oltást. Nyilvántartjuk, hogy a beoltott páciensek mikor milyen vakcinát kaptak. </a:t>
            </a:r>
          </a:p>
          <a:p>
            <a:r>
              <a:rPr lang="hu-H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Tegyük lehetővé, hogy</a:t>
            </a:r>
            <a:endParaRPr lang="hu-H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Calibri" panose="020F0502020204030204" pitchFamily="34" charset="0"/>
              <a:buChar char="-"/>
              <a:tabLst>
                <a:tab pos="180340" algn="l"/>
              </a:tabLst>
            </a:pPr>
            <a:r>
              <a:rPr lang="hu-H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egy páciens regisztrálhasson az oltóhelyen</a:t>
            </a:r>
            <a:endParaRPr lang="hu-H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Calibri" panose="020F0502020204030204" pitchFamily="34" charset="0"/>
              <a:buChar char="-"/>
              <a:tabLst>
                <a:tab pos="180340" algn="l"/>
              </a:tabLst>
            </a:pPr>
            <a:r>
              <a:rPr lang="hu-H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az oltóhely bevételezhessen vakcinát</a:t>
            </a:r>
            <a:endParaRPr lang="hu-H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Calibri" panose="020F0502020204030204" pitchFamily="34" charset="0"/>
              <a:buChar char="-"/>
              <a:tabLst>
                <a:tab pos="180340" algn="l"/>
              </a:tabLst>
            </a:pPr>
            <a:r>
              <a:rPr lang="hu-H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rögzíthető legyen az, amikor egy regisztrált páciens egy általa választott vakcinával beolttatja magát</a:t>
            </a:r>
            <a:endParaRPr lang="hu-H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spcBef>
                <a:spcPts val="100"/>
              </a:spcBef>
              <a:spcAft>
                <a:spcPts val="100"/>
              </a:spcAft>
              <a:buFont typeface="Calibri" panose="020F0502020204030204" pitchFamily="34" charset="0"/>
              <a:buChar char="-"/>
              <a:tabLst>
                <a:tab pos="180340" algn="l"/>
              </a:tabLst>
            </a:pPr>
            <a:r>
              <a:rPr lang="hu-HU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lekérdezhető legyen, hány olyan páciens van, aki a második oltást is megkapta.</a:t>
            </a:r>
            <a:endParaRPr lang="hu-H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6" name="Élőláb helye 1">
            <a:extLst>
              <a:ext uri="{FF2B5EF4-FFF2-40B4-BE49-F238E27FC236}">
                <a16:creationId xmlns:a16="http://schemas.microsoft.com/office/drawing/2014/main" id="{4857F019-61CB-4B02-9681-C3208D7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hu-HU" dirty="0"/>
              <a:t>Gregorics Tibor: Objektumelvű programozás</a:t>
            </a:r>
            <a:endParaRPr lang="en-US" dirty="0"/>
          </a:p>
        </p:txBody>
      </p:sp>
      <p:sp>
        <p:nvSpPr>
          <p:cNvPr id="7" name="Dia számának helye 2">
            <a:extLst>
              <a:ext uri="{FF2B5EF4-FFF2-40B4-BE49-F238E27FC236}">
                <a16:creationId xmlns:a16="http://schemas.microsoft.com/office/drawing/2014/main" id="{2D946D44-8AC2-45C1-A6EA-3CFF14F5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4CCF796-8293-4D3B-ADCC-894381A97A1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1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églalap 33">
            <a:extLst>
              <a:ext uri="{FF2B5EF4-FFF2-40B4-BE49-F238E27FC236}">
                <a16:creationId xmlns:a16="http://schemas.microsoft.com/office/drawing/2014/main" id="{081A1348-CB91-4503-A1A6-9954B484D2F8}"/>
              </a:ext>
            </a:extLst>
          </p:cNvPr>
          <p:cNvSpPr/>
          <p:nvPr/>
        </p:nvSpPr>
        <p:spPr>
          <a:xfrm>
            <a:off x="619344" y="1638662"/>
            <a:ext cx="7886700" cy="289947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4" name="Téglalap 113">
            <a:extLst>
              <a:ext uri="{FF2B5EF4-FFF2-40B4-BE49-F238E27FC236}">
                <a16:creationId xmlns:a16="http://schemas.microsoft.com/office/drawing/2014/main" id="{901FFDE1-82B3-49A8-88E4-0C7D4D31902B}"/>
              </a:ext>
            </a:extLst>
          </p:cNvPr>
          <p:cNvSpPr/>
          <p:nvPr/>
        </p:nvSpPr>
        <p:spPr>
          <a:xfrm>
            <a:off x="3926946" y="1824866"/>
            <a:ext cx="1378832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Oltóhely</a:t>
            </a:r>
          </a:p>
        </p:txBody>
      </p:sp>
      <p:sp>
        <p:nvSpPr>
          <p:cNvPr id="137" name="Téglalap 136">
            <a:extLst>
              <a:ext uri="{FF2B5EF4-FFF2-40B4-BE49-F238E27FC236}">
                <a16:creationId xmlns:a16="http://schemas.microsoft.com/office/drawing/2014/main" id="{D2833862-B920-4250-A58E-A522446459F5}"/>
              </a:ext>
            </a:extLst>
          </p:cNvPr>
          <p:cNvSpPr/>
          <p:nvPr/>
        </p:nvSpPr>
        <p:spPr>
          <a:xfrm>
            <a:off x="1768638" y="2548932"/>
            <a:ext cx="1266872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Vakcina</a:t>
            </a:r>
          </a:p>
        </p:txBody>
      </p:sp>
      <p:sp>
        <p:nvSpPr>
          <p:cNvPr id="35" name="Cím 1">
            <a:extLst>
              <a:ext uri="{FF2B5EF4-FFF2-40B4-BE49-F238E27FC236}">
                <a16:creationId xmlns:a16="http://schemas.microsoft.com/office/drawing/2014/main" id="{539887EC-3C14-43BB-8E13-1009C15E6D6E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COVID oltás</a:t>
            </a:r>
            <a:endParaRPr lang="en-US" dirty="0"/>
          </a:p>
        </p:txBody>
      </p:sp>
      <p:cxnSp>
        <p:nvCxnSpPr>
          <p:cNvPr id="60" name="Összekötő: szögletes 59">
            <a:extLst>
              <a:ext uri="{FF2B5EF4-FFF2-40B4-BE49-F238E27FC236}">
                <a16:creationId xmlns:a16="http://schemas.microsoft.com/office/drawing/2014/main" id="{4C6AFFE7-05B2-49EC-B060-6A28C56E56F9}"/>
              </a:ext>
            </a:extLst>
          </p:cNvPr>
          <p:cNvCxnSpPr>
            <a:cxnSpLocks/>
            <a:stCxn id="114" idx="3"/>
            <a:endCxn id="38" idx="3"/>
          </p:cNvCxnSpPr>
          <p:nvPr/>
        </p:nvCxnSpPr>
        <p:spPr>
          <a:xfrm>
            <a:off x="5305778" y="2016638"/>
            <a:ext cx="2057131" cy="1349927"/>
          </a:xfrm>
          <a:prstGeom prst="bentConnector3">
            <a:avLst>
              <a:gd name="adj1" fmla="val 1111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églalap 129">
            <a:extLst>
              <a:ext uri="{FF2B5EF4-FFF2-40B4-BE49-F238E27FC236}">
                <a16:creationId xmlns:a16="http://schemas.microsoft.com/office/drawing/2014/main" id="{2E112948-5A12-484A-B3F2-0F9C44EACF7B}"/>
              </a:ext>
            </a:extLst>
          </p:cNvPr>
          <p:cNvSpPr/>
          <p:nvPr/>
        </p:nvSpPr>
        <p:spPr>
          <a:xfrm>
            <a:off x="6096037" y="2543275"/>
            <a:ext cx="1266873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Páciens</a:t>
            </a:r>
          </a:p>
        </p:txBody>
      </p:sp>
      <p:cxnSp>
        <p:nvCxnSpPr>
          <p:cNvPr id="131" name="Összekötő: szögletes 130">
            <a:extLst>
              <a:ext uri="{FF2B5EF4-FFF2-40B4-BE49-F238E27FC236}">
                <a16:creationId xmlns:a16="http://schemas.microsoft.com/office/drawing/2014/main" id="{1D6EBA62-2A9C-47D9-BC3C-EEAD88B6767C}"/>
              </a:ext>
            </a:extLst>
          </p:cNvPr>
          <p:cNvCxnSpPr>
            <a:cxnSpLocks/>
            <a:stCxn id="137" idx="1"/>
            <a:endCxn id="114" idx="1"/>
          </p:cNvCxnSpPr>
          <p:nvPr/>
        </p:nvCxnSpPr>
        <p:spPr>
          <a:xfrm rot="10800000" flipH="1">
            <a:off x="1768638" y="2016638"/>
            <a:ext cx="2158308" cy="724066"/>
          </a:xfrm>
          <a:prstGeom prst="bentConnector3">
            <a:avLst>
              <a:gd name="adj1" fmla="val -105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gyenes összekötő 133">
            <a:extLst>
              <a:ext uri="{FF2B5EF4-FFF2-40B4-BE49-F238E27FC236}">
                <a16:creationId xmlns:a16="http://schemas.microsoft.com/office/drawing/2014/main" id="{F6F2C6F7-8A3B-4144-9A07-F8BE4AAFF696}"/>
              </a:ext>
            </a:extLst>
          </p:cNvPr>
          <p:cNvCxnSpPr>
            <a:cxnSpLocks/>
            <a:stCxn id="130" idx="1"/>
            <a:endCxn id="137" idx="3"/>
          </p:cNvCxnSpPr>
          <p:nvPr/>
        </p:nvCxnSpPr>
        <p:spPr>
          <a:xfrm flipH="1">
            <a:off x="3035510" y="2735047"/>
            <a:ext cx="3060527" cy="565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Összekötő: szögletes 167">
            <a:extLst>
              <a:ext uri="{FF2B5EF4-FFF2-40B4-BE49-F238E27FC236}">
                <a16:creationId xmlns:a16="http://schemas.microsoft.com/office/drawing/2014/main" id="{86C21D66-E2B6-47AF-86F0-311E25C0FBEB}"/>
              </a:ext>
            </a:extLst>
          </p:cNvPr>
          <p:cNvCxnSpPr>
            <a:cxnSpLocks/>
            <a:stCxn id="114" idx="3"/>
            <a:endCxn id="130" idx="3"/>
          </p:cNvCxnSpPr>
          <p:nvPr/>
        </p:nvCxnSpPr>
        <p:spPr>
          <a:xfrm>
            <a:off x="5305778" y="2016638"/>
            <a:ext cx="2057132" cy="718409"/>
          </a:xfrm>
          <a:prstGeom prst="bentConnector3">
            <a:avLst>
              <a:gd name="adj1" fmla="val 1111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églalap 35">
            <a:extLst>
              <a:ext uri="{FF2B5EF4-FFF2-40B4-BE49-F238E27FC236}">
                <a16:creationId xmlns:a16="http://schemas.microsoft.com/office/drawing/2014/main" id="{ADC6857B-2E25-49C8-8AFD-577F3C1710AA}"/>
              </a:ext>
            </a:extLst>
          </p:cNvPr>
          <p:cNvSpPr/>
          <p:nvPr/>
        </p:nvSpPr>
        <p:spPr>
          <a:xfrm>
            <a:off x="1768638" y="3195032"/>
            <a:ext cx="1266872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Vakcina</a:t>
            </a:r>
          </a:p>
        </p:txBody>
      </p:sp>
      <p:cxnSp>
        <p:nvCxnSpPr>
          <p:cNvPr id="41" name="Összekötő: szögletes 40">
            <a:extLst>
              <a:ext uri="{FF2B5EF4-FFF2-40B4-BE49-F238E27FC236}">
                <a16:creationId xmlns:a16="http://schemas.microsoft.com/office/drawing/2014/main" id="{4D4BFA06-9175-4BC6-9643-267F2B141E46}"/>
              </a:ext>
            </a:extLst>
          </p:cNvPr>
          <p:cNvCxnSpPr>
            <a:cxnSpLocks/>
            <a:stCxn id="36" idx="1"/>
            <a:endCxn id="114" idx="1"/>
          </p:cNvCxnSpPr>
          <p:nvPr/>
        </p:nvCxnSpPr>
        <p:spPr>
          <a:xfrm rot="10800000" flipH="1">
            <a:off x="1768638" y="2016638"/>
            <a:ext cx="2158308" cy="1370166"/>
          </a:xfrm>
          <a:prstGeom prst="bentConnector3">
            <a:avLst>
              <a:gd name="adj1" fmla="val -105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gyenes összekötő 44">
            <a:extLst>
              <a:ext uri="{FF2B5EF4-FFF2-40B4-BE49-F238E27FC236}">
                <a16:creationId xmlns:a16="http://schemas.microsoft.com/office/drawing/2014/main" id="{FFC1D608-4E85-4826-A8B2-C5213ECE4358}"/>
              </a:ext>
            </a:extLst>
          </p:cNvPr>
          <p:cNvCxnSpPr>
            <a:cxnSpLocks/>
            <a:stCxn id="38" idx="1"/>
            <a:endCxn id="137" idx="3"/>
          </p:cNvCxnSpPr>
          <p:nvPr/>
        </p:nvCxnSpPr>
        <p:spPr>
          <a:xfrm flipH="1" flipV="1">
            <a:off x="3035510" y="2740704"/>
            <a:ext cx="3060526" cy="6258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églalap 48">
            <a:extLst>
              <a:ext uri="{FF2B5EF4-FFF2-40B4-BE49-F238E27FC236}">
                <a16:creationId xmlns:a16="http://schemas.microsoft.com/office/drawing/2014/main" id="{E6D21251-13E4-4264-B456-6A73A42E2B4D}"/>
              </a:ext>
            </a:extLst>
          </p:cNvPr>
          <p:cNvSpPr/>
          <p:nvPr/>
        </p:nvSpPr>
        <p:spPr>
          <a:xfrm>
            <a:off x="1768638" y="3841132"/>
            <a:ext cx="1266872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Vakcina</a:t>
            </a:r>
          </a:p>
        </p:txBody>
      </p:sp>
      <p:cxnSp>
        <p:nvCxnSpPr>
          <p:cNvPr id="50" name="Összekötő: szögletes 49">
            <a:extLst>
              <a:ext uri="{FF2B5EF4-FFF2-40B4-BE49-F238E27FC236}">
                <a16:creationId xmlns:a16="http://schemas.microsoft.com/office/drawing/2014/main" id="{05E802D1-D52D-40C9-8E4E-971101A6FA77}"/>
              </a:ext>
            </a:extLst>
          </p:cNvPr>
          <p:cNvCxnSpPr>
            <a:cxnSpLocks/>
            <a:stCxn id="49" idx="1"/>
            <a:endCxn id="114" idx="1"/>
          </p:cNvCxnSpPr>
          <p:nvPr/>
        </p:nvCxnSpPr>
        <p:spPr>
          <a:xfrm rot="10800000" flipH="1">
            <a:off x="1768638" y="2016638"/>
            <a:ext cx="2158308" cy="2016266"/>
          </a:xfrm>
          <a:prstGeom prst="bentConnector3">
            <a:avLst>
              <a:gd name="adj1" fmla="val -10592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églalap 37">
            <a:extLst>
              <a:ext uri="{FF2B5EF4-FFF2-40B4-BE49-F238E27FC236}">
                <a16:creationId xmlns:a16="http://schemas.microsoft.com/office/drawing/2014/main" id="{57CC8DA2-8A98-4A22-89BE-8D3FB00939FD}"/>
              </a:ext>
            </a:extLst>
          </p:cNvPr>
          <p:cNvSpPr/>
          <p:nvPr/>
        </p:nvSpPr>
        <p:spPr>
          <a:xfrm>
            <a:off x="6096036" y="3174793"/>
            <a:ext cx="1266873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Páciens</a:t>
            </a: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88B3D3C9-307A-4012-96FB-97CC4CCB25E0}"/>
              </a:ext>
            </a:extLst>
          </p:cNvPr>
          <p:cNvSpPr/>
          <p:nvPr/>
        </p:nvSpPr>
        <p:spPr>
          <a:xfrm>
            <a:off x="6096035" y="3841132"/>
            <a:ext cx="1266873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Páciens</a:t>
            </a:r>
          </a:p>
        </p:txBody>
      </p:sp>
      <p:cxnSp>
        <p:nvCxnSpPr>
          <p:cNvPr id="47" name="Összekötő: szögletes 46">
            <a:extLst>
              <a:ext uri="{FF2B5EF4-FFF2-40B4-BE49-F238E27FC236}">
                <a16:creationId xmlns:a16="http://schemas.microsoft.com/office/drawing/2014/main" id="{7CCD4723-1FC5-4115-AC19-1938468D2637}"/>
              </a:ext>
            </a:extLst>
          </p:cNvPr>
          <p:cNvCxnSpPr>
            <a:cxnSpLocks/>
            <a:stCxn id="114" idx="3"/>
            <a:endCxn id="43" idx="3"/>
          </p:cNvCxnSpPr>
          <p:nvPr/>
        </p:nvCxnSpPr>
        <p:spPr>
          <a:xfrm>
            <a:off x="5305778" y="2016638"/>
            <a:ext cx="2057130" cy="2016266"/>
          </a:xfrm>
          <a:prstGeom prst="bentConnector3">
            <a:avLst>
              <a:gd name="adj1" fmla="val 111113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452C9842-3EBB-4B6B-8F66-AD5845247495}"/>
              </a:ext>
            </a:extLst>
          </p:cNvPr>
          <p:cNvCxnSpPr>
            <a:cxnSpLocks/>
            <a:stCxn id="43" idx="1"/>
            <a:endCxn id="49" idx="3"/>
          </p:cNvCxnSpPr>
          <p:nvPr/>
        </p:nvCxnSpPr>
        <p:spPr>
          <a:xfrm flipH="1">
            <a:off x="3035510" y="4032904"/>
            <a:ext cx="3060525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zövegdoboz 1">
            <a:extLst>
              <a:ext uri="{FF2B5EF4-FFF2-40B4-BE49-F238E27FC236}">
                <a16:creationId xmlns:a16="http://schemas.microsoft.com/office/drawing/2014/main" id="{4FABD78B-B688-4556-8629-23EB29966801}"/>
              </a:ext>
            </a:extLst>
          </p:cNvPr>
          <p:cNvSpPr txBox="1"/>
          <p:nvPr/>
        </p:nvSpPr>
        <p:spPr>
          <a:xfrm>
            <a:off x="2214362" y="4634563"/>
            <a:ext cx="3754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3200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3930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ím 1">
            <a:extLst>
              <a:ext uri="{FF2B5EF4-FFF2-40B4-BE49-F238E27FC236}">
                <a16:creationId xmlns:a16="http://schemas.microsoft.com/office/drawing/2014/main" id="{81BF3F49-71C2-4CE3-98EB-F4B50B2E0A00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COVID oltás</a:t>
            </a:r>
            <a:endParaRPr lang="en-US" dirty="0"/>
          </a:p>
        </p:txBody>
      </p:sp>
      <p:sp>
        <p:nvSpPr>
          <p:cNvPr id="102" name="Téglalap 101">
            <a:extLst>
              <a:ext uri="{FF2B5EF4-FFF2-40B4-BE49-F238E27FC236}">
                <a16:creationId xmlns:a16="http://schemas.microsoft.com/office/drawing/2014/main" id="{A6082F04-DC7D-4F56-ADD9-7FC5EBB139C3}"/>
              </a:ext>
            </a:extLst>
          </p:cNvPr>
          <p:cNvSpPr/>
          <p:nvPr/>
        </p:nvSpPr>
        <p:spPr>
          <a:xfrm>
            <a:off x="-1971" y="1526796"/>
            <a:ext cx="9144000" cy="414165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solidFill>
                <a:schemeClr val="tx1"/>
              </a:solidFill>
            </a:endParaRPr>
          </a:p>
        </p:txBody>
      </p:sp>
      <p:cxnSp>
        <p:nvCxnSpPr>
          <p:cNvPr id="53" name="Összekötő: szögletes 52">
            <a:extLst>
              <a:ext uri="{FF2B5EF4-FFF2-40B4-BE49-F238E27FC236}">
                <a16:creationId xmlns:a16="http://schemas.microsoft.com/office/drawing/2014/main" id="{BD92E41F-6C84-416C-8B88-5E125E4CB0EE}"/>
              </a:ext>
            </a:extLst>
          </p:cNvPr>
          <p:cNvCxnSpPr>
            <a:cxnSpLocks/>
            <a:stCxn id="62" idx="0"/>
            <a:endCxn id="52" idx="3"/>
          </p:cNvCxnSpPr>
          <p:nvPr/>
        </p:nvCxnSpPr>
        <p:spPr>
          <a:xfrm rot="16200000" flipV="1">
            <a:off x="4022079" y="3378843"/>
            <a:ext cx="582052" cy="2721"/>
          </a:xfrm>
          <a:prstGeom prst="bentConnector3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Összekötő: szögletes 53">
            <a:extLst>
              <a:ext uri="{FF2B5EF4-FFF2-40B4-BE49-F238E27FC236}">
                <a16:creationId xmlns:a16="http://schemas.microsoft.com/office/drawing/2014/main" id="{9EEDB776-7563-45A0-8535-EE59435F80AF}"/>
              </a:ext>
            </a:extLst>
          </p:cNvPr>
          <p:cNvCxnSpPr>
            <a:cxnSpLocks/>
            <a:stCxn id="66" idx="0"/>
            <a:endCxn id="52" idx="3"/>
          </p:cNvCxnSpPr>
          <p:nvPr/>
        </p:nvCxnSpPr>
        <p:spPr>
          <a:xfrm rot="16200000" flipV="1">
            <a:off x="5447275" y="1953648"/>
            <a:ext cx="584525" cy="285558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églalap 54">
            <a:extLst>
              <a:ext uri="{FF2B5EF4-FFF2-40B4-BE49-F238E27FC236}">
                <a16:creationId xmlns:a16="http://schemas.microsoft.com/office/drawing/2014/main" id="{55D35AB4-BE00-46FD-BE0A-731D3D508A7D}"/>
              </a:ext>
            </a:extLst>
          </p:cNvPr>
          <p:cNvSpPr/>
          <p:nvPr/>
        </p:nvSpPr>
        <p:spPr>
          <a:xfrm>
            <a:off x="297554" y="3671230"/>
            <a:ext cx="2238713" cy="110782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Astrzeneca</a:t>
            </a:r>
            <a:endParaRPr lang="hu-HU" dirty="0">
              <a:solidFill>
                <a:schemeClr val="tx1"/>
              </a:solidFill>
            </a:endParaRPr>
          </a:p>
          <a:p>
            <a:pPr algn="ctr"/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Név():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r>
              <a:rPr lang="hu-HU" sz="1600" dirty="0">
                <a:solidFill>
                  <a:schemeClr val="tx1"/>
                </a:solidFill>
              </a:rPr>
              <a:t> {</a:t>
            </a:r>
            <a:r>
              <a:rPr lang="hu-HU" sz="1600" dirty="0" err="1">
                <a:solidFill>
                  <a:schemeClr val="tx1"/>
                </a:solidFill>
              </a:rPr>
              <a:t>override</a:t>
            </a:r>
            <a:r>
              <a:rPr lang="hu-HU" sz="1600" dirty="0">
                <a:solidFill>
                  <a:schemeClr val="tx1"/>
                </a:solidFill>
              </a:rPr>
              <a:t>}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Ism</a:t>
            </a:r>
            <a:r>
              <a:rPr lang="hu-HU" sz="1600" dirty="0">
                <a:solidFill>
                  <a:schemeClr val="tx1"/>
                </a:solidFill>
              </a:rPr>
              <a:t>():int {</a:t>
            </a:r>
            <a:r>
              <a:rPr lang="hu-HU" sz="1600" dirty="0" err="1">
                <a:solidFill>
                  <a:schemeClr val="tx1"/>
                </a:solidFill>
              </a:rPr>
              <a:t>override</a:t>
            </a:r>
            <a:r>
              <a:rPr lang="hu-HU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56" name="Téglalap 55">
            <a:extLst>
              <a:ext uri="{FF2B5EF4-FFF2-40B4-BE49-F238E27FC236}">
                <a16:creationId xmlns:a16="http://schemas.microsoft.com/office/drawing/2014/main" id="{CA7ABFA9-F513-404E-A4B7-675515C82C3C}"/>
              </a:ext>
            </a:extLst>
          </p:cNvPr>
          <p:cNvSpPr/>
          <p:nvPr/>
        </p:nvSpPr>
        <p:spPr>
          <a:xfrm>
            <a:off x="297553" y="3999940"/>
            <a:ext cx="2238713" cy="23733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57" name="Összekötő: szögletes 56">
            <a:extLst>
              <a:ext uri="{FF2B5EF4-FFF2-40B4-BE49-F238E27FC236}">
                <a16:creationId xmlns:a16="http://schemas.microsoft.com/office/drawing/2014/main" id="{EF24F634-7395-4ED7-BFDD-CA7469C6FB97}"/>
              </a:ext>
            </a:extLst>
          </p:cNvPr>
          <p:cNvCxnSpPr>
            <a:cxnSpLocks/>
            <a:stCxn id="55" idx="0"/>
            <a:endCxn id="52" idx="3"/>
          </p:cNvCxnSpPr>
          <p:nvPr/>
        </p:nvCxnSpPr>
        <p:spPr>
          <a:xfrm rot="5400000" flipH="1" flipV="1">
            <a:off x="2573301" y="1932788"/>
            <a:ext cx="582052" cy="2894833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Ellipszis 57">
            <a:extLst>
              <a:ext uri="{FF2B5EF4-FFF2-40B4-BE49-F238E27FC236}">
                <a16:creationId xmlns:a16="http://schemas.microsoft.com/office/drawing/2014/main" id="{6E1F317F-EF76-4927-A623-91E461125191}"/>
              </a:ext>
            </a:extLst>
          </p:cNvPr>
          <p:cNvSpPr/>
          <p:nvPr/>
        </p:nvSpPr>
        <p:spPr>
          <a:xfrm>
            <a:off x="2401588" y="4635867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0" name="Egyenes összekötő 59">
            <a:extLst>
              <a:ext uri="{FF2B5EF4-FFF2-40B4-BE49-F238E27FC236}">
                <a16:creationId xmlns:a16="http://schemas.microsoft.com/office/drawing/2014/main" id="{03CE9E46-8044-424C-B421-EBAA3E1003F4}"/>
              </a:ext>
            </a:extLst>
          </p:cNvPr>
          <p:cNvCxnSpPr>
            <a:cxnSpLocks/>
            <a:stCxn id="58" idx="4"/>
            <a:endCxn id="70" idx="3"/>
          </p:cNvCxnSpPr>
          <p:nvPr/>
        </p:nvCxnSpPr>
        <p:spPr>
          <a:xfrm flipH="1">
            <a:off x="2434221" y="4698114"/>
            <a:ext cx="1" cy="3485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églalap 61">
            <a:extLst>
              <a:ext uri="{FF2B5EF4-FFF2-40B4-BE49-F238E27FC236}">
                <a16:creationId xmlns:a16="http://schemas.microsoft.com/office/drawing/2014/main" id="{692BE5BC-A3EB-45E1-AB5C-5F85259B6564}"/>
              </a:ext>
            </a:extLst>
          </p:cNvPr>
          <p:cNvSpPr/>
          <p:nvPr/>
        </p:nvSpPr>
        <p:spPr>
          <a:xfrm>
            <a:off x="3195108" y="3671230"/>
            <a:ext cx="2238713" cy="107880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Modena</a:t>
            </a:r>
          </a:p>
          <a:p>
            <a:pPr algn="ctr"/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Név():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r>
              <a:rPr lang="hu-HU" sz="1600" dirty="0">
                <a:solidFill>
                  <a:schemeClr val="tx1"/>
                </a:solidFill>
              </a:rPr>
              <a:t> {</a:t>
            </a:r>
            <a:r>
              <a:rPr lang="hu-HU" sz="1600" dirty="0" err="1">
                <a:solidFill>
                  <a:schemeClr val="tx1"/>
                </a:solidFill>
              </a:rPr>
              <a:t>override</a:t>
            </a:r>
            <a:r>
              <a:rPr lang="hu-HU" sz="1600" dirty="0">
                <a:solidFill>
                  <a:schemeClr val="tx1"/>
                </a:solidFill>
              </a:rPr>
              <a:t>}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Ism</a:t>
            </a:r>
            <a:r>
              <a:rPr lang="hu-HU" sz="1600" dirty="0">
                <a:solidFill>
                  <a:schemeClr val="tx1"/>
                </a:solidFill>
              </a:rPr>
              <a:t>():int {</a:t>
            </a:r>
            <a:r>
              <a:rPr lang="hu-HU" sz="1600" dirty="0" err="1">
                <a:solidFill>
                  <a:schemeClr val="tx1"/>
                </a:solidFill>
              </a:rPr>
              <a:t>override</a:t>
            </a:r>
            <a:r>
              <a:rPr lang="hu-HU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3" name="Téglalap 62">
            <a:extLst>
              <a:ext uri="{FF2B5EF4-FFF2-40B4-BE49-F238E27FC236}">
                <a16:creationId xmlns:a16="http://schemas.microsoft.com/office/drawing/2014/main" id="{E9D625FC-F5EB-4EB4-BF6B-813F9CDDAF0B}"/>
              </a:ext>
            </a:extLst>
          </p:cNvPr>
          <p:cNvSpPr/>
          <p:nvPr/>
        </p:nvSpPr>
        <p:spPr>
          <a:xfrm>
            <a:off x="3195109" y="3968882"/>
            <a:ext cx="2238712" cy="2755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64" name="Ellipszis 63">
            <a:extLst>
              <a:ext uri="{FF2B5EF4-FFF2-40B4-BE49-F238E27FC236}">
                <a16:creationId xmlns:a16="http://schemas.microsoft.com/office/drawing/2014/main" id="{E347D072-64C6-4E44-95F4-D8A0B4DD7F1F}"/>
              </a:ext>
            </a:extLst>
          </p:cNvPr>
          <p:cNvSpPr/>
          <p:nvPr/>
        </p:nvSpPr>
        <p:spPr>
          <a:xfrm>
            <a:off x="5310918" y="4577869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F8E69B79-A39A-454A-9A88-7F9AA39F5AB2}"/>
              </a:ext>
            </a:extLst>
          </p:cNvPr>
          <p:cNvCxnSpPr>
            <a:cxnSpLocks/>
            <a:stCxn id="64" idx="4"/>
            <a:endCxn id="74" idx="3"/>
          </p:cNvCxnSpPr>
          <p:nvPr/>
        </p:nvCxnSpPr>
        <p:spPr>
          <a:xfrm>
            <a:off x="5343552" y="4640116"/>
            <a:ext cx="11746" cy="37887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églalap 65">
            <a:extLst>
              <a:ext uri="{FF2B5EF4-FFF2-40B4-BE49-F238E27FC236}">
                <a16:creationId xmlns:a16="http://schemas.microsoft.com/office/drawing/2014/main" id="{C1DF516D-B732-4080-8A47-4D4AAC603C34}"/>
              </a:ext>
            </a:extLst>
          </p:cNvPr>
          <p:cNvSpPr/>
          <p:nvPr/>
        </p:nvSpPr>
        <p:spPr>
          <a:xfrm>
            <a:off x="6047974" y="3673703"/>
            <a:ext cx="2238712" cy="107632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Pfizer</a:t>
            </a:r>
          </a:p>
          <a:p>
            <a:pPr algn="ctr"/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Név():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r>
              <a:rPr lang="hu-HU" sz="1600" dirty="0">
                <a:solidFill>
                  <a:schemeClr val="tx1"/>
                </a:solidFill>
              </a:rPr>
              <a:t> {</a:t>
            </a:r>
            <a:r>
              <a:rPr lang="hu-HU" sz="1600" dirty="0" err="1">
                <a:solidFill>
                  <a:schemeClr val="tx1"/>
                </a:solidFill>
              </a:rPr>
              <a:t>override</a:t>
            </a:r>
            <a:r>
              <a:rPr lang="hu-HU" sz="1600" dirty="0">
                <a:solidFill>
                  <a:schemeClr val="tx1"/>
                </a:solidFill>
              </a:rPr>
              <a:t>}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Ism</a:t>
            </a:r>
            <a:r>
              <a:rPr lang="hu-HU" sz="1600" dirty="0">
                <a:solidFill>
                  <a:schemeClr val="tx1"/>
                </a:solidFill>
              </a:rPr>
              <a:t>():int {</a:t>
            </a:r>
            <a:r>
              <a:rPr lang="hu-HU" sz="1600" dirty="0" err="1">
                <a:solidFill>
                  <a:schemeClr val="tx1"/>
                </a:solidFill>
              </a:rPr>
              <a:t>override</a:t>
            </a:r>
            <a:r>
              <a:rPr lang="hu-HU" sz="1600" dirty="0">
                <a:solidFill>
                  <a:schemeClr val="tx1"/>
                </a:solidFill>
              </a:rPr>
              <a:t>}</a:t>
            </a:r>
          </a:p>
          <a:p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67" name="Téglalap 66">
            <a:extLst>
              <a:ext uri="{FF2B5EF4-FFF2-40B4-BE49-F238E27FC236}">
                <a16:creationId xmlns:a16="http://schemas.microsoft.com/office/drawing/2014/main" id="{8832D1E2-1D55-4842-96C1-B0C1FAD76BCB}"/>
              </a:ext>
            </a:extLst>
          </p:cNvPr>
          <p:cNvSpPr/>
          <p:nvPr/>
        </p:nvSpPr>
        <p:spPr>
          <a:xfrm>
            <a:off x="6047974" y="3968882"/>
            <a:ext cx="2238712" cy="27801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68" name="Ellipszis 67">
            <a:extLst>
              <a:ext uri="{FF2B5EF4-FFF2-40B4-BE49-F238E27FC236}">
                <a16:creationId xmlns:a16="http://schemas.microsoft.com/office/drawing/2014/main" id="{33BBD86A-2E9E-477F-A640-5E20ED63B780}"/>
              </a:ext>
            </a:extLst>
          </p:cNvPr>
          <p:cNvSpPr/>
          <p:nvPr/>
        </p:nvSpPr>
        <p:spPr>
          <a:xfrm>
            <a:off x="8178182" y="4577018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9" name="Egyenes összekötő 68">
            <a:extLst>
              <a:ext uri="{FF2B5EF4-FFF2-40B4-BE49-F238E27FC236}">
                <a16:creationId xmlns:a16="http://schemas.microsoft.com/office/drawing/2014/main" id="{BB09110C-9DA5-4D02-99D0-A530C14F7B4A}"/>
              </a:ext>
            </a:extLst>
          </p:cNvPr>
          <p:cNvCxnSpPr>
            <a:cxnSpLocks/>
            <a:stCxn id="68" idx="4"/>
            <a:endCxn id="75" idx="3"/>
          </p:cNvCxnSpPr>
          <p:nvPr/>
        </p:nvCxnSpPr>
        <p:spPr>
          <a:xfrm flipH="1">
            <a:off x="8205466" y="4639265"/>
            <a:ext cx="5350" cy="4099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églalap: szamárfül 69">
            <a:extLst>
              <a:ext uri="{FF2B5EF4-FFF2-40B4-BE49-F238E27FC236}">
                <a16:creationId xmlns:a16="http://schemas.microsoft.com/office/drawing/2014/main" id="{DE83E27D-3565-41BF-B054-D42F36FD42EA}"/>
              </a:ext>
            </a:extLst>
          </p:cNvPr>
          <p:cNvSpPr/>
          <p:nvPr/>
        </p:nvSpPr>
        <p:spPr>
          <a:xfrm rot="16200000">
            <a:off x="2286212" y="4663147"/>
            <a:ext cx="296018" cy="106313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84</a:t>
            </a:r>
          </a:p>
        </p:txBody>
      </p:sp>
      <p:sp>
        <p:nvSpPr>
          <p:cNvPr id="74" name="Téglalap: szamárfül 73">
            <a:extLst>
              <a:ext uri="{FF2B5EF4-FFF2-40B4-BE49-F238E27FC236}">
                <a16:creationId xmlns:a16="http://schemas.microsoft.com/office/drawing/2014/main" id="{78991AD1-7598-4F90-9C24-1CB87C34B2BC}"/>
              </a:ext>
            </a:extLst>
          </p:cNvPr>
          <p:cNvSpPr/>
          <p:nvPr/>
        </p:nvSpPr>
        <p:spPr>
          <a:xfrm rot="16200000">
            <a:off x="5209958" y="4632761"/>
            <a:ext cx="290679" cy="1063136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21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75" name="Téglalap: szamárfül 74">
            <a:extLst>
              <a:ext uri="{FF2B5EF4-FFF2-40B4-BE49-F238E27FC236}">
                <a16:creationId xmlns:a16="http://schemas.microsoft.com/office/drawing/2014/main" id="{2063763C-325A-4E9E-9025-9E6E627CD357}"/>
              </a:ext>
            </a:extLst>
          </p:cNvPr>
          <p:cNvSpPr/>
          <p:nvPr/>
        </p:nvSpPr>
        <p:spPr>
          <a:xfrm rot="16200000">
            <a:off x="8057456" y="4697167"/>
            <a:ext cx="296018" cy="100004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dirty="0">
                <a:solidFill>
                  <a:schemeClr val="tx1"/>
                </a:solidFill>
              </a:rPr>
              <a:t>28</a:t>
            </a:r>
          </a:p>
        </p:txBody>
      </p:sp>
      <p:sp>
        <p:nvSpPr>
          <p:cNvPr id="52" name="Háromszög 51">
            <a:extLst>
              <a:ext uri="{FF2B5EF4-FFF2-40B4-BE49-F238E27FC236}">
                <a16:creationId xmlns:a16="http://schemas.microsoft.com/office/drawing/2014/main" id="{D19616B4-7F40-4F2F-A6F2-89970349CD84}"/>
              </a:ext>
            </a:extLst>
          </p:cNvPr>
          <p:cNvSpPr/>
          <p:nvPr/>
        </p:nvSpPr>
        <p:spPr>
          <a:xfrm>
            <a:off x="4232118" y="2874254"/>
            <a:ext cx="159252" cy="214924"/>
          </a:xfrm>
          <a:prstGeom prst="triangle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21" name="Egyenes összekötő 120">
            <a:extLst>
              <a:ext uri="{FF2B5EF4-FFF2-40B4-BE49-F238E27FC236}">
                <a16:creationId xmlns:a16="http://schemas.microsoft.com/office/drawing/2014/main" id="{D3862311-63E7-4CF6-A73C-0611CD0E08EA}"/>
              </a:ext>
            </a:extLst>
          </p:cNvPr>
          <p:cNvCxnSpPr>
            <a:cxnSpLocks/>
            <a:stCxn id="122" idx="0"/>
            <a:endCxn id="118" idx="1"/>
          </p:cNvCxnSpPr>
          <p:nvPr/>
        </p:nvCxnSpPr>
        <p:spPr>
          <a:xfrm flipH="1" flipV="1">
            <a:off x="2434223" y="3268206"/>
            <a:ext cx="10081" cy="108855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Ellipszis 121">
            <a:extLst>
              <a:ext uri="{FF2B5EF4-FFF2-40B4-BE49-F238E27FC236}">
                <a16:creationId xmlns:a16="http://schemas.microsoft.com/office/drawing/2014/main" id="{DB1B3C1F-0A17-484E-A820-09785AE0C32C}"/>
              </a:ext>
            </a:extLst>
          </p:cNvPr>
          <p:cNvSpPr/>
          <p:nvPr/>
        </p:nvSpPr>
        <p:spPr>
          <a:xfrm>
            <a:off x="2411670" y="4356765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24" name="Egyenes összekötő 123">
            <a:extLst>
              <a:ext uri="{FF2B5EF4-FFF2-40B4-BE49-F238E27FC236}">
                <a16:creationId xmlns:a16="http://schemas.microsoft.com/office/drawing/2014/main" id="{A96D8649-3D05-4BF0-A2C5-91161241DE56}"/>
              </a:ext>
            </a:extLst>
          </p:cNvPr>
          <p:cNvCxnSpPr>
            <a:cxnSpLocks/>
            <a:stCxn id="125" idx="0"/>
            <a:endCxn id="119" idx="1"/>
          </p:cNvCxnSpPr>
          <p:nvPr/>
        </p:nvCxnSpPr>
        <p:spPr>
          <a:xfrm flipV="1">
            <a:off x="5331466" y="3268207"/>
            <a:ext cx="6816" cy="104176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Ellipszis 124">
            <a:extLst>
              <a:ext uri="{FF2B5EF4-FFF2-40B4-BE49-F238E27FC236}">
                <a16:creationId xmlns:a16="http://schemas.microsoft.com/office/drawing/2014/main" id="{9C618FF7-CB1B-4116-9766-F284E56256BF}"/>
              </a:ext>
            </a:extLst>
          </p:cNvPr>
          <p:cNvSpPr/>
          <p:nvPr/>
        </p:nvSpPr>
        <p:spPr>
          <a:xfrm>
            <a:off x="5298832" y="4309971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52" name="Egyenes összekötő 151">
            <a:extLst>
              <a:ext uri="{FF2B5EF4-FFF2-40B4-BE49-F238E27FC236}">
                <a16:creationId xmlns:a16="http://schemas.microsoft.com/office/drawing/2014/main" id="{2A2B2CA0-7C87-49F0-B8B1-9D17229738FA}"/>
              </a:ext>
            </a:extLst>
          </p:cNvPr>
          <p:cNvCxnSpPr>
            <a:cxnSpLocks/>
            <a:stCxn id="153" idx="0"/>
            <a:endCxn id="120" idx="1"/>
          </p:cNvCxnSpPr>
          <p:nvPr/>
        </p:nvCxnSpPr>
        <p:spPr>
          <a:xfrm flipV="1">
            <a:off x="8205466" y="3257036"/>
            <a:ext cx="0" cy="10817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Ellipszis 152">
            <a:extLst>
              <a:ext uri="{FF2B5EF4-FFF2-40B4-BE49-F238E27FC236}">
                <a16:creationId xmlns:a16="http://schemas.microsoft.com/office/drawing/2014/main" id="{BF88377B-1C52-4DBC-8FBF-141EB70B1101}"/>
              </a:ext>
            </a:extLst>
          </p:cNvPr>
          <p:cNvSpPr/>
          <p:nvPr/>
        </p:nvSpPr>
        <p:spPr>
          <a:xfrm>
            <a:off x="8172832" y="4338788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18" name="Téglalap: szamárfül 117">
            <a:extLst>
              <a:ext uri="{FF2B5EF4-FFF2-40B4-BE49-F238E27FC236}">
                <a16:creationId xmlns:a16="http://schemas.microsoft.com/office/drawing/2014/main" id="{64F4C5AB-7AE7-4EEE-A377-085FE20B9B8F}"/>
              </a:ext>
            </a:extLst>
          </p:cNvPr>
          <p:cNvSpPr/>
          <p:nvPr/>
        </p:nvSpPr>
        <p:spPr>
          <a:xfrm rot="16200000">
            <a:off x="2276424" y="2133140"/>
            <a:ext cx="315596" cy="1954535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„</a:t>
            </a:r>
            <a:r>
              <a:rPr lang="hu-HU" sz="1600" dirty="0" err="1">
                <a:solidFill>
                  <a:schemeClr val="tx1"/>
                </a:solidFill>
              </a:rPr>
              <a:t>astrazeneca</a:t>
            </a:r>
            <a:r>
              <a:rPr lang="hu-HU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19" name="Téglalap: szamárfül 118">
            <a:extLst>
              <a:ext uri="{FF2B5EF4-FFF2-40B4-BE49-F238E27FC236}">
                <a16:creationId xmlns:a16="http://schemas.microsoft.com/office/drawing/2014/main" id="{A68331FE-66F8-40B2-BA60-0599C6867D63}"/>
              </a:ext>
            </a:extLst>
          </p:cNvPr>
          <p:cNvSpPr/>
          <p:nvPr/>
        </p:nvSpPr>
        <p:spPr>
          <a:xfrm rot="16200000">
            <a:off x="5187496" y="2204067"/>
            <a:ext cx="301571" cy="1826709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„</a:t>
            </a:r>
            <a:r>
              <a:rPr lang="hu-HU" sz="1600" dirty="0" err="1">
                <a:solidFill>
                  <a:schemeClr val="tx1"/>
                </a:solidFill>
              </a:rPr>
              <a:t>modena</a:t>
            </a:r>
            <a:r>
              <a:rPr lang="hu-HU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20" name="Téglalap: szamárfül 119">
            <a:extLst>
              <a:ext uri="{FF2B5EF4-FFF2-40B4-BE49-F238E27FC236}">
                <a16:creationId xmlns:a16="http://schemas.microsoft.com/office/drawing/2014/main" id="{9065AF58-CF93-47DA-A973-283439F9D682}"/>
              </a:ext>
            </a:extLst>
          </p:cNvPr>
          <p:cNvSpPr/>
          <p:nvPr/>
        </p:nvSpPr>
        <p:spPr>
          <a:xfrm rot="16200000">
            <a:off x="8053254" y="2345180"/>
            <a:ext cx="304423" cy="151928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b="1" dirty="0">
                <a:solidFill>
                  <a:schemeClr val="tx1"/>
                </a:solidFill>
              </a:rPr>
              <a:t> </a:t>
            </a:r>
            <a:r>
              <a:rPr lang="hu-HU" sz="1600" dirty="0">
                <a:solidFill>
                  <a:schemeClr val="tx1"/>
                </a:solidFill>
              </a:rPr>
              <a:t>„</a:t>
            </a:r>
            <a:r>
              <a:rPr lang="hu-HU" sz="1600" dirty="0" err="1">
                <a:solidFill>
                  <a:schemeClr val="tx1"/>
                </a:solidFill>
              </a:rPr>
              <a:t>pfizer</a:t>
            </a:r>
            <a:r>
              <a:rPr lang="hu-HU" sz="1600" dirty="0">
                <a:solidFill>
                  <a:schemeClr val="tx1"/>
                </a:solidFill>
              </a:rPr>
              <a:t>”</a:t>
            </a:r>
          </a:p>
        </p:txBody>
      </p:sp>
      <p:sp>
        <p:nvSpPr>
          <p:cNvPr id="161" name="Téglalap 160">
            <a:extLst>
              <a:ext uri="{FF2B5EF4-FFF2-40B4-BE49-F238E27FC236}">
                <a16:creationId xmlns:a16="http://schemas.microsoft.com/office/drawing/2014/main" id="{5F4BF13F-BE6C-416F-8A89-C91000F4F4BE}"/>
              </a:ext>
            </a:extLst>
          </p:cNvPr>
          <p:cNvSpPr/>
          <p:nvPr/>
        </p:nvSpPr>
        <p:spPr>
          <a:xfrm>
            <a:off x="3177961" y="1814516"/>
            <a:ext cx="2245230" cy="1069169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i="1" dirty="0">
                <a:solidFill>
                  <a:schemeClr val="tx1"/>
                </a:solidFill>
              </a:rPr>
              <a:t>Vakcina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lejár : Dátum</a:t>
            </a:r>
          </a:p>
          <a:p>
            <a:r>
              <a:rPr lang="hu-HU" sz="1600" i="1" dirty="0">
                <a:solidFill>
                  <a:schemeClr val="tx1"/>
                </a:solidFill>
              </a:rPr>
              <a:t>+ Név() : </a:t>
            </a:r>
            <a:r>
              <a:rPr lang="hu-HU" sz="1600" i="1" dirty="0" err="1">
                <a:solidFill>
                  <a:schemeClr val="tx1"/>
                </a:solidFill>
              </a:rPr>
              <a:t>string</a:t>
            </a:r>
            <a:r>
              <a:rPr lang="hu-HU" sz="1600" i="1" dirty="0">
                <a:solidFill>
                  <a:schemeClr val="tx1"/>
                </a:solidFill>
              </a:rPr>
              <a:t> {</a:t>
            </a:r>
            <a:r>
              <a:rPr lang="hu-HU" sz="1600" i="1" dirty="0" err="1">
                <a:solidFill>
                  <a:schemeClr val="tx1"/>
                </a:solidFill>
              </a:rPr>
              <a:t>virtual</a:t>
            </a:r>
            <a:r>
              <a:rPr lang="hu-HU" sz="1600" i="1" dirty="0">
                <a:solidFill>
                  <a:schemeClr val="tx1"/>
                </a:solidFill>
              </a:rPr>
              <a:t>} </a:t>
            </a:r>
          </a:p>
          <a:p>
            <a:r>
              <a:rPr lang="hu-HU" sz="1600" i="1" dirty="0">
                <a:solidFill>
                  <a:schemeClr val="tx1"/>
                </a:solidFill>
              </a:rPr>
              <a:t>+ </a:t>
            </a:r>
            <a:r>
              <a:rPr lang="hu-HU" sz="1600" i="1" dirty="0" err="1">
                <a:solidFill>
                  <a:schemeClr val="tx1"/>
                </a:solidFill>
              </a:rPr>
              <a:t>Ism</a:t>
            </a:r>
            <a:r>
              <a:rPr lang="hu-HU" sz="1600" i="1" dirty="0">
                <a:solidFill>
                  <a:schemeClr val="tx1"/>
                </a:solidFill>
              </a:rPr>
              <a:t>() : int  {</a:t>
            </a:r>
            <a:r>
              <a:rPr lang="hu-HU" sz="1600" i="1" dirty="0" err="1">
                <a:solidFill>
                  <a:schemeClr val="tx1"/>
                </a:solidFill>
              </a:rPr>
              <a:t>virtual</a:t>
            </a:r>
            <a:r>
              <a:rPr lang="hu-HU" sz="1600" i="1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62" name="Téglalap 161">
            <a:extLst>
              <a:ext uri="{FF2B5EF4-FFF2-40B4-BE49-F238E27FC236}">
                <a16:creationId xmlns:a16="http://schemas.microsoft.com/office/drawing/2014/main" id="{81A78569-7C80-4159-A29E-3EBF976F6F13}"/>
              </a:ext>
            </a:extLst>
          </p:cNvPr>
          <p:cNvSpPr/>
          <p:nvPr/>
        </p:nvSpPr>
        <p:spPr>
          <a:xfrm>
            <a:off x="3177961" y="2112285"/>
            <a:ext cx="2245230" cy="273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132600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églalap 56">
            <a:extLst>
              <a:ext uri="{FF2B5EF4-FFF2-40B4-BE49-F238E27FC236}">
                <a16:creationId xmlns:a16="http://schemas.microsoft.com/office/drawing/2014/main" id="{F9FD8E90-1DCE-4B99-BF4E-9FE623796C1C}"/>
              </a:ext>
            </a:extLst>
          </p:cNvPr>
          <p:cNvSpPr/>
          <p:nvPr/>
        </p:nvSpPr>
        <p:spPr>
          <a:xfrm>
            <a:off x="7422" y="1175010"/>
            <a:ext cx="9143999" cy="5392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133" name="Téglalap 132">
            <a:extLst>
              <a:ext uri="{FF2B5EF4-FFF2-40B4-BE49-F238E27FC236}">
                <a16:creationId xmlns:a16="http://schemas.microsoft.com/office/drawing/2014/main" id="{2729F783-BDAF-46FD-9BDD-052A7A1D9180}"/>
              </a:ext>
            </a:extLst>
          </p:cNvPr>
          <p:cNvSpPr/>
          <p:nvPr/>
        </p:nvSpPr>
        <p:spPr>
          <a:xfrm>
            <a:off x="277093" y="1580566"/>
            <a:ext cx="3078110" cy="165870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Oltóhely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Beszerez(</a:t>
            </a:r>
            <a:r>
              <a:rPr lang="hu-HU" sz="1600" dirty="0" err="1">
                <a:solidFill>
                  <a:schemeClr val="tx1"/>
                </a:solidFill>
              </a:rPr>
              <a:t>v:Vakcina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Regisztrál(</a:t>
            </a:r>
            <a:r>
              <a:rPr lang="hu-HU" sz="1600" dirty="0" err="1">
                <a:solidFill>
                  <a:schemeClr val="tx1"/>
                </a:solidFill>
              </a:rPr>
              <a:t>p:Páciens</a:t>
            </a:r>
            <a:r>
              <a:rPr lang="hu-HU" sz="1600" dirty="0">
                <a:solidFill>
                  <a:schemeClr val="tx1"/>
                </a:solidFill>
              </a:rPr>
              <a:t>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Beolt(</a:t>
            </a:r>
            <a:r>
              <a:rPr lang="hu-HU" sz="1600" dirty="0" err="1">
                <a:solidFill>
                  <a:schemeClr val="tx1"/>
                </a:solidFill>
              </a:rPr>
              <a:t>p:Páciens</a:t>
            </a:r>
            <a:r>
              <a:rPr lang="hu-HU" sz="1600" dirty="0">
                <a:solidFill>
                  <a:schemeClr val="tx1"/>
                </a:solidFill>
              </a:rPr>
              <a:t>, n:string)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Hányankettőt</a:t>
            </a:r>
            <a:r>
              <a:rPr lang="hu-HU" sz="1600" dirty="0">
                <a:solidFill>
                  <a:schemeClr val="tx1"/>
                </a:solidFill>
              </a:rPr>
              <a:t>() : int</a:t>
            </a:r>
          </a:p>
        </p:txBody>
      </p:sp>
      <p:sp>
        <p:nvSpPr>
          <p:cNvPr id="135" name="Téglalap 134">
            <a:extLst>
              <a:ext uri="{FF2B5EF4-FFF2-40B4-BE49-F238E27FC236}">
                <a16:creationId xmlns:a16="http://schemas.microsoft.com/office/drawing/2014/main" id="{ECF58178-8F73-4901-915F-2DB6E1A044D4}"/>
              </a:ext>
            </a:extLst>
          </p:cNvPr>
          <p:cNvSpPr/>
          <p:nvPr/>
        </p:nvSpPr>
        <p:spPr>
          <a:xfrm>
            <a:off x="277093" y="1876051"/>
            <a:ext cx="3078110" cy="254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47" name="Összekötő: szögletes 146">
            <a:extLst>
              <a:ext uri="{FF2B5EF4-FFF2-40B4-BE49-F238E27FC236}">
                <a16:creationId xmlns:a16="http://schemas.microsoft.com/office/drawing/2014/main" id="{A7453398-F13A-4509-8F42-DBC457D47FA9}"/>
              </a:ext>
            </a:extLst>
          </p:cNvPr>
          <p:cNvCxnSpPr>
            <a:cxnSpLocks/>
            <a:stCxn id="8" idx="2"/>
            <a:endCxn id="49" idx="0"/>
          </p:cNvCxnSpPr>
          <p:nvPr/>
        </p:nvCxnSpPr>
        <p:spPr>
          <a:xfrm rot="16200000" flipH="1">
            <a:off x="4639336" y="1183978"/>
            <a:ext cx="1137160" cy="525446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zövegdoboz 165">
            <a:extLst>
              <a:ext uri="{FF2B5EF4-FFF2-40B4-BE49-F238E27FC236}">
                <a16:creationId xmlns:a16="http://schemas.microsoft.com/office/drawing/2014/main" id="{E9393435-313A-4417-AD31-6588D82B9EBA}"/>
              </a:ext>
            </a:extLst>
          </p:cNvPr>
          <p:cNvSpPr txBox="1"/>
          <p:nvPr/>
        </p:nvSpPr>
        <p:spPr>
          <a:xfrm>
            <a:off x="550053" y="3708542"/>
            <a:ext cx="100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regisztrál</a:t>
            </a:r>
          </a:p>
        </p:txBody>
      </p:sp>
      <p:sp>
        <p:nvSpPr>
          <p:cNvPr id="167" name="Háromszög 166">
            <a:extLst>
              <a:ext uri="{FF2B5EF4-FFF2-40B4-BE49-F238E27FC236}">
                <a16:creationId xmlns:a16="http://schemas.microsoft.com/office/drawing/2014/main" id="{DE39F5AA-4E4E-47D9-8F00-F9993715A5CA}"/>
              </a:ext>
            </a:extLst>
          </p:cNvPr>
          <p:cNvSpPr/>
          <p:nvPr/>
        </p:nvSpPr>
        <p:spPr>
          <a:xfrm>
            <a:off x="1003461" y="3671043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051E5C52-981B-43A8-A6DD-A7656E3569BF}"/>
              </a:ext>
            </a:extLst>
          </p:cNvPr>
          <p:cNvSpPr txBox="1"/>
          <p:nvPr/>
        </p:nvSpPr>
        <p:spPr>
          <a:xfrm>
            <a:off x="5676108" y="3511700"/>
            <a:ext cx="85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kínál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C00DB37-9AEC-4629-8026-670B5CBFE460}"/>
              </a:ext>
            </a:extLst>
          </p:cNvPr>
          <p:cNvSpPr txBox="1"/>
          <p:nvPr/>
        </p:nvSpPr>
        <p:spPr>
          <a:xfrm>
            <a:off x="2466949" y="2904079"/>
            <a:ext cx="22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 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6FC8EBBE-E212-4A97-8DEA-6305B01CDB4A}"/>
              </a:ext>
            </a:extLst>
          </p:cNvPr>
          <p:cNvSpPr txBox="1"/>
          <p:nvPr/>
        </p:nvSpPr>
        <p:spPr>
          <a:xfrm>
            <a:off x="1376548" y="2904264"/>
            <a:ext cx="22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 </a:t>
            </a:r>
          </a:p>
        </p:txBody>
      </p:sp>
      <p:sp>
        <p:nvSpPr>
          <p:cNvPr id="81" name="Háromszög 80">
            <a:extLst>
              <a:ext uri="{FF2B5EF4-FFF2-40B4-BE49-F238E27FC236}">
                <a16:creationId xmlns:a16="http://schemas.microsoft.com/office/drawing/2014/main" id="{B05275F3-AE30-4A0A-9653-C379816C5F4E}"/>
              </a:ext>
            </a:extLst>
          </p:cNvPr>
          <p:cNvSpPr/>
          <p:nvPr/>
        </p:nvSpPr>
        <p:spPr>
          <a:xfrm rot="5400000">
            <a:off x="6341372" y="3652663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Cím 1">
            <a:extLst>
              <a:ext uri="{FF2B5EF4-FFF2-40B4-BE49-F238E27FC236}">
                <a16:creationId xmlns:a16="http://schemas.microsoft.com/office/drawing/2014/main" id="{DAB7EB02-D5E8-49FB-8894-772B5BD1739B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COVID oltás</a:t>
            </a:r>
            <a:endParaRPr lang="en-US" dirty="0"/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05D87F96-25D6-4F54-8929-66EE8E67B29F}"/>
              </a:ext>
            </a:extLst>
          </p:cNvPr>
          <p:cNvSpPr txBox="1"/>
          <p:nvPr/>
        </p:nvSpPr>
        <p:spPr>
          <a:xfrm>
            <a:off x="1435773" y="398536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regisztráltak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9967AC2C-B351-497F-9F2B-E1BB69B702C6}"/>
              </a:ext>
            </a:extLst>
          </p:cNvPr>
          <p:cNvSpPr txBox="1"/>
          <p:nvPr/>
        </p:nvSpPr>
        <p:spPr>
          <a:xfrm>
            <a:off x="7809803" y="4186772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vakcinák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7E335021-1C7C-451E-80A5-32555B1D5E68}"/>
              </a:ext>
            </a:extLst>
          </p:cNvPr>
          <p:cNvSpPr txBox="1"/>
          <p:nvPr/>
        </p:nvSpPr>
        <p:spPr>
          <a:xfrm>
            <a:off x="1604656" y="4173947"/>
            <a:ext cx="91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{</a:t>
            </a:r>
            <a:r>
              <a:rPr lang="hu-HU" sz="1600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2BC1B2B4-8444-4102-BAB3-4BF3E881CFB2}"/>
              </a:ext>
            </a:extLst>
          </p:cNvPr>
          <p:cNvSpPr txBox="1"/>
          <p:nvPr/>
        </p:nvSpPr>
        <p:spPr>
          <a:xfrm>
            <a:off x="7455521" y="42092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8AC03B17-F520-4745-8154-F81FD1B2337B}"/>
              </a:ext>
            </a:extLst>
          </p:cNvPr>
          <p:cNvSpPr txBox="1"/>
          <p:nvPr/>
        </p:nvSpPr>
        <p:spPr>
          <a:xfrm>
            <a:off x="1143690" y="4171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sp>
        <p:nvSpPr>
          <p:cNvPr id="136" name="Téglalap 135">
            <a:extLst>
              <a:ext uri="{FF2B5EF4-FFF2-40B4-BE49-F238E27FC236}">
                <a16:creationId xmlns:a16="http://schemas.microsoft.com/office/drawing/2014/main" id="{C1AE2689-BBA7-4CF0-8E70-A96D00F1CF66}"/>
              </a:ext>
            </a:extLst>
          </p:cNvPr>
          <p:cNvSpPr/>
          <p:nvPr/>
        </p:nvSpPr>
        <p:spPr>
          <a:xfrm>
            <a:off x="6777256" y="4478247"/>
            <a:ext cx="2107663" cy="120474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i="1" dirty="0">
                <a:solidFill>
                  <a:schemeClr val="tx1"/>
                </a:solidFill>
              </a:rPr>
              <a:t>Vakcina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lejár : Dátum</a:t>
            </a:r>
          </a:p>
          <a:p>
            <a:r>
              <a:rPr lang="hu-HU" sz="1600" i="1" dirty="0">
                <a:solidFill>
                  <a:schemeClr val="tx1"/>
                </a:solidFill>
              </a:rPr>
              <a:t>+ Név() : </a:t>
            </a:r>
            <a:r>
              <a:rPr lang="hu-HU" sz="1600" i="1" dirty="0" err="1">
                <a:solidFill>
                  <a:schemeClr val="tx1"/>
                </a:solidFill>
              </a:rPr>
              <a:t>string</a:t>
            </a:r>
            <a:r>
              <a:rPr lang="hu-HU" sz="1600" i="1" dirty="0">
                <a:solidFill>
                  <a:schemeClr val="tx1"/>
                </a:solidFill>
              </a:rPr>
              <a:t> {</a:t>
            </a:r>
            <a:r>
              <a:rPr lang="hu-HU" sz="1600" i="1" dirty="0" err="1">
                <a:solidFill>
                  <a:schemeClr val="tx1"/>
                </a:solidFill>
              </a:rPr>
              <a:t>virtual</a:t>
            </a:r>
            <a:r>
              <a:rPr lang="hu-HU" sz="1600" i="1" dirty="0">
                <a:solidFill>
                  <a:schemeClr val="tx1"/>
                </a:solidFill>
              </a:rPr>
              <a:t>} </a:t>
            </a:r>
          </a:p>
          <a:p>
            <a:r>
              <a:rPr lang="hu-HU" sz="1600" i="1" dirty="0">
                <a:solidFill>
                  <a:schemeClr val="tx1"/>
                </a:solidFill>
              </a:rPr>
              <a:t>+ </a:t>
            </a:r>
            <a:r>
              <a:rPr lang="hu-HU" sz="1600" i="1" dirty="0" err="1">
                <a:solidFill>
                  <a:schemeClr val="tx1"/>
                </a:solidFill>
              </a:rPr>
              <a:t>Ism</a:t>
            </a:r>
            <a:r>
              <a:rPr lang="hu-HU" sz="1600" i="1" dirty="0">
                <a:solidFill>
                  <a:schemeClr val="tx1"/>
                </a:solidFill>
              </a:rPr>
              <a:t>() : int  {</a:t>
            </a:r>
            <a:r>
              <a:rPr lang="hu-HU" sz="1600" i="1" dirty="0" err="1">
                <a:solidFill>
                  <a:schemeClr val="tx1"/>
                </a:solidFill>
              </a:rPr>
              <a:t>virtual</a:t>
            </a:r>
            <a:r>
              <a:rPr lang="hu-HU" sz="1600" i="1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39" name="Téglalap 138">
            <a:extLst>
              <a:ext uri="{FF2B5EF4-FFF2-40B4-BE49-F238E27FC236}">
                <a16:creationId xmlns:a16="http://schemas.microsoft.com/office/drawing/2014/main" id="{4E1307E6-A908-4B8C-AAB9-F36AD7C5F47F}"/>
              </a:ext>
            </a:extLst>
          </p:cNvPr>
          <p:cNvSpPr/>
          <p:nvPr/>
        </p:nvSpPr>
        <p:spPr>
          <a:xfrm>
            <a:off x="6776079" y="4814107"/>
            <a:ext cx="2107663" cy="2419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8A09050C-CF8F-48EB-87C4-E500F0F6D3E2}"/>
              </a:ext>
            </a:extLst>
          </p:cNvPr>
          <p:cNvCxnSpPr>
            <a:cxnSpLocks/>
          </p:cNvCxnSpPr>
          <p:nvPr/>
        </p:nvCxnSpPr>
        <p:spPr>
          <a:xfrm>
            <a:off x="6403136" y="3847258"/>
            <a:ext cx="0" cy="106216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FE3A8F4B-516E-4510-B3A9-6E7723560BB2}"/>
              </a:ext>
            </a:extLst>
          </p:cNvPr>
          <p:cNvSpPr txBox="1"/>
          <p:nvPr/>
        </p:nvSpPr>
        <p:spPr>
          <a:xfrm>
            <a:off x="2896350" y="4091975"/>
            <a:ext cx="36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{</a:t>
            </a:r>
            <a:r>
              <a:rPr lang="hu-HU" sz="1600" dirty="0" err="1"/>
              <a:t>o.vakcinák</a:t>
            </a:r>
            <a:r>
              <a:rPr lang="hu-HU" sz="1600" dirty="0"/>
              <a:t>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∩ </a:t>
            </a:r>
            <a:r>
              <a:rPr lang="hu-HU" sz="1600" dirty="0" err="1">
                <a:ea typeface="Cambria Math" panose="02040503050406030204" pitchFamily="18" charset="0"/>
              </a:rPr>
              <a:t>o.regisztráltak.oltások</a:t>
            </a:r>
            <a:r>
              <a:rPr lang="hu-HU" sz="1600" dirty="0"/>
              <a:t> =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r>
              <a:rPr lang="hu-HU" sz="1600" dirty="0"/>
              <a:t>}</a:t>
            </a: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DBDF73B2-4019-4E2B-BB8F-2EC302CDC79D}"/>
              </a:ext>
            </a:extLst>
          </p:cNvPr>
          <p:cNvSpPr/>
          <p:nvPr/>
        </p:nvSpPr>
        <p:spPr>
          <a:xfrm>
            <a:off x="4165738" y="5427823"/>
            <a:ext cx="1616306" cy="77234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Oltás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dátum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9868036B-095E-4CE6-9B08-72D794B64DB1}"/>
              </a:ext>
            </a:extLst>
          </p:cNvPr>
          <p:cNvSpPr/>
          <p:nvPr/>
        </p:nvSpPr>
        <p:spPr>
          <a:xfrm>
            <a:off x="4165738" y="5721730"/>
            <a:ext cx="1616306" cy="273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712E785-D062-45BC-A573-650D8144BA6A}"/>
              </a:ext>
            </a:extLst>
          </p:cNvPr>
          <p:cNvCxnSpPr>
            <a:cxnSpLocks/>
            <a:stCxn id="91" idx="3"/>
            <a:endCxn id="51" idx="2"/>
          </p:cNvCxnSpPr>
          <p:nvPr/>
        </p:nvCxnSpPr>
        <p:spPr>
          <a:xfrm>
            <a:off x="2492107" y="4935132"/>
            <a:ext cx="4195148" cy="243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15790235-68CC-4465-B4CC-EF3241F91C9E}"/>
              </a:ext>
            </a:extLst>
          </p:cNvPr>
          <p:cNvSpPr txBox="1"/>
          <p:nvPr/>
        </p:nvSpPr>
        <p:spPr>
          <a:xfrm>
            <a:off x="5902981" y="4920100"/>
            <a:ext cx="935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oltások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317030F5-79F8-4D90-AF5D-AE51A579A994}"/>
              </a:ext>
            </a:extLst>
          </p:cNvPr>
          <p:cNvSpPr txBox="1"/>
          <p:nvPr/>
        </p:nvSpPr>
        <p:spPr>
          <a:xfrm>
            <a:off x="6509956" y="468669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70EB9DC0-2237-436F-8D82-813204D0532F}"/>
              </a:ext>
            </a:extLst>
          </p:cNvPr>
          <p:cNvSpPr txBox="1"/>
          <p:nvPr/>
        </p:nvSpPr>
        <p:spPr>
          <a:xfrm>
            <a:off x="4575829" y="4605859"/>
            <a:ext cx="796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felvesz</a:t>
            </a:r>
          </a:p>
        </p:txBody>
      </p:sp>
      <p:sp>
        <p:nvSpPr>
          <p:cNvPr id="77" name="Háromszög 76">
            <a:extLst>
              <a:ext uri="{FF2B5EF4-FFF2-40B4-BE49-F238E27FC236}">
                <a16:creationId xmlns:a16="http://schemas.microsoft.com/office/drawing/2014/main" id="{3C4519DD-C5C1-4274-953E-3B0E7B41AC9C}"/>
              </a:ext>
            </a:extLst>
          </p:cNvPr>
          <p:cNvSpPr/>
          <p:nvPr/>
        </p:nvSpPr>
        <p:spPr>
          <a:xfrm rot="5400000">
            <a:off x="5270762" y="4745458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8" name="Ellipszis 77">
            <a:extLst>
              <a:ext uri="{FF2B5EF4-FFF2-40B4-BE49-F238E27FC236}">
                <a16:creationId xmlns:a16="http://schemas.microsoft.com/office/drawing/2014/main" id="{E269DA97-4B81-4DE1-90C7-0249BD3862EF}"/>
              </a:ext>
            </a:extLst>
          </p:cNvPr>
          <p:cNvSpPr/>
          <p:nvPr/>
        </p:nvSpPr>
        <p:spPr>
          <a:xfrm>
            <a:off x="3233332" y="2494997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82" name="Ellipszis 81">
            <a:extLst>
              <a:ext uri="{FF2B5EF4-FFF2-40B4-BE49-F238E27FC236}">
                <a16:creationId xmlns:a16="http://schemas.microsoft.com/office/drawing/2014/main" id="{F1AB07D0-4EB5-4A08-8E79-7FAE3F803E76}"/>
              </a:ext>
            </a:extLst>
          </p:cNvPr>
          <p:cNvSpPr/>
          <p:nvPr/>
        </p:nvSpPr>
        <p:spPr>
          <a:xfrm>
            <a:off x="3240513" y="2727818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83" name="Egyenes összekötő 82">
            <a:extLst>
              <a:ext uri="{FF2B5EF4-FFF2-40B4-BE49-F238E27FC236}">
                <a16:creationId xmlns:a16="http://schemas.microsoft.com/office/drawing/2014/main" id="{97A59099-5593-435C-BCD5-FB73760A598F}"/>
              </a:ext>
            </a:extLst>
          </p:cNvPr>
          <p:cNvCxnSpPr>
            <a:cxnSpLocks/>
            <a:stCxn id="82" idx="6"/>
          </p:cNvCxnSpPr>
          <p:nvPr/>
        </p:nvCxnSpPr>
        <p:spPr>
          <a:xfrm>
            <a:off x="3305780" y="2758942"/>
            <a:ext cx="3671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Ellipszis 83">
            <a:extLst>
              <a:ext uri="{FF2B5EF4-FFF2-40B4-BE49-F238E27FC236}">
                <a16:creationId xmlns:a16="http://schemas.microsoft.com/office/drawing/2014/main" id="{2583D28C-81C8-42D7-8880-D0FE93460E3B}"/>
              </a:ext>
            </a:extLst>
          </p:cNvPr>
          <p:cNvSpPr/>
          <p:nvPr/>
        </p:nvSpPr>
        <p:spPr>
          <a:xfrm>
            <a:off x="3233331" y="3039950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85" name="Ellipszis 84">
            <a:extLst>
              <a:ext uri="{FF2B5EF4-FFF2-40B4-BE49-F238E27FC236}">
                <a16:creationId xmlns:a16="http://schemas.microsoft.com/office/drawing/2014/main" id="{39A41C05-0D85-4DE1-B816-06535031AAA1}"/>
              </a:ext>
            </a:extLst>
          </p:cNvPr>
          <p:cNvSpPr/>
          <p:nvPr/>
        </p:nvSpPr>
        <p:spPr>
          <a:xfrm>
            <a:off x="3233331" y="2241498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86" name="Egyenes összekötő 85">
            <a:extLst>
              <a:ext uri="{FF2B5EF4-FFF2-40B4-BE49-F238E27FC236}">
                <a16:creationId xmlns:a16="http://schemas.microsoft.com/office/drawing/2014/main" id="{750CC007-17D1-4860-A6DF-DAEC676ADAE5}"/>
              </a:ext>
            </a:extLst>
          </p:cNvPr>
          <p:cNvCxnSpPr>
            <a:cxnSpLocks/>
            <a:stCxn id="85" idx="0"/>
            <a:endCxn id="108" idx="0"/>
          </p:cNvCxnSpPr>
          <p:nvPr/>
        </p:nvCxnSpPr>
        <p:spPr>
          <a:xfrm flipV="1">
            <a:off x="3265965" y="1520543"/>
            <a:ext cx="395005" cy="7209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Egyenes összekötő 93">
            <a:extLst>
              <a:ext uri="{FF2B5EF4-FFF2-40B4-BE49-F238E27FC236}">
                <a16:creationId xmlns:a16="http://schemas.microsoft.com/office/drawing/2014/main" id="{F1FCDD1B-3091-4510-A0F1-64F6911805B4}"/>
              </a:ext>
            </a:extLst>
          </p:cNvPr>
          <p:cNvCxnSpPr>
            <a:cxnSpLocks/>
            <a:stCxn id="78" idx="6"/>
            <a:endCxn id="105" idx="0"/>
          </p:cNvCxnSpPr>
          <p:nvPr/>
        </p:nvCxnSpPr>
        <p:spPr>
          <a:xfrm flipV="1">
            <a:off x="3298599" y="1916996"/>
            <a:ext cx="364962" cy="6091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Egyenes összekötő 94">
            <a:extLst>
              <a:ext uri="{FF2B5EF4-FFF2-40B4-BE49-F238E27FC236}">
                <a16:creationId xmlns:a16="http://schemas.microsoft.com/office/drawing/2014/main" id="{0E307E51-30AF-453A-AA93-DFDC9C5EA09B}"/>
              </a:ext>
            </a:extLst>
          </p:cNvPr>
          <p:cNvCxnSpPr>
            <a:cxnSpLocks/>
            <a:stCxn id="84" idx="5"/>
            <a:endCxn id="107" idx="0"/>
          </p:cNvCxnSpPr>
          <p:nvPr/>
        </p:nvCxnSpPr>
        <p:spPr>
          <a:xfrm>
            <a:off x="3289040" y="3093081"/>
            <a:ext cx="374521" cy="2315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églalap: szamárfül 104">
            <a:extLst>
              <a:ext uri="{FF2B5EF4-FFF2-40B4-BE49-F238E27FC236}">
                <a16:creationId xmlns:a16="http://schemas.microsoft.com/office/drawing/2014/main" id="{3ACFB331-D1B9-4F8A-815D-44912EAD323F}"/>
              </a:ext>
            </a:extLst>
          </p:cNvPr>
          <p:cNvSpPr/>
          <p:nvPr/>
        </p:nvSpPr>
        <p:spPr>
          <a:xfrm rot="16200000">
            <a:off x="4598102" y="827864"/>
            <a:ext cx="309180" cy="2178263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regisztrálják a pácienst</a:t>
            </a:r>
          </a:p>
        </p:txBody>
      </p:sp>
      <p:sp>
        <p:nvSpPr>
          <p:cNvPr id="106" name="Téglalap: szamárfül 105">
            <a:extLst>
              <a:ext uri="{FF2B5EF4-FFF2-40B4-BE49-F238E27FC236}">
                <a16:creationId xmlns:a16="http://schemas.microsoft.com/office/drawing/2014/main" id="{7999D779-9E21-4B2E-A13D-29E3F3E69704}"/>
              </a:ext>
            </a:extLst>
          </p:cNvPr>
          <p:cNvSpPr/>
          <p:nvPr/>
        </p:nvSpPr>
        <p:spPr>
          <a:xfrm rot="16200000">
            <a:off x="4801851" y="994069"/>
            <a:ext cx="835937" cy="311251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ha a páciens regisztrált és van még a kért vakcinából, ami nem járt le,</a:t>
            </a:r>
          </a:p>
          <a:p>
            <a:pPr defTabSz="685811"/>
            <a:r>
              <a:rPr lang="hu-HU" sz="16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akkor beoltják</a:t>
            </a:r>
          </a:p>
        </p:txBody>
      </p:sp>
      <p:sp>
        <p:nvSpPr>
          <p:cNvPr id="107" name="Téglalap: szamárfül 106">
            <a:extLst>
              <a:ext uri="{FF2B5EF4-FFF2-40B4-BE49-F238E27FC236}">
                <a16:creationId xmlns:a16="http://schemas.microsoft.com/office/drawing/2014/main" id="{3C240B15-018E-4F75-9281-132406F5A5C7}"/>
              </a:ext>
            </a:extLst>
          </p:cNvPr>
          <p:cNvSpPr/>
          <p:nvPr/>
        </p:nvSpPr>
        <p:spPr>
          <a:xfrm rot="16200000">
            <a:off x="4500114" y="2204360"/>
            <a:ext cx="567337" cy="2240443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megszámolja a két oltást kapott pácienseket</a:t>
            </a:r>
          </a:p>
        </p:txBody>
      </p:sp>
      <p:sp>
        <p:nvSpPr>
          <p:cNvPr id="108" name="Téglalap: szamárfül 107">
            <a:extLst>
              <a:ext uri="{FF2B5EF4-FFF2-40B4-BE49-F238E27FC236}">
                <a16:creationId xmlns:a16="http://schemas.microsoft.com/office/drawing/2014/main" id="{E1D6A72F-35C5-40D6-AA67-C4567F523A37}"/>
              </a:ext>
            </a:extLst>
          </p:cNvPr>
          <p:cNvSpPr/>
          <p:nvPr/>
        </p:nvSpPr>
        <p:spPr>
          <a:xfrm rot="16200000">
            <a:off x="4533735" y="493187"/>
            <a:ext cx="309180" cy="2054711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bevételeznek vakcinát</a:t>
            </a:r>
          </a:p>
        </p:txBody>
      </p:sp>
      <p:cxnSp>
        <p:nvCxnSpPr>
          <p:cNvPr id="53" name="Egyenes összekötő 52">
            <a:extLst>
              <a:ext uri="{FF2B5EF4-FFF2-40B4-BE49-F238E27FC236}">
                <a16:creationId xmlns:a16="http://schemas.microsoft.com/office/drawing/2014/main" id="{43BC48EA-5630-4F39-A1D0-3C41EB99423F}"/>
              </a:ext>
            </a:extLst>
          </p:cNvPr>
          <p:cNvCxnSpPr>
            <a:cxnSpLocks/>
            <a:stCxn id="76" idx="2"/>
            <a:endCxn id="60" idx="0"/>
          </p:cNvCxnSpPr>
          <p:nvPr/>
        </p:nvCxnSpPr>
        <p:spPr>
          <a:xfrm>
            <a:off x="4973891" y="4944413"/>
            <a:ext cx="0" cy="483410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églalap: szamárfül 88">
            <a:extLst>
              <a:ext uri="{FF2B5EF4-FFF2-40B4-BE49-F238E27FC236}">
                <a16:creationId xmlns:a16="http://schemas.microsoft.com/office/drawing/2014/main" id="{7F87CFEF-F927-403D-9C91-9B3780915F6E}"/>
              </a:ext>
            </a:extLst>
          </p:cNvPr>
          <p:cNvSpPr/>
          <p:nvPr/>
        </p:nvSpPr>
        <p:spPr>
          <a:xfrm rot="16200000">
            <a:off x="1959273" y="4756023"/>
            <a:ext cx="667844" cy="2299009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megszámolja, hogy hány oltást kapott egy páciens egy adott vakcinából</a:t>
            </a:r>
          </a:p>
        </p:txBody>
      </p:sp>
      <p:sp>
        <p:nvSpPr>
          <p:cNvPr id="90" name="Téglalap 89">
            <a:extLst>
              <a:ext uri="{FF2B5EF4-FFF2-40B4-BE49-F238E27FC236}">
                <a16:creationId xmlns:a16="http://schemas.microsoft.com/office/drawing/2014/main" id="{581D4382-593D-4861-B637-066528762876}"/>
              </a:ext>
            </a:extLst>
          </p:cNvPr>
          <p:cNvSpPr/>
          <p:nvPr/>
        </p:nvSpPr>
        <p:spPr>
          <a:xfrm>
            <a:off x="499272" y="4480293"/>
            <a:ext cx="1992837" cy="91098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Páciens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taj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Hányoltás</a:t>
            </a:r>
            <a:r>
              <a:rPr lang="hu-HU" sz="1600" dirty="0">
                <a:solidFill>
                  <a:schemeClr val="tx1"/>
                </a:solidFill>
              </a:rPr>
              <a:t>() : int</a:t>
            </a:r>
          </a:p>
        </p:txBody>
      </p:sp>
      <p:sp>
        <p:nvSpPr>
          <p:cNvPr id="91" name="Téglalap 90">
            <a:extLst>
              <a:ext uri="{FF2B5EF4-FFF2-40B4-BE49-F238E27FC236}">
                <a16:creationId xmlns:a16="http://schemas.microsoft.com/office/drawing/2014/main" id="{E2051FF2-882D-4086-9C91-86B9657F8FA4}"/>
              </a:ext>
            </a:extLst>
          </p:cNvPr>
          <p:cNvSpPr/>
          <p:nvPr/>
        </p:nvSpPr>
        <p:spPr>
          <a:xfrm>
            <a:off x="499270" y="4797736"/>
            <a:ext cx="1992837" cy="2747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1B1C77E9-0A3B-4D7E-B9C8-69A4B0063B33}"/>
              </a:ext>
            </a:extLst>
          </p:cNvPr>
          <p:cNvSpPr/>
          <p:nvPr/>
        </p:nvSpPr>
        <p:spPr>
          <a:xfrm>
            <a:off x="2260561" y="5157705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88" name="Egyenes összekötő 87">
            <a:extLst>
              <a:ext uri="{FF2B5EF4-FFF2-40B4-BE49-F238E27FC236}">
                <a16:creationId xmlns:a16="http://schemas.microsoft.com/office/drawing/2014/main" id="{4669F104-6BA0-4158-9E38-A17588B2609B}"/>
              </a:ext>
            </a:extLst>
          </p:cNvPr>
          <p:cNvCxnSpPr>
            <a:cxnSpLocks/>
            <a:stCxn id="87" idx="4"/>
            <a:endCxn id="89" idx="3"/>
          </p:cNvCxnSpPr>
          <p:nvPr/>
        </p:nvCxnSpPr>
        <p:spPr>
          <a:xfrm>
            <a:off x="2293195" y="5219952"/>
            <a:ext cx="1" cy="3516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FBE22110-6A69-459D-AD03-5619301540D9}"/>
              </a:ext>
            </a:extLst>
          </p:cNvPr>
          <p:cNvCxnSpPr>
            <a:cxnSpLocks/>
            <a:endCxn id="54" idx="0"/>
          </p:cNvCxnSpPr>
          <p:nvPr/>
        </p:nvCxnSpPr>
        <p:spPr>
          <a:xfrm>
            <a:off x="1499517" y="3242818"/>
            <a:ext cx="2705" cy="1139315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Ellipszis 48">
            <a:extLst>
              <a:ext uri="{FF2B5EF4-FFF2-40B4-BE49-F238E27FC236}">
                <a16:creationId xmlns:a16="http://schemas.microsoft.com/office/drawing/2014/main" id="{05D31FC1-46C7-4418-BF1D-F1306757C94C}"/>
              </a:ext>
            </a:extLst>
          </p:cNvPr>
          <p:cNvSpPr/>
          <p:nvPr/>
        </p:nvSpPr>
        <p:spPr>
          <a:xfrm>
            <a:off x="7799736" y="4379793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1" name="Ellipszis 50">
            <a:extLst>
              <a:ext uri="{FF2B5EF4-FFF2-40B4-BE49-F238E27FC236}">
                <a16:creationId xmlns:a16="http://schemas.microsoft.com/office/drawing/2014/main" id="{FF07C0E2-F36A-4A3A-A4A8-5A4577F5E2EA}"/>
              </a:ext>
            </a:extLst>
          </p:cNvPr>
          <p:cNvSpPr/>
          <p:nvPr/>
        </p:nvSpPr>
        <p:spPr>
          <a:xfrm>
            <a:off x="6687255" y="4898594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DE7DBDFF-D46A-4A87-9A5D-570F4F4E85AD}"/>
              </a:ext>
            </a:extLst>
          </p:cNvPr>
          <p:cNvSpPr/>
          <p:nvPr/>
        </p:nvSpPr>
        <p:spPr>
          <a:xfrm>
            <a:off x="1466807" y="4382133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2097989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églalap 56">
            <a:extLst>
              <a:ext uri="{FF2B5EF4-FFF2-40B4-BE49-F238E27FC236}">
                <a16:creationId xmlns:a16="http://schemas.microsoft.com/office/drawing/2014/main" id="{F9FD8E90-1DCE-4B99-BF4E-9FE623796C1C}"/>
              </a:ext>
            </a:extLst>
          </p:cNvPr>
          <p:cNvSpPr/>
          <p:nvPr/>
        </p:nvSpPr>
        <p:spPr>
          <a:xfrm>
            <a:off x="7422" y="1175010"/>
            <a:ext cx="9143999" cy="5392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133" name="Téglalap 132">
            <a:extLst>
              <a:ext uri="{FF2B5EF4-FFF2-40B4-BE49-F238E27FC236}">
                <a16:creationId xmlns:a16="http://schemas.microsoft.com/office/drawing/2014/main" id="{2729F783-BDAF-46FD-9BDD-052A7A1D9180}"/>
              </a:ext>
            </a:extLst>
          </p:cNvPr>
          <p:cNvSpPr/>
          <p:nvPr/>
        </p:nvSpPr>
        <p:spPr>
          <a:xfrm>
            <a:off x="286329" y="1580566"/>
            <a:ext cx="3078110" cy="165870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Oltóhely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Beszerez(</a:t>
            </a:r>
            <a:r>
              <a:rPr lang="hu-HU" sz="1600" dirty="0" err="1">
                <a:solidFill>
                  <a:schemeClr val="tx1"/>
                </a:solidFill>
              </a:rPr>
              <a:t>v:Vakcina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Regisztrál(</a:t>
            </a:r>
            <a:r>
              <a:rPr lang="hu-HU" sz="1600" dirty="0" err="1">
                <a:solidFill>
                  <a:schemeClr val="tx1"/>
                </a:solidFill>
              </a:rPr>
              <a:t>p:Páciens</a:t>
            </a:r>
            <a:r>
              <a:rPr lang="hu-HU" sz="1600" dirty="0">
                <a:solidFill>
                  <a:schemeClr val="tx1"/>
                </a:solidFill>
              </a:rPr>
              <a:t>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Beolt(</a:t>
            </a:r>
            <a:r>
              <a:rPr lang="hu-HU" sz="1600" dirty="0" err="1">
                <a:solidFill>
                  <a:schemeClr val="tx1"/>
                </a:solidFill>
              </a:rPr>
              <a:t>p:Páciens</a:t>
            </a:r>
            <a:r>
              <a:rPr lang="hu-HU" sz="1600" dirty="0">
                <a:solidFill>
                  <a:schemeClr val="tx1"/>
                </a:solidFill>
              </a:rPr>
              <a:t>, n:string)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Hányankettőt</a:t>
            </a:r>
            <a:r>
              <a:rPr lang="hu-HU" sz="1600" dirty="0">
                <a:solidFill>
                  <a:schemeClr val="tx1"/>
                </a:solidFill>
              </a:rPr>
              <a:t>() : int</a:t>
            </a:r>
          </a:p>
        </p:txBody>
      </p:sp>
      <p:sp>
        <p:nvSpPr>
          <p:cNvPr id="135" name="Téglalap 134">
            <a:extLst>
              <a:ext uri="{FF2B5EF4-FFF2-40B4-BE49-F238E27FC236}">
                <a16:creationId xmlns:a16="http://schemas.microsoft.com/office/drawing/2014/main" id="{ECF58178-8F73-4901-915F-2DB6E1A044D4}"/>
              </a:ext>
            </a:extLst>
          </p:cNvPr>
          <p:cNvSpPr/>
          <p:nvPr/>
        </p:nvSpPr>
        <p:spPr>
          <a:xfrm>
            <a:off x="286329" y="1876051"/>
            <a:ext cx="3078110" cy="254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47" name="Összekötő: szögletes 146">
            <a:extLst>
              <a:ext uri="{FF2B5EF4-FFF2-40B4-BE49-F238E27FC236}">
                <a16:creationId xmlns:a16="http://schemas.microsoft.com/office/drawing/2014/main" id="{A7453398-F13A-4509-8F42-DBC457D47FA9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16200000" flipH="1">
            <a:off x="4630615" y="1201935"/>
            <a:ext cx="1157663" cy="5239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zövegdoboz 165">
            <a:extLst>
              <a:ext uri="{FF2B5EF4-FFF2-40B4-BE49-F238E27FC236}">
                <a16:creationId xmlns:a16="http://schemas.microsoft.com/office/drawing/2014/main" id="{E9393435-313A-4417-AD31-6588D82B9EBA}"/>
              </a:ext>
            </a:extLst>
          </p:cNvPr>
          <p:cNvSpPr txBox="1"/>
          <p:nvPr/>
        </p:nvSpPr>
        <p:spPr>
          <a:xfrm>
            <a:off x="559289" y="3708542"/>
            <a:ext cx="100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regisztrál</a:t>
            </a:r>
          </a:p>
        </p:txBody>
      </p:sp>
      <p:sp>
        <p:nvSpPr>
          <p:cNvPr id="167" name="Háromszög 166">
            <a:extLst>
              <a:ext uri="{FF2B5EF4-FFF2-40B4-BE49-F238E27FC236}">
                <a16:creationId xmlns:a16="http://schemas.microsoft.com/office/drawing/2014/main" id="{DE39F5AA-4E4E-47D9-8F00-F9993715A5CA}"/>
              </a:ext>
            </a:extLst>
          </p:cNvPr>
          <p:cNvSpPr/>
          <p:nvPr/>
        </p:nvSpPr>
        <p:spPr>
          <a:xfrm>
            <a:off x="1012697" y="3671043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051E5C52-981B-43A8-A6DD-A7656E3569BF}"/>
              </a:ext>
            </a:extLst>
          </p:cNvPr>
          <p:cNvSpPr txBox="1"/>
          <p:nvPr/>
        </p:nvSpPr>
        <p:spPr>
          <a:xfrm>
            <a:off x="5685344" y="3511700"/>
            <a:ext cx="85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kínál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C00DB37-9AEC-4629-8026-670B5CBFE460}"/>
              </a:ext>
            </a:extLst>
          </p:cNvPr>
          <p:cNvSpPr txBox="1"/>
          <p:nvPr/>
        </p:nvSpPr>
        <p:spPr>
          <a:xfrm>
            <a:off x="2476185" y="2904079"/>
            <a:ext cx="22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 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6FC8EBBE-E212-4A97-8DEA-6305B01CDB4A}"/>
              </a:ext>
            </a:extLst>
          </p:cNvPr>
          <p:cNvSpPr txBox="1"/>
          <p:nvPr/>
        </p:nvSpPr>
        <p:spPr>
          <a:xfrm>
            <a:off x="1385784" y="2904264"/>
            <a:ext cx="22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 </a:t>
            </a:r>
          </a:p>
        </p:txBody>
      </p:sp>
      <p:sp>
        <p:nvSpPr>
          <p:cNvPr id="81" name="Háromszög 80">
            <a:extLst>
              <a:ext uri="{FF2B5EF4-FFF2-40B4-BE49-F238E27FC236}">
                <a16:creationId xmlns:a16="http://schemas.microsoft.com/office/drawing/2014/main" id="{B05275F3-AE30-4A0A-9653-C379816C5F4E}"/>
              </a:ext>
            </a:extLst>
          </p:cNvPr>
          <p:cNvSpPr/>
          <p:nvPr/>
        </p:nvSpPr>
        <p:spPr>
          <a:xfrm rot="5400000">
            <a:off x="6350608" y="3652663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8" name="Cím 1">
            <a:extLst>
              <a:ext uri="{FF2B5EF4-FFF2-40B4-BE49-F238E27FC236}">
                <a16:creationId xmlns:a16="http://schemas.microsoft.com/office/drawing/2014/main" id="{DAB7EB02-D5E8-49FB-8894-772B5BD1739B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COVID oltás</a:t>
            </a:r>
            <a:endParaRPr lang="en-US" dirty="0"/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05D87F96-25D6-4F54-8929-66EE8E67B29F}"/>
              </a:ext>
            </a:extLst>
          </p:cNvPr>
          <p:cNvSpPr txBox="1"/>
          <p:nvPr/>
        </p:nvSpPr>
        <p:spPr>
          <a:xfrm>
            <a:off x="1445009" y="398536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regisztráltak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9967AC2C-B351-497F-9F2B-E1BB69B702C6}"/>
              </a:ext>
            </a:extLst>
          </p:cNvPr>
          <p:cNvSpPr txBox="1"/>
          <p:nvPr/>
        </p:nvSpPr>
        <p:spPr>
          <a:xfrm>
            <a:off x="7819039" y="4186772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vakcinák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7E335021-1C7C-451E-80A5-32555B1D5E68}"/>
              </a:ext>
            </a:extLst>
          </p:cNvPr>
          <p:cNvSpPr txBox="1"/>
          <p:nvPr/>
        </p:nvSpPr>
        <p:spPr>
          <a:xfrm>
            <a:off x="1613892" y="4173947"/>
            <a:ext cx="91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{</a:t>
            </a:r>
            <a:r>
              <a:rPr lang="hu-HU" sz="1600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2BC1B2B4-8444-4102-BAB3-4BF3E881CFB2}"/>
              </a:ext>
            </a:extLst>
          </p:cNvPr>
          <p:cNvSpPr txBox="1"/>
          <p:nvPr/>
        </p:nvSpPr>
        <p:spPr>
          <a:xfrm>
            <a:off x="7464757" y="42092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8AC03B17-F520-4745-8154-F81FD1B2337B}"/>
              </a:ext>
            </a:extLst>
          </p:cNvPr>
          <p:cNvSpPr txBox="1"/>
          <p:nvPr/>
        </p:nvSpPr>
        <p:spPr>
          <a:xfrm>
            <a:off x="1152926" y="4171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sp>
        <p:nvSpPr>
          <p:cNvPr id="136" name="Téglalap 135">
            <a:extLst>
              <a:ext uri="{FF2B5EF4-FFF2-40B4-BE49-F238E27FC236}">
                <a16:creationId xmlns:a16="http://schemas.microsoft.com/office/drawing/2014/main" id="{C1AE2689-BBA7-4CF0-8E70-A96D00F1CF66}"/>
              </a:ext>
            </a:extLst>
          </p:cNvPr>
          <p:cNvSpPr/>
          <p:nvPr/>
        </p:nvSpPr>
        <p:spPr>
          <a:xfrm>
            <a:off x="6786491" y="4478247"/>
            <a:ext cx="2098889" cy="120474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i="1" dirty="0">
                <a:solidFill>
                  <a:schemeClr val="tx1"/>
                </a:solidFill>
              </a:rPr>
              <a:t>Vakcina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lejár : Dátum</a:t>
            </a:r>
          </a:p>
          <a:p>
            <a:r>
              <a:rPr lang="hu-HU" sz="1600" i="1" dirty="0">
                <a:solidFill>
                  <a:schemeClr val="tx1"/>
                </a:solidFill>
              </a:rPr>
              <a:t>+ Név() : </a:t>
            </a:r>
            <a:r>
              <a:rPr lang="hu-HU" sz="1600" i="1" dirty="0" err="1">
                <a:solidFill>
                  <a:schemeClr val="tx1"/>
                </a:solidFill>
              </a:rPr>
              <a:t>string</a:t>
            </a:r>
            <a:r>
              <a:rPr lang="hu-HU" sz="1600" i="1" dirty="0">
                <a:solidFill>
                  <a:schemeClr val="tx1"/>
                </a:solidFill>
              </a:rPr>
              <a:t> {</a:t>
            </a:r>
            <a:r>
              <a:rPr lang="hu-HU" sz="1600" i="1" dirty="0" err="1">
                <a:solidFill>
                  <a:schemeClr val="tx1"/>
                </a:solidFill>
              </a:rPr>
              <a:t>virtual</a:t>
            </a:r>
            <a:r>
              <a:rPr lang="hu-HU" sz="1600" i="1" dirty="0">
                <a:solidFill>
                  <a:schemeClr val="tx1"/>
                </a:solidFill>
              </a:rPr>
              <a:t>} </a:t>
            </a:r>
          </a:p>
          <a:p>
            <a:r>
              <a:rPr lang="hu-HU" sz="1600" i="1" dirty="0">
                <a:solidFill>
                  <a:schemeClr val="tx1"/>
                </a:solidFill>
              </a:rPr>
              <a:t>+ </a:t>
            </a:r>
            <a:r>
              <a:rPr lang="hu-HU" sz="1600" i="1" dirty="0" err="1">
                <a:solidFill>
                  <a:schemeClr val="tx1"/>
                </a:solidFill>
              </a:rPr>
              <a:t>Ism</a:t>
            </a:r>
            <a:r>
              <a:rPr lang="hu-HU" sz="1600" i="1" dirty="0">
                <a:solidFill>
                  <a:schemeClr val="tx1"/>
                </a:solidFill>
              </a:rPr>
              <a:t>() : int  {</a:t>
            </a:r>
            <a:r>
              <a:rPr lang="hu-HU" sz="1600" i="1" dirty="0" err="1">
                <a:solidFill>
                  <a:schemeClr val="tx1"/>
                </a:solidFill>
              </a:rPr>
              <a:t>virtual</a:t>
            </a:r>
            <a:r>
              <a:rPr lang="hu-HU" sz="1600" i="1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39" name="Téglalap 138">
            <a:extLst>
              <a:ext uri="{FF2B5EF4-FFF2-40B4-BE49-F238E27FC236}">
                <a16:creationId xmlns:a16="http://schemas.microsoft.com/office/drawing/2014/main" id="{4E1307E6-A908-4B8C-AAB9-F36AD7C5F47F}"/>
              </a:ext>
            </a:extLst>
          </p:cNvPr>
          <p:cNvSpPr/>
          <p:nvPr/>
        </p:nvSpPr>
        <p:spPr>
          <a:xfrm>
            <a:off x="6785314" y="4814107"/>
            <a:ext cx="2098889" cy="258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3" name="Egyenes összekötő 62">
            <a:extLst>
              <a:ext uri="{FF2B5EF4-FFF2-40B4-BE49-F238E27FC236}">
                <a16:creationId xmlns:a16="http://schemas.microsoft.com/office/drawing/2014/main" id="{8A09050C-CF8F-48EB-87C4-E500F0F6D3E2}"/>
              </a:ext>
            </a:extLst>
          </p:cNvPr>
          <p:cNvCxnSpPr>
            <a:cxnSpLocks/>
          </p:cNvCxnSpPr>
          <p:nvPr/>
        </p:nvCxnSpPr>
        <p:spPr>
          <a:xfrm>
            <a:off x="6412372" y="3847258"/>
            <a:ext cx="0" cy="106216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églalap 59">
            <a:extLst>
              <a:ext uri="{FF2B5EF4-FFF2-40B4-BE49-F238E27FC236}">
                <a16:creationId xmlns:a16="http://schemas.microsoft.com/office/drawing/2014/main" id="{DBDF73B2-4019-4E2B-BB8F-2EC302CDC79D}"/>
              </a:ext>
            </a:extLst>
          </p:cNvPr>
          <p:cNvSpPr/>
          <p:nvPr/>
        </p:nvSpPr>
        <p:spPr>
          <a:xfrm>
            <a:off x="4138214" y="4503830"/>
            <a:ext cx="1616306" cy="77234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Oltás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dátum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9868036B-095E-4CE6-9B08-72D794B64DB1}"/>
              </a:ext>
            </a:extLst>
          </p:cNvPr>
          <p:cNvSpPr/>
          <p:nvPr/>
        </p:nvSpPr>
        <p:spPr>
          <a:xfrm>
            <a:off x="4138214" y="4797737"/>
            <a:ext cx="1616306" cy="273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712E785-D062-45BC-A573-650D8144BA6A}"/>
              </a:ext>
            </a:extLst>
          </p:cNvPr>
          <p:cNvCxnSpPr>
            <a:cxnSpLocks/>
            <a:stCxn id="110" idx="3"/>
            <a:endCxn id="52" idx="2"/>
          </p:cNvCxnSpPr>
          <p:nvPr/>
        </p:nvCxnSpPr>
        <p:spPr>
          <a:xfrm flipV="1">
            <a:off x="2501345" y="4934252"/>
            <a:ext cx="1551979" cy="1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15790235-68CC-4465-B4CC-EF3241F91C9E}"/>
              </a:ext>
            </a:extLst>
          </p:cNvPr>
          <p:cNvSpPr txBox="1"/>
          <p:nvPr/>
        </p:nvSpPr>
        <p:spPr>
          <a:xfrm>
            <a:off x="3235379" y="4890001"/>
            <a:ext cx="935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oltások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317030F5-79F8-4D90-AF5D-AE51A579A994}"/>
              </a:ext>
            </a:extLst>
          </p:cNvPr>
          <p:cNvSpPr txBox="1"/>
          <p:nvPr/>
        </p:nvSpPr>
        <p:spPr>
          <a:xfrm>
            <a:off x="3829596" y="466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DF9D4B2E-E3D7-46A3-AACC-895A80564630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54520" y="4934252"/>
            <a:ext cx="103197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6393C6FC-1F9E-4396-A0DF-93EFB9C21E60}"/>
              </a:ext>
            </a:extLst>
          </p:cNvPr>
          <p:cNvSpPr txBox="1"/>
          <p:nvPr/>
        </p:nvSpPr>
        <p:spPr>
          <a:xfrm>
            <a:off x="5913240" y="4880353"/>
            <a:ext cx="947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vakcina</a:t>
            </a:r>
          </a:p>
        </p:txBody>
      </p:sp>
      <p:sp>
        <p:nvSpPr>
          <p:cNvPr id="75" name="Rombusz 74">
            <a:extLst>
              <a:ext uri="{FF2B5EF4-FFF2-40B4-BE49-F238E27FC236}">
                <a16:creationId xmlns:a16="http://schemas.microsoft.com/office/drawing/2014/main" id="{CA234949-8003-4A7E-9954-B7C675254A9A}"/>
              </a:ext>
            </a:extLst>
          </p:cNvPr>
          <p:cNvSpPr/>
          <p:nvPr/>
        </p:nvSpPr>
        <p:spPr>
          <a:xfrm>
            <a:off x="5752539" y="4864195"/>
            <a:ext cx="200686" cy="145779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70EB9DC0-2237-436F-8D82-813204D0532F}"/>
              </a:ext>
            </a:extLst>
          </p:cNvPr>
          <p:cNvSpPr txBox="1"/>
          <p:nvPr/>
        </p:nvSpPr>
        <p:spPr>
          <a:xfrm>
            <a:off x="2899642" y="4653243"/>
            <a:ext cx="796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felvesz</a:t>
            </a:r>
          </a:p>
        </p:txBody>
      </p:sp>
      <p:sp>
        <p:nvSpPr>
          <p:cNvPr id="77" name="Háromszög 76">
            <a:extLst>
              <a:ext uri="{FF2B5EF4-FFF2-40B4-BE49-F238E27FC236}">
                <a16:creationId xmlns:a16="http://schemas.microsoft.com/office/drawing/2014/main" id="{3C4519DD-C5C1-4274-953E-3B0E7B41AC9C}"/>
              </a:ext>
            </a:extLst>
          </p:cNvPr>
          <p:cNvSpPr/>
          <p:nvPr/>
        </p:nvSpPr>
        <p:spPr>
          <a:xfrm rot="5400000">
            <a:off x="3616389" y="4774359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9" name="Egyenes összekötő 108">
            <a:extLst>
              <a:ext uri="{FF2B5EF4-FFF2-40B4-BE49-F238E27FC236}">
                <a16:creationId xmlns:a16="http://schemas.microsoft.com/office/drawing/2014/main" id="{65BA9086-24FE-436B-92DD-E8E2886219CA}"/>
              </a:ext>
            </a:extLst>
          </p:cNvPr>
          <p:cNvCxnSpPr>
            <a:cxnSpLocks/>
            <a:stCxn id="80" idx="2"/>
            <a:endCxn id="53" idx="0"/>
          </p:cNvCxnSpPr>
          <p:nvPr/>
        </p:nvCxnSpPr>
        <p:spPr>
          <a:xfrm flipH="1">
            <a:off x="1498035" y="3242818"/>
            <a:ext cx="1482" cy="11489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églalap 109">
            <a:extLst>
              <a:ext uri="{FF2B5EF4-FFF2-40B4-BE49-F238E27FC236}">
                <a16:creationId xmlns:a16="http://schemas.microsoft.com/office/drawing/2014/main" id="{04E4DB79-DCCB-4467-BAB1-27FA01D04599}"/>
              </a:ext>
            </a:extLst>
          </p:cNvPr>
          <p:cNvSpPr/>
          <p:nvPr/>
        </p:nvSpPr>
        <p:spPr>
          <a:xfrm>
            <a:off x="508508" y="4480293"/>
            <a:ext cx="1992837" cy="91098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Páciens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taj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Hányoltás</a:t>
            </a:r>
            <a:r>
              <a:rPr lang="hu-HU" sz="1600" dirty="0">
                <a:solidFill>
                  <a:schemeClr val="tx1"/>
                </a:solidFill>
              </a:rPr>
              <a:t>() : int</a:t>
            </a: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C21EAD4E-257E-4992-897E-C18B094B4988}"/>
              </a:ext>
            </a:extLst>
          </p:cNvPr>
          <p:cNvSpPr/>
          <p:nvPr/>
        </p:nvSpPr>
        <p:spPr>
          <a:xfrm>
            <a:off x="508506" y="4797736"/>
            <a:ext cx="1992837" cy="2747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C5D0CCC9-781F-42C2-9693-CA074BFE263A}"/>
              </a:ext>
            </a:extLst>
          </p:cNvPr>
          <p:cNvSpPr txBox="1"/>
          <p:nvPr/>
        </p:nvSpPr>
        <p:spPr>
          <a:xfrm>
            <a:off x="2896350" y="4091975"/>
            <a:ext cx="36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{</a:t>
            </a:r>
            <a:r>
              <a:rPr lang="hu-HU" sz="1600" dirty="0" err="1"/>
              <a:t>o.vakcinák</a:t>
            </a:r>
            <a:r>
              <a:rPr lang="hu-HU" sz="1600" dirty="0"/>
              <a:t>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∩ </a:t>
            </a:r>
            <a:r>
              <a:rPr lang="hu-HU" sz="1600" dirty="0" err="1">
                <a:ea typeface="Cambria Math" panose="02040503050406030204" pitchFamily="18" charset="0"/>
              </a:rPr>
              <a:t>o.regisztráltak.oltások</a:t>
            </a:r>
            <a:r>
              <a:rPr lang="hu-HU" sz="1600" dirty="0"/>
              <a:t> =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r>
              <a:rPr lang="hu-HU" sz="1600" dirty="0"/>
              <a:t>}</a:t>
            </a:r>
          </a:p>
        </p:txBody>
      </p:sp>
      <p:sp>
        <p:nvSpPr>
          <p:cNvPr id="51" name="Ellipszis 50">
            <a:extLst>
              <a:ext uri="{FF2B5EF4-FFF2-40B4-BE49-F238E27FC236}">
                <a16:creationId xmlns:a16="http://schemas.microsoft.com/office/drawing/2014/main" id="{6B8F4521-D275-4E8C-B03F-F5B6B5849370}"/>
              </a:ext>
            </a:extLst>
          </p:cNvPr>
          <p:cNvSpPr/>
          <p:nvPr/>
        </p:nvSpPr>
        <p:spPr>
          <a:xfrm>
            <a:off x="7793560" y="4400296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2" name="Ellipszis 51">
            <a:extLst>
              <a:ext uri="{FF2B5EF4-FFF2-40B4-BE49-F238E27FC236}">
                <a16:creationId xmlns:a16="http://schemas.microsoft.com/office/drawing/2014/main" id="{28C6B922-C011-4F6D-9687-A36256657F49}"/>
              </a:ext>
            </a:extLst>
          </p:cNvPr>
          <p:cNvSpPr/>
          <p:nvPr/>
        </p:nvSpPr>
        <p:spPr>
          <a:xfrm>
            <a:off x="4053324" y="4895276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3" name="Ellipszis 52">
            <a:extLst>
              <a:ext uri="{FF2B5EF4-FFF2-40B4-BE49-F238E27FC236}">
                <a16:creationId xmlns:a16="http://schemas.microsoft.com/office/drawing/2014/main" id="{DD781A7E-BD3B-403A-858E-26CC53D0357C}"/>
              </a:ext>
            </a:extLst>
          </p:cNvPr>
          <p:cNvSpPr/>
          <p:nvPr/>
        </p:nvSpPr>
        <p:spPr>
          <a:xfrm>
            <a:off x="1462620" y="4391749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2403749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églalap 56">
            <a:extLst>
              <a:ext uri="{FF2B5EF4-FFF2-40B4-BE49-F238E27FC236}">
                <a16:creationId xmlns:a16="http://schemas.microsoft.com/office/drawing/2014/main" id="{F9FD8E90-1DCE-4B99-BF4E-9FE623796C1C}"/>
              </a:ext>
            </a:extLst>
          </p:cNvPr>
          <p:cNvSpPr/>
          <p:nvPr/>
        </p:nvSpPr>
        <p:spPr>
          <a:xfrm>
            <a:off x="7422" y="1175010"/>
            <a:ext cx="9143999" cy="53920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>
              <a:solidFill>
                <a:schemeClr val="tx1"/>
              </a:solidFill>
            </a:endParaRPr>
          </a:p>
        </p:txBody>
      </p:sp>
      <p:sp>
        <p:nvSpPr>
          <p:cNvPr id="133" name="Téglalap 132">
            <a:extLst>
              <a:ext uri="{FF2B5EF4-FFF2-40B4-BE49-F238E27FC236}">
                <a16:creationId xmlns:a16="http://schemas.microsoft.com/office/drawing/2014/main" id="{2729F783-BDAF-46FD-9BDD-052A7A1D9180}"/>
              </a:ext>
            </a:extLst>
          </p:cNvPr>
          <p:cNvSpPr/>
          <p:nvPr/>
        </p:nvSpPr>
        <p:spPr>
          <a:xfrm>
            <a:off x="286329" y="1580566"/>
            <a:ext cx="3078110" cy="165870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Oltóhely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Beszerez(</a:t>
            </a:r>
            <a:r>
              <a:rPr lang="hu-HU" sz="1600" dirty="0" err="1">
                <a:solidFill>
                  <a:schemeClr val="tx1"/>
                </a:solidFill>
              </a:rPr>
              <a:t>v:Vakcina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Regisztrál(</a:t>
            </a:r>
            <a:r>
              <a:rPr lang="hu-HU" sz="1600" dirty="0" err="1">
                <a:solidFill>
                  <a:schemeClr val="tx1"/>
                </a:solidFill>
              </a:rPr>
              <a:t>p:Páciens</a:t>
            </a:r>
            <a:r>
              <a:rPr lang="hu-HU" sz="1600" dirty="0">
                <a:solidFill>
                  <a:schemeClr val="tx1"/>
                </a:solidFill>
              </a:rPr>
              <a:t>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Beolt(</a:t>
            </a:r>
            <a:r>
              <a:rPr lang="hu-HU" sz="1600" dirty="0" err="1">
                <a:solidFill>
                  <a:schemeClr val="tx1"/>
                </a:solidFill>
              </a:rPr>
              <a:t>p:Páciens</a:t>
            </a:r>
            <a:r>
              <a:rPr lang="hu-HU" sz="1600" dirty="0">
                <a:solidFill>
                  <a:schemeClr val="tx1"/>
                </a:solidFill>
              </a:rPr>
              <a:t>, n:string)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Hányankettőt</a:t>
            </a:r>
            <a:r>
              <a:rPr lang="hu-HU" sz="1600" dirty="0">
                <a:solidFill>
                  <a:schemeClr val="tx1"/>
                </a:solidFill>
              </a:rPr>
              <a:t>() : int</a:t>
            </a:r>
          </a:p>
        </p:txBody>
      </p:sp>
      <p:sp>
        <p:nvSpPr>
          <p:cNvPr id="135" name="Téglalap 134">
            <a:extLst>
              <a:ext uri="{FF2B5EF4-FFF2-40B4-BE49-F238E27FC236}">
                <a16:creationId xmlns:a16="http://schemas.microsoft.com/office/drawing/2014/main" id="{ECF58178-8F73-4901-915F-2DB6E1A044D4}"/>
              </a:ext>
            </a:extLst>
          </p:cNvPr>
          <p:cNvSpPr/>
          <p:nvPr/>
        </p:nvSpPr>
        <p:spPr>
          <a:xfrm>
            <a:off x="286329" y="1903759"/>
            <a:ext cx="3078110" cy="25481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47" name="Összekötő: szögletes 146">
            <a:extLst>
              <a:ext uri="{FF2B5EF4-FFF2-40B4-BE49-F238E27FC236}">
                <a16:creationId xmlns:a16="http://schemas.microsoft.com/office/drawing/2014/main" id="{A7453398-F13A-4509-8F42-DBC457D47FA9}"/>
              </a:ext>
            </a:extLst>
          </p:cNvPr>
          <p:cNvCxnSpPr>
            <a:cxnSpLocks/>
            <a:stCxn id="8" idx="2"/>
            <a:endCxn id="51" idx="0"/>
          </p:cNvCxnSpPr>
          <p:nvPr/>
        </p:nvCxnSpPr>
        <p:spPr>
          <a:xfrm rot="16200000" flipH="1">
            <a:off x="4625995" y="1197316"/>
            <a:ext cx="1166902" cy="5239057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Szövegdoboz 165">
            <a:extLst>
              <a:ext uri="{FF2B5EF4-FFF2-40B4-BE49-F238E27FC236}">
                <a16:creationId xmlns:a16="http://schemas.microsoft.com/office/drawing/2014/main" id="{E9393435-313A-4417-AD31-6588D82B9EBA}"/>
              </a:ext>
            </a:extLst>
          </p:cNvPr>
          <p:cNvSpPr txBox="1"/>
          <p:nvPr/>
        </p:nvSpPr>
        <p:spPr>
          <a:xfrm>
            <a:off x="559289" y="3708542"/>
            <a:ext cx="1005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regisztrál</a:t>
            </a:r>
          </a:p>
        </p:txBody>
      </p:sp>
      <p:sp>
        <p:nvSpPr>
          <p:cNvPr id="167" name="Háromszög 166">
            <a:extLst>
              <a:ext uri="{FF2B5EF4-FFF2-40B4-BE49-F238E27FC236}">
                <a16:creationId xmlns:a16="http://schemas.microsoft.com/office/drawing/2014/main" id="{DE39F5AA-4E4E-47D9-8F00-F9993715A5CA}"/>
              </a:ext>
            </a:extLst>
          </p:cNvPr>
          <p:cNvSpPr/>
          <p:nvPr/>
        </p:nvSpPr>
        <p:spPr>
          <a:xfrm>
            <a:off x="1012697" y="3671043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1C00DB37-9AEC-4629-8026-670B5CBFE460}"/>
              </a:ext>
            </a:extLst>
          </p:cNvPr>
          <p:cNvSpPr txBox="1"/>
          <p:nvPr/>
        </p:nvSpPr>
        <p:spPr>
          <a:xfrm>
            <a:off x="2476185" y="2894840"/>
            <a:ext cx="22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 </a:t>
            </a:r>
          </a:p>
        </p:txBody>
      </p:sp>
      <p:sp>
        <p:nvSpPr>
          <p:cNvPr id="80" name="Szövegdoboz 79">
            <a:extLst>
              <a:ext uri="{FF2B5EF4-FFF2-40B4-BE49-F238E27FC236}">
                <a16:creationId xmlns:a16="http://schemas.microsoft.com/office/drawing/2014/main" id="{6FC8EBBE-E212-4A97-8DEA-6305B01CDB4A}"/>
              </a:ext>
            </a:extLst>
          </p:cNvPr>
          <p:cNvSpPr txBox="1"/>
          <p:nvPr/>
        </p:nvSpPr>
        <p:spPr>
          <a:xfrm>
            <a:off x="1385784" y="2904264"/>
            <a:ext cx="2274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 </a:t>
            </a:r>
          </a:p>
        </p:txBody>
      </p:sp>
      <p:sp>
        <p:nvSpPr>
          <p:cNvPr id="58" name="Cím 1">
            <a:extLst>
              <a:ext uri="{FF2B5EF4-FFF2-40B4-BE49-F238E27FC236}">
                <a16:creationId xmlns:a16="http://schemas.microsoft.com/office/drawing/2014/main" id="{DAB7EB02-D5E8-49FB-8894-772B5BD1739B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COVID oltás</a:t>
            </a:r>
            <a:endParaRPr lang="en-US" dirty="0"/>
          </a:p>
        </p:txBody>
      </p:sp>
      <p:sp>
        <p:nvSpPr>
          <p:cNvPr id="67" name="Szövegdoboz 66">
            <a:extLst>
              <a:ext uri="{FF2B5EF4-FFF2-40B4-BE49-F238E27FC236}">
                <a16:creationId xmlns:a16="http://schemas.microsoft.com/office/drawing/2014/main" id="{05D87F96-25D6-4F54-8929-66EE8E67B29F}"/>
              </a:ext>
            </a:extLst>
          </p:cNvPr>
          <p:cNvSpPr txBox="1"/>
          <p:nvPr/>
        </p:nvSpPr>
        <p:spPr>
          <a:xfrm>
            <a:off x="1445009" y="3985362"/>
            <a:ext cx="13468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regisztráltak</a:t>
            </a:r>
          </a:p>
        </p:txBody>
      </p: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9967AC2C-B351-497F-9F2B-E1BB69B702C6}"/>
              </a:ext>
            </a:extLst>
          </p:cNvPr>
          <p:cNvSpPr txBox="1"/>
          <p:nvPr/>
        </p:nvSpPr>
        <p:spPr>
          <a:xfrm>
            <a:off x="7819039" y="4186772"/>
            <a:ext cx="1040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vakcinák</a:t>
            </a:r>
          </a:p>
        </p:txBody>
      </p:sp>
      <p:sp>
        <p:nvSpPr>
          <p:cNvPr id="69" name="Szövegdoboz 68">
            <a:extLst>
              <a:ext uri="{FF2B5EF4-FFF2-40B4-BE49-F238E27FC236}">
                <a16:creationId xmlns:a16="http://schemas.microsoft.com/office/drawing/2014/main" id="{7E335021-1C7C-451E-80A5-32555B1D5E68}"/>
              </a:ext>
            </a:extLst>
          </p:cNvPr>
          <p:cNvSpPr txBox="1"/>
          <p:nvPr/>
        </p:nvSpPr>
        <p:spPr>
          <a:xfrm>
            <a:off x="1613892" y="4173947"/>
            <a:ext cx="9184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{</a:t>
            </a:r>
            <a:r>
              <a:rPr lang="hu-HU" sz="1600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70" name="Szövegdoboz 69">
            <a:extLst>
              <a:ext uri="{FF2B5EF4-FFF2-40B4-BE49-F238E27FC236}">
                <a16:creationId xmlns:a16="http://schemas.microsoft.com/office/drawing/2014/main" id="{2BC1B2B4-8444-4102-BAB3-4BF3E881CFB2}"/>
              </a:ext>
            </a:extLst>
          </p:cNvPr>
          <p:cNvSpPr txBox="1"/>
          <p:nvPr/>
        </p:nvSpPr>
        <p:spPr>
          <a:xfrm>
            <a:off x="7464757" y="420925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8AC03B17-F520-4745-8154-F81FD1B2337B}"/>
              </a:ext>
            </a:extLst>
          </p:cNvPr>
          <p:cNvSpPr txBox="1"/>
          <p:nvPr/>
        </p:nvSpPr>
        <p:spPr>
          <a:xfrm>
            <a:off x="1152926" y="417198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sp>
        <p:nvSpPr>
          <p:cNvPr id="136" name="Téglalap 135">
            <a:extLst>
              <a:ext uri="{FF2B5EF4-FFF2-40B4-BE49-F238E27FC236}">
                <a16:creationId xmlns:a16="http://schemas.microsoft.com/office/drawing/2014/main" id="{C1AE2689-BBA7-4CF0-8E70-A96D00F1CF66}"/>
              </a:ext>
            </a:extLst>
          </p:cNvPr>
          <p:cNvSpPr/>
          <p:nvPr/>
        </p:nvSpPr>
        <p:spPr>
          <a:xfrm>
            <a:off x="6786491" y="4478247"/>
            <a:ext cx="2098889" cy="120474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i="1" dirty="0">
                <a:solidFill>
                  <a:schemeClr val="tx1"/>
                </a:solidFill>
              </a:rPr>
              <a:t>Vakcina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lejár : Dátum</a:t>
            </a:r>
          </a:p>
          <a:p>
            <a:r>
              <a:rPr lang="hu-HU" sz="1600" i="1" dirty="0">
                <a:solidFill>
                  <a:schemeClr val="tx1"/>
                </a:solidFill>
              </a:rPr>
              <a:t>+ Név() : </a:t>
            </a:r>
            <a:r>
              <a:rPr lang="hu-HU" sz="1600" i="1" dirty="0" err="1">
                <a:solidFill>
                  <a:schemeClr val="tx1"/>
                </a:solidFill>
              </a:rPr>
              <a:t>string</a:t>
            </a:r>
            <a:r>
              <a:rPr lang="hu-HU" sz="1600" i="1" dirty="0">
                <a:solidFill>
                  <a:schemeClr val="tx1"/>
                </a:solidFill>
              </a:rPr>
              <a:t> {</a:t>
            </a:r>
            <a:r>
              <a:rPr lang="hu-HU" sz="1600" i="1" dirty="0" err="1">
                <a:solidFill>
                  <a:schemeClr val="tx1"/>
                </a:solidFill>
              </a:rPr>
              <a:t>virtual</a:t>
            </a:r>
            <a:r>
              <a:rPr lang="hu-HU" sz="1600" i="1" dirty="0">
                <a:solidFill>
                  <a:schemeClr val="tx1"/>
                </a:solidFill>
              </a:rPr>
              <a:t>} </a:t>
            </a:r>
          </a:p>
          <a:p>
            <a:r>
              <a:rPr lang="hu-HU" sz="1600" i="1" dirty="0">
                <a:solidFill>
                  <a:schemeClr val="tx1"/>
                </a:solidFill>
              </a:rPr>
              <a:t>+ </a:t>
            </a:r>
            <a:r>
              <a:rPr lang="hu-HU" sz="1600" i="1" dirty="0" err="1">
                <a:solidFill>
                  <a:schemeClr val="tx1"/>
                </a:solidFill>
              </a:rPr>
              <a:t>Ism</a:t>
            </a:r>
            <a:r>
              <a:rPr lang="hu-HU" sz="1600" i="1" dirty="0">
                <a:solidFill>
                  <a:schemeClr val="tx1"/>
                </a:solidFill>
              </a:rPr>
              <a:t>() : int  {</a:t>
            </a:r>
            <a:r>
              <a:rPr lang="hu-HU" sz="1600" i="1" dirty="0" err="1">
                <a:solidFill>
                  <a:schemeClr val="tx1"/>
                </a:solidFill>
              </a:rPr>
              <a:t>virtual</a:t>
            </a:r>
            <a:r>
              <a:rPr lang="hu-HU" sz="1600" i="1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139" name="Téglalap 138">
            <a:extLst>
              <a:ext uri="{FF2B5EF4-FFF2-40B4-BE49-F238E27FC236}">
                <a16:creationId xmlns:a16="http://schemas.microsoft.com/office/drawing/2014/main" id="{4E1307E6-A908-4B8C-AAB9-F36AD7C5F47F}"/>
              </a:ext>
            </a:extLst>
          </p:cNvPr>
          <p:cNvSpPr/>
          <p:nvPr/>
        </p:nvSpPr>
        <p:spPr>
          <a:xfrm>
            <a:off x="6785314" y="4814107"/>
            <a:ext cx="2098889" cy="2584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DBDF73B2-4019-4E2B-BB8F-2EC302CDC79D}"/>
              </a:ext>
            </a:extLst>
          </p:cNvPr>
          <p:cNvSpPr/>
          <p:nvPr/>
        </p:nvSpPr>
        <p:spPr>
          <a:xfrm>
            <a:off x="4138214" y="4503830"/>
            <a:ext cx="1616306" cy="77234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Oltás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dátum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61" name="Téglalap 60">
            <a:extLst>
              <a:ext uri="{FF2B5EF4-FFF2-40B4-BE49-F238E27FC236}">
                <a16:creationId xmlns:a16="http://schemas.microsoft.com/office/drawing/2014/main" id="{9868036B-095E-4CE6-9B08-72D794B64DB1}"/>
              </a:ext>
            </a:extLst>
          </p:cNvPr>
          <p:cNvSpPr/>
          <p:nvPr/>
        </p:nvSpPr>
        <p:spPr>
          <a:xfrm>
            <a:off x="4138214" y="4797737"/>
            <a:ext cx="1616306" cy="2730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712E785-D062-45BC-A573-650D8144BA6A}"/>
              </a:ext>
            </a:extLst>
          </p:cNvPr>
          <p:cNvCxnSpPr>
            <a:cxnSpLocks/>
            <a:stCxn id="110" idx="3"/>
            <a:endCxn id="52" idx="2"/>
          </p:cNvCxnSpPr>
          <p:nvPr/>
        </p:nvCxnSpPr>
        <p:spPr>
          <a:xfrm flipV="1">
            <a:off x="2501345" y="4934252"/>
            <a:ext cx="1551979" cy="15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15790235-68CC-4465-B4CC-EF3241F91C9E}"/>
              </a:ext>
            </a:extLst>
          </p:cNvPr>
          <p:cNvSpPr txBox="1"/>
          <p:nvPr/>
        </p:nvSpPr>
        <p:spPr>
          <a:xfrm>
            <a:off x="3235379" y="4890001"/>
            <a:ext cx="9355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oltások</a:t>
            </a:r>
          </a:p>
        </p:txBody>
      </p:sp>
      <p:sp>
        <p:nvSpPr>
          <p:cNvPr id="65" name="Szövegdoboz 64">
            <a:extLst>
              <a:ext uri="{FF2B5EF4-FFF2-40B4-BE49-F238E27FC236}">
                <a16:creationId xmlns:a16="http://schemas.microsoft.com/office/drawing/2014/main" id="{317030F5-79F8-4D90-AF5D-AE51A579A994}"/>
              </a:ext>
            </a:extLst>
          </p:cNvPr>
          <p:cNvSpPr txBox="1"/>
          <p:nvPr/>
        </p:nvSpPr>
        <p:spPr>
          <a:xfrm>
            <a:off x="3829596" y="46660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*</a:t>
            </a:r>
          </a:p>
        </p:txBody>
      </p:sp>
      <p:cxnSp>
        <p:nvCxnSpPr>
          <p:cNvPr id="66" name="Egyenes összekötő 65">
            <a:extLst>
              <a:ext uri="{FF2B5EF4-FFF2-40B4-BE49-F238E27FC236}">
                <a16:creationId xmlns:a16="http://schemas.microsoft.com/office/drawing/2014/main" id="{DF9D4B2E-E3D7-46A3-AACC-895A80564630}"/>
              </a:ext>
            </a:extLst>
          </p:cNvPr>
          <p:cNvCxnSpPr>
            <a:cxnSpLocks/>
            <a:stCxn id="61" idx="3"/>
          </p:cNvCxnSpPr>
          <p:nvPr/>
        </p:nvCxnSpPr>
        <p:spPr>
          <a:xfrm>
            <a:off x="5754520" y="4934252"/>
            <a:ext cx="1031972" cy="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6393C6FC-1F9E-4396-A0DF-93EFB9C21E60}"/>
              </a:ext>
            </a:extLst>
          </p:cNvPr>
          <p:cNvSpPr txBox="1"/>
          <p:nvPr/>
        </p:nvSpPr>
        <p:spPr>
          <a:xfrm>
            <a:off x="5913240" y="4880353"/>
            <a:ext cx="9478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vakcina</a:t>
            </a:r>
          </a:p>
        </p:txBody>
      </p:sp>
      <p:sp>
        <p:nvSpPr>
          <p:cNvPr id="75" name="Rombusz 74">
            <a:extLst>
              <a:ext uri="{FF2B5EF4-FFF2-40B4-BE49-F238E27FC236}">
                <a16:creationId xmlns:a16="http://schemas.microsoft.com/office/drawing/2014/main" id="{CA234949-8003-4A7E-9954-B7C675254A9A}"/>
              </a:ext>
            </a:extLst>
          </p:cNvPr>
          <p:cNvSpPr/>
          <p:nvPr/>
        </p:nvSpPr>
        <p:spPr>
          <a:xfrm>
            <a:off x="5752539" y="4864195"/>
            <a:ext cx="200686" cy="145779"/>
          </a:xfrm>
          <a:prstGeom prst="diamond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70EB9DC0-2237-436F-8D82-813204D0532F}"/>
              </a:ext>
            </a:extLst>
          </p:cNvPr>
          <p:cNvSpPr txBox="1"/>
          <p:nvPr/>
        </p:nvSpPr>
        <p:spPr>
          <a:xfrm>
            <a:off x="2899642" y="4653243"/>
            <a:ext cx="7961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felvesz</a:t>
            </a:r>
          </a:p>
        </p:txBody>
      </p:sp>
      <p:sp>
        <p:nvSpPr>
          <p:cNvPr id="77" name="Háromszög 76">
            <a:extLst>
              <a:ext uri="{FF2B5EF4-FFF2-40B4-BE49-F238E27FC236}">
                <a16:creationId xmlns:a16="http://schemas.microsoft.com/office/drawing/2014/main" id="{3C4519DD-C5C1-4274-953E-3B0E7B41AC9C}"/>
              </a:ext>
            </a:extLst>
          </p:cNvPr>
          <p:cNvSpPr/>
          <p:nvPr/>
        </p:nvSpPr>
        <p:spPr>
          <a:xfrm rot="5400000">
            <a:off x="3616389" y="4774359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09" name="Egyenes összekötő 108">
            <a:extLst>
              <a:ext uri="{FF2B5EF4-FFF2-40B4-BE49-F238E27FC236}">
                <a16:creationId xmlns:a16="http://schemas.microsoft.com/office/drawing/2014/main" id="{65BA9086-24FE-436B-92DD-E8E2886219CA}"/>
              </a:ext>
            </a:extLst>
          </p:cNvPr>
          <p:cNvCxnSpPr>
            <a:cxnSpLocks/>
            <a:stCxn id="80" idx="2"/>
            <a:endCxn id="53" idx="0"/>
          </p:cNvCxnSpPr>
          <p:nvPr/>
        </p:nvCxnSpPr>
        <p:spPr>
          <a:xfrm flipH="1">
            <a:off x="1498035" y="3242818"/>
            <a:ext cx="1482" cy="114893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églalap 109">
            <a:extLst>
              <a:ext uri="{FF2B5EF4-FFF2-40B4-BE49-F238E27FC236}">
                <a16:creationId xmlns:a16="http://schemas.microsoft.com/office/drawing/2014/main" id="{04E4DB79-DCCB-4467-BAB1-27FA01D04599}"/>
              </a:ext>
            </a:extLst>
          </p:cNvPr>
          <p:cNvSpPr/>
          <p:nvPr/>
        </p:nvSpPr>
        <p:spPr>
          <a:xfrm>
            <a:off x="508508" y="4480293"/>
            <a:ext cx="1992837" cy="910986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Páciens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taj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Hányoltás</a:t>
            </a:r>
            <a:r>
              <a:rPr lang="hu-HU" sz="1600" dirty="0">
                <a:solidFill>
                  <a:schemeClr val="tx1"/>
                </a:solidFill>
              </a:rPr>
              <a:t>() : int</a:t>
            </a:r>
          </a:p>
        </p:txBody>
      </p:sp>
      <p:sp>
        <p:nvSpPr>
          <p:cNvPr id="111" name="Téglalap 110">
            <a:extLst>
              <a:ext uri="{FF2B5EF4-FFF2-40B4-BE49-F238E27FC236}">
                <a16:creationId xmlns:a16="http://schemas.microsoft.com/office/drawing/2014/main" id="{C21EAD4E-257E-4992-897E-C18B094B4988}"/>
              </a:ext>
            </a:extLst>
          </p:cNvPr>
          <p:cNvSpPr/>
          <p:nvPr/>
        </p:nvSpPr>
        <p:spPr>
          <a:xfrm>
            <a:off x="508506" y="4797736"/>
            <a:ext cx="1992837" cy="27479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C5D0CCC9-781F-42C2-9693-CA074BFE263A}"/>
              </a:ext>
            </a:extLst>
          </p:cNvPr>
          <p:cNvSpPr txBox="1"/>
          <p:nvPr/>
        </p:nvSpPr>
        <p:spPr>
          <a:xfrm>
            <a:off x="2896350" y="4091975"/>
            <a:ext cx="362128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{</a:t>
            </a:r>
            <a:r>
              <a:rPr lang="hu-HU" sz="1600" dirty="0" err="1"/>
              <a:t>o.vakcinák</a:t>
            </a:r>
            <a:r>
              <a:rPr lang="hu-HU" sz="1600" dirty="0"/>
              <a:t>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∩ </a:t>
            </a:r>
            <a:r>
              <a:rPr lang="hu-HU" sz="1600" dirty="0" err="1">
                <a:ea typeface="Cambria Math" panose="02040503050406030204" pitchFamily="18" charset="0"/>
              </a:rPr>
              <a:t>o.regisztráltak.oltások</a:t>
            </a:r>
            <a:r>
              <a:rPr lang="hu-HU" sz="1600" dirty="0"/>
              <a:t> = </a:t>
            </a:r>
            <a:r>
              <a:rPr lang="hu-HU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∅</a:t>
            </a:r>
            <a:r>
              <a:rPr lang="hu-HU" sz="1600" dirty="0"/>
              <a:t>}</a:t>
            </a:r>
          </a:p>
        </p:txBody>
      </p:sp>
      <p:sp>
        <p:nvSpPr>
          <p:cNvPr id="51" name="Ellipszis 50">
            <a:extLst>
              <a:ext uri="{FF2B5EF4-FFF2-40B4-BE49-F238E27FC236}">
                <a16:creationId xmlns:a16="http://schemas.microsoft.com/office/drawing/2014/main" id="{6B8F4521-D275-4E8C-B03F-F5B6B5849370}"/>
              </a:ext>
            </a:extLst>
          </p:cNvPr>
          <p:cNvSpPr/>
          <p:nvPr/>
        </p:nvSpPr>
        <p:spPr>
          <a:xfrm>
            <a:off x="7793560" y="4400296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2" name="Ellipszis 51">
            <a:extLst>
              <a:ext uri="{FF2B5EF4-FFF2-40B4-BE49-F238E27FC236}">
                <a16:creationId xmlns:a16="http://schemas.microsoft.com/office/drawing/2014/main" id="{28C6B922-C011-4F6D-9687-A36256657F49}"/>
              </a:ext>
            </a:extLst>
          </p:cNvPr>
          <p:cNvSpPr/>
          <p:nvPr/>
        </p:nvSpPr>
        <p:spPr>
          <a:xfrm>
            <a:off x="4053324" y="4895276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3" name="Ellipszis 52">
            <a:extLst>
              <a:ext uri="{FF2B5EF4-FFF2-40B4-BE49-F238E27FC236}">
                <a16:creationId xmlns:a16="http://schemas.microsoft.com/office/drawing/2014/main" id="{DD781A7E-BD3B-403A-858E-26CC53D0357C}"/>
              </a:ext>
            </a:extLst>
          </p:cNvPr>
          <p:cNvSpPr/>
          <p:nvPr/>
        </p:nvSpPr>
        <p:spPr>
          <a:xfrm>
            <a:off x="1462620" y="4391749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E2E353EA-68F2-4674-A895-076D592D2486}"/>
              </a:ext>
            </a:extLst>
          </p:cNvPr>
          <p:cNvSpPr/>
          <p:nvPr/>
        </p:nvSpPr>
        <p:spPr>
          <a:xfrm>
            <a:off x="3224097" y="2485754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7EDDF46D-0FA7-43AC-A8D3-CCE9F48DE894}"/>
              </a:ext>
            </a:extLst>
          </p:cNvPr>
          <p:cNvSpPr/>
          <p:nvPr/>
        </p:nvSpPr>
        <p:spPr>
          <a:xfrm>
            <a:off x="3231278" y="2718575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BC8038B9-69E4-4B42-A4D4-E1B851AEE66D}"/>
              </a:ext>
            </a:extLst>
          </p:cNvPr>
          <p:cNvCxnSpPr>
            <a:cxnSpLocks/>
            <a:stCxn id="56" idx="6"/>
          </p:cNvCxnSpPr>
          <p:nvPr/>
        </p:nvCxnSpPr>
        <p:spPr>
          <a:xfrm>
            <a:off x="3296545" y="2749699"/>
            <a:ext cx="367154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zis 78">
            <a:extLst>
              <a:ext uri="{FF2B5EF4-FFF2-40B4-BE49-F238E27FC236}">
                <a16:creationId xmlns:a16="http://schemas.microsoft.com/office/drawing/2014/main" id="{A6872ED9-44FD-4CF2-98CA-6D59504A9347}"/>
              </a:ext>
            </a:extLst>
          </p:cNvPr>
          <p:cNvSpPr/>
          <p:nvPr/>
        </p:nvSpPr>
        <p:spPr>
          <a:xfrm>
            <a:off x="3224096" y="2956811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87" name="Ellipszis 86">
            <a:extLst>
              <a:ext uri="{FF2B5EF4-FFF2-40B4-BE49-F238E27FC236}">
                <a16:creationId xmlns:a16="http://schemas.microsoft.com/office/drawing/2014/main" id="{C6451C81-6E99-4D1E-A130-9CA8F3BE4F95}"/>
              </a:ext>
            </a:extLst>
          </p:cNvPr>
          <p:cNvSpPr/>
          <p:nvPr/>
        </p:nvSpPr>
        <p:spPr>
          <a:xfrm>
            <a:off x="3224096" y="2232255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88" name="Egyenes összekötő 87">
            <a:extLst>
              <a:ext uri="{FF2B5EF4-FFF2-40B4-BE49-F238E27FC236}">
                <a16:creationId xmlns:a16="http://schemas.microsoft.com/office/drawing/2014/main" id="{E98DE165-56AA-43DB-B003-0D59849E6C35}"/>
              </a:ext>
            </a:extLst>
          </p:cNvPr>
          <p:cNvCxnSpPr>
            <a:cxnSpLocks/>
            <a:stCxn id="87" idx="0"/>
          </p:cNvCxnSpPr>
          <p:nvPr/>
        </p:nvCxnSpPr>
        <p:spPr>
          <a:xfrm flipV="1">
            <a:off x="3256730" y="1446882"/>
            <a:ext cx="7181" cy="7853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églalap: szamárfül 88">
            <a:extLst>
              <a:ext uri="{FF2B5EF4-FFF2-40B4-BE49-F238E27FC236}">
                <a16:creationId xmlns:a16="http://schemas.microsoft.com/office/drawing/2014/main" id="{F28C5CEA-AB06-45D1-9073-9C8531FCC28E}"/>
              </a:ext>
            </a:extLst>
          </p:cNvPr>
          <p:cNvSpPr/>
          <p:nvPr/>
        </p:nvSpPr>
        <p:spPr>
          <a:xfrm rot="16200000">
            <a:off x="2523255" y="498737"/>
            <a:ext cx="348406" cy="150128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dirty="0" err="1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vakcinák.Add</a:t>
            </a:r>
            <a:r>
              <a:rPr lang="hu-HU" sz="1600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rPr>
              <a:t>(v)</a:t>
            </a:r>
          </a:p>
        </p:txBody>
      </p:sp>
      <p:cxnSp>
        <p:nvCxnSpPr>
          <p:cNvPr id="90" name="Egyenes összekötő 89">
            <a:extLst>
              <a:ext uri="{FF2B5EF4-FFF2-40B4-BE49-F238E27FC236}">
                <a16:creationId xmlns:a16="http://schemas.microsoft.com/office/drawing/2014/main" id="{671DEEF1-67EB-427D-8962-51DBF9353C72}"/>
              </a:ext>
            </a:extLst>
          </p:cNvPr>
          <p:cNvCxnSpPr>
            <a:cxnSpLocks/>
            <a:stCxn id="55" idx="6"/>
            <a:endCxn id="93" idx="0"/>
          </p:cNvCxnSpPr>
          <p:nvPr/>
        </p:nvCxnSpPr>
        <p:spPr>
          <a:xfrm flipV="1">
            <a:off x="3289364" y="728323"/>
            <a:ext cx="387930" cy="17885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Egyenes összekötő 90">
            <a:extLst>
              <a:ext uri="{FF2B5EF4-FFF2-40B4-BE49-F238E27FC236}">
                <a16:creationId xmlns:a16="http://schemas.microsoft.com/office/drawing/2014/main" id="{F53A1804-E7F7-419E-B52D-A73E5CA0B925}"/>
              </a:ext>
            </a:extLst>
          </p:cNvPr>
          <p:cNvCxnSpPr>
            <a:cxnSpLocks/>
            <a:stCxn id="79" idx="4"/>
          </p:cNvCxnSpPr>
          <p:nvPr/>
        </p:nvCxnSpPr>
        <p:spPr>
          <a:xfrm>
            <a:off x="3256730" y="3019058"/>
            <a:ext cx="7181" cy="4054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2" name="Csoportba foglalás 91">
            <a:extLst>
              <a:ext uri="{FF2B5EF4-FFF2-40B4-BE49-F238E27FC236}">
                <a16:creationId xmlns:a16="http://schemas.microsoft.com/office/drawing/2014/main" id="{13D7542E-06B7-469A-8705-E3B43430223A}"/>
              </a:ext>
            </a:extLst>
          </p:cNvPr>
          <p:cNvGrpSpPr/>
          <p:nvPr/>
        </p:nvGrpSpPr>
        <p:grpSpPr>
          <a:xfrm>
            <a:off x="3677294" y="403798"/>
            <a:ext cx="5032692" cy="649049"/>
            <a:chOff x="3811479" y="698965"/>
            <a:chExt cx="5032692" cy="649049"/>
          </a:xfrm>
        </p:grpSpPr>
        <p:sp>
          <p:nvSpPr>
            <p:cNvPr id="93" name="Téglalap: szamárfül 92">
              <a:extLst>
                <a:ext uri="{FF2B5EF4-FFF2-40B4-BE49-F238E27FC236}">
                  <a16:creationId xmlns:a16="http://schemas.microsoft.com/office/drawing/2014/main" id="{57777C5C-2CA2-4831-9978-73E0EB6E7D09}"/>
                </a:ext>
              </a:extLst>
            </p:cNvPr>
            <p:cNvSpPr/>
            <p:nvPr/>
          </p:nvSpPr>
          <p:spPr>
            <a:xfrm rot="16200000">
              <a:off x="6003300" y="-1492856"/>
              <a:ext cx="649049" cy="5032692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if</a:t>
              </a:r>
              <a:r>
                <a:rPr lang="hu-HU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SEARCH                             (</a:t>
              </a:r>
              <a:r>
                <a:rPr lang="hu-HU" sz="1600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e.taj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=</a:t>
              </a:r>
              <a:r>
                <a:rPr lang="hu-HU" sz="1600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p.taj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) </a:t>
              </a:r>
              <a:r>
                <a:rPr lang="hu-HU" sz="16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then</a:t>
              </a:r>
              <a:r>
                <a:rPr lang="hu-HU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</a:t>
              </a:r>
              <a:r>
                <a:rPr lang="hu-HU" sz="16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error</a:t>
              </a:r>
              <a:r>
                <a:rPr lang="hu-HU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</a:t>
              </a:r>
              <a:r>
                <a:rPr lang="hu-HU" sz="16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endif</a:t>
              </a:r>
              <a:r>
                <a:rPr lang="hu-HU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</a:t>
              </a:r>
            </a:p>
            <a:p>
              <a:pPr defTabSz="685811"/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regisztráltak.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Add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(p)</a:t>
              </a:r>
            </a:p>
          </p:txBody>
        </p:sp>
        <p:sp>
          <p:nvSpPr>
            <p:cNvPr id="98" name="Szövegdoboz 97">
              <a:extLst>
                <a:ext uri="{FF2B5EF4-FFF2-40B4-BE49-F238E27FC236}">
                  <a16:creationId xmlns:a16="http://schemas.microsoft.com/office/drawing/2014/main" id="{0BED8215-E678-4B72-AD1D-1804921F0563}"/>
                </a:ext>
              </a:extLst>
            </p:cNvPr>
            <p:cNvSpPr txBox="1"/>
            <p:nvPr/>
          </p:nvSpPr>
          <p:spPr>
            <a:xfrm>
              <a:off x="4600776" y="773580"/>
              <a:ext cx="153586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err="1"/>
                <a:t>e</a:t>
              </a:r>
              <a:r>
                <a:rPr lang="hu-HU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∊</a:t>
              </a:r>
              <a:r>
                <a:rPr lang="hu-HU" sz="1600" dirty="0" err="1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regisztráltak</a:t>
              </a:r>
              <a:endParaRPr lang="hu-H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99" name="Csoportba foglalás 98">
            <a:extLst>
              <a:ext uri="{FF2B5EF4-FFF2-40B4-BE49-F238E27FC236}">
                <a16:creationId xmlns:a16="http://schemas.microsoft.com/office/drawing/2014/main" id="{91F93E8A-17C4-4305-859E-0BB86BF870F1}"/>
              </a:ext>
            </a:extLst>
          </p:cNvPr>
          <p:cNvGrpSpPr/>
          <p:nvPr/>
        </p:nvGrpSpPr>
        <p:grpSpPr>
          <a:xfrm>
            <a:off x="3692365" y="1175003"/>
            <a:ext cx="5032690" cy="2299983"/>
            <a:chOff x="3840144" y="1175009"/>
            <a:chExt cx="5032690" cy="2299983"/>
          </a:xfrm>
        </p:grpSpPr>
        <p:sp>
          <p:nvSpPr>
            <p:cNvPr id="100" name="Téglalap: szamárfül 99">
              <a:extLst>
                <a:ext uri="{FF2B5EF4-FFF2-40B4-BE49-F238E27FC236}">
                  <a16:creationId xmlns:a16="http://schemas.microsoft.com/office/drawing/2014/main" id="{E7FB7EEE-73BF-4B30-A16D-C0E356CFE609}"/>
                </a:ext>
              </a:extLst>
            </p:cNvPr>
            <p:cNvSpPr/>
            <p:nvPr/>
          </p:nvSpPr>
          <p:spPr>
            <a:xfrm rot="16200000">
              <a:off x="5206497" y="-191344"/>
              <a:ext cx="2299983" cy="5032690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ctr"/>
            <a:lstStyle/>
            <a:p>
              <a:pPr defTabSz="685811"/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I1, vakcina := SEARCH                    (</a:t>
              </a:r>
              <a:r>
                <a:rPr lang="hu-HU" sz="1600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e.Név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()=n </a:t>
              </a:r>
              <a:r>
                <a:rPr lang="hu-HU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and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</a:t>
              </a:r>
            </a:p>
            <a:p>
              <a:pPr defTabSz="685811"/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                                                               e.lejár&gt;mai dátum)</a:t>
              </a:r>
            </a:p>
            <a:p>
              <a:pPr defTabSz="685811"/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l2, páciens := SEARCH                           (</a:t>
              </a:r>
              <a:r>
                <a:rPr lang="hu-HU" sz="1600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e.taj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=</a:t>
              </a:r>
              <a:r>
                <a:rPr lang="hu-HU" sz="1600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p.taj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)</a:t>
              </a:r>
              <a:endParaRPr lang="hu-HU" sz="1600" b="1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endParaRPr>
            </a:p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if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  <a:sym typeface="Symbol" panose="05050102010706020507" pitchFamily="18" charset="2"/>
                </a:rPr>
                <a:t>l1 </a:t>
              </a:r>
              <a:r>
                <a:rPr lang="hu-HU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  <a:sym typeface="Symbol" panose="05050102010706020507" pitchFamily="18" charset="2"/>
                </a:rPr>
                <a:t>and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  <a:sym typeface="Symbol" panose="05050102010706020507" pitchFamily="18" charset="2"/>
                </a:rPr>
                <a:t> 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l2 </a:t>
              </a:r>
              <a:r>
                <a:rPr lang="hu-HU" sz="16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then</a:t>
              </a:r>
              <a:r>
                <a:rPr lang="hu-HU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</a:t>
              </a:r>
            </a:p>
            <a:p>
              <a:pPr defTabSz="685811"/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   </a:t>
              </a:r>
              <a:r>
                <a:rPr lang="hu-HU" sz="1600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vakcinák.Remove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(vakcina)</a:t>
              </a:r>
            </a:p>
            <a:p>
              <a:pPr defTabSz="685811"/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   o := </a:t>
              </a:r>
              <a:r>
                <a:rPr lang="hu-HU" sz="16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new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Oltás(mai dátum)</a:t>
              </a:r>
            </a:p>
            <a:p>
              <a:pPr defTabSz="685811"/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   </a:t>
              </a:r>
              <a:r>
                <a:rPr lang="hu-HU" sz="1600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o.vakcina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:= vakcina</a:t>
              </a:r>
            </a:p>
            <a:p>
              <a:pPr defTabSz="685811"/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    </a:t>
              </a:r>
              <a:r>
                <a:rPr lang="hu-HU" sz="1600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páciens.oltások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.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Add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(o)</a:t>
              </a:r>
            </a:p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Arial Unicode MS" pitchFamily="34" charset="-128"/>
                  <a:cs typeface="Calibri" panose="020F0502020204030204" pitchFamily="34" charset="0"/>
                </a:rPr>
                <a:t>endif</a:t>
              </a:r>
              <a:endParaRPr lang="hu-HU" sz="1600" b="1" dirty="0">
                <a:solidFill>
                  <a:schemeClr val="tx1"/>
                </a:solidFill>
                <a:latin typeface="Calibri" panose="020F0502020204030204" pitchFamily="34" charset="0"/>
                <a:ea typeface="Arial Unicode MS" pitchFamily="34" charset="-128"/>
                <a:cs typeface="Calibri" panose="020F0502020204030204" pitchFamily="34" charset="0"/>
              </a:endParaRPr>
            </a:p>
          </p:txBody>
        </p:sp>
        <p:sp>
          <p:nvSpPr>
            <p:cNvPr id="101" name="Szövegdoboz 100">
              <a:extLst>
                <a:ext uri="{FF2B5EF4-FFF2-40B4-BE49-F238E27FC236}">
                  <a16:creationId xmlns:a16="http://schemas.microsoft.com/office/drawing/2014/main" id="{E668B1C4-CC2E-4D59-807A-49D91CDA09C8}"/>
                </a:ext>
              </a:extLst>
            </p:cNvPr>
            <p:cNvSpPr txBox="1"/>
            <p:nvPr/>
          </p:nvSpPr>
          <p:spPr>
            <a:xfrm>
              <a:off x="5534193" y="1297326"/>
              <a:ext cx="11672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err="1"/>
                <a:t>e</a:t>
              </a:r>
              <a:r>
                <a:rPr lang="hu-HU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∊</a:t>
              </a:r>
              <a:r>
                <a:rPr lang="hu-HU" sz="1600" dirty="0" err="1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vakcinák</a:t>
              </a:r>
              <a:endParaRPr lang="hu-H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Szövegdoboz 101">
              <a:extLst>
                <a:ext uri="{FF2B5EF4-FFF2-40B4-BE49-F238E27FC236}">
                  <a16:creationId xmlns:a16="http://schemas.microsoft.com/office/drawing/2014/main" id="{18134949-8BF2-4788-81EA-A5E4F5A162D9}"/>
                </a:ext>
              </a:extLst>
            </p:cNvPr>
            <p:cNvSpPr txBox="1"/>
            <p:nvPr/>
          </p:nvSpPr>
          <p:spPr>
            <a:xfrm>
              <a:off x="5555499" y="1810007"/>
              <a:ext cx="144682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err="1"/>
                <a:t>e</a:t>
              </a:r>
              <a:r>
                <a:rPr lang="hu-HU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∊</a:t>
              </a:r>
              <a:r>
                <a:rPr lang="hu-HU" sz="1600" dirty="0" err="1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regisztráltak</a:t>
              </a:r>
              <a:endParaRPr lang="hu-H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103" name="Csoportba foglalás 102">
            <a:extLst>
              <a:ext uri="{FF2B5EF4-FFF2-40B4-BE49-F238E27FC236}">
                <a16:creationId xmlns:a16="http://schemas.microsoft.com/office/drawing/2014/main" id="{7FE8B7FD-71E8-486B-BAF5-EC93AA07EE19}"/>
              </a:ext>
            </a:extLst>
          </p:cNvPr>
          <p:cNvGrpSpPr/>
          <p:nvPr/>
        </p:nvGrpSpPr>
        <p:grpSpPr>
          <a:xfrm>
            <a:off x="2725861" y="3424470"/>
            <a:ext cx="2275839" cy="757088"/>
            <a:chOff x="6256698" y="2550493"/>
            <a:chExt cx="2275839" cy="757088"/>
          </a:xfrm>
        </p:grpSpPr>
        <p:sp>
          <p:nvSpPr>
            <p:cNvPr id="104" name="Téglalap: szamárfül 103">
              <a:extLst>
                <a:ext uri="{FF2B5EF4-FFF2-40B4-BE49-F238E27FC236}">
                  <a16:creationId xmlns:a16="http://schemas.microsoft.com/office/drawing/2014/main" id="{80021A45-4F3D-4717-8B0E-1091989445DD}"/>
                </a:ext>
              </a:extLst>
            </p:cNvPr>
            <p:cNvSpPr/>
            <p:nvPr/>
          </p:nvSpPr>
          <p:spPr>
            <a:xfrm rot="16200000">
              <a:off x="7039614" y="1767577"/>
              <a:ext cx="710008" cy="2275839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return</a:t>
              </a:r>
              <a:r>
                <a:rPr lang="hu-HU" sz="1600" b="1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  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</a:t>
              </a:r>
              <a:r>
                <a:rPr lang="hu-HU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∑</a:t>
              </a:r>
              <a:r>
                <a:rPr lang="hu-HU" sz="1600" dirty="0">
                  <a:solidFill>
                    <a:schemeClr val="tx1"/>
                  </a:solidFill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                       1</a:t>
              </a:r>
            </a:p>
          </p:txBody>
        </p:sp>
        <p:sp>
          <p:nvSpPr>
            <p:cNvPr id="112" name="Szövegdoboz 111">
              <a:extLst>
                <a:ext uri="{FF2B5EF4-FFF2-40B4-BE49-F238E27FC236}">
                  <a16:creationId xmlns:a16="http://schemas.microsoft.com/office/drawing/2014/main" id="{016910D5-69EE-42B8-AE80-15EB63528AED}"/>
                </a:ext>
              </a:extLst>
            </p:cNvPr>
            <p:cNvSpPr txBox="1"/>
            <p:nvPr/>
          </p:nvSpPr>
          <p:spPr>
            <a:xfrm>
              <a:off x="7025870" y="2748065"/>
              <a:ext cx="12514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err="1"/>
                <a:t>e</a:t>
              </a:r>
              <a:r>
                <a:rPr lang="hu-HU" sz="1600" dirty="0" err="1">
                  <a:latin typeface="Cambria Math" panose="02040503050406030204" pitchFamily="18" charset="0"/>
                  <a:ea typeface="Cambria Math" panose="02040503050406030204" pitchFamily="18" charset="0"/>
                </a:rPr>
                <a:t>∊</a:t>
              </a:r>
              <a:r>
                <a:rPr lang="hu-HU" sz="1600" dirty="0" err="1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rPr>
                <a:t>páciensek</a:t>
              </a:r>
              <a:endParaRPr lang="hu-HU" sz="16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3" name="Szövegdoboz 112">
              <a:extLst>
                <a:ext uri="{FF2B5EF4-FFF2-40B4-BE49-F238E27FC236}">
                  <a16:creationId xmlns:a16="http://schemas.microsoft.com/office/drawing/2014/main" id="{D5B951D4-7669-433E-A171-B903188D098F}"/>
                </a:ext>
              </a:extLst>
            </p:cNvPr>
            <p:cNvSpPr txBox="1"/>
            <p:nvPr/>
          </p:nvSpPr>
          <p:spPr>
            <a:xfrm>
              <a:off x="6706813" y="2969027"/>
              <a:ext cx="1660813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600" dirty="0" err="1"/>
                <a:t>e.Hányoltás</a:t>
              </a:r>
              <a:r>
                <a:rPr lang="hu-HU" sz="1600" dirty="0">
                  <a:ea typeface="Cambria Math" panose="02040503050406030204" pitchFamily="18" charset="0"/>
                </a:rPr>
                <a:t>()&gt;=2</a:t>
              </a:r>
              <a:endParaRPr lang="hu-HU" sz="1600" dirty="0">
                <a:cs typeface="Calibri" panose="020F0502020204030204" pitchFamily="34" charset="0"/>
              </a:endParaRPr>
            </a:p>
          </p:txBody>
        </p:sp>
      </p:grpSp>
      <p:sp>
        <p:nvSpPr>
          <p:cNvPr id="114" name="Ellipszis 113">
            <a:extLst>
              <a:ext uri="{FF2B5EF4-FFF2-40B4-BE49-F238E27FC236}">
                <a16:creationId xmlns:a16="http://schemas.microsoft.com/office/drawing/2014/main" id="{918E5EC2-A709-40E9-813F-712EE805227E}"/>
              </a:ext>
            </a:extLst>
          </p:cNvPr>
          <p:cNvSpPr/>
          <p:nvPr/>
        </p:nvSpPr>
        <p:spPr>
          <a:xfrm>
            <a:off x="2154310" y="5152491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15" name="Egyenes összekötő 114">
            <a:extLst>
              <a:ext uri="{FF2B5EF4-FFF2-40B4-BE49-F238E27FC236}">
                <a16:creationId xmlns:a16="http://schemas.microsoft.com/office/drawing/2014/main" id="{A96DE938-6D8B-4126-904A-012688B0F442}"/>
              </a:ext>
            </a:extLst>
          </p:cNvPr>
          <p:cNvCxnSpPr>
            <a:cxnSpLocks/>
            <a:stCxn id="114" idx="4"/>
            <a:endCxn id="116" idx="3"/>
          </p:cNvCxnSpPr>
          <p:nvPr/>
        </p:nvCxnSpPr>
        <p:spPr>
          <a:xfrm>
            <a:off x="2186944" y="5214738"/>
            <a:ext cx="0" cy="37225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églalap: szamárfül 115">
            <a:extLst>
              <a:ext uri="{FF2B5EF4-FFF2-40B4-BE49-F238E27FC236}">
                <a16:creationId xmlns:a16="http://schemas.microsoft.com/office/drawing/2014/main" id="{54F6FAA7-EA8D-4E95-87A5-A7753526BC48}"/>
              </a:ext>
            </a:extLst>
          </p:cNvPr>
          <p:cNvSpPr/>
          <p:nvPr/>
        </p:nvSpPr>
        <p:spPr>
          <a:xfrm rot="16200000">
            <a:off x="1985938" y="5008932"/>
            <a:ext cx="402010" cy="1558121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t"/>
          <a:lstStyle/>
          <a:p>
            <a:pPr defTabSz="685811"/>
            <a:r>
              <a:rPr lang="hu-HU" sz="1600" b="1" dirty="0" err="1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return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dirty="0">
                <a:solidFill>
                  <a:schemeClr val="tx1"/>
                </a:solidFill>
                <a:latin typeface="Calibri" panose="020F0502020204030204" pitchFamily="34" charset="0"/>
                <a:ea typeface="Cambria Math" panose="02040503050406030204" pitchFamily="18" charset="0"/>
                <a:cs typeface="Calibri" panose="020F0502020204030204" pitchFamily="34" charset="0"/>
              </a:rPr>
              <a:t>|oltások|</a:t>
            </a:r>
          </a:p>
        </p:txBody>
      </p:sp>
      <p:sp>
        <p:nvSpPr>
          <p:cNvPr id="117" name="Szövegdoboz 116">
            <a:extLst>
              <a:ext uri="{FF2B5EF4-FFF2-40B4-BE49-F238E27FC236}">
                <a16:creationId xmlns:a16="http://schemas.microsoft.com/office/drawing/2014/main" id="{83883623-C345-444C-AB2F-2B0ADFD7C1B3}"/>
              </a:ext>
            </a:extLst>
          </p:cNvPr>
          <p:cNvSpPr txBox="1"/>
          <p:nvPr/>
        </p:nvSpPr>
        <p:spPr>
          <a:xfrm>
            <a:off x="5685344" y="3511700"/>
            <a:ext cx="8593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kínál</a:t>
            </a:r>
          </a:p>
        </p:txBody>
      </p:sp>
      <p:sp>
        <p:nvSpPr>
          <p:cNvPr id="118" name="Háromszög 117">
            <a:extLst>
              <a:ext uri="{FF2B5EF4-FFF2-40B4-BE49-F238E27FC236}">
                <a16:creationId xmlns:a16="http://schemas.microsoft.com/office/drawing/2014/main" id="{678EE1D1-CBFB-4198-BE36-C2FD8F310322}"/>
              </a:ext>
            </a:extLst>
          </p:cNvPr>
          <p:cNvSpPr/>
          <p:nvPr/>
        </p:nvSpPr>
        <p:spPr>
          <a:xfrm rot="5400000">
            <a:off x="6350608" y="3652663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cxnSp>
        <p:nvCxnSpPr>
          <p:cNvPr id="119" name="Egyenes összekötő 118">
            <a:extLst>
              <a:ext uri="{FF2B5EF4-FFF2-40B4-BE49-F238E27FC236}">
                <a16:creationId xmlns:a16="http://schemas.microsoft.com/office/drawing/2014/main" id="{9DBE507B-CD2A-429A-AD75-4A2D98914C86}"/>
              </a:ext>
            </a:extLst>
          </p:cNvPr>
          <p:cNvCxnSpPr>
            <a:cxnSpLocks/>
          </p:cNvCxnSpPr>
          <p:nvPr/>
        </p:nvCxnSpPr>
        <p:spPr>
          <a:xfrm>
            <a:off x="6412372" y="3847258"/>
            <a:ext cx="0" cy="1062169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3907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églalap 33">
            <a:extLst>
              <a:ext uri="{FF2B5EF4-FFF2-40B4-BE49-F238E27FC236}">
                <a16:creationId xmlns:a16="http://schemas.microsoft.com/office/drawing/2014/main" id="{081A1348-CB91-4503-A1A6-9954B484D2F8}"/>
              </a:ext>
            </a:extLst>
          </p:cNvPr>
          <p:cNvSpPr/>
          <p:nvPr/>
        </p:nvSpPr>
        <p:spPr>
          <a:xfrm>
            <a:off x="619344" y="1638662"/>
            <a:ext cx="7886700" cy="420766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4" name="Téglalap 113">
            <a:extLst>
              <a:ext uri="{FF2B5EF4-FFF2-40B4-BE49-F238E27FC236}">
                <a16:creationId xmlns:a16="http://schemas.microsoft.com/office/drawing/2014/main" id="{901FFDE1-82B3-49A8-88E4-0C7D4D31902B}"/>
              </a:ext>
            </a:extLst>
          </p:cNvPr>
          <p:cNvSpPr/>
          <p:nvPr/>
        </p:nvSpPr>
        <p:spPr>
          <a:xfrm>
            <a:off x="835139" y="3525365"/>
            <a:ext cx="1624332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Naprendszer</a:t>
            </a:r>
          </a:p>
        </p:txBody>
      </p:sp>
      <p:sp>
        <p:nvSpPr>
          <p:cNvPr id="137" name="Téglalap 136">
            <a:extLst>
              <a:ext uri="{FF2B5EF4-FFF2-40B4-BE49-F238E27FC236}">
                <a16:creationId xmlns:a16="http://schemas.microsoft.com/office/drawing/2014/main" id="{D2833862-B920-4250-A58E-A522446459F5}"/>
              </a:ext>
            </a:extLst>
          </p:cNvPr>
          <p:cNvSpPr/>
          <p:nvPr/>
        </p:nvSpPr>
        <p:spPr>
          <a:xfrm>
            <a:off x="3634751" y="1831282"/>
            <a:ext cx="207170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Merkúr : Bolygó</a:t>
            </a:r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C3C25C38-1158-46EC-928C-F7836F3B04BB}"/>
              </a:ext>
            </a:extLst>
          </p:cNvPr>
          <p:cNvSpPr/>
          <p:nvPr/>
        </p:nvSpPr>
        <p:spPr>
          <a:xfrm>
            <a:off x="6570644" y="2556756"/>
            <a:ext cx="1433807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Csillaghajó</a:t>
            </a:r>
          </a:p>
        </p:txBody>
      </p:sp>
      <p:cxnSp>
        <p:nvCxnSpPr>
          <p:cNvPr id="44" name="Egyenes összekötő 43">
            <a:extLst>
              <a:ext uri="{FF2B5EF4-FFF2-40B4-BE49-F238E27FC236}">
                <a16:creationId xmlns:a16="http://schemas.microsoft.com/office/drawing/2014/main" id="{2A2ECBD8-5972-403C-A09F-64E680978917}"/>
              </a:ext>
            </a:extLst>
          </p:cNvPr>
          <p:cNvCxnSpPr>
            <a:cxnSpLocks/>
            <a:stCxn id="26" idx="1"/>
            <a:endCxn id="30" idx="3"/>
          </p:cNvCxnSpPr>
          <p:nvPr/>
        </p:nvCxnSpPr>
        <p:spPr>
          <a:xfrm flipH="1">
            <a:off x="5706444" y="2748528"/>
            <a:ext cx="864200" cy="2648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9727A3BB-0353-4B3E-BC5F-D2FA2B607819}"/>
              </a:ext>
            </a:extLst>
          </p:cNvPr>
          <p:cNvCxnSpPr>
            <a:cxnSpLocks/>
            <a:stCxn id="30" idx="1"/>
            <a:endCxn id="35" idx="3"/>
          </p:cNvCxnSpPr>
          <p:nvPr/>
        </p:nvCxnSpPr>
        <p:spPr>
          <a:xfrm flipH="1">
            <a:off x="2752389" y="3013398"/>
            <a:ext cx="882350" cy="70391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ím 1">
            <a:extLst>
              <a:ext uri="{FF2B5EF4-FFF2-40B4-BE49-F238E27FC236}">
                <a16:creationId xmlns:a16="http://schemas.microsoft.com/office/drawing/2014/main" id="{50F5A5AD-FC2A-4265-9B43-252B87EA9854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Csillagháború</a:t>
            </a:r>
            <a:endParaRPr lang="en-US" dirty="0"/>
          </a:p>
        </p:txBody>
      </p:sp>
      <p:cxnSp>
        <p:nvCxnSpPr>
          <p:cNvPr id="129" name="Egyenes összekötő 128">
            <a:extLst>
              <a:ext uri="{FF2B5EF4-FFF2-40B4-BE49-F238E27FC236}">
                <a16:creationId xmlns:a16="http://schemas.microsoft.com/office/drawing/2014/main" id="{C17FDC45-86B0-412C-A45C-28DE3284A5DD}"/>
              </a:ext>
            </a:extLst>
          </p:cNvPr>
          <p:cNvCxnSpPr>
            <a:cxnSpLocks/>
            <a:stCxn id="32" idx="1"/>
            <a:endCxn id="35" idx="3"/>
          </p:cNvCxnSpPr>
          <p:nvPr/>
        </p:nvCxnSpPr>
        <p:spPr>
          <a:xfrm flipH="1">
            <a:off x="2752389" y="3510144"/>
            <a:ext cx="882350" cy="20717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gyenes összekötő 137">
            <a:extLst>
              <a:ext uri="{FF2B5EF4-FFF2-40B4-BE49-F238E27FC236}">
                <a16:creationId xmlns:a16="http://schemas.microsoft.com/office/drawing/2014/main" id="{EFD67A43-61A6-4A2E-8BC9-27EE96B02EAD}"/>
              </a:ext>
            </a:extLst>
          </p:cNvPr>
          <p:cNvCxnSpPr>
            <a:cxnSpLocks/>
            <a:stCxn id="29" idx="1"/>
            <a:endCxn id="35" idx="3"/>
          </p:cNvCxnSpPr>
          <p:nvPr/>
        </p:nvCxnSpPr>
        <p:spPr>
          <a:xfrm flipH="1">
            <a:off x="2752389" y="2515338"/>
            <a:ext cx="882350" cy="120197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Egyenes összekötő 138">
            <a:extLst>
              <a:ext uri="{FF2B5EF4-FFF2-40B4-BE49-F238E27FC236}">
                <a16:creationId xmlns:a16="http://schemas.microsoft.com/office/drawing/2014/main" id="{806DE593-C0F5-4373-BFF1-02AB6F9AE028}"/>
              </a:ext>
            </a:extLst>
          </p:cNvPr>
          <p:cNvCxnSpPr>
            <a:cxnSpLocks/>
            <a:stCxn id="137" idx="1"/>
            <a:endCxn id="35" idx="3"/>
          </p:cNvCxnSpPr>
          <p:nvPr/>
        </p:nvCxnSpPr>
        <p:spPr>
          <a:xfrm flipH="1">
            <a:off x="2752389" y="2023054"/>
            <a:ext cx="882362" cy="16942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Egyenes összekötő 139">
            <a:extLst>
              <a:ext uri="{FF2B5EF4-FFF2-40B4-BE49-F238E27FC236}">
                <a16:creationId xmlns:a16="http://schemas.microsoft.com/office/drawing/2014/main" id="{D65FBB20-41B5-4FD3-A3D6-01B41C5CE35F}"/>
              </a:ext>
            </a:extLst>
          </p:cNvPr>
          <p:cNvCxnSpPr>
            <a:cxnSpLocks/>
            <a:stCxn id="36" idx="1"/>
            <a:endCxn id="35" idx="3"/>
          </p:cNvCxnSpPr>
          <p:nvPr/>
        </p:nvCxnSpPr>
        <p:spPr>
          <a:xfrm flipH="1" flipV="1">
            <a:off x="2752389" y="3717314"/>
            <a:ext cx="882350" cy="28526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gyenes összekötő 140">
            <a:extLst>
              <a:ext uri="{FF2B5EF4-FFF2-40B4-BE49-F238E27FC236}">
                <a16:creationId xmlns:a16="http://schemas.microsoft.com/office/drawing/2014/main" id="{4EA10348-0CC1-4908-91CD-0F59243CA28A}"/>
              </a:ext>
            </a:extLst>
          </p:cNvPr>
          <p:cNvCxnSpPr>
            <a:cxnSpLocks/>
            <a:stCxn id="71" idx="1"/>
            <a:endCxn id="30" idx="3"/>
          </p:cNvCxnSpPr>
          <p:nvPr/>
        </p:nvCxnSpPr>
        <p:spPr>
          <a:xfrm flipH="1" flipV="1">
            <a:off x="5706444" y="3013398"/>
            <a:ext cx="864200" cy="2024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églalap 28">
            <a:extLst>
              <a:ext uri="{FF2B5EF4-FFF2-40B4-BE49-F238E27FC236}">
                <a16:creationId xmlns:a16="http://schemas.microsoft.com/office/drawing/2014/main" id="{B8891EAF-B5CE-44EC-883C-0A9821249E0B}"/>
              </a:ext>
            </a:extLst>
          </p:cNvPr>
          <p:cNvSpPr/>
          <p:nvPr/>
        </p:nvSpPr>
        <p:spPr>
          <a:xfrm>
            <a:off x="3634739" y="2323566"/>
            <a:ext cx="207170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Vénusz : Bolygó</a:t>
            </a:r>
          </a:p>
        </p:txBody>
      </p:sp>
      <p:sp>
        <p:nvSpPr>
          <p:cNvPr id="30" name="Téglalap 29">
            <a:extLst>
              <a:ext uri="{FF2B5EF4-FFF2-40B4-BE49-F238E27FC236}">
                <a16:creationId xmlns:a16="http://schemas.microsoft.com/office/drawing/2014/main" id="{23D1BC00-38DD-47EE-955C-A1BF1FB3B091}"/>
              </a:ext>
            </a:extLst>
          </p:cNvPr>
          <p:cNvSpPr/>
          <p:nvPr/>
        </p:nvSpPr>
        <p:spPr>
          <a:xfrm>
            <a:off x="3634739" y="2821626"/>
            <a:ext cx="207170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Föld : Bolygó</a:t>
            </a:r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C566F69B-0AFA-430D-BDC9-30A143A8AFD2}"/>
              </a:ext>
            </a:extLst>
          </p:cNvPr>
          <p:cNvSpPr/>
          <p:nvPr/>
        </p:nvSpPr>
        <p:spPr>
          <a:xfrm>
            <a:off x="3634739" y="3318372"/>
            <a:ext cx="207170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Mars : Bolygó</a:t>
            </a:r>
          </a:p>
        </p:txBody>
      </p:sp>
      <p:sp>
        <p:nvSpPr>
          <p:cNvPr id="36" name="Téglalap 35">
            <a:extLst>
              <a:ext uri="{FF2B5EF4-FFF2-40B4-BE49-F238E27FC236}">
                <a16:creationId xmlns:a16="http://schemas.microsoft.com/office/drawing/2014/main" id="{33140036-752B-4F52-AF81-CB00038008FB}"/>
              </a:ext>
            </a:extLst>
          </p:cNvPr>
          <p:cNvSpPr/>
          <p:nvPr/>
        </p:nvSpPr>
        <p:spPr>
          <a:xfrm>
            <a:off x="3634739" y="3810802"/>
            <a:ext cx="207170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Jupiter : Bolygó</a:t>
            </a: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FB06C1A7-D664-41EA-8342-D28C191FBB30}"/>
              </a:ext>
            </a:extLst>
          </p:cNvPr>
          <p:cNvSpPr/>
          <p:nvPr/>
        </p:nvSpPr>
        <p:spPr>
          <a:xfrm>
            <a:off x="3634739" y="4305942"/>
            <a:ext cx="207170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Szaturnusz : Bolygó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2531A8E0-E6E8-4603-9018-3FE52D3E47A9}"/>
              </a:ext>
            </a:extLst>
          </p:cNvPr>
          <p:cNvSpPr/>
          <p:nvPr/>
        </p:nvSpPr>
        <p:spPr>
          <a:xfrm>
            <a:off x="3634738" y="4808664"/>
            <a:ext cx="207170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Uránusz : Bolygó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4BC80BE1-DDA2-405F-9FDA-D692694EFE54}"/>
              </a:ext>
            </a:extLst>
          </p:cNvPr>
          <p:cNvSpPr/>
          <p:nvPr/>
        </p:nvSpPr>
        <p:spPr>
          <a:xfrm>
            <a:off x="3634737" y="5301574"/>
            <a:ext cx="207170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Neptunusz : Bolygó</a:t>
            </a:r>
          </a:p>
        </p:txBody>
      </p:sp>
      <p:cxnSp>
        <p:nvCxnSpPr>
          <p:cNvPr id="56" name="Egyenes összekötő 55">
            <a:extLst>
              <a:ext uri="{FF2B5EF4-FFF2-40B4-BE49-F238E27FC236}">
                <a16:creationId xmlns:a16="http://schemas.microsoft.com/office/drawing/2014/main" id="{F6F26944-4C38-4392-9A37-B37EB5DF0907}"/>
              </a:ext>
            </a:extLst>
          </p:cNvPr>
          <p:cNvCxnSpPr>
            <a:cxnSpLocks/>
            <a:stCxn id="43" idx="1"/>
            <a:endCxn id="35" idx="3"/>
          </p:cNvCxnSpPr>
          <p:nvPr/>
        </p:nvCxnSpPr>
        <p:spPr>
          <a:xfrm flipH="1" flipV="1">
            <a:off x="2752389" y="3717314"/>
            <a:ext cx="882350" cy="7804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F702BEFE-7B91-4690-B6DA-8F25F6E1B3AC}"/>
              </a:ext>
            </a:extLst>
          </p:cNvPr>
          <p:cNvCxnSpPr>
            <a:cxnSpLocks/>
            <a:stCxn id="45" idx="1"/>
            <a:endCxn id="35" idx="3"/>
          </p:cNvCxnSpPr>
          <p:nvPr/>
        </p:nvCxnSpPr>
        <p:spPr>
          <a:xfrm flipH="1" flipV="1">
            <a:off x="2752389" y="3717314"/>
            <a:ext cx="882349" cy="128312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Egyenes összekötő 67">
            <a:extLst>
              <a:ext uri="{FF2B5EF4-FFF2-40B4-BE49-F238E27FC236}">
                <a16:creationId xmlns:a16="http://schemas.microsoft.com/office/drawing/2014/main" id="{25EB49B5-D8E1-4894-85F7-E00FF41C56C8}"/>
              </a:ext>
            </a:extLst>
          </p:cNvPr>
          <p:cNvCxnSpPr>
            <a:cxnSpLocks/>
            <a:stCxn id="42" idx="1"/>
            <a:endCxn id="35" idx="3"/>
          </p:cNvCxnSpPr>
          <p:nvPr/>
        </p:nvCxnSpPr>
        <p:spPr>
          <a:xfrm flipH="1" flipV="1">
            <a:off x="2752389" y="3717314"/>
            <a:ext cx="882348" cy="177603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églalap 70">
            <a:extLst>
              <a:ext uri="{FF2B5EF4-FFF2-40B4-BE49-F238E27FC236}">
                <a16:creationId xmlns:a16="http://schemas.microsoft.com/office/drawing/2014/main" id="{3AC5CAA2-1556-459C-A2FB-F39239A7E717}"/>
              </a:ext>
            </a:extLst>
          </p:cNvPr>
          <p:cNvSpPr/>
          <p:nvPr/>
        </p:nvSpPr>
        <p:spPr>
          <a:xfrm>
            <a:off x="6570644" y="3024052"/>
            <a:ext cx="1433807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Csillaghajó</a:t>
            </a: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EE2D9F6C-26CC-4CAA-96FD-8EDE470D5B40}"/>
              </a:ext>
            </a:extLst>
          </p:cNvPr>
          <p:cNvSpPr/>
          <p:nvPr/>
        </p:nvSpPr>
        <p:spPr>
          <a:xfrm>
            <a:off x="6588794" y="3506955"/>
            <a:ext cx="1433807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Csillaghajó</a:t>
            </a:r>
          </a:p>
        </p:txBody>
      </p:sp>
      <p:cxnSp>
        <p:nvCxnSpPr>
          <p:cNvPr id="89" name="Egyenes összekötő 88">
            <a:extLst>
              <a:ext uri="{FF2B5EF4-FFF2-40B4-BE49-F238E27FC236}">
                <a16:creationId xmlns:a16="http://schemas.microsoft.com/office/drawing/2014/main" id="{30B70F99-500E-40AF-937F-E24C8C8170F2}"/>
              </a:ext>
            </a:extLst>
          </p:cNvPr>
          <p:cNvCxnSpPr>
            <a:cxnSpLocks/>
            <a:stCxn id="88" idx="1"/>
            <a:endCxn id="32" idx="3"/>
          </p:cNvCxnSpPr>
          <p:nvPr/>
        </p:nvCxnSpPr>
        <p:spPr>
          <a:xfrm flipH="1" flipV="1">
            <a:off x="5706444" y="3510144"/>
            <a:ext cx="882350" cy="18858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gyenes összekötő 89">
            <a:extLst>
              <a:ext uri="{FF2B5EF4-FFF2-40B4-BE49-F238E27FC236}">
                <a16:creationId xmlns:a16="http://schemas.microsoft.com/office/drawing/2014/main" id="{61E1BC0E-DD91-4CBF-9969-92DA426F3D99}"/>
              </a:ext>
            </a:extLst>
          </p:cNvPr>
          <p:cNvCxnSpPr>
            <a:cxnSpLocks/>
            <a:stCxn id="92" idx="1"/>
            <a:endCxn id="36" idx="3"/>
          </p:cNvCxnSpPr>
          <p:nvPr/>
        </p:nvCxnSpPr>
        <p:spPr>
          <a:xfrm flipH="1" flipV="1">
            <a:off x="5706444" y="4002574"/>
            <a:ext cx="882350" cy="225893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églalap 91">
            <a:extLst>
              <a:ext uri="{FF2B5EF4-FFF2-40B4-BE49-F238E27FC236}">
                <a16:creationId xmlns:a16="http://schemas.microsoft.com/office/drawing/2014/main" id="{6D01E6E6-FCA0-4AE3-9F05-6DAE06774C9D}"/>
              </a:ext>
            </a:extLst>
          </p:cNvPr>
          <p:cNvSpPr/>
          <p:nvPr/>
        </p:nvSpPr>
        <p:spPr>
          <a:xfrm>
            <a:off x="6588794" y="4036695"/>
            <a:ext cx="1433807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Csillaghajó</a:t>
            </a:r>
          </a:p>
        </p:txBody>
      </p:sp>
      <p:sp>
        <p:nvSpPr>
          <p:cNvPr id="96" name="Téglalap 95">
            <a:extLst>
              <a:ext uri="{FF2B5EF4-FFF2-40B4-BE49-F238E27FC236}">
                <a16:creationId xmlns:a16="http://schemas.microsoft.com/office/drawing/2014/main" id="{A7730DE3-580A-4784-A0AB-253E03DF6C2B}"/>
              </a:ext>
            </a:extLst>
          </p:cNvPr>
          <p:cNvSpPr/>
          <p:nvPr/>
        </p:nvSpPr>
        <p:spPr>
          <a:xfrm>
            <a:off x="6597881" y="4534486"/>
            <a:ext cx="1433807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Csillaghajó</a:t>
            </a:r>
          </a:p>
        </p:txBody>
      </p:sp>
      <p:cxnSp>
        <p:nvCxnSpPr>
          <p:cNvPr id="97" name="Egyenes összekötő 96">
            <a:extLst>
              <a:ext uri="{FF2B5EF4-FFF2-40B4-BE49-F238E27FC236}">
                <a16:creationId xmlns:a16="http://schemas.microsoft.com/office/drawing/2014/main" id="{FFB5DC29-F132-4721-826B-324935D56FD6}"/>
              </a:ext>
            </a:extLst>
          </p:cNvPr>
          <p:cNvCxnSpPr>
            <a:cxnSpLocks/>
            <a:stCxn id="96" idx="1"/>
            <a:endCxn id="45" idx="3"/>
          </p:cNvCxnSpPr>
          <p:nvPr/>
        </p:nvCxnSpPr>
        <p:spPr>
          <a:xfrm flipH="1">
            <a:off x="5706443" y="4726258"/>
            <a:ext cx="891438" cy="27417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gyenes összekötő 97">
            <a:extLst>
              <a:ext uri="{FF2B5EF4-FFF2-40B4-BE49-F238E27FC236}">
                <a16:creationId xmlns:a16="http://schemas.microsoft.com/office/drawing/2014/main" id="{4388BEDA-3A4B-456F-95C6-5743F2E7B72A}"/>
              </a:ext>
            </a:extLst>
          </p:cNvPr>
          <p:cNvCxnSpPr>
            <a:cxnSpLocks/>
            <a:stCxn id="99" idx="1"/>
            <a:endCxn id="45" idx="3"/>
          </p:cNvCxnSpPr>
          <p:nvPr/>
        </p:nvCxnSpPr>
        <p:spPr>
          <a:xfrm flipH="1" flipV="1">
            <a:off x="5706443" y="5000436"/>
            <a:ext cx="891438" cy="21890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églalap 98">
            <a:extLst>
              <a:ext uri="{FF2B5EF4-FFF2-40B4-BE49-F238E27FC236}">
                <a16:creationId xmlns:a16="http://schemas.microsoft.com/office/drawing/2014/main" id="{3979FF70-0970-4091-8EBD-7901164807A9}"/>
              </a:ext>
            </a:extLst>
          </p:cNvPr>
          <p:cNvSpPr/>
          <p:nvPr/>
        </p:nvSpPr>
        <p:spPr>
          <a:xfrm>
            <a:off x="6597881" y="5027566"/>
            <a:ext cx="1433807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Csillaghajó</a:t>
            </a:r>
          </a:p>
        </p:txBody>
      </p:sp>
      <p:sp>
        <p:nvSpPr>
          <p:cNvPr id="35" name="Rombusz 34">
            <a:extLst>
              <a:ext uri="{FF2B5EF4-FFF2-40B4-BE49-F238E27FC236}">
                <a16:creationId xmlns:a16="http://schemas.microsoft.com/office/drawing/2014/main" id="{647B829F-49B0-4725-9F10-B4AC1B367963}"/>
              </a:ext>
            </a:extLst>
          </p:cNvPr>
          <p:cNvSpPr/>
          <p:nvPr/>
        </p:nvSpPr>
        <p:spPr>
          <a:xfrm>
            <a:off x="2488804" y="3642664"/>
            <a:ext cx="263585" cy="149299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3125625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églalap 45">
            <a:extLst>
              <a:ext uri="{FF2B5EF4-FFF2-40B4-BE49-F238E27FC236}">
                <a16:creationId xmlns:a16="http://schemas.microsoft.com/office/drawing/2014/main" id="{37D014BF-529F-4461-8401-BAA117DF0114}"/>
              </a:ext>
            </a:extLst>
          </p:cNvPr>
          <p:cNvSpPr/>
          <p:nvPr/>
        </p:nvSpPr>
        <p:spPr>
          <a:xfrm>
            <a:off x="68093" y="636074"/>
            <a:ext cx="8988358" cy="58293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39" name="Cím 1">
            <a:extLst>
              <a:ext uri="{FF2B5EF4-FFF2-40B4-BE49-F238E27FC236}">
                <a16:creationId xmlns:a16="http://schemas.microsoft.com/office/drawing/2014/main" id="{EA0B90BA-00E5-4D7E-BD9A-EB67EC2CF8EB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Csillagháború</a:t>
            </a:r>
            <a:endParaRPr lang="en-US" dirty="0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3A9A7900-E6B3-422F-8940-7F955CDFB916}"/>
              </a:ext>
            </a:extLst>
          </p:cNvPr>
          <p:cNvSpPr/>
          <p:nvPr/>
        </p:nvSpPr>
        <p:spPr>
          <a:xfrm>
            <a:off x="5013807" y="714334"/>
            <a:ext cx="3921952" cy="1425899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&lt;&lt;</a:t>
            </a:r>
            <a:r>
              <a:rPr lang="hu-HU" sz="1600" dirty="0" err="1">
                <a:solidFill>
                  <a:schemeClr val="tx1"/>
                </a:solidFill>
              </a:rPr>
              <a:t>singleton</a:t>
            </a:r>
            <a:r>
              <a:rPr lang="hu-HU" sz="16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hu-HU" dirty="0">
                <a:solidFill>
                  <a:schemeClr val="tx1"/>
                </a:solidFill>
              </a:rPr>
              <a:t>Naprendszer</a:t>
            </a:r>
          </a:p>
          <a:p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13B88CB2-D199-4A4E-ADA1-F4FD6A435382}"/>
              </a:ext>
            </a:extLst>
          </p:cNvPr>
          <p:cNvSpPr/>
          <p:nvPr/>
        </p:nvSpPr>
        <p:spPr>
          <a:xfrm>
            <a:off x="5013806" y="1261111"/>
            <a:ext cx="3921953" cy="31728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2" name="Szövegdoboz 51">
            <a:extLst>
              <a:ext uri="{FF2B5EF4-FFF2-40B4-BE49-F238E27FC236}">
                <a16:creationId xmlns:a16="http://schemas.microsoft.com/office/drawing/2014/main" id="{44DE4990-D641-4E61-8FAD-A414FC92067D}"/>
              </a:ext>
            </a:extLst>
          </p:cNvPr>
          <p:cNvSpPr txBox="1"/>
          <p:nvPr/>
        </p:nvSpPr>
        <p:spPr>
          <a:xfrm>
            <a:off x="6698744" y="270701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8</a:t>
            </a:r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434A8CDA-94BD-4864-9AEE-84F80875CDEC}"/>
              </a:ext>
            </a:extLst>
          </p:cNvPr>
          <p:cNvSpPr txBox="1"/>
          <p:nvPr/>
        </p:nvSpPr>
        <p:spPr>
          <a:xfrm>
            <a:off x="6974501" y="2699889"/>
            <a:ext cx="983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bolygók</a:t>
            </a:r>
          </a:p>
        </p:txBody>
      </p:sp>
      <p:sp>
        <p:nvSpPr>
          <p:cNvPr id="103" name="Szövegdoboz 102">
            <a:extLst>
              <a:ext uri="{FF2B5EF4-FFF2-40B4-BE49-F238E27FC236}">
                <a16:creationId xmlns:a16="http://schemas.microsoft.com/office/drawing/2014/main" id="{7EFE4D44-0D6D-4392-81FC-411810B17774}"/>
              </a:ext>
            </a:extLst>
          </p:cNvPr>
          <p:cNvSpPr txBox="1"/>
          <p:nvPr/>
        </p:nvSpPr>
        <p:spPr>
          <a:xfrm>
            <a:off x="3451612" y="3249046"/>
            <a:ext cx="352298" cy="338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*</a:t>
            </a:r>
          </a:p>
        </p:txBody>
      </p:sp>
      <p:sp>
        <p:nvSpPr>
          <p:cNvPr id="114" name="Háromszög 113">
            <a:extLst>
              <a:ext uri="{FF2B5EF4-FFF2-40B4-BE49-F238E27FC236}">
                <a16:creationId xmlns:a16="http://schemas.microsoft.com/office/drawing/2014/main" id="{D1571F99-16F9-4C96-BC8D-03B1D79900E4}"/>
              </a:ext>
            </a:extLst>
          </p:cNvPr>
          <p:cNvSpPr/>
          <p:nvPr/>
        </p:nvSpPr>
        <p:spPr>
          <a:xfrm>
            <a:off x="1983337" y="4599475"/>
            <a:ext cx="195970" cy="198105"/>
          </a:xfrm>
          <a:prstGeom prst="triangle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16" name="Összekötő: szögletes 115">
            <a:extLst>
              <a:ext uri="{FF2B5EF4-FFF2-40B4-BE49-F238E27FC236}">
                <a16:creationId xmlns:a16="http://schemas.microsoft.com/office/drawing/2014/main" id="{EA7F49CE-D011-4B85-9F29-EE83876568DC}"/>
              </a:ext>
            </a:extLst>
          </p:cNvPr>
          <p:cNvCxnSpPr>
            <a:cxnSpLocks/>
            <a:stCxn id="130" idx="0"/>
            <a:endCxn id="114" idx="3"/>
          </p:cNvCxnSpPr>
          <p:nvPr/>
        </p:nvCxnSpPr>
        <p:spPr>
          <a:xfrm rot="16200000" flipV="1">
            <a:off x="4694616" y="2184287"/>
            <a:ext cx="267893" cy="549448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Összekötő: szögletes 116">
            <a:extLst>
              <a:ext uri="{FF2B5EF4-FFF2-40B4-BE49-F238E27FC236}">
                <a16:creationId xmlns:a16="http://schemas.microsoft.com/office/drawing/2014/main" id="{E2FAC1C3-A782-4C99-A06E-1EC8C1AADAEC}"/>
              </a:ext>
            </a:extLst>
          </p:cNvPr>
          <p:cNvCxnSpPr>
            <a:cxnSpLocks/>
            <a:stCxn id="127" idx="0"/>
            <a:endCxn id="114" idx="3"/>
          </p:cNvCxnSpPr>
          <p:nvPr/>
        </p:nvCxnSpPr>
        <p:spPr>
          <a:xfrm rot="16200000" flipV="1">
            <a:off x="3223515" y="3655387"/>
            <a:ext cx="277224" cy="2561609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églalap 117">
            <a:extLst>
              <a:ext uri="{FF2B5EF4-FFF2-40B4-BE49-F238E27FC236}">
                <a16:creationId xmlns:a16="http://schemas.microsoft.com/office/drawing/2014/main" id="{B66E23DE-6319-4CB0-B6D0-E26501B0C1B9}"/>
              </a:ext>
            </a:extLst>
          </p:cNvPr>
          <p:cNvSpPr/>
          <p:nvPr/>
        </p:nvSpPr>
        <p:spPr>
          <a:xfrm>
            <a:off x="242770" y="5074804"/>
            <a:ext cx="2805104" cy="897843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Faltörő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+Tűzerő():</a:t>
            </a:r>
            <a:r>
              <a:rPr lang="hu-HU" sz="1600" dirty="0" err="1">
                <a:solidFill>
                  <a:schemeClr val="tx1"/>
                </a:solidFill>
              </a:rPr>
              <a:t>real</a:t>
            </a:r>
            <a:r>
              <a:rPr lang="hu-HU" sz="1600" dirty="0">
                <a:solidFill>
                  <a:schemeClr val="tx1"/>
                </a:solidFill>
              </a:rPr>
              <a:t> {</a:t>
            </a:r>
            <a:r>
              <a:rPr lang="hu-HU" sz="1600" dirty="0" err="1">
                <a:solidFill>
                  <a:schemeClr val="tx1"/>
                </a:solidFill>
              </a:rPr>
              <a:t>override</a:t>
            </a:r>
            <a:r>
              <a:rPr lang="hu-HU" sz="1600" dirty="0">
                <a:solidFill>
                  <a:schemeClr val="tx1"/>
                </a:solidFill>
              </a:rPr>
              <a:t>, </a:t>
            </a:r>
            <a:r>
              <a:rPr lang="hu-HU" sz="1600" dirty="0" err="1">
                <a:solidFill>
                  <a:schemeClr val="tx1"/>
                </a:solidFill>
              </a:rPr>
              <a:t>query</a:t>
            </a:r>
            <a:r>
              <a:rPr lang="hu-HU" sz="16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19" name="Téglalap 118">
            <a:extLst>
              <a:ext uri="{FF2B5EF4-FFF2-40B4-BE49-F238E27FC236}">
                <a16:creationId xmlns:a16="http://schemas.microsoft.com/office/drawing/2014/main" id="{EB24E0B8-A4E3-4781-8F2D-4E375A8D176A}"/>
              </a:ext>
            </a:extLst>
          </p:cNvPr>
          <p:cNvSpPr/>
          <p:nvPr/>
        </p:nvSpPr>
        <p:spPr>
          <a:xfrm>
            <a:off x="242487" y="5388956"/>
            <a:ext cx="2805477" cy="23517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27" name="Téglalap 126">
            <a:extLst>
              <a:ext uri="{FF2B5EF4-FFF2-40B4-BE49-F238E27FC236}">
                <a16:creationId xmlns:a16="http://schemas.microsoft.com/office/drawing/2014/main" id="{161A1F12-4BCF-473B-89B0-9B708047347C}"/>
              </a:ext>
            </a:extLst>
          </p:cNvPr>
          <p:cNvSpPr/>
          <p:nvPr/>
        </p:nvSpPr>
        <p:spPr>
          <a:xfrm>
            <a:off x="3240565" y="5074804"/>
            <a:ext cx="2804731" cy="908348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Partraszálló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+Tűzerő():</a:t>
            </a:r>
            <a:r>
              <a:rPr lang="hu-HU" sz="1600" dirty="0" err="1">
                <a:solidFill>
                  <a:schemeClr val="tx1"/>
                </a:solidFill>
              </a:rPr>
              <a:t>real</a:t>
            </a:r>
            <a:r>
              <a:rPr lang="hu-HU" sz="1600" dirty="0">
                <a:solidFill>
                  <a:schemeClr val="tx1"/>
                </a:solidFill>
              </a:rPr>
              <a:t> {</a:t>
            </a:r>
            <a:r>
              <a:rPr lang="hu-HU" sz="1600" dirty="0" err="1">
                <a:solidFill>
                  <a:schemeClr val="tx1"/>
                </a:solidFill>
              </a:rPr>
              <a:t>override</a:t>
            </a:r>
            <a:r>
              <a:rPr lang="hu-HU" sz="1600" dirty="0">
                <a:solidFill>
                  <a:schemeClr val="tx1"/>
                </a:solidFill>
              </a:rPr>
              <a:t>, </a:t>
            </a:r>
            <a:r>
              <a:rPr lang="hu-HU" sz="1600" dirty="0" err="1">
                <a:solidFill>
                  <a:schemeClr val="tx1"/>
                </a:solidFill>
              </a:rPr>
              <a:t>query</a:t>
            </a:r>
            <a:r>
              <a:rPr lang="hu-HU" sz="16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28" name="Téglalap 127">
            <a:extLst>
              <a:ext uri="{FF2B5EF4-FFF2-40B4-BE49-F238E27FC236}">
                <a16:creationId xmlns:a16="http://schemas.microsoft.com/office/drawing/2014/main" id="{7ADD7D37-FDD8-4463-A419-D312C1150761}"/>
              </a:ext>
            </a:extLst>
          </p:cNvPr>
          <p:cNvSpPr/>
          <p:nvPr/>
        </p:nvSpPr>
        <p:spPr>
          <a:xfrm>
            <a:off x="3240439" y="5397305"/>
            <a:ext cx="2805104" cy="22683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30" name="Téglalap 129">
            <a:extLst>
              <a:ext uri="{FF2B5EF4-FFF2-40B4-BE49-F238E27FC236}">
                <a16:creationId xmlns:a16="http://schemas.microsoft.com/office/drawing/2014/main" id="{FD419C13-07A1-46C3-B917-D1C0D0743C97}"/>
              </a:ext>
            </a:extLst>
          </p:cNvPr>
          <p:cNvSpPr/>
          <p:nvPr/>
        </p:nvSpPr>
        <p:spPr>
          <a:xfrm>
            <a:off x="6188883" y="5065473"/>
            <a:ext cx="2773837" cy="90800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 err="1">
                <a:solidFill>
                  <a:schemeClr val="tx1"/>
                </a:solidFill>
              </a:rPr>
              <a:t>Lézerező</a:t>
            </a:r>
            <a:endParaRPr lang="hu-HU" dirty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+Tűzerő():</a:t>
            </a:r>
            <a:r>
              <a:rPr lang="hu-HU" sz="1600" dirty="0" err="1">
                <a:solidFill>
                  <a:schemeClr val="tx1"/>
                </a:solidFill>
              </a:rPr>
              <a:t>real</a:t>
            </a:r>
            <a:r>
              <a:rPr lang="hu-HU" sz="1600" dirty="0">
                <a:solidFill>
                  <a:schemeClr val="tx1"/>
                </a:solidFill>
              </a:rPr>
              <a:t> {</a:t>
            </a:r>
            <a:r>
              <a:rPr lang="hu-HU" sz="1600" dirty="0" err="1">
                <a:solidFill>
                  <a:schemeClr val="tx1"/>
                </a:solidFill>
              </a:rPr>
              <a:t>override</a:t>
            </a:r>
            <a:r>
              <a:rPr lang="hu-HU" sz="1600" dirty="0">
                <a:solidFill>
                  <a:schemeClr val="tx1"/>
                </a:solidFill>
              </a:rPr>
              <a:t>, </a:t>
            </a:r>
            <a:r>
              <a:rPr lang="hu-HU" sz="1600" dirty="0" err="1">
                <a:solidFill>
                  <a:schemeClr val="tx1"/>
                </a:solidFill>
              </a:rPr>
              <a:t>query</a:t>
            </a:r>
            <a:r>
              <a:rPr lang="hu-HU" sz="1600" dirty="0">
                <a:solidFill>
                  <a:schemeClr val="tx1"/>
                </a:solidFill>
              </a:rPr>
              <a:t>}</a:t>
            </a:r>
          </a:p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131" name="Téglalap 130">
            <a:extLst>
              <a:ext uri="{FF2B5EF4-FFF2-40B4-BE49-F238E27FC236}">
                <a16:creationId xmlns:a16="http://schemas.microsoft.com/office/drawing/2014/main" id="{01194181-1786-45FA-A629-F24CFC1E64F6}"/>
              </a:ext>
            </a:extLst>
          </p:cNvPr>
          <p:cNvSpPr/>
          <p:nvPr/>
        </p:nvSpPr>
        <p:spPr>
          <a:xfrm>
            <a:off x="6188757" y="5379626"/>
            <a:ext cx="2774206" cy="22720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93" name="Összekötő: szögletes 92">
            <a:extLst>
              <a:ext uri="{FF2B5EF4-FFF2-40B4-BE49-F238E27FC236}">
                <a16:creationId xmlns:a16="http://schemas.microsoft.com/office/drawing/2014/main" id="{02F6F4B2-FBF9-41E6-B1D5-1DC8F5DEA4F7}"/>
              </a:ext>
            </a:extLst>
          </p:cNvPr>
          <p:cNvCxnSpPr>
            <a:cxnSpLocks/>
            <a:stCxn id="118" idx="0"/>
            <a:endCxn id="114" idx="3"/>
          </p:cNvCxnSpPr>
          <p:nvPr/>
        </p:nvCxnSpPr>
        <p:spPr>
          <a:xfrm rot="5400000" flipH="1" flipV="1">
            <a:off x="1724710" y="4718192"/>
            <a:ext cx="277224" cy="43600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gyenes összekötő 97">
            <a:extLst>
              <a:ext uri="{FF2B5EF4-FFF2-40B4-BE49-F238E27FC236}">
                <a16:creationId xmlns:a16="http://schemas.microsoft.com/office/drawing/2014/main" id="{B2955CD1-68CE-42EC-914C-0F8886AAAEF1}"/>
              </a:ext>
            </a:extLst>
          </p:cNvPr>
          <p:cNvCxnSpPr>
            <a:cxnSpLocks/>
            <a:stCxn id="99" idx="3"/>
            <a:endCxn id="63" idx="0"/>
          </p:cNvCxnSpPr>
          <p:nvPr/>
        </p:nvCxnSpPr>
        <p:spPr>
          <a:xfrm>
            <a:off x="6974500" y="2413320"/>
            <a:ext cx="3" cy="64776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Szövegdoboz 101">
            <a:extLst>
              <a:ext uri="{FF2B5EF4-FFF2-40B4-BE49-F238E27FC236}">
                <a16:creationId xmlns:a16="http://schemas.microsoft.com/office/drawing/2014/main" id="{430BAC8E-7709-4A07-B339-A2D58DE3C11B}"/>
              </a:ext>
            </a:extLst>
          </p:cNvPr>
          <p:cNvSpPr txBox="1"/>
          <p:nvPr/>
        </p:nvSpPr>
        <p:spPr>
          <a:xfrm>
            <a:off x="3487283" y="3487801"/>
            <a:ext cx="79060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hajók</a:t>
            </a:r>
          </a:p>
        </p:txBody>
      </p:sp>
      <p:sp>
        <p:nvSpPr>
          <p:cNvPr id="112" name="Szövegdoboz 111">
            <a:extLst>
              <a:ext uri="{FF2B5EF4-FFF2-40B4-BE49-F238E27FC236}">
                <a16:creationId xmlns:a16="http://schemas.microsoft.com/office/drawing/2014/main" id="{B16E7A10-5D8B-4D3C-A741-C8135ED6623D}"/>
              </a:ext>
            </a:extLst>
          </p:cNvPr>
          <p:cNvSpPr txBox="1"/>
          <p:nvPr/>
        </p:nvSpPr>
        <p:spPr>
          <a:xfrm>
            <a:off x="4175750" y="3475880"/>
            <a:ext cx="8506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- bolygó</a:t>
            </a:r>
          </a:p>
        </p:txBody>
      </p:sp>
      <p:sp>
        <p:nvSpPr>
          <p:cNvPr id="113" name="Háromszög 112">
            <a:extLst>
              <a:ext uri="{FF2B5EF4-FFF2-40B4-BE49-F238E27FC236}">
                <a16:creationId xmlns:a16="http://schemas.microsoft.com/office/drawing/2014/main" id="{8BB9258E-F5AC-488E-95FF-ADB1CB4237DE}"/>
              </a:ext>
            </a:extLst>
          </p:cNvPr>
          <p:cNvSpPr/>
          <p:nvPr/>
        </p:nvSpPr>
        <p:spPr>
          <a:xfrm rot="5400000">
            <a:off x="4376049" y="3304937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15" name="Szövegdoboz 114">
            <a:extLst>
              <a:ext uri="{FF2B5EF4-FFF2-40B4-BE49-F238E27FC236}">
                <a16:creationId xmlns:a16="http://schemas.microsoft.com/office/drawing/2014/main" id="{ABB90960-B98C-46D4-B2BF-A5CE86CBA866}"/>
              </a:ext>
            </a:extLst>
          </p:cNvPr>
          <p:cNvSpPr txBox="1"/>
          <p:nvPr/>
        </p:nvSpPr>
        <p:spPr>
          <a:xfrm>
            <a:off x="3931958" y="3190996"/>
            <a:ext cx="5322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véd</a:t>
            </a:r>
          </a:p>
        </p:txBody>
      </p:sp>
      <p:sp>
        <p:nvSpPr>
          <p:cNvPr id="99" name="Rombusz 98">
            <a:extLst>
              <a:ext uri="{FF2B5EF4-FFF2-40B4-BE49-F238E27FC236}">
                <a16:creationId xmlns:a16="http://schemas.microsoft.com/office/drawing/2014/main" id="{91225A63-B6E7-4EA3-A8F3-B794C08046EE}"/>
              </a:ext>
            </a:extLst>
          </p:cNvPr>
          <p:cNvSpPr/>
          <p:nvPr/>
        </p:nvSpPr>
        <p:spPr>
          <a:xfrm rot="5400000">
            <a:off x="6837957" y="2191741"/>
            <a:ext cx="273086" cy="170071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47" name="Szövegdoboz 146">
            <a:extLst>
              <a:ext uri="{FF2B5EF4-FFF2-40B4-BE49-F238E27FC236}">
                <a16:creationId xmlns:a16="http://schemas.microsoft.com/office/drawing/2014/main" id="{1469581E-378D-410E-985B-FEAF49AA833A}"/>
              </a:ext>
            </a:extLst>
          </p:cNvPr>
          <p:cNvSpPr txBox="1"/>
          <p:nvPr/>
        </p:nvSpPr>
        <p:spPr>
          <a:xfrm>
            <a:off x="5065684" y="1555458"/>
            <a:ext cx="35468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rgbClr val="FF0000"/>
                </a:solidFill>
              </a:rPr>
              <a:t>+ </a:t>
            </a:r>
            <a:r>
              <a:rPr lang="hu-HU" sz="1600" dirty="0" err="1">
                <a:solidFill>
                  <a:srgbClr val="FF0000"/>
                </a:solidFill>
              </a:rPr>
              <a:t>MaxTűzerő</a:t>
            </a:r>
            <a:r>
              <a:rPr lang="hu-HU" sz="1600" dirty="0">
                <a:solidFill>
                  <a:srgbClr val="FF0000"/>
                </a:solidFill>
              </a:rPr>
              <a:t>() : </a:t>
            </a:r>
            <a:r>
              <a:rPr lang="hu-HU" sz="1600" dirty="0" err="1">
                <a:solidFill>
                  <a:srgbClr val="FF0000"/>
                </a:solidFill>
              </a:rPr>
              <a:t>bool×Csillaghajó</a:t>
            </a:r>
            <a:r>
              <a:rPr lang="hu-HU" sz="1600" dirty="0">
                <a:solidFill>
                  <a:srgbClr val="FF0000"/>
                </a:solidFill>
              </a:rPr>
              <a:t> {</a:t>
            </a:r>
            <a:r>
              <a:rPr lang="hu-HU" sz="1600" dirty="0" err="1">
                <a:solidFill>
                  <a:srgbClr val="FF0000"/>
                </a:solidFill>
              </a:rPr>
              <a:t>query</a:t>
            </a:r>
            <a:r>
              <a:rPr lang="hu-HU" sz="16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55" name="Ellipszis 154">
            <a:extLst>
              <a:ext uri="{FF2B5EF4-FFF2-40B4-BE49-F238E27FC236}">
                <a16:creationId xmlns:a16="http://schemas.microsoft.com/office/drawing/2014/main" id="{B78C0ACB-D6BA-41F0-8965-BECB5E0CADB3}"/>
              </a:ext>
            </a:extLst>
          </p:cNvPr>
          <p:cNvSpPr/>
          <p:nvPr/>
        </p:nvSpPr>
        <p:spPr>
          <a:xfrm>
            <a:off x="8858005" y="5698250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56" name="Egyenes összekötő 155">
            <a:extLst>
              <a:ext uri="{FF2B5EF4-FFF2-40B4-BE49-F238E27FC236}">
                <a16:creationId xmlns:a16="http://schemas.microsoft.com/office/drawing/2014/main" id="{00214A9C-B176-47F8-93DC-C61DE664CCCB}"/>
              </a:ext>
            </a:extLst>
          </p:cNvPr>
          <p:cNvCxnSpPr>
            <a:cxnSpLocks/>
            <a:stCxn id="155" idx="4"/>
          </p:cNvCxnSpPr>
          <p:nvPr/>
        </p:nvCxnSpPr>
        <p:spPr>
          <a:xfrm>
            <a:off x="8890639" y="5760497"/>
            <a:ext cx="0" cy="31356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églalap: szamárfül 156">
            <a:extLst>
              <a:ext uri="{FF2B5EF4-FFF2-40B4-BE49-F238E27FC236}">
                <a16:creationId xmlns:a16="http://schemas.microsoft.com/office/drawing/2014/main" id="{036D7290-649E-47ED-81F0-F1073316C868}"/>
              </a:ext>
            </a:extLst>
          </p:cNvPr>
          <p:cNvSpPr/>
          <p:nvPr/>
        </p:nvSpPr>
        <p:spPr>
          <a:xfrm rot="16200000">
            <a:off x="8226727" y="5583327"/>
            <a:ext cx="331317" cy="126997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 pajzs</a:t>
            </a:r>
          </a:p>
        </p:txBody>
      </p:sp>
      <p:sp>
        <p:nvSpPr>
          <p:cNvPr id="158" name="Ellipszis 157">
            <a:extLst>
              <a:ext uri="{FF2B5EF4-FFF2-40B4-BE49-F238E27FC236}">
                <a16:creationId xmlns:a16="http://schemas.microsoft.com/office/drawing/2014/main" id="{B6B22745-BC26-4506-8ADD-B15AFA877A59}"/>
              </a:ext>
            </a:extLst>
          </p:cNvPr>
          <p:cNvSpPr/>
          <p:nvPr/>
        </p:nvSpPr>
        <p:spPr>
          <a:xfrm>
            <a:off x="5922454" y="5707580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59" name="Egyenes összekötő 158">
            <a:extLst>
              <a:ext uri="{FF2B5EF4-FFF2-40B4-BE49-F238E27FC236}">
                <a16:creationId xmlns:a16="http://schemas.microsoft.com/office/drawing/2014/main" id="{7322FF8C-501B-4B03-A8D3-BD53471219BA}"/>
              </a:ext>
            </a:extLst>
          </p:cNvPr>
          <p:cNvCxnSpPr>
            <a:cxnSpLocks/>
            <a:stCxn id="158" idx="4"/>
          </p:cNvCxnSpPr>
          <p:nvPr/>
        </p:nvCxnSpPr>
        <p:spPr>
          <a:xfrm>
            <a:off x="5955088" y="5769827"/>
            <a:ext cx="0" cy="3313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églalap: szamárfül 159">
            <a:extLst>
              <a:ext uri="{FF2B5EF4-FFF2-40B4-BE49-F238E27FC236}">
                <a16:creationId xmlns:a16="http://schemas.microsoft.com/office/drawing/2014/main" id="{FA24A3F4-74E3-4ABC-9D7C-50E202429861}"/>
              </a:ext>
            </a:extLst>
          </p:cNvPr>
          <p:cNvSpPr/>
          <p:nvPr/>
        </p:nvSpPr>
        <p:spPr>
          <a:xfrm rot="16200000">
            <a:off x="5177532" y="5416825"/>
            <a:ext cx="331318" cy="1605498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 űrgárdista</a:t>
            </a:r>
          </a:p>
        </p:txBody>
      </p:sp>
      <p:sp>
        <p:nvSpPr>
          <p:cNvPr id="161" name="Ellipszis 160">
            <a:extLst>
              <a:ext uri="{FF2B5EF4-FFF2-40B4-BE49-F238E27FC236}">
                <a16:creationId xmlns:a16="http://schemas.microsoft.com/office/drawing/2014/main" id="{9C89696F-586A-431F-8E00-B9CA39F58E4B}"/>
              </a:ext>
            </a:extLst>
          </p:cNvPr>
          <p:cNvSpPr/>
          <p:nvPr/>
        </p:nvSpPr>
        <p:spPr>
          <a:xfrm>
            <a:off x="2928341" y="5721201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62" name="Egyenes összekötő 161">
            <a:extLst>
              <a:ext uri="{FF2B5EF4-FFF2-40B4-BE49-F238E27FC236}">
                <a16:creationId xmlns:a16="http://schemas.microsoft.com/office/drawing/2014/main" id="{6CE80297-CEE2-4659-BB16-CC0A318C2F6F}"/>
              </a:ext>
            </a:extLst>
          </p:cNvPr>
          <p:cNvCxnSpPr>
            <a:cxnSpLocks/>
            <a:stCxn id="161" idx="4"/>
          </p:cNvCxnSpPr>
          <p:nvPr/>
        </p:nvCxnSpPr>
        <p:spPr>
          <a:xfrm>
            <a:off x="2960975" y="5783448"/>
            <a:ext cx="0" cy="27493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églalap: szamárfül 162">
            <a:extLst>
              <a:ext uri="{FF2B5EF4-FFF2-40B4-BE49-F238E27FC236}">
                <a16:creationId xmlns:a16="http://schemas.microsoft.com/office/drawing/2014/main" id="{D7F1EA35-1C19-4148-B166-F0A08395627E}"/>
              </a:ext>
            </a:extLst>
          </p:cNvPr>
          <p:cNvSpPr/>
          <p:nvPr/>
        </p:nvSpPr>
        <p:spPr>
          <a:xfrm rot="16200000">
            <a:off x="2150857" y="5428419"/>
            <a:ext cx="331318" cy="1572644"/>
          </a:xfrm>
          <a:prstGeom prst="foldedCorner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</a:rPr>
              <a:t>return</a:t>
            </a:r>
            <a:r>
              <a:rPr lang="hu-HU" sz="1600" dirty="0">
                <a:solidFill>
                  <a:schemeClr val="tx1"/>
                </a:solidFill>
              </a:rPr>
              <a:t>  páncél/2</a:t>
            </a:r>
          </a:p>
        </p:txBody>
      </p:sp>
      <p:grpSp>
        <p:nvGrpSpPr>
          <p:cNvPr id="49" name="Csoportba foglalás 48">
            <a:extLst>
              <a:ext uri="{FF2B5EF4-FFF2-40B4-BE49-F238E27FC236}">
                <a16:creationId xmlns:a16="http://schemas.microsoft.com/office/drawing/2014/main" id="{95F58CB7-AAF2-4C05-82B1-D2E7CF490001}"/>
              </a:ext>
            </a:extLst>
          </p:cNvPr>
          <p:cNvGrpSpPr/>
          <p:nvPr/>
        </p:nvGrpSpPr>
        <p:grpSpPr>
          <a:xfrm>
            <a:off x="908895" y="1753538"/>
            <a:ext cx="3310765" cy="540960"/>
            <a:chOff x="6919099" y="3120785"/>
            <a:chExt cx="1844973" cy="540960"/>
          </a:xfrm>
        </p:grpSpPr>
        <p:sp>
          <p:nvSpPr>
            <p:cNvPr id="50" name="Téglalap: szamárfül 49">
              <a:extLst>
                <a:ext uri="{FF2B5EF4-FFF2-40B4-BE49-F238E27FC236}">
                  <a16:creationId xmlns:a16="http://schemas.microsoft.com/office/drawing/2014/main" id="{CE438630-8A57-4089-9E62-D1335821592C}"/>
                </a:ext>
              </a:extLst>
            </p:cNvPr>
            <p:cNvSpPr/>
            <p:nvPr/>
          </p:nvSpPr>
          <p:spPr>
            <a:xfrm rot="16200000">
              <a:off x="7571106" y="2468778"/>
              <a:ext cx="540960" cy="1844973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return</a:t>
              </a:r>
              <a:r>
                <a:rPr lang="hu-HU" sz="1600" b="1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 </a:t>
              </a:r>
              <a:r>
                <a:rPr lang="hu-HU" sz="1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SELECT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                 |e.hajók|</a:t>
              </a:r>
              <a:r>
                <a:rPr lang="hu-HU" sz="160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 Unicode MS" pitchFamily="34" charset="-128"/>
                </a:rPr>
                <a:t>=0</a:t>
              </a:r>
              <a:endPara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  <a:p>
              <a:pPr defTabSz="685811"/>
              <a:endPara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51" name="Szövegdoboz 50">
              <a:extLst>
                <a:ext uri="{FF2B5EF4-FFF2-40B4-BE49-F238E27FC236}">
                  <a16:creationId xmlns:a16="http://schemas.microsoft.com/office/drawing/2014/main" id="{2292CA39-96F1-439F-BD82-356935F7D134}"/>
                </a:ext>
              </a:extLst>
            </p:cNvPr>
            <p:cNvSpPr txBox="1"/>
            <p:nvPr/>
          </p:nvSpPr>
          <p:spPr>
            <a:xfrm>
              <a:off x="7606119" y="3282343"/>
              <a:ext cx="57962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 err="1"/>
                <a:t>e</a:t>
              </a:r>
              <a:r>
                <a:rPr lang="hu-HU" sz="1400" dirty="0" err="1">
                  <a:ea typeface="Cambria Math" panose="02040503050406030204" pitchFamily="18" charset="0"/>
                </a:rPr>
                <a:t>∊bolygók</a:t>
              </a:r>
              <a:endParaRPr lang="hu-HU" sz="1400" dirty="0"/>
            </a:p>
          </p:txBody>
        </p:sp>
      </p:grpSp>
      <p:sp>
        <p:nvSpPr>
          <p:cNvPr id="61" name="Ellipszis 60">
            <a:extLst>
              <a:ext uri="{FF2B5EF4-FFF2-40B4-BE49-F238E27FC236}">
                <a16:creationId xmlns:a16="http://schemas.microsoft.com/office/drawing/2014/main" id="{3A5D8276-9383-40C2-9ECB-5CD50F11F37F}"/>
              </a:ext>
            </a:extLst>
          </p:cNvPr>
          <p:cNvSpPr/>
          <p:nvPr/>
        </p:nvSpPr>
        <p:spPr>
          <a:xfrm>
            <a:off x="5058566" y="1692041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5F14E326-D6DF-44CD-9E1E-4079C7A83CDF}"/>
              </a:ext>
            </a:extLst>
          </p:cNvPr>
          <p:cNvCxnSpPr>
            <a:cxnSpLocks/>
            <a:stCxn id="58" idx="2"/>
            <a:endCxn id="61" idx="2"/>
          </p:cNvCxnSpPr>
          <p:nvPr/>
        </p:nvCxnSpPr>
        <p:spPr>
          <a:xfrm>
            <a:off x="4757968" y="1264454"/>
            <a:ext cx="300598" cy="45871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églalap 62">
            <a:extLst>
              <a:ext uri="{FF2B5EF4-FFF2-40B4-BE49-F238E27FC236}">
                <a16:creationId xmlns:a16="http://schemas.microsoft.com/office/drawing/2014/main" id="{36A60200-E8C1-40DD-906F-754CE7472EEF}"/>
              </a:ext>
            </a:extLst>
          </p:cNvPr>
          <p:cNvSpPr/>
          <p:nvPr/>
        </p:nvSpPr>
        <p:spPr>
          <a:xfrm>
            <a:off x="5013279" y="3061089"/>
            <a:ext cx="3922448" cy="94438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Bolygó</a:t>
            </a:r>
          </a:p>
          <a:p>
            <a:r>
              <a:rPr lang="hu-HU" sz="1600" dirty="0">
                <a:solidFill>
                  <a:schemeClr val="tx1"/>
                </a:solidFill>
              </a:rPr>
              <a:t> + név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64" name="Téglalap 63">
            <a:extLst>
              <a:ext uri="{FF2B5EF4-FFF2-40B4-BE49-F238E27FC236}">
                <a16:creationId xmlns:a16="http://schemas.microsoft.com/office/drawing/2014/main" id="{E7BE2D7D-3A3C-442C-803D-BD21B838B9E4}"/>
              </a:ext>
            </a:extLst>
          </p:cNvPr>
          <p:cNvSpPr/>
          <p:nvPr/>
        </p:nvSpPr>
        <p:spPr>
          <a:xfrm>
            <a:off x="5013276" y="3392786"/>
            <a:ext cx="3922451" cy="2662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84" name="Ellipszis 83">
            <a:extLst>
              <a:ext uri="{FF2B5EF4-FFF2-40B4-BE49-F238E27FC236}">
                <a16:creationId xmlns:a16="http://schemas.microsoft.com/office/drawing/2014/main" id="{E106FD9F-4D9A-48BB-A088-8F8104C156F7}"/>
              </a:ext>
            </a:extLst>
          </p:cNvPr>
          <p:cNvSpPr/>
          <p:nvPr/>
        </p:nvSpPr>
        <p:spPr>
          <a:xfrm>
            <a:off x="7517877" y="3816038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85" name="Egyenes összekötő 84">
            <a:extLst>
              <a:ext uri="{FF2B5EF4-FFF2-40B4-BE49-F238E27FC236}">
                <a16:creationId xmlns:a16="http://schemas.microsoft.com/office/drawing/2014/main" id="{DBB68B53-1684-4DE8-A86A-887749D83FCD}"/>
              </a:ext>
            </a:extLst>
          </p:cNvPr>
          <p:cNvCxnSpPr>
            <a:cxnSpLocks/>
            <a:stCxn id="84" idx="4"/>
          </p:cNvCxnSpPr>
          <p:nvPr/>
        </p:nvCxnSpPr>
        <p:spPr>
          <a:xfrm>
            <a:off x="7550511" y="3878285"/>
            <a:ext cx="4467" cy="24273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Ellipszis 119">
            <a:extLst>
              <a:ext uri="{FF2B5EF4-FFF2-40B4-BE49-F238E27FC236}">
                <a16:creationId xmlns:a16="http://schemas.microsoft.com/office/drawing/2014/main" id="{3B0DCD33-D595-48EB-B75E-CD2A5F5E5DB3}"/>
              </a:ext>
            </a:extLst>
          </p:cNvPr>
          <p:cNvSpPr/>
          <p:nvPr/>
        </p:nvSpPr>
        <p:spPr>
          <a:xfrm>
            <a:off x="5044536" y="1936921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121" name="Egyenes összekötő 120">
            <a:extLst>
              <a:ext uri="{FF2B5EF4-FFF2-40B4-BE49-F238E27FC236}">
                <a16:creationId xmlns:a16="http://schemas.microsoft.com/office/drawing/2014/main" id="{1573F552-AAC2-4130-8FC6-992F8CC8B296}"/>
              </a:ext>
            </a:extLst>
          </p:cNvPr>
          <p:cNvCxnSpPr>
            <a:cxnSpLocks/>
            <a:stCxn id="120" idx="2"/>
            <a:endCxn id="50" idx="2"/>
          </p:cNvCxnSpPr>
          <p:nvPr/>
        </p:nvCxnSpPr>
        <p:spPr>
          <a:xfrm flipH="1">
            <a:off x="4219661" y="1968045"/>
            <a:ext cx="824875" cy="559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1" name="Csoportba foglalás 80">
            <a:extLst>
              <a:ext uri="{FF2B5EF4-FFF2-40B4-BE49-F238E27FC236}">
                <a16:creationId xmlns:a16="http://schemas.microsoft.com/office/drawing/2014/main" id="{76900B5C-0B42-4A3F-A264-A3152ED2B200}"/>
              </a:ext>
            </a:extLst>
          </p:cNvPr>
          <p:cNvGrpSpPr/>
          <p:nvPr/>
        </p:nvGrpSpPr>
        <p:grpSpPr>
          <a:xfrm>
            <a:off x="6441337" y="4093023"/>
            <a:ext cx="2268557" cy="492818"/>
            <a:chOff x="7496590" y="2079863"/>
            <a:chExt cx="2268557" cy="492818"/>
          </a:xfrm>
        </p:grpSpPr>
        <p:sp>
          <p:nvSpPr>
            <p:cNvPr id="82" name="Téglalap: szamárfül 81">
              <a:extLst>
                <a:ext uri="{FF2B5EF4-FFF2-40B4-BE49-F238E27FC236}">
                  <a16:creationId xmlns:a16="http://schemas.microsoft.com/office/drawing/2014/main" id="{2B864151-34B6-4450-B1AD-6B002A8D6346}"/>
                </a:ext>
              </a:extLst>
            </p:cNvPr>
            <p:cNvSpPr/>
            <p:nvPr/>
          </p:nvSpPr>
          <p:spPr>
            <a:xfrm rot="16200000">
              <a:off x="8387154" y="1189299"/>
              <a:ext cx="487429" cy="2268557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return</a:t>
              </a:r>
              <a:r>
                <a:rPr lang="hu-HU" sz="1600" b="1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 </a:t>
              </a:r>
              <a:r>
                <a:rPr lang="hu-HU" sz="1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∑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               e.pajzs</a:t>
              </a:r>
              <a:endPara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  <a:p>
              <a:pPr defTabSz="685811"/>
              <a:endPara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  <a:p>
              <a:pPr defTabSz="685811"/>
              <a:endPara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83" name="Szövegdoboz 82">
              <a:extLst>
                <a:ext uri="{FF2B5EF4-FFF2-40B4-BE49-F238E27FC236}">
                  <a16:creationId xmlns:a16="http://schemas.microsoft.com/office/drawing/2014/main" id="{CD893189-0451-406D-894D-88C98C1823C9}"/>
                </a:ext>
              </a:extLst>
            </p:cNvPr>
            <p:cNvSpPr txBox="1"/>
            <p:nvPr/>
          </p:nvSpPr>
          <p:spPr>
            <a:xfrm>
              <a:off x="8270918" y="2264904"/>
              <a:ext cx="7745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/>
                <a:t>e</a:t>
              </a:r>
              <a:r>
                <a:rPr lang="hu-HU" sz="1400" dirty="0" err="1">
                  <a:ea typeface="Cambria Math" panose="02040503050406030204" pitchFamily="18" charset="0"/>
                </a:rPr>
                <a:t>∊hajók</a:t>
              </a:r>
              <a:endParaRPr lang="hu-HU" sz="1400" dirty="0"/>
            </a:p>
          </p:txBody>
        </p:sp>
      </p:grpSp>
      <p:grpSp>
        <p:nvGrpSpPr>
          <p:cNvPr id="190" name="Csoportba foglalás 189">
            <a:extLst>
              <a:ext uri="{FF2B5EF4-FFF2-40B4-BE49-F238E27FC236}">
                <a16:creationId xmlns:a16="http://schemas.microsoft.com/office/drawing/2014/main" id="{6AD961EC-AE9C-4A54-B6E8-9E194FE284C4}"/>
              </a:ext>
            </a:extLst>
          </p:cNvPr>
          <p:cNvGrpSpPr/>
          <p:nvPr/>
        </p:nvGrpSpPr>
        <p:grpSpPr>
          <a:xfrm>
            <a:off x="905166" y="833750"/>
            <a:ext cx="3852802" cy="861408"/>
            <a:chOff x="905166" y="1055889"/>
            <a:chExt cx="3852802" cy="861408"/>
          </a:xfrm>
        </p:grpSpPr>
        <p:sp>
          <p:nvSpPr>
            <p:cNvPr id="58" name="Téglalap: szamárfül 57">
              <a:extLst>
                <a:ext uri="{FF2B5EF4-FFF2-40B4-BE49-F238E27FC236}">
                  <a16:creationId xmlns:a16="http://schemas.microsoft.com/office/drawing/2014/main" id="{F71E5A24-6627-45D5-929A-9B9A02F64123}"/>
                </a:ext>
              </a:extLst>
            </p:cNvPr>
            <p:cNvSpPr/>
            <p:nvPr/>
          </p:nvSpPr>
          <p:spPr>
            <a:xfrm rot="16200000">
              <a:off x="2400863" y="-439808"/>
              <a:ext cx="861408" cy="3852802"/>
            </a:xfrm>
            <a:prstGeom prst="foldedCorner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defTabSz="685811"/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(</a:t>
              </a:r>
              <a:r>
                <a:rPr lang="hu-HU" sz="1600" dirty="0" err="1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l,max,hajó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) =</a:t>
              </a:r>
              <a:r>
                <a:rPr lang="hu-HU" sz="1600" b="1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 </a:t>
              </a:r>
              <a:r>
                <a:rPr lang="hu-HU" sz="1600" b="1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Calibri" panose="020F0502020204030204" pitchFamily="34" charset="0"/>
                </a:rPr>
                <a:t>MAX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                       </a:t>
              </a:r>
              <a:r>
                <a:rPr lang="hu-HU" sz="1600" dirty="0" err="1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e.Tűzerő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()</a:t>
              </a:r>
              <a:endParaRPr lang="hu-HU" sz="1600" b="1" baseline="-250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  <a:p>
              <a:pPr defTabSz="685811"/>
              <a:endPara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return</a:t>
              </a:r>
              <a:r>
                <a:rPr lang="hu-HU" sz="1600" b="1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(l, hajó)</a:t>
              </a:r>
              <a:endPara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59" name="Szövegdoboz 58">
              <a:extLst>
                <a:ext uri="{FF2B5EF4-FFF2-40B4-BE49-F238E27FC236}">
                  <a16:creationId xmlns:a16="http://schemas.microsoft.com/office/drawing/2014/main" id="{03F4A7EB-3E1F-4832-AD84-7E2C9DE94066}"/>
                </a:ext>
              </a:extLst>
            </p:cNvPr>
            <p:cNvSpPr txBox="1"/>
            <p:nvPr/>
          </p:nvSpPr>
          <p:spPr>
            <a:xfrm>
              <a:off x="2617275" y="1213702"/>
              <a:ext cx="105274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u-HU" sz="1400" dirty="0" err="1">
                  <a:ea typeface="Cambria Math" panose="02040503050406030204" pitchFamily="18" charset="0"/>
                </a:rPr>
                <a:t>b∊bolygók</a:t>
              </a:r>
              <a:r>
                <a:rPr lang="hu-HU" sz="1400" dirty="0">
                  <a:ea typeface="Cambria Math" panose="02040503050406030204" pitchFamily="18" charset="0"/>
                </a:rPr>
                <a:t>,</a:t>
              </a:r>
              <a:r>
                <a:rPr lang="hu-HU" sz="1400" dirty="0"/>
                <a:t> </a:t>
              </a:r>
              <a:r>
                <a:rPr lang="hu-HU" sz="1400" dirty="0" err="1"/>
                <a:t>e</a:t>
              </a:r>
              <a:r>
                <a:rPr lang="hu-HU" sz="1400" dirty="0" err="1">
                  <a:ea typeface="Cambria Math" panose="02040503050406030204" pitchFamily="18" charset="0"/>
                </a:rPr>
                <a:t>∊b.hajók</a:t>
              </a:r>
              <a:endParaRPr lang="hu-HU" sz="1400" dirty="0"/>
            </a:p>
          </p:txBody>
        </p:sp>
        <p:sp>
          <p:nvSpPr>
            <p:cNvPr id="167" name="Szövegdoboz 166">
              <a:extLst>
                <a:ext uri="{FF2B5EF4-FFF2-40B4-BE49-F238E27FC236}">
                  <a16:creationId xmlns:a16="http://schemas.microsoft.com/office/drawing/2014/main" id="{4DCA7BFD-95BC-49C4-8822-E3D534501ED4}"/>
                </a:ext>
              </a:extLst>
            </p:cNvPr>
            <p:cNvSpPr txBox="1"/>
            <p:nvPr/>
          </p:nvSpPr>
          <p:spPr>
            <a:xfrm>
              <a:off x="2169862" y="1388940"/>
              <a:ext cx="4924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>
                  <a:ea typeface="Cambria Math" panose="02040503050406030204" pitchFamily="18" charset="0"/>
                </a:rPr>
                <a:t>true</a:t>
              </a:r>
              <a:endParaRPr lang="hu-HU" sz="1400" baseline="-25000" dirty="0"/>
            </a:p>
          </p:txBody>
        </p:sp>
      </p:grpSp>
      <p:sp>
        <p:nvSpPr>
          <p:cNvPr id="193" name="Szövegdoboz 192">
            <a:extLst>
              <a:ext uri="{FF2B5EF4-FFF2-40B4-BE49-F238E27FC236}">
                <a16:creationId xmlns:a16="http://schemas.microsoft.com/office/drawing/2014/main" id="{D1C0109D-D763-428B-B4C2-FF470F446EB3}"/>
              </a:ext>
            </a:extLst>
          </p:cNvPr>
          <p:cNvSpPr txBox="1"/>
          <p:nvPr/>
        </p:nvSpPr>
        <p:spPr>
          <a:xfrm>
            <a:off x="5091199" y="1787388"/>
            <a:ext cx="35468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rgbClr val="FF0000"/>
                </a:solidFill>
              </a:rPr>
              <a:t>+ Védtelen() : Bolygó {</a:t>
            </a:r>
            <a:r>
              <a:rPr lang="hu-HU" sz="1600" dirty="0" err="1">
                <a:solidFill>
                  <a:srgbClr val="FF0000"/>
                </a:solidFill>
              </a:rPr>
              <a:t>query</a:t>
            </a:r>
            <a:r>
              <a:rPr lang="hu-HU" sz="16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194" name="Szövegdoboz 193">
            <a:extLst>
              <a:ext uri="{FF2B5EF4-FFF2-40B4-BE49-F238E27FC236}">
                <a16:creationId xmlns:a16="http://schemas.microsoft.com/office/drawing/2014/main" id="{F4D98025-E53D-4C83-859D-E383ADDCE2E8}"/>
              </a:ext>
            </a:extLst>
          </p:cNvPr>
          <p:cNvSpPr txBox="1"/>
          <p:nvPr/>
        </p:nvSpPr>
        <p:spPr>
          <a:xfrm>
            <a:off x="5050979" y="3648055"/>
            <a:ext cx="28419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rgbClr val="FF0000"/>
                </a:solidFill>
              </a:rPr>
              <a:t>+ </a:t>
            </a:r>
            <a:r>
              <a:rPr lang="hu-HU" sz="1600" dirty="0" err="1">
                <a:solidFill>
                  <a:srgbClr val="FF0000"/>
                </a:solidFill>
              </a:rPr>
              <a:t>ÖsszPajzs</a:t>
            </a:r>
            <a:r>
              <a:rPr lang="hu-HU" sz="1600" dirty="0">
                <a:solidFill>
                  <a:srgbClr val="FF0000"/>
                </a:solidFill>
              </a:rPr>
              <a:t>() : </a:t>
            </a:r>
            <a:r>
              <a:rPr lang="hu-HU" sz="1600" dirty="0" err="1">
                <a:solidFill>
                  <a:srgbClr val="FF0000"/>
                </a:solidFill>
              </a:rPr>
              <a:t>real</a:t>
            </a:r>
            <a:r>
              <a:rPr lang="hu-HU" sz="1600" dirty="0">
                <a:solidFill>
                  <a:srgbClr val="FF0000"/>
                </a:solidFill>
              </a:rPr>
              <a:t> {</a:t>
            </a:r>
            <a:r>
              <a:rPr lang="hu-HU" sz="1600" dirty="0" err="1">
                <a:solidFill>
                  <a:srgbClr val="FF0000"/>
                </a:solidFill>
              </a:rPr>
              <a:t>query</a:t>
            </a:r>
            <a:r>
              <a:rPr lang="hu-HU" sz="16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2" name="Felirat: íves vonal 1">
            <a:extLst>
              <a:ext uri="{FF2B5EF4-FFF2-40B4-BE49-F238E27FC236}">
                <a16:creationId xmlns:a16="http://schemas.microsoft.com/office/drawing/2014/main" id="{A640BAB4-9D7A-4542-B527-E08904DCE9B7}"/>
              </a:ext>
            </a:extLst>
          </p:cNvPr>
          <p:cNvSpPr/>
          <p:nvPr/>
        </p:nvSpPr>
        <p:spPr>
          <a:xfrm>
            <a:off x="3760243" y="465532"/>
            <a:ext cx="2262360" cy="351750"/>
          </a:xfrm>
          <a:prstGeom prst="borderCallout2">
            <a:avLst>
              <a:gd name="adj1" fmla="val 69909"/>
              <a:gd name="adj2" fmla="val -1090"/>
              <a:gd name="adj3" fmla="val 72535"/>
              <a:gd name="adj4" fmla="val -12437"/>
              <a:gd name="adj5" fmla="val 184665"/>
              <a:gd name="adj6" fmla="val -26526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dupla ciklusos felsorolás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CBE8C94C-7524-4BD9-AF5F-6ADD2DD4E29B}"/>
              </a:ext>
            </a:extLst>
          </p:cNvPr>
          <p:cNvSpPr txBox="1"/>
          <p:nvPr/>
        </p:nvSpPr>
        <p:spPr>
          <a:xfrm>
            <a:off x="132532" y="1838129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1.kvíz</a:t>
            </a:r>
          </a:p>
        </p:txBody>
      </p: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8DCBA1B0-1574-492F-A62B-C2ECCF9B0C7E}"/>
              </a:ext>
            </a:extLst>
          </p:cNvPr>
          <p:cNvSpPr txBox="1"/>
          <p:nvPr/>
        </p:nvSpPr>
        <p:spPr>
          <a:xfrm>
            <a:off x="6189184" y="2350140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2.kvíz</a:t>
            </a:r>
          </a:p>
        </p:txBody>
      </p:sp>
      <p:sp>
        <p:nvSpPr>
          <p:cNvPr id="73" name="Szövegdoboz 72">
            <a:extLst>
              <a:ext uri="{FF2B5EF4-FFF2-40B4-BE49-F238E27FC236}">
                <a16:creationId xmlns:a16="http://schemas.microsoft.com/office/drawing/2014/main" id="{2A132B91-43BB-4D08-9C17-CE58EE16F378}"/>
              </a:ext>
            </a:extLst>
          </p:cNvPr>
          <p:cNvSpPr txBox="1"/>
          <p:nvPr/>
        </p:nvSpPr>
        <p:spPr>
          <a:xfrm>
            <a:off x="4026465" y="1338957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4.kvíz</a:t>
            </a:r>
          </a:p>
        </p:txBody>
      </p: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21AD2B3F-BF55-4A7E-85AF-C6FDB05DEE36}"/>
              </a:ext>
            </a:extLst>
          </p:cNvPr>
          <p:cNvSpPr txBox="1"/>
          <p:nvPr/>
        </p:nvSpPr>
        <p:spPr>
          <a:xfrm>
            <a:off x="783990" y="4514051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5.kvíz</a:t>
            </a:r>
          </a:p>
        </p:txBody>
      </p:sp>
      <p:sp>
        <p:nvSpPr>
          <p:cNvPr id="75" name="Szövegdoboz 74">
            <a:extLst>
              <a:ext uri="{FF2B5EF4-FFF2-40B4-BE49-F238E27FC236}">
                <a16:creationId xmlns:a16="http://schemas.microsoft.com/office/drawing/2014/main" id="{A66B7226-0C88-4ED2-BFE8-582386346AB3}"/>
              </a:ext>
            </a:extLst>
          </p:cNvPr>
          <p:cNvSpPr txBox="1"/>
          <p:nvPr/>
        </p:nvSpPr>
        <p:spPr>
          <a:xfrm>
            <a:off x="3921464" y="3719113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>
                <a:solidFill>
                  <a:schemeClr val="bg1">
                    <a:lumMod val="65000"/>
                  </a:schemeClr>
                </a:solidFill>
              </a:rPr>
              <a:t>3.kvíz</a:t>
            </a:r>
          </a:p>
        </p:txBody>
      </p:sp>
      <p:cxnSp>
        <p:nvCxnSpPr>
          <p:cNvPr id="94" name="Egyenes összekötő 93">
            <a:extLst>
              <a:ext uri="{FF2B5EF4-FFF2-40B4-BE49-F238E27FC236}">
                <a16:creationId xmlns:a16="http://schemas.microsoft.com/office/drawing/2014/main" id="{3BA2B0EC-31BC-486C-BBC9-1DB3D3E93B2C}"/>
              </a:ext>
            </a:extLst>
          </p:cNvPr>
          <p:cNvCxnSpPr>
            <a:cxnSpLocks/>
            <a:stCxn id="78" idx="2"/>
            <a:endCxn id="77" idx="6"/>
          </p:cNvCxnSpPr>
          <p:nvPr/>
        </p:nvCxnSpPr>
        <p:spPr>
          <a:xfrm flipH="1" flipV="1">
            <a:off x="3597316" y="3525566"/>
            <a:ext cx="1324477" cy="322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Ellipszis 76">
            <a:extLst>
              <a:ext uri="{FF2B5EF4-FFF2-40B4-BE49-F238E27FC236}">
                <a16:creationId xmlns:a16="http://schemas.microsoft.com/office/drawing/2014/main" id="{6EA97510-C0FF-447F-9ECD-AED9AFCCAFCE}"/>
              </a:ext>
            </a:extLst>
          </p:cNvPr>
          <p:cNvSpPr/>
          <p:nvPr/>
        </p:nvSpPr>
        <p:spPr>
          <a:xfrm>
            <a:off x="3526486" y="3486590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78" name="Ellipszis 77">
            <a:extLst>
              <a:ext uri="{FF2B5EF4-FFF2-40B4-BE49-F238E27FC236}">
                <a16:creationId xmlns:a16="http://schemas.microsoft.com/office/drawing/2014/main" id="{49FA1D09-911D-424C-AA93-8557642B6388}"/>
              </a:ext>
            </a:extLst>
          </p:cNvPr>
          <p:cNvSpPr/>
          <p:nvPr/>
        </p:nvSpPr>
        <p:spPr>
          <a:xfrm>
            <a:off x="4921793" y="3486912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A907BC62-7927-4DA6-9BA3-6298CAB3FC3B}"/>
              </a:ext>
            </a:extLst>
          </p:cNvPr>
          <p:cNvSpPr txBox="1"/>
          <p:nvPr/>
        </p:nvSpPr>
        <p:spPr>
          <a:xfrm>
            <a:off x="4514939" y="3206334"/>
            <a:ext cx="5253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>
                <a:solidFill>
                  <a:srgbClr val="0070C0"/>
                </a:solidFill>
              </a:rPr>
              <a:t>0..1</a:t>
            </a:r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F752BE96-F11C-4C5C-82A7-E033C050D5D2}"/>
              </a:ext>
            </a:extLst>
          </p:cNvPr>
          <p:cNvSpPr/>
          <p:nvPr/>
        </p:nvSpPr>
        <p:spPr>
          <a:xfrm>
            <a:off x="661088" y="2368565"/>
            <a:ext cx="2849860" cy="223083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Csillaghajó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név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pajzs : int</a:t>
            </a:r>
          </a:p>
          <a:p>
            <a:r>
              <a:rPr lang="hu-HU" sz="1600" dirty="0">
                <a:solidFill>
                  <a:schemeClr val="tx1"/>
                </a:solidFill>
              </a:rPr>
              <a:t>- páncél : int</a:t>
            </a:r>
          </a:p>
          <a:p>
            <a:r>
              <a:rPr lang="hu-HU" sz="1600" dirty="0">
                <a:solidFill>
                  <a:schemeClr val="tx1"/>
                </a:solidFill>
              </a:rPr>
              <a:t>- űrgárdista : int</a:t>
            </a:r>
          </a:p>
          <a:p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144" name="Szövegdoboz 143">
            <a:extLst>
              <a:ext uri="{FF2B5EF4-FFF2-40B4-BE49-F238E27FC236}">
                <a16:creationId xmlns:a16="http://schemas.microsoft.com/office/drawing/2014/main" id="{AB09F558-69CC-4471-99F8-113844390C9C}"/>
              </a:ext>
            </a:extLst>
          </p:cNvPr>
          <p:cNvSpPr txBox="1"/>
          <p:nvPr/>
        </p:nvSpPr>
        <p:spPr>
          <a:xfrm>
            <a:off x="651313" y="4213093"/>
            <a:ext cx="2747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600" dirty="0">
                <a:solidFill>
                  <a:srgbClr val="FF0000"/>
                </a:solidFill>
              </a:rPr>
              <a:t>+ Tűzerő() : int {</a:t>
            </a:r>
            <a:r>
              <a:rPr lang="hu-HU" sz="1600" dirty="0" err="1">
                <a:solidFill>
                  <a:srgbClr val="FF0000"/>
                </a:solidFill>
              </a:rPr>
              <a:t>query</a:t>
            </a:r>
            <a:r>
              <a:rPr lang="hu-HU" sz="1600" dirty="0">
                <a:solidFill>
                  <a:srgbClr val="FF0000"/>
                </a:solidFill>
              </a:rPr>
              <a:t>}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4A8E979F-C2B5-47E8-8A31-3F080E4090BC}"/>
              </a:ext>
            </a:extLst>
          </p:cNvPr>
          <p:cNvSpPr txBox="1"/>
          <p:nvPr/>
        </p:nvSpPr>
        <p:spPr>
          <a:xfrm>
            <a:off x="667954" y="3724219"/>
            <a:ext cx="20007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tx1"/>
                </a:solidFill>
              </a:rPr>
              <a:t>+ Véd(</a:t>
            </a:r>
            <a:r>
              <a:rPr lang="hu-HU" sz="1600" dirty="0" err="1">
                <a:solidFill>
                  <a:schemeClr val="tx1"/>
                </a:solidFill>
              </a:rPr>
              <a:t>b:Bolygó</a:t>
            </a:r>
            <a:r>
              <a:rPr lang="hu-HU" sz="1600" dirty="0">
                <a:solidFill>
                  <a:schemeClr val="tx1"/>
                </a:solidFill>
              </a:rPr>
              <a:t>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/>
              <a:t>+ Elhagy() : </a:t>
            </a:r>
            <a:r>
              <a:rPr lang="hu-HU" sz="1600" dirty="0" err="1"/>
              <a:t>void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92" name="Szövegdoboz 91">
            <a:extLst>
              <a:ext uri="{FF2B5EF4-FFF2-40B4-BE49-F238E27FC236}">
                <a16:creationId xmlns:a16="http://schemas.microsoft.com/office/drawing/2014/main" id="{E8A998DC-8439-4D82-921B-CFEC21A8EF73}"/>
              </a:ext>
            </a:extLst>
          </p:cNvPr>
          <p:cNvSpPr txBox="1"/>
          <p:nvPr/>
        </p:nvSpPr>
        <p:spPr>
          <a:xfrm>
            <a:off x="669624" y="4243224"/>
            <a:ext cx="2747948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hu-HU" sz="1600" i="1" dirty="0">
                <a:solidFill>
                  <a:srgbClr val="FF0000"/>
                </a:solidFill>
              </a:rPr>
              <a:t>+ Tűzerő() : </a:t>
            </a:r>
            <a:r>
              <a:rPr lang="hu-HU" sz="1600" i="1" dirty="0" err="1">
                <a:solidFill>
                  <a:srgbClr val="FF0000"/>
                </a:solidFill>
              </a:rPr>
              <a:t>real</a:t>
            </a:r>
            <a:r>
              <a:rPr lang="hu-HU" sz="1600" i="1" dirty="0">
                <a:solidFill>
                  <a:srgbClr val="FF0000"/>
                </a:solidFill>
              </a:rPr>
              <a:t> {</a:t>
            </a:r>
            <a:r>
              <a:rPr lang="hu-HU" sz="1600" i="1" dirty="0" err="1">
                <a:solidFill>
                  <a:srgbClr val="FF0000"/>
                </a:solidFill>
              </a:rPr>
              <a:t>virtual</a:t>
            </a:r>
            <a:r>
              <a:rPr lang="hu-HU" sz="1600" i="1" dirty="0">
                <a:solidFill>
                  <a:srgbClr val="FF0000"/>
                </a:solidFill>
              </a:rPr>
              <a:t>, </a:t>
            </a:r>
            <a:r>
              <a:rPr lang="hu-HU" sz="1600" i="1" dirty="0" err="1">
                <a:solidFill>
                  <a:srgbClr val="FF0000"/>
                </a:solidFill>
              </a:rPr>
              <a:t>query</a:t>
            </a:r>
            <a:r>
              <a:rPr lang="hu-HU" sz="1600" i="1" dirty="0">
                <a:solidFill>
                  <a:srgbClr val="FF0000"/>
                </a:solidFill>
              </a:rPr>
              <a:t>}</a:t>
            </a:r>
          </a:p>
        </p:txBody>
      </p:sp>
      <p:cxnSp>
        <p:nvCxnSpPr>
          <p:cNvPr id="87" name="Egyenes összekötő 86">
            <a:extLst>
              <a:ext uri="{FF2B5EF4-FFF2-40B4-BE49-F238E27FC236}">
                <a16:creationId xmlns:a16="http://schemas.microsoft.com/office/drawing/2014/main" id="{5804650C-1437-4C9D-9508-B3C606DF22E2}"/>
              </a:ext>
            </a:extLst>
          </p:cNvPr>
          <p:cNvCxnSpPr>
            <a:cxnSpLocks/>
            <a:stCxn id="86" idx="5"/>
            <a:endCxn id="88" idx="0"/>
          </p:cNvCxnSpPr>
          <p:nvPr/>
        </p:nvCxnSpPr>
        <p:spPr>
          <a:xfrm>
            <a:off x="2679332" y="4176688"/>
            <a:ext cx="692179" cy="2817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Ellipszis 85">
            <a:extLst>
              <a:ext uri="{FF2B5EF4-FFF2-40B4-BE49-F238E27FC236}">
                <a16:creationId xmlns:a16="http://schemas.microsoft.com/office/drawing/2014/main" id="{B6031F06-32AD-4AF0-95C2-11D2AE0F6C8F}"/>
              </a:ext>
            </a:extLst>
          </p:cNvPr>
          <p:cNvSpPr/>
          <p:nvPr/>
        </p:nvSpPr>
        <p:spPr>
          <a:xfrm>
            <a:off x="2623623" y="4123557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88" name="Téglalap: szamárfül 87">
            <a:extLst>
              <a:ext uri="{FF2B5EF4-FFF2-40B4-BE49-F238E27FC236}">
                <a16:creationId xmlns:a16="http://schemas.microsoft.com/office/drawing/2014/main" id="{B7A4B22A-2056-4337-864D-EABC14117B3B}"/>
              </a:ext>
            </a:extLst>
          </p:cNvPr>
          <p:cNvSpPr/>
          <p:nvPr/>
        </p:nvSpPr>
        <p:spPr>
          <a:xfrm rot="16200000">
            <a:off x="4504457" y="2958783"/>
            <a:ext cx="733417" cy="299930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bolygó </a:t>
            </a:r>
            <a:r>
              <a:rPr lang="hu-HU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=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null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then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error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endif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bolygó.hajók.Remove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this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</a:p>
          <a:p>
            <a:pPr defTabSz="685811"/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bolygó := null</a:t>
            </a:r>
          </a:p>
        </p:txBody>
      </p:sp>
      <p:cxnSp>
        <p:nvCxnSpPr>
          <p:cNvPr id="166" name="Egyenes összekötő 165">
            <a:extLst>
              <a:ext uri="{FF2B5EF4-FFF2-40B4-BE49-F238E27FC236}">
                <a16:creationId xmlns:a16="http://schemas.microsoft.com/office/drawing/2014/main" id="{B48B485A-2F01-4882-B95E-9EEC53DDF6C3}"/>
              </a:ext>
            </a:extLst>
          </p:cNvPr>
          <p:cNvCxnSpPr>
            <a:cxnSpLocks/>
            <a:stCxn id="165" idx="0"/>
            <a:endCxn id="164" idx="0"/>
          </p:cNvCxnSpPr>
          <p:nvPr/>
        </p:nvCxnSpPr>
        <p:spPr>
          <a:xfrm flipV="1">
            <a:off x="2656257" y="2697628"/>
            <a:ext cx="254666" cy="1160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Ellipszis 164">
            <a:extLst>
              <a:ext uri="{FF2B5EF4-FFF2-40B4-BE49-F238E27FC236}">
                <a16:creationId xmlns:a16="http://schemas.microsoft.com/office/drawing/2014/main" id="{59D335DA-EDC9-454E-98F4-7A53512FAE5F}"/>
              </a:ext>
            </a:extLst>
          </p:cNvPr>
          <p:cNvSpPr/>
          <p:nvPr/>
        </p:nvSpPr>
        <p:spPr>
          <a:xfrm>
            <a:off x="2623623" y="3858079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29" name="Szövegdoboz 128">
            <a:extLst>
              <a:ext uri="{FF2B5EF4-FFF2-40B4-BE49-F238E27FC236}">
                <a16:creationId xmlns:a16="http://schemas.microsoft.com/office/drawing/2014/main" id="{69034E67-9489-4593-B71A-D11650D3FE50}"/>
              </a:ext>
            </a:extLst>
          </p:cNvPr>
          <p:cNvSpPr txBox="1"/>
          <p:nvPr/>
        </p:nvSpPr>
        <p:spPr>
          <a:xfrm>
            <a:off x="966584" y="2380212"/>
            <a:ext cx="2300382" cy="369332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pPr algn="ctr"/>
            <a:r>
              <a:rPr lang="hu-HU" i="1" dirty="0"/>
              <a:t>Csillaghajó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FE569312-48C8-420C-8A79-7FAA6DDCE07F}"/>
              </a:ext>
            </a:extLst>
          </p:cNvPr>
          <p:cNvSpPr/>
          <p:nvPr/>
        </p:nvSpPr>
        <p:spPr>
          <a:xfrm>
            <a:off x="661084" y="2713362"/>
            <a:ext cx="2849860" cy="1020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64" name="Téglalap: szamárfül 163">
            <a:extLst>
              <a:ext uri="{FF2B5EF4-FFF2-40B4-BE49-F238E27FC236}">
                <a16:creationId xmlns:a16="http://schemas.microsoft.com/office/drawing/2014/main" id="{56B57694-B5B6-4FFD-B452-1D0292DFCA1D}"/>
              </a:ext>
            </a:extLst>
          </p:cNvPr>
          <p:cNvSpPr/>
          <p:nvPr/>
        </p:nvSpPr>
        <p:spPr>
          <a:xfrm rot="16200000">
            <a:off x="4016449" y="1200791"/>
            <a:ext cx="782621" cy="299367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bolygó </a:t>
            </a:r>
            <a:r>
              <a:rPr lang="hu-HU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≠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null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then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error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endif</a:t>
            </a:r>
            <a:endParaRPr lang="hu-HU" sz="1600" b="1" dirty="0">
              <a:solidFill>
                <a:schemeClr val="tx1"/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defTabSz="685811"/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bolygó := b</a:t>
            </a:r>
          </a:p>
          <a:p>
            <a:pPr defTabSz="685811"/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b.hajók.Add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this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)</a:t>
            </a:r>
            <a:endParaRPr lang="hu-HU" sz="1600" b="1" dirty="0">
              <a:solidFill>
                <a:schemeClr val="tx1"/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3926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9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4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3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500"/>
                            </p:stCondLst>
                            <p:childTnLst>
                              <p:par>
                                <p:cTn id="13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500"/>
                            </p:stCondLst>
                            <p:childTnLst>
                              <p:par>
                                <p:cTn id="142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4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500"/>
                            </p:stCondLst>
                            <p:childTnLst>
                              <p:par>
                                <p:cTn id="164" presetID="3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5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9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1500"/>
                            </p:stCondLst>
                            <p:childTnLst>
                              <p:par>
                                <p:cTn id="1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6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500"/>
                            </p:stCondLst>
                            <p:childTnLst>
                              <p:par>
                                <p:cTn id="20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2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3000"/>
                            </p:stCondLst>
                            <p:childTnLst>
                              <p:par>
                                <p:cTn id="2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2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5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500"/>
                            </p:stCondLst>
                            <p:childTnLst>
                              <p:par>
                                <p:cTn id="2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9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2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0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500"/>
                            </p:stCondLst>
                            <p:childTnLst>
                              <p:par>
                                <p:cTn id="24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5" fill="hold">
                            <p:stCondLst>
                              <p:cond delay="1000"/>
                            </p:stCondLst>
                            <p:childTnLst>
                              <p:par>
                                <p:cTn id="24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1500"/>
                            </p:stCondLst>
                            <p:childTnLst>
                              <p:par>
                                <p:cTn id="25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1000"/>
                            </p:stCondLst>
                            <p:childTnLst>
                              <p:par>
                                <p:cTn id="26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1500"/>
                            </p:stCondLst>
                            <p:childTnLst>
                              <p:par>
                                <p:cTn id="26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52" grpId="0"/>
      <p:bldP spid="101" grpId="0"/>
      <p:bldP spid="103" grpId="0"/>
      <p:bldP spid="114" grpId="0" animBg="1"/>
      <p:bldP spid="118" grpId="0" animBg="1"/>
      <p:bldP spid="119" grpId="0" animBg="1"/>
      <p:bldP spid="127" grpId="0" animBg="1"/>
      <p:bldP spid="128" grpId="0" animBg="1"/>
      <p:bldP spid="130" grpId="0" animBg="1"/>
      <p:bldP spid="131" grpId="0" animBg="1"/>
      <p:bldP spid="102" grpId="0"/>
      <p:bldP spid="112" grpId="0"/>
      <p:bldP spid="113" grpId="0" animBg="1"/>
      <p:bldP spid="115" grpId="0"/>
      <p:bldP spid="99" grpId="0" animBg="1"/>
      <p:bldP spid="147" grpId="0"/>
      <p:bldP spid="155" grpId="0" animBg="1"/>
      <p:bldP spid="157" grpId="0" animBg="1"/>
      <p:bldP spid="158" grpId="0" animBg="1"/>
      <p:bldP spid="160" grpId="0" animBg="1"/>
      <p:bldP spid="161" grpId="0" animBg="1"/>
      <p:bldP spid="163" grpId="0" animBg="1"/>
      <p:bldP spid="61" grpId="0" animBg="1"/>
      <p:bldP spid="63" grpId="0" animBg="1"/>
      <p:bldP spid="64" grpId="0" animBg="1"/>
      <p:bldP spid="84" grpId="0" animBg="1"/>
      <p:bldP spid="120" grpId="0" animBg="1"/>
      <p:bldP spid="193" grpId="0"/>
      <p:bldP spid="194" grpId="0"/>
      <p:bldP spid="2" grpId="0" animBg="1"/>
      <p:bldP spid="8" grpId="0"/>
      <p:bldP spid="8" grpId="1"/>
      <p:bldP spid="72" grpId="0"/>
      <p:bldP spid="72" grpId="1"/>
      <p:bldP spid="73" grpId="0"/>
      <p:bldP spid="73" grpId="1"/>
      <p:bldP spid="74" grpId="0"/>
      <p:bldP spid="74" grpId="1"/>
      <p:bldP spid="75" grpId="0"/>
      <p:bldP spid="75" grpId="1"/>
      <p:bldP spid="77" grpId="0" animBg="1"/>
      <p:bldP spid="78" grpId="0" animBg="1"/>
      <p:bldP spid="76" grpId="0"/>
      <p:bldP spid="16" grpId="0" animBg="1"/>
      <p:bldP spid="144" grpId="0"/>
      <p:bldP spid="144" grpId="1"/>
      <p:bldP spid="7" grpId="0"/>
      <p:bldP spid="92" grpId="0" animBg="1"/>
      <p:bldP spid="86" grpId="0" animBg="1"/>
      <p:bldP spid="88" grpId="0" animBg="1"/>
      <p:bldP spid="165" grpId="0" animBg="1"/>
      <p:bldP spid="129" grpId="0" animBg="1"/>
      <p:bldP spid="17" grpId="0" animBg="1"/>
      <p:bldP spid="16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ím 1">
            <a:extLst>
              <a:ext uri="{FF2B5EF4-FFF2-40B4-BE49-F238E27FC236}">
                <a16:creationId xmlns:a16="http://schemas.microsoft.com/office/drawing/2014/main" id="{1FAC0DF9-0751-4268-981E-36ED0269E477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Rally</a:t>
            </a:r>
            <a:endParaRPr lang="en-US" dirty="0"/>
          </a:p>
        </p:txBody>
      </p:sp>
      <p:sp>
        <p:nvSpPr>
          <p:cNvPr id="43" name="Text Box 103">
            <a:extLst>
              <a:ext uri="{FF2B5EF4-FFF2-40B4-BE49-F238E27FC236}">
                <a16:creationId xmlns:a16="http://schemas.microsoft.com/office/drawing/2014/main" id="{81C1273E-42F6-4102-84F2-B581F0BA1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344" y="1611228"/>
            <a:ext cx="7886700" cy="36355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Egy 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országos rally 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</a:rPr>
              <a:t>autóversenyre történő regisztrációkor a csapatok egyedi azonosítót kapnak, amellyel az egyes futamokra benevezhetnek. Egy 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verseny több (legalább egy) futamból áll, egy futamon több (legalább kettő) csapat is indul legalább egy kategóriában (sportautó, teherautó, motor). A futamok megadott időben indulnak. </a:t>
            </a:r>
          </a:p>
          <a:p>
            <a:pPr lvl="0" algn="just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Egy csapatnak egy futamon elért eredménye az egyes kategóriákban elért helyezéseitől függ. Ehhez mindazon 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</a:rPr>
              <a:t>kategóriában, ahol indított versenyzőt egy csapat, 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a </a:t>
            </a:r>
            <a:r>
              <a:rPr lang="hu-H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(futamon induló csapatok száma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+</a:t>
            </a:r>
            <a:r>
              <a:rPr lang="hu-H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1–helyezés)∙</a:t>
            </a:r>
            <a:r>
              <a:rPr lang="hu-HU" i="1" dirty="0">
                <a:latin typeface="Calibri" panose="020F0502020204030204" pitchFamily="34" charset="0"/>
                <a:ea typeface="Calibri" panose="020F0502020204030204" pitchFamily="34" charset="0"/>
              </a:rPr>
              <a:t>t</a:t>
            </a:r>
            <a:r>
              <a:rPr lang="hu-HU" sz="1800" i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ényező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képlet értékét kell kiszámolni, és ezen értékeket összeadni. A képlet tényezője </a:t>
            </a:r>
            <a:r>
              <a:rPr lang="hu-HU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kategóriánként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 eltérő: a </a:t>
            </a:r>
            <a:r>
              <a:rPr lang="hu-HU" dirty="0">
                <a:latin typeface="Calibri" panose="020F0502020204030204" pitchFamily="34" charset="0"/>
                <a:ea typeface="Calibri" panose="020F0502020204030204" pitchFamily="34" charset="0"/>
              </a:rPr>
              <a:t>motoroknál 1, a sportautóknál 3, a teherautóknál 4.</a:t>
            </a:r>
            <a:endParaRPr lang="hu-HU" sz="18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lvl="0" algn="just">
              <a:lnSpc>
                <a:spcPct val="107000"/>
              </a:lnSpc>
            </a:pP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Melyik csapat a nyertese a teljes versenynek a futamokon elért eredményeik értékének összege alapján</a:t>
            </a:r>
            <a:r>
              <a:rPr lang="hu-HU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6" name="Élőláb helye 1">
            <a:extLst>
              <a:ext uri="{FF2B5EF4-FFF2-40B4-BE49-F238E27FC236}">
                <a16:creationId xmlns:a16="http://schemas.microsoft.com/office/drawing/2014/main" id="{4857F019-61CB-4B02-9681-C3208D755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</p:spPr>
        <p:txBody>
          <a:bodyPr/>
          <a:lstStyle/>
          <a:p>
            <a:r>
              <a:rPr lang="hu-HU" dirty="0"/>
              <a:t>Gregorics Tibor: Objektumelvű programozás</a:t>
            </a:r>
            <a:endParaRPr lang="en-US" dirty="0"/>
          </a:p>
        </p:txBody>
      </p:sp>
      <p:sp>
        <p:nvSpPr>
          <p:cNvPr id="7" name="Dia számának helye 2">
            <a:extLst>
              <a:ext uri="{FF2B5EF4-FFF2-40B4-BE49-F238E27FC236}">
                <a16:creationId xmlns:a16="http://schemas.microsoft.com/office/drawing/2014/main" id="{2D946D44-8AC2-45C1-A6EA-3CFF14F50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</p:spPr>
        <p:txBody>
          <a:bodyPr/>
          <a:lstStyle/>
          <a:p>
            <a:fld id="{34CCF796-8293-4D3B-ADCC-894381A97A1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403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églalap 33">
            <a:extLst>
              <a:ext uri="{FF2B5EF4-FFF2-40B4-BE49-F238E27FC236}">
                <a16:creationId xmlns:a16="http://schemas.microsoft.com/office/drawing/2014/main" id="{081A1348-CB91-4503-A1A6-9954B484D2F8}"/>
              </a:ext>
            </a:extLst>
          </p:cNvPr>
          <p:cNvSpPr/>
          <p:nvPr/>
        </p:nvSpPr>
        <p:spPr>
          <a:xfrm>
            <a:off x="2013626" y="1656459"/>
            <a:ext cx="4951378" cy="360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4" name="Téglalap 113">
            <a:extLst>
              <a:ext uri="{FF2B5EF4-FFF2-40B4-BE49-F238E27FC236}">
                <a16:creationId xmlns:a16="http://schemas.microsoft.com/office/drawing/2014/main" id="{901FFDE1-82B3-49A8-88E4-0C7D4D31902B}"/>
              </a:ext>
            </a:extLst>
          </p:cNvPr>
          <p:cNvSpPr/>
          <p:nvPr/>
        </p:nvSpPr>
        <p:spPr>
          <a:xfrm>
            <a:off x="3926946" y="1824866"/>
            <a:ext cx="127149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Verseny</a:t>
            </a:r>
          </a:p>
        </p:txBody>
      </p:sp>
      <p:sp>
        <p:nvSpPr>
          <p:cNvPr id="137" name="Téglalap 136">
            <a:extLst>
              <a:ext uri="{FF2B5EF4-FFF2-40B4-BE49-F238E27FC236}">
                <a16:creationId xmlns:a16="http://schemas.microsoft.com/office/drawing/2014/main" id="{D2833862-B920-4250-A58E-A522446459F5}"/>
              </a:ext>
            </a:extLst>
          </p:cNvPr>
          <p:cNvSpPr/>
          <p:nvPr/>
        </p:nvSpPr>
        <p:spPr>
          <a:xfrm>
            <a:off x="2653861" y="2921469"/>
            <a:ext cx="1266872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Futam</a:t>
            </a: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B8891EAF-B5CE-44EC-883C-0A9821249E0B}"/>
              </a:ext>
            </a:extLst>
          </p:cNvPr>
          <p:cNvSpPr/>
          <p:nvPr/>
        </p:nvSpPr>
        <p:spPr>
          <a:xfrm>
            <a:off x="2653860" y="4265715"/>
            <a:ext cx="1266873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Futam</a:t>
            </a:r>
          </a:p>
        </p:txBody>
      </p:sp>
      <p:sp>
        <p:nvSpPr>
          <p:cNvPr id="35" name="Cím 1">
            <a:extLst>
              <a:ext uri="{FF2B5EF4-FFF2-40B4-BE49-F238E27FC236}">
                <a16:creationId xmlns:a16="http://schemas.microsoft.com/office/drawing/2014/main" id="{539887EC-3C14-43BB-8E13-1009C15E6D6E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Rally</a:t>
            </a:r>
            <a:endParaRPr lang="en-US" dirty="0"/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4F6B61B3-7815-4ECB-A626-BA4967ABEF65}"/>
              </a:ext>
            </a:extLst>
          </p:cNvPr>
          <p:cNvSpPr/>
          <p:nvPr/>
        </p:nvSpPr>
        <p:spPr>
          <a:xfrm>
            <a:off x="5198376" y="3628195"/>
            <a:ext cx="1266873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Csapat</a:t>
            </a: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3D21E8CB-CBC1-4F56-9756-BEC01A675E9A}"/>
              </a:ext>
            </a:extLst>
          </p:cNvPr>
          <p:cNvSpPr/>
          <p:nvPr/>
        </p:nvSpPr>
        <p:spPr>
          <a:xfrm>
            <a:off x="5198376" y="4640662"/>
            <a:ext cx="1266873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Csapat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D4262771-16B9-4F4F-B7A3-DC2C83BFECB4}"/>
              </a:ext>
            </a:extLst>
          </p:cNvPr>
          <p:cNvCxnSpPr>
            <a:cxnSpLocks/>
            <a:stCxn id="39" idx="1"/>
            <a:endCxn id="29" idx="3"/>
          </p:cNvCxnSpPr>
          <p:nvPr/>
        </p:nvCxnSpPr>
        <p:spPr>
          <a:xfrm flipH="1" flipV="1">
            <a:off x="3920733" y="4457487"/>
            <a:ext cx="1277643" cy="374947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1BE848F4-3E68-44A3-8AC0-027835BE6993}"/>
              </a:ext>
            </a:extLst>
          </p:cNvPr>
          <p:cNvCxnSpPr>
            <a:cxnSpLocks/>
            <a:stCxn id="38" idx="1"/>
            <a:endCxn id="29" idx="3"/>
          </p:cNvCxnSpPr>
          <p:nvPr/>
        </p:nvCxnSpPr>
        <p:spPr>
          <a:xfrm flipH="1">
            <a:off x="3920733" y="3819967"/>
            <a:ext cx="1277643" cy="63752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E412ABF9-32E5-49E2-B5F9-846B61A9B682}"/>
              </a:ext>
            </a:extLst>
          </p:cNvPr>
          <p:cNvCxnSpPr>
            <a:cxnSpLocks/>
            <a:stCxn id="114" idx="3"/>
            <a:endCxn id="38" idx="3"/>
          </p:cNvCxnSpPr>
          <p:nvPr/>
        </p:nvCxnSpPr>
        <p:spPr>
          <a:xfrm>
            <a:off x="5198441" y="2016638"/>
            <a:ext cx="1266808" cy="1803329"/>
          </a:xfrm>
          <a:prstGeom prst="bentConnector3">
            <a:avLst>
              <a:gd name="adj1" fmla="val 1180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Összekötő: szögletes 59">
            <a:extLst>
              <a:ext uri="{FF2B5EF4-FFF2-40B4-BE49-F238E27FC236}">
                <a16:creationId xmlns:a16="http://schemas.microsoft.com/office/drawing/2014/main" id="{4C6AFFE7-05B2-49EC-B060-6A28C56E56F9}"/>
              </a:ext>
            </a:extLst>
          </p:cNvPr>
          <p:cNvCxnSpPr>
            <a:cxnSpLocks/>
            <a:stCxn id="114" idx="3"/>
            <a:endCxn id="39" idx="3"/>
          </p:cNvCxnSpPr>
          <p:nvPr/>
        </p:nvCxnSpPr>
        <p:spPr>
          <a:xfrm>
            <a:off x="5198441" y="2016638"/>
            <a:ext cx="1266808" cy="2815796"/>
          </a:xfrm>
          <a:prstGeom prst="bentConnector3">
            <a:avLst>
              <a:gd name="adj1" fmla="val 1180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104">
            <a:extLst>
              <a:ext uri="{FF2B5EF4-FFF2-40B4-BE49-F238E27FC236}">
                <a16:creationId xmlns:a16="http://schemas.microsoft.com/office/drawing/2014/main" id="{1AE3CAE3-1193-4380-96F3-7A8272D32486}"/>
              </a:ext>
            </a:extLst>
          </p:cNvPr>
          <p:cNvCxnSpPr>
            <a:cxnSpLocks/>
            <a:stCxn id="38" idx="1"/>
            <a:endCxn id="137" idx="3"/>
          </p:cNvCxnSpPr>
          <p:nvPr/>
        </p:nvCxnSpPr>
        <p:spPr>
          <a:xfrm flipH="1" flipV="1">
            <a:off x="3920733" y="3113241"/>
            <a:ext cx="1277643" cy="706726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églalap 129">
            <a:extLst>
              <a:ext uri="{FF2B5EF4-FFF2-40B4-BE49-F238E27FC236}">
                <a16:creationId xmlns:a16="http://schemas.microsoft.com/office/drawing/2014/main" id="{2E112948-5A12-484A-B3F2-0F9C44EACF7B}"/>
              </a:ext>
            </a:extLst>
          </p:cNvPr>
          <p:cNvSpPr/>
          <p:nvPr/>
        </p:nvSpPr>
        <p:spPr>
          <a:xfrm>
            <a:off x="5198375" y="2539721"/>
            <a:ext cx="1266873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Csapat</a:t>
            </a:r>
          </a:p>
        </p:txBody>
      </p:sp>
      <p:cxnSp>
        <p:nvCxnSpPr>
          <p:cNvPr id="131" name="Összekötő: szögletes 130">
            <a:extLst>
              <a:ext uri="{FF2B5EF4-FFF2-40B4-BE49-F238E27FC236}">
                <a16:creationId xmlns:a16="http://schemas.microsoft.com/office/drawing/2014/main" id="{1D6EBA62-2A9C-47D9-BC3C-EEAD88B6767C}"/>
              </a:ext>
            </a:extLst>
          </p:cNvPr>
          <p:cNvCxnSpPr>
            <a:cxnSpLocks/>
            <a:stCxn id="137" idx="1"/>
            <a:endCxn id="114" idx="1"/>
          </p:cNvCxnSpPr>
          <p:nvPr/>
        </p:nvCxnSpPr>
        <p:spPr>
          <a:xfrm rot="10800000" flipH="1">
            <a:off x="2653860" y="2016639"/>
            <a:ext cx="1273085" cy="1096603"/>
          </a:xfrm>
          <a:prstGeom prst="bentConnector3">
            <a:avLst>
              <a:gd name="adj1" fmla="val -179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gyenes összekötő 133">
            <a:extLst>
              <a:ext uri="{FF2B5EF4-FFF2-40B4-BE49-F238E27FC236}">
                <a16:creationId xmlns:a16="http://schemas.microsoft.com/office/drawing/2014/main" id="{F6F2C6F7-8A3B-4144-9A07-F8BE4AAFF696}"/>
              </a:ext>
            </a:extLst>
          </p:cNvPr>
          <p:cNvCxnSpPr>
            <a:cxnSpLocks/>
            <a:stCxn id="130" idx="1"/>
            <a:endCxn id="137" idx="3"/>
          </p:cNvCxnSpPr>
          <p:nvPr/>
        </p:nvCxnSpPr>
        <p:spPr>
          <a:xfrm flipH="1">
            <a:off x="3920733" y="2731493"/>
            <a:ext cx="1277642" cy="38174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Összekötő: szögletes 159">
            <a:extLst>
              <a:ext uri="{FF2B5EF4-FFF2-40B4-BE49-F238E27FC236}">
                <a16:creationId xmlns:a16="http://schemas.microsoft.com/office/drawing/2014/main" id="{C0FD8472-0167-4404-BBC2-B1893515E3D8}"/>
              </a:ext>
            </a:extLst>
          </p:cNvPr>
          <p:cNvCxnSpPr>
            <a:cxnSpLocks/>
            <a:stCxn id="29" idx="1"/>
            <a:endCxn id="114" idx="1"/>
          </p:cNvCxnSpPr>
          <p:nvPr/>
        </p:nvCxnSpPr>
        <p:spPr>
          <a:xfrm rot="10800000" flipH="1">
            <a:off x="2653860" y="2016639"/>
            <a:ext cx="1273086" cy="2440849"/>
          </a:xfrm>
          <a:prstGeom prst="bentConnector3">
            <a:avLst>
              <a:gd name="adj1" fmla="val -1795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Összekötő: szögletes 167">
            <a:extLst>
              <a:ext uri="{FF2B5EF4-FFF2-40B4-BE49-F238E27FC236}">
                <a16:creationId xmlns:a16="http://schemas.microsoft.com/office/drawing/2014/main" id="{86C21D66-E2B6-47AF-86F0-311E25C0FBEB}"/>
              </a:ext>
            </a:extLst>
          </p:cNvPr>
          <p:cNvCxnSpPr>
            <a:cxnSpLocks/>
            <a:stCxn id="114" idx="3"/>
            <a:endCxn id="130" idx="3"/>
          </p:cNvCxnSpPr>
          <p:nvPr/>
        </p:nvCxnSpPr>
        <p:spPr>
          <a:xfrm>
            <a:off x="5198441" y="2016638"/>
            <a:ext cx="1266807" cy="714855"/>
          </a:xfrm>
          <a:prstGeom prst="bentConnector3">
            <a:avLst>
              <a:gd name="adj1" fmla="val 11804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mbusz 184">
            <a:extLst>
              <a:ext uri="{FF2B5EF4-FFF2-40B4-BE49-F238E27FC236}">
                <a16:creationId xmlns:a16="http://schemas.microsoft.com/office/drawing/2014/main" id="{3CE9B6C0-2D93-4B41-A0AA-0F38FAED76B3}"/>
              </a:ext>
            </a:extLst>
          </p:cNvPr>
          <p:cNvSpPr/>
          <p:nvPr/>
        </p:nvSpPr>
        <p:spPr>
          <a:xfrm>
            <a:off x="3663360" y="1941988"/>
            <a:ext cx="263585" cy="149299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6EC92EDC-D808-47EA-B7B7-DE56EBC0946C}"/>
              </a:ext>
            </a:extLst>
          </p:cNvPr>
          <p:cNvCxnSpPr>
            <a:cxnSpLocks/>
            <a:stCxn id="130" idx="1"/>
            <a:endCxn id="29" idx="3"/>
          </p:cNvCxnSpPr>
          <p:nvPr/>
        </p:nvCxnSpPr>
        <p:spPr>
          <a:xfrm flipH="1">
            <a:off x="3920733" y="2731493"/>
            <a:ext cx="1277642" cy="172599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08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églalap 90">
            <a:extLst>
              <a:ext uri="{FF2B5EF4-FFF2-40B4-BE49-F238E27FC236}">
                <a16:creationId xmlns:a16="http://schemas.microsoft.com/office/drawing/2014/main" id="{4FEB8FAD-1B18-4BE7-A8C0-412CA90BFB8A}"/>
              </a:ext>
            </a:extLst>
          </p:cNvPr>
          <p:cNvSpPr/>
          <p:nvPr/>
        </p:nvSpPr>
        <p:spPr>
          <a:xfrm>
            <a:off x="0" y="578840"/>
            <a:ext cx="9144000" cy="5880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B0B654-F553-425C-AF87-EE7348FB752F}"/>
              </a:ext>
            </a:extLst>
          </p:cNvPr>
          <p:cNvSpPr/>
          <p:nvPr/>
        </p:nvSpPr>
        <p:spPr>
          <a:xfrm>
            <a:off x="99206" y="3490725"/>
            <a:ext cx="2806745" cy="107858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Futam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indul : Idő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Futam(</a:t>
            </a:r>
            <a:r>
              <a:rPr lang="hu-HU" sz="1600" dirty="0" err="1">
                <a:solidFill>
                  <a:schemeClr val="tx1"/>
                </a:solidFill>
              </a:rPr>
              <a:t>fi:Idő</a:t>
            </a:r>
            <a:r>
              <a:rPr lang="hu-HU" sz="1600" dirty="0">
                <a:solidFill>
                  <a:schemeClr val="tx1"/>
                </a:solidFill>
              </a:rPr>
              <a:t>, v:Verseny)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Nevez(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, k:Kat[])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6ED75E7-7769-40D1-8985-F2FD76615423}"/>
              </a:ext>
            </a:extLst>
          </p:cNvPr>
          <p:cNvSpPr/>
          <p:nvPr/>
        </p:nvSpPr>
        <p:spPr>
          <a:xfrm>
            <a:off x="99150" y="3797798"/>
            <a:ext cx="2806745" cy="287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C66DF760-AD0A-4FD6-8B68-55ECE477A55F}"/>
              </a:ext>
            </a:extLst>
          </p:cNvPr>
          <p:cNvSpPr/>
          <p:nvPr/>
        </p:nvSpPr>
        <p:spPr>
          <a:xfrm>
            <a:off x="7289500" y="3589135"/>
            <a:ext cx="1772567" cy="98017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Csapat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azon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Csapat()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6DC8F53B-8E4B-49C3-8EEA-2888410A1D61}"/>
              </a:ext>
            </a:extLst>
          </p:cNvPr>
          <p:cNvSpPr/>
          <p:nvPr/>
        </p:nvSpPr>
        <p:spPr>
          <a:xfrm>
            <a:off x="7289946" y="3919628"/>
            <a:ext cx="1772208" cy="2644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56" name="Összekötő: szögletes 55">
            <a:extLst>
              <a:ext uri="{FF2B5EF4-FFF2-40B4-BE49-F238E27FC236}">
                <a16:creationId xmlns:a16="http://schemas.microsoft.com/office/drawing/2014/main" id="{A9F299EB-DBBC-4626-A5C1-DCA441219784}"/>
              </a:ext>
            </a:extLst>
          </p:cNvPr>
          <p:cNvCxnSpPr>
            <a:cxnSpLocks/>
            <a:stCxn id="35" idx="3"/>
            <a:endCxn id="54" idx="0"/>
          </p:cNvCxnSpPr>
          <p:nvPr/>
        </p:nvCxnSpPr>
        <p:spPr>
          <a:xfrm>
            <a:off x="6875543" y="1247877"/>
            <a:ext cx="1295932" cy="225039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ím 1">
            <a:extLst>
              <a:ext uri="{FF2B5EF4-FFF2-40B4-BE49-F238E27FC236}">
                <a16:creationId xmlns:a16="http://schemas.microsoft.com/office/drawing/2014/main" id="{9084E3E9-3C24-4D0A-8DA7-D75559AA2721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Rally</a:t>
            </a:r>
            <a:endParaRPr lang="en-US" dirty="0"/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6E272E16-3F38-484D-B8D0-F2452AEAA3A8}"/>
              </a:ext>
            </a:extLst>
          </p:cNvPr>
          <p:cNvSpPr/>
          <p:nvPr/>
        </p:nvSpPr>
        <p:spPr>
          <a:xfrm>
            <a:off x="3260974" y="668486"/>
            <a:ext cx="3614569" cy="134417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Verseny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dátum : Dátum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helyszín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Verseny(</a:t>
            </a:r>
            <a:r>
              <a:rPr lang="hu-HU" sz="1600" dirty="0" err="1">
                <a:solidFill>
                  <a:schemeClr val="tx1"/>
                </a:solidFill>
              </a:rPr>
              <a:t>d:Dátum</a:t>
            </a:r>
            <a:r>
              <a:rPr lang="hu-HU" sz="1600" dirty="0">
                <a:solidFill>
                  <a:schemeClr val="tx1"/>
                </a:solidFill>
              </a:rPr>
              <a:t>, h:string, </a:t>
            </a:r>
            <a:r>
              <a:rPr lang="hu-HU" sz="1600" dirty="0" err="1">
                <a:solidFill>
                  <a:schemeClr val="tx1"/>
                </a:solidFill>
              </a:rPr>
              <a:t>futind:Idő</a:t>
            </a:r>
            <a:r>
              <a:rPr lang="hu-HU" sz="1600" dirty="0">
                <a:solidFill>
                  <a:schemeClr val="tx1"/>
                </a:solidFill>
              </a:rPr>
              <a:t>[])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Regisztrál(</a:t>
            </a:r>
            <a:r>
              <a:rPr lang="hu-HU" sz="1600" dirty="0" err="1">
                <a:solidFill>
                  <a:schemeClr val="tx1"/>
                </a:solidFill>
              </a:rPr>
              <a:t>t:Csapat</a:t>
            </a:r>
            <a:r>
              <a:rPr lang="hu-HU" sz="1600" dirty="0">
                <a:solidFill>
                  <a:schemeClr val="tx1"/>
                </a:solidFill>
              </a:rPr>
              <a:t>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E8706FCD-93FD-46B7-9D08-A438FD1255A2}"/>
              </a:ext>
            </a:extLst>
          </p:cNvPr>
          <p:cNvSpPr/>
          <p:nvPr/>
        </p:nvSpPr>
        <p:spPr>
          <a:xfrm>
            <a:off x="3260974" y="1003964"/>
            <a:ext cx="3614569" cy="487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47" name="Összekötő: szögletes 46">
            <a:extLst>
              <a:ext uri="{FF2B5EF4-FFF2-40B4-BE49-F238E27FC236}">
                <a16:creationId xmlns:a16="http://schemas.microsoft.com/office/drawing/2014/main" id="{B5BD7CE6-CE23-4C09-9257-85CAAACB6C2A}"/>
              </a:ext>
            </a:extLst>
          </p:cNvPr>
          <p:cNvCxnSpPr>
            <a:cxnSpLocks/>
            <a:stCxn id="127" idx="1"/>
            <a:endCxn id="5" idx="0"/>
          </p:cNvCxnSpPr>
          <p:nvPr/>
        </p:nvCxnSpPr>
        <p:spPr>
          <a:xfrm rot="10800000" flipV="1">
            <a:off x="1502580" y="1259667"/>
            <a:ext cx="1525725" cy="223105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0A59B4E-3BA0-4FE7-875A-EB49CDE66FE9}"/>
              </a:ext>
            </a:extLst>
          </p:cNvPr>
          <p:cNvSpPr txBox="1"/>
          <p:nvPr/>
        </p:nvSpPr>
        <p:spPr>
          <a:xfrm>
            <a:off x="8136060" y="3032415"/>
            <a:ext cx="107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csapatok</a:t>
            </a:r>
          </a:p>
          <a:p>
            <a:pPr algn="ctr"/>
            <a:r>
              <a:rPr lang="hu-HU" sz="1600" dirty="0"/>
              <a:t>{</a:t>
            </a:r>
            <a:r>
              <a:rPr lang="hu-HU" sz="1600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77FB065C-45FE-4286-B11E-7873616AE8ED}"/>
              </a:ext>
            </a:extLst>
          </p:cNvPr>
          <p:cNvSpPr txBox="1"/>
          <p:nvPr/>
        </p:nvSpPr>
        <p:spPr>
          <a:xfrm>
            <a:off x="7631745" y="3302714"/>
            <a:ext cx="5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2 .. *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AEFCF29-E5B4-492B-9BC9-72148CA913A6}"/>
              </a:ext>
            </a:extLst>
          </p:cNvPr>
          <p:cNvSpPr txBox="1"/>
          <p:nvPr/>
        </p:nvSpPr>
        <p:spPr>
          <a:xfrm>
            <a:off x="1450729" y="2937180"/>
            <a:ext cx="103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futamok</a:t>
            </a:r>
          </a:p>
          <a:p>
            <a:pPr algn="ctr"/>
            <a:r>
              <a:rPr lang="hu-HU" sz="1600" dirty="0"/>
              <a:t>{</a:t>
            </a:r>
            <a:r>
              <a:rPr lang="hu-HU" sz="1600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0DEEC335-E1CC-45B7-AE9E-E80CCF83772B}"/>
              </a:ext>
            </a:extLst>
          </p:cNvPr>
          <p:cNvSpPr txBox="1"/>
          <p:nvPr/>
        </p:nvSpPr>
        <p:spPr>
          <a:xfrm>
            <a:off x="1028867" y="3176261"/>
            <a:ext cx="58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*</a:t>
            </a:r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427AF52B-A9F3-449B-9743-6B665FC8327E}"/>
              </a:ext>
            </a:extLst>
          </p:cNvPr>
          <p:cNvSpPr txBox="1"/>
          <p:nvPr/>
        </p:nvSpPr>
        <p:spPr>
          <a:xfrm>
            <a:off x="2268456" y="906855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verseny</a:t>
            </a:r>
          </a:p>
        </p:txBody>
      </p:sp>
      <p:sp>
        <p:nvSpPr>
          <p:cNvPr id="127" name="Rombusz 126">
            <a:extLst>
              <a:ext uri="{FF2B5EF4-FFF2-40B4-BE49-F238E27FC236}">
                <a16:creationId xmlns:a16="http://schemas.microsoft.com/office/drawing/2014/main" id="{85EC5209-BD0A-47ED-88EB-716CB043108F}"/>
              </a:ext>
            </a:extLst>
          </p:cNvPr>
          <p:cNvSpPr/>
          <p:nvPr/>
        </p:nvSpPr>
        <p:spPr>
          <a:xfrm>
            <a:off x="3028304" y="1183160"/>
            <a:ext cx="220422" cy="15301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30" name="Háromszög 129">
            <a:extLst>
              <a:ext uri="{FF2B5EF4-FFF2-40B4-BE49-F238E27FC236}">
                <a16:creationId xmlns:a16="http://schemas.microsoft.com/office/drawing/2014/main" id="{DA7C4CE3-C839-4B90-B488-D50E982AE54F}"/>
              </a:ext>
            </a:extLst>
          </p:cNvPr>
          <p:cNvSpPr/>
          <p:nvPr/>
        </p:nvSpPr>
        <p:spPr>
          <a:xfrm rot="16200000">
            <a:off x="7188517" y="1343799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Szövegdoboz 130">
            <a:extLst>
              <a:ext uri="{FF2B5EF4-FFF2-40B4-BE49-F238E27FC236}">
                <a16:creationId xmlns:a16="http://schemas.microsoft.com/office/drawing/2014/main" id="{267D345B-B8BA-4F11-A173-DC9F6EB94A07}"/>
              </a:ext>
            </a:extLst>
          </p:cNvPr>
          <p:cNvSpPr txBox="1"/>
          <p:nvPr/>
        </p:nvSpPr>
        <p:spPr>
          <a:xfrm>
            <a:off x="7236291" y="1213581"/>
            <a:ext cx="104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regisztrál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6FF0A78B-8E59-4273-9C44-96E4B472C0E0}"/>
              </a:ext>
            </a:extLst>
          </p:cNvPr>
          <p:cNvSpPr txBox="1"/>
          <p:nvPr/>
        </p:nvSpPr>
        <p:spPr>
          <a:xfrm>
            <a:off x="3237995" y="4094974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 </a:t>
            </a:r>
          </a:p>
        </p:txBody>
      </p:sp>
      <p:sp>
        <p:nvSpPr>
          <p:cNvPr id="167" name="Téglalap 166">
            <a:extLst>
              <a:ext uri="{FF2B5EF4-FFF2-40B4-BE49-F238E27FC236}">
                <a16:creationId xmlns:a16="http://schemas.microsoft.com/office/drawing/2014/main" id="{559A8E3C-35FE-4734-A593-82E63ACE501D}"/>
              </a:ext>
            </a:extLst>
          </p:cNvPr>
          <p:cNvSpPr/>
          <p:nvPr/>
        </p:nvSpPr>
        <p:spPr>
          <a:xfrm>
            <a:off x="1766363" y="4834311"/>
            <a:ext cx="1519515" cy="147937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&lt;&lt;</a:t>
            </a:r>
            <a:r>
              <a:rPr lang="hu-HU" sz="1400" dirty="0" err="1">
                <a:solidFill>
                  <a:schemeClr val="tx1"/>
                </a:solidFill>
              </a:rPr>
              <a:t>enumaration</a:t>
            </a:r>
            <a:r>
              <a:rPr lang="hu-HU" sz="14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hu-HU" sz="1600" dirty="0">
                <a:solidFill>
                  <a:schemeClr val="tx1"/>
                </a:solidFill>
              </a:rPr>
              <a:t>Kategória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autó</a:t>
            </a:r>
          </a:p>
          <a:p>
            <a:r>
              <a:rPr lang="hu-HU" sz="1600" dirty="0">
                <a:solidFill>
                  <a:schemeClr val="tx1"/>
                </a:solidFill>
              </a:rPr>
              <a:t>motor</a:t>
            </a:r>
          </a:p>
          <a:p>
            <a:r>
              <a:rPr lang="hu-HU" sz="1600" dirty="0">
                <a:solidFill>
                  <a:schemeClr val="tx1"/>
                </a:solidFill>
              </a:rPr>
              <a:t>teher</a:t>
            </a:r>
          </a:p>
        </p:txBody>
      </p:sp>
      <p:sp>
        <p:nvSpPr>
          <p:cNvPr id="168" name="Téglalap 167">
            <a:extLst>
              <a:ext uri="{FF2B5EF4-FFF2-40B4-BE49-F238E27FC236}">
                <a16:creationId xmlns:a16="http://schemas.microsoft.com/office/drawing/2014/main" id="{3F9C9DAE-EBB7-4DFB-87D6-6422D06B3098}"/>
              </a:ext>
            </a:extLst>
          </p:cNvPr>
          <p:cNvSpPr/>
          <p:nvPr/>
        </p:nvSpPr>
        <p:spPr>
          <a:xfrm>
            <a:off x="1766809" y="5383558"/>
            <a:ext cx="1519207" cy="1765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7847ABB-A166-49C7-8A4B-2103880D5D76}"/>
              </a:ext>
            </a:extLst>
          </p:cNvPr>
          <p:cNvSpPr/>
          <p:nvPr/>
        </p:nvSpPr>
        <p:spPr>
          <a:xfrm>
            <a:off x="8136060" y="3498275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6" name="Összekötő: szögletes 65">
            <a:extLst>
              <a:ext uri="{FF2B5EF4-FFF2-40B4-BE49-F238E27FC236}">
                <a16:creationId xmlns:a16="http://schemas.microsoft.com/office/drawing/2014/main" id="{BD5DECF3-44DE-4156-887A-6B8AA40ECE17}"/>
              </a:ext>
            </a:extLst>
          </p:cNvPr>
          <p:cNvCxnSpPr>
            <a:cxnSpLocks/>
            <a:stCxn id="5" idx="2"/>
            <a:endCxn id="168" idx="1"/>
          </p:cNvCxnSpPr>
          <p:nvPr/>
        </p:nvCxnSpPr>
        <p:spPr>
          <a:xfrm rot="16200000" flipH="1">
            <a:off x="1183424" y="4888465"/>
            <a:ext cx="902540" cy="26423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D2E9C78E-7078-4F47-8F5A-C4A1E5416EE4}"/>
              </a:ext>
            </a:extLst>
          </p:cNvPr>
          <p:cNvSpPr txBox="1"/>
          <p:nvPr/>
        </p:nvSpPr>
        <p:spPr>
          <a:xfrm>
            <a:off x="3847009" y="4365867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58" name="Téglalap 57">
            <a:extLst>
              <a:ext uri="{FF2B5EF4-FFF2-40B4-BE49-F238E27FC236}">
                <a16:creationId xmlns:a16="http://schemas.microsoft.com/office/drawing/2014/main" id="{9E0569EF-5CC6-4087-882C-FC2684037AEA}"/>
              </a:ext>
            </a:extLst>
          </p:cNvPr>
          <p:cNvSpPr/>
          <p:nvPr/>
        </p:nvSpPr>
        <p:spPr>
          <a:xfrm>
            <a:off x="3901894" y="4481957"/>
            <a:ext cx="2389206" cy="151046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dirty="0" err="1">
                <a:solidFill>
                  <a:schemeClr val="tx1"/>
                </a:solidFill>
              </a:rPr>
              <a:t>EredményLap</a:t>
            </a:r>
            <a:endParaRPr lang="hu-HU" sz="1600" dirty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</a:t>
            </a:r>
            <a:r>
              <a:rPr lang="hu-HU" sz="16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Ered</a:t>
            </a:r>
            <a:r>
              <a:rPr lang="hu-HU" sz="1600" dirty="0">
                <a:solidFill>
                  <a:schemeClr val="tx1"/>
                </a:solidFill>
              </a:rPr>
              <a:t>ménylap(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, 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f:Futam, </a:t>
            </a:r>
            <a:r>
              <a:rPr lang="hu-HU" sz="1600" dirty="0" err="1">
                <a:solidFill>
                  <a:schemeClr val="tx1"/>
                </a:solidFill>
              </a:rPr>
              <a:t>kat:Kategória</a:t>
            </a:r>
            <a:r>
              <a:rPr lang="hu-HU" sz="1600" dirty="0">
                <a:solidFill>
                  <a:schemeClr val="tx1"/>
                </a:solidFill>
              </a:rPr>
              <a:t>[])</a:t>
            </a:r>
          </a:p>
        </p:txBody>
      </p:sp>
      <p:sp>
        <p:nvSpPr>
          <p:cNvPr id="65" name="Téglalap 64">
            <a:extLst>
              <a:ext uri="{FF2B5EF4-FFF2-40B4-BE49-F238E27FC236}">
                <a16:creationId xmlns:a16="http://schemas.microsoft.com/office/drawing/2014/main" id="{E2325AC0-2523-4223-AFE7-B92ADC504109}"/>
              </a:ext>
            </a:extLst>
          </p:cNvPr>
          <p:cNvSpPr/>
          <p:nvPr/>
        </p:nvSpPr>
        <p:spPr>
          <a:xfrm>
            <a:off x="3901894" y="4778958"/>
            <a:ext cx="2389218" cy="2647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BB6AEFD9-72F8-46DD-BCA5-36C18618F9E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905951" y="4030018"/>
            <a:ext cx="4383549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Szövegdoboz 71">
            <a:extLst>
              <a:ext uri="{FF2B5EF4-FFF2-40B4-BE49-F238E27FC236}">
                <a16:creationId xmlns:a16="http://schemas.microsoft.com/office/drawing/2014/main" id="{EE436258-2332-4C26-B8BB-E361E0C89277}"/>
              </a:ext>
            </a:extLst>
          </p:cNvPr>
          <p:cNvSpPr txBox="1"/>
          <p:nvPr/>
        </p:nvSpPr>
        <p:spPr>
          <a:xfrm>
            <a:off x="4649210" y="3690112"/>
            <a:ext cx="8969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dirty="0">
                <a:latin typeface="Cambria Math" panose="02040503050406030204" pitchFamily="18" charset="0"/>
                <a:ea typeface="Cambria Math" panose="02040503050406030204" pitchFamily="18" charset="0"/>
              </a:rPr>
              <a:t>◀</a:t>
            </a:r>
            <a:r>
              <a:rPr lang="hu-HU" sz="1600" dirty="0"/>
              <a:t>nevez</a:t>
            </a:r>
          </a:p>
        </p:txBody>
      </p:sp>
      <p:cxnSp>
        <p:nvCxnSpPr>
          <p:cNvPr id="73" name="Egyenes összekötő 72">
            <a:extLst>
              <a:ext uri="{FF2B5EF4-FFF2-40B4-BE49-F238E27FC236}">
                <a16:creationId xmlns:a16="http://schemas.microsoft.com/office/drawing/2014/main" id="{C06235B4-E8CE-4F54-9504-153DB8A661FA}"/>
              </a:ext>
            </a:extLst>
          </p:cNvPr>
          <p:cNvCxnSpPr>
            <a:cxnSpLocks/>
            <a:stCxn id="72" idx="2"/>
            <a:endCxn id="58" idx="0"/>
          </p:cNvCxnSpPr>
          <p:nvPr/>
        </p:nvCxnSpPr>
        <p:spPr>
          <a:xfrm flipH="1">
            <a:off x="5096497" y="4028666"/>
            <a:ext cx="1173" cy="453291"/>
          </a:xfrm>
          <a:prstGeom prst="line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9D81C615-6FF8-4C4B-8D2E-148F1D755B5C}"/>
              </a:ext>
            </a:extLst>
          </p:cNvPr>
          <p:cNvSpPr txBox="1"/>
          <p:nvPr/>
        </p:nvSpPr>
        <p:spPr>
          <a:xfrm>
            <a:off x="6689905" y="3705166"/>
            <a:ext cx="6632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2 .. *</a:t>
            </a:r>
          </a:p>
        </p:txBody>
      </p:sp>
      <p:sp>
        <p:nvSpPr>
          <p:cNvPr id="75" name="Szövegdoboz 74">
            <a:extLst>
              <a:ext uri="{FF2B5EF4-FFF2-40B4-BE49-F238E27FC236}">
                <a16:creationId xmlns:a16="http://schemas.microsoft.com/office/drawing/2014/main" id="{EB69BC08-68AE-47D4-B081-3968A6A5749F}"/>
              </a:ext>
            </a:extLst>
          </p:cNvPr>
          <p:cNvSpPr txBox="1"/>
          <p:nvPr/>
        </p:nvSpPr>
        <p:spPr>
          <a:xfrm>
            <a:off x="2852155" y="3740404"/>
            <a:ext cx="352298" cy="338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*</a:t>
            </a:r>
          </a:p>
        </p:txBody>
      </p:sp>
      <p:cxnSp>
        <p:nvCxnSpPr>
          <p:cNvPr id="82" name="Egyenes összekötő nyíllal 81">
            <a:extLst>
              <a:ext uri="{FF2B5EF4-FFF2-40B4-BE49-F238E27FC236}">
                <a16:creationId xmlns:a16="http://schemas.microsoft.com/office/drawing/2014/main" id="{7D9CB825-00A2-427A-A4D1-3E505A2E1C5C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3286016" y="5471849"/>
            <a:ext cx="603848" cy="1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Szövegdoboz 84">
            <a:extLst>
              <a:ext uri="{FF2B5EF4-FFF2-40B4-BE49-F238E27FC236}">
                <a16:creationId xmlns:a16="http://schemas.microsoft.com/office/drawing/2014/main" id="{365C7B25-39EE-49F5-809A-994D70B27CB4}"/>
              </a:ext>
            </a:extLst>
          </p:cNvPr>
          <p:cNvSpPr txBox="1"/>
          <p:nvPr/>
        </p:nvSpPr>
        <p:spPr>
          <a:xfrm>
            <a:off x="6282761" y="4044971"/>
            <a:ext cx="10704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csapatok</a:t>
            </a:r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5DE155E9-5BDE-4EE4-A87C-1D83C2E564E1}"/>
              </a:ext>
            </a:extLst>
          </p:cNvPr>
          <p:cNvSpPr txBox="1"/>
          <p:nvPr/>
        </p:nvSpPr>
        <p:spPr>
          <a:xfrm>
            <a:off x="2893470" y="4030451"/>
            <a:ext cx="10333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futamok</a:t>
            </a:r>
          </a:p>
        </p:txBody>
      </p:sp>
      <p:sp>
        <p:nvSpPr>
          <p:cNvPr id="87" name="Szövegdoboz 86">
            <a:extLst>
              <a:ext uri="{FF2B5EF4-FFF2-40B4-BE49-F238E27FC236}">
                <a16:creationId xmlns:a16="http://schemas.microsoft.com/office/drawing/2014/main" id="{5AA72065-CE4A-453D-875C-0609B333A6A7}"/>
              </a:ext>
            </a:extLst>
          </p:cNvPr>
          <p:cNvSpPr txBox="1"/>
          <p:nvPr/>
        </p:nvSpPr>
        <p:spPr>
          <a:xfrm>
            <a:off x="3890155" y="5442190"/>
            <a:ext cx="219547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+ Rögzít(</a:t>
            </a:r>
            <a:r>
              <a:rPr lang="hu-HU" sz="1600" dirty="0" err="1"/>
              <a:t>kat:Kategória</a:t>
            </a:r>
            <a:r>
              <a:rPr lang="hu-HU" sz="1600" dirty="0"/>
              <a:t>,   </a:t>
            </a:r>
            <a:br>
              <a:rPr lang="hu-HU" sz="1600" dirty="0"/>
            </a:br>
            <a:r>
              <a:rPr lang="hu-HU" sz="1600" dirty="0"/>
              <a:t>               </a:t>
            </a:r>
            <a:r>
              <a:rPr lang="hu-HU" sz="1600" dirty="0" err="1"/>
              <a:t>hely:int</a:t>
            </a:r>
            <a:r>
              <a:rPr lang="hu-HU" sz="1600" dirty="0"/>
              <a:t>)</a:t>
            </a:r>
          </a:p>
        </p:txBody>
      </p:sp>
      <p:cxnSp>
        <p:nvCxnSpPr>
          <p:cNvPr id="52" name="Egyenes összekötő 51">
            <a:extLst>
              <a:ext uri="{FF2B5EF4-FFF2-40B4-BE49-F238E27FC236}">
                <a16:creationId xmlns:a16="http://schemas.microsoft.com/office/drawing/2014/main" id="{165AA594-1671-490E-B7DC-29C812BF9C94}"/>
              </a:ext>
            </a:extLst>
          </p:cNvPr>
          <p:cNvCxnSpPr>
            <a:cxnSpLocks/>
            <a:stCxn id="55" idx="3"/>
            <a:endCxn id="60" idx="1"/>
          </p:cNvCxnSpPr>
          <p:nvPr/>
        </p:nvCxnSpPr>
        <p:spPr>
          <a:xfrm flipV="1">
            <a:off x="6503183" y="5353538"/>
            <a:ext cx="786382" cy="51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mbusz 54">
            <a:extLst>
              <a:ext uri="{FF2B5EF4-FFF2-40B4-BE49-F238E27FC236}">
                <a16:creationId xmlns:a16="http://schemas.microsoft.com/office/drawing/2014/main" id="{5D75D464-2DE0-47E4-85C2-1A1CBDF9B865}"/>
              </a:ext>
            </a:extLst>
          </p:cNvPr>
          <p:cNvSpPr/>
          <p:nvPr/>
        </p:nvSpPr>
        <p:spPr>
          <a:xfrm>
            <a:off x="6282761" y="5282149"/>
            <a:ext cx="220422" cy="15301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9" name="Téglalap 58">
            <a:extLst>
              <a:ext uri="{FF2B5EF4-FFF2-40B4-BE49-F238E27FC236}">
                <a16:creationId xmlns:a16="http://schemas.microsoft.com/office/drawing/2014/main" id="{DCA3CEEB-CE04-4F17-9BBF-8BF801333989}"/>
              </a:ext>
            </a:extLst>
          </p:cNvPr>
          <p:cNvSpPr/>
          <p:nvPr/>
        </p:nvSpPr>
        <p:spPr>
          <a:xfrm>
            <a:off x="7289500" y="4790871"/>
            <a:ext cx="1772568" cy="1323584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600" dirty="0">
                <a:solidFill>
                  <a:schemeClr val="tx1"/>
                </a:solidFill>
              </a:rPr>
              <a:t>Eredmény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kat</a:t>
            </a:r>
            <a:r>
              <a:rPr lang="hu-HU" sz="1600" dirty="0">
                <a:solidFill>
                  <a:schemeClr val="tx1"/>
                </a:solidFill>
              </a:rPr>
              <a:t> : Kategória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 : int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Eredmény(</a:t>
            </a:r>
          </a:p>
          <a:p>
            <a:r>
              <a:rPr lang="hu-HU" sz="1600" dirty="0">
                <a:solidFill>
                  <a:schemeClr val="tx1"/>
                </a:solidFill>
              </a:rPr>
              <a:t>           k:Kategória)</a:t>
            </a:r>
          </a:p>
        </p:txBody>
      </p:sp>
      <p:sp>
        <p:nvSpPr>
          <p:cNvPr id="60" name="Téglalap 59">
            <a:extLst>
              <a:ext uri="{FF2B5EF4-FFF2-40B4-BE49-F238E27FC236}">
                <a16:creationId xmlns:a16="http://schemas.microsoft.com/office/drawing/2014/main" id="{11B5237C-A147-44C0-8C9E-7EB4EE81F72D}"/>
              </a:ext>
            </a:extLst>
          </p:cNvPr>
          <p:cNvSpPr/>
          <p:nvPr/>
        </p:nvSpPr>
        <p:spPr>
          <a:xfrm>
            <a:off x="7289565" y="5105077"/>
            <a:ext cx="1772209" cy="496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61" name="Szövegdoboz 60">
            <a:extLst>
              <a:ext uri="{FF2B5EF4-FFF2-40B4-BE49-F238E27FC236}">
                <a16:creationId xmlns:a16="http://schemas.microsoft.com/office/drawing/2014/main" id="{EC2916F2-8A61-4697-A479-BC294F2B11B8}"/>
              </a:ext>
            </a:extLst>
          </p:cNvPr>
          <p:cNvSpPr txBox="1"/>
          <p:nvPr/>
        </p:nvSpPr>
        <p:spPr>
          <a:xfrm>
            <a:off x="6568270" y="5066656"/>
            <a:ext cx="72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1 .. 3</a:t>
            </a:r>
          </a:p>
        </p:txBody>
      </p:sp>
      <p:sp>
        <p:nvSpPr>
          <p:cNvPr id="62" name="Szövegdoboz 61">
            <a:extLst>
              <a:ext uri="{FF2B5EF4-FFF2-40B4-BE49-F238E27FC236}">
                <a16:creationId xmlns:a16="http://schemas.microsoft.com/office/drawing/2014/main" id="{F9477F57-3AC7-4AF4-9D63-4BCBBA4D2504}"/>
              </a:ext>
            </a:extLst>
          </p:cNvPr>
          <p:cNvSpPr txBox="1"/>
          <p:nvPr/>
        </p:nvSpPr>
        <p:spPr>
          <a:xfrm>
            <a:off x="6875543" y="6070765"/>
            <a:ext cx="13715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eredmények</a:t>
            </a:r>
          </a:p>
        </p:txBody>
      </p:sp>
      <p:sp>
        <p:nvSpPr>
          <p:cNvPr id="67" name="Felirat: íves vonal 66">
            <a:extLst>
              <a:ext uri="{FF2B5EF4-FFF2-40B4-BE49-F238E27FC236}">
                <a16:creationId xmlns:a16="http://schemas.microsoft.com/office/drawing/2014/main" id="{F6032E92-E475-40E2-80F0-04B3554368F4}"/>
              </a:ext>
            </a:extLst>
          </p:cNvPr>
          <p:cNvSpPr/>
          <p:nvPr/>
        </p:nvSpPr>
        <p:spPr>
          <a:xfrm>
            <a:off x="3494612" y="6063078"/>
            <a:ext cx="2788149" cy="738691"/>
          </a:xfrm>
          <a:prstGeom prst="borderCallout2">
            <a:avLst>
              <a:gd name="adj1" fmla="val 74760"/>
              <a:gd name="adj2" fmla="val 100475"/>
              <a:gd name="adj3" fmla="val 75017"/>
              <a:gd name="adj4" fmla="val 114946"/>
              <a:gd name="adj5" fmla="val 35916"/>
              <a:gd name="adj6" fmla="val 12236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hu-HU" sz="1600" dirty="0">
                <a:solidFill>
                  <a:schemeClr val="tx1"/>
                </a:solidFill>
              </a:rPr>
              <a:t>lehet ez egy map, amelynek értékei: Eredmény objektumok indexei: Kategória elemei</a:t>
            </a:r>
          </a:p>
        </p:txBody>
      </p:sp>
    </p:spTree>
    <p:extLst>
      <p:ext uri="{BB962C8B-B14F-4D97-AF65-F5344CB8AC3E}">
        <p14:creationId xmlns:p14="http://schemas.microsoft.com/office/powerpoint/2010/main" val="1376979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" grpId="0" animBg="1"/>
      <p:bldP spid="168" grpId="0" animBg="1"/>
      <p:bldP spid="58" grpId="0" animBg="1"/>
      <p:bldP spid="65" grpId="0" animBg="1"/>
      <p:bldP spid="87" grpId="0"/>
      <p:bldP spid="55" grpId="0" animBg="1"/>
      <p:bldP spid="59" grpId="0" animBg="1"/>
      <p:bldP spid="60" grpId="0" animBg="1"/>
      <p:bldP spid="61" grpId="0"/>
      <p:bldP spid="62" grpId="0"/>
      <p:bldP spid="6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églalap 90">
            <a:extLst>
              <a:ext uri="{FF2B5EF4-FFF2-40B4-BE49-F238E27FC236}">
                <a16:creationId xmlns:a16="http://schemas.microsoft.com/office/drawing/2014/main" id="{4FEB8FAD-1B18-4BE7-A8C0-412CA90BFB8A}"/>
              </a:ext>
            </a:extLst>
          </p:cNvPr>
          <p:cNvSpPr/>
          <p:nvPr/>
        </p:nvSpPr>
        <p:spPr>
          <a:xfrm>
            <a:off x="0" y="578840"/>
            <a:ext cx="9144000" cy="6279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B0B654-F553-425C-AF87-EE7348FB752F}"/>
              </a:ext>
            </a:extLst>
          </p:cNvPr>
          <p:cNvSpPr/>
          <p:nvPr/>
        </p:nvSpPr>
        <p:spPr>
          <a:xfrm>
            <a:off x="99206" y="3490725"/>
            <a:ext cx="2806745" cy="107858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Futam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indul : Idő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Futam(</a:t>
            </a:r>
            <a:r>
              <a:rPr lang="hu-HU" sz="1600" dirty="0" err="1">
                <a:solidFill>
                  <a:schemeClr val="tx1"/>
                </a:solidFill>
              </a:rPr>
              <a:t>fi:Idő</a:t>
            </a:r>
            <a:r>
              <a:rPr lang="hu-HU" sz="1600" dirty="0">
                <a:solidFill>
                  <a:schemeClr val="tx1"/>
                </a:solidFill>
              </a:rPr>
              <a:t>, v:Verseny)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Nevez(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, k:Kat[])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6ED75E7-7769-40D1-8985-F2FD76615423}"/>
              </a:ext>
            </a:extLst>
          </p:cNvPr>
          <p:cNvSpPr/>
          <p:nvPr/>
        </p:nvSpPr>
        <p:spPr>
          <a:xfrm>
            <a:off x="99150" y="3797798"/>
            <a:ext cx="2806745" cy="28704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C66DF760-AD0A-4FD6-8B68-55ECE477A55F}"/>
              </a:ext>
            </a:extLst>
          </p:cNvPr>
          <p:cNvSpPr/>
          <p:nvPr/>
        </p:nvSpPr>
        <p:spPr>
          <a:xfrm>
            <a:off x="7289500" y="3589135"/>
            <a:ext cx="1772567" cy="98017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Csapat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azon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Csapat()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6DC8F53B-8E4B-49C3-8EEA-2888410A1D61}"/>
              </a:ext>
            </a:extLst>
          </p:cNvPr>
          <p:cNvSpPr/>
          <p:nvPr/>
        </p:nvSpPr>
        <p:spPr>
          <a:xfrm>
            <a:off x="7289946" y="3919628"/>
            <a:ext cx="1772208" cy="2644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84D433BA-C41F-4291-96DD-793E5BEFD6FF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6355709" y="4088976"/>
            <a:ext cx="838103" cy="330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Összekötő: szögletes 55">
            <a:extLst>
              <a:ext uri="{FF2B5EF4-FFF2-40B4-BE49-F238E27FC236}">
                <a16:creationId xmlns:a16="http://schemas.microsoft.com/office/drawing/2014/main" id="{A9F299EB-DBBC-4626-A5C1-DCA441219784}"/>
              </a:ext>
            </a:extLst>
          </p:cNvPr>
          <p:cNvCxnSpPr>
            <a:cxnSpLocks/>
            <a:stCxn id="35" idx="3"/>
            <a:endCxn id="54" idx="0"/>
          </p:cNvCxnSpPr>
          <p:nvPr/>
        </p:nvCxnSpPr>
        <p:spPr>
          <a:xfrm>
            <a:off x="6875543" y="1247877"/>
            <a:ext cx="1295932" cy="225039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ím 1">
            <a:extLst>
              <a:ext uri="{FF2B5EF4-FFF2-40B4-BE49-F238E27FC236}">
                <a16:creationId xmlns:a16="http://schemas.microsoft.com/office/drawing/2014/main" id="{9084E3E9-3C24-4D0A-8DA7-D75559AA2721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Rally</a:t>
            </a:r>
            <a:endParaRPr lang="en-US" dirty="0"/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8AE35470-E4F9-41E6-AC6F-57774A93F390}"/>
              </a:ext>
            </a:extLst>
          </p:cNvPr>
          <p:cNvSpPr txBox="1"/>
          <p:nvPr/>
        </p:nvSpPr>
        <p:spPr>
          <a:xfrm>
            <a:off x="3297142" y="3755527"/>
            <a:ext cx="598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2 .. *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6E272E16-3F38-484D-B8D0-F2452AEAA3A8}"/>
              </a:ext>
            </a:extLst>
          </p:cNvPr>
          <p:cNvSpPr/>
          <p:nvPr/>
        </p:nvSpPr>
        <p:spPr>
          <a:xfrm>
            <a:off x="3260974" y="668486"/>
            <a:ext cx="3614569" cy="134417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Verseny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dátum : Dátum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helyszín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Verseny(</a:t>
            </a:r>
            <a:r>
              <a:rPr lang="hu-HU" sz="1600" dirty="0" err="1">
                <a:solidFill>
                  <a:schemeClr val="tx1"/>
                </a:solidFill>
              </a:rPr>
              <a:t>d:Dátum</a:t>
            </a:r>
            <a:r>
              <a:rPr lang="hu-HU" sz="1600" dirty="0">
                <a:solidFill>
                  <a:schemeClr val="tx1"/>
                </a:solidFill>
              </a:rPr>
              <a:t>, h:string, </a:t>
            </a:r>
            <a:r>
              <a:rPr lang="hu-HU" sz="1600" dirty="0" err="1">
                <a:solidFill>
                  <a:schemeClr val="tx1"/>
                </a:solidFill>
              </a:rPr>
              <a:t>futind:Idő</a:t>
            </a:r>
            <a:r>
              <a:rPr lang="hu-HU" sz="1600" dirty="0">
                <a:solidFill>
                  <a:schemeClr val="tx1"/>
                </a:solidFill>
              </a:rPr>
              <a:t>[])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Regisztrál(</a:t>
            </a:r>
            <a:r>
              <a:rPr lang="hu-HU" sz="1600" dirty="0" err="1">
                <a:solidFill>
                  <a:schemeClr val="tx1"/>
                </a:solidFill>
              </a:rPr>
              <a:t>t:Csapat</a:t>
            </a:r>
            <a:r>
              <a:rPr lang="hu-HU" sz="1600" dirty="0">
                <a:solidFill>
                  <a:schemeClr val="tx1"/>
                </a:solidFill>
              </a:rPr>
              <a:t>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E8706FCD-93FD-46B7-9D08-A438FD1255A2}"/>
              </a:ext>
            </a:extLst>
          </p:cNvPr>
          <p:cNvSpPr/>
          <p:nvPr/>
        </p:nvSpPr>
        <p:spPr>
          <a:xfrm>
            <a:off x="3260974" y="1003964"/>
            <a:ext cx="3614569" cy="487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C5471768-E9AE-4392-90A3-6D054899417E}"/>
              </a:ext>
            </a:extLst>
          </p:cNvPr>
          <p:cNvSpPr txBox="1"/>
          <p:nvPr/>
        </p:nvSpPr>
        <p:spPr>
          <a:xfrm>
            <a:off x="6206570" y="3772141"/>
            <a:ext cx="352298" cy="338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*</a:t>
            </a:r>
          </a:p>
        </p:txBody>
      </p:sp>
      <p:cxnSp>
        <p:nvCxnSpPr>
          <p:cNvPr id="47" name="Összekötő: szögletes 46">
            <a:extLst>
              <a:ext uri="{FF2B5EF4-FFF2-40B4-BE49-F238E27FC236}">
                <a16:creationId xmlns:a16="http://schemas.microsoft.com/office/drawing/2014/main" id="{B5BD7CE6-CE23-4C09-9257-85CAAACB6C2A}"/>
              </a:ext>
            </a:extLst>
          </p:cNvPr>
          <p:cNvCxnSpPr>
            <a:cxnSpLocks/>
            <a:stCxn id="127" idx="1"/>
            <a:endCxn id="5" idx="0"/>
          </p:cNvCxnSpPr>
          <p:nvPr/>
        </p:nvCxnSpPr>
        <p:spPr>
          <a:xfrm rot="10800000" flipV="1">
            <a:off x="1502580" y="1259667"/>
            <a:ext cx="1525725" cy="2231057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0A59B4E-3BA0-4FE7-875A-EB49CDE66FE9}"/>
              </a:ext>
            </a:extLst>
          </p:cNvPr>
          <p:cNvSpPr txBox="1"/>
          <p:nvPr/>
        </p:nvSpPr>
        <p:spPr>
          <a:xfrm>
            <a:off x="8136060" y="3032415"/>
            <a:ext cx="107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csapatok</a:t>
            </a:r>
          </a:p>
          <a:p>
            <a:pPr algn="ctr"/>
            <a:r>
              <a:rPr lang="hu-HU" sz="1600" dirty="0"/>
              <a:t>{</a:t>
            </a:r>
            <a:r>
              <a:rPr lang="hu-HU" sz="1600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77FB065C-45FE-4286-B11E-7873616AE8ED}"/>
              </a:ext>
            </a:extLst>
          </p:cNvPr>
          <p:cNvSpPr txBox="1"/>
          <p:nvPr/>
        </p:nvSpPr>
        <p:spPr>
          <a:xfrm>
            <a:off x="7631745" y="3302714"/>
            <a:ext cx="5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2 .. *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36E3E522-E66E-4BAA-8174-091F3BA8CC03}"/>
              </a:ext>
            </a:extLst>
          </p:cNvPr>
          <p:cNvSpPr txBox="1"/>
          <p:nvPr/>
        </p:nvSpPr>
        <p:spPr>
          <a:xfrm>
            <a:off x="7070072" y="4501220"/>
            <a:ext cx="870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csapat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AEFCF29-E5B4-492B-9BC9-72148CA913A6}"/>
              </a:ext>
            </a:extLst>
          </p:cNvPr>
          <p:cNvSpPr txBox="1"/>
          <p:nvPr/>
        </p:nvSpPr>
        <p:spPr>
          <a:xfrm>
            <a:off x="1450729" y="2937180"/>
            <a:ext cx="103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futamok</a:t>
            </a:r>
          </a:p>
          <a:p>
            <a:pPr algn="ctr"/>
            <a:r>
              <a:rPr lang="hu-HU" sz="1600" dirty="0"/>
              <a:t>{</a:t>
            </a:r>
            <a:r>
              <a:rPr lang="hu-HU" sz="1600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0DEEC335-E1CC-45B7-AE9E-E80CCF83772B}"/>
              </a:ext>
            </a:extLst>
          </p:cNvPr>
          <p:cNvSpPr txBox="1"/>
          <p:nvPr/>
        </p:nvSpPr>
        <p:spPr>
          <a:xfrm>
            <a:off x="1011496" y="3192189"/>
            <a:ext cx="589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*</a:t>
            </a:r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427AF52B-A9F3-449B-9743-6B665FC8327E}"/>
              </a:ext>
            </a:extLst>
          </p:cNvPr>
          <p:cNvSpPr txBox="1"/>
          <p:nvPr/>
        </p:nvSpPr>
        <p:spPr>
          <a:xfrm>
            <a:off x="2268456" y="906855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verseny</a:t>
            </a:r>
          </a:p>
        </p:txBody>
      </p:sp>
      <p:sp>
        <p:nvSpPr>
          <p:cNvPr id="127" name="Rombusz 126">
            <a:extLst>
              <a:ext uri="{FF2B5EF4-FFF2-40B4-BE49-F238E27FC236}">
                <a16:creationId xmlns:a16="http://schemas.microsoft.com/office/drawing/2014/main" id="{85EC5209-BD0A-47ED-88EB-716CB043108F}"/>
              </a:ext>
            </a:extLst>
          </p:cNvPr>
          <p:cNvSpPr/>
          <p:nvPr/>
        </p:nvSpPr>
        <p:spPr>
          <a:xfrm>
            <a:off x="3028304" y="1183160"/>
            <a:ext cx="220422" cy="15301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30" name="Háromszög 129">
            <a:extLst>
              <a:ext uri="{FF2B5EF4-FFF2-40B4-BE49-F238E27FC236}">
                <a16:creationId xmlns:a16="http://schemas.microsoft.com/office/drawing/2014/main" id="{DA7C4CE3-C839-4B90-B488-D50E982AE54F}"/>
              </a:ext>
            </a:extLst>
          </p:cNvPr>
          <p:cNvSpPr/>
          <p:nvPr/>
        </p:nvSpPr>
        <p:spPr>
          <a:xfrm rot="16200000">
            <a:off x="7188517" y="1343799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Szövegdoboz 130">
            <a:extLst>
              <a:ext uri="{FF2B5EF4-FFF2-40B4-BE49-F238E27FC236}">
                <a16:creationId xmlns:a16="http://schemas.microsoft.com/office/drawing/2014/main" id="{267D345B-B8BA-4F11-A173-DC9F6EB94A07}"/>
              </a:ext>
            </a:extLst>
          </p:cNvPr>
          <p:cNvSpPr txBox="1"/>
          <p:nvPr/>
        </p:nvSpPr>
        <p:spPr>
          <a:xfrm>
            <a:off x="7236291" y="1213581"/>
            <a:ext cx="104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regisztrál</a:t>
            </a:r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7780ED57-A901-46DE-A7EF-D2B8B7EB5D7A}"/>
              </a:ext>
            </a:extLst>
          </p:cNvPr>
          <p:cNvSpPr/>
          <p:nvPr/>
        </p:nvSpPr>
        <p:spPr>
          <a:xfrm>
            <a:off x="6284879" y="4053306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60" name="Ellipszis 59">
            <a:extLst>
              <a:ext uri="{FF2B5EF4-FFF2-40B4-BE49-F238E27FC236}">
                <a16:creationId xmlns:a16="http://schemas.microsoft.com/office/drawing/2014/main" id="{EB71E2DF-70DC-4270-B123-58485624ABFD}"/>
              </a:ext>
            </a:extLst>
          </p:cNvPr>
          <p:cNvSpPr/>
          <p:nvPr/>
        </p:nvSpPr>
        <p:spPr>
          <a:xfrm>
            <a:off x="7193812" y="4050000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E1918BB-D7C4-4059-9F5E-8D1B02373003}"/>
              </a:ext>
            </a:extLst>
          </p:cNvPr>
          <p:cNvCxnSpPr>
            <a:cxnSpLocks/>
            <a:stCxn id="63" idx="6"/>
            <a:endCxn id="44" idx="2"/>
          </p:cNvCxnSpPr>
          <p:nvPr/>
        </p:nvCxnSpPr>
        <p:spPr>
          <a:xfrm>
            <a:off x="2984334" y="4105066"/>
            <a:ext cx="783324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zis 62">
            <a:extLst>
              <a:ext uri="{FF2B5EF4-FFF2-40B4-BE49-F238E27FC236}">
                <a16:creationId xmlns:a16="http://schemas.microsoft.com/office/drawing/2014/main" id="{C4BC2E19-4EE7-471F-B5C4-BF8D633DE6EA}"/>
              </a:ext>
            </a:extLst>
          </p:cNvPr>
          <p:cNvSpPr/>
          <p:nvPr/>
        </p:nvSpPr>
        <p:spPr>
          <a:xfrm>
            <a:off x="2913504" y="4066090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96" name="Téglalap 95">
            <a:extLst>
              <a:ext uri="{FF2B5EF4-FFF2-40B4-BE49-F238E27FC236}">
                <a16:creationId xmlns:a16="http://schemas.microsoft.com/office/drawing/2014/main" id="{E3170BFB-E543-4619-B4B8-9FBFFA3CF95F}"/>
              </a:ext>
            </a:extLst>
          </p:cNvPr>
          <p:cNvSpPr/>
          <p:nvPr/>
        </p:nvSpPr>
        <p:spPr>
          <a:xfrm>
            <a:off x="3861520" y="3457577"/>
            <a:ext cx="2410391" cy="152985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Ered</a:t>
            </a:r>
            <a:r>
              <a:rPr lang="hu-HU" dirty="0">
                <a:solidFill>
                  <a:schemeClr val="tx1"/>
                </a:solidFill>
              </a:rPr>
              <a:t>ménylap</a:t>
            </a:r>
          </a:p>
          <a:p>
            <a:r>
              <a:rPr lang="hu-HU" dirty="0">
                <a:solidFill>
                  <a:schemeClr val="tx1"/>
                </a:solidFill>
              </a:rPr>
              <a:t> 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</a:t>
            </a:r>
            <a:r>
              <a:rPr lang="hu-HU" sz="16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Ered</a:t>
            </a:r>
            <a:r>
              <a:rPr lang="hu-HU" sz="1600" dirty="0">
                <a:solidFill>
                  <a:schemeClr val="tx1"/>
                </a:solidFill>
              </a:rPr>
              <a:t>ménylap(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, 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f:Futam, </a:t>
            </a:r>
            <a:r>
              <a:rPr lang="hu-HU" sz="1600" dirty="0" err="1">
                <a:solidFill>
                  <a:schemeClr val="tx1"/>
                </a:solidFill>
              </a:rPr>
              <a:t>kat:Kategória</a:t>
            </a:r>
            <a:r>
              <a:rPr lang="hu-HU" sz="1600" dirty="0">
                <a:solidFill>
                  <a:schemeClr val="tx1"/>
                </a:solidFill>
              </a:rPr>
              <a:t>[])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Rögzít(</a:t>
            </a:r>
            <a:r>
              <a:rPr lang="hu-HU" sz="1600" dirty="0" err="1">
                <a:solidFill>
                  <a:schemeClr val="tx1"/>
                </a:solidFill>
              </a:rPr>
              <a:t>kat:Kategória</a:t>
            </a:r>
            <a:r>
              <a:rPr lang="hu-HU" sz="1600" dirty="0">
                <a:solidFill>
                  <a:schemeClr val="tx1"/>
                </a:solidFill>
              </a:rPr>
              <a:t>,   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           </a:t>
            </a:r>
            <a:r>
              <a:rPr lang="hu-HU" sz="1600" dirty="0" err="1">
                <a:solidFill>
                  <a:schemeClr val="tx1"/>
                </a:solidFill>
              </a:rPr>
              <a:t>hely:int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églalap 96">
            <a:extLst>
              <a:ext uri="{FF2B5EF4-FFF2-40B4-BE49-F238E27FC236}">
                <a16:creationId xmlns:a16="http://schemas.microsoft.com/office/drawing/2014/main" id="{39B19927-BF66-4251-854F-3C0E2B9497F9}"/>
              </a:ext>
            </a:extLst>
          </p:cNvPr>
          <p:cNvSpPr/>
          <p:nvPr/>
        </p:nvSpPr>
        <p:spPr>
          <a:xfrm>
            <a:off x="3861416" y="3748356"/>
            <a:ext cx="2410391" cy="236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5BD96BF3-7ED1-4328-A6D5-B69EFC27FA41}"/>
              </a:ext>
            </a:extLst>
          </p:cNvPr>
          <p:cNvCxnSpPr>
            <a:cxnSpLocks/>
            <a:stCxn id="64" idx="0"/>
            <a:endCxn id="8" idx="0"/>
          </p:cNvCxnSpPr>
          <p:nvPr/>
        </p:nvCxnSpPr>
        <p:spPr>
          <a:xfrm rot="5400000" flipH="1" flipV="1">
            <a:off x="5082283" y="2366263"/>
            <a:ext cx="12700" cy="3457423"/>
          </a:xfrm>
          <a:prstGeom prst="bentConnector3">
            <a:avLst>
              <a:gd name="adj1" fmla="val 6093575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D50C0D86-39CC-4FD1-9636-E5883603F819}"/>
              </a:ext>
            </a:extLst>
          </p:cNvPr>
          <p:cNvSpPr txBox="1"/>
          <p:nvPr/>
        </p:nvSpPr>
        <p:spPr>
          <a:xfrm>
            <a:off x="3587428" y="3014571"/>
            <a:ext cx="1040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{ </a:t>
            </a:r>
            <a:r>
              <a:rPr lang="hu-HU" sz="1600" dirty="0" err="1"/>
              <a:t>implies</a:t>
            </a:r>
            <a:r>
              <a:rPr lang="hu-HU" sz="1600" dirty="0"/>
              <a:t> }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6BCE6D7-BD3E-4DD0-8D8A-1F77BA358268}"/>
              </a:ext>
            </a:extLst>
          </p:cNvPr>
          <p:cNvSpPr txBox="1"/>
          <p:nvPr/>
        </p:nvSpPr>
        <p:spPr>
          <a:xfrm>
            <a:off x="6692212" y="409497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17F92003-A635-48D6-A715-F2F970E2BE79}"/>
              </a:ext>
            </a:extLst>
          </p:cNvPr>
          <p:cNvSpPr/>
          <p:nvPr/>
        </p:nvSpPr>
        <p:spPr>
          <a:xfrm>
            <a:off x="3767658" y="4066090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D7F2A84C-70FC-4D85-BEAD-41F8FD82A436}"/>
              </a:ext>
            </a:extLst>
          </p:cNvPr>
          <p:cNvSpPr txBox="1"/>
          <p:nvPr/>
        </p:nvSpPr>
        <p:spPr>
          <a:xfrm>
            <a:off x="2217467" y="4500298"/>
            <a:ext cx="83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futam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6FF0A78B-8E59-4273-9C44-96E4B472C0E0}"/>
              </a:ext>
            </a:extLst>
          </p:cNvPr>
          <p:cNvSpPr txBox="1"/>
          <p:nvPr/>
        </p:nvSpPr>
        <p:spPr>
          <a:xfrm>
            <a:off x="3237995" y="4094974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 </a:t>
            </a:r>
          </a:p>
        </p:txBody>
      </p:sp>
      <p:sp>
        <p:nvSpPr>
          <p:cNvPr id="167" name="Téglalap 166">
            <a:extLst>
              <a:ext uri="{FF2B5EF4-FFF2-40B4-BE49-F238E27FC236}">
                <a16:creationId xmlns:a16="http://schemas.microsoft.com/office/drawing/2014/main" id="{559A8E3C-35FE-4734-A593-82E63ACE501D}"/>
              </a:ext>
            </a:extLst>
          </p:cNvPr>
          <p:cNvSpPr/>
          <p:nvPr/>
        </p:nvSpPr>
        <p:spPr>
          <a:xfrm>
            <a:off x="1766363" y="5135971"/>
            <a:ext cx="1519515" cy="147937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sz="1400" dirty="0">
                <a:solidFill>
                  <a:schemeClr val="tx1"/>
                </a:solidFill>
              </a:rPr>
              <a:t>&lt;&lt;</a:t>
            </a:r>
            <a:r>
              <a:rPr lang="hu-HU" sz="1400" dirty="0" err="1">
                <a:solidFill>
                  <a:schemeClr val="tx1"/>
                </a:solidFill>
              </a:rPr>
              <a:t>enumaration</a:t>
            </a:r>
            <a:r>
              <a:rPr lang="hu-HU" sz="1400" dirty="0">
                <a:solidFill>
                  <a:schemeClr val="tx1"/>
                </a:solidFill>
              </a:rPr>
              <a:t>&gt;&gt;</a:t>
            </a:r>
          </a:p>
          <a:p>
            <a:pPr algn="ctr"/>
            <a:r>
              <a:rPr lang="hu-HU" sz="1600" dirty="0">
                <a:solidFill>
                  <a:schemeClr val="tx1"/>
                </a:solidFill>
              </a:rPr>
              <a:t>Kategória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autó</a:t>
            </a:r>
          </a:p>
          <a:p>
            <a:r>
              <a:rPr lang="hu-HU" sz="1600" dirty="0">
                <a:solidFill>
                  <a:schemeClr val="tx1"/>
                </a:solidFill>
              </a:rPr>
              <a:t>motor</a:t>
            </a:r>
          </a:p>
          <a:p>
            <a:r>
              <a:rPr lang="hu-HU" sz="1600" dirty="0">
                <a:solidFill>
                  <a:schemeClr val="tx1"/>
                </a:solidFill>
              </a:rPr>
              <a:t>teher</a:t>
            </a:r>
          </a:p>
        </p:txBody>
      </p:sp>
      <p:sp>
        <p:nvSpPr>
          <p:cNvPr id="168" name="Téglalap 167">
            <a:extLst>
              <a:ext uri="{FF2B5EF4-FFF2-40B4-BE49-F238E27FC236}">
                <a16:creationId xmlns:a16="http://schemas.microsoft.com/office/drawing/2014/main" id="{3F9C9DAE-EBB7-4DFB-87D6-6422D06B3098}"/>
              </a:ext>
            </a:extLst>
          </p:cNvPr>
          <p:cNvSpPr/>
          <p:nvPr/>
        </p:nvSpPr>
        <p:spPr>
          <a:xfrm>
            <a:off x="1766809" y="5685218"/>
            <a:ext cx="1519207" cy="17658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67847ABB-A166-49C7-8A4B-2103880D5D76}"/>
              </a:ext>
            </a:extLst>
          </p:cNvPr>
          <p:cNvSpPr/>
          <p:nvPr/>
        </p:nvSpPr>
        <p:spPr>
          <a:xfrm>
            <a:off x="8136060" y="3498275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6" name="Összekötő: szögletes 65">
            <a:extLst>
              <a:ext uri="{FF2B5EF4-FFF2-40B4-BE49-F238E27FC236}">
                <a16:creationId xmlns:a16="http://schemas.microsoft.com/office/drawing/2014/main" id="{BD5DECF3-44DE-4156-887A-6B8AA40ECE17}"/>
              </a:ext>
            </a:extLst>
          </p:cNvPr>
          <p:cNvCxnSpPr>
            <a:cxnSpLocks/>
            <a:stCxn id="5" idx="2"/>
            <a:endCxn id="168" idx="1"/>
          </p:cNvCxnSpPr>
          <p:nvPr/>
        </p:nvCxnSpPr>
        <p:spPr>
          <a:xfrm rot="16200000" flipH="1">
            <a:off x="1032594" y="5039295"/>
            <a:ext cx="1204200" cy="264230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Összekötő: szögletes 66">
            <a:extLst>
              <a:ext uri="{FF2B5EF4-FFF2-40B4-BE49-F238E27FC236}">
                <a16:creationId xmlns:a16="http://schemas.microsoft.com/office/drawing/2014/main" id="{A0107627-4818-4C52-9738-B67A767563A1}"/>
              </a:ext>
            </a:extLst>
          </p:cNvPr>
          <p:cNvCxnSpPr>
            <a:cxnSpLocks/>
            <a:stCxn id="68" idx="1"/>
            <a:endCxn id="78" idx="0"/>
          </p:cNvCxnSpPr>
          <p:nvPr/>
        </p:nvCxnSpPr>
        <p:spPr>
          <a:xfrm rot="10800000" flipV="1">
            <a:off x="3079554" y="4807626"/>
            <a:ext cx="739715" cy="307013"/>
          </a:xfrm>
          <a:prstGeom prst="bentConnector2">
            <a:avLst/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Szövegdoboz 67">
            <a:extLst>
              <a:ext uri="{FF2B5EF4-FFF2-40B4-BE49-F238E27FC236}">
                <a16:creationId xmlns:a16="http://schemas.microsoft.com/office/drawing/2014/main" id="{D2E9C78E-7078-4F47-8F5A-C4A1E5416EE4}"/>
              </a:ext>
            </a:extLst>
          </p:cNvPr>
          <p:cNvSpPr txBox="1"/>
          <p:nvPr/>
        </p:nvSpPr>
        <p:spPr>
          <a:xfrm>
            <a:off x="3819268" y="4622961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74" name="Szövegdoboz 73">
            <a:extLst>
              <a:ext uri="{FF2B5EF4-FFF2-40B4-BE49-F238E27FC236}">
                <a16:creationId xmlns:a16="http://schemas.microsoft.com/office/drawing/2014/main" id="{96740167-E07A-4D54-9AA4-9D3384349428}"/>
              </a:ext>
            </a:extLst>
          </p:cNvPr>
          <p:cNvSpPr txBox="1"/>
          <p:nvPr/>
        </p:nvSpPr>
        <p:spPr>
          <a:xfrm>
            <a:off x="5060729" y="5223542"/>
            <a:ext cx="386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+ eredmények { map(Kategória, Eredmény) }</a:t>
            </a:r>
          </a:p>
        </p:txBody>
      </p:sp>
      <p:sp>
        <p:nvSpPr>
          <p:cNvPr id="76" name="Szövegdoboz 75">
            <a:extLst>
              <a:ext uri="{FF2B5EF4-FFF2-40B4-BE49-F238E27FC236}">
                <a16:creationId xmlns:a16="http://schemas.microsoft.com/office/drawing/2014/main" id="{30EE17FB-9CB0-4B7F-8B14-0F7349251B35}"/>
              </a:ext>
            </a:extLst>
          </p:cNvPr>
          <p:cNvSpPr txBox="1"/>
          <p:nvPr/>
        </p:nvSpPr>
        <p:spPr>
          <a:xfrm>
            <a:off x="6037402" y="4897162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lapok</a:t>
            </a:r>
          </a:p>
        </p:txBody>
      </p:sp>
      <p:sp>
        <p:nvSpPr>
          <p:cNvPr id="77" name="Szövegdoboz 76">
            <a:extLst>
              <a:ext uri="{FF2B5EF4-FFF2-40B4-BE49-F238E27FC236}">
                <a16:creationId xmlns:a16="http://schemas.microsoft.com/office/drawing/2014/main" id="{582C886C-39A8-4E47-A0D7-8560356BF817}"/>
              </a:ext>
            </a:extLst>
          </p:cNvPr>
          <p:cNvSpPr txBox="1"/>
          <p:nvPr/>
        </p:nvSpPr>
        <p:spPr>
          <a:xfrm>
            <a:off x="3533089" y="4916788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lapok</a:t>
            </a:r>
          </a:p>
        </p:txBody>
      </p:sp>
      <p:sp>
        <p:nvSpPr>
          <p:cNvPr id="78" name="Szövegdoboz 77">
            <a:extLst>
              <a:ext uri="{FF2B5EF4-FFF2-40B4-BE49-F238E27FC236}">
                <a16:creationId xmlns:a16="http://schemas.microsoft.com/office/drawing/2014/main" id="{0CDB4A09-1918-4BCA-AA86-DAC64F398112}"/>
              </a:ext>
            </a:extLst>
          </p:cNvPr>
          <p:cNvSpPr txBox="1"/>
          <p:nvPr/>
        </p:nvSpPr>
        <p:spPr>
          <a:xfrm>
            <a:off x="2960770" y="5114640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cxnSp>
        <p:nvCxnSpPr>
          <p:cNvPr id="80" name="Egyenes összekötő 79">
            <a:extLst>
              <a:ext uri="{FF2B5EF4-FFF2-40B4-BE49-F238E27FC236}">
                <a16:creationId xmlns:a16="http://schemas.microsoft.com/office/drawing/2014/main" id="{7633E1B1-EF9A-4B4D-BF41-965E4AB99F68}"/>
              </a:ext>
            </a:extLst>
          </p:cNvPr>
          <p:cNvCxnSpPr>
            <a:cxnSpLocks/>
            <a:stCxn id="81" idx="3"/>
            <a:endCxn id="83" idx="0"/>
          </p:cNvCxnSpPr>
          <p:nvPr/>
        </p:nvCxnSpPr>
        <p:spPr>
          <a:xfrm>
            <a:off x="5081254" y="5215385"/>
            <a:ext cx="1" cy="3082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ombusz 80">
            <a:extLst>
              <a:ext uri="{FF2B5EF4-FFF2-40B4-BE49-F238E27FC236}">
                <a16:creationId xmlns:a16="http://schemas.microsoft.com/office/drawing/2014/main" id="{23D1F619-382F-44D1-8530-D22678BB1133}"/>
              </a:ext>
            </a:extLst>
          </p:cNvPr>
          <p:cNvSpPr/>
          <p:nvPr/>
        </p:nvSpPr>
        <p:spPr>
          <a:xfrm rot="5400000">
            <a:off x="4971043" y="5028666"/>
            <a:ext cx="220422" cy="15301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82" name="Szövegdoboz 81">
            <a:extLst>
              <a:ext uri="{FF2B5EF4-FFF2-40B4-BE49-F238E27FC236}">
                <a16:creationId xmlns:a16="http://schemas.microsoft.com/office/drawing/2014/main" id="{01E18B5C-22E5-4B6C-AFD2-8EC64BC6C3C2}"/>
              </a:ext>
            </a:extLst>
          </p:cNvPr>
          <p:cNvSpPr txBox="1"/>
          <p:nvPr/>
        </p:nvSpPr>
        <p:spPr>
          <a:xfrm>
            <a:off x="4458327" y="5213382"/>
            <a:ext cx="72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1 .. 3</a:t>
            </a:r>
          </a:p>
        </p:txBody>
      </p:sp>
      <p:sp>
        <p:nvSpPr>
          <p:cNvPr id="83" name="Téglalap 82">
            <a:extLst>
              <a:ext uri="{FF2B5EF4-FFF2-40B4-BE49-F238E27FC236}">
                <a16:creationId xmlns:a16="http://schemas.microsoft.com/office/drawing/2014/main" id="{2DB24AA4-B1E1-40FE-9AEB-BD1DD2558574}"/>
              </a:ext>
            </a:extLst>
          </p:cNvPr>
          <p:cNvSpPr/>
          <p:nvPr/>
        </p:nvSpPr>
        <p:spPr>
          <a:xfrm>
            <a:off x="3958338" y="5523636"/>
            <a:ext cx="2245834" cy="1089812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Eredmény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kat</a:t>
            </a:r>
            <a:r>
              <a:rPr lang="hu-HU" sz="1600" dirty="0">
                <a:solidFill>
                  <a:schemeClr val="tx1"/>
                </a:solidFill>
              </a:rPr>
              <a:t> : Kategória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 : int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Eredmény(</a:t>
            </a:r>
            <a:r>
              <a:rPr lang="hu-HU" sz="1600" dirty="0" err="1">
                <a:solidFill>
                  <a:schemeClr val="tx1"/>
                </a:solidFill>
              </a:rPr>
              <a:t>k:Kategória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4" name="Téglalap 83">
            <a:extLst>
              <a:ext uri="{FF2B5EF4-FFF2-40B4-BE49-F238E27FC236}">
                <a16:creationId xmlns:a16="http://schemas.microsoft.com/office/drawing/2014/main" id="{419DB2DC-9B8B-4E69-8460-599A7F632F3F}"/>
              </a:ext>
            </a:extLst>
          </p:cNvPr>
          <p:cNvSpPr/>
          <p:nvPr/>
        </p:nvSpPr>
        <p:spPr>
          <a:xfrm>
            <a:off x="3958467" y="5837842"/>
            <a:ext cx="2245379" cy="496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577247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8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églalap 33">
            <a:extLst>
              <a:ext uri="{FF2B5EF4-FFF2-40B4-BE49-F238E27FC236}">
                <a16:creationId xmlns:a16="http://schemas.microsoft.com/office/drawing/2014/main" id="{081A1348-CB91-4503-A1A6-9954B484D2F8}"/>
              </a:ext>
            </a:extLst>
          </p:cNvPr>
          <p:cNvSpPr/>
          <p:nvPr/>
        </p:nvSpPr>
        <p:spPr>
          <a:xfrm>
            <a:off x="619344" y="1656459"/>
            <a:ext cx="7896006" cy="360620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114" name="Téglalap 113">
            <a:extLst>
              <a:ext uri="{FF2B5EF4-FFF2-40B4-BE49-F238E27FC236}">
                <a16:creationId xmlns:a16="http://schemas.microsoft.com/office/drawing/2014/main" id="{901FFDE1-82B3-49A8-88E4-0C7D4D31902B}"/>
              </a:ext>
            </a:extLst>
          </p:cNvPr>
          <p:cNvSpPr/>
          <p:nvPr/>
        </p:nvSpPr>
        <p:spPr>
          <a:xfrm>
            <a:off x="3926946" y="1824866"/>
            <a:ext cx="127149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Verseny</a:t>
            </a:r>
          </a:p>
        </p:txBody>
      </p:sp>
      <p:sp>
        <p:nvSpPr>
          <p:cNvPr id="137" name="Téglalap 136">
            <a:extLst>
              <a:ext uri="{FF2B5EF4-FFF2-40B4-BE49-F238E27FC236}">
                <a16:creationId xmlns:a16="http://schemas.microsoft.com/office/drawing/2014/main" id="{D2833862-B920-4250-A58E-A522446459F5}"/>
              </a:ext>
            </a:extLst>
          </p:cNvPr>
          <p:cNvSpPr/>
          <p:nvPr/>
        </p:nvSpPr>
        <p:spPr>
          <a:xfrm>
            <a:off x="1291989" y="2843647"/>
            <a:ext cx="1266872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Futam</a:t>
            </a:r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B8891EAF-B5CE-44EC-883C-0A9821249E0B}"/>
              </a:ext>
            </a:extLst>
          </p:cNvPr>
          <p:cNvSpPr/>
          <p:nvPr/>
        </p:nvSpPr>
        <p:spPr>
          <a:xfrm>
            <a:off x="1291988" y="4187893"/>
            <a:ext cx="1266873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Futam</a:t>
            </a:r>
          </a:p>
        </p:txBody>
      </p:sp>
      <p:sp>
        <p:nvSpPr>
          <p:cNvPr id="35" name="Cím 1">
            <a:extLst>
              <a:ext uri="{FF2B5EF4-FFF2-40B4-BE49-F238E27FC236}">
                <a16:creationId xmlns:a16="http://schemas.microsoft.com/office/drawing/2014/main" id="{539887EC-3C14-43BB-8E13-1009C15E6D6E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Rally</a:t>
            </a:r>
            <a:endParaRPr lang="en-US" dirty="0"/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4F6B61B3-7815-4ECB-A626-BA4967ABEF65}"/>
              </a:ext>
            </a:extLst>
          </p:cNvPr>
          <p:cNvSpPr/>
          <p:nvPr/>
        </p:nvSpPr>
        <p:spPr>
          <a:xfrm>
            <a:off x="6510240" y="3628195"/>
            <a:ext cx="1266873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Csapat</a:t>
            </a:r>
          </a:p>
        </p:txBody>
      </p:sp>
      <p:sp>
        <p:nvSpPr>
          <p:cNvPr id="39" name="Téglalap 38">
            <a:extLst>
              <a:ext uri="{FF2B5EF4-FFF2-40B4-BE49-F238E27FC236}">
                <a16:creationId xmlns:a16="http://schemas.microsoft.com/office/drawing/2014/main" id="{3D21E8CB-CBC1-4F56-9756-BEC01A675E9A}"/>
              </a:ext>
            </a:extLst>
          </p:cNvPr>
          <p:cNvSpPr/>
          <p:nvPr/>
        </p:nvSpPr>
        <p:spPr>
          <a:xfrm>
            <a:off x="6510240" y="4640662"/>
            <a:ext cx="1266873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Csapat</a:t>
            </a:r>
          </a:p>
        </p:txBody>
      </p:sp>
      <p:cxnSp>
        <p:nvCxnSpPr>
          <p:cNvPr id="40" name="Egyenes összekötő 39">
            <a:extLst>
              <a:ext uri="{FF2B5EF4-FFF2-40B4-BE49-F238E27FC236}">
                <a16:creationId xmlns:a16="http://schemas.microsoft.com/office/drawing/2014/main" id="{D4262771-16B9-4F4F-B7A3-DC2C83BFECB4}"/>
              </a:ext>
            </a:extLst>
          </p:cNvPr>
          <p:cNvCxnSpPr>
            <a:cxnSpLocks/>
            <a:stCxn id="42" idx="1"/>
            <a:endCxn id="29" idx="3"/>
          </p:cNvCxnSpPr>
          <p:nvPr/>
        </p:nvCxnSpPr>
        <p:spPr>
          <a:xfrm flipH="1" flipV="1">
            <a:off x="2558861" y="4379665"/>
            <a:ext cx="1109124" cy="45446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1BE848F4-3E68-44A3-8AC0-027835BE6993}"/>
              </a:ext>
            </a:extLst>
          </p:cNvPr>
          <p:cNvCxnSpPr>
            <a:cxnSpLocks/>
            <a:stCxn id="38" idx="1"/>
            <a:endCxn id="45" idx="3"/>
          </p:cNvCxnSpPr>
          <p:nvPr/>
        </p:nvCxnSpPr>
        <p:spPr>
          <a:xfrm flipH="1">
            <a:off x="5494789" y="3819967"/>
            <a:ext cx="1015451" cy="5649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Összekötő: szögletes 18">
            <a:extLst>
              <a:ext uri="{FF2B5EF4-FFF2-40B4-BE49-F238E27FC236}">
                <a16:creationId xmlns:a16="http://schemas.microsoft.com/office/drawing/2014/main" id="{E412ABF9-32E5-49E2-B5F9-846B61A9B682}"/>
              </a:ext>
            </a:extLst>
          </p:cNvPr>
          <p:cNvCxnSpPr>
            <a:cxnSpLocks/>
            <a:stCxn id="114" idx="3"/>
            <a:endCxn id="38" idx="3"/>
          </p:cNvCxnSpPr>
          <p:nvPr/>
        </p:nvCxnSpPr>
        <p:spPr>
          <a:xfrm>
            <a:off x="5198441" y="2016638"/>
            <a:ext cx="2578672" cy="1803329"/>
          </a:xfrm>
          <a:prstGeom prst="bentConnector3">
            <a:avLst>
              <a:gd name="adj1" fmla="val 1088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Összekötő: szögletes 59">
            <a:extLst>
              <a:ext uri="{FF2B5EF4-FFF2-40B4-BE49-F238E27FC236}">
                <a16:creationId xmlns:a16="http://schemas.microsoft.com/office/drawing/2014/main" id="{4C6AFFE7-05B2-49EC-B060-6A28C56E56F9}"/>
              </a:ext>
            </a:extLst>
          </p:cNvPr>
          <p:cNvCxnSpPr>
            <a:cxnSpLocks/>
            <a:stCxn id="114" idx="3"/>
            <a:endCxn id="39" idx="3"/>
          </p:cNvCxnSpPr>
          <p:nvPr/>
        </p:nvCxnSpPr>
        <p:spPr>
          <a:xfrm>
            <a:off x="5198441" y="2016638"/>
            <a:ext cx="2578672" cy="2815796"/>
          </a:xfrm>
          <a:prstGeom prst="bentConnector3">
            <a:avLst>
              <a:gd name="adj1" fmla="val 1088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gyenes összekötő 104">
            <a:extLst>
              <a:ext uri="{FF2B5EF4-FFF2-40B4-BE49-F238E27FC236}">
                <a16:creationId xmlns:a16="http://schemas.microsoft.com/office/drawing/2014/main" id="{1AE3CAE3-1193-4380-96F3-7A8272D32486}"/>
              </a:ext>
            </a:extLst>
          </p:cNvPr>
          <p:cNvCxnSpPr>
            <a:cxnSpLocks/>
            <a:stCxn id="44" idx="1"/>
            <a:endCxn id="137" idx="3"/>
          </p:cNvCxnSpPr>
          <p:nvPr/>
        </p:nvCxnSpPr>
        <p:spPr>
          <a:xfrm flipH="1" flipV="1">
            <a:off x="2558861" y="3035419"/>
            <a:ext cx="1118043" cy="14251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églalap 129">
            <a:extLst>
              <a:ext uri="{FF2B5EF4-FFF2-40B4-BE49-F238E27FC236}">
                <a16:creationId xmlns:a16="http://schemas.microsoft.com/office/drawing/2014/main" id="{2E112948-5A12-484A-B3F2-0F9C44EACF7B}"/>
              </a:ext>
            </a:extLst>
          </p:cNvPr>
          <p:cNvSpPr/>
          <p:nvPr/>
        </p:nvSpPr>
        <p:spPr>
          <a:xfrm>
            <a:off x="6510239" y="2539721"/>
            <a:ext cx="1266873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Csapat</a:t>
            </a:r>
          </a:p>
        </p:txBody>
      </p:sp>
      <p:cxnSp>
        <p:nvCxnSpPr>
          <p:cNvPr id="131" name="Összekötő: szögletes 130">
            <a:extLst>
              <a:ext uri="{FF2B5EF4-FFF2-40B4-BE49-F238E27FC236}">
                <a16:creationId xmlns:a16="http://schemas.microsoft.com/office/drawing/2014/main" id="{1D6EBA62-2A9C-47D9-BC3C-EEAD88B6767C}"/>
              </a:ext>
            </a:extLst>
          </p:cNvPr>
          <p:cNvCxnSpPr>
            <a:cxnSpLocks/>
            <a:stCxn id="137" idx="1"/>
            <a:endCxn id="114" idx="1"/>
          </p:cNvCxnSpPr>
          <p:nvPr/>
        </p:nvCxnSpPr>
        <p:spPr>
          <a:xfrm rot="10800000" flipH="1">
            <a:off x="1291988" y="2016639"/>
            <a:ext cx="2634957" cy="1018781"/>
          </a:xfrm>
          <a:prstGeom prst="bentConnector3">
            <a:avLst>
              <a:gd name="adj1" fmla="val -867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Egyenes összekötő 133">
            <a:extLst>
              <a:ext uri="{FF2B5EF4-FFF2-40B4-BE49-F238E27FC236}">
                <a16:creationId xmlns:a16="http://schemas.microsoft.com/office/drawing/2014/main" id="{F6F2C6F7-8A3B-4144-9A07-F8BE4AAFF696}"/>
              </a:ext>
            </a:extLst>
          </p:cNvPr>
          <p:cNvCxnSpPr>
            <a:cxnSpLocks/>
            <a:stCxn id="43" idx="1"/>
            <a:endCxn id="137" idx="3"/>
          </p:cNvCxnSpPr>
          <p:nvPr/>
        </p:nvCxnSpPr>
        <p:spPr>
          <a:xfrm flipH="1">
            <a:off x="2558861" y="2733185"/>
            <a:ext cx="1104499" cy="30223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Összekötő: szögletes 159">
            <a:extLst>
              <a:ext uri="{FF2B5EF4-FFF2-40B4-BE49-F238E27FC236}">
                <a16:creationId xmlns:a16="http://schemas.microsoft.com/office/drawing/2014/main" id="{C0FD8472-0167-4404-BBC2-B1893515E3D8}"/>
              </a:ext>
            </a:extLst>
          </p:cNvPr>
          <p:cNvCxnSpPr>
            <a:cxnSpLocks/>
            <a:stCxn id="29" idx="1"/>
            <a:endCxn id="114" idx="1"/>
          </p:cNvCxnSpPr>
          <p:nvPr/>
        </p:nvCxnSpPr>
        <p:spPr>
          <a:xfrm rot="10800000" flipH="1">
            <a:off x="1291988" y="2016639"/>
            <a:ext cx="2634958" cy="2363027"/>
          </a:xfrm>
          <a:prstGeom prst="bentConnector3">
            <a:avLst>
              <a:gd name="adj1" fmla="val -8676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Összekötő: szögletes 167">
            <a:extLst>
              <a:ext uri="{FF2B5EF4-FFF2-40B4-BE49-F238E27FC236}">
                <a16:creationId xmlns:a16="http://schemas.microsoft.com/office/drawing/2014/main" id="{86C21D66-E2B6-47AF-86F0-311E25C0FBEB}"/>
              </a:ext>
            </a:extLst>
          </p:cNvPr>
          <p:cNvCxnSpPr>
            <a:cxnSpLocks/>
            <a:stCxn id="114" idx="3"/>
            <a:endCxn id="130" idx="3"/>
          </p:cNvCxnSpPr>
          <p:nvPr/>
        </p:nvCxnSpPr>
        <p:spPr>
          <a:xfrm>
            <a:off x="5198441" y="2016638"/>
            <a:ext cx="2578671" cy="714855"/>
          </a:xfrm>
          <a:prstGeom prst="bentConnector3">
            <a:avLst>
              <a:gd name="adj1" fmla="val 108865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ombusz 184">
            <a:extLst>
              <a:ext uri="{FF2B5EF4-FFF2-40B4-BE49-F238E27FC236}">
                <a16:creationId xmlns:a16="http://schemas.microsoft.com/office/drawing/2014/main" id="{3CE9B6C0-2D93-4B41-A0AA-0F38FAED76B3}"/>
              </a:ext>
            </a:extLst>
          </p:cNvPr>
          <p:cNvSpPr/>
          <p:nvPr/>
        </p:nvSpPr>
        <p:spPr>
          <a:xfrm>
            <a:off x="3663360" y="1941988"/>
            <a:ext cx="263585" cy="149299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36" name="Egyenes összekötő 35">
            <a:extLst>
              <a:ext uri="{FF2B5EF4-FFF2-40B4-BE49-F238E27FC236}">
                <a16:creationId xmlns:a16="http://schemas.microsoft.com/office/drawing/2014/main" id="{6EC92EDC-D808-47EA-B7B7-DE56EBC0946C}"/>
              </a:ext>
            </a:extLst>
          </p:cNvPr>
          <p:cNvCxnSpPr>
            <a:cxnSpLocks/>
            <a:stCxn id="130" idx="1"/>
            <a:endCxn id="41" idx="3"/>
          </p:cNvCxnSpPr>
          <p:nvPr/>
        </p:nvCxnSpPr>
        <p:spPr>
          <a:xfrm flipH="1">
            <a:off x="5485870" y="2731493"/>
            <a:ext cx="1024369" cy="1197174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églalap 40">
            <a:extLst>
              <a:ext uri="{FF2B5EF4-FFF2-40B4-BE49-F238E27FC236}">
                <a16:creationId xmlns:a16="http://schemas.microsoft.com/office/drawing/2014/main" id="{EB8F27A7-7EC2-4029-92D0-15A58706D74D}"/>
              </a:ext>
            </a:extLst>
          </p:cNvPr>
          <p:cNvSpPr/>
          <p:nvPr/>
        </p:nvSpPr>
        <p:spPr>
          <a:xfrm>
            <a:off x="3667985" y="3736895"/>
            <a:ext cx="181788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Eredménylap</a:t>
            </a:r>
          </a:p>
        </p:txBody>
      </p:sp>
      <p:sp>
        <p:nvSpPr>
          <p:cNvPr id="42" name="Téglalap 41">
            <a:extLst>
              <a:ext uri="{FF2B5EF4-FFF2-40B4-BE49-F238E27FC236}">
                <a16:creationId xmlns:a16="http://schemas.microsoft.com/office/drawing/2014/main" id="{C80D0620-6317-4CBA-A7F0-CB3D70BE03DE}"/>
              </a:ext>
            </a:extLst>
          </p:cNvPr>
          <p:cNvSpPr/>
          <p:nvPr/>
        </p:nvSpPr>
        <p:spPr>
          <a:xfrm>
            <a:off x="3667985" y="4642354"/>
            <a:ext cx="181788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Eredménylap</a:t>
            </a: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D80499AA-9A42-4C07-AF1B-24175BB1DFAB}"/>
              </a:ext>
            </a:extLst>
          </p:cNvPr>
          <p:cNvSpPr/>
          <p:nvPr/>
        </p:nvSpPr>
        <p:spPr>
          <a:xfrm>
            <a:off x="3663360" y="2541413"/>
            <a:ext cx="1831429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Eredménylap</a:t>
            </a:r>
          </a:p>
        </p:txBody>
      </p:sp>
      <p:sp>
        <p:nvSpPr>
          <p:cNvPr id="44" name="Téglalap 43">
            <a:extLst>
              <a:ext uri="{FF2B5EF4-FFF2-40B4-BE49-F238E27FC236}">
                <a16:creationId xmlns:a16="http://schemas.microsoft.com/office/drawing/2014/main" id="{AB043000-6226-4B7F-97D9-C4AC95A3A0EA}"/>
              </a:ext>
            </a:extLst>
          </p:cNvPr>
          <p:cNvSpPr/>
          <p:nvPr/>
        </p:nvSpPr>
        <p:spPr>
          <a:xfrm>
            <a:off x="3676904" y="2986166"/>
            <a:ext cx="181788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Eredménylap</a:t>
            </a:r>
          </a:p>
        </p:txBody>
      </p:sp>
      <p:sp>
        <p:nvSpPr>
          <p:cNvPr id="45" name="Téglalap 44">
            <a:extLst>
              <a:ext uri="{FF2B5EF4-FFF2-40B4-BE49-F238E27FC236}">
                <a16:creationId xmlns:a16="http://schemas.microsoft.com/office/drawing/2014/main" id="{2F6F8786-9354-4025-9FFE-A052D1C48C3D}"/>
              </a:ext>
            </a:extLst>
          </p:cNvPr>
          <p:cNvSpPr/>
          <p:nvPr/>
        </p:nvSpPr>
        <p:spPr>
          <a:xfrm>
            <a:off x="3676904" y="4193193"/>
            <a:ext cx="1817885" cy="38354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b="1" u="sng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: Eredménylap</a:t>
            </a:r>
          </a:p>
        </p:txBody>
      </p:sp>
      <p:cxnSp>
        <p:nvCxnSpPr>
          <p:cNvPr id="47" name="Egyenes összekötő 46">
            <a:extLst>
              <a:ext uri="{FF2B5EF4-FFF2-40B4-BE49-F238E27FC236}">
                <a16:creationId xmlns:a16="http://schemas.microsoft.com/office/drawing/2014/main" id="{D2C50EDF-65DC-4688-AEAA-1D2B560FD68B}"/>
              </a:ext>
            </a:extLst>
          </p:cNvPr>
          <p:cNvCxnSpPr>
            <a:cxnSpLocks/>
            <a:stCxn id="130" idx="1"/>
            <a:endCxn id="43" idx="3"/>
          </p:cNvCxnSpPr>
          <p:nvPr/>
        </p:nvCxnSpPr>
        <p:spPr>
          <a:xfrm flipH="1">
            <a:off x="5494789" y="2731493"/>
            <a:ext cx="1015450" cy="1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gyenes összekötő 47">
            <a:extLst>
              <a:ext uri="{FF2B5EF4-FFF2-40B4-BE49-F238E27FC236}">
                <a16:creationId xmlns:a16="http://schemas.microsoft.com/office/drawing/2014/main" id="{E2FCD8CE-97EB-40C1-AEAD-624A9210353D}"/>
              </a:ext>
            </a:extLst>
          </p:cNvPr>
          <p:cNvCxnSpPr>
            <a:cxnSpLocks/>
            <a:stCxn id="41" idx="1"/>
            <a:endCxn id="29" idx="3"/>
          </p:cNvCxnSpPr>
          <p:nvPr/>
        </p:nvCxnSpPr>
        <p:spPr>
          <a:xfrm flipH="1">
            <a:off x="2558861" y="3928667"/>
            <a:ext cx="1109124" cy="450998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gyenes összekötő 50">
            <a:extLst>
              <a:ext uri="{FF2B5EF4-FFF2-40B4-BE49-F238E27FC236}">
                <a16:creationId xmlns:a16="http://schemas.microsoft.com/office/drawing/2014/main" id="{8F2D3BB0-2CF3-4A55-88E3-3E84F32EF4D4}"/>
              </a:ext>
            </a:extLst>
          </p:cNvPr>
          <p:cNvCxnSpPr>
            <a:cxnSpLocks/>
            <a:stCxn id="38" idx="1"/>
            <a:endCxn id="44" idx="3"/>
          </p:cNvCxnSpPr>
          <p:nvPr/>
        </p:nvCxnSpPr>
        <p:spPr>
          <a:xfrm flipH="1" flipV="1">
            <a:off x="5494789" y="3177938"/>
            <a:ext cx="1015451" cy="642029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gyenes összekötő 54">
            <a:extLst>
              <a:ext uri="{FF2B5EF4-FFF2-40B4-BE49-F238E27FC236}">
                <a16:creationId xmlns:a16="http://schemas.microsoft.com/office/drawing/2014/main" id="{10AAA50F-9352-409D-B112-D0988ADC8B35}"/>
              </a:ext>
            </a:extLst>
          </p:cNvPr>
          <p:cNvCxnSpPr>
            <a:cxnSpLocks/>
            <a:stCxn id="45" idx="1"/>
            <a:endCxn id="29" idx="3"/>
          </p:cNvCxnSpPr>
          <p:nvPr/>
        </p:nvCxnSpPr>
        <p:spPr>
          <a:xfrm flipH="1" flipV="1">
            <a:off x="2558861" y="4379665"/>
            <a:ext cx="1118043" cy="5300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58">
            <a:extLst>
              <a:ext uri="{FF2B5EF4-FFF2-40B4-BE49-F238E27FC236}">
                <a16:creationId xmlns:a16="http://schemas.microsoft.com/office/drawing/2014/main" id="{66414450-C100-474D-8F35-698FD1D0C46C}"/>
              </a:ext>
            </a:extLst>
          </p:cNvPr>
          <p:cNvCxnSpPr>
            <a:cxnSpLocks/>
            <a:stCxn id="39" idx="1"/>
            <a:endCxn id="42" idx="3"/>
          </p:cNvCxnSpPr>
          <p:nvPr/>
        </p:nvCxnSpPr>
        <p:spPr>
          <a:xfrm flipH="1">
            <a:off x="5485870" y="4832434"/>
            <a:ext cx="1024370" cy="1692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038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églalap 90">
            <a:extLst>
              <a:ext uri="{FF2B5EF4-FFF2-40B4-BE49-F238E27FC236}">
                <a16:creationId xmlns:a16="http://schemas.microsoft.com/office/drawing/2014/main" id="{4FEB8FAD-1B18-4BE7-A8C0-412CA90BFB8A}"/>
              </a:ext>
            </a:extLst>
          </p:cNvPr>
          <p:cNvSpPr/>
          <p:nvPr/>
        </p:nvSpPr>
        <p:spPr>
          <a:xfrm>
            <a:off x="-6268" y="578840"/>
            <a:ext cx="9144000" cy="6279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chemeClr val="tx1"/>
              </a:solidFill>
            </a:endParaRPr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52B0B654-F553-425C-AF87-EE7348FB752F}"/>
              </a:ext>
            </a:extLst>
          </p:cNvPr>
          <p:cNvSpPr/>
          <p:nvPr/>
        </p:nvSpPr>
        <p:spPr>
          <a:xfrm>
            <a:off x="99206" y="3490724"/>
            <a:ext cx="2806745" cy="1672301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Futam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indul : Idő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Futam(</a:t>
            </a:r>
            <a:r>
              <a:rPr lang="hu-HU" sz="1600" dirty="0" err="1">
                <a:solidFill>
                  <a:schemeClr val="tx1"/>
                </a:solidFill>
              </a:rPr>
              <a:t>fi:Idő</a:t>
            </a:r>
            <a:r>
              <a:rPr lang="hu-HU" sz="1600" dirty="0">
                <a:solidFill>
                  <a:schemeClr val="tx1"/>
                </a:solidFill>
              </a:rPr>
              <a:t>, v:Verseny)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Nevez(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, k:Kat[])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  <a:p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A6ED75E7-7769-40D1-8985-F2FD76615423}"/>
              </a:ext>
            </a:extLst>
          </p:cNvPr>
          <p:cNvSpPr/>
          <p:nvPr/>
        </p:nvSpPr>
        <p:spPr>
          <a:xfrm>
            <a:off x="99150" y="3797798"/>
            <a:ext cx="2806745" cy="25345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C66DF760-AD0A-4FD6-8B68-55ECE477A55F}"/>
              </a:ext>
            </a:extLst>
          </p:cNvPr>
          <p:cNvSpPr/>
          <p:nvPr/>
        </p:nvSpPr>
        <p:spPr>
          <a:xfrm>
            <a:off x="7289500" y="3589135"/>
            <a:ext cx="1772567" cy="980175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Csapat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azon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Csapat()</a:t>
            </a:r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6DC8F53B-8E4B-49C3-8EEA-2888410A1D61}"/>
              </a:ext>
            </a:extLst>
          </p:cNvPr>
          <p:cNvSpPr/>
          <p:nvPr/>
        </p:nvSpPr>
        <p:spPr>
          <a:xfrm>
            <a:off x="7289946" y="3919628"/>
            <a:ext cx="1772208" cy="2644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1" name="Egyenes összekötő 60">
            <a:extLst>
              <a:ext uri="{FF2B5EF4-FFF2-40B4-BE49-F238E27FC236}">
                <a16:creationId xmlns:a16="http://schemas.microsoft.com/office/drawing/2014/main" id="{84D433BA-C41F-4291-96DD-793E5BEFD6FF}"/>
              </a:ext>
            </a:extLst>
          </p:cNvPr>
          <p:cNvCxnSpPr>
            <a:cxnSpLocks/>
            <a:stCxn id="59" idx="6"/>
            <a:endCxn id="60" idx="2"/>
          </p:cNvCxnSpPr>
          <p:nvPr/>
        </p:nvCxnSpPr>
        <p:spPr>
          <a:xfrm flipV="1">
            <a:off x="6364945" y="4088976"/>
            <a:ext cx="828867" cy="3306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Összekötő: szögletes 55">
            <a:extLst>
              <a:ext uri="{FF2B5EF4-FFF2-40B4-BE49-F238E27FC236}">
                <a16:creationId xmlns:a16="http://schemas.microsoft.com/office/drawing/2014/main" id="{A9F299EB-DBBC-4626-A5C1-DCA441219784}"/>
              </a:ext>
            </a:extLst>
          </p:cNvPr>
          <p:cNvCxnSpPr>
            <a:cxnSpLocks/>
            <a:stCxn id="35" idx="3"/>
            <a:endCxn id="16" idx="0"/>
          </p:cNvCxnSpPr>
          <p:nvPr/>
        </p:nvCxnSpPr>
        <p:spPr>
          <a:xfrm>
            <a:off x="6875543" y="1247877"/>
            <a:ext cx="1300241" cy="2341258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ím 1">
            <a:extLst>
              <a:ext uri="{FF2B5EF4-FFF2-40B4-BE49-F238E27FC236}">
                <a16:creationId xmlns:a16="http://schemas.microsoft.com/office/drawing/2014/main" id="{9084E3E9-3C24-4D0A-8DA7-D75559AA2721}"/>
              </a:ext>
            </a:extLst>
          </p:cNvPr>
          <p:cNvSpPr txBox="1">
            <a:spLocks/>
          </p:cNvSpPr>
          <p:nvPr/>
        </p:nvSpPr>
        <p:spPr>
          <a:xfrm>
            <a:off x="619344" y="32144"/>
            <a:ext cx="7886700" cy="13255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dirty="0">
                <a:solidFill>
                  <a:schemeClr val="accent1"/>
                </a:solidFill>
              </a:rPr>
              <a:t>Rally</a:t>
            </a:r>
            <a:endParaRPr lang="en-US" dirty="0"/>
          </a:p>
        </p:txBody>
      </p:sp>
      <p:sp>
        <p:nvSpPr>
          <p:cNvPr id="101" name="Szövegdoboz 100">
            <a:extLst>
              <a:ext uri="{FF2B5EF4-FFF2-40B4-BE49-F238E27FC236}">
                <a16:creationId xmlns:a16="http://schemas.microsoft.com/office/drawing/2014/main" id="{8AE35470-E4F9-41E6-AC6F-57774A93F390}"/>
              </a:ext>
            </a:extLst>
          </p:cNvPr>
          <p:cNvSpPr txBox="1"/>
          <p:nvPr/>
        </p:nvSpPr>
        <p:spPr>
          <a:xfrm>
            <a:off x="3297142" y="3755527"/>
            <a:ext cx="5981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2 .. *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6E272E16-3F38-484D-B8D0-F2452AEAA3A8}"/>
              </a:ext>
            </a:extLst>
          </p:cNvPr>
          <p:cNvSpPr/>
          <p:nvPr/>
        </p:nvSpPr>
        <p:spPr>
          <a:xfrm>
            <a:off x="3260974" y="668486"/>
            <a:ext cx="3614569" cy="1344177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Verseny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dátum : Dátum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helyszín : </a:t>
            </a:r>
            <a:r>
              <a:rPr lang="hu-HU" sz="1600" dirty="0" err="1">
                <a:solidFill>
                  <a:schemeClr val="tx1"/>
                </a:solidFill>
              </a:rPr>
              <a:t>string</a:t>
            </a:r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 Verseny(</a:t>
            </a:r>
            <a:r>
              <a:rPr lang="hu-HU" sz="1600" dirty="0" err="1">
                <a:solidFill>
                  <a:schemeClr val="tx1"/>
                </a:solidFill>
              </a:rPr>
              <a:t>d:Dátum</a:t>
            </a:r>
            <a:r>
              <a:rPr lang="hu-HU" sz="1600" dirty="0">
                <a:solidFill>
                  <a:schemeClr val="tx1"/>
                </a:solidFill>
              </a:rPr>
              <a:t>, h:string, </a:t>
            </a:r>
            <a:r>
              <a:rPr lang="hu-HU" sz="1600" dirty="0" err="1">
                <a:solidFill>
                  <a:schemeClr val="tx1"/>
                </a:solidFill>
              </a:rPr>
              <a:t>futind:Idő</a:t>
            </a:r>
            <a:r>
              <a:rPr lang="hu-HU" sz="1600" dirty="0">
                <a:solidFill>
                  <a:schemeClr val="tx1"/>
                </a:solidFill>
              </a:rPr>
              <a:t>[])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Regisztrál(</a:t>
            </a:r>
            <a:r>
              <a:rPr lang="hu-HU" sz="1600" dirty="0" err="1">
                <a:solidFill>
                  <a:schemeClr val="tx1"/>
                </a:solidFill>
              </a:rPr>
              <a:t>t:Csapat</a:t>
            </a:r>
            <a:r>
              <a:rPr lang="hu-HU" sz="1600" dirty="0">
                <a:solidFill>
                  <a:schemeClr val="tx1"/>
                </a:solidFill>
              </a:rPr>
              <a:t>) : </a:t>
            </a:r>
            <a:r>
              <a:rPr lang="hu-HU" sz="1600" dirty="0" err="1">
                <a:solidFill>
                  <a:schemeClr val="tx1"/>
                </a:solidFill>
              </a:rPr>
              <a:t>void</a:t>
            </a:r>
            <a:endParaRPr lang="hu-HU" sz="1600" dirty="0">
              <a:solidFill>
                <a:schemeClr val="tx1"/>
              </a:solidFill>
            </a:endParaRPr>
          </a:p>
        </p:txBody>
      </p:sp>
      <p:sp>
        <p:nvSpPr>
          <p:cNvPr id="35" name="Téglalap 34">
            <a:extLst>
              <a:ext uri="{FF2B5EF4-FFF2-40B4-BE49-F238E27FC236}">
                <a16:creationId xmlns:a16="http://schemas.microsoft.com/office/drawing/2014/main" id="{E8706FCD-93FD-46B7-9D08-A438FD1255A2}"/>
              </a:ext>
            </a:extLst>
          </p:cNvPr>
          <p:cNvSpPr/>
          <p:nvPr/>
        </p:nvSpPr>
        <p:spPr>
          <a:xfrm>
            <a:off x="3260974" y="1003964"/>
            <a:ext cx="3614569" cy="48782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42" name="Szövegdoboz 41">
            <a:extLst>
              <a:ext uri="{FF2B5EF4-FFF2-40B4-BE49-F238E27FC236}">
                <a16:creationId xmlns:a16="http://schemas.microsoft.com/office/drawing/2014/main" id="{C5471768-E9AE-4392-90A3-6D054899417E}"/>
              </a:ext>
            </a:extLst>
          </p:cNvPr>
          <p:cNvSpPr txBox="1"/>
          <p:nvPr/>
        </p:nvSpPr>
        <p:spPr>
          <a:xfrm>
            <a:off x="6206570" y="3772141"/>
            <a:ext cx="352298" cy="3388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*</a:t>
            </a:r>
          </a:p>
        </p:txBody>
      </p:sp>
      <p:cxnSp>
        <p:nvCxnSpPr>
          <p:cNvPr id="47" name="Összekötő: szögletes 46">
            <a:extLst>
              <a:ext uri="{FF2B5EF4-FFF2-40B4-BE49-F238E27FC236}">
                <a16:creationId xmlns:a16="http://schemas.microsoft.com/office/drawing/2014/main" id="{B5BD7CE6-CE23-4C09-9257-85CAAACB6C2A}"/>
              </a:ext>
            </a:extLst>
          </p:cNvPr>
          <p:cNvCxnSpPr>
            <a:cxnSpLocks/>
            <a:stCxn id="127" idx="1"/>
            <a:endCxn id="5" idx="0"/>
          </p:cNvCxnSpPr>
          <p:nvPr/>
        </p:nvCxnSpPr>
        <p:spPr>
          <a:xfrm rot="10800000" flipV="1">
            <a:off x="1502580" y="1259668"/>
            <a:ext cx="1525725" cy="2231056"/>
          </a:xfrm>
          <a:prstGeom prst="bentConnector2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zövegdoboz 49">
            <a:extLst>
              <a:ext uri="{FF2B5EF4-FFF2-40B4-BE49-F238E27FC236}">
                <a16:creationId xmlns:a16="http://schemas.microsoft.com/office/drawing/2014/main" id="{80A59B4E-3BA0-4FE7-875A-EB49CDE66FE9}"/>
              </a:ext>
            </a:extLst>
          </p:cNvPr>
          <p:cNvSpPr txBox="1"/>
          <p:nvPr/>
        </p:nvSpPr>
        <p:spPr>
          <a:xfrm>
            <a:off x="8136060" y="3032415"/>
            <a:ext cx="10704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csapatok</a:t>
            </a:r>
          </a:p>
          <a:p>
            <a:pPr algn="ctr"/>
            <a:r>
              <a:rPr lang="hu-HU" sz="1600" dirty="0"/>
              <a:t>{</a:t>
            </a:r>
            <a:r>
              <a:rPr lang="hu-HU" sz="1600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51" name="Szövegdoboz 50">
            <a:extLst>
              <a:ext uri="{FF2B5EF4-FFF2-40B4-BE49-F238E27FC236}">
                <a16:creationId xmlns:a16="http://schemas.microsoft.com/office/drawing/2014/main" id="{77FB065C-45FE-4286-B11E-7873616AE8ED}"/>
              </a:ext>
            </a:extLst>
          </p:cNvPr>
          <p:cNvSpPr txBox="1"/>
          <p:nvPr/>
        </p:nvSpPr>
        <p:spPr>
          <a:xfrm>
            <a:off x="7631745" y="3302714"/>
            <a:ext cx="5969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2 .. *</a:t>
            </a:r>
          </a:p>
        </p:txBody>
      </p:sp>
      <p:sp>
        <p:nvSpPr>
          <p:cNvPr id="55" name="Szövegdoboz 54">
            <a:extLst>
              <a:ext uri="{FF2B5EF4-FFF2-40B4-BE49-F238E27FC236}">
                <a16:creationId xmlns:a16="http://schemas.microsoft.com/office/drawing/2014/main" id="{36E3E522-E66E-4BAA-8174-091F3BA8CC03}"/>
              </a:ext>
            </a:extLst>
          </p:cNvPr>
          <p:cNvSpPr txBox="1"/>
          <p:nvPr/>
        </p:nvSpPr>
        <p:spPr>
          <a:xfrm>
            <a:off x="7070072" y="4501220"/>
            <a:ext cx="870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csapat</a:t>
            </a:r>
          </a:p>
        </p:txBody>
      </p:sp>
      <p:sp>
        <p:nvSpPr>
          <p:cNvPr id="57" name="Szövegdoboz 56">
            <a:extLst>
              <a:ext uri="{FF2B5EF4-FFF2-40B4-BE49-F238E27FC236}">
                <a16:creationId xmlns:a16="http://schemas.microsoft.com/office/drawing/2014/main" id="{9AEFCF29-E5B4-492B-9BC9-72148CA913A6}"/>
              </a:ext>
            </a:extLst>
          </p:cNvPr>
          <p:cNvSpPr txBox="1"/>
          <p:nvPr/>
        </p:nvSpPr>
        <p:spPr>
          <a:xfrm>
            <a:off x="1450729" y="2937180"/>
            <a:ext cx="1033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futamok</a:t>
            </a:r>
          </a:p>
          <a:p>
            <a:pPr algn="ctr"/>
            <a:r>
              <a:rPr lang="hu-HU" sz="1600" dirty="0"/>
              <a:t>{</a:t>
            </a:r>
            <a:r>
              <a:rPr lang="hu-HU" sz="1600" dirty="0" err="1"/>
              <a:t>unique</a:t>
            </a:r>
            <a:r>
              <a:rPr lang="hu-HU" sz="1600" dirty="0"/>
              <a:t>}</a:t>
            </a:r>
          </a:p>
        </p:txBody>
      </p:sp>
      <p:sp>
        <p:nvSpPr>
          <p:cNvPr id="79" name="Szövegdoboz 78">
            <a:extLst>
              <a:ext uri="{FF2B5EF4-FFF2-40B4-BE49-F238E27FC236}">
                <a16:creationId xmlns:a16="http://schemas.microsoft.com/office/drawing/2014/main" id="{0DEEC335-E1CC-45B7-AE9E-E80CCF83772B}"/>
              </a:ext>
            </a:extLst>
          </p:cNvPr>
          <p:cNvSpPr txBox="1"/>
          <p:nvPr/>
        </p:nvSpPr>
        <p:spPr>
          <a:xfrm>
            <a:off x="1142662" y="3173114"/>
            <a:ext cx="355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*</a:t>
            </a:r>
          </a:p>
        </p:txBody>
      </p:sp>
      <p:sp>
        <p:nvSpPr>
          <p:cNvPr id="119" name="Szövegdoboz 118">
            <a:extLst>
              <a:ext uri="{FF2B5EF4-FFF2-40B4-BE49-F238E27FC236}">
                <a16:creationId xmlns:a16="http://schemas.microsoft.com/office/drawing/2014/main" id="{427AF52B-A9F3-449B-9743-6B665FC8327E}"/>
              </a:ext>
            </a:extLst>
          </p:cNvPr>
          <p:cNvSpPr txBox="1"/>
          <p:nvPr/>
        </p:nvSpPr>
        <p:spPr>
          <a:xfrm>
            <a:off x="2268456" y="906855"/>
            <a:ext cx="9752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verseny</a:t>
            </a:r>
          </a:p>
        </p:txBody>
      </p:sp>
      <p:sp>
        <p:nvSpPr>
          <p:cNvPr id="127" name="Rombusz 126">
            <a:extLst>
              <a:ext uri="{FF2B5EF4-FFF2-40B4-BE49-F238E27FC236}">
                <a16:creationId xmlns:a16="http://schemas.microsoft.com/office/drawing/2014/main" id="{85EC5209-BD0A-47ED-88EB-716CB043108F}"/>
              </a:ext>
            </a:extLst>
          </p:cNvPr>
          <p:cNvSpPr/>
          <p:nvPr/>
        </p:nvSpPr>
        <p:spPr>
          <a:xfrm>
            <a:off x="3028304" y="1183160"/>
            <a:ext cx="220422" cy="15301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30" name="Háromszög 129">
            <a:extLst>
              <a:ext uri="{FF2B5EF4-FFF2-40B4-BE49-F238E27FC236}">
                <a16:creationId xmlns:a16="http://schemas.microsoft.com/office/drawing/2014/main" id="{DA7C4CE3-C839-4B90-B488-D50E982AE54F}"/>
              </a:ext>
            </a:extLst>
          </p:cNvPr>
          <p:cNvSpPr/>
          <p:nvPr/>
        </p:nvSpPr>
        <p:spPr>
          <a:xfrm rot="16200000">
            <a:off x="7188517" y="1343799"/>
            <a:ext cx="107633" cy="94747"/>
          </a:xfrm>
          <a:prstGeom prst="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1" name="Szövegdoboz 130">
            <a:extLst>
              <a:ext uri="{FF2B5EF4-FFF2-40B4-BE49-F238E27FC236}">
                <a16:creationId xmlns:a16="http://schemas.microsoft.com/office/drawing/2014/main" id="{267D345B-B8BA-4F11-A173-DC9F6EB94A07}"/>
              </a:ext>
            </a:extLst>
          </p:cNvPr>
          <p:cNvSpPr txBox="1"/>
          <p:nvPr/>
        </p:nvSpPr>
        <p:spPr>
          <a:xfrm>
            <a:off x="7236291" y="1213581"/>
            <a:ext cx="10453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regisztrál</a:t>
            </a:r>
          </a:p>
        </p:txBody>
      </p:sp>
      <p:sp>
        <p:nvSpPr>
          <p:cNvPr id="59" name="Ellipszis 58">
            <a:extLst>
              <a:ext uri="{FF2B5EF4-FFF2-40B4-BE49-F238E27FC236}">
                <a16:creationId xmlns:a16="http://schemas.microsoft.com/office/drawing/2014/main" id="{7780ED57-A901-46DE-A7EF-D2B8B7EB5D7A}"/>
              </a:ext>
            </a:extLst>
          </p:cNvPr>
          <p:cNvSpPr/>
          <p:nvPr/>
        </p:nvSpPr>
        <p:spPr>
          <a:xfrm>
            <a:off x="6294115" y="4053306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60" name="Ellipszis 59">
            <a:extLst>
              <a:ext uri="{FF2B5EF4-FFF2-40B4-BE49-F238E27FC236}">
                <a16:creationId xmlns:a16="http://schemas.microsoft.com/office/drawing/2014/main" id="{EB71E2DF-70DC-4270-B123-58485624ABFD}"/>
              </a:ext>
            </a:extLst>
          </p:cNvPr>
          <p:cNvSpPr/>
          <p:nvPr/>
        </p:nvSpPr>
        <p:spPr>
          <a:xfrm>
            <a:off x="7193812" y="4050000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2" name="Egyenes összekötő 61">
            <a:extLst>
              <a:ext uri="{FF2B5EF4-FFF2-40B4-BE49-F238E27FC236}">
                <a16:creationId xmlns:a16="http://schemas.microsoft.com/office/drawing/2014/main" id="{2E1918BB-D7C4-4059-9F5E-8D1B02373003}"/>
              </a:ext>
            </a:extLst>
          </p:cNvPr>
          <p:cNvCxnSpPr>
            <a:cxnSpLocks/>
            <a:stCxn id="63" idx="6"/>
            <a:endCxn id="44" idx="2"/>
          </p:cNvCxnSpPr>
          <p:nvPr/>
        </p:nvCxnSpPr>
        <p:spPr>
          <a:xfrm>
            <a:off x="3012042" y="4105066"/>
            <a:ext cx="755616" cy="0"/>
          </a:xfrm>
          <a:prstGeom prst="line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Ellipszis 62">
            <a:extLst>
              <a:ext uri="{FF2B5EF4-FFF2-40B4-BE49-F238E27FC236}">
                <a16:creationId xmlns:a16="http://schemas.microsoft.com/office/drawing/2014/main" id="{C4BC2E19-4EE7-471F-B5C4-BF8D633DE6EA}"/>
              </a:ext>
            </a:extLst>
          </p:cNvPr>
          <p:cNvSpPr/>
          <p:nvPr/>
        </p:nvSpPr>
        <p:spPr>
          <a:xfrm>
            <a:off x="2941212" y="4066090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96" name="Téglalap 95">
            <a:extLst>
              <a:ext uri="{FF2B5EF4-FFF2-40B4-BE49-F238E27FC236}">
                <a16:creationId xmlns:a16="http://schemas.microsoft.com/office/drawing/2014/main" id="{E3170BFB-E543-4619-B4B8-9FBFFA3CF95F}"/>
              </a:ext>
            </a:extLst>
          </p:cNvPr>
          <p:cNvSpPr/>
          <p:nvPr/>
        </p:nvSpPr>
        <p:spPr>
          <a:xfrm>
            <a:off x="3861520" y="3457577"/>
            <a:ext cx="2410391" cy="1535390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Eredménylap</a:t>
            </a:r>
          </a:p>
          <a:p>
            <a:endParaRPr lang="hu-HU" sz="1600" dirty="0">
              <a:solidFill>
                <a:schemeClr val="tx1"/>
              </a:solidFill>
            </a:endParaRPr>
          </a:p>
          <a:p>
            <a:r>
              <a:rPr lang="hu-HU" sz="1600" dirty="0">
                <a:solidFill>
                  <a:schemeClr val="tx1"/>
                </a:solidFill>
              </a:rPr>
              <a:t>+</a:t>
            </a:r>
            <a:r>
              <a:rPr lang="hu-HU" sz="1600" dirty="0">
                <a:solidFill>
                  <a:schemeClr val="tx1"/>
                </a:solidFill>
                <a:ea typeface="Arial Unicode MS" pitchFamily="34" charset="-128"/>
                <a:cs typeface="Arial Unicode MS" pitchFamily="34" charset="-128"/>
              </a:rPr>
              <a:t>Ered</a:t>
            </a:r>
            <a:r>
              <a:rPr lang="hu-HU" sz="1600" dirty="0">
                <a:solidFill>
                  <a:schemeClr val="tx1"/>
                </a:solidFill>
              </a:rPr>
              <a:t>ménylap(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, 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f:Futam, </a:t>
            </a:r>
            <a:r>
              <a:rPr lang="hu-HU" sz="1600" dirty="0" err="1">
                <a:solidFill>
                  <a:schemeClr val="tx1"/>
                </a:solidFill>
              </a:rPr>
              <a:t>kat:Kategória</a:t>
            </a:r>
            <a:r>
              <a:rPr lang="hu-HU" sz="1600" dirty="0">
                <a:solidFill>
                  <a:schemeClr val="tx1"/>
                </a:solidFill>
              </a:rPr>
              <a:t>[])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Rögzít(</a:t>
            </a:r>
            <a:r>
              <a:rPr lang="hu-HU" sz="1600" dirty="0" err="1">
                <a:solidFill>
                  <a:schemeClr val="tx1"/>
                </a:solidFill>
              </a:rPr>
              <a:t>kat:Kategória</a:t>
            </a:r>
            <a:r>
              <a:rPr lang="hu-HU" sz="1600" dirty="0">
                <a:solidFill>
                  <a:schemeClr val="tx1"/>
                </a:solidFill>
              </a:rPr>
              <a:t>,   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           </a:t>
            </a:r>
            <a:r>
              <a:rPr lang="hu-HU" sz="1600" dirty="0" err="1">
                <a:solidFill>
                  <a:schemeClr val="tx1"/>
                </a:solidFill>
              </a:rPr>
              <a:t>hely:int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97" name="Téglalap 96">
            <a:extLst>
              <a:ext uri="{FF2B5EF4-FFF2-40B4-BE49-F238E27FC236}">
                <a16:creationId xmlns:a16="http://schemas.microsoft.com/office/drawing/2014/main" id="{39B19927-BF66-4251-854F-3C0E2B9497F9}"/>
              </a:ext>
            </a:extLst>
          </p:cNvPr>
          <p:cNvSpPr/>
          <p:nvPr/>
        </p:nvSpPr>
        <p:spPr>
          <a:xfrm>
            <a:off x="3861416" y="3748356"/>
            <a:ext cx="2410391" cy="23673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69" name="Összekötő: szögletes 68">
            <a:extLst>
              <a:ext uri="{FF2B5EF4-FFF2-40B4-BE49-F238E27FC236}">
                <a16:creationId xmlns:a16="http://schemas.microsoft.com/office/drawing/2014/main" id="{5BD96BF3-7ED1-4328-A6D5-B69EFC27FA41}"/>
              </a:ext>
            </a:extLst>
          </p:cNvPr>
          <p:cNvCxnSpPr>
            <a:cxnSpLocks/>
            <a:stCxn id="64" idx="0"/>
            <a:endCxn id="8" idx="0"/>
          </p:cNvCxnSpPr>
          <p:nvPr/>
        </p:nvCxnSpPr>
        <p:spPr>
          <a:xfrm rot="5400000" flipH="1" flipV="1">
            <a:off x="5082283" y="2366263"/>
            <a:ext cx="12700" cy="3457423"/>
          </a:xfrm>
          <a:prstGeom prst="bentConnector3">
            <a:avLst>
              <a:gd name="adj1" fmla="val 6093575"/>
            </a:avLst>
          </a:prstGeom>
          <a:ln w="19050">
            <a:solidFill>
              <a:schemeClr val="tx1"/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Szövegdoboz 70">
            <a:extLst>
              <a:ext uri="{FF2B5EF4-FFF2-40B4-BE49-F238E27FC236}">
                <a16:creationId xmlns:a16="http://schemas.microsoft.com/office/drawing/2014/main" id="{D50C0D86-39CC-4FD1-9636-E5883603F819}"/>
              </a:ext>
            </a:extLst>
          </p:cNvPr>
          <p:cNvSpPr txBox="1"/>
          <p:nvPr/>
        </p:nvSpPr>
        <p:spPr>
          <a:xfrm>
            <a:off x="3318507" y="2996521"/>
            <a:ext cx="10400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/>
              <a:t>{ </a:t>
            </a:r>
            <a:r>
              <a:rPr lang="hu-HU" sz="1600" dirty="0" err="1"/>
              <a:t>implies</a:t>
            </a:r>
            <a:r>
              <a:rPr lang="hu-HU" sz="1600" dirty="0"/>
              <a:t> }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66BCE6D7-BD3E-4DD0-8D8A-1F77BA358268}"/>
              </a:ext>
            </a:extLst>
          </p:cNvPr>
          <p:cNvSpPr txBox="1"/>
          <p:nvPr/>
        </p:nvSpPr>
        <p:spPr>
          <a:xfrm>
            <a:off x="6692212" y="4094974"/>
            <a:ext cx="237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 </a:t>
            </a:r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17F92003-A635-48D6-A715-F2F970E2BE79}"/>
              </a:ext>
            </a:extLst>
          </p:cNvPr>
          <p:cNvSpPr/>
          <p:nvPr/>
        </p:nvSpPr>
        <p:spPr>
          <a:xfrm>
            <a:off x="3767658" y="4066090"/>
            <a:ext cx="70830" cy="77951"/>
          </a:xfrm>
          <a:prstGeom prst="ellipse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49" name="Szövegdoboz 48">
            <a:extLst>
              <a:ext uri="{FF2B5EF4-FFF2-40B4-BE49-F238E27FC236}">
                <a16:creationId xmlns:a16="http://schemas.microsoft.com/office/drawing/2014/main" id="{D7F2A84C-70FC-4D85-BEAD-41F8FD82A436}"/>
              </a:ext>
            </a:extLst>
          </p:cNvPr>
          <p:cNvSpPr txBox="1"/>
          <p:nvPr/>
        </p:nvSpPr>
        <p:spPr>
          <a:xfrm>
            <a:off x="2637768" y="5064887"/>
            <a:ext cx="8313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futam</a:t>
            </a:r>
          </a:p>
        </p:txBody>
      </p:sp>
      <p:sp>
        <p:nvSpPr>
          <p:cNvPr id="64" name="Szövegdoboz 63">
            <a:extLst>
              <a:ext uri="{FF2B5EF4-FFF2-40B4-BE49-F238E27FC236}">
                <a16:creationId xmlns:a16="http://schemas.microsoft.com/office/drawing/2014/main" id="{6FF0A78B-8E59-4273-9C44-96E4B472C0E0}"/>
              </a:ext>
            </a:extLst>
          </p:cNvPr>
          <p:cNvSpPr txBox="1"/>
          <p:nvPr/>
        </p:nvSpPr>
        <p:spPr>
          <a:xfrm>
            <a:off x="3237995" y="4094974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 </a:t>
            </a:r>
          </a:p>
        </p:txBody>
      </p:sp>
      <p:cxnSp>
        <p:nvCxnSpPr>
          <p:cNvPr id="46" name="Egyenes összekötő 45">
            <a:extLst>
              <a:ext uri="{FF2B5EF4-FFF2-40B4-BE49-F238E27FC236}">
                <a16:creationId xmlns:a16="http://schemas.microsoft.com/office/drawing/2014/main" id="{3D5A8208-A75D-4AA2-BC3F-5F522F09F290}"/>
              </a:ext>
            </a:extLst>
          </p:cNvPr>
          <p:cNvCxnSpPr>
            <a:cxnSpLocks/>
            <a:stCxn id="48" idx="0"/>
          </p:cNvCxnSpPr>
          <p:nvPr/>
        </p:nvCxnSpPr>
        <p:spPr>
          <a:xfrm flipV="1">
            <a:off x="6801738" y="1133435"/>
            <a:ext cx="0" cy="4668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Ellipszis 47">
            <a:extLst>
              <a:ext uri="{FF2B5EF4-FFF2-40B4-BE49-F238E27FC236}">
                <a16:creationId xmlns:a16="http://schemas.microsoft.com/office/drawing/2014/main" id="{FD8E8EAB-A044-45BF-B5CD-DAC90987CF90}"/>
              </a:ext>
            </a:extLst>
          </p:cNvPr>
          <p:cNvSpPr/>
          <p:nvPr/>
        </p:nvSpPr>
        <p:spPr>
          <a:xfrm>
            <a:off x="6769104" y="1600240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54" name="Téglalap: szamárfül 53">
            <a:extLst>
              <a:ext uri="{FF2B5EF4-FFF2-40B4-BE49-F238E27FC236}">
                <a16:creationId xmlns:a16="http://schemas.microsoft.com/office/drawing/2014/main" id="{65CE363C-F4E0-46B7-A219-B84E38C734B3}"/>
              </a:ext>
            </a:extLst>
          </p:cNvPr>
          <p:cNvSpPr/>
          <p:nvPr/>
        </p:nvSpPr>
        <p:spPr>
          <a:xfrm rot="16200000">
            <a:off x="6764756" y="-1080453"/>
            <a:ext cx="1049487" cy="3418778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dirty="0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dátum, helyszín := d, h</a:t>
            </a:r>
          </a:p>
          <a:p>
            <a:r>
              <a:rPr lang="hu-HU" sz="1600" b="1" dirty="0" err="1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forall</a:t>
            </a:r>
            <a:r>
              <a:rPr lang="hu-HU" sz="1600" dirty="0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 fi </a:t>
            </a:r>
            <a:r>
              <a:rPr lang="hu-HU" sz="1600" b="1" dirty="0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in</a:t>
            </a:r>
            <a:r>
              <a:rPr lang="hu-HU" sz="1600" dirty="0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futind</a:t>
            </a:r>
            <a:r>
              <a:rPr lang="hu-HU" sz="1600" dirty="0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loop</a:t>
            </a:r>
            <a:endParaRPr lang="hu-HU" sz="1600" b="1" dirty="0">
              <a:solidFill>
                <a:schemeClr val="tx1"/>
              </a:solidFill>
              <a:effectLst/>
              <a:ea typeface="Cambria Math" panose="02040503050406030204" pitchFamily="18" charset="0"/>
              <a:cs typeface="Times New Roman" panose="02020603050405020304" pitchFamily="18" charset="0"/>
            </a:endParaRPr>
          </a:p>
          <a:p>
            <a:r>
              <a:rPr lang="hu-HU" sz="1600" dirty="0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     futamok.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Add</a:t>
            </a:r>
            <a:r>
              <a:rPr lang="hu-HU" sz="1600" dirty="0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(</a:t>
            </a:r>
            <a:r>
              <a:rPr lang="hu-HU" sz="1600" b="1" dirty="0" err="1">
                <a:solidFill>
                  <a:schemeClr val="tx1"/>
                </a:solidFill>
              </a:rPr>
              <a:t>new</a:t>
            </a:r>
            <a:r>
              <a:rPr lang="hu-HU" sz="1600" dirty="0">
                <a:solidFill>
                  <a:schemeClr val="tx1"/>
                </a:solidFill>
              </a:rPr>
              <a:t> Futam(fi, </a:t>
            </a:r>
            <a:r>
              <a:rPr lang="hu-HU" sz="1600" dirty="0" err="1">
                <a:solidFill>
                  <a:schemeClr val="tx1"/>
                </a:solidFill>
              </a:rPr>
              <a:t>this</a:t>
            </a:r>
            <a:r>
              <a:rPr lang="hu-HU" sz="1600" dirty="0">
                <a:solidFill>
                  <a:schemeClr val="tx1"/>
                </a:solidFill>
              </a:rPr>
              <a:t>))</a:t>
            </a:r>
          </a:p>
          <a:p>
            <a:r>
              <a:rPr lang="hu-HU" sz="1600" b="1" dirty="0" err="1">
                <a:solidFill>
                  <a:schemeClr val="tx1"/>
                </a:solidFill>
              </a:rPr>
              <a:t>endloop</a:t>
            </a:r>
            <a:endParaRPr lang="hu-HU" sz="1600" b="1" dirty="0">
              <a:solidFill>
                <a:schemeClr val="tx1"/>
              </a:solidFill>
            </a:endParaRPr>
          </a:p>
        </p:txBody>
      </p:sp>
      <p:cxnSp>
        <p:nvCxnSpPr>
          <p:cNvPr id="65" name="Egyenes összekötő 64">
            <a:extLst>
              <a:ext uri="{FF2B5EF4-FFF2-40B4-BE49-F238E27FC236}">
                <a16:creationId xmlns:a16="http://schemas.microsoft.com/office/drawing/2014/main" id="{10ACA3D9-48E8-4CC9-935A-AE7BC4115392}"/>
              </a:ext>
            </a:extLst>
          </p:cNvPr>
          <p:cNvCxnSpPr>
            <a:cxnSpLocks/>
            <a:endCxn id="66" idx="4"/>
          </p:cNvCxnSpPr>
          <p:nvPr/>
        </p:nvCxnSpPr>
        <p:spPr>
          <a:xfrm flipV="1">
            <a:off x="156025" y="4215224"/>
            <a:ext cx="0" cy="7480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Ellipszis 65">
            <a:extLst>
              <a:ext uri="{FF2B5EF4-FFF2-40B4-BE49-F238E27FC236}">
                <a16:creationId xmlns:a16="http://schemas.microsoft.com/office/drawing/2014/main" id="{2B7A3C44-D474-4CC9-AD06-45A200ECAF3A}"/>
              </a:ext>
            </a:extLst>
          </p:cNvPr>
          <p:cNvSpPr/>
          <p:nvPr/>
        </p:nvSpPr>
        <p:spPr>
          <a:xfrm>
            <a:off x="123391" y="4152977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67" name="Téglalap: szamárfül 66">
            <a:extLst>
              <a:ext uri="{FF2B5EF4-FFF2-40B4-BE49-F238E27FC236}">
                <a16:creationId xmlns:a16="http://schemas.microsoft.com/office/drawing/2014/main" id="{94581060-7535-45B5-86ED-884EC83F129C}"/>
              </a:ext>
            </a:extLst>
          </p:cNvPr>
          <p:cNvSpPr/>
          <p:nvPr/>
        </p:nvSpPr>
        <p:spPr>
          <a:xfrm rot="16200000">
            <a:off x="850082" y="4208397"/>
            <a:ext cx="325529" cy="1835326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indul, verseny := fi, v</a:t>
            </a:r>
          </a:p>
        </p:txBody>
      </p:sp>
      <p:sp>
        <p:nvSpPr>
          <p:cNvPr id="68" name="Ellipszis 67">
            <a:extLst>
              <a:ext uri="{FF2B5EF4-FFF2-40B4-BE49-F238E27FC236}">
                <a16:creationId xmlns:a16="http://schemas.microsoft.com/office/drawing/2014/main" id="{3547F094-1AAC-413E-8D25-20EC8683B47C}"/>
              </a:ext>
            </a:extLst>
          </p:cNvPr>
          <p:cNvSpPr/>
          <p:nvPr/>
        </p:nvSpPr>
        <p:spPr>
          <a:xfrm>
            <a:off x="3283910" y="1818116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70" name="Egyenes összekötő 69">
            <a:extLst>
              <a:ext uri="{FF2B5EF4-FFF2-40B4-BE49-F238E27FC236}">
                <a16:creationId xmlns:a16="http://schemas.microsoft.com/office/drawing/2014/main" id="{C55A7F63-D4DF-49E2-A3B7-F60013E66CD4}"/>
              </a:ext>
            </a:extLst>
          </p:cNvPr>
          <p:cNvCxnSpPr>
            <a:cxnSpLocks/>
            <a:stCxn id="68" idx="2"/>
            <a:endCxn id="72" idx="2"/>
          </p:cNvCxnSpPr>
          <p:nvPr/>
        </p:nvCxnSpPr>
        <p:spPr>
          <a:xfrm flipH="1" flipV="1">
            <a:off x="3117100" y="1845769"/>
            <a:ext cx="166810" cy="347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églalap: szamárfül 71">
            <a:extLst>
              <a:ext uri="{FF2B5EF4-FFF2-40B4-BE49-F238E27FC236}">
                <a16:creationId xmlns:a16="http://schemas.microsoft.com/office/drawing/2014/main" id="{1779F496-E3CB-4EE8-BE0A-85F0DCCEA582}"/>
              </a:ext>
            </a:extLst>
          </p:cNvPr>
          <p:cNvSpPr/>
          <p:nvPr/>
        </p:nvSpPr>
        <p:spPr>
          <a:xfrm rot="16200000">
            <a:off x="1191121" y="359142"/>
            <a:ext cx="878704" cy="297325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csapatok.In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(t)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then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error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endif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pPr defTabSz="685811"/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t.azon := </a:t>
            </a:r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Generál_azon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()</a:t>
            </a:r>
          </a:p>
          <a:p>
            <a:pPr defTabSz="685811"/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csapatok. Add(t)</a:t>
            </a:r>
          </a:p>
        </p:txBody>
      </p:sp>
      <p:cxnSp>
        <p:nvCxnSpPr>
          <p:cNvPr id="74" name="Egyenes összekötő 73">
            <a:extLst>
              <a:ext uri="{FF2B5EF4-FFF2-40B4-BE49-F238E27FC236}">
                <a16:creationId xmlns:a16="http://schemas.microsoft.com/office/drawing/2014/main" id="{36AD7F4C-09B2-4C37-B6CA-3DF3925D1410}"/>
              </a:ext>
            </a:extLst>
          </p:cNvPr>
          <p:cNvCxnSpPr>
            <a:cxnSpLocks/>
            <a:endCxn id="75" idx="4"/>
          </p:cNvCxnSpPr>
          <p:nvPr/>
        </p:nvCxnSpPr>
        <p:spPr>
          <a:xfrm flipV="1">
            <a:off x="2847317" y="4981450"/>
            <a:ext cx="0" cy="4035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Ellipszis 74">
            <a:extLst>
              <a:ext uri="{FF2B5EF4-FFF2-40B4-BE49-F238E27FC236}">
                <a16:creationId xmlns:a16="http://schemas.microsoft.com/office/drawing/2014/main" id="{64EFE9E8-1B5C-4DFE-9DC9-353E44D6A4EA}"/>
              </a:ext>
            </a:extLst>
          </p:cNvPr>
          <p:cNvSpPr/>
          <p:nvPr/>
        </p:nvSpPr>
        <p:spPr>
          <a:xfrm>
            <a:off x="2814683" y="4919203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cxnSp>
        <p:nvCxnSpPr>
          <p:cNvPr id="80" name="Egyenes összekötő 79">
            <a:extLst>
              <a:ext uri="{FF2B5EF4-FFF2-40B4-BE49-F238E27FC236}">
                <a16:creationId xmlns:a16="http://schemas.microsoft.com/office/drawing/2014/main" id="{033D9E63-F865-46E0-BD96-80F74194D9D6}"/>
              </a:ext>
            </a:extLst>
          </p:cNvPr>
          <p:cNvCxnSpPr>
            <a:cxnSpLocks/>
            <a:stCxn id="82" idx="1"/>
            <a:endCxn id="81" idx="0"/>
          </p:cNvCxnSpPr>
          <p:nvPr/>
        </p:nvCxnSpPr>
        <p:spPr>
          <a:xfrm>
            <a:off x="6194055" y="3246731"/>
            <a:ext cx="18" cy="846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Ellipszis 80">
            <a:extLst>
              <a:ext uri="{FF2B5EF4-FFF2-40B4-BE49-F238E27FC236}">
                <a16:creationId xmlns:a16="http://schemas.microsoft.com/office/drawing/2014/main" id="{FB443B93-30A9-4812-B2B6-BD20725E7523}"/>
              </a:ext>
            </a:extLst>
          </p:cNvPr>
          <p:cNvSpPr/>
          <p:nvPr/>
        </p:nvSpPr>
        <p:spPr>
          <a:xfrm>
            <a:off x="6161439" y="4093349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82" name="Téglalap: szamárfül 81">
            <a:extLst>
              <a:ext uri="{FF2B5EF4-FFF2-40B4-BE49-F238E27FC236}">
                <a16:creationId xmlns:a16="http://schemas.microsoft.com/office/drawing/2014/main" id="{90238425-9FD1-4C15-B210-6AAEE1834D3C}"/>
              </a:ext>
            </a:extLst>
          </p:cNvPr>
          <p:cNvSpPr/>
          <p:nvPr/>
        </p:nvSpPr>
        <p:spPr>
          <a:xfrm rot="16200000">
            <a:off x="5588625" y="834017"/>
            <a:ext cx="1210858" cy="3614569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csapat, futam := c, f</a:t>
            </a:r>
          </a:p>
          <a:p>
            <a:pPr defTabSz="685811"/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|</a:t>
            </a:r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kat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|= 0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then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error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endif</a:t>
            </a:r>
            <a:endParaRPr lang="hu-HU" sz="1600" b="1" dirty="0">
              <a:solidFill>
                <a:schemeClr val="tx1"/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pPr defTabSz="685811"/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forall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k 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in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kat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loop</a:t>
            </a:r>
            <a:endParaRPr lang="hu-HU" sz="1600" b="1" dirty="0">
              <a:solidFill>
                <a:schemeClr val="tx1"/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  <a:p>
            <a:r>
              <a:rPr lang="hu-HU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hu-HU" sz="1600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eredmények.Add</a:t>
            </a:r>
            <a:r>
              <a:rPr lang="hu-HU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( </a:t>
            </a:r>
            <a:r>
              <a:rPr lang="hu-HU" sz="1600" b="1" dirty="0" err="1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new</a:t>
            </a:r>
            <a:r>
              <a:rPr lang="hu-HU" sz="1600" dirty="0">
                <a:solidFill>
                  <a:schemeClr val="tx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Eredmény(k))</a:t>
            </a:r>
          </a:p>
          <a:p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endloop</a:t>
            </a:r>
            <a:endParaRPr lang="hu-HU" sz="1600" dirty="0">
              <a:solidFill>
                <a:schemeClr val="tx1"/>
              </a:solidFill>
              <a:ea typeface="Cambria Math" panose="02040503050406030204" pitchFamily="18" charset="0"/>
              <a:cs typeface="Calibri" panose="020F0502020204030204" pitchFamily="34" charset="0"/>
            </a:endParaRPr>
          </a:p>
        </p:txBody>
      </p:sp>
      <p:sp>
        <p:nvSpPr>
          <p:cNvPr id="83" name="Ellipszis 82">
            <a:extLst>
              <a:ext uri="{FF2B5EF4-FFF2-40B4-BE49-F238E27FC236}">
                <a16:creationId xmlns:a16="http://schemas.microsoft.com/office/drawing/2014/main" id="{663240E2-D1F0-42AA-A595-0E56756DC5C8}"/>
              </a:ext>
            </a:extLst>
          </p:cNvPr>
          <p:cNvSpPr/>
          <p:nvPr/>
        </p:nvSpPr>
        <p:spPr>
          <a:xfrm>
            <a:off x="6106975" y="4671576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06" name="Szövegdoboz 105">
            <a:extLst>
              <a:ext uri="{FF2B5EF4-FFF2-40B4-BE49-F238E27FC236}">
                <a16:creationId xmlns:a16="http://schemas.microsoft.com/office/drawing/2014/main" id="{F2B8734D-3D7B-4172-8290-B286C90B10C3}"/>
              </a:ext>
            </a:extLst>
          </p:cNvPr>
          <p:cNvSpPr txBox="1"/>
          <p:nvPr/>
        </p:nvSpPr>
        <p:spPr>
          <a:xfrm>
            <a:off x="6046976" y="4905421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lapok</a:t>
            </a:r>
          </a:p>
        </p:txBody>
      </p:sp>
      <p:sp>
        <p:nvSpPr>
          <p:cNvPr id="108" name="Szövegdoboz 107">
            <a:extLst>
              <a:ext uri="{FF2B5EF4-FFF2-40B4-BE49-F238E27FC236}">
                <a16:creationId xmlns:a16="http://schemas.microsoft.com/office/drawing/2014/main" id="{F01EA405-3856-46AA-AE8F-CE23BA21FD39}"/>
              </a:ext>
            </a:extLst>
          </p:cNvPr>
          <p:cNvSpPr txBox="1"/>
          <p:nvPr/>
        </p:nvSpPr>
        <p:spPr>
          <a:xfrm>
            <a:off x="3522532" y="4918674"/>
            <a:ext cx="7873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1600" dirty="0"/>
              <a:t>+ lapok</a:t>
            </a:r>
          </a:p>
        </p:txBody>
      </p:sp>
      <p:grpSp>
        <p:nvGrpSpPr>
          <p:cNvPr id="109" name="Csoportba foglalás 108">
            <a:extLst>
              <a:ext uri="{FF2B5EF4-FFF2-40B4-BE49-F238E27FC236}">
                <a16:creationId xmlns:a16="http://schemas.microsoft.com/office/drawing/2014/main" id="{E0315EEA-E324-40BD-B0A5-5F985570AB72}"/>
              </a:ext>
            </a:extLst>
          </p:cNvPr>
          <p:cNvGrpSpPr/>
          <p:nvPr/>
        </p:nvGrpSpPr>
        <p:grpSpPr>
          <a:xfrm>
            <a:off x="138286" y="2450689"/>
            <a:ext cx="3015839" cy="473132"/>
            <a:chOff x="4845466" y="1966381"/>
            <a:chExt cx="3015839" cy="473132"/>
          </a:xfrm>
        </p:grpSpPr>
        <p:sp>
          <p:nvSpPr>
            <p:cNvPr id="111" name="Téglalap: szamárfül 110">
              <a:extLst>
                <a:ext uri="{FF2B5EF4-FFF2-40B4-BE49-F238E27FC236}">
                  <a16:creationId xmlns:a16="http://schemas.microsoft.com/office/drawing/2014/main" id="{529E9DEA-5852-49C3-8D88-D38489E9A60C}"/>
                </a:ext>
              </a:extLst>
            </p:cNvPr>
            <p:cNvSpPr/>
            <p:nvPr/>
          </p:nvSpPr>
          <p:spPr>
            <a:xfrm rot="16200000">
              <a:off x="6116820" y="695027"/>
              <a:ext cx="473132" cy="3015839"/>
            </a:xfrm>
            <a:prstGeom prst="foldedCorner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" rtlCol="0" anchor="t"/>
            <a:lstStyle/>
            <a:p>
              <a:pPr defTabSz="685811"/>
              <a:r>
                <a:rPr lang="hu-HU" sz="1600" b="1" dirty="0" err="1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return</a:t>
              </a:r>
              <a:r>
                <a:rPr lang="hu-HU" sz="1600" b="1" dirty="0">
                  <a:solidFill>
                    <a:schemeClr val="tx1"/>
                  </a:solidFill>
                  <a:ea typeface="Cambria Math" panose="02040503050406030204" pitchFamily="18" charset="0"/>
                  <a:cs typeface="Calibri" panose="020F0502020204030204" pitchFamily="34" charset="0"/>
                </a:rPr>
                <a:t>  SEARCH</a:t>
              </a:r>
              <a:r>
                <a:rPr lang="hu-HU" sz="1600" dirty="0">
                  <a:solidFill>
                    <a:schemeClr val="tx1"/>
                  </a:solidFill>
                  <a:ea typeface="Cambria Math" panose="02040503050406030204" pitchFamily="18" charset="0"/>
                  <a:cs typeface="Arial Unicode MS" pitchFamily="34" charset="-128"/>
                </a:rPr>
                <a:t>              e.csapat=c</a:t>
              </a:r>
              <a:endParaRPr lang="hu-HU" sz="1600" b="1" baseline="-250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endParaRPr>
            </a:p>
          </p:txBody>
        </p:sp>
        <p:sp>
          <p:nvSpPr>
            <p:cNvPr id="112" name="Szövegdoboz 111">
              <a:extLst>
                <a:ext uri="{FF2B5EF4-FFF2-40B4-BE49-F238E27FC236}">
                  <a16:creationId xmlns:a16="http://schemas.microsoft.com/office/drawing/2014/main" id="{B87CB938-0313-4407-9683-71382CDC947E}"/>
                </a:ext>
              </a:extLst>
            </p:cNvPr>
            <p:cNvSpPr txBox="1"/>
            <p:nvPr/>
          </p:nvSpPr>
          <p:spPr>
            <a:xfrm>
              <a:off x="6093365" y="2117534"/>
              <a:ext cx="7729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u-HU" sz="1400" dirty="0" err="1"/>
                <a:t>e</a:t>
              </a:r>
              <a:r>
                <a:rPr lang="hu-HU" sz="1400" dirty="0" err="1">
                  <a:ea typeface="Cambria Math" panose="02040503050406030204" pitchFamily="18" charset="0"/>
                </a:rPr>
                <a:t>∊lapok</a:t>
              </a:r>
              <a:endParaRPr lang="hu-HU" sz="1400" dirty="0"/>
            </a:p>
          </p:txBody>
        </p:sp>
      </p:grpSp>
      <p:cxnSp>
        <p:nvCxnSpPr>
          <p:cNvPr id="113" name="Egyenes összekötő 112">
            <a:extLst>
              <a:ext uri="{FF2B5EF4-FFF2-40B4-BE49-F238E27FC236}">
                <a16:creationId xmlns:a16="http://schemas.microsoft.com/office/drawing/2014/main" id="{1F14D297-00D4-4F1E-8C64-14CCAB76C108}"/>
              </a:ext>
            </a:extLst>
          </p:cNvPr>
          <p:cNvCxnSpPr>
            <a:cxnSpLocks/>
            <a:endCxn id="114" idx="0"/>
          </p:cNvCxnSpPr>
          <p:nvPr/>
        </p:nvCxnSpPr>
        <p:spPr>
          <a:xfrm>
            <a:off x="2832795" y="2928415"/>
            <a:ext cx="0" cy="17156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Ellipszis 113">
            <a:extLst>
              <a:ext uri="{FF2B5EF4-FFF2-40B4-BE49-F238E27FC236}">
                <a16:creationId xmlns:a16="http://schemas.microsoft.com/office/drawing/2014/main" id="{5CA38228-8C39-4A42-A6C3-A31E19C30CA4}"/>
              </a:ext>
            </a:extLst>
          </p:cNvPr>
          <p:cNvSpPr/>
          <p:nvPr/>
        </p:nvSpPr>
        <p:spPr>
          <a:xfrm>
            <a:off x="2800161" y="4644034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14" name="Szövegdoboz 13">
            <a:extLst>
              <a:ext uri="{FF2B5EF4-FFF2-40B4-BE49-F238E27FC236}">
                <a16:creationId xmlns:a16="http://schemas.microsoft.com/office/drawing/2014/main" id="{44772852-4BEF-496B-BE6D-3C2D9496EFC1}"/>
              </a:ext>
            </a:extLst>
          </p:cNvPr>
          <p:cNvSpPr txBox="1"/>
          <p:nvPr/>
        </p:nvSpPr>
        <p:spPr>
          <a:xfrm>
            <a:off x="99119" y="4240180"/>
            <a:ext cx="27782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>
                <a:solidFill>
                  <a:schemeClr val="tx1"/>
                </a:solidFill>
              </a:rPr>
              <a:t>- </a:t>
            </a:r>
            <a:r>
              <a:rPr lang="hu-HU" sz="1600" dirty="0" err="1">
                <a:solidFill>
                  <a:schemeClr val="tx1"/>
                </a:solidFill>
              </a:rPr>
              <a:t>KeresLap</a:t>
            </a:r>
            <a:r>
              <a:rPr lang="hu-HU" sz="1600" dirty="0">
                <a:solidFill>
                  <a:schemeClr val="tx1"/>
                </a:solidFill>
              </a:rPr>
              <a:t>(</a:t>
            </a:r>
            <a:r>
              <a:rPr lang="hu-HU" sz="1600" dirty="0" err="1">
                <a:solidFill>
                  <a:schemeClr val="tx1"/>
                </a:solidFill>
              </a:rPr>
              <a:t>c:Csapat</a:t>
            </a:r>
            <a:r>
              <a:rPr lang="hu-HU" sz="1600" dirty="0">
                <a:solidFill>
                  <a:schemeClr val="tx1"/>
                </a:solidFill>
              </a:rPr>
              <a:t>) </a:t>
            </a:r>
            <a:br>
              <a:rPr lang="hu-HU" sz="1600" dirty="0">
                <a:solidFill>
                  <a:schemeClr val="tx1"/>
                </a:solidFill>
              </a:rPr>
            </a:br>
            <a:r>
              <a:rPr lang="hu-HU" sz="1600" dirty="0">
                <a:solidFill>
                  <a:schemeClr val="tx1"/>
                </a:solidFill>
              </a:rPr>
              <a:t>                   : </a:t>
            </a:r>
            <a:r>
              <a:rPr lang="hu-HU" sz="1600" dirty="0" err="1">
                <a:solidFill>
                  <a:schemeClr val="tx1"/>
                </a:solidFill>
              </a:rPr>
              <a:t>bool×EredményLap</a:t>
            </a:r>
            <a:endParaRPr lang="hu-HU" sz="1600" dirty="0">
              <a:solidFill>
                <a:schemeClr val="tx1"/>
              </a:solidFill>
            </a:endParaRPr>
          </a:p>
        </p:txBody>
      </p:sp>
      <p:cxnSp>
        <p:nvCxnSpPr>
          <p:cNvPr id="76" name="Egyenes összekötő 75">
            <a:extLst>
              <a:ext uri="{FF2B5EF4-FFF2-40B4-BE49-F238E27FC236}">
                <a16:creationId xmlns:a16="http://schemas.microsoft.com/office/drawing/2014/main" id="{902393A4-7FA7-40DF-81F7-67FE2230DFBF}"/>
              </a:ext>
            </a:extLst>
          </p:cNvPr>
          <p:cNvCxnSpPr>
            <a:cxnSpLocks/>
            <a:stCxn id="77" idx="3"/>
            <a:endCxn id="88" idx="0"/>
          </p:cNvCxnSpPr>
          <p:nvPr/>
        </p:nvCxnSpPr>
        <p:spPr>
          <a:xfrm>
            <a:off x="5081254" y="5215385"/>
            <a:ext cx="1" cy="308251"/>
          </a:xfrm>
          <a:prstGeom prst="line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ombusz 76">
            <a:extLst>
              <a:ext uri="{FF2B5EF4-FFF2-40B4-BE49-F238E27FC236}">
                <a16:creationId xmlns:a16="http://schemas.microsoft.com/office/drawing/2014/main" id="{3EFEFE66-5DA6-472A-8962-925AA1C69C6D}"/>
              </a:ext>
            </a:extLst>
          </p:cNvPr>
          <p:cNvSpPr/>
          <p:nvPr/>
        </p:nvSpPr>
        <p:spPr>
          <a:xfrm rot="5400000">
            <a:off x="4971043" y="5028666"/>
            <a:ext cx="220422" cy="153015"/>
          </a:xfrm>
          <a:prstGeom prst="diamond">
            <a:avLst/>
          </a:prstGeom>
          <a:solidFill>
            <a:schemeClr val="tx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86" name="Szövegdoboz 85">
            <a:extLst>
              <a:ext uri="{FF2B5EF4-FFF2-40B4-BE49-F238E27FC236}">
                <a16:creationId xmlns:a16="http://schemas.microsoft.com/office/drawing/2014/main" id="{34224280-01F0-4EEF-8CCB-C76996B21BA5}"/>
              </a:ext>
            </a:extLst>
          </p:cNvPr>
          <p:cNvSpPr txBox="1"/>
          <p:nvPr/>
        </p:nvSpPr>
        <p:spPr>
          <a:xfrm>
            <a:off x="4458327" y="5213382"/>
            <a:ext cx="7230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600" dirty="0"/>
              <a:t>1 .. 3</a:t>
            </a:r>
          </a:p>
        </p:txBody>
      </p:sp>
      <p:sp>
        <p:nvSpPr>
          <p:cNvPr id="87" name="Szövegdoboz 86">
            <a:extLst>
              <a:ext uri="{FF2B5EF4-FFF2-40B4-BE49-F238E27FC236}">
                <a16:creationId xmlns:a16="http://schemas.microsoft.com/office/drawing/2014/main" id="{0DF7DA19-20DD-4F1E-848C-38C5753F5D3D}"/>
              </a:ext>
            </a:extLst>
          </p:cNvPr>
          <p:cNvSpPr txBox="1"/>
          <p:nvPr/>
        </p:nvSpPr>
        <p:spPr>
          <a:xfrm>
            <a:off x="5057725" y="5214923"/>
            <a:ext cx="38632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1600" dirty="0"/>
              <a:t>+ eredmények { map(Kategória, Eredmény) }</a:t>
            </a:r>
          </a:p>
        </p:txBody>
      </p:sp>
      <p:sp>
        <p:nvSpPr>
          <p:cNvPr id="73" name="Téglalap: szamárfül 72">
            <a:extLst>
              <a:ext uri="{FF2B5EF4-FFF2-40B4-BE49-F238E27FC236}">
                <a16:creationId xmlns:a16="http://schemas.microsoft.com/office/drawing/2014/main" id="{A8F808D4-FA11-430C-9D81-50F3EAA56860}"/>
              </a:ext>
            </a:extLst>
          </p:cNvPr>
          <p:cNvSpPr/>
          <p:nvPr/>
        </p:nvSpPr>
        <p:spPr>
          <a:xfrm rot="16200000">
            <a:off x="1513403" y="3925734"/>
            <a:ext cx="1360464" cy="4196890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defTabSz="685811"/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not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verseny.csapatok.In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(c) </a:t>
            </a:r>
          </a:p>
          <a:p>
            <a:pPr defTabSz="685811"/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       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or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KeresLap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(c)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then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error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endif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 </a:t>
            </a:r>
          </a:p>
          <a:p>
            <a:pPr defTabSz="685811"/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Eredménylap lap =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new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Eredménylap(c, </a:t>
            </a:r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this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, k)</a:t>
            </a:r>
          </a:p>
          <a:p>
            <a:pPr defTabSz="685811"/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lapok.Add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(lap)</a:t>
            </a:r>
          </a:p>
          <a:p>
            <a:pPr defTabSz="685811"/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c.lapok.Add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(lap)</a:t>
            </a:r>
          </a:p>
        </p:txBody>
      </p:sp>
      <p:sp>
        <p:nvSpPr>
          <p:cNvPr id="88" name="Téglalap 87">
            <a:extLst>
              <a:ext uri="{FF2B5EF4-FFF2-40B4-BE49-F238E27FC236}">
                <a16:creationId xmlns:a16="http://schemas.microsoft.com/office/drawing/2014/main" id="{1B3B78CE-09EC-4BB8-BE34-979E06B52911}"/>
              </a:ext>
            </a:extLst>
          </p:cNvPr>
          <p:cNvSpPr/>
          <p:nvPr/>
        </p:nvSpPr>
        <p:spPr>
          <a:xfrm>
            <a:off x="3958338" y="5523636"/>
            <a:ext cx="2245834" cy="1089812"/>
          </a:xfrm>
          <a:prstGeom prst="rect">
            <a:avLst/>
          </a:prstGeom>
          <a:solidFill>
            <a:srgbClr val="CCFFFF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hu-HU" dirty="0">
                <a:solidFill>
                  <a:schemeClr val="tx1"/>
                </a:solidFill>
              </a:rPr>
              <a:t>Eredmény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</a:t>
            </a:r>
            <a:r>
              <a:rPr lang="hu-HU" sz="1600" dirty="0" err="1">
                <a:solidFill>
                  <a:schemeClr val="tx1"/>
                </a:solidFill>
              </a:rPr>
              <a:t>kat</a:t>
            </a:r>
            <a:r>
              <a:rPr lang="hu-HU" sz="1600" dirty="0">
                <a:solidFill>
                  <a:schemeClr val="tx1"/>
                </a:solidFill>
              </a:rPr>
              <a:t> : Kategória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hely : int</a:t>
            </a:r>
          </a:p>
          <a:p>
            <a:r>
              <a:rPr lang="hu-HU" sz="1600" dirty="0">
                <a:solidFill>
                  <a:schemeClr val="tx1"/>
                </a:solidFill>
              </a:rPr>
              <a:t>+ Eredmény(</a:t>
            </a:r>
            <a:r>
              <a:rPr lang="hu-HU" sz="1600" dirty="0" err="1">
                <a:solidFill>
                  <a:schemeClr val="tx1"/>
                </a:solidFill>
              </a:rPr>
              <a:t>k:Kategória</a:t>
            </a:r>
            <a:r>
              <a:rPr lang="hu-HU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9" name="Téglalap 88">
            <a:extLst>
              <a:ext uri="{FF2B5EF4-FFF2-40B4-BE49-F238E27FC236}">
                <a16:creationId xmlns:a16="http://schemas.microsoft.com/office/drawing/2014/main" id="{799943A0-2598-4779-A0C1-7561869E9AC8}"/>
              </a:ext>
            </a:extLst>
          </p:cNvPr>
          <p:cNvSpPr/>
          <p:nvPr/>
        </p:nvSpPr>
        <p:spPr>
          <a:xfrm>
            <a:off x="3958467" y="5837842"/>
            <a:ext cx="2245379" cy="49692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  <p:sp>
        <p:nvSpPr>
          <p:cNvPr id="84" name="Téglalap: szamárfül 83">
            <a:extLst>
              <a:ext uri="{FF2B5EF4-FFF2-40B4-BE49-F238E27FC236}">
                <a16:creationId xmlns:a16="http://schemas.microsoft.com/office/drawing/2014/main" id="{B83EE6BD-E050-4606-80FD-BAE0808B9526}"/>
              </a:ext>
            </a:extLst>
          </p:cNvPr>
          <p:cNvSpPr/>
          <p:nvPr/>
        </p:nvSpPr>
        <p:spPr>
          <a:xfrm rot="16200000">
            <a:off x="7115077" y="4523465"/>
            <a:ext cx="756459" cy="2882684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if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eredmények[</a:t>
            </a:r>
            <a:r>
              <a:rPr lang="hu-HU" sz="1600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kat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] </a:t>
            </a:r>
            <a:r>
              <a:rPr lang="hu-HU" sz="1600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Calibri" panose="020F0502020204030204" pitchFamily="34" charset="0"/>
              </a:rPr>
              <a:t>≠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null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then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 </a:t>
            </a:r>
          </a:p>
          <a:p>
            <a:r>
              <a:rPr lang="hu-HU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hu-HU" sz="1600" dirty="0">
                <a:solidFill>
                  <a:schemeClr val="tx1"/>
                </a:solidFill>
                <a:ea typeface="Cambria Math" panose="02040503050406030204" pitchFamily="18" charset="0"/>
                <a:cs typeface="Calibri" panose="020F0502020204030204" pitchFamily="34" charset="0"/>
              </a:rPr>
              <a:t>eredmények</a:t>
            </a:r>
            <a:r>
              <a:rPr lang="hu-HU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hu-HU" sz="1600" dirty="0" err="1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kat</a:t>
            </a:r>
            <a:r>
              <a:rPr lang="hu-HU" sz="1600" dirty="0">
                <a:solidFill>
                  <a:schemeClr val="tx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].hely := hely </a:t>
            </a:r>
          </a:p>
          <a:p>
            <a:r>
              <a:rPr lang="hu-HU" sz="1600" b="1" dirty="0" err="1">
                <a:solidFill>
                  <a:schemeClr val="tx1"/>
                </a:solidFill>
                <a:ea typeface="Cambria Math" panose="02040503050406030204" pitchFamily="18" charset="0"/>
                <a:cs typeface="Times New Roman" panose="02020603050405020304" pitchFamily="18" charset="0"/>
              </a:rPr>
              <a:t>endif</a:t>
            </a:r>
            <a:endParaRPr lang="hu-HU" sz="1600" b="1" dirty="0">
              <a:solidFill>
                <a:schemeClr val="tx1"/>
              </a:solidFill>
              <a:effectLst/>
              <a:ea typeface="Cambria Math" panose="020405030504060302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5" name="Egyenes összekötő 84">
            <a:extLst>
              <a:ext uri="{FF2B5EF4-FFF2-40B4-BE49-F238E27FC236}">
                <a16:creationId xmlns:a16="http://schemas.microsoft.com/office/drawing/2014/main" id="{7BEA98B2-04FC-4E7B-B9E4-CF707217D85E}"/>
              </a:ext>
            </a:extLst>
          </p:cNvPr>
          <p:cNvCxnSpPr>
            <a:cxnSpLocks/>
            <a:stCxn id="83" idx="4"/>
          </p:cNvCxnSpPr>
          <p:nvPr/>
        </p:nvCxnSpPr>
        <p:spPr>
          <a:xfrm>
            <a:off x="6139609" y="4733823"/>
            <a:ext cx="0" cy="85275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églalap: szamárfül 93">
            <a:extLst>
              <a:ext uri="{FF2B5EF4-FFF2-40B4-BE49-F238E27FC236}">
                <a16:creationId xmlns:a16="http://schemas.microsoft.com/office/drawing/2014/main" id="{EC6FD1D8-5A18-41CD-9516-3BD31AF411C8}"/>
              </a:ext>
            </a:extLst>
          </p:cNvPr>
          <p:cNvSpPr/>
          <p:nvPr/>
        </p:nvSpPr>
        <p:spPr>
          <a:xfrm rot="16200000">
            <a:off x="6806773" y="6081688"/>
            <a:ext cx="305921" cy="784832"/>
          </a:xfrm>
          <a:prstGeom prst="foldedCorner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r>
              <a:rPr lang="hu-HU" sz="1600" dirty="0" err="1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kat</a:t>
            </a:r>
            <a:r>
              <a:rPr lang="hu-HU" sz="1600" dirty="0">
                <a:solidFill>
                  <a:schemeClr val="tx1"/>
                </a:solidFill>
                <a:effectLst/>
                <a:ea typeface="Cambria Math" panose="02040503050406030204" pitchFamily="18" charset="0"/>
                <a:cs typeface="Times New Roman" panose="02020603050405020304" pitchFamily="18" charset="0"/>
              </a:rPr>
              <a:t> := k</a:t>
            </a:r>
          </a:p>
        </p:txBody>
      </p:sp>
      <p:cxnSp>
        <p:nvCxnSpPr>
          <p:cNvPr id="95" name="Egyenes összekötő 94">
            <a:extLst>
              <a:ext uri="{FF2B5EF4-FFF2-40B4-BE49-F238E27FC236}">
                <a16:creationId xmlns:a16="http://schemas.microsoft.com/office/drawing/2014/main" id="{49EBBBD1-1C1F-485D-889A-89D3EBC8A26D}"/>
              </a:ext>
            </a:extLst>
          </p:cNvPr>
          <p:cNvCxnSpPr>
            <a:cxnSpLocks/>
            <a:stCxn id="98" idx="6"/>
            <a:endCxn id="94" idx="0"/>
          </p:cNvCxnSpPr>
          <p:nvPr/>
        </p:nvCxnSpPr>
        <p:spPr>
          <a:xfrm flipV="1">
            <a:off x="6166364" y="6474104"/>
            <a:ext cx="400954" cy="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Ellipszis 97">
            <a:extLst>
              <a:ext uri="{FF2B5EF4-FFF2-40B4-BE49-F238E27FC236}">
                <a16:creationId xmlns:a16="http://schemas.microsoft.com/office/drawing/2014/main" id="{B9E4429A-625E-4463-A5D9-DD34EBF4E4CC}"/>
              </a:ext>
            </a:extLst>
          </p:cNvPr>
          <p:cNvSpPr/>
          <p:nvPr/>
        </p:nvSpPr>
        <p:spPr>
          <a:xfrm>
            <a:off x="6101097" y="6442982"/>
            <a:ext cx="65267" cy="62247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sz="1600"/>
          </a:p>
        </p:txBody>
      </p:sp>
    </p:spTree>
    <p:extLst>
      <p:ext uri="{BB962C8B-B14F-4D97-AF65-F5344CB8AC3E}">
        <p14:creationId xmlns:p14="http://schemas.microsoft.com/office/powerpoint/2010/main" val="252150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000"/>
                            </p:stCondLst>
                            <p:childTnLst>
                              <p:par>
                                <p:cTn id="8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500"/>
                            </p:stCondLst>
                            <p:childTnLst>
                              <p:par>
                                <p:cTn id="10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  <p:bldP spid="54" grpId="0" animBg="1"/>
      <p:bldP spid="66" grpId="0" animBg="1"/>
      <p:bldP spid="67" grpId="0" animBg="1"/>
      <p:bldP spid="68" grpId="0" animBg="1"/>
      <p:bldP spid="72" grpId="0" animBg="1"/>
      <p:bldP spid="75" grpId="0" animBg="1"/>
      <p:bldP spid="81" grpId="0" animBg="1"/>
      <p:bldP spid="82" grpId="0" animBg="1"/>
      <p:bldP spid="83" grpId="0" animBg="1"/>
      <p:bldP spid="114" grpId="0" animBg="1"/>
      <p:bldP spid="14" grpId="0"/>
      <p:bldP spid="73" grpId="0" animBg="1"/>
      <p:bldP spid="88" grpId="0" animBg="1"/>
      <p:bldP spid="89" grpId="0" animBg="1"/>
      <p:bldP spid="84" grpId="0" animBg="1"/>
      <p:bldP spid="94" grpId="0" animBg="1"/>
      <p:bldP spid="98" grpId="0" animBg="1"/>
    </p:bldLst>
  </p:timing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E274A72940A1B4A8B3393EAB8D61735" ma:contentTypeVersion="7" ma:contentTypeDescription="Új dokumentum létrehozása." ma:contentTypeScope="" ma:versionID="46c326e170113dafb73fda4b6567a3de">
  <xsd:schema xmlns:xsd="http://www.w3.org/2001/XMLSchema" xmlns:xs="http://www.w3.org/2001/XMLSchema" xmlns:p="http://schemas.microsoft.com/office/2006/metadata/properties" xmlns:ns2="2802c78d-21c3-4a7b-93dc-c553f079c494" xmlns:ns3="bae2fe36-af00-45da-8051-a600712cd064" targetNamespace="http://schemas.microsoft.com/office/2006/metadata/properties" ma:root="true" ma:fieldsID="643504de93a5d495e82f7031e8a99745" ns2:_="" ns3:_="">
    <xsd:import namespace="2802c78d-21c3-4a7b-93dc-c553f079c494"/>
    <xsd:import namespace="bae2fe36-af00-45da-8051-a600712cd06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02c78d-21c3-4a7b-93dc-c553f079c4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ae2fe36-af00-45da-8051-a600712cd064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Résztvevők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Megosztva részletekkel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E491802-86E0-4519-B7BF-EEF22B646599}"/>
</file>

<file path=customXml/itemProps2.xml><?xml version="1.0" encoding="utf-8"?>
<ds:datastoreItem xmlns:ds="http://schemas.openxmlformats.org/officeDocument/2006/customXml" ds:itemID="{E140732F-127D-4DC7-AF08-4FCFE544C1BE}"/>
</file>

<file path=customXml/itemProps3.xml><?xml version="1.0" encoding="utf-8"?>
<ds:datastoreItem xmlns:ds="http://schemas.openxmlformats.org/officeDocument/2006/customXml" ds:itemID="{2339D314-E1A2-4568-8860-4E9947E99550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20389</TotalTime>
  <Words>2491</Words>
  <Application>Microsoft Office PowerPoint</Application>
  <PresentationFormat>Diavetítés a képernyőre (4:3 oldalarány)</PresentationFormat>
  <Paragraphs>521</Paragraphs>
  <Slides>17</Slides>
  <Notes>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Times New Roman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Gregorics Tibor</dc:creator>
  <cp:lastModifiedBy>Gregorics Tibor</cp:lastModifiedBy>
  <cp:revision>2864</cp:revision>
  <dcterms:created xsi:type="dcterms:W3CDTF">2017-06-25T07:49:46Z</dcterms:created>
  <dcterms:modified xsi:type="dcterms:W3CDTF">2022-04-27T05:36:59Z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0x0101006E274A72940A1B4A8B3393EAB8D61735</vt:lpwstr>
  </property>
</Properties>
</file>