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1" r:id="rId25"/>
    <p:sldId id="280" r:id="rId26"/>
    <p:sldId id="282" r:id="rId27"/>
    <p:sldId id="279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4" r:id="rId48"/>
    <p:sldId id="301" r:id="rId4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ACAF78-0F03-483A-A31E-C62BB2E8B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E752A0-24EF-496F-8F01-B95C33E8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7E0091-970C-4D10-AEB1-4E9D50B5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4A9C37-EDFD-4D19-93C1-23053C8C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708065-553B-446C-B26F-7C6AE231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1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DF4F1-8E8F-4256-B1AD-778AC628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9A7EDE-0ED6-4859-ACE3-368E7615E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6CDE64-BAC5-4360-8EB7-8F24E534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3F6748-F8E2-48DE-998E-EF951017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C2EBDA-284E-4D23-8DEF-820ECCE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9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84B71-DE5D-4DD5-B8F6-198239773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4603BC-2D61-4318-888F-931D7B3B8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47EA4F-A7BF-4BB5-9B1A-78F1D6C5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CFEA6F-5583-4B3C-A6C5-66B16E3F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FE9528-B961-47EF-A397-9D13D4D5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5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E3506-D404-42A8-A58A-E1D0E19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142563-1420-4240-81AB-3CBD7362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0B1DE-6BDD-422E-B531-DAADE3B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DAEF67-1919-45E2-8F4A-A6D0DF21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94D3B0-44AF-4CCF-BE06-DAAC4273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2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55BA0-65EB-49DA-AFC0-A5E9C2BB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29F36B-4268-40F2-8D04-B6ADE697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2924E8-4715-47EC-8498-DC6AC52F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1450AD-AF86-49FD-BE64-FD38382E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A0A8EB-BC50-4628-9C9A-D7838EB9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60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64A048-23F3-4288-96EF-DE5693C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0931E-C334-4A5F-92B5-7C03380AB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2C396B-D02B-4362-ABF8-078376AA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A6387A-CE83-49C7-A4C8-431A2F4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3618F5-BE4C-475E-A804-5DFC12F3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08FE38-8D9B-47F9-9C98-FB37F87C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8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0637E8-03A7-41AE-ACFE-CED70B8C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4A8995-DBCF-4BDA-949C-F6B7B0C2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6AC7ED-71B4-45EB-8352-D699B7DF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4FFCD7-9882-4A2F-9218-10D2146C8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DEA936-7FE8-4273-BF5C-780C2AF4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6F54A6-D1E0-4A43-8EFA-E37A6A1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FA52473-0A9B-4039-B812-C76FC73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6F6EE4B-5898-4BF5-A96B-0E95C5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C4A937-D238-4C94-89CE-21A02934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2FC7F1A-58AD-4747-A4CA-E60B140E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56D2BB8-45B2-4A38-AF6A-C3718797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0F4080-BDB7-4C9D-8A66-71494861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2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975A35-A26C-49F4-82A9-E61BF0F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885079B-7359-4A78-A1DA-2447E8A7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AB31E1-88FB-4486-9D1A-BA6037E6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03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7C8541-5987-4629-B722-A38BDA21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A606E-8A02-4443-A589-B1909CE3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6D1D58-8358-44C9-ADE8-0503FD8A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C6B661-7DD7-44E7-A0DC-D06758C6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F201DD-DB5A-4D3E-9CD7-EABFB6DB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FBFE81-9E87-498E-ADCA-ABE5624F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9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5C3EA-3B8F-425F-9C20-28C8987B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9D4CAF8-6EDD-4E44-A67C-EB97316E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11496B3-0100-47AB-8F41-7C94450E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6756E-2328-4860-B8D4-9DE28C62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641451-1B8B-4BA1-BED9-8E76431D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059030-4727-4EC4-9421-2C5F9F81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74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EDF82BC-D1AB-423E-A993-88C2F24F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89EDA1-1125-44C5-BCD1-66BC8DD0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0C7538-5AA0-4BCC-AEB0-71687DCB7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86A6-308C-4D79-BA2E-61D17C700440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62521A-6F3F-4B52-86FF-A4C9C5DC3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42C7DF-DCC1-4EE2-B477-815043537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55B2-0D0A-4D36-AD16-E9D17728A7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0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C05031-C178-4B9E-9E26-F2300729C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1. Tervezős gyakorlat</a:t>
            </a:r>
          </a:p>
        </p:txBody>
      </p:sp>
    </p:spTree>
    <p:extLst>
      <p:ext uri="{BB962C8B-B14F-4D97-AF65-F5344CB8AC3E}">
        <p14:creationId xmlns:p14="http://schemas.microsoft.com/office/powerpoint/2010/main" val="195914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3100" dirty="0"/>
              <a:t>Kör típusa. Ábrázoljuk a köröket a középpontjukkal és a sugarukkal.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8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3100" dirty="0"/>
              <a:t>Kör típusa. Ábrázoljuk a köröket a középpontjukkal és a sugarukkal.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2867B148-B5A4-42CE-AA4F-5A160A1B39FC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Kör</a:t>
            </a:r>
          </a:p>
        </p:txBody>
      </p:sp>
    </p:spTree>
    <p:extLst>
      <p:ext uri="{BB962C8B-B14F-4D97-AF65-F5344CB8AC3E}">
        <p14:creationId xmlns:p14="http://schemas.microsoft.com/office/powerpoint/2010/main" val="266890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3100" dirty="0"/>
              <a:t>Kör típusa. Ábrázoljuk a köröket a középpontjukkal és a sugarukkal.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2867B148-B5A4-42CE-AA4F-5A160A1B39FC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Kör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4E18754-9CC8-42DA-BFCC-8C97492B402D}"/>
              </a:ext>
            </a:extLst>
          </p:cNvPr>
          <p:cNvSpPr txBox="1"/>
          <p:nvPr/>
        </p:nvSpPr>
        <p:spPr>
          <a:xfrm>
            <a:off x="2234685" y="4501698"/>
            <a:ext cx="163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c: Pont</a:t>
            </a:r>
          </a:p>
          <a:p>
            <a:r>
              <a:rPr lang="hu-HU" dirty="0"/>
              <a:t>r: ℝ</a:t>
            </a:r>
          </a:p>
          <a:p>
            <a:r>
              <a:rPr lang="hu-HU" dirty="0"/>
              <a:t>    </a:t>
            </a:r>
            <a:r>
              <a:rPr lang="hu-HU" dirty="0" err="1"/>
              <a:t>Inv</a:t>
            </a:r>
            <a:r>
              <a:rPr lang="hu-HU" dirty="0"/>
              <a:t>: r ≥ 0  </a:t>
            </a:r>
          </a:p>
        </p:txBody>
      </p:sp>
    </p:spTree>
    <p:extLst>
      <p:ext uri="{BB962C8B-B14F-4D97-AF65-F5344CB8AC3E}">
        <p14:creationId xmlns:p14="http://schemas.microsoft.com/office/powerpoint/2010/main" val="396347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3100" dirty="0"/>
              <a:t>Kör típusa. Ábrázoljuk a köröket a középpontjukkal és a sugarukkal.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2867B148-B5A4-42CE-AA4F-5A160A1B39FC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Kör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4E18754-9CC8-42DA-BFCC-8C97492B402D}"/>
              </a:ext>
            </a:extLst>
          </p:cNvPr>
          <p:cNvSpPr txBox="1"/>
          <p:nvPr/>
        </p:nvSpPr>
        <p:spPr>
          <a:xfrm>
            <a:off x="2234685" y="4501698"/>
            <a:ext cx="163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c: Pont</a:t>
            </a:r>
          </a:p>
          <a:p>
            <a:r>
              <a:rPr lang="hu-HU" dirty="0"/>
              <a:t>r: ℝ</a:t>
            </a:r>
          </a:p>
          <a:p>
            <a:r>
              <a:rPr lang="hu-HU" dirty="0"/>
              <a:t>    </a:t>
            </a:r>
            <a:r>
              <a:rPr lang="hu-HU" dirty="0" err="1"/>
              <a:t>Inv</a:t>
            </a:r>
            <a:r>
              <a:rPr lang="hu-HU" dirty="0"/>
              <a:t>: r ≥ 0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E5399EA-568F-4066-8650-07B2223496F3}"/>
              </a:ext>
            </a:extLst>
          </p:cNvPr>
          <p:cNvSpPr txBox="1"/>
          <p:nvPr/>
        </p:nvSpPr>
        <p:spPr>
          <a:xfrm>
            <a:off x="6648126" y="3084536"/>
            <a:ext cx="280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 := </a:t>
            </a:r>
            <a:r>
              <a:rPr lang="hu-HU" dirty="0" err="1"/>
              <a:t>p∊k</a:t>
            </a:r>
            <a:r>
              <a:rPr lang="hu-HU" dirty="0"/>
              <a:t>    (</a:t>
            </a:r>
            <a:r>
              <a:rPr lang="hu-HU" dirty="0" err="1"/>
              <a:t>k:Kör</a:t>
            </a:r>
            <a:r>
              <a:rPr lang="hu-HU" dirty="0"/>
              <a:t>, p:Pont, l:𝕃)</a:t>
            </a:r>
          </a:p>
        </p:txBody>
      </p:sp>
    </p:spTree>
    <p:extLst>
      <p:ext uri="{BB962C8B-B14F-4D97-AF65-F5344CB8AC3E}">
        <p14:creationId xmlns:p14="http://schemas.microsoft.com/office/powerpoint/2010/main" val="220744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3100" dirty="0"/>
              <a:t>Kör típusa. Ábrázoljuk a köröket a középpontjukkal és a sugarukkal.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2867B148-B5A4-42CE-AA4F-5A160A1B39FC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Kör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4E18754-9CC8-42DA-BFCC-8C97492B402D}"/>
              </a:ext>
            </a:extLst>
          </p:cNvPr>
          <p:cNvSpPr txBox="1"/>
          <p:nvPr/>
        </p:nvSpPr>
        <p:spPr>
          <a:xfrm>
            <a:off x="2234685" y="4501698"/>
            <a:ext cx="163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c: Pont</a:t>
            </a:r>
          </a:p>
          <a:p>
            <a:r>
              <a:rPr lang="hu-HU" dirty="0"/>
              <a:t>r: ℝ</a:t>
            </a:r>
          </a:p>
          <a:p>
            <a:r>
              <a:rPr lang="hu-HU" dirty="0"/>
              <a:t>    </a:t>
            </a:r>
            <a:r>
              <a:rPr lang="hu-HU" dirty="0" err="1"/>
              <a:t>Inv</a:t>
            </a:r>
            <a:r>
              <a:rPr lang="hu-HU" dirty="0"/>
              <a:t>: r ≥ 0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E5399EA-568F-4066-8650-07B2223496F3}"/>
              </a:ext>
            </a:extLst>
          </p:cNvPr>
          <p:cNvSpPr txBox="1"/>
          <p:nvPr/>
        </p:nvSpPr>
        <p:spPr>
          <a:xfrm>
            <a:off x="6648126" y="3084536"/>
            <a:ext cx="280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 := </a:t>
            </a:r>
            <a:r>
              <a:rPr lang="hu-HU" dirty="0" err="1"/>
              <a:t>p∊k</a:t>
            </a:r>
            <a:r>
              <a:rPr lang="hu-HU" dirty="0"/>
              <a:t>    (</a:t>
            </a:r>
            <a:r>
              <a:rPr lang="hu-HU" dirty="0" err="1"/>
              <a:t>k:Kör</a:t>
            </a:r>
            <a:r>
              <a:rPr lang="hu-HU" dirty="0"/>
              <a:t>, p:Pont, l:𝕃)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8C19E86-3BD7-4E7E-8AC6-110D4CA17EF8}"/>
              </a:ext>
            </a:extLst>
          </p:cNvPr>
          <p:cNvSpPr txBox="1"/>
          <p:nvPr/>
        </p:nvSpPr>
        <p:spPr>
          <a:xfrm>
            <a:off x="6784485" y="4775732"/>
            <a:ext cx="25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 := Távolság(</a:t>
            </a:r>
            <a:r>
              <a:rPr lang="hu-HU" dirty="0" err="1"/>
              <a:t>k.c</a:t>
            </a:r>
            <a:r>
              <a:rPr lang="hu-HU" dirty="0"/>
              <a:t>, p) ≤ </a:t>
            </a:r>
            <a:r>
              <a:rPr lang="hu-HU" dirty="0" err="1"/>
              <a:t>k.r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54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3100" dirty="0"/>
              <a:t>Kör típusa. Ábrázoljuk a köröket a középpontjukkal és a sugarukkal.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450671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>
            <a:cxnSpLocks/>
          </p:cNvCxnSpPr>
          <p:nvPr/>
        </p:nvCxnSpPr>
        <p:spPr>
          <a:xfrm>
            <a:off x="3165814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998737" y="4114800"/>
            <a:ext cx="4506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2867B148-B5A4-42CE-AA4F-5A160A1B39FC}"/>
              </a:ext>
            </a:extLst>
          </p:cNvPr>
          <p:cNvSpPr txBox="1"/>
          <p:nvPr/>
        </p:nvSpPr>
        <p:spPr>
          <a:xfrm>
            <a:off x="1647088" y="3014810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Kör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4E18754-9CC8-42DA-BFCC-8C97492B402D}"/>
              </a:ext>
            </a:extLst>
          </p:cNvPr>
          <p:cNvSpPr txBox="1"/>
          <p:nvPr/>
        </p:nvSpPr>
        <p:spPr>
          <a:xfrm>
            <a:off x="1447442" y="4492141"/>
            <a:ext cx="163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c: Pont</a:t>
            </a:r>
          </a:p>
          <a:p>
            <a:r>
              <a:rPr lang="hu-HU" dirty="0"/>
              <a:t>r: ℝ</a:t>
            </a:r>
          </a:p>
          <a:p>
            <a:r>
              <a:rPr lang="hu-HU" dirty="0"/>
              <a:t>    </a:t>
            </a:r>
            <a:r>
              <a:rPr lang="hu-HU" dirty="0" err="1"/>
              <a:t>Inv</a:t>
            </a:r>
            <a:r>
              <a:rPr lang="hu-HU" dirty="0"/>
              <a:t>: r ≥ 0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E5399EA-568F-4066-8650-07B2223496F3}"/>
              </a:ext>
            </a:extLst>
          </p:cNvPr>
          <p:cNvSpPr txBox="1"/>
          <p:nvPr/>
        </p:nvSpPr>
        <p:spPr>
          <a:xfrm>
            <a:off x="3400984" y="2953254"/>
            <a:ext cx="186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 := </a:t>
            </a:r>
            <a:r>
              <a:rPr lang="hu-HU" dirty="0" err="1"/>
              <a:t>p∊k</a:t>
            </a:r>
            <a:r>
              <a:rPr lang="hu-HU" dirty="0"/>
              <a:t>    </a:t>
            </a:r>
          </a:p>
          <a:p>
            <a:r>
              <a:rPr lang="hu-HU" dirty="0"/>
              <a:t>(</a:t>
            </a:r>
            <a:r>
              <a:rPr lang="hu-HU" dirty="0" err="1"/>
              <a:t>k:Kör</a:t>
            </a:r>
            <a:r>
              <a:rPr lang="hu-HU" dirty="0"/>
              <a:t>, p:Pont, l:𝕃)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8C19E86-3BD7-4E7E-8AC6-110D4CA17EF8}"/>
              </a:ext>
            </a:extLst>
          </p:cNvPr>
          <p:cNvSpPr txBox="1"/>
          <p:nvPr/>
        </p:nvSpPr>
        <p:spPr>
          <a:xfrm>
            <a:off x="3135303" y="4769140"/>
            <a:ext cx="25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 := Távolság(</a:t>
            </a:r>
            <a:r>
              <a:rPr lang="hu-HU" dirty="0" err="1"/>
              <a:t>k.c</a:t>
            </a:r>
            <a:r>
              <a:rPr lang="hu-HU" dirty="0"/>
              <a:t>, p) ≤ </a:t>
            </a:r>
            <a:r>
              <a:rPr lang="hu-HU" dirty="0" err="1"/>
              <a:t>k.r</a:t>
            </a:r>
            <a:endParaRPr lang="hu-HU" dirty="0"/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0339B8DC-3935-411C-8E3E-3F232CA40A88}"/>
              </a:ext>
            </a:extLst>
          </p:cNvPr>
          <p:cNvSpPr txBox="1">
            <a:spLocks/>
          </p:cNvSpPr>
          <p:nvPr/>
        </p:nvSpPr>
        <p:spPr>
          <a:xfrm>
            <a:off x="6556879" y="1825625"/>
            <a:ext cx="4962029" cy="444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Osztálydiagram:</a:t>
            </a:r>
          </a:p>
          <a:p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92492BA-F371-49AC-900D-4DB7D6F4A8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77" y="2423603"/>
            <a:ext cx="4266548" cy="325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106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</p:spTree>
    <p:extLst>
      <p:ext uri="{BB962C8B-B14F-4D97-AF65-F5344CB8AC3E}">
        <p14:creationId xmlns:p14="http://schemas.microsoft.com/office/powerpoint/2010/main" val="213820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CF744-7E51-4300-93DC-FDA3520E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Specifikáció:</a:t>
            </a:r>
          </a:p>
          <a:p>
            <a:pPr marL="0" indent="0">
              <a:buNone/>
            </a:pPr>
            <a:r>
              <a:rPr lang="hu-HU" dirty="0"/>
              <a:t>	A = ()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Ef</a:t>
            </a:r>
            <a:r>
              <a:rPr lang="hu-HU" dirty="0"/>
              <a:t> = ()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Uf</a:t>
            </a:r>
            <a:r>
              <a:rPr lang="hu-HU" dirty="0"/>
              <a:t> = ()</a:t>
            </a:r>
          </a:p>
        </p:txBody>
      </p:sp>
    </p:spTree>
    <p:extLst>
      <p:ext uri="{BB962C8B-B14F-4D97-AF65-F5344CB8AC3E}">
        <p14:creationId xmlns:p14="http://schemas.microsoft.com/office/powerpoint/2010/main" val="311642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CF744-7E51-4300-93DC-FDA3520E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Specifikáció:</a:t>
            </a:r>
          </a:p>
          <a:p>
            <a:pPr marL="0" indent="0">
              <a:buNone/>
            </a:pPr>
            <a:r>
              <a:rPr lang="hu-HU" dirty="0"/>
              <a:t>	A = (</a:t>
            </a:r>
            <a:r>
              <a:rPr lang="hu-HU" dirty="0" err="1"/>
              <a:t>x:Pont</a:t>
            </a:r>
            <a:r>
              <a:rPr lang="hu-HU" baseline="30000" dirty="0"/>
              <a:t> n</a:t>
            </a:r>
            <a:r>
              <a:rPr lang="hu-HU" dirty="0"/>
              <a:t>, k:Kör, </a:t>
            </a:r>
            <a:r>
              <a:rPr lang="hu-HU" dirty="0" err="1"/>
              <a:t>db:ℕ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Ef</a:t>
            </a:r>
            <a:r>
              <a:rPr lang="hu-HU" dirty="0"/>
              <a:t> = ()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Uf</a:t>
            </a:r>
            <a:r>
              <a:rPr lang="hu-HU" dirty="0"/>
              <a:t> = ()</a:t>
            </a:r>
          </a:p>
        </p:txBody>
      </p:sp>
    </p:spTree>
    <p:extLst>
      <p:ext uri="{BB962C8B-B14F-4D97-AF65-F5344CB8AC3E}">
        <p14:creationId xmlns:p14="http://schemas.microsoft.com/office/powerpoint/2010/main" val="146710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CF744-7E51-4300-93DC-FDA3520E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Specifikáció:</a:t>
            </a:r>
          </a:p>
          <a:p>
            <a:pPr marL="0" indent="0">
              <a:buNone/>
            </a:pPr>
            <a:r>
              <a:rPr lang="hu-HU" dirty="0"/>
              <a:t>	A = (</a:t>
            </a:r>
            <a:r>
              <a:rPr lang="hu-HU" dirty="0" err="1"/>
              <a:t>x:Pont</a:t>
            </a:r>
            <a:r>
              <a:rPr lang="hu-HU" baseline="30000" dirty="0"/>
              <a:t> n</a:t>
            </a:r>
            <a:r>
              <a:rPr lang="hu-HU" dirty="0"/>
              <a:t>, k:Kör, </a:t>
            </a:r>
            <a:r>
              <a:rPr lang="hu-HU" dirty="0" err="1"/>
              <a:t>db:ℕ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Ef</a:t>
            </a:r>
            <a:r>
              <a:rPr lang="hu-HU" dirty="0"/>
              <a:t> = (x=x’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k=k’)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Uf</a:t>
            </a:r>
            <a:r>
              <a:rPr lang="hu-HU" dirty="0"/>
              <a:t> = ()</a:t>
            </a:r>
          </a:p>
        </p:txBody>
      </p:sp>
    </p:spTree>
    <p:extLst>
      <p:ext uri="{BB962C8B-B14F-4D97-AF65-F5344CB8AC3E}">
        <p14:creationId xmlns:p14="http://schemas.microsoft.com/office/powerpoint/2010/main" val="392538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3600" dirty="0"/>
              <a:t>Síkbeli pont típusa. Ábrázoljuk a pontokat a koordinátáikkal.</a:t>
            </a:r>
          </a:p>
        </p:txBody>
      </p:sp>
    </p:spTree>
    <p:extLst>
      <p:ext uri="{BB962C8B-B14F-4D97-AF65-F5344CB8AC3E}">
        <p14:creationId xmlns:p14="http://schemas.microsoft.com/office/powerpoint/2010/main" val="339928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CF744-7E51-4300-93DC-FDA3520E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Specifikáció:</a:t>
            </a:r>
          </a:p>
          <a:p>
            <a:pPr marL="0" indent="0">
              <a:buNone/>
            </a:pPr>
            <a:r>
              <a:rPr lang="hu-HU" dirty="0"/>
              <a:t>	A = (</a:t>
            </a:r>
            <a:r>
              <a:rPr lang="hu-HU" dirty="0" err="1"/>
              <a:t>x:Pont</a:t>
            </a:r>
            <a:r>
              <a:rPr lang="hu-HU" baseline="30000" dirty="0"/>
              <a:t> n</a:t>
            </a:r>
            <a:r>
              <a:rPr lang="hu-HU" dirty="0"/>
              <a:t>, k:Kör, </a:t>
            </a:r>
            <a:r>
              <a:rPr lang="hu-HU" dirty="0" err="1"/>
              <a:t>db:ℕ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Ef</a:t>
            </a:r>
            <a:r>
              <a:rPr lang="hu-HU" dirty="0"/>
              <a:t> = (x=x’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k=k’)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Uf</a:t>
            </a:r>
            <a:r>
              <a:rPr lang="hu-HU" dirty="0"/>
              <a:t> = (</a:t>
            </a:r>
            <a:r>
              <a:rPr lang="hu-HU" i="1" dirty="0" err="1"/>
              <a:t>Ef</a:t>
            </a:r>
            <a:r>
              <a:rPr lang="hu-HU" dirty="0"/>
              <a:t>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db = ∑</a:t>
            </a:r>
            <a:r>
              <a:rPr lang="hu-HU" baseline="-25000" dirty="0"/>
              <a:t>i=1..n</a:t>
            </a:r>
            <a:r>
              <a:rPr lang="hu-HU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417271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CF744-7E51-4300-93DC-FDA3520E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Specifikáció:</a:t>
            </a:r>
          </a:p>
          <a:p>
            <a:pPr marL="0" indent="0">
              <a:buNone/>
            </a:pPr>
            <a:r>
              <a:rPr lang="hu-HU" dirty="0"/>
              <a:t>	A = (</a:t>
            </a:r>
            <a:r>
              <a:rPr lang="hu-HU" dirty="0" err="1"/>
              <a:t>x:Pont</a:t>
            </a:r>
            <a:r>
              <a:rPr lang="hu-HU" baseline="30000" dirty="0"/>
              <a:t> n</a:t>
            </a:r>
            <a:r>
              <a:rPr lang="hu-HU" dirty="0"/>
              <a:t>, k:Kör, </a:t>
            </a:r>
            <a:r>
              <a:rPr lang="hu-HU" dirty="0" err="1"/>
              <a:t>db:ℕ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Ef</a:t>
            </a:r>
            <a:r>
              <a:rPr lang="hu-HU" dirty="0"/>
              <a:t> = (x=x’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k=k’)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Uf</a:t>
            </a:r>
            <a:r>
              <a:rPr lang="hu-HU" dirty="0"/>
              <a:t> = (</a:t>
            </a:r>
            <a:r>
              <a:rPr lang="hu-HU" i="1" dirty="0" err="1"/>
              <a:t>Ef</a:t>
            </a:r>
            <a:r>
              <a:rPr lang="hu-HU" dirty="0"/>
              <a:t>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db = ∑</a:t>
            </a:r>
            <a:r>
              <a:rPr lang="hu-HU" baseline="-25000" dirty="0"/>
              <a:t>i=1..n</a:t>
            </a:r>
            <a:r>
              <a:rPr lang="hu-HU" dirty="0"/>
              <a:t> 1)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Számlálás:</a:t>
            </a:r>
          </a:p>
        </p:txBody>
      </p:sp>
    </p:spTree>
    <p:extLst>
      <p:ext uri="{BB962C8B-B14F-4D97-AF65-F5344CB8AC3E}">
        <p14:creationId xmlns:p14="http://schemas.microsoft.com/office/powerpoint/2010/main" val="180395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CF744-7E51-4300-93DC-FDA3520E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Specifikáció:</a:t>
            </a:r>
          </a:p>
          <a:p>
            <a:pPr marL="0" indent="0">
              <a:buNone/>
            </a:pPr>
            <a:r>
              <a:rPr lang="hu-HU" dirty="0"/>
              <a:t>	A = (</a:t>
            </a:r>
            <a:r>
              <a:rPr lang="hu-HU" dirty="0" err="1"/>
              <a:t>x:Pont</a:t>
            </a:r>
            <a:r>
              <a:rPr lang="hu-HU" baseline="30000" dirty="0"/>
              <a:t> n</a:t>
            </a:r>
            <a:r>
              <a:rPr lang="hu-HU" dirty="0"/>
              <a:t>, k:Kör, </a:t>
            </a:r>
            <a:r>
              <a:rPr lang="hu-HU" dirty="0" err="1"/>
              <a:t>db:ℕ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Ef</a:t>
            </a:r>
            <a:r>
              <a:rPr lang="hu-HU" dirty="0"/>
              <a:t> = (x=x’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k=k’)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Uf</a:t>
            </a:r>
            <a:r>
              <a:rPr lang="hu-HU" dirty="0"/>
              <a:t> = (</a:t>
            </a:r>
            <a:r>
              <a:rPr lang="hu-HU" i="1" dirty="0" err="1"/>
              <a:t>Ef</a:t>
            </a:r>
            <a:r>
              <a:rPr lang="hu-HU" dirty="0"/>
              <a:t>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db = ∑</a:t>
            </a:r>
            <a:r>
              <a:rPr lang="hu-HU" baseline="-25000" dirty="0"/>
              <a:t>i=1..n</a:t>
            </a:r>
            <a:r>
              <a:rPr lang="hu-HU" dirty="0"/>
              <a:t> 1)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Számlálás:</a:t>
            </a:r>
          </a:p>
          <a:p>
            <a:pPr marL="0" indent="0">
              <a:buNone/>
            </a:pPr>
            <a:r>
              <a:rPr lang="hu-HU" dirty="0"/>
              <a:t>		i = m .. n  ~     i = 1 .. n</a:t>
            </a:r>
          </a:p>
          <a:p>
            <a:pPr marL="0" indent="0">
              <a:buNone/>
            </a:pPr>
            <a:r>
              <a:rPr lang="hu-HU" dirty="0"/>
              <a:t>		felt(i)        ~    x[i]∊k)</a:t>
            </a:r>
          </a:p>
        </p:txBody>
      </p:sp>
    </p:spTree>
    <p:extLst>
      <p:ext uri="{BB962C8B-B14F-4D97-AF65-F5344CB8AC3E}">
        <p14:creationId xmlns:p14="http://schemas.microsoft.com/office/powerpoint/2010/main" val="119906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800" dirty="0"/>
              <a:t>Adott síkbeli pontok közül hány esik rá egy adott kör lemezére?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CF744-7E51-4300-93DC-FDA3520E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Specifikáció:</a:t>
            </a:r>
          </a:p>
          <a:p>
            <a:pPr marL="0" indent="0">
              <a:buNone/>
            </a:pPr>
            <a:r>
              <a:rPr lang="hu-HU" dirty="0"/>
              <a:t>	A = (</a:t>
            </a:r>
            <a:r>
              <a:rPr lang="hu-HU" dirty="0" err="1"/>
              <a:t>x:Pont</a:t>
            </a:r>
            <a:r>
              <a:rPr lang="hu-HU" baseline="30000" dirty="0"/>
              <a:t> n</a:t>
            </a:r>
            <a:r>
              <a:rPr lang="hu-HU" dirty="0"/>
              <a:t>, k:Kör, </a:t>
            </a:r>
            <a:r>
              <a:rPr lang="hu-HU" dirty="0" err="1"/>
              <a:t>db:ℕ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Ef</a:t>
            </a:r>
            <a:r>
              <a:rPr lang="hu-HU" dirty="0"/>
              <a:t> = (x=x’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k=k’)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Uf</a:t>
            </a:r>
            <a:r>
              <a:rPr lang="hu-HU" dirty="0"/>
              <a:t> = (</a:t>
            </a:r>
            <a:r>
              <a:rPr lang="hu-HU" i="1" dirty="0" err="1"/>
              <a:t>Ef</a:t>
            </a:r>
            <a:r>
              <a:rPr lang="hu-HU" dirty="0"/>
              <a:t>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db = ∑</a:t>
            </a:r>
            <a:r>
              <a:rPr lang="hu-HU" baseline="-25000" dirty="0"/>
              <a:t>i=1..n</a:t>
            </a:r>
            <a:r>
              <a:rPr lang="hu-HU" dirty="0"/>
              <a:t> 1)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Számlálás:</a:t>
            </a:r>
          </a:p>
          <a:p>
            <a:pPr marL="0" indent="0">
              <a:buNone/>
            </a:pPr>
            <a:r>
              <a:rPr lang="hu-HU" dirty="0"/>
              <a:t>		i = m .. n  ~     i = 1 .. n</a:t>
            </a:r>
          </a:p>
          <a:p>
            <a:pPr marL="0" indent="0">
              <a:buNone/>
            </a:pPr>
            <a:r>
              <a:rPr lang="hu-HU" dirty="0"/>
              <a:t>		felt(i)        ~    x[i]∊k)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Algoritmus: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DB1EDF7-F973-4688-9438-B0F7B199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09" y="2433559"/>
            <a:ext cx="4510509" cy="19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5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</p:spTree>
    <p:extLst>
      <p:ext uri="{BB962C8B-B14F-4D97-AF65-F5344CB8AC3E}">
        <p14:creationId xmlns:p14="http://schemas.microsoft.com/office/powerpoint/2010/main" val="3210470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7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</p:spTree>
    <p:extLst>
      <p:ext uri="{BB962C8B-B14F-4D97-AF65-F5344CB8AC3E}">
        <p14:creationId xmlns:p14="http://schemas.microsoft.com/office/powerpoint/2010/main" val="124774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89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6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8284A2-24EF-4BAC-8722-005A4B8DAF27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 := a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b               (a:ℚ, b:ℚ, c:ℚ)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117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3600" dirty="0"/>
              <a:t>Síkbeli pont típusa. Ábrázoljuk a pontokat a koordinátáikkal.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67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8284A2-24EF-4BAC-8722-005A4B8DAF27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 := a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b               (a:ℚ, b:ℚ, c:ℚ)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85CB31-8E61-4663-890D-807591711155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∙ b             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</p:spTree>
    <p:extLst>
      <p:ext uri="{BB962C8B-B14F-4D97-AF65-F5344CB8AC3E}">
        <p14:creationId xmlns:p14="http://schemas.microsoft.com/office/powerpoint/2010/main" val="388022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8284A2-24EF-4BAC-8722-005A4B8DAF27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 := a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b               (a:ℚ, b:ℚ, c:ℚ)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85CB31-8E61-4663-890D-807591711155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∙ b             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A6D33E-C8B2-44FD-A42C-A9950AF87EB1}"/>
              </a:ext>
            </a:extLst>
          </p:cNvPr>
          <p:cNvSpPr txBox="1"/>
          <p:nvPr/>
        </p:nvSpPr>
        <p:spPr>
          <a:xfrm>
            <a:off x="3609975" y="3657600"/>
            <a:ext cx="66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/ b   (b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</p:spTree>
    <p:extLst>
      <p:ext uri="{BB962C8B-B14F-4D97-AF65-F5344CB8AC3E}">
        <p14:creationId xmlns:p14="http://schemas.microsoft.com/office/powerpoint/2010/main" val="3422212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8284A2-24EF-4BAC-8722-005A4B8DAF27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 := a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b               (a:ℚ, b:ℚ, c:ℚ)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85CB31-8E61-4663-890D-807591711155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∙ b             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A6D33E-C8B2-44FD-A42C-A9950AF87EB1}"/>
              </a:ext>
            </a:extLst>
          </p:cNvPr>
          <p:cNvSpPr txBox="1"/>
          <p:nvPr/>
        </p:nvSpPr>
        <p:spPr>
          <a:xfrm>
            <a:off x="3609975" y="3657600"/>
            <a:ext cx="66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/ b   (b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00151D6-09E3-44C9-BD8B-062264BC1B2D}"/>
              </a:ext>
            </a:extLst>
          </p:cNvPr>
          <p:cNvCxnSpPr>
            <a:cxnSpLocks/>
          </p:cNvCxnSpPr>
          <p:nvPr/>
        </p:nvCxnSpPr>
        <p:spPr>
          <a:xfrm>
            <a:off x="3480138" y="467393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FF8F9B-8AAA-4F71-8F83-0F17DD914DD4}"/>
              </a:ext>
            </a:extLst>
          </p:cNvPr>
          <p:cNvCxnSpPr>
            <a:cxnSpLocks/>
          </p:cNvCxnSpPr>
          <p:nvPr/>
        </p:nvCxnSpPr>
        <p:spPr>
          <a:xfrm>
            <a:off x="3480138" y="5259856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8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8284A2-24EF-4BAC-8722-005A4B8DAF27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 := a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b               (a:ℚ, b:ℚ, c:ℚ)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85CB31-8E61-4663-890D-807591711155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∙ b             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A6D33E-C8B2-44FD-A42C-A9950AF87EB1}"/>
              </a:ext>
            </a:extLst>
          </p:cNvPr>
          <p:cNvSpPr txBox="1"/>
          <p:nvPr/>
        </p:nvSpPr>
        <p:spPr>
          <a:xfrm>
            <a:off x="3609975" y="3657600"/>
            <a:ext cx="66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/ b   (b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00151D6-09E3-44C9-BD8B-062264BC1B2D}"/>
              </a:ext>
            </a:extLst>
          </p:cNvPr>
          <p:cNvCxnSpPr>
            <a:cxnSpLocks/>
          </p:cNvCxnSpPr>
          <p:nvPr/>
        </p:nvCxnSpPr>
        <p:spPr>
          <a:xfrm>
            <a:off x="3480138" y="467393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FF8F9B-8AAA-4F71-8F83-0F17DD914DD4}"/>
              </a:ext>
            </a:extLst>
          </p:cNvPr>
          <p:cNvCxnSpPr>
            <a:cxnSpLocks/>
          </p:cNvCxnSpPr>
          <p:nvPr/>
        </p:nvCxnSpPr>
        <p:spPr>
          <a:xfrm>
            <a:off x="3480138" y="5259856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840BCB5-7308-4B22-A39B-92DE1C3FFB1A}"/>
              </a:ext>
            </a:extLst>
          </p:cNvPr>
          <p:cNvSpPr txBox="1"/>
          <p:nvPr/>
        </p:nvSpPr>
        <p:spPr>
          <a:xfrm>
            <a:off x="3609974" y="4216893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c.n, c.d := a.n ∙ b.d</a:t>
            </a:r>
            <a:r>
              <a:rPr lang="hu-HU" baseline="-25000"/>
              <a:t>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a.d ∙ b.n, a.d ∙ b.d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3FF7B38-D033-4258-B7F3-D356CADB9894}"/>
              </a:ext>
            </a:extLst>
          </p:cNvPr>
          <p:cNvSpPr txBox="1"/>
          <p:nvPr/>
        </p:nvSpPr>
        <p:spPr>
          <a:xfrm>
            <a:off x="3609973" y="4776022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1D4F30D6-E180-41D0-89C8-F4B9D9E27A7A}"/>
              </a:ext>
            </a:extLst>
          </p:cNvPr>
          <p:cNvSpPr txBox="1"/>
          <p:nvPr/>
        </p:nvSpPr>
        <p:spPr>
          <a:xfrm>
            <a:off x="3609973" y="5348796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0725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8284A2-24EF-4BAC-8722-005A4B8DAF27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 := a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b               (a:ℚ, b:ℚ, c:ℚ)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85CB31-8E61-4663-890D-807591711155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∙ b             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A6D33E-C8B2-44FD-A42C-A9950AF87EB1}"/>
              </a:ext>
            </a:extLst>
          </p:cNvPr>
          <p:cNvSpPr txBox="1"/>
          <p:nvPr/>
        </p:nvSpPr>
        <p:spPr>
          <a:xfrm>
            <a:off x="3609975" y="3657600"/>
            <a:ext cx="66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/ b   (b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00151D6-09E3-44C9-BD8B-062264BC1B2D}"/>
              </a:ext>
            </a:extLst>
          </p:cNvPr>
          <p:cNvCxnSpPr>
            <a:cxnSpLocks/>
          </p:cNvCxnSpPr>
          <p:nvPr/>
        </p:nvCxnSpPr>
        <p:spPr>
          <a:xfrm>
            <a:off x="3480138" y="467393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FF8F9B-8AAA-4F71-8F83-0F17DD914DD4}"/>
              </a:ext>
            </a:extLst>
          </p:cNvPr>
          <p:cNvCxnSpPr>
            <a:cxnSpLocks/>
          </p:cNvCxnSpPr>
          <p:nvPr/>
        </p:nvCxnSpPr>
        <p:spPr>
          <a:xfrm>
            <a:off x="3480138" y="5259856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840BCB5-7308-4B22-A39B-92DE1C3FFB1A}"/>
              </a:ext>
            </a:extLst>
          </p:cNvPr>
          <p:cNvSpPr txBox="1"/>
          <p:nvPr/>
        </p:nvSpPr>
        <p:spPr>
          <a:xfrm>
            <a:off x="3609974" y="4216893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c.n, c.d := a.n ∙ b.d</a:t>
            </a:r>
            <a:r>
              <a:rPr lang="hu-HU" baseline="-25000"/>
              <a:t>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a.d ∙ b.n, a.d ∙ b.d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3FF7B38-D033-4258-B7F3-D356CADB9894}"/>
              </a:ext>
            </a:extLst>
          </p:cNvPr>
          <p:cNvSpPr txBox="1"/>
          <p:nvPr/>
        </p:nvSpPr>
        <p:spPr>
          <a:xfrm>
            <a:off x="3609973" y="4776022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c.n, c.d := a.n ∙ b.n, a.d ∙ b.d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1D4F30D6-E180-41D0-89C8-F4B9D9E27A7A}"/>
              </a:ext>
            </a:extLst>
          </p:cNvPr>
          <p:cNvSpPr txBox="1"/>
          <p:nvPr/>
        </p:nvSpPr>
        <p:spPr>
          <a:xfrm>
            <a:off x="3609973" y="5348796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4238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3F9B4D-A632-46D4-9C69-97FC2CBE2149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74D0A3E-A91E-43D8-98F7-02698BA78C2E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951E350-A797-4268-9FEF-B03DD4D19618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EC58C7-47C9-4EB3-895A-803920A0F627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/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n, d: ℤ</a:t>
                </a:r>
              </a:p>
              <a:p>
                <a:r>
                  <a:rPr lang="hu-HU" dirty="0"/>
                  <a:t>      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   </a:t>
                </a:r>
                <a:r>
                  <a:rPr lang="hu-HU" dirty="0" err="1"/>
                  <a:t>Inv</a:t>
                </a:r>
                <a:r>
                  <a:rPr lang="hu-HU" dirty="0"/>
                  <a:t>: d≠0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06D19CD2-A09B-4E0E-9B69-877B4D4B4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5" y="4438650"/>
                <a:ext cx="1581135" cy="1012778"/>
              </a:xfrm>
              <a:prstGeom prst="rect">
                <a:avLst/>
              </a:prstGeom>
              <a:blipFill>
                <a:blip r:embed="rId2"/>
                <a:stretch>
                  <a:fillRect l="-3475" t="-4217" b="-90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B9A2325-2E47-4252-A83D-45F28E85D09F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0B64854-F717-4FC0-A63B-4FE4B292D717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8284A2-24EF-4BAC-8722-005A4B8DAF27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 := a </a:t>
            </a:r>
            <a:r>
              <a:rPr lang="hu-HU">
                <a:sym typeface="Symbol" panose="05050102010706020507" pitchFamily="18" charset="2"/>
              </a:rPr>
              <a:t></a:t>
            </a:r>
            <a:r>
              <a:rPr lang="hu-HU"/>
              <a:t> b               (a:ℚ, b:ℚ, c:ℚ)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85CB31-8E61-4663-890D-807591711155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∙ b             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A6D33E-C8B2-44FD-A42C-A9950AF87EB1}"/>
              </a:ext>
            </a:extLst>
          </p:cNvPr>
          <p:cNvSpPr txBox="1"/>
          <p:nvPr/>
        </p:nvSpPr>
        <p:spPr>
          <a:xfrm>
            <a:off x="3609975" y="3657600"/>
            <a:ext cx="66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 / b   (b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  (</a:t>
            </a:r>
            <a:r>
              <a:rPr lang="hu-HU" dirty="0" err="1"/>
              <a:t>a:ℚ</a:t>
            </a:r>
            <a:r>
              <a:rPr lang="hu-HU" dirty="0"/>
              <a:t>, b:ℚ, c:ℚ)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00151D6-09E3-44C9-BD8B-062264BC1B2D}"/>
              </a:ext>
            </a:extLst>
          </p:cNvPr>
          <p:cNvCxnSpPr>
            <a:cxnSpLocks/>
          </p:cNvCxnSpPr>
          <p:nvPr/>
        </p:nvCxnSpPr>
        <p:spPr>
          <a:xfrm>
            <a:off x="3480138" y="467393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FF8F9B-8AAA-4F71-8F83-0F17DD914DD4}"/>
              </a:ext>
            </a:extLst>
          </p:cNvPr>
          <p:cNvCxnSpPr>
            <a:cxnSpLocks/>
          </p:cNvCxnSpPr>
          <p:nvPr/>
        </p:nvCxnSpPr>
        <p:spPr>
          <a:xfrm>
            <a:off x="3480138" y="5259856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840BCB5-7308-4B22-A39B-92DE1C3FFB1A}"/>
              </a:ext>
            </a:extLst>
          </p:cNvPr>
          <p:cNvSpPr txBox="1"/>
          <p:nvPr/>
        </p:nvSpPr>
        <p:spPr>
          <a:xfrm>
            <a:off x="3609974" y="4216893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c.n</a:t>
            </a:r>
            <a:r>
              <a:rPr lang="hu-HU" dirty="0"/>
              <a:t>, </a:t>
            </a:r>
            <a:r>
              <a:rPr lang="hu-HU" dirty="0" err="1"/>
              <a:t>c.d</a:t>
            </a:r>
            <a:r>
              <a:rPr lang="hu-HU" dirty="0"/>
              <a:t> := </a:t>
            </a:r>
            <a:r>
              <a:rPr lang="hu-HU" dirty="0" err="1"/>
              <a:t>a.n</a:t>
            </a:r>
            <a:r>
              <a:rPr lang="hu-HU" dirty="0"/>
              <a:t> ∙ </a:t>
            </a:r>
            <a:r>
              <a:rPr lang="hu-HU" dirty="0" err="1"/>
              <a:t>b.d</a:t>
            </a:r>
            <a:r>
              <a:rPr lang="hu-HU" baseline="-25000" dirty="0"/>
              <a:t> </a:t>
            </a:r>
            <a:r>
              <a:rPr lang="hu-HU" dirty="0">
                <a:sym typeface="Symbol" panose="05050102010706020507" pitchFamily="18" charset="2"/>
              </a:rPr>
              <a:t></a:t>
            </a:r>
            <a:r>
              <a:rPr lang="hu-HU" dirty="0"/>
              <a:t> </a:t>
            </a:r>
            <a:r>
              <a:rPr lang="hu-HU" dirty="0" err="1"/>
              <a:t>a.d</a:t>
            </a:r>
            <a:r>
              <a:rPr lang="hu-HU" dirty="0"/>
              <a:t> ∙ </a:t>
            </a:r>
            <a:r>
              <a:rPr lang="hu-HU" dirty="0" err="1"/>
              <a:t>b.n</a:t>
            </a:r>
            <a:r>
              <a:rPr lang="hu-HU" dirty="0"/>
              <a:t>, </a:t>
            </a:r>
            <a:r>
              <a:rPr lang="hu-HU" dirty="0" err="1"/>
              <a:t>a.d</a:t>
            </a:r>
            <a:r>
              <a:rPr lang="hu-HU" dirty="0"/>
              <a:t> ∙ </a:t>
            </a:r>
            <a:r>
              <a:rPr lang="hu-HU" dirty="0" err="1"/>
              <a:t>b.d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3FF7B38-D033-4258-B7F3-D356CADB9894}"/>
              </a:ext>
            </a:extLst>
          </p:cNvPr>
          <p:cNvSpPr txBox="1"/>
          <p:nvPr/>
        </p:nvSpPr>
        <p:spPr>
          <a:xfrm>
            <a:off x="3609973" y="4776022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c.n, c.d := a.n ∙ b.n, a.d ∙ b.d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1D4F30D6-E180-41D0-89C8-F4B9D9E27A7A}"/>
              </a:ext>
            </a:extLst>
          </p:cNvPr>
          <p:cNvSpPr txBox="1"/>
          <p:nvPr/>
        </p:nvSpPr>
        <p:spPr>
          <a:xfrm>
            <a:off x="3609973" y="5348796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c.n, c.d := a.n ∙ b.d, </a:t>
            </a:r>
            <a:r>
              <a:rPr lang="hu-HU" baseline="-25000"/>
              <a:t> </a:t>
            </a:r>
            <a:r>
              <a:rPr lang="hu-HU"/>
              <a:t>a.d ∙ b.n      (b.n</a:t>
            </a:r>
            <a:r>
              <a:rPr lang="hu-HU">
                <a:sym typeface="Symbol" panose="05050102010706020507" pitchFamily="18" charset="2"/>
              </a:rPr>
              <a:t></a:t>
            </a:r>
            <a:r>
              <a:rPr lang="hu-HU"/>
              <a:t>0)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027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dirty="0">
              <a:latin typeface="+mj-lt"/>
            </a:endParaRPr>
          </a:p>
          <a:p>
            <a:pPr marL="0" indent="0">
              <a:buNone/>
            </a:pPr>
            <a:r>
              <a:rPr lang="hu-HU" dirty="0">
                <a:latin typeface="+mj-lt"/>
              </a:rPr>
              <a:t>A műveleteket (különösen a típus-specifikáció műveleteit) feladatoknak is tekinthetjük, amelyeket elő- utófeltételes specifikációval is megfogalmazhatunk. (Ebben az értékadásokat egyenlőségek helyettesítik):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i="1" dirty="0"/>
              <a:t>A</a:t>
            </a:r>
            <a:r>
              <a:rPr lang="hu-HU" dirty="0"/>
              <a:t> = (</a:t>
            </a:r>
            <a:r>
              <a:rPr lang="hu-HU" dirty="0" err="1"/>
              <a:t>a:ℚ</a:t>
            </a:r>
            <a:r>
              <a:rPr lang="hu-HU" dirty="0"/>
              <a:t>, b:ℚ, c:ℚ)			</a:t>
            </a:r>
            <a:r>
              <a:rPr lang="hu-HU" i="1" dirty="0"/>
              <a:t>A</a:t>
            </a:r>
            <a:r>
              <a:rPr lang="hu-HU" dirty="0"/>
              <a:t> = (</a:t>
            </a:r>
            <a:r>
              <a:rPr lang="hu-HU" dirty="0" err="1"/>
              <a:t>a:Rac</a:t>
            </a:r>
            <a:r>
              <a:rPr lang="hu-HU" dirty="0"/>
              <a:t>, b:Rac, c:Rac)</a:t>
            </a:r>
          </a:p>
          <a:p>
            <a:pPr marL="0" indent="0">
              <a:buNone/>
            </a:pPr>
            <a:r>
              <a:rPr lang="hu-HU" i="1" dirty="0" err="1"/>
              <a:t>Ef</a:t>
            </a:r>
            <a:r>
              <a:rPr lang="hu-HU" dirty="0"/>
              <a:t> = (a=a’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b=b’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			</a:t>
            </a:r>
            <a:r>
              <a:rPr lang="hu-HU" i="1" dirty="0" err="1"/>
              <a:t>Ef</a:t>
            </a:r>
            <a:r>
              <a:rPr lang="hu-HU" dirty="0"/>
              <a:t> = (a=a’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b=b’)</a:t>
            </a:r>
          </a:p>
          <a:p>
            <a:pPr marL="0" indent="0">
              <a:buNone/>
            </a:pPr>
            <a:r>
              <a:rPr lang="hu-HU" i="1" dirty="0" err="1"/>
              <a:t>Uf</a:t>
            </a:r>
            <a:r>
              <a:rPr lang="hu-HU" dirty="0"/>
              <a:t> = (</a:t>
            </a:r>
            <a:r>
              <a:rPr lang="hu-HU" i="1" dirty="0" err="1"/>
              <a:t>Ef</a:t>
            </a:r>
            <a:r>
              <a:rPr lang="hu-HU" dirty="0"/>
              <a:t>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 → c=a / b)		</a:t>
            </a:r>
            <a:r>
              <a:rPr lang="hu-HU" i="1" dirty="0" err="1"/>
              <a:t>Uf</a:t>
            </a:r>
            <a:r>
              <a:rPr lang="hu-HU" dirty="0"/>
              <a:t> = (</a:t>
            </a:r>
            <a:r>
              <a:rPr lang="hu-HU" i="1" dirty="0" err="1"/>
              <a:t>Ef</a:t>
            </a:r>
            <a:r>
              <a:rPr lang="hu-HU" dirty="0"/>
              <a:t>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b.n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 → </a:t>
            </a:r>
            <a:r>
              <a:rPr lang="hu-HU" dirty="0" err="1"/>
              <a:t>c.n</a:t>
            </a:r>
            <a:r>
              <a:rPr lang="hu-HU" dirty="0"/>
              <a:t>, </a:t>
            </a:r>
            <a:r>
              <a:rPr lang="hu-HU" dirty="0" err="1"/>
              <a:t>c.d</a:t>
            </a:r>
            <a:r>
              <a:rPr lang="hu-HU" dirty="0"/>
              <a:t> = </a:t>
            </a:r>
            <a:r>
              <a:rPr lang="hu-HU" dirty="0" err="1"/>
              <a:t>a.n</a:t>
            </a:r>
            <a:r>
              <a:rPr lang="hu-HU" dirty="0"/>
              <a:t> ∙ </a:t>
            </a:r>
            <a:r>
              <a:rPr lang="hu-HU" dirty="0" err="1"/>
              <a:t>b.d</a:t>
            </a:r>
            <a:r>
              <a:rPr lang="hu-HU" dirty="0"/>
              <a:t>, </a:t>
            </a:r>
            <a:r>
              <a:rPr lang="hu-HU" baseline="-25000" dirty="0"/>
              <a:t> 									</a:t>
            </a:r>
            <a:r>
              <a:rPr lang="hu-HU" dirty="0" err="1"/>
              <a:t>a.d</a:t>
            </a:r>
            <a:r>
              <a:rPr lang="hu-HU" dirty="0"/>
              <a:t> ∙ </a:t>
            </a:r>
            <a:r>
              <a:rPr lang="hu-HU" dirty="0" err="1"/>
              <a:t>b.n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144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3100" dirty="0"/>
              <a:t>Racionális számok. Használjuk ki, hogy minden racionális szám ábrázolható két egész számmal, mint azok hányadosa.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Osztálydiagram: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52142BC-1185-4AC4-A265-B6292ED555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5" y="2403903"/>
            <a:ext cx="7698130" cy="3242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548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436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A926C5B-1EDD-4718-9FF8-F729FF76F4A1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8448F2C-9E77-4394-A2C7-7DFF90386836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84F58355-AD7D-4A2D-8E7C-C99E7458469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37CCB56-A28E-4ED2-A17E-0DAD1AB74F45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ℂ</a:t>
            </a:r>
          </a:p>
        </p:txBody>
      </p:sp>
    </p:spTree>
    <p:extLst>
      <p:ext uri="{BB962C8B-B14F-4D97-AF65-F5344CB8AC3E}">
        <p14:creationId xmlns:p14="http://schemas.microsoft.com/office/powerpoint/2010/main" val="75442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3600" dirty="0"/>
              <a:t>Síkbeli pont típusa. Ábrázoljuk a pontokat a koordinátáikkal.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63CDECF4-7D8D-4874-BB0A-329F0202A5AC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Pont</a:t>
            </a:r>
          </a:p>
        </p:txBody>
      </p:sp>
    </p:spTree>
    <p:extLst>
      <p:ext uri="{BB962C8B-B14F-4D97-AF65-F5344CB8AC3E}">
        <p14:creationId xmlns:p14="http://schemas.microsoft.com/office/powerpoint/2010/main" val="377880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A926C5B-1EDD-4718-9FF8-F729FF76F4A1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8448F2C-9E77-4394-A2C7-7DFF90386836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84F58355-AD7D-4A2D-8E7C-C99E7458469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37CCB56-A28E-4ED2-A17E-0DAD1AB74F45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ℂ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6256A79-300C-43E4-AD04-96C092B4AC76}"/>
              </a:ext>
            </a:extLst>
          </p:cNvPr>
          <p:cNvSpPr txBox="1"/>
          <p:nvPr/>
        </p:nvSpPr>
        <p:spPr>
          <a:xfrm>
            <a:off x="1735961" y="4498548"/>
            <a:ext cx="158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y: ℝ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</a:t>
            </a:r>
            <a:r>
              <a:rPr lang="hu-HU" dirty="0" err="1"/>
              <a:t>x+i∙y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272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A926C5B-1EDD-4718-9FF8-F729FF76F4A1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8448F2C-9E77-4394-A2C7-7DFF90386836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84F58355-AD7D-4A2D-8E7C-C99E7458469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37CCB56-A28E-4ED2-A17E-0DAD1AB74F45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ℂ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6256A79-300C-43E4-AD04-96C092B4AC76}"/>
              </a:ext>
            </a:extLst>
          </p:cNvPr>
          <p:cNvSpPr txBox="1"/>
          <p:nvPr/>
        </p:nvSpPr>
        <p:spPr>
          <a:xfrm>
            <a:off x="1735961" y="4498548"/>
            <a:ext cx="158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y: ℝ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</a:t>
            </a:r>
            <a:r>
              <a:rPr lang="hu-HU" dirty="0" err="1"/>
              <a:t>x+i∙y</a:t>
            </a:r>
            <a:endParaRPr lang="hu-HU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7CB11A4F-9487-452F-8805-EFF5D3A2F69C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FD85F960-6162-4D45-BAD5-497B840CDACB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94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A926C5B-1EDD-4718-9FF8-F729FF76F4A1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8448F2C-9E77-4394-A2C7-7DFF90386836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84F58355-AD7D-4A2D-8E7C-C99E7458469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37CCB56-A28E-4ED2-A17E-0DAD1AB74F45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ℂ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6256A79-300C-43E4-AD04-96C092B4AC76}"/>
              </a:ext>
            </a:extLst>
          </p:cNvPr>
          <p:cNvSpPr txBox="1"/>
          <p:nvPr/>
        </p:nvSpPr>
        <p:spPr>
          <a:xfrm>
            <a:off x="1735961" y="4498548"/>
            <a:ext cx="158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y: ℝ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</a:t>
            </a:r>
            <a:r>
              <a:rPr lang="hu-HU" dirty="0" err="1"/>
              <a:t>x+i∙y</a:t>
            </a:r>
            <a:endParaRPr lang="hu-HU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7CB11A4F-9487-452F-8805-EFF5D3A2F69C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FD85F960-6162-4D45-BAD5-497B840CDACB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34A2C15-4D4C-491F-9AE3-4BB6E84FD35B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</a:t>
            </a:r>
            <a:r>
              <a:rPr lang="hu-HU" dirty="0" err="1"/>
              <a:t>a</a:t>
            </a:r>
            <a:r>
              <a:rPr lang="hu-HU" dirty="0" err="1">
                <a:sym typeface="Symbol" panose="05050102010706020507" pitchFamily="18" charset="2"/>
              </a:rPr>
              <a:t></a:t>
            </a:r>
            <a:r>
              <a:rPr lang="hu-HU" dirty="0" err="1"/>
              <a:t>b</a:t>
            </a:r>
            <a:r>
              <a:rPr lang="hu-HU" dirty="0"/>
              <a:t>               (a: ℂ, b:ℂ, c:ℂ)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9EE8C1E-6C03-44FE-8144-BEA011B1D10F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a*b               (</a:t>
            </a:r>
            <a:r>
              <a:rPr lang="hu-HU" dirty="0" err="1"/>
              <a:t>a:ℂ</a:t>
            </a:r>
            <a:r>
              <a:rPr lang="hu-HU" dirty="0"/>
              <a:t>, b:ℂ, c:ℂ)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87E1938-5208-42F4-83DA-A4C5DCC4BCC7}"/>
              </a:ext>
            </a:extLst>
          </p:cNvPr>
          <p:cNvSpPr txBox="1"/>
          <p:nvPr/>
        </p:nvSpPr>
        <p:spPr>
          <a:xfrm>
            <a:off x="3609975" y="3657600"/>
            <a:ext cx="66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a/b    (b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  (</a:t>
            </a:r>
            <a:r>
              <a:rPr lang="hu-HU" dirty="0" err="1"/>
              <a:t>a:ℂ</a:t>
            </a:r>
            <a:r>
              <a:rPr lang="hu-HU" dirty="0"/>
              <a:t>, b:ℂ, c:ℂ)</a:t>
            </a:r>
          </a:p>
        </p:txBody>
      </p:sp>
    </p:spTree>
    <p:extLst>
      <p:ext uri="{BB962C8B-B14F-4D97-AF65-F5344CB8AC3E}">
        <p14:creationId xmlns:p14="http://schemas.microsoft.com/office/powerpoint/2010/main" val="423445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A926C5B-1EDD-4718-9FF8-F729FF76F4A1}"/>
              </a:ext>
            </a:extLst>
          </p:cNvPr>
          <p:cNvSpPr/>
          <p:nvPr/>
        </p:nvSpPr>
        <p:spPr>
          <a:xfrm>
            <a:off x="998752" y="2366923"/>
            <a:ext cx="9401437" cy="406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8448F2C-9E77-4394-A2C7-7DFF90386836}"/>
              </a:ext>
            </a:extLst>
          </p:cNvPr>
          <p:cNvCxnSpPr>
            <a:cxnSpLocks/>
          </p:cNvCxnSpPr>
          <p:nvPr/>
        </p:nvCxnSpPr>
        <p:spPr>
          <a:xfrm flipH="1">
            <a:off x="3480138" y="2366923"/>
            <a:ext cx="1" cy="4069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84F58355-AD7D-4A2D-8E7C-C99E7458469D}"/>
              </a:ext>
            </a:extLst>
          </p:cNvPr>
          <p:cNvCxnSpPr>
            <a:cxnSpLocks/>
          </p:cNvCxnSpPr>
          <p:nvPr/>
        </p:nvCxnSpPr>
        <p:spPr>
          <a:xfrm>
            <a:off x="998751" y="4113035"/>
            <a:ext cx="9401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37CCB56-A28E-4ED2-A17E-0DAD1AB74F45}"/>
              </a:ext>
            </a:extLst>
          </p:cNvPr>
          <p:cNvSpPr txBox="1"/>
          <p:nvPr/>
        </p:nvSpPr>
        <p:spPr>
          <a:xfrm>
            <a:off x="1896547" y="2976815"/>
            <a:ext cx="68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ℂ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6256A79-300C-43E4-AD04-96C092B4AC76}"/>
              </a:ext>
            </a:extLst>
          </p:cNvPr>
          <p:cNvSpPr txBox="1"/>
          <p:nvPr/>
        </p:nvSpPr>
        <p:spPr>
          <a:xfrm>
            <a:off x="1735961" y="4498548"/>
            <a:ext cx="158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y: ℝ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</a:t>
            </a:r>
            <a:r>
              <a:rPr lang="hu-HU" dirty="0" err="1"/>
              <a:t>x+i∙y</a:t>
            </a:r>
            <a:endParaRPr lang="hu-HU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7CB11A4F-9487-452F-8805-EFF5D3A2F69C}"/>
              </a:ext>
            </a:extLst>
          </p:cNvPr>
          <p:cNvCxnSpPr>
            <a:cxnSpLocks/>
          </p:cNvCxnSpPr>
          <p:nvPr/>
        </p:nvCxnSpPr>
        <p:spPr>
          <a:xfrm>
            <a:off x="3480138" y="2976815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FD85F960-6162-4D45-BAD5-497B840CDACB}"/>
              </a:ext>
            </a:extLst>
          </p:cNvPr>
          <p:cNvCxnSpPr>
            <a:cxnSpLocks/>
          </p:cNvCxnSpPr>
          <p:nvPr/>
        </p:nvCxnSpPr>
        <p:spPr>
          <a:xfrm>
            <a:off x="3480139" y="356159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34A2C15-4D4C-491F-9AE3-4BB6E84FD35B}"/>
              </a:ext>
            </a:extLst>
          </p:cNvPr>
          <p:cNvSpPr txBox="1"/>
          <p:nvPr/>
        </p:nvSpPr>
        <p:spPr>
          <a:xfrm>
            <a:off x="3609975" y="2543175"/>
            <a:ext cx="66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</a:t>
            </a:r>
            <a:r>
              <a:rPr lang="hu-HU" dirty="0" err="1"/>
              <a:t>a</a:t>
            </a:r>
            <a:r>
              <a:rPr lang="hu-HU" dirty="0" err="1">
                <a:sym typeface="Symbol" panose="05050102010706020507" pitchFamily="18" charset="2"/>
              </a:rPr>
              <a:t></a:t>
            </a:r>
            <a:r>
              <a:rPr lang="hu-HU" dirty="0" err="1"/>
              <a:t>b</a:t>
            </a:r>
            <a:r>
              <a:rPr lang="hu-HU" dirty="0"/>
              <a:t>               (a: ℂ, b:ℂ, c:ℂ)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9EE8C1E-6C03-44FE-8144-BEA011B1D10F}"/>
              </a:ext>
            </a:extLst>
          </p:cNvPr>
          <p:cNvSpPr txBox="1"/>
          <p:nvPr/>
        </p:nvSpPr>
        <p:spPr>
          <a:xfrm>
            <a:off x="3609975" y="3076575"/>
            <a:ext cx="66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a*b               (</a:t>
            </a:r>
            <a:r>
              <a:rPr lang="hu-HU" dirty="0" err="1"/>
              <a:t>a:ℂ</a:t>
            </a:r>
            <a:r>
              <a:rPr lang="hu-HU" dirty="0"/>
              <a:t>, b:ℂ, c:ℂ)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87E1938-5208-42F4-83DA-A4C5DCC4BCC7}"/>
              </a:ext>
            </a:extLst>
          </p:cNvPr>
          <p:cNvSpPr txBox="1"/>
          <p:nvPr/>
        </p:nvSpPr>
        <p:spPr>
          <a:xfrm>
            <a:off x="3609975" y="3657600"/>
            <a:ext cx="66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:= a/b    (b</a:t>
            </a:r>
            <a:r>
              <a:rPr lang="hu-HU" dirty="0">
                <a:sym typeface="Symbol" panose="05050102010706020507" pitchFamily="18" charset="2"/>
              </a:rPr>
              <a:t></a:t>
            </a:r>
            <a:r>
              <a:rPr lang="hu-HU" dirty="0"/>
              <a:t>0)  (</a:t>
            </a:r>
            <a:r>
              <a:rPr lang="hu-HU" dirty="0" err="1"/>
              <a:t>a:ℂ</a:t>
            </a:r>
            <a:r>
              <a:rPr lang="hu-HU" dirty="0"/>
              <a:t>, b:ℂ, c:ℂ)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941CDDE2-B177-45B4-B376-BC3CE682040B}"/>
              </a:ext>
            </a:extLst>
          </p:cNvPr>
          <p:cNvCxnSpPr>
            <a:cxnSpLocks/>
          </p:cNvCxnSpPr>
          <p:nvPr/>
        </p:nvCxnSpPr>
        <p:spPr>
          <a:xfrm>
            <a:off x="3480138" y="4673930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6B52023E-2CEF-41B6-92CD-CD108CCBFCC4}"/>
              </a:ext>
            </a:extLst>
          </p:cNvPr>
          <p:cNvCxnSpPr>
            <a:cxnSpLocks/>
          </p:cNvCxnSpPr>
          <p:nvPr/>
        </p:nvCxnSpPr>
        <p:spPr>
          <a:xfrm>
            <a:off x="3480138" y="5259856"/>
            <a:ext cx="6920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0D7D1DB-3BC1-4297-9869-40E3D4812185}"/>
              </a:ext>
            </a:extLst>
          </p:cNvPr>
          <p:cNvSpPr txBox="1"/>
          <p:nvPr/>
        </p:nvSpPr>
        <p:spPr>
          <a:xfrm>
            <a:off x="3609974" y="4216893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c.x</a:t>
            </a:r>
            <a:r>
              <a:rPr lang="hu-HU" dirty="0"/>
              <a:t>, </a:t>
            </a:r>
            <a:r>
              <a:rPr lang="hu-HU" dirty="0" err="1"/>
              <a:t>c.y</a:t>
            </a:r>
            <a:r>
              <a:rPr lang="hu-HU" dirty="0"/>
              <a:t> := </a:t>
            </a:r>
            <a:r>
              <a:rPr lang="hu-HU" dirty="0" err="1"/>
              <a:t>a.x</a:t>
            </a:r>
            <a:r>
              <a:rPr lang="hu-HU" dirty="0"/>
              <a:t> </a:t>
            </a:r>
            <a:r>
              <a:rPr lang="hu-HU" dirty="0">
                <a:sym typeface="Symbol" panose="05050102010706020507" pitchFamily="18" charset="2"/>
              </a:rPr>
              <a:t></a:t>
            </a:r>
            <a:r>
              <a:rPr lang="hu-HU" dirty="0"/>
              <a:t> </a:t>
            </a:r>
            <a:r>
              <a:rPr lang="hu-HU" dirty="0" err="1"/>
              <a:t>b.x</a:t>
            </a:r>
            <a:r>
              <a:rPr lang="hu-HU" dirty="0"/>
              <a:t>, </a:t>
            </a:r>
            <a:r>
              <a:rPr lang="hu-HU" dirty="0" err="1"/>
              <a:t>a.y</a:t>
            </a:r>
            <a:r>
              <a:rPr lang="hu-HU" baseline="-25000" dirty="0"/>
              <a:t> </a:t>
            </a:r>
            <a:r>
              <a:rPr lang="hu-HU" dirty="0">
                <a:sym typeface="Symbol" panose="05050102010706020507" pitchFamily="18" charset="2"/>
              </a:rPr>
              <a:t></a:t>
            </a:r>
            <a:r>
              <a:rPr lang="hu-HU" dirty="0"/>
              <a:t> </a:t>
            </a:r>
            <a:r>
              <a:rPr lang="hu-HU" dirty="0" err="1"/>
              <a:t>b.y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026FF9C-F08C-45C6-91CB-AF8F76DE0CED}"/>
              </a:ext>
            </a:extLst>
          </p:cNvPr>
          <p:cNvSpPr txBox="1"/>
          <p:nvPr/>
        </p:nvSpPr>
        <p:spPr>
          <a:xfrm>
            <a:off x="3609973" y="4776022"/>
            <a:ext cx="66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c.x</a:t>
            </a:r>
            <a:r>
              <a:rPr lang="hu-HU" dirty="0"/>
              <a:t>, </a:t>
            </a:r>
            <a:r>
              <a:rPr lang="hu-HU" dirty="0" err="1"/>
              <a:t>c.y</a:t>
            </a:r>
            <a:r>
              <a:rPr lang="hu-HU" dirty="0"/>
              <a:t> := </a:t>
            </a:r>
            <a:r>
              <a:rPr lang="hu-HU" dirty="0" err="1"/>
              <a:t>a.x</a:t>
            </a:r>
            <a:r>
              <a:rPr lang="hu-HU" dirty="0"/>
              <a:t> ∙ </a:t>
            </a:r>
            <a:r>
              <a:rPr lang="hu-HU" dirty="0" err="1"/>
              <a:t>b.x</a:t>
            </a:r>
            <a:r>
              <a:rPr lang="hu-HU" dirty="0"/>
              <a:t> – </a:t>
            </a:r>
            <a:r>
              <a:rPr lang="hu-HU" dirty="0" err="1"/>
              <a:t>a.y</a:t>
            </a:r>
            <a:r>
              <a:rPr lang="hu-HU" dirty="0"/>
              <a:t> ∙ </a:t>
            </a:r>
            <a:r>
              <a:rPr lang="hu-HU" dirty="0" err="1"/>
              <a:t>b.y</a:t>
            </a:r>
            <a:r>
              <a:rPr lang="hu-HU" baseline="-25000" dirty="0"/>
              <a:t> </a:t>
            </a:r>
            <a:r>
              <a:rPr lang="hu-HU" dirty="0"/>
              <a:t>, </a:t>
            </a:r>
            <a:r>
              <a:rPr lang="hu-HU" baseline="-25000" dirty="0"/>
              <a:t> </a:t>
            </a:r>
            <a:r>
              <a:rPr lang="hu-HU" dirty="0" err="1"/>
              <a:t>a.x</a:t>
            </a:r>
            <a:r>
              <a:rPr lang="hu-HU" dirty="0"/>
              <a:t> ∙ </a:t>
            </a:r>
            <a:r>
              <a:rPr lang="hu-HU" dirty="0" err="1"/>
              <a:t>b.y</a:t>
            </a:r>
            <a:r>
              <a:rPr lang="hu-HU" dirty="0"/>
              <a:t> + </a:t>
            </a:r>
            <a:r>
              <a:rPr lang="hu-HU" dirty="0" err="1"/>
              <a:t>a.y</a:t>
            </a:r>
            <a:r>
              <a:rPr lang="hu-HU" dirty="0"/>
              <a:t> ∙ </a:t>
            </a:r>
            <a:r>
              <a:rPr lang="hu-HU" dirty="0" err="1"/>
              <a:t>b.x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7904547-E9FF-4160-A034-1D7D51AE9018}"/>
              </a:ext>
            </a:extLst>
          </p:cNvPr>
          <p:cNvSpPr txBox="1"/>
          <p:nvPr/>
        </p:nvSpPr>
        <p:spPr>
          <a:xfrm>
            <a:off x="3609973" y="5348796"/>
            <a:ext cx="660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c.x</a:t>
            </a:r>
            <a:r>
              <a:rPr lang="hu-HU" dirty="0"/>
              <a:t>, </a:t>
            </a:r>
            <a:r>
              <a:rPr lang="hu-HU" dirty="0" err="1"/>
              <a:t>c.y</a:t>
            </a:r>
            <a:r>
              <a:rPr lang="hu-HU" dirty="0"/>
              <a:t> := (</a:t>
            </a:r>
            <a:r>
              <a:rPr lang="hu-HU" dirty="0" err="1"/>
              <a:t>a.x</a:t>
            </a:r>
            <a:r>
              <a:rPr lang="hu-HU" dirty="0"/>
              <a:t> ∙ </a:t>
            </a:r>
            <a:r>
              <a:rPr lang="hu-HU" dirty="0" err="1"/>
              <a:t>b.x</a:t>
            </a:r>
            <a:r>
              <a:rPr lang="hu-HU" dirty="0"/>
              <a:t> + </a:t>
            </a:r>
            <a:r>
              <a:rPr lang="hu-HU" dirty="0" err="1"/>
              <a:t>a.y</a:t>
            </a:r>
            <a:r>
              <a:rPr lang="hu-HU" dirty="0"/>
              <a:t> ∙ </a:t>
            </a:r>
            <a:r>
              <a:rPr lang="hu-HU" dirty="0" err="1"/>
              <a:t>b.y</a:t>
            </a:r>
            <a:r>
              <a:rPr lang="hu-HU" dirty="0"/>
              <a:t>)/( </a:t>
            </a:r>
            <a:r>
              <a:rPr lang="hu-HU" dirty="0" err="1"/>
              <a:t>b.x</a:t>
            </a:r>
            <a:r>
              <a:rPr lang="hu-HU" baseline="-25000" dirty="0"/>
              <a:t> </a:t>
            </a:r>
            <a:r>
              <a:rPr lang="hu-HU" baseline="30000" dirty="0"/>
              <a:t>2</a:t>
            </a:r>
            <a:r>
              <a:rPr lang="hu-HU" dirty="0"/>
              <a:t>+ </a:t>
            </a:r>
            <a:r>
              <a:rPr lang="hu-HU" dirty="0" err="1"/>
              <a:t>b.y</a:t>
            </a:r>
            <a:r>
              <a:rPr lang="hu-HU" baseline="-25000" dirty="0"/>
              <a:t> </a:t>
            </a:r>
            <a:r>
              <a:rPr lang="hu-HU" baseline="30000" dirty="0"/>
              <a:t>2</a:t>
            </a:r>
            <a:r>
              <a:rPr lang="hu-HU" dirty="0"/>
              <a:t>), </a:t>
            </a:r>
          </a:p>
          <a:p>
            <a:r>
              <a:rPr lang="hu-HU" dirty="0"/>
              <a:t>                   (</a:t>
            </a:r>
            <a:r>
              <a:rPr lang="hu-HU" dirty="0" err="1"/>
              <a:t>a.y</a:t>
            </a:r>
            <a:r>
              <a:rPr lang="hu-HU" dirty="0"/>
              <a:t> ∙ </a:t>
            </a:r>
            <a:r>
              <a:rPr lang="hu-HU" dirty="0" err="1"/>
              <a:t>b.x</a:t>
            </a:r>
            <a:r>
              <a:rPr lang="hu-HU" dirty="0"/>
              <a:t> – </a:t>
            </a:r>
            <a:r>
              <a:rPr lang="hu-HU" dirty="0" err="1"/>
              <a:t>a.x</a:t>
            </a:r>
            <a:r>
              <a:rPr lang="hu-HU" dirty="0"/>
              <a:t> ∙ </a:t>
            </a:r>
            <a:r>
              <a:rPr lang="hu-HU" dirty="0" err="1"/>
              <a:t>b.y</a:t>
            </a:r>
            <a:r>
              <a:rPr lang="hu-HU" dirty="0"/>
              <a:t>) / ( </a:t>
            </a:r>
            <a:r>
              <a:rPr lang="hu-HU" dirty="0" err="1"/>
              <a:t>b.x</a:t>
            </a:r>
            <a:r>
              <a:rPr lang="hu-HU" baseline="30000" dirty="0"/>
              <a:t> 2</a:t>
            </a:r>
            <a:r>
              <a:rPr lang="hu-HU" dirty="0"/>
              <a:t>+ </a:t>
            </a:r>
            <a:r>
              <a:rPr lang="hu-HU" dirty="0" err="1"/>
              <a:t>b.y</a:t>
            </a:r>
            <a:r>
              <a:rPr lang="hu-HU" baseline="30000" dirty="0"/>
              <a:t> 2</a:t>
            </a:r>
            <a:r>
              <a:rPr lang="hu-HU" dirty="0"/>
              <a:t>)</a:t>
            </a:r>
          </a:p>
          <a:p>
            <a:r>
              <a:rPr lang="hu-HU" dirty="0"/>
              <a:t>              //  b.x≠0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 b.y≠0</a:t>
            </a:r>
          </a:p>
        </p:txBody>
      </p:sp>
    </p:spTree>
    <p:extLst>
      <p:ext uri="{BB962C8B-B14F-4D97-AF65-F5344CB8AC3E}">
        <p14:creationId xmlns:p14="http://schemas.microsoft.com/office/powerpoint/2010/main" val="3247757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83953"/>
            <a:ext cx="10515600" cy="4351338"/>
          </a:xfrm>
          <a:solidFill>
            <a:schemeClr val="bg1"/>
          </a:solidFill>
        </p:spPr>
        <p:txBody>
          <a:bodyPr/>
          <a:lstStyle/>
          <a:p>
            <a:r>
              <a:rPr lang="hu-HU" dirty="0"/>
              <a:t>Osztálydiagram: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0237890-E67D-4B6D-AB94-CAA6179524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58" y="2386961"/>
            <a:ext cx="8363104" cy="3790002"/>
          </a:xfrm>
          <a:prstGeom prst="rect">
            <a:avLst/>
          </a:prstGeom>
          <a:noFill/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59534B8F-520A-4A5B-9C32-7A705E613518}"/>
              </a:ext>
            </a:extLst>
          </p:cNvPr>
          <p:cNvSpPr/>
          <p:nvPr/>
        </p:nvSpPr>
        <p:spPr>
          <a:xfrm>
            <a:off x="4607511" y="4962617"/>
            <a:ext cx="4483223" cy="9499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046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 feladat: </a:t>
            </a:r>
            <a:br>
              <a:rPr lang="hu-HU" dirty="0"/>
            </a:br>
            <a:r>
              <a:rPr lang="hu-HU" sz="3100" dirty="0"/>
              <a:t>Komplex számok. Ábrázoljuk a komplex számokat az algebrai alakjukkal (</a:t>
            </a:r>
            <a:r>
              <a:rPr lang="hu-HU" sz="3100" dirty="0" err="1"/>
              <a:t>x+y∙i</a:t>
            </a:r>
            <a:r>
              <a:rPr lang="hu-HU" sz="3100" dirty="0"/>
              <a:t>).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83953"/>
            <a:ext cx="10515600" cy="4351338"/>
          </a:xfrm>
          <a:solidFill>
            <a:schemeClr val="bg1"/>
          </a:solidFill>
        </p:spPr>
        <p:txBody>
          <a:bodyPr/>
          <a:lstStyle/>
          <a:p>
            <a:r>
              <a:rPr lang="hu-HU" dirty="0"/>
              <a:t>Osztálydiagram: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553352E-C775-4D7D-A834-4145635E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786"/>
            <a:ext cx="9951333" cy="36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8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+ feladat: </a:t>
            </a:r>
            <a:br>
              <a:rPr lang="hu-HU" dirty="0"/>
            </a:br>
            <a:r>
              <a:rPr lang="hu-HU" dirty="0"/>
              <a:t>Másodfokú polinomokat. + * helyettesítés</a:t>
            </a:r>
            <a:endParaRPr lang="hu-HU" sz="3100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56275D4-84E4-41B4-B48B-19AB017C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Típusdefiníció: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A926C5B-1EDD-4718-9FF8-F729FF76F4A1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D8448F2C-9E77-4394-A2C7-7DFF90386836}"/>
              </a:ext>
            </a:extLst>
          </p:cNvPr>
          <p:cNvCxnSpPr>
            <a:cxnSpLocks/>
          </p:cNvCxnSpPr>
          <p:nvPr/>
        </p:nvCxnSpPr>
        <p:spPr>
          <a:xfrm>
            <a:off x="3480139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84F58355-AD7D-4A2D-8E7C-C99E7458469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11D3279F-73CC-44E7-8990-9A513FD35A0B}"/>
              </a:ext>
            </a:extLst>
          </p:cNvPr>
          <p:cNvSpPr txBox="1"/>
          <p:nvPr/>
        </p:nvSpPr>
        <p:spPr>
          <a:xfrm>
            <a:off x="1950917" y="3084536"/>
            <a:ext cx="5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01C938E-D901-4B7E-9D68-259BF0588440}"/>
              </a:ext>
            </a:extLst>
          </p:cNvPr>
          <p:cNvSpPr txBox="1"/>
          <p:nvPr/>
        </p:nvSpPr>
        <p:spPr>
          <a:xfrm>
            <a:off x="1180730" y="4376691"/>
            <a:ext cx="202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a, b, c : Valós</a:t>
            </a:r>
          </a:p>
          <a:p>
            <a:r>
              <a:rPr lang="hu-HU" dirty="0"/>
              <a:t>//ax2 +</a:t>
            </a:r>
            <a:r>
              <a:rPr lang="hu-HU" dirty="0" err="1"/>
              <a:t>bx</a:t>
            </a:r>
            <a:r>
              <a:rPr lang="hu-HU" dirty="0"/>
              <a:t> +c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021EDF7-8819-4719-95A5-F6BA172B7033}"/>
              </a:ext>
            </a:extLst>
          </p:cNvPr>
          <p:cNvSpPr txBox="1"/>
          <p:nvPr/>
        </p:nvSpPr>
        <p:spPr>
          <a:xfrm>
            <a:off x="3480139" y="2423604"/>
            <a:ext cx="672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= a + b (</a:t>
            </a:r>
            <a:r>
              <a:rPr lang="hu-HU" dirty="0" err="1"/>
              <a:t>a,b,c</a:t>
            </a:r>
            <a:r>
              <a:rPr lang="hu-HU" dirty="0"/>
              <a:t> : MP)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7208916-DF9A-400C-8E7B-646676933359}"/>
              </a:ext>
            </a:extLst>
          </p:cNvPr>
          <p:cNvSpPr txBox="1"/>
          <p:nvPr/>
        </p:nvSpPr>
        <p:spPr>
          <a:xfrm>
            <a:off x="3488919" y="3028510"/>
            <a:ext cx="6045691" cy="36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 = a *S (</a:t>
            </a:r>
            <a:r>
              <a:rPr lang="hu-HU" dirty="0" err="1"/>
              <a:t>c,a</a:t>
            </a:r>
            <a:r>
              <a:rPr lang="hu-HU" dirty="0"/>
              <a:t> : MP, S:Valós)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1105DDE-A562-4559-B64C-C796C79922A6}"/>
              </a:ext>
            </a:extLst>
          </p:cNvPr>
          <p:cNvSpPr txBox="1"/>
          <p:nvPr/>
        </p:nvSpPr>
        <p:spPr>
          <a:xfrm>
            <a:off x="3517819" y="3584136"/>
            <a:ext cx="629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Y = érték(a, X) (a: MP, </a:t>
            </a:r>
            <a:r>
              <a:rPr lang="hu-HU" dirty="0" err="1"/>
              <a:t>x,y</a:t>
            </a:r>
            <a:r>
              <a:rPr lang="hu-HU" dirty="0"/>
              <a:t>: Valós)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270BBC7-46D0-4A7A-8A19-55BFD374E054}"/>
              </a:ext>
            </a:extLst>
          </p:cNvPr>
          <p:cNvSpPr txBox="1"/>
          <p:nvPr/>
        </p:nvSpPr>
        <p:spPr>
          <a:xfrm>
            <a:off x="3577701" y="4208016"/>
            <a:ext cx="61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c.a,c.b,c.c</a:t>
            </a:r>
            <a:r>
              <a:rPr lang="hu-HU" dirty="0"/>
              <a:t> = </a:t>
            </a:r>
            <a:r>
              <a:rPr lang="hu-HU" dirty="0" err="1"/>
              <a:t>a,a</a:t>
            </a:r>
            <a:r>
              <a:rPr lang="hu-HU" dirty="0"/>
              <a:t> + </a:t>
            </a:r>
            <a:r>
              <a:rPr lang="hu-HU" dirty="0" err="1"/>
              <a:t>b.a</a:t>
            </a:r>
            <a:r>
              <a:rPr lang="hu-HU" dirty="0"/>
              <a:t>, </a:t>
            </a:r>
            <a:r>
              <a:rPr lang="hu-HU" dirty="0" err="1"/>
              <a:t>a.b</a:t>
            </a:r>
            <a:r>
              <a:rPr lang="hu-HU" dirty="0"/>
              <a:t> + </a:t>
            </a:r>
            <a:r>
              <a:rPr lang="hu-HU" dirty="0" err="1"/>
              <a:t>b.b</a:t>
            </a:r>
            <a:r>
              <a:rPr lang="hu-HU" dirty="0"/>
              <a:t>, </a:t>
            </a:r>
            <a:r>
              <a:rPr lang="hu-HU" dirty="0" err="1"/>
              <a:t>a.c</a:t>
            </a:r>
            <a:r>
              <a:rPr lang="hu-HU" dirty="0"/>
              <a:t> + </a:t>
            </a:r>
            <a:r>
              <a:rPr lang="hu-HU" dirty="0" err="1"/>
              <a:t>b.c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F854AE8-61E3-4B45-9BD3-9FFB615BDD6B}"/>
              </a:ext>
            </a:extLst>
          </p:cNvPr>
          <p:cNvSpPr txBox="1"/>
          <p:nvPr/>
        </p:nvSpPr>
        <p:spPr>
          <a:xfrm>
            <a:off x="3577701" y="4719692"/>
            <a:ext cx="559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c.a,c.b,c.c</a:t>
            </a:r>
            <a:r>
              <a:rPr lang="hu-HU" dirty="0"/>
              <a:t> = </a:t>
            </a:r>
            <a:r>
              <a:rPr lang="hu-HU" dirty="0" err="1"/>
              <a:t>a.a</a:t>
            </a:r>
            <a:r>
              <a:rPr lang="hu-HU" dirty="0"/>
              <a:t> * S, </a:t>
            </a:r>
            <a:r>
              <a:rPr lang="hu-HU" dirty="0" err="1"/>
              <a:t>a.b</a:t>
            </a:r>
            <a:r>
              <a:rPr lang="hu-HU" dirty="0"/>
              <a:t> * S, </a:t>
            </a:r>
            <a:r>
              <a:rPr lang="hu-HU" dirty="0" err="1"/>
              <a:t>a.c</a:t>
            </a:r>
            <a:r>
              <a:rPr lang="hu-HU" dirty="0"/>
              <a:t> * 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4CF5742-FAD7-4C61-A090-73C59C05C41A}"/>
              </a:ext>
            </a:extLst>
          </p:cNvPr>
          <p:cNvSpPr txBox="1"/>
          <p:nvPr/>
        </p:nvSpPr>
        <p:spPr>
          <a:xfrm>
            <a:off x="3577701" y="5214729"/>
            <a:ext cx="58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Y = </a:t>
            </a:r>
            <a:r>
              <a:rPr lang="hu-HU" dirty="0" err="1"/>
              <a:t>a.a</a:t>
            </a:r>
            <a:r>
              <a:rPr lang="hu-HU" dirty="0"/>
              <a:t> *X *X + </a:t>
            </a:r>
            <a:r>
              <a:rPr lang="hu-HU" dirty="0" err="1"/>
              <a:t>a.b</a:t>
            </a:r>
            <a:r>
              <a:rPr lang="hu-HU" dirty="0"/>
              <a:t> * X + </a:t>
            </a:r>
            <a:r>
              <a:rPr lang="hu-HU" dirty="0" err="1"/>
              <a:t>a.c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8993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950AAF-E969-4789-97EC-76BC262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Másodfokú polinomok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1B04BB-5139-4A81-AC39-FCEB8FA1E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Osztálydiagram: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90561A2-46E0-441F-973E-34F2DEC591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2" y="2517299"/>
            <a:ext cx="5528270" cy="2720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567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5CD27A0-7C93-4C92-9722-DF3C6F7C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szépen a figyelmet!</a:t>
            </a:r>
          </a:p>
        </p:txBody>
      </p:sp>
    </p:spTree>
    <p:extLst>
      <p:ext uri="{BB962C8B-B14F-4D97-AF65-F5344CB8AC3E}">
        <p14:creationId xmlns:p14="http://schemas.microsoft.com/office/powerpoint/2010/main" val="391503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3600" dirty="0"/>
              <a:t>Síkbeli pont típusa. Ábrázoljuk a pontokat a koordinátáikkal.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63CDECF4-7D8D-4874-BB0A-329F0202A5AC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Pont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6A67A3D-3327-4AC9-BE80-A06022463855}"/>
              </a:ext>
            </a:extLst>
          </p:cNvPr>
          <p:cNvSpPr txBox="1"/>
          <p:nvPr/>
        </p:nvSpPr>
        <p:spPr>
          <a:xfrm>
            <a:off x="2638621" y="4698789"/>
            <a:ext cx="8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 : ℝ</a:t>
            </a:r>
          </a:p>
        </p:txBody>
      </p:sp>
    </p:spTree>
    <p:extLst>
      <p:ext uri="{BB962C8B-B14F-4D97-AF65-F5344CB8AC3E}">
        <p14:creationId xmlns:p14="http://schemas.microsoft.com/office/powerpoint/2010/main" val="10486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3600" dirty="0"/>
              <a:t>Síkbeli pont típusa. Ábrázoljuk a pontokat a koordinátáikkal.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63CDECF4-7D8D-4874-BB0A-329F0202A5AC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Pont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6A67A3D-3327-4AC9-BE80-A06022463855}"/>
              </a:ext>
            </a:extLst>
          </p:cNvPr>
          <p:cNvSpPr txBox="1"/>
          <p:nvPr/>
        </p:nvSpPr>
        <p:spPr>
          <a:xfrm>
            <a:off x="2638621" y="4698789"/>
            <a:ext cx="8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 : ℝ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6DF9E77-E9A4-4543-B29D-42CA498AF4A1}"/>
              </a:ext>
            </a:extLst>
          </p:cNvPr>
          <p:cNvSpPr txBox="1"/>
          <p:nvPr/>
        </p:nvSpPr>
        <p:spPr>
          <a:xfrm>
            <a:off x="6312022" y="3084536"/>
            <a:ext cx="37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 := Távolság(p, q)   (p, q :Pont, d:ℝ)</a:t>
            </a:r>
          </a:p>
        </p:txBody>
      </p:sp>
    </p:spTree>
    <p:extLst>
      <p:ext uri="{BB962C8B-B14F-4D97-AF65-F5344CB8AC3E}">
        <p14:creationId xmlns:p14="http://schemas.microsoft.com/office/powerpoint/2010/main" val="356771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3600" dirty="0"/>
              <a:t>Síkbeli pont típusa. Ábrázoljuk a pontokat a koordinátáikkal.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Típusdefiníció: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DF68D43-1ED8-487F-8CD8-72AA216BC566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263A64D-1639-409E-A3C5-A378D3B314E0}"/>
              </a:ext>
            </a:extLst>
          </p:cNvPr>
          <p:cNvCxnSpPr/>
          <p:nvPr/>
        </p:nvCxnSpPr>
        <p:spPr>
          <a:xfrm>
            <a:off x="5699464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26C0B62-C6A8-441E-9F78-F3234B8832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667C1B93-6A8B-4885-A58F-74F8BCEAD3C4}"/>
              </a:ext>
            </a:extLst>
          </p:cNvPr>
          <p:cNvSpPr txBox="1"/>
          <p:nvPr/>
        </p:nvSpPr>
        <p:spPr>
          <a:xfrm>
            <a:off x="2618549" y="3007592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Pont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702734F-41FB-4280-8BFB-7AD57F7BC826}"/>
              </a:ext>
            </a:extLst>
          </p:cNvPr>
          <p:cNvSpPr txBox="1"/>
          <p:nvPr/>
        </p:nvSpPr>
        <p:spPr>
          <a:xfrm>
            <a:off x="2638621" y="4698789"/>
            <a:ext cx="8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 : ℝ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8A5AC12-F8C4-4777-8390-5954A48A1D68}"/>
              </a:ext>
            </a:extLst>
          </p:cNvPr>
          <p:cNvSpPr txBox="1"/>
          <p:nvPr/>
        </p:nvSpPr>
        <p:spPr>
          <a:xfrm>
            <a:off x="6312022" y="3084536"/>
            <a:ext cx="37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 := Távolság(p, q)   (p, q :Pont, d:ℝ)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8CBD21A-BEDA-42F0-92B3-E5B2CC057346}"/>
                  </a:ext>
                </a:extLst>
              </p:cNvPr>
              <p:cNvSpPr txBox="1"/>
              <p:nvPr/>
            </p:nvSpPr>
            <p:spPr>
              <a:xfrm>
                <a:off x="6327565" y="4669582"/>
                <a:ext cx="344452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d :=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8CBD21A-BEDA-42F0-92B3-E5B2CC05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65" y="4669582"/>
                <a:ext cx="3444525" cy="427746"/>
              </a:xfrm>
              <a:prstGeom prst="rect">
                <a:avLst/>
              </a:prstGeom>
              <a:blipFill>
                <a:blip r:embed="rId2"/>
                <a:stretch>
                  <a:fillRect l="-1593" b="-214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73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3600" dirty="0"/>
              <a:t>Síkbeli pont típusa. Ábrázoljuk a pontokat a koordinátáikkal.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C2B45-AB75-46A6-AE17-2F697BD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879" y="1825625"/>
            <a:ext cx="4962029" cy="4447088"/>
          </a:xfrm>
        </p:spPr>
        <p:txBody>
          <a:bodyPr/>
          <a:lstStyle/>
          <a:p>
            <a:r>
              <a:rPr lang="hu-HU" dirty="0"/>
              <a:t>Osztálydiagram: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54718EE-EE9B-4FD1-B837-AA26313E82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718679" cy="4365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Típusdefiníció:</a:t>
            </a:r>
          </a:p>
          <a:p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E42F367-0B4F-429F-960E-75240131635D}"/>
              </a:ext>
            </a:extLst>
          </p:cNvPr>
          <p:cNvSpPr/>
          <p:nvPr/>
        </p:nvSpPr>
        <p:spPr>
          <a:xfrm>
            <a:off x="998737" y="2388093"/>
            <a:ext cx="4935964" cy="341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4E82D22-FEA7-4615-90E9-F7B31C7BED6E}"/>
              </a:ext>
            </a:extLst>
          </p:cNvPr>
          <p:cNvCxnSpPr>
            <a:cxnSpLocks/>
          </p:cNvCxnSpPr>
          <p:nvPr/>
        </p:nvCxnSpPr>
        <p:spPr>
          <a:xfrm>
            <a:off x="3320249" y="2388093"/>
            <a:ext cx="0" cy="341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D47BF92-23CD-401B-8E70-2AB80326F92C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998737" y="4097045"/>
            <a:ext cx="4935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BA559596-0812-4899-94DA-D88E118EC480}"/>
              </a:ext>
            </a:extLst>
          </p:cNvPr>
          <p:cNvSpPr txBox="1"/>
          <p:nvPr/>
        </p:nvSpPr>
        <p:spPr>
          <a:xfrm>
            <a:off x="1724306" y="2980959"/>
            <a:ext cx="8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Pont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B24D8BD-9CA6-4D41-B1EF-D2BA5AB604E7}"/>
              </a:ext>
            </a:extLst>
          </p:cNvPr>
          <p:cNvSpPr txBox="1"/>
          <p:nvPr/>
        </p:nvSpPr>
        <p:spPr>
          <a:xfrm>
            <a:off x="1744378" y="4689912"/>
            <a:ext cx="8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x, y : ℝ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A963BC2-2455-499F-B66D-D0281421662A}"/>
              </a:ext>
            </a:extLst>
          </p:cNvPr>
          <p:cNvSpPr txBox="1"/>
          <p:nvPr/>
        </p:nvSpPr>
        <p:spPr>
          <a:xfrm>
            <a:off x="3591672" y="2919403"/>
            <a:ext cx="205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 := Távolság(p, q)   (p, q :Pont, d:ℝ)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E21AA23D-37A9-404D-BA97-D6B602574CCC}"/>
                  </a:ext>
                </a:extLst>
              </p:cNvPr>
              <p:cNvSpPr txBox="1"/>
              <p:nvPr/>
            </p:nvSpPr>
            <p:spPr>
              <a:xfrm>
                <a:off x="3320249" y="4697959"/>
                <a:ext cx="2689931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d :=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hu-HU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1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hu-HU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sz="1400" dirty="0"/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E21AA23D-37A9-404D-BA97-D6B602574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49" y="4697959"/>
                <a:ext cx="2689931" cy="353238"/>
              </a:xfrm>
              <a:prstGeom prst="rect">
                <a:avLst/>
              </a:prstGeom>
              <a:blipFill>
                <a:blip r:embed="rId2"/>
                <a:stretch>
                  <a:fillRect l="-680" b="-17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Kép 20">
            <a:extLst>
              <a:ext uri="{FF2B5EF4-FFF2-40B4-BE49-F238E27FC236}">
                <a16:creationId xmlns:a16="http://schemas.microsoft.com/office/drawing/2014/main" id="{9569E9E2-DDF4-4A39-A04D-900F945086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00" y="2388092"/>
            <a:ext cx="4690607" cy="3417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852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3100" dirty="0"/>
              <a:t>Kör típusa. Ábrázoljuk a köröket a középpontjukkal és a sugarukkal.</a:t>
            </a:r>
          </a:p>
        </p:txBody>
      </p:sp>
    </p:spTree>
    <p:extLst>
      <p:ext uri="{BB962C8B-B14F-4D97-AF65-F5344CB8AC3E}">
        <p14:creationId xmlns:p14="http://schemas.microsoft.com/office/powerpoint/2010/main" val="198917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274A72940A1B4A8B3393EAB8D61735" ma:contentTypeVersion="5" ma:contentTypeDescription="Új dokumentum létrehozása." ma:contentTypeScope="" ma:versionID="a3fef16804fd343dbcd96058969dfbd6">
  <xsd:schema xmlns:xsd="http://www.w3.org/2001/XMLSchema" xmlns:xs="http://www.w3.org/2001/XMLSchema" xmlns:p="http://schemas.microsoft.com/office/2006/metadata/properties" xmlns:ns2="2802c78d-21c3-4a7b-93dc-c553f079c494" targetNamespace="http://schemas.microsoft.com/office/2006/metadata/properties" ma:root="true" ma:fieldsID="ea5cc272044b799c90ca4410078ee699" ns2:_="">
    <xsd:import namespace="2802c78d-21c3-4a7b-93dc-c553f079c4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c78d-21c3-4a7b-93dc-c553f079c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A9F794-4959-448B-8022-ED592E2DD7C3}"/>
</file>

<file path=customXml/itemProps2.xml><?xml version="1.0" encoding="utf-8"?>
<ds:datastoreItem xmlns:ds="http://schemas.openxmlformats.org/officeDocument/2006/customXml" ds:itemID="{BC20879A-390D-4880-A8F5-B827C2E68C94}"/>
</file>

<file path=customXml/itemProps3.xml><?xml version="1.0" encoding="utf-8"?>
<ds:datastoreItem xmlns:ds="http://schemas.openxmlformats.org/officeDocument/2006/customXml" ds:itemID="{801EAAC2-13DB-4323-A9E1-8D2F40373352}"/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2784</Words>
  <Application>Microsoft Office PowerPoint</Application>
  <PresentationFormat>Szélesvásznú</PresentationFormat>
  <Paragraphs>264</Paragraphs>
  <Slides>48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Symbol</vt:lpstr>
      <vt:lpstr>Office-téma</vt:lpstr>
      <vt:lpstr>1. Tervezős gyakorlat</vt:lpstr>
      <vt:lpstr>1. feladat:  Síkbeli pont típusa. Ábrázoljuk a pontokat a koordinátáikkal.</vt:lpstr>
      <vt:lpstr>1. feladat:  Síkbeli pont típusa. Ábrázoljuk a pontokat a koordinátáikkal.</vt:lpstr>
      <vt:lpstr>1. feladat:  Síkbeli pont típusa. Ábrázoljuk a pontokat a koordinátáikkal.</vt:lpstr>
      <vt:lpstr>1. feladat:  Síkbeli pont típusa. Ábrázoljuk a pontokat a koordinátáikkal.</vt:lpstr>
      <vt:lpstr>1. feladat:  Síkbeli pont típusa. Ábrázoljuk a pontokat a koordinátáikkal.</vt:lpstr>
      <vt:lpstr>1. feladat:  Síkbeli pont típusa. Ábrázoljuk a pontokat a koordinátáikkal.</vt:lpstr>
      <vt:lpstr>1. feladat:  Síkbeli pont típusa. Ábrázoljuk a pontokat a koordinátáikkal.</vt:lpstr>
      <vt:lpstr>2. feladat:  Kör típusa. Ábrázoljuk a köröket a középpontjukkal és a sugarukkal.</vt:lpstr>
      <vt:lpstr>2. feladat:  Kör típusa. Ábrázoljuk a köröket a középpontjukkal és a sugarukkal.</vt:lpstr>
      <vt:lpstr>2. feladat:  Kör típusa. Ábrázoljuk a köröket a középpontjukkal és a sugarukkal.</vt:lpstr>
      <vt:lpstr>2. feladat:  Kör típusa. Ábrázoljuk a köröket a középpontjukkal és a sugarukkal.</vt:lpstr>
      <vt:lpstr>2. feladat:  Kör típusa. Ábrázoljuk a köröket a középpontjukkal és a sugarukkal.</vt:lpstr>
      <vt:lpstr>2. feladat:  Kör típusa. Ábrázoljuk a köröket a középpontjukkal és a sugarukkal.</vt:lpstr>
      <vt:lpstr>2. feladat:  Kör típusa. Ábrázoljuk a köröket a középpontjukkal és a sugarukkal.</vt:lpstr>
      <vt:lpstr>3. feladat:  Adott síkbeli pontok közül hány esik rá egy adott kör lemezére?</vt:lpstr>
      <vt:lpstr>3. feladat:  Adott síkbeli pontok közül hány esik rá egy adott kör lemezére?</vt:lpstr>
      <vt:lpstr>3. feladat:  Adott síkbeli pontok közül hány esik rá egy adott kör lemezére?</vt:lpstr>
      <vt:lpstr>3. feladat:  Adott síkbeli pontok közül hány esik rá egy adott kör lemezére?</vt:lpstr>
      <vt:lpstr>3. feladat:  Adott síkbeli pontok közül hány esik rá egy adott kör lemezére?</vt:lpstr>
      <vt:lpstr>3. feladat:  Adott síkbeli pontok közül hány esik rá egy adott kör lemezére?</vt:lpstr>
      <vt:lpstr>3. feladat:  Adott síkbeli pontok közül hány esik rá egy adott kör lemezére?</vt:lpstr>
      <vt:lpstr>3. feladat:  Adott síkbeli pontok közül hány esik rá egy adott kör lemezére?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4. feladat:  Racionális számok. Használjuk ki, hogy minden racionális szám ábrázolható két egész számmal, mint azok hányadosa.</vt:lpstr>
      <vt:lpstr>5. feladat:  Komplex számok. Ábrázoljuk a komplex számokat az algebrai alakjukkal (x+y∙i).</vt:lpstr>
      <vt:lpstr>5. feladat:  Komplex számok. Ábrázoljuk a komplex számokat az algebrai alakjukkal (x+y∙i).</vt:lpstr>
      <vt:lpstr>5. feladat:  Komplex számok. Ábrázoljuk a komplex számokat az algebrai alakjukkal (x+y∙i).</vt:lpstr>
      <vt:lpstr>5. feladat:  Komplex számok. Ábrázoljuk a komplex számokat az algebrai alakjukkal (x+y∙i).</vt:lpstr>
      <vt:lpstr>5. feladat:  Komplex számok. Ábrázoljuk a komplex számokat az algebrai alakjukkal (x+y∙i).</vt:lpstr>
      <vt:lpstr>5. feladat:  Komplex számok. Ábrázoljuk a komplex számokat az algebrai alakjukkal (x+y∙i).</vt:lpstr>
      <vt:lpstr>5. feladat:  Komplex számok. Ábrázoljuk a komplex számokat az algebrai alakjukkal (x+y∙i).</vt:lpstr>
      <vt:lpstr>5. feladat:  Komplex számok. Ábrázoljuk a komplex számokat az algebrai alakjukkal (x+y∙i).</vt:lpstr>
      <vt:lpstr>+ feladat:  Másodfokú polinomokat. + * helyettesítés</vt:lpstr>
      <vt:lpstr>Másodfokú polinomok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Tervezős gyakorlat</dc:title>
  <dc:creator>Dao Balance</dc:creator>
  <cp:lastModifiedBy>Dao Balance</cp:lastModifiedBy>
  <cp:revision>75</cp:revision>
  <dcterms:created xsi:type="dcterms:W3CDTF">2022-02-06T15:59:55Z</dcterms:created>
  <dcterms:modified xsi:type="dcterms:W3CDTF">2022-02-25T10:37:27Z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0x0101006E274A72940A1B4A8B3393EAB8D61735</vt:lpwstr>
  </property>
</Properties>
</file>