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5" r:id="rId9"/>
    <p:sldId id="264" r:id="rId10"/>
    <p:sldId id="265" r:id="rId11"/>
    <p:sldId id="267" r:id="rId12"/>
    <p:sldId id="269" r:id="rId13"/>
    <p:sldId id="268" r:id="rId14"/>
    <p:sldId id="266" r:id="rId15"/>
    <p:sldId id="272" r:id="rId16"/>
    <p:sldId id="273" r:id="rId17"/>
    <p:sldId id="274" r:id="rId18"/>
    <p:sldId id="275" r:id="rId19"/>
    <p:sldId id="271" r:id="rId20"/>
    <p:sldId id="286" r:id="rId21"/>
    <p:sldId id="276" r:id="rId22"/>
    <p:sldId id="277" r:id="rId23"/>
    <p:sldId id="281" r:id="rId24"/>
    <p:sldId id="280" r:id="rId25"/>
    <p:sldId id="279" r:id="rId26"/>
    <p:sldId id="278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3DD70-8146-4C54-8950-B5D6C187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518479-7D0F-48F7-BEED-CBBE28505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EF096-A0D5-4808-8548-07673EEE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3A3670-CBBD-4735-BAE7-C381DD3F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84B463-A712-4C39-BECB-7931910F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3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2BE3B-02C1-43AE-B95F-00C8ECB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24FA8B2-086D-41EC-B91D-87859F2D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123AC3-3BCC-40AF-B356-F731AFB3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104979-ADAE-4F8B-A910-20798452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77D83F-327B-4570-A163-B075ED06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7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2492D4-9893-4F40-AA8C-C324DB961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659FF8-4E96-4F06-BA8D-0C896095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94FA97-12AF-4D75-B4CD-2F704C93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EE94D2-DC1B-498F-958D-2927049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AC341D-6B32-418D-8247-32A0B0C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63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FB118-9E0E-4EB9-84E9-8F95574F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684E1B-28FF-4AF2-A0D0-9179EDB4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8D1749-C9D1-4925-882F-9C66E470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1431E-BF2F-431F-B4AA-5597B97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E6379B-D707-406A-83B2-2454456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8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BFE81-F8C9-4E5C-8FBB-3787A400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3FCA3F-7E79-4FC1-A302-9D607203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C96EAC-1D6E-4A71-8EC6-97848789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74CE3-0DA0-4AFA-ACBE-7BE0B805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29A0C9-4AB6-4441-B31E-088BF540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54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1A519F-173A-4538-834F-A3114032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9CAD19-519D-4649-B871-C2467594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EFC692-2882-49BB-B166-890D59B1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CFD002-5806-43BC-951B-9E4C764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A96D75-08B3-4995-8202-0C0E62CF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ED9419-1B8D-453D-97A3-32E6830C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0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6ED62-6B73-4267-8BF2-664549C7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76C3D5-D552-4FDB-9552-76E39EEE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8AAA2E0-D98E-4751-BB6E-56A4250F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82D9FF0-574C-4EE3-8720-6276F4A9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84A4537-C442-4000-909E-C748BBC0C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DDC54D4-8E1F-450F-A00C-D8396C83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79C05-BC05-482B-97DF-E10EBC4C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7ADE9DE-F0AC-49AD-9BC6-303696B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2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9C2994-AD8F-4B13-A463-7840DF48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D36D06-C313-4634-AEB2-111104D0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DE8EC13-F310-454C-9C7B-7305E119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5C2B2A0-0155-495E-8869-F73A1CE4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3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1F02F1-46E3-4C9F-A6DA-9D0BFBE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3AA441-90D1-4180-9F11-E828636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6E52415-2912-4A42-BDE8-30EE1A4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7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D5BDB-C956-45B0-8449-108F0557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8EFCA0-1686-4244-90AB-9444E13B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0DBB3E-4FEE-473F-9B67-0111D536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D40EC1-BFBF-4DEB-8E5C-416CED50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1A8FA1-5900-4699-A354-92EF8B59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C00D24-8361-41CB-8521-9A1D79C8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2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779292-5C01-4BE1-B216-81E929A3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5FF102C-D570-4C6B-AE04-5B427FA18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CB6935-44C2-468F-BA6C-5F89BB10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4DF2A3-E2BA-4D5E-88C3-8C889D90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F181E2-1979-43A7-8286-C8ACB9BD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289DA3-D109-4E40-B89A-CCE2A31C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C644DF-67A1-44F6-9B98-2BD6F3E0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FFB44B-182B-4DEA-A8D1-2F2BEC88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E100DA-FBC0-4FBE-ABA3-08C6CBA3F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3AD6-EF0B-47BB-9CD4-A52218A66CDE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DC4C85-7408-432F-935C-E3DB1B16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ED2400-8830-4166-B54F-B87F41A40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41F8-EB89-4AA0-94ED-F7E2456803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6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9D880D78-818B-4408-A420-2DCB347F3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/>
              <a:t>2. Tervezős gyakorlat</a:t>
            </a:r>
          </a:p>
        </p:txBody>
      </p:sp>
    </p:spTree>
    <p:extLst>
      <p:ext uri="{BB962C8B-B14F-4D97-AF65-F5344CB8AC3E}">
        <p14:creationId xmlns:p14="http://schemas.microsoft.com/office/powerpoint/2010/main" val="362740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br>
              <a:rPr lang="hu-HU" dirty="0"/>
            </a:b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4669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12D9D50-AF7A-44B4-8D5B-28B65BEAF4DA}"/>
              </a:ext>
            </a:extLst>
          </p:cNvPr>
          <p:cNvSpPr txBox="1"/>
          <p:nvPr/>
        </p:nvSpPr>
        <p:spPr>
          <a:xfrm>
            <a:off x="905522" y="2814221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7×7-es alsóháromszög mátrix (a biztosan nulla elemeket nem jelöljük):</a:t>
            </a:r>
            <a:r>
              <a:rPr lang="hu-HU" i="1" dirty="0"/>
              <a:t> 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E162C-C2CE-4152-BD5B-438473FD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3429000"/>
            <a:ext cx="3435659" cy="29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5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12D9D50-AF7A-44B4-8D5B-28B65BEAF4DA}"/>
              </a:ext>
            </a:extLst>
          </p:cNvPr>
          <p:cNvSpPr txBox="1"/>
          <p:nvPr/>
        </p:nvSpPr>
        <p:spPr>
          <a:xfrm>
            <a:off x="905522" y="2814221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7×7-es alsóháromszög mátrix (a biztosan nulla elemeket nem jelöljük):</a:t>
            </a:r>
            <a:r>
              <a:rPr lang="hu-HU" i="1" dirty="0"/>
              <a:t> 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E162C-C2CE-4152-BD5B-438473FD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3429000"/>
            <a:ext cx="3435659" cy="297477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2B3B7D4-E454-4F0F-A752-982F40D80D8D}"/>
              </a:ext>
            </a:extLst>
          </p:cNvPr>
          <p:cNvSpPr txBox="1"/>
          <p:nvPr/>
        </p:nvSpPr>
        <p:spPr>
          <a:xfrm>
            <a:off x="5983550" y="2814221"/>
            <a:ext cx="50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mátrix alsóháromszög részének elemeit (a biztosan nulla elemek nélkül) sorfolytonosan helyezzük el egy egydimenziós tömbben: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9FFEF8-50DB-41C1-AA86-E22E11D8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737551"/>
            <a:ext cx="1376038" cy="25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12D9D50-AF7A-44B4-8D5B-28B65BEAF4DA}"/>
              </a:ext>
            </a:extLst>
          </p:cNvPr>
          <p:cNvSpPr txBox="1"/>
          <p:nvPr/>
        </p:nvSpPr>
        <p:spPr>
          <a:xfrm>
            <a:off x="905522" y="2814221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7×7-es alsóháromszög mátrix (a biztosan nulla elemeket nem jelöljük):</a:t>
            </a:r>
            <a:r>
              <a:rPr lang="hu-HU" i="1" dirty="0"/>
              <a:t> 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E162C-C2CE-4152-BD5B-438473FD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3429000"/>
            <a:ext cx="3435659" cy="297477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2B3B7D4-E454-4F0F-A752-982F40D80D8D}"/>
              </a:ext>
            </a:extLst>
          </p:cNvPr>
          <p:cNvSpPr txBox="1"/>
          <p:nvPr/>
        </p:nvSpPr>
        <p:spPr>
          <a:xfrm>
            <a:off x="5983550" y="2814221"/>
            <a:ext cx="50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mátrix alsóháromszög részének elemeit (a biztosan nulla elemek nélkül) sorfolytonosan helyezzük el egy egydimenziós tömbben: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9FFEF8-50DB-41C1-AA86-E22E11D8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737551"/>
            <a:ext cx="1376038" cy="259796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D49F0D3-1D80-4FB0-B835-6280711B7B45}"/>
              </a:ext>
            </a:extLst>
          </p:cNvPr>
          <p:cNvSpPr txBox="1"/>
          <p:nvPr/>
        </p:nvSpPr>
        <p:spPr>
          <a:xfrm>
            <a:off x="7581530" y="4025651"/>
            <a:ext cx="34918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Kell egy index függvény, amely egy </a:t>
            </a:r>
            <a:r>
              <a:rPr lang="hu-HU" sz="1600" dirty="0" err="1"/>
              <a:t>mátrixbeli</a:t>
            </a:r>
            <a:r>
              <a:rPr lang="hu-HU" sz="1600" dirty="0"/>
              <a:t> elem indexeihez hozzárendeli az elem tárolási helyének indexét az egydimenziós tömbben.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821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12D9D50-AF7A-44B4-8D5B-28B65BEAF4DA}"/>
              </a:ext>
            </a:extLst>
          </p:cNvPr>
          <p:cNvSpPr txBox="1"/>
          <p:nvPr/>
        </p:nvSpPr>
        <p:spPr>
          <a:xfrm>
            <a:off x="905522" y="2814221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7×7-es alsóháromszög mátrix (a biztosan nulla elemeket nem jelöljük):</a:t>
            </a:r>
            <a:r>
              <a:rPr lang="hu-HU" i="1" dirty="0"/>
              <a:t> 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E162C-C2CE-4152-BD5B-438473FD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3429000"/>
            <a:ext cx="3435659" cy="297477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2B3B7D4-E454-4F0F-A752-982F40D80D8D}"/>
              </a:ext>
            </a:extLst>
          </p:cNvPr>
          <p:cNvSpPr txBox="1"/>
          <p:nvPr/>
        </p:nvSpPr>
        <p:spPr>
          <a:xfrm>
            <a:off x="5983550" y="2814221"/>
            <a:ext cx="508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mátrix alsóháromszög részének elemeit (a biztosan nulla elemek nélkül) sorfolytonosan helyezzük el egy egydimenziós tömbben: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9FFEF8-50DB-41C1-AA86-E22E11D8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737551"/>
            <a:ext cx="1376038" cy="259796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D49F0D3-1D80-4FB0-B835-6280711B7B45}"/>
              </a:ext>
            </a:extLst>
          </p:cNvPr>
          <p:cNvSpPr txBox="1"/>
          <p:nvPr/>
        </p:nvSpPr>
        <p:spPr>
          <a:xfrm>
            <a:off x="7581530" y="4025651"/>
            <a:ext cx="34918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Kell egy index függvény, amely egy </a:t>
            </a:r>
            <a:r>
              <a:rPr lang="hu-HU" sz="1600" dirty="0" err="1"/>
              <a:t>mátrixbeli</a:t>
            </a:r>
            <a:r>
              <a:rPr lang="hu-HU" sz="1600" dirty="0"/>
              <a:t> elem indexeihez hozzárendeli az elem tárolási helyének indexét az egydimenziós tömbben.</a:t>
            </a:r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658B059-8698-41BE-874D-265AAE14C0F4}"/>
                  </a:ext>
                </a:extLst>
              </p:cNvPr>
              <p:cNvSpPr txBox="1"/>
              <p:nvPr/>
            </p:nvSpPr>
            <p:spPr>
              <a:xfrm>
                <a:off x="7581530" y="5196011"/>
                <a:ext cx="3879542" cy="943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𝑖𝑛𝑑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6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∙(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1600" dirty="0"/>
                  <a:t>,    </a:t>
                </a:r>
              </a:p>
              <a:p>
                <a:endParaRPr lang="hu-HU" sz="1600" dirty="0"/>
              </a:p>
              <a:p>
                <a:r>
                  <a:rPr lang="hu-HU" sz="1600" dirty="0"/>
                  <a:t>ha 1 ≤ </a:t>
                </a:r>
                <a:r>
                  <a:rPr lang="hu-HU" sz="1600" i="1" dirty="0"/>
                  <a:t>j </a:t>
                </a:r>
                <a:r>
                  <a:rPr lang="hu-HU" sz="1600" dirty="0"/>
                  <a:t>≤ </a:t>
                </a:r>
                <a:r>
                  <a:rPr lang="hu-HU" sz="1600" i="1" dirty="0"/>
                  <a:t>i </a:t>
                </a:r>
                <a:r>
                  <a:rPr lang="hu-HU" sz="1600" dirty="0"/>
                  <a:t>≤ </a:t>
                </a:r>
                <a:r>
                  <a:rPr lang="hu-HU" sz="1600" i="1" dirty="0"/>
                  <a:t>n</a:t>
                </a:r>
                <a:endParaRPr lang="hu-HU" sz="1600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658B059-8698-41BE-874D-265AAE14C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30" y="5196011"/>
                <a:ext cx="3879542" cy="943913"/>
              </a:xfrm>
              <a:prstGeom prst="rect">
                <a:avLst/>
              </a:prstGeom>
              <a:blipFill>
                <a:blip r:embed="rId4"/>
                <a:stretch>
                  <a:fillRect l="-943" t="-32258" b="-77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0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394645"/>
            <a:ext cx="9401453" cy="419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394645"/>
            <a:ext cx="0" cy="419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076044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AHM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egy a:AHM mátrix mérete: </a:t>
            </a:r>
          </a:p>
          <a:p>
            <a:r>
              <a:rPr lang="hu-HU" dirty="0"/>
              <a:t>        </a:t>
            </a:r>
            <a:r>
              <a:rPr lang="hu-HU" dirty="0" err="1"/>
              <a:t>a.n</a:t>
            </a:r>
            <a:r>
              <a:rPr lang="hu-HU" dirty="0"/>
              <a:t> × </a:t>
            </a:r>
            <a:r>
              <a:rPr lang="hu-HU" dirty="0" err="1"/>
              <a:t>a.n</a:t>
            </a:r>
            <a:r>
              <a:rPr lang="hu-HU" dirty="0"/>
              <a:t> ahol a.n≥1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699464" y="5648632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5284675B-C6C5-404F-A006-76DAC9A752F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200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2793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394645"/>
            <a:ext cx="9401453" cy="419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394645"/>
            <a:ext cx="0" cy="419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076044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AHM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egy a:AHM mátrix mérete: </a:t>
            </a:r>
          </a:p>
          <a:p>
            <a:r>
              <a:rPr lang="hu-HU" dirty="0"/>
              <a:t>        </a:t>
            </a:r>
            <a:r>
              <a:rPr lang="hu-HU" dirty="0" err="1"/>
              <a:t>a.n</a:t>
            </a:r>
            <a:r>
              <a:rPr lang="hu-HU" dirty="0"/>
              <a:t> × </a:t>
            </a:r>
            <a:r>
              <a:rPr lang="hu-HU" dirty="0" err="1"/>
              <a:t>a.n</a:t>
            </a:r>
            <a:r>
              <a:rPr lang="hu-HU" dirty="0"/>
              <a:t> ahol a.n≥1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675660" y="4171304"/>
            <a:ext cx="253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X:ℝ</a:t>
            </a:r>
            <a:r>
              <a:rPr lang="hu-HU" baseline="30000" dirty="0"/>
              <a:t>*</a:t>
            </a:r>
            <a:endParaRPr lang="hu-HU" dirty="0"/>
          </a:p>
          <a:p>
            <a:r>
              <a:rPr lang="hu-HU" dirty="0"/>
              <a:t>n:ℕ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    // |X|=n∙(n+1)/2</a:t>
            </a:r>
          </a:p>
          <a:p>
            <a:r>
              <a:rPr lang="hu-HU" dirty="0"/>
              <a:t>    //  n≥1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699464" y="5648632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5284675B-C6C5-404F-A006-76DAC9A752F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200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64912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394645"/>
            <a:ext cx="9401453" cy="419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394645"/>
            <a:ext cx="0" cy="419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076044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AHM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egy a:AHM mátrix mérete: </a:t>
            </a:r>
          </a:p>
          <a:p>
            <a:r>
              <a:rPr lang="hu-HU" dirty="0"/>
              <a:t>        </a:t>
            </a:r>
            <a:r>
              <a:rPr lang="hu-HU" dirty="0" err="1"/>
              <a:t>a.n</a:t>
            </a:r>
            <a:r>
              <a:rPr lang="hu-HU" dirty="0"/>
              <a:t> × </a:t>
            </a:r>
            <a:r>
              <a:rPr lang="hu-HU" dirty="0" err="1"/>
              <a:t>a.n</a:t>
            </a:r>
            <a:r>
              <a:rPr lang="hu-HU" dirty="0"/>
              <a:t> ahol a.n≥1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675660" y="4171304"/>
            <a:ext cx="253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X:ℝ</a:t>
            </a:r>
            <a:r>
              <a:rPr lang="hu-HU" baseline="30000" dirty="0"/>
              <a:t>*</a:t>
            </a:r>
            <a:endParaRPr lang="hu-HU" dirty="0"/>
          </a:p>
          <a:p>
            <a:r>
              <a:rPr lang="hu-HU" dirty="0"/>
              <a:t>n:ℕ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    // |X|=n∙(n+1)/2</a:t>
            </a:r>
          </a:p>
          <a:p>
            <a:r>
              <a:rPr lang="hu-HU" dirty="0"/>
              <a:t>    //  n≥1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C6594F-095A-41D1-A04F-75644952C3C8}"/>
              </a:ext>
            </a:extLst>
          </p:cNvPr>
          <p:cNvSpPr txBox="1"/>
          <p:nvPr/>
        </p:nvSpPr>
        <p:spPr>
          <a:xfrm>
            <a:off x="5683929" y="2432309"/>
            <a:ext cx="454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 := a[</a:t>
            </a:r>
            <a:r>
              <a:rPr lang="hu-HU" sz="1600" dirty="0" err="1"/>
              <a:t>i,j</a:t>
            </a:r>
            <a:r>
              <a:rPr lang="hu-HU" sz="1600" dirty="0"/>
              <a:t>]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0383C67-B530-4FEC-B3CF-EA1A2EDB8413}"/>
              </a:ext>
            </a:extLst>
          </p:cNvPr>
          <p:cNvSpPr txBox="1"/>
          <p:nvPr/>
        </p:nvSpPr>
        <p:spPr>
          <a:xfrm>
            <a:off x="5699463" y="2848531"/>
            <a:ext cx="445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a[</a:t>
            </a:r>
            <a:r>
              <a:rPr lang="hu-HU" sz="1600" dirty="0" err="1"/>
              <a:t>i,j</a:t>
            </a:r>
            <a:r>
              <a:rPr lang="hu-HU" sz="1600" dirty="0"/>
              <a:t>] := e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   // ha i ≥ j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3C3FF8-5059-4F70-B385-743BC8CB355D}"/>
              </a:ext>
            </a:extLst>
          </p:cNvPr>
          <p:cNvSpPr txBox="1"/>
          <p:nvPr/>
        </p:nvSpPr>
        <p:spPr>
          <a:xfrm>
            <a:off x="5710565" y="3312388"/>
            <a:ext cx="451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+ b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7D57809-C036-4CE3-ABF8-B387BFE319DF}"/>
              </a:ext>
            </a:extLst>
          </p:cNvPr>
          <p:cNvSpPr txBox="1"/>
          <p:nvPr/>
        </p:nvSpPr>
        <p:spPr>
          <a:xfrm>
            <a:off x="5699463" y="3719743"/>
            <a:ext cx="468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∙ b 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699464" y="5648632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ím 1">
            <a:extLst>
              <a:ext uri="{FF2B5EF4-FFF2-40B4-BE49-F238E27FC236}">
                <a16:creationId xmlns:a16="http://schemas.microsoft.com/office/drawing/2014/main" id="{5284675B-C6C5-404F-A006-76DAC9A752F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200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89764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394645"/>
            <a:ext cx="9401453" cy="419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394645"/>
            <a:ext cx="0" cy="419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076044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AHM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egy a:AHM mátrix mérete: </a:t>
            </a:r>
          </a:p>
          <a:p>
            <a:r>
              <a:rPr lang="hu-HU" dirty="0"/>
              <a:t>        </a:t>
            </a:r>
            <a:r>
              <a:rPr lang="hu-HU" dirty="0" err="1"/>
              <a:t>a.n</a:t>
            </a:r>
            <a:r>
              <a:rPr lang="hu-HU" dirty="0"/>
              <a:t> × </a:t>
            </a:r>
            <a:r>
              <a:rPr lang="hu-HU" dirty="0" err="1"/>
              <a:t>a.n</a:t>
            </a:r>
            <a:r>
              <a:rPr lang="hu-HU" dirty="0"/>
              <a:t> ahol a.n≥1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675660" y="4171304"/>
            <a:ext cx="253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X:ℝ</a:t>
            </a:r>
            <a:r>
              <a:rPr lang="hu-HU" baseline="30000" dirty="0"/>
              <a:t>*</a:t>
            </a:r>
            <a:endParaRPr lang="hu-HU" dirty="0"/>
          </a:p>
          <a:p>
            <a:r>
              <a:rPr lang="hu-HU" dirty="0"/>
              <a:t>n:ℕ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    // |X|=n∙(n+1)/2</a:t>
            </a:r>
          </a:p>
          <a:p>
            <a:r>
              <a:rPr lang="hu-HU" dirty="0"/>
              <a:t>    //  n≥1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C6594F-095A-41D1-A04F-75644952C3C8}"/>
              </a:ext>
            </a:extLst>
          </p:cNvPr>
          <p:cNvSpPr txBox="1"/>
          <p:nvPr/>
        </p:nvSpPr>
        <p:spPr>
          <a:xfrm>
            <a:off x="5683929" y="2432309"/>
            <a:ext cx="454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 := a[</a:t>
            </a:r>
            <a:r>
              <a:rPr lang="hu-HU" sz="1600" dirty="0" err="1"/>
              <a:t>i,j</a:t>
            </a:r>
            <a:r>
              <a:rPr lang="hu-HU" sz="1600" dirty="0"/>
              <a:t>]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0383C67-B530-4FEC-B3CF-EA1A2EDB8413}"/>
              </a:ext>
            </a:extLst>
          </p:cNvPr>
          <p:cNvSpPr txBox="1"/>
          <p:nvPr/>
        </p:nvSpPr>
        <p:spPr>
          <a:xfrm>
            <a:off x="5699463" y="2848531"/>
            <a:ext cx="445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a[</a:t>
            </a:r>
            <a:r>
              <a:rPr lang="hu-HU" sz="1600" dirty="0" err="1"/>
              <a:t>i,j</a:t>
            </a:r>
            <a:r>
              <a:rPr lang="hu-HU" sz="1600" dirty="0"/>
              <a:t>] := e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   // ha i ≥ j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3C3FF8-5059-4F70-B385-743BC8CB355D}"/>
              </a:ext>
            </a:extLst>
          </p:cNvPr>
          <p:cNvSpPr txBox="1"/>
          <p:nvPr/>
        </p:nvSpPr>
        <p:spPr>
          <a:xfrm>
            <a:off x="5710565" y="3312388"/>
            <a:ext cx="451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+ b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7D57809-C036-4CE3-ABF8-B387BFE319DF}"/>
              </a:ext>
            </a:extLst>
          </p:cNvPr>
          <p:cNvSpPr txBox="1"/>
          <p:nvPr/>
        </p:nvSpPr>
        <p:spPr>
          <a:xfrm>
            <a:off x="5699463" y="3719743"/>
            <a:ext cx="468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∙ b 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699464" y="5648632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9E64FA0-31CD-42F7-9FF9-AD2822613D4F}"/>
              </a:ext>
            </a:extLst>
          </p:cNvPr>
          <p:cNvSpPr txBox="1"/>
          <p:nvPr/>
        </p:nvSpPr>
        <p:spPr>
          <a:xfrm>
            <a:off x="5699463" y="4135872"/>
            <a:ext cx="46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 </a:t>
            </a:r>
            <a:r>
              <a:rPr lang="hu-HU" sz="1600" dirty="0" err="1"/>
              <a:t>i≥j</a:t>
            </a:r>
            <a:r>
              <a:rPr lang="hu-HU" sz="1600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 e := </a:t>
            </a:r>
            <a:r>
              <a:rPr lang="hu-HU" sz="1600" dirty="0" err="1"/>
              <a:t>a.x</a:t>
            </a:r>
            <a:r>
              <a:rPr lang="hu-HU" sz="1600" dirty="0"/>
              <a:t>[</a:t>
            </a:r>
            <a:r>
              <a:rPr lang="hu-HU" sz="1600" dirty="0" err="1"/>
              <a:t>ind</a:t>
            </a:r>
            <a:r>
              <a:rPr lang="hu-HU" sz="1600" dirty="0"/>
              <a:t>(</a:t>
            </a:r>
            <a:r>
              <a:rPr lang="hu-HU" sz="1600" dirty="0" err="1"/>
              <a:t>i,j</a:t>
            </a:r>
            <a:r>
              <a:rPr lang="hu-HU" sz="1600" dirty="0"/>
              <a:t>)]  </a:t>
            </a:r>
            <a:r>
              <a:rPr lang="hu-HU" sz="1600" b="1" dirty="0" err="1"/>
              <a:t>else</a:t>
            </a:r>
            <a:r>
              <a:rPr lang="hu-HU" sz="1600" dirty="0"/>
              <a:t>   e := 0.0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1BBCDB4-A177-4610-B4FB-F79FAE22516C}"/>
              </a:ext>
            </a:extLst>
          </p:cNvPr>
          <p:cNvSpPr txBox="1"/>
          <p:nvPr/>
        </p:nvSpPr>
        <p:spPr>
          <a:xfrm>
            <a:off x="5710565" y="4580878"/>
            <a:ext cx="460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i≥j</a:t>
            </a:r>
            <a:r>
              <a:rPr lang="hu-HU" sz="1600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</a:t>
            </a:r>
            <a:r>
              <a:rPr lang="hu-HU" sz="1600" dirty="0" err="1"/>
              <a:t>a.x</a:t>
            </a:r>
            <a:r>
              <a:rPr lang="hu-HU" sz="1600" dirty="0"/>
              <a:t>[</a:t>
            </a:r>
            <a:r>
              <a:rPr lang="hu-HU" sz="1600" dirty="0" err="1"/>
              <a:t>ind</a:t>
            </a:r>
            <a:r>
              <a:rPr lang="hu-HU" sz="1600" dirty="0"/>
              <a:t>(</a:t>
            </a:r>
            <a:r>
              <a:rPr lang="hu-HU" sz="1600" dirty="0" err="1"/>
              <a:t>i,j</a:t>
            </a:r>
            <a:r>
              <a:rPr lang="hu-HU" sz="1600" dirty="0"/>
              <a:t>)] := e  </a:t>
            </a:r>
            <a:r>
              <a:rPr lang="hu-HU" sz="1600" b="1" dirty="0" err="1"/>
              <a:t>else</a:t>
            </a:r>
            <a:r>
              <a:rPr lang="hu-HU" sz="1600" dirty="0"/>
              <a:t>  </a:t>
            </a:r>
            <a:r>
              <a:rPr lang="hu-HU" sz="1600" dirty="0" err="1"/>
              <a:t>error</a:t>
            </a:r>
            <a:r>
              <a:rPr lang="hu-HU" sz="1600" dirty="0"/>
              <a:t>      </a:t>
            </a:r>
            <a:r>
              <a:rPr lang="hu-HU" sz="1600" b="1" dirty="0" err="1"/>
              <a:t>endif</a:t>
            </a:r>
            <a:endParaRPr lang="hu-HU" sz="16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36E4D6-247F-49D3-94F8-D107DEB043AB}"/>
              </a:ext>
            </a:extLst>
          </p:cNvPr>
          <p:cNvSpPr txBox="1"/>
          <p:nvPr/>
        </p:nvSpPr>
        <p:spPr>
          <a:xfrm>
            <a:off x="5710565" y="4953319"/>
            <a:ext cx="494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r>
              <a:rPr lang="hu-HU" sz="1600" b="1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 </a:t>
            </a:r>
          </a:p>
          <a:p>
            <a:r>
              <a:rPr lang="hu-HU" sz="1600" dirty="0"/>
              <a:t>        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[1..|c.x|]:  </a:t>
            </a:r>
            <a:r>
              <a:rPr lang="hu-HU" sz="1600" dirty="0" err="1"/>
              <a:t>c.x</a:t>
            </a:r>
            <a:r>
              <a:rPr lang="hu-HU" sz="1600" dirty="0"/>
              <a:t>[i] := </a:t>
            </a:r>
            <a:r>
              <a:rPr lang="hu-HU" sz="1600" dirty="0" err="1"/>
              <a:t>a.x</a:t>
            </a:r>
            <a:r>
              <a:rPr lang="hu-HU" sz="1600" dirty="0"/>
              <a:t>[i]+</a:t>
            </a:r>
            <a:r>
              <a:rPr lang="hu-HU" sz="1600" dirty="0" err="1"/>
              <a:t>b.x</a:t>
            </a:r>
            <a:r>
              <a:rPr lang="hu-HU" sz="1600" dirty="0"/>
              <a:t>[i]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CED806F8-3418-41DD-9BCD-7D80C749BEA3}"/>
              </a:ext>
            </a:extLst>
          </p:cNvPr>
          <p:cNvSpPr txBox="1"/>
          <p:nvPr/>
        </p:nvSpPr>
        <p:spPr>
          <a:xfrm>
            <a:off x="5699463" y="5709467"/>
            <a:ext cx="494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r>
              <a:rPr lang="hu-HU" sz="1600" b="1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{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 err="1"/>
              <a:t>i,j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[1..c.n]:                 </a:t>
            </a:r>
          </a:p>
          <a:p>
            <a:endParaRPr lang="hu-HU" sz="1600" dirty="0"/>
          </a:p>
          <a:p>
            <a:r>
              <a:rPr lang="hu-HU" sz="1600" b="1" dirty="0" err="1"/>
              <a:t>endif</a:t>
            </a:r>
            <a:r>
              <a:rPr lang="hu-HU" sz="1600" b="1" dirty="0"/>
              <a:t> </a:t>
            </a:r>
            <a:endParaRPr lang="hu-HU" sz="1600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5284675B-C6C5-404F-A006-76DAC9A752F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200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1786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394645"/>
            <a:ext cx="9401453" cy="419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394645"/>
            <a:ext cx="0" cy="419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076044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AHM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// egy a:AHM mátrix mérete: </a:t>
            </a:r>
          </a:p>
          <a:p>
            <a:r>
              <a:rPr lang="hu-HU" dirty="0"/>
              <a:t>        </a:t>
            </a:r>
            <a:r>
              <a:rPr lang="hu-HU" dirty="0" err="1"/>
              <a:t>a.n</a:t>
            </a:r>
            <a:r>
              <a:rPr lang="hu-HU" dirty="0"/>
              <a:t> × </a:t>
            </a:r>
            <a:r>
              <a:rPr lang="hu-HU" dirty="0" err="1"/>
              <a:t>a.n</a:t>
            </a:r>
            <a:r>
              <a:rPr lang="hu-HU" dirty="0"/>
              <a:t> ahol a.n≥1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675660" y="4171304"/>
            <a:ext cx="253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X:ℝ</a:t>
            </a:r>
            <a:r>
              <a:rPr lang="hu-HU" baseline="30000" dirty="0"/>
              <a:t>*</a:t>
            </a:r>
            <a:endParaRPr lang="hu-HU" dirty="0"/>
          </a:p>
          <a:p>
            <a:r>
              <a:rPr lang="hu-HU" dirty="0"/>
              <a:t>n:ℕ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    // |X|=n∙(n+1)/2</a:t>
            </a:r>
          </a:p>
          <a:p>
            <a:r>
              <a:rPr lang="hu-HU" dirty="0"/>
              <a:t>    //  n≥1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C6594F-095A-41D1-A04F-75644952C3C8}"/>
              </a:ext>
            </a:extLst>
          </p:cNvPr>
          <p:cNvSpPr txBox="1"/>
          <p:nvPr/>
        </p:nvSpPr>
        <p:spPr>
          <a:xfrm>
            <a:off x="5683929" y="2432309"/>
            <a:ext cx="454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 := a[</a:t>
            </a:r>
            <a:r>
              <a:rPr lang="hu-HU" sz="1600" dirty="0" err="1"/>
              <a:t>i,j</a:t>
            </a:r>
            <a:r>
              <a:rPr lang="hu-HU" sz="1600" dirty="0"/>
              <a:t>]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0383C67-B530-4FEC-B3CF-EA1A2EDB8413}"/>
              </a:ext>
            </a:extLst>
          </p:cNvPr>
          <p:cNvSpPr txBox="1"/>
          <p:nvPr/>
        </p:nvSpPr>
        <p:spPr>
          <a:xfrm>
            <a:off x="5699463" y="2848531"/>
            <a:ext cx="445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a[</a:t>
            </a:r>
            <a:r>
              <a:rPr lang="hu-HU" sz="1600" dirty="0" err="1"/>
              <a:t>i,j</a:t>
            </a:r>
            <a:r>
              <a:rPr lang="hu-HU" sz="1600" dirty="0"/>
              <a:t>] := e      (a : AHM, </a:t>
            </a:r>
            <a:r>
              <a:rPr lang="hu-HU" sz="1600" dirty="0" err="1"/>
              <a:t>i,j</a:t>
            </a:r>
            <a:r>
              <a:rPr lang="hu-HU" sz="1600" dirty="0"/>
              <a:t> : [1..n], e : ℝ)   // ha i ≥ j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3C3FF8-5059-4F70-B385-743BC8CB355D}"/>
              </a:ext>
            </a:extLst>
          </p:cNvPr>
          <p:cNvSpPr txBox="1"/>
          <p:nvPr/>
        </p:nvSpPr>
        <p:spPr>
          <a:xfrm>
            <a:off x="5710565" y="3312388"/>
            <a:ext cx="451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+ b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7D57809-C036-4CE3-ABF8-B387BFE319DF}"/>
              </a:ext>
            </a:extLst>
          </p:cNvPr>
          <p:cNvSpPr txBox="1"/>
          <p:nvPr/>
        </p:nvSpPr>
        <p:spPr>
          <a:xfrm>
            <a:off x="5699463" y="3719743"/>
            <a:ext cx="468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∙ b       (a, b, c : AHM)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699464" y="5648632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9E64FA0-31CD-42F7-9FF9-AD2822613D4F}"/>
              </a:ext>
            </a:extLst>
          </p:cNvPr>
          <p:cNvSpPr txBox="1"/>
          <p:nvPr/>
        </p:nvSpPr>
        <p:spPr>
          <a:xfrm>
            <a:off x="5699463" y="4135872"/>
            <a:ext cx="46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 </a:t>
            </a:r>
            <a:r>
              <a:rPr lang="hu-HU" sz="1600" dirty="0" err="1"/>
              <a:t>i≥j</a:t>
            </a:r>
            <a:r>
              <a:rPr lang="hu-HU" sz="1600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 e := </a:t>
            </a:r>
            <a:r>
              <a:rPr lang="hu-HU" sz="1600" dirty="0" err="1"/>
              <a:t>a.x</a:t>
            </a:r>
            <a:r>
              <a:rPr lang="hu-HU" sz="1600" dirty="0"/>
              <a:t>[</a:t>
            </a:r>
            <a:r>
              <a:rPr lang="hu-HU" sz="1600" dirty="0" err="1"/>
              <a:t>ind</a:t>
            </a:r>
            <a:r>
              <a:rPr lang="hu-HU" sz="1600" dirty="0"/>
              <a:t>(</a:t>
            </a:r>
            <a:r>
              <a:rPr lang="hu-HU" sz="1600" dirty="0" err="1"/>
              <a:t>i,j</a:t>
            </a:r>
            <a:r>
              <a:rPr lang="hu-HU" sz="1600" dirty="0"/>
              <a:t>)]  </a:t>
            </a:r>
            <a:r>
              <a:rPr lang="hu-HU" sz="1600" b="1" dirty="0" err="1"/>
              <a:t>else</a:t>
            </a:r>
            <a:r>
              <a:rPr lang="hu-HU" sz="1600" dirty="0"/>
              <a:t>   e := 0.0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1BBCDB4-A177-4610-B4FB-F79FAE22516C}"/>
              </a:ext>
            </a:extLst>
          </p:cNvPr>
          <p:cNvSpPr txBox="1"/>
          <p:nvPr/>
        </p:nvSpPr>
        <p:spPr>
          <a:xfrm>
            <a:off x="5710565" y="4580878"/>
            <a:ext cx="460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i≥j</a:t>
            </a:r>
            <a:r>
              <a:rPr lang="hu-HU" sz="1600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</a:t>
            </a:r>
            <a:r>
              <a:rPr lang="hu-HU" sz="1600" dirty="0" err="1"/>
              <a:t>a.x</a:t>
            </a:r>
            <a:r>
              <a:rPr lang="hu-HU" sz="1600" dirty="0"/>
              <a:t>[</a:t>
            </a:r>
            <a:r>
              <a:rPr lang="hu-HU" sz="1600" dirty="0" err="1"/>
              <a:t>ind</a:t>
            </a:r>
            <a:r>
              <a:rPr lang="hu-HU" sz="1600" dirty="0"/>
              <a:t>(</a:t>
            </a:r>
            <a:r>
              <a:rPr lang="hu-HU" sz="1600" dirty="0" err="1"/>
              <a:t>i,j</a:t>
            </a:r>
            <a:r>
              <a:rPr lang="hu-HU" sz="1600" dirty="0"/>
              <a:t>)] := e  </a:t>
            </a:r>
            <a:r>
              <a:rPr lang="hu-HU" sz="1600" b="1" dirty="0" err="1"/>
              <a:t>else</a:t>
            </a:r>
            <a:r>
              <a:rPr lang="hu-HU" sz="1600" dirty="0"/>
              <a:t>  </a:t>
            </a:r>
            <a:r>
              <a:rPr lang="hu-HU" sz="1600" dirty="0" err="1"/>
              <a:t>error</a:t>
            </a:r>
            <a:r>
              <a:rPr lang="hu-HU" sz="1600" dirty="0"/>
              <a:t>      </a:t>
            </a:r>
            <a:r>
              <a:rPr lang="hu-HU" sz="1600" b="1" dirty="0" err="1"/>
              <a:t>endif</a:t>
            </a:r>
            <a:endParaRPr lang="hu-HU" sz="16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36E4D6-247F-49D3-94F8-D107DEB043AB}"/>
              </a:ext>
            </a:extLst>
          </p:cNvPr>
          <p:cNvSpPr txBox="1"/>
          <p:nvPr/>
        </p:nvSpPr>
        <p:spPr>
          <a:xfrm>
            <a:off x="5710565" y="4953319"/>
            <a:ext cx="4942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r>
              <a:rPr lang="hu-HU" sz="1600" b="1" dirty="0"/>
              <a:t> </a:t>
            </a:r>
            <a:r>
              <a:rPr lang="hu-HU" sz="1600" b="1" dirty="0" err="1"/>
              <a:t>then</a:t>
            </a:r>
            <a:r>
              <a:rPr lang="hu-HU" sz="1600" dirty="0"/>
              <a:t>   </a:t>
            </a:r>
          </a:p>
          <a:p>
            <a:r>
              <a:rPr lang="hu-HU" sz="1600" dirty="0"/>
              <a:t>     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</a:t>
            </a:r>
            <a:r>
              <a:rPr lang="hu-HU" dirty="0"/>
              <a:t>..|c.x|</a:t>
            </a:r>
            <a:r>
              <a:rPr lang="hu-HU" sz="1600" dirty="0"/>
              <a:t>]:  </a:t>
            </a:r>
            <a:r>
              <a:rPr lang="hu-HU" sz="1600" dirty="0" err="1"/>
              <a:t>c.x</a:t>
            </a:r>
            <a:r>
              <a:rPr lang="hu-HU" sz="1600" dirty="0"/>
              <a:t>[i] := </a:t>
            </a:r>
            <a:r>
              <a:rPr lang="hu-HU" sz="1600" dirty="0" err="1"/>
              <a:t>a.x</a:t>
            </a:r>
            <a:r>
              <a:rPr lang="hu-HU" sz="1600" dirty="0"/>
              <a:t>[i]+</a:t>
            </a:r>
            <a:r>
              <a:rPr lang="hu-HU" sz="1600" dirty="0" err="1"/>
              <a:t>b.x</a:t>
            </a:r>
            <a:r>
              <a:rPr lang="hu-HU" sz="1600" dirty="0"/>
              <a:t>[i]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ED806F8-3418-41DD-9BCD-7D80C749BEA3}"/>
                  </a:ext>
                </a:extLst>
              </p:cNvPr>
              <p:cNvSpPr txBox="1"/>
              <p:nvPr/>
            </p:nvSpPr>
            <p:spPr>
              <a:xfrm>
                <a:off x="5699463" y="5709467"/>
                <a:ext cx="4942637" cy="880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b="1" dirty="0" err="1"/>
                  <a:t>if</a:t>
                </a:r>
                <a:r>
                  <a:rPr lang="hu-HU" sz="1600" dirty="0"/>
                  <a:t> </a:t>
                </a:r>
                <a:r>
                  <a:rPr lang="hu-HU" sz="1600" dirty="0" err="1"/>
                  <a:t>a.n</a:t>
                </a:r>
                <a:r>
                  <a:rPr lang="hu-HU" sz="1600" dirty="0"/>
                  <a:t> = </a:t>
                </a:r>
                <a:r>
                  <a:rPr lang="hu-HU" sz="1600" dirty="0" err="1"/>
                  <a:t>b.n</a:t>
                </a:r>
                <a:r>
                  <a:rPr lang="hu-HU" sz="1600" dirty="0"/>
                  <a:t> = </a:t>
                </a:r>
                <a:r>
                  <a:rPr lang="hu-HU" sz="1600" dirty="0" err="1"/>
                  <a:t>c.n</a:t>
                </a:r>
                <a:r>
                  <a:rPr lang="hu-HU" sz="1600" b="1" dirty="0"/>
                  <a:t> </a:t>
                </a:r>
                <a:r>
                  <a:rPr lang="hu-HU" sz="1600" b="1" dirty="0" err="1"/>
                  <a:t>then</a:t>
                </a:r>
                <a:r>
                  <a:rPr lang="hu-HU" sz="1600" dirty="0"/>
                  <a:t>  { </a:t>
                </a:r>
                <a:r>
                  <a:rPr lang="hu-HU" sz="1600" dirty="0">
                    <a:sym typeface="Symbol" panose="05050102010706020507" pitchFamily="18" charset="2"/>
                  </a:rPr>
                  <a:t></a:t>
                </a:r>
                <a:r>
                  <a:rPr lang="hu-HU" sz="1600" dirty="0" err="1"/>
                  <a:t>i,j</a:t>
                </a:r>
                <a:r>
                  <a:rPr lang="hu-HU" sz="1600" dirty="0">
                    <a:sym typeface="Symbol" panose="05050102010706020507" pitchFamily="18" charset="2"/>
                  </a:rPr>
                  <a:t></a:t>
                </a:r>
                <a:r>
                  <a:rPr lang="hu-HU" sz="1600" dirty="0"/>
                  <a:t>[1..c.n]:                </a:t>
                </a:r>
              </a:p>
              <a:p>
                <a:r>
                  <a:rPr lang="hu-HU" sz="1600" b="1" dirty="0"/>
                  <a:t>  </a:t>
                </a:r>
                <a:r>
                  <a:rPr lang="hu-HU" sz="1600" b="1" dirty="0" err="1"/>
                  <a:t>if</a:t>
                </a:r>
                <a:r>
                  <a:rPr lang="hu-HU" sz="1600" dirty="0"/>
                  <a:t>  </a:t>
                </a:r>
                <a:r>
                  <a:rPr lang="hu-HU" sz="1600" dirty="0" err="1"/>
                  <a:t>i</a:t>
                </a:r>
                <a:r>
                  <a:rPr lang="hu-HU" sz="1600" dirty="0" err="1">
                    <a:sym typeface="Symbol" panose="05050102010706020507" pitchFamily="18" charset="2"/>
                  </a:rPr>
                  <a:t></a:t>
                </a:r>
                <a:r>
                  <a:rPr lang="hu-HU" sz="1600" dirty="0" err="1"/>
                  <a:t>j</a:t>
                </a:r>
                <a:r>
                  <a:rPr lang="hu-HU" sz="1600" dirty="0"/>
                  <a:t> </a:t>
                </a:r>
                <a:r>
                  <a:rPr lang="hu-HU" sz="1600" b="1" dirty="0" err="1"/>
                  <a:t>then</a:t>
                </a:r>
                <a:r>
                  <a:rPr lang="hu-HU" sz="1600" dirty="0"/>
                  <a:t> </a:t>
                </a:r>
                <a:r>
                  <a:rPr lang="hu-HU" sz="1600" dirty="0" err="1"/>
                  <a:t>c.x</a:t>
                </a:r>
                <a:r>
                  <a:rPr lang="hu-HU" sz="1600" dirty="0"/>
                  <a:t>[</a:t>
                </a:r>
                <a:r>
                  <a:rPr lang="hu-HU" sz="1600" dirty="0" err="1"/>
                  <a:t>ind</a:t>
                </a:r>
                <a:r>
                  <a:rPr lang="hu-HU" sz="1600" dirty="0"/>
                  <a:t>(</a:t>
                </a:r>
                <a:r>
                  <a:rPr lang="hu-HU" sz="1600" dirty="0" err="1"/>
                  <a:t>i,j</a:t>
                </a:r>
                <a:r>
                  <a:rPr lang="hu-HU" sz="1600" dirty="0"/>
                  <a:t>)]:=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6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hu-HU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hu-HU" sz="16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160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hu-HU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nary>
                  </m:oMath>
                </a14:m>
                <a:r>
                  <a:rPr lang="hu-HU" sz="1600" dirty="0"/>
                  <a:t>.x[</a:t>
                </a:r>
                <a:r>
                  <a:rPr lang="hu-HU" sz="1600" dirty="0" err="1"/>
                  <a:t>ind</a:t>
                </a:r>
                <a:r>
                  <a:rPr lang="hu-HU" sz="1600" dirty="0"/>
                  <a:t>(</a:t>
                </a:r>
                <a:r>
                  <a:rPr lang="hu-HU" sz="1600" dirty="0" err="1"/>
                  <a:t>i,k</a:t>
                </a:r>
                <a:r>
                  <a:rPr lang="hu-HU" sz="1600" dirty="0"/>
                  <a:t>)] ∙ </a:t>
                </a:r>
                <a:r>
                  <a:rPr lang="hu-HU" sz="1600" dirty="0" err="1"/>
                  <a:t>b.x</a:t>
                </a:r>
                <a:r>
                  <a:rPr lang="hu-HU" sz="1600" dirty="0"/>
                  <a:t>[</a:t>
                </a:r>
                <a:r>
                  <a:rPr lang="hu-HU" sz="1600" dirty="0" err="1"/>
                  <a:t>ind</a:t>
                </a:r>
                <a:r>
                  <a:rPr lang="hu-HU" sz="1600" dirty="0"/>
                  <a:t>(</a:t>
                </a:r>
                <a:r>
                  <a:rPr lang="hu-HU" sz="1600" dirty="0" err="1"/>
                  <a:t>k,j</a:t>
                </a:r>
                <a:r>
                  <a:rPr lang="hu-HU" sz="1600" dirty="0"/>
                  <a:t>)] }</a:t>
                </a:r>
              </a:p>
              <a:p>
                <a:r>
                  <a:rPr lang="hu-HU" sz="1600" b="1" dirty="0" err="1"/>
                  <a:t>endif</a:t>
                </a:r>
                <a:r>
                  <a:rPr lang="hu-HU" sz="1600" b="1" dirty="0"/>
                  <a:t> </a:t>
                </a:r>
                <a:endParaRPr lang="hu-HU" sz="1600" dirty="0"/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ED806F8-3418-41DD-9BCD-7D80C749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3" y="5709467"/>
                <a:ext cx="4942637" cy="880562"/>
              </a:xfrm>
              <a:prstGeom prst="rect">
                <a:avLst/>
              </a:prstGeom>
              <a:blipFill>
                <a:blip r:embed="rId2"/>
                <a:stretch>
                  <a:fillRect l="-740" t="-11806" b="-347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ím 1">
            <a:extLst>
              <a:ext uri="{FF2B5EF4-FFF2-40B4-BE49-F238E27FC236}">
                <a16:creationId xmlns:a16="http://schemas.microsoft.com/office/drawing/2014/main" id="{5284675B-C6C5-404F-A006-76DAC9A752F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2005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Alsóháromszög mátrix</a:t>
            </a:r>
            <a:br>
              <a:rPr lang="hu-HU" sz="2200" dirty="0"/>
            </a:br>
            <a:r>
              <a:rPr lang="hu-HU" sz="2200" dirty="0"/>
              <a:t>Valósítsuk meg az alsó háromszög mátrix típust (a mátrixok a </a:t>
            </a:r>
            <a:r>
              <a:rPr lang="hu-HU" sz="2200" dirty="0" err="1"/>
              <a:t>főátlójuk</a:t>
            </a:r>
            <a:r>
              <a:rPr lang="hu-HU" sz="2200" dirty="0"/>
              <a:t> felett csak nullát tartalmaznak)! Ilyenkor elegendő csak a </a:t>
            </a:r>
            <a:r>
              <a:rPr lang="hu-HU" sz="2200" dirty="0" err="1"/>
              <a:t>főátló</a:t>
            </a:r>
            <a:r>
              <a:rPr lang="hu-HU" sz="2200" dirty="0"/>
              <a:t> és az alatti elemeket reprezentálni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műveletet, valamint két mátrix összegét és szorzatát!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835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000" dirty="0"/>
              <a:t>Diagonális mátrix</a:t>
            </a:r>
            <a:br>
              <a:rPr lang="hu-HU" sz="2000" dirty="0"/>
            </a:br>
            <a:r>
              <a:rPr lang="hu-HU" sz="2000" dirty="0"/>
              <a:t>Valósítsuk meg a diagonális mátrix típust (az ilyen mátrixoknak csak a </a:t>
            </a:r>
            <a:r>
              <a:rPr lang="hu-HU" sz="2000" dirty="0" err="1"/>
              <a:t>főátlójukban</a:t>
            </a:r>
            <a:r>
              <a:rPr lang="hu-HU" sz="2000" dirty="0"/>
              <a:t> lehetnek nullától eltérő elemek)! Ilyenkor elegendő csak a </a:t>
            </a:r>
            <a:r>
              <a:rPr lang="hu-HU" sz="2000" dirty="0" err="1"/>
              <a:t>főátlóbeli</a:t>
            </a:r>
            <a:r>
              <a:rPr lang="hu-HU" sz="2000" dirty="0"/>
              <a:t> elemeket tárolni egy sorozatban. Implementáljuk a mátrix i-</a:t>
            </a:r>
            <a:r>
              <a:rPr lang="hu-HU" sz="2000" dirty="0" err="1"/>
              <a:t>edik</a:t>
            </a:r>
            <a:r>
              <a:rPr lang="hu-HU" sz="2000" dirty="0"/>
              <a:t> sorának j-</a:t>
            </a:r>
            <a:r>
              <a:rPr lang="hu-HU" sz="2000" dirty="0" err="1"/>
              <a:t>edik</a:t>
            </a:r>
            <a:r>
              <a:rPr lang="hu-HU" sz="2000" dirty="0"/>
              <a:t> elemét lekérdező, illetve megváltoztató műveleteket, valamint két mátrix összegét és szorzatát kiszámoló műveleteket!</a:t>
            </a:r>
          </a:p>
        </p:txBody>
      </p:sp>
    </p:spTree>
    <p:extLst>
      <p:ext uri="{BB962C8B-B14F-4D97-AF65-F5344CB8AC3E}">
        <p14:creationId xmlns:p14="http://schemas.microsoft.com/office/powerpoint/2010/main" val="339928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000" dirty="0"/>
              <a:t>Alsóháromszög mátrix</a:t>
            </a:r>
            <a:br>
              <a:rPr lang="hu-HU" sz="2000" dirty="0"/>
            </a:br>
            <a:r>
              <a:rPr lang="hu-HU" sz="2000" dirty="0"/>
              <a:t>Valósítsuk meg az alsó háromszög mátrix típust (a mátrixok a </a:t>
            </a:r>
            <a:r>
              <a:rPr lang="hu-HU" sz="2000" dirty="0" err="1"/>
              <a:t>főátlójuk</a:t>
            </a:r>
            <a:r>
              <a:rPr lang="hu-HU" sz="2000" dirty="0"/>
              <a:t> felett csak nullát tartalmaznak)! Ilyenkor elegendő csak a </a:t>
            </a:r>
            <a:r>
              <a:rPr lang="hu-HU" sz="2000" dirty="0" err="1"/>
              <a:t>főátló</a:t>
            </a:r>
            <a:r>
              <a:rPr lang="hu-HU" sz="2000" dirty="0"/>
              <a:t> és az alatti elemeket reprezentálni egy sorozatban. Implementáljuk a mátrix i-</a:t>
            </a:r>
            <a:r>
              <a:rPr lang="hu-HU" sz="2000" dirty="0" err="1"/>
              <a:t>edik</a:t>
            </a:r>
            <a:r>
              <a:rPr lang="hu-HU" sz="2000" dirty="0"/>
              <a:t> sorának j-</a:t>
            </a:r>
            <a:r>
              <a:rPr lang="hu-HU" sz="2000" dirty="0" err="1"/>
              <a:t>edik</a:t>
            </a:r>
            <a:r>
              <a:rPr lang="hu-HU" sz="2000" dirty="0"/>
              <a:t> elemét lekérdező, illetve megváltoztató műveletet, valamint két mátrix összegét és szorzatát!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E45FA82-76F8-4058-98A8-FAD7C3C7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4120"/>
            <a:ext cx="7448689" cy="36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000" dirty="0"/>
              <a:t>Alsóháromszög mátrix</a:t>
            </a:r>
            <a:br>
              <a:rPr lang="hu-HU" sz="2000" dirty="0"/>
            </a:br>
            <a:r>
              <a:rPr lang="hu-HU" sz="2000" dirty="0"/>
              <a:t>Valósítsuk meg az alsó háromszög mátrix típust (a mátrixok a </a:t>
            </a:r>
            <a:r>
              <a:rPr lang="hu-HU" sz="2000" dirty="0" err="1"/>
              <a:t>főátlójuk</a:t>
            </a:r>
            <a:r>
              <a:rPr lang="hu-HU" sz="2000" dirty="0"/>
              <a:t> felett csak nullát tartalmaznak)! Ilyenkor elegendő csak a </a:t>
            </a:r>
            <a:r>
              <a:rPr lang="hu-HU" sz="2000" dirty="0" err="1"/>
              <a:t>főátló</a:t>
            </a:r>
            <a:r>
              <a:rPr lang="hu-HU" sz="2000" dirty="0"/>
              <a:t> és az alatti elemeket reprezentálni egy sorozatban. Implementáljuk a mátrix i-</a:t>
            </a:r>
            <a:r>
              <a:rPr lang="hu-HU" sz="2000" dirty="0" err="1"/>
              <a:t>edik</a:t>
            </a:r>
            <a:r>
              <a:rPr lang="hu-HU" sz="2000" dirty="0"/>
              <a:t> sorának j-</a:t>
            </a:r>
            <a:r>
              <a:rPr lang="hu-HU" sz="2000" dirty="0" err="1"/>
              <a:t>edik</a:t>
            </a:r>
            <a:r>
              <a:rPr lang="hu-HU" sz="2000" dirty="0"/>
              <a:t> elemét lekérdező, illetve megváltoztató műveletet, valamint két mátrix összegét és szorzatát!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E2FA5AA-5EA1-4501-A790-BCD61A2FBB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4121"/>
            <a:ext cx="7471299" cy="3710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50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br>
              <a:rPr lang="hu-HU" dirty="0"/>
            </a:br>
            <a:r>
              <a:rPr lang="hu-HU" sz="2200" dirty="0"/>
              <a:t>Zsák típus</a:t>
            </a:r>
            <a:br>
              <a:rPr lang="hu-HU" sz="2200" dirty="0"/>
            </a:br>
            <a:r>
              <a:rPr lang="hu-HU" sz="2200" dirty="0"/>
              <a:t>Valósítsuk meg az egész számokat tartalmazó zsák típusát úgy, hogy nincs felső korlát a zsákba bekerülő egész számok számára. A szokásos (üres-e, betesz, kivesz, hányszor van benn egy szám) műveletek mellett szükségünk lesz a leggyakoribb elemet lekérdező műveletre is.</a:t>
            </a:r>
            <a:br>
              <a:rPr lang="hu-HU" sz="2200" i="1" dirty="0"/>
            </a:br>
            <a:r>
              <a:rPr lang="hu-HU" sz="2200" dirty="0"/>
              <a:t>Az előadáson bemutatott változattal szemben, most egy olyan zsák típust kellene definiálni, ahol nincs felső korlát a zsákba bekerülő természetes számokra. (Sőt, a zsák elemeinek típusa lehet akármilyen típus, csak lehessen annak értékeit sorba rendezni.</a:t>
            </a:r>
          </a:p>
        </p:txBody>
      </p:sp>
    </p:spTree>
    <p:extLst>
      <p:ext uri="{BB962C8B-B14F-4D97-AF65-F5344CB8AC3E}">
        <p14:creationId xmlns:p14="http://schemas.microsoft.com/office/powerpoint/2010/main" val="188152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6CEDAC-F1EE-4B35-9568-9198A17B4AFA}"/>
              </a:ext>
            </a:extLst>
          </p:cNvPr>
          <p:cNvSpPr/>
          <p:nvPr/>
        </p:nvSpPr>
        <p:spPr>
          <a:xfrm>
            <a:off x="1040166" y="846015"/>
            <a:ext cx="10515600" cy="57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36D09D0-1CBC-45ED-8CA8-D2BABC47A857}"/>
              </a:ext>
            </a:extLst>
          </p:cNvPr>
          <p:cNvCxnSpPr>
            <a:cxnSpLocks/>
          </p:cNvCxnSpPr>
          <p:nvPr/>
        </p:nvCxnSpPr>
        <p:spPr>
          <a:xfrm>
            <a:off x="4132551" y="846015"/>
            <a:ext cx="0" cy="57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D731086-93D8-493C-885F-32C5D31AD358}"/>
              </a:ext>
            </a:extLst>
          </p:cNvPr>
          <p:cNvCxnSpPr>
            <a:cxnSpLocks/>
          </p:cNvCxnSpPr>
          <p:nvPr/>
        </p:nvCxnSpPr>
        <p:spPr>
          <a:xfrm>
            <a:off x="1040166" y="2231010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2B4937E1-EAD5-48F7-B82E-DA79373D9213}"/>
              </a:ext>
            </a:extLst>
          </p:cNvPr>
          <p:cNvSpPr txBox="1"/>
          <p:nvPr/>
        </p:nvSpPr>
        <p:spPr>
          <a:xfrm>
            <a:off x="1169633" y="983741"/>
            <a:ext cx="322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Bag</a:t>
            </a:r>
          </a:p>
          <a:p>
            <a:r>
              <a:rPr lang="hu-HU" dirty="0"/>
              <a:t>azon zsákok halmaza, amelyek elemei (E) </a:t>
            </a:r>
            <a:r>
              <a:rPr lang="hu-HU" dirty="0" err="1"/>
              <a:t>rendezhetőek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693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6CEDAC-F1EE-4B35-9568-9198A17B4AFA}"/>
              </a:ext>
            </a:extLst>
          </p:cNvPr>
          <p:cNvSpPr/>
          <p:nvPr/>
        </p:nvSpPr>
        <p:spPr>
          <a:xfrm>
            <a:off x="1040166" y="846015"/>
            <a:ext cx="10515600" cy="57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36D09D0-1CBC-45ED-8CA8-D2BABC47A857}"/>
              </a:ext>
            </a:extLst>
          </p:cNvPr>
          <p:cNvCxnSpPr>
            <a:cxnSpLocks/>
          </p:cNvCxnSpPr>
          <p:nvPr/>
        </p:nvCxnSpPr>
        <p:spPr>
          <a:xfrm>
            <a:off x="4119239" y="846015"/>
            <a:ext cx="0" cy="57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D731086-93D8-493C-885F-32C5D31AD358}"/>
              </a:ext>
            </a:extLst>
          </p:cNvPr>
          <p:cNvCxnSpPr>
            <a:cxnSpLocks/>
          </p:cNvCxnSpPr>
          <p:nvPr/>
        </p:nvCxnSpPr>
        <p:spPr>
          <a:xfrm>
            <a:off x="1040166" y="2220611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2B4937E1-EAD5-48F7-B82E-DA79373D9213}"/>
              </a:ext>
            </a:extLst>
          </p:cNvPr>
          <p:cNvSpPr txBox="1"/>
          <p:nvPr/>
        </p:nvSpPr>
        <p:spPr>
          <a:xfrm>
            <a:off x="1169633" y="983741"/>
            <a:ext cx="322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Bag</a:t>
            </a:r>
          </a:p>
          <a:p>
            <a:r>
              <a:rPr lang="hu-HU" dirty="0"/>
              <a:t>azon zsákok halmaza, amelyek elemei (E) </a:t>
            </a:r>
            <a:r>
              <a:rPr lang="hu-HU" dirty="0" err="1"/>
              <a:t>rendezhetőek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D2B9C5D-6F64-459C-ADCD-C5DBA1EA0647}"/>
              </a:ext>
            </a:extLst>
          </p:cNvPr>
          <p:cNvSpPr txBox="1"/>
          <p:nvPr/>
        </p:nvSpPr>
        <p:spPr>
          <a:xfrm>
            <a:off x="1225858" y="2415747"/>
            <a:ext cx="2769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seq</a:t>
            </a:r>
            <a:r>
              <a:rPr lang="hu-HU" dirty="0"/>
              <a:t> : </a:t>
            </a:r>
            <a:r>
              <a:rPr lang="hu-HU" dirty="0" err="1"/>
              <a:t>Element</a:t>
            </a:r>
            <a:r>
              <a:rPr lang="hu-HU" dirty="0"/>
              <a:t>*                  </a:t>
            </a:r>
          </a:p>
          <a:p>
            <a:r>
              <a:rPr lang="hu-HU" dirty="0" err="1"/>
              <a:t>maxind</a:t>
            </a:r>
            <a:r>
              <a:rPr lang="hu-HU" dirty="0"/>
              <a:t> :</a:t>
            </a:r>
            <a:r>
              <a:rPr lang="hu-HU" b="1" dirty="0"/>
              <a:t> </a:t>
            </a:r>
            <a:r>
              <a:rPr lang="hu-HU" dirty="0"/>
              <a:t>ℕ   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ahol</a:t>
            </a:r>
          </a:p>
          <a:p>
            <a:r>
              <a:rPr lang="hu-HU" dirty="0"/>
              <a:t>    </a:t>
            </a:r>
            <a:r>
              <a:rPr lang="hu-HU" dirty="0" err="1"/>
              <a:t>Element</a:t>
            </a:r>
            <a:r>
              <a:rPr lang="hu-HU" dirty="0"/>
              <a:t> = 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: E, </a:t>
            </a:r>
            <a:r>
              <a:rPr lang="hu-HU" dirty="0" err="1"/>
              <a:t>count</a:t>
            </a:r>
            <a:r>
              <a:rPr lang="hu-HU" dirty="0"/>
              <a:t>: ℕ)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Invariáns:</a:t>
            </a:r>
          </a:p>
          <a:p>
            <a:r>
              <a:rPr lang="hu-HU" dirty="0"/>
              <a:t>- a </a:t>
            </a:r>
            <a:r>
              <a:rPr lang="hu-HU" dirty="0" err="1"/>
              <a:t>seq</a:t>
            </a:r>
            <a:r>
              <a:rPr lang="hu-HU" dirty="0"/>
              <a:t>-ben az elemeket   </a:t>
            </a:r>
            <a:br>
              <a:rPr lang="hu-HU" dirty="0"/>
            </a:br>
            <a:r>
              <a:rPr lang="hu-HU" dirty="0"/>
              <a:t>   tartalmuk (</a:t>
            </a:r>
            <a:r>
              <a:rPr lang="hu-HU" dirty="0" err="1"/>
              <a:t>data</a:t>
            </a:r>
            <a:r>
              <a:rPr lang="hu-HU" dirty="0"/>
              <a:t>) szerint </a:t>
            </a:r>
            <a:br>
              <a:rPr lang="hu-HU" dirty="0"/>
            </a:br>
            <a:r>
              <a:rPr lang="hu-HU" dirty="0"/>
              <a:t>   rendezetten tároljuk </a:t>
            </a:r>
          </a:p>
          <a:p>
            <a:r>
              <a:rPr lang="hu-HU" dirty="0"/>
              <a:t>- a </a:t>
            </a:r>
            <a:r>
              <a:rPr lang="hu-HU" dirty="0" err="1"/>
              <a:t>maxind</a:t>
            </a:r>
            <a:r>
              <a:rPr lang="hu-HU" dirty="0"/>
              <a:t> a </a:t>
            </a:r>
            <a:r>
              <a:rPr lang="hu-HU" dirty="0" err="1"/>
              <a:t>seq</a:t>
            </a:r>
            <a:r>
              <a:rPr lang="hu-HU" dirty="0"/>
              <a:t> sorozat</a:t>
            </a:r>
            <a:br>
              <a:rPr lang="hu-HU" dirty="0"/>
            </a:br>
            <a:r>
              <a:rPr lang="hu-HU" dirty="0"/>
              <a:t>  legnagyobb </a:t>
            </a:r>
            <a:r>
              <a:rPr lang="hu-HU" dirty="0" err="1"/>
              <a:t>count</a:t>
            </a:r>
            <a:r>
              <a:rPr lang="hu-HU" dirty="0"/>
              <a:t> értékű </a:t>
            </a:r>
            <a:br>
              <a:rPr lang="hu-HU" dirty="0"/>
            </a:br>
            <a:r>
              <a:rPr lang="hu-HU" dirty="0"/>
              <a:t>  elemének indexe</a:t>
            </a:r>
          </a:p>
        </p:txBody>
      </p:sp>
    </p:spTree>
    <p:extLst>
      <p:ext uri="{BB962C8B-B14F-4D97-AF65-F5344CB8AC3E}">
        <p14:creationId xmlns:p14="http://schemas.microsoft.com/office/powerpoint/2010/main" val="175908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6CEDAC-F1EE-4B35-9568-9198A17B4AFA}"/>
              </a:ext>
            </a:extLst>
          </p:cNvPr>
          <p:cNvSpPr/>
          <p:nvPr/>
        </p:nvSpPr>
        <p:spPr>
          <a:xfrm>
            <a:off x="1040166" y="846015"/>
            <a:ext cx="10515600" cy="57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36D09D0-1CBC-45ED-8CA8-D2BABC47A857}"/>
              </a:ext>
            </a:extLst>
          </p:cNvPr>
          <p:cNvCxnSpPr>
            <a:cxnSpLocks/>
          </p:cNvCxnSpPr>
          <p:nvPr/>
        </p:nvCxnSpPr>
        <p:spPr>
          <a:xfrm>
            <a:off x="4132551" y="846015"/>
            <a:ext cx="0" cy="57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D731086-93D8-493C-885F-32C5D31AD358}"/>
              </a:ext>
            </a:extLst>
          </p:cNvPr>
          <p:cNvCxnSpPr>
            <a:cxnSpLocks/>
          </p:cNvCxnSpPr>
          <p:nvPr/>
        </p:nvCxnSpPr>
        <p:spPr>
          <a:xfrm>
            <a:off x="1040166" y="2223326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2B4937E1-EAD5-48F7-B82E-DA79373D9213}"/>
              </a:ext>
            </a:extLst>
          </p:cNvPr>
          <p:cNvSpPr txBox="1"/>
          <p:nvPr/>
        </p:nvSpPr>
        <p:spPr>
          <a:xfrm>
            <a:off x="1169633" y="983741"/>
            <a:ext cx="322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Bag</a:t>
            </a:r>
          </a:p>
          <a:p>
            <a:r>
              <a:rPr lang="hu-HU" dirty="0"/>
              <a:t>azon zsákok halmaza, amelyek elemei (E) </a:t>
            </a:r>
            <a:r>
              <a:rPr lang="hu-HU" dirty="0" err="1"/>
              <a:t>rendezhetőek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D2B9C5D-6F64-459C-ADCD-C5DBA1EA0647}"/>
              </a:ext>
            </a:extLst>
          </p:cNvPr>
          <p:cNvSpPr txBox="1"/>
          <p:nvPr/>
        </p:nvSpPr>
        <p:spPr>
          <a:xfrm>
            <a:off x="1225858" y="2415747"/>
            <a:ext cx="2769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seq</a:t>
            </a:r>
            <a:r>
              <a:rPr lang="hu-HU" dirty="0"/>
              <a:t> : </a:t>
            </a:r>
            <a:r>
              <a:rPr lang="hu-HU" dirty="0" err="1"/>
              <a:t>Element</a:t>
            </a:r>
            <a:r>
              <a:rPr lang="hu-HU" dirty="0"/>
              <a:t>*                  </a:t>
            </a:r>
          </a:p>
          <a:p>
            <a:r>
              <a:rPr lang="hu-HU" dirty="0" err="1"/>
              <a:t>maxind</a:t>
            </a:r>
            <a:r>
              <a:rPr lang="hu-HU" dirty="0"/>
              <a:t> :</a:t>
            </a:r>
            <a:r>
              <a:rPr lang="hu-HU" b="1" dirty="0"/>
              <a:t> </a:t>
            </a:r>
            <a:r>
              <a:rPr lang="hu-HU" dirty="0"/>
              <a:t>ℕ   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ahol</a:t>
            </a:r>
          </a:p>
          <a:p>
            <a:r>
              <a:rPr lang="hu-HU" dirty="0"/>
              <a:t>    </a:t>
            </a:r>
            <a:r>
              <a:rPr lang="hu-HU" dirty="0" err="1"/>
              <a:t>Element</a:t>
            </a:r>
            <a:r>
              <a:rPr lang="hu-HU" dirty="0"/>
              <a:t> = 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: E, </a:t>
            </a:r>
            <a:r>
              <a:rPr lang="hu-HU" dirty="0" err="1"/>
              <a:t>count</a:t>
            </a:r>
            <a:r>
              <a:rPr lang="hu-HU" dirty="0"/>
              <a:t>: ℕ)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Invariáns:</a:t>
            </a:r>
          </a:p>
          <a:p>
            <a:r>
              <a:rPr lang="hu-HU" dirty="0"/>
              <a:t>- a </a:t>
            </a:r>
            <a:r>
              <a:rPr lang="hu-HU" dirty="0" err="1"/>
              <a:t>seq</a:t>
            </a:r>
            <a:r>
              <a:rPr lang="hu-HU" dirty="0"/>
              <a:t>-ben az elemeket   </a:t>
            </a:r>
            <a:br>
              <a:rPr lang="hu-HU" dirty="0"/>
            </a:br>
            <a:r>
              <a:rPr lang="hu-HU" dirty="0"/>
              <a:t>   tartalmuk (</a:t>
            </a:r>
            <a:r>
              <a:rPr lang="hu-HU" dirty="0" err="1"/>
              <a:t>data</a:t>
            </a:r>
            <a:r>
              <a:rPr lang="hu-HU" dirty="0"/>
              <a:t>) szerint </a:t>
            </a:r>
            <a:br>
              <a:rPr lang="hu-HU" dirty="0"/>
            </a:br>
            <a:r>
              <a:rPr lang="hu-HU" dirty="0"/>
              <a:t>   rendezetten tároljuk </a:t>
            </a:r>
          </a:p>
          <a:p>
            <a:r>
              <a:rPr lang="hu-HU" dirty="0"/>
              <a:t>- a </a:t>
            </a:r>
            <a:r>
              <a:rPr lang="hu-HU" dirty="0" err="1"/>
              <a:t>maxind</a:t>
            </a:r>
            <a:r>
              <a:rPr lang="hu-HU" dirty="0"/>
              <a:t> a </a:t>
            </a:r>
            <a:r>
              <a:rPr lang="hu-HU" dirty="0" err="1"/>
              <a:t>seq</a:t>
            </a:r>
            <a:r>
              <a:rPr lang="hu-HU" dirty="0"/>
              <a:t> sorozat</a:t>
            </a:r>
            <a:br>
              <a:rPr lang="hu-HU" dirty="0"/>
            </a:br>
            <a:r>
              <a:rPr lang="hu-HU" dirty="0"/>
              <a:t>  legnagyobb </a:t>
            </a:r>
            <a:r>
              <a:rPr lang="hu-HU" dirty="0" err="1"/>
              <a:t>count</a:t>
            </a:r>
            <a:r>
              <a:rPr lang="hu-HU" dirty="0"/>
              <a:t> értékű </a:t>
            </a:r>
            <a:br>
              <a:rPr lang="hu-HU" dirty="0"/>
            </a:br>
            <a:r>
              <a:rPr lang="hu-HU" dirty="0"/>
              <a:t>  elemének indexe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BCA63DD-89C2-42DE-BD6F-6DE5F1A02946}"/>
              </a:ext>
            </a:extLst>
          </p:cNvPr>
          <p:cNvSpPr txBox="1"/>
          <p:nvPr/>
        </p:nvSpPr>
        <p:spPr>
          <a:xfrm>
            <a:off x="4132551" y="846015"/>
            <a:ext cx="60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b := </a:t>
            </a:r>
            <a:r>
              <a:rPr lang="hu-HU" sz="1400" dirty="0" err="1"/>
              <a:t>SetEmpty</a:t>
            </a:r>
            <a:r>
              <a:rPr lang="hu-HU" sz="1400" dirty="0"/>
              <a:t>(b)     b : Bag                      </a:t>
            </a:r>
            <a:r>
              <a:rPr lang="hu-HU" sz="1400" i="1" dirty="0"/>
              <a:t>// kiüríti a zsákot</a:t>
            </a:r>
            <a:endParaRPr lang="hu-HU" sz="1400" dirty="0"/>
          </a:p>
          <a:p>
            <a:r>
              <a:rPr lang="hu-HU" sz="1400" dirty="0"/>
              <a:t>l := </a:t>
            </a:r>
            <a:r>
              <a:rPr lang="hu-HU" sz="1400" dirty="0" err="1"/>
              <a:t>Empty</a:t>
            </a:r>
            <a:r>
              <a:rPr lang="hu-HU" sz="1400" dirty="0"/>
              <a:t>(b)            b : Bag, l : 𝕃             </a:t>
            </a:r>
            <a:r>
              <a:rPr lang="hu-HU" sz="1400" i="1" dirty="0"/>
              <a:t>// üres-e zsák</a:t>
            </a:r>
            <a:endParaRPr lang="hu-HU" sz="1400" dirty="0"/>
          </a:p>
          <a:p>
            <a:r>
              <a:rPr lang="hu-HU" sz="1400" dirty="0"/>
              <a:t>c:= </a:t>
            </a:r>
            <a:r>
              <a:rPr lang="hu-HU" sz="1400" dirty="0" err="1"/>
              <a:t>Multipl</a:t>
            </a:r>
            <a:r>
              <a:rPr lang="hu-HU" sz="1400" dirty="0"/>
              <a:t>(b, e)      b : Bag, e : E, c : ℕ   </a:t>
            </a:r>
            <a:r>
              <a:rPr lang="hu-HU" sz="1400" i="1" dirty="0"/>
              <a:t>// elem multiplicitása</a:t>
            </a:r>
            <a:endParaRPr lang="hu-HU" sz="1400" dirty="0"/>
          </a:p>
          <a:p>
            <a:r>
              <a:rPr lang="hu-HU" sz="1400" dirty="0"/>
              <a:t>b := </a:t>
            </a:r>
            <a:r>
              <a:rPr lang="hu-HU" sz="1400" dirty="0" err="1"/>
              <a:t>Inser</a:t>
            </a:r>
            <a:r>
              <a:rPr lang="hu-HU" sz="1400" dirty="0"/>
              <a:t>(b, e)         b : Bag, e : E             </a:t>
            </a:r>
            <a:r>
              <a:rPr lang="hu-HU" sz="1400" i="1" dirty="0"/>
              <a:t>// elemet tesz be</a:t>
            </a:r>
            <a:endParaRPr lang="hu-HU" sz="1400" dirty="0"/>
          </a:p>
          <a:p>
            <a:r>
              <a:rPr lang="hu-HU" sz="1400" dirty="0"/>
              <a:t>b:= </a:t>
            </a:r>
            <a:r>
              <a:rPr lang="hu-HU" sz="1400" dirty="0" err="1"/>
              <a:t>Remove</a:t>
            </a:r>
            <a:r>
              <a:rPr lang="hu-HU" sz="1400" dirty="0"/>
              <a:t>(b, e)    b : Bag, e : E             </a:t>
            </a:r>
            <a:r>
              <a:rPr lang="hu-HU" sz="1400" i="1" dirty="0"/>
              <a:t>// elemet vesz ki</a:t>
            </a:r>
            <a:r>
              <a:rPr lang="hu-HU" sz="1400" dirty="0"/>
              <a:t> </a:t>
            </a:r>
          </a:p>
          <a:p>
            <a:r>
              <a:rPr lang="hu-HU" sz="1400" dirty="0"/>
              <a:t>m:= Max(b)              b : Bag, m : E            </a:t>
            </a:r>
            <a:r>
              <a:rPr lang="hu-HU" sz="1400" i="1" dirty="0"/>
              <a:t>// leggyakoribb elem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3563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6CEDAC-F1EE-4B35-9568-9198A17B4AFA}"/>
              </a:ext>
            </a:extLst>
          </p:cNvPr>
          <p:cNvSpPr/>
          <p:nvPr/>
        </p:nvSpPr>
        <p:spPr>
          <a:xfrm>
            <a:off x="1040166" y="846015"/>
            <a:ext cx="10515600" cy="57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36D09D0-1CBC-45ED-8CA8-D2BABC47A857}"/>
              </a:ext>
            </a:extLst>
          </p:cNvPr>
          <p:cNvCxnSpPr>
            <a:cxnSpLocks/>
          </p:cNvCxnSpPr>
          <p:nvPr/>
        </p:nvCxnSpPr>
        <p:spPr>
          <a:xfrm>
            <a:off x="4132551" y="846015"/>
            <a:ext cx="0" cy="57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D731086-93D8-493C-885F-32C5D31AD358}"/>
              </a:ext>
            </a:extLst>
          </p:cNvPr>
          <p:cNvCxnSpPr>
            <a:cxnSpLocks/>
          </p:cNvCxnSpPr>
          <p:nvPr/>
        </p:nvCxnSpPr>
        <p:spPr>
          <a:xfrm>
            <a:off x="1040166" y="2223326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2B4937E1-EAD5-48F7-B82E-DA79373D9213}"/>
              </a:ext>
            </a:extLst>
          </p:cNvPr>
          <p:cNvSpPr txBox="1"/>
          <p:nvPr/>
        </p:nvSpPr>
        <p:spPr>
          <a:xfrm>
            <a:off x="1169633" y="983741"/>
            <a:ext cx="322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Bag</a:t>
            </a:r>
          </a:p>
          <a:p>
            <a:r>
              <a:rPr lang="hu-HU" dirty="0"/>
              <a:t>azon zsákok halmaza, amelyek elemei (E) </a:t>
            </a:r>
            <a:r>
              <a:rPr lang="hu-HU" dirty="0" err="1"/>
              <a:t>rendezhetőek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D2B9C5D-6F64-459C-ADCD-C5DBA1EA0647}"/>
              </a:ext>
            </a:extLst>
          </p:cNvPr>
          <p:cNvSpPr txBox="1"/>
          <p:nvPr/>
        </p:nvSpPr>
        <p:spPr>
          <a:xfrm>
            <a:off x="1225858" y="2415747"/>
            <a:ext cx="2769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seq</a:t>
            </a:r>
            <a:r>
              <a:rPr lang="hu-HU" dirty="0"/>
              <a:t> : </a:t>
            </a:r>
            <a:r>
              <a:rPr lang="hu-HU" dirty="0" err="1"/>
              <a:t>Element</a:t>
            </a:r>
            <a:r>
              <a:rPr lang="hu-HU" dirty="0"/>
              <a:t>*                  </a:t>
            </a:r>
          </a:p>
          <a:p>
            <a:r>
              <a:rPr lang="hu-HU" dirty="0" err="1"/>
              <a:t>maxind</a:t>
            </a:r>
            <a:r>
              <a:rPr lang="hu-HU" dirty="0"/>
              <a:t> :</a:t>
            </a:r>
            <a:r>
              <a:rPr lang="hu-HU" b="1" dirty="0"/>
              <a:t> </a:t>
            </a:r>
            <a:r>
              <a:rPr lang="hu-HU" dirty="0"/>
              <a:t>ℕ   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ahol</a:t>
            </a:r>
          </a:p>
          <a:p>
            <a:r>
              <a:rPr lang="hu-HU" dirty="0"/>
              <a:t>    </a:t>
            </a:r>
            <a:r>
              <a:rPr lang="hu-HU" dirty="0" err="1"/>
              <a:t>Element</a:t>
            </a:r>
            <a:r>
              <a:rPr lang="hu-HU" dirty="0"/>
              <a:t> = </a:t>
            </a:r>
            <a:br>
              <a:rPr lang="hu-HU" dirty="0"/>
            </a:br>
            <a:r>
              <a:rPr lang="hu-HU" dirty="0"/>
              <a:t>       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: E, </a:t>
            </a:r>
            <a:r>
              <a:rPr lang="hu-HU" dirty="0" err="1"/>
              <a:t>count</a:t>
            </a:r>
            <a:r>
              <a:rPr lang="hu-HU" dirty="0"/>
              <a:t>: ℕ)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Invariáns:</a:t>
            </a:r>
          </a:p>
          <a:p>
            <a:r>
              <a:rPr lang="hu-HU" dirty="0"/>
              <a:t>- a </a:t>
            </a:r>
            <a:r>
              <a:rPr lang="hu-HU" dirty="0" err="1"/>
              <a:t>seq</a:t>
            </a:r>
            <a:r>
              <a:rPr lang="hu-HU" dirty="0"/>
              <a:t>-ben az elemeket   </a:t>
            </a:r>
            <a:br>
              <a:rPr lang="hu-HU" dirty="0"/>
            </a:br>
            <a:r>
              <a:rPr lang="hu-HU" dirty="0"/>
              <a:t>   tartalmuk (</a:t>
            </a:r>
            <a:r>
              <a:rPr lang="hu-HU" dirty="0" err="1"/>
              <a:t>data</a:t>
            </a:r>
            <a:r>
              <a:rPr lang="hu-HU" dirty="0"/>
              <a:t>) szerint </a:t>
            </a:r>
            <a:br>
              <a:rPr lang="hu-HU" dirty="0"/>
            </a:br>
            <a:r>
              <a:rPr lang="hu-HU" dirty="0"/>
              <a:t>   rendezetten tároljuk </a:t>
            </a:r>
          </a:p>
          <a:p>
            <a:r>
              <a:rPr lang="hu-HU" dirty="0"/>
              <a:t>- a </a:t>
            </a:r>
            <a:r>
              <a:rPr lang="hu-HU" dirty="0" err="1"/>
              <a:t>maxind</a:t>
            </a:r>
            <a:r>
              <a:rPr lang="hu-HU" dirty="0"/>
              <a:t> a </a:t>
            </a:r>
            <a:r>
              <a:rPr lang="hu-HU" dirty="0" err="1"/>
              <a:t>seq</a:t>
            </a:r>
            <a:r>
              <a:rPr lang="hu-HU" dirty="0"/>
              <a:t> sorozat</a:t>
            </a:r>
            <a:br>
              <a:rPr lang="hu-HU" dirty="0"/>
            </a:br>
            <a:r>
              <a:rPr lang="hu-HU" dirty="0"/>
              <a:t>  legnagyobb </a:t>
            </a:r>
            <a:r>
              <a:rPr lang="hu-HU" dirty="0" err="1"/>
              <a:t>count</a:t>
            </a:r>
            <a:r>
              <a:rPr lang="hu-HU" dirty="0"/>
              <a:t> értékű </a:t>
            </a:r>
            <a:br>
              <a:rPr lang="hu-HU" dirty="0"/>
            </a:br>
            <a:r>
              <a:rPr lang="hu-HU" dirty="0"/>
              <a:t>  elemének indexe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BCA63DD-89C2-42DE-BD6F-6DE5F1A02946}"/>
              </a:ext>
            </a:extLst>
          </p:cNvPr>
          <p:cNvSpPr txBox="1"/>
          <p:nvPr/>
        </p:nvSpPr>
        <p:spPr>
          <a:xfrm>
            <a:off x="4132551" y="846015"/>
            <a:ext cx="601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b := </a:t>
            </a:r>
            <a:r>
              <a:rPr lang="hu-HU" sz="1400" dirty="0" err="1"/>
              <a:t>SetEmpty</a:t>
            </a:r>
            <a:r>
              <a:rPr lang="hu-HU" sz="1400" dirty="0"/>
              <a:t>(b)     b : Bag                      </a:t>
            </a:r>
            <a:r>
              <a:rPr lang="hu-HU" sz="1400" i="1" dirty="0"/>
              <a:t>// kiüríti a zsákot</a:t>
            </a:r>
            <a:endParaRPr lang="hu-HU" sz="1400" dirty="0"/>
          </a:p>
          <a:p>
            <a:r>
              <a:rPr lang="hu-HU" sz="1400" dirty="0"/>
              <a:t>l := </a:t>
            </a:r>
            <a:r>
              <a:rPr lang="hu-HU" sz="1400" dirty="0" err="1"/>
              <a:t>Empty</a:t>
            </a:r>
            <a:r>
              <a:rPr lang="hu-HU" sz="1400" dirty="0"/>
              <a:t>(b)            b : Bag, l : 𝕃             </a:t>
            </a:r>
            <a:r>
              <a:rPr lang="hu-HU" sz="1400" i="1" dirty="0"/>
              <a:t>// üres-e zsák</a:t>
            </a:r>
            <a:endParaRPr lang="hu-HU" sz="1400" dirty="0"/>
          </a:p>
          <a:p>
            <a:r>
              <a:rPr lang="hu-HU" sz="1400" dirty="0"/>
              <a:t>c:= </a:t>
            </a:r>
            <a:r>
              <a:rPr lang="hu-HU" sz="1400" dirty="0" err="1"/>
              <a:t>Multipl</a:t>
            </a:r>
            <a:r>
              <a:rPr lang="hu-HU" sz="1400" dirty="0"/>
              <a:t>(b, e)      b : Bag, e : E, c : ℕ   </a:t>
            </a:r>
            <a:r>
              <a:rPr lang="hu-HU" sz="1400" i="1" dirty="0"/>
              <a:t>// elem multiplicitása</a:t>
            </a:r>
            <a:endParaRPr lang="hu-HU" sz="1400" dirty="0"/>
          </a:p>
          <a:p>
            <a:r>
              <a:rPr lang="hu-HU" sz="1400" dirty="0"/>
              <a:t>b := </a:t>
            </a:r>
            <a:r>
              <a:rPr lang="hu-HU" sz="1400" dirty="0" err="1"/>
              <a:t>Inser</a:t>
            </a:r>
            <a:r>
              <a:rPr lang="hu-HU" sz="1400" dirty="0"/>
              <a:t>(b, e)         b : Bag, e : E             </a:t>
            </a:r>
            <a:r>
              <a:rPr lang="hu-HU" sz="1400" i="1" dirty="0"/>
              <a:t>// elemet tesz be</a:t>
            </a:r>
            <a:endParaRPr lang="hu-HU" sz="1400" dirty="0"/>
          </a:p>
          <a:p>
            <a:r>
              <a:rPr lang="hu-HU" sz="1400" dirty="0"/>
              <a:t>b:= </a:t>
            </a:r>
            <a:r>
              <a:rPr lang="hu-HU" sz="1400" dirty="0" err="1"/>
              <a:t>Remove</a:t>
            </a:r>
            <a:r>
              <a:rPr lang="hu-HU" sz="1400" dirty="0"/>
              <a:t>(b, e)    b : Bag, e : E             </a:t>
            </a:r>
            <a:r>
              <a:rPr lang="hu-HU" sz="1400" i="1" dirty="0"/>
              <a:t>// elemet vesz ki</a:t>
            </a:r>
            <a:r>
              <a:rPr lang="hu-HU" sz="1400" dirty="0"/>
              <a:t> </a:t>
            </a:r>
          </a:p>
          <a:p>
            <a:r>
              <a:rPr lang="hu-HU" sz="1400" dirty="0"/>
              <a:t>m:= Max(b)              b : Bag, m : E            </a:t>
            </a:r>
            <a:r>
              <a:rPr lang="hu-HU" sz="1400" i="1" dirty="0"/>
              <a:t>// leggyakoribb elem</a:t>
            </a:r>
            <a:endParaRPr lang="hu-HU" sz="1400" dirty="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7DD98298-8773-4FE9-ADCE-F6AB242D3264}"/>
              </a:ext>
            </a:extLst>
          </p:cNvPr>
          <p:cNvSpPr txBox="1"/>
          <p:nvPr/>
        </p:nvSpPr>
        <p:spPr>
          <a:xfrm>
            <a:off x="4132551" y="2263884"/>
            <a:ext cx="72841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b := </a:t>
            </a:r>
            <a:r>
              <a:rPr lang="hu-HU" sz="1600" b="1" dirty="0" err="1"/>
              <a:t>SetEmpty</a:t>
            </a:r>
            <a:r>
              <a:rPr lang="hu-HU" sz="1600" b="1" dirty="0"/>
              <a:t>(b)                 </a:t>
            </a:r>
            <a:r>
              <a:rPr lang="hu-HU" sz="1600" dirty="0"/>
              <a:t>b : Bag</a:t>
            </a:r>
            <a:r>
              <a:rPr lang="hu-HU" sz="1600" b="1" dirty="0"/>
              <a:t> </a:t>
            </a:r>
          </a:p>
          <a:p>
            <a:endParaRPr lang="hu-HU" dirty="0"/>
          </a:p>
          <a:p>
            <a:r>
              <a:rPr lang="hu-HU" sz="1600" b="1" dirty="0"/>
              <a:t>l := </a:t>
            </a:r>
            <a:r>
              <a:rPr lang="hu-HU" sz="1600" b="1" dirty="0" err="1"/>
              <a:t>Empty</a:t>
            </a:r>
            <a:r>
              <a:rPr lang="hu-HU" sz="1600" b="1" dirty="0"/>
              <a:t>(b)                         </a:t>
            </a:r>
            <a:r>
              <a:rPr lang="hu-HU" sz="1600" dirty="0"/>
              <a:t>b : Bag, l : 𝕃</a:t>
            </a:r>
          </a:p>
          <a:p>
            <a:endParaRPr lang="hu-HU" sz="1600" dirty="0"/>
          </a:p>
          <a:p>
            <a:r>
              <a:rPr lang="hu-HU" sz="1600" b="1" dirty="0"/>
              <a:t>c := </a:t>
            </a:r>
            <a:r>
              <a:rPr lang="hu-HU" sz="1600" b="1" dirty="0" err="1"/>
              <a:t>Multipl</a:t>
            </a:r>
            <a:r>
              <a:rPr lang="hu-HU" sz="1600" b="1" dirty="0"/>
              <a:t>(b, e)                  </a:t>
            </a:r>
            <a:r>
              <a:rPr lang="hu-HU" sz="1600" dirty="0"/>
              <a:t>b : Bag, e : E, c : ℕ</a:t>
            </a:r>
          </a:p>
          <a:p>
            <a:endParaRPr lang="hu-HU" sz="1600" dirty="0"/>
          </a:p>
          <a:p>
            <a:endParaRPr lang="hu-HU" sz="1600" b="1" dirty="0"/>
          </a:p>
          <a:p>
            <a:r>
              <a:rPr lang="hu-HU" sz="1600" b="1" dirty="0"/>
              <a:t>m := Max(b)</a:t>
            </a:r>
            <a:r>
              <a:rPr lang="hu-HU" sz="1600" dirty="0"/>
              <a:t>                          b : Bag, m : E       </a:t>
            </a:r>
            <a:r>
              <a:rPr lang="hu-HU" sz="1600" b="1" dirty="0"/>
              <a:t>b := </a:t>
            </a:r>
            <a:r>
              <a:rPr lang="hu-HU" sz="1600" b="1" dirty="0" err="1"/>
              <a:t>Insert</a:t>
            </a:r>
            <a:r>
              <a:rPr lang="hu-HU" sz="1600" b="1" dirty="0"/>
              <a:t>(</a:t>
            </a:r>
            <a:r>
              <a:rPr lang="hu-HU" sz="1600" b="1" dirty="0" err="1"/>
              <a:t>b,e</a:t>
            </a:r>
            <a:r>
              <a:rPr lang="hu-HU" sz="1600" b="1" dirty="0"/>
              <a:t>)</a:t>
            </a:r>
            <a:r>
              <a:rPr lang="hu-HU" sz="1600" dirty="0"/>
              <a:t>                           b : Bag, e : E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EFD39E09-E4D6-4E13-89D8-50FE1AAD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81" y="2354321"/>
            <a:ext cx="1704290" cy="38138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22830618-FD97-4C58-B5C3-9EB24041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67" y="2846113"/>
            <a:ext cx="1716207" cy="381380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750BEC74-319E-4D8B-B53F-512EB4CF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202" y="3339306"/>
            <a:ext cx="2145399" cy="631589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0879A25C-2D2A-431D-850A-2D8416175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55" y="4349976"/>
            <a:ext cx="2926372" cy="717789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D4262247-B883-4171-912F-E04BBC215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532" y="4366889"/>
            <a:ext cx="353426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A6CEDAC-F1EE-4B35-9568-9198A17B4AFA}"/>
              </a:ext>
            </a:extLst>
          </p:cNvPr>
          <p:cNvSpPr/>
          <p:nvPr/>
        </p:nvSpPr>
        <p:spPr>
          <a:xfrm>
            <a:off x="1040166" y="846015"/>
            <a:ext cx="10515600" cy="5711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36D09D0-1CBC-45ED-8CA8-D2BABC47A857}"/>
              </a:ext>
            </a:extLst>
          </p:cNvPr>
          <p:cNvCxnSpPr>
            <a:cxnSpLocks/>
          </p:cNvCxnSpPr>
          <p:nvPr/>
        </p:nvCxnSpPr>
        <p:spPr>
          <a:xfrm>
            <a:off x="4132551" y="846015"/>
            <a:ext cx="0" cy="571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C4202E92-AB40-4C90-8380-2DD5FC3F0436}"/>
              </a:ext>
            </a:extLst>
          </p:cNvPr>
          <p:cNvSpPr txBox="1"/>
          <p:nvPr/>
        </p:nvSpPr>
        <p:spPr>
          <a:xfrm>
            <a:off x="4350058" y="976544"/>
            <a:ext cx="666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b := </a:t>
            </a:r>
            <a:r>
              <a:rPr lang="hu-HU" sz="1600" b="1" dirty="0" err="1"/>
              <a:t>Remove</a:t>
            </a:r>
            <a:r>
              <a:rPr lang="hu-HU" sz="1600" b="1" dirty="0"/>
              <a:t>(</a:t>
            </a:r>
            <a:r>
              <a:rPr lang="hu-HU" sz="1600" b="1" dirty="0" err="1"/>
              <a:t>b,e</a:t>
            </a:r>
            <a:r>
              <a:rPr lang="hu-HU" sz="1600" b="1" dirty="0"/>
              <a:t>)</a:t>
            </a:r>
            <a:r>
              <a:rPr lang="hu-HU" sz="1600" dirty="0"/>
              <a:t>                         b : Bag, e : E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C9BDB94-0EEC-4EB8-98BC-D11E6CEF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32" y="1356490"/>
            <a:ext cx="3906785" cy="23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968D72D-4E5F-4189-AE6C-DADD291D3527}"/>
              </a:ext>
            </a:extLst>
          </p:cNvPr>
          <p:cNvSpPr txBox="1"/>
          <p:nvPr/>
        </p:nvSpPr>
        <p:spPr>
          <a:xfrm>
            <a:off x="976544" y="878889"/>
            <a:ext cx="99903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Elem szerinti keresés</a:t>
            </a:r>
            <a:r>
              <a:rPr lang="hu-HU" sz="1600" dirty="0"/>
              <a:t> [elég a logaritmikus keresés lényegét, algoritmusát bemutatni]</a:t>
            </a:r>
          </a:p>
          <a:p>
            <a:r>
              <a:rPr lang="hu-HU" sz="1600" dirty="0"/>
              <a:t>A = (</a:t>
            </a:r>
            <a:r>
              <a:rPr lang="hu-HU" sz="1600" dirty="0" err="1"/>
              <a:t>seq</a:t>
            </a:r>
            <a:r>
              <a:rPr lang="hu-HU" sz="1600" dirty="0"/>
              <a:t> : </a:t>
            </a:r>
            <a:r>
              <a:rPr lang="hu-HU" sz="1600" dirty="0" err="1"/>
              <a:t>Element</a:t>
            </a:r>
            <a:r>
              <a:rPr lang="hu-HU" sz="1600" dirty="0"/>
              <a:t>*, e : E, l : 𝕃, </a:t>
            </a:r>
            <a:r>
              <a:rPr lang="hu-HU" sz="1600" dirty="0" err="1"/>
              <a:t>ind</a:t>
            </a:r>
            <a:r>
              <a:rPr lang="hu-HU" sz="1600" dirty="0"/>
              <a:t> : ℕ)</a:t>
            </a:r>
          </a:p>
          <a:p>
            <a:r>
              <a:rPr lang="hu-HU" sz="1600" dirty="0" err="1"/>
              <a:t>Ef</a:t>
            </a:r>
            <a:r>
              <a:rPr lang="hu-HU" sz="1600" dirty="0"/>
              <a:t> = (</a:t>
            </a:r>
            <a:r>
              <a:rPr lang="hu-HU" sz="1600" dirty="0" err="1"/>
              <a:t>seq</a:t>
            </a:r>
            <a:r>
              <a:rPr lang="hu-HU" sz="1600" dirty="0"/>
              <a:t>=seq</a:t>
            </a:r>
            <a:r>
              <a:rPr lang="hu-HU" sz="1600" baseline="-25000" dirty="0"/>
              <a:t>0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e=e</a:t>
            </a:r>
            <a:r>
              <a:rPr lang="hu-HU" sz="1600" baseline="-25000" dirty="0"/>
              <a:t>0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 .. ∣</a:t>
            </a:r>
            <a:r>
              <a:rPr lang="hu-HU" sz="1600" dirty="0" err="1"/>
              <a:t>seq</a:t>
            </a:r>
            <a:r>
              <a:rPr lang="hu-HU" sz="1600" dirty="0"/>
              <a:t>∣-1] : </a:t>
            </a:r>
            <a:r>
              <a:rPr lang="hu-HU" sz="1600" dirty="0" err="1"/>
              <a:t>seq</a:t>
            </a:r>
            <a:r>
              <a:rPr lang="hu-HU" sz="1600" dirty="0"/>
              <a:t>[i].</a:t>
            </a:r>
            <a:r>
              <a:rPr lang="hu-HU" sz="1600" dirty="0" err="1"/>
              <a:t>data</a:t>
            </a:r>
            <a:r>
              <a:rPr lang="hu-HU" sz="1600" dirty="0"/>
              <a:t> &lt; </a:t>
            </a:r>
            <a:r>
              <a:rPr lang="hu-HU" sz="1600" dirty="0" err="1"/>
              <a:t>seq</a:t>
            </a:r>
            <a:r>
              <a:rPr lang="hu-HU" sz="1600" dirty="0"/>
              <a:t>[i+1].</a:t>
            </a:r>
            <a:r>
              <a:rPr lang="hu-HU" sz="1600" dirty="0" err="1"/>
              <a:t>data</a:t>
            </a:r>
            <a:r>
              <a:rPr lang="hu-HU" sz="1600" dirty="0"/>
              <a:t> )</a:t>
            </a:r>
          </a:p>
          <a:p>
            <a:r>
              <a:rPr lang="hu-HU" sz="1600" dirty="0" err="1"/>
              <a:t>Uf</a:t>
            </a:r>
            <a:r>
              <a:rPr lang="hu-HU" sz="1600" dirty="0"/>
              <a:t> = (</a:t>
            </a:r>
            <a:r>
              <a:rPr lang="hu-HU" sz="1600" dirty="0" err="1"/>
              <a:t>Ef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l =  </a:t>
            </a:r>
            <a:r>
              <a:rPr lang="hu-HU" sz="1600" dirty="0">
                <a:sym typeface="Symbol" panose="05050102010706020507" pitchFamily="18" charset="2"/>
              </a:rPr>
              <a:t>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 .. ∣</a:t>
            </a:r>
            <a:r>
              <a:rPr lang="hu-HU" sz="1600" dirty="0" err="1"/>
              <a:t>seq</a:t>
            </a:r>
            <a:r>
              <a:rPr lang="hu-HU" sz="1600" dirty="0"/>
              <a:t>∣] : </a:t>
            </a:r>
            <a:r>
              <a:rPr lang="hu-HU" sz="1600" dirty="0" err="1"/>
              <a:t>seq</a:t>
            </a:r>
            <a:r>
              <a:rPr lang="hu-HU" sz="1600" dirty="0"/>
              <a:t>[i].</a:t>
            </a:r>
            <a:r>
              <a:rPr lang="hu-HU" sz="1600" dirty="0" err="1"/>
              <a:t>data</a:t>
            </a:r>
            <a:r>
              <a:rPr lang="hu-HU" sz="1600" dirty="0"/>
              <a:t> = e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br>
              <a:rPr lang="hu-HU" sz="1600" dirty="0"/>
            </a:br>
            <a:r>
              <a:rPr lang="hu-HU" sz="1600" dirty="0"/>
              <a:t>                 (   l  </a:t>
            </a:r>
            <a:r>
              <a:rPr lang="hu-HU" sz="1600" dirty="0">
                <a:sym typeface="Symbol" panose="05050102010706020507" pitchFamily="18" charset="2"/>
              </a:rPr>
              <a:t></a:t>
            </a:r>
            <a:r>
              <a:rPr lang="hu-HU" sz="1600" dirty="0"/>
              <a:t>  </a:t>
            </a:r>
            <a:r>
              <a:rPr lang="hu-HU" sz="1600" dirty="0" err="1"/>
              <a:t>ind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 .. ∣</a:t>
            </a:r>
            <a:r>
              <a:rPr lang="hu-HU" sz="1600" dirty="0" err="1"/>
              <a:t>seq</a:t>
            </a:r>
            <a:r>
              <a:rPr lang="hu-HU" sz="1600" dirty="0"/>
              <a:t>∣]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</a:t>
            </a:r>
            <a:r>
              <a:rPr lang="hu-HU" sz="1600" dirty="0" err="1"/>
              <a:t>seq</a:t>
            </a:r>
            <a:r>
              <a:rPr lang="hu-HU" sz="1600" dirty="0"/>
              <a:t>[</a:t>
            </a:r>
            <a:r>
              <a:rPr lang="hu-HU" sz="1600" dirty="0" err="1"/>
              <a:t>ind</a:t>
            </a:r>
            <a:r>
              <a:rPr lang="hu-HU" sz="1600" dirty="0"/>
              <a:t>].</a:t>
            </a:r>
            <a:r>
              <a:rPr lang="hu-HU" sz="1600" dirty="0" err="1"/>
              <a:t>data</a:t>
            </a:r>
            <a:r>
              <a:rPr lang="hu-HU" sz="1600" dirty="0"/>
              <a:t> = e )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br>
              <a:rPr lang="hu-HU" sz="1600" dirty="0"/>
            </a:br>
            <a:r>
              <a:rPr lang="hu-HU" sz="1600" dirty="0"/>
              <a:t>                 (</a:t>
            </a:r>
            <a:r>
              <a:rPr lang="hu-HU" sz="1600" dirty="0">
                <a:sym typeface="Symbol" panose="05050102010706020507" pitchFamily="18" charset="2"/>
              </a:rPr>
              <a:t></a:t>
            </a:r>
            <a:r>
              <a:rPr lang="hu-HU" sz="1600" dirty="0"/>
              <a:t>l  </a:t>
            </a:r>
            <a:r>
              <a:rPr lang="hu-HU" sz="1600" dirty="0">
                <a:sym typeface="Symbol" panose="05050102010706020507" pitchFamily="18" charset="2"/>
              </a:rPr>
              <a:t>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 [1..ind-1]: </a:t>
            </a:r>
            <a:r>
              <a:rPr lang="hu-HU" sz="1600" dirty="0" err="1"/>
              <a:t>seq</a:t>
            </a:r>
            <a:r>
              <a:rPr lang="hu-HU" sz="1600" dirty="0"/>
              <a:t>[i].</a:t>
            </a:r>
            <a:r>
              <a:rPr lang="hu-HU" sz="1600" dirty="0" err="1"/>
              <a:t>data</a:t>
            </a:r>
            <a:r>
              <a:rPr lang="hu-HU" sz="1600" dirty="0"/>
              <a:t> &lt; e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</a:t>
            </a:r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[ind.. ∣</a:t>
            </a:r>
            <a:r>
              <a:rPr lang="hu-HU" sz="1600" dirty="0" err="1"/>
              <a:t>seq</a:t>
            </a:r>
            <a:r>
              <a:rPr lang="hu-HU" sz="1600" dirty="0"/>
              <a:t>∣] : </a:t>
            </a:r>
            <a:r>
              <a:rPr lang="hu-HU" sz="1600" dirty="0" err="1"/>
              <a:t>seq</a:t>
            </a:r>
            <a:r>
              <a:rPr lang="hu-HU" sz="1600" dirty="0"/>
              <a:t>[i].</a:t>
            </a:r>
            <a:r>
              <a:rPr lang="hu-HU" sz="1600" dirty="0" err="1"/>
              <a:t>data</a:t>
            </a:r>
            <a:r>
              <a:rPr lang="hu-HU" sz="1600" dirty="0"/>
              <a:t> &gt; e)  )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E02C85B-676D-4930-AB98-EF2B06A1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3" y="2660871"/>
            <a:ext cx="5894773" cy="2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55041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3. feladat:</a:t>
            </a:r>
            <a:endParaRPr lang="hu-HU" sz="2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8293973-A69F-4DEE-B7F6-41A232E17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8888"/>
            <a:ext cx="7808650" cy="4714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2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Diag</a:t>
            </a:r>
            <a:endParaRPr lang="hu-HU" dirty="0"/>
          </a:p>
          <a:p>
            <a:endParaRPr lang="hu-HU" dirty="0"/>
          </a:p>
          <a:p>
            <a:r>
              <a:rPr lang="hu-HU" dirty="0"/>
              <a:t>//egy a:Diag </a:t>
            </a:r>
            <a:r>
              <a:rPr lang="hu-HU" dirty="0" err="1"/>
              <a:t>mátirix</a:t>
            </a:r>
            <a:r>
              <a:rPr lang="hu-HU" dirty="0"/>
              <a:t> mérete: </a:t>
            </a:r>
            <a:br>
              <a:rPr lang="hu-HU" dirty="0"/>
            </a:br>
            <a:r>
              <a:rPr lang="hu-HU" dirty="0" err="1"/>
              <a:t>a.n</a:t>
            </a:r>
            <a:r>
              <a:rPr lang="hu-HU" dirty="0"/>
              <a:t> x </a:t>
            </a:r>
            <a:r>
              <a:rPr lang="hu-HU" dirty="0" err="1"/>
              <a:t>a.n</a:t>
            </a:r>
            <a:r>
              <a:rPr lang="hu-HU" dirty="0"/>
              <a:t>  ahol </a:t>
            </a:r>
            <a:r>
              <a:rPr lang="hu-HU" dirty="0" err="1"/>
              <a:t>a.n</a:t>
            </a:r>
            <a:r>
              <a:rPr lang="hu-HU" dirty="0"/>
              <a:t> ≥ 1</a:t>
            </a:r>
          </a:p>
        </p:txBody>
      </p:sp>
    </p:spTree>
    <p:extLst>
      <p:ext uri="{BB962C8B-B14F-4D97-AF65-F5344CB8AC3E}">
        <p14:creationId xmlns:p14="http://schemas.microsoft.com/office/powerpoint/2010/main" val="8478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Diag</a:t>
            </a:r>
            <a:endParaRPr lang="hu-HU" dirty="0"/>
          </a:p>
          <a:p>
            <a:endParaRPr lang="hu-HU" dirty="0"/>
          </a:p>
          <a:p>
            <a:r>
              <a:rPr lang="hu-HU" dirty="0"/>
              <a:t>//egy a:Diag </a:t>
            </a:r>
            <a:r>
              <a:rPr lang="hu-HU" dirty="0" err="1"/>
              <a:t>mátirix</a:t>
            </a:r>
            <a:r>
              <a:rPr lang="hu-HU" dirty="0"/>
              <a:t> mérete: </a:t>
            </a:r>
            <a:br>
              <a:rPr lang="hu-HU" dirty="0"/>
            </a:br>
            <a:r>
              <a:rPr lang="hu-HU" dirty="0" err="1"/>
              <a:t>a.n</a:t>
            </a:r>
            <a:r>
              <a:rPr lang="hu-HU" dirty="0"/>
              <a:t> x </a:t>
            </a:r>
            <a:r>
              <a:rPr lang="hu-HU" dirty="0" err="1"/>
              <a:t>a.n</a:t>
            </a:r>
            <a:r>
              <a:rPr lang="hu-HU" dirty="0"/>
              <a:t>  ahol </a:t>
            </a:r>
            <a:r>
              <a:rPr lang="hu-HU" dirty="0" err="1"/>
              <a:t>a.n</a:t>
            </a:r>
            <a:r>
              <a:rPr lang="hu-HU" dirty="0"/>
              <a:t> ≥ 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737804" y="4498733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 ℝ</a:t>
            </a:r>
            <a:r>
              <a:rPr lang="hu-HU" baseline="30000" dirty="0"/>
              <a:t>*</a:t>
            </a:r>
            <a:endParaRPr lang="hu-HU" dirty="0"/>
          </a:p>
          <a:p>
            <a:endParaRPr lang="hu-HU" dirty="0"/>
          </a:p>
          <a:p>
            <a:r>
              <a:rPr lang="hu-HU" dirty="0"/>
              <a:t>// |x|= n ≥ 1</a:t>
            </a:r>
          </a:p>
        </p:txBody>
      </p:sp>
    </p:spTree>
    <p:extLst>
      <p:ext uri="{BB962C8B-B14F-4D97-AF65-F5344CB8AC3E}">
        <p14:creationId xmlns:p14="http://schemas.microsoft.com/office/powerpoint/2010/main" val="26145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423604"/>
            <a:ext cx="9401453" cy="338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423604"/>
            <a:ext cx="0" cy="338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98737" y="4114800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Diag</a:t>
            </a:r>
            <a:endParaRPr lang="hu-HU" dirty="0"/>
          </a:p>
          <a:p>
            <a:endParaRPr lang="hu-HU" dirty="0"/>
          </a:p>
          <a:p>
            <a:r>
              <a:rPr lang="hu-HU" dirty="0"/>
              <a:t>//egy a:Diag </a:t>
            </a:r>
            <a:r>
              <a:rPr lang="hu-HU" dirty="0" err="1"/>
              <a:t>mátirix</a:t>
            </a:r>
            <a:r>
              <a:rPr lang="hu-HU" dirty="0"/>
              <a:t> mérete: </a:t>
            </a:r>
            <a:br>
              <a:rPr lang="hu-HU" dirty="0"/>
            </a:br>
            <a:r>
              <a:rPr lang="hu-HU" dirty="0" err="1"/>
              <a:t>a.n</a:t>
            </a:r>
            <a:r>
              <a:rPr lang="hu-HU" dirty="0"/>
              <a:t> x </a:t>
            </a:r>
            <a:r>
              <a:rPr lang="hu-HU" dirty="0" err="1"/>
              <a:t>a.n</a:t>
            </a:r>
            <a:r>
              <a:rPr lang="hu-HU" dirty="0"/>
              <a:t>  ahol </a:t>
            </a:r>
            <a:r>
              <a:rPr lang="hu-HU" dirty="0" err="1"/>
              <a:t>a.n</a:t>
            </a:r>
            <a:r>
              <a:rPr lang="hu-HU" dirty="0"/>
              <a:t> ≥ 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737804" y="4498733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 ℝ</a:t>
            </a:r>
            <a:r>
              <a:rPr lang="hu-HU" baseline="30000" dirty="0"/>
              <a:t>*</a:t>
            </a:r>
            <a:endParaRPr lang="hu-HU" dirty="0"/>
          </a:p>
          <a:p>
            <a:endParaRPr lang="hu-HU" dirty="0"/>
          </a:p>
          <a:p>
            <a:r>
              <a:rPr lang="hu-HU" dirty="0"/>
              <a:t>// |x|= n ≥ 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C6594F-095A-41D1-A04F-75644952C3C8}"/>
              </a:ext>
            </a:extLst>
          </p:cNvPr>
          <p:cNvSpPr txBox="1"/>
          <p:nvPr/>
        </p:nvSpPr>
        <p:spPr>
          <a:xfrm>
            <a:off x="5683929" y="2432309"/>
            <a:ext cx="454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 := a[</a:t>
            </a:r>
            <a:r>
              <a:rPr lang="hu-HU" sz="1600" dirty="0" err="1"/>
              <a:t>i,j</a:t>
            </a:r>
            <a:r>
              <a:rPr lang="hu-HU" sz="1600" dirty="0"/>
              <a:t>]       (a : </a:t>
            </a:r>
            <a:r>
              <a:rPr lang="hu-HU" sz="1600" dirty="0" err="1"/>
              <a:t>Diag</a:t>
            </a:r>
            <a:r>
              <a:rPr lang="hu-HU" sz="1600" dirty="0"/>
              <a:t>, </a:t>
            </a:r>
            <a:r>
              <a:rPr lang="hu-HU" sz="1600" dirty="0" err="1"/>
              <a:t>i,j</a:t>
            </a:r>
            <a:r>
              <a:rPr lang="hu-HU" sz="1600" dirty="0"/>
              <a:t> : [1..a.n], e : ℝ) 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0383C67-B530-4FEC-B3CF-EA1A2EDB8413}"/>
              </a:ext>
            </a:extLst>
          </p:cNvPr>
          <p:cNvSpPr txBox="1"/>
          <p:nvPr/>
        </p:nvSpPr>
        <p:spPr>
          <a:xfrm>
            <a:off x="5699463" y="2848531"/>
            <a:ext cx="445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a[</a:t>
            </a:r>
            <a:r>
              <a:rPr lang="hu-HU" sz="1600" dirty="0" err="1"/>
              <a:t>i,j</a:t>
            </a:r>
            <a:r>
              <a:rPr lang="hu-HU" sz="1600" dirty="0"/>
              <a:t>] := e       (a : </a:t>
            </a:r>
            <a:r>
              <a:rPr lang="hu-HU" sz="1600" dirty="0" err="1"/>
              <a:t>Diag</a:t>
            </a:r>
            <a:r>
              <a:rPr lang="hu-HU" sz="1600" dirty="0"/>
              <a:t>, </a:t>
            </a:r>
            <a:r>
              <a:rPr lang="hu-HU" sz="1600" dirty="0" err="1"/>
              <a:t>i,j</a:t>
            </a:r>
            <a:r>
              <a:rPr lang="hu-HU" sz="1600" dirty="0"/>
              <a:t> : [1..a.n], e : ℝ)     // ha i=j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3C3FF8-5059-4F70-B385-743BC8CB355D}"/>
              </a:ext>
            </a:extLst>
          </p:cNvPr>
          <p:cNvSpPr txBox="1"/>
          <p:nvPr/>
        </p:nvSpPr>
        <p:spPr>
          <a:xfrm>
            <a:off x="5710565" y="3312388"/>
            <a:ext cx="451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+ b       (a, b, c : </a:t>
            </a:r>
            <a:r>
              <a:rPr lang="hu-HU" sz="1600" dirty="0" err="1"/>
              <a:t>Diag</a:t>
            </a:r>
            <a:r>
              <a:rPr lang="hu-HU" sz="1600" dirty="0"/>
              <a:t>)    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7D57809-C036-4CE3-ABF8-B387BFE319DF}"/>
              </a:ext>
            </a:extLst>
          </p:cNvPr>
          <p:cNvSpPr txBox="1"/>
          <p:nvPr/>
        </p:nvSpPr>
        <p:spPr>
          <a:xfrm>
            <a:off x="5699463" y="3719743"/>
            <a:ext cx="468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∙ b        (a, b, c : </a:t>
            </a:r>
            <a:r>
              <a:rPr lang="hu-HU" sz="1600" dirty="0" err="1"/>
              <a:t>Diag</a:t>
            </a:r>
            <a:r>
              <a:rPr lang="hu-HU" sz="1600" dirty="0"/>
              <a:t>)   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5376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E6946A-F89F-4F61-B80A-23401B83009C}"/>
              </a:ext>
            </a:extLst>
          </p:cNvPr>
          <p:cNvSpPr/>
          <p:nvPr/>
        </p:nvSpPr>
        <p:spPr>
          <a:xfrm>
            <a:off x="998737" y="2428936"/>
            <a:ext cx="9401453" cy="3888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DB2EB49-B46E-4678-B781-FAC1032ABC61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5699464" y="2428936"/>
            <a:ext cx="0" cy="388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75ED1EF-825A-4ACA-9283-F44ABFAE9E7A}"/>
              </a:ext>
            </a:extLst>
          </p:cNvPr>
          <p:cNvCxnSpPr>
            <a:cxnSpLocks/>
          </p:cNvCxnSpPr>
          <p:nvPr/>
        </p:nvCxnSpPr>
        <p:spPr>
          <a:xfrm>
            <a:off x="983202" y="4118111"/>
            <a:ext cx="9401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EDD093-E4DA-4A39-9A88-BC2CF0790A99}"/>
              </a:ext>
            </a:extLst>
          </p:cNvPr>
          <p:cNvSpPr txBox="1"/>
          <p:nvPr/>
        </p:nvSpPr>
        <p:spPr>
          <a:xfrm>
            <a:off x="1737804" y="2697890"/>
            <a:ext cx="322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Diag</a:t>
            </a:r>
            <a:endParaRPr lang="hu-HU" dirty="0"/>
          </a:p>
          <a:p>
            <a:endParaRPr lang="hu-HU" dirty="0"/>
          </a:p>
          <a:p>
            <a:r>
              <a:rPr lang="hu-HU" dirty="0"/>
              <a:t>//egy a:Diag </a:t>
            </a:r>
            <a:r>
              <a:rPr lang="hu-HU" dirty="0" err="1"/>
              <a:t>mátirix</a:t>
            </a:r>
            <a:r>
              <a:rPr lang="hu-HU" dirty="0"/>
              <a:t> mérete: </a:t>
            </a:r>
            <a:br>
              <a:rPr lang="hu-HU" dirty="0"/>
            </a:br>
            <a:r>
              <a:rPr lang="hu-HU" dirty="0" err="1"/>
              <a:t>a.n</a:t>
            </a:r>
            <a:r>
              <a:rPr lang="hu-HU" dirty="0"/>
              <a:t> x </a:t>
            </a:r>
            <a:r>
              <a:rPr lang="hu-HU" dirty="0" err="1"/>
              <a:t>a.n</a:t>
            </a:r>
            <a:r>
              <a:rPr lang="hu-HU" dirty="0"/>
              <a:t>  ahol </a:t>
            </a:r>
            <a:r>
              <a:rPr lang="hu-HU" dirty="0" err="1"/>
              <a:t>a.n</a:t>
            </a:r>
            <a:r>
              <a:rPr lang="hu-HU" dirty="0"/>
              <a:t> ≥ 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D919505-5C2B-4E6F-A030-92522143DDD9}"/>
              </a:ext>
            </a:extLst>
          </p:cNvPr>
          <p:cNvSpPr txBox="1"/>
          <p:nvPr/>
        </p:nvSpPr>
        <p:spPr>
          <a:xfrm>
            <a:off x="1737804" y="4498733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X: ℝ</a:t>
            </a:r>
            <a:r>
              <a:rPr lang="hu-HU" baseline="30000" dirty="0"/>
              <a:t>*</a:t>
            </a:r>
            <a:endParaRPr lang="hu-HU" dirty="0"/>
          </a:p>
          <a:p>
            <a:endParaRPr lang="hu-HU" dirty="0"/>
          </a:p>
          <a:p>
            <a:r>
              <a:rPr lang="hu-HU" dirty="0"/>
              <a:t>// |x|= n ≥ 1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20CF350-A8D5-42F9-881B-EBB63C387EE7}"/>
              </a:ext>
            </a:extLst>
          </p:cNvPr>
          <p:cNvCxnSpPr/>
          <p:nvPr/>
        </p:nvCxnSpPr>
        <p:spPr>
          <a:xfrm>
            <a:off x="5699464" y="2796466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27223E1-C91C-4C2F-82FE-86AC1520CA36}"/>
              </a:ext>
            </a:extLst>
          </p:cNvPr>
          <p:cNvCxnSpPr/>
          <p:nvPr/>
        </p:nvCxnSpPr>
        <p:spPr>
          <a:xfrm>
            <a:off x="5699464" y="3222594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988317D-732E-475E-9B1B-B6F2419FAF99}"/>
              </a:ext>
            </a:extLst>
          </p:cNvPr>
          <p:cNvCxnSpPr/>
          <p:nvPr/>
        </p:nvCxnSpPr>
        <p:spPr>
          <a:xfrm>
            <a:off x="5699464" y="3675355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7C6594F-095A-41D1-A04F-75644952C3C8}"/>
              </a:ext>
            </a:extLst>
          </p:cNvPr>
          <p:cNvSpPr txBox="1"/>
          <p:nvPr/>
        </p:nvSpPr>
        <p:spPr>
          <a:xfrm>
            <a:off x="5683929" y="2432309"/>
            <a:ext cx="454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 := a[</a:t>
            </a:r>
            <a:r>
              <a:rPr lang="hu-HU" sz="1600" dirty="0" err="1"/>
              <a:t>i,j</a:t>
            </a:r>
            <a:r>
              <a:rPr lang="hu-HU" sz="1600" dirty="0"/>
              <a:t>]       (a : </a:t>
            </a:r>
            <a:r>
              <a:rPr lang="hu-HU" sz="1600" dirty="0" err="1"/>
              <a:t>Diag</a:t>
            </a:r>
            <a:r>
              <a:rPr lang="hu-HU" sz="1600" dirty="0"/>
              <a:t>, </a:t>
            </a:r>
            <a:r>
              <a:rPr lang="hu-HU" sz="1600" dirty="0" err="1"/>
              <a:t>i,j</a:t>
            </a:r>
            <a:r>
              <a:rPr lang="hu-HU" sz="1600" dirty="0"/>
              <a:t> : [1..a.n], e : ℝ) 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0383C67-B530-4FEC-B3CF-EA1A2EDB8413}"/>
              </a:ext>
            </a:extLst>
          </p:cNvPr>
          <p:cNvSpPr txBox="1"/>
          <p:nvPr/>
        </p:nvSpPr>
        <p:spPr>
          <a:xfrm>
            <a:off x="5699463" y="2848531"/>
            <a:ext cx="445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a[</a:t>
            </a:r>
            <a:r>
              <a:rPr lang="hu-HU" sz="1600" dirty="0" err="1"/>
              <a:t>i,j</a:t>
            </a:r>
            <a:r>
              <a:rPr lang="hu-HU" sz="1600" dirty="0"/>
              <a:t>] := e       (a : </a:t>
            </a:r>
            <a:r>
              <a:rPr lang="hu-HU" sz="1600" dirty="0" err="1"/>
              <a:t>Diag</a:t>
            </a:r>
            <a:r>
              <a:rPr lang="hu-HU" sz="1600" dirty="0"/>
              <a:t>, </a:t>
            </a:r>
            <a:r>
              <a:rPr lang="hu-HU" sz="1600" dirty="0" err="1"/>
              <a:t>i,j</a:t>
            </a:r>
            <a:r>
              <a:rPr lang="hu-HU" sz="1600" dirty="0"/>
              <a:t> : [1..a.n], e : ℝ)     // ha i=j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43C3FF8-5059-4F70-B385-743BC8CB355D}"/>
              </a:ext>
            </a:extLst>
          </p:cNvPr>
          <p:cNvSpPr txBox="1"/>
          <p:nvPr/>
        </p:nvSpPr>
        <p:spPr>
          <a:xfrm>
            <a:off x="5710565" y="3312388"/>
            <a:ext cx="451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+ b       (a, b, c : </a:t>
            </a:r>
            <a:r>
              <a:rPr lang="hu-HU" sz="1600" dirty="0" err="1"/>
              <a:t>Diag</a:t>
            </a:r>
            <a:r>
              <a:rPr lang="hu-HU" sz="1600" dirty="0"/>
              <a:t>)    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7D57809-C036-4CE3-ABF8-B387BFE319DF}"/>
              </a:ext>
            </a:extLst>
          </p:cNvPr>
          <p:cNvSpPr txBox="1"/>
          <p:nvPr/>
        </p:nvSpPr>
        <p:spPr>
          <a:xfrm>
            <a:off x="5699463" y="3719743"/>
            <a:ext cx="468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c := a ∙ b        (a, b, c : </a:t>
            </a:r>
            <a:r>
              <a:rPr lang="hu-HU" sz="1600" dirty="0" err="1"/>
              <a:t>Diag</a:t>
            </a:r>
            <a:r>
              <a:rPr lang="hu-HU" sz="1600" dirty="0"/>
              <a:t>)             // </a:t>
            </a:r>
            <a:r>
              <a:rPr lang="hu-HU" sz="1600" dirty="0" err="1"/>
              <a:t>a.n</a:t>
            </a:r>
            <a:r>
              <a:rPr lang="hu-HU" sz="1600" dirty="0"/>
              <a:t> = </a:t>
            </a:r>
            <a:r>
              <a:rPr lang="hu-HU" sz="1600" dirty="0" err="1"/>
              <a:t>b.n</a:t>
            </a:r>
            <a:r>
              <a:rPr lang="hu-HU" sz="1600" dirty="0"/>
              <a:t> = </a:t>
            </a:r>
            <a:r>
              <a:rPr lang="hu-HU" sz="1600" dirty="0" err="1"/>
              <a:t>c.n</a:t>
            </a:r>
            <a:endParaRPr lang="hu-HU" sz="1600" dirty="0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9B95CA-1FD7-4841-8E7B-3E63987EF568}"/>
              </a:ext>
            </a:extLst>
          </p:cNvPr>
          <p:cNvCxnSpPr/>
          <p:nvPr/>
        </p:nvCxnSpPr>
        <p:spPr>
          <a:xfrm>
            <a:off x="5710565" y="4498733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8FBEBE5-1564-476C-B210-0F07DCD4507C}"/>
              </a:ext>
            </a:extLst>
          </p:cNvPr>
          <p:cNvCxnSpPr/>
          <p:nvPr/>
        </p:nvCxnSpPr>
        <p:spPr>
          <a:xfrm>
            <a:off x="5710565" y="4924861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8D1160-BD68-474B-89AA-8F2D9BD7970A}"/>
              </a:ext>
            </a:extLst>
          </p:cNvPr>
          <p:cNvCxnSpPr/>
          <p:nvPr/>
        </p:nvCxnSpPr>
        <p:spPr>
          <a:xfrm>
            <a:off x="5710565" y="5626197"/>
            <a:ext cx="470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E9E64FA0-31CD-42F7-9FF9-AD2822613D4F}"/>
              </a:ext>
            </a:extLst>
          </p:cNvPr>
          <p:cNvSpPr txBox="1"/>
          <p:nvPr/>
        </p:nvSpPr>
        <p:spPr>
          <a:xfrm>
            <a:off x="5699463" y="4135872"/>
            <a:ext cx="46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i=j </a:t>
            </a:r>
            <a:r>
              <a:rPr lang="hu-HU" sz="1600" b="1" dirty="0" err="1"/>
              <a:t>then</a:t>
            </a:r>
            <a:r>
              <a:rPr lang="hu-HU" sz="1600" dirty="0"/>
              <a:t>  e := </a:t>
            </a:r>
            <a:r>
              <a:rPr lang="hu-HU" sz="1600" dirty="0" err="1"/>
              <a:t>a.x</a:t>
            </a:r>
            <a:r>
              <a:rPr lang="hu-HU" sz="1600" dirty="0"/>
              <a:t>[i]  </a:t>
            </a:r>
            <a:r>
              <a:rPr lang="hu-HU" sz="1600" b="1" dirty="0" err="1"/>
              <a:t>else</a:t>
            </a:r>
            <a:r>
              <a:rPr lang="hu-HU" sz="1600" dirty="0"/>
              <a:t>  e := 0.0  </a:t>
            </a:r>
            <a:r>
              <a:rPr lang="hu-HU" sz="1600" b="1" dirty="0" err="1"/>
              <a:t>endif</a:t>
            </a:r>
            <a:endParaRPr lang="hu-HU" sz="1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1BBCDB4-A177-4610-B4FB-F79FAE22516C}"/>
              </a:ext>
            </a:extLst>
          </p:cNvPr>
          <p:cNvSpPr txBox="1"/>
          <p:nvPr/>
        </p:nvSpPr>
        <p:spPr>
          <a:xfrm>
            <a:off x="5710565" y="4580878"/>
            <a:ext cx="460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if</a:t>
            </a:r>
            <a:r>
              <a:rPr lang="hu-HU" sz="1600" dirty="0"/>
              <a:t> i=j </a:t>
            </a:r>
            <a:r>
              <a:rPr lang="hu-HU" sz="1600" b="1" dirty="0" err="1"/>
              <a:t>then</a:t>
            </a:r>
            <a:r>
              <a:rPr lang="hu-HU" sz="1600" dirty="0"/>
              <a:t>  </a:t>
            </a:r>
            <a:r>
              <a:rPr lang="hu-HU" sz="1600" dirty="0" err="1"/>
              <a:t>a.x</a:t>
            </a:r>
            <a:r>
              <a:rPr lang="hu-HU" sz="1600" dirty="0"/>
              <a:t>[i] := e  </a:t>
            </a:r>
            <a:r>
              <a:rPr lang="hu-HU" sz="1600" b="1" dirty="0" err="1"/>
              <a:t>else</a:t>
            </a:r>
            <a:r>
              <a:rPr lang="hu-HU" sz="1600" dirty="0"/>
              <a:t>  </a:t>
            </a:r>
            <a:r>
              <a:rPr lang="hu-HU" sz="1600" dirty="0" err="1"/>
              <a:t>error</a:t>
            </a:r>
            <a:r>
              <a:rPr lang="hu-HU" sz="1600" dirty="0"/>
              <a:t>      </a:t>
            </a:r>
            <a:r>
              <a:rPr lang="hu-HU" sz="1600" b="1" dirty="0" err="1"/>
              <a:t>endif</a:t>
            </a:r>
            <a:endParaRPr lang="hu-HU" sz="16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36E4D6-247F-49D3-94F8-D107DEB043AB}"/>
              </a:ext>
            </a:extLst>
          </p:cNvPr>
          <p:cNvSpPr txBox="1"/>
          <p:nvPr/>
        </p:nvSpPr>
        <p:spPr>
          <a:xfrm>
            <a:off x="5699463" y="4998399"/>
            <a:ext cx="4942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if</a:t>
            </a:r>
            <a:r>
              <a:rPr lang="hu-HU" dirty="0"/>
              <a:t> |</a:t>
            </a:r>
            <a:r>
              <a:rPr lang="hu-HU" dirty="0" err="1"/>
              <a:t>a.x</a:t>
            </a:r>
            <a:r>
              <a:rPr lang="hu-HU" dirty="0"/>
              <a:t>|=|</a:t>
            </a:r>
            <a:r>
              <a:rPr lang="hu-HU" dirty="0" err="1"/>
              <a:t>b.x</a:t>
            </a:r>
            <a:r>
              <a:rPr lang="hu-HU" dirty="0"/>
              <a:t>|=|</a:t>
            </a:r>
            <a:r>
              <a:rPr lang="hu-HU" dirty="0" err="1"/>
              <a:t>c.x|</a:t>
            </a:r>
            <a:r>
              <a:rPr lang="hu-HU" b="1" dirty="0" err="1"/>
              <a:t>then</a:t>
            </a:r>
            <a:r>
              <a:rPr lang="hu-HU" dirty="0"/>
              <a:t>   </a:t>
            </a:r>
            <a:endParaRPr lang="hu-HU" sz="1600" dirty="0">
              <a:sym typeface="Symbol" panose="05050102010706020507" pitchFamily="18" charset="2"/>
            </a:endParaRPr>
          </a:p>
          <a:p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[1..|a.x|]: </a:t>
            </a:r>
            <a:r>
              <a:rPr lang="hu-HU" sz="1600" dirty="0" err="1"/>
              <a:t>c.x</a:t>
            </a:r>
            <a:r>
              <a:rPr lang="hu-HU" sz="1600" dirty="0"/>
              <a:t>[i]:=</a:t>
            </a:r>
            <a:r>
              <a:rPr lang="hu-HU" sz="1600" dirty="0" err="1"/>
              <a:t>a.x</a:t>
            </a:r>
            <a:r>
              <a:rPr lang="hu-HU" sz="1600" dirty="0"/>
              <a:t>[i] + </a:t>
            </a:r>
            <a:r>
              <a:rPr lang="hu-HU" sz="1600" dirty="0" err="1"/>
              <a:t>b.x</a:t>
            </a:r>
            <a:r>
              <a:rPr lang="hu-HU" sz="1600" dirty="0"/>
              <a:t>[i]   // |</a:t>
            </a:r>
            <a:r>
              <a:rPr lang="hu-HU" sz="1600" dirty="0" err="1"/>
              <a:t>a.x</a:t>
            </a:r>
            <a:r>
              <a:rPr lang="hu-HU" sz="1600" dirty="0"/>
              <a:t>|=|</a:t>
            </a:r>
            <a:r>
              <a:rPr lang="hu-HU" sz="1600" dirty="0" err="1"/>
              <a:t>b.x</a:t>
            </a:r>
            <a:r>
              <a:rPr lang="hu-HU" sz="1600" dirty="0"/>
              <a:t>|=|</a:t>
            </a:r>
            <a:r>
              <a:rPr lang="hu-HU" sz="1600" dirty="0" err="1"/>
              <a:t>c.x</a:t>
            </a:r>
            <a:r>
              <a:rPr lang="hu-HU" sz="1600" dirty="0"/>
              <a:t>|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CED806F8-3418-41DD-9BCD-7D80C749BEA3}"/>
              </a:ext>
            </a:extLst>
          </p:cNvPr>
          <p:cNvSpPr txBox="1"/>
          <p:nvPr/>
        </p:nvSpPr>
        <p:spPr>
          <a:xfrm>
            <a:off x="5710566" y="5705165"/>
            <a:ext cx="49426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if</a:t>
            </a:r>
            <a:r>
              <a:rPr lang="hu-HU" dirty="0"/>
              <a:t> |</a:t>
            </a:r>
            <a:r>
              <a:rPr lang="hu-HU" dirty="0" err="1"/>
              <a:t>a.x</a:t>
            </a:r>
            <a:r>
              <a:rPr lang="hu-HU" dirty="0"/>
              <a:t>|=|</a:t>
            </a:r>
            <a:r>
              <a:rPr lang="hu-HU" dirty="0" err="1"/>
              <a:t>b.x</a:t>
            </a:r>
            <a:r>
              <a:rPr lang="hu-HU" dirty="0"/>
              <a:t>|=|</a:t>
            </a:r>
            <a:r>
              <a:rPr lang="hu-HU" dirty="0" err="1"/>
              <a:t>c.x|</a:t>
            </a:r>
            <a:r>
              <a:rPr lang="hu-HU" b="1" dirty="0" err="1"/>
              <a:t>then</a:t>
            </a:r>
            <a:r>
              <a:rPr lang="hu-HU" dirty="0"/>
              <a:t>   </a:t>
            </a:r>
            <a:endParaRPr lang="hu-HU" sz="1600" dirty="0">
              <a:sym typeface="Symbol" panose="05050102010706020507" pitchFamily="18" charset="2"/>
            </a:endParaRPr>
          </a:p>
          <a:p>
            <a:r>
              <a:rPr lang="hu-HU" sz="1600" dirty="0">
                <a:sym typeface="Symbol" panose="05050102010706020507" pitchFamily="18" charset="2"/>
              </a:rPr>
              <a:t></a:t>
            </a:r>
            <a:r>
              <a:rPr lang="hu-HU" sz="1600" dirty="0"/>
              <a:t>i</a:t>
            </a:r>
            <a:r>
              <a:rPr lang="hu-HU" sz="1600" dirty="0">
                <a:sym typeface="Symbol" panose="05050102010706020507" pitchFamily="18" charset="2"/>
              </a:rPr>
              <a:t></a:t>
            </a:r>
            <a:r>
              <a:rPr lang="hu-HU" sz="1600" dirty="0"/>
              <a:t>[1..|a.x|]: </a:t>
            </a:r>
            <a:r>
              <a:rPr lang="hu-HU" sz="1600" dirty="0" err="1"/>
              <a:t>c.x</a:t>
            </a:r>
            <a:r>
              <a:rPr lang="hu-HU" sz="1600" dirty="0"/>
              <a:t>[i]:=</a:t>
            </a:r>
            <a:r>
              <a:rPr lang="hu-HU" sz="1600" dirty="0" err="1"/>
              <a:t>a.x</a:t>
            </a:r>
            <a:r>
              <a:rPr lang="hu-HU" sz="1600" dirty="0"/>
              <a:t>[i]∙</a:t>
            </a:r>
            <a:r>
              <a:rPr lang="hu-HU" sz="1600" dirty="0" err="1"/>
              <a:t>b.x</a:t>
            </a:r>
            <a:r>
              <a:rPr lang="hu-HU" sz="1600" dirty="0"/>
              <a:t>[i]      // |</a:t>
            </a:r>
            <a:r>
              <a:rPr lang="hu-HU" sz="1600" dirty="0" err="1"/>
              <a:t>a.x</a:t>
            </a:r>
            <a:r>
              <a:rPr lang="hu-HU" sz="1600" dirty="0"/>
              <a:t>|=|</a:t>
            </a:r>
            <a:r>
              <a:rPr lang="hu-HU" sz="1600" dirty="0" err="1"/>
              <a:t>b.x</a:t>
            </a:r>
            <a:r>
              <a:rPr lang="hu-HU" sz="1600" dirty="0"/>
              <a:t>|=|</a:t>
            </a:r>
            <a:r>
              <a:rPr lang="hu-HU" sz="1600" dirty="0" err="1"/>
              <a:t>b.x</a:t>
            </a:r>
            <a:r>
              <a:rPr lang="hu-HU" sz="160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4754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5E2437-0AD6-4FAB-80EA-06B905C4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09" y="2704871"/>
            <a:ext cx="7511200" cy="37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5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Diagonális mátrix</a:t>
            </a:r>
            <a:br>
              <a:rPr lang="hu-HU" sz="2200" dirty="0"/>
            </a:br>
            <a:r>
              <a:rPr lang="hu-HU" sz="2200" dirty="0"/>
              <a:t>Valósítsuk meg a diagonális mátrix típust (az ilyen mátrixoknak csak a </a:t>
            </a:r>
            <a:r>
              <a:rPr lang="hu-HU" sz="2200" dirty="0" err="1"/>
              <a:t>főátlójukban</a:t>
            </a:r>
            <a:r>
              <a:rPr lang="hu-HU" sz="2200" dirty="0"/>
              <a:t> lehetnek nullától eltérő elemek)! Ilyenkor elegendő csak a </a:t>
            </a:r>
            <a:r>
              <a:rPr lang="hu-HU" sz="2200" dirty="0" err="1"/>
              <a:t>főátlóbeli</a:t>
            </a:r>
            <a:r>
              <a:rPr lang="hu-HU" sz="2200" dirty="0"/>
              <a:t> elemeket tárolni egy sorozatban. Implementáljuk a mátrix i-</a:t>
            </a:r>
            <a:r>
              <a:rPr lang="hu-HU" sz="2200" dirty="0" err="1"/>
              <a:t>edik</a:t>
            </a:r>
            <a:r>
              <a:rPr lang="hu-HU" sz="2200" dirty="0"/>
              <a:t> sorának j-</a:t>
            </a:r>
            <a:r>
              <a:rPr lang="hu-HU" sz="2200" dirty="0" err="1"/>
              <a:t>edik</a:t>
            </a:r>
            <a:r>
              <a:rPr lang="hu-HU" sz="2200" dirty="0"/>
              <a:t> elemét lekérdező, illetve megváltoztató műveleteket, valamint két mátrix összegét és szorzatát kiszámoló műveleteket!</a:t>
            </a:r>
            <a:br>
              <a:rPr lang="hu-HU" dirty="0"/>
            </a:br>
            <a:endParaRPr lang="hu-HU" sz="3600" dirty="0"/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AD973E4B-6827-4541-93D1-86FA7E0E14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49361"/>
            <a:ext cx="6885373" cy="3980165"/>
          </a:xfrm>
          <a:prstGeom prst="rect">
            <a:avLst/>
          </a:prstGeom>
          <a:noFill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407BCAD-AE4C-4FFD-9126-8DC67CF7C616}"/>
              </a:ext>
            </a:extLst>
          </p:cNvPr>
          <p:cNvSpPr txBox="1"/>
          <p:nvPr/>
        </p:nvSpPr>
        <p:spPr>
          <a:xfrm>
            <a:off x="8904303" y="5052198"/>
            <a:ext cx="2512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A kódolásnál több konstruktort is be lehet vezetni, amelyekben a típusinvariánsról mindig gondoskodni kell.</a:t>
            </a:r>
          </a:p>
        </p:txBody>
      </p:sp>
    </p:spTree>
    <p:extLst>
      <p:ext uri="{BB962C8B-B14F-4D97-AF65-F5344CB8AC3E}">
        <p14:creationId xmlns:p14="http://schemas.microsoft.com/office/powerpoint/2010/main" val="342581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5" ma:contentTypeDescription="Új dokumentum létrehozása." ma:contentTypeScope="" ma:versionID="a3fef16804fd343dbcd96058969dfbd6">
  <xsd:schema xmlns:xsd="http://www.w3.org/2001/XMLSchema" xmlns:xs="http://www.w3.org/2001/XMLSchema" xmlns:p="http://schemas.microsoft.com/office/2006/metadata/properties" xmlns:ns2="2802c78d-21c3-4a7b-93dc-c553f079c494" targetNamespace="http://schemas.microsoft.com/office/2006/metadata/properties" ma:root="true" ma:fieldsID="ea5cc272044b799c90ca4410078ee699" ns2:_="">
    <xsd:import namespace="2802c78d-21c3-4a7b-93dc-c553f079c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7BE792-92D7-482F-A933-5223EAC2122F}"/>
</file>

<file path=customXml/itemProps2.xml><?xml version="1.0" encoding="utf-8"?>
<ds:datastoreItem xmlns:ds="http://schemas.openxmlformats.org/officeDocument/2006/customXml" ds:itemID="{06E23C02-3176-4706-82CE-D879DF5BD0C7}"/>
</file>

<file path=customXml/itemProps3.xml><?xml version="1.0" encoding="utf-8"?>
<ds:datastoreItem xmlns:ds="http://schemas.openxmlformats.org/officeDocument/2006/customXml" ds:itemID="{EBDBE431-6AE8-40F4-8009-674E62768701}"/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3464</Words>
  <Application>Microsoft Office PowerPoint</Application>
  <PresentationFormat>Szélesvásznú</PresentationFormat>
  <Paragraphs>203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Office-téma</vt:lpstr>
      <vt:lpstr>2. Tervezős gyakorlat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1. feladat:  Diagonális mátrix Valósítsuk meg a diagonális mátrix típust (az ilyen mátrixoknak csak a főátlójukban lehetnek nullától eltérő elemek)! Ilyenkor elegendő csak a főátlóbeli elemeket tárolni egy sorozatban. Implementáljuk a mátrix i-edik sorának j-edik elemét lekérdező, illetve megváltoztató műveleteket, valamint két mátrix összegét és szorzatát kiszámoló műveleteket! 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 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 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 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 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 </vt:lpstr>
      <vt:lpstr>PowerPoint-bemutató</vt:lpstr>
      <vt:lpstr>PowerPoint-bemutató</vt:lpstr>
      <vt:lpstr>PowerPoint-bemutató</vt:lpstr>
      <vt:lpstr>PowerPoint-bemutató</vt:lpstr>
      <vt:lpstr>PowerPoint-bemutató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</vt:lpstr>
      <vt:lpstr>2. feladat:  Alsóháromszög mátrix Valósítsuk meg az alsó háromszög mátrix típust (a mátrixok a főátlójuk felett csak nullát tartalmaznak)! Ilyenkor elegendő csak a főátló és az alatti elemeket reprezentálni egy sorozatban. Implementáljuk a mátrix i-edik sorának j-edik elemét lekérdező, illetve megváltoztató műveletet, valamint két mátrix összegét és szorzatát!</vt:lpstr>
      <vt:lpstr>3. feladat: Zsák típus Valósítsuk meg az egész számokat tartalmazó zsák típusát úgy, hogy nincs felső korlát a zsákba bekerülő egész számok számára. A szokásos (üres-e, betesz, kivesz, hányszor van benn egy szám) műveletek mellett szükségünk lesz a leggyakoribb elemet lekérdező műveletre is. Az előadáson bemutatott változattal szemben, most egy olyan zsák típust kellene definiálni, ahol nincs felső korlát a zsákba bekerülő természetes számokra. (Sőt, a zsák elemeinek típusa lehet akármilyen típus, csak lehessen annak értékeit sorba rendezni.</vt:lpstr>
      <vt:lpstr>3. feladat:</vt:lpstr>
      <vt:lpstr>3. feladat:</vt:lpstr>
      <vt:lpstr>3. feladat:</vt:lpstr>
      <vt:lpstr>3. feladat:</vt:lpstr>
      <vt:lpstr>3. feladat:</vt:lpstr>
      <vt:lpstr>3. feladat:</vt:lpstr>
      <vt:lpstr>3. feladat: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Tervezős gyakorlat</dc:title>
  <dc:creator>Dao Balance</dc:creator>
  <cp:lastModifiedBy>Dao Balance</cp:lastModifiedBy>
  <cp:revision>72</cp:revision>
  <dcterms:created xsi:type="dcterms:W3CDTF">2022-02-14T09:27:59Z</dcterms:created>
  <dcterms:modified xsi:type="dcterms:W3CDTF">2022-02-17T11:51:02Z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