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4" r:id="rId7"/>
    <p:sldId id="260" r:id="rId8"/>
    <p:sldId id="259" r:id="rId9"/>
    <p:sldId id="261" r:id="rId10"/>
    <p:sldId id="262" r:id="rId11"/>
    <p:sldId id="269" r:id="rId12"/>
    <p:sldId id="265" r:id="rId13"/>
    <p:sldId id="263" r:id="rId14"/>
    <p:sldId id="266" r:id="rId15"/>
    <p:sldId id="267" r:id="rId16"/>
    <p:sldId id="268" r:id="rId17"/>
    <p:sldId id="270" r:id="rId18"/>
    <p:sldId id="272" r:id="rId19"/>
    <p:sldId id="271" r:id="rId20"/>
    <p:sldId id="274" r:id="rId21"/>
    <p:sldId id="275" r:id="rId22"/>
    <p:sldId id="273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5" r:id="rId32"/>
    <p:sldId id="286" r:id="rId33"/>
    <p:sldId id="284" r:id="rId34"/>
    <p:sldId id="291" r:id="rId35"/>
    <p:sldId id="288" r:id="rId36"/>
    <p:sldId id="287" r:id="rId37"/>
    <p:sldId id="289" r:id="rId38"/>
    <p:sldId id="290" r:id="rId39"/>
    <p:sldId id="292" r:id="rId40"/>
    <p:sldId id="293" r:id="rId41"/>
    <p:sldId id="295" r:id="rId42"/>
    <p:sldId id="296" r:id="rId43"/>
    <p:sldId id="294" r:id="rId44"/>
    <p:sldId id="297" r:id="rId4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63EB2-4315-4AC8-AF3C-29B04A6B1440}" v="1" dt="2022-03-07T09:44:57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da Bálint" userId="S::kdhpni@inf.elte.hu::c030b761-6a93-43f8-8571-f0f02bcb72ef" providerId="AD" clId="Web-{F9C63EB2-4315-4AC8-AF3C-29B04A6B1440}"/>
    <pc:docChg chg="modSld">
      <pc:chgData name="Boda Bálint" userId="S::kdhpni@inf.elte.hu::c030b761-6a93-43f8-8571-f0f02bcb72ef" providerId="AD" clId="Web-{F9C63EB2-4315-4AC8-AF3C-29B04A6B1440}" dt="2022-03-07T09:44:57.809" v="0"/>
      <pc:docMkLst>
        <pc:docMk/>
      </pc:docMkLst>
      <pc:sldChg chg="addSp">
        <pc:chgData name="Boda Bálint" userId="S::kdhpni@inf.elte.hu::c030b761-6a93-43f8-8571-f0f02bcb72ef" providerId="AD" clId="Web-{F9C63EB2-4315-4AC8-AF3C-29B04A6B1440}" dt="2022-03-07T09:44:57.809" v="0"/>
        <pc:sldMkLst>
          <pc:docMk/>
          <pc:sldMk cId="469638686" sldId="264"/>
        </pc:sldMkLst>
        <pc:spChg chg="add">
          <ac:chgData name="Boda Bálint" userId="S::kdhpni@inf.elte.hu::c030b761-6a93-43f8-8571-f0f02bcb72ef" providerId="AD" clId="Web-{F9C63EB2-4315-4AC8-AF3C-29B04A6B1440}" dt="2022-03-07T09:44:57.809" v="0"/>
          <ac:spMkLst>
            <pc:docMk/>
            <pc:sldMk cId="469638686" sldId="264"/>
            <ac:spMk id="4" creationId="{5E0B389E-10A9-46BC-8ACA-4A3EDBE631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790A64-6B06-4826-B775-FA285101F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FE44AA-8F7F-40EC-9F25-00287AC84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4F2505-A151-4095-B9E5-27AE1C14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3153D-AD0E-4648-8DC7-F4B762A9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258231-2C06-4A73-85C3-4964BC9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11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A84B63-6500-4DDD-A15D-B1C2D945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B656B7D-AF07-4FD0-B5C4-2D78B46A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6B7051-D93C-484E-BE51-E6E3F9C0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8590D4-9D52-401C-BB84-04E5D42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140B4E-EE61-4025-B0B2-DEC101C4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86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CE3ABB-7148-499F-AAA4-AE053C0CE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05D191-C5EB-46D3-8260-EDE6AF18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8F212-AF69-4F8A-86C8-93FA7E86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9BE719-E9F2-4C3D-920A-B5F6165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D848A9-2B35-45C4-BC33-9549C412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461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646D1-5EA8-40FE-8DE5-4ACC89D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E3F6D6-1060-479F-B002-2AB7F4E0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C14621-3A64-41B6-91CD-45C67498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92E14C-CB74-4034-A913-4BAD5FF3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FB30E8-F1AE-4215-8EA9-0F0D5E71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7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EEE11-9E69-4DDE-9F4E-76390242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478B6A-3D28-4222-B208-FE3E1DCC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AB001C-EC7C-4488-930B-B23CD7BC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5344FA-0654-4211-9712-CA3EF599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059867-20AD-4FB7-B2E3-C7EEFD46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58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E74F7-0A0B-45E0-9AE6-4F6081C3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323FBD-EBD0-4D57-8B5A-7B2A46A91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64B089-F819-425F-8330-2EB5C79A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064325F-D645-46AB-B8BB-4767BD20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87E146-6D14-4B18-91BB-8F5D313B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324205-36A4-4128-B9ED-1351456E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49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5FA4B-BED1-4E42-97BF-7CCCE7C7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770A59-65A7-4EC8-9009-E94C024E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876719-4742-4858-9B9A-9A64F7F9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AB821F-C03C-45EB-876A-30EAA016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F426731-06D3-4938-8B39-2B0BDD358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973EB0-DE8E-4ADF-8C13-FB15037D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6E66930-F79E-4133-8CE9-56C46B5A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13DE7C8-650B-40AE-AB6F-DC212C3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60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B0599-CB07-4D38-8FBC-969941AA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20EE28C-9C80-4517-8D2A-BF7B60CE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65BFE9F-F4D0-4992-BFBF-DA253710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821099-BCAB-4899-BB32-39C2706F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9CC09AE-5D11-4AAA-BD75-3FD37B17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2FE0E8-CAAE-4FC9-9EA0-FB2AC4EE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158D472-E018-432F-AC03-10ADAEC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9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75AF46-6705-4DC0-93B9-65CDBFB9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31D5E-7ED6-4B3B-B564-36BEC9F8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F6996A8-6DB3-4BBA-B072-CF2B90CF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996A97-11F2-4ED6-AAD5-380F21BA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738D7E-5F38-4F1B-B922-F9575745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3347E7-E6C3-4E94-B192-429710CA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25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C48A8A-F668-4672-9197-DC58387A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342584A-F019-4D93-9955-74F35B431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682082-D4A8-4959-B6D1-611C947C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3F0C22-CC04-47BB-AA36-EE65AE2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A1A521-55A0-49B4-B65F-5C808CBD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CB6FF5-152F-4A24-B4EF-75ABD27A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7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7D2CDFB-414C-4811-83EF-6DA3029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929AD2-46A4-487A-B120-7BFBACF4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B789EA-AA88-4FBC-B6F4-D313C58AA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741E-5BD1-4EA0-8C5F-A9CB661B5EDB}" type="datetimeFigureOut">
              <a:rPr lang="hu-HU" smtClean="0"/>
              <a:t>2022. 03. 07.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364448-8AAC-4EB7-8802-EA137674E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BC04F6-FFCB-48BA-8F8B-C2320B3A1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51C4-298E-4D86-9D39-675225A94F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23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E5933FE-2CF5-4656-BEBC-FC6DB131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/>
              <a:t>4. Tervezős gyakorlat</a:t>
            </a:r>
          </a:p>
        </p:txBody>
      </p:sp>
    </p:spTree>
    <p:extLst>
      <p:ext uri="{BB962C8B-B14F-4D97-AF65-F5344CB8AC3E}">
        <p14:creationId xmlns:p14="http://schemas.microsoft.com/office/powerpoint/2010/main" val="381902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b) Igaz-e, hogy minden kaktusz virága piros?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303DEA-9CE8-46BD-8D4C-2AE88835C30D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Optimista lineáris 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F485C9-3C07-400A-8EA9-C751ECE9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42" y="2810691"/>
            <a:ext cx="2581635" cy="113363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D52DF3-6E6C-40DE-B3B8-5443655E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20" y="3902785"/>
            <a:ext cx="23434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b) Igaz-e, hogy minden kaktusz virága piros?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303DEA-9CE8-46BD-8D4C-2AE88835C30D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Optimista lineáris 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F485C9-3C07-400A-8EA9-C751ECE9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42" y="2810691"/>
            <a:ext cx="2581635" cy="113363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D52DF3-6E6C-40DE-B3B8-5443655E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20" y="3902785"/>
            <a:ext cx="2343477" cy="1533739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FEBFB74C-64CD-4CFF-A4DC-E9301528BD4F}"/>
              </a:ext>
            </a:extLst>
          </p:cNvPr>
          <p:cNvSpPr/>
          <p:nvPr/>
        </p:nvSpPr>
        <p:spPr>
          <a:xfrm>
            <a:off x="4261875" y="3614260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7AD8E5-A07A-458E-9887-735EC7CD0571}"/>
              </a:ext>
            </a:extLst>
          </p:cNvPr>
          <p:cNvSpPr txBox="1"/>
          <p:nvPr/>
        </p:nvSpPr>
        <p:spPr>
          <a:xfrm>
            <a:off x="5433134" y="2381478"/>
            <a:ext cx="561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 </a:t>
            </a:r>
            <a:r>
              <a:rPr lang="hu-HU" dirty="0" err="1"/>
              <a:t>infile</a:t>
            </a:r>
            <a:r>
              <a:rPr lang="hu-HU" dirty="0"/>
              <a:t>(Kaktusz)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felt(e)     		~  e.szín=”piros”</a:t>
            </a:r>
          </a:p>
        </p:txBody>
      </p:sp>
    </p:spTree>
    <p:extLst>
      <p:ext uri="{BB962C8B-B14F-4D97-AF65-F5344CB8AC3E}">
        <p14:creationId xmlns:p14="http://schemas.microsoft.com/office/powerpoint/2010/main" val="228513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b) Igaz-e, hogy minden kaktusz virága piros?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303DEA-9CE8-46BD-8D4C-2AE88835C30D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Optimista lineáris 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F485C9-3C07-400A-8EA9-C751ECE9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42" y="2810691"/>
            <a:ext cx="2581635" cy="113363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D52DF3-6E6C-40DE-B3B8-5443655E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20" y="3902785"/>
            <a:ext cx="2343477" cy="1533739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FEBFB74C-64CD-4CFF-A4DC-E9301528BD4F}"/>
              </a:ext>
            </a:extLst>
          </p:cNvPr>
          <p:cNvSpPr/>
          <p:nvPr/>
        </p:nvSpPr>
        <p:spPr>
          <a:xfrm>
            <a:off x="4261875" y="3614260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7AD8E5-A07A-458E-9887-735EC7CD0571}"/>
              </a:ext>
            </a:extLst>
          </p:cNvPr>
          <p:cNvSpPr txBox="1"/>
          <p:nvPr/>
        </p:nvSpPr>
        <p:spPr>
          <a:xfrm>
            <a:off x="5433134" y="2381478"/>
            <a:ext cx="561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 </a:t>
            </a:r>
            <a:r>
              <a:rPr lang="hu-HU" dirty="0" err="1"/>
              <a:t>infile</a:t>
            </a:r>
            <a:r>
              <a:rPr lang="hu-HU" dirty="0"/>
              <a:t>(Kaktusz)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felt(e)     		~  e.szín=”piros”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CC46968-B84E-46E3-AA7F-29572B0E131A}"/>
              </a:ext>
            </a:extLst>
          </p:cNvPr>
          <p:cNvSpPr txBox="1"/>
          <p:nvPr/>
        </p:nvSpPr>
        <p:spPr>
          <a:xfrm>
            <a:off x="5433134" y="3116062"/>
            <a:ext cx="628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l:𝕃 )</a:t>
            </a:r>
          </a:p>
          <a:p>
            <a:r>
              <a:rPr lang="hu-HU" dirty="0"/>
              <a:t>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l = ∀</a:t>
            </a:r>
            <a:r>
              <a:rPr lang="hu-HU" b="1" dirty="0"/>
              <a:t>SEARCH</a:t>
            </a:r>
            <a:r>
              <a:rPr lang="hu-HU" baseline="-25000" dirty="0"/>
              <a:t>e∊x0</a:t>
            </a:r>
            <a:r>
              <a:rPr lang="hu-HU" dirty="0"/>
              <a:t>  e.szín=”piros” )</a:t>
            </a:r>
          </a:p>
        </p:txBody>
      </p:sp>
    </p:spTree>
    <p:extLst>
      <p:ext uri="{BB962C8B-B14F-4D97-AF65-F5344CB8AC3E}">
        <p14:creationId xmlns:p14="http://schemas.microsoft.com/office/powerpoint/2010/main" val="252082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b) Igaz-e, hogy minden kaktusz virága piros?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303DEA-9CE8-46BD-8D4C-2AE88835C30D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Optimista lineáris 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F485C9-3C07-400A-8EA9-C751ECE9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42" y="2810691"/>
            <a:ext cx="2581635" cy="113363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D52DF3-6E6C-40DE-B3B8-5443655E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20" y="3902785"/>
            <a:ext cx="2343477" cy="1533739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FEBFB74C-64CD-4CFF-A4DC-E9301528BD4F}"/>
              </a:ext>
            </a:extLst>
          </p:cNvPr>
          <p:cNvSpPr/>
          <p:nvPr/>
        </p:nvSpPr>
        <p:spPr>
          <a:xfrm>
            <a:off x="4261875" y="3614260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7AD8E5-A07A-458E-9887-735EC7CD0571}"/>
              </a:ext>
            </a:extLst>
          </p:cNvPr>
          <p:cNvSpPr txBox="1"/>
          <p:nvPr/>
        </p:nvSpPr>
        <p:spPr>
          <a:xfrm>
            <a:off x="5433134" y="2381478"/>
            <a:ext cx="561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 </a:t>
            </a:r>
            <a:r>
              <a:rPr lang="hu-HU" dirty="0" err="1"/>
              <a:t>infile</a:t>
            </a:r>
            <a:r>
              <a:rPr lang="hu-HU" dirty="0"/>
              <a:t>(Kaktusz)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felt(e)     		~  e.szín=”piros”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CC46968-B84E-46E3-AA7F-29572B0E131A}"/>
              </a:ext>
            </a:extLst>
          </p:cNvPr>
          <p:cNvSpPr txBox="1"/>
          <p:nvPr/>
        </p:nvSpPr>
        <p:spPr>
          <a:xfrm>
            <a:off x="5433134" y="3116062"/>
            <a:ext cx="628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l:𝕃 )</a:t>
            </a:r>
          </a:p>
          <a:p>
            <a:r>
              <a:rPr lang="hu-HU" dirty="0"/>
              <a:t>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l = ∀</a:t>
            </a:r>
            <a:r>
              <a:rPr lang="hu-HU" b="1" dirty="0"/>
              <a:t>SEARCH</a:t>
            </a:r>
            <a:r>
              <a:rPr lang="hu-HU" baseline="-25000" dirty="0"/>
              <a:t>e∊x0</a:t>
            </a:r>
            <a:r>
              <a:rPr lang="hu-HU" dirty="0"/>
              <a:t>  e.szín=”piros” )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6792181-9268-4C92-B2F0-771A0C27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134" y="4609774"/>
            <a:ext cx="3251294" cy="17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9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700" dirty="0"/>
              <a:t>c) Válogassuk ki egy szekvenciális outputfájlba a piros virágú kaktuszok neveit!</a:t>
            </a:r>
          </a:p>
        </p:txBody>
      </p:sp>
    </p:spTree>
    <p:extLst>
      <p:ext uri="{BB962C8B-B14F-4D97-AF65-F5344CB8AC3E}">
        <p14:creationId xmlns:p14="http://schemas.microsoft.com/office/powerpoint/2010/main" val="165068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700" dirty="0"/>
              <a:t>c) Válogassuk ki egy szekvenciális outputfájlba a piros virágú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8E940E3-503D-420B-A3AE-C3BB893C97C9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</a:t>
            </a:r>
          </a:p>
        </p:txBody>
      </p:sp>
    </p:spTree>
    <p:extLst>
      <p:ext uri="{BB962C8B-B14F-4D97-AF65-F5344CB8AC3E}">
        <p14:creationId xmlns:p14="http://schemas.microsoft.com/office/powerpoint/2010/main" val="149788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700" dirty="0"/>
              <a:t>c) Válogassuk ki egy szekvenciális outputfájlba a piros virágú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8E940E3-503D-420B-A3AE-C3BB893C97C9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42C9A3-52CA-48DC-BD6F-FF8D03F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94" y="2810691"/>
            <a:ext cx="1800476" cy="9240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9F1E287-EC52-412E-8FF1-EE6675CE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94" y="3734745"/>
            <a:ext cx="1466649" cy="9370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45E3B66-B72F-4B90-89DC-A4DF07BE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95" y="4669655"/>
            <a:ext cx="2661278" cy="92405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57436A-50D4-4A76-94AF-D5EA93F1F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94" y="5512066"/>
            <a:ext cx="172304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4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700" dirty="0"/>
              <a:t>c) Válogassuk ki egy szekvenciális outputfájlba a piros virágú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8E940E3-503D-420B-A3AE-C3BB893C97C9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42C9A3-52CA-48DC-BD6F-FF8D03F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94" y="2810691"/>
            <a:ext cx="1800476" cy="9240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9F1E287-EC52-412E-8FF1-EE6675CE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94" y="3734745"/>
            <a:ext cx="1466649" cy="9370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45E3B66-B72F-4B90-89DC-A4DF07BE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95" y="4669655"/>
            <a:ext cx="2661278" cy="92405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57436A-50D4-4A76-94AF-D5EA93F1F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94" y="5512066"/>
            <a:ext cx="1723047" cy="924054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075294C8-A404-4939-B65C-9D418A189738}"/>
              </a:ext>
            </a:extLst>
          </p:cNvPr>
          <p:cNvSpPr/>
          <p:nvPr/>
        </p:nvSpPr>
        <p:spPr>
          <a:xfrm>
            <a:off x="3719742" y="4300323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D52F117-5297-4309-B1BB-6855CE5FF92B}"/>
              </a:ext>
            </a:extLst>
          </p:cNvPr>
          <p:cNvSpPr txBox="1"/>
          <p:nvPr/>
        </p:nvSpPr>
        <p:spPr>
          <a:xfrm>
            <a:off x="4998128" y="2521258"/>
            <a:ext cx="554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f(e)		~  &lt;</a:t>
            </a:r>
            <a:r>
              <a:rPr lang="hu-HU" dirty="0" err="1"/>
              <a:t>e.név</a:t>
            </a:r>
            <a:r>
              <a:rPr lang="hu-HU" dirty="0"/>
              <a:t>&gt; ha e.szín=”piros”</a:t>
            </a:r>
          </a:p>
          <a:p>
            <a:r>
              <a:rPr lang="hu-HU" dirty="0"/>
              <a:t>s		~ y</a:t>
            </a:r>
          </a:p>
          <a:p>
            <a:r>
              <a:rPr lang="hu-HU" dirty="0"/>
              <a:t>H, +, 0		~  𝕊*, ⊕, &lt;&gt;</a:t>
            </a:r>
          </a:p>
        </p:txBody>
      </p:sp>
    </p:spTree>
    <p:extLst>
      <p:ext uri="{BB962C8B-B14F-4D97-AF65-F5344CB8AC3E}">
        <p14:creationId xmlns:p14="http://schemas.microsoft.com/office/powerpoint/2010/main" val="160910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700" dirty="0"/>
              <a:t>c) Válogassuk ki egy szekvenciális outputfájlba a piros virágú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8E940E3-503D-420B-A3AE-C3BB893C97C9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42C9A3-52CA-48DC-BD6F-FF8D03F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94" y="2810691"/>
            <a:ext cx="1800476" cy="9240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9F1E287-EC52-412E-8FF1-EE6675CE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94" y="3734745"/>
            <a:ext cx="1466649" cy="9370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45E3B66-B72F-4B90-89DC-A4DF07BE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95" y="4669655"/>
            <a:ext cx="2661278" cy="92405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57436A-50D4-4A76-94AF-D5EA93F1F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94" y="5512066"/>
            <a:ext cx="1723047" cy="924054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075294C8-A404-4939-B65C-9D418A189738}"/>
              </a:ext>
            </a:extLst>
          </p:cNvPr>
          <p:cNvSpPr/>
          <p:nvPr/>
        </p:nvSpPr>
        <p:spPr>
          <a:xfrm>
            <a:off x="3719742" y="4300323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D52F117-5297-4309-B1BB-6855CE5FF92B}"/>
              </a:ext>
            </a:extLst>
          </p:cNvPr>
          <p:cNvSpPr txBox="1"/>
          <p:nvPr/>
        </p:nvSpPr>
        <p:spPr>
          <a:xfrm>
            <a:off x="4998128" y="2521258"/>
            <a:ext cx="554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f(e)		~  &lt;</a:t>
            </a:r>
            <a:r>
              <a:rPr lang="hu-HU" dirty="0" err="1"/>
              <a:t>e.név</a:t>
            </a:r>
            <a:r>
              <a:rPr lang="hu-HU" dirty="0"/>
              <a:t>&gt; ha e.szín=”piros”</a:t>
            </a:r>
          </a:p>
          <a:p>
            <a:r>
              <a:rPr lang="hu-HU" dirty="0"/>
              <a:t>s		~ y</a:t>
            </a:r>
          </a:p>
          <a:p>
            <a:r>
              <a:rPr lang="hu-HU" dirty="0"/>
              <a:t>H, +, 0		~  𝕊*, ⊕, &lt;&gt;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13709CA-43AE-4488-B70D-BA7A6AF8C6A0}"/>
              </a:ext>
            </a:extLst>
          </p:cNvPr>
          <p:cNvSpPr txBox="1"/>
          <p:nvPr/>
        </p:nvSpPr>
        <p:spPr>
          <a:xfrm>
            <a:off x="4998128" y="3734745"/>
            <a:ext cx="6125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y:outfile(𝕊) )</a:t>
            </a:r>
            <a:br>
              <a:rPr lang="hu-HU" dirty="0"/>
            </a:br>
            <a:r>
              <a:rPr lang="hu-HU" dirty="0"/>
              <a:t>    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y = ⊕</a:t>
            </a:r>
            <a:r>
              <a:rPr lang="hu-HU" baseline="-25000" dirty="0"/>
              <a:t>e∊x0</a:t>
            </a:r>
            <a:r>
              <a:rPr lang="hu-HU" dirty="0"/>
              <a:t> &lt;</a:t>
            </a:r>
            <a:r>
              <a:rPr lang="hu-HU" dirty="0" err="1"/>
              <a:t>e.név</a:t>
            </a:r>
            <a:r>
              <a:rPr lang="hu-HU" dirty="0"/>
              <a:t>&gt;  )</a:t>
            </a:r>
            <a:br>
              <a:rPr lang="hu-HU" dirty="0"/>
            </a:br>
            <a:r>
              <a:rPr lang="hu-HU" dirty="0"/>
              <a:t>           		e.szín=”piros”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02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700" dirty="0"/>
              <a:t>c) Válogassuk ki egy szekvenciális outputfájlba a piros virágú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8E940E3-503D-420B-A3AE-C3BB893C97C9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42C9A3-52CA-48DC-BD6F-FF8D03F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94" y="2810691"/>
            <a:ext cx="1800476" cy="9240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9F1E287-EC52-412E-8FF1-EE6675CE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94" y="3734745"/>
            <a:ext cx="1466649" cy="9370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45E3B66-B72F-4B90-89DC-A4DF07BE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95" y="4669655"/>
            <a:ext cx="2661278" cy="92405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57436A-50D4-4A76-94AF-D5EA93F1F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94" y="5512066"/>
            <a:ext cx="1723047" cy="924054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075294C8-A404-4939-B65C-9D418A189738}"/>
              </a:ext>
            </a:extLst>
          </p:cNvPr>
          <p:cNvSpPr/>
          <p:nvPr/>
        </p:nvSpPr>
        <p:spPr>
          <a:xfrm>
            <a:off x="3719742" y="4300323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D52F117-5297-4309-B1BB-6855CE5FF92B}"/>
              </a:ext>
            </a:extLst>
          </p:cNvPr>
          <p:cNvSpPr txBox="1"/>
          <p:nvPr/>
        </p:nvSpPr>
        <p:spPr>
          <a:xfrm>
            <a:off x="4998128" y="2521258"/>
            <a:ext cx="554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f(e)		~  &lt;</a:t>
            </a:r>
            <a:r>
              <a:rPr lang="hu-HU" dirty="0" err="1"/>
              <a:t>e.név</a:t>
            </a:r>
            <a:r>
              <a:rPr lang="hu-HU" dirty="0"/>
              <a:t>&gt; ha e.szín=”piros”</a:t>
            </a:r>
          </a:p>
          <a:p>
            <a:r>
              <a:rPr lang="hu-HU" dirty="0"/>
              <a:t>s		~ y</a:t>
            </a:r>
          </a:p>
          <a:p>
            <a:r>
              <a:rPr lang="hu-HU" dirty="0"/>
              <a:t>H, +, 0		~  𝕊*, ⊕, &lt;&gt;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13709CA-43AE-4488-B70D-BA7A6AF8C6A0}"/>
              </a:ext>
            </a:extLst>
          </p:cNvPr>
          <p:cNvSpPr txBox="1"/>
          <p:nvPr/>
        </p:nvSpPr>
        <p:spPr>
          <a:xfrm>
            <a:off x="4998128" y="3734745"/>
            <a:ext cx="6125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y:outfile(𝕊) )</a:t>
            </a:r>
            <a:br>
              <a:rPr lang="hu-HU" dirty="0"/>
            </a:br>
            <a:r>
              <a:rPr lang="hu-HU" dirty="0"/>
              <a:t>    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y = ⊕</a:t>
            </a:r>
            <a:r>
              <a:rPr lang="hu-HU" baseline="-25000" dirty="0"/>
              <a:t>e∊x0</a:t>
            </a:r>
            <a:r>
              <a:rPr lang="hu-HU" dirty="0"/>
              <a:t> &lt;</a:t>
            </a:r>
            <a:r>
              <a:rPr lang="hu-HU" dirty="0" err="1"/>
              <a:t>e.név</a:t>
            </a:r>
            <a:r>
              <a:rPr lang="hu-HU" dirty="0"/>
              <a:t>&gt;  )</a:t>
            </a:r>
            <a:br>
              <a:rPr lang="hu-HU" dirty="0"/>
            </a:br>
            <a:r>
              <a:rPr lang="hu-HU" dirty="0"/>
              <a:t>           		e.szín=”piros”</a:t>
            </a:r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E27BACF1-5A54-4405-9DE0-4638DBB66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006" y="4668985"/>
            <a:ext cx="3282089" cy="197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a) Számoljuk meg a piros virágú kaktuszokat!</a:t>
            </a:r>
          </a:p>
        </p:txBody>
      </p:sp>
    </p:spTree>
    <p:extLst>
      <p:ext uri="{BB962C8B-B14F-4D97-AF65-F5344CB8AC3E}">
        <p14:creationId xmlns:p14="http://schemas.microsoft.com/office/powerpoint/2010/main" val="339928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700" dirty="0"/>
              <a:t>Egy szekvenciális inputfájlban egyes kaktuszfajtákról ismerünk néhány adatot: név, őshaza, virágszín, méret. </a:t>
            </a:r>
            <a:br>
              <a:rPr lang="hu-HU" sz="2700" dirty="0"/>
            </a:br>
            <a:br>
              <a:rPr lang="hu-HU" sz="2700" dirty="0"/>
            </a:br>
            <a:r>
              <a:rPr lang="hu-HU" sz="2700" dirty="0"/>
              <a:t>d) Válogassuk ki egy szekvenciális outputfájlba a piros virágú kaktuszok, egy másikba 	a mexikói őshazájú kaktuszok neveit!</a:t>
            </a:r>
          </a:p>
        </p:txBody>
      </p:sp>
    </p:spTree>
    <p:extLst>
      <p:ext uri="{BB962C8B-B14F-4D97-AF65-F5344CB8AC3E}">
        <p14:creationId xmlns:p14="http://schemas.microsoft.com/office/powerpoint/2010/main" val="372624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700" dirty="0"/>
              <a:t>Egy szekvenciális inputfájlban egyes kaktuszfajtákról ismerünk néhány adatot: név, őshaza, virágszín, méret. </a:t>
            </a:r>
            <a:br>
              <a:rPr lang="hu-HU" sz="2700" dirty="0"/>
            </a:br>
            <a:br>
              <a:rPr lang="hu-HU" sz="2700" dirty="0"/>
            </a:br>
            <a:r>
              <a:rPr lang="hu-HU" sz="2700" dirty="0"/>
              <a:t>d) Válogassuk ki egy szekvenciális outputfájlba a piros virágú kaktuszok, egy másikba 	a mexikói őshazájú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05E802-0217-43F1-AC4A-F47B4E93D47D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2 sima- vagy 1 duplaösszegzés </a:t>
            </a:r>
            <a:r>
              <a:rPr lang="hu-HU" dirty="0"/>
              <a:t>(kiválogatás)</a:t>
            </a:r>
          </a:p>
        </p:txBody>
      </p:sp>
    </p:spTree>
    <p:extLst>
      <p:ext uri="{BB962C8B-B14F-4D97-AF65-F5344CB8AC3E}">
        <p14:creationId xmlns:p14="http://schemas.microsoft.com/office/powerpoint/2010/main" val="176466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700" dirty="0"/>
              <a:t>Egy szekvenciális inputfájlban egyes kaktuszfajtákról ismerünk néhány adatot: név, őshaza, virágszín, méret. </a:t>
            </a:r>
            <a:br>
              <a:rPr lang="hu-HU" sz="2700" dirty="0"/>
            </a:br>
            <a:br>
              <a:rPr lang="hu-HU" sz="2700" dirty="0"/>
            </a:br>
            <a:r>
              <a:rPr lang="hu-HU" sz="2700" dirty="0"/>
              <a:t>d) Válogassuk ki egy szekvenciális outputfájlba a piros virágú kaktuszok, egy másikba 	a mexikói őshazájú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05E802-0217-43F1-AC4A-F47B4E93D47D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2 sima- vagy 1 duplaösszegzés </a:t>
            </a:r>
            <a:r>
              <a:rPr lang="hu-HU" dirty="0"/>
              <a:t>(kiválogatás)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A62D3A2-D27B-4BC3-9D36-3BD893BB020E}"/>
              </a:ext>
            </a:extLst>
          </p:cNvPr>
          <p:cNvSpPr txBox="1"/>
          <p:nvPr/>
        </p:nvSpPr>
        <p:spPr>
          <a:xfrm>
            <a:off x="1225117" y="2915329"/>
            <a:ext cx="5548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</a:t>
            </a:r>
            <a:r>
              <a:rPr lang="hu-HU" baseline="-25000" dirty="0"/>
              <a:t>1</a:t>
            </a:r>
            <a:r>
              <a:rPr lang="hu-HU" dirty="0"/>
              <a:t>(e)		~ &lt;</a:t>
            </a:r>
            <a:r>
              <a:rPr lang="hu-HU" dirty="0" err="1"/>
              <a:t>e.név</a:t>
            </a:r>
            <a:r>
              <a:rPr lang="hu-HU" dirty="0"/>
              <a:t>&gt; ha e.szín=”piros”</a:t>
            </a:r>
          </a:p>
          <a:p>
            <a:r>
              <a:rPr lang="hu-HU" dirty="0"/>
              <a:t>f</a:t>
            </a:r>
            <a:r>
              <a:rPr lang="hu-HU" baseline="-25000" dirty="0"/>
              <a:t>2</a:t>
            </a:r>
            <a:r>
              <a:rPr lang="hu-HU" dirty="0"/>
              <a:t>(e)		~ &lt;</a:t>
            </a:r>
            <a:r>
              <a:rPr lang="hu-HU" dirty="0" err="1"/>
              <a:t>e.név</a:t>
            </a:r>
            <a:r>
              <a:rPr lang="hu-HU" dirty="0"/>
              <a:t>&gt; ha </a:t>
            </a:r>
            <a:r>
              <a:rPr lang="hu-HU" dirty="0" err="1"/>
              <a:t>e.ős</a:t>
            </a:r>
            <a:r>
              <a:rPr lang="hu-HU" dirty="0"/>
              <a:t>=”Mexikó”</a:t>
            </a:r>
          </a:p>
          <a:p>
            <a:r>
              <a:rPr lang="hu-HU" dirty="0"/>
              <a:t>s		~ y, z</a:t>
            </a:r>
          </a:p>
          <a:p>
            <a:r>
              <a:rPr lang="hu-HU" dirty="0"/>
              <a:t>H, +, 0		~ 𝕊*, ⊕, &lt;&gt;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04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700" dirty="0"/>
              <a:t>Egy szekvenciális inputfájlban egyes kaktuszfajtákról ismerünk néhány adatot: név, őshaza, virágszín, méret. </a:t>
            </a:r>
            <a:br>
              <a:rPr lang="hu-HU" sz="2700" dirty="0"/>
            </a:br>
            <a:br>
              <a:rPr lang="hu-HU" sz="2700" dirty="0"/>
            </a:br>
            <a:r>
              <a:rPr lang="hu-HU" sz="2700" dirty="0"/>
              <a:t>d) Válogassuk ki egy szekvenciális outputfájlba a piros virágú kaktuszok, egy másikba 	a mexikói őshazájú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05E802-0217-43F1-AC4A-F47B4E93D47D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2 sima- vagy 1 duplaösszegzés </a:t>
            </a:r>
            <a:r>
              <a:rPr lang="hu-HU" dirty="0"/>
              <a:t>(kiválogatás)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A62D3A2-D27B-4BC3-9D36-3BD893BB020E}"/>
              </a:ext>
            </a:extLst>
          </p:cNvPr>
          <p:cNvSpPr txBox="1"/>
          <p:nvPr/>
        </p:nvSpPr>
        <p:spPr>
          <a:xfrm>
            <a:off x="1225117" y="2915329"/>
            <a:ext cx="5548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</a:t>
            </a:r>
            <a:r>
              <a:rPr lang="hu-HU" baseline="-25000" dirty="0"/>
              <a:t>1</a:t>
            </a:r>
            <a:r>
              <a:rPr lang="hu-HU" dirty="0"/>
              <a:t>(e)		~ &lt;</a:t>
            </a:r>
            <a:r>
              <a:rPr lang="hu-HU" dirty="0" err="1"/>
              <a:t>e.név</a:t>
            </a:r>
            <a:r>
              <a:rPr lang="hu-HU" dirty="0"/>
              <a:t>&gt; ha e.szín=”piros”</a:t>
            </a:r>
          </a:p>
          <a:p>
            <a:r>
              <a:rPr lang="hu-HU" dirty="0"/>
              <a:t>f</a:t>
            </a:r>
            <a:r>
              <a:rPr lang="hu-HU" baseline="-25000" dirty="0"/>
              <a:t>2</a:t>
            </a:r>
            <a:r>
              <a:rPr lang="hu-HU" dirty="0"/>
              <a:t>(e)		~ &lt;</a:t>
            </a:r>
            <a:r>
              <a:rPr lang="hu-HU" dirty="0" err="1"/>
              <a:t>e.név</a:t>
            </a:r>
            <a:r>
              <a:rPr lang="hu-HU" dirty="0"/>
              <a:t>&gt; ha </a:t>
            </a:r>
            <a:r>
              <a:rPr lang="hu-HU" dirty="0" err="1"/>
              <a:t>e.ős</a:t>
            </a:r>
            <a:r>
              <a:rPr lang="hu-HU" dirty="0"/>
              <a:t>=”Mexikó”</a:t>
            </a:r>
          </a:p>
          <a:p>
            <a:r>
              <a:rPr lang="hu-HU" dirty="0"/>
              <a:t>s		~ y, z</a:t>
            </a:r>
          </a:p>
          <a:p>
            <a:r>
              <a:rPr lang="hu-HU" dirty="0"/>
              <a:t>H, +, 0		~ 𝕊*, ⊕, &lt;&gt;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E406FC1-2368-49BF-B8FD-6AB4E9A16971}"/>
              </a:ext>
            </a:extLst>
          </p:cNvPr>
          <p:cNvSpPr txBox="1"/>
          <p:nvPr/>
        </p:nvSpPr>
        <p:spPr>
          <a:xfrm>
            <a:off x="1225117" y="4669654"/>
            <a:ext cx="600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y, z :outfile(𝕊) )</a:t>
            </a:r>
            <a:br>
              <a:rPr lang="hu-HU" dirty="0"/>
            </a:br>
            <a:r>
              <a:rPr lang="hu-HU" dirty="0"/>
              <a:t>    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y=⊕</a:t>
            </a:r>
            <a:r>
              <a:rPr lang="hu-HU" baseline="-25000" dirty="0"/>
              <a:t>e∊x0</a:t>
            </a:r>
            <a:r>
              <a:rPr lang="hu-HU" dirty="0"/>
              <a:t>&lt;</a:t>
            </a:r>
            <a:r>
              <a:rPr lang="hu-HU" dirty="0" err="1"/>
              <a:t>e.név</a:t>
            </a:r>
            <a:r>
              <a:rPr lang="hu-HU" dirty="0"/>
              <a:t>&gt;  ∧ z=⊕</a:t>
            </a:r>
            <a:r>
              <a:rPr lang="hu-HU" baseline="-25000" dirty="0"/>
              <a:t>e∊x0</a:t>
            </a:r>
            <a:r>
              <a:rPr lang="hu-HU" dirty="0"/>
              <a:t>&lt;</a:t>
            </a:r>
            <a:r>
              <a:rPr lang="hu-HU" dirty="0" err="1"/>
              <a:t>e.név</a:t>
            </a:r>
            <a:r>
              <a:rPr lang="hu-HU" dirty="0"/>
              <a:t>&gt; )</a:t>
            </a:r>
            <a:br>
              <a:rPr lang="hu-HU" dirty="0"/>
            </a:br>
            <a:r>
              <a:rPr lang="hu-HU" dirty="0"/>
              <a:t>            	          e.szín=”piros”             </a:t>
            </a:r>
            <a:r>
              <a:rPr lang="hu-HU" dirty="0" err="1"/>
              <a:t>e.ős</a:t>
            </a:r>
            <a:r>
              <a:rPr lang="hu-HU" dirty="0"/>
              <a:t>=”Mexikó”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0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700" dirty="0"/>
              <a:t>Egy szekvenciális inputfájlban egyes kaktuszfajtákról ismerünk néhány adatot: név, őshaza, virágszín, méret. </a:t>
            </a:r>
            <a:br>
              <a:rPr lang="hu-HU" sz="2700" dirty="0"/>
            </a:br>
            <a:br>
              <a:rPr lang="hu-HU" sz="2700" dirty="0"/>
            </a:br>
            <a:r>
              <a:rPr lang="hu-HU" sz="2700" dirty="0"/>
              <a:t>d) Válogassuk ki egy szekvenciális outputfájlba a piros virágú kaktuszok, egy másikba 	a mexikói őshazájú kaktuszok neveit!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05E802-0217-43F1-AC4A-F47B4E93D47D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2 sima- vagy 1 duplaösszegzés </a:t>
            </a:r>
            <a:r>
              <a:rPr lang="hu-HU" dirty="0"/>
              <a:t>(kiválogatás)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A62D3A2-D27B-4BC3-9D36-3BD893BB020E}"/>
              </a:ext>
            </a:extLst>
          </p:cNvPr>
          <p:cNvSpPr txBox="1"/>
          <p:nvPr/>
        </p:nvSpPr>
        <p:spPr>
          <a:xfrm>
            <a:off x="1225117" y="2915329"/>
            <a:ext cx="5548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</a:t>
            </a:r>
            <a:r>
              <a:rPr lang="hu-HU" baseline="-25000" dirty="0"/>
              <a:t>1</a:t>
            </a:r>
            <a:r>
              <a:rPr lang="hu-HU" dirty="0"/>
              <a:t>(e)		~ &lt;</a:t>
            </a:r>
            <a:r>
              <a:rPr lang="hu-HU" dirty="0" err="1"/>
              <a:t>e.név</a:t>
            </a:r>
            <a:r>
              <a:rPr lang="hu-HU" dirty="0"/>
              <a:t>&gt; ha e.szín=”piros”</a:t>
            </a:r>
          </a:p>
          <a:p>
            <a:r>
              <a:rPr lang="hu-HU" dirty="0"/>
              <a:t>f</a:t>
            </a:r>
            <a:r>
              <a:rPr lang="hu-HU" baseline="-25000" dirty="0"/>
              <a:t>2</a:t>
            </a:r>
            <a:r>
              <a:rPr lang="hu-HU" dirty="0"/>
              <a:t>(e)		~ &lt;</a:t>
            </a:r>
            <a:r>
              <a:rPr lang="hu-HU" dirty="0" err="1"/>
              <a:t>e.név</a:t>
            </a:r>
            <a:r>
              <a:rPr lang="hu-HU" dirty="0"/>
              <a:t>&gt; ha </a:t>
            </a:r>
            <a:r>
              <a:rPr lang="hu-HU" dirty="0" err="1"/>
              <a:t>e.ős</a:t>
            </a:r>
            <a:r>
              <a:rPr lang="hu-HU" dirty="0"/>
              <a:t>=”Mexikó”</a:t>
            </a:r>
          </a:p>
          <a:p>
            <a:r>
              <a:rPr lang="hu-HU" dirty="0"/>
              <a:t>s		~ y, z</a:t>
            </a:r>
          </a:p>
          <a:p>
            <a:r>
              <a:rPr lang="hu-HU" dirty="0"/>
              <a:t>H, +, 0		~ 𝕊*, ⊕, &lt;&gt;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E406FC1-2368-49BF-B8FD-6AB4E9A16971}"/>
              </a:ext>
            </a:extLst>
          </p:cNvPr>
          <p:cNvSpPr txBox="1"/>
          <p:nvPr/>
        </p:nvSpPr>
        <p:spPr>
          <a:xfrm>
            <a:off x="1225117" y="4669654"/>
            <a:ext cx="600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y, z :outfile(𝕊) )</a:t>
            </a:r>
            <a:br>
              <a:rPr lang="hu-HU" dirty="0"/>
            </a:br>
            <a:r>
              <a:rPr lang="hu-HU" dirty="0"/>
              <a:t>    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y=⊕</a:t>
            </a:r>
            <a:r>
              <a:rPr lang="hu-HU" baseline="-25000" dirty="0"/>
              <a:t>e∊x0</a:t>
            </a:r>
            <a:r>
              <a:rPr lang="hu-HU" dirty="0"/>
              <a:t>&lt;</a:t>
            </a:r>
            <a:r>
              <a:rPr lang="hu-HU" dirty="0" err="1"/>
              <a:t>e.név</a:t>
            </a:r>
            <a:r>
              <a:rPr lang="hu-HU" dirty="0"/>
              <a:t>&gt;  ∧ z=⊕</a:t>
            </a:r>
            <a:r>
              <a:rPr lang="hu-HU" baseline="-25000" dirty="0"/>
              <a:t>e∊x0</a:t>
            </a:r>
            <a:r>
              <a:rPr lang="hu-HU" dirty="0"/>
              <a:t>&lt;</a:t>
            </a:r>
            <a:r>
              <a:rPr lang="hu-HU" dirty="0" err="1"/>
              <a:t>e.név</a:t>
            </a:r>
            <a:r>
              <a:rPr lang="hu-HU" dirty="0"/>
              <a:t>&gt; )</a:t>
            </a:r>
            <a:br>
              <a:rPr lang="hu-HU" dirty="0"/>
            </a:br>
            <a:r>
              <a:rPr lang="hu-HU" dirty="0"/>
              <a:t>            	          e.szín=”piros”             </a:t>
            </a:r>
            <a:r>
              <a:rPr lang="hu-HU" dirty="0" err="1"/>
              <a:t>e.ős</a:t>
            </a:r>
            <a:r>
              <a:rPr lang="hu-HU" dirty="0"/>
              <a:t>=”Mexikó”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CCA06FE-2012-49CA-B494-BBCC6377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89" y="2915329"/>
            <a:ext cx="3656204" cy="26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Melyik a legnagyobb piros virágú kaktusz neve?</a:t>
            </a:r>
          </a:p>
        </p:txBody>
      </p:sp>
    </p:spTree>
    <p:extLst>
      <p:ext uri="{BB962C8B-B14F-4D97-AF65-F5344CB8AC3E}">
        <p14:creationId xmlns:p14="http://schemas.microsoft.com/office/powerpoint/2010/main" val="125202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Melyik a legnagyobb piros virágú kaktusz neve?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04E6354-1448-4FFA-A582-DF5E0DC48FD4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Feltételes maximumkeresés </a:t>
            </a:r>
          </a:p>
        </p:txBody>
      </p:sp>
    </p:spTree>
    <p:extLst>
      <p:ext uri="{BB962C8B-B14F-4D97-AF65-F5344CB8AC3E}">
        <p14:creationId xmlns:p14="http://schemas.microsoft.com/office/powerpoint/2010/main" val="3026260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Melyik a legnagyobb piros virágú kaktusz neve?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04E6354-1448-4FFA-A582-DF5E0DC48FD4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Feltételes maximumkeresés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4F87FC-1856-4BEE-877B-D866456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2810691"/>
            <a:ext cx="2695951" cy="111458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16546FA-A30F-42C4-AFD7-E09CCF64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7" y="3925272"/>
            <a:ext cx="3622091" cy="12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Melyik a legnagyobb piros virágú kaktusz neve?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04E6354-1448-4FFA-A582-DF5E0DC48FD4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Feltételes maximumkeresés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4F87FC-1856-4BEE-877B-D866456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2810691"/>
            <a:ext cx="2695951" cy="111458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16546FA-A30F-42C4-AFD7-E09CCF64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7" y="3925272"/>
            <a:ext cx="3622091" cy="1254025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81B69BCB-C64F-4983-87B9-EE3B5A95B5AC}"/>
              </a:ext>
            </a:extLst>
          </p:cNvPr>
          <p:cNvSpPr/>
          <p:nvPr/>
        </p:nvSpPr>
        <p:spPr>
          <a:xfrm>
            <a:off x="4438835" y="3348223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35918D8-A0F9-4BE9-8732-1E040940CE4E}"/>
              </a:ext>
            </a:extLst>
          </p:cNvPr>
          <p:cNvSpPr txBox="1"/>
          <p:nvPr/>
        </p:nvSpPr>
        <p:spPr>
          <a:xfrm>
            <a:off x="5525240" y="2441359"/>
            <a:ext cx="569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f(e)		~  e.méret</a:t>
            </a:r>
          </a:p>
          <a:p>
            <a:r>
              <a:rPr lang="hu-HU" dirty="0"/>
              <a:t>felt(e)		~  e.szín=”piros”</a:t>
            </a:r>
          </a:p>
          <a:p>
            <a:r>
              <a:rPr lang="hu-HU" dirty="0"/>
              <a:t>H, &gt;		~  ℕ, &gt; </a:t>
            </a:r>
          </a:p>
        </p:txBody>
      </p:sp>
    </p:spTree>
    <p:extLst>
      <p:ext uri="{BB962C8B-B14F-4D97-AF65-F5344CB8AC3E}">
        <p14:creationId xmlns:p14="http://schemas.microsoft.com/office/powerpoint/2010/main" val="346153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Melyik a legnagyobb piros virágú kaktusz neve?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04E6354-1448-4FFA-A582-DF5E0DC48FD4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Feltételes maximumkeresés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4F87FC-1856-4BEE-877B-D866456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2810691"/>
            <a:ext cx="2695951" cy="111458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16546FA-A30F-42C4-AFD7-E09CCF64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7" y="3925272"/>
            <a:ext cx="3622091" cy="1254025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81B69BCB-C64F-4983-87B9-EE3B5A95B5AC}"/>
              </a:ext>
            </a:extLst>
          </p:cNvPr>
          <p:cNvSpPr/>
          <p:nvPr/>
        </p:nvSpPr>
        <p:spPr>
          <a:xfrm>
            <a:off x="4438835" y="3348223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35918D8-A0F9-4BE9-8732-1E040940CE4E}"/>
              </a:ext>
            </a:extLst>
          </p:cNvPr>
          <p:cNvSpPr txBox="1"/>
          <p:nvPr/>
        </p:nvSpPr>
        <p:spPr>
          <a:xfrm>
            <a:off x="5525240" y="2441359"/>
            <a:ext cx="569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f(e)		~  e.méret</a:t>
            </a:r>
          </a:p>
          <a:p>
            <a:r>
              <a:rPr lang="hu-HU" dirty="0"/>
              <a:t>felt(e)		~  e.szín=”piros”</a:t>
            </a:r>
          </a:p>
          <a:p>
            <a:r>
              <a:rPr lang="hu-HU" dirty="0"/>
              <a:t>H, &gt;		~  ℕ, &gt;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3BA19B8-7ED2-4AAC-8097-BC6B24FAC9B2}"/>
              </a:ext>
            </a:extLst>
          </p:cNvPr>
          <p:cNvSpPr txBox="1"/>
          <p:nvPr/>
        </p:nvSpPr>
        <p:spPr>
          <a:xfrm>
            <a:off x="5525240" y="3636747"/>
            <a:ext cx="64684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			         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l:𝕃, név:𝕊 )	      	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            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                                                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</a:t>
            </a:r>
            <a:r>
              <a:rPr lang="hu-HU" sz="1600" dirty="0"/>
              <a:t>( (l, </a:t>
            </a:r>
            <a:r>
              <a:rPr lang="hu-HU" sz="1600" dirty="0" err="1"/>
              <a:t>max</a:t>
            </a:r>
            <a:r>
              <a:rPr lang="hu-HU" sz="1600" dirty="0"/>
              <a:t>, elem)</a:t>
            </a:r>
            <a:r>
              <a:rPr lang="hu-HU" sz="1600" i="1" dirty="0"/>
              <a:t> </a:t>
            </a:r>
            <a:r>
              <a:rPr lang="hu-HU" sz="1600" dirty="0"/>
              <a:t>= </a:t>
            </a:r>
            <a:r>
              <a:rPr lang="hu-HU" sz="1600" b="1" dirty="0"/>
              <a:t>MAX</a:t>
            </a:r>
            <a:r>
              <a:rPr lang="hu-HU" sz="1600" baseline="-25000" dirty="0"/>
              <a:t>e∊x0</a:t>
            </a:r>
            <a:r>
              <a:rPr lang="hu-HU" sz="1600" dirty="0"/>
              <a:t> e.méret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 l → név = </a:t>
            </a:r>
            <a:r>
              <a:rPr lang="hu-HU" sz="1600" dirty="0" err="1"/>
              <a:t>elem.név</a:t>
            </a:r>
            <a:r>
              <a:rPr lang="hu-HU" sz="1600" dirty="0"/>
              <a:t> )     			   e.szín=”piros” 		</a:t>
            </a:r>
          </a:p>
          <a:p>
            <a:r>
              <a:rPr lang="hu-HU" sz="1600" dirty="0"/>
              <a:t>					</a:t>
            </a:r>
            <a:r>
              <a:rPr lang="hu-HU" sz="1600" dirty="0" err="1"/>
              <a:t>max:ℤ</a:t>
            </a:r>
            <a:r>
              <a:rPr lang="hu-HU" sz="1600" dirty="0"/>
              <a:t>, </a:t>
            </a:r>
            <a:r>
              <a:rPr lang="hu-HU" sz="1600" dirty="0" err="1"/>
              <a:t>elem:Kaktusz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4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a) Számoljuk meg a piros virágú kaktuszokat!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D46D3CB-9234-4F4D-ABAC-F827F7DECF46}"/>
              </a:ext>
            </a:extLst>
          </p:cNvPr>
          <p:cNvSpPr txBox="1"/>
          <p:nvPr/>
        </p:nvSpPr>
        <p:spPr>
          <a:xfrm>
            <a:off x="1225118" y="244135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Számlálás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B389E-10A9-46BC-8ACA-4A3EDBE631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963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Melyik a legnagyobb piros virágú kaktusz neve?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04E6354-1448-4FFA-A582-DF5E0DC48FD4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Feltételes maximumkeresés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4F87FC-1856-4BEE-877B-D866456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2810691"/>
            <a:ext cx="2695951" cy="111458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16546FA-A30F-42C4-AFD7-E09CCF64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7" y="3925272"/>
            <a:ext cx="3622091" cy="1254025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81B69BCB-C64F-4983-87B9-EE3B5A95B5AC}"/>
              </a:ext>
            </a:extLst>
          </p:cNvPr>
          <p:cNvSpPr/>
          <p:nvPr/>
        </p:nvSpPr>
        <p:spPr>
          <a:xfrm>
            <a:off x="4438835" y="3348223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35918D8-A0F9-4BE9-8732-1E040940CE4E}"/>
              </a:ext>
            </a:extLst>
          </p:cNvPr>
          <p:cNvSpPr txBox="1"/>
          <p:nvPr/>
        </p:nvSpPr>
        <p:spPr>
          <a:xfrm>
            <a:off x="5525240" y="2441359"/>
            <a:ext cx="569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x:infile(Kaktusz)  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f(e)		~  e.méret</a:t>
            </a:r>
          </a:p>
          <a:p>
            <a:r>
              <a:rPr lang="hu-HU" dirty="0"/>
              <a:t>felt(e)		~  e.szín=”piros”</a:t>
            </a:r>
          </a:p>
          <a:p>
            <a:r>
              <a:rPr lang="hu-HU" dirty="0"/>
              <a:t>H, &gt;		~  ℕ, &gt;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3BA19B8-7ED2-4AAC-8097-BC6B24FAC9B2}"/>
              </a:ext>
            </a:extLst>
          </p:cNvPr>
          <p:cNvSpPr txBox="1"/>
          <p:nvPr/>
        </p:nvSpPr>
        <p:spPr>
          <a:xfrm>
            <a:off x="5525240" y="3636747"/>
            <a:ext cx="64684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			         </a:t>
            </a:r>
          </a:p>
          <a:p>
            <a:r>
              <a:rPr lang="hu-HU" i="1" dirty="0"/>
              <a:t>	A</a:t>
            </a:r>
            <a:r>
              <a:rPr lang="hu-HU" dirty="0"/>
              <a:t> = ( x:infile(Kaktusz), l:𝕃, név:𝕊 )	      			Kaktusz=</a:t>
            </a:r>
            <a:r>
              <a:rPr lang="hu-HU" dirty="0" err="1"/>
              <a:t>rec</a:t>
            </a:r>
            <a:r>
              <a:rPr lang="hu-HU" dirty="0"/>
              <a:t>(név:𝕊, szín:𝕊, ős:𝕊, </a:t>
            </a:r>
            <a:r>
              <a:rPr lang="hu-HU" dirty="0" err="1"/>
              <a:t>méret:ℕ</a:t>
            </a:r>
            <a:r>
              <a:rPr lang="hu-HU" dirty="0"/>
              <a:t>)            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                                                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</a:t>
            </a:r>
            <a:r>
              <a:rPr lang="hu-HU" sz="1600" dirty="0"/>
              <a:t>( (l, </a:t>
            </a:r>
            <a:r>
              <a:rPr lang="hu-HU" sz="1600" dirty="0" err="1"/>
              <a:t>max</a:t>
            </a:r>
            <a:r>
              <a:rPr lang="hu-HU" sz="1600" dirty="0"/>
              <a:t>, elem)</a:t>
            </a:r>
            <a:r>
              <a:rPr lang="hu-HU" sz="1600" i="1" dirty="0"/>
              <a:t> </a:t>
            </a:r>
            <a:r>
              <a:rPr lang="hu-HU" sz="1600" dirty="0"/>
              <a:t>= </a:t>
            </a:r>
            <a:r>
              <a:rPr lang="hu-HU" sz="1600" b="1" dirty="0"/>
              <a:t>MAX</a:t>
            </a:r>
            <a:r>
              <a:rPr lang="hu-HU" sz="1600" baseline="-25000" dirty="0"/>
              <a:t>e∊x0</a:t>
            </a:r>
            <a:r>
              <a:rPr lang="hu-HU" sz="1600" dirty="0"/>
              <a:t> e.méret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 l → név = </a:t>
            </a:r>
            <a:r>
              <a:rPr lang="hu-HU" sz="1600" dirty="0" err="1"/>
              <a:t>elem.név</a:t>
            </a:r>
            <a:r>
              <a:rPr lang="hu-HU" sz="1600" dirty="0"/>
              <a:t> )     			   e.szín=”piros” 		</a:t>
            </a:r>
          </a:p>
          <a:p>
            <a:r>
              <a:rPr lang="hu-HU" sz="1600" dirty="0"/>
              <a:t>					</a:t>
            </a:r>
            <a:r>
              <a:rPr lang="hu-HU" sz="1600" dirty="0" err="1"/>
              <a:t>max:ℤ</a:t>
            </a:r>
            <a:r>
              <a:rPr lang="hu-HU" sz="1600" dirty="0"/>
              <a:t>, </a:t>
            </a:r>
            <a:r>
              <a:rPr lang="hu-HU" sz="1600" dirty="0" err="1"/>
              <a:t>elem:Kaktusz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D45CBA5-041F-49B4-B7AE-ABF2A129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514" y="5193041"/>
            <a:ext cx="4968166" cy="1664959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D53D76E5-B1C5-44AE-890C-248C757B7705}"/>
              </a:ext>
            </a:extLst>
          </p:cNvPr>
          <p:cNvSpPr txBox="1"/>
          <p:nvPr/>
        </p:nvSpPr>
        <p:spPr>
          <a:xfrm>
            <a:off x="8167456" y="6109407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i="1" dirty="0"/>
              <a:t>Megjegyzés</a:t>
            </a:r>
            <a:r>
              <a:rPr lang="hu-HU" sz="1200" dirty="0"/>
              <a:t>: A specifikáció szerint egy extra elágazás is kell a név változó értékének megadásához, de itt ezt beépült a feltételes maximum keresés ciklusába.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611E824-24DE-4E5F-AFEA-4136D7A6E805}"/>
              </a:ext>
            </a:extLst>
          </p:cNvPr>
          <p:cNvSpPr txBox="1"/>
          <p:nvPr/>
        </p:nvSpPr>
        <p:spPr>
          <a:xfrm>
            <a:off x="532659" y="5821333"/>
            <a:ext cx="2485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Elég a legnagyobb kaktusz helyett (elem) annak nevét (név) nyilvántartani.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18D93F8-A493-4557-B14B-AB8F72DE2AA7}"/>
              </a:ext>
            </a:extLst>
          </p:cNvPr>
          <p:cNvSpPr/>
          <p:nvPr/>
        </p:nvSpPr>
        <p:spPr>
          <a:xfrm>
            <a:off x="4749553" y="6036816"/>
            <a:ext cx="612560" cy="15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8DB18CD4-41BA-485F-8853-9AFC20AB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44" y="6042722"/>
            <a:ext cx="495369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700" dirty="0"/>
              <a:t>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a:t>
            </a:r>
          </a:p>
        </p:txBody>
      </p:sp>
    </p:spTree>
    <p:extLst>
      <p:ext uri="{BB962C8B-B14F-4D97-AF65-F5344CB8AC3E}">
        <p14:creationId xmlns:p14="http://schemas.microsoft.com/office/powerpoint/2010/main" val="3845184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700" dirty="0"/>
              <a:t>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DFCA711-38D0-46E8-83B7-98EF448EC751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Két összegzés (</a:t>
            </a:r>
            <a:r>
              <a:rPr lang="hu-HU" i="1" dirty="0" err="1"/>
              <a:t>linker</a:t>
            </a:r>
            <a:r>
              <a:rPr lang="hu-HU" i="1" dirty="0"/>
              <a:t> és </a:t>
            </a:r>
            <a:r>
              <a:rPr lang="hu-HU" i="1" dirty="0" err="1"/>
              <a:t>maxkiv</a:t>
            </a:r>
            <a:r>
              <a:rPr lang="hu-HU" i="1" dirty="0"/>
              <a:t> átalakítva)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291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700" dirty="0"/>
              <a:t>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DFCA711-38D0-46E8-83B7-98EF448EC751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Két összegzés (</a:t>
            </a:r>
            <a:r>
              <a:rPr lang="hu-HU" i="1" dirty="0" err="1"/>
              <a:t>linker</a:t>
            </a:r>
            <a:r>
              <a:rPr lang="hu-HU" i="1" dirty="0"/>
              <a:t> és </a:t>
            </a:r>
            <a:r>
              <a:rPr lang="hu-HU" i="1" dirty="0" err="1"/>
              <a:t>maxkiv</a:t>
            </a:r>
            <a:r>
              <a:rPr lang="hu-HU" i="1" dirty="0"/>
              <a:t> átalakítva)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0A3F0F5-8682-4FCA-8428-E9F2D2D20930}"/>
              </a:ext>
            </a:extLst>
          </p:cNvPr>
          <p:cNvSpPr txBox="1"/>
          <p:nvPr/>
        </p:nvSpPr>
        <p:spPr>
          <a:xfrm>
            <a:off x="1305017" y="3018408"/>
            <a:ext cx="479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	~  x:infile(ℕ) 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f(e)           		~  e páros,  e </a:t>
            </a:r>
          </a:p>
          <a:p>
            <a:r>
              <a:rPr lang="hu-HU" dirty="0"/>
              <a:t>s	            	~  l,  </a:t>
            </a:r>
            <a:r>
              <a:rPr lang="hu-HU" dirty="0" err="1"/>
              <a:t>max</a:t>
            </a:r>
            <a:endParaRPr lang="hu-HU" dirty="0"/>
          </a:p>
          <a:p>
            <a:r>
              <a:rPr lang="hu-HU" dirty="0"/>
              <a:t>H, +, 0      		~  (𝕃,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, hamis),  (ℕ, </a:t>
            </a:r>
            <a:r>
              <a:rPr lang="hu-HU" dirty="0" err="1"/>
              <a:t>max</a:t>
            </a:r>
            <a:r>
              <a:rPr lang="hu-HU" dirty="0"/>
              <a:t>, 0) </a:t>
            </a:r>
          </a:p>
        </p:txBody>
      </p:sp>
    </p:spTree>
    <p:extLst>
      <p:ext uri="{BB962C8B-B14F-4D97-AF65-F5344CB8AC3E}">
        <p14:creationId xmlns:p14="http://schemas.microsoft.com/office/powerpoint/2010/main" val="51805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700" dirty="0"/>
              <a:t>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DFCA711-38D0-46E8-83B7-98EF448EC751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Két összegzés (</a:t>
            </a:r>
            <a:r>
              <a:rPr lang="hu-HU" i="1" dirty="0" err="1"/>
              <a:t>linker</a:t>
            </a:r>
            <a:r>
              <a:rPr lang="hu-HU" i="1" dirty="0"/>
              <a:t> és </a:t>
            </a:r>
            <a:r>
              <a:rPr lang="hu-HU" i="1" dirty="0" err="1"/>
              <a:t>maxkiv</a:t>
            </a:r>
            <a:r>
              <a:rPr lang="hu-HU" i="1" dirty="0"/>
              <a:t> átalakítva)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0A3F0F5-8682-4FCA-8428-E9F2D2D20930}"/>
              </a:ext>
            </a:extLst>
          </p:cNvPr>
          <p:cNvSpPr txBox="1"/>
          <p:nvPr/>
        </p:nvSpPr>
        <p:spPr>
          <a:xfrm>
            <a:off x="1305017" y="3018408"/>
            <a:ext cx="479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	~  x:infile(ℕ) 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f(e)           		~  e páros,  e </a:t>
            </a:r>
          </a:p>
          <a:p>
            <a:r>
              <a:rPr lang="hu-HU" dirty="0"/>
              <a:t>s	            	~  l,  </a:t>
            </a:r>
            <a:r>
              <a:rPr lang="hu-HU" dirty="0" err="1"/>
              <a:t>max</a:t>
            </a:r>
            <a:endParaRPr lang="hu-HU" dirty="0"/>
          </a:p>
          <a:p>
            <a:r>
              <a:rPr lang="hu-HU" dirty="0"/>
              <a:t>H, +, 0      		~  (𝕃,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, hamis),  (ℕ, </a:t>
            </a:r>
            <a:r>
              <a:rPr lang="hu-HU" dirty="0" err="1"/>
              <a:t>max</a:t>
            </a:r>
            <a:r>
              <a:rPr lang="hu-HU" dirty="0"/>
              <a:t>, 0)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5CABBCF-6781-4C19-B828-8A82C45E7836}"/>
              </a:ext>
            </a:extLst>
          </p:cNvPr>
          <p:cNvSpPr txBox="1"/>
          <p:nvPr/>
        </p:nvSpPr>
        <p:spPr>
          <a:xfrm>
            <a:off x="1305017" y="4598633"/>
            <a:ext cx="5779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x:infile(ℕ), l:𝕃, </a:t>
            </a:r>
            <a:r>
              <a:rPr lang="hu-HU" dirty="0" err="1"/>
              <a:t>max:ℕ</a:t>
            </a:r>
            <a:r>
              <a:rPr lang="hu-HU" dirty="0"/>
              <a:t> )		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∣x∣≥1 )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l = </a:t>
            </a:r>
            <a:r>
              <a:rPr lang="hu-HU" b="1" dirty="0" err="1"/>
              <a:t>SEARCH</a:t>
            </a:r>
            <a:r>
              <a:rPr lang="hu-HU" baseline="-25000" dirty="0" err="1"/>
              <a:t>e∊x</a:t>
            </a:r>
            <a:r>
              <a:rPr lang="hu-HU" baseline="-25000" dirty="0"/>
              <a:t>’</a:t>
            </a:r>
            <a:r>
              <a:rPr lang="hu-HU" dirty="0"/>
              <a:t> (e páros)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</a:t>
            </a:r>
            <a:r>
              <a:rPr lang="hu-HU" dirty="0" err="1"/>
              <a:t>max</a:t>
            </a:r>
            <a:r>
              <a:rPr lang="hu-HU" dirty="0"/>
              <a:t> = </a:t>
            </a:r>
            <a:r>
              <a:rPr lang="hu-HU" b="1" dirty="0" err="1"/>
              <a:t>MAX</a:t>
            </a:r>
            <a:r>
              <a:rPr lang="hu-HU" baseline="-25000" dirty="0" err="1"/>
              <a:t>e∊x</a:t>
            </a:r>
            <a:r>
              <a:rPr lang="hu-HU" baseline="-25000" dirty="0"/>
              <a:t>’</a:t>
            </a:r>
            <a:r>
              <a:rPr lang="hu-HU" dirty="0"/>
              <a:t> e  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161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700" dirty="0"/>
              <a:t>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DFCA711-38D0-46E8-83B7-98EF448EC751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Két összegzés (</a:t>
            </a:r>
            <a:r>
              <a:rPr lang="hu-HU" i="1" dirty="0" err="1"/>
              <a:t>linker</a:t>
            </a:r>
            <a:r>
              <a:rPr lang="hu-HU" i="1" dirty="0"/>
              <a:t> és </a:t>
            </a:r>
            <a:r>
              <a:rPr lang="hu-HU" i="1" dirty="0" err="1"/>
              <a:t>maxkiv</a:t>
            </a:r>
            <a:r>
              <a:rPr lang="hu-HU" i="1" dirty="0"/>
              <a:t> átalakítva)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0A3F0F5-8682-4FCA-8428-E9F2D2D20930}"/>
              </a:ext>
            </a:extLst>
          </p:cNvPr>
          <p:cNvSpPr txBox="1"/>
          <p:nvPr/>
        </p:nvSpPr>
        <p:spPr>
          <a:xfrm>
            <a:off x="1305017" y="3018408"/>
            <a:ext cx="4790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	~  x:infile(ℕ) 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f(e)           		~  e páros,  e </a:t>
            </a:r>
          </a:p>
          <a:p>
            <a:r>
              <a:rPr lang="hu-HU" dirty="0"/>
              <a:t>s	            	~  l,  </a:t>
            </a:r>
            <a:r>
              <a:rPr lang="hu-HU" dirty="0" err="1"/>
              <a:t>max</a:t>
            </a:r>
            <a:endParaRPr lang="hu-HU" dirty="0"/>
          </a:p>
          <a:p>
            <a:r>
              <a:rPr lang="hu-HU" dirty="0"/>
              <a:t>H, +, 0      		~  (𝕃,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, hamis),  (ℕ, </a:t>
            </a:r>
            <a:r>
              <a:rPr lang="hu-HU" dirty="0" err="1"/>
              <a:t>max</a:t>
            </a:r>
            <a:r>
              <a:rPr lang="hu-HU" dirty="0"/>
              <a:t>, 0)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5CABBCF-6781-4C19-B828-8A82C45E7836}"/>
              </a:ext>
            </a:extLst>
          </p:cNvPr>
          <p:cNvSpPr txBox="1"/>
          <p:nvPr/>
        </p:nvSpPr>
        <p:spPr>
          <a:xfrm>
            <a:off x="1305017" y="4598633"/>
            <a:ext cx="5779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x:infile(ℕ), l:𝕃, </a:t>
            </a:r>
            <a:r>
              <a:rPr lang="hu-HU" dirty="0" err="1"/>
              <a:t>max:ℕ</a:t>
            </a:r>
            <a:r>
              <a:rPr lang="hu-HU" dirty="0"/>
              <a:t> )		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x=x’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∣x∣≥1 )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l = </a:t>
            </a:r>
            <a:r>
              <a:rPr lang="hu-HU" b="1" dirty="0" err="1"/>
              <a:t>SEARCH</a:t>
            </a:r>
            <a:r>
              <a:rPr lang="hu-HU" baseline="-25000" dirty="0" err="1"/>
              <a:t>e∊x</a:t>
            </a:r>
            <a:r>
              <a:rPr lang="hu-HU" baseline="-25000" dirty="0"/>
              <a:t>’</a:t>
            </a:r>
            <a:r>
              <a:rPr lang="hu-HU" dirty="0"/>
              <a:t> (e páros)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</a:t>
            </a:r>
            <a:r>
              <a:rPr lang="hu-HU" dirty="0" err="1"/>
              <a:t>max</a:t>
            </a:r>
            <a:r>
              <a:rPr lang="hu-HU" dirty="0"/>
              <a:t> = </a:t>
            </a:r>
            <a:r>
              <a:rPr lang="hu-HU" b="1" dirty="0" err="1"/>
              <a:t>MAX</a:t>
            </a:r>
            <a:r>
              <a:rPr lang="hu-HU" baseline="-25000" dirty="0" err="1"/>
              <a:t>e∊x</a:t>
            </a:r>
            <a:r>
              <a:rPr lang="hu-HU" baseline="-25000" dirty="0"/>
              <a:t>’</a:t>
            </a:r>
            <a:r>
              <a:rPr lang="hu-HU" dirty="0"/>
              <a:t> e  )</a:t>
            </a: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DB1128D-3E00-408F-B151-2893AED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66" y="3018408"/>
            <a:ext cx="422016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700" dirty="0"/>
              <a:t>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a:t>
            </a:r>
          </a:p>
        </p:txBody>
      </p:sp>
    </p:spTree>
    <p:extLst>
      <p:ext uri="{BB962C8B-B14F-4D97-AF65-F5344CB8AC3E}">
        <p14:creationId xmlns:p14="http://schemas.microsoft.com/office/powerpoint/2010/main" val="211539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700" dirty="0"/>
              <a:t>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4E4F20-D7B3-4CAC-8BB2-B17444FCAA86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596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700" dirty="0"/>
              <a:t>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4E4F20-D7B3-4CAC-8BB2-B17444FCAA86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671104-86E5-4A13-96A7-74B609823C8F}"/>
              </a:ext>
            </a:extLst>
          </p:cNvPr>
          <p:cNvSpPr txBox="1"/>
          <p:nvPr/>
        </p:nvSpPr>
        <p:spPr>
          <a:xfrm>
            <a:off x="1225117" y="2810691"/>
            <a:ext cx="510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x:infile(Számla)  (</a:t>
            </a:r>
            <a:r>
              <a:rPr lang="hu-HU" dirty="0" err="1"/>
              <a:t>st,sz,x:read</a:t>
            </a:r>
            <a:r>
              <a:rPr lang="hu-HU" dirty="0"/>
              <a:t>)</a:t>
            </a:r>
          </a:p>
          <a:p>
            <a:r>
              <a:rPr lang="hu-HU" dirty="0"/>
              <a:t>f(e)		~  </a:t>
            </a:r>
            <a:r>
              <a:rPr lang="hu-HU" dirty="0" err="1"/>
              <a:t>sz.össz</a:t>
            </a:r>
            <a:endParaRPr lang="hu-HU" dirty="0"/>
          </a:p>
          <a:p>
            <a:r>
              <a:rPr lang="hu-HU" dirty="0"/>
              <a:t>c		~  bevét</a:t>
            </a:r>
          </a:p>
        </p:txBody>
      </p:sp>
    </p:spTree>
    <p:extLst>
      <p:ext uri="{BB962C8B-B14F-4D97-AF65-F5344CB8AC3E}">
        <p14:creationId xmlns:p14="http://schemas.microsoft.com/office/powerpoint/2010/main" val="36966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700" dirty="0"/>
              <a:t>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4E4F20-D7B3-4CAC-8BB2-B17444FCAA86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671104-86E5-4A13-96A7-74B609823C8F}"/>
              </a:ext>
            </a:extLst>
          </p:cNvPr>
          <p:cNvSpPr txBox="1"/>
          <p:nvPr/>
        </p:nvSpPr>
        <p:spPr>
          <a:xfrm>
            <a:off x="1225117" y="2810691"/>
            <a:ext cx="510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x:infile(Számla)  (</a:t>
            </a:r>
            <a:r>
              <a:rPr lang="hu-HU" dirty="0" err="1"/>
              <a:t>st,sz,x:read</a:t>
            </a:r>
            <a:r>
              <a:rPr lang="hu-HU" dirty="0"/>
              <a:t>)</a:t>
            </a:r>
          </a:p>
          <a:p>
            <a:r>
              <a:rPr lang="hu-HU" dirty="0"/>
              <a:t>f(e)		~  </a:t>
            </a:r>
            <a:r>
              <a:rPr lang="hu-HU" dirty="0" err="1"/>
              <a:t>sz.össz</a:t>
            </a:r>
            <a:endParaRPr lang="hu-HU" dirty="0"/>
          </a:p>
          <a:p>
            <a:r>
              <a:rPr lang="hu-HU" dirty="0"/>
              <a:t>c		~  bevét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DC93F25-49FC-461A-B519-DC6F4DA28AC6}"/>
                  </a:ext>
                </a:extLst>
              </p:cNvPr>
              <p:cNvSpPr txBox="1"/>
              <p:nvPr/>
            </p:nvSpPr>
            <p:spPr>
              <a:xfrm>
                <a:off x="1225117" y="3808520"/>
                <a:ext cx="7874494" cy="281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sz="1400" i="1" dirty="0"/>
                  <a:t>A</a:t>
                </a:r>
                <a:r>
                  <a:rPr lang="hu-HU" sz="1400" dirty="0"/>
                  <a:t> = ( x:infile(Számla), </a:t>
                </a:r>
                <a:r>
                  <a:rPr lang="hu-HU" sz="1400" dirty="0" err="1"/>
                  <a:t>bevét:ℕ</a:t>
                </a:r>
                <a:r>
                  <a:rPr lang="hu-HU" sz="1400" dirty="0"/>
                  <a:t> )</a:t>
                </a:r>
                <a:br>
                  <a:rPr lang="hu-HU" sz="1400" dirty="0"/>
                </a:br>
                <a:r>
                  <a:rPr lang="hu-HU" sz="1400" dirty="0"/>
                  <a:t>       	Számla=</a:t>
                </a:r>
                <a:r>
                  <a:rPr lang="hu-HU" sz="1400" dirty="0" err="1"/>
                  <a:t>rec</a:t>
                </a:r>
                <a:r>
                  <a:rPr lang="hu-HU" sz="1400" dirty="0"/>
                  <a:t>(név:𝕊, </a:t>
                </a:r>
                <a:r>
                  <a:rPr lang="hu-HU" sz="1400" dirty="0" err="1"/>
                  <a:t>lista:Áru</a:t>
                </a:r>
                <a:r>
                  <a:rPr lang="hu-HU" sz="1400" dirty="0"/>
                  <a:t>*)</a:t>
                </a:r>
              </a:p>
              <a:p>
                <a:r>
                  <a:rPr lang="hu-HU" sz="1400" dirty="0"/>
                  <a:t>          	Áru = </a:t>
                </a:r>
                <a:r>
                  <a:rPr lang="hu-HU" sz="1400" dirty="0" err="1"/>
                  <a:t>rec</a:t>
                </a:r>
                <a:r>
                  <a:rPr lang="hu-HU" sz="1400" dirty="0"/>
                  <a:t>(cikkszám:𝕊, </a:t>
                </a:r>
                <a:r>
                  <a:rPr lang="hu-HU" sz="1400" dirty="0" err="1"/>
                  <a:t>ár:ℕ</a:t>
                </a:r>
                <a:r>
                  <a:rPr lang="hu-HU" sz="1400" dirty="0"/>
                  <a:t>)</a:t>
                </a:r>
              </a:p>
              <a:p>
                <a:r>
                  <a:rPr lang="hu-HU" sz="1400" dirty="0"/>
                  <a:t>            vagy</a:t>
                </a:r>
                <a:br>
                  <a:rPr lang="hu-HU" sz="1400" dirty="0"/>
                </a:br>
                <a:r>
                  <a:rPr lang="hu-HU" sz="1400" dirty="0"/>
                  <a:t>          	Számla=</a:t>
                </a:r>
                <a:r>
                  <a:rPr lang="hu-HU" sz="1400" dirty="0" err="1"/>
                  <a:t>rec</a:t>
                </a:r>
                <a:r>
                  <a:rPr lang="hu-HU" sz="1400" dirty="0"/>
                  <a:t>(név:𝕊, </a:t>
                </a:r>
                <a:r>
                  <a:rPr lang="hu-HU" sz="1400" dirty="0" err="1"/>
                  <a:t>lista:Áru</a:t>
                </a:r>
                <a:r>
                  <a:rPr lang="hu-HU" sz="1400" dirty="0"/>
                  <a:t>*, </a:t>
                </a:r>
                <a:r>
                  <a:rPr lang="hu-HU" sz="1400" dirty="0" err="1"/>
                  <a:t>össz</a:t>
                </a:r>
                <a:r>
                  <a:rPr lang="hu-HU" sz="1400" dirty="0"/>
                  <a:t>: ℕ)        ahol </a:t>
                </a:r>
                <a:r>
                  <a:rPr lang="hu-HU" sz="1400" i="1" dirty="0"/>
                  <a:t>   </a:t>
                </a:r>
                <a:r>
                  <a:rPr lang="hu-HU" sz="1400" dirty="0" err="1"/>
                  <a:t>össz</a:t>
                </a:r>
                <a:r>
                  <a:rPr lang="hu-HU" sz="1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lista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lista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hu-HU" sz="1400">
                            <a:latin typeface="Cambria Math" panose="02040503050406030204" pitchFamily="18" charset="0"/>
                          </a:rPr>
                          <m:t>.á</m:t>
                        </m:r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nary>
                  </m:oMath>
                </a14:m>
                <a:br>
                  <a:rPr lang="hu-HU" sz="1400" dirty="0"/>
                </a:br>
                <a:r>
                  <a:rPr lang="hu-HU" sz="1400" i="1" dirty="0"/>
                  <a:t>          	Összegzés </a:t>
                </a:r>
                <a:endParaRPr lang="hu-HU" sz="1400" dirty="0"/>
              </a:p>
              <a:p>
                <a:r>
                  <a:rPr lang="hu-HU" sz="1400" dirty="0"/>
                  <a:t>		t:enor(E)		~  i = 1 .. |lista|</a:t>
                </a:r>
              </a:p>
              <a:p>
                <a:r>
                  <a:rPr lang="hu-HU" sz="1400" dirty="0"/>
                  <a:t>		f(e)		~  lista[i].ár</a:t>
                </a:r>
              </a:p>
              <a:p>
                <a:r>
                  <a:rPr lang="hu-HU" sz="1400" dirty="0"/>
                  <a:t>		c		~  </a:t>
                </a:r>
                <a:r>
                  <a:rPr lang="hu-HU" sz="1400" dirty="0" err="1"/>
                  <a:t>össz</a:t>
                </a:r>
                <a:endParaRPr lang="hu-HU" sz="1400" dirty="0"/>
              </a:p>
              <a:p>
                <a:r>
                  <a:rPr lang="hu-HU" sz="1400" i="1" dirty="0" err="1"/>
                  <a:t>Ef</a:t>
                </a:r>
                <a:r>
                  <a:rPr lang="hu-HU" sz="1400" dirty="0"/>
                  <a:t> = ( x=x</a:t>
                </a:r>
                <a:r>
                  <a:rPr lang="hu-HU" sz="1400" baseline="-25000" dirty="0"/>
                  <a:t>0</a:t>
                </a:r>
                <a:r>
                  <a:rPr lang="hu-HU" sz="1400" dirty="0"/>
                  <a:t> )</a:t>
                </a:r>
                <a:br>
                  <a:rPr lang="hu-HU" sz="1400" dirty="0"/>
                </a:br>
                <a:r>
                  <a:rPr lang="hu-HU" sz="1400" i="1" dirty="0" err="1"/>
                  <a:t>Uf</a:t>
                </a:r>
                <a:r>
                  <a:rPr lang="hu-HU" sz="1400" dirty="0"/>
                  <a:t> = ( bevét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sz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sz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.ö</m:t>
                        </m:r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ssz</m:t>
                        </m:r>
                      </m:e>
                    </m:nary>
                  </m:oMath>
                </a14:m>
                <a:r>
                  <a:rPr lang="hu-HU" sz="1400" dirty="0"/>
                  <a:t>)</a:t>
                </a: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DC93F25-49FC-461A-B519-DC6F4DA28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3808520"/>
                <a:ext cx="7874494" cy="2812052"/>
              </a:xfrm>
              <a:prstGeom prst="rect">
                <a:avLst/>
              </a:prstGeom>
              <a:blipFill>
                <a:blip r:embed="rId2"/>
                <a:stretch>
                  <a:fillRect l="-697" t="-1302" b="-160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a) Számoljuk meg a piros virágú kaktuszokat!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D46D3CB-9234-4F4D-ABAC-F827F7DECF46}"/>
              </a:ext>
            </a:extLst>
          </p:cNvPr>
          <p:cNvSpPr txBox="1"/>
          <p:nvPr/>
        </p:nvSpPr>
        <p:spPr>
          <a:xfrm>
            <a:off x="1225118" y="244135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Számlálás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E288C20-8FD5-485B-9352-A5599B23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" y="2810691"/>
            <a:ext cx="1803636" cy="12003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48FC79-B3C3-4F1D-BC40-7E47B3C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45" y="3974149"/>
            <a:ext cx="1803636" cy="13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82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700" dirty="0"/>
              <a:t>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4E4F20-D7B3-4CAC-8BB2-B17444FCAA86}"/>
              </a:ext>
            </a:extLst>
          </p:cNvPr>
          <p:cNvSpPr txBox="1"/>
          <p:nvPr/>
        </p:nvSpPr>
        <p:spPr>
          <a:xfrm>
            <a:off x="1225117" y="2441359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671104-86E5-4A13-96A7-74B609823C8F}"/>
              </a:ext>
            </a:extLst>
          </p:cNvPr>
          <p:cNvSpPr txBox="1"/>
          <p:nvPr/>
        </p:nvSpPr>
        <p:spPr>
          <a:xfrm>
            <a:off x="1225117" y="2810691"/>
            <a:ext cx="510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x:infile(Számla)  (</a:t>
            </a:r>
            <a:r>
              <a:rPr lang="hu-HU" dirty="0" err="1"/>
              <a:t>st,sz,x:read</a:t>
            </a:r>
            <a:r>
              <a:rPr lang="hu-HU" dirty="0"/>
              <a:t>)</a:t>
            </a:r>
          </a:p>
          <a:p>
            <a:r>
              <a:rPr lang="hu-HU" dirty="0"/>
              <a:t>f(e)		~  </a:t>
            </a:r>
            <a:r>
              <a:rPr lang="hu-HU" dirty="0" err="1"/>
              <a:t>sz.össz</a:t>
            </a:r>
            <a:endParaRPr lang="hu-HU" dirty="0"/>
          </a:p>
          <a:p>
            <a:r>
              <a:rPr lang="hu-HU" dirty="0"/>
              <a:t>c		~  bevét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DC93F25-49FC-461A-B519-DC6F4DA28AC6}"/>
                  </a:ext>
                </a:extLst>
              </p:cNvPr>
              <p:cNvSpPr txBox="1"/>
              <p:nvPr/>
            </p:nvSpPr>
            <p:spPr>
              <a:xfrm>
                <a:off x="1225117" y="3808520"/>
                <a:ext cx="7874494" cy="281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sz="1400" i="1" dirty="0"/>
                  <a:t>A</a:t>
                </a:r>
                <a:r>
                  <a:rPr lang="hu-HU" sz="1400" dirty="0"/>
                  <a:t> = ( x:infile(Számla), </a:t>
                </a:r>
                <a:r>
                  <a:rPr lang="hu-HU" sz="1400" dirty="0" err="1"/>
                  <a:t>bevét:ℕ</a:t>
                </a:r>
                <a:r>
                  <a:rPr lang="hu-HU" sz="1400" dirty="0"/>
                  <a:t> )</a:t>
                </a:r>
                <a:br>
                  <a:rPr lang="hu-HU" sz="1400" dirty="0"/>
                </a:br>
                <a:r>
                  <a:rPr lang="hu-HU" sz="1400" dirty="0"/>
                  <a:t>       	Számla=</a:t>
                </a:r>
                <a:r>
                  <a:rPr lang="hu-HU" sz="1400" dirty="0" err="1"/>
                  <a:t>rec</a:t>
                </a:r>
                <a:r>
                  <a:rPr lang="hu-HU" sz="1400" dirty="0"/>
                  <a:t>(név:𝕊, </a:t>
                </a:r>
                <a:r>
                  <a:rPr lang="hu-HU" sz="1400" dirty="0" err="1"/>
                  <a:t>lista:Áru</a:t>
                </a:r>
                <a:r>
                  <a:rPr lang="hu-HU" sz="1400" dirty="0"/>
                  <a:t>*)</a:t>
                </a:r>
              </a:p>
              <a:p>
                <a:r>
                  <a:rPr lang="hu-HU" sz="1400" dirty="0"/>
                  <a:t>          	Áru = </a:t>
                </a:r>
                <a:r>
                  <a:rPr lang="hu-HU" sz="1400" dirty="0" err="1"/>
                  <a:t>rec</a:t>
                </a:r>
                <a:r>
                  <a:rPr lang="hu-HU" sz="1400" dirty="0"/>
                  <a:t>(cikkszám:𝕊, </a:t>
                </a:r>
                <a:r>
                  <a:rPr lang="hu-HU" sz="1400" dirty="0" err="1"/>
                  <a:t>ár:ℕ</a:t>
                </a:r>
                <a:r>
                  <a:rPr lang="hu-HU" sz="1400" dirty="0"/>
                  <a:t>)</a:t>
                </a:r>
              </a:p>
              <a:p>
                <a:r>
                  <a:rPr lang="hu-HU" sz="1400" dirty="0"/>
                  <a:t>            vagy</a:t>
                </a:r>
                <a:br>
                  <a:rPr lang="hu-HU" sz="1400" dirty="0"/>
                </a:br>
                <a:r>
                  <a:rPr lang="hu-HU" sz="1400" dirty="0"/>
                  <a:t>          	Számla=</a:t>
                </a:r>
                <a:r>
                  <a:rPr lang="hu-HU" sz="1400" dirty="0" err="1"/>
                  <a:t>rec</a:t>
                </a:r>
                <a:r>
                  <a:rPr lang="hu-HU" sz="1400" dirty="0"/>
                  <a:t>(név:𝕊, </a:t>
                </a:r>
                <a:r>
                  <a:rPr lang="hu-HU" sz="1400" dirty="0" err="1"/>
                  <a:t>lista:Áru</a:t>
                </a:r>
                <a:r>
                  <a:rPr lang="hu-HU" sz="1400" dirty="0"/>
                  <a:t>*, </a:t>
                </a:r>
                <a:r>
                  <a:rPr lang="hu-HU" sz="1400" dirty="0" err="1"/>
                  <a:t>össz</a:t>
                </a:r>
                <a:r>
                  <a:rPr lang="hu-HU" sz="1400" dirty="0"/>
                  <a:t>: ℕ)        ahol </a:t>
                </a:r>
                <a:r>
                  <a:rPr lang="hu-HU" sz="1400" i="1" dirty="0"/>
                  <a:t>   </a:t>
                </a:r>
                <a:r>
                  <a:rPr lang="hu-HU" sz="1400" dirty="0" err="1"/>
                  <a:t>össz</a:t>
                </a:r>
                <a:r>
                  <a:rPr lang="hu-HU" sz="1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lista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lista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hu-HU" sz="1400">
                            <a:latin typeface="Cambria Math" panose="02040503050406030204" pitchFamily="18" charset="0"/>
                          </a:rPr>
                          <m:t>.á</m:t>
                        </m:r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nary>
                  </m:oMath>
                </a14:m>
                <a:br>
                  <a:rPr lang="hu-HU" sz="1400" dirty="0"/>
                </a:br>
                <a:r>
                  <a:rPr lang="hu-HU" sz="1400" i="1" dirty="0"/>
                  <a:t>          	Összegzés </a:t>
                </a:r>
                <a:endParaRPr lang="hu-HU" sz="1400" dirty="0"/>
              </a:p>
              <a:p>
                <a:r>
                  <a:rPr lang="hu-HU" sz="1400" dirty="0"/>
                  <a:t>		t:enor(E)		~  i = 1 .. |lista|</a:t>
                </a:r>
              </a:p>
              <a:p>
                <a:r>
                  <a:rPr lang="hu-HU" sz="1400" dirty="0"/>
                  <a:t>		f(e)		~  lista[i].ár</a:t>
                </a:r>
              </a:p>
              <a:p>
                <a:r>
                  <a:rPr lang="hu-HU" sz="1400" dirty="0"/>
                  <a:t>		c		~  </a:t>
                </a:r>
                <a:r>
                  <a:rPr lang="hu-HU" sz="1400" dirty="0" err="1"/>
                  <a:t>össz</a:t>
                </a:r>
                <a:endParaRPr lang="hu-HU" sz="1400" dirty="0"/>
              </a:p>
              <a:p>
                <a:r>
                  <a:rPr lang="hu-HU" sz="1400" i="1" dirty="0" err="1"/>
                  <a:t>Ef</a:t>
                </a:r>
                <a:r>
                  <a:rPr lang="hu-HU" sz="1400" dirty="0"/>
                  <a:t> = ( x=x</a:t>
                </a:r>
                <a:r>
                  <a:rPr lang="hu-HU" sz="1400" baseline="-25000" dirty="0"/>
                  <a:t>0</a:t>
                </a:r>
                <a:r>
                  <a:rPr lang="hu-HU" sz="1400" dirty="0"/>
                  <a:t> )</a:t>
                </a:r>
                <a:br>
                  <a:rPr lang="hu-HU" sz="1400" dirty="0"/>
                </a:br>
                <a:r>
                  <a:rPr lang="hu-HU" sz="1400" i="1" dirty="0" err="1"/>
                  <a:t>Uf</a:t>
                </a:r>
                <a:r>
                  <a:rPr lang="hu-HU" sz="1400" dirty="0"/>
                  <a:t> = ( bevét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sz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sz="1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sz</m:t>
                        </m:r>
                        <m:r>
                          <a:rPr lang="hu-HU" sz="1400">
                            <a:latin typeface="Cambria Math" panose="02040503050406030204" pitchFamily="18" charset="0"/>
                          </a:rPr>
                          <m:t>.ö</m:t>
                        </m:r>
                        <m:r>
                          <m:rPr>
                            <m:sty m:val="p"/>
                          </m:rPr>
                          <a:rPr lang="hu-HU" sz="1400">
                            <a:latin typeface="Cambria Math" panose="02040503050406030204" pitchFamily="18" charset="0"/>
                          </a:rPr>
                          <m:t>ssz</m:t>
                        </m:r>
                      </m:e>
                    </m:nary>
                  </m:oMath>
                </a14:m>
                <a:r>
                  <a:rPr lang="hu-HU" sz="1400" dirty="0"/>
                  <a:t>)</a:t>
                </a: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DC93F25-49FC-461A-B519-DC6F4DA28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3808520"/>
                <a:ext cx="7874494" cy="2812052"/>
              </a:xfrm>
              <a:prstGeom prst="rect">
                <a:avLst/>
              </a:prstGeom>
              <a:blipFill>
                <a:blip r:embed="rId2"/>
                <a:stretch>
                  <a:fillRect l="-697" t="-1302" b="-160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49CCAD12-14B3-41D1-A528-C8E019F0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97" y="2810691"/>
            <a:ext cx="3540105" cy="204539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EA0F7DE-27AE-4A2D-B39E-42D0FEBA8998}"/>
              </a:ext>
            </a:extLst>
          </p:cNvPr>
          <p:cNvSpPr txBox="1"/>
          <p:nvPr/>
        </p:nvSpPr>
        <p:spPr>
          <a:xfrm>
            <a:off x="8984201" y="4922158"/>
            <a:ext cx="284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Egy számla összesítését bízzuk a beolvasásra.</a:t>
            </a:r>
          </a:p>
        </p:txBody>
      </p:sp>
    </p:spTree>
    <p:extLst>
      <p:ext uri="{BB962C8B-B14F-4D97-AF65-F5344CB8AC3E}">
        <p14:creationId xmlns:p14="http://schemas.microsoft.com/office/powerpoint/2010/main" val="798860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E5933FE-2CF5-4656-BEBC-FC6DB131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dirty="0"/>
              <a:t>Köszönöm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9752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a) Számoljuk meg a piros virágú kaktuszokat!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D46D3CB-9234-4F4D-ABAC-F827F7DECF46}"/>
              </a:ext>
            </a:extLst>
          </p:cNvPr>
          <p:cNvSpPr txBox="1"/>
          <p:nvPr/>
        </p:nvSpPr>
        <p:spPr>
          <a:xfrm>
            <a:off x="1225118" y="244135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Számlálás</a:t>
            </a:r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7E9C372-54E9-48FB-B0FC-671D2A8F3913}"/>
              </a:ext>
            </a:extLst>
          </p:cNvPr>
          <p:cNvSpPr/>
          <p:nvPr/>
        </p:nvSpPr>
        <p:spPr>
          <a:xfrm>
            <a:off x="3891457" y="3622088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A42882-81E8-4F57-A4E6-E0C4E2053D9C}"/>
              </a:ext>
            </a:extLst>
          </p:cNvPr>
          <p:cNvSpPr txBox="1"/>
          <p:nvPr/>
        </p:nvSpPr>
        <p:spPr>
          <a:xfrm>
            <a:off x="5104659" y="2441359"/>
            <a:ext cx="499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x:infile(Kaktusz)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felt(e)		~  e.szín=”piros”</a:t>
            </a:r>
          </a:p>
          <a:p>
            <a:r>
              <a:rPr lang="hu-HU" dirty="0"/>
              <a:t>c		~  db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E288C20-8FD5-485B-9352-A5599B23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" y="2810691"/>
            <a:ext cx="1803636" cy="12003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48FC79-B3C3-4F1D-BC40-7E47B3C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45" y="3974149"/>
            <a:ext cx="1803636" cy="13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a) Számoljuk meg a piros virágú kaktuszokat!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D46D3CB-9234-4F4D-ABAC-F827F7DECF46}"/>
              </a:ext>
            </a:extLst>
          </p:cNvPr>
          <p:cNvSpPr txBox="1"/>
          <p:nvPr/>
        </p:nvSpPr>
        <p:spPr>
          <a:xfrm>
            <a:off x="1225118" y="244135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Számlálás</a:t>
            </a:r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7E9C372-54E9-48FB-B0FC-671D2A8F3913}"/>
              </a:ext>
            </a:extLst>
          </p:cNvPr>
          <p:cNvSpPr/>
          <p:nvPr/>
        </p:nvSpPr>
        <p:spPr>
          <a:xfrm>
            <a:off x="3891457" y="3622088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A42882-81E8-4F57-A4E6-E0C4E2053D9C}"/>
              </a:ext>
            </a:extLst>
          </p:cNvPr>
          <p:cNvSpPr txBox="1"/>
          <p:nvPr/>
        </p:nvSpPr>
        <p:spPr>
          <a:xfrm>
            <a:off x="5104659" y="2441359"/>
            <a:ext cx="499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x:infile(Kaktusz)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felt(e)		~  e.szín=”piros”</a:t>
            </a:r>
          </a:p>
          <a:p>
            <a:r>
              <a:rPr lang="hu-HU" dirty="0"/>
              <a:t>c		~  db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E288C20-8FD5-485B-9352-A5599B23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" y="2810691"/>
            <a:ext cx="1803636" cy="12003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48FC79-B3C3-4F1D-BC40-7E47B3C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45" y="3974149"/>
            <a:ext cx="1803636" cy="1391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AC653BF-D467-40E4-ABBC-AE2036873A64}"/>
                  </a:ext>
                </a:extLst>
              </p:cNvPr>
              <p:cNvSpPr txBox="1"/>
              <p:nvPr/>
            </p:nvSpPr>
            <p:spPr>
              <a:xfrm>
                <a:off x="5104659" y="3309021"/>
                <a:ext cx="6232124" cy="20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x:infile(Kaktusz), </a:t>
                </a:r>
                <a:r>
                  <a:rPr lang="hu-HU" dirty="0" err="1"/>
                  <a:t>db:ℕ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	Kaktusz=</a:t>
                </a:r>
                <a:r>
                  <a:rPr lang="hu-HU" dirty="0" err="1"/>
                  <a:t>rec</a:t>
                </a:r>
                <a:r>
                  <a:rPr lang="hu-HU" dirty="0"/>
                  <a:t>(név:𝕊, szín:𝕊, ős:𝕊, </a:t>
                </a:r>
                <a:r>
                  <a:rPr lang="hu-HU" dirty="0" err="1"/>
                  <a:t>méret:ℕ</a:t>
                </a:r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		e.szín=”piros”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AC653BF-D467-40E4-ABBC-AE203687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59" y="3309021"/>
                <a:ext cx="6232124" cy="2056140"/>
              </a:xfrm>
              <a:prstGeom prst="rect">
                <a:avLst/>
              </a:prstGeom>
              <a:blipFill>
                <a:blip r:embed="rId4"/>
                <a:stretch>
                  <a:fillRect l="-782" t="-1780" b="-50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76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a) Számoljuk meg a piros virágú kaktuszokat!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D46D3CB-9234-4F4D-ABAC-F827F7DECF46}"/>
              </a:ext>
            </a:extLst>
          </p:cNvPr>
          <p:cNvSpPr txBox="1"/>
          <p:nvPr/>
        </p:nvSpPr>
        <p:spPr>
          <a:xfrm>
            <a:off x="1225118" y="244135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Számlálás</a:t>
            </a:r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7E9C372-54E9-48FB-B0FC-671D2A8F3913}"/>
              </a:ext>
            </a:extLst>
          </p:cNvPr>
          <p:cNvSpPr/>
          <p:nvPr/>
        </p:nvSpPr>
        <p:spPr>
          <a:xfrm>
            <a:off x="3891457" y="3622088"/>
            <a:ext cx="816746" cy="5770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A42882-81E8-4F57-A4E6-E0C4E2053D9C}"/>
              </a:ext>
            </a:extLst>
          </p:cNvPr>
          <p:cNvSpPr txBox="1"/>
          <p:nvPr/>
        </p:nvSpPr>
        <p:spPr>
          <a:xfrm>
            <a:off x="5104659" y="2441359"/>
            <a:ext cx="499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	~  x:infile(Kaktusz) 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felt(e)		~  e.szín=”piros”</a:t>
            </a:r>
          </a:p>
          <a:p>
            <a:r>
              <a:rPr lang="hu-HU" dirty="0"/>
              <a:t>c		~  db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E288C20-8FD5-485B-9352-A5599B23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5" y="2810691"/>
            <a:ext cx="1803636" cy="12003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48FC79-B3C3-4F1D-BC40-7E47B3C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45" y="3974149"/>
            <a:ext cx="1803636" cy="1391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AC653BF-D467-40E4-ABBC-AE2036873A64}"/>
                  </a:ext>
                </a:extLst>
              </p:cNvPr>
              <p:cNvSpPr txBox="1"/>
              <p:nvPr/>
            </p:nvSpPr>
            <p:spPr>
              <a:xfrm>
                <a:off x="5104659" y="3309021"/>
                <a:ext cx="6232124" cy="20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x:infile(Kaktusz), </a:t>
                </a:r>
                <a:r>
                  <a:rPr lang="hu-HU" dirty="0" err="1"/>
                  <a:t>db:ℕ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	Kaktusz=</a:t>
                </a:r>
                <a:r>
                  <a:rPr lang="hu-HU" dirty="0" err="1"/>
                  <a:t>rec</a:t>
                </a:r>
                <a:r>
                  <a:rPr lang="hu-HU" dirty="0"/>
                  <a:t>(név:𝕊, szín:𝕊, ős:𝕊, </a:t>
                </a:r>
                <a:r>
                  <a:rPr lang="hu-HU" dirty="0" err="1"/>
                  <a:t>méret:ℕ</a:t>
                </a:r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		e.szín=”piros”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AC653BF-D467-40E4-ABBC-AE203687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59" y="3309021"/>
                <a:ext cx="6232124" cy="2056140"/>
              </a:xfrm>
              <a:prstGeom prst="rect">
                <a:avLst/>
              </a:prstGeom>
              <a:blipFill>
                <a:blip r:embed="rId4"/>
                <a:stretch>
                  <a:fillRect l="-782" t="-1780" b="-50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351B8304-775B-4FDE-9965-A89C7005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090" y="4299230"/>
            <a:ext cx="3398463" cy="22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b) Igaz-e, hogy minden kaktusz virága piros?</a:t>
            </a:r>
          </a:p>
        </p:txBody>
      </p:sp>
    </p:spTree>
    <p:extLst>
      <p:ext uri="{BB962C8B-B14F-4D97-AF65-F5344CB8AC3E}">
        <p14:creationId xmlns:p14="http://schemas.microsoft.com/office/powerpoint/2010/main" val="333533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Egy szekvenciális inputfájlban egyes kaktuszfajtákról ismerünk néhány adatot: név, őshaza, virágszín, méret.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b) Igaz-e, hogy minden kaktusz virága piros?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303DEA-9CE8-46BD-8D4C-2AE88835C30D}"/>
              </a:ext>
            </a:extLst>
          </p:cNvPr>
          <p:cNvSpPr txBox="1"/>
          <p:nvPr/>
        </p:nvSpPr>
        <p:spPr>
          <a:xfrm>
            <a:off x="1225117" y="2441359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Optimista lineáris keresés </a:t>
            </a:r>
          </a:p>
        </p:txBody>
      </p:sp>
    </p:spTree>
    <p:extLst>
      <p:ext uri="{BB962C8B-B14F-4D97-AF65-F5344CB8AC3E}">
        <p14:creationId xmlns:p14="http://schemas.microsoft.com/office/powerpoint/2010/main" val="37926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7" ma:contentTypeDescription="Új dokumentum létrehozása." ma:contentTypeScope="" ma:versionID="46c326e170113dafb73fda4b6567a3de">
  <xsd:schema xmlns:xsd="http://www.w3.org/2001/XMLSchema" xmlns:xs="http://www.w3.org/2001/XMLSchema" xmlns:p="http://schemas.microsoft.com/office/2006/metadata/properties" xmlns:ns2="2802c78d-21c3-4a7b-93dc-c553f079c494" xmlns:ns3="bae2fe36-af00-45da-8051-a600712cd064" targetNamespace="http://schemas.microsoft.com/office/2006/metadata/properties" ma:root="true" ma:fieldsID="643504de93a5d495e82f7031e8a99745" ns2:_="" ns3:_="">
    <xsd:import namespace="2802c78d-21c3-4a7b-93dc-c553f079c494"/>
    <xsd:import namespace="bae2fe36-af00-45da-8051-a600712cd0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2fe36-af00-45da-8051-a600712cd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BDAB5F-2687-40E9-BE22-01FC72284C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2c78d-21c3-4a7b-93dc-c553f079c494"/>
    <ds:schemaRef ds:uri="bae2fe36-af00-45da-8051-a600712cd0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96DE20-CBAE-494A-A3D3-0601814A24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86DD8D-C7B0-4848-9CDB-C917B151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4219</Words>
  <Application>Microsoft Office PowerPoint</Application>
  <PresentationFormat>Widescreen</PresentationFormat>
  <Paragraphs>195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Office-téma</vt:lpstr>
      <vt:lpstr>4. Tervezős gyakorlat</vt:lpstr>
      <vt:lpstr>1. feladat:  Egy szekvenciális inputfájlban egyes kaktuszfajtákról ismerünk néhány adatot: név, őshaza, virágszín, méret.   a) Számoljuk meg a piros virágú kaktuszokat!</vt:lpstr>
      <vt:lpstr>1. feladat:  Egy szekvenciális inputfájlban egyes kaktuszfajtákról ismerünk néhány adatot: név, őshaza, virágszín, méret.   a) Számoljuk meg a piros virágú kaktuszokat!</vt:lpstr>
      <vt:lpstr>1. feladat:  Egy szekvenciális inputfájlban egyes kaktuszfajtákról ismerünk néhány adatot: név, őshaza, virágszín, méret.   a) Számoljuk meg a piros virágú kaktuszokat!</vt:lpstr>
      <vt:lpstr>1. feladat:  Egy szekvenciális inputfájlban egyes kaktuszfajtákról ismerünk néhány adatot: név, őshaza, virágszín, méret.   a) Számoljuk meg a piros virágú kaktuszokat!</vt:lpstr>
      <vt:lpstr>1. feladat:  Egy szekvenciális inputfájlban egyes kaktuszfajtákról ismerünk néhány adatot: név, őshaza, virágszín, méret.   a) Számoljuk meg a piros virágú kaktuszokat!</vt:lpstr>
      <vt:lpstr>1. feladat:  Egy szekvenciális inputfájlban egyes kaktuszfajtákról ismerünk néhány adatot: név, őshaza, virágszín, méret.   a) Számoljuk meg a piros virágú kaktuszokat!</vt:lpstr>
      <vt:lpstr>1. feladat:  Egy szekvenciális inputfájlban egyes kaktuszfajtákról ismerünk néhány adatot: név, őshaza, virágszín, méret.   b) Igaz-e, hogy minden kaktusz virága piros?</vt:lpstr>
      <vt:lpstr>1. feladat:  Egy szekvenciális inputfájlban egyes kaktuszfajtákról ismerünk néhány adatot: név, őshaza, virágszín, méret.   b) Igaz-e, hogy minden kaktusz virága piros?</vt:lpstr>
      <vt:lpstr>1. feladat:  Egy szekvenciális inputfájlban egyes kaktuszfajtákról ismerünk néhány adatot: név, őshaza, virágszín, méret.   b) Igaz-e, hogy minden kaktusz virága piros?</vt:lpstr>
      <vt:lpstr>1. feladat:  Egy szekvenciális inputfájlban egyes kaktuszfajtákról ismerünk néhány adatot: név, őshaza, virágszín, méret.   b) Igaz-e, hogy minden kaktusz virága piros?</vt:lpstr>
      <vt:lpstr>1. feladat:  Egy szekvenciális inputfájlban egyes kaktuszfajtákról ismerünk néhány adatot: név, őshaza, virágszín, méret.   b) Igaz-e, hogy minden kaktusz virága piros?</vt:lpstr>
      <vt:lpstr>1. feladat:  Egy szekvenciális inputfájlban egyes kaktuszfajtákról ismerünk néhány adatot: név, őshaza, virágszín, méret.   b) Igaz-e, hogy minden kaktusz virága piros?</vt:lpstr>
      <vt:lpstr>1. feladat:  Egy szekvenciális inputfájlban egyes kaktuszfajtákról ismerünk néhány adatot: név, őshaza, virágszín, méret.   c) Válogassuk ki egy szekvenciális outputfájlba a piros virágú kaktuszok neveit!</vt:lpstr>
      <vt:lpstr>1. feladat:  Egy szekvenciális inputfájlban egyes kaktuszfajtákról ismerünk néhány adatot: név, őshaza, virágszín, méret.   c) Válogassuk ki egy szekvenciális outputfájlba a piros virágú kaktuszok neveit!</vt:lpstr>
      <vt:lpstr>1. feladat:  Egy szekvenciális inputfájlban egyes kaktuszfajtákról ismerünk néhány adatot: név, őshaza, virágszín, méret.   c) Válogassuk ki egy szekvenciális outputfájlba a piros virágú kaktuszok neveit!</vt:lpstr>
      <vt:lpstr>1. feladat:  Egy szekvenciális inputfájlban egyes kaktuszfajtákról ismerünk néhány adatot: név, őshaza, virágszín, méret.   c) Válogassuk ki egy szekvenciális outputfájlba a piros virágú kaktuszok neveit!</vt:lpstr>
      <vt:lpstr>1. feladat:  Egy szekvenciális inputfájlban egyes kaktuszfajtákról ismerünk néhány adatot: név, őshaza, virágszín, méret.   c) Válogassuk ki egy szekvenciális outputfájlba a piros virágú kaktuszok neveit!</vt:lpstr>
      <vt:lpstr>1. feladat:  Egy szekvenciális inputfájlban egyes kaktuszfajtákról ismerünk néhány adatot: név, őshaza, virágszín, méret.   c) Válogassuk ki egy szekvenciális outputfájlba a piros virágú kaktuszok neveit!</vt:lpstr>
      <vt:lpstr>1. feladat:  Egy szekvenciális inputfájlban egyes kaktuszfajtákról ismerünk néhány adatot: név, őshaza, virágszín, méret.   d) Válogassuk ki egy szekvenciális outputfájlba a piros virágú kaktuszok, egy másikba  a mexikói őshazájú kaktuszok neveit!</vt:lpstr>
      <vt:lpstr>1. feladat:  Egy szekvenciális inputfájlban egyes kaktuszfajtákról ismerünk néhány adatot: név, őshaza, virágszín, méret.   d) Válogassuk ki egy szekvenciális outputfájlba a piros virágú kaktuszok, egy másikba  a mexikói őshazájú kaktuszok neveit!</vt:lpstr>
      <vt:lpstr>1. feladat:  Egy szekvenciális inputfájlban egyes kaktuszfajtákról ismerünk néhány adatot: név, őshaza, virágszín, méret.   d) Válogassuk ki egy szekvenciális outputfájlba a piros virágú kaktuszok, egy másikba  a mexikói őshazájú kaktuszok neveit!</vt:lpstr>
      <vt:lpstr>1. feladat:  Egy szekvenciális inputfájlban egyes kaktuszfajtákról ismerünk néhány adatot: név, őshaza, virágszín, méret.   d) Válogassuk ki egy szekvenciális outputfájlba a piros virágú kaktuszok, egy másikba  a mexikói őshazájú kaktuszok neveit!</vt:lpstr>
      <vt:lpstr>1. feladat:  Egy szekvenciális inputfájlban egyes kaktuszfajtákról ismerünk néhány adatot: név, őshaza, virágszín, méret.   d) Válogassuk ki egy szekvenciális outputfájlba a piros virágú kaktuszok, egy másikba  a mexikói őshazájú kaktuszok neveit!</vt:lpstr>
      <vt:lpstr>1. feladat:  Egy szekvenciális inputfájlban egyes kaktuszfajtákról ismerünk néhány adatot: név, őshaza, virágszín, méret.   d) Melyik a legnagyobb piros virágú kaktusz neve?</vt:lpstr>
      <vt:lpstr>1. feladat:  Egy szekvenciális inputfájlban egyes kaktuszfajtákról ismerünk néhány adatot: név, őshaza, virágszín, méret.   d) Melyik a legnagyobb piros virágú kaktusz neve?</vt:lpstr>
      <vt:lpstr>1. feladat:  Egy szekvenciális inputfájlban egyes kaktuszfajtákról ismerünk néhány adatot: név, őshaza, virágszín, méret.   d) Melyik a legnagyobb piros virágú kaktusz neve?</vt:lpstr>
      <vt:lpstr>1. feladat:  Egy szekvenciális inputfájlban egyes kaktuszfajtákról ismerünk néhány adatot: név, őshaza, virágszín, méret.   d) Melyik a legnagyobb piros virágú kaktusz neve?</vt:lpstr>
      <vt:lpstr>1. feladat:  Egy szekvenciális inputfájlban egyes kaktuszfajtákról ismerünk néhány adatot: név, őshaza, virágszín, méret.   d) Melyik a legnagyobb piros virágú kaktusz neve?</vt:lpstr>
      <vt:lpstr>1. feladat:  Egy szekvenciális inputfájlban egyes kaktuszfajtákról ismerünk néhány adatot: név, őshaza, virágszín, méret.   d) Melyik a legnagyobb piros virágú kaktusz neve?</vt:lpstr>
      <vt:lpstr>2. feladat:  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vt:lpstr>
      <vt:lpstr>2. feladat:  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vt:lpstr>
      <vt:lpstr>2. feladat:  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vt:lpstr>
      <vt:lpstr>2. feladat:  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vt:lpstr>
      <vt:lpstr>2. feladat:  Keressük meg egy természetes számokat tartalmazó nem üres szekvenciális inputfájlban a legnagyobb számot, és döntsük el azt is, hogy van-e a fájlban páros szám. (Közös ciklusba kell összevonnunk a maximum kiválasztást és a lineáris keresést, miután mindkettőt összegzésre alakítottuk át.)</vt:lpstr>
      <vt:lpstr>3. feladat:  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vt:lpstr>
      <vt:lpstr>3. feladat:  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vt:lpstr>
      <vt:lpstr>3. feladat:  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vt:lpstr>
      <vt:lpstr>3. feladat:  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vt:lpstr>
      <vt:lpstr>3. feladat:  Számoljuk ki meg egy számítástechnikai szaküzlet napi bevételét az aznap kiadott számlák alapján. A számlák adatait egy szöveges állományban találjuk: egy sor egy számla. Egy számla tartalmazza a vásárló nevét és az általa vásárolt termékek (cikkszám és ár párok) sorozatát. 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Tervezős gyakorlat</dc:title>
  <dc:creator>Dao Balance</dc:creator>
  <cp:lastModifiedBy>Dao Balance</cp:lastModifiedBy>
  <cp:revision>70</cp:revision>
  <dcterms:created xsi:type="dcterms:W3CDTF">2022-02-27T15:20:58Z</dcterms:created>
  <dcterms:modified xsi:type="dcterms:W3CDTF">2022-03-07T09:44:58Z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