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7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26.xml" ContentType="application/vnd.openxmlformats-officedocument.presentationml.slide+xml"/>
  <Override PartName="/ppt/slides/slide22.xml" ContentType="application/vnd.openxmlformats-officedocument.presentationml.slide+xml"/>
  <Override PartName="/ppt/slides/slide20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11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2" r:id="rId5"/>
    <p:sldId id="307" r:id="rId6"/>
    <p:sldId id="261" r:id="rId7"/>
    <p:sldId id="263" r:id="rId8"/>
    <p:sldId id="268" r:id="rId9"/>
    <p:sldId id="267" r:id="rId10"/>
    <p:sldId id="266" r:id="rId11"/>
    <p:sldId id="308" r:id="rId12"/>
    <p:sldId id="265" r:id="rId13"/>
    <p:sldId id="264" r:id="rId14"/>
    <p:sldId id="274" r:id="rId15"/>
    <p:sldId id="273" r:id="rId16"/>
    <p:sldId id="272" r:id="rId17"/>
    <p:sldId id="309" r:id="rId18"/>
    <p:sldId id="271" r:id="rId19"/>
    <p:sldId id="270" r:id="rId20"/>
    <p:sldId id="269" r:id="rId21"/>
    <p:sldId id="279" r:id="rId22"/>
    <p:sldId id="278" r:id="rId23"/>
    <p:sldId id="277" r:id="rId24"/>
    <p:sldId id="310" r:id="rId25"/>
    <p:sldId id="276" r:id="rId26"/>
    <p:sldId id="275" r:id="rId27"/>
    <p:sldId id="297" r:id="rId28"/>
    <p:sldId id="296" r:id="rId29"/>
    <p:sldId id="295" r:id="rId30"/>
    <p:sldId id="294" r:id="rId31"/>
    <p:sldId id="293" r:id="rId32"/>
    <p:sldId id="292" r:id="rId33"/>
    <p:sldId id="299" r:id="rId34"/>
    <p:sldId id="302" r:id="rId35"/>
    <p:sldId id="301" r:id="rId36"/>
    <p:sldId id="300" r:id="rId37"/>
    <p:sldId id="298" r:id="rId38"/>
    <p:sldId id="305" r:id="rId39"/>
    <p:sldId id="304" r:id="rId40"/>
    <p:sldId id="303" r:id="rId41"/>
    <p:sldId id="312" r:id="rId42"/>
    <p:sldId id="287" r:id="rId43"/>
    <p:sldId id="286" r:id="rId44"/>
    <p:sldId id="285" r:id="rId45"/>
    <p:sldId id="284" r:id="rId46"/>
    <p:sldId id="283" r:id="rId47"/>
    <p:sldId id="282" r:id="rId48"/>
    <p:sldId id="280" r:id="rId49"/>
    <p:sldId id="291" r:id="rId50"/>
    <p:sldId id="290" r:id="rId51"/>
    <p:sldId id="289" r:id="rId52"/>
    <p:sldId id="288" r:id="rId53"/>
    <p:sldId id="281" r:id="rId54"/>
    <p:sldId id="306" r:id="rId5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customXml" Target="../customXml/item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B019450-8592-4647-92D8-6B8D76861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D771FA9-2DD0-440A-A350-A1127F76CE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2402EAD-3839-450B-9FF7-4B4289AD2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9EA45-BA0E-455F-B1A1-026D225226B2}" type="datetimeFigureOut">
              <a:rPr lang="hu-HU" smtClean="0"/>
              <a:t>2022. 03. 16.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BC72B0A-BA94-4385-94A1-0DAF19028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44EA7C8-F1A7-4770-AF06-A594B1F42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C638-99D2-4C33-B37E-EC4D9730981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339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335F89-FF19-4576-98E4-D4CCD4D10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A62786EB-83C2-4C58-9932-8CA8B7B28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037F4C2-8871-4B51-94BC-6F3C040A4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9EA45-BA0E-455F-B1A1-026D225226B2}" type="datetimeFigureOut">
              <a:rPr lang="hu-HU" smtClean="0"/>
              <a:t>2022. 03. 16.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BD769CD-6471-4EE9-B8C3-A4022A726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1DB6E90-DBA6-40FE-A49C-DE2F1BE4A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C638-99D2-4C33-B37E-EC4D9730981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67597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9A9C8515-B75B-4CD5-9026-571B8795F1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F1D7859-B012-40AF-984D-A0EB7B715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45A1D5E-A817-485F-8A92-978BD2EC1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9EA45-BA0E-455F-B1A1-026D225226B2}" type="datetimeFigureOut">
              <a:rPr lang="hu-HU" smtClean="0"/>
              <a:t>2022. 03. 16.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7A38230-ADAA-4230-B955-5C3841F08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FB7E4EB-FFF6-4C31-B819-652480C66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C638-99D2-4C33-B37E-EC4D9730981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3226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300470-2D5E-4BEF-A425-BF7EC6C5F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EEB8F21-C790-4142-88C3-70D636F8B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460BA83-94A4-4753-80BD-537AD7B30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9EA45-BA0E-455F-B1A1-026D225226B2}" type="datetimeFigureOut">
              <a:rPr lang="hu-HU" smtClean="0"/>
              <a:t>2022. 03. 16.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5473429-2AB4-4B0C-A38B-DCD070DDF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D5CD5F1-C43E-4550-910B-BF23417A3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C638-99D2-4C33-B37E-EC4D9730981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0004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C4819B-6757-4529-BF5D-27901D5D6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C2EBB38-30C1-41E1-A6AF-0CD1155AB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6238906-3240-4467-AD01-761AC77CD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9EA45-BA0E-455F-B1A1-026D225226B2}" type="datetimeFigureOut">
              <a:rPr lang="hu-HU" smtClean="0"/>
              <a:t>2022. 03. 16.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ADEEE5B-DED2-4A9E-90CE-8B5BA4077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928D765-E896-4FBE-90EA-469C0D6D0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C638-99D2-4C33-B37E-EC4D9730981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60024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A55BBD3-0E0B-4052-BFE0-02DFB3D98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E7AD480-F3E1-4EA0-A403-64BABEB188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C53B2CD-4A6E-47C6-B2EC-C32834F00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4131AAC-4BD3-4DA9-B136-51890CAC0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9EA45-BA0E-455F-B1A1-026D225226B2}" type="datetimeFigureOut">
              <a:rPr lang="hu-HU" smtClean="0"/>
              <a:t>2022. 03. 16.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E78EDF2-CA72-4A70-A572-B65E8945A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D1821F9-CBE4-415E-B921-5A9B9BB05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C638-99D2-4C33-B37E-EC4D9730981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5900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03B04F5-DB7A-4F84-AC95-BB6949B00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2F22BDA-A1C2-4522-A4A6-57A7F1F9F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C3DFFA8-8026-4A58-B5D9-137A999AB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BB72F7F8-AA3E-44E6-BD24-74B2197D60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7F8BD52-FCFE-4D41-B30D-733CEBA1A2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49D38A95-EE88-425C-9D21-D29DE4E04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9EA45-BA0E-455F-B1A1-026D225226B2}" type="datetimeFigureOut">
              <a:rPr lang="hu-HU" smtClean="0"/>
              <a:t>2022. 03. 16.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216E3C06-C489-4D91-AF59-282CFBA79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6B8E3855-533B-4D8C-81F8-B94937268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C638-99D2-4C33-B37E-EC4D9730981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4061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10E5184-12B0-4941-AD92-758D5C884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98B23543-2B23-4810-B0D9-69F99D3FF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9EA45-BA0E-455F-B1A1-026D225226B2}" type="datetimeFigureOut">
              <a:rPr lang="hu-HU" smtClean="0"/>
              <a:t>2022. 03. 16.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AA18AF48-B540-4287-8C8D-14CC3E45D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883BA457-3D14-4CE6-A042-5854D6C10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C638-99D2-4C33-B37E-EC4D9730981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4157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5F867A86-7EEC-431B-B685-495723973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9EA45-BA0E-455F-B1A1-026D225226B2}" type="datetimeFigureOut">
              <a:rPr lang="hu-HU" smtClean="0"/>
              <a:t>2022. 03. 16.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058B9772-BD37-4E69-8508-0EEF82C79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9F97C6B-84A7-48D5-8494-D9046C368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C638-99D2-4C33-B37E-EC4D9730981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1157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4FAC525-6C51-4BB4-A638-906EDE151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C425325-DB1C-4E6F-9CAB-BEFAC8384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B9286FD-2486-4A9D-BE06-AA7FE43D5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5C92754-3703-4497-AC38-1D3609004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9EA45-BA0E-455F-B1A1-026D225226B2}" type="datetimeFigureOut">
              <a:rPr lang="hu-HU" smtClean="0"/>
              <a:t>2022. 03. 16.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98051C7-00BE-4E3B-9EF3-8DB838014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C7B2830-12C3-4974-ACFA-DBCC96779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C638-99D2-4C33-B37E-EC4D9730981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3290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BBC5A5F-19E8-488B-A9FB-4CBB0C1DB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397D5437-06FA-454E-92EC-5876A7AD6A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C29C549-7B7F-4C19-B889-56CF54947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2CFA1EB-E14B-4455-874B-4B8647D89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9EA45-BA0E-455F-B1A1-026D225226B2}" type="datetimeFigureOut">
              <a:rPr lang="hu-HU" smtClean="0"/>
              <a:t>2022. 03. 16.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2DC5082-CDD7-49E3-B1D6-F4C6CD389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9841F37-5878-4742-A8E1-F942318F9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0C638-99D2-4C33-B37E-EC4D9730981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68947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8A25FD6B-C458-456F-A1A8-DC040B0FB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7D4FFB1-1EF3-4A5C-9715-D8C7592F6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3FA57E6-32EB-471E-AFEE-9135819535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9EA45-BA0E-455F-B1A1-026D225226B2}" type="datetimeFigureOut">
              <a:rPr lang="hu-HU" smtClean="0"/>
              <a:t>2022. 03. 16.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FD583B8-6610-47F1-8EED-C2B22B968A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A171372-F420-4769-99CC-BE1D56730C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0C638-99D2-4C33-B37E-EC4D9730981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1879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9E5933FE-2CF5-4656-BEBC-FC6DB1311C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hu-HU" dirty="0"/>
              <a:t>5. Tervezős gyakorlat</a:t>
            </a:r>
          </a:p>
        </p:txBody>
      </p:sp>
    </p:spTree>
    <p:extLst>
      <p:ext uri="{BB962C8B-B14F-4D97-AF65-F5344CB8AC3E}">
        <p14:creationId xmlns:p14="http://schemas.microsoft.com/office/powerpoint/2010/main" val="3819027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063"/>
            <a:ext cx="10515600" cy="2228296"/>
          </a:xfrm>
        </p:spPr>
        <p:txBody>
          <a:bodyPr>
            <a:normAutofit/>
          </a:bodyPr>
          <a:lstStyle/>
          <a:p>
            <a:r>
              <a:rPr lang="hu-HU" dirty="0"/>
              <a:t>1. feladat: </a:t>
            </a:r>
            <a:br>
              <a:rPr lang="hu-HU" dirty="0"/>
            </a:br>
            <a:r>
              <a:rPr lang="hu-HU" sz="2400" dirty="0"/>
              <a:t>Adott egy egész számokat tartalmazó szekvenciális inputfájl.</a:t>
            </a:r>
            <a:br>
              <a:rPr lang="hu-HU" dirty="0"/>
            </a:br>
            <a:br>
              <a:rPr lang="hu-HU" sz="2400" dirty="0"/>
            </a:br>
            <a:r>
              <a:rPr lang="hu-HU" sz="2400" dirty="0"/>
              <a:t>b) Hány páros szám követi az első negatív számot?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E5510455-058B-4FA1-9302-6E214D4F8358}"/>
              </a:ext>
            </a:extLst>
          </p:cNvPr>
          <p:cNvSpPr txBox="1"/>
          <p:nvPr/>
        </p:nvSpPr>
        <p:spPr>
          <a:xfrm>
            <a:off x="1225117" y="2441359"/>
            <a:ext cx="343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P.t.: </a:t>
            </a:r>
            <a:r>
              <a:rPr lang="hu-HU" i="1" dirty="0"/>
              <a:t>Kiválasztás + Számlálás</a:t>
            </a:r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92755A7F-A626-4E4F-BFE4-E04D0D992E98}"/>
              </a:ext>
            </a:extLst>
          </p:cNvPr>
          <p:cNvSpPr txBox="1"/>
          <p:nvPr/>
        </p:nvSpPr>
        <p:spPr>
          <a:xfrm>
            <a:off x="1225117" y="2915329"/>
            <a:ext cx="55485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t:enor(E) 	~ x:infile(ℤ) (</a:t>
            </a:r>
            <a:r>
              <a:rPr lang="hu-HU" dirty="0" err="1"/>
              <a:t>st,e,x:read</a:t>
            </a:r>
            <a:r>
              <a:rPr lang="hu-HU" dirty="0"/>
              <a:t>) </a:t>
            </a:r>
          </a:p>
          <a:p>
            <a:r>
              <a:rPr lang="hu-HU" dirty="0"/>
              <a:t>felt(e)      	~ </a:t>
            </a:r>
            <a:r>
              <a:rPr lang="hu-HU" dirty="0" err="1"/>
              <a:t>st</a:t>
            </a:r>
            <a:r>
              <a:rPr lang="hu-HU" dirty="0"/>
              <a:t>=</a:t>
            </a:r>
            <a:r>
              <a:rPr lang="hu-HU" dirty="0" err="1"/>
              <a:t>abnorm</a:t>
            </a:r>
            <a:r>
              <a:rPr lang="hu-HU" i="1" dirty="0"/>
              <a:t> </a:t>
            </a:r>
            <a:r>
              <a:rPr lang="hu-HU" dirty="0">
                <a:sym typeface="Symbol" panose="05050102010706020507" pitchFamily="18" charset="2"/>
              </a:rPr>
              <a:t></a:t>
            </a:r>
            <a:r>
              <a:rPr lang="hu-HU" dirty="0"/>
              <a:t> e&lt;0  </a:t>
            </a:r>
          </a:p>
          <a:p>
            <a:r>
              <a:rPr lang="hu-HU" dirty="0"/>
              <a:t>c	~ db</a:t>
            </a:r>
          </a:p>
          <a:p>
            <a:endParaRPr lang="hu-HU" dirty="0"/>
          </a:p>
          <a:p>
            <a:r>
              <a:rPr lang="hu-HU" dirty="0"/>
              <a:t>t:enor(E) 	~ x:infile(ℤ) „folytatása”    </a:t>
            </a:r>
          </a:p>
          <a:p>
            <a:r>
              <a:rPr lang="hu-HU" dirty="0"/>
              <a:t>felt(e)      	~ e páros</a:t>
            </a:r>
          </a:p>
          <a:p>
            <a:r>
              <a:rPr lang="hu-HU" dirty="0"/>
              <a:t>c	~ db</a:t>
            </a:r>
          </a:p>
        </p:txBody>
      </p:sp>
    </p:spTree>
    <p:extLst>
      <p:ext uri="{BB962C8B-B14F-4D97-AF65-F5344CB8AC3E}">
        <p14:creationId xmlns:p14="http://schemas.microsoft.com/office/powerpoint/2010/main" val="3233408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063"/>
            <a:ext cx="10515600" cy="2228296"/>
          </a:xfrm>
        </p:spPr>
        <p:txBody>
          <a:bodyPr>
            <a:normAutofit/>
          </a:bodyPr>
          <a:lstStyle/>
          <a:p>
            <a:r>
              <a:rPr lang="hu-HU" dirty="0"/>
              <a:t>1. feladat: </a:t>
            </a:r>
            <a:br>
              <a:rPr lang="hu-HU" dirty="0"/>
            </a:br>
            <a:r>
              <a:rPr lang="hu-HU" sz="2400" dirty="0"/>
              <a:t>Adott egy egész számokat tartalmazó szekvenciális inputfájl.</a:t>
            </a:r>
            <a:br>
              <a:rPr lang="hu-HU" dirty="0"/>
            </a:br>
            <a:br>
              <a:rPr lang="hu-HU" sz="2400" dirty="0"/>
            </a:br>
            <a:r>
              <a:rPr lang="hu-HU" sz="2400" dirty="0"/>
              <a:t>b) Hány páros szám követi az első negatív számot?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E5510455-058B-4FA1-9302-6E214D4F8358}"/>
              </a:ext>
            </a:extLst>
          </p:cNvPr>
          <p:cNvSpPr txBox="1"/>
          <p:nvPr/>
        </p:nvSpPr>
        <p:spPr>
          <a:xfrm>
            <a:off x="1225117" y="2441359"/>
            <a:ext cx="343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P.t.: </a:t>
            </a:r>
            <a:r>
              <a:rPr lang="hu-HU" i="1" dirty="0"/>
              <a:t>Kiválasztás + Számlálás</a:t>
            </a:r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92755A7F-A626-4E4F-BFE4-E04D0D992E98}"/>
              </a:ext>
            </a:extLst>
          </p:cNvPr>
          <p:cNvSpPr txBox="1"/>
          <p:nvPr/>
        </p:nvSpPr>
        <p:spPr>
          <a:xfrm>
            <a:off x="1225117" y="2915329"/>
            <a:ext cx="55485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t:enor(E) 	~ x:infile(ℤ) (</a:t>
            </a:r>
            <a:r>
              <a:rPr lang="hu-HU" dirty="0" err="1"/>
              <a:t>st,e,x:read</a:t>
            </a:r>
            <a:r>
              <a:rPr lang="hu-HU" dirty="0"/>
              <a:t>) </a:t>
            </a:r>
          </a:p>
          <a:p>
            <a:r>
              <a:rPr lang="hu-HU" dirty="0"/>
              <a:t>felt(e)      	~ </a:t>
            </a:r>
            <a:r>
              <a:rPr lang="hu-HU" dirty="0" err="1"/>
              <a:t>st</a:t>
            </a:r>
            <a:r>
              <a:rPr lang="hu-HU" dirty="0"/>
              <a:t>=</a:t>
            </a:r>
            <a:r>
              <a:rPr lang="hu-HU" dirty="0" err="1"/>
              <a:t>abnorm</a:t>
            </a:r>
            <a:r>
              <a:rPr lang="hu-HU" i="1" dirty="0"/>
              <a:t> </a:t>
            </a:r>
            <a:r>
              <a:rPr lang="hu-HU" dirty="0">
                <a:sym typeface="Symbol" panose="05050102010706020507" pitchFamily="18" charset="2"/>
              </a:rPr>
              <a:t></a:t>
            </a:r>
            <a:r>
              <a:rPr lang="hu-HU" dirty="0"/>
              <a:t> e&lt;0  </a:t>
            </a:r>
          </a:p>
          <a:p>
            <a:r>
              <a:rPr lang="hu-HU" dirty="0"/>
              <a:t>c	~ db</a:t>
            </a:r>
          </a:p>
          <a:p>
            <a:endParaRPr lang="hu-HU" dirty="0"/>
          </a:p>
          <a:p>
            <a:r>
              <a:rPr lang="hu-HU" dirty="0"/>
              <a:t>t:enor(E) 	~ x:infile(ℤ) „folytatása”    </a:t>
            </a:r>
          </a:p>
          <a:p>
            <a:r>
              <a:rPr lang="hu-HU" dirty="0"/>
              <a:t>felt(e)      	~ e páros</a:t>
            </a:r>
          </a:p>
          <a:p>
            <a:r>
              <a:rPr lang="hu-HU" dirty="0"/>
              <a:t>c	~ db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E0AD6920-2022-4945-A26B-1E472F708149}"/>
              </a:ext>
            </a:extLst>
          </p:cNvPr>
          <p:cNvSpPr txBox="1"/>
          <p:nvPr/>
        </p:nvSpPr>
        <p:spPr>
          <a:xfrm>
            <a:off x="1225117" y="4859539"/>
            <a:ext cx="71554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 dirty="0"/>
              <a:t>Specifikáció</a:t>
            </a:r>
            <a:r>
              <a:rPr lang="hu-HU" dirty="0"/>
              <a:t>:</a:t>
            </a:r>
          </a:p>
          <a:p>
            <a:r>
              <a:rPr lang="hu-HU" i="1" dirty="0"/>
              <a:t>	A</a:t>
            </a:r>
            <a:r>
              <a:rPr lang="hu-HU" dirty="0"/>
              <a:t> = ( x:infile(ℤ), </a:t>
            </a:r>
            <a:r>
              <a:rPr lang="hu-HU" dirty="0" err="1"/>
              <a:t>db:ℕ</a:t>
            </a:r>
            <a:r>
              <a:rPr lang="hu-HU" dirty="0"/>
              <a:t> )</a:t>
            </a:r>
            <a:br>
              <a:rPr lang="hu-HU" dirty="0"/>
            </a:br>
            <a:r>
              <a:rPr lang="hu-HU" dirty="0"/>
              <a:t>	</a:t>
            </a:r>
            <a:r>
              <a:rPr lang="hu-HU" i="1" dirty="0" err="1"/>
              <a:t>Ef</a:t>
            </a:r>
            <a:r>
              <a:rPr lang="hu-HU" dirty="0"/>
              <a:t> = ( x=x</a:t>
            </a:r>
            <a:r>
              <a:rPr lang="hu-HU" baseline="-25000" dirty="0"/>
              <a:t>0 </a:t>
            </a:r>
            <a:r>
              <a:rPr lang="hu-HU" dirty="0"/>
              <a:t>)</a:t>
            </a:r>
            <a:br>
              <a:rPr lang="hu-HU" dirty="0"/>
            </a:br>
            <a:r>
              <a:rPr lang="hu-HU" dirty="0"/>
              <a:t>	</a:t>
            </a:r>
            <a:r>
              <a:rPr lang="hu-HU" i="1" dirty="0" err="1"/>
              <a:t>Uf</a:t>
            </a:r>
            <a:r>
              <a:rPr lang="hu-HU" dirty="0"/>
              <a:t> =</a:t>
            </a:r>
          </a:p>
        </p:txBody>
      </p:sp>
    </p:spTree>
    <p:extLst>
      <p:ext uri="{BB962C8B-B14F-4D97-AF65-F5344CB8AC3E}">
        <p14:creationId xmlns:p14="http://schemas.microsoft.com/office/powerpoint/2010/main" val="14782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063"/>
            <a:ext cx="10515600" cy="2228296"/>
          </a:xfrm>
        </p:spPr>
        <p:txBody>
          <a:bodyPr>
            <a:normAutofit/>
          </a:bodyPr>
          <a:lstStyle/>
          <a:p>
            <a:r>
              <a:rPr lang="hu-HU" dirty="0"/>
              <a:t>1. feladat: </a:t>
            </a:r>
            <a:br>
              <a:rPr lang="hu-HU" dirty="0"/>
            </a:br>
            <a:r>
              <a:rPr lang="hu-HU" sz="2400" dirty="0"/>
              <a:t>Adott egy egész számokat tartalmazó szekvenciális inputfájl.</a:t>
            </a:r>
            <a:br>
              <a:rPr lang="hu-HU" dirty="0"/>
            </a:br>
            <a:br>
              <a:rPr lang="hu-HU" sz="2400" dirty="0"/>
            </a:br>
            <a:r>
              <a:rPr lang="hu-HU" sz="2400" dirty="0"/>
              <a:t>b) Hány páros szám követi az első negatív számot?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E5510455-058B-4FA1-9302-6E214D4F8358}"/>
              </a:ext>
            </a:extLst>
          </p:cNvPr>
          <p:cNvSpPr txBox="1"/>
          <p:nvPr/>
        </p:nvSpPr>
        <p:spPr>
          <a:xfrm>
            <a:off x="1225117" y="2441359"/>
            <a:ext cx="343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P.t.: </a:t>
            </a:r>
            <a:r>
              <a:rPr lang="hu-HU" i="1" dirty="0"/>
              <a:t>Kiválasztás + Számlálás</a:t>
            </a:r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92755A7F-A626-4E4F-BFE4-E04D0D992E98}"/>
              </a:ext>
            </a:extLst>
          </p:cNvPr>
          <p:cNvSpPr txBox="1"/>
          <p:nvPr/>
        </p:nvSpPr>
        <p:spPr>
          <a:xfrm>
            <a:off x="1225117" y="2915329"/>
            <a:ext cx="55485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t:enor(E) 	~ x:infile(ℤ) (</a:t>
            </a:r>
            <a:r>
              <a:rPr lang="hu-HU" dirty="0" err="1"/>
              <a:t>st,e,x:read</a:t>
            </a:r>
            <a:r>
              <a:rPr lang="hu-HU" dirty="0"/>
              <a:t>) </a:t>
            </a:r>
          </a:p>
          <a:p>
            <a:r>
              <a:rPr lang="hu-HU" dirty="0"/>
              <a:t>felt(e)      	~ </a:t>
            </a:r>
            <a:r>
              <a:rPr lang="hu-HU" dirty="0" err="1"/>
              <a:t>st</a:t>
            </a:r>
            <a:r>
              <a:rPr lang="hu-HU" dirty="0"/>
              <a:t>=</a:t>
            </a:r>
            <a:r>
              <a:rPr lang="hu-HU" dirty="0" err="1"/>
              <a:t>abnorm</a:t>
            </a:r>
            <a:r>
              <a:rPr lang="hu-HU" i="1" dirty="0"/>
              <a:t> </a:t>
            </a:r>
            <a:r>
              <a:rPr lang="hu-HU" dirty="0">
                <a:sym typeface="Symbol" panose="05050102010706020507" pitchFamily="18" charset="2"/>
              </a:rPr>
              <a:t></a:t>
            </a:r>
            <a:r>
              <a:rPr lang="hu-HU" dirty="0"/>
              <a:t> e&lt;0  </a:t>
            </a:r>
          </a:p>
          <a:p>
            <a:r>
              <a:rPr lang="hu-HU" dirty="0"/>
              <a:t>c	~ db</a:t>
            </a:r>
          </a:p>
          <a:p>
            <a:endParaRPr lang="hu-HU" dirty="0"/>
          </a:p>
          <a:p>
            <a:r>
              <a:rPr lang="hu-HU" dirty="0"/>
              <a:t>t:enor(E) 	~ x:infile(ℤ) „folytatása”    </a:t>
            </a:r>
          </a:p>
          <a:p>
            <a:r>
              <a:rPr lang="hu-HU" dirty="0"/>
              <a:t>felt(e)      	~ e páros</a:t>
            </a:r>
          </a:p>
          <a:p>
            <a:r>
              <a:rPr lang="hu-HU" dirty="0"/>
              <a:t>c	~ db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zövegdoboz 4">
                <a:extLst>
                  <a:ext uri="{FF2B5EF4-FFF2-40B4-BE49-F238E27FC236}">
                    <a16:creationId xmlns:a16="http://schemas.microsoft.com/office/drawing/2014/main" id="{E0AD6920-2022-4945-A26B-1E472F708149}"/>
                  </a:ext>
                </a:extLst>
              </p:cNvPr>
              <p:cNvSpPr txBox="1"/>
              <p:nvPr/>
            </p:nvSpPr>
            <p:spPr>
              <a:xfrm>
                <a:off x="1225117" y="4859539"/>
                <a:ext cx="7155403" cy="2095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i="1" dirty="0"/>
                  <a:t>Specifikáció</a:t>
                </a:r>
                <a:r>
                  <a:rPr lang="hu-HU" dirty="0"/>
                  <a:t>:</a:t>
                </a:r>
              </a:p>
              <a:p>
                <a:r>
                  <a:rPr lang="hu-HU" i="1" dirty="0"/>
                  <a:t>	A</a:t>
                </a:r>
                <a:r>
                  <a:rPr lang="hu-HU" dirty="0"/>
                  <a:t> = ( x:infile(ℤ), </a:t>
                </a:r>
                <a:r>
                  <a:rPr lang="hu-HU" dirty="0" err="1"/>
                  <a:t>db:ℕ</a:t>
                </a:r>
                <a:r>
                  <a:rPr lang="hu-HU" dirty="0"/>
                  <a:t> )</a:t>
                </a:r>
                <a:br>
                  <a:rPr lang="hu-HU" dirty="0"/>
                </a:br>
                <a:r>
                  <a:rPr lang="hu-HU" dirty="0"/>
                  <a:t>	</a:t>
                </a:r>
                <a:r>
                  <a:rPr lang="hu-HU" i="1" dirty="0" err="1"/>
                  <a:t>Ef</a:t>
                </a:r>
                <a:r>
                  <a:rPr lang="hu-HU" dirty="0"/>
                  <a:t> = ( x=x</a:t>
                </a:r>
                <a:r>
                  <a:rPr lang="hu-HU" baseline="-25000" dirty="0"/>
                  <a:t>0 </a:t>
                </a:r>
                <a:r>
                  <a:rPr lang="hu-HU" dirty="0"/>
                  <a:t>)</a:t>
                </a:r>
                <a:br>
                  <a:rPr lang="hu-HU" dirty="0"/>
                </a:br>
                <a:r>
                  <a:rPr lang="hu-HU" dirty="0"/>
                  <a:t>	</a:t>
                </a:r>
                <a:r>
                  <a:rPr lang="hu-HU" i="1" dirty="0" err="1"/>
                  <a:t>Uf</a:t>
                </a:r>
                <a:r>
                  <a:rPr lang="hu-HU" dirty="0"/>
                  <a:t> = ( (l, e’, (</a:t>
                </a:r>
                <a:r>
                  <a:rPr lang="hu-HU" dirty="0" err="1"/>
                  <a:t>st</a:t>
                </a:r>
                <a:r>
                  <a:rPr lang="hu-HU" dirty="0"/>
                  <a:t>’,</a:t>
                </a:r>
                <a:r>
                  <a:rPr lang="hu-HU" dirty="0" err="1"/>
                  <a:t>e’,x</a:t>
                </a:r>
                <a:r>
                  <a:rPr lang="hu-HU" dirty="0"/>
                  <a:t>’)) =</a:t>
                </a:r>
                <a:r>
                  <a:rPr lang="hu-HU" b="1" dirty="0"/>
                  <a:t> SEARCH</a:t>
                </a:r>
                <a:r>
                  <a:rPr lang="hu-HU" baseline="-25000" dirty="0"/>
                  <a:t>e∊x0</a:t>
                </a:r>
                <a:r>
                  <a:rPr lang="hu-HU" dirty="0"/>
                  <a:t>(e&lt;0) </a:t>
                </a:r>
                <a:r>
                  <a:rPr lang="hu-HU" dirty="0">
                    <a:sym typeface="Symbol" panose="05050102010706020507" pitchFamily="18" charset="2"/>
                  </a:rPr>
                  <a:t></a:t>
                </a:r>
                <a:r>
                  <a:rPr lang="hu-HU" dirty="0"/>
                  <a:t>   db 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hu-HU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hu-HU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hu-HU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nary>
                  </m:oMath>
                </a14:m>
                <a:r>
                  <a:rPr lang="hu-HU" dirty="0"/>
                  <a:t>) = </a:t>
                </a:r>
              </a:p>
              <a:p>
                <a:r>
                  <a:rPr lang="hu-HU" baseline="30000" dirty="0"/>
                  <a:t>					                     e páros</a:t>
                </a:r>
                <a:r>
                  <a:rPr lang="hu-HU" i="1" dirty="0"/>
                  <a:t> </a:t>
                </a:r>
                <a:endParaRPr lang="hu-HU" dirty="0"/>
              </a:p>
              <a:p>
                <a:r>
                  <a:rPr lang="hu-HU" i="1" dirty="0"/>
                  <a:t>    </a:t>
                </a:r>
                <a:r>
                  <a:rPr lang="hu-HU" dirty="0"/>
                  <a:t>= ( (e’, (</a:t>
                </a:r>
                <a:r>
                  <a:rPr lang="hu-HU" dirty="0" err="1"/>
                  <a:t>st</a:t>
                </a:r>
                <a:r>
                  <a:rPr lang="hu-HU" dirty="0"/>
                  <a:t>’,</a:t>
                </a:r>
                <a:r>
                  <a:rPr lang="hu-HU" dirty="0" err="1"/>
                  <a:t>e’,x</a:t>
                </a:r>
                <a:r>
                  <a:rPr lang="hu-HU" dirty="0"/>
                  <a:t>’)) = </a:t>
                </a:r>
                <a:r>
                  <a:rPr lang="hu-HU" b="1" dirty="0"/>
                  <a:t>SELECT</a:t>
                </a:r>
                <a:r>
                  <a:rPr lang="hu-HU" baseline="-25000" dirty="0"/>
                  <a:t>st,e∊x0</a:t>
                </a:r>
                <a:r>
                  <a:rPr lang="hu-HU" dirty="0"/>
                  <a:t>(</a:t>
                </a:r>
                <a:r>
                  <a:rPr lang="hu-HU" dirty="0" err="1"/>
                  <a:t>st</a:t>
                </a:r>
                <a:r>
                  <a:rPr lang="hu-HU" dirty="0"/>
                  <a:t>=</a:t>
                </a:r>
                <a:r>
                  <a:rPr lang="hu-HU" dirty="0" err="1"/>
                  <a:t>abnorm</a:t>
                </a:r>
                <a:r>
                  <a:rPr lang="hu-HU" dirty="0"/>
                  <a:t> </a:t>
                </a:r>
                <a:r>
                  <a:rPr lang="hu-HU" dirty="0">
                    <a:sym typeface="Symbol" panose="05050102010706020507" pitchFamily="18" charset="2"/>
                  </a:rPr>
                  <a:t></a:t>
                </a:r>
                <a:r>
                  <a:rPr lang="hu-HU" dirty="0"/>
                  <a:t> e&lt;0) </a:t>
                </a:r>
                <a:r>
                  <a:rPr lang="hu-HU" dirty="0">
                    <a:sym typeface="Symbol" panose="05050102010706020507" pitchFamily="18" charset="2"/>
                  </a:rPr>
                  <a:t></a:t>
                </a:r>
                <a:r>
                  <a:rPr lang="hu-HU" dirty="0"/>
                  <a:t>   db 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hu-HU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hu-HU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hu-HU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nary>
                  </m:oMath>
                </a14:m>
                <a:r>
                  <a:rPr lang="hu-HU" dirty="0"/>
                  <a:t>)</a:t>
                </a:r>
                <a:br>
                  <a:rPr lang="hu-HU" dirty="0"/>
                </a:br>
                <a:r>
                  <a:rPr lang="hu-HU" dirty="0"/>
                  <a:t>                         					</a:t>
                </a:r>
                <a:r>
                  <a:rPr lang="hu-HU" baseline="30000" dirty="0"/>
                  <a:t>e páros</a:t>
                </a:r>
                <a:endParaRPr lang="hu-HU" dirty="0"/>
              </a:p>
            </p:txBody>
          </p:sp>
        </mc:Choice>
        <mc:Fallback xmlns="">
          <p:sp>
            <p:nvSpPr>
              <p:cNvPr id="5" name="Szövegdoboz 4">
                <a:extLst>
                  <a:ext uri="{FF2B5EF4-FFF2-40B4-BE49-F238E27FC236}">
                    <a16:creationId xmlns:a16="http://schemas.microsoft.com/office/drawing/2014/main" id="{E0AD6920-2022-4945-A26B-1E472F708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117" y="4859539"/>
                <a:ext cx="7155403" cy="2095317"/>
              </a:xfrm>
              <a:prstGeom prst="rect">
                <a:avLst/>
              </a:prstGeom>
              <a:blipFill>
                <a:blip r:embed="rId2"/>
                <a:stretch>
                  <a:fillRect l="-767" t="-1453" b="-1744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6381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063"/>
            <a:ext cx="10515600" cy="2228296"/>
          </a:xfrm>
        </p:spPr>
        <p:txBody>
          <a:bodyPr>
            <a:normAutofit/>
          </a:bodyPr>
          <a:lstStyle/>
          <a:p>
            <a:r>
              <a:rPr lang="hu-HU" dirty="0"/>
              <a:t>1. feladat: </a:t>
            </a:r>
            <a:br>
              <a:rPr lang="hu-HU" dirty="0"/>
            </a:br>
            <a:r>
              <a:rPr lang="hu-HU" sz="2400" dirty="0"/>
              <a:t>Adott egy egész számokat tartalmazó szekvenciális inputfájl.</a:t>
            </a:r>
            <a:br>
              <a:rPr lang="hu-HU" dirty="0"/>
            </a:br>
            <a:br>
              <a:rPr lang="hu-HU" sz="2400" dirty="0"/>
            </a:br>
            <a:r>
              <a:rPr lang="hu-HU" sz="2400" dirty="0"/>
              <a:t>b) Hány páros szám követi az első negatív számot?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E5510455-058B-4FA1-9302-6E214D4F8358}"/>
              </a:ext>
            </a:extLst>
          </p:cNvPr>
          <p:cNvSpPr txBox="1"/>
          <p:nvPr/>
        </p:nvSpPr>
        <p:spPr>
          <a:xfrm>
            <a:off x="1225117" y="2441359"/>
            <a:ext cx="343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P.t.: </a:t>
            </a:r>
            <a:r>
              <a:rPr lang="hu-HU" i="1" dirty="0"/>
              <a:t>Kiválasztás + Számlálás</a:t>
            </a:r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92755A7F-A626-4E4F-BFE4-E04D0D992E98}"/>
              </a:ext>
            </a:extLst>
          </p:cNvPr>
          <p:cNvSpPr txBox="1"/>
          <p:nvPr/>
        </p:nvSpPr>
        <p:spPr>
          <a:xfrm>
            <a:off x="1225117" y="2915329"/>
            <a:ext cx="55485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t:enor(E) 	~ x:infile(ℤ) (</a:t>
            </a:r>
            <a:r>
              <a:rPr lang="hu-HU" dirty="0" err="1"/>
              <a:t>st,e,x:read</a:t>
            </a:r>
            <a:r>
              <a:rPr lang="hu-HU" dirty="0"/>
              <a:t>) </a:t>
            </a:r>
          </a:p>
          <a:p>
            <a:r>
              <a:rPr lang="hu-HU" dirty="0"/>
              <a:t>felt(e)      	~ </a:t>
            </a:r>
            <a:r>
              <a:rPr lang="hu-HU" dirty="0" err="1"/>
              <a:t>st</a:t>
            </a:r>
            <a:r>
              <a:rPr lang="hu-HU" dirty="0"/>
              <a:t>=</a:t>
            </a:r>
            <a:r>
              <a:rPr lang="hu-HU" dirty="0" err="1"/>
              <a:t>abnorm</a:t>
            </a:r>
            <a:r>
              <a:rPr lang="hu-HU" i="1" dirty="0"/>
              <a:t> </a:t>
            </a:r>
            <a:r>
              <a:rPr lang="hu-HU" dirty="0">
                <a:sym typeface="Symbol" panose="05050102010706020507" pitchFamily="18" charset="2"/>
              </a:rPr>
              <a:t></a:t>
            </a:r>
            <a:r>
              <a:rPr lang="hu-HU" dirty="0"/>
              <a:t> e&lt;0  </a:t>
            </a:r>
          </a:p>
          <a:p>
            <a:r>
              <a:rPr lang="hu-HU" dirty="0"/>
              <a:t>c	~ db</a:t>
            </a:r>
          </a:p>
          <a:p>
            <a:endParaRPr lang="hu-HU" dirty="0"/>
          </a:p>
          <a:p>
            <a:r>
              <a:rPr lang="hu-HU" dirty="0"/>
              <a:t>t:enor(E) 	~ x:infile(ℤ) „folytatása”    </a:t>
            </a:r>
          </a:p>
          <a:p>
            <a:r>
              <a:rPr lang="hu-HU" dirty="0"/>
              <a:t>felt(e)      	~ e páros</a:t>
            </a:r>
          </a:p>
          <a:p>
            <a:r>
              <a:rPr lang="hu-HU" dirty="0"/>
              <a:t>c	~ db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zövegdoboz 4">
                <a:extLst>
                  <a:ext uri="{FF2B5EF4-FFF2-40B4-BE49-F238E27FC236}">
                    <a16:creationId xmlns:a16="http://schemas.microsoft.com/office/drawing/2014/main" id="{E0AD6920-2022-4945-A26B-1E472F708149}"/>
                  </a:ext>
                </a:extLst>
              </p:cNvPr>
              <p:cNvSpPr txBox="1"/>
              <p:nvPr/>
            </p:nvSpPr>
            <p:spPr>
              <a:xfrm>
                <a:off x="1225117" y="4859539"/>
                <a:ext cx="7155403" cy="2095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i="1" dirty="0"/>
                  <a:t>Specifikáció</a:t>
                </a:r>
                <a:r>
                  <a:rPr lang="hu-HU" dirty="0"/>
                  <a:t>:</a:t>
                </a:r>
              </a:p>
              <a:p>
                <a:r>
                  <a:rPr lang="hu-HU" i="1" dirty="0"/>
                  <a:t>	A</a:t>
                </a:r>
                <a:r>
                  <a:rPr lang="hu-HU" dirty="0"/>
                  <a:t> = ( x:infile(ℤ), </a:t>
                </a:r>
                <a:r>
                  <a:rPr lang="hu-HU" dirty="0" err="1"/>
                  <a:t>db:ℕ</a:t>
                </a:r>
                <a:r>
                  <a:rPr lang="hu-HU" dirty="0"/>
                  <a:t> )</a:t>
                </a:r>
                <a:br>
                  <a:rPr lang="hu-HU" dirty="0"/>
                </a:br>
                <a:r>
                  <a:rPr lang="hu-HU" dirty="0"/>
                  <a:t>	</a:t>
                </a:r>
                <a:r>
                  <a:rPr lang="hu-HU" i="1" dirty="0" err="1"/>
                  <a:t>Ef</a:t>
                </a:r>
                <a:r>
                  <a:rPr lang="hu-HU" dirty="0"/>
                  <a:t> = ( x=x</a:t>
                </a:r>
                <a:r>
                  <a:rPr lang="hu-HU" baseline="-25000" dirty="0"/>
                  <a:t>0 </a:t>
                </a:r>
                <a:r>
                  <a:rPr lang="hu-HU" dirty="0"/>
                  <a:t>)</a:t>
                </a:r>
                <a:br>
                  <a:rPr lang="hu-HU" dirty="0"/>
                </a:br>
                <a:r>
                  <a:rPr lang="hu-HU" dirty="0"/>
                  <a:t>	</a:t>
                </a:r>
                <a:r>
                  <a:rPr lang="hu-HU" i="1" dirty="0" err="1"/>
                  <a:t>Uf</a:t>
                </a:r>
                <a:r>
                  <a:rPr lang="hu-HU" dirty="0"/>
                  <a:t> = ( (l, e’, (</a:t>
                </a:r>
                <a:r>
                  <a:rPr lang="hu-HU" dirty="0" err="1"/>
                  <a:t>st</a:t>
                </a:r>
                <a:r>
                  <a:rPr lang="hu-HU" dirty="0"/>
                  <a:t>’,</a:t>
                </a:r>
                <a:r>
                  <a:rPr lang="hu-HU" dirty="0" err="1"/>
                  <a:t>e’,x</a:t>
                </a:r>
                <a:r>
                  <a:rPr lang="hu-HU" dirty="0"/>
                  <a:t>’)) =</a:t>
                </a:r>
                <a:r>
                  <a:rPr lang="hu-HU" b="1" dirty="0"/>
                  <a:t> SEARCH</a:t>
                </a:r>
                <a:r>
                  <a:rPr lang="hu-HU" baseline="-25000" dirty="0"/>
                  <a:t>e∊x0</a:t>
                </a:r>
                <a:r>
                  <a:rPr lang="hu-HU" dirty="0"/>
                  <a:t>(e&lt;0) </a:t>
                </a:r>
                <a:r>
                  <a:rPr lang="hu-HU" dirty="0">
                    <a:sym typeface="Symbol" panose="05050102010706020507" pitchFamily="18" charset="2"/>
                  </a:rPr>
                  <a:t></a:t>
                </a:r>
                <a:r>
                  <a:rPr lang="hu-HU" dirty="0"/>
                  <a:t>   db 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hu-HU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hu-HU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hu-HU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nary>
                  </m:oMath>
                </a14:m>
                <a:r>
                  <a:rPr lang="hu-HU" dirty="0"/>
                  <a:t>) = </a:t>
                </a:r>
              </a:p>
              <a:p>
                <a:r>
                  <a:rPr lang="hu-HU" baseline="30000" dirty="0"/>
                  <a:t>					                     e páros</a:t>
                </a:r>
                <a:r>
                  <a:rPr lang="hu-HU" i="1" dirty="0"/>
                  <a:t> </a:t>
                </a:r>
                <a:endParaRPr lang="hu-HU" dirty="0"/>
              </a:p>
              <a:p>
                <a:r>
                  <a:rPr lang="hu-HU" i="1" dirty="0"/>
                  <a:t>    </a:t>
                </a:r>
                <a:r>
                  <a:rPr lang="hu-HU" dirty="0"/>
                  <a:t>= ( (e’, (</a:t>
                </a:r>
                <a:r>
                  <a:rPr lang="hu-HU" dirty="0" err="1"/>
                  <a:t>st</a:t>
                </a:r>
                <a:r>
                  <a:rPr lang="hu-HU" dirty="0"/>
                  <a:t>’,</a:t>
                </a:r>
                <a:r>
                  <a:rPr lang="hu-HU" dirty="0" err="1"/>
                  <a:t>e’,x</a:t>
                </a:r>
                <a:r>
                  <a:rPr lang="hu-HU" dirty="0"/>
                  <a:t>’)) = </a:t>
                </a:r>
                <a:r>
                  <a:rPr lang="hu-HU" b="1" dirty="0"/>
                  <a:t>SELECT</a:t>
                </a:r>
                <a:r>
                  <a:rPr lang="hu-HU" baseline="-25000" dirty="0"/>
                  <a:t>st,e∊x0</a:t>
                </a:r>
                <a:r>
                  <a:rPr lang="hu-HU" dirty="0"/>
                  <a:t>(</a:t>
                </a:r>
                <a:r>
                  <a:rPr lang="hu-HU" dirty="0" err="1"/>
                  <a:t>st</a:t>
                </a:r>
                <a:r>
                  <a:rPr lang="hu-HU" dirty="0"/>
                  <a:t>=</a:t>
                </a:r>
                <a:r>
                  <a:rPr lang="hu-HU" dirty="0" err="1"/>
                  <a:t>abnorm</a:t>
                </a:r>
                <a:r>
                  <a:rPr lang="hu-HU" dirty="0"/>
                  <a:t> </a:t>
                </a:r>
                <a:r>
                  <a:rPr lang="hu-HU" dirty="0">
                    <a:sym typeface="Symbol" panose="05050102010706020507" pitchFamily="18" charset="2"/>
                  </a:rPr>
                  <a:t></a:t>
                </a:r>
                <a:r>
                  <a:rPr lang="hu-HU" dirty="0"/>
                  <a:t> e&lt;0) </a:t>
                </a:r>
                <a:r>
                  <a:rPr lang="hu-HU" dirty="0">
                    <a:sym typeface="Symbol" panose="05050102010706020507" pitchFamily="18" charset="2"/>
                  </a:rPr>
                  <a:t></a:t>
                </a:r>
                <a:r>
                  <a:rPr lang="hu-HU" dirty="0"/>
                  <a:t>   db 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hu-HU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hu-HU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hu-HU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nary>
                  </m:oMath>
                </a14:m>
                <a:r>
                  <a:rPr lang="hu-HU" dirty="0"/>
                  <a:t>)</a:t>
                </a:r>
                <a:br>
                  <a:rPr lang="hu-HU" dirty="0"/>
                </a:br>
                <a:r>
                  <a:rPr lang="hu-HU" dirty="0"/>
                  <a:t>                         					</a:t>
                </a:r>
                <a:r>
                  <a:rPr lang="hu-HU" baseline="30000" dirty="0"/>
                  <a:t>e páros</a:t>
                </a:r>
                <a:endParaRPr lang="hu-HU" dirty="0"/>
              </a:p>
            </p:txBody>
          </p:sp>
        </mc:Choice>
        <mc:Fallback xmlns="">
          <p:sp>
            <p:nvSpPr>
              <p:cNvPr id="5" name="Szövegdoboz 4">
                <a:extLst>
                  <a:ext uri="{FF2B5EF4-FFF2-40B4-BE49-F238E27FC236}">
                    <a16:creationId xmlns:a16="http://schemas.microsoft.com/office/drawing/2014/main" id="{E0AD6920-2022-4945-A26B-1E472F708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117" y="4859539"/>
                <a:ext cx="7155403" cy="2095317"/>
              </a:xfrm>
              <a:prstGeom prst="rect">
                <a:avLst/>
              </a:prstGeom>
              <a:blipFill>
                <a:blip r:embed="rId2"/>
                <a:stretch>
                  <a:fillRect l="-767" t="-1453" b="-1744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Kép 7">
            <a:extLst>
              <a:ext uri="{FF2B5EF4-FFF2-40B4-BE49-F238E27FC236}">
                <a16:creationId xmlns:a16="http://schemas.microsoft.com/office/drawing/2014/main" id="{CDA1F9EA-6A3D-4317-9C68-A8B87EE58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179" y="2441359"/>
            <a:ext cx="3077336" cy="2758111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964834F7-E911-4BB4-99BB-D7E2AE7142C6}"/>
              </a:ext>
            </a:extLst>
          </p:cNvPr>
          <p:cNvSpPr txBox="1"/>
          <p:nvPr/>
        </p:nvSpPr>
        <p:spPr>
          <a:xfrm>
            <a:off x="8209401" y="2459114"/>
            <a:ext cx="381418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i="1" dirty="0"/>
              <a:t>Megjegyzés</a:t>
            </a:r>
            <a:r>
              <a:rPr lang="hu-HU" sz="1600" dirty="0"/>
              <a:t>: </a:t>
            </a:r>
          </a:p>
          <a:p>
            <a:pPr lvl="0"/>
            <a:r>
              <a:rPr lang="hu-HU" sz="1600" dirty="0"/>
              <a:t>    A kiválasztás egyik eredménye a keresett elem (a specifikációban e’), a másik a felsorolás állapota a kiválasztás után (</a:t>
            </a:r>
            <a:r>
              <a:rPr lang="hu-HU" sz="1600" dirty="0" err="1"/>
              <a:t>st</a:t>
            </a:r>
            <a:r>
              <a:rPr lang="hu-HU" sz="1600" dirty="0"/>
              <a:t>’,</a:t>
            </a:r>
            <a:r>
              <a:rPr lang="hu-HU" sz="1600" dirty="0" err="1"/>
              <a:t>e’,x</a:t>
            </a:r>
            <a:r>
              <a:rPr lang="hu-HU" sz="1600" dirty="0"/>
              <a:t>’). Ezek a program </a:t>
            </a:r>
            <a:r>
              <a:rPr lang="hu-HU" sz="1600" dirty="0" err="1"/>
              <a:t>st</a:t>
            </a:r>
            <a:r>
              <a:rPr lang="hu-HU" sz="1600" dirty="0"/>
              <a:t>, e, és x változóiban jelennek meg.</a:t>
            </a:r>
          </a:p>
          <a:p>
            <a:pPr lvl="0"/>
            <a:endParaRPr lang="hu-HU" sz="1600" dirty="0"/>
          </a:p>
          <a:p>
            <a:r>
              <a:rPr lang="hu-HU" sz="1600" dirty="0"/>
              <a:t>    A specifikáció képes a megoldó program három különböző állapotát is megmutatni: az x kezdőértékét az indulásra kész x</a:t>
            </a:r>
            <a:r>
              <a:rPr lang="hu-HU" sz="1600" baseline="-25000" dirty="0"/>
              <a:t>0</a:t>
            </a:r>
            <a:r>
              <a:rPr lang="hu-HU" sz="1600" dirty="0"/>
              <a:t> jelzi; a kiválasztás után az x változó értéke x’ lesz, az e változóé az e’, </a:t>
            </a:r>
            <a:r>
              <a:rPr lang="hu-HU" sz="1600" dirty="0" err="1"/>
              <a:t>st</a:t>
            </a:r>
            <a:r>
              <a:rPr lang="hu-HU" sz="1600" dirty="0"/>
              <a:t> változóé az </a:t>
            </a:r>
            <a:r>
              <a:rPr lang="hu-HU" sz="1600" dirty="0" err="1"/>
              <a:t>st</a:t>
            </a:r>
            <a:r>
              <a:rPr lang="hu-HU" sz="1600" dirty="0"/>
              <a:t>’; majd a számlálás után az x végértéke az üres sorozat.</a:t>
            </a:r>
          </a:p>
        </p:txBody>
      </p:sp>
    </p:spTree>
    <p:extLst>
      <p:ext uri="{BB962C8B-B14F-4D97-AF65-F5344CB8AC3E}">
        <p14:creationId xmlns:p14="http://schemas.microsoft.com/office/powerpoint/2010/main" val="76162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063"/>
            <a:ext cx="10515600" cy="2228296"/>
          </a:xfrm>
        </p:spPr>
        <p:txBody>
          <a:bodyPr>
            <a:normAutofit/>
          </a:bodyPr>
          <a:lstStyle/>
          <a:p>
            <a:r>
              <a:rPr lang="hu-HU" dirty="0"/>
              <a:t>1. feladat: </a:t>
            </a:r>
            <a:br>
              <a:rPr lang="hu-HU" dirty="0"/>
            </a:br>
            <a:r>
              <a:rPr lang="hu-HU" sz="2400" dirty="0"/>
              <a:t>Adott egy egész számokat tartalmazó szekvenciális inputfájl.</a:t>
            </a:r>
            <a:br>
              <a:rPr lang="hu-HU" dirty="0"/>
            </a:br>
            <a:br>
              <a:rPr lang="hu-HU" sz="2400" dirty="0"/>
            </a:br>
            <a:r>
              <a:rPr lang="hu-HU" sz="2400" dirty="0"/>
              <a:t>c) Hány páros szám van az első negatív számot megelőzően, és hány azt követően? </a:t>
            </a:r>
          </a:p>
        </p:txBody>
      </p:sp>
    </p:spTree>
    <p:extLst>
      <p:ext uri="{BB962C8B-B14F-4D97-AF65-F5344CB8AC3E}">
        <p14:creationId xmlns:p14="http://schemas.microsoft.com/office/powerpoint/2010/main" val="1987861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063"/>
            <a:ext cx="10515600" cy="2228296"/>
          </a:xfrm>
        </p:spPr>
        <p:txBody>
          <a:bodyPr>
            <a:normAutofit/>
          </a:bodyPr>
          <a:lstStyle/>
          <a:p>
            <a:r>
              <a:rPr lang="hu-HU" dirty="0"/>
              <a:t>1. feladat: </a:t>
            </a:r>
            <a:br>
              <a:rPr lang="hu-HU" dirty="0"/>
            </a:br>
            <a:r>
              <a:rPr lang="hu-HU" sz="2400" dirty="0"/>
              <a:t>Adott egy egész számokat tartalmazó szekvenciális inputfájl.</a:t>
            </a:r>
            <a:br>
              <a:rPr lang="hu-HU" dirty="0"/>
            </a:br>
            <a:br>
              <a:rPr lang="hu-HU" sz="2400" dirty="0"/>
            </a:br>
            <a:r>
              <a:rPr lang="hu-HU" sz="2400" dirty="0"/>
              <a:t>c) Hány páros szám van az első negatív számot megelőzően, és hány azt követően? 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E5510455-058B-4FA1-9302-6E214D4F8358}"/>
              </a:ext>
            </a:extLst>
          </p:cNvPr>
          <p:cNvSpPr txBox="1"/>
          <p:nvPr/>
        </p:nvSpPr>
        <p:spPr>
          <a:xfrm>
            <a:off x="1225117" y="2441359"/>
            <a:ext cx="3435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P.t.: </a:t>
            </a:r>
            <a:r>
              <a:rPr lang="hu-HU" i="1" dirty="0"/>
              <a:t>Számlálás, feltétel fennállásáig</a:t>
            </a:r>
            <a:endParaRPr lang="hu-HU" dirty="0"/>
          </a:p>
          <a:p>
            <a:r>
              <a:rPr lang="hu-HU" i="1" dirty="0"/>
              <a:t> + Számlálás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34434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063"/>
            <a:ext cx="10515600" cy="2228296"/>
          </a:xfrm>
        </p:spPr>
        <p:txBody>
          <a:bodyPr>
            <a:normAutofit/>
          </a:bodyPr>
          <a:lstStyle/>
          <a:p>
            <a:r>
              <a:rPr lang="hu-HU" dirty="0"/>
              <a:t>1. feladat: </a:t>
            </a:r>
            <a:br>
              <a:rPr lang="hu-HU" dirty="0"/>
            </a:br>
            <a:r>
              <a:rPr lang="hu-HU" sz="2400" dirty="0"/>
              <a:t>Adott egy egész számokat tartalmazó szekvenciális inputfájl.</a:t>
            </a:r>
            <a:br>
              <a:rPr lang="hu-HU" dirty="0"/>
            </a:br>
            <a:br>
              <a:rPr lang="hu-HU" sz="2400" dirty="0"/>
            </a:br>
            <a:r>
              <a:rPr lang="hu-HU" sz="2400" dirty="0"/>
              <a:t>c) Hány páros szám van az első negatív számot megelőzően, és hány azt követően? 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E5510455-058B-4FA1-9302-6E214D4F8358}"/>
              </a:ext>
            </a:extLst>
          </p:cNvPr>
          <p:cNvSpPr txBox="1"/>
          <p:nvPr/>
        </p:nvSpPr>
        <p:spPr>
          <a:xfrm>
            <a:off x="1225117" y="2441359"/>
            <a:ext cx="3435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P.t.: </a:t>
            </a:r>
            <a:r>
              <a:rPr lang="hu-HU" i="1" dirty="0"/>
              <a:t>Számlálás, feltétel fennállásáig</a:t>
            </a:r>
            <a:endParaRPr lang="hu-HU" dirty="0"/>
          </a:p>
          <a:p>
            <a:r>
              <a:rPr lang="hu-HU" i="1" dirty="0"/>
              <a:t> + Számlálás</a:t>
            </a:r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92755A7F-A626-4E4F-BFE4-E04D0D992E98}"/>
              </a:ext>
            </a:extLst>
          </p:cNvPr>
          <p:cNvSpPr txBox="1"/>
          <p:nvPr/>
        </p:nvSpPr>
        <p:spPr>
          <a:xfrm>
            <a:off x="1225117" y="3087690"/>
            <a:ext cx="55485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t:enor(E)	 ~ x:infile(ℤ) (</a:t>
            </a:r>
            <a:r>
              <a:rPr lang="hu-HU" dirty="0" err="1"/>
              <a:t>st,e,x:read</a:t>
            </a:r>
            <a:r>
              <a:rPr lang="hu-HU" dirty="0"/>
              <a:t>)</a:t>
            </a:r>
          </a:p>
          <a:p>
            <a:r>
              <a:rPr lang="hu-HU" dirty="0"/>
              <a:t> 		    amíg: e≥0</a:t>
            </a:r>
          </a:p>
          <a:p>
            <a:r>
              <a:rPr lang="hu-HU" dirty="0"/>
              <a:t>felt(e)      	~ e páros</a:t>
            </a:r>
            <a:r>
              <a:rPr lang="hu-HU" i="1" dirty="0"/>
              <a:t> </a:t>
            </a:r>
            <a:endParaRPr lang="hu-HU" dirty="0"/>
          </a:p>
          <a:p>
            <a:r>
              <a:rPr lang="hu-HU" dirty="0"/>
              <a:t>c	~ </a:t>
            </a:r>
            <a:r>
              <a:rPr lang="hu-HU" dirty="0" err="1"/>
              <a:t>dbe</a:t>
            </a:r>
            <a:endParaRPr lang="hu-HU" dirty="0"/>
          </a:p>
          <a:p>
            <a:endParaRPr lang="hu-HU" dirty="0"/>
          </a:p>
          <a:p>
            <a:r>
              <a:rPr lang="hu-HU" dirty="0"/>
              <a:t>t:enor(E) 	~ x:infile(ℤ) (</a:t>
            </a:r>
            <a:r>
              <a:rPr lang="hu-HU" dirty="0" err="1"/>
              <a:t>st,e,x:read</a:t>
            </a:r>
            <a:r>
              <a:rPr lang="hu-HU" dirty="0"/>
              <a:t>) </a:t>
            </a:r>
          </a:p>
          <a:p>
            <a:r>
              <a:rPr lang="hu-HU" dirty="0"/>
              <a:t> 		   </a:t>
            </a:r>
            <a:r>
              <a:rPr lang="hu-HU" dirty="0" err="1"/>
              <a:t>first</a:t>
            </a:r>
            <a:r>
              <a:rPr lang="hu-HU" dirty="0"/>
              <a:t>() helyett </a:t>
            </a:r>
            <a:r>
              <a:rPr lang="hu-HU" dirty="0" err="1"/>
              <a:t>next</a:t>
            </a:r>
            <a:r>
              <a:rPr lang="hu-HU" dirty="0"/>
              <a:t>()</a:t>
            </a:r>
          </a:p>
          <a:p>
            <a:r>
              <a:rPr lang="hu-HU" dirty="0"/>
              <a:t>felt(e)     	~ e páros</a:t>
            </a:r>
          </a:p>
          <a:p>
            <a:r>
              <a:rPr lang="hu-HU" dirty="0"/>
              <a:t>c	~ </a:t>
            </a:r>
            <a:r>
              <a:rPr lang="hu-HU" dirty="0" err="1"/>
              <a:t>dbu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30421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063"/>
            <a:ext cx="10515600" cy="2228296"/>
          </a:xfrm>
        </p:spPr>
        <p:txBody>
          <a:bodyPr>
            <a:normAutofit/>
          </a:bodyPr>
          <a:lstStyle/>
          <a:p>
            <a:r>
              <a:rPr lang="hu-HU" dirty="0"/>
              <a:t>1. feladat: </a:t>
            </a:r>
            <a:br>
              <a:rPr lang="hu-HU" dirty="0"/>
            </a:br>
            <a:r>
              <a:rPr lang="hu-HU" sz="2400" dirty="0"/>
              <a:t>Adott egy egész számokat tartalmazó szekvenciális inputfájl.</a:t>
            </a:r>
            <a:br>
              <a:rPr lang="hu-HU" dirty="0"/>
            </a:br>
            <a:br>
              <a:rPr lang="hu-HU" sz="2400" dirty="0"/>
            </a:br>
            <a:r>
              <a:rPr lang="hu-HU" sz="2400" dirty="0"/>
              <a:t>c) Hány páros szám van az első negatív számot megelőzően, és hány azt követően? 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E5510455-058B-4FA1-9302-6E214D4F8358}"/>
              </a:ext>
            </a:extLst>
          </p:cNvPr>
          <p:cNvSpPr txBox="1"/>
          <p:nvPr/>
        </p:nvSpPr>
        <p:spPr>
          <a:xfrm>
            <a:off x="1225117" y="2441359"/>
            <a:ext cx="3435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P.t.: </a:t>
            </a:r>
            <a:r>
              <a:rPr lang="hu-HU" i="1" dirty="0"/>
              <a:t>Számlálás, feltétel fennállásáig</a:t>
            </a:r>
            <a:endParaRPr lang="hu-HU" dirty="0"/>
          </a:p>
          <a:p>
            <a:r>
              <a:rPr lang="hu-HU" i="1" dirty="0"/>
              <a:t> + Számlálás</a:t>
            </a:r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92755A7F-A626-4E4F-BFE4-E04D0D992E98}"/>
              </a:ext>
            </a:extLst>
          </p:cNvPr>
          <p:cNvSpPr txBox="1"/>
          <p:nvPr/>
        </p:nvSpPr>
        <p:spPr>
          <a:xfrm>
            <a:off x="1225117" y="3087690"/>
            <a:ext cx="55485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t:enor(E)	 ~ x:infile(ℤ) (</a:t>
            </a:r>
            <a:r>
              <a:rPr lang="hu-HU" dirty="0" err="1"/>
              <a:t>st,e,x:read</a:t>
            </a:r>
            <a:r>
              <a:rPr lang="hu-HU" dirty="0"/>
              <a:t>)</a:t>
            </a:r>
          </a:p>
          <a:p>
            <a:r>
              <a:rPr lang="hu-HU" dirty="0"/>
              <a:t> 		    amíg: e≥0</a:t>
            </a:r>
          </a:p>
          <a:p>
            <a:r>
              <a:rPr lang="hu-HU" dirty="0"/>
              <a:t>felt(e)      	~ e páros</a:t>
            </a:r>
            <a:r>
              <a:rPr lang="hu-HU" i="1" dirty="0"/>
              <a:t> </a:t>
            </a:r>
            <a:endParaRPr lang="hu-HU" dirty="0"/>
          </a:p>
          <a:p>
            <a:r>
              <a:rPr lang="hu-HU" dirty="0"/>
              <a:t>c	~ </a:t>
            </a:r>
            <a:r>
              <a:rPr lang="hu-HU" dirty="0" err="1"/>
              <a:t>dbe</a:t>
            </a:r>
            <a:endParaRPr lang="hu-HU" dirty="0"/>
          </a:p>
          <a:p>
            <a:endParaRPr lang="hu-HU" dirty="0"/>
          </a:p>
          <a:p>
            <a:r>
              <a:rPr lang="hu-HU" dirty="0"/>
              <a:t>t:enor(E) 	~ x:infile(ℤ) (</a:t>
            </a:r>
            <a:r>
              <a:rPr lang="hu-HU" dirty="0" err="1"/>
              <a:t>st,e,x:read</a:t>
            </a:r>
            <a:r>
              <a:rPr lang="hu-HU" dirty="0"/>
              <a:t>) </a:t>
            </a:r>
          </a:p>
          <a:p>
            <a:r>
              <a:rPr lang="hu-HU" dirty="0"/>
              <a:t> 		   </a:t>
            </a:r>
            <a:r>
              <a:rPr lang="hu-HU" dirty="0" err="1"/>
              <a:t>first</a:t>
            </a:r>
            <a:r>
              <a:rPr lang="hu-HU" dirty="0"/>
              <a:t>() helyett </a:t>
            </a:r>
            <a:r>
              <a:rPr lang="hu-HU" dirty="0" err="1"/>
              <a:t>next</a:t>
            </a:r>
            <a:r>
              <a:rPr lang="hu-HU" dirty="0"/>
              <a:t>()</a:t>
            </a:r>
          </a:p>
          <a:p>
            <a:r>
              <a:rPr lang="hu-HU" dirty="0"/>
              <a:t>felt(e)     	~ e páros</a:t>
            </a:r>
          </a:p>
          <a:p>
            <a:r>
              <a:rPr lang="hu-HU" dirty="0"/>
              <a:t>c	~ </a:t>
            </a:r>
            <a:r>
              <a:rPr lang="hu-HU" dirty="0" err="1"/>
              <a:t>dbu</a:t>
            </a:r>
            <a:endParaRPr lang="hu-HU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FE6B307C-767C-4F5F-AFC0-515568FF1176}"/>
              </a:ext>
            </a:extLst>
          </p:cNvPr>
          <p:cNvSpPr txBox="1"/>
          <p:nvPr/>
        </p:nvSpPr>
        <p:spPr>
          <a:xfrm>
            <a:off x="5388006" y="2450236"/>
            <a:ext cx="59657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 dirty="0"/>
              <a:t>Specifikáció</a:t>
            </a:r>
            <a:r>
              <a:rPr lang="hu-HU" dirty="0"/>
              <a:t>:</a:t>
            </a:r>
          </a:p>
          <a:p>
            <a:r>
              <a:rPr lang="hu-HU" i="1" dirty="0"/>
              <a:t>	A</a:t>
            </a:r>
            <a:r>
              <a:rPr lang="hu-HU" dirty="0"/>
              <a:t> = ( x:infile(ℤ), </a:t>
            </a:r>
            <a:r>
              <a:rPr lang="hu-HU" dirty="0" err="1"/>
              <a:t>dbe</a:t>
            </a:r>
            <a:r>
              <a:rPr lang="hu-HU" dirty="0"/>
              <a:t>, </a:t>
            </a:r>
            <a:r>
              <a:rPr lang="hu-HU" dirty="0" err="1"/>
              <a:t>dbu:ℕ</a:t>
            </a:r>
            <a:r>
              <a:rPr lang="hu-HU" dirty="0"/>
              <a:t> )</a:t>
            </a:r>
            <a:br>
              <a:rPr lang="hu-HU" dirty="0"/>
            </a:br>
            <a:r>
              <a:rPr lang="hu-HU" dirty="0"/>
              <a:t>	</a:t>
            </a:r>
            <a:r>
              <a:rPr lang="hu-HU" i="1" dirty="0" err="1"/>
              <a:t>Ef</a:t>
            </a:r>
            <a:r>
              <a:rPr lang="hu-HU" dirty="0"/>
              <a:t> = ( x=x</a:t>
            </a:r>
            <a:r>
              <a:rPr lang="hu-HU" baseline="-25000" dirty="0"/>
              <a:t>0 </a:t>
            </a:r>
            <a:r>
              <a:rPr lang="hu-HU" dirty="0"/>
              <a:t>) </a:t>
            </a:r>
          </a:p>
          <a:p>
            <a:r>
              <a:rPr lang="hu-HU" i="1" dirty="0"/>
              <a:t>	</a:t>
            </a:r>
            <a:r>
              <a:rPr lang="hu-HU" i="1" dirty="0" err="1"/>
              <a:t>Uf</a:t>
            </a:r>
            <a:r>
              <a:rPr lang="hu-HU" dirty="0"/>
              <a:t> =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81616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063"/>
            <a:ext cx="10515600" cy="2228296"/>
          </a:xfrm>
        </p:spPr>
        <p:txBody>
          <a:bodyPr>
            <a:normAutofit/>
          </a:bodyPr>
          <a:lstStyle/>
          <a:p>
            <a:r>
              <a:rPr lang="hu-HU" dirty="0"/>
              <a:t>1. feladat: </a:t>
            </a:r>
            <a:br>
              <a:rPr lang="hu-HU" dirty="0"/>
            </a:br>
            <a:r>
              <a:rPr lang="hu-HU" sz="2400" dirty="0"/>
              <a:t>Adott egy egész számokat tartalmazó szekvenciális inputfájl.</a:t>
            </a:r>
            <a:br>
              <a:rPr lang="hu-HU" dirty="0"/>
            </a:br>
            <a:br>
              <a:rPr lang="hu-HU" sz="2400" dirty="0"/>
            </a:br>
            <a:r>
              <a:rPr lang="hu-HU" sz="2400" dirty="0"/>
              <a:t>c) Hány páros szám van az első negatív számot megelőzően, és hány azt követően? 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E5510455-058B-4FA1-9302-6E214D4F8358}"/>
              </a:ext>
            </a:extLst>
          </p:cNvPr>
          <p:cNvSpPr txBox="1"/>
          <p:nvPr/>
        </p:nvSpPr>
        <p:spPr>
          <a:xfrm>
            <a:off x="1225117" y="2441359"/>
            <a:ext cx="3435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P.t.: </a:t>
            </a:r>
            <a:r>
              <a:rPr lang="hu-HU" i="1" dirty="0"/>
              <a:t>Számlálás, feltétel fennállásáig</a:t>
            </a:r>
            <a:endParaRPr lang="hu-HU" dirty="0"/>
          </a:p>
          <a:p>
            <a:r>
              <a:rPr lang="hu-HU" i="1" dirty="0"/>
              <a:t> + Számlálás</a:t>
            </a:r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92755A7F-A626-4E4F-BFE4-E04D0D992E98}"/>
              </a:ext>
            </a:extLst>
          </p:cNvPr>
          <p:cNvSpPr txBox="1"/>
          <p:nvPr/>
        </p:nvSpPr>
        <p:spPr>
          <a:xfrm>
            <a:off x="1225117" y="3087690"/>
            <a:ext cx="55485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t:enor(E)	 ~ x:infile(ℤ) (</a:t>
            </a:r>
            <a:r>
              <a:rPr lang="hu-HU" dirty="0" err="1"/>
              <a:t>st,e,x:read</a:t>
            </a:r>
            <a:r>
              <a:rPr lang="hu-HU" dirty="0"/>
              <a:t>)</a:t>
            </a:r>
          </a:p>
          <a:p>
            <a:r>
              <a:rPr lang="hu-HU" dirty="0"/>
              <a:t> 		    amíg: e≥0</a:t>
            </a:r>
          </a:p>
          <a:p>
            <a:r>
              <a:rPr lang="hu-HU" dirty="0"/>
              <a:t>felt(e)      	~ e páros</a:t>
            </a:r>
            <a:r>
              <a:rPr lang="hu-HU" i="1" dirty="0"/>
              <a:t> </a:t>
            </a:r>
            <a:endParaRPr lang="hu-HU" dirty="0"/>
          </a:p>
          <a:p>
            <a:r>
              <a:rPr lang="hu-HU" dirty="0"/>
              <a:t>c	~ </a:t>
            </a:r>
            <a:r>
              <a:rPr lang="hu-HU" dirty="0" err="1"/>
              <a:t>dbe</a:t>
            </a:r>
            <a:endParaRPr lang="hu-HU" dirty="0"/>
          </a:p>
          <a:p>
            <a:endParaRPr lang="hu-HU" dirty="0"/>
          </a:p>
          <a:p>
            <a:r>
              <a:rPr lang="hu-HU" dirty="0"/>
              <a:t>t:enor(E) 	~ x:infile(ℤ) (</a:t>
            </a:r>
            <a:r>
              <a:rPr lang="hu-HU" dirty="0" err="1"/>
              <a:t>st,e,x:read</a:t>
            </a:r>
            <a:r>
              <a:rPr lang="hu-HU" dirty="0"/>
              <a:t>) </a:t>
            </a:r>
          </a:p>
          <a:p>
            <a:r>
              <a:rPr lang="hu-HU" dirty="0"/>
              <a:t> 		   </a:t>
            </a:r>
            <a:r>
              <a:rPr lang="hu-HU" dirty="0" err="1"/>
              <a:t>first</a:t>
            </a:r>
            <a:r>
              <a:rPr lang="hu-HU" dirty="0"/>
              <a:t>() helyett </a:t>
            </a:r>
            <a:r>
              <a:rPr lang="hu-HU" dirty="0" err="1"/>
              <a:t>next</a:t>
            </a:r>
            <a:r>
              <a:rPr lang="hu-HU" dirty="0"/>
              <a:t>()</a:t>
            </a:r>
          </a:p>
          <a:p>
            <a:r>
              <a:rPr lang="hu-HU" dirty="0"/>
              <a:t>felt(e)     	~ e páros</a:t>
            </a:r>
          </a:p>
          <a:p>
            <a:r>
              <a:rPr lang="hu-HU" dirty="0"/>
              <a:t>c	~ </a:t>
            </a:r>
            <a:r>
              <a:rPr lang="hu-HU" dirty="0" err="1"/>
              <a:t>dbu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zövegdoboz 5">
                <a:extLst>
                  <a:ext uri="{FF2B5EF4-FFF2-40B4-BE49-F238E27FC236}">
                    <a16:creationId xmlns:a16="http://schemas.microsoft.com/office/drawing/2014/main" id="{FE6B307C-767C-4F5F-AFC0-515568FF1176}"/>
                  </a:ext>
                </a:extLst>
              </p:cNvPr>
              <p:cNvSpPr txBox="1"/>
              <p:nvPr/>
            </p:nvSpPr>
            <p:spPr>
              <a:xfrm>
                <a:off x="5388006" y="2450236"/>
                <a:ext cx="5965794" cy="1806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i="1" dirty="0"/>
                  <a:t>Specifikáció</a:t>
                </a:r>
                <a:r>
                  <a:rPr lang="hu-HU" dirty="0"/>
                  <a:t>:</a:t>
                </a:r>
              </a:p>
              <a:p>
                <a:r>
                  <a:rPr lang="hu-HU" i="1" dirty="0"/>
                  <a:t>	A</a:t>
                </a:r>
                <a:r>
                  <a:rPr lang="hu-HU" dirty="0"/>
                  <a:t> = ( x:infile(ℤ), </a:t>
                </a:r>
                <a:r>
                  <a:rPr lang="hu-HU" dirty="0" err="1"/>
                  <a:t>dbe</a:t>
                </a:r>
                <a:r>
                  <a:rPr lang="hu-HU" dirty="0"/>
                  <a:t>, </a:t>
                </a:r>
                <a:r>
                  <a:rPr lang="hu-HU" dirty="0" err="1"/>
                  <a:t>dbu:ℕ</a:t>
                </a:r>
                <a:r>
                  <a:rPr lang="hu-HU" dirty="0"/>
                  <a:t> )</a:t>
                </a:r>
                <a:br>
                  <a:rPr lang="hu-HU" dirty="0"/>
                </a:br>
                <a:r>
                  <a:rPr lang="hu-HU" dirty="0"/>
                  <a:t>	</a:t>
                </a:r>
                <a:r>
                  <a:rPr lang="hu-HU" i="1" dirty="0" err="1"/>
                  <a:t>Ef</a:t>
                </a:r>
                <a:r>
                  <a:rPr lang="hu-HU" dirty="0"/>
                  <a:t> = ( x=x</a:t>
                </a:r>
                <a:r>
                  <a:rPr lang="hu-HU" baseline="-25000" dirty="0"/>
                  <a:t>0 </a:t>
                </a:r>
                <a:r>
                  <a:rPr lang="hu-HU" dirty="0"/>
                  <a:t>) </a:t>
                </a:r>
              </a:p>
              <a:p>
                <a:r>
                  <a:rPr lang="hu-HU" i="1" dirty="0"/>
                  <a:t>	</a:t>
                </a:r>
                <a:r>
                  <a:rPr lang="hu-HU" i="1" dirty="0" err="1"/>
                  <a:t>Uf</a:t>
                </a:r>
                <a:r>
                  <a:rPr lang="hu-HU" dirty="0"/>
                  <a:t> = (  (</a:t>
                </a:r>
                <a:r>
                  <a:rPr lang="hu-HU" dirty="0" err="1"/>
                  <a:t>dbe</a:t>
                </a:r>
                <a:r>
                  <a:rPr lang="hu-HU" dirty="0"/>
                  <a:t>, (</a:t>
                </a:r>
                <a:r>
                  <a:rPr lang="hu-HU" dirty="0" err="1"/>
                  <a:t>st</a:t>
                </a:r>
                <a:r>
                  <a:rPr lang="hu-HU" dirty="0"/>
                  <a:t>’,</a:t>
                </a:r>
                <a:r>
                  <a:rPr lang="hu-HU" dirty="0" err="1"/>
                  <a:t>e’,x</a:t>
                </a:r>
                <a:r>
                  <a:rPr lang="hu-HU" dirty="0"/>
                  <a:t>’))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hu-HU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hu-HU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hu-HU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hu-HU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r>
                          <m:rPr>
                            <m:sty m:val="p"/>
                          </m:rPr>
                          <a:rPr lang="hu-HU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hu-HU">
                            <a:latin typeface="Cambria Math" panose="02040503050406030204" pitchFamily="18" charset="0"/>
                          </a:rPr>
                          <m:t>≥0</m:t>
                        </m:r>
                      </m:sup>
                      <m:e>
                        <m:r>
                          <a:rPr lang="hu-HU">
                            <a:latin typeface="Cambria Math" panose="02040503050406030204" pitchFamily="18" charset="0"/>
                          </a:rPr>
                          <m:t>1 </m:t>
                        </m:r>
                      </m:e>
                    </m:nary>
                  </m:oMath>
                </a14:m>
                <a:r>
                  <a:rPr lang="hu-HU" dirty="0"/>
                  <a:t> </a:t>
                </a:r>
                <a:r>
                  <a:rPr lang="hu-HU" dirty="0">
                    <a:sym typeface="Symbol" panose="05050102010706020507" pitchFamily="18" charset="2"/>
                  </a:rPr>
                  <a:t></a:t>
                </a:r>
                <a:r>
                  <a:rPr lang="hu-HU" dirty="0"/>
                  <a:t>   </a:t>
                </a:r>
                <a:r>
                  <a:rPr lang="hu-HU" dirty="0" err="1"/>
                  <a:t>dbu</a:t>
                </a:r>
                <a:r>
                  <a:rPr lang="hu-HU" dirty="0"/>
                  <a:t> 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hu-HU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hu-HU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hu-HU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nary>
                  </m:oMath>
                </a14:m>
                <a:r>
                  <a:rPr lang="hu-HU" dirty="0"/>
                  <a:t>)</a:t>
                </a:r>
                <a:br>
                  <a:rPr lang="hu-HU" dirty="0"/>
                </a:br>
                <a:r>
                  <a:rPr lang="hu-HU" dirty="0"/>
                  <a:t>                                                          </a:t>
                </a:r>
                <a:r>
                  <a:rPr lang="hu-HU" baseline="30000" dirty="0"/>
                  <a:t>e páros</a:t>
                </a:r>
                <a:r>
                  <a:rPr lang="hu-HU" dirty="0"/>
                  <a:t>                        </a:t>
                </a:r>
                <a:r>
                  <a:rPr lang="hu-HU" baseline="30000" dirty="0"/>
                  <a:t>e páros</a:t>
                </a:r>
                <a:endParaRPr lang="hu-HU" dirty="0"/>
              </a:p>
              <a:p>
                <a:endParaRPr lang="hu-HU" dirty="0"/>
              </a:p>
            </p:txBody>
          </p:sp>
        </mc:Choice>
        <mc:Fallback xmlns="">
          <p:sp>
            <p:nvSpPr>
              <p:cNvPr id="6" name="Szövegdoboz 5">
                <a:extLst>
                  <a:ext uri="{FF2B5EF4-FFF2-40B4-BE49-F238E27FC236}">
                    <a16:creationId xmlns:a16="http://schemas.microsoft.com/office/drawing/2014/main" id="{FE6B307C-767C-4F5F-AFC0-515568FF1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006" y="2450236"/>
                <a:ext cx="5965794" cy="1806585"/>
              </a:xfrm>
              <a:prstGeom prst="rect">
                <a:avLst/>
              </a:prstGeom>
              <a:blipFill>
                <a:blip r:embed="rId2"/>
                <a:stretch>
                  <a:fillRect l="-919" t="-2027" b="-540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9219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063"/>
            <a:ext cx="10515600" cy="2228296"/>
          </a:xfrm>
        </p:spPr>
        <p:txBody>
          <a:bodyPr>
            <a:normAutofit/>
          </a:bodyPr>
          <a:lstStyle/>
          <a:p>
            <a:r>
              <a:rPr lang="hu-HU" dirty="0"/>
              <a:t>1. feladat: </a:t>
            </a:r>
            <a:br>
              <a:rPr lang="hu-HU" dirty="0"/>
            </a:br>
            <a:r>
              <a:rPr lang="hu-HU" sz="2400" dirty="0"/>
              <a:t>Adott egy egész számokat tartalmazó szekvenciális inputfájl.</a:t>
            </a:r>
            <a:br>
              <a:rPr lang="hu-HU" dirty="0"/>
            </a:br>
            <a:br>
              <a:rPr lang="hu-HU" sz="2400" dirty="0"/>
            </a:br>
            <a:r>
              <a:rPr lang="hu-HU" sz="2400" dirty="0"/>
              <a:t>c) Hány páros szám van az első negatív számot megelőzően, és hány azt követően? 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E5510455-058B-4FA1-9302-6E214D4F8358}"/>
              </a:ext>
            </a:extLst>
          </p:cNvPr>
          <p:cNvSpPr txBox="1"/>
          <p:nvPr/>
        </p:nvSpPr>
        <p:spPr>
          <a:xfrm>
            <a:off x="1225117" y="2441359"/>
            <a:ext cx="3435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P.t.: </a:t>
            </a:r>
            <a:r>
              <a:rPr lang="hu-HU" i="1" dirty="0"/>
              <a:t>Számlálás, feltétel fennállásáig</a:t>
            </a:r>
            <a:endParaRPr lang="hu-HU" dirty="0"/>
          </a:p>
          <a:p>
            <a:r>
              <a:rPr lang="hu-HU" i="1" dirty="0"/>
              <a:t> + Számlálás</a:t>
            </a:r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92755A7F-A626-4E4F-BFE4-E04D0D992E98}"/>
              </a:ext>
            </a:extLst>
          </p:cNvPr>
          <p:cNvSpPr txBox="1"/>
          <p:nvPr/>
        </p:nvSpPr>
        <p:spPr>
          <a:xfrm>
            <a:off x="1225117" y="3087690"/>
            <a:ext cx="55485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t:enor(E)	 ~ x:infile(ℤ) (</a:t>
            </a:r>
            <a:r>
              <a:rPr lang="hu-HU" dirty="0" err="1"/>
              <a:t>st,e,x:read</a:t>
            </a:r>
            <a:r>
              <a:rPr lang="hu-HU" dirty="0"/>
              <a:t>)</a:t>
            </a:r>
          </a:p>
          <a:p>
            <a:r>
              <a:rPr lang="hu-HU" dirty="0"/>
              <a:t> 		    amíg: e≥0</a:t>
            </a:r>
          </a:p>
          <a:p>
            <a:r>
              <a:rPr lang="hu-HU" dirty="0"/>
              <a:t>felt(e)      	~ e páros</a:t>
            </a:r>
            <a:r>
              <a:rPr lang="hu-HU" i="1" dirty="0"/>
              <a:t> </a:t>
            </a:r>
            <a:endParaRPr lang="hu-HU" dirty="0"/>
          </a:p>
          <a:p>
            <a:r>
              <a:rPr lang="hu-HU" dirty="0"/>
              <a:t>c	~ </a:t>
            </a:r>
            <a:r>
              <a:rPr lang="hu-HU" dirty="0" err="1"/>
              <a:t>dbe</a:t>
            </a:r>
            <a:endParaRPr lang="hu-HU" dirty="0"/>
          </a:p>
          <a:p>
            <a:endParaRPr lang="hu-HU" dirty="0"/>
          </a:p>
          <a:p>
            <a:r>
              <a:rPr lang="hu-HU" dirty="0"/>
              <a:t>t:enor(E) 	~ x:infile(ℤ) (</a:t>
            </a:r>
            <a:r>
              <a:rPr lang="hu-HU" dirty="0" err="1"/>
              <a:t>st,e,x:read</a:t>
            </a:r>
            <a:r>
              <a:rPr lang="hu-HU" dirty="0"/>
              <a:t>) </a:t>
            </a:r>
          </a:p>
          <a:p>
            <a:r>
              <a:rPr lang="hu-HU" dirty="0"/>
              <a:t> 		   </a:t>
            </a:r>
            <a:r>
              <a:rPr lang="hu-HU" dirty="0" err="1"/>
              <a:t>first</a:t>
            </a:r>
            <a:r>
              <a:rPr lang="hu-HU" dirty="0"/>
              <a:t>() helyett </a:t>
            </a:r>
            <a:r>
              <a:rPr lang="hu-HU" dirty="0" err="1"/>
              <a:t>next</a:t>
            </a:r>
            <a:r>
              <a:rPr lang="hu-HU" dirty="0"/>
              <a:t>()</a:t>
            </a:r>
          </a:p>
          <a:p>
            <a:r>
              <a:rPr lang="hu-HU" dirty="0"/>
              <a:t>felt(e)     	~ e páros</a:t>
            </a:r>
          </a:p>
          <a:p>
            <a:r>
              <a:rPr lang="hu-HU" dirty="0"/>
              <a:t>c	~ </a:t>
            </a:r>
            <a:r>
              <a:rPr lang="hu-HU" dirty="0" err="1"/>
              <a:t>dbu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zövegdoboz 5">
                <a:extLst>
                  <a:ext uri="{FF2B5EF4-FFF2-40B4-BE49-F238E27FC236}">
                    <a16:creationId xmlns:a16="http://schemas.microsoft.com/office/drawing/2014/main" id="{FE6B307C-767C-4F5F-AFC0-515568FF1176}"/>
                  </a:ext>
                </a:extLst>
              </p:cNvPr>
              <p:cNvSpPr txBox="1"/>
              <p:nvPr/>
            </p:nvSpPr>
            <p:spPr>
              <a:xfrm>
                <a:off x="5388006" y="2450236"/>
                <a:ext cx="5965794" cy="1806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i="1" dirty="0"/>
                  <a:t>Specifikáció</a:t>
                </a:r>
                <a:r>
                  <a:rPr lang="hu-HU" dirty="0"/>
                  <a:t>:</a:t>
                </a:r>
              </a:p>
              <a:p>
                <a:r>
                  <a:rPr lang="hu-HU" i="1" dirty="0"/>
                  <a:t>	A</a:t>
                </a:r>
                <a:r>
                  <a:rPr lang="hu-HU" dirty="0"/>
                  <a:t> = ( x:infile(ℤ), </a:t>
                </a:r>
                <a:r>
                  <a:rPr lang="hu-HU" dirty="0" err="1"/>
                  <a:t>dbe</a:t>
                </a:r>
                <a:r>
                  <a:rPr lang="hu-HU" dirty="0"/>
                  <a:t>, </a:t>
                </a:r>
                <a:r>
                  <a:rPr lang="hu-HU" dirty="0" err="1"/>
                  <a:t>dbu:ℕ</a:t>
                </a:r>
                <a:r>
                  <a:rPr lang="hu-HU" dirty="0"/>
                  <a:t> )</a:t>
                </a:r>
                <a:br>
                  <a:rPr lang="hu-HU" dirty="0"/>
                </a:br>
                <a:r>
                  <a:rPr lang="hu-HU" dirty="0"/>
                  <a:t>	</a:t>
                </a:r>
                <a:r>
                  <a:rPr lang="hu-HU" i="1" dirty="0" err="1"/>
                  <a:t>Ef</a:t>
                </a:r>
                <a:r>
                  <a:rPr lang="hu-HU" dirty="0"/>
                  <a:t> = ( x=x</a:t>
                </a:r>
                <a:r>
                  <a:rPr lang="hu-HU" baseline="-25000" dirty="0"/>
                  <a:t>0 </a:t>
                </a:r>
                <a:r>
                  <a:rPr lang="hu-HU" dirty="0"/>
                  <a:t>) </a:t>
                </a:r>
              </a:p>
              <a:p>
                <a:r>
                  <a:rPr lang="hu-HU" i="1" dirty="0"/>
                  <a:t>	</a:t>
                </a:r>
                <a:r>
                  <a:rPr lang="hu-HU" i="1" dirty="0" err="1"/>
                  <a:t>Uf</a:t>
                </a:r>
                <a:r>
                  <a:rPr lang="hu-HU" dirty="0"/>
                  <a:t> = (  (</a:t>
                </a:r>
                <a:r>
                  <a:rPr lang="hu-HU" dirty="0" err="1"/>
                  <a:t>dbe</a:t>
                </a:r>
                <a:r>
                  <a:rPr lang="hu-HU" dirty="0"/>
                  <a:t>, (</a:t>
                </a:r>
                <a:r>
                  <a:rPr lang="hu-HU" dirty="0" err="1"/>
                  <a:t>st</a:t>
                </a:r>
                <a:r>
                  <a:rPr lang="hu-HU" dirty="0"/>
                  <a:t>’,</a:t>
                </a:r>
                <a:r>
                  <a:rPr lang="hu-HU" dirty="0" err="1"/>
                  <a:t>e’,x</a:t>
                </a:r>
                <a:r>
                  <a:rPr lang="hu-HU" dirty="0"/>
                  <a:t>’))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hu-HU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hu-HU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hu-HU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hu-HU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r>
                          <m:rPr>
                            <m:sty m:val="p"/>
                          </m:rPr>
                          <a:rPr lang="hu-HU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hu-HU">
                            <a:latin typeface="Cambria Math" panose="02040503050406030204" pitchFamily="18" charset="0"/>
                          </a:rPr>
                          <m:t>≥0</m:t>
                        </m:r>
                      </m:sup>
                      <m:e>
                        <m:r>
                          <a:rPr lang="hu-HU">
                            <a:latin typeface="Cambria Math" panose="02040503050406030204" pitchFamily="18" charset="0"/>
                          </a:rPr>
                          <m:t>1 </m:t>
                        </m:r>
                      </m:e>
                    </m:nary>
                  </m:oMath>
                </a14:m>
                <a:r>
                  <a:rPr lang="hu-HU" dirty="0"/>
                  <a:t> </a:t>
                </a:r>
                <a:r>
                  <a:rPr lang="hu-HU" dirty="0">
                    <a:sym typeface="Symbol" panose="05050102010706020507" pitchFamily="18" charset="2"/>
                  </a:rPr>
                  <a:t></a:t>
                </a:r>
                <a:r>
                  <a:rPr lang="hu-HU" dirty="0"/>
                  <a:t>   </a:t>
                </a:r>
                <a:r>
                  <a:rPr lang="hu-HU" dirty="0" err="1"/>
                  <a:t>dbu</a:t>
                </a:r>
                <a:r>
                  <a:rPr lang="hu-HU" dirty="0"/>
                  <a:t> 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hu-HU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hu-HU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hu-HU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nary>
                  </m:oMath>
                </a14:m>
                <a:r>
                  <a:rPr lang="hu-HU" dirty="0"/>
                  <a:t>)</a:t>
                </a:r>
                <a:br>
                  <a:rPr lang="hu-HU" dirty="0"/>
                </a:br>
                <a:r>
                  <a:rPr lang="hu-HU" dirty="0"/>
                  <a:t>                                                          </a:t>
                </a:r>
                <a:r>
                  <a:rPr lang="hu-HU" baseline="30000" dirty="0"/>
                  <a:t>e páros</a:t>
                </a:r>
                <a:r>
                  <a:rPr lang="hu-HU" dirty="0"/>
                  <a:t>                        </a:t>
                </a:r>
                <a:r>
                  <a:rPr lang="hu-HU" baseline="30000" dirty="0"/>
                  <a:t>e páros</a:t>
                </a:r>
                <a:endParaRPr lang="hu-HU" dirty="0"/>
              </a:p>
              <a:p>
                <a:endParaRPr lang="hu-HU" dirty="0"/>
              </a:p>
            </p:txBody>
          </p:sp>
        </mc:Choice>
        <mc:Fallback xmlns="">
          <p:sp>
            <p:nvSpPr>
              <p:cNvPr id="6" name="Szövegdoboz 5">
                <a:extLst>
                  <a:ext uri="{FF2B5EF4-FFF2-40B4-BE49-F238E27FC236}">
                    <a16:creationId xmlns:a16="http://schemas.microsoft.com/office/drawing/2014/main" id="{FE6B307C-767C-4F5F-AFC0-515568FF1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006" y="2450236"/>
                <a:ext cx="5965794" cy="1806585"/>
              </a:xfrm>
              <a:prstGeom prst="rect">
                <a:avLst/>
              </a:prstGeom>
              <a:blipFill>
                <a:blip r:embed="rId2"/>
                <a:stretch>
                  <a:fillRect l="-919" t="-2027" b="-540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2475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063"/>
            <a:ext cx="10515600" cy="2228296"/>
          </a:xfrm>
        </p:spPr>
        <p:txBody>
          <a:bodyPr>
            <a:normAutofit/>
          </a:bodyPr>
          <a:lstStyle/>
          <a:p>
            <a:r>
              <a:rPr lang="hu-HU" dirty="0"/>
              <a:t>1. feladat: </a:t>
            </a:r>
            <a:br>
              <a:rPr lang="hu-HU" dirty="0"/>
            </a:br>
            <a:r>
              <a:rPr lang="hu-HU" sz="2400" dirty="0"/>
              <a:t>Adott egy egész számokat tartalmazó szekvenciális inputfájl.</a:t>
            </a:r>
            <a:br>
              <a:rPr lang="hu-HU" dirty="0"/>
            </a:br>
            <a:br>
              <a:rPr lang="hu-HU" sz="2400" dirty="0"/>
            </a:br>
            <a:r>
              <a:rPr lang="hu-HU" sz="2400" dirty="0"/>
              <a:t>a) Hány páros szám előzi meg az első negatívat?</a:t>
            </a:r>
          </a:p>
        </p:txBody>
      </p:sp>
    </p:spTree>
    <p:extLst>
      <p:ext uri="{BB962C8B-B14F-4D97-AF65-F5344CB8AC3E}">
        <p14:creationId xmlns:p14="http://schemas.microsoft.com/office/powerpoint/2010/main" val="22189539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063"/>
            <a:ext cx="10515600" cy="2228296"/>
          </a:xfrm>
        </p:spPr>
        <p:txBody>
          <a:bodyPr>
            <a:normAutofit/>
          </a:bodyPr>
          <a:lstStyle/>
          <a:p>
            <a:r>
              <a:rPr lang="hu-HU" dirty="0"/>
              <a:t>1. feladat: </a:t>
            </a:r>
            <a:br>
              <a:rPr lang="hu-HU" dirty="0"/>
            </a:br>
            <a:r>
              <a:rPr lang="hu-HU" sz="2400" dirty="0"/>
              <a:t>Adott egy egész számokat tartalmazó szekvenciális inputfájl.</a:t>
            </a:r>
            <a:br>
              <a:rPr lang="hu-HU" dirty="0"/>
            </a:br>
            <a:br>
              <a:rPr lang="hu-HU" sz="2400" dirty="0"/>
            </a:br>
            <a:r>
              <a:rPr lang="hu-HU" sz="2400" dirty="0"/>
              <a:t>c) Hány páros szám van az első negatív számot megelőzően, és hány azt követően? 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E5510455-058B-4FA1-9302-6E214D4F8358}"/>
              </a:ext>
            </a:extLst>
          </p:cNvPr>
          <p:cNvSpPr txBox="1"/>
          <p:nvPr/>
        </p:nvSpPr>
        <p:spPr>
          <a:xfrm>
            <a:off x="1225117" y="2441359"/>
            <a:ext cx="3435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P.t.: </a:t>
            </a:r>
            <a:r>
              <a:rPr lang="hu-HU" i="1" dirty="0"/>
              <a:t>Számlálás, feltétel fennállásáig</a:t>
            </a:r>
            <a:endParaRPr lang="hu-HU" dirty="0"/>
          </a:p>
          <a:p>
            <a:r>
              <a:rPr lang="hu-HU" i="1" dirty="0"/>
              <a:t> + Számlálás</a:t>
            </a:r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92755A7F-A626-4E4F-BFE4-E04D0D992E98}"/>
              </a:ext>
            </a:extLst>
          </p:cNvPr>
          <p:cNvSpPr txBox="1"/>
          <p:nvPr/>
        </p:nvSpPr>
        <p:spPr>
          <a:xfrm>
            <a:off x="1225117" y="3087690"/>
            <a:ext cx="55485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t:enor(E)	 ~ x:infile(ℤ) (</a:t>
            </a:r>
            <a:r>
              <a:rPr lang="hu-HU" dirty="0" err="1"/>
              <a:t>st,e,x:read</a:t>
            </a:r>
            <a:r>
              <a:rPr lang="hu-HU" dirty="0"/>
              <a:t>)</a:t>
            </a:r>
          </a:p>
          <a:p>
            <a:r>
              <a:rPr lang="hu-HU" dirty="0"/>
              <a:t> 		    amíg: e≥0</a:t>
            </a:r>
          </a:p>
          <a:p>
            <a:r>
              <a:rPr lang="hu-HU" dirty="0"/>
              <a:t>felt(e)      	~ e páros</a:t>
            </a:r>
            <a:r>
              <a:rPr lang="hu-HU" i="1" dirty="0"/>
              <a:t> </a:t>
            </a:r>
            <a:endParaRPr lang="hu-HU" dirty="0"/>
          </a:p>
          <a:p>
            <a:r>
              <a:rPr lang="hu-HU" dirty="0"/>
              <a:t>c	~ </a:t>
            </a:r>
            <a:r>
              <a:rPr lang="hu-HU" dirty="0" err="1"/>
              <a:t>dbe</a:t>
            </a:r>
            <a:endParaRPr lang="hu-HU" dirty="0"/>
          </a:p>
          <a:p>
            <a:endParaRPr lang="hu-HU" dirty="0"/>
          </a:p>
          <a:p>
            <a:r>
              <a:rPr lang="hu-HU" dirty="0"/>
              <a:t>t:enor(E) 	~ x:infile(ℤ) (</a:t>
            </a:r>
            <a:r>
              <a:rPr lang="hu-HU" dirty="0" err="1"/>
              <a:t>st,e,x:read</a:t>
            </a:r>
            <a:r>
              <a:rPr lang="hu-HU" dirty="0"/>
              <a:t>) </a:t>
            </a:r>
          </a:p>
          <a:p>
            <a:r>
              <a:rPr lang="hu-HU" dirty="0"/>
              <a:t> 		   </a:t>
            </a:r>
            <a:r>
              <a:rPr lang="hu-HU" dirty="0" err="1"/>
              <a:t>first</a:t>
            </a:r>
            <a:r>
              <a:rPr lang="hu-HU" dirty="0"/>
              <a:t>() helyett </a:t>
            </a:r>
            <a:r>
              <a:rPr lang="hu-HU" dirty="0" err="1"/>
              <a:t>next</a:t>
            </a:r>
            <a:r>
              <a:rPr lang="hu-HU" dirty="0"/>
              <a:t>()</a:t>
            </a:r>
          </a:p>
          <a:p>
            <a:r>
              <a:rPr lang="hu-HU" dirty="0"/>
              <a:t>felt(e)     	~ e páros</a:t>
            </a:r>
          </a:p>
          <a:p>
            <a:r>
              <a:rPr lang="hu-HU" dirty="0"/>
              <a:t>c	~ </a:t>
            </a:r>
            <a:r>
              <a:rPr lang="hu-HU" dirty="0" err="1"/>
              <a:t>dbu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zövegdoboz 5">
                <a:extLst>
                  <a:ext uri="{FF2B5EF4-FFF2-40B4-BE49-F238E27FC236}">
                    <a16:creationId xmlns:a16="http://schemas.microsoft.com/office/drawing/2014/main" id="{FE6B307C-767C-4F5F-AFC0-515568FF1176}"/>
                  </a:ext>
                </a:extLst>
              </p:cNvPr>
              <p:cNvSpPr txBox="1"/>
              <p:nvPr/>
            </p:nvSpPr>
            <p:spPr>
              <a:xfrm>
                <a:off x="5388006" y="2450236"/>
                <a:ext cx="5965794" cy="1806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i="1" dirty="0"/>
                  <a:t>Specifikáció</a:t>
                </a:r>
                <a:r>
                  <a:rPr lang="hu-HU" dirty="0"/>
                  <a:t>:</a:t>
                </a:r>
              </a:p>
              <a:p>
                <a:r>
                  <a:rPr lang="hu-HU" i="1" dirty="0"/>
                  <a:t>	A</a:t>
                </a:r>
                <a:r>
                  <a:rPr lang="hu-HU" dirty="0"/>
                  <a:t> = ( x:infile(ℤ), </a:t>
                </a:r>
                <a:r>
                  <a:rPr lang="hu-HU" dirty="0" err="1"/>
                  <a:t>dbe</a:t>
                </a:r>
                <a:r>
                  <a:rPr lang="hu-HU" dirty="0"/>
                  <a:t>, </a:t>
                </a:r>
                <a:r>
                  <a:rPr lang="hu-HU" dirty="0" err="1"/>
                  <a:t>dbu:ℕ</a:t>
                </a:r>
                <a:r>
                  <a:rPr lang="hu-HU" dirty="0"/>
                  <a:t> )</a:t>
                </a:r>
                <a:br>
                  <a:rPr lang="hu-HU" dirty="0"/>
                </a:br>
                <a:r>
                  <a:rPr lang="hu-HU" dirty="0"/>
                  <a:t>	</a:t>
                </a:r>
                <a:r>
                  <a:rPr lang="hu-HU" i="1" dirty="0" err="1"/>
                  <a:t>Ef</a:t>
                </a:r>
                <a:r>
                  <a:rPr lang="hu-HU" dirty="0"/>
                  <a:t> = ( x=x</a:t>
                </a:r>
                <a:r>
                  <a:rPr lang="hu-HU" baseline="-25000" dirty="0"/>
                  <a:t>0 </a:t>
                </a:r>
                <a:r>
                  <a:rPr lang="hu-HU" dirty="0"/>
                  <a:t>)</a:t>
                </a:r>
              </a:p>
              <a:p>
                <a:r>
                  <a:rPr lang="hu-HU" i="1" dirty="0"/>
                  <a:t>	</a:t>
                </a:r>
                <a:r>
                  <a:rPr lang="hu-HU" i="1" dirty="0" err="1"/>
                  <a:t>Uf</a:t>
                </a:r>
                <a:r>
                  <a:rPr lang="hu-HU" dirty="0"/>
                  <a:t> = (  (</a:t>
                </a:r>
                <a:r>
                  <a:rPr lang="hu-HU" dirty="0" err="1"/>
                  <a:t>dbe</a:t>
                </a:r>
                <a:r>
                  <a:rPr lang="hu-HU" dirty="0"/>
                  <a:t>, (</a:t>
                </a:r>
                <a:r>
                  <a:rPr lang="hu-HU" dirty="0" err="1"/>
                  <a:t>st</a:t>
                </a:r>
                <a:r>
                  <a:rPr lang="hu-HU" dirty="0"/>
                  <a:t>’,</a:t>
                </a:r>
                <a:r>
                  <a:rPr lang="hu-HU" dirty="0" err="1"/>
                  <a:t>e’,x</a:t>
                </a:r>
                <a:r>
                  <a:rPr lang="hu-HU" dirty="0"/>
                  <a:t>’))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hu-HU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hu-HU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hu-HU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hu-HU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r>
                          <m:rPr>
                            <m:sty m:val="p"/>
                          </m:rPr>
                          <a:rPr lang="hu-HU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hu-HU">
                            <a:latin typeface="Cambria Math" panose="02040503050406030204" pitchFamily="18" charset="0"/>
                          </a:rPr>
                          <m:t>≥0</m:t>
                        </m:r>
                      </m:sup>
                      <m:e>
                        <m:r>
                          <a:rPr lang="hu-HU">
                            <a:latin typeface="Cambria Math" panose="02040503050406030204" pitchFamily="18" charset="0"/>
                          </a:rPr>
                          <m:t>1 </m:t>
                        </m:r>
                      </m:e>
                    </m:nary>
                  </m:oMath>
                </a14:m>
                <a:r>
                  <a:rPr lang="hu-HU" dirty="0"/>
                  <a:t> </a:t>
                </a:r>
                <a:r>
                  <a:rPr lang="hu-HU" dirty="0">
                    <a:sym typeface="Symbol" panose="05050102010706020507" pitchFamily="18" charset="2"/>
                  </a:rPr>
                  <a:t></a:t>
                </a:r>
                <a:r>
                  <a:rPr lang="hu-HU" dirty="0"/>
                  <a:t>   </a:t>
                </a:r>
                <a:r>
                  <a:rPr lang="hu-HU" dirty="0" err="1"/>
                  <a:t>dbu</a:t>
                </a:r>
                <a:r>
                  <a:rPr lang="hu-HU" dirty="0"/>
                  <a:t> 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hu-HU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hu-HU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hu-HU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nary>
                  </m:oMath>
                </a14:m>
                <a:r>
                  <a:rPr lang="hu-HU" dirty="0"/>
                  <a:t>)</a:t>
                </a:r>
                <a:br>
                  <a:rPr lang="hu-HU" dirty="0"/>
                </a:br>
                <a:r>
                  <a:rPr lang="hu-HU" dirty="0"/>
                  <a:t>                                                          </a:t>
                </a:r>
                <a:r>
                  <a:rPr lang="hu-HU" baseline="30000" dirty="0"/>
                  <a:t>e páros</a:t>
                </a:r>
                <a:r>
                  <a:rPr lang="hu-HU" dirty="0"/>
                  <a:t>                        </a:t>
                </a:r>
                <a:r>
                  <a:rPr lang="hu-HU" baseline="30000" dirty="0"/>
                  <a:t>e páros</a:t>
                </a:r>
                <a:endParaRPr lang="hu-HU" dirty="0"/>
              </a:p>
              <a:p>
                <a:endParaRPr lang="hu-HU" dirty="0"/>
              </a:p>
            </p:txBody>
          </p:sp>
        </mc:Choice>
        <mc:Fallback xmlns="">
          <p:sp>
            <p:nvSpPr>
              <p:cNvPr id="6" name="Szövegdoboz 5">
                <a:extLst>
                  <a:ext uri="{FF2B5EF4-FFF2-40B4-BE49-F238E27FC236}">
                    <a16:creationId xmlns:a16="http://schemas.microsoft.com/office/drawing/2014/main" id="{FE6B307C-767C-4F5F-AFC0-515568FF1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006" y="2450236"/>
                <a:ext cx="5965794" cy="1806585"/>
              </a:xfrm>
              <a:prstGeom prst="rect">
                <a:avLst/>
              </a:prstGeom>
              <a:blipFill>
                <a:blip r:embed="rId2"/>
                <a:stretch>
                  <a:fillRect l="-919" t="-2027" b="-540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Kép 6">
            <a:extLst>
              <a:ext uri="{FF2B5EF4-FFF2-40B4-BE49-F238E27FC236}">
                <a16:creationId xmlns:a16="http://schemas.microsoft.com/office/drawing/2014/main" id="{FEAEA77E-3643-418B-9296-AC3BEEE09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8006" y="3725794"/>
            <a:ext cx="2779450" cy="3104466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796021E7-A42F-48F0-9B34-2C1B7C55C31E}"/>
              </a:ext>
            </a:extLst>
          </p:cNvPr>
          <p:cNvSpPr txBox="1"/>
          <p:nvPr/>
        </p:nvSpPr>
        <p:spPr>
          <a:xfrm>
            <a:off x="8096434" y="5075277"/>
            <a:ext cx="37019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i="1" dirty="0"/>
              <a:t>Megjegyzés</a:t>
            </a:r>
            <a:r>
              <a:rPr lang="hu-HU" sz="1600" dirty="0"/>
              <a:t>: </a:t>
            </a:r>
          </a:p>
          <a:p>
            <a:r>
              <a:rPr lang="hu-HU" sz="1600" dirty="0"/>
              <a:t>A második számlálás egy félbehagyott felsorolást (</a:t>
            </a:r>
            <a:r>
              <a:rPr lang="hu-HU" sz="1600" dirty="0" err="1"/>
              <a:t>st</a:t>
            </a:r>
            <a:r>
              <a:rPr lang="hu-HU" sz="1600" dirty="0"/>
              <a:t>’,</a:t>
            </a:r>
            <a:r>
              <a:rPr lang="hu-HU" sz="1600" dirty="0" err="1"/>
              <a:t>e’,x</a:t>
            </a:r>
            <a:r>
              <a:rPr lang="hu-HU" sz="1600" dirty="0"/>
              <a:t>’) folytat úgy, hogy olvassa a következő elemet. Ezért a ciklus előtti </a:t>
            </a:r>
            <a:r>
              <a:rPr lang="hu-HU" sz="1600" dirty="0" err="1"/>
              <a:t>read</a:t>
            </a:r>
            <a:r>
              <a:rPr lang="hu-HU" sz="1600" dirty="0"/>
              <a:t> itt nem a </a:t>
            </a:r>
            <a:r>
              <a:rPr lang="hu-HU" sz="1600" dirty="0" err="1"/>
              <a:t>first</a:t>
            </a:r>
            <a:r>
              <a:rPr lang="hu-HU" sz="1600" dirty="0"/>
              <a:t>(), hanem a </a:t>
            </a:r>
            <a:r>
              <a:rPr lang="hu-HU" sz="1600" dirty="0" err="1"/>
              <a:t>next</a:t>
            </a:r>
            <a:r>
              <a:rPr lang="hu-HU" sz="1600" dirty="0"/>
              <a:t>() művelet.</a:t>
            </a:r>
          </a:p>
        </p:txBody>
      </p:sp>
    </p:spTree>
    <p:extLst>
      <p:ext uri="{BB962C8B-B14F-4D97-AF65-F5344CB8AC3E}">
        <p14:creationId xmlns:p14="http://schemas.microsoft.com/office/powerpoint/2010/main" val="806834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063"/>
            <a:ext cx="10515600" cy="2228296"/>
          </a:xfrm>
        </p:spPr>
        <p:txBody>
          <a:bodyPr>
            <a:normAutofit/>
          </a:bodyPr>
          <a:lstStyle/>
          <a:p>
            <a:r>
              <a:rPr lang="hu-HU" dirty="0"/>
              <a:t>1. feladat: </a:t>
            </a:r>
            <a:br>
              <a:rPr lang="hu-HU" dirty="0"/>
            </a:br>
            <a:r>
              <a:rPr lang="hu-HU" sz="2400" dirty="0"/>
              <a:t>Adott egy egész számokat tartalmazó szekvenciális inputfájl.</a:t>
            </a:r>
            <a:br>
              <a:rPr lang="hu-HU" sz="2400" dirty="0"/>
            </a:br>
            <a:br>
              <a:rPr lang="hu-HU" sz="2400" dirty="0"/>
            </a:br>
            <a:r>
              <a:rPr lang="hu-HU" sz="2400" dirty="0"/>
              <a:t>d) Hány páros szám van az első negatív számot megelőzően, és hány azt követően azzal együtt?</a:t>
            </a:r>
          </a:p>
        </p:txBody>
      </p:sp>
    </p:spTree>
    <p:extLst>
      <p:ext uri="{BB962C8B-B14F-4D97-AF65-F5344CB8AC3E}">
        <p14:creationId xmlns:p14="http://schemas.microsoft.com/office/powerpoint/2010/main" val="4203280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063"/>
            <a:ext cx="10515600" cy="2228296"/>
          </a:xfrm>
        </p:spPr>
        <p:txBody>
          <a:bodyPr>
            <a:normAutofit/>
          </a:bodyPr>
          <a:lstStyle/>
          <a:p>
            <a:r>
              <a:rPr lang="hu-HU" dirty="0"/>
              <a:t>1. feladat: </a:t>
            </a:r>
            <a:br>
              <a:rPr lang="hu-HU" dirty="0"/>
            </a:br>
            <a:r>
              <a:rPr lang="hu-HU" sz="2400" dirty="0"/>
              <a:t>Adott egy egész számokat tartalmazó szekvenciális inputfájl.</a:t>
            </a:r>
            <a:br>
              <a:rPr lang="hu-HU" sz="2400" dirty="0"/>
            </a:br>
            <a:br>
              <a:rPr lang="hu-HU" sz="2400" dirty="0"/>
            </a:br>
            <a:r>
              <a:rPr lang="hu-HU" sz="2400" dirty="0"/>
              <a:t>d) Hány páros szám van az első negatív számot megelőzően, és hány azt követően azzal együtt?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E5510455-058B-4FA1-9302-6E214D4F8358}"/>
              </a:ext>
            </a:extLst>
          </p:cNvPr>
          <p:cNvSpPr txBox="1"/>
          <p:nvPr/>
        </p:nvSpPr>
        <p:spPr>
          <a:xfrm>
            <a:off x="1225117" y="2441359"/>
            <a:ext cx="3435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P.t.: </a:t>
            </a:r>
            <a:r>
              <a:rPr lang="hu-HU" i="1" dirty="0"/>
              <a:t>Számlálás, feltétel fennállásáig</a:t>
            </a:r>
            <a:endParaRPr lang="hu-HU" dirty="0"/>
          </a:p>
          <a:p>
            <a:r>
              <a:rPr lang="hu-HU" i="1" dirty="0"/>
              <a:t> + Számlálás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80139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063"/>
            <a:ext cx="10515600" cy="2228296"/>
          </a:xfrm>
        </p:spPr>
        <p:txBody>
          <a:bodyPr>
            <a:normAutofit/>
          </a:bodyPr>
          <a:lstStyle/>
          <a:p>
            <a:r>
              <a:rPr lang="hu-HU" dirty="0"/>
              <a:t>1. feladat: </a:t>
            </a:r>
            <a:br>
              <a:rPr lang="hu-HU" dirty="0"/>
            </a:br>
            <a:r>
              <a:rPr lang="hu-HU" sz="2400" dirty="0"/>
              <a:t>Adott egy egész számokat tartalmazó szekvenciális inputfájl.</a:t>
            </a:r>
            <a:br>
              <a:rPr lang="hu-HU" sz="2400" dirty="0"/>
            </a:br>
            <a:br>
              <a:rPr lang="hu-HU" sz="2400" dirty="0"/>
            </a:br>
            <a:r>
              <a:rPr lang="hu-HU" sz="2400" dirty="0"/>
              <a:t>d) Hány páros szám van az első negatív számot megelőzően, és hány azt követően azzal együtt?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E5510455-058B-4FA1-9302-6E214D4F8358}"/>
              </a:ext>
            </a:extLst>
          </p:cNvPr>
          <p:cNvSpPr txBox="1"/>
          <p:nvPr/>
        </p:nvSpPr>
        <p:spPr>
          <a:xfrm>
            <a:off x="1225117" y="2441359"/>
            <a:ext cx="3435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P.t.: </a:t>
            </a:r>
            <a:r>
              <a:rPr lang="hu-HU" i="1" dirty="0"/>
              <a:t>Számlálás, feltétel fennállásáig</a:t>
            </a:r>
            <a:endParaRPr lang="hu-HU" dirty="0"/>
          </a:p>
          <a:p>
            <a:r>
              <a:rPr lang="hu-HU" i="1" dirty="0"/>
              <a:t> + Számlálás</a:t>
            </a:r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92755A7F-A626-4E4F-BFE4-E04D0D992E98}"/>
              </a:ext>
            </a:extLst>
          </p:cNvPr>
          <p:cNvSpPr txBox="1"/>
          <p:nvPr/>
        </p:nvSpPr>
        <p:spPr>
          <a:xfrm>
            <a:off x="1225117" y="3087690"/>
            <a:ext cx="55485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t:enor(E)	 ~ x:infile(ℤ) (</a:t>
            </a:r>
            <a:r>
              <a:rPr lang="hu-HU" dirty="0" err="1"/>
              <a:t>st,e,x:read</a:t>
            </a:r>
            <a:r>
              <a:rPr lang="hu-HU" dirty="0"/>
              <a:t>)</a:t>
            </a:r>
          </a:p>
          <a:p>
            <a:r>
              <a:rPr lang="hu-HU" dirty="0"/>
              <a:t> 		    amíg: e≥0</a:t>
            </a:r>
          </a:p>
          <a:p>
            <a:r>
              <a:rPr lang="hu-HU" dirty="0"/>
              <a:t>felt(e)      	~ e páros</a:t>
            </a:r>
            <a:r>
              <a:rPr lang="hu-HU" i="1" dirty="0"/>
              <a:t> </a:t>
            </a:r>
            <a:endParaRPr lang="hu-HU" dirty="0"/>
          </a:p>
          <a:p>
            <a:r>
              <a:rPr lang="hu-HU" dirty="0"/>
              <a:t>c	~ </a:t>
            </a:r>
            <a:r>
              <a:rPr lang="hu-HU" dirty="0" err="1"/>
              <a:t>dbe</a:t>
            </a:r>
            <a:endParaRPr lang="hu-HU" dirty="0"/>
          </a:p>
          <a:p>
            <a:endParaRPr lang="hu-HU" dirty="0"/>
          </a:p>
          <a:p>
            <a:r>
              <a:rPr lang="hu-HU" dirty="0"/>
              <a:t>t:enor(E) 	~ x:infile(ℤ) (</a:t>
            </a:r>
            <a:r>
              <a:rPr lang="hu-HU" dirty="0" err="1"/>
              <a:t>st,e,x:read</a:t>
            </a:r>
            <a:r>
              <a:rPr lang="hu-HU" dirty="0"/>
              <a:t>) </a:t>
            </a:r>
          </a:p>
          <a:p>
            <a:r>
              <a:rPr lang="hu-HU" dirty="0"/>
              <a:t> 		   </a:t>
            </a:r>
            <a:r>
              <a:rPr lang="hu-HU" dirty="0" err="1"/>
              <a:t>first</a:t>
            </a:r>
            <a:r>
              <a:rPr lang="hu-HU" dirty="0"/>
              <a:t>() nélkül</a:t>
            </a:r>
          </a:p>
          <a:p>
            <a:r>
              <a:rPr lang="hu-HU" dirty="0"/>
              <a:t>felt(e)     	~ e páros</a:t>
            </a:r>
          </a:p>
          <a:p>
            <a:r>
              <a:rPr lang="hu-HU" dirty="0"/>
              <a:t>c	~ </a:t>
            </a:r>
            <a:r>
              <a:rPr lang="hu-HU" dirty="0" err="1"/>
              <a:t>dbu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36810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063"/>
            <a:ext cx="10515600" cy="2228296"/>
          </a:xfrm>
        </p:spPr>
        <p:txBody>
          <a:bodyPr>
            <a:normAutofit/>
          </a:bodyPr>
          <a:lstStyle/>
          <a:p>
            <a:r>
              <a:rPr lang="hu-HU" dirty="0"/>
              <a:t>1. feladat: </a:t>
            </a:r>
            <a:br>
              <a:rPr lang="hu-HU" dirty="0"/>
            </a:br>
            <a:r>
              <a:rPr lang="hu-HU" sz="2400" dirty="0"/>
              <a:t>Adott egy egész számokat tartalmazó szekvenciális inputfájl.</a:t>
            </a:r>
            <a:br>
              <a:rPr lang="hu-HU" sz="2400" dirty="0"/>
            </a:br>
            <a:br>
              <a:rPr lang="hu-HU" sz="2400" dirty="0"/>
            </a:br>
            <a:r>
              <a:rPr lang="hu-HU" sz="2400" dirty="0"/>
              <a:t>d) Hány páros szám van az első negatív számot megelőzően, és hány azt követően azzal együtt?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E5510455-058B-4FA1-9302-6E214D4F8358}"/>
              </a:ext>
            </a:extLst>
          </p:cNvPr>
          <p:cNvSpPr txBox="1"/>
          <p:nvPr/>
        </p:nvSpPr>
        <p:spPr>
          <a:xfrm>
            <a:off x="1225117" y="2441359"/>
            <a:ext cx="3435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P.t.: </a:t>
            </a:r>
            <a:r>
              <a:rPr lang="hu-HU" i="1" dirty="0"/>
              <a:t>Számlálás, feltétel fennállásáig</a:t>
            </a:r>
            <a:endParaRPr lang="hu-HU" dirty="0"/>
          </a:p>
          <a:p>
            <a:r>
              <a:rPr lang="hu-HU" i="1" dirty="0"/>
              <a:t> + Számlálás</a:t>
            </a:r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92755A7F-A626-4E4F-BFE4-E04D0D992E98}"/>
              </a:ext>
            </a:extLst>
          </p:cNvPr>
          <p:cNvSpPr txBox="1"/>
          <p:nvPr/>
        </p:nvSpPr>
        <p:spPr>
          <a:xfrm>
            <a:off x="1225117" y="3087690"/>
            <a:ext cx="55485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t:enor(E)	 ~ x:infile(ℤ) (</a:t>
            </a:r>
            <a:r>
              <a:rPr lang="hu-HU" dirty="0" err="1"/>
              <a:t>st,e,x:read</a:t>
            </a:r>
            <a:r>
              <a:rPr lang="hu-HU" dirty="0"/>
              <a:t>)</a:t>
            </a:r>
          </a:p>
          <a:p>
            <a:r>
              <a:rPr lang="hu-HU" dirty="0"/>
              <a:t> 		    amíg: e≥0</a:t>
            </a:r>
          </a:p>
          <a:p>
            <a:r>
              <a:rPr lang="hu-HU" dirty="0"/>
              <a:t>felt(e)      	~ e páros</a:t>
            </a:r>
            <a:r>
              <a:rPr lang="hu-HU" i="1" dirty="0"/>
              <a:t> </a:t>
            </a:r>
            <a:endParaRPr lang="hu-HU" dirty="0"/>
          </a:p>
          <a:p>
            <a:r>
              <a:rPr lang="hu-HU" dirty="0"/>
              <a:t>c	~ </a:t>
            </a:r>
            <a:r>
              <a:rPr lang="hu-HU" dirty="0" err="1"/>
              <a:t>dbe</a:t>
            </a:r>
            <a:endParaRPr lang="hu-HU" dirty="0"/>
          </a:p>
          <a:p>
            <a:endParaRPr lang="hu-HU" dirty="0"/>
          </a:p>
          <a:p>
            <a:r>
              <a:rPr lang="hu-HU" dirty="0"/>
              <a:t>t:enor(E) 	~ x:infile(ℤ) (</a:t>
            </a:r>
            <a:r>
              <a:rPr lang="hu-HU" dirty="0" err="1"/>
              <a:t>st,e,x:read</a:t>
            </a:r>
            <a:r>
              <a:rPr lang="hu-HU" dirty="0"/>
              <a:t>) </a:t>
            </a:r>
          </a:p>
          <a:p>
            <a:r>
              <a:rPr lang="hu-HU" dirty="0"/>
              <a:t> 		   </a:t>
            </a:r>
            <a:r>
              <a:rPr lang="hu-HU" dirty="0" err="1"/>
              <a:t>first</a:t>
            </a:r>
            <a:r>
              <a:rPr lang="hu-HU" dirty="0"/>
              <a:t>() nélkül</a:t>
            </a:r>
          </a:p>
          <a:p>
            <a:r>
              <a:rPr lang="hu-HU" dirty="0"/>
              <a:t>felt(e)     	~ e páros</a:t>
            </a:r>
          </a:p>
          <a:p>
            <a:r>
              <a:rPr lang="hu-HU" dirty="0"/>
              <a:t>c	~ </a:t>
            </a:r>
            <a:r>
              <a:rPr lang="hu-HU" dirty="0" err="1"/>
              <a:t>dbu</a:t>
            </a:r>
            <a:endParaRPr lang="hu-HU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FE6B307C-767C-4F5F-AFC0-515568FF1176}"/>
              </a:ext>
            </a:extLst>
          </p:cNvPr>
          <p:cNvSpPr txBox="1"/>
          <p:nvPr/>
        </p:nvSpPr>
        <p:spPr>
          <a:xfrm>
            <a:off x="5388006" y="2450236"/>
            <a:ext cx="61795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 dirty="0"/>
              <a:t>Specifikáció</a:t>
            </a:r>
            <a:r>
              <a:rPr lang="hu-HU" dirty="0"/>
              <a:t>:</a:t>
            </a:r>
          </a:p>
          <a:p>
            <a:r>
              <a:rPr lang="hu-HU" i="1" dirty="0"/>
              <a:t>	A</a:t>
            </a:r>
            <a:r>
              <a:rPr lang="hu-HU" dirty="0"/>
              <a:t> = ( x:infile(ℤ), </a:t>
            </a:r>
            <a:r>
              <a:rPr lang="hu-HU" dirty="0" err="1"/>
              <a:t>dbe</a:t>
            </a:r>
            <a:r>
              <a:rPr lang="hu-HU" dirty="0"/>
              <a:t>, </a:t>
            </a:r>
            <a:r>
              <a:rPr lang="hu-HU" dirty="0" err="1"/>
              <a:t>dbu:ℕ</a:t>
            </a:r>
            <a:r>
              <a:rPr lang="hu-HU" dirty="0"/>
              <a:t> )</a:t>
            </a:r>
            <a:br>
              <a:rPr lang="hu-HU" dirty="0"/>
            </a:br>
            <a:r>
              <a:rPr lang="hu-HU" dirty="0"/>
              <a:t>	</a:t>
            </a:r>
            <a:r>
              <a:rPr lang="hu-HU" i="1" dirty="0" err="1"/>
              <a:t>Ef</a:t>
            </a:r>
            <a:r>
              <a:rPr lang="hu-HU" dirty="0"/>
              <a:t> = ( x=x</a:t>
            </a:r>
            <a:r>
              <a:rPr lang="hu-HU" baseline="-25000" dirty="0"/>
              <a:t>0 </a:t>
            </a:r>
            <a:r>
              <a:rPr lang="hu-HU" dirty="0"/>
              <a:t>)</a:t>
            </a:r>
          </a:p>
          <a:p>
            <a:r>
              <a:rPr lang="hu-HU" i="1" dirty="0"/>
              <a:t>	</a:t>
            </a:r>
            <a:r>
              <a:rPr lang="hu-HU" i="1" dirty="0" err="1"/>
              <a:t>Uf</a:t>
            </a:r>
            <a:r>
              <a:rPr lang="hu-HU" dirty="0"/>
              <a:t> =</a:t>
            </a:r>
          </a:p>
        </p:txBody>
      </p:sp>
    </p:spTree>
    <p:extLst>
      <p:ext uri="{BB962C8B-B14F-4D97-AF65-F5344CB8AC3E}">
        <p14:creationId xmlns:p14="http://schemas.microsoft.com/office/powerpoint/2010/main" val="12501550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063"/>
            <a:ext cx="10515600" cy="2228296"/>
          </a:xfrm>
        </p:spPr>
        <p:txBody>
          <a:bodyPr>
            <a:normAutofit/>
          </a:bodyPr>
          <a:lstStyle/>
          <a:p>
            <a:r>
              <a:rPr lang="hu-HU" dirty="0"/>
              <a:t>1. feladat: </a:t>
            </a:r>
            <a:br>
              <a:rPr lang="hu-HU" dirty="0"/>
            </a:br>
            <a:r>
              <a:rPr lang="hu-HU" sz="2400" dirty="0"/>
              <a:t>Adott egy egész számokat tartalmazó szekvenciális inputfájl.</a:t>
            </a:r>
            <a:br>
              <a:rPr lang="hu-HU" sz="2400" dirty="0"/>
            </a:br>
            <a:br>
              <a:rPr lang="hu-HU" sz="2400" dirty="0"/>
            </a:br>
            <a:r>
              <a:rPr lang="hu-HU" sz="2400" dirty="0"/>
              <a:t>d) Hány páros szám van az első negatív számot megelőzően, és hány azt követően azzal együtt?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E5510455-058B-4FA1-9302-6E214D4F8358}"/>
              </a:ext>
            </a:extLst>
          </p:cNvPr>
          <p:cNvSpPr txBox="1"/>
          <p:nvPr/>
        </p:nvSpPr>
        <p:spPr>
          <a:xfrm>
            <a:off x="1225117" y="2441359"/>
            <a:ext cx="3435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P.t.: </a:t>
            </a:r>
            <a:r>
              <a:rPr lang="hu-HU" i="1" dirty="0"/>
              <a:t>Számlálás, feltétel fennállásáig</a:t>
            </a:r>
            <a:endParaRPr lang="hu-HU" dirty="0"/>
          </a:p>
          <a:p>
            <a:r>
              <a:rPr lang="hu-HU" i="1" dirty="0"/>
              <a:t> + Számlálás</a:t>
            </a:r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92755A7F-A626-4E4F-BFE4-E04D0D992E98}"/>
              </a:ext>
            </a:extLst>
          </p:cNvPr>
          <p:cNvSpPr txBox="1"/>
          <p:nvPr/>
        </p:nvSpPr>
        <p:spPr>
          <a:xfrm>
            <a:off x="1225117" y="3087690"/>
            <a:ext cx="55485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t:enor(E)	 ~ x:infile(ℤ) (</a:t>
            </a:r>
            <a:r>
              <a:rPr lang="hu-HU" dirty="0" err="1"/>
              <a:t>st,e,x:read</a:t>
            </a:r>
            <a:r>
              <a:rPr lang="hu-HU" dirty="0"/>
              <a:t>)</a:t>
            </a:r>
          </a:p>
          <a:p>
            <a:r>
              <a:rPr lang="hu-HU" dirty="0"/>
              <a:t> 		    amíg: e≥0</a:t>
            </a:r>
          </a:p>
          <a:p>
            <a:r>
              <a:rPr lang="hu-HU" dirty="0"/>
              <a:t>felt(e)      	~ e páros</a:t>
            </a:r>
            <a:r>
              <a:rPr lang="hu-HU" i="1" dirty="0"/>
              <a:t> </a:t>
            </a:r>
            <a:endParaRPr lang="hu-HU" dirty="0"/>
          </a:p>
          <a:p>
            <a:r>
              <a:rPr lang="hu-HU" dirty="0"/>
              <a:t>c	~ </a:t>
            </a:r>
            <a:r>
              <a:rPr lang="hu-HU" dirty="0" err="1"/>
              <a:t>dbe</a:t>
            </a:r>
            <a:endParaRPr lang="hu-HU" dirty="0"/>
          </a:p>
          <a:p>
            <a:endParaRPr lang="hu-HU" dirty="0"/>
          </a:p>
          <a:p>
            <a:r>
              <a:rPr lang="hu-HU" dirty="0"/>
              <a:t>t:enor(E) 	~ x:infile(ℤ) (</a:t>
            </a:r>
            <a:r>
              <a:rPr lang="hu-HU" dirty="0" err="1"/>
              <a:t>st,e,x:read</a:t>
            </a:r>
            <a:r>
              <a:rPr lang="hu-HU" dirty="0"/>
              <a:t>) </a:t>
            </a:r>
          </a:p>
          <a:p>
            <a:r>
              <a:rPr lang="hu-HU" dirty="0"/>
              <a:t> 		   </a:t>
            </a:r>
            <a:r>
              <a:rPr lang="hu-HU" dirty="0" err="1"/>
              <a:t>first</a:t>
            </a:r>
            <a:r>
              <a:rPr lang="hu-HU" dirty="0"/>
              <a:t>() nélkül</a:t>
            </a:r>
          </a:p>
          <a:p>
            <a:r>
              <a:rPr lang="hu-HU" dirty="0"/>
              <a:t>felt(e)     	~ e páros</a:t>
            </a:r>
          </a:p>
          <a:p>
            <a:r>
              <a:rPr lang="hu-HU" dirty="0"/>
              <a:t>c	~ </a:t>
            </a:r>
            <a:r>
              <a:rPr lang="hu-HU" dirty="0" err="1"/>
              <a:t>dbu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zövegdoboz 5">
                <a:extLst>
                  <a:ext uri="{FF2B5EF4-FFF2-40B4-BE49-F238E27FC236}">
                    <a16:creationId xmlns:a16="http://schemas.microsoft.com/office/drawing/2014/main" id="{FE6B307C-767C-4F5F-AFC0-515568FF1176}"/>
                  </a:ext>
                </a:extLst>
              </p:cNvPr>
              <p:cNvSpPr txBox="1"/>
              <p:nvPr/>
            </p:nvSpPr>
            <p:spPr>
              <a:xfrm>
                <a:off x="5388006" y="2450236"/>
                <a:ext cx="6179598" cy="157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i="1" dirty="0"/>
                  <a:t>Specifikáció</a:t>
                </a:r>
                <a:r>
                  <a:rPr lang="hu-HU" dirty="0"/>
                  <a:t>:</a:t>
                </a:r>
              </a:p>
              <a:p>
                <a:r>
                  <a:rPr lang="hu-HU" i="1" dirty="0"/>
                  <a:t>	A</a:t>
                </a:r>
                <a:r>
                  <a:rPr lang="hu-HU" dirty="0"/>
                  <a:t> = ( x:infile(ℤ), </a:t>
                </a:r>
                <a:r>
                  <a:rPr lang="hu-HU" dirty="0" err="1"/>
                  <a:t>dbe</a:t>
                </a:r>
                <a:r>
                  <a:rPr lang="hu-HU" dirty="0"/>
                  <a:t>, </a:t>
                </a:r>
                <a:r>
                  <a:rPr lang="hu-HU" dirty="0" err="1"/>
                  <a:t>dbu:ℕ</a:t>
                </a:r>
                <a:r>
                  <a:rPr lang="hu-HU" dirty="0"/>
                  <a:t> )</a:t>
                </a:r>
                <a:br>
                  <a:rPr lang="hu-HU" dirty="0"/>
                </a:br>
                <a:r>
                  <a:rPr lang="hu-HU" dirty="0"/>
                  <a:t>	</a:t>
                </a:r>
                <a:r>
                  <a:rPr lang="hu-HU" i="1" dirty="0" err="1"/>
                  <a:t>Ef</a:t>
                </a:r>
                <a:r>
                  <a:rPr lang="hu-HU" dirty="0"/>
                  <a:t> = ( x=x</a:t>
                </a:r>
                <a:r>
                  <a:rPr lang="hu-HU" baseline="-25000" dirty="0"/>
                  <a:t>0 </a:t>
                </a:r>
                <a:r>
                  <a:rPr lang="hu-HU" dirty="0"/>
                  <a:t>)</a:t>
                </a:r>
              </a:p>
              <a:p>
                <a:r>
                  <a:rPr lang="hu-HU" i="1" dirty="0"/>
                  <a:t>	</a:t>
                </a:r>
                <a:r>
                  <a:rPr lang="hu-HU" i="1" dirty="0" err="1"/>
                  <a:t>Uf</a:t>
                </a:r>
                <a:r>
                  <a:rPr lang="hu-HU" dirty="0"/>
                  <a:t> = (  (</a:t>
                </a:r>
                <a:r>
                  <a:rPr lang="hu-HU" dirty="0" err="1"/>
                  <a:t>dbe</a:t>
                </a:r>
                <a:r>
                  <a:rPr lang="hu-HU" dirty="0"/>
                  <a:t>, (</a:t>
                </a:r>
                <a:r>
                  <a:rPr lang="hu-HU" dirty="0" err="1"/>
                  <a:t>st</a:t>
                </a:r>
                <a:r>
                  <a:rPr lang="hu-HU" dirty="0"/>
                  <a:t>’,</a:t>
                </a:r>
                <a:r>
                  <a:rPr lang="hu-HU" dirty="0" err="1"/>
                  <a:t>e’,x</a:t>
                </a:r>
                <a:r>
                  <a:rPr lang="hu-HU" dirty="0"/>
                  <a:t>’))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hu-HU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hu-HU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hu-HU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hu-HU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r>
                          <m:rPr>
                            <m:sty m:val="p"/>
                          </m:rPr>
                          <a:rPr lang="hu-HU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hu-HU">
                            <a:latin typeface="Cambria Math" panose="02040503050406030204" pitchFamily="18" charset="0"/>
                          </a:rPr>
                          <m:t>≥0</m:t>
                        </m:r>
                      </m:sup>
                      <m:e>
                        <m:r>
                          <a:rPr lang="hu-HU">
                            <a:latin typeface="Cambria Math" panose="02040503050406030204" pitchFamily="18" charset="0"/>
                          </a:rPr>
                          <m:t>1 </m:t>
                        </m:r>
                      </m:e>
                    </m:nary>
                  </m:oMath>
                </a14:m>
                <a:r>
                  <a:rPr lang="hu-HU" dirty="0">
                    <a:sym typeface="Symbol" panose="05050102010706020507" pitchFamily="18" charset="2"/>
                  </a:rPr>
                  <a:t></a:t>
                </a:r>
                <a:r>
                  <a:rPr lang="hu-HU" dirty="0"/>
                  <a:t>  </a:t>
                </a:r>
                <a:r>
                  <a:rPr lang="hu-HU" dirty="0" err="1"/>
                  <a:t>dbu</a:t>
                </a:r>
                <a:r>
                  <a:rPr lang="hu-HU" dirty="0"/>
                  <a:t> 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hu-HU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hu-HU">
                            <a:latin typeface="Cambria Math" panose="02040503050406030204" pitchFamily="18" charset="0"/>
                          </a:rPr>
                          <m:t>∈(</m:t>
                        </m:r>
                        <m:sSup>
                          <m:sSup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hu-HU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hu-HU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hu-HU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hu-HU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nary>
                  </m:oMath>
                </a14:m>
                <a:r>
                  <a:rPr lang="hu-HU" dirty="0"/>
                  <a:t>)</a:t>
                </a:r>
                <a:br>
                  <a:rPr lang="hu-HU" dirty="0"/>
                </a:br>
                <a:r>
                  <a:rPr lang="hu-HU" dirty="0"/>
                  <a:t>                                         	      </a:t>
                </a:r>
                <a:r>
                  <a:rPr lang="hu-HU" baseline="30000" dirty="0"/>
                  <a:t>e páros 		  e páros</a:t>
                </a:r>
                <a:endParaRPr lang="hu-HU" dirty="0"/>
              </a:p>
            </p:txBody>
          </p:sp>
        </mc:Choice>
        <mc:Fallback xmlns="">
          <p:sp>
            <p:nvSpPr>
              <p:cNvPr id="6" name="Szövegdoboz 5">
                <a:extLst>
                  <a:ext uri="{FF2B5EF4-FFF2-40B4-BE49-F238E27FC236}">
                    <a16:creationId xmlns:a16="http://schemas.microsoft.com/office/drawing/2014/main" id="{FE6B307C-767C-4F5F-AFC0-515568FF1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006" y="2450236"/>
                <a:ext cx="6179598" cy="1574983"/>
              </a:xfrm>
              <a:prstGeom prst="rect">
                <a:avLst/>
              </a:prstGeom>
              <a:blipFill>
                <a:blip r:embed="rId2"/>
                <a:stretch>
                  <a:fillRect l="-888" t="-2326" b="-2054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67643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063"/>
            <a:ext cx="10515600" cy="2228296"/>
          </a:xfrm>
        </p:spPr>
        <p:txBody>
          <a:bodyPr>
            <a:normAutofit/>
          </a:bodyPr>
          <a:lstStyle/>
          <a:p>
            <a:r>
              <a:rPr lang="hu-HU" dirty="0"/>
              <a:t>1. feladat: </a:t>
            </a:r>
            <a:br>
              <a:rPr lang="hu-HU" dirty="0"/>
            </a:br>
            <a:r>
              <a:rPr lang="hu-HU" sz="2400" dirty="0"/>
              <a:t>Adott egy egész számokat tartalmazó szekvenciális inputfájl.</a:t>
            </a:r>
            <a:br>
              <a:rPr lang="hu-HU" sz="2400" dirty="0"/>
            </a:br>
            <a:br>
              <a:rPr lang="hu-HU" sz="2400" dirty="0"/>
            </a:br>
            <a:r>
              <a:rPr lang="hu-HU" sz="2400" dirty="0"/>
              <a:t>d) Hány páros szám van az első negatív számot megelőzően, és hány azt követően azzal együtt?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E5510455-058B-4FA1-9302-6E214D4F8358}"/>
              </a:ext>
            </a:extLst>
          </p:cNvPr>
          <p:cNvSpPr txBox="1"/>
          <p:nvPr/>
        </p:nvSpPr>
        <p:spPr>
          <a:xfrm>
            <a:off x="1225117" y="2441359"/>
            <a:ext cx="3435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P.t.: </a:t>
            </a:r>
            <a:r>
              <a:rPr lang="hu-HU" i="1" dirty="0"/>
              <a:t>Számlálás, feltétel fennállásáig</a:t>
            </a:r>
            <a:endParaRPr lang="hu-HU" dirty="0"/>
          </a:p>
          <a:p>
            <a:r>
              <a:rPr lang="hu-HU" i="1" dirty="0"/>
              <a:t> + Számlálás</a:t>
            </a:r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92755A7F-A626-4E4F-BFE4-E04D0D992E98}"/>
              </a:ext>
            </a:extLst>
          </p:cNvPr>
          <p:cNvSpPr txBox="1"/>
          <p:nvPr/>
        </p:nvSpPr>
        <p:spPr>
          <a:xfrm>
            <a:off x="1225117" y="3087690"/>
            <a:ext cx="55485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t:enor(E)	 ~ x:infile(ℤ) (</a:t>
            </a:r>
            <a:r>
              <a:rPr lang="hu-HU" dirty="0" err="1"/>
              <a:t>st,e,x:read</a:t>
            </a:r>
            <a:r>
              <a:rPr lang="hu-HU" dirty="0"/>
              <a:t>)</a:t>
            </a:r>
          </a:p>
          <a:p>
            <a:r>
              <a:rPr lang="hu-HU" dirty="0"/>
              <a:t> 		    amíg: e≥0</a:t>
            </a:r>
          </a:p>
          <a:p>
            <a:r>
              <a:rPr lang="hu-HU" dirty="0"/>
              <a:t>felt(e)      	~ e páros</a:t>
            </a:r>
            <a:r>
              <a:rPr lang="hu-HU" i="1" dirty="0"/>
              <a:t> </a:t>
            </a:r>
            <a:endParaRPr lang="hu-HU" dirty="0"/>
          </a:p>
          <a:p>
            <a:r>
              <a:rPr lang="hu-HU" dirty="0"/>
              <a:t>c	~ </a:t>
            </a:r>
            <a:r>
              <a:rPr lang="hu-HU" dirty="0" err="1"/>
              <a:t>dbe</a:t>
            </a:r>
            <a:endParaRPr lang="hu-HU" dirty="0"/>
          </a:p>
          <a:p>
            <a:endParaRPr lang="hu-HU" dirty="0"/>
          </a:p>
          <a:p>
            <a:r>
              <a:rPr lang="hu-HU" dirty="0"/>
              <a:t>t:enor(E) 	~ x:infile(ℤ) (</a:t>
            </a:r>
            <a:r>
              <a:rPr lang="hu-HU" dirty="0" err="1"/>
              <a:t>st,e,x:read</a:t>
            </a:r>
            <a:r>
              <a:rPr lang="hu-HU" dirty="0"/>
              <a:t>) </a:t>
            </a:r>
          </a:p>
          <a:p>
            <a:r>
              <a:rPr lang="hu-HU" dirty="0"/>
              <a:t> 		   </a:t>
            </a:r>
            <a:r>
              <a:rPr lang="hu-HU" dirty="0" err="1"/>
              <a:t>first</a:t>
            </a:r>
            <a:r>
              <a:rPr lang="hu-HU" dirty="0"/>
              <a:t>() nélkül</a:t>
            </a:r>
          </a:p>
          <a:p>
            <a:r>
              <a:rPr lang="hu-HU" dirty="0"/>
              <a:t>felt(e)     	~ e páros</a:t>
            </a:r>
          </a:p>
          <a:p>
            <a:r>
              <a:rPr lang="hu-HU" dirty="0"/>
              <a:t>c	~ </a:t>
            </a:r>
            <a:r>
              <a:rPr lang="hu-HU" dirty="0" err="1"/>
              <a:t>dbu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zövegdoboz 5">
                <a:extLst>
                  <a:ext uri="{FF2B5EF4-FFF2-40B4-BE49-F238E27FC236}">
                    <a16:creationId xmlns:a16="http://schemas.microsoft.com/office/drawing/2014/main" id="{FE6B307C-767C-4F5F-AFC0-515568FF1176}"/>
                  </a:ext>
                </a:extLst>
              </p:cNvPr>
              <p:cNvSpPr txBox="1"/>
              <p:nvPr/>
            </p:nvSpPr>
            <p:spPr>
              <a:xfrm>
                <a:off x="5388006" y="2450236"/>
                <a:ext cx="6179598" cy="157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i="1" dirty="0"/>
                  <a:t>Specifikáció</a:t>
                </a:r>
                <a:r>
                  <a:rPr lang="hu-HU" dirty="0"/>
                  <a:t>:</a:t>
                </a:r>
              </a:p>
              <a:p>
                <a:r>
                  <a:rPr lang="hu-HU" i="1" dirty="0"/>
                  <a:t>	A</a:t>
                </a:r>
                <a:r>
                  <a:rPr lang="hu-HU" dirty="0"/>
                  <a:t> = ( x:infile(ℤ), </a:t>
                </a:r>
                <a:r>
                  <a:rPr lang="hu-HU" dirty="0" err="1"/>
                  <a:t>dbe</a:t>
                </a:r>
                <a:r>
                  <a:rPr lang="hu-HU" dirty="0"/>
                  <a:t>, </a:t>
                </a:r>
                <a:r>
                  <a:rPr lang="hu-HU" dirty="0" err="1"/>
                  <a:t>dbu:ℕ</a:t>
                </a:r>
                <a:r>
                  <a:rPr lang="hu-HU" dirty="0"/>
                  <a:t> )</a:t>
                </a:r>
                <a:br>
                  <a:rPr lang="hu-HU" dirty="0"/>
                </a:br>
                <a:r>
                  <a:rPr lang="hu-HU" dirty="0"/>
                  <a:t>	</a:t>
                </a:r>
                <a:r>
                  <a:rPr lang="hu-HU" i="1" dirty="0" err="1"/>
                  <a:t>Ef</a:t>
                </a:r>
                <a:r>
                  <a:rPr lang="hu-HU" dirty="0"/>
                  <a:t> = ( x=x</a:t>
                </a:r>
                <a:r>
                  <a:rPr lang="hu-HU" baseline="-25000" dirty="0"/>
                  <a:t>0 </a:t>
                </a:r>
                <a:r>
                  <a:rPr lang="hu-HU" dirty="0"/>
                  <a:t>)</a:t>
                </a:r>
              </a:p>
              <a:p>
                <a:r>
                  <a:rPr lang="hu-HU" i="1" dirty="0"/>
                  <a:t>	</a:t>
                </a:r>
                <a:r>
                  <a:rPr lang="hu-HU" i="1" dirty="0" err="1"/>
                  <a:t>Uf</a:t>
                </a:r>
                <a:r>
                  <a:rPr lang="hu-HU" dirty="0"/>
                  <a:t> = (  (</a:t>
                </a:r>
                <a:r>
                  <a:rPr lang="hu-HU" dirty="0" err="1"/>
                  <a:t>dbe</a:t>
                </a:r>
                <a:r>
                  <a:rPr lang="hu-HU" dirty="0"/>
                  <a:t>, (</a:t>
                </a:r>
                <a:r>
                  <a:rPr lang="hu-HU" dirty="0" err="1"/>
                  <a:t>st</a:t>
                </a:r>
                <a:r>
                  <a:rPr lang="hu-HU" dirty="0"/>
                  <a:t>’,</a:t>
                </a:r>
                <a:r>
                  <a:rPr lang="hu-HU" dirty="0" err="1"/>
                  <a:t>e’,x</a:t>
                </a:r>
                <a:r>
                  <a:rPr lang="hu-HU" dirty="0"/>
                  <a:t>’))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hu-HU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hu-HU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hu-HU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hu-HU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r>
                          <m:rPr>
                            <m:sty m:val="p"/>
                          </m:rPr>
                          <a:rPr lang="hu-HU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hu-HU">
                            <a:latin typeface="Cambria Math" panose="02040503050406030204" pitchFamily="18" charset="0"/>
                          </a:rPr>
                          <m:t>≥0</m:t>
                        </m:r>
                      </m:sup>
                      <m:e>
                        <m:r>
                          <a:rPr lang="hu-HU">
                            <a:latin typeface="Cambria Math" panose="02040503050406030204" pitchFamily="18" charset="0"/>
                          </a:rPr>
                          <m:t>1 </m:t>
                        </m:r>
                      </m:e>
                    </m:nary>
                  </m:oMath>
                </a14:m>
                <a:r>
                  <a:rPr lang="hu-HU" dirty="0">
                    <a:sym typeface="Symbol" panose="05050102010706020507" pitchFamily="18" charset="2"/>
                  </a:rPr>
                  <a:t></a:t>
                </a:r>
                <a:r>
                  <a:rPr lang="hu-HU" dirty="0"/>
                  <a:t>  </a:t>
                </a:r>
                <a:r>
                  <a:rPr lang="hu-HU" dirty="0" err="1"/>
                  <a:t>dbu</a:t>
                </a:r>
                <a:r>
                  <a:rPr lang="hu-HU" dirty="0"/>
                  <a:t> 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hu-HU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hu-HU">
                            <a:latin typeface="Cambria Math" panose="02040503050406030204" pitchFamily="18" charset="0"/>
                          </a:rPr>
                          <m:t>∈(</m:t>
                        </m:r>
                        <m:sSup>
                          <m:sSup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hu-HU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hu-HU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hu-HU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hu-HU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nary>
                  </m:oMath>
                </a14:m>
                <a:r>
                  <a:rPr lang="hu-HU" dirty="0"/>
                  <a:t>)</a:t>
                </a:r>
                <a:br>
                  <a:rPr lang="hu-HU" dirty="0"/>
                </a:br>
                <a:r>
                  <a:rPr lang="hu-HU" dirty="0"/>
                  <a:t>                                         	      </a:t>
                </a:r>
                <a:r>
                  <a:rPr lang="hu-HU" baseline="30000" dirty="0"/>
                  <a:t>e páros 		  e páros</a:t>
                </a:r>
                <a:endParaRPr lang="hu-HU" dirty="0"/>
              </a:p>
            </p:txBody>
          </p:sp>
        </mc:Choice>
        <mc:Fallback xmlns="">
          <p:sp>
            <p:nvSpPr>
              <p:cNvPr id="6" name="Szövegdoboz 5">
                <a:extLst>
                  <a:ext uri="{FF2B5EF4-FFF2-40B4-BE49-F238E27FC236}">
                    <a16:creationId xmlns:a16="http://schemas.microsoft.com/office/drawing/2014/main" id="{FE6B307C-767C-4F5F-AFC0-515568FF1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006" y="2450236"/>
                <a:ext cx="6179598" cy="1574983"/>
              </a:xfrm>
              <a:prstGeom prst="rect">
                <a:avLst/>
              </a:prstGeom>
              <a:blipFill>
                <a:blip r:embed="rId2"/>
                <a:stretch>
                  <a:fillRect l="-888" t="-2326" b="-2054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zövegdoboz 9">
            <a:extLst>
              <a:ext uri="{FF2B5EF4-FFF2-40B4-BE49-F238E27FC236}">
                <a16:creationId xmlns:a16="http://schemas.microsoft.com/office/drawing/2014/main" id="{796021E7-A42F-48F0-9B34-2C1B7C55C31E}"/>
              </a:ext>
            </a:extLst>
          </p:cNvPr>
          <p:cNvSpPr txBox="1"/>
          <p:nvPr/>
        </p:nvSpPr>
        <p:spPr>
          <a:xfrm>
            <a:off x="8191822" y="4698238"/>
            <a:ext cx="370199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i="1" dirty="0"/>
              <a:t>Megjegyzés</a:t>
            </a:r>
            <a:r>
              <a:rPr lang="hu-HU" sz="1600" dirty="0"/>
              <a:t>: </a:t>
            </a:r>
          </a:p>
          <a:p>
            <a:r>
              <a:rPr lang="hu-HU" sz="1600" dirty="0"/>
              <a:t>A második számlálás úgy folytat egy félbehagyott felsorolást (</a:t>
            </a:r>
            <a:r>
              <a:rPr lang="hu-HU" sz="1600" dirty="0" err="1"/>
              <a:t>st</a:t>
            </a:r>
            <a:r>
              <a:rPr lang="hu-HU" sz="1600" dirty="0"/>
              <a:t>’,</a:t>
            </a:r>
            <a:r>
              <a:rPr lang="hu-HU" sz="1600" dirty="0" err="1"/>
              <a:t>e’,x</a:t>
            </a:r>
            <a:r>
              <a:rPr lang="hu-HU" sz="1600" dirty="0"/>
              <a:t>’), hogy első két az utoljára beolvasott elemet (feltéve, hogy nem értünk a fájl végére) dolgozza fel (erre utal a specifikációban az e∊(</a:t>
            </a:r>
            <a:r>
              <a:rPr lang="hu-HU" sz="1600" dirty="0" err="1"/>
              <a:t>e’,x</a:t>
            </a:r>
            <a:r>
              <a:rPr lang="hu-HU" sz="1600" dirty="0"/>
              <a:t>’) szimbólum), ezért nincs szüksége előre olvasásra.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8AD09D0-BBD4-4A98-AD10-B640A1425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149" y="3727710"/>
            <a:ext cx="2878631" cy="303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2768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063"/>
            <a:ext cx="10515600" cy="2228296"/>
          </a:xfrm>
        </p:spPr>
        <p:txBody>
          <a:bodyPr>
            <a:normAutofit/>
          </a:bodyPr>
          <a:lstStyle/>
          <a:p>
            <a:r>
              <a:rPr lang="hu-HU" dirty="0"/>
              <a:t>2. feladat: </a:t>
            </a:r>
            <a:br>
              <a:rPr lang="hu-HU" dirty="0"/>
            </a:br>
            <a:r>
              <a:rPr lang="hu-HU" sz="2400" dirty="0"/>
              <a:t>Egy szekvenciális inputfájlban a felszín egy vonalán adott távolságokként mért tengerszint feletti magasságértékeket tárolunk. Milyen magas a legmagasabb horpadás? </a:t>
            </a:r>
            <a:br>
              <a:rPr lang="hu-HU" dirty="0"/>
            </a:b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4555861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063"/>
            <a:ext cx="10515600" cy="2228296"/>
          </a:xfrm>
        </p:spPr>
        <p:txBody>
          <a:bodyPr>
            <a:normAutofit/>
          </a:bodyPr>
          <a:lstStyle/>
          <a:p>
            <a:r>
              <a:rPr lang="hu-HU" dirty="0"/>
              <a:t>2. feladat: </a:t>
            </a:r>
            <a:br>
              <a:rPr lang="hu-HU" dirty="0"/>
            </a:br>
            <a:r>
              <a:rPr lang="hu-HU" sz="2400" dirty="0"/>
              <a:t>Egy szekvenciális inputfájlban a felszín egy vonalán adott távolságokként mért tengerszint feletti magasságértékeket tárolunk. Milyen magas a legmagasabb horpadás? </a:t>
            </a:r>
            <a:br>
              <a:rPr lang="hu-HU" dirty="0"/>
            </a:br>
            <a:endParaRPr lang="hu-HU" sz="2400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7DB9D6DB-3E27-4646-86CB-3E9D0BF1E1D1}"/>
              </a:ext>
            </a:extLst>
          </p:cNvPr>
          <p:cNvSpPr txBox="1"/>
          <p:nvPr/>
        </p:nvSpPr>
        <p:spPr>
          <a:xfrm>
            <a:off x="1047564" y="2118193"/>
            <a:ext cx="343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P.t.: </a:t>
            </a:r>
            <a:r>
              <a:rPr lang="hu-HU" i="1" dirty="0"/>
              <a:t>Felt. </a:t>
            </a:r>
            <a:r>
              <a:rPr lang="hu-HU" i="1" dirty="0" err="1"/>
              <a:t>max</a:t>
            </a:r>
            <a:r>
              <a:rPr lang="hu-HU" i="1" dirty="0"/>
              <a:t>. ker.</a:t>
            </a:r>
            <a:r>
              <a:rPr lang="hu-H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12072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063"/>
            <a:ext cx="10515600" cy="2228296"/>
          </a:xfrm>
        </p:spPr>
        <p:txBody>
          <a:bodyPr>
            <a:normAutofit/>
          </a:bodyPr>
          <a:lstStyle/>
          <a:p>
            <a:r>
              <a:rPr lang="hu-HU" dirty="0"/>
              <a:t>2. feladat: </a:t>
            </a:r>
            <a:br>
              <a:rPr lang="hu-HU" dirty="0"/>
            </a:br>
            <a:r>
              <a:rPr lang="hu-HU" sz="2400" dirty="0"/>
              <a:t>Egy szekvenciális inputfájlban a felszín egy vonalán adott távolságokként mért tengerszint feletti magasságértékeket tárolunk. Milyen magas a legmagasabb horpadás? </a:t>
            </a:r>
            <a:br>
              <a:rPr lang="hu-HU" dirty="0"/>
            </a:br>
            <a:endParaRPr lang="hu-HU" sz="2400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7DB9D6DB-3E27-4646-86CB-3E9D0BF1E1D1}"/>
              </a:ext>
            </a:extLst>
          </p:cNvPr>
          <p:cNvSpPr txBox="1"/>
          <p:nvPr/>
        </p:nvSpPr>
        <p:spPr>
          <a:xfrm>
            <a:off x="1047564" y="2118193"/>
            <a:ext cx="343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P.t.: </a:t>
            </a:r>
            <a:r>
              <a:rPr lang="hu-HU" i="1" dirty="0"/>
              <a:t>Felt. </a:t>
            </a:r>
            <a:r>
              <a:rPr lang="hu-HU" i="1" dirty="0" err="1"/>
              <a:t>max</a:t>
            </a:r>
            <a:r>
              <a:rPr lang="hu-HU" i="1" dirty="0"/>
              <a:t>. ker.</a:t>
            </a:r>
            <a:r>
              <a:rPr lang="hu-HU" dirty="0"/>
              <a:t> 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B4F95521-7928-4CD4-A60B-F60F4ACC6AFA}"/>
              </a:ext>
            </a:extLst>
          </p:cNvPr>
          <p:cNvSpPr txBox="1"/>
          <p:nvPr/>
        </p:nvSpPr>
        <p:spPr>
          <a:xfrm>
            <a:off x="1278383" y="2592280"/>
            <a:ext cx="38706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t:enor(E)	~  t:enor(ℝ⨯ℝ⨯ℝ), </a:t>
            </a:r>
            <a:br>
              <a:rPr lang="hu-HU" dirty="0"/>
            </a:br>
            <a:r>
              <a:rPr lang="hu-HU" dirty="0"/>
              <a:t>                      ahol (e, a, k) := </a:t>
            </a:r>
            <a:r>
              <a:rPr lang="hu-HU" dirty="0" err="1"/>
              <a:t>t.current</a:t>
            </a:r>
            <a:r>
              <a:rPr lang="hu-HU" dirty="0"/>
              <a:t>()</a:t>
            </a:r>
          </a:p>
          <a:p>
            <a:r>
              <a:rPr lang="hu-HU" dirty="0"/>
              <a:t>f(e)	~  a</a:t>
            </a:r>
          </a:p>
          <a:p>
            <a:r>
              <a:rPr lang="hu-HU" dirty="0"/>
              <a:t>felt(e)	~  e&gt;a&lt;k</a:t>
            </a:r>
          </a:p>
          <a:p>
            <a:r>
              <a:rPr lang="hu-HU" dirty="0"/>
              <a:t>H, &gt;	~  ℤ, &gt; </a:t>
            </a:r>
          </a:p>
        </p:txBody>
      </p:sp>
    </p:spTree>
    <p:extLst>
      <p:ext uri="{BB962C8B-B14F-4D97-AF65-F5344CB8AC3E}">
        <p14:creationId xmlns:p14="http://schemas.microsoft.com/office/powerpoint/2010/main" val="2982332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063"/>
            <a:ext cx="10515600" cy="2228296"/>
          </a:xfrm>
        </p:spPr>
        <p:txBody>
          <a:bodyPr>
            <a:normAutofit/>
          </a:bodyPr>
          <a:lstStyle/>
          <a:p>
            <a:r>
              <a:rPr lang="hu-HU" dirty="0"/>
              <a:t>1. feladat: </a:t>
            </a:r>
            <a:br>
              <a:rPr lang="hu-HU" dirty="0"/>
            </a:br>
            <a:r>
              <a:rPr lang="hu-HU" sz="2400" dirty="0"/>
              <a:t>Adott egy egész számokat tartalmazó szekvenciális inputfájl.</a:t>
            </a:r>
            <a:br>
              <a:rPr lang="hu-HU" dirty="0"/>
            </a:br>
            <a:br>
              <a:rPr lang="hu-HU" sz="2400" dirty="0"/>
            </a:br>
            <a:r>
              <a:rPr lang="hu-HU" sz="2400" dirty="0"/>
              <a:t>a) Hány páros szám előzi meg az első negatívat?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E5510455-058B-4FA1-9302-6E214D4F8358}"/>
              </a:ext>
            </a:extLst>
          </p:cNvPr>
          <p:cNvSpPr txBox="1"/>
          <p:nvPr/>
        </p:nvSpPr>
        <p:spPr>
          <a:xfrm>
            <a:off x="1225117" y="2441359"/>
            <a:ext cx="343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P.t.: </a:t>
            </a:r>
            <a:r>
              <a:rPr lang="hu-HU" i="1" dirty="0"/>
              <a:t>Számlálás, feltétel fennállásáig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544835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063"/>
            <a:ext cx="10515600" cy="2228296"/>
          </a:xfrm>
        </p:spPr>
        <p:txBody>
          <a:bodyPr>
            <a:normAutofit/>
          </a:bodyPr>
          <a:lstStyle/>
          <a:p>
            <a:r>
              <a:rPr lang="hu-HU" dirty="0"/>
              <a:t>2. feladat: </a:t>
            </a:r>
            <a:br>
              <a:rPr lang="hu-HU" dirty="0"/>
            </a:br>
            <a:r>
              <a:rPr lang="hu-HU" sz="2400" dirty="0"/>
              <a:t>Egy szekvenciális inputfájlban a felszín egy vonalán adott távolságokként mért tengerszint feletti magasságértékeket tárolunk. Milyen magas a legmagasabb horpadás? </a:t>
            </a:r>
            <a:br>
              <a:rPr lang="hu-HU" dirty="0"/>
            </a:br>
            <a:endParaRPr lang="hu-HU" sz="2400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7DB9D6DB-3E27-4646-86CB-3E9D0BF1E1D1}"/>
              </a:ext>
            </a:extLst>
          </p:cNvPr>
          <p:cNvSpPr txBox="1"/>
          <p:nvPr/>
        </p:nvSpPr>
        <p:spPr>
          <a:xfrm>
            <a:off x="1047564" y="2118193"/>
            <a:ext cx="343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P.t.: </a:t>
            </a:r>
            <a:r>
              <a:rPr lang="hu-HU" i="1" dirty="0"/>
              <a:t>Felt. </a:t>
            </a:r>
            <a:r>
              <a:rPr lang="hu-HU" i="1" dirty="0" err="1"/>
              <a:t>max</a:t>
            </a:r>
            <a:r>
              <a:rPr lang="hu-HU" i="1" dirty="0"/>
              <a:t>. ker.</a:t>
            </a:r>
            <a:r>
              <a:rPr lang="hu-HU" dirty="0"/>
              <a:t> 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B4F95521-7928-4CD4-A60B-F60F4ACC6AFA}"/>
              </a:ext>
            </a:extLst>
          </p:cNvPr>
          <p:cNvSpPr txBox="1"/>
          <p:nvPr/>
        </p:nvSpPr>
        <p:spPr>
          <a:xfrm>
            <a:off x="1278383" y="2592280"/>
            <a:ext cx="38706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t:enor(E)	~  t:enor(ℝ⨯ℝ⨯ℝ), </a:t>
            </a:r>
            <a:br>
              <a:rPr lang="hu-HU" dirty="0"/>
            </a:br>
            <a:r>
              <a:rPr lang="hu-HU" dirty="0"/>
              <a:t>                      ahol (e, a, k) := </a:t>
            </a:r>
            <a:r>
              <a:rPr lang="hu-HU" dirty="0" err="1"/>
              <a:t>t.current</a:t>
            </a:r>
            <a:r>
              <a:rPr lang="hu-HU" dirty="0"/>
              <a:t>()</a:t>
            </a:r>
          </a:p>
          <a:p>
            <a:r>
              <a:rPr lang="hu-HU" dirty="0"/>
              <a:t>f(e)	~  a</a:t>
            </a:r>
          </a:p>
          <a:p>
            <a:r>
              <a:rPr lang="hu-HU" dirty="0"/>
              <a:t>felt(e)	~  e&gt;a&lt;k</a:t>
            </a:r>
          </a:p>
          <a:p>
            <a:r>
              <a:rPr lang="hu-HU" dirty="0"/>
              <a:t>H, &gt;	~  ℤ, &gt; 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8A75CF2E-26F4-413A-B460-6A566E7ED8EE}"/>
              </a:ext>
            </a:extLst>
          </p:cNvPr>
          <p:cNvSpPr txBox="1"/>
          <p:nvPr/>
        </p:nvSpPr>
        <p:spPr>
          <a:xfrm>
            <a:off x="1180730" y="4296792"/>
            <a:ext cx="45453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 dirty="0"/>
              <a:t>Specifikáció</a:t>
            </a:r>
            <a:r>
              <a:rPr lang="hu-HU" dirty="0"/>
              <a:t>:	 </a:t>
            </a:r>
          </a:p>
          <a:p>
            <a:r>
              <a:rPr lang="hu-HU" i="1" dirty="0"/>
              <a:t>	A</a:t>
            </a:r>
            <a:r>
              <a:rPr lang="hu-HU" dirty="0"/>
              <a:t> = ( x:infile(ℝ), l:𝕃, </a:t>
            </a:r>
            <a:r>
              <a:rPr lang="hu-HU" dirty="0" err="1"/>
              <a:t>max:ℝ</a:t>
            </a:r>
            <a:r>
              <a:rPr lang="hu-HU" dirty="0"/>
              <a:t> ) </a:t>
            </a:r>
            <a:br>
              <a:rPr lang="hu-HU" dirty="0"/>
            </a:br>
            <a:r>
              <a:rPr lang="hu-HU" dirty="0"/>
              <a:t>	</a:t>
            </a:r>
            <a:r>
              <a:rPr lang="hu-HU" i="1" dirty="0" err="1"/>
              <a:t>Ef</a:t>
            </a:r>
            <a:r>
              <a:rPr lang="hu-HU" dirty="0"/>
              <a:t> = ( x=x</a:t>
            </a:r>
            <a:r>
              <a:rPr lang="hu-HU" baseline="-25000" dirty="0"/>
              <a:t>0</a:t>
            </a:r>
            <a:r>
              <a:rPr lang="hu-HU" dirty="0"/>
              <a:t>) </a:t>
            </a:r>
          </a:p>
          <a:p>
            <a:r>
              <a:rPr lang="hu-HU" i="1" dirty="0"/>
              <a:t>	A</a:t>
            </a:r>
            <a:r>
              <a:rPr lang="hu-HU" dirty="0"/>
              <a:t> = ( t:enor(ℝ⨯ℝ⨯ℝ), l:𝕃, </a:t>
            </a:r>
            <a:r>
              <a:rPr lang="hu-HU" dirty="0" err="1"/>
              <a:t>max:ℝ</a:t>
            </a:r>
            <a:r>
              <a:rPr lang="hu-HU" dirty="0"/>
              <a:t> ) </a:t>
            </a:r>
            <a:br>
              <a:rPr lang="hu-HU" dirty="0"/>
            </a:br>
            <a:r>
              <a:rPr lang="hu-HU" dirty="0"/>
              <a:t>	</a:t>
            </a:r>
            <a:r>
              <a:rPr lang="hu-HU" i="1" dirty="0" err="1"/>
              <a:t>Ef</a:t>
            </a:r>
            <a:r>
              <a:rPr lang="hu-HU" dirty="0"/>
              <a:t> = ( t=t</a:t>
            </a:r>
            <a:r>
              <a:rPr lang="hu-HU" baseline="-25000" dirty="0"/>
              <a:t>0</a:t>
            </a:r>
            <a:r>
              <a:rPr lang="hu-HU" dirty="0"/>
              <a:t>)</a:t>
            </a:r>
            <a:br>
              <a:rPr lang="hu-HU" dirty="0"/>
            </a:br>
            <a:r>
              <a:rPr lang="hu-HU" dirty="0"/>
              <a:t>	</a:t>
            </a:r>
            <a:r>
              <a:rPr lang="hu-HU" i="1" dirty="0" err="1"/>
              <a:t>Uf</a:t>
            </a:r>
            <a:r>
              <a:rPr lang="hu-HU" dirty="0"/>
              <a:t> = ( (l, </a:t>
            </a:r>
            <a:r>
              <a:rPr lang="hu-HU" dirty="0" err="1"/>
              <a:t>max</a:t>
            </a:r>
            <a:r>
              <a:rPr lang="hu-HU" dirty="0"/>
              <a:t>)</a:t>
            </a:r>
            <a:r>
              <a:rPr lang="hu-HU" i="1" dirty="0"/>
              <a:t> </a:t>
            </a:r>
            <a:r>
              <a:rPr lang="hu-HU" dirty="0"/>
              <a:t>= </a:t>
            </a:r>
            <a:r>
              <a:rPr lang="hu-HU" b="1" dirty="0"/>
              <a:t>MAX</a:t>
            </a:r>
            <a:r>
              <a:rPr lang="hu-HU" baseline="-25000" dirty="0"/>
              <a:t>(</a:t>
            </a:r>
            <a:r>
              <a:rPr lang="hu-HU" baseline="-25000" dirty="0" err="1"/>
              <a:t>e,a,k</a:t>
            </a:r>
            <a:r>
              <a:rPr lang="hu-HU" baseline="-25000" dirty="0"/>
              <a:t>)∊t0</a:t>
            </a:r>
            <a:r>
              <a:rPr lang="hu-HU" dirty="0"/>
              <a:t> a )   </a:t>
            </a:r>
            <a:br>
              <a:rPr lang="hu-HU" dirty="0"/>
            </a:br>
            <a:r>
              <a:rPr lang="hu-HU" dirty="0"/>
              <a:t> 		          e&gt;a&lt;k</a:t>
            </a:r>
          </a:p>
        </p:txBody>
      </p:sp>
    </p:spTree>
    <p:extLst>
      <p:ext uri="{BB962C8B-B14F-4D97-AF65-F5344CB8AC3E}">
        <p14:creationId xmlns:p14="http://schemas.microsoft.com/office/powerpoint/2010/main" val="25776470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063"/>
            <a:ext cx="10515600" cy="2228296"/>
          </a:xfrm>
        </p:spPr>
        <p:txBody>
          <a:bodyPr>
            <a:normAutofit/>
          </a:bodyPr>
          <a:lstStyle/>
          <a:p>
            <a:r>
              <a:rPr lang="hu-HU" dirty="0"/>
              <a:t>2. feladat: </a:t>
            </a:r>
            <a:br>
              <a:rPr lang="hu-HU" dirty="0"/>
            </a:br>
            <a:r>
              <a:rPr lang="hu-HU" sz="2400" dirty="0"/>
              <a:t>Egy szekvenciális inputfájlban a felszín egy vonalán adott távolságokként mért tengerszint feletti magasságértékeket tárolunk. Milyen magas a legmagasabb horpadás? </a:t>
            </a:r>
            <a:br>
              <a:rPr lang="hu-HU" dirty="0"/>
            </a:br>
            <a:endParaRPr lang="hu-HU" sz="2400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7DB9D6DB-3E27-4646-86CB-3E9D0BF1E1D1}"/>
              </a:ext>
            </a:extLst>
          </p:cNvPr>
          <p:cNvSpPr txBox="1"/>
          <p:nvPr/>
        </p:nvSpPr>
        <p:spPr>
          <a:xfrm>
            <a:off x="1047564" y="2118193"/>
            <a:ext cx="343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P.t.: </a:t>
            </a:r>
            <a:r>
              <a:rPr lang="hu-HU" i="1" dirty="0"/>
              <a:t>Felt. </a:t>
            </a:r>
            <a:r>
              <a:rPr lang="hu-HU" i="1" dirty="0" err="1"/>
              <a:t>max</a:t>
            </a:r>
            <a:r>
              <a:rPr lang="hu-HU" i="1" dirty="0"/>
              <a:t>. ker.</a:t>
            </a:r>
            <a:r>
              <a:rPr lang="hu-HU" dirty="0"/>
              <a:t> 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B4F95521-7928-4CD4-A60B-F60F4ACC6AFA}"/>
              </a:ext>
            </a:extLst>
          </p:cNvPr>
          <p:cNvSpPr txBox="1"/>
          <p:nvPr/>
        </p:nvSpPr>
        <p:spPr>
          <a:xfrm>
            <a:off x="1278383" y="2592280"/>
            <a:ext cx="38706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t:enor(E)	~  t:enor(ℝ⨯ℝ⨯ℝ), </a:t>
            </a:r>
            <a:br>
              <a:rPr lang="hu-HU" dirty="0"/>
            </a:br>
            <a:r>
              <a:rPr lang="hu-HU" dirty="0"/>
              <a:t>                      ahol (e, a, k) := </a:t>
            </a:r>
            <a:r>
              <a:rPr lang="hu-HU" dirty="0" err="1"/>
              <a:t>t.current</a:t>
            </a:r>
            <a:r>
              <a:rPr lang="hu-HU" dirty="0"/>
              <a:t>()</a:t>
            </a:r>
          </a:p>
          <a:p>
            <a:r>
              <a:rPr lang="hu-HU" dirty="0"/>
              <a:t>f(e)	~  a</a:t>
            </a:r>
          </a:p>
          <a:p>
            <a:r>
              <a:rPr lang="hu-HU" dirty="0"/>
              <a:t>felt(e)	~  e&gt;a&lt;k</a:t>
            </a:r>
          </a:p>
          <a:p>
            <a:r>
              <a:rPr lang="hu-HU" dirty="0"/>
              <a:t>H, &gt;	~  ℤ, &gt; 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8A75CF2E-26F4-413A-B460-6A566E7ED8EE}"/>
              </a:ext>
            </a:extLst>
          </p:cNvPr>
          <p:cNvSpPr txBox="1"/>
          <p:nvPr/>
        </p:nvSpPr>
        <p:spPr>
          <a:xfrm>
            <a:off x="1180730" y="4296792"/>
            <a:ext cx="45453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 dirty="0"/>
              <a:t>Specifikáció</a:t>
            </a:r>
            <a:r>
              <a:rPr lang="hu-HU" dirty="0"/>
              <a:t>:	 </a:t>
            </a:r>
          </a:p>
          <a:p>
            <a:r>
              <a:rPr lang="hu-HU" i="1" dirty="0"/>
              <a:t>	A</a:t>
            </a:r>
            <a:r>
              <a:rPr lang="hu-HU" dirty="0"/>
              <a:t> = ( x:infile(ℝ), l:𝕃, </a:t>
            </a:r>
            <a:r>
              <a:rPr lang="hu-HU" dirty="0" err="1"/>
              <a:t>max:ℝ</a:t>
            </a:r>
            <a:r>
              <a:rPr lang="hu-HU" dirty="0"/>
              <a:t> ) </a:t>
            </a:r>
            <a:br>
              <a:rPr lang="hu-HU" dirty="0"/>
            </a:br>
            <a:r>
              <a:rPr lang="hu-HU" dirty="0"/>
              <a:t>	</a:t>
            </a:r>
            <a:r>
              <a:rPr lang="hu-HU" i="1" dirty="0" err="1"/>
              <a:t>Ef</a:t>
            </a:r>
            <a:r>
              <a:rPr lang="hu-HU" dirty="0"/>
              <a:t> = ( x=x</a:t>
            </a:r>
            <a:r>
              <a:rPr lang="hu-HU" baseline="-25000" dirty="0"/>
              <a:t>0</a:t>
            </a:r>
            <a:r>
              <a:rPr lang="hu-HU" dirty="0"/>
              <a:t>) </a:t>
            </a:r>
          </a:p>
          <a:p>
            <a:r>
              <a:rPr lang="hu-HU" i="1" dirty="0"/>
              <a:t>	A</a:t>
            </a:r>
            <a:r>
              <a:rPr lang="hu-HU" dirty="0"/>
              <a:t> = ( t:enor(ℝ⨯ℝ⨯ℝ), l:𝕃, </a:t>
            </a:r>
            <a:r>
              <a:rPr lang="hu-HU" dirty="0" err="1"/>
              <a:t>max:ℝ</a:t>
            </a:r>
            <a:r>
              <a:rPr lang="hu-HU" dirty="0"/>
              <a:t> ) </a:t>
            </a:r>
            <a:br>
              <a:rPr lang="hu-HU" dirty="0"/>
            </a:br>
            <a:r>
              <a:rPr lang="hu-HU" dirty="0"/>
              <a:t>	</a:t>
            </a:r>
            <a:r>
              <a:rPr lang="hu-HU" i="1" dirty="0" err="1"/>
              <a:t>Ef</a:t>
            </a:r>
            <a:r>
              <a:rPr lang="hu-HU" dirty="0"/>
              <a:t> = ( t=t</a:t>
            </a:r>
            <a:r>
              <a:rPr lang="hu-HU" baseline="-25000" dirty="0"/>
              <a:t>0</a:t>
            </a:r>
            <a:r>
              <a:rPr lang="hu-HU" dirty="0"/>
              <a:t>)</a:t>
            </a:r>
            <a:br>
              <a:rPr lang="hu-HU" dirty="0"/>
            </a:br>
            <a:r>
              <a:rPr lang="hu-HU" dirty="0"/>
              <a:t>	</a:t>
            </a:r>
            <a:r>
              <a:rPr lang="hu-HU" i="1" dirty="0" err="1"/>
              <a:t>Uf</a:t>
            </a:r>
            <a:r>
              <a:rPr lang="hu-HU" dirty="0"/>
              <a:t> = ( (l, </a:t>
            </a:r>
            <a:r>
              <a:rPr lang="hu-HU" dirty="0" err="1"/>
              <a:t>max</a:t>
            </a:r>
            <a:r>
              <a:rPr lang="hu-HU" dirty="0"/>
              <a:t>)</a:t>
            </a:r>
            <a:r>
              <a:rPr lang="hu-HU" i="1" dirty="0"/>
              <a:t> </a:t>
            </a:r>
            <a:r>
              <a:rPr lang="hu-HU" dirty="0"/>
              <a:t>= </a:t>
            </a:r>
            <a:r>
              <a:rPr lang="hu-HU" b="1" dirty="0"/>
              <a:t>MAX</a:t>
            </a:r>
            <a:r>
              <a:rPr lang="hu-HU" baseline="-25000" dirty="0"/>
              <a:t>(</a:t>
            </a:r>
            <a:r>
              <a:rPr lang="hu-HU" baseline="-25000" dirty="0" err="1"/>
              <a:t>e,a,k</a:t>
            </a:r>
            <a:r>
              <a:rPr lang="hu-HU" baseline="-25000" dirty="0"/>
              <a:t>)∊t0</a:t>
            </a:r>
            <a:r>
              <a:rPr lang="hu-HU" dirty="0"/>
              <a:t> a )   </a:t>
            </a:r>
            <a:br>
              <a:rPr lang="hu-HU" dirty="0"/>
            </a:br>
            <a:r>
              <a:rPr lang="hu-HU" dirty="0"/>
              <a:t> 		          e&gt;a&lt;k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020C9CD3-3656-4196-AF62-3394F0501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18192"/>
            <a:ext cx="4545367" cy="255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9094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063"/>
            <a:ext cx="10515600" cy="2228296"/>
          </a:xfrm>
        </p:spPr>
        <p:txBody>
          <a:bodyPr>
            <a:normAutofit/>
          </a:bodyPr>
          <a:lstStyle/>
          <a:p>
            <a:r>
              <a:rPr lang="hu-HU" dirty="0"/>
              <a:t>2. feladat: </a:t>
            </a:r>
            <a:br>
              <a:rPr lang="hu-HU" dirty="0"/>
            </a:br>
            <a:r>
              <a:rPr lang="hu-HU" sz="2400" dirty="0"/>
              <a:t>Egy szekvenciális inputfájlban a felszín egy vonalán adott távolságokként mért tengerszint feletti magasságértékeket tárolunk. Milyen magas a legmagasabb horpadás? </a:t>
            </a:r>
            <a:br>
              <a:rPr lang="hu-HU" dirty="0"/>
            </a:br>
            <a:endParaRPr lang="hu-HU" sz="2400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7DB9D6DB-3E27-4646-86CB-3E9D0BF1E1D1}"/>
              </a:ext>
            </a:extLst>
          </p:cNvPr>
          <p:cNvSpPr txBox="1"/>
          <p:nvPr/>
        </p:nvSpPr>
        <p:spPr>
          <a:xfrm>
            <a:off x="1047564" y="2118193"/>
            <a:ext cx="343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P.t.: </a:t>
            </a:r>
            <a:r>
              <a:rPr lang="hu-HU" i="1" dirty="0"/>
              <a:t>Felt. </a:t>
            </a:r>
            <a:r>
              <a:rPr lang="hu-HU" i="1" dirty="0" err="1"/>
              <a:t>max</a:t>
            </a:r>
            <a:r>
              <a:rPr lang="hu-HU" i="1" dirty="0"/>
              <a:t>. ker.</a:t>
            </a:r>
            <a:r>
              <a:rPr lang="hu-HU" dirty="0"/>
              <a:t> 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B4F95521-7928-4CD4-A60B-F60F4ACC6AFA}"/>
              </a:ext>
            </a:extLst>
          </p:cNvPr>
          <p:cNvSpPr txBox="1"/>
          <p:nvPr/>
        </p:nvSpPr>
        <p:spPr>
          <a:xfrm>
            <a:off x="1278383" y="2592280"/>
            <a:ext cx="38706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t:enor(E)	~  t:enor(ℝ⨯ℝ⨯ℝ), </a:t>
            </a:r>
            <a:br>
              <a:rPr lang="hu-HU" dirty="0"/>
            </a:br>
            <a:r>
              <a:rPr lang="hu-HU" dirty="0"/>
              <a:t>                      ahol (e, a, k) := </a:t>
            </a:r>
            <a:r>
              <a:rPr lang="hu-HU" dirty="0" err="1"/>
              <a:t>t.current</a:t>
            </a:r>
            <a:r>
              <a:rPr lang="hu-HU" dirty="0"/>
              <a:t>()</a:t>
            </a:r>
          </a:p>
          <a:p>
            <a:r>
              <a:rPr lang="hu-HU" dirty="0"/>
              <a:t>f(e)	~  a</a:t>
            </a:r>
          </a:p>
          <a:p>
            <a:r>
              <a:rPr lang="hu-HU" dirty="0"/>
              <a:t>felt(e)	~  e&gt;a&lt;k</a:t>
            </a:r>
          </a:p>
          <a:p>
            <a:r>
              <a:rPr lang="hu-HU" dirty="0"/>
              <a:t>H, &gt;	~  ℤ, &gt; 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8A75CF2E-26F4-413A-B460-6A566E7ED8EE}"/>
              </a:ext>
            </a:extLst>
          </p:cNvPr>
          <p:cNvSpPr txBox="1"/>
          <p:nvPr/>
        </p:nvSpPr>
        <p:spPr>
          <a:xfrm>
            <a:off x="1180730" y="4296792"/>
            <a:ext cx="45453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 dirty="0"/>
              <a:t>Specifikáció</a:t>
            </a:r>
            <a:r>
              <a:rPr lang="hu-HU" dirty="0"/>
              <a:t>:	 </a:t>
            </a:r>
          </a:p>
          <a:p>
            <a:r>
              <a:rPr lang="hu-HU" i="1" dirty="0"/>
              <a:t>	A</a:t>
            </a:r>
            <a:r>
              <a:rPr lang="hu-HU" dirty="0"/>
              <a:t> = ( x:infile(ℝ), l:𝕃, </a:t>
            </a:r>
            <a:r>
              <a:rPr lang="hu-HU" dirty="0" err="1"/>
              <a:t>max:ℝ</a:t>
            </a:r>
            <a:r>
              <a:rPr lang="hu-HU" dirty="0"/>
              <a:t> ) </a:t>
            </a:r>
            <a:br>
              <a:rPr lang="hu-HU" dirty="0"/>
            </a:br>
            <a:r>
              <a:rPr lang="hu-HU" dirty="0"/>
              <a:t>	</a:t>
            </a:r>
            <a:r>
              <a:rPr lang="hu-HU" i="1" dirty="0" err="1"/>
              <a:t>Ef</a:t>
            </a:r>
            <a:r>
              <a:rPr lang="hu-HU" dirty="0"/>
              <a:t> = ( x=x</a:t>
            </a:r>
            <a:r>
              <a:rPr lang="hu-HU" baseline="-25000" dirty="0"/>
              <a:t>0</a:t>
            </a:r>
            <a:r>
              <a:rPr lang="hu-HU" dirty="0"/>
              <a:t>) </a:t>
            </a:r>
          </a:p>
          <a:p>
            <a:r>
              <a:rPr lang="hu-HU" i="1" dirty="0"/>
              <a:t>	A</a:t>
            </a:r>
            <a:r>
              <a:rPr lang="hu-HU" dirty="0"/>
              <a:t> = ( t:enor(ℝ⨯ℝ⨯ℝ), l:𝕃, </a:t>
            </a:r>
            <a:r>
              <a:rPr lang="hu-HU" dirty="0" err="1"/>
              <a:t>max:ℝ</a:t>
            </a:r>
            <a:r>
              <a:rPr lang="hu-HU" dirty="0"/>
              <a:t> ) </a:t>
            </a:r>
            <a:br>
              <a:rPr lang="hu-HU" dirty="0"/>
            </a:br>
            <a:r>
              <a:rPr lang="hu-HU" dirty="0"/>
              <a:t>	</a:t>
            </a:r>
            <a:r>
              <a:rPr lang="hu-HU" i="1" dirty="0" err="1"/>
              <a:t>Ef</a:t>
            </a:r>
            <a:r>
              <a:rPr lang="hu-HU" dirty="0"/>
              <a:t> = ( t=t</a:t>
            </a:r>
            <a:r>
              <a:rPr lang="hu-HU" baseline="-25000" dirty="0"/>
              <a:t>0</a:t>
            </a:r>
            <a:r>
              <a:rPr lang="hu-HU" dirty="0"/>
              <a:t>)</a:t>
            </a:r>
            <a:br>
              <a:rPr lang="hu-HU" dirty="0"/>
            </a:br>
            <a:r>
              <a:rPr lang="hu-HU" dirty="0"/>
              <a:t>	</a:t>
            </a:r>
            <a:r>
              <a:rPr lang="hu-HU" i="1" dirty="0" err="1"/>
              <a:t>Uf</a:t>
            </a:r>
            <a:r>
              <a:rPr lang="hu-HU" dirty="0"/>
              <a:t> = ( (l, </a:t>
            </a:r>
            <a:r>
              <a:rPr lang="hu-HU" dirty="0" err="1"/>
              <a:t>max</a:t>
            </a:r>
            <a:r>
              <a:rPr lang="hu-HU" dirty="0"/>
              <a:t>)</a:t>
            </a:r>
            <a:r>
              <a:rPr lang="hu-HU" i="1" dirty="0"/>
              <a:t> </a:t>
            </a:r>
            <a:r>
              <a:rPr lang="hu-HU" dirty="0"/>
              <a:t>= </a:t>
            </a:r>
            <a:r>
              <a:rPr lang="hu-HU" b="1" dirty="0"/>
              <a:t>MAX</a:t>
            </a:r>
            <a:r>
              <a:rPr lang="hu-HU" baseline="-25000" dirty="0"/>
              <a:t>(</a:t>
            </a:r>
            <a:r>
              <a:rPr lang="hu-HU" baseline="-25000" dirty="0" err="1"/>
              <a:t>e,a,k</a:t>
            </a:r>
            <a:r>
              <a:rPr lang="hu-HU" baseline="-25000" dirty="0"/>
              <a:t>)∊t0</a:t>
            </a:r>
            <a:r>
              <a:rPr lang="hu-HU" dirty="0"/>
              <a:t> a )   </a:t>
            </a:r>
            <a:br>
              <a:rPr lang="hu-HU" dirty="0"/>
            </a:br>
            <a:r>
              <a:rPr lang="hu-HU" dirty="0"/>
              <a:t> 		          e&gt;a&lt;k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020C9CD3-3656-4196-AF62-3394F0501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18192"/>
            <a:ext cx="4545367" cy="2558197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6948CCDA-FD3D-49F3-B5EF-BF8F72B8D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720618"/>
            <a:ext cx="5401429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1342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063"/>
            <a:ext cx="10515600" cy="2228296"/>
          </a:xfrm>
        </p:spPr>
        <p:txBody>
          <a:bodyPr>
            <a:normAutofit fontScale="90000"/>
          </a:bodyPr>
          <a:lstStyle/>
          <a:p>
            <a:r>
              <a:rPr lang="hu-HU" dirty="0"/>
              <a:t>3. feladat: </a:t>
            </a:r>
            <a:br>
              <a:rPr lang="hu-HU" dirty="0"/>
            </a:br>
            <a:r>
              <a:rPr lang="hu-HU" sz="2200" dirty="0"/>
              <a:t>Egy horgászversenyen a horgászok eredményét egy szekvenciális inputfájlban rögzítették. A fájl egy eleme egy horgász nevét és a fogásainak sorozatát tartalmazza. Egy fogás egy időpontból, a kifogott hal fajtájának nevéből, a hal súlyából (kg) és hosszából (cm) áll. Gyűjtsük ki a jó eredményt elérő horgászok neveit: azokat, akik legalább négy 1 méternél (100 cm) hosszabb harcsát fogtak az első legalább 1 kilós ponty-fogásukat követően.</a:t>
            </a:r>
            <a:br>
              <a:rPr lang="hu-HU" dirty="0"/>
            </a:b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3791833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063"/>
            <a:ext cx="10515600" cy="2228296"/>
          </a:xfrm>
        </p:spPr>
        <p:txBody>
          <a:bodyPr>
            <a:normAutofit fontScale="90000"/>
          </a:bodyPr>
          <a:lstStyle/>
          <a:p>
            <a:r>
              <a:rPr lang="hu-HU" dirty="0"/>
              <a:t>3. feladat: </a:t>
            </a:r>
            <a:br>
              <a:rPr lang="hu-HU" dirty="0"/>
            </a:br>
            <a:r>
              <a:rPr lang="hu-HU" sz="2200" dirty="0"/>
              <a:t>Egy horgászversenyen a horgászok eredményét egy szekvenciális inputfájlban rögzítették. A fájl egy eleme egy horgász nevét és a fogásainak sorozatát tartalmazza. Egy fogás egy időpontból, a kifogott hal fajtájának nevéből, a hal súlyából (kg) és hosszából (cm) áll. Gyűjtsük ki a jó eredményt elérő horgászok neveit: azokat, akik legalább négy 1 méternél (100 cm) hosszabb harcsát fogtak az első legalább 1 kilós ponty-fogásukat követően.</a:t>
            </a:r>
            <a:br>
              <a:rPr lang="hu-HU" dirty="0"/>
            </a:br>
            <a:endParaRPr lang="hu-HU" sz="2400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7DB9D6DB-3E27-4646-86CB-3E9D0BF1E1D1}"/>
              </a:ext>
            </a:extLst>
          </p:cNvPr>
          <p:cNvSpPr txBox="1"/>
          <p:nvPr/>
        </p:nvSpPr>
        <p:spPr>
          <a:xfrm>
            <a:off x="1065319" y="2189215"/>
            <a:ext cx="343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P.t.: </a:t>
            </a:r>
            <a:r>
              <a:rPr lang="hu-HU" i="1" dirty="0"/>
              <a:t>Összegzés </a:t>
            </a:r>
            <a:r>
              <a:rPr lang="hu-HU" dirty="0"/>
              <a:t>(kiválogatás) </a:t>
            </a:r>
          </a:p>
        </p:txBody>
      </p:sp>
    </p:spTree>
    <p:extLst>
      <p:ext uri="{BB962C8B-B14F-4D97-AF65-F5344CB8AC3E}">
        <p14:creationId xmlns:p14="http://schemas.microsoft.com/office/powerpoint/2010/main" val="11062792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063"/>
            <a:ext cx="10515600" cy="2228296"/>
          </a:xfrm>
        </p:spPr>
        <p:txBody>
          <a:bodyPr>
            <a:normAutofit fontScale="90000"/>
          </a:bodyPr>
          <a:lstStyle/>
          <a:p>
            <a:r>
              <a:rPr lang="hu-HU" dirty="0"/>
              <a:t>3. feladat: </a:t>
            </a:r>
            <a:br>
              <a:rPr lang="hu-HU" dirty="0"/>
            </a:br>
            <a:r>
              <a:rPr lang="hu-HU" sz="2200" dirty="0"/>
              <a:t>Egy horgászversenyen a horgászok eredményét egy szekvenciális inputfájlban rögzítették. A fájl egy eleme egy horgász nevét és a fogásainak sorozatát tartalmazza. Egy fogás egy időpontból, a kifogott hal fajtájának nevéből, a hal súlyából (kg) és hosszából (cm) áll. Gyűjtsük ki a jó eredményt elérő horgászok neveit: azokat, akik legalább négy 1 méternél (100 cm) hosszabb harcsát fogtak az első legalább 1 kilós ponty-fogásukat követően.</a:t>
            </a:r>
            <a:br>
              <a:rPr lang="hu-HU" dirty="0"/>
            </a:br>
            <a:endParaRPr lang="hu-HU" sz="2400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7DB9D6DB-3E27-4646-86CB-3E9D0BF1E1D1}"/>
              </a:ext>
            </a:extLst>
          </p:cNvPr>
          <p:cNvSpPr txBox="1"/>
          <p:nvPr/>
        </p:nvSpPr>
        <p:spPr>
          <a:xfrm>
            <a:off x="1065319" y="2189215"/>
            <a:ext cx="343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P.t.: </a:t>
            </a:r>
            <a:r>
              <a:rPr lang="hu-HU" i="1" dirty="0"/>
              <a:t>Összegzés </a:t>
            </a:r>
            <a:r>
              <a:rPr lang="hu-HU" dirty="0"/>
              <a:t>(kiválogatás) 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F2E4945E-7EA7-4163-B98B-59268F062B64}"/>
              </a:ext>
            </a:extLst>
          </p:cNvPr>
          <p:cNvSpPr txBox="1"/>
          <p:nvPr/>
        </p:nvSpPr>
        <p:spPr>
          <a:xfrm>
            <a:off x="1216241" y="2558547"/>
            <a:ext cx="4030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t:enor(E)	~ f:infile(Horgász)   (</a:t>
            </a:r>
            <a:r>
              <a:rPr lang="hu-HU" dirty="0" err="1"/>
              <a:t>st,e,f:read</a:t>
            </a:r>
            <a:r>
              <a:rPr lang="hu-HU" dirty="0"/>
              <a:t>)</a:t>
            </a:r>
          </a:p>
          <a:p>
            <a:r>
              <a:rPr lang="hu-HU" dirty="0"/>
              <a:t>f(e)	~ &lt;</a:t>
            </a:r>
            <a:r>
              <a:rPr lang="hu-HU" dirty="0" err="1"/>
              <a:t>e.név</a:t>
            </a:r>
            <a:r>
              <a:rPr lang="hu-HU" dirty="0"/>
              <a:t>&gt; ha jó(</a:t>
            </a:r>
            <a:r>
              <a:rPr lang="hu-HU" dirty="0" err="1"/>
              <a:t>e.eredm</a:t>
            </a:r>
            <a:r>
              <a:rPr lang="hu-HU" dirty="0"/>
              <a:t>)</a:t>
            </a:r>
          </a:p>
          <a:p>
            <a:r>
              <a:rPr lang="hu-HU" dirty="0"/>
              <a:t>s	~ lista</a:t>
            </a:r>
          </a:p>
          <a:p>
            <a:r>
              <a:rPr lang="hu-HU" dirty="0"/>
              <a:t>H, +, 0	~ 𝕊*, ⊕, &lt;&gt;</a:t>
            </a:r>
          </a:p>
        </p:txBody>
      </p:sp>
    </p:spTree>
    <p:extLst>
      <p:ext uri="{BB962C8B-B14F-4D97-AF65-F5344CB8AC3E}">
        <p14:creationId xmlns:p14="http://schemas.microsoft.com/office/powerpoint/2010/main" val="15165901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063"/>
            <a:ext cx="10515600" cy="2228296"/>
          </a:xfrm>
        </p:spPr>
        <p:txBody>
          <a:bodyPr>
            <a:normAutofit fontScale="90000"/>
          </a:bodyPr>
          <a:lstStyle/>
          <a:p>
            <a:r>
              <a:rPr lang="hu-HU" dirty="0"/>
              <a:t>3. feladat: </a:t>
            </a:r>
            <a:br>
              <a:rPr lang="hu-HU" dirty="0"/>
            </a:br>
            <a:r>
              <a:rPr lang="hu-HU" sz="2200" dirty="0"/>
              <a:t>Egy horgászversenyen a horgászok eredményét egy szekvenciális inputfájlban rögzítették. A fájl egy eleme egy horgász nevét és a fogásainak sorozatát tartalmazza. Egy fogás egy időpontból, a kifogott hal fajtájának nevéből, a hal súlyából (kg) és hosszából (cm) áll. Gyűjtsük ki a jó eredményt elérő horgászok neveit: azokat, akik legalább négy 1 méternél (100 cm) hosszabb harcsát fogtak az első legalább 1 kilós ponty-fogásukat követően.</a:t>
            </a:r>
            <a:br>
              <a:rPr lang="hu-HU" dirty="0"/>
            </a:br>
            <a:endParaRPr lang="hu-HU" sz="2400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7DB9D6DB-3E27-4646-86CB-3E9D0BF1E1D1}"/>
              </a:ext>
            </a:extLst>
          </p:cNvPr>
          <p:cNvSpPr txBox="1"/>
          <p:nvPr/>
        </p:nvSpPr>
        <p:spPr>
          <a:xfrm>
            <a:off x="1065319" y="2189215"/>
            <a:ext cx="343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P.t.: </a:t>
            </a:r>
            <a:r>
              <a:rPr lang="hu-HU" i="1" dirty="0"/>
              <a:t>Összegzés </a:t>
            </a:r>
            <a:r>
              <a:rPr lang="hu-HU" dirty="0"/>
              <a:t>(kiválogatás) 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F2E4945E-7EA7-4163-B98B-59268F062B64}"/>
              </a:ext>
            </a:extLst>
          </p:cNvPr>
          <p:cNvSpPr txBox="1"/>
          <p:nvPr/>
        </p:nvSpPr>
        <p:spPr>
          <a:xfrm>
            <a:off x="1216241" y="2558547"/>
            <a:ext cx="4030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t:enor(E)	~ f:infile(Horgász)   (</a:t>
            </a:r>
            <a:r>
              <a:rPr lang="hu-HU" dirty="0" err="1"/>
              <a:t>st,e,f:read</a:t>
            </a:r>
            <a:r>
              <a:rPr lang="hu-HU" dirty="0"/>
              <a:t>)</a:t>
            </a:r>
          </a:p>
          <a:p>
            <a:r>
              <a:rPr lang="hu-HU" dirty="0"/>
              <a:t>f(e)	~ &lt;</a:t>
            </a:r>
            <a:r>
              <a:rPr lang="hu-HU" dirty="0" err="1"/>
              <a:t>e.név</a:t>
            </a:r>
            <a:r>
              <a:rPr lang="hu-HU" dirty="0"/>
              <a:t>&gt; ha jó(</a:t>
            </a:r>
            <a:r>
              <a:rPr lang="hu-HU" dirty="0" err="1"/>
              <a:t>e.eredm</a:t>
            </a:r>
            <a:r>
              <a:rPr lang="hu-HU" dirty="0"/>
              <a:t>)</a:t>
            </a:r>
          </a:p>
          <a:p>
            <a:r>
              <a:rPr lang="hu-HU" dirty="0"/>
              <a:t>s	~ lista</a:t>
            </a:r>
          </a:p>
          <a:p>
            <a:r>
              <a:rPr lang="hu-HU" dirty="0"/>
              <a:t>H, +, 0	~ 𝕊*, ⊕, &lt;&gt;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B55081FC-646F-459A-A03E-65DA429A8C0D}"/>
              </a:ext>
            </a:extLst>
          </p:cNvPr>
          <p:cNvSpPr txBox="1"/>
          <p:nvPr/>
        </p:nvSpPr>
        <p:spPr>
          <a:xfrm>
            <a:off x="1216241" y="4416642"/>
            <a:ext cx="60368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 dirty="0"/>
              <a:t>Specifikáció</a:t>
            </a:r>
            <a:r>
              <a:rPr lang="hu-HU" dirty="0"/>
              <a:t>:</a:t>
            </a:r>
          </a:p>
          <a:p>
            <a:r>
              <a:rPr lang="hu-HU" i="1" dirty="0"/>
              <a:t>	A</a:t>
            </a:r>
            <a:r>
              <a:rPr lang="hu-HU" dirty="0"/>
              <a:t> = ( f:infile(Horgász), lista: 𝕊* )	</a:t>
            </a:r>
          </a:p>
          <a:p>
            <a:r>
              <a:rPr lang="hu-HU" dirty="0"/>
              <a:t>		Horgász = </a:t>
            </a:r>
            <a:r>
              <a:rPr lang="hu-HU" dirty="0" err="1"/>
              <a:t>rec</a:t>
            </a:r>
            <a:r>
              <a:rPr lang="hu-HU" dirty="0"/>
              <a:t>( név:𝕊, </a:t>
            </a:r>
            <a:r>
              <a:rPr lang="hu-HU" dirty="0" err="1"/>
              <a:t>eredm:Fogás</a:t>
            </a:r>
            <a:r>
              <a:rPr lang="hu-HU" dirty="0"/>
              <a:t>* )</a:t>
            </a:r>
          </a:p>
          <a:p>
            <a:r>
              <a:rPr lang="hu-HU" dirty="0"/>
              <a:t>		Fogás = </a:t>
            </a:r>
            <a:r>
              <a:rPr lang="hu-HU" dirty="0" err="1"/>
              <a:t>rec</a:t>
            </a:r>
            <a:r>
              <a:rPr lang="hu-HU" dirty="0"/>
              <a:t>( idő:𝕊 , hal:𝕊, </a:t>
            </a:r>
            <a:r>
              <a:rPr lang="hu-HU" dirty="0" err="1"/>
              <a:t>súly:ℝ</a:t>
            </a:r>
            <a:r>
              <a:rPr lang="hu-HU" dirty="0"/>
              <a:t>, </a:t>
            </a:r>
            <a:r>
              <a:rPr lang="hu-HU" dirty="0" err="1"/>
              <a:t>hossz:ℝ</a:t>
            </a:r>
            <a:r>
              <a:rPr lang="hu-HU" dirty="0"/>
              <a:t>)</a:t>
            </a:r>
          </a:p>
          <a:p>
            <a:r>
              <a:rPr lang="hu-HU" i="1" dirty="0"/>
              <a:t>	</a:t>
            </a:r>
            <a:r>
              <a:rPr lang="hu-HU" i="1" dirty="0" err="1"/>
              <a:t>Ef</a:t>
            </a:r>
            <a:r>
              <a:rPr lang="hu-HU" dirty="0"/>
              <a:t> = ( f=f</a:t>
            </a:r>
            <a:r>
              <a:rPr lang="hu-HU" baseline="-25000" dirty="0"/>
              <a:t>0 </a:t>
            </a:r>
            <a:r>
              <a:rPr lang="hu-HU" dirty="0"/>
              <a:t>)</a:t>
            </a:r>
          </a:p>
          <a:p>
            <a:r>
              <a:rPr lang="hu-HU" i="1" dirty="0"/>
              <a:t>	</a:t>
            </a:r>
            <a:r>
              <a:rPr lang="hu-HU" i="1" dirty="0" err="1"/>
              <a:t>Uf</a:t>
            </a:r>
            <a:r>
              <a:rPr lang="hu-HU" dirty="0"/>
              <a:t> = ( lista = ⊕</a:t>
            </a:r>
            <a:r>
              <a:rPr lang="hu-HU" baseline="-25000" dirty="0"/>
              <a:t>e∊f0</a:t>
            </a:r>
            <a:r>
              <a:rPr lang="hu-HU" dirty="0"/>
              <a:t>&lt;</a:t>
            </a:r>
            <a:r>
              <a:rPr lang="hu-HU" dirty="0" err="1"/>
              <a:t>e.név</a:t>
            </a:r>
            <a:r>
              <a:rPr lang="hu-HU" dirty="0"/>
              <a:t>&gt;  )</a:t>
            </a:r>
          </a:p>
          <a:p>
            <a:r>
              <a:rPr lang="hu-HU" baseline="30000" dirty="0"/>
              <a:t>                                      	    jó(</a:t>
            </a:r>
            <a:r>
              <a:rPr lang="hu-HU" baseline="30000" dirty="0" err="1"/>
              <a:t>e.eredm</a:t>
            </a:r>
            <a:r>
              <a:rPr lang="hu-HU" baseline="30000" dirty="0"/>
              <a:t>)            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05905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063"/>
            <a:ext cx="10515600" cy="2228296"/>
          </a:xfrm>
        </p:spPr>
        <p:txBody>
          <a:bodyPr>
            <a:normAutofit fontScale="90000"/>
          </a:bodyPr>
          <a:lstStyle/>
          <a:p>
            <a:r>
              <a:rPr lang="hu-HU" dirty="0"/>
              <a:t>3. feladat: </a:t>
            </a:r>
            <a:br>
              <a:rPr lang="hu-HU" dirty="0"/>
            </a:br>
            <a:r>
              <a:rPr lang="hu-HU" sz="2200" dirty="0"/>
              <a:t>Egy horgászversenyen a horgászok eredményét egy szekvenciális inputfájlban rögzítették. A fájl egy eleme egy horgász nevét és a fogásainak sorozatát tartalmazza. Egy fogás egy időpontból, a kifogott hal fajtájának nevéből, a hal súlyából (kg) és hosszából (cm) áll. Gyűjtsük ki a jó eredményt elérő horgászok neveit: azokat, akik legalább négy 1 méternél (100 cm) hosszabb harcsát fogtak az első legalább 1 kilós ponty-fogásukat követően.</a:t>
            </a:r>
            <a:br>
              <a:rPr lang="hu-HU" dirty="0"/>
            </a:br>
            <a:endParaRPr lang="hu-HU" sz="2400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7DB9D6DB-3E27-4646-86CB-3E9D0BF1E1D1}"/>
              </a:ext>
            </a:extLst>
          </p:cNvPr>
          <p:cNvSpPr txBox="1"/>
          <p:nvPr/>
        </p:nvSpPr>
        <p:spPr>
          <a:xfrm>
            <a:off x="1065319" y="2189215"/>
            <a:ext cx="343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P.t.: </a:t>
            </a:r>
            <a:r>
              <a:rPr lang="hu-HU" i="1" dirty="0"/>
              <a:t>Összegzés </a:t>
            </a:r>
            <a:r>
              <a:rPr lang="hu-HU" dirty="0"/>
              <a:t>(kiválogatás) 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F2E4945E-7EA7-4163-B98B-59268F062B64}"/>
              </a:ext>
            </a:extLst>
          </p:cNvPr>
          <p:cNvSpPr txBox="1"/>
          <p:nvPr/>
        </p:nvSpPr>
        <p:spPr>
          <a:xfrm>
            <a:off x="1216241" y="2558547"/>
            <a:ext cx="4030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t:enor(E)	~ f:infile(Horgász)   (</a:t>
            </a:r>
            <a:r>
              <a:rPr lang="hu-HU" dirty="0" err="1"/>
              <a:t>st,e,f:read</a:t>
            </a:r>
            <a:r>
              <a:rPr lang="hu-HU" dirty="0"/>
              <a:t>)</a:t>
            </a:r>
          </a:p>
          <a:p>
            <a:r>
              <a:rPr lang="hu-HU" dirty="0"/>
              <a:t>f(e)	~ &lt;</a:t>
            </a:r>
            <a:r>
              <a:rPr lang="hu-HU" dirty="0" err="1"/>
              <a:t>e.név</a:t>
            </a:r>
            <a:r>
              <a:rPr lang="hu-HU" dirty="0"/>
              <a:t>&gt; ha jó(</a:t>
            </a:r>
            <a:r>
              <a:rPr lang="hu-HU" dirty="0" err="1"/>
              <a:t>e.eredm</a:t>
            </a:r>
            <a:r>
              <a:rPr lang="hu-HU" dirty="0"/>
              <a:t>)</a:t>
            </a:r>
          </a:p>
          <a:p>
            <a:r>
              <a:rPr lang="hu-HU" dirty="0"/>
              <a:t>s	~ lista</a:t>
            </a:r>
          </a:p>
          <a:p>
            <a:r>
              <a:rPr lang="hu-HU" dirty="0"/>
              <a:t>H, +, 0	~ 𝕊*, ⊕, &lt;&gt;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B55081FC-646F-459A-A03E-65DA429A8C0D}"/>
              </a:ext>
            </a:extLst>
          </p:cNvPr>
          <p:cNvSpPr txBox="1"/>
          <p:nvPr/>
        </p:nvSpPr>
        <p:spPr>
          <a:xfrm>
            <a:off x="1216241" y="4416642"/>
            <a:ext cx="60368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 dirty="0"/>
              <a:t>Specifikáció</a:t>
            </a:r>
            <a:r>
              <a:rPr lang="hu-HU" dirty="0"/>
              <a:t>:</a:t>
            </a:r>
          </a:p>
          <a:p>
            <a:r>
              <a:rPr lang="hu-HU" i="1" dirty="0"/>
              <a:t>	A</a:t>
            </a:r>
            <a:r>
              <a:rPr lang="hu-HU" dirty="0"/>
              <a:t> = ( f:infile(Horgász), lista: 𝕊* )	</a:t>
            </a:r>
          </a:p>
          <a:p>
            <a:r>
              <a:rPr lang="hu-HU" dirty="0"/>
              <a:t>		Horgász = </a:t>
            </a:r>
            <a:r>
              <a:rPr lang="hu-HU" dirty="0" err="1"/>
              <a:t>rec</a:t>
            </a:r>
            <a:r>
              <a:rPr lang="hu-HU" dirty="0"/>
              <a:t>( név:𝕊, </a:t>
            </a:r>
            <a:r>
              <a:rPr lang="hu-HU" dirty="0" err="1"/>
              <a:t>eredm:Fogás</a:t>
            </a:r>
            <a:r>
              <a:rPr lang="hu-HU" dirty="0"/>
              <a:t>* )</a:t>
            </a:r>
          </a:p>
          <a:p>
            <a:r>
              <a:rPr lang="hu-HU" dirty="0"/>
              <a:t>		Fogás = </a:t>
            </a:r>
            <a:r>
              <a:rPr lang="hu-HU" dirty="0" err="1"/>
              <a:t>rec</a:t>
            </a:r>
            <a:r>
              <a:rPr lang="hu-HU" dirty="0"/>
              <a:t>( idő:𝕊 , hal:𝕊, </a:t>
            </a:r>
            <a:r>
              <a:rPr lang="hu-HU" dirty="0" err="1"/>
              <a:t>súly:ℝ</a:t>
            </a:r>
            <a:r>
              <a:rPr lang="hu-HU" dirty="0"/>
              <a:t>, </a:t>
            </a:r>
            <a:r>
              <a:rPr lang="hu-HU" dirty="0" err="1"/>
              <a:t>hossz:ℝ</a:t>
            </a:r>
            <a:r>
              <a:rPr lang="hu-HU" dirty="0"/>
              <a:t>)</a:t>
            </a:r>
          </a:p>
          <a:p>
            <a:r>
              <a:rPr lang="hu-HU" i="1" dirty="0"/>
              <a:t>	</a:t>
            </a:r>
            <a:r>
              <a:rPr lang="hu-HU" i="1" dirty="0" err="1"/>
              <a:t>Ef</a:t>
            </a:r>
            <a:r>
              <a:rPr lang="hu-HU" dirty="0"/>
              <a:t> = ( f=f</a:t>
            </a:r>
            <a:r>
              <a:rPr lang="hu-HU" baseline="-25000" dirty="0"/>
              <a:t>0 </a:t>
            </a:r>
            <a:r>
              <a:rPr lang="hu-HU" dirty="0"/>
              <a:t>)</a:t>
            </a:r>
          </a:p>
          <a:p>
            <a:r>
              <a:rPr lang="hu-HU" i="1" dirty="0"/>
              <a:t>	</a:t>
            </a:r>
            <a:r>
              <a:rPr lang="hu-HU" i="1" dirty="0" err="1"/>
              <a:t>Uf</a:t>
            </a:r>
            <a:r>
              <a:rPr lang="hu-HU" dirty="0"/>
              <a:t> = ( lista = ⊕</a:t>
            </a:r>
            <a:r>
              <a:rPr lang="hu-HU" baseline="-25000" dirty="0"/>
              <a:t>e∊f0</a:t>
            </a:r>
            <a:r>
              <a:rPr lang="hu-HU" dirty="0"/>
              <a:t>&lt;</a:t>
            </a:r>
            <a:r>
              <a:rPr lang="hu-HU" dirty="0" err="1"/>
              <a:t>e.név</a:t>
            </a:r>
            <a:r>
              <a:rPr lang="hu-HU" dirty="0"/>
              <a:t>&gt;  )</a:t>
            </a:r>
          </a:p>
          <a:p>
            <a:r>
              <a:rPr lang="hu-HU" baseline="30000" dirty="0"/>
              <a:t>                                      	    jó(</a:t>
            </a:r>
            <a:r>
              <a:rPr lang="hu-HU" baseline="30000" dirty="0" err="1"/>
              <a:t>e.eredm</a:t>
            </a:r>
            <a:r>
              <a:rPr lang="hu-HU" baseline="30000" dirty="0"/>
              <a:t>)             </a:t>
            </a:r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F739F403-5808-45F8-9C3F-FDCE4931F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666" y="2561559"/>
            <a:ext cx="4658589" cy="215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8065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063"/>
            <a:ext cx="10515600" cy="2228296"/>
          </a:xfrm>
        </p:spPr>
        <p:txBody>
          <a:bodyPr>
            <a:normAutofit fontScale="90000"/>
          </a:bodyPr>
          <a:lstStyle/>
          <a:p>
            <a:r>
              <a:rPr lang="hu-HU" dirty="0"/>
              <a:t>3. feladat: </a:t>
            </a:r>
            <a:br>
              <a:rPr lang="hu-HU" dirty="0"/>
            </a:br>
            <a:r>
              <a:rPr lang="hu-HU" sz="2200" dirty="0"/>
              <a:t>Egy horgászversenyen a horgászok eredményét egy szekvenciális inputfájlban rögzítették. A fájl egy eleme egy horgász nevét és a fogásainak sorozatát tartalmazza. Egy fogás egy időpontból, a kifogott hal fajtájának nevéből, a hal súlyából (kg) és hosszából (cm) áll. Gyűjtsük ki a jó eredményt elérő horgászok neveit: azokat, akik legalább négy 1 méternél (100 cm) hosszabb harcsát fogtak az első legalább 1 kilós ponty-fogásukat követően.</a:t>
            </a:r>
            <a:br>
              <a:rPr lang="hu-HU" dirty="0"/>
            </a:br>
            <a:endParaRPr lang="hu-HU" sz="2400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BAD61AAA-09FA-46D9-9451-3616EFE1AF27}"/>
              </a:ext>
            </a:extLst>
          </p:cNvPr>
          <p:cNvSpPr txBox="1"/>
          <p:nvPr/>
        </p:nvSpPr>
        <p:spPr>
          <a:xfrm>
            <a:off x="976543" y="2210539"/>
            <a:ext cx="108751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i="1" dirty="0"/>
              <a:t>Részfeladat:</a:t>
            </a:r>
            <a:r>
              <a:rPr lang="hu-HU" sz="1600" dirty="0"/>
              <a:t>    </a:t>
            </a:r>
            <a:r>
              <a:rPr lang="hu-HU" sz="1600" b="1" dirty="0"/>
              <a:t>ok := jó(e.fogás)</a:t>
            </a:r>
            <a:endParaRPr lang="hu-HU" sz="1600" dirty="0"/>
          </a:p>
          <a:p>
            <a:r>
              <a:rPr lang="hu-HU" sz="1600" dirty="0"/>
              <a:t>jó : Fogás*→ 𝕃</a:t>
            </a:r>
          </a:p>
          <a:p>
            <a:r>
              <a:rPr lang="hu-HU" sz="1600" i="1" dirty="0"/>
              <a:t>A</a:t>
            </a:r>
            <a:r>
              <a:rPr lang="hu-HU" sz="1600" dirty="0"/>
              <a:t> = ( x:Fogás*, ok:𝕃 )	</a:t>
            </a:r>
          </a:p>
          <a:p>
            <a:r>
              <a:rPr lang="hu-HU" sz="1600" i="1" dirty="0" err="1"/>
              <a:t>Ef</a:t>
            </a:r>
            <a:r>
              <a:rPr lang="hu-HU" sz="1600" dirty="0"/>
              <a:t> = ( x=x</a:t>
            </a:r>
            <a:r>
              <a:rPr lang="hu-HU" sz="1600" baseline="-25000" dirty="0"/>
              <a:t>0 </a:t>
            </a:r>
            <a:r>
              <a:rPr lang="hu-HU" sz="1600" dirty="0"/>
              <a:t>)</a:t>
            </a:r>
          </a:p>
          <a:p>
            <a:r>
              <a:rPr lang="hu-HU" sz="1600" i="1" dirty="0" err="1"/>
              <a:t>Uf</a:t>
            </a:r>
            <a:r>
              <a:rPr lang="hu-HU" sz="1600" dirty="0"/>
              <a:t> = ( x=x</a:t>
            </a:r>
            <a:r>
              <a:rPr lang="hu-HU" sz="1600" baseline="-25000" dirty="0"/>
              <a:t>0      </a:t>
            </a:r>
            <a:r>
              <a:rPr lang="hu-HU" sz="1600" dirty="0">
                <a:sym typeface="Symbol" panose="05050102010706020507" pitchFamily="18" charset="2"/>
              </a:rPr>
              <a:t></a:t>
            </a:r>
            <a:r>
              <a:rPr lang="hu-HU" sz="1600" dirty="0"/>
              <a:t>  i’ =</a:t>
            </a:r>
            <a:r>
              <a:rPr lang="hu-HU" sz="1600" b="1" dirty="0"/>
              <a:t> </a:t>
            </a:r>
            <a:r>
              <a:rPr lang="hu-HU" sz="1600" b="1" dirty="0" err="1"/>
              <a:t>SELECT</a:t>
            </a:r>
            <a:r>
              <a:rPr lang="hu-HU" sz="1600" baseline="-25000" dirty="0" err="1"/>
              <a:t>i</a:t>
            </a:r>
            <a:r>
              <a:rPr lang="hu-HU" sz="1600" baseline="-25000" dirty="0"/>
              <a:t>∊[1 .. |x|]</a:t>
            </a:r>
            <a:r>
              <a:rPr lang="hu-HU" sz="1600" dirty="0"/>
              <a:t> ((x[i].hal=”ponty” </a:t>
            </a:r>
            <a:r>
              <a:rPr lang="hu-HU" sz="1600" dirty="0">
                <a:sym typeface="Symbol" panose="05050102010706020507" pitchFamily="18" charset="2"/>
              </a:rPr>
              <a:t></a:t>
            </a:r>
            <a:r>
              <a:rPr lang="hu-HU" sz="1600" dirty="0"/>
              <a:t> x[i].súly≥1.0)  </a:t>
            </a:r>
            <a:r>
              <a:rPr lang="hu-HU" sz="1600" dirty="0">
                <a:sym typeface="Symbol" panose="05050102010706020507" pitchFamily="18" charset="2"/>
              </a:rPr>
              <a:t></a:t>
            </a:r>
            <a:r>
              <a:rPr lang="hu-HU" sz="1600" dirty="0"/>
              <a:t> i&gt;|x|)   </a:t>
            </a:r>
            <a:r>
              <a:rPr lang="hu-HU" sz="1600" dirty="0">
                <a:sym typeface="Symbol" panose="05050102010706020507" pitchFamily="18" charset="2"/>
              </a:rPr>
              <a:t></a:t>
            </a:r>
            <a:r>
              <a:rPr lang="hu-HU" sz="1600" dirty="0"/>
              <a:t>  db = ∑</a:t>
            </a:r>
            <a:r>
              <a:rPr lang="hu-HU" sz="1600" baseline="-25000" dirty="0"/>
              <a:t>i∊[i’ .. |x|]</a:t>
            </a:r>
            <a:r>
              <a:rPr lang="hu-HU" sz="1600" dirty="0"/>
              <a:t>  </a:t>
            </a:r>
            <a:r>
              <a:rPr lang="hu-HU" sz="1600" b="1" dirty="0"/>
              <a:t>1</a:t>
            </a:r>
            <a:r>
              <a:rPr lang="hu-HU" sz="1600" dirty="0"/>
              <a:t>   </a:t>
            </a:r>
            <a:r>
              <a:rPr lang="hu-HU" sz="1600" dirty="0">
                <a:sym typeface="Symbol" panose="05050102010706020507" pitchFamily="18" charset="2"/>
              </a:rPr>
              <a:t></a:t>
            </a:r>
            <a:r>
              <a:rPr lang="hu-HU" sz="1600" dirty="0"/>
              <a:t>      ok = db≥4 )  </a:t>
            </a:r>
            <a:br>
              <a:rPr lang="hu-HU" sz="1600" dirty="0"/>
            </a:br>
            <a:r>
              <a:rPr lang="hu-HU" sz="1600" dirty="0"/>
              <a:t>                 						              </a:t>
            </a:r>
            <a:r>
              <a:rPr lang="hu-HU" sz="1600" baseline="30000" dirty="0"/>
              <a:t>x[i].hal=”harcsa” </a:t>
            </a:r>
            <a:r>
              <a:rPr lang="hu-HU" sz="1600" baseline="30000" dirty="0">
                <a:sym typeface="Symbol" panose="05050102010706020507" pitchFamily="18" charset="2"/>
              </a:rPr>
              <a:t></a:t>
            </a:r>
            <a:r>
              <a:rPr lang="hu-HU" sz="1600" baseline="30000" dirty="0"/>
              <a:t> x[i].hossz≥1.0</a:t>
            </a:r>
            <a:r>
              <a:rPr lang="hu-HU" sz="1600" i="1" dirty="0"/>
              <a:t> </a:t>
            </a:r>
            <a:endParaRPr lang="hu-HU" sz="1600" dirty="0"/>
          </a:p>
        </p:txBody>
      </p:sp>
    </p:spTree>
    <p:extLst>
      <p:ext uri="{BB962C8B-B14F-4D97-AF65-F5344CB8AC3E}">
        <p14:creationId xmlns:p14="http://schemas.microsoft.com/office/powerpoint/2010/main" val="17792459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063"/>
            <a:ext cx="10515600" cy="2228296"/>
          </a:xfrm>
        </p:spPr>
        <p:txBody>
          <a:bodyPr>
            <a:normAutofit fontScale="90000"/>
          </a:bodyPr>
          <a:lstStyle/>
          <a:p>
            <a:r>
              <a:rPr lang="hu-HU" dirty="0"/>
              <a:t>3. feladat: </a:t>
            </a:r>
            <a:br>
              <a:rPr lang="hu-HU" dirty="0"/>
            </a:br>
            <a:r>
              <a:rPr lang="hu-HU" sz="2200" dirty="0"/>
              <a:t>Egy horgászversenyen a horgászok eredményét egy szekvenciális inputfájlban rögzítették. A fájl egy eleme egy horgász nevét és a fogásainak sorozatát tartalmazza. Egy fogás egy időpontból, a kifogott hal fajtájának nevéből, a hal súlyából (kg) és hosszából (cm) áll. Gyűjtsük ki a jó eredményt elérő horgászok neveit: azokat, akik legalább négy 1 méternél (100 cm) hosszabb harcsát fogtak az első legalább 1 kilós ponty-fogásukat követően.</a:t>
            </a:r>
            <a:br>
              <a:rPr lang="hu-HU" dirty="0"/>
            </a:br>
            <a:endParaRPr lang="hu-HU" sz="2400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BAD61AAA-09FA-46D9-9451-3616EFE1AF27}"/>
              </a:ext>
            </a:extLst>
          </p:cNvPr>
          <p:cNvSpPr txBox="1"/>
          <p:nvPr/>
        </p:nvSpPr>
        <p:spPr>
          <a:xfrm>
            <a:off x="976543" y="2210539"/>
            <a:ext cx="108751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i="1" dirty="0"/>
              <a:t>Részfeladat:</a:t>
            </a:r>
            <a:r>
              <a:rPr lang="hu-HU" sz="1600" dirty="0"/>
              <a:t>    </a:t>
            </a:r>
            <a:r>
              <a:rPr lang="hu-HU" sz="1600" b="1" dirty="0"/>
              <a:t>ok := jó(e.fogás)</a:t>
            </a:r>
            <a:endParaRPr lang="hu-HU" sz="1600" dirty="0"/>
          </a:p>
          <a:p>
            <a:r>
              <a:rPr lang="hu-HU" sz="1600" dirty="0"/>
              <a:t>jó : Fogás*→ 𝕃</a:t>
            </a:r>
          </a:p>
          <a:p>
            <a:r>
              <a:rPr lang="hu-HU" sz="1600" i="1" dirty="0"/>
              <a:t>A</a:t>
            </a:r>
            <a:r>
              <a:rPr lang="hu-HU" sz="1600" dirty="0"/>
              <a:t> = ( x:Fogás*, ok:𝕃 )	</a:t>
            </a:r>
          </a:p>
          <a:p>
            <a:r>
              <a:rPr lang="hu-HU" sz="1600" i="1" dirty="0" err="1"/>
              <a:t>Ef</a:t>
            </a:r>
            <a:r>
              <a:rPr lang="hu-HU" sz="1600" dirty="0"/>
              <a:t> = ( x=x</a:t>
            </a:r>
            <a:r>
              <a:rPr lang="hu-HU" sz="1600" baseline="-25000" dirty="0"/>
              <a:t>0 </a:t>
            </a:r>
            <a:r>
              <a:rPr lang="hu-HU" sz="1600" dirty="0"/>
              <a:t>)</a:t>
            </a:r>
          </a:p>
          <a:p>
            <a:r>
              <a:rPr lang="hu-HU" sz="1600" i="1" dirty="0" err="1"/>
              <a:t>Uf</a:t>
            </a:r>
            <a:r>
              <a:rPr lang="hu-HU" sz="1600" dirty="0"/>
              <a:t> = ( x=x</a:t>
            </a:r>
            <a:r>
              <a:rPr lang="hu-HU" sz="1600" baseline="-25000" dirty="0"/>
              <a:t>0      </a:t>
            </a:r>
            <a:r>
              <a:rPr lang="hu-HU" sz="1600" dirty="0">
                <a:sym typeface="Symbol" panose="05050102010706020507" pitchFamily="18" charset="2"/>
              </a:rPr>
              <a:t></a:t>
            </a:r>
            <a:r>
              <a:rPr lang="hu-HU" sz="1600" dirty="0"/>
              <a:t>  i’ =</a:t>
            </a:r>
            <a:r>
              <a:rPr lang="hu-HU" sz="1600" b="1" dirty="0"/>
              <a:t> </a:t>
            </a:r>
            <a:r>
              <a:rPr lang="hu-HU" sz="1600" b="1" dirty="0" err="1"/>
              <a:t>SELECT</a:t>
            </a:r>
            <a:r>
              <a:rPr lang="hu-HU" sz="1600" baseline="-25000" dirty="0" err="1"/>
              <a:t>i</a:t>
            </a:r>
            <a:r>
              <a:rPr lang="hu-HU" sz="1600" baseline="-25000" dirty="0"/>
              <a:t>∊[1 .. |x|]</a:t>
            </a:r>
            <a:r>
              <a:rPr lang="hu-HU" sz="1600" dirty="0"/>
              <a:t> ((x[i].hal=”ponty” </a:t>
            </a:r>
            <a:r>
              <a:rPr lang="hu-HU" sz="1600" dirty="0">
                <a:sym typeface="Symbol" panose="05050102010706020507" pitchFamily="18" charset="2"/>
              </a:rPr>
              <a:t></a:t>
            </a:r>
            <a:r>
              <a:rPr lang="hu-HU" sz="1600" dirty="0"/>
              <a:t> x[i].súly≥1.0)  </a:t>
            </a:r>
            <a:r>
              <a:rPr lang="hu-HU" sz="1600" dirty="0">
                <a:sym typeface="Symbol" panose="05050102010706020507" pitchFamily="18" charset="2"/>
              </a:rPr>
              <a:t></a:t>
            </a:r>
            <a:r>
              <a:rPr lang="hu-HU" sz="1600" dirty="0"/>
              <a:t> i&gt;|x|)   </a:t>
            </a:r>
            <a:r>
              <a:rPr lang="hu-HU" sz="1600" dirty="0">
                <a:sym typeface="Symbol" panose="05050102010706020507" pitchFamily="18" charset="2"/>
              </a:rPr>
              <a:t></a:t>
            </a:r>
            <a:r>
              <a:rPr lang="hu-HU" sz="1600" dirty="0"/>
              <a:t>  db = ∑</a:t>
            </a:r>
            <a:r>
              <a:rPr lang="hu-HU" sz="1600" baseline="-25000" dirty="0"/>
              <a:t>i∊[i’ .. |x|]</a:t>
            </a:r>
            <a:r>
              <a:rPr lang="hu-HU" sz="1600" dirty="0"/>
              <a:t>  </a:t>
            </a:r>
            <a:r>
              <a:rPr lang="hu-HU" sz="1600" b="1" dirty="0"/>
              <a:t>1</a:t>
            </a:r>
            <a:r>
              <a:rPr lang="hu-HU" sz="1600" dirty="0"/>
              <a:t>   </a:t>
            </a:r>
            <a:r>
              <a:rPr lang="hu-HU" sz="1600" dirty="0">
                <a:sym typeface="Symbol" panose="05050102010706020507" pitchFamily="18" charset="2"/>
              </a:rPr>
              <a:t></a:t>
            </a:r>
            <a:r>
              <a:rPr lang="hu-HU" sz="1600" dirty="0"/>
              <a:t>      ok = db≥4 )  </a:t>
            </a:r>
            <a:br>
              <a:rPr lang="hu-HU" sz="1600" dirty="0"/>
            </a:br>
            <a:r>
              <a:rPr lang="hu-HU" sz="1600" dirty="0"/>
              <a:t>                 						              </a:t>
            </a:r>
            <a:r>
              <a:rPr lang="hu-HU" sz="1600" baseline="30000" dirty="0"/>
              <a:t>x[i].hal=”harcsa” </a:t>
            </a:r>
            <a:r>
              <a:rPr lang="hu-HU" sz="1600" baseline="30000" dirty="0">
                <a:sym typeface="Symbol" panose="05050102010706020507" pitchFamily="18" charset="2"/>
              </a:rPr>
              <a:t></a:t>
            </a:r>
            <a:r>
              <a:rPr lang="hu-HU" sz="1600" baseline="30000" dirty="0"/>
              <a:t> x[i].hossz≥1.0</a:t>
            </a:r>
            <a:r>
              <a:rPr lang="hu-HU" sz="1600" i="1" dirty="0"/>
              <a:t> </a:t>
            </a:r>
            <a:endParaRPr lang="hu-HU" sz="1600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5B8B8F99-3B15-44B2-A3FD-05D2B50971A9}"/>
              </a:ext>
            </a:extLst>
          </p:cNvPr>
          <p:cNvSpPr txBox="1"/>
          <p:nvPr/>
        </p:nvSpPr>
        <p:spPr>
          <a:xfrm>
            <a:off x="976543" y="3629280"/>
            <a:ext cx="51194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 dirty="0"/>
              <a:t>Kiválasztás</a:t>
            </a:r>
            <a:endParaRPr lang="hu-HU" dirty="0"/>
          </a:p>
          <a:p>
            <a:r>
              <a:rPr lang="hu-HU" dirty="0"/>
              <a:t>t:enor(E) 	~ i∊[1 .. |x|]  </a:t>
            </a:r>
          </a:p>
          <a:p>
            <a:r>
              <a:rPr lang="hu-HU" dirty="0"/>
              <a:t>felt(e)      	~ (x[i].hal=”ponty” </a:t>
            </a:r>
            <a:r>
              <a:rPr lang="hu-HU" dirty="0">
                <a:sym typeface="Symbol" panose="05050102010706020507" pitchFamily="18" charset="2"/>
              </a:rPr>
              <a:t></a:t>
            </a:r>
            <a:r>
              <a:rPr lang="hu-HU" dirty="0"/>
              <a:t>  x[i].súly≥1.0)  </a:t>
            </a:r>
            <a:r>
              <a:rPr lang="hu-HU" dirty="0">
                <a:sym typeface="Symbol" panose="05050102010706020507" pitchFamily="18" charset="2"/>
              </a:rPr>
              <a:t></a:t>
            </a:r>
            <a:r>
              <a:rPr lang="hu-HU" dirty="0"/>
              <a:t> i&gt;|x|  </a:t>
            </a:r>
          </a:p>
          <a:p>
            <a:r>
              <a:rPr lang="hu-HU" i="1" dirty="0"/>
              <a:t> </a:t>
            </a:r>
            <a:endParaRPr lang="hu-HU" dirty="0"/>
          </a:p>
          <a:p>
            <a:r>
              <a:rPr lang="hu-HU" i="1" dirty="0"/>
              <a:t>Számlálás </a:t>
            </a:r>
            <a:endParaRPr lang="hu-HU" dirty="0"/>
          </a:p>
          <a:p>
            <a:r>
              <a:rPr lang="hu-HU" dirty="0"/>
              <a:t>t:enor(E) 	~ i∊[i’ .. |x|]  </a:t>
            </a:r>
          </a:p>
          <a:p>
            <a:r>
              <a:rPr lang="hu-HU" dirty="0"/>
              <a:t>felt(e)      	~ x[i].hal=”harcsa” </a:t>
            </a:r>
            <a:r>
              <a:rPr lang="hu-HU" dirty="0">
                <a:sym typeface="Symbol" panose="05050102010706020507" pitchFamily="18" charset="2"/>
              </a:rPr>
              <a:t></a:t>
            </a:r>
            <a:r>
              <a:rPr lang="hu-HU" dirty="0"/>
              <a:t>  x[i].hossz≥1.0</a:t>
            </a:r>
          </a:p>
          <a:p>
            <a:r>
              <a:rPr lang="hu-HU" dirty="0"/>
              <a:t>c	~ db </a:t>
            </a:r>
          </a:p>
        </p:txBody>
      </p:sp>
    </p:spTree>
    <p:extLst>
      <p:ext uri="{BB962C8B-B14F-4D97-AF65-F5344CB8AC3E}">
        <p14:creationId xmlns:p14="http://schemas.microsoft.com/office/powerpoint/2010/main" val="913108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063"/>
            <a:ext cx="10515600" cy="2228296"/>
          </a:xfrm>
        </p:spPr>
        <p:txBody>
          <a:bodyPr>
            <a:normAutofit/>
          </a:bodyPr>
          <a:lstStyle/>
          <a:p>
            <a:r>
              <a:rPr lang="hu-HU" dirty="0"/>
              <a:t>1. feladat: </a:t>
            </a:r>
            <a:br>
              <a:rPr lang="hu-HU" dirty="0"/>
            </a:br>
            <a:r>
              <a:rPr lang="hu-HU" sz="2400" dirty="0"/>
              <a:t>Adott egy egész számokat tartalmazó szekvenciális inputfájl.</a:t>
            </a:r>
            <a:br>
              <a:rPr lang="hu-HU" dirty="0"/>
            </a:br>
            <a:br>
              <a:rPr lang="hu-HU" sz="2400" dirty="0"/>
            </a:br>
            <a:r>
              <a:rPr lang="hu-HU" sz="2400" dirty="0"/>
              <a:t>a) Hány páros szám előzi meg az első negatívat?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E5510455-058B-4FA1-9302-6E214D4F8358}"/>
              </a:ext>
            </a:extLst>
          </p:cNvPr>
          <p:cNvSpPr txBox="1"/>
          <p:nvPr/>
        </p:nvSpPr>
        <p:spPr>
          <a:xfrm>
            <a:off x="1225117" y="2441359"/>
            <a:ext cx="343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P.t.: </a:t>
            </a:r>
            <a:r>
              <a:rPr lang="hu-HU" i="1" dirty="0"/>
              <a:t>Számlálás, feltétel fennállásáig</a:t>
            </a:r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92755A7F-A626-4E4F-BFE4-E04D0D992E98}"/>
              </a:ext>
            </a:extLst>
          </p:cNvPr>
          <p:cNvSpPr txBox="1"/>
          <p:nvPr/>
        </p:nvSpPr>
        <p:spPr>
          <a:xfrm>
            <a:off x="1225117" y="2915329"/>
            <a:ext cx="5548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t:enor(E) 	~ x:infile(ℤ)   (</a:t>
            </a:r>
            <a:r>
              <a:rPr lang="hu-HU" dirty="0" err="1"/>
              <a:t>st,e,x:read</a:t>
            </a:r>
            <a:r>
              <a:rPr lang="hu-HU" dirty="0"/>
              <a:t>) amíg: e≥0</a:t>
            </a:r>
          </a:p>
          <a:p>
            <a:r>
              <a:rPr lang="hu-HU" dirty="0"/>
              <a:t>felt(e)      	~ e páros </a:t>
            </a:r>
          </a:p>
          <a:p>
            <a:r>
              <a:rPr lang="hu-HU" dirty="0"/>
              <a:t>c	~ db</a:t>
            </a:r>
          </a:p>
        </p:txBody>
      </p:sp>
    </p:spTree>
    <p:extLst>
      <p:ext uri="{BB962C8B-B14F-4D97-AF65-F5344CB8AC3E}">
        <p14:creationId xmlns:p14="http://schemas.microsoft.com/office/powerpoint/2010/main" val="24977126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063"/>
            <a:ext cx="10515600" cy="2228296"/>
          </a:xfrm>
        </p:spPr>
        <p:txBody>
          <a:bodyPr>
            <a:normAutofit fontScale="90000"/>
          </a:bodyPr>
          <a:lstStyle/>
          <a:p>
            <a:r>
              <a:rPr lang="hu-HU" dirty="0"/>
              <a:t>3. feladat: </a:t>
            </a:r>
            <a:br>
              <a:rPr lang="hu-HU" dirty="0"/>
            </a:br>
            <a:r>
              <a:rPr lang="hu-HU" sz="2200" dirty="0"/>
              <a:t>Egy horgászversenyen a horgászok eredményét egy szekvenciális inputfájlban rögzítették. A fájl egy eleme egy horgász nevét és a fogásainak sorozatát tartalmazza. Egy fogás egy időpontból, a kifogott hal fajtájának nevéből, a hal súlyából (kg) és hosszából (cm) áll. Gyűjtsük ki a jó eredményt elérő horgászok neveit: azokat, akik legalább négy 1 méternél (100 cm) hosszabb harcsát fogtak az első legalább 1 kilós ponty-fogásukat követően.</a:t>
            </a:r>
            <a:br>
              <a:rPr lang="hu-HU" dirty="0"/>
            </a:br>
            <a:endParaRPr lang="hu-HU" sz="2400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BAD61AAA-09FA-46D9-9451-3616EFE1AF27}"/>
              </a:ext>
            </a:extLst>
          </p:cNvPr>
          <p:cNvSpPr txBox="1"/>
          <p:nvPr/>
        </p:nvSpPr>
        <p:spPr>
          <a:xfrm>
            <a:off x="976543" y="2210539"/>
            <a:ext cx="108751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i="1" dirty="0"/>
              <a:t>Részfeladat:</a:t>
            </a:r>
            <a:r>
              <a:rPr lang="hu-HU" sz="1600" dirty="0"/>
              <a:t>    </a:t>
            </a:r>
            <a:r>
              <a:rPr lang="hu-HU" sz="1600" b="1" dirty="0"/>
              <a:t>ok := jó(e.fogás)</a:t>
            </a:r>
            <a:endParaRPr lang="hu-HU" sz="1600" dirty="0"/>
          </a:p>
          <a:p>
            <a:r>
              <a:rPr lang="hu-HU" sz="1600" dirty="0"/>
              <a:t>jó : Fogás*→ 𝕃</a:t>
            </a:r>
          </a:p>
          <a:p>
            <a:r>
              <a:rPr lang="hu-HU" sz="1600" i="1" dirty="0"/>
              <a:t>A</a:t>
            </a:r>
            <a:r>
              <a:rPr lang="hu-HU" sz="1600" dirty="0"/>
              <a:t> = ( x:Fogás*, ok:𝕃 )	</a:t>
            </a:r>
          </a:p>
          <a:p>
            <a:r>
              <a:rPr lang="hu-HU" sz="1600" i="1" dirty="0" err="1"/>
              <a:t>Ef</a:t>
            </a:r>
            <a:r>
              <a:rPr lang="hu-HU" sz="1600" dirty="0"/>
              <a:t> = ( x=x</a:t>
            </a:r>
            <a:r>
              <a:rPr lang="hu-HU" sz="1600" baseline="-25000" dirty="0"/>
              <a:t>0 </a:t>
            </a:r>
            <a:r>
              <a:rPr lang="hu-HU" sz="1600" dirty="0"/>
              <a:t>)</a:t>
            </a:r>
          </a:p>
          <a:p>
            <a:r>
              <a:rPr lang="hu-HU" sz="1600" i="1" dirty="0" err="1"/>
              <a:t>Uf</a:t>
            </a:r>
            <a:r>
              <a:rPr lang="hu-HU" sz="1600" dirty="0"/>
              <a:t> = ( x=x</a:t>
            </a:r>
            <a:r>
              <a:rPr lang="hu-HU" sz="1600" baseline="-25000" dirty="0"/>
              <a:t>0      </a:t>
            </a:r>
            <a:r>
              <a:rPr lang="hu-HU" sz="1600" dirty="0">
                <a:sym typeface="Symbol" panose="05050102010706020507" pitchFamily="18" charset="2"/>
              </a:rPr>
              <a:t></a:t>
            </a:r>
            <a:r>
              <a:rPr lang="hu-HU" sz="1600" dirty="0"/>
              <a:t>  i’ =</a:t>
            </a:r>
            <a:r>
              <a:rPr lang="hu-HU" sz="1600" b="1" dirty="0"/>
              <a:t> </a:t>
            </a:r>
            <a:r>
              <a:rPr lang="hu-HU" sz="1600" b="1" dirty="0" err="1"/>
              <a:t>SELECT</a:t>
            </a:r>
            <a:r>
              <a:rPr lang="hu-HU" sz="1600" baseline="-25000" dirty="0" err="1"/>
              <a:t>i</a:t>
            </a:r>
            <a:r>
              <a:rPr lang="hu-HU" sz="1600" baseline="-25000" dirty="0"/>
              <a:t>∊[1 .. |x|]</a:t>
            </a:r>
            <a:r>
              <a:rPr lang="hu-HU" sz="1600" dirty="0"/>
              <a:t> ((x[i].hal=”ponty” </a:t>
            </a:r>
            <a:r>
              <a:rPr lang="hu-HU" sz="1600" dirty="0">
                <a:sym typeface="Symbol" panose="05050102010706020507" pitchFamily="18" charset="2"/>
              </a:rPr>
              <a:t></a:t>
            </a:r>
            <a:r>
              <a:rPr lang="hu-HU" sz="1600" dirty="0"/>
              <a:t> x[i].súly≥1.0)  </a:t>
            </a:r>
            <a:r>
              <a:rPr lang="hu-HU" sz="1600" dirty="0">
                <a:sym typeface="Symbol" panose="05050102010706020507" pitchFamily="18" charset="2"/>
              </a:rPr>
              <a:t></a:t>
            </a:r>
            <a:r>
              <a:rPr lang="hu-HU" sz="1600" dirty="0"/>
              <a:t> i&gt;|x|)   </a:t>
            </a:r>
            <a:r>
              <a:rPr lang="hu-HU" sz="1600" dirty="0">
                <a:sym typeface="Symbol" panose="05050102010706020507" pitchFamily="18" charset="2"/>
              </a:rPr>
              <a:t></a:t>
            </a:r>
            <a:r>
              <a:rPr lang="hu-HU" sz="1600" dirty="0"/>
              <a:t>  db = ∑</a:t>
            </a:r>
            <a:r>
              <a:rPr lang="hu-HU" sz="1600" baseline="-25000" dirty="0"/>
              <a:t>i∊[i’ .. |x|]</a:t>
            </a:r>
            <a:r>
              <a:rPr lang="hu-HU" sz="1600" dirty="0"/>
              <a:t>  </a:t>
            </a:r>
            <a:r>
              <a:rPr lang="hu-HU" sz="1600" b="1" dirty="0"/>
              <a:t>1</a:t>
            </a:r>
            <a:r>
              <a:rPr lang="hu-HU" sz="1600" dirty="0"/>
              <a:t>   </a:t>
            </a:r>
            <a:r>
              <a:rPr lang="hu-HU" sz="1600" dirty="0">
                <a:sym typeface="Symbol" panose="05050102010706020507" pitchFamily="18" charset="2"/>
              </a:rPr>
              <a:t></a:t>
            </a:r>
            <a:r>
              <a:rPr lang="hu-HU" sz="1600" dirty="0"/>
              <a:t>      ok = db≥4 )  </a:t>
            </a:r>
            <a:br>
              <a:rPr lang="hu-HU" sz="1600" dirty="0"/>
            </a:br>
            <a:r>
              <a:rPr lang="hu-HU" sz="1600" dirty="0"/>
              <a:t>                 						              </a:t>
            </a:r>
            <a:r>
              <a:rPr lang="hu-HU" sz="1600" baseline="30000" dirty="0"/>
              <a:t>x[i].hal=”harcsa” </a:t>
            </a:r>
            <a:r>
              <a:rPr lang="hu-HU" sz="1600" baseline="30000" dirty="0">
                <a:sym typeface="Symbol" panose="05050102010706020507" pitchFamily="18" charset="2"/>
              </a:rPr>
              <a:t></a:t>
            </a:r>
            <a:r>
              <a:rPr lang="hu-HU" sz="1600" baseline="30000" dirty="0"/>
              <a:t> x[i].hossz≥1.0</a:t>
            </a:r>
            <a:r>
              <a:rPr lang="hu-HU" sz="1600" i="1" dirty="0"/>
              <a:t> </a:t>
            </a:r>
            <a:endParaRPr lang="hu-HU" sz="1600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5B8B8F99-3B15-44B2-A3FD-05D2B50971A9}"/>
              </a:ext>
            </a:extLst>
          </p:cNvPr>
          <p:cNvSpPr txBox="1"/>
          <p:nvPr/>
        </p:nvSpPr>
        <p:spPr>
          <a:xfrm>
            <a:off x="976543" y="3629280"/>
            <a:ext cx="51194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 dirty="0"/>
              <a:t>Kiválasztás</a:t>
            </a:r>
            <a:endParaRPr lang="hu-HU" dirty="0"/>
          </a:p>
          <a:p>
            <a:r>
              <a:rPr lang="hu-HU" dirty="0"/>
              <a:t>t:enor(E) 	~ i∊[1 .. |x|]  </a:t>
            </a:r>
          </a:p>
          <a:p>
            <a:r>
              <a:rPr lang="hu-HU" dirty="0"/>
              <a:t>felt(e)      	~ (x[i].hal=”ponty” </a:t>
            </a:r>
            <a:r>
              <a:rPr lang="hu-HU" dirty="0">
                <a:sym typeface="Symbol" panose="05050102010706020507" pitchFamily="18" charset="2"/>
              </a:rPr>
              <a:t></a:t>
            </a:r>
            <a:r>
              <a:rPr lang="hu-HU" dirty="0"/>
              <a:t>  x[i].súly≥1.0)  </a:t>
            </a:r>
            <a:r>
              <a:rPr lang="hu-HU" dirty="0">
                <a:sym typeface="Symbol" panose="05050102010706020507" pitchFamily="18" charset="2"/>
              </a:rPr>
              <a:t></a:t>
            </a:r>
            <a:r>
              <a:rPr lang="hu-HU" dirty="0"/>
              <a:t> i&gt;|x|  </a:t>
            </a:r>
          </a:p>
          <a:p>
            <a:r>
              <a:rPr lang="hu-HU" i="1" dirty="0"/>
              <a:t> </a:t>
            </a:r>
            <a:endParaRPr lang="hu-HU" dirty="0"/>
          </a:p>
          <a:p>
            <a:r>
              <a:rPr lang="hu-HU" i="1" dirty="0"/>
              <a:t>Számlálás </a:t>
            </a:r>
            <a:endParaRPr lang="hu-HU" dirty="0"/>
          </a:p>
          <a:p>
            <a:r>
              <a:rPr lang="hu-HU" dirty="0"/>
              <a:t>t:enor(E) 	~ i∊[i’ .. |x|]  </a:t>
            </a:r>
          </a:p>
          <a:p>
            <a:r>
              <a:rPr lang="hu-HU" dirty="0"/>
              <a:t>felt(e)      	~ x[i].hal=”harcsa” </a:t>
            </a:r>
            <a:r>
              <a:rPr lang="hu-HU" dirty="0">
                <a:sym typeface="Symbol" panose="05050102010706020507" pitchFamily="18" charset="2"/>
              </a:rPr>
              <a:t></a:t>
            </a:r>
            <a:r>
              <a:rPr lang="hu-HU" dirty="0"/>
              <a:t>  x[i].hossz≥1.0</a:t>
            </a:r>
          </a:p>
          <a:p>
            <a:r>
              <a:rPr lang="hu-HU" dirty="0"/>
              <a:t>c	~ db 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6DF059B-D294-44F8-AAB3-F7570697F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0344" y="4235129"/>
            <a:ext cx="4128376" cy="2622871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5BE58F54-E95C-4E4A-AC14-D950FEA1D532}"/>
              </a:ext>
            </a:extLst>
          </p:cNvPr>
          <p:cNvSpPr txBox="1"/>
          <p:nvPr/>
        </p:nvSpPr>
        <p:spPr>
          <a:xfrm>
            <a:off x="6826928" y="3865797"/>
            <a:ext cx="3355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	     ok := jó(x)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387480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063"/>
            <a:ext cx="10515600" cy="2228296"/>
          </a:xfrm>
        </p:spPr>
        <p:txBody>
          <a:bodyPr>
            <a:normAutofit fontScale="90000"/>
          </a:bodyPr>
          <a:lstStyle/>
          <a:p>
            <a:r>
              <a:rPr lang="hu-HU" dirty="0"/>
              <a:t>+Órai feladat: </a:t>
            </a:r>
            <a:br>
              <a:rPr lang="hu-HU" dirty="0"/>
            </a:br>
            <a:r>
              <a:rPr lang="hu-HU" sz="2700" dirty="0"/>
              <a:t>Egy szekvenciális inputfájlban napi átlaghőmérsékleteket tárolunk. Mennyi az első fagypont alatti értéket megelőző napok (ilyenek biztosan vannak) hőmérsékleteinek átlaga, és mondjuk meg, hogy a többi napon (beleértve az első fagypont alatti napot is, amely biztosan létezett) vajon minden nap fagypont alatt maradt-e a hőmérséklet, és mi volt a legalacsonyabb hőmérséklet?</a:t>
            </a:r>
            <a:br>
              <a:rPr lang="hu-HU" sz="2700" dirty="0"/>
            </a:br>
            <a:endParaRPr lang="hu-HU" sz="2700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5B8B8F99-3B15-44B2-A3FD-05D2B50971A9}"/>
              </a:ext>
            </a:extLst>
          </p:cNvPr>
          <p:cNvSpPr txBox="1"/>
          <p:nvPr/>
        </p:nvSpPr>
        <p:spPr>
          <a:xfrm>
            <a:off x="838200" y="2388469"/>
            <a:ext cx="499812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 dirty="0"/>
              <a:t>Két összegzés, feltétel fennállásáig tartanak </a:t>
            </a:r>
            <a:endParaRPr lang="hu-HU" dirty="0"/>
          </a:p>
          <a:p>
            <a:r>
              <a:rPr lang="hu-HU" dirty="0"/>
              <a:t>t:enor(E) ~   x:infile(ℝ)  (</a:t>
            </a:r>
            <a:r>
              <a:rPr lang="hu-HU" dirty="0" err="1"/>
              <a:t>st,e,x:read</a:t>
            </a:r>
            <a:r>
              <a:rPr lang="hu-HU" dirty="0"/>
              <a:t>) </a:t>
            </a:r>
          </a:p>
          <a:p>
            <a:r>
              <a:rPr lang="hu-HU" dirty="0"/>
              <a:t> 		     amíg: e≥0</a:t>
            </a:r>
          </a:p>
          <a:p>
            <a:r>
              <a:rPr lang="hu-HU" dirty="0"/>
              <a:t>f(e)           ~  e,   1 </a:t>
            </a:r>
          </a:p>
          <a:p>
            <a:r>
              <a:rPr lang="hu-HU" dirty="0"/>
              <a:t>S	~  s,  db</a:t>
            </a:r>
          </a:p>
          <a:p>
            <a:r>
              <a:rPr lang="hu-HU" dirty="0"/>
              <a:t>H, +, 0      ~  (ℝ, +, 0.0),  (ℕ +, 0)</a:t>
            </a:r>
          </a:p>
          <a:p>
            <a:r>
              <a:rPr lang="hu-HU" i="1" dirty="0"/>
              <a:t> </a:t>
            </a:r>
            <a:endParaRPr lang="hu-HU" dirty="0"/>
          </a:p>
          <a:p>
            <a:r>
              <a:rPr lang="hu-HU" i="1" dirty="0"/>
              <a:t>Két összegzés (</a:t>
            </a:r>
            <a:r>
              <a:rPr lang="hu-HU" i="1" dirty="0" err="1"/>
              <a:t>optker</a:t>
            </a:r>
            <a:r>
              <a:rPr lang="hu-HU" i="1" dirty="0"/>
              <a:t> és </a:t>
            </a:r>
            <a:r>
              <a:rPr lang="hu-HU" i="1" dirty="0" err="1"/>
              <a:t>minkiv</a:t>
            </a:r>
            <a:r>
              <a:rPr lang="hu-HU" i="1" dirty="0"/>
              <a:t> átalakítva)</a:t>
            </a:r>
            <a:endParaRPr lang="hu-HU" dirty="0"/>
          </a:p>
          <a:p>
            <a:r>
              <a:rPr lang="hu-HU" dirty="0"/>
              <a:t>t:enor(E) ~   x:infile(ℝ)  (</a:t>
            </a:r>
            <a:r>
              <a:rPr lang="hu-HU" dirty="0" err="1"/>
              <a:t>st,e,x:read</a:t>
            </a:r>
            <a:r>
              <a:rPr lang="hu-HU" dirty="0"/>
              <a:t>) </a:t>
            </a:r>
          </a:p>
          <a:p>
            <a:r>
              <a:rPr lang="hu-HU" dirty="0"/>
              <a:t> 		     </a:t>
            </a:r>
            <a:r>
              <a:rPr lang="hu-HU" dirty="0" err="1"/>
              <a:t>first</a:t>
            </a:r>
            <a:r>
              <a:rPr lang="hu-HU" dirty="0"/>
              <a:t>() nélkül</a:t>
            </a:r>
          </a:p>
          <a:p>
            <a:r>
              <a:rPr lang="hu-HU" dirty="0"/>
              <a:t>f(e)           ~  e&lt;0,  e </a:t>
            </a:r>
          </a:p>
          <a:p>
            <a:r>
              <a:rPr lang="hu-HU" dirty="0"/>
              <a:t>S	~    l,  min</a:t>
            </a:r>
          </a:p>
          <a:p>
            <a:r>
              <a:rPr lang="hu-HU" dirty="0"/>
              <a:t>H, +, 0      ~  (𝕃, </a:t>
            </a:r>
            <a:r>
              <a:rPr lang="hu-HU" dirty="0">
                <a:sym typeface="Symbol" panose="05050102010706020507" pitchFamily="18" charset="2"/>
              </a:rPr>
              <a:t></a:t>
            </a:r>
            <a:r>
              <a:rPr lang="hu-HU" dirty="0"/>
              <a:t>, igaz),  (ℝ, min, 0)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Szövegdoboz 6">
                <a:extLst>
                  <a:ext uri="{FF2B5EF4-FFF2-40B4-BE49-F238E27FC236}">
                    <a16:creationId xmlns:a16="http://schemas.microsoft.com/office/drawing/2014/main" id="{61317767-1E5A-4E51-B6F1-810CFA83FD93}"/>
                  </a:ext>
                </a:extLst>
              </p:cNvPr>
              <p:cNvSpPr txBox="1"/>
              <p:nvPr/>
            </p:nvSpPr>
            <p:spPr>
              <a:xfrm>
                <a:off x="5063231" y="2388469"/>
                <a:ext cx="7128769" cy="1806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i="1" dirty="0"/>
                  <a:t>Specifikáció</a:t>
                </a:r>
                <a:r>
                  <a:rPr lang="hu-HU" dirty="0"/>
                  <a:t>:</a:t>
                </a:r>
              </a:p>
              <a:p>
                <a:r>
                  <a:rPr lang="hu-HU" i="1" dirty="0"/>
                  <a:t>A</a:t>
                </a:r>
                <a:r>
                  <a:rPr lang="hu-HU" dirty="0"/>
                  <a:t> = ( x:infile(ℝ), a:ℝ, l:𝕃, </a:t>
                </a:r>
                <a:r>
                  <a:rPr lang="hu-HU" dirty="0" err="1"/>
                  <a:t>min:ℝ</a:t>
                </a:r>
                <a:r>
                  <a:rPr lang="hu-HU" dirty="0"/>
                  <a:t> )</a:t>
                </a:r>
                <a:br>
                  <a:rPr lang="hu-HU" dirty="0"/>
                </a:br>
                <a:r>
                  <a:rPr lang="hu-HU" i="1" dirty="0" err="1"/>
                  <a:t>Ef</a:t>
                </a:r>
                <a:r>
                  <a:rPr lang="hu-HU" dirty="0"/>
                  <a:t> = ( x=x</a:t>
                </a:r>
                <a:r>
                  <a:rPr lang="hu-HU" baseline="-25000" dirty="0"/>
                  <a:t>0</a:t>
                </a:r>
                <a:r>
                  <a:rPr lang="hu-HU" dirty="0"/>
                  <a:t> </a:t>
                </a:r>
                <a:r>
                  <a:rPr lang="hu-HU" dirty="0">
                    <a:sym typeface="Symbol" panose="05050102010706020507" pitchFamily="18" charset="2"/>
                  </a:rPr>
                  <a:t></a:t>
                </a:r>
                <a:r>
                  <a:rPr lang="hu-HU" dirty="0"/>
                  <a:t> ∣x∣≥2 </a:t>
                </a:r>
                <a:r>
                  <a:rPr lang="hu-HU" dirty="0">
                    <a:sym typeface="Symbol" panose="05050102010706020507" pitchFamily="18" charset="2"/>
                  </a:rPr>
                  <a:t></a:t>
                </a:r>
                <a:r>
                  <a:rPr lang="hu-HU" dirty="0"/>
                  <a:t> x[1]≥0 </a:t>
                </a:r>
                <a:r>
                  <a:rPr lang="hu-HU" dirty="0">
                    <a:sym typeface="Symbol" panose="05050102010706020507" pitchFamily="18" charset="2"/>
                  </a:rPr>
                  <a:t></a:t>
                </a:r>
                <a:r>
                  <a:rPr lang="hu-HU" dirty="0"/>
                  <a:t> ∃i∊[2..∣x∣]: x[i]&lt;0 )</a:t>
                </a:r>
                <a:br>
                  <a:rPr lang="hu-HU" dirty="0"/>
                </a:br>
                <a:r>
                  <a:rPr lang="hu-HU" i="1" dirty="0" err="1"/>
                  <a:t>Uf</a:t>
                </a:r>
                <a:r>
                  <a:rPr lang="hu-HU" dirty="0"/>
                  <a:t> = ( ((s, db), (</a:t>
                </a:r>
                <a:r>
                  <a:rPr lang="hu-HU" dirty="0" err="1"/>
                  <a:t>st</a:t>
                </a:r>
                <a:r>
                  <a:rPr lang="hu-HU" dirty="0"/>
                  <a:t>’,</a:t>
                </a:r>
                <a:r>
                  <a:rPr lang="hu-HU" dirty="0" err="1"/>
                  <a:t>e’,x</a:t>
                </a:r>
                <a:r>
                  <a:rPr lang="hu-HU" dirty="0"/>
                  <a:t>’)) =</a:t>
                </a:r>
                <a14:m>
                  <m:oMath xmlns:m="http://schemas.openxmlformats.org/officeDocument/2006/math">
                    <m:r>
                      <a:rPr lang="hu-HU" i="1"/>
                      <m:t> </m:t>
                    </m:r>
                    <m:nary>
                      <m:naryPr>
                        <m:chr m:val="∑"/>
                        <m:limLoc m:val="subSup"/>
                        <m:ctrlPr>
                          <a:rPr lang="hu-HU" i="1"/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hu-HU"/>
                          <m:t>e</m:t>
                        </m:r>
                        <m:r>
                          <a:rPr lang="hu-HU"/>
                          <m:t>∈</m:t>
                        </m:r>
                        <m:sSub>
                          <m:sSubPr>
                            <m:ctrlPr>
                              <a:rPr lang="hu-HU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hu-HU"/>
                              <m:t>x</m:t>
                            </m:r>
                          </m:e>
                          <m:sub>
                            <m:r>
                              <a:rPr lang="hu-HU" i="1"/>
                              <m:t>0</m:t>
                            </m:r>
                          </m:sub>
                        </m:sSub>
                      </m:sub>
                      <m:sup>
                        <m:r>
                          <m:rPr>
                            <m:sty m:val="p"/>
                          </m:rPr>
                          <a:rPr lang="hu-HU"/>
                          <m:t>e</m:t>
                        </m:r>
                        <m:r>
                          <a:rPr lang="hu-HU"/>
                          <m:t>≥0</m:t>
                        </m:r>
                      </m:sup>
                      <m:e>
                        <m:r>
                          <a:rPr lang="hu-HU"/>
                          <m:t>(</m:t>
                        </m:r>
                        <m:r>
                          <m:rPr>
                            <m:sty m:val="p"/>
                          </m:rPr>
                          <a:rPr lang="hu-HU"/>
                          <m:t>e</m:t>
                        </m:r>
                        <m:r>
                          <a:rPr lang="hu-HU"/>
                          <m:t>, 1)</m:t>
                        </m:r>
                      </m:e>
                    </m:nary>
                  </m:oMath>
                </a14:m>
                <a:r>
                  <a:rPr lang="hu-HU" dirty="0"/>
                  <a:t>   </a:t>
                </a:r>
                <a:r>
                  <a:rPr lang="hu-HU" dirty="0">
                    <a:sym typeface="Symbol" panose="05050102010706020507" pitchFamily="18" charset="2"/>
                  </a:rPr>
                  <a:t></a:t>
                </a:r>
                <a:r>
                  <a:rPr lang="hu-HU" dirty="0"/>
                  <a:t>   a=s/db   </a:t>
                </a:r>
                <a:r>
                  <a:rPr lang="hu-HU" dirty="0">
                    <a:sym typeface="Symbol" panose="05050102010706020507" pitchFamily="18" charset="2"/>
                  </a:rPr>
                  <a:t></a:t>
                </a:r>
                <a:endParaRPr lang="hu-HU" dirty="0"/>
              </a:p>
              <a:p>
                <a:r>
                  <a:rPr lang="hu-HU" dirty="0"/>
                  <a:t>                                          </a:t>
                </a:r>
                <a:r>
                  <a:rPr lang="hu-HU" dirty="0">
                    <a:sym typeface="Symbol" panose="05050102010706020507" pitchFamily="18" charset="2"/>
                  </a:rPr>
                  <a:t></a:t>
                </a:r>
                <a:r>
                  <a:rPr lang="hu-HU" dirty="0"/>
                  <a:t> l = ∀</a:t>
                </a:r>
                <a:r>
                  <a:rPr lang="hu-HU" b="1" dirty="0" err="1"/>
                  <a:t>SEARCH</a:t>
                </a:r>
                <a:r>
                  <a:rPr lang="hu-HU" baseline="-25000" dirty="0" err="1"/>
                  <a:t>e</a:t>
                </a:r>
                <a:r>
                  <a:rPr lang="hu-HU" baseline="-25000" dirty="0"/>
                  <a:t>∊(</a:t>
                </a:r>
                <a:r>
                  <a:rPr lang="hu-HU" baseline="-25000" dirty="0" err="1"/>
                  <a:t>e’,x</a:t>
                </a:r>
                <a:r>
                  <a:rPr lang="hu-HU" baseline="-25000" dirty="0"/>
                  <a:t>’)</a:t>
                </a:r>
                <a:r>
                  <a:rPr lang="hu-HU" dirty="0"/>
                  <a:t> (e&lt;0) </a:t>
                </a:r>
                <a:r>
                  <a:rPr lang="hu-HU" dirty="0">
                    <a:sym typeface="Symbol" panose="05050102010706020507" pitchFamily="18" charset="2"/>
                  </a:rPr>
                  <a:t></a:t>
                </a:r>
                <a:r>
                  <a:rPr lang="hu-HU" dirty="0"/>
                  <a:t> min = </a:t>
                </a:r>
                <a:r>
                  <a:rPr lang="hu-HU" b="1" dirty="0" err="1"/>
                  <a:t>MIN</a:t>
                </a:r>
                <a:r>
                  <a:rPr lang="hu-HU" baseline="-25000" dirty="0" err="1"/>
                  <a:t>e</a:t>
                </a:r>
                <a:r>
                  <a:rPr lang="hu-HU" baseline="-25000" dirty="0"/>
                  <a:t>∊(</a:t>
                </a:r>
                <a:r>
                  <a:rPr lang="hu-HU" baseline="-25000" dirty="0" err="1"/>
                  <a:t>e’,x</a:t>
                </a:r>
                <a:r>
                  <a:rPr lang="hu-HU" baseline="-25000" dirty="0"/>
                  <a:t>’)</a:t>
                </a:r>
                <a:r>
                  <a:rPr lang="hu-HU" dirty="0"/>
                  <a:t> e  )</a:t>
                </a:r>
              </a:p>
              <a:p>
                <a:endParaRPr lang="hu-HU" dirty="0"/>
              </a:p>
            </p:txBody>
          </p:sp>
        </mc:Choice>
        <mc:Fallback>
          <p:sp>
            <p:nvSpPr>
              <p:cNvPr id="7" name="Szövegdoboz 6">
                <a:extLst>
                  <a:ext uri="{FF2B5EF4-FFF2-40B4-BE49-F238E27FC236}">
                    <a16:creationId xmlns:a16="http://schemas.microsoft.com/office/drawing/2014/main" id="{61317767-1E5A-4E51-B6F1-810CFA83F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231" y="2388469"/>
                <a:ext cx="7128769" cy="1806585"/>
              </a:xfrm>
              <a:prstGeom prst="rect">
                <a:avLst/>
              </a:prstGeom>
              <a:blipFill>
                <a:blip r:embed="rId2"/>
                <a:stretch>
                  <a:fillRect l="-770" t="-2027" b="-540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Kép 7">
            <a:extLst>
              <a:ext uri="{FF2B5EF4-FFF2-40B4-BE49-F238E27FC236}">
                <a16:creationId xmlns:a16="http://schemas.microsoft.com/office/drawing/2014/main" id="{FB599712-9FE2-411E-BFE7-98C12E7A2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3907" y="3987090"/>
            <a:ext cx="2684053" cy="280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9111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063"/>
            <a:ext cx="10515600" cy="2228296"/>
          </a:xfrm>
        </p:spPr>
        <p:txBody>
          <a:bodyPr>
            <a:normAutofit fontScale="90000"/>
          </a:bodyPr>
          <a:lstStyle/>
          <a:p>
            <a:r>
              <a:rPr lang="hu-HU" dirty="0"/>
              <a:t>4. feladat: </a:t>
            </a:r>
            <a:br>
              <a:rPr lang="hu-HU" dirty="0"/>
            </a:br>
            <a:r>
              <a:rPr lang="hu-HU" sz="2700" dirty="0"/>
              <a:t>Gyűjtsük ki egy szekvenciális inputfájlban rendezve tárolt egész számok közül azt, hogy melyik számból hány darab található.</a:t>
            </a:r>
            <a:br>
              <a:rPr lang="hu-HU" dirty="0"/>
            </a:br>
            <a:br>
              <a:rPr lang="hu-HU" dirty="0"/>
            </a:b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7298087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063"/>
            <a:ext cx="10515600" cy="2228296"/>
          </a:xfrm>
        </p:spPr>
        <p:txBody>
          <a:bodyPr>
            <a:normAutofit fontScale="90000"/>
          </a:bodyPr>
          <a:lstStyle/>
          <a:p>
            <a:r>
              <a:rPr lang="hu-HU" dirty="0"/>
              <a:t>4. feladat: </a:t>
            </a:r>
            <a:br>
              <a:rPr lang="hu-HU" dirty="0"/>
            </a:br>
            <a:r>
              <a:rPr lang="hu-HU" sz="2700" dirty="0"/>
              <a:t>Gyűjtsük ki egy szekvenciális inputfájlban rendezve tárolt egész számok közül azt, hogy melyik számból hány darab található.</a:t>
            </a:r>
            <a:br>
              <a:rPr lang="hu-HU" dirty="0"/>
            </a:br>
            <a:br>
              <a:rPr lang="hu-HU" dirty="0"/>
            </a:br>
            <a:endParaRPr lang="hu-HU" sz="2400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E5510455-058B-4FA1-9302-6E214D4F8358}"/>
              </a:ext>
            </a:extLst>
          </p:cNvPr>
          <p:cNvSpPr txBox="1"/>
          <p:nvPr/>
        </p:nvSpPr>
        <p:spPr>
          <a:xfrm>
            <a:off x="1147067" y="1702672"/>
            <a:ext cx="343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P.t.: </a:t>
            </a:r>
            <a:r>
              <a:rPr lang="hu-HU" i="1" dirty="0"/>
              <a:t>Összegzés (másolás)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884155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063"/>
            <a:ext cx="10515600" cy="2228296"/>
          </a:xfrm>
        </p:spPr>
        <p:txBody>
          <a:bodyPr>
            <a:normAutofit fontScale="90000"/>
          </a:bodyPr>
          <a:lstStyle/>
          <a:p>
            <a:r>
              <a:rPr lang="hu-HU" dirty="0"/>
              <a:t>4. feladat: </a:t>
            </a:r>
            <a:br>
              <a:rPr lang="hu-HU" dirty="0"/>
            </a:br>
            <a:r>
              <a:rPr lang="hu-HU" sz="2700" dirty="0"/>
              <a:t>Gyűjtsük ki egy szekvenciális inputfájlban rendezve tárolt egész számok közül azt, hogy melyik számból hány darab található.</a:t>
            </a:r>
            <a:br>
              <a:rPr lang="hu-HU" dirty="0"/>
            </a:br>
            <a:br>
              <a:rPr lang="hu-HU" dirty="0"/>
            </a:br>
            <a:endParaRPr lang="hu-HU" sz="2400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E5510455-058B-4FA1-9302-6E214D4F8358}"/>
              </a:ext>
            </a:extLst>
          </p:cNvPr>
          <p:cNvSpPr txBox="1"/>
          <p:nvPr/>
        </p:nvSpPr>
        <p:spPr>
          <a:xfrm>
            <a:off x="1147067" y="1702672"/>
            <a:ext cx="343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P.t.: </a:t>
            </a:r>
            <a:r>
              <a:rPr lang="hu-HU" i="1" dirty="0"/>
              <a:t>Összegzés (másolás)</a:t>
            </a:r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92755A7F-A626-4E4F-BFE4-E04D0D992E98}"/>
              </a:ext>
            </a:extLst>
          </p:cNvPr>
          <p:cNvSpPr txBox="1"/>
          <p:nvPr/>
        </p:nvSpPr>
        <p:spPr>
          <a:xfrm>
            <a:off x="1225117" y="2040301"/>
            <a:ext cx="5548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f(e) 	~   &lt;e&gt;</a:t>
            </a:r>
          </a:p>
          <a:p>
            <a:r>
              <a:rPr lang="hu-HU" dirty="0"/>
              <a:t>s	~   y</a:t>
            </a:r>
          </a:p>
          <a:p>
            <a:r>
              <a:rPr lang="hu-HU" dirty="0"/>
              <a:t>H, +, 0	~   </a:t>
            </a:r>
            <a:r>
              <a:rPr lang="hu-HU" dirty="0" err="1"/>
              <a:t>Össz</a:t>
            </a:r>
            <a:r>
              <a:rPr lang="hu-HU" dirty="0"/>
              <a:t>*, ⊕, &lt;&gt; </a:t>
            </a:r>
          </a:p>
        </p:txBody>
      </p:sp>
    </p:spTree>
    <p:extLst>
      <p:ext uri="{BB962C8B-B14F-4D97-AF65-F5344CB8AC3E}">
        <p14:creationId xmlns:p14="http://schemas.microsoft.com/office/powerpoint/2010/main" val="40665934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063"/>
            <a:ext cx="10515600" cy="2228296"/>
          </a:xfrm>
        </p:spPr>
        <p:txBody>
          <a:bodyPr>
            <a:normAutofit fontScale="90000"/>
          </a:bodyPr>
          <a:lstStyle/>
          <a:p>
            <a:r>
              <a:rPr lang="hu-HU" dirty="0"/>
              <a:t>4. feladat: </a:t>
            </a:r>
            <a:br>
              <a:rPr lang="hu-HU" dirty="0"/>
            </a:br>
            <a:r>
              <a:rPr lang="hu-HU" sz="2700" dirty="0"/>
              <a:t>Gyűjtsük ki egy szekvenciális inputfájlban rendezve tárolt egész számok közül azt, hogy melyik számból hány darab található.</a:t>
            </a:r>
            <a:br>
              <a:rPr lang="hu-HU" dirty="0"/>
            </a:br>
            <a:br>
              <a:rPr lang="hu-HU" dirty="0"/>
            </a:br>
            <a:endParaRPr lang="hu-HU" sz="2400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E5510455-058B-4FA1-9302-6E214D4F8358}"/>
              </a:ext>
            </a:extLst>
          </p:cNvPr>
          <p:cNvSpPr txBox="1"/>
          <p:nvPr/>
        </p:nvSpPr>
        <p:spPr>
          <a:xfrm>
            <a:off x="1147067" y="1702672"/>
            <a:ext cx="343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P.t.: </a:t>
            </a:r>
            <a:r>
              <a:rPr lang="hu-HU" i="1" dirty="0"/>
              <a:t>Összegzés (másolás)</a:t>
            </a:r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92755A7F-A626-4E4F-BFE4-E04D0D992E98}"/>
              </a:ext>
            </a:extLst>
          </p:cNvPr>
          <p:cNvSpPr txBox="1"/>
          <p:nvPr/>
        </p:nvSpPr>
        <p:spPr>
          <a:xfrm>
            <a:off x="1225117" y="2040301"/>
            <a:ext cx="5548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f(e) 	~   &lt;e&gt;</a:t>
            </a:r>
          </a:p>
          <a:p>
            <a:r>
              <a:rPr lang="hu-HU" dirty="0"/>
              <a:t>s	~   y</a:t>
            </a:r>
          </a:p>
          <a:p>
            <a:r>
              <a:rPr lang="hu-HU" dirty="0"/>
              <a:t>H, +, 0	~   </a:t>
            </a:r>
            <a:r>
              <a:rPr lang="hu-HU" dirty="0" err="1"/>
              <a:t>Össz</a:t>
            </a:r>
            <a:r>
              <a:rPr lang="hu-HU" dirty="0"/>
              <a:t>*, ⊕, &lt;&gt; 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FE6B307C-767C-4F5F-AFC0-515568FF1176}"/>
              </a:ext>
            </a:extLst>
          </p:cNvPr>
          <p:cNvSpPr txBox="1"/>
          <p:nvPr/>
        </p:nvSpPr>
        <p:spPr>
          <a:xfrm>
            <a:off x="4785062" y="1702672"/>
            <a:ext cx="45897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 dirty="0"/>
              <a:t>Specifikáció</a:t>
            </a:r>
            <a:r>
              <a:rPr lang="hu-HU" dirty="0"/>
              <a:t>:</a:t>
            </a:r>
          </a:p>
          <a:p>
            <a:r>
              <a:rPr lang="hu-HU" i="1" dirty="0"/>
              <a:t>	A</a:t>
            </a:r>
            <a:r>
              <a:rPr lang="hu-HU" dirty="0"/>
              <a:t>  = ( x:infile(ℤ), y:outfile(Össz) )</a:t>
            </a:r>
            <a:br>
              <a:rPr lang="hu-HU" dirty="0"/>
            </a:br>
            <a:r>
              <a:rPr lang="hu-HU" dirty="0"/>
              <a:t>           		</a:t>
            </a:r>
            <a:r>
              <a:rPr lang="hu-HU" dirty="0" err="1"/>
              <a:t>Össz</a:t>
            </a:r>
            <a:r>
              <a:rPr lang="hu-HU" dirty="0"/>
              <a:t> = </a:t>
            </a:r>
            <a:r>
              <a:rPr lang="hu-HU" dirty="0" err="1"/>
              <a:t>rec</a:t>
            </a:r>
            <a:r>
              <a:rPr lang="hu-HU" dirty="0"/>
              <a:t>(</a:t>
            </a:r>
            <a:r>
              <a:rPr lang="hu-HU" dirty="0" err="1"/>
              <a:t>szám:ℤ</a:t>
            </a:r>
            <a:r>
              <a:rPr lang="hu-HU" dirty="0"/>
              <a:t>, </a:t>
            </a:r>
            <a:r>
              <a:rPr lang="hu-HU" dirty="0" err="1"/>
              <a:t>db:ℕ</a:t>
            </a:r>
            <a:r>
              <a:rPr lang="hu-HU" dirty="0"/>
              <a:t>)</a:t>
            </a:r>
            <a:br>
              <a:rPr lang="hu-HU" dirty="0"/>
            </a:br>
            <a:r>
              <a:rPr lang="hu-HU" dirty="0"/>
              <a:t>	</a:t>
            </a:r>
            <a:r>
              <a:rPr lang="hu-HU" i="1" dirty="0" err="1"/>
              <a:t>Ef</a:t>
            </a:r>
            <a:r>
              <a:rPr lang="hu-HU" dirty="0"/>
              <a:t> = ( x = x</a:t>
            </a:r>
            <a:r>
              <a:rPr lang="hu-HU" baseline="-25000" dirty="0"/>
              <a:t>0  </a:t>
            </a:r>
            <a:r>
              <a:rPr lang="hu-HU" dirty="0">
                <a:sym typeface="Symbol" panose="05050102010706020507" pitchFamily="18" charset="2"/>
              </a:rPr>
              <a:t></a:t>
            </a:r>
            <a:r>
              <a:rPr lang="hu-HU" dirty="0"/>
              <a:t> x↗ )  </a:t>
            </a:r>
            <a:br>
              <a:rPr lang="hu-HU" dirty="0"/>
            </a:br>
            <a:r>
              <a:rPr lang="hu-HU" dirty="0"/>
              <a:t>                  	(x↗ azt jelzi, hogy az </a:t>
            </a:r>
            <a:br>
              <a:rPr lang="hu-HU" dirty="0"/>
            </a:br>
            <a:r>
              <a:rPr lang="hu-HU" dirty="0"/>
              <a:t>                   	x növekedően rendezett)</a:t>
            </a:r>
          </a:p>
        </p:txBody>
      </p:sp>
    </p:spTree>
    <p:extLst>
      <p:ext uri="{BB962C8B-B14F-4D97-AF65-F5344CB8AC3E}">
        <p14:creationId xmlns:p14="http://schemas.microsoft.com/office/powerpoint/2010/main" val="6770660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063"/>
            <a:ext cx="10515600" cy="2228296"/>
          </a:xfrm>
        </p:spPr>
        <p:txBody>
          <a:bodyPr>
            <a:normAutofit fontScale="90000"/>
          </a:bodyPr>
          <a:lstStyle/>
          <a:p>
            <a:r>
              <a:rPr lang="hu-HU" dirty="0"/>
              <a:t>4. feladat: </a:t>
            </a:r>
            <a:br>
              <a:rPr lang="hu-HU" dirty="0"/>
            </a:br>
            <a:r>
              <a:rPr lang="hu-HU" sz="2700" dirty="0"/>
              <a:t>Gyűjtsük ki egy szekvenciális inputfájlban rendezve tárolt egész számok közül azt, hogy melyik számból hány darab található.</a:t>
            </a:r>
            <a:br>
              <a:rPr lang="hu-HU" dirty="0"/>
            </a:br>
            <a:br>
              <a:rPr lang="hu-HU" dirty="0"/>
            </a:br>
            <a:endParaRPr lang="hu-HU" sz="2400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E5510455-058B-4FA1-9302-6E214D4F8358}"/>
              </a:ext>
            </a:extLst>
          </p:cNvPr>
          <p:cNvSpPr txBox="1"/>
          <p:nvPr/>
        </p:nvSpPr>
        <p:spPr>
          <a:xfrm>
            <a:off x="1147067" y="1702672"/>
            <a:ext cx="343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P.t.: </a:t>
            </a:r>
            <a:r>
              <a:rPr lang="hu-HU" i="1" dirty="0"/>
              <a:t>Összegzés (másolás)</a:t>
            </a:r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92755A7F-A626-4E4F-BFE4-E04D0D992E98}"/>
              </a:ext>
            </a:extLst>
          </p:cNvPr>
          <p:cNvSpPr txBox="1"/>
          <p:nvPr/>
        </p:nvSpPr>
        <p:spPr>
          <a:xfrm>
            <a:off x="1225117" y="2040301"/>
            <a:ext cx="5548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f(e) 	~   &lt;e&gt;</a:t>
            </a:r>
          </a:p>
          <a:p>
            <a:r>
              <a:rPr lang="hu-HU" dirty="0"/>
              <a:t>s	~   y</a:t>
            </a:r>
          </a:p>
          <a:p>
            <a:r>
              <a:rPr lang="hu-HU" dirty="0"/>
              <a:t>H, +, 0	~   </a:t>
            </a:r>
            <a:r>
              <a:rPr lang="hu-HU" dirty="0" err="1"/>
              <a:t>Össz</a:t>
            </a:r>
            <a:r>
              <a:rPr lang="hu-HU" dirty="0"/>
              <a:t>*, ⊕, &lt;&gt; 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FE6B307C-767C-4F5F-AFC0-515568FF1176}"/>
              </a:ext>
            </a:extLst>
          </p:cNvPr>
          <p:cNvSpPr txBox="1"/>
          <p:nvPr/>
        </p:nvSpPr>
        <p:spPr>
          <a:xfrm>
            <a:off x="4785062" y="1702672"/>
            <a:ext cx="45897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 dirty="0"/>
              <a:t>Specifikáció</a:t>
            </a:r>
            <a:r>
              <a:rPr lang="hu-HU" dirty="0"/>
              <a:t>:</a:t>
            </a:r>
          </a:p>
          <a:p>
            <a:r>
              <a:rPr lang="hu-HU" i="1" dirty="0"/>
              <a:t>	A</a:t>
            </a:r>
            <a:r>
              <a:rPr lang="hu-HU" dirty="0"/>
              <a:t>  = ( x:infile(ℤ), y:outfile(Össz) )</a:t>
            </a:r>
            <a:br>
              <a:rPr lang="hu-HU" dirty="0"/>
            </a:br>
            <a:r>
              <a:rPr lang="hu-HU" dirty="0"/>
              <a:t>           		</a:t>
            </a:r>
            <a:r>
              <a:rPr lang="hu-HU" dirty="0" err="1"/>
              <a:t>Össz</a:t>
            </a:r>
            <a:r>
              <a:rPr lang="hu-HU" dirty="0"/>
              <a:t> = </a:t>
            </a:r>
            <a:r>
              <a:rPr lang="hu-HU" dirty="0" err="1"/>
              <a:t>rec</a:t>
            </a:r>
            <a:r>
              <a:rPr lang="hu-HU" dirty="0"/>
              <a:t>(</a:t>
            </a:r>
            <a:r>
              <a:rPr lang="hu-HU" dirty="0" err="1"/>
              <a:t>szám:ℤ</a:t>
            </a:r>
            <a:r>
              <a:rPr lang="hu-HU" dirty="0"/>
              <a:t>, </a:t>
            </a:r>
            <a:r>
              <a:rPr lang="hu-HU" dirty="0" err="1"/>
              <a:t>db:ℕ</a:t>
            </a:r>
            <a:r>
              <a:rPr lang="hu-HU" dirty="0"/>
              <a:t>)</a:t>
            </a:r>
            <a:br>
              <a:rPr lang="hu-HU" dirty="0"/>
            </a:br>
            <a:r>
              <a:rPr lang="hu-HU" dirty="0"/>
              <a:t>	</a:t>
            </a:r>
            <a:r>
              <a:rPr lang="hu-HU" i="1" dirty="0" err="1"/>
              <a:t>Ef</a:t>
            </a:r>
            <a:r>
              <a:rPr lang="hu-HU" dirty="0"/>
              <a:t> = ( x = x</a:t>
            </a:r>
            <a:r>
              <a:rPr lang="hu-HU" baseline="-25000" dirty="0"/>
              <a:t>0  </a:t>
            </a:r>
            <a:r>
              <a:rPr lang="hu-HU" dirty="0">
                <a:sym typeface="Symbol" panose="05050102010706020507" pitchFamily="18" charset="2"/>
              </a:rPr>
              <a:t></a:t>
            </a:r>
            <a:r>
              <a:rPr lang="hu-HU" dirty="0"/>
              <a:t> x↗ )  </a:t>
            </a:r>
            <a:br>
              <a:rPr lang="hu-HU" dirty="0"/>
            </a:br>
            <a:r>
              <a:rPr lang="hu-HU" dirty="0"/>
              <a:t>                  	(x↗ azt jelzi, hogy az </a:t>
            </a:r>
            <a:br>
              <a:rPr lang="hu-HU" dirty="0"/>
            </a:br>
            <a:r>
              <a:rPr lang="hu-HU" dirty="0"/>
              <a:t>                   	x növekedően rendezett)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1F2A8837-50CF-4FC8-A683-A747D312D1B9}"/>
              </a:ext>
            </a:extLst>
          </p:cNvPr>
          <p:cNvSpPr txBox="1"/>
          <p:nvPr/>
        </p:nvSpPr>
        <p:spPr>
          <a:xfrm>
            <a:off x="1225117" y="3549331"/>
            <a:ext cx="5548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i="1" dirty="0"/>
              <a:t>Ötlet:</a:t>
            </a:r>
            <a:endParaRPr lang="hu-HU" sz="1400" dirty="0"/>
          </a:p>
          <a:p>
            <a:r>
              <a:rPr lang="hu-HU" sz="1400" dirty="0"/>
              <a:t>Ha lenne egy olyan felsorolónk, amelyik az eredményt, az összesítéseket tartalmazó rekordokat tudná felsorolni, akkor elég lenne ezeket az output fájlba átmásolni. </a:t>
            </a:r>
          </a:p>
        </p:txBody>
      </p:sp>
    </p:spTree>
    <p:extLst>
      <p:ext uri="{BB962C8B-B14F-4D97-AF65-F5344CB8AC3E}">
        <p14:creationId xmlns:p14="http://schemas.microsoft.com/office/powerpoint/2010/main" val="15615613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063"/>
            <a:ext cx="10515600" cy="2228296"/>
          </a:xfrm>
        </p:spPr>
        <p:txBody>
          <a:bodyPr>
            <a:normAutofit fontScale="90000"/>
          </a:bodyPr>
          <a:lstStyle/>
          <a:p>
            <a:r>
              <a:rPr lang="hu-HU" dirty="0"/>
              <a:t>4. feladat: </a:t>
            </a:r>
            <a:br>
              <a:rPr lang="hu-HU" dirty="0"/>
            </a:br>
            <a:r>
              <a:rPr lang="hu-HU" sz="2700" dirty="0"/>
              <a:t>Gyűjtsük ki egy szekvenciális inputfájlban rendezve tárolt egész számok közül azt, hogy melyik számból hány darab található.</a:t>
            </a:r>
            <a:br>
              <a:rPr lang="hu-HU" dirty="0"/>
            </a:br>
            <a:br>
              <a:rPr lang="hu-HU" dirty="0"/>
            </a:br>
            <a:endParaRPr lang="hu-HU" sz="2400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E5510455-058B-4FA1-9302-6E214D4F8358}"/>
              </a:ext>
            </a:extLst>
          </p:cNvPr>
          <p:cNvSpPr txBox="1"/>
          <p:nvPr/>
        </p:nvSpPr>
        <p:spPr>
          <a:xfrm>
            <a:off x="1147067" y="1702672"/>
            <a:ext cx="343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P.t.: </a:t>
            </a:r>
            <a:r>
              <a:rPr lang="hu-HU" i="1" dirty="0"/>
              <a:t>Összegzés (másolás)</a:t>
            </a:r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92755A7F-A626-4E4F-BFE4-E04D0D992E98}"/>
              </a:ext>
            </a:extLst>
          </p:cNvPr>
          <p:cNvSpPr txBox="1"/>
          <p:nvPr/>
        </p:nvSpPr>
        <p:spPr>
          <a:xfrm>
            <a:off x="1225117" y="2040301"/>
            <a:ext cx="5548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f(e) 	~   &lt;e&gt;</a:t>
            </a:r>
          </a:p>
          <a:p>
            <a:r>
              <a:rPr lang="hu-HU" dirty="0"/>
              <a:t>s	~   y</a:t>
            </a:r>
          </a:p>
          <a:p>
            <a:r>
              <a:rPr lang="hu-HU" dirty="0"/>
              <a:t>H, +, 0	~   </a:t>
            </a:r>
            <a:r>
              <a:rPr lang="hu-HU" dirty="0" err="1"/>
              <a:t>Össz</a:t>
            </a:r>
            <a:r>
              <a:rPr lang="hu-HU" dirty="0"/>
              <a:t>*, ⊕, &lt;&gt; 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FE6B307C-767C-4F5F-AFC0-515568FF1176}"/>
              </a:ext>
            </a:extLst>
          </p:cNvPr>
          <p:cNvSpPr txBox="1"/>
          <p:nvPr/>
        </p:nvSpPr>
        <p:spPr>
          <a:xfrm>
            <a:off x="4785062" y="1702672"/>
            <a:ext cx="45897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 dirty="0"/>
              <a:t>Specifikáció</a:t>
            </a:r>
            <a:r>
              <a:rPr lang="hu-HU" dirty="0"/>
              <a:t>:</a:t>
            </a:r>
          </a:p>
          <a:p>
            <a:r>
              <a:rPr lang="hu-HU" i="1" dirty="0"/>
              <a:t>	A</a:t>
            </a:r>
            <a:r>
              <a:rPr lang="hu-HU" dirty="0"/>
              <a:t>  = ( x:infile(ℤ), y:outfile(Össz) )</a:t>
            </a:r>
            <a:br>
              <a:rPr lang="hu-HU" dirty="0"/>
            </a:br>
            <a:r>
              <a:rPr lang="hu-HU" dirty="0"/>
              <a:t>           		</a:t>
            </a:r>
            <a:r>
              <a:rPr lang="hu-HU" dirty="0" err="1"/>
              <a:t>Össz</a:t>
            </a:r>
            <a:r>
              <a:rPr lang="hu-HU" dirty="0"/>
              <a:t> = </a:t>
            </a:r>
            <a:r>
              <a:rPr lang="hu-HU" dirty="0" err="1"/>
              <a:t>rec</a:t>
            </a:r>
            <a:r>
              <a:rPr lang="hu-HU" dirty="0"/>
              <a:t>(</a:t>
            </a:r>
            <a:r>
              <a:rPr lang="hu-HU" dirty="0" err="1"/>
              <a:t>szám:ℤ</a:t>
            </a:r>
            <a:r>
              <a:rPr lang="hu-HU" dirty="0"/>
              <a:t>, </a:t>
            </a:r>
            <a:r>
              <a:rPr lang="hu-HU" dirty="0" err="1"/>
              <a:t>db:ℕ</a:t>
            </a:r>
            <a:r>
              <a:rPr lang="hu-HU" dirty="0"/>
              <a:t>)</a:t>
            </a:r>
            <a:br>
              <a:rPr lang="hu-HU" dirty="0"/>
            </a:br>
            <a:r>
              <a:rPr lang="hu-HU" dirty="0"/>
              <a:t>	</a:t>
            </a:r>
            <a:r>
              <a:rPr lang="hu-HU" i="1" dirty="0" err="1"/>
              <a:t>Ef</a:t>
            </a:r>
            <a:r>
              <a:rPr lang="hu-HU" dirty="0"/>
              <a:t> = ( x = x</a:t>
            </a:r>
            <a:r>
              <a:rPr lang="hu-HU" baseline="-25000" dirty="0"/>
              <a:t>0  </a:t>
            </a:r>
            <a:r>
              <a:rPr lang="hu-HU" dirty="0">
                <a:sym typeface="Symbol" panose="05050102010706020507" pitchFamily="18" charset="2"/>
              </a:rPr>
              <a:t></a:t>
            </a:r>
            <a:r>
              <a:rPr lang="hu-HU" dirty="0"/>
              <a:t> x↗ )  </a:t>
            </a:r>
            <a:br>
              <a:rPr lang="hu-HU" dirty="0"/>
            </a:br>
            <a:r>
              <a:rPr lang="hu-HU" dirty="0"/>
              <a:t>                  	(x↗ azt jelzi, hogy az </a:t>
            </a:r>
            <a:br>
              <a:rPr lang="hu-HU" dirty="0"/>
            </a:br>
            <a:r>
              <a:rPr lang="hu-HU" dirty="0"/>
              <a:t>                   	x növekedően rendezett)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1F2A8837-50CF-4FC8-A683-A747D312D1B9}"/>
              </a:ext>
            </a:extLst>
          </p:cNvPr>
          <p:cNvSpPr txBox="1"/>
          <p:nvPr/>
        </p:nvSpPr>
        <p:spPr>
          <a:xfrm>
            <a:off x="1225117" y="3549331"/>
            <a:ext cx="5548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i="1" dirty="0"/>
              <a:t>Ötlet:</a:t>
            </a:r>
            <a:endParaRPr lang="hu-HU" sz="1400" dirty="0"/>
          </a:p>
          <a:p>
            <a:r>
              <a:rPr lang="hu-HU" sz="1400" dirty="0"/>
              <a:t>Ha lenne egy olyan felsorolónk, amelyik az eredményt, az összesítéseket tartalmazó rekordokat tudná felsorolni, akkor elég lenne ezeket az output fájlba átmásolni. 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B2E450B3-BF4B-4677-A5EF-7BA88E87AC82}"/>
              </a:ext>
            </a:extLst>
          </p:cNvPr>
          <p:cNvSpPr txBox="1"/>
          <p:nvPr/>
        </p:nvSpPr>
        <p:spPr>
          <a:xfrm>
            <a:off x="1415986" y="4710901"/>
            <a:ext cx="51668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 dirty="0"/>
              <a:t>Új Specifikáció</a:t>
            </a:r>
            <a:r>
              <a:rPr lang="hu-HU" dirty="0"/>
              <a:t>:</a:t>
            </a:r>
          </a:p>
          <a:p>
            <a:r>
              <a:rPr lang="hu-HU" i="1" dirty="0"/>
              <a:t>	A</a:t>
            </a:r>
            <a:r>
              <a:rPr lang="hu-HU" dirty="0"/>
              <a:t>  = ( t:enor(Össz), y:outfile(Össz) )</a:t>
            </a:r>
          </a:p>
          <a:p>
            <a:r>
              <a:rPr lang="hu-HU" i="1" dirty="0"/>
              <a:t>	</a:t>
            </a:r>
            <a:r>
              <a:rPr lang="hu-HU" i="1" dirty="0" err="1"/>
              <a:t>Ef</a:t>
            </a:r>
            <a:r>
              <a:rPr lang="hu-HU" dirty="0"/>
              <a:t> = ( t = t</a:t>
            </a:r>
            <a:r>
              <a:rPr lang="hu-HU" baseline="-25000" dirty="0"/>
              <a:t>0</a:t>
            </a:r>
            <a:r>
              <a:rPr lang="hu-HU" dirty="0"/>
              <a:t> )</a:t>
            </a:r>
          </a:p>
          <a:p>
            <a:r>
              <a:rPr lang="hu-HU" i="1" dirty="0"/>
              <a:t>	</a:t>
            </a:r>
            <a:r>
              <a:rPr lang="hu-HU" i="1" dirty="0" err="1"/>
              <a:t>Uf</a:t>
            </a:r>
            <a:r>
              <a:rPr lang="hu-HU" dirty="0"/>
              <a:t> = ( y = t</a:t>
            </a:r>
            <a:r>
              <a:rPr lang="hu-HU" baseline="-25000" dirty="0"/>
              <a:t>0</a:t>
            </a:r>
            <a:r>
              <a:rPr lang="hu-HU" dirty="0"/>
              <a:t> ) = ( y = ⊕</a:t>
            </a:r>
            <a:r>
              <a:rPr lang="hu-HU" baseline="-25000" dirty="0"/>
              <a:t>e∊t0</a:t>
            </a:r>
            <a:r>
              <a:rPr lang="hu-HU" dirty="0"/>
              <a:t> &lt;e&gt; ) </a:t>
            </a:r>
          </a:p>
        </p:txBody>
      </p:sp>
    </p:spTree>
    <p:extLst>
      <p:ext uri="{BB962C8B-B14F-4D97-AF65-F5344CB8AC3E}">
        <p14:creationId xmlns:p14="http://schemas.microsoft.com/office/powerpoint/2010/main" val="15918649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063"/>
            <a:ext cx="10515600" cy="2228296"/>
          </a:xfrm>
        </p:spPr>
        <p:txBody>
          <a:bodyPr>
            <a:normAutofit fontScale="90000"/>
          </a:bodyPr>
          <a:lstStyle/>
          <a:p>
            <a:r>
              <a:rPr lang="hu-HU" dirty="0"/>
              <a:t>4. feladat: </a:t>
            </a:r>
            <a:br>
              <a:rPr lang="hu-HU" dirty="0"/>
            </a:br>
            <a:r>
              <a:rPr lang="hu-HU" sz="2700" dirty="0"/>
              <a:t>Gyűjtsük ki egy szekvenciális inputfájlban rendezve tárolt egész számok közül azt, hogy melyik számból hány darab található.</a:t>
            </a:r>
            <a:br>
              <a:rPr lang="hu-HU" dirty="0"/>
            </a:br>
            <a:br>
              <a:rPr lang="hu-HU" dirty="0"/>
            </a:br>
            <a:endParaRPr lang="hu-HU" sz="2400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E5510455-058B-4FA1-9302-6E214D4F8358}"/>
              </a:ext>
            </a:extLst>
          </p:cNvPr>
          <p:cNvSpPr txBox="1"/>
          <p:nvPr/>
        </p:nvSpPr>
        <p:spPr>
          <a:xfrm>
            <a:off x="1147067" y="1702672"/>
            <a:ext cx="343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P.t.: </a:t>
            </a:r>
            <a:r>
              <a:rPr lang="hu-HU" i="1" dirty="0"/>
              <a:t>Összegzés (másolás)</a:t>
            </a:r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92755A7F-A626-4E4F-BFE4-E04D0D992E98}"/>
              </a:ext>
            </a:extLst>
          </p:cNvPr>
          <p:cNvSpPr txBox="1"/>
          <p:nvPr/>
        </p:nvSpPr>
        <p:spPr>
          <a:xfrm>
            <a:off x="1225117" y="2040301"/>
            <a:ext cx="5548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f(e) 	~   &lt;e&gt;</a:t>
            </a:r>
          </a:p>
          <a:p>
            <a:r>
              <a:rPr lang="hu-HU" dirty="0"/>
              <a:t>s	~   y</a:t>
            </a:r>
          </a:p>
          <a:p>
            <a:r>
              <a:rPr lang="hu-HU" dirty="0"/>
              <a:t>H, +, 0	~   </a:t>
            </a:r>
            <a:r>
              <a:rPr lang="hu-HU" dirty="0" err="1"/>
              <a:t>Össz</a:t>
            </a:r>
            <a:r>
              <a:rPr lang="hu-HU" dirty="0"/>
              <a:t>*, ⊕, &lt;&gt; 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FE6B307C-767C-4F5F-AFC0-515568FF1176}"/>
              </a:ext>
            </a:extLst>
          </p:cNvPr>
          <p:cNvSpPr txBox="1"/>
          <p:nvPr/>
        </p:nvSpPr>
        <p:spPr>
          <a:xfrm>
            <a:off x="4785062" y="1702672"/>
            <a:ext cx="45897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 dirty="0"/>
              <a:t>Specifikáció</a:t>
            </a:r>
            <a:r>
              <a:rPr lang="hu-HU" dirty="0"/>
              <a:t>:</a:t>
            </a:r>
          </a:p>
          <a:p>
            <a:r>
              <a:rPr lang="hu-HU" i="1" dirty="0"/>
              <a:t>	A</a:t>
            </a:r>
            <a:r>
              <a:rPr lang="hu-HU" dirty="0"/>
              <a:t>  = ( x:infile(ℤ), y:outfile(Össz) )</a:t>
            </a:r>
            <a:br>
              <a:rPr lang="hu-HU" dirty="0"/>
            </a:br>
            <a:r>
              <a:rPr lang="hu-HU" dirty="0"/>
              <a:t>           		</a:t>
            </a:r>
            <a:r>
              <a:rPr lang="hu-HU" dirty="0" err="1"/>
              <a:t>Össz</a:t>
            </a:r>
            <a:r>
              <a:rPr lang="hu-HU" dirty="0"/>
              <a:t> = </a:t>
            </a:r>
            <a:r>
              <a:rPr lang="hu-HU" dirty="0" err="1"/>
              <a:t>rec</a:t>
            </a:r>
            <a:r>
              <a:rPr lang="hu-HU" dirty="0"/>
              <a:t>(</a:t>
            </a:r>
            <a:r>
              <a:rPr lang="hu-HU" dirty="0" err="1"/>
              <a:t>szám:ℤ</a:t>
            </a:r>
            <a:r>
              <a:rPr lang="hu-HU" dirty="0"/>
              <a:t>, </a:t>
            </a:r>
            <a:r>
              <a:rPr lang="hu-HU" dirty="0" err="1"/>
              <a:t>db:ℕ</a:t>
            </a:r>
            <a:r>
              <a:rPr lang="hu-HU" dirty="0"/>
              <a:t>)</a:t>
            </a:r>
            <a:br>
              <a:rPr lang="hu-HU" dirty="0"/>
            </a:br>
            <a:r>
              <a:rPr lang="hu-HU" dirty="0"/>
              <a:t>	</a:t>
            </a:r>
            <a:r>
              <a:rPr lang="hu-HU" i="1" dirty="0" err="1"/>
              <a:t>Ef</a:t>
            </a:r>
            <a:r>
              <a:rPr lang="hu-HU" dirty="0"/>
              <a:t> = ( x = x</a:t>
            </a:r>
            <a:r>
              <a:rPr lang="hu-HU" baseline="-25000" dirty="0"/>
              <a:t>0  </a:t>
            </a:r>
            <a:r>
              <a:rPr lang="hu-HU" dirty="0">
                <a:sym typeface="Symbol" panose="05050102010706020507" pitchFamily="18" charset="2"/>
              </a:rPr>
              <a:t></a:t>
            </a:r>
            <a:r>
              <a:rPr lang="hu-HU" dirty="0"/>
              <a:t> x↗ )  </a:t>
            </a:r>
            <a:br>
              <a:rPr lang="hu-HU" dirty="0"/>
            </a:br>
            <a:r>
              <a:rPr lang="hu-HU" dirty="0"/>
              <a:t>                  	(x↗ azt jelzi, hogy az </a:t>
            </a:r>
            <a:br>
              <a:rPr lang="hu-HU" dirty="0"/>
            </a:br>
            <a:r>
              <a:rPr lang="hu-HU" dirty="0"/>
              <a:t>                   	x növekedően rendezett)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1F2A8837-50CF-4FC8-A683-A747D312D1B9}"/>
              </a:ext>
            </a:extLst>
          </p:cNvPr>
          <p:cNvSpPr txBox="1"/>
          <p:nvPr/>
        </p:nvSpPr>
        <p:spPr>
          <a:xfrm>
            <a:off x="1225117" y="3549331"/>
            <a:ext cx="55485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i="1" dirty="0"/>
              <a:t>Ötlet:</a:t>
            </a:r>
            <a:endParaRPr lang="hu-HU" sz="1400" dirty="0"/>
          </a:p>
          <a:p>
            <a:r>
              <a:rPr lang="hu-HU" sz="1400" dirty="0"/>
              <a:t>Ha lenne egy olyan felsorolónk, amelyik az eredményt, az összesítéseket tartalmazó rekordokat tudná felsorolni, akkor elég lenne ezeket az output fájlba átmásolni. 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B2E450B3-BF4B-4677-A5EF-7BA88E87AC82}"/>
              </a:ext>
            </a:extLst>
          </p:cNvPr>
          <p:cNvSpPr txBox="1"/>
          <p:nvPr/>
        </p:nvSpPr>
        <p:spPr>
          <a:xfrm>
            <a:off x="1415986" y="4710901"/>
            <a:ext cx="51668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 dirty="0"/>
              <a:t>Új Specifikáció</a:t>
            </a:r>
            <a:r>
              <a:rPr lang="hu-HU" dirty="0"/>
              <a:t>:</a:t>
            </a:r>
          </a:p>
          <a:p>
            <a:r>
              <a:rPr lang="hu-HU" i="1" dirty="0"/>
              <a:t>	A</a:t>
            </a:r>
            <a:r>
              <a:rPr lang="hu-HU" dirty="0"/>
              <a:t>  = ( t:enor(Össz), y:outfile(Össz) )</a:t>
            </a:r>
          </a:p>
          <a:p>
            <a:r>
              <a:rPr lang="hu-HU" i="1" dirty="0"/>
              <a:t>	</a:t>
            </a:r>
            <a:r>
              <a:rPr lang="hu-HU" i="1" dirty="0" err="1"/>
              <a:t>Ef</a:t>
            </a:r>
            <a:r>
              <a:rPr lang="hu-HU" dirty="0"/>
              <a:t> = ( t = t</a:t>
            </a:r>
            <a:r>
              <a:rPr lang="hu-HU" baseline="-25000" dirty="0"/>
              <a:t>0</a:t>
            </a:r>
            <a:r>
              <a:rPr lang="hu-HU" dirty="0"/>
              <a:t> )</a:t>
            </a:r>
          </a:p>
          <a:p>
            <a:r>
              <a:rPr lang="hu-HU" i="1" dirty="0"/>
              <a:t>	</a:t>
            </a:r>
            <a:r>
              <a:rPr lang="hu-HU" i="1" dirty="0" err="1"/>
              <a:t>Uf</a:t>
            </a:r>
            <a:r>
              <a:rPr lang="hu-HU" dirty="0"/>
              <a:t> = ( y = t</a:t>
            </a:r>
            <a:r>
              <a:rPr lang="hu-HU" baseline="-25000" dirty="0"/>
              <a:t>0</a:t>
            </a:r>
            <a:r>
              <a:rPr lang="hu-HU" dirty="0"/>
              <a:t> ) = ( y = ⊕</a:t>
            </a:r>
            <a:r>
              <a:rPr lang="hu-HU" baseline="-25000" dirty="0"/>
              <a:t>e∊t0</a:t>
            </a:r>
            <a:r>
              <a:rPr lang="hu-HU" dirty="0"/>
              <a:t> &lt;e&gt; ) 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E7F8810F-DFB5-4C0A-9413-3537C0825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073" y="4798585"/>
            <a:ext cx="2289409" cy="167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0172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063"/>
            <a:ext cx="10515600" cy="2228296"/>
          </a:xfrm>
        </p:spPr>
        <p:txBody>
          <a:bodyPr>
            <a:normAutofit fontScale="90000"/>
          </a:bodyPr>
          <a:lstStyle/>
          <a:p>
            <a:r>
              <a:rPr lang="hu-HU" dirty="0"/>
              <a:t>4. feladat: </a:t>
            </a:r>
            <a:br>
              <a:rPr lang="hu-HU" dirty="0"/>
            </a:br>
            <a:r>
              <a:rPr lang="hu-HU" sz="2700" dirty="0"/>
              <a:t>Gyűjtsük ki egy szekvenciális inputfájlban rendezve tárolt egész számok közül azt, hogy melyik számból hány darab található.</a:t>
            </a:r>
            <a:br>
              <a:rPr lang="hu-HU" dirty="0"/>
            </a:br>
            <a:br>
              <a:rPr lang="hu-HU" dirty="0"/>
            </a:br>
            <a:endParaRPr lang="hu-HU" sz="2400" dirty="0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187E2AF5-4806-4767-8212-3ACD621D5B2F}"/>
              </a:ext>
            </a:extLst>
          </p:cNvPr>
          <p:cNvSpPr txBox="1"/>
          <p:nvPr/>
        </p:nvSpPr>
        <p:spPr>
          <a:xfrm>
            <a:off x="838200" y="1572240"/>
            <a:ext cx="3062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Felsoroló:</a:t>
            </a:r>
          </a:p>
        </p:txBody>
      </p:sp>
      <p:pic>
        <p:nvPicPr>
          <p:cNvPr id="15" name="Kép 14">
            <a:extLst>
              <a:ext uri="{FF2B5EF4-FFF2-40B4-BE49-F238E27FC236}">
                <a16:creationId xmlns:a16="http://schemas.microsoft.com/office/drawing/2014/main" id="{3D413ED4-95CB-4DAF-A7D1-BAA43F039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959" y="1941572"/>
            <a:ext cx="4639322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141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063"/>
            <a:ext cx="10515600" cy="2228296"/>
          </a:xfrm>
        </p:spPr>
        <p:txBody>
          <a:bodyPr>
            <a:normAutofit/>
          </a:bodyPr>
          <a:lstStyle/>
          <a:p>
            <a:r>
              <a:rPr lang="hu-HU" dirty="0"/>
              <a:t>1. feladat: </a:t>
            </a:r>
            <a:br>
              <a:rPr lang="hu-HU" dirty="0"/>
            </a:br>
            <a:r>
              <a:rPr lang="hu-HU" sz="2400" dirty="0"/>
              <a:t>Adott egy egész számokat tartalmazó szekvenciális inputfájl.</a:t>
            </a:r>
            <a:br>
              <a:rPr lang="hu-HU" dirty="0"/>
            </a:br>
            <a:br>
              <a:rPr lang="hu-HU" sz="2400" dirty="0"/>
            </a:br>
            <a:r>
              <a:rPr lang="hu-HU" sz="2400" dirty="0"/>
              <a:t>a) Hány páros szám előzi meg az első negatívat?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E5510455-058B-4FA1-9302-6E214D4F8358}"/>
              </a:ext>
            </a:extLst>
          </p:cNvPr>
          <p:cNvSpPr txBox="1"/>
          <p:nvPr/>
        </p:nvSpPr>
        <p:spPr>
          <a:xfrm>
            <a:off x="1225117" y="2441359"/>
            <a:ext cx="343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P.t.: </a:t>
            </a:r>
            <a:r>
              <a:rPr lang="hu-HU" i="1" dirty="0"/>
              <a:t>Számlálás, feltétel fennállásáig</a:t>
            </a:r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92755A7F-A626-4E4F-BFE4-E04D0D992E98}"/>
              </a:ext>
            </a:extLst>
          </p:cNvPr>
          <p:cNvSpPr txBox="1"/>
          <p:nvPr/>
        </p:nvSpPr>
        <p:spPr>
          <a:xfrm>
            <a:off x="1225117" y="2915329"/>
            <a:ext cx="5548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t:enor(E) 	~ x:infile(ℤ)   (</a:t>
            </a:r>
            <a:r>
              <a:rPr lang="hu-HU" dirty="0" err="1"/>
              <a:t>st,e,x:read</a:t>
            </a:r>
            <a:r>
              <a:rPr lang="hu-HU" dirty="0"/>
              <a:t>) amíg: e≥0</a:t>
            </a:r>
          </a:p>
          <a:p>
            <a:r>
              <a:rPr lang="hu-HU" dirty="0"/>
              <a:t>felt(e)      	~ e páros </a:t>
            </a:r>
          </a:p>
          <a:p>
            <a:r>
              <a:rPr lang="hu-HU" dirty="0"/>
              <a:t>c	~ db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E0AD6920-2022-4945-A26B-1E472F708149}"/>
              </a:ext>
            </a:extLst>
          </p:cNvPr>
          <p:cNvSpPr txBox="1"/>
          <p:nvPr/>
        </p:nvSpPr>
        <p:spPr>
          <a:xfrm>
            <a:off x="1225117" y="4669655"/>
            <a:ext cx="60013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 dirty="0"/>
              <a:t>Specifikáció</a:t>
            </a:r>
            <a:r>
              <a:rPr lang="hu-HU" dirty="0"/>
              <a:t>:</a:t>
            </a:r>
          </a:p>
          <a:p>
            <a:r>
              <a:rPr lang="hu-HU" i="1" dirty="0"/>
              <a:t>	A</a:t>
            </a:r>
            <a:r>
              <a:rPr lang="hu-HU" dirty="0"/>
              <a:t> = ( x:infile(ℤ), </a:t>
            </a:r>
            <a:r>
              <a:rPr lang="hu-HU" dirty="0" err="1"/>
              <a:t>db:ℕ</a:t>
            </a:r>
            <a:r>
              <a:rPr lang="hu-HU" dirty="0"/>
              <a:t> )</a:t>
            </a:r>
            <a:br>
              <a:rPr lang="hu-HU" dirty="0"/>
            </a:br>
            <a:r>
              <a:rPr lang="hu-HU" dirty="0"/>
              <a:t>	</a:t>
            </a:r>
            <a:r>
              <a:rPr lang="hu-HU" i="1" dirty="0" err="1"/>
              <a:t>Ef</a:t>
            </a:r>
            <a:r>
              <a:rPr lang="hu-HU" dirty="0"/>
              <a:t> = ( x=x</a:t>
            </a:r>
            <a:r>
              <a:rPr lang="hu-HU" baseline="-25000" dirty="0"/>
              <a:t>0 </a:t>
            </a:r>
            <a:r>
              <a:rPr lang="hu-HU" dirty="0"/>
              <a:t>)</a:t>
            </a:r>
          </a:p>
          <a:p>
            <a:r>
              <a:rPr lang="hu-HU" dirty="0"/>
              <a:t>	</a:t>
            </a:r>
            <a:r>
              <a:rPr lang="hu-HU" i="1" dirty="0" err="1"/>
              <a:t>Uf</a:t>
            </a:r>
            <a:r>
              <a:rPr lang="hu-HU" dirty="0"/>
              <a:t> =</a:t>
            </a:r>
          </a:p>
        </p:txBody>
      </p:sp>
    </p:spTree>
    <p:extLst>
      <p:ext uri="{BB962C8B-B14F-4D97-AF65-F5344CB8AC3E}">
        <p14:creationId xmlns:p14="http://schemas.microsoft.com/office/powerpoint/2010/main" val="13941050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063"/>
            <a:ext cx="10515600" cy="2228296"/>
          </a:xfrm>
        </p:spPr>
        <p:txBody>
          <a:bodyPr>
            <a:normAutofit fontScale="90000"/>
          </a:bodyPr>
          <a:lstStyle/>
          <a:p>
            <a:r>
              <a:rPr lang="hu-HU" dirty="0"/>
              <a:t>4. feladat: </a:t>
            </a:r>
            <a:br>
              <a:rPr lang="hu-HU" dirty="0"/>
            </a:br>
            <a:r>
              <a:rPr lang="hu-HU" sz="2700" dirty="0"/>
              <a:t>Gyűjtsük ki egy szekvenciális inputfájlban rendezve tárolt egész számok közül azt, hogy melyik számból hány darab található.</a:t>
            </a:r>
            <a:br>
              <a:rPr lang="hu-HU" dirty="0"/>
            </a:br>
            <a:br>
              <a:rPr lang="hu-HU" dirty="0"/>
            </a:br>
            <a:endParaRPr lang="hu-HU" sz="2400" dirty="0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187E2AF5-4806-4767-8212-3ACD621D5B2F}"/>
              </a:ext>
            </a:extLst>
          </p:cNvPr>
          <p:cNvSpPr txBox="1"/>
          <p:nvPr/>
        </p:nvSpPr>
        <p:spPr>
          <a:xfrm>
            <a:off x="838200" y="1572240"/>
            <a:ext cx="3062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Felsoroló:</a:t>
            </a:r>
          </a:p>
        </p:txBody>
      </p:sp>
      <p:pic>
        <p:nvPicPr>
          <p:cNvPr id="15" name="Kép 14">
            <a:extLst>
              <a:ext uri="{FF2B5EF4-FFF2-40B4-BE49-F238E27FC236}">
                <a16:creationId xmlns:a16="http://schemas.microsoft.com/office/drawing/2014/main" id="{3D413ED4-95CB-4DAF-A7D1-BAA43F039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959" y="1941572"/>
            <a:ext cx="4639322" cy="1581371"/>
          </a:xfrm>
          <a:prstGeom prst="rect">
            <a:avLst/>
          </a:prstGeom>
        </p:spPr>
      </p:pic>
      <p:sp>
        <p:nvSpPr>
          <p:cNvPr id="16" name="Szövegdoboz 15">
            <a:extLst>
              <a:ext uri="{FF2B5EF4-FFF2-40B4-BE49-F238E27FC236}">
                <a16:creationId xmlns:a16="http://schemas.microsoft.com/office/drawing/2014/main" id="{72FE3676-0992-4580-AE7D-4695B712B68E}"/>
              </a:ext>
            </a:extLst>
          </p:cNvPr>
          <p:cNvSpPr txBox="1"/>
          <p:nvPr/>
        </p:nvSpPr>
        <p:spPr>
          <a:xfrm>
            <a:off x="1000959" y="3631259"/>
            <a:ext cx="75282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i="1" dirty="0" err="1"/>
              <a:t>next</a:t>
            </a:r>
            <a:r>
              <a:rPr lang="hu-HU" sz="1600" i="1" dirty="0"/>
              <a:t>() művelet</a:t>
            </a:r>
            <a:endParaRPr lang="hu-HU" sz="1600" dirty="0"/>
          </a:p>
          <a:p>
            <a:r>
              <a:rPr lang="hu-HU" sz="1600" i="1" dirty="0"/>
              <a:t>A   </a:t>
            </a:r>
            <a:r>
              <a:rPr lang="hu-HU" sz="1600" dirty="0"/>
              <a:t>= (</a:t>
            </a:r>
            <a:r>
              <a:rPr lang="hu-HU" sz="1600" dirty="0" err="1"/>
              <a:t>x:infile</a:t>
            </a:r>
            <a:r>
              <a:rPr lang="hu-HU" sz="1600" dirty="0"/>
              <a:t>(ℤ), </a:t>
            </a:r>
            <a:r>
              <a:rPr lang="hu-HU" sz="1600" dirty="0" err="1"/>
              <a:t>dx:ℤ</a:t>
            </a:r>
            <a:r>
              <a:rPr lang="hu-HU" sz="1600" dirty="0"/>
              <a:t>, </a:t>
            </a:r>
            <a:r>
              <a:rPr lang="hu-HU" sz="1600" dirty="0" err="1"/>
              <a:t>sx:Status</a:t>
            </a:r>
            <a:r>
              <a:rPr lang="hu-HU" sz="1600" dirty="0"/>
              <a:t>, </a:t>
            </a:r>
            <a:r>
              <a:rPr lang="hu-HU" sz="1600" dirty="0" err="1"/>
              <a:t>akt:Össz</a:t>
            </a:r>
            <a:r>
              <a:rPr lang="hu-HU" sz="1600" dirty="0"/>
              <a:t>, vége:𝕃)</a:t>
            </a:r>
          </a:p>
          <a:p>
            <a:r>
              <a:rPr lang="hu-HU" sz="1600" i="1" dirty="0" err="1"/>
              <a:t>Ef</a:t>
            </a:r>
            <a:r>
              <a:rPr lang="hu-HU" sz="1600" i="1" dirty="0"/>
              <a:t>  </a:t>
            </a:r>
            <a:r>
              <a:rPr lang="hu-HU" sz="1600" dirty="0"/>
              <a:t>= (</a:t>
            </a:r>
            <a:r>
              <a:rPr lang="hu-HU" sz="1600" i="1" dirty="0"/>
              <a:t> </a:t>
            </a:r>
            <a:r>
              <a:rPr lang="hu-HU" sz="1600" dirty="0"/>
              <a:t>x = x’ </a:t>
            </a:r>
            <a:r>
              <a:rPr lang="hu-HU" sz="1600" dirty="0">
                <a:sym typeface="Symbol" panose="05050102010706020507" pitchFamily="18" charset="2"/>
              </a:rPr>
              <a:t></a:t>
            </a:r>
            <a:r>
              <a:rPr lang="hu-HU" sz="1600" dirty="0"/>
              <a:t> x↗ </a:t>
            </a:r>
            <a:r>
              <a:rPr lang="hu-HU" sz="1600" dirty="0">
                <a:sym typeface="Symbol" panose="05050102010706020507" pitchFamily="18" charset="2"/>
              </a:rPr>
              <a:t></a:t>
            </a:r>
            <a:r>
              <a:rPr lang="hu-HU" sz="1600" dirty="0"/>
              <a:t> dx = dx’ </a:t>
            </a:r>
            <a:r>
              <a:rPr lang="hu-HU" sz="1600" dirty="0">
                <a:sym typeface="Symbol" panose="05050102010706020507" pitchFamily="18" charset="2"/>
              </a:rPr>
              <a:t></a:t>
            </a:r>
            <a:r>
              <a:rPr lang="hu-HU" sz="1600" dirty="0"/>
              <a:t> </a:t>
            </a:r>
            <a:r>
              <a:rPr lang="hu-HU" sz="1600" dirty="0" err="1"/>
              <a:t>sx</a:t>
            </a:r>
            <a:r>
              <a:rPr lang="hu-HU" sz="1600" dirty="0"/>
              <a:t> = </a:t>
            </a:r>
            <a:r>
              <a:rPr lang="hu-HU" sz="1600" dirty="0" err="1"/>
              <a:t>sx</a:t>
            </a:r>
            <a:r>
              <a:rPr lang="hu-HU" sz="1600" dirty="0"/>
              <a:t>’ )</a:t>
            </a:r>
            <a:r>
              <a:rPr lang="hu-HU" sz="1600" baseline="-25000" dirty="0"/>
              <a:t> 	 		                         dx = </a:t>
            </a:r>
            <a:r>
              <a:rPr lang="hu-HU" sz="1600" baseline="-25000" dirty="0" err="1"/>
              <a:t>akt.szám</a:t>
            </a:r>
            <a:endParaRPr lang="hu-HU" sz="1600" dirty="0"/>
          </a:p>
          <a:p>
            <a:r>
              <a:rPr lang="hu-HU" sz="1600" i="1" dirty="0" err="1"/>
              <a:t>Uf</a:t>
            </a:r>
            <a:r>
              <a:rPr lang="hu-HU" sz="1600" i="1" dirty="0"/>
              <a:t> </a:t>
            </a:r>
            <a:r>
              <a:rPr lang="hu-HU" sz="1600" dirty="0"/>
              <a:t>= (</a:t>
            </a:r>
            <a:r>
              <a:rPr lang="hu-HU" sz="1600" i="1" dirty="0"/>
              <a:t> </a:t>
            </a:r>
            <a:r>
              <a:rPr lang="hu-HU" sz="1600" dirty="0"/>
              <a:t>vége = (</a:t>
            </a:r>
            <a:r>
              <a:rPr lang="hu-HU" sz="1600" dirty="0" err="1"/>
              <a:t>sx</a:t>
            </a:r>
            <a:r>
              <a:rPr lang="hu-HU" sz="1600" dirty="0"/>
              <a:t>’=</a:t>
            </a:r>
            <a:r>
              <a:rPr lang="hu-HU" sz="1600" dirty="0" err="1"/>
              <a:t>abnorm</a:t>
            </a:r>
            <a:r>
              <a:rPr lang="hu-HU" sz="1600" dirty="0"/>
              <a:t>) </a:t>
            </a:r>
            <a:r>
              <a:rPr lang="hu-HU" sz="1600" dirty="0">
                <a:sym typeface="Symbol" panose="05050102010706020507" pitchFamily="18" charset="2"/>
              </a:rPr>
              <a:t></a:t>
            </a:r>
            <a:r>
              <a:rPr lang="hu-HU" sz="1600" dirty="0"/>
              <a:t> ( </a:t>
            </a:r>
            <a:r>
              <a:rPr lang="hu-HU" sz="1600" dirty="0">
                <a:sym typeface="Symbol" panose="05050102010706020507" pitchFamily="18" charset="2"/>
              </a:rPr>
              <a:t></a:t>
            </a:r>
            <a:r>
              <a:rPr lang="hu-HU" sz="1600" dirty="0"/>
              <a:t>vége → </a:t>
            </a:r>
            <a:r>
              <a:rPr lang="hu-HU" sz="1600" dirty="0" err="1"/>
              <a:t>akt.szám</a:t>
            </a:r>
            <a:r>
              <a:rPr lang="hu-HU" sz="1600" dirty="0"/>
              <a:t>=dx’ </a:t>
            </a:r>
            <a:r>
              <a:rPr lang="hu-HU" sz="1600" dirty="0">
                <a:sym typeface="Symbol" panose="05050102010706020507" pitchFamily="18" charset="2"/>
              </a:rPr>
              <a:t></a:t>
            </a:r>
            <a:r>
              <a:rPr lang="hu-HU" sz="1600" dirty="0"/>
              <a:t> (</a:t>
            </a:r>
            <a:r>
              <a:rPr lang="hu-HU" sz="1600" dirty="0" err="1"/>
              <a:t>akt.db</a:t>
            </a:r>
            <a:r>
              <a:rPr lang="hu-HU" sz="1600" dirty="0"/>
              <a:t>, (</a:t>
            </a:r>
            <a:r>
              <a:rPr lang="hu-HU" sz="1600" dirty="0" err="1"/>
              <a:t>sx,dx,x</a:t>
            </a:r>
            <a:r>
              <a:rPr lang="hu-HU" sz="1600" dirty="0"/>
              <a:t>))=</a:t>
            </a:r>
            <a:r>
              <a:rPr lang="hu-HU" sz="1600" b="1" dirty="0"/>
              <a:t>∑</a:t>
            </a:r>
            <a:r>
              <a:rPr lang="hu-HU" sz="1600" baseline="-25000" dirty="0"/>
              <a:t> dx∊(</a:t>
            </a:r>
            <a:r>
              <a:rPr lang="hu-HU" sz="1600" baseline="-25000" dirty="0" err="1"/>
              <a:t>dx’,x</a:t>
            </a:r>
            <a:r>
              <a:rPr lang="hu-HU" sz="1600" baseline="-25000" dirty="0"/>
              <a:t>’) </a:t>
            </a:r>
            <a:r>
              <a:rPr lang="hu-HU" sz="1600" dirty="0"/>
              <a:t>1 ) )</a:t>
            </a:r>
          </a:p>
        </p:txBody>
      </p:sp>
    </p:spTree>
    <p:extLst>
      <p:ext uri="{BB962C8B-B14F-4D97-AF65-F5344CB8AC3E}">
        <p14:creationId xmlns:p14="http://schemas.microsoft.com/office/powerpoint/2010/main" val="21596614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063"/>
            <a:ext cx="10515600" cy="2228296"/>
          </a:xfrm>
        </p:spPr>
        <p:txBody>
          <a:bodyPr>
            <a:normAutofit fontScale="90000"/>
          </a:bodyPr>
          <a:lstStyle/>
          <a:p>
            <a:r>
              <a:rPr lang="hu-HU" dirty="0"/>
              <a:t>4. feladat: </a:t>
            </a:r>
            <a:br>
              <a:rPr lang="hu-HU" dirty="0"/>
            </a:br>
            <a:r>
              <a:rPr lang="hu-HU" sz="2700" dirty="0"/>
              <a:t>Gyűjtsük ki egy szekvenciális inputfájlban rendezve tárolt egész számok közül azt, hogy melyik számból hány darab található.</a:t>
            </a:r>
            <a:br>
              <a:rPr lang="hu-HU" dirty="0"/>
            </a:br>
            <a:br>
              <a:rPr lang="hu-HU" dirty="0"/>
            </a:br>
            <a:endParaRPr lang="hu-HU" sz="2400" dirty="0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187E2AF5-4806-4767-8212-3ACD621D5B2F}"/>
              </a:ext>
            </a:extLst>
          </p:cNvPr>
          <p:cNvSpPr txBox="1"/>
          <p:nvPr/>
        </p:nvSpPr>
        <p:spPr>
          <a:xfrm>
            <a:off x="838200" y="1572240"/>
            <a:ext cx="3062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Felsoroló:</a:t>
            </a:r>
          </a:p>
        </p:txBody>
      </p:sp>
      <p:pic>
        <p:nvPicPr>
          <p:cNvPr id="15" name="Kép 14">
            <a:extLst>
              <a:ext uri="{FF2B5EF4-FFF2-40B4-BE49-F238E27FC236}">
                <a16:creationId xmlns:a16="http://schemas.microsoft.com/office/drawing/2014/main" id="{3D413ED4-95CB-4DAF-A7D1-BAA43F039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959" y="1941572"/>
            <a:ext cx="4639322" cy="1581371"/>
          </a:xfrm>
          <a:prstGeom prst="rect">
            <a:avLst/>
          </a:prstGeom>
        </p:spPr>
      </p:pic>
      <p:sp>
        <p:nvSpPr>
          <p:cNvPr id="16" name="Szövegdoboz 15">
            <a:extLst>
              <a:ext uri="{FF2B5EF4-FFF2-40B4-BE49-F238E27FC236}">
                <a16:creationId xmlns:a16="http://schemas.microsoft.com/office/drawing/2014/main" id="{72FE3676-0992-4580-AE7D-4695B712B68E}"/>
              </a:ext>
            </a:extLst>
          </p:cNvPr>
          <p:cNvSpPr txBox="1"/>
          <p:nvPr/>
        </p:nvSpPr>
        <p:spPr>
          <a:xfrm>
            <a:off x="1000959" y="3631259"/>
            <a:ext cx="75282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i="1" dirty="0" err="1"/>
              <a:t>next</a:t>
            </a:r>
            <a:r>
              <a:rPr lang="hu-HU" sz="1600" i="1" dirty="0"/>
              <a:t>() művelet</a:t>
            </a:r>
            <a:endParaRPr lang="hu-HU" sz="1600" dirty="0"/>
          </a:p>
          <a:p>
            <a:r>
              <a:rPr lang="hu-HU" sz="1600" i="1" dirty="0"/>
              <a:t>A   </a:t>
            </a:r>
            <a:r>
              <a:rPr lang="hu-HU" sz="1600" dirty="0"/>
              <a:t>= (</a:t>
            </a:r>
            <a:r>
              <a:rPr lang="hu-HU" sz="1600" dirty="0" err="1"/>
              <a:t>x:infile</a:t>
            </a:r>
            <a:r>
              <a:rPr lang="hu-HU" sz="1600" dirty="0"/>
              <a:t>(ℤ), </a:t>
            </a:r>
            <a:r>
              <a:rPr lang="hu-HU" sz="1600" dirty="0" err="1"/>
              <a:t>dx:ℤ</a:t>
            </a:r>
            <a:r>
              <a:rPr lang="hu-HU" sz="1600" dirty="0"/>
              <a:t>, </a:t>
            </a:r>
            <a:r>
              <a:rPr lang="hu-HU" sz="1600" dirty="0" err="1"/>
              <a:t>sx:Status</a:t>
            </a:r>
            <a:r>
              <a:rPr lang="hu-HU" sz="1600" dirty="0"/>
              <a:t>, </a:t>
            </a:r>
            <a:r>
              <a:rPr lang="hu-HU" sz="1600" dirty="0" err="1"/>
              <a:t>akt:Össz</a:t>
            </a:r>
            <a:r>
              <a:rPr lang="hu-HU" sz="1600" dirty="0"/>
              <a:t>, vége:𝕃)</a:t>
            </a:r>
          </a:p>
          <a:p>
            <a:r>
              <a:rPr lang="hu-HU" sz="1600" i="1" dirty="0" err="1"/>
              <a:t>Ef</a:t>
            </a:r>
            <a:r>
              <a:rPr lang="hu-HU" sz="1600" i="1" dirty="0"/>
              <a:t>  </a:t>
            </a:r>
            <a:r>
              <a:rPr lang="hu-HU" sz="1600" dirty="0"/>
              <a:t>= (</a:t>
            </a:r>
            <a:r>
              <a:rPr lang="hu-HU" sz="1600" i="1" dirty="0"/>
              <a:t> </a:t>
            </a:r>
            <a:r>
              <a:rPr lang="hu-HU" sz="1600" dirty="0"/>
              <a:t>x = x’ </a:t>
            </a:r>
            <a:r>
              <a:rPr lang="hu-HU" sz="1600" dirty="0">
                <a:sym typeface="Symbol" panose="05050102010706020507" pitchFamily="18" charset="2"/>
              </a:rPr>
              <a:t></a:t>
            </a:r>
            <a:r>
              <a:rPr lang="hu-HU" sz="1600" dirty="0"/>
              <a:t> x↗ </a:t>
            </a:r>
            <a:r>
              <a:rPr lang="hu-HU" sz="1600" dirty="0">
                <a:sym typeface="Symbol" panose="05050102010706020507" pitchFamily="18" charset="2"/>
              </a:rPr>
              <a:t></a:t>
            </a:r>
            <a:r>
              <a:rPr lang="hu-HU" sz="1600" dirty="0"/>
              <a:t> dx = dx’ </a:t>
            </a:r>
            <a:r>
              <a:rPr lang="hu-HU" sz="1600" dirty="0">
                <a:sym typeface="Symbol" panose="05050102010706020507" pitchFamily="18" charset="2"/>
              </a:rPr>
              <a:t></a:t>
            </a:r>
            <a:r>
              <a:rPr lang="hu-HU" sz="1600" dirty="0"/>
              <a:t> </a:t>
            </a:r>
            <a:r>
              <a:rPr lang="hu-HU" sz="1600" dirty="0" err="1"/>
              <a:t>sx</a:t>
            </a:r>
            <a:r>
              <a:rPr lang="hu-HU" sz="1600" dirty="0"/>
              <a:t> = </a:t>
            </a:r>
            <a:r>
              <a:rPr lang="hu-HU" sz="1600" dirty="0" err="1"/>
              <a:t>sx</a:t>
            </a:r>
            <a:r>
              <a:rPr lang="hu-HU" sz="1600" dirty="0"/>
              <a:t>’ )</a:t>
            </a:r>
            <a:r>
              <a:rPr lang="hu-HU" sz="1600" baseline="-25000" dirty="0"/>
              <a:t> 	 		                         dx = </a:t>
            </a:r>
            <a:r>
              <a:rPr lang="hu-HU" sz="1600" baseline="-25000" dirty="0" err="1"/>
              <a:t>akt.szám</a:t>
            </a:r>
            <a:endParaRPr lang="hu-HU" sz="1600" dirty="0"/>
          </a:p>
          <a:p>
            <a:r>
              <a:rPr lang="hu-HU" sz="1600" i="1" dirty="0" err="1"/>
              <a:t>Uf</a:t>
            </a:r>
            <a:r>
              <a:rPr lang="hu-HU" sz="1600" i="1" dirty="0"/>
              <a:t> </a:t>
            </a:r>
            <a:r>
              <a:rPr lang="hu-HU" sz="1600" dirty="0"/>
              <a:t>= (</a:t>
            </a:r>
            <a:r>
              <a:rPr lang="hu-HU" sz="1600" i="1" dirty="0"/>
              <a:t> </a:t>
            </a:r>
            <a:r>
              <a:rPr lang="hu-HU" sz="1600" dirty="0"/>
              <a:t>vége = (</a:t>
            </a:r>
            <a:r>
              <a:rPr lang="hu-HU" sz="1600" dirty="0" err="1"/>
              <a:t>sx</a:t>
            </a:r>
            <a:r>
              <a:rPr lang="hu-HU" sz="1600" dirty="0"/>
              <a:t>’=</a:t>
            </a:r>
            <a:r>
              <a:rPr lang="hu-HU" sz="1600" dirty="0" err="1"/>
              <a:t>abnorm</a:t>
            </a:r>
            <a:r>
              <a:rPr lang="hu-HU" sz="1600" dirty="0"/>
              <a:t>) </a:t>
            </a:r>
            <a:r>
              <a:rPr lang="hu-HU" sz="1600" dirty="0">
                <a:sym typeface="Symbol" panose="05050102010706020507" pitchFamily="18" charset="2"/>
              </a:rPr>
              <a:t></a:t>
            </a:r>
            <a:r>
              <a:rPr lang="hu-HU" sz="1600" dirty="0"/>
              <a:t> ( </a:t>
            </a:r>
            <a:r>
              <a:rPr lang="hu-HU" sz="1600" dirty="0">
                <a:sym typeface="Symbol" panose="05050102010706020507" pitchFamily="18" charset="2"/>
              </a:rPr>
              <a:t></a:t>
            </a:r>
            <a:r>
              <a:rPr lang="hu-HU" sz="1600" dirty="0"/>
              <a:t>vége → </a:t>
            </a:r>
            <a:r>
              <a:rPr lang="hu-HU" sz="1600" dirty="0" err="1"/>
              <a:t>akt.szám</a:t>
            </a:r>
            <a:r>
              <a:rPr lang="hu-HU" sz="1600" dirty="0"/>
              <a:t>=dx’ </a:t>
            </a:r>
            <a:r>
              <a:rPr lang="hu-HU" sz="1600" dirty="0">
                <a:sym typeface="Symbol" panose="05050102010706020507" pitchFamily="18" charset="2"/>
              </a:rPr>
              <a:t></a:t>
            </a:r>
            <a:r>
              <a:rPr lang="hu-HU" sz="1600" dirty="0"/>
              <a:t> (</a:t>
            </a:r>
            <a:r>
              <a:rPr lang="hu-HU" sz="1600" dirty="0" err="1"/>
              <a:t>akt.db</a:t>
            </a:r>
            <a:r>
              <a:rPr lang="hu-HU" sz="1600" dirty="0"/>
              <a:t>, (</a:t>
            </a:r>
            <a:r>
              <a:rPr lang="hu-HU" sz="1600" dirty="0" err="1"/>
              <a:t>sx,dx,x</a:t>
            </a:r>
            <a:r>
              <a:rPr lang="hu-HU" sz="1600" dirty="0"/>
              <a:t>))=</a:t>
            </a:r>
            <a:r>
              <a:rPr lang="hu-HU" sz="1600" b="1" dirty="0"/>
              <a:t>∑</a:t>
            </a:r>
            <a:r>
              <a:rPr lang="hu-HU" sz="1600" baseline="-25000" dirty="0"/>
              <a:t> dx∊(</a:t>
            </a:r>
            <a:r>
              <a:rPr lang="hu-HU" sz="1600" baseline="-25000" dirty="0" err="1"/>
              <a:t>dx’,x</a:t>
            </a:r>
            <a:r>
              <a:rPr lang="hu-HU" sz="1600" baseline="-25000" dirty="0"/>
              <a:t>’) </a:t>
            </a:r>
            <a:r>
              <a:rPr lang="hu-HU" sz="1600" dirty="0"/>
              <a:t>1 ) )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27E23F31-47E8-49C4-BFC0-997BEA2BB480}"/>
              </a:ext>
            </a:extLst>
          </p:cNvPr>
          <p:cNvSpPr txBox="1"/>
          <p:nvPr/>
        </p:nvSpPr>
        <p:spPr>
          <a:xfrm>
            <a:off x="6436311" y="2523263"/>
            <a:ext cx="392393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Megj</a:t>
            </a:r>
            <a:r>
              <a:rPr lang="hu-HU" dirty="0"/>
              <a:t>: </a:t>
            </a:r>
          </a:p>
          <a:p>
            <a:r>
              <a:rPr lang="hu-HU" sz="1600" dirty="0"/>
              <a:t>Az összegzésnek két eredménye van: a darabszám (</a:t>
            </a:r>
            <a:r>
              <a:rPr lang="hu-HU" sz="1600" dirty="0" err="1"/>
              <a:t>akt.db</a:t>
            </a:r>
            <a:r>
              <a:rPr lang="hu-HU" sz="1600" dirty="0"/>
              <a:t>); és a felsoroló aktuális állapota, amelyet az </a:t>
            </a:r>
            <a:r>
              <a:rPr lang="hu-HU" sz="1600" dirty="0" err="1"/>
              <a:t>sx,dx,x</a:t>
            </a:r>
            <a:r>
              <a:rPr lang="hu-HU" sz="1600" dirty="0"/>
              <a:t> változók értékei írnak le a </a:t>
            </a:r>
            <a:r>
              <a:rPr lang="hu-HU" sz="1600" dirty="0" err="1"/>
              <a:t>next</a:t>
            </a:r>
            <a:r>
              <a:rPr lang="hu-HU" sz="1600" dirty="0"/>
              <a:t>() művelet végén. </a:t>
            </a:r>
          </a:p>
        </p:txBody>
      </p:sp>
    </p:spTree>
    <p:extLst>
      <p:ext uri="{BB962C8B-B14F-4D97-AF65-F5344CB8AC3E}">
        <p14:creationId xmlns:p14="http://schemas.microsoft.com/office/powerpoint/2010/main" val="28742225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063"/>
            <a:ext cx="10515600" cy="2228296"/>
          </a:xfrm>
        </p:spPr>
        <p:txBody>
          <a:bodyPr>
            <a:normAutofit fontScale="90000"/>
          </a:bodyPr>
          <a:lstStyle/>
          <a:p>
            <a:r>
              <a:rPr lang="hu-HU" dirty="0"/>
              <a:t>4. feladat: </a:t>
            </a:r>
            <a:br>
              <a:rPr lang="hu-HU" dirty="0"/>
            </a:br>
            <a:r>
              <a:rPr lang="hu-HU" sz="2700" dirty="0"/>
              <a:t>Gyűjtsük ki egy szekvenciális inputfájlban rendezve tárolt egész számok közül azt, hogy melyik számból hány darab található.</a:t>
            </a:r>
            <a:br>
              <a:rPr lang="hu-HU" dirty="0"/>
            </a:br>
            <a:br>
              <a:rPr lang="hu-HU" dirty="0"/>
            </a:br>
            <a:endParaRPr lang="hu-HU" sz="2400" dirty="0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187E2AF5-4806-4767-8212-3ACD621D5B2F}"/>
              </a:ext>
            </a:extLst>
          </p:cNvPr>
          <p:cNvSpPr txBox="1"/>
          <p:nvPr/>
        </p:nvSpPr>
        <p:spPr>
          <a:xfrm>
            <a:off x="838200" y="1572240"/>
            <a:ext cx="3062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Felsoroló:</a:t>
            </a:r>
          </a:p>
        </p:txBody>
      </p:sp>
      <p:pic>
        <p:nvPicPr>
          <p:cNvPr id="15" name="Kép 14">
            <a:extLst>
              <a:ext uri="{FF2B5EF4-FFF2-40B4-BE49-F238E27FC236}">
                <a16:creationId xmlns:a16="http://schemas.microsoft.com/office/drawing/2014/main" id="{3D413ED4-95CB-4DAF-A7D1-BAA43F039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959" y="1941572"/>
            <a:ext cx="4639322" cy="1581371"/>
          </a:xfrm>
          <a:prstGeom prst="rect">
            <a:avLst/>
          </a:prstGeom>
        </p:spPr>
      </p:pic>
      <p:sp>
        <p:nvSpPr>
          <p:cNvPr id="16" name="Szövegdoboz 15">
            <a:extLst>
              <a:ext uri="{FF2B5EF4-FFF2-40B4-BE49-F238E27FC236}">
                <a16:creationId xmlns:a16="http://schemas.microsoft.com/office/drawing/2014/main" id="{72FE3676-0992-4580-AE7D-4695B712B68E}"/>
              </a:ext>
            </a:extLst>
          </p:cNvPr>
          <p:cNvSpPr txBox="1"/>
          <p:nvPr/>
        </p:nvSpPr>
        <p:spPr>
          <a:xfrm>
            <a:off x="1000959" y="3631259"/>
            <a:ext cx="75282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i="1" dirty="0" err="1"/>
              <a:t>next</a:t>
            </a:r>
            <a:r>
              <a:rPr lang="hu-HU" sz="1600" i="1" dirty="0"/>
              <a:t>() művelet</a:t>
            </a:r>
            <a:endParaRPr lang="hu-HU" sz="1600" dirty="0"/>
          </a:p>
          <a:p>
            <a:r>
              <a:rPr lang="hu-HU" sz="1600" i="1" dirty="0"/>
              <a:t>A   </a:t>
            </a:r>
            <a:r>
              <a:rPr lang="hu-HU" sz="1600" dirty="0"/>
              <a:t>= (</a:t>
            </a:r>
            <a:r>
              <a:rPr lang="hu-HU" sz="1600" dirty="0" err="1"/>
              <a:t>x:infile</a:t>
            </a:r>
            <a:r>
              <a:rPr lang="hu-HU" sz="1600" dirty="0"/>
              <a:t>(ℤ), </a:t>
            </a:r>
            <a:r>
              <a:rPr lang="hu-HU" sz="1600" dirty="0" err="1"/>
              <a:t>dx:ℤ</a:t>
            </a:r>
            <a:r>
              <a:rPr lang="hu-HU" sz="1600" dirty="0"/>
              <a:t>, </a:t>
            </a:r>
            <a:r>
              <a:rPr lang="hu-HU" sz="1600" dirty="0" err="1"/>
              <a:t>sx:Status</a:t>
            </a:r>
            <a:r>
              <a:rPr lang="hu-HU" sz="1600" dirty="0"/>
              <a:t>, </a:t>
            </a:r>
            <a:r>
              <a:rPr lang="hu-HU" sz="1600" dirty="0" err="1"/>
              <a:t>akt:Össz</a:t>
            </a:r>
            <a:r>
              <a:rPr lang="hu-HU" sz="1600" dirty="0"/>
              <a:t>, vége:𝕃)</a:t>
            </a:r>
          </a:p>
          <a:p>
            <a:r>
              <a:rPr lang="hu-HU" sz="1600" i="1" dirty="0" err="1"/>
              <a:t>Ef</a:t>
            </a:r>
            <a:r>
              <a:rPr lang="hu-HU" sz="1600" i="1" dirty="0"/>
              <a:t>  </a:t>
            </a:r>
            <a:r>
              <a:rPr lang="hu-HU" sz="1600" dirty="0"/>
              <a:t>= (</a:t>
            </a:r>
            <a:r>
              <a:rPr lang="hu-HU" sz="1600" i="1" dirty="0"/>
              <a:t> </a:t>
            </a:r>
            <a:r>
              <a:rPr lang="hu-HU" sz="1600" dirty="0"/>
              <a:t>x = x’ </a:t>
            </a:r>
            <a:r>
              <a:rPr lang="hu-HU" sz="1600" dirty="0">
                <a:sym typeface="Symbol" panose="05050102010706020507" pitchFamily="18" charset="2"/>
              </a:rPr>
              <a:t></a:t>
            </a:r>
            <a:r>
              <a:rPr lang="hu-HU" sz="1600" dirty="0"/>
              <a:t> x↗ </a:t>
            </a:r>
            <a:r>
              <a:rPr lang="hu-HU" sz="1600" dirty="0">
                <a:sym typeface="Symbol" panose="05050102010706020507" pitchFamily="18" charset="2"/>
              </a:rPr>
              <a:t></a:t>
            </a:r>
            <a:r>
              <a:rPr lang="hu-HU" sz="1600" dirty="0"/>
              <a:t> dx = dx’ </a:t>
            </a:r>
            <a:r>
              <a:rPr lang="hu-HU" sz="1600" dirty="0">
                <a:sym typeface="Symbol" panose="05050102010706020507" pitchFamily="18" charset="2"/>
              </a:rPr>
              <a:t></a:t>
            </a:r>
            <a:r>
              <a:rPr lang="hu-HU" sz="1600" dirty="0"/>
              <a:t> </a:t>
            </a:r>
            <a:r>
              <a:rPr lang="hu-HU" sz="1600" dirty="0" err="1"/>
              <a:t>sx</a:t>
            </a:r>
            <a:r>
              <a:rPr lang="hu-HU" sz="1600" dirty="0"/>
              <a:t> = </a:t>
            </a:r>
            <a:r>
              <a:rPr lang="hu-HU" sz="1600" dirty="0" err="1"/>
              <a:t>sx</a:t>
            </a:r>
            <a:r>
              <a:rPr lang="hu-HU" sz="1600" dirty="0"/>
              <a:t>’ )</a:t>
            </a:r>
            <a:r>
              <a:rPr lang="hu-HU" sz="1600" baseline="-25000" dirty="0"/>
              <a:t> 	 		                         dx = </a:t>
            </a:r>
            <a:r>
              <a:rPr lang="hu-HU" sz="1600" baseline="-25000" dirty="0" err="1"/>
              <a:t>akt.szám</a:t>
            </a:r>
            <a:endParaRPr lang="hu-HU" sz="1600" dirty="0"/>
          </a:p>
          <a:p>
            <a:r>
              <a:rPr lang="hu-HU" sz="1600" i="1" dirty="0" err="1"/>
              <a:t>Uf</a:t>
            </a:r>
            <a:r>
              <a:rPr lang="hu-HU" sz="1600" i="1" dirty="0"/>
              <a:t> </a:t>
            </a:r>
            <a:r>
              <a:rPr lang="hu-HU" sz="1600" dirty="0"/>
              <a:t>= (</a:t>
            </a:r>
            <a:r>
              <a:rPr lang="hu-HU" sz="1600" i="1" dirty="0"/>
              <a:t> </a:t>
            </a:r>
            <a:r>
              <a:rPr lang="hu-HU" sz="1600" dirty="0"/>
              <a:t>vége = (</a:t>
            </a:r>
            <a:r>
              <a:rPr lang="hu-HU" sz="1600" dirty="0" err="1"/>
              <a:t>sx</a:t>
            </a:r>
            <a:r>
              <a:rPr lang="hu-HU" sz="1600" dirty="0"/>
              <a:t>’=</a:t>
            </a:r>
            <a:r>
              <a:rPr lang="hu-HU" sz="1600" dirty="0" err="1"/>
              <a:t>abnorm</a:t>
            </a:r>
            <a:r>
              <a:rPr lang="hu-HU" sz="1600" dirty="0"/>
              <a:t>) </a:t>
            </a:r>
            <a:r>
              <a:rPr lang="hu-HU" sz="1600" dirty="0">
                <a:sym typeface="Symbol" panose="05050102010706020507" pitchFamily="18" charset="2"/>
              </a:rPr>
              <a:t></a:t>
            </a:r>
            <a:r>
              <a:rPr lang="hu-HU" sz="1600" dirty="0"/>
              <a:t> ( </a:t>
            </a:r>
            <a:r>
              <a:rPr lang="hu-HU" sz="1600" dirty="0">
                <a:sym typeface="Symbol" panose="05050102010706020507" pitchFamily="18" charset="2"/>
              </a:rPr>
              <a:t></a:t>
            </a:r>
            <a:r>
              <a:rPr lang="hu-HU" sz="1600" dirty="0"/>
              <a:t>vége → </a:t>
            </a:r>
            <a:r>
              <a:rPr lang="hu-HU" sz="1600" dirty="0" err="1"/>
              <a:t>akt.szám</a:t>
            </a:r>
            <a:r>
              <a:rPr lang="hu-HU" sz="1600" dirty="0"/>
              <a:t>=dx’ </a:t>
            </a:r>
            <a:r>
              <a:rPr lang="hu-HU" sz="1600" dirty="0">
                <a:sym typeface="Symbol" panose="05050102010706020507" pitchFamily="18" charset="2"/>
              </a:rPr>
              <a:t></a:t>
            </a:r>
            <a:r>
              <a:rPr lang="hu-HU" sz="1600" dirty="0"/>
              <a:t> (</a:t>
            </a:r>
            <a:r>
              <a:rPr lang="hu-HU" sz="1600" dirty="0" err="1"/>
              <a:t>akt.db</a:t>
            </a:r>
            <a:r>
              <a:rPr lang="hu-HU" sz="1600" dirty="0"/>
              <a:t>, (</a:t>
            </a:r>
            <a:r>
              <a:rPr lang="hu-HU" sz="1600" dirty="0" err="1"/>
              <a:t>sx,dx,x</a:t>
            </a:r>
            <a:r>
              <a:rPr lang="hu-HU" sz="1600" dirty="0"/>
              <a:t>))=</a:t>
            </a:r>
            <a:r>
              <a:rPr lang="hu-HU" sz="1600" b="1" dirty="0"/>
              <a:t>∑</a:t>
            </a:r>
            <a:r>
              <a:rPr lang="hu-HU" sz="1600" baseline="-25000" dirty="0"/>
              <a:t> dx∊(</a:t>
            </a:r>
            <a:r>
              <a:rPr lang="hu-HU" sz="1600" baseline="-25000" dirty="0" err="1"/>
              <a:t>dx’,x</a:t>
            </a:r>
            <a:r>
              <a:rPr lang="hu-HU" sz="1600" baseline="-25000" dirty="0"/>
              <a:t>’) </a:t>
            </a:r>
            <a:r>
              <a:rPr lang="hu-HU" sz="1600" dirty="0"/>
              <a:t>1 ) )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BDE446E3-C4D1-4A9A-B957-EE9C63006CA8}"/>
              </a:ext>
            </a:extLst>
          </p:cNvPr>
          <p:cNvSpPr txBox="1"/>
          <p:nvPr/>
        </p:nvSpPr>
        <p:spPr>
          <a:xfrm>
            <a:off x="914400" y="4962617"/>
            <a:ext cx="44743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i="1" dirty="0"/>
              <a:t>Összegzés (megszámolás)</a:t>
            </a:r>
            <a:endParaRPr lang="hu-HU" sz="1600" dirty="0"/>
          </a:p>
          <a:p>
            <a:r>
              <a:rPr lang="hu-HU" sz="1600" dirty="0"/>
              <a:t>t:enor(E)	 ~   x:infile(ℤ) (</a:t>
            </a:r>
            <a:r>
              <a:rPr lang="hu-HU" sz="1600" dirty="0" err="1"/>
              <a:t>sx,dx,x:read</a:t>
            </a:r>
            <a:r>
              <a:rPr lang="hu-HU" sz="1600" dirty="0"/>
              <a:t>)</a:t>
            </a:r>
            <a:br>
              <a:rPr lang="hu-HU" sz="1600" dirty="0"/>
            </a:br>
            <a:r>
              <a:rPr lang="hu-HU" sz="1600" dirty="0"/>
              <a:t>                                </a:t>
            </a:r>
            <a:r>
              <a:rPr lang="hu-HU" sz="1600" dirty="0" err="1"/>
              <a:t>first</a:t>
            </a:r>
            <a:r>
              <a:rPr lang="hu-HU" sz="1600" dirty="0"/>
              <a:t>() nélkül, felt: dx=</a:t>
            </a:r>
            <a:r>
              <a:rPr lang="hu-HU" sz="1600" dirty="0" err="1"/>
              <a:t>akt.szám</a:t>
            </a:r>
            <a:endParaRPr lang="hu-HU" sz="1600" dirty="0"/>
          </a:p>
          <a:p>
            <a:r>
              <a:rPr lang="hu-HU" sz="1600" dirty="0"/>
              <a:t>f(e) 	~   1</a:t>
            </a:r>
          </a:p>
          <a:p>
            <a:r>
              <a:rPr lang="hu-HU" sz="1600" dirty="0"/>
              <a:t>s	~   </a:t>
            </a:r>
            <a:r>
              <a:rPr lang="hu-HU" sz="1600" dirty="0" err="1"/>
              <a:t>akt.db</a:t>
            </a:r>
            <a:endParaRPr lang="hu-HU" sz="1600" dirty="0"/>
          </a:p>
          <a:p>
            <a:r>
              <a:rPr lang="hu-HU" sz="1600" dirty="0"/>
              <a:t>H, +, 0	~   ℕ, +, 0 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27E23F31-47E8-49C4-BFC0-997BEA2BB480}"/>
              </a:ext>
            </a:extLst>
          </p:cNvPr>
          <p:cNvSpPr txBox="1"/>
          <p:nvPr/>
        </p:nvSpPr>
        <p:spPr>
          <a:xfrm>
            <a:off x="6436311" y="2523263"/>
            <a:ext cx="392393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Megj</a:t>
            </a:r>
            <a:r>
              <a:rPr lang="hu-HU" dirty="0"/>
              <a:t>: </a:t>
            </a:r>
          </a:p>
          <a:p>
            <a:r>
              <a:rPr lang="hu-HU" sz="1600" dirty="0"/>
              <a:t>Az összegzésnek két eredménye van: a darabszám (</a:t>
            </a:r>
            <a:r>
              <a:rPr lang="hu-HU" sz="1600" dirty="0" err="1"/>
              <a:t>akt.db</a:t>
            </a:r>
            <a:r>
              <a:rPr lang="hu-HU" sz="1600" dirty="0"/>
              <a:t>); és a felsoroló aktuális állapota, amelyet az </a:t>
            </a:r>
            <a:r>
              <a:rPr lang="hu-HU" sz="1600" dirty="0" err="1"/>
              <a:t>sx,dx,x</a:t>
            </a:r>
            <a:r>
              <a:rPr lang="hu-HU" sz="1600" dirty="0"/>
              <a:t> változók értékei írnak le a </a:t>
            </a:r>
            <a:r>
              <a:rPr lang="hu-HU" sz="1600" dirty="0" err="1"/>
              <a:t>next</a:t>
            </a:r>
            <a:r>
              <a:rPr lang="hu-HU" sz="1600" dirty="0"/>
              <a:t>() művelet végén. </a:t>
            </a:r>
          </a:p>
        </p:txBody>
      </p:sp>
    </p:spTree>
    <p:extLst>
      <p:ext uri="{BB962C8B-B14F-4D97-AF65-F5344CB8AC3E}">
        <p14:creationId xmlns:p14="http://schemas.microsoft.com/office/powerpoint/2010/main" val="36211735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063"/>
            <a:ext cx="10515600" cy="2228296"/>
          </a:xfrm>
        </p:spPr>
        <p:txBody>
          <a:bodyPr>
            <a:normAutofit fontScale="90000"/>
          </a:bodyPr>
          <a:lstStyle/>
          <a:p>
            <a:r>
              <a:rPr lang="hu-HU" dirty="0"/>
              <a:t>4. feladat: </a:t>
            </a:r>
            <a:br>
              <a:rPr lang="hu-HU" dirty="0"/>
            </a:br>
            <a:r>
              <a:rPr lang="hu-HU" sz="2700" dirty="0"/>
              <a:t>Gyűjtsük ki egy szekvenciális inputfájlban rendezve tárolt egész számok közül azt, hogy melyik számból hány darab található.</a:t>
            </a:r>
            <a:br>
              <a:rPr lang="hu-HU" dirty="0"/>
            </a:br>
            <a:br>
              <a:rPr lang="hu-HU" dirty="0"/>
            </a:br>
            <a:endParaRPr lang="hu-HU" sz="2400" dirty="0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187E2AF5-4806-4767-8212-3ACD621D5B2F}"/>
              </a:ext>
            </a:extLst>
          </p:cNvPr>
          <p:cNvSpPr txBox="1"/>
          <p:nvPr/>
        </p:nvSpPr>
        <p:spPr>
          <a:xfrm>
            <a:off x="838200" y="1572240"/>
            <a:ext cx="3062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Felsoroló:</a:t>
            </a:r>
          </a:p>
        </p:txBody>
      </p:sp>
      <p:pic>
        <p:nvPicPr>
          <p:cNvPr id="15" name="Kép 14">
            <a:extLst>
              <a:ext uri="{FF2B5EF4-FFF2-40B4-BE49-F238E27FC236}">
                <a16:creationId xmlns:a16="http://schemas.microsoft.com/office/drawing/2014/main" id="{3D413ED4-95CB-4DAF-A7D1-BAA43F039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959" y="1941572"/>
            <a:ext cx="4639322" cy="1581371"/>
          </a:xfrm>
          <a:prstGeom prst="rect">
            <a:avLst/>
          </a:prstGeom>
        </p:spPr>
      </p:pic>
      <p:sp>
        <p:nvSpPr>
          <p:cNvPr id="16" name="Szövegdoboz 15">
            <a:extLst>
              <a:ext uri="{FF2B5EF4-FFF2-40B4-BE49-F238E27FC236}">
                <a16:creationId xmlns:a16="http://schemas.microsoft.com/office/drawing/2014/main" id="{72FE3676-0992-4580-AE7D-4695B712B68E}"/>
              </a:ext>
            </a:extLst>
          </p:cNvPr>
          <p:cNvSpPr txBox="1"/>
          <p:nvPr/>
        </p:nvSpPr>
        <p:spPr>
          <a:xfrm>
            <a:off x="1000959" y="3631259"/>
            <a:ext cx="75282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i="1" dirty="0" err="1"/>
              <a:t>next</a:t>
            </a:r>
            <a:r>
              <a:rPr lang="hu-HU" sz="1600" i="1" dirty="0"/>
              <a:t>() művelet</a:t>
            </a:r>
            <a:endParaRPr lang="hu-HU" sz="1600" dirty="0"/>
          </a:p>
          <a:p>
            <a:r>
              <a:rPr lang="hu-HU" sz="1600" i="1" dirty="0"/>
              <a:t>A   </a:t>
            </a:r>
            <a:r>
              <a:rPr lang="hu-HU" sz="1600" dirty="0"/>
              <a:t>= (</a:t>
            </a:r>
            <a:r>
              <a:rPr lang="hu-HU" sz="1600" dirty="0" err="1"/>
              <a:t>x:infile</a:t>
            </a:r>
            <a:r>
              <a:rPr lang="hu-HU" sz="1600" dirty="0"/>
              <a:t>(ℤ), </a:t>
            </a:r>
            <a:r>
              <a:rPr lang="hu-HU" sz="1600" dirty="0" err="1"/>
              <a:t>dx:ℤ</a:t>
            </a:r>
            <a:r>
              <a:rPr lang="hu-HU" sz="1600" dirty="0"/>
              <a:t>, </a:t>
            </a:r>
            <a:r>
              <a:rPr lang="hu-HU" sz="1600" dirty="0" err="1"/>
              <a:t>sx:Status</a:t>
            </a:r>
            <a:r>
              <a:rPr lang="hu-HU" sz="1600" dirty="0"/>
              <a:t>, </a:t>
            </a:r>
            <a:r>
              <a:rPr lang="hu-HU" sz="1600" dirty="0" err="1"/>
              <a:t>akt:Össz</a:t>
            </a:r>
            <a:r>
              <a:rPr lang="hu-HU" sz="1600" dirty="0"/>
              <a:t>, vége:𝕃)</a:t>
            </a:r>
          </a:p>
          <a:p>
            <a:r>
              <a:rPr lang="hu-HU" sz="1600" i="1" dirty="0" err="1"/>
              <a:t>Ef</a:t>
            </a:r>
            <a:r>
              <a:rPr lang="hu-HU" sz="1600" i="1" dirty="0"/>
              <a:t>  </a:t>
            </a:r>
            <a:r>
              <a:rPr lang="hu-HU" sz="1600" dirty="0"/>
              <a:t>= (</a:t>
            </a:r>
            <a:r>
              <a:rPr lang="hu-HU" sz="1600" i="1" dirty="0"/>
              <a:t> </a:t>
            </a:r>
            <a:r>
              <a:rPr lang="hu-HU" sz="1600" dirty="0"/>
              <a:t>x = x’ </a:t>
            </a:r>
            <a:r>
              <a:rPr lang="hu-HU" sz="1600" dirty="0">
                <a:sym typeface="Symbol" panose="05050102010706020507" pitchFamily="18" charset="2"/>
              </a:rPr>
              <a:t></a:t>
            </a:r>
            <a:r>
              <a:rPr lang="hu-HU" sz="1600" dirty="0"/>
              <a:t> x↗ </a:t>
            </a:r>
            <a:r>
              <a:rPr lang="hu-HU" sz="1600" dirty="0">
                <a:sym typeface="Symbol" panose="05050102010706020507" pitchFamily="18" charset="2"/>
              </a:rPr>
              <a:t></a:t>
            </a:r>
            <a:r>
              <a:rPr lang="hu-HU" sz="1600" dirty="0"/>
              <a:t> dx = dx’ </a:t>
            </a:r>
            <a:r>
              <a:rPr lang="hu-HU" sz="1600" dirty="0">
                <a:sym typeface="Symbol" panose="05050102010706020507" pitchFamily="18" charset="2"/>
              </a:rPr>
              <a:t></a:t>
            </a:r>
            <a:r>
              <a:rPr lang="hu-HU" sz="1600" dirty="0"/>
              <a:t> </a:t>
            </a:r>
            <a:r>
              <a:rPr lang="hu-HU" sz="1600" dirty="0" err="1"/>
              <a:t>sx</a:t>
            </a:r>
            <a:r>
              <a:rPr lang="hu-HU" sz="1600" dirty="0"/>
              <a:t> = </a:t>
            </a:r>
            <a:r>
              <a:rPr lang="hu-HU" sz="1600" dirty="0" err="1"/>
              <a:t>sx</a:t>
            </a:r>
            <a:r>
              <a:rPr lang="hu-HU" sz="1600" dirty="0"/>
              <a:t>’ )</a:t>
            </a:r>
            <a:r>
              <a:rPr lang="hu-HU" sz="1600" baseline="-25000" dirty="0"/>
              <a:t> 	 		                         dx = </a:t>
            </a:r>
            <a:r>
              <a:rPr lang="hu-HU" sz="1600" baseline="-25000" dirty="0" err="1"/>
              <a:t>akt.szám</a:t>
            </a:r>
            <a:endParaRPr lang="hu-HU" sz="1600" dirty="0"/>
          </a:p>
          <a:p>
            <a:r>
              <a:rPr lang="hu-HU" sz="1600" i="1" dirty="0" err="1"/>
              <a:t>Uf</a:t>
            </a:r>
            <a:r>
              <a:rPr lang="hu-HU" sz="1600" i="1" dirty="0"/>
              <a:t> </a:t>
            </a:r>
            <a:r>
              <a:rPr lang="hu-HU" sz="1600" dirty="0"/>
              <a:t>= (</a:t>
            </a:r>
            <a:r>
              <a:rPr lang="hu-HU" sz="1600" i="1" dirty="0"/>
              <a:t> </a:t>
            </a:r>
            <a:r>
              <a:rPr lang="hu-HU" sz="1600" dirty="0"/>
              <a:t>vége = (</a:t>
            </a:r>
            <a:r>
              <a:rPr lang="hu-HU" sz="1600" dirty="0" err="1"/>
              <a:t>sx</a:t>
            </a:r>
            <a:r>
              <a:rPr lang="hu-HU" sz="1600" dirty="0"/>
              <a:t>’=</a:t>
            </a:r>
            <a:r>
              <a:rPr lang="hu-HU" sz="1600" dirty="0" err="1"/>
              <a:t>abnorm</a:t>
            </a:r>
            <a:r>
              <a:rPr lang="hu-HU" sz="1600" dirty="0"/>
              <a:t>) </a:t>
            </a:r>
            <a:r>
              <a:rPr lang="hu-HU" sz="1600" dirty="0">
                <a:sym typeface="Symbol" panose="05050102010706020507" pitchFamily="18" charset="2"/>
              </a:rPr>
              <a:t></a:t>
            </a:r>
            <a:r>
              <a:rPr lang="hu-HU" sz="1600" dirty="0"/>
              <a:t> ( </a:t>
            </a:r>
            <a:r>
              <a:rPr lang="hu-HU" sz="1600" dirty="0">
                <a:sym typeface="Symbol" panose="05050102010706020507" pitchFamily="18" charset="2"/>
              </a:rPr>
              <a:t></a:t>
            </a:r>
            <a:r>
              <a:rPr lang="hu-HU" sz="1600" dirty="0"/>
              <a:t>vége → </a:t>
            </a:r>
            <a:r>
              <a:rPr lang="hu-HU" sz="1600" dirty="0" err="1"/>
              <a:t>akt.szám</a:t>
            </a:r>
            <a:r>
              <a:rPr lang="hu-HU" sz="1600" dirty="0"/>
              <a:t>=dx’ </a:t>
            </a:r>
            <a:r>
              <a:rPr lang="hu-HU" sz="1600" dirty="0">
                <a:sym typeface="Symbol" panose="05050102010706020507" pitchFamily="18" charset="2"/>
              </a:rPr>
              <a:t></a:t>
            </a:r>
            <a:r>
              <a:rPr lang="hu-HU" sz="1600" dirty="0"/>
              <a:t> (</a:t>
            </a:r>
            <a:r>
              <a:rPr lang="hu-HU" sz="1600" dirty="0" err="1"/>
              <a:t>akt.db</a:t>
            </a:r>
            <a:r>
              <a:rPr lang="hu-HU" sz="1600" dirty="0"/>
              <a:t>, (</a:t>
            </a:r>
            <a:r>
              <a:rPr lang="hu-HU" sz="1600" dirty="0" err="1"/>
              <a:t>sx,dx,x</a:t>
            </a:r>
            <a:r>
              <a:rPr lang="hu-HU" sz="1600" dirty="0"/>
              <a:t>))=</a:t>
            </a:r>
            <a:r>
              <a:rPr lang="hu-HU" sz="1600" b="1" dirty="0"/>
              <a:t>∑</a:t>
            </a:r>
            <a:r>
              <a:rPr lang="hu-HU" sz="1600" baseline="-25000" dirty="0"/>
              <a:t> dx∊(</a:t>
            </a:r>
            <a:r>
              <a:rPr lang="hu-HU" sz="1600" baseline="-25000" dirty="0" err="1"/>
              <a:t>dx’,x</a:t>
            </a:r>
            <a:r>
              <a:rPr lang="hu-HU" sz="1600" baseline="-25000" dirty="0"/>
              <a:t>’) </a:t>
            </a:r>
            <a:r>
              <a:rPr lang="hu-HU" sz="1600" dirty="0"/>
              <a:t>1 ) )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BDE446E3-C4D1-4A9A-B957-EE9C63006CA8}"/>
              </a:ext>
            </a:extLst>
          </p:cNvPr>
          <p:cNvSpPr txBox="1"/>
          <p:nvPr/>
        </p:nvSpPr>
        <p:spPr>
          <a:xfrm>
            <a:off x="914400" y="4962617"/>
            <a:ext cx="44743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i="1" dirty="0"/>
              <a:t>Összegzés (megszámolás)</a:t>
            </a:r>
            <a:endParaRPr lang="hu-HU" sz="1600" dirty="0"/>
          </a:p>
          <a:p>
            <a:r>
              <a:rPr lang="hu-HU" sz="1600" dirty="0"/>
              <a:t>t:enor(E)	 ~   x:infile(ℤ) (</a:t>
            </a:r>
            <a:r>
              <a:rPr lang="hu-HU" sz="1600" dirty="0" err="1"/>
              <a:t>sx,dx,x:read</a:t>
            </a:r>
            <a:r>
              <a:rPr lang="hu-HU" sz="1600" dirty="0"/>
              <a:t>)</a:t>
            </a:r>
            <a:br>
              <a:rPr lang="hu-HU" sz="1600" dirty="0"/>
            </a:br>
            <a:r>
              <a:rPr lang="hu-HU" sz="1600" dirty="0"/>
              <a:t>                                </a:t>
            </a:r>
            <a:r>
              <a:rPr lang="hu-HU" sz="1600" dirty="0" err="1"/>
              <a:t>first</a:t>
            </a:r>
            <a:r>
              <a:rPr lang="hu-HU" sz="1600" dirty="0"/>
              <a:t>() nélkül, felt: dx=</a:t>
            </a:r>
            <a:r>
              <a:rPr lang="hu-HU" sz="1600" dirty="0" err="1"/>
              <a:t>akt.szám</a:t>
            </a:r>
            <a:endParaRPr lang="hu-HU" sz="1600" dirty="0"/>
          </a:p>
          <a:p>
            <a:r>
              <a:rPr lang="hu-HU" sz="1600" dirty="0"/>
              <a:t>f(e) 	~   1</a:t>
            </a:r>
          </a:p>
          <a:p>
            <a:r>
              <a:rPr lang="hu-HU" sz="1600" dirty="0"/>
              <a:t>s	~   </a:t>
            </a:r>
            <a:r>
              <a:rPr lang="hu-HU" sz="1600" dirty="0" err="1"/>
              <a:t>akt.db</a:t>
            </a:r>
            <a:endParaRPr lang="hu-HU" sz="1600" dirty="0"/>
          </a:p>
          <a:p>
            <a:r>
              <a:rPr lang="hu-HU" sz="1600" dirty="0"/>
              <a:t>H, +, 0	~   ℕ, +, 0 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27E23F31-47E8-49C4-BFC0-997BEA2BB480}"/>
              </a:ext>
            </a:extLst>
          </p:cNvPr>
          <p:cNvSpPr txBox="1"/>
          <p:nvPr/>
        </p:nvSpPr>
        <p:spPr>
          <a:xfrm>
            <a:off x="6436311" y="2523263"/>
            <a:ext cx="392393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Megj</a:t>
            </a:r>
            <a:r>
              <a:rPr lang="hu-HU" dirty="0"/>
              <a:t>: </a:t>
            </a:r>
          </a:p>
          <a:p>
            <a:r>
              <a:rPr lang="hu-HU" sz="1600" dirty="0"/>
              <a:t>Az összegzésnek két eredménye van: a darabszám (</a:t>
            </a:r>
            <a:r>
              <a:rPr lang="hu-HU" sz="1600" dirty="0" err="1"/>
              <a:t>akt.db</a:t>
            </a:r>
            <a:r>
              <a:rPr lang="hu-HU" sz="1600" dirty="0"/>
              <a:t>); és a felsoroló aktuális állapota, amelyet az </a:t>
            </a:r>
            <a:r>
              <a:rPr lang="hu-HU" sz="1600" dirty="0" err="1"/>
              <a:t>sx,dx,x</a:t>
            </a:r>
            <a:r>
              <a:rPr lang="hu-HU" sz="1600" dirty="0"/>
              <a:t> változók értékei írnak le a </a:t>
            </a:r>
            <a:r>
              <a:rPr lang="hu-HU" sz="1600" dirty="0" err="1"/>
              <a:t>next</a:t>
            </a:r>
            <a:r>
              <a:rPr lang="hu-HU" sz="1600" dirty="0"/>
              <a:t>() művelet végén. </a:t>
            </a:r>
          </a:p>
        </p:txBody>
      </p:sp>
      <p:pic>
        <p:nvPicPr>
          <p:cNvPr id="17" name="Kép 16">
            <a:extLst>
              <a:ext uri="{FF2B5EF4-FFF2-40B4-BE49-F238E27FC236}">
                <a16:creationId xmlns:a16="http://schemas.microsoft.com/office/drawing/2014/main" id="{5941649B-0E3E-43E9-9169-E0133AD1E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281" y="4765715"/>
            <a:ext cx="3923930" cy="199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3372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9E5933FE-2CF5-4656-BEBC-FC6DB1311C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hu-HU" sz="5400" dirty="0"/>
              <a:t>Köszönöm szépen a figyelmet!</a:t>
            </a:r>
          </a:p>
        </p:txBody>
      </p:sp>
    </p:spTree>
    <p:extLst>
      <p:ext uri="{BB962C8B-B14F-4D97-AF65-F5344CB8AC3E}">
        <p14:creationId xmlns:p14="http://schemas.microsoft.com/office/powerpoint/2010/main" val="1697528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063"/>
            <a:ext cx="10515600" cy="2228296"/>
          </a:xfrm>
        </p:spPr>
        <p:txBody>
          <a:bodyPr>
            <a:normAutofit/>
          </a:bodyPr>
          <a:lstStyle/>
          <a:p>
            <a:r>
              <a:rPr lang="hu-HU" dirty="0"/>
              <a:t>1. feladat: </a:t>
            </a:r>
            <a:br>
              <a:rPr lang="hu-HU" dirty="0"/>
            </a:br>
            <a:r>
              <a:rPr lang="hu-HU" sz="2400" dirty="0"/>
              <a:t>Adott egy egész számokat tartalmazó szekvenciális inputfájl.</a:t>
            </a:r>
            <a:br>
              <a:rPr lang="hu-HU" dirty="0"/>
            </a:br>
            <a:br>
              <a:rPr lang="hu-HU" sz="2400" dirty="0"/>
            </a:br>
            <a:r>
              <a:rPr lang="hu-HU" sz="2400" dirty="0"/>
              <a:t>a) Hány páros szám előzi meg az első negatívat?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E5510455-058B-4FA1-9302-6E214D4F8358}"/>
              </a:ext>
            </a:extLst>
          </p:cNvPr>
          <p:cNvSpPr txBox="1"/>
          <p:nvPr/>
        </p:nvSpPr>
        <p:spPr>
          <a:xfrm>
            <a:off x="1225117" y="2441359"/>
            <a:ext cx="343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P.t.: </a:t>
            </a:r>
            <a:r>
              <a:rPr lang="hu-HU" i="1" dirty="0"/>
              <a:t>Számlálás, feltétel fennállásáig</a:t>
            </a:r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92755A7F-A626-4E4F-BFE4-E04D0D992E98}"/>
              </a:ext>
            </a:extLst>
          </p:cNvPr>
          <p:cNvSpPr txBox="1"/>
          <p:nvPr/>
        </p:nvSpPr>
        <p:spPr>
          <a:xfrm>
            <a:off x="1225117" y="2915329"/>
            <a:ext cx="5548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t:enor(E) 	~ x:infile(ℤ)   (</a:t>
            </a:r>
            <a:r>
              <a:rPr lang="hu-HU" dirty="0" err="1"/>
              <a:t>st,e,x:read</a:t>
            </a:r>
            <a:r>
              <a:rPr lang="hu-HU" dirty="0"/>
              <a:t>) amíg: e≥0</a:t>
            </a:r>
          </a:p>
          <a:p>
            <a:r>
              <a:rPr lang="hu-HU" dirty="0"/>
              <a:t>felt(e)      	~ e páros </a:t>
            </a:r>
          </a:p>
          <a:p>
            <a:r>
              <a:rPr lang="hu-HU" dirty="0"/>
              <a:t>c	~ db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zövegdoboz 4">
                <a:extLst>
                  <a:ext uri="{FF2B5EF4-FFF2-40B4-BE49-F238E27FC236}">
                    <a16:creationId xmlns:a16="http://schemas.microsoft.com/office/drawing/2014/main" id="{E0AD6920-2022-4945-A26B-1E472F708149}"/>
                  </a:ext>
                </a:extLst>
              </p:cNvPr>
              <p:cNvSpPr txBox="1"/>
              <p:nvPr/>
            </p:nvSpPr>
            <p:spPr>
              <a:xfrm>
                <a:off x="1225117" y="4669655"/>
                <a:ext cx="6001306" cy="1529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i="1" dirty="0"/>
                  <a:t>Specifikáció</a:t>
                </a:r>
                <a:r>
                  <a:rPr lang="hu-HU" dirty="0"/>
                  <a:t>:</a:t>
                </a:r>
              </a:p>
              <a:p>
                <a:r>
                  <a:rPr lang="hu-HU" i="1" dirty="0"/>
                  <a:t>	A</a:t>
                </a:r>
                <a:r>
                  <a:rPr lang="hu-HU" dirty="0"/>
                  <a:t> = ( x:infile(ℤ), </a:t>
                </a:r>
                <a:r>
                  <a:rPr lang="hu-HU" dirty="0" err="1"/>
                  <a:t>db:ℕ</a:t>
                </a:r>
                <a:r>
                  <a:rPr lang="hu-HU" dirty="0"/>
                  <a:t> )</a:t>
                </a:r>
                <a:br>
                  <a:rPr lang="hu-HU" dirty="0"/>
                </a:br>
                <a:r>
                  <a:rPr lang="hu-HU" dirty="0"/>
                  <a:t>	</a:t>
                </a:r>
                <a:r>
                  <a:rPr lang="hu-HU" i="1" dirty="0" err="1"/>
                  <a:t>Ef</a:t>
                </a:r>
                <a:r>
                  <a:rPr lang="hu-HU" dirty="0"/>
                  <a:t> = ( x=x</a:t>
                </a:r>
                <a:r>
                  <a:rPr lang="hu-HU" baseline="-25000" dirty="0"/>
                  <a:t>0 </a:t>
                </a:r>
                <a:r>
                  <a:rPr lang="hu-HU" dirty="0"/>
                  <a:t>)</a:t>
                </a:r>
              </a:p>
              <a:p>
                <a:r>
                  <a:rPr lang="hu-HU" dirty="0"/>
                  <a:t>	</a:t>
                </a:r>
                <a:r>
                  <a:rPr lang="hu-HU" i="1" dirty="0" err="1"/>
                  <a:t>Uf</a:t>
                </a:r>
                <a:r>
                  <a:rPr lang="hu-HU" dirty="0"/>
                  <a:t> = ( db 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hu-HU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hu-HU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hu-HU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hu-HU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r>
                          <m:rPr>
                            <m:sty m:val="p"/>
                          </m:rPr>
                          <a:rPr lang="hu-HU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hu-HU">
                            <a:latin typeface="Cambria Math" panose="02040503050406030204" pitchFamily="18" charset="0"/>
                          </a:rPr>
                          <m:t>≥0</m:t>
                        </m:r>
                      </m:sup>
                      <m:e>
                        <m:r>
                          <a:rPr lang="hu-HU">
                            <a:latin typeface="Cambria Math" panose="02040503050406030204" pitchFamily="18" charset="0"/>
                          </a:rPr>
                          <m:t>1 </m:t>
                        </m:r>
                      </m:e>
                    </m:nary>
                  </m:oMath>
                </a14:m>
                <a:r>
                  <a:rPr lang="hu-HU" dirty="0"/>
                  <a:t>)</a:t>
                </a:r>
                <a:br>
                  <a:rPr lang="hu-HU" dirty="0"/>
                </a:br>
                <a:r>
                  <a:rPr lang="hu-HU" dirty="0"/>
                  <a:t>                   	 </a:t>
                </a:r>
                <a:r>
                  <a:rPr lang="hu-HU" baseline="30000" dirty="0"/>
                  <a:t>e páros</a:t>
                </a:r>
                <a:endParaRPr lang="hu-HU" dirty="0"/>
              </a:p>
            </p:txBody>
          </p:sp>
        </mc:Choice>
        <mc:Fallback xmlns="">
          <p:sp>
            <p:nvSpPr>
              <p:cNvPr id="5" name="Szövegdoboz 4">
                <a:extLst>
                  <a:ext uri="{FF2B5EF4-FFF2-40B4-BE49-F238E27FC236}">
                    <a16:creationId xmlns:a16="http://schemas.microsoft.com/office/drawing/2014/main" id="{E0AD6920-2022-4945-A26B-1E472F708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117" y="4669655"/>
                <a:ext cx="6001306" cy="1529586"/>
              </a:xfrm>
              <a:prstGeom prst="rect">
                <a:avLst/>
              </a:prstGeom>
              <a:blipFill>
                <a:blip r:embed="rId2"/>
                <a:stretch>
                  <a:fillRect l="-915" t="-1992" b="-2430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3125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063"/>
            <a:ext cx="10515600" cy="2228296"/>
          </a:xfrm>
        </p:spPr>
        <p:txBody>
          <a:bodyPr>
            <a:normAutofit/>
          </a:bodyPr>
          <a:lstStyle/>
          <a:p>
            <a:r>
              <a:rPr lang="hu-HU" dirty="0"/>
              <a:t>1. feladat: </a:t>
            </a:r>
            <a:br>
              <a:rPr lang="hu-HU" dirty="0"/>
            </a:br>
            <a:r>
              <a:rPr lang="hu-HU" sz="2400" dirty="0"/>
              <a:t>Adott egy egész számokat tartalmazó szekvenciális inputfájl.</a:t>
            </a:r>
            <a:br>
              <a:rPr lang="hu-HU" dirty="0"/>
            </a:br>
            <a:br>
              <a:rPr lang="hu-HU" sz="2400" dirty="0"/>
            </a:br>
            <a:r>
              <a:rPr lang="hu-HU" sz="2400" dirty="0"/>
              <a:t>a) Hány páros szám előzi meg az első negatívat?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E5510455-058B-4FA1-9302-6E214D4F8358}"/>
              </a:ext>
            </a:extLst>
          </p:cNvPr>
          <p:cNvSpPr txBox="1"/>
          <p:nvPr/>
        </p:nvSpPr>
        <p:spPr>
          <a:xfrm>
            <a:off x="1225117" y="2441359"/>
            <a:ext cx="343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P.t.: </a:t>
            </a:r>
            <a:r>
              <a:rPr lang="hu-HU" i="1" dirty="0"/>
              <a:t>Számlálás, feltétel fennállásáig</a:t>
            </a:r>
            <a:endParaRPr lang="hu-HU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92755A7F-A626-4E4F-BFE4-E04D0D992E98}"/>
              </a:ext>
            </a:extLst>
          </p:cNvPr>
          <p:cNvSpPr txBox="1"/>
          <p:nvPr/>
        </p:nvSpPr>
        <p:spPr>
          <a:xfrm>
            <a:off x="1225117" y="2915329"/>
            <a:ext cx="5548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t:enor(E) 	~ x:infile(ℤ)   (</a:t>
            </a:r>
            <a:r>
              <a:rPr lang="hu-HU" dirty="0" err="1"/>
              <a:t>st,e,x:read</a:t>
            </a:r>
            <a:r>
              <a:rPr lang="hu-HU" dirty="0"/>
              <a:t>) amíg: e≥0</a:t>
            </a:r>
          </a:p>
          <a:p>
            <a:r>
              <a:rPr lang="hu-HU" dirty="0"/>
              <a:t>felt(e)      	~ e páros </a:t>
            </a:r>
          </a:p>
          <a:p>
            <a:r>
              <a:rPr lang="hu-HU" dirty="0"/>
              <a:t>c	~ db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zövegdoboz 4">
                <a:extLst>
                  <a:ext uri="{FF2B5EF4-FFF2-40B4-BE49-F238E27FC236}">
                    <a16:creationId xmlns:a16="http://schemas.microsoft.com/office/drawing/2014/main" id="{E0AD6920-2022-4945-A26B-1E472F708149}"/>
                  </a:ext>
                </a:extLst>
              </p:cNvPr>
              <p:cNvSpPr txBox="1"/>
              <p:nvPr/>
            </p:nvSpPr>
            <p:spPr>
              <a:xfrm>
                <a:off x="1225117" y="4669655"/>
                <a:ext cx="6001306" cy="1529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u-HU" i="1" dirty="0"/>
                  <a:t>Specifikáció</a:t>
                </a:r>
                <a:r>
                  <a:rPr lang="hu-HU" dirty="0"/>
                  <a:t>:</a:t>
                </a:r>
              </a:p>
              <a:p>
                <a:r>
                  <a:rPr lang="hu-HU" i="1" dirty="0"/>
                  <a:t>	A</a:t>
                </a:r>
                <a:r>
                  <a:rPr lang="hu-HU" dirty="0"/>
                  <a:t> = ( x:infile(ℤ), </a:t>
                </a:r>
                <a:r>
                  <a:rPr lang="hu-HU" dirty="0" err="1"/>
                  <a:t>db:ℕ</a:t>
                </a:r>
                <a:r>
                  <a:rPr lang="hu-HU" dirty="0"/>
                  <a:t> )</a:t>
                </a:r>
                <a:br>
                  <a:rPr lang="hu-HU" dirty="0"/>
                </a:br>
                <a:r>
                  <a:rPr lang="hu-HU" dirty="0"/>
                  <a:t>	</a:t>
                </a:r>
                <a:r>
                  <a:rPr lang="hu-HU" i="1" dirty="0" err="1"/>
                  <a:t>Ef</a:t>
                </a:r>
                <a:r>
                  <a:rPr lang="hu-HU" dirty="0"/>
                  <a:t> = ( x=x</a:t>
                </a:r>
                <a:r>
                  <a:rPr lang="hu-HU" baseline="-25000" dirty="0"/>
                  <a:t>0 </a:t>
                </a:r>
                <a:r>
                  <a:rPr lang="hu-HU" dirty="0"/>
                  <a:t>)</a:t>
                </a:r>
              </a:p>
              <a:p>
                <a:r>
                  <a:rPr lang="hu-HU" dirty="0"/>
                  <a:t>	</a:t>
                </a:r>
                <a:r>
                  <a:rPr lang="hu-HU" i="1" dirty="0" err="1"/>
                  <a:t>Uf</a:t>
                </a:r>
                <a:r>
                  <a:rPr lang="hu-HU" dirty="0"/>
                  <a:t> = ( db =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hu-HU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hu-HU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hu-HU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hu-HU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r>
                          <m:rPr>
                            <m:sty m:val="p"/>
                          </m:rPr>
                          <a:rPr lang="hu-HU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hu-HU">
                            <a:latin typeface="Cambria Math" panose="02040503050406030204" pitchFamily="18" charset="0"/>
                          </a:rPr>
                          <m:t>≥0</m:t>
                        </m:r>
                      </m:sup>
                      <m:e>
                        <m:r>
                          <a:rPr lang="hu-HU">
                            <a:latin typeface="Cambria Math" panose="02040503050406030204" pitchFamily="18" charset="0"/>
                          </a:rPr>
                          <m:t>1 </m:t>
                        </m:r>
                      </m:e>
                    </m:nary>
                  </m:oMath>
                </a14:m>
                <a:r>
                  <a:rPr lang="hu-HU" dirty="0"/>
                  <a:t>)</a:t>
                </a:r>
                <a:br>
                  <a:rPr lang="hu-HU" dirty="0"/>
                </a:br>
                <a:r>
                  <a:rPr lang="hu-HU" dirty="0"/>
                  <a:t>                   	 </a:t>
                </a:r>
                <a:r>
                  <a:rPr lang="hu-HU" baseline="30000" dirty="0"/>
                  <a:t>e páros</a:t>
                </a:r>
                <a:endParaRPr lang="hu-HU" dirty="0"/>
              </a:p>
            </p:txBody>
          </p:sp>
        </mc:Choice>
        <mc:Fallback xmlns="">
          <p:sp>
            <p:nvSpPr>
              <p:cNvPr id="5" name="Szövegdoboz 4">
                <a:extLst>
                  <a:ext uri="{FF2B5EF4-FFF2-40B4-BE49-F238E27FC236}">
                    <a16:creationId xmlns:a16="http://schemas.microsoft.com/office/drawing/2014/main" id="{E0AD6920-2022-4945-A26B-1E472F708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117" y="4669655"/>
                <a:ext cx="6001306" cy="1529586"/>
              </a:xfrm>
              <a:prstGeom prst="rect">
                <a:avLst/>
              </a:prstGeom>
              <a:blipFill>
                <a:blip r:embed="rId2"/>
                <a:stretch>
                  <a:fillRect l="-915" t="-1992" b="-2430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Kép 5">
            <a:extLst>
              <a:ext uri="{FF2B5EF4-FFF2-40B4-BE49-F238E27FC236}">
                <a16:creationId xmlns:a16="http://schemas.microsoft.com/office/drawing/2014/main" id="{019CFD0F-7FDC-4752-8636-44A5F9920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126" y="2915328"/>
            <a:ext cx="4196606" cy="2366885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4A447083-F3C8-4F2A-8592-F9B30567CB2B}"/>
              </a:ext>
            </a:extLst>
          </p:cNvPr>
          <p:cNvSpPr txBox="1"/>
          <p:nvPr/>
        </p:nvSpPr>
        <p:spPr>
          <a:xfrm>
            <a:off x="5868140" y="5592932"/>
            <a:ext cx="5098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 dirty="0"/>
              <a:t>Megjegyzés</a:t>
            </a:r>
            <a:r>
              <a:rPr lang="hu-HU" dirty="0"/>
              <a:t>: A specifikációban a programozási tétel kulcs szava (Σ) feletti extra feltétel jelzi, hogy meddig tartson a felsorolás.</a:t>
            </a:r>
          </a:p>
        </p:txBody>
      </p:sp>
    </p:spTree>
    <p:extLst>
      <p:ext uri="{BB962C8B-B14F-4D97-AF65-F5344CB8AC3E}">
        <p14:creationId xmlns:p14="http://schemas.microsoft.com/office/powerpoint/2010/main" val="2328295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063"/>
            <a:ext cx="10515600" cy="2228296"/>
          </a:xfrm>
        </p:spPr>
        <p:txBody>
          <a:bodyPr>
            <a:normAutofit/>
          </a:bodyPr>
          <a:lstStyle/>
          <a:p>
            <a:r>
              <a:rPr lang="hu-HU" dirty="0"/>
              <a:t>1. feladat: </a:t>
            </a:r>
            <a:br>
              <a:rPr lang="hu-HU" dirty="0"/>
            </a:br>
            <a:r>
              <a:rPr lang="hu-HU" sz="2400" dirty="0"/>
              <a:t>Adott egy egész számokat tartalmazó szekvenciális inputfájl.</a:t>
            </a:r>
            <a:br>
              <a:rPr lang="hu-HU" dirty="0"/>
            </a:br>
            <a:br>
              <a:rPr lang="hu-HU" sz="2400" dirty="0"/>
            </a:br>
            <a:r>
              <a:rPr lang="hu-HU" sz="2400" dirty="0"/>
              <a:t>b) Hány páros szám követi az első negatív számot?</a:t>
            </a:r>
          </a:p>
        </p:txBody>
      </p:sp>
    </p:spTree>
    <p:extLst>
      <p:ext uri="{BB962C8B-B14F-4D97-AF65-F5344CB8AC3E}">
        <p14:creationId xmlns:p14="http://schemas.microsoft.com/office/powerpoint/2010/main" val="1405640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65A3E7-DDCD-4796-AF21-72916906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063"/>
            <a:ext cx="10515600" cy="2228296"/>
          </a:xfrm>
        </p:spPr>
        <p:txBody>
          <a:bodyPr>
            <a:normAutofit/>
          </a:bodyPr>
          <a:lstStyle/>
          <a:p>
            <a:r>
              <a:rPr lang="hu-HU" dirty="0"/>
              <a:t>1. feladat: </a:t>
            </a:r>
            <a:br>
              <a:rPr lang="hu-HU" dirty="0"/>
            </a:br>
            <a:r>
              <a:rPr lang="hu-HU" sz="2400" dirty="0"/>
              <a:t>Adott egy egész számokat tartalmazó szekvenciális inputfájl.</a:t>
            </a:r>
            <a:br>
              <a:rPr lang="hu-HU" dirty="0"/>
            </a:br>
            <a:br>
              <a:rPr lang="hu-HU" sz="2400" dirty="0"/>
            </a:br>
            <a:r>
              <a:rPr lang="hu-HU" sz="2400" dirty="0"/>
              <a:t>b) Hány páros szám követi az első negatív számot?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E5510455-058B-4FA1-9302-6E214D4F8358}"/>
              </a:ext>
            </a:extLst>
          </p:cNvPr>
          <p:cNvSpPr txBox="1"/>
          <p:nvPr/>
        </p:nvSpPr>
        <p:spPr>
          <a:xfrm>
            <a:off x="1225117" y="2441359"/>
            <a:ext cx="343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P.t.: </a:t>
            </a:r>
            <a:r>
              <a:rPr lang="hu-HU" i="1" dirty="0"/>
              <a:t>Kiválasztás + Számlálás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09903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6E274A72940A1B4A8B3393EAB8D61735" ma:contentTypeVersion="7" ma:contentTypeDescription="Új dokumentum létrehozása." ma:contentTypeScope="" ma:versionID="46c326e170113dafb73fda4b6567a3de">
  <xsd:schema xmlns:xsd="http://www.w3.org/2001/XMLSchema" xmlns:xs="http://www.w3.org/2001/XMLSchema" xmlns:p="http://schemas.microsoft.com/office/2006/metadata/properties" xmlns:ns2="2802c78d-21c3-4a7b-93dc-c553f079c494" xmlns:ns3="bae2fe36-af00-45da-8051-a600712cd064" targetNamespace="http://schemas.microsoft.com/office/2006/metadata/properties" ma:root="true" ma:fieldsID="643504de93a5d495e82f7031e8a99745" ns2:_="" ns3:_="">
    <xsd:import namespace="2802c78d-21c3-4a7b-93dc-c553f079c494"/>
    <xsd:import namespace="bae2fe36-af00-45da-8051-a600712cd06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02c78d-21c3-4a7b-93dc-c553f079c4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e2fe36-af00-45da-8051-a600712cd064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Résztvevők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Megosztva részletekkel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A4EC0C8-1157-420A-8791-1378F0C4FD5D}"/>
</file>

<file path=customXml/itemProps2.xml><?xml version="1.0" encoding="utf-8"?>
<ds:datastoreItem xmlns:ds="http://schemas.openxmlformats.org/officeDocument/2006/customXml" ds:itemID="{00A60B0E-B1F6-4388-B355-34D6B4D3AA09}"/>
</file>

<file path=customXml/itemProps3.xml><?xml version="1.0" encoding="utf-8"?>
<ds:datastoreItem xmlns:ds="http://schemas.openxmlformats.org/officeDocument/2006/customXml" ds:itemID="{8622C1EB-996E-44CD-AE15-5D4AE13AEEE1}"/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7325</Words>
  <Application>Microsoft Office PowerPoint</Application>
  <PresentationFormat>Szélesvásznú</PresentationFormat>
  <Paragraphs>444</Paragraphs>
  <Slides>54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54</vt:i4>
      </vt:variant>
    </vt:vector>
  </HeadingPairs>
  <TitlesOfParts>
    <vt:vector size="60" baseType="lpstr">
      <vt:lpstr>Arial</vt:lpstr>
      <vt:lpstr>Calibri</vt:lpstr>
      <vt:lpstr>Calibri Light</vt:lpstr>
      <vt:lpstr>Cambria Math</vt:lpstr>
      <vt:lpstr>Symbol</vt:lpstr>
      <vt:lpstr>Office-téma</vt:lpstr>
      <vt:lpstr>5. Tervezős gyakorlat</vt:lpstr>
      <vt:lpstr>1. feladat:  Adott egy egész számokat tartalmazó szekvenciális inputfájl.  a) Hány páros szám előzi meg az első negatívat?</vt:lpstr>
      <vt:lpstr>1. feladat:  Adott egy egész számokat tartalmazó szekvenciális inputfájl.  a) Hány páros szám előzi meg az első negatívat?</vt:lpstr>
      <vt:lpstr>1. feladat:  Adott egy egész számokat tartalmazó szekvenciális inputfájl.  a) Hány páros szám előzi meg az első negatívat?</vt:lpstr>
      <vt:lpstr>1. feladat:  Adott egy egész számokat tartalmazó szekvenciális inputfájl.  a) Hány páros szám előzi meg az első negatívat?</vt:lpstr>
      <vt:lpstr>1. feladat:  Adott egy egész számokat tartalmazó szekvenciális inputfájl.  a) Hány páros szám előzi meg az első negatívat?</vt:lpstr>
      <vt:lpstr>1. feladat:  Adott egy egész számokat tartalmazó szekvenciális inputfájl.  a) Hány páros szám előzi meg az első negatívat?</vt:lpstr>
      <vt:lpstr>1. feladat:  Adott egy egész számokat tartalmazó szekvenciális inputfájl.  b) Hány páros szám követi az első negatív számot?</vt:lpstr>
      <vt:lpstr>1. feladat:  Adott egy egész számokat tartalmazó szekvenciális inputfájl.  b) Hány páros szám követi az első negatív számot?</vt:lpstr>
      <vt:lpstr>1. feladat:  Adott egy egész számokat tartalmazó szekvenciális inputfájl.  b) Hány páros szám követi az első negatív számot?</vt:lpstr>
      <vt:lpstr>1. feladat:  Adott egy egész számokat tartalmazó szekvenciális inputfájl.  b) Hány páros szám követi az első negatív számot?</vt:lpstr>
      <vt:lpstr>1. feladat:  Adott egy egész számokat tartalmazó szekvenciális inputfájl.  b) Hány páros szám követi az első negatív számot?</vt:lpstr>
      <vt:lpstr>1. feladat:  Adott egy egész számokat tartalmazó szekvenciális inputfájl.  b) Hány páros szám követi az első negatív számot?</vt:lpstr>
      <vt:lpstr>1. feladat:  Adott egy egész számokat tartalmazó szekvenciális inputfájl.  c) Hány páros szám van az első negatív számot megelőzően, és hány azt követően? </vt:lpstr>
      <vt:lpstr>1. feladat:  Adott egy egész számokat tartalmazó szekvenciális inputfájl.  c) Hány páros szám van az első negatív számot megelőzően, és hány azt követően? </vt:lpstr>
      <vt:lpstr>1. feladat:  Adott egy egész számokat tartalmazó szekvenciális inputfájl.  c) Hány páros szám van az első negatív számot megelőzően, és hány azt követően? </vt:lpstr>
      <vt:lpstr>1. feladat:  Adott egy egész számokat tartalmazó szekvenciális inputfájl.  c) Hány páros szám van az első negatív számot megelőzően, és hány azt követően? </vt:lpstr>
      <vt:lpstr>1. feladat:  Adott egy egész számokat tartalmazó szekvenciális inputfájl.  c) Hány páros szám van az első negatív számot megelőzően, és hány azt követően? </vt:lpstr>
      <vt:lpstr>1. feladat:  Adott egy egész számokat tartalmazó szekvenciális inputfájl.  c) Hány páros szám van az első negatív számot megelőzően, és hány azt követően? </vt:lpstr>
      <vt:lpstr>1. feladat:  Adott egy egész számokat tartalmazó szekvenciális inputfájl.  c) Hány páros szám van az első negatív számot megelőzően, és hány azt követően? </vt:lpstr>
      <vt:lpstr>1. feladat:  Adott egy egész számokat tartalmazó szekvenciális inputfájl.  d) Hány páros szám van az első negatív számot megelőzően, és hány azt követően azzal együtt?</vt:lpstr>
      <vt:lpstr>1. feladat:  Adott egy egész számokat tartalmazó szekvenciális inputfájl.  d) Hány páros szám van az első negatív számot megelőzően, és hány azt követően azzal együtt?</vt:lpstr>
      <vt:lpstr>1. feladat:  Adott egy egész számokat tartalmazó szekvenciális inputfájl.  d) Hány páros szám van az első negatív számot megelőzően, és hány azt követően azzal együtt?</vt:lpstr>
      <vt:lpstr>1. feladat:  Adott egy egész számokat tartalmazó szekvenciális inputfájl.  d) Hány páros szám van az első negatív számot megelőzően, és hány azt követően azzal együtt?</vt:lpstr>
      <vt:lpstr>1. feladat:  Adott egy egész számokat tartalmazó szekvenciális inputfájl.  d) Hány páros szám van az első negatív számot megelőzően, és hány azt követően azzal együtt?</vt:lpstr>
      <vt:lpstr>1. feladat:  Adott egy egész számokat tartalmazó szekvenciális inputfájl.  d) Hány páros szám van az első negatív számot megelőzően, és hány azt követően azzal együtt?</vt:lpstr>
      <vt:lpstr>2. feladat:  Egy szekvenciális inputfájlban a felszín egy vonalán adott távolságokként mért tengerszint feletti magasságértékeket tárolunk. Milyen magas a legmagasabb horpadás?  </vt:lpstr>
      <vt:lpstr>2. feladat:  Egy szekvenciális inputfájlban a felszín egy vonalán adott távolságokként mért tengerszint feletti magasságértékeket tárolunk. Milyen magas a legmagasabb horpadás?  </vt:lpstr>
      <vt:lpstr>2. feladat:  Egy szekvenciális inputfájlban a felszín egy vonalán adott távolságokként mért tengerszint feletti magasságértékeket tárolunk. Milyen magas a legmagasabb horpadás?  </vt:lpstr>
      <vt:lpstr>2. feladat:  Egy szekvenciális inputfájlban a felszín egy vonalán adott távolságokként mért tengerszint feletti magasságértékeket tárolunk. Milyen magas a legmagasabb horpadás?  </vt:lpstr>
      <vt:lpstr>2. feladat:  Egy szekvenciális inputfájlban a felszín egy vonalán adott távolságokként mért tengerszint feletti magasságértékeket tárolunk. Milyen magas a legmagasabb horpadás?  </vt:lpstr>
      <vt:lpstr>2. feladat:  Egy szekvenciális inputfájlban a felszín egy vonalán adott távolságokként mért tengerszint feletti magasságértékeket tárolunk. Milyen magas a legmagasabb horpadás?  </vt:lpstr>
      <vt:lpstr>3. feladat:  Egy horgászversenyen a horgászok eredményét egy szekvenciális inputfájlban rögzítették. A fájl egy eleme egy horgász nevét és a fogásainak sorozatát tartalmazza. Egy fogás egy időpontból, a kifogott hal fajtájának nevéből, a hal súlyából (kg) és hosszából (cm) áll. Gyűjtsük ki a jó eredményt elérő horgászok neveit: azokat, akik legalább négy 1 méternél (100 cm) hosszabb harcsát fogtak az első legalább 1 kilós ponty-fogásukat követően. </vt:lpstr>
      <vt:lpstr>3. feladat:  Egy horgászversenyen a horgászok eredményét egy szekvenciális inputfájlban rögzítették. A fájl egy eleme egy horgász nevét és a fogásainak sorozatát tartalmazza. Egy fogás egy időpontból, a kifogott hal fajtájának nevéből, a hal súlyából (kg) és hosszából (cm) áll. Gyűjtsük ki a jó eredményt elérő horgászok neveit: azokat, akik legalább négy 1 méternél (100 cm) hosszabb harcsát fogtak az első legalább 1 kilós ponty-fogásukat követően. </vt:lpstr>
      <vt:lpstr>3. feladat:  Egy horgászversenyen a horgászok eredményét egy szekvenciális inputfájlban rögzítették. A fájl egy eleme egy horgász nevét és a fogásainak sorozatát tartalmazza. Egy fogás egy időpontból, a kifogott hal fajtájának nevéből, a hal súlyából (kg) és hosszából (cm) áll. Gyűjtsük ki a jó eredményt elérő horgászok neveit: azokat, akik legalább négy 1 méternél (100 cm) hosszabb harcsát fogtak az első legalább 1 kilós ponty-fogásukat követően. </vt:lpstr>
      <vt:lpstr>3. feladat:  Egy horgászversenyen a horgászok eredményét egy szekvenciális inputfájlban rögzítették. A fájl egy eleme egy horgász nevét és a fogásainak sorozatát tartalmazza. Egy fogás egy időpontból, a kifogott hal fajtájának nevéből, a hal súlyából (kg) és hosszából (cm) áll. Gyűjtsük ki a jó eredményt elérő horgászok neveit: azokat, akik legalább négy 1 méternél (100 cm) hosszabb harcsát fogtak az első legalább 1 kilós ponty-fogásukat követően. </vt:lpstr>
      <vt:lpstr>3. feladat:  Egy horgászversenyen a horgászok eredményét egy szekvenciális inputfájlban rögzítették. A fájl egy eleme egy horgász nevét és a fogásainak sorozatát tartalmazza. Egy fogás egy időpontból, a kifogott hal fajtájának nevéből, a hal súlyából (kg) és hosszából (cm) áll. Gyűjtsük ki a jó eredményt elérő horgászok neveit: azokat, akik legalább négy 1 méternél (100 cm) hosszabb harcsát fogtak az első legalább 1 kilós ponty-fogásukat követően. </vt:lpstr>
      <vt:lpstr>3. feladat:  Egy horgászversenyen a horgászok eredményét egy szekvenciális inputfájlban rögzítették. A fájl egy eleme egy horgász nevét és a fogásainak sorozatát tartalmazza. Egy fogás egy időpontból, a kifogott hal fajtájának nevéből, a hal súlyából (kg) és hosszából (cm) áll. Gyűjtsük ki a jó eredményt elérő horgászok neveit: azokat, akik legalább négy 1 méternél (100 cm) hosszabb harcsát fogtak az első legalább 1 kilós ponty-fogásukat követően. </vt:lpstr>
      <vt:lpstr>3. feladat:  Egy horgászversenyen a horgászok eredményét egy szekvenciális inputfájlban rögzítették. A fájl egy eleme egy horgász nevét és a fogásainak sorozatát tartalmazza. Egy fogás egy időpontból, a kifogott hal fajtájának nevéből, a hal súlyából (kg) és hosszából (cm) áll. Gyűjtsük ki a jó eredményt elérő horgászok neveit: azokat, akik legalább négy 1 méternél (100 cm) hosszabb harcsát fogtak az első legalább 1 kilós ponty-fogásukat követően. </vt:lpstr>
      <vt:lpstr>3. feladat:  Egy horgászversenyen a horgászok eredményét egy szekvenciális inputfájlban rögzítették. A fájl egy eleme egy horgász nevét és a fogásainak sorozatát tartalmazza. Egy fogás egy időpontból, a kifogott hal fajtájának nevéből, a hal súlyából (kg) és hosszából (cm) áll. Gyűjtsük ki a jó eredményt elérő horgászok neveit: azokat, akik legalább négy 1 méternél (100 cm) hosszabb harcsát fogtak az első legalább 1 kilós ponty-fogásukat követően. </vt:lpstr>
      <vt:lpstr>+Órai feladat:  Egy szekvenciális inputfájlban napi átlaghőmérsékleteket tárolunk. Mennyi az első fagypont alatti értéket megelőző napok (ilyenek biztosan vannak) hőmérsékleteinek átlaga, és mondjuk meg, hogy a többi napon (beleértve az első fagypont alatti napot is, amely biztosan létezett) vajon minden nap fagypont alatt maradt-e a hőmérséklet, és mi volt a legalacsonyabb hőmérséklet? </vt:lpstr>
      <vt:lpstr>4. feladat:  Gyűjtsük ki egy szekvenciális inputfájlban rendezve tárolt egész számok közül azt, hogy melyik számból hány darab található.  </vt:lpstr>
      <vt:lpstr>4. feladat:  Gyűjtsük ki egy szekvenciális inputfájlban rendezve tárolt egész számok közül azt, hogy melyik számból hány darab található.  </vt:lpstr>
      <vt:lpstr>4. feladat:  Gyűjtsük ki egy szekvenciális inputfájlban rendezve tárolt egész számok közül azt, hogy melyik számból hány darab található.  </vt:lpstr>
      <vt:lpstr>4. feladat:  Gyűjtsük ki egy szekvenciális inputfájlban rendezve tárolt egész számok közül azt, hogy melyik számból hány darab található.  </vt:lpstr>
      <vt:lpstr>4. feladat:  Gyűjtsük ki egy szekvenciális inputfájlban rendezve tárolt egész számok közül azt, hogy melyik számból hány darab található.  </vt:lpstr>
      <vt:lpstr>4. feladat:  Gyűjtsük ki egy szekvenciális inputfájlban rendezve tárolt egész számok közül azt, hogy melyik számból hány darab található.  </vt:lpstr>
      <vt:lpstr>4. feladat:  Gyűjtsük ki egy szekvenciális inputfájlban rendezve tárolt egész számok közül azt, hogy melyik számból hány darab található.  </vt:lpstr>
      <vt:lpstr>4. feladat:  Gyűjtsük ki egy szekvenciális inputfájlban rendezve tárolt egész számok közül azt, hogy melyik számból hány darab található.  </vt:lpstr>
      <vt:lpstr>4. feladat:  Gyűjtsük ki egy szekvenciális inputfájlban rendezve tárolt egész számok közül azt, hogy melyik számból hány darab található.  </vt:lpstr>
      <vt:lpstr>4. feladat:  Gyűjtsük ki egy szekvenciális inputfájlban rendezve tárolt egész számok közül azt, hogy melyik számból hány darab található.  </vt:lpstr>
      <vt:lpstr>4. feladat:  Gyűjtsük ki egy szekvenciális inputfájlban rendezve tárolt egész számok közül azt, hogy melyik számból hány darab található.  </vt:lpstr>
      <vt:lpstr>4. feladat:  Gyűjtsük ki egy szekvenciális inputfájlban rendezve tárolt egész számok közül azt, hogy melyik számból hány darab található.  </vt:lpstr>
      <vt:lpstr>Köszönöm szépen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 Tervezős gyakorlat</dc:title>
  <dc:creator>Dao Balance</dc:creator>
  <cp:lastModifiedBy>Dao Balance</cp:lastModifiedBy>
  <cp:revision>64</cp:revision>
  <dcterms:created xsi:type="dcterms:W3CDTF">2022-03-07T08:16:11Z</dcterms:created>
  <dcterms:modified xsi:type="dcterms:W3CDTF">2022-03-16T09:51:49Z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0x0101006E274A72940A1B4A8B3393EAB8D61735</vt:lpwstr>
  </property>
</Properties>
</file>