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5" r:id="rId9"/>
    <p:sldId id="261" r:id="rId10"/>
    <p:sldId id="264" r:id="rId11"/>
  </p:sldIdLst>
  <p:sldSz cx="9144000" cy="5143500" type="screen16x9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nius Petter Mellbye" initials="TPM" lastIdx="1" clrIdx="0">
    <p:extLst>
      <p:ext uri="{19B8F6BF-5375-455C-9EA6-DF929625EA0E}">
        <p15:presenceInfo xmlns:p15="http://schemas.microsoft.com/office/powerpoint/2012/main" userId="S::tiniuspm@ntnu.no::900ec4ec-f546-4e30-b5ab-98e6f4caab9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475"/>
    <a:srgbClr val="BB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91"/>
  </p:normalViewPr>
  <p:slideViewPr>
    <p:cSldViewPr snapToGrid="0" snapToObjects="1">
      <p:cViewPr varScale="1">
        <p:scale>
          <a:sx n="139" d="100"/>
          <a:sy n="139" d="100"/>
        </p:scale>
        <p:origin x="176" y="8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4T12:54:21.780" idx="1">
    <p:pos x="2839" y="769"/>
    <p:text>Change this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D1B3E-2479-1A42-AFB4-0C2D14A3A7BC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8CA07-BE1F-274E-8706-171B5A7EC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302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class illustrates a desire to be relevant and applied, proven from the Python/ R ratio in the projects.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8CA07-BE1F-274E-8706-171B5A7EC95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87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14753" y="2008061"/>
            <a:ext cx="7772400" cy="675821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114753" y="2733866"/>
            <a:ext cx="77724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1016000" y="205979"/>
            <a:ext cx="5461000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lysbildenummer 5"/>
          <p:cNvSpPr txBox="1">
            <a:spLocks/>
          </p:cNvSpPr>
          <p:nvPr userDrawn="1"/>
        </p:nvSpPr>
        <p:spPr>
          <a:xfrm>
            <a:off x="-1" y="4815936"/>
            <a:ext cx="640523" cy="273844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latin typeface="Arial"/>
                <a:cs typeface="Arial"/>
              </a:rPr>
              <a:pPr algn="ctr"/>
              <a:t>‹#›</a:t>
            </a:fld>
            <a:endParaRPr lang="nb-NO" b="1" i="0" dirty="0">
              <a:latin typeface="Arial"/>
              <a:cs typeface="Arial"/>
            </a:endParaRPr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901B6BB6-8BBC-1049-9603-B959ED93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93" y="205979"/>
            <a:ext cx="7681516" cy="646331"/>
          </a:xfrm>
        </p:spPr>
        <p:txBody>
          <a:bodyPr wrap="square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E1E3CEDE-1D85-F54C-B415-CE6111D39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93" y="943896"/>
            <a:ext cx="7681516" cy="3872039"/>
          </a:xfrm>
        </p:spPr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57940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57940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095551" y="205979"/>
            <a:ext cx="7407404" cy="857250"/>
          </a:xfrm>
        </p:spPr>
        <p:txBody>
          <a:bodyPr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sz="half" idx="1"/>
          </p:nvPr>
        </p:nvSpPr>
        <p:spPr>
          <a:xfrm>
            <a:off x="1114712" y="1200151"/>
            <a:ext cx="3667845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" name="Plassholder for innhold 3"/>
          <p:cNvSpPr>
            <a:spLocks noGrp="1"/>
          </p:cNvSpPr>
          <p:nvPr>
            <p:ph sz="half" idx="2"/>
          </p:nvPr>
        </p:nvSpPr>
        <p:spPr>
          <a:xfrm>
            <a:off x="5305712" y="1200151"/>
            <a:ext cx="367394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1">
            <a:extLst>
              <a:ext uri="{FF2B5EF4-FFF2-40B4-BE49-F238E27FC236}">
                <a16:creationId xmlns:a16="http://schemas.microsoft.com/office/drawing/2014/main" id="{ED2407D1-9E90-B646-AC07-64435B0C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86" y="243149"/>
            <a:ext cx="7934515" cy="646331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innhold 3">
            <a:extLst>
              <a:ext uri="{FF2B5EF4-FFF2-40B4-BE49-F238E27FC236}">
                <a16:creationId xmlns:a16="http://schemas.microsoft.com/office/drawing/2014/main" id="{F513A91B-9541-CB45-883E-EB0DF731F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6986" y="1481512"/>
            <a:ext cx="3860602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9" name="Plassholder for tekst 4">
            <a:extLst>
              <a:ext uri="{FF2B5EF4-FFF2-40B4-BE49-F238E27FC236}">
                <a16:creationId xmlns:a16="http://schemas.microsoft.com/office/drawing/2014/main" id="{E5978D19-AB9B-3A44-BB7D-DD6C98661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28959" y="1001692"/>
            <a:ext cx="3932542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  <p:sp>
        <p:nvSpPr>
          <p:cNvPr id="15" name="Plassholder for innhold 5">
            <a:extLst>
              <a:ext uri="{FF2B5EF4-FFF2-40B4-BE49-F238E27FC236}">
                <a16:creationId xmlns:a16="http://schemas.microsoft.com/office/drawing/2014/main" id="{D7B07B29-56C8-8C42-B377-AD090B6F0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28959" y="1481512"/>
            <a:ext cx="3932542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6" name="Plassholder for tekst 4">
            <a:extLst>
              <a:ext uri="{FF2B5EF4-FFF2-40B4-BE49-F238E27FC236}">
                <a16:creationId xmlns:a16="http://schemas.microsoft.com/office/drawing/2014/main" id="{5747F546-7ECB-4D49-8CEC-C64012DABE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6986" y="1001691"/>
            <a:ext cx="3862118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02464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4142491" y="204788"/>
            <a:ext cx="4765084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2464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68298" y="205979"/>
            <a:ext cx="7882412" cy="6463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68298" y="963561"/>
            <a:ext cx="7882412" cy="397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5" name="Bilde 4" descr="stripe_16_9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56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Sylinder 4">
            <a:extLst>
              <a:ext uri="{FF2B5EF4-FFF2-40B4-BE49-F238E27FC236}">
                <a16:creationId xmlns:a16="http://schemas.microsoft.com/office/drawing/2014/main" id="{28EBE995-8275-F44D-B574-C93027EC9028}"/>
              </a:ext>
            </a:extLst>
          </p:cNvPr>
          <p:cNvSpPr txBox="1"/>
          <p:nvPr/>
        </p:nvSpPr>
        <p:spPr>
          <a:xfrm rot="16200000">
            <a:off x="-1344184" y="2874987"/>
            <a:ext cx="3296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dirty="0">
                <a:solidFill>
                  <a:schemeClr val="bg1"/>
                </a:solidFill>
              </a:rPr>
              <a:t>Norwegian </a:t>
            </a:r>
            <a:r>
              <a:rPr lang="nb-NO" sz="1100" dirty="0" err="1">
                <a:solidFill>
                  <a:schemeClr val="bg1"/>
                </a:solidFill>
              </a:rPr>
              <a:t>University</a:t>
            </a:r>
            <a:r>
              <a:rPr lang="nb-NO" sz="1100" dirty="0">
                <a:solidFill>
                  <a:schemeClr val="bg1"/>
                </a:solidFill>
              </a:rPr>
              <a:t> </a:t>
            </a:r>
            <a:r>
              <a:rPr lang="nb-NO" sz="1100" dirty="0" err="1">
                <a:solidFill>
                  <a:schemeClr val="bg1"/>
                </a:solidFill>
              </a:rPr>
              <a:t>of</a:t>
            </a:r>
            <a:r>
              <a:rPr lang="nb-NO" sz="1100" dirty="0">
                <a:solidFill>
                  <a:schemeClr val="bg1"/>
                </a:solidFill>
              </a:rPr>
              <a:t> Science and Technology</a:t>
            </a:r>
          </a:p>
        </p:txBody>
      </p:sp>
      <p:sp>
        <p:nvSpPr>
          <p:cNvPr id="6" name="Undertittel 5">
            <a:extLst>
              <a:ext uri="{FF2B5EF4-FFF2-40B4-BE49-F238E27FC236}">
                <a16:creationId xmlns:a16="http://schemas.microsoft.com/office/drawing/2014/main" id="{396CC1AA-3F0C-9740-8F96-A6DA4BC5D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Undertittel 2">
            <a:extLst>
              <a:ext uri="{FF2B5EF4-FFF2-40B4-BE49-F238E27FC236}">
                <a16:creationId xmlns:a16="http://schemas.microsoft.com/office/drawing/2014/main" id="{7AA22A1F-3AFF-0349-B0A1-DECD5A146FD3}"/>
              </a:ext>
            </a:extLst>
          </p:cNvPr>
          <p:cNvSpPr txBox="1">
            <a:spLocks/>
          </p:cNvSpPr>
          <p:nvPr/>
        </p:nvSpPr>
        <p:spPr>
          <a:xfrm>
            <a:off x="1267186" y="1744145"/>
            <a:ext cx="4621292" cy="486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/>
              <a:t>Iain Carmichael &amp; J. S. Marron</a:t>
            </a:r>
            <a:endParaRPr lang="nb-NO" sz="1800" dirty="0"/>
          </a:p>
        </p:txBody>
      </p:sp>
      <p:sp>
        <p:nvSpPr>
          <p:cNvPr id="10" name="Tittel 1">
            <a:extLst>
              <a:ext uri="{FF2B5EF4-FFF2-40B4-BE49-F238E27FC236}">
                <a16:creationId xmlns:a16="http://schemas.microsoft.com/office/drawing/2014/main" id="{893A0FD7-4009-A741-A730-AB52F2BEBC6D}"/>
              </a:ext>
            </a:extLst>
          </p:cNvPr>
          <p:cNvSpPr txBox="1">
            <a:spLocks/>
          </p:cNvSpPr>
          <p:nvPr/>
        </p:nvSpPr>
        <p:spPr>
          <a:xfrm>
            <a:off x="1267185" y="1100410"/>
            <a:ext cx="7772400" cy="175432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nb-NO" sz="2800"/>
              <a:t>Data science vs. statistics: two cultures?</a:t>
            </a:r>
            <a:br>
              <a:rPr lang="nb-NO" sz="4000"/>
            </a:br>
            <a:endParaRPr lang="nb-NO" sz="4000" dirty="0"/>
          </a:p>
        </p:txBody>
      </p:sp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3FD2761-8C0A-8A46-955A-778A8CBD0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opinions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0E36304-E62C-6A47-8A45-691410081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251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E2052F-2E00-0647-B19A-8D6B92D0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Overview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161DF0C-575A-344D-84E3-EB0A6E84B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9527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17307D-2648-8149-B8D0-4E32DA68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Buzz confusion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F8A3662-FEDF-E14F-A39B-82F32839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Definitions and terminology</a:t>
            </a:r>
          </a:p>
          <a:p>
            <a:pPr lvl="1"/>
            <a:r>
              <a:rPr lang="en-GB" dirty="0"/>
              <a:t>Greater statistics</a:t>
            </a:r>
          </a:p>
          <a:p>
            <a:pPr lvl="1"/>
            <a:r>
              <a:rPr lang="en-GB" dirty="0"/>
              <a:t>Lesser statistics</a:t>
            </a:r>
          </a:p>
          <a:p>
            <a:pPr lvl="1"/>
            <a:endParaRPr lang="en-GB" dirty="0"/>
          </a:p>
          <a:p>
            <a:r>
              <a:rPr lang="en-GB" dirty="0"/>
              <a:t>The stand in the article</a:t>
            </a:r>
          </a:p>
          <a:p>
            <a:pPr lvl="1"/>
            <a:r>
              <a:rPr lang="en-GB" dirty="0"/>
              <a:t>Lesser statistics</a:t>
            </a:r>
          </a:p>
          <a:p>
            <a:pPr lvl="2"/>
            <a:r>
              <a:rPr lang="en-GB" dirty="0"/>
              <a:t>Also the general belief of “the outside world”</a:t>
            </a:r>
          </a:p>
          <a:p>
            <a:pPr lvl="1"/>
            <a:r>
              <a:rPr lang="en-GB" dirty="0"/>
              <a:t>Value to society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11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C7E2ABB-E7D1-4248-8F72-0F790F1F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data science?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82F24E9-72F1-C448-8D35-03FBBF3CB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Quotes here</a:t>
            </a:r>
          </a:p>
        </p:txBody>
      </p:sp>
    </p:spTree>
    <p:extLst>
      <p:ext uri="{BB962C8B-B14F-4D97-AF65-F5344CB8AC3E}">
        <p14:creationId xmlns:p14="http://schemas.microsoft.com/office/powerpoint/2010/main" val="257272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CAE4DC-4CDC-B246-A010-11A6536D4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93" y="205979"/>
            <a:ext cx="7681516" cy="1200329"/>
          </a:xfrm>
        </p:spPr>
        <p:txBody>
          <a:bodyPr/>
          <a:lstStyle/>
          <a:p>
            <a:r>
              <a:rPr lang="en-GB" dirty="0"/>
              <a:t>The principal components </a:t>
            </a:r>
            <a:br>
              <a:rPr lang="en-GB" dirty="0"/>
            </a:br>
            <a:r>
              <a:rPr lang="en-GB" dirty="0"/>
              <a:t>of data science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A81DAEF-EA91-CB40-961D-FBEC6AC07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93" y="1707356"/>
            <a:ext cx="7681516" cy="3108579"/>
          </a:xfrm>
        </p:spPr>
        <p:txBody>
          <a:bodyPr/>
          <a:lstStyle/>
          <a:p>
            <a:r>
              <a:rPr lang="en-GB" dirty="0"/>
              <a:t>3.1</a:t>
            </a:r>
          </a:p>
          <a:p>
            <a:r>
              <a:rPr lang="en-GB" dirty="0"/>
              <a:t>3.2</a:t>
            </a:r>
          </a:p>
          <a:p>
            <a:r>
              <a:rPr lang="en-GB" dirty="0"/>
              <a:t>3.3</a:t>
            </a:r>
          </a:p>
          <a:p>
            <a:r>
              <a:rPr lang="en-GB" dirty="0"/>
              <a:t>3.4</a:t>
            </a:r>
          </a:p>
        </p:txBody>
      </p:sp>
    </p:spTree>
    <p:extLst>
      <p:ext uri="{BB962C8B-B14F-4D97-AF65-F5344CB8AC3E}">
        <p14:creationId xmlns:p14="http://schemas.microsoft.com/office/powerpoint/2010/main" val="1946370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6C57CC3-33AC-3C42-9EDB-BB7F0B735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93" y="205979"/>
            <a:ext cx="7681516" cy="646331"/>
          </a:xfrm>
        </p:spPr>
        <p:txBody>
          <a:bodyPr/>
          <a:lstStyle/>
          <a:p>
            <a:r>
              <a:rPr lang="en-GB" dirty="0"/>
              <a:t>Critiques of statistics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2162D15-FCDD-2143-9FD7-3F7D1AE37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“The fact that data science exists as a field is a colossal failure of statistics”</a:t>
            </a:r>
          </a:p>
        </p:txBody>
      </p:sp>
    </p:spTree>
    <p:extLst>
      <p:ext uri="{BB962C8B-B14F-4D97-AF65-F5344CB8AC3E}">
        <p14:creationId xmlns:p14="http://schemas.microsoft.com/office/powerpoint/2010/main" val="65839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F1F9F51-2CE7-6F43-B3E9-4A39DB10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Going forward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FF7198-7D06-1742-A58D-26933C530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93" y="1178719"/>
            <a:ext cx="7681516" cy="3637216"/>
          </a:xfrm>
        </p:spPr>
        <p:txBody>
          <a:bodyPr/>
          <a:lstStyle/>
          <a:p>
            <a:r>
              <a:rPr lang="en-GB" dirty="0"/>
              <a:t>“Get statistics back up”</a:t>
            </a:r>
          </a:p>
          <a:p>
            <a:r>
              <a:rPr lang="en-GB" dirty="0"/>
              <a:t>A general response here before going explicitly into the two subsections </a:t>
            </a:r>
          </a:p>
        </p:txBody>
      </p:sp>
    </p:spTree>
    <p:extLst>
      <p:ext uri="{BB962C8B-B14F-4D97-AF65-F5344CB8AC3E}">
        <p14:creationId xmlns:p14="http://schemas.microsoft.com/office/powerpoint/2010/main" val="3762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24753E3-55A4-5C44-AB07-E72781AC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research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6E70A85-84F5-D74E-AB20-2F8C8A505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3589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59C0AD-3D7D-D84D-9D1C-FA28CB8F4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education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F3C9FC7-4431-1342-801F-C4E50CF75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93" y="1350169"/>
            <a:ext cx="7681516" cy="3465766"/>
          </a:xfrm>
        </p:spPr>
        <p:txBody>
          <a:bodyPr/>
          <a:lstStyle/>
          <a:p>
            <a:r>
              <a:rPr lang="en-GB" dirty="0"/>
              <a:t>The future of education in statistics</a:t>
            </a:r>
          </a:p>
        </p:txBody>
      </p:sp>
    </p:spTree>
    <p:extLst>
      <p:ext uri="{BB962C8B-B14F-4D97-AF65-F5344CB8AC3E}">
        <p14:creationId xmlns:p14="http://schemas.microsoft.com/office/powerpoint/2010/main" val="332357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TNU FARGER UU">
      <a:dk1>
        <a:srgbClr val="000000"/>
      </a:dk1>
      <a:lt1>
        <a:srgbClr val="FFFFFF"/>
      </a:lt1>
      <a:dk2>
        <a:srgbClr val="014693"/>
      </a:dk2>
      <a:lt2>
        <a:srgbClr val="D6D7D6"/>
      </a:lt2>
      <a:accent1>
        <a:srgbClr val="B6C8E9"/>
      </a:accent1>
      <a:accent2>
        <a:srgbClr val="014693"/>
      </a:accent2>
      <a:accent3>
        <a:srgbClr val="BCD024"/>
      </a:accent3>
      <a:accent4>
        <a:srgbClr val="B01B81"/>
      </a:accent4>
      <a:accent5>
        <a:srgbClr val="F7D019"/>
      </a:accent5>
      <a:accent6>
        <a:srgbClr val="ED8013"/>
      </a:accent6>
      <a:hlink>
        <a:srgbClr val="3D2A68"/>
      </a:hlink>
      <a:folHlink>
        <a:srgbClr val="338C8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B7B0"/>
        </a:solidFill>
        <a:ln>
          <a:noFill/>
        </a:ln>
        <a:effectLst>
          <a:outerShdw blurRad="114300" dist="12700" dir="5400000" rotWithShape="0">
            <a:srgbClr val="000000">
              <a:alpha val="35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3180</TotalTime>
  <Words>146</Words>
  <Application>Microsoft Macintosh PowerPoint</Application>
  <PresentationFormat>Skjermfremvisning (16:9)</PresentationFormat>
  <Paragraphs>31</Paragraphs>
  <Slides>10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Office-tema</vt:lpstr>
      <vt:lpstr>PowerPoint-presentasjon</vt:lpstr>
      <vt:lpstr>Overview</vt:lpstr>
      <vt:lpstr>Buzz confusion</vt:lpstr>
      <vt:lpstr>What is data science?</vt:lpstr>
      <vt:lpstr>The principal components  of data science</vt:lpstr>
      <vt:lpstr>Critiques of statistics</vt:lpstr>
      <vt:lpstr>Going forward</vt:lpstr>
      <vt:lpstr>For research</vt:lpstr>
      <vt:lpstr>For education</vt:lpstr>
      <vt:lpstr>Our opinions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Tinius Petter Mellbye</cp:lastModifiedBy>
  <cp:revision>119</cp:revision>
  <dcterms:created xsi:type="dcterms:W3CDTF">2013-06-10T16:56:09Z</dcterms:created>
  <dcterms:modified xsi:type="dcterms:W3CDTF">2021-02-24T11:59:47Z</dcterms:modified>
</cp:coreProperties>
</file>