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103" d="100"/>
          <a:sy n="103" d="100"/>
        </p:scale>
        <p:origin x="8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3F5B-8E90-B54A-A6EB-0D65F912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27C2-6E8C-9244-A5DC-54CE7D744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78EB-90FD-2947-A439-930F7CA8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6EB6-BF20-8540-80B7-6700E028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C307-AC28-2F4A-80F2-73A65D93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10AE-4F5F-BC46-8959-8DBDB81C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AABB-2543-4B4B-86C1-8FDF065C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02FC-C226-E049-BC0C-59EC9FC6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7AB4-EC9D-9040-AA3A-BC717A2E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0019-B4C1-6E4D-BDF2-0550D453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61007-914E-0C40-8BE7-69398E67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A0F67-F8C0-4940-A3F5-B54B589E8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A855-79EB-2A42-950A-962D454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D7C9-C392-284A-90C5-73A3079B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F8F4-2DA4-AC4A-937D-BFC0AC27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04D-161F-024C-96C1-AA536787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00D8-3938-834C-8EE8-368B22C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10F7-DCA3-3749-99FE-3DF34492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88C3-3574-884A-8B16-7237F4D4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6628-63BF-3D47-83AA-FF4AF03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D57-7073-1146-86F9-E99C7BAE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3571C-76F5-E64D-87E4-01A67405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48BE-801B-C649-A6A9-FF838AEF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6830-5FAE-9043-BF47-7254104A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4E8-6489-D844-81EB-1BDC1B68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1AD9-2CE8-8D4F-A012-E3D6E8CE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5CF0-A936-CC4A-BA7A-2EFEF1F5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33E1-00B9-484B-A4E4-01D610C9E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6D61-B6BB-B34E-B868-6653F212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B31E5-7CFC-464E-8FB5-714C2E4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4A9A-842F-4D48-BE89-FEFE83B9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16C-F8C3-B844-94E9-36D9913C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154A-6678-B645-9760-A7E8EA0F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70E2-C40A-1B4E-835B-E02AB3F01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6A1A1-8310-3948-A16A-B9E64385C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D1AFB-7DE0-884F-B099-3F372A85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5CF14-5EEA-1643-BBA5-0D3D480B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C080C-9AAB-394A-BBB9-10A8E18E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DD161-AE8B-6C42-9E6B-24C364D1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A2C6-AAB4-F34F-BACF-40C5B00A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923EB-893D-824D-949D-ADA302FD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A5B51-3DA7-B24F-BB19-71DB3680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38C26-4C14-DF43-A0B4-4FD71B7A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10C05-CD87-0747-9875-0ABF702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75396-DCCC-E040-B0C8-B9E2A48C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5275-5ACC-2249-B8B9-474446D3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2B34-5711-4C4E-B34B-532F0E76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D6EF-D1A2-DE4B-9201-0CC49C7D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DE62F-6A0A-8E4B-B701-FCCA5490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0505-0EBB-9347-AD99-D554E477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0879-532E-6444-B61C-8A463B90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9B88-5B28-E84D-8659-7A94D954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EF3-FCBA-C144-B8CD-1C31F2C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D885D-9E51-5E43-A7AA-D52C67F3A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4971-4606-FB48-8899-0BE6A50E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6625-A087-CF4F-85EA-96CABDEF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7600-A82B-C14E-9BC9-32F04783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4F410-2C26-A94F-8DFC-ACF6AF6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CB3A7-00AB-BF4C-A8B0-610239B2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0AE3-8C3C-7749-811C-FEE8F58E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180C-B944-F441-9B5C-C1E79E535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4320-DC41-C740-B02D-32348D5C2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DA13-8FCE-6B4E-A6A9-4AAAE7CDB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3F6C-A46B-C84D-8820-8E1E6A6EF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Controlling an IoT Device Using Amazon Alexa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95FA-ED82-9D41-BE8F-F6831FC8E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</a:t>
            </a:r>
          </a:p>
          <a:p>
            <a:r>
              <a:rPr lang="en-US" dirty="0"/>
              <a:t>how-to-setup-and-use-the-tools-to-build-local-applications-for-constrained-devices-and-the-cloud-without-pulling-your-hair. </a:t>
            </a:r>
          </a:p>
        </p:txBody>
      </p:sp>
    </p:spTree>
    <p:extLst>
      <p:ext uri="{BB962C8B-B14F-4D97-AF65-F5344CB8AC3E}">
        <p14:creationId xmlns:p14="http://schemas.microsoft.com/office/powerpoint/2010/main" val="8780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80D-BFC1-A546-A5CC-4023988B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are going to do today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F5262-5936-7746-B52F-02487895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56" y="2506149"/>
            <a:ext cx="1945665" cy="19553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8EDF84-4259-DD4B-A7A6-DE0A1CED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9963" y="4305300"/>
            <a:ext cx="2540000" cy="25527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5C589C-B921-8A44-B958-950C7E6EC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10" y="1167256"/>
            <a:ext cx="1945665" cy="1955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8AE59-FF27-EB42-B866-8CD5CF0C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024" y="960774"/>
            <a:ext cx="2540000" cy="2552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7356F4-2E6B-F04F-9E3D-F7EE0228D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945" y="4240936"/>
            <a:ext cx="1359348" cy="13593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9AB6B5-013B-1C41-8425-8C2C1EBB6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55" y="5259474"/>
            <a:ext cx="1354054" cy="136082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2F7A53-9B25-E94B-8821-8D3D91F7A6E6}"/>
              </a:ext>
            </a:extLst>
          </p:cNvPr>
          <p:cNvCxnSpPr/>
          <p:nvPr/>
        </p:nvCxnSpPr>
        <p:spPr>
          <a:xfrm flipH="1" flipV="1">
            <a:off x="3768450" y="2433472"/>
            <a:ext cx="1114718" cy="61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DA5B55-0AEB-3140-9E72-B274BEF38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330" y="2467363"/>
            <a:ext cx="694071" cy="69407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6A3E7-B9BA-894C-9B2B-5C4C69DED445}"/>
              </a:ext>
            </a:extLst>
          </p:cNvPr>
          <p:cNvCxnSpPr>
            <a:cxnSpLocks/>
          </p:cNvCxnSpPr>
          <p:nvPr/>
        </p:nvCxnSpPr>
        <p:spPr>
          <a:xfrm>
            <a:off x="6203092" y="4003230"/>
            <a:ext cx="2298357" cy="11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F3C9AF-1EFF-6041-9DB1-199FDD4AE64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30491" y="4937298"/>
            <a:ext cx="4459472" cy="64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899875-3AD5-BD40-A5DD-5E9B1364E53B}"/>
              </a:ext>
            </a:extLst>
          </p:cNvPr>
          <p:cNvCxnSpPr>
            <a:cxnSpLocks/>
          </p:cNvCxnSpPr>
          <p:nvPr/>
        </p:nvCxnSpPr>
        <p:spPr>
          <a:xfrm flipH="1">
            <a:off x="3683455" y="4043317"/>
            <a:ext cx="947946" cy="45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12F8E-8E0E-EA49-8CC0-284555062CE1}"/>
              </a:ext>
            </a:extLst>
          </p:cNvPr>
          <p:cNvCxnSpPr>
            <a:cxnSpLocks/>
          </p:cNvCxnSpPr>
          <p:nvPr/>
        </p:nvCxnSpPr>
        <p:spPr>
          <a:xfrm>
            <a:off x="3768450" y="1992757"/>
            <a:ext cx="452151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462E94-27C3-EA45-B87C-DE625932D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134" y="1651709"/>
            <a:ext cx="630429" cy="63358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F8F75C-F19F-A54B-BC72-8ADD77204076}"/>
              </a:ext>
            </a:extLst>
          </p:cNvPr>
          <p:cNvCxnSpPr>
            <a:cxnSpLocks/>
          </p:cNvCxnSpPr>
          <p:nvPr/>
        </p:nvCxnSpPr>
        <p:spPr>
          <a:xfrm>
            <a:off x="2140910" y="2108200"/>
            <a:ext cx="5455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3CA5DDB-B857-BD4B-B9A6-406F4EE56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0411" y="1226996"/>
            <a:ext cx="1433415" cy="35473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2DB6392-F732-C343-863A-EF25DBFA89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2460" y="4783224"/>
            <a:ext cx="952500" cy="9525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A3489C-3857-3B4A-9629-7B8950EEA025}"/>
              </a:ext>
            </a:extLst>
          </p:cNvPr>
          <p:cNvCxnSpPr>
            <a:cxnSpLocks/>
          </p:cNvCxnSpPr>
          <p:nvPr/>
        </p:nvCxnSpPr>
        <p:spPr>
          <a:xfrm>
            <a:off x="2140910" y="5959484"/>
            <a:ext cx="623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34675601-108F-104A-8B1A-A095A5BC19DC}"/>
              </a:ext>
            </a:extLst>
          </p:cNvPr>
          <p:cNvSpPr/>
          <p:nvPr/>
        </p:nvSpPr>
        <p:spPr>
          <a:xfrm>
            <a:off x="208301" y="2965622"/>
            <a:ext cx="10706134" cy="3750483"/>
          </a:xfrm>
          <a:custGeom>
            <a:avLst/>
            <a:gdLst>
              <a:gd name="connsiteX0" fmla="*/ 2324834 w 10706134"/>
              <a:gd name="connsiteY0" fmla="*/ 1940010 h 3750483"/>
              <a:gd name="connsiteX1" fmla="*/ 310683 w 10706134"/>
              <a:gd name="connsiteY1" fmla="*/ 2533135 h 3750483"/>
              <a:gd name="connsiteX2" fmla="*/ 310683 w 10706134"/>
              <a:gd name="connsiteY2" fmla="*/ 3435178 h 3750483"/>
              <a:gd name="connsiteX3" fmla="*/ 3226877 w 10706134"/>
              <a:gd name="connsiteY3" fmla="*/ 3645243 h 3750483"/>
              <a:gd name="connsiteX4" fmla="*/ 9961310 w 10706134"/>
              <a:gd name="connsiteY4" fmla="*/ 3632886 h 3750483"/>
              <a:gd name="connsiteX5" fmla="*/ 10542077 w 10706134"/>
              <a:gd name="connsiteY5" fmla="*/ 2211859 h 3750483"/>
              <a:gd name="connsiteX6" fmla="*/ 10010737 w 10706134"/>
              <a:gd name="connsiteY6" fmla="*/ 111210 h 3750483"/>
              <a:gd name="connsiteX7" fmla="*/ 10010737 w 10706134"/>
              <a:gd name="connsiteY7" fmla="*/ 111210 h 3750483"/>
              <a:gd name="connsiteX8" fmla="*/ 9973667 w 10706134"/>
              <a:gd name="connsiteY8" fmla="*/ 0 h 3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06134" h="3750483">
                <a:moveTo>
                  <a:pt x="2324834" y="1940010"/>
                </a:moveTo>
                <a:cubicBezTo>
                  <a:pt x="1485604" y="2111975"/>
                  <a:pt x="646375" y="2283940"/>
                  <a:pt x="310683" y="2533135"/>
                </a:cubicBezTo>
                <a:cubicBezTo>
                  <a:pt x="-25009" y="2782330"/>
                  <a:pt x="-175349" y="3249827"/>
                  <a:pt x="310683" y="3435178"/>
                </a:cubicBezTo>
                <a:cubicBezTo>
                  <a:pt x="796715" y="3620529"/>
                  <a:pt x="1618439" y="3612292"/>
                  <a:pt x="3226877" y="3645243"/>
                </a:cubicBezTo>
                <a:cubicBezTo>
                  <a:pt x="4835315" y="3678194"/>
                  <a:pt x="8742110" y="3871783"/>
                  <a:pt x="9961310" y="3632886"/>
                </a:cubicBezTo>
                <a:cubicBezTo>
                  <a:pt x="11180510" y="3393989"/>
                  <a:pt x="10533839" y="2798805"/>
                  <a:pt x="10542077" y="2211859"/>
                </a:cubicBezTo>
                <a:cubicBezTo>
                  <a:pt x="10550315" y="1624913"/>
                  <a:pt x="10010737" y="111210"/>
                  <a:pt x="10010737" y="111210"/>
                </a:cubicBezTo>
                <a:lnTo>
                  <a:pt x="10010737" y="111210"/>
                </a:lnTo>
                <a:lnTo>
                  <a:pt x="9973667" y="0"/>
                </a:lnTo>
              </a:path>
            </a:pathLst>
          </a:custGeom>
          <a:noFill/>
          <a:ln>
            <a:headEnd w="med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200C-5DA7-EB40-B122-B398489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72E6-CC0B-9E49-8BF0-7E299DE6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Espressif</a:t>
            </a:r>
            <a:r>
              <a:rPr lang="en-US" dirty="0"/>
              <a:t> ESP-32 </a:t>
            </a:r>
            <a:r>
              <a:rPr lang="en-US" dirty="0" err="1"/>
              <a:t>DevKit</a:t>
            </a:r>
            <a:r>
              <a:rPr lang="en-US" dirty="0"/>
              <a:t>-C</a:t>
            </a:r>
          </a:p>
          <a:p>
            <a:pPr lvl="1"/>
            <a:r>
              <a:rPr lang="en-US" dirty="0"/>
              <a:t>ESP32-WROOM-32 SOM</a:t>
            </a:r>
          </a:p>
          <a:p>
            <a:pPr lvl="1"/>
            <a:r>
              <a:rPr lang="en-US" dirty="0" err="1"/>
              <a:t>Tensillica</a:t>
            </a:r>
            <a:r>
              <a:rPr lang="en-US" dirty="0"/>
              <a:t> </a:t>
            </a:r>
            <a:r>
              <a:rPr lang="en-US" dirty="0" err="1"/>
              <a:t>Xtensa</a:t>
            </a:r>
            <a:r>
              <a:rPr lang="en-US" dirty="0"/>
              <a:t> LX6 32-bit / 240MHz / 520 KiB SRAM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MiB</a:t>
            </a:r>
            <a:r>
              <a:rPr lang="en-US" dirty="0"/>
              <a:t> Embedded Flash</a:t>
            </a:r>
          </a:p>
          <a:p>
            <a:pPr lvl="1"/>
            <a:r>
              <a:rPr lang="en-US" dirty="0"/>
              <a:t>Integration </a:t>
            </a:r>
            <a:r>
              <a:rPr lang="en-US" dirty="0" err="1"/>
              <a:t>WiFi</a:t>
            </a:r>
            <a:r>
              <a:rPr lang="en-US" dirty="0"/>
              <a:t> 2.4GHz and BLE</a:t>
            </a:r>
          </a:p>
          <a:p>
            <a:r>
              <a:rPr lang="en-US" dirty="0" err="1"/>
              <a:t>PlatformIO</a:t>
            </a:r>
            <a:endParaRPr lang="en-US" dirty="0"/>
          </a:p>
          <a:p>
            <a:pPr lvl="1"/>
            <a:r>
              <a:rPr lang="en-US" dirty="0"/>
              <a:t>Open source ecosystem for IoT development</a:t>
            </a:r>
          </a:p>
          <a:p>
            <a:pPr lvl="1"/>
            <a:r>
              <a:rPr lang="en-US" dirty="0"/>
              <a:t>Microsoft Visual Studio Code and GitHub Atom integration</a:t>
            </a:r>
          </a:p>
          <a:p>
            <a:pPr lvl="1"/>
            <a:r>
              <a:rPr lang="en-US" dirty="0"/>
              <a:t>Hides the…. complexity…. of embedded development</a:t>
            </a:r>
          </a:p>
          <a:p>
            <a:pPr lvl="1"/>
            <a:r>
              <a:rPr lang="en-US" dirty="0"/>
              <a:t>Selection of frameworks (ESP-IDF or Arduino)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1FB-4F46-8A4D-A11D-0B5E4201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46EC-AD62-8449-AC3F-11101471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CloudMQTT</a:t>
            </a:r>
            <a:endParaRPr lang="en-US" dirty="0"/>
          </a:p>
          <a:p>
            <a:pPr lvl="1"/>
            <a:r>
              <a:rPr lang="en-US" dirty="0"/>
              <a:t>Secure MQTT 3.1 broker environment</a:t>
            </a:r>
          </a:p>
          <a:p>
            <a:pPr lvl="1"/>
            <a:r>
              <a:rPr lang="en-US" dirty="0"/>
              <a:t>Free tier for up to 5 connected devices</a:t>
            </a:r>
          </a:p>
          <a:p>
            <a:r>
              <a:rPr lang="en-US" dirty="0"/>
              <a:t>Amazon Alexa</a:t>
            </a:r>
          </a:p>
          <a:p>
            <a:pPr lvl="1"/>
            <a:r>
              <a:rPr lang="en-US" dirty="0"/>
              <a:t>Development skill (private)</a:t>
            </a:r>
          </a:p>
          <a:p>
            <a:pPr lvl="1"/>
            <a:r>
              <a:rPr lang="en-US" dirty="0"/>
              <a:t>Flask-Ask for clear python code</a:t>
            </a:r>
          </a:p>
          <a:p>
            <a:pPr lvl="1"/>
            <a:r>
              <a:rPr lang="en-US" dirty="0"/>
              <a:t>Local execution and debugging via </a:t>
            </a:r>
            <a:r>
              <a:rPr lang="en-US" dirty="0" err="1"/>
              <a:t>ngrok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D72-4180-4B4F-A165-48A40B82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4403-5498-8049-955A-2B242123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Configure laptop and cloud services (</a:t>
            </a:r>
            <a:r>
              <a:rPr lang="en-US" dirty="0" err="1"/>
              <a:t>CloudMQTT</a:t>
            </a:r>
            <a:r>
              <a:rPr lang="en-US" dirty="0"/>
              <a:t> and Alexa)</a:t>
            </a:r>
          </a:p>
          <a:p>
            <a:pPr marL="514350" indent="-514350">
              <a:buAutoNum type="arabicPeriod"/>
            </a:pPr>
            <a:r>
              <a:rPr lang="en-US" dirty="0"/>
              <a:t>Setup your “smart device”</a:t>
            </a:r>
          </a:p>
          <a:p>
            <a:pPr marL="514350" indent="-514350">
              <a:buAutoNum type="arabicPeriod"/>
            </a:pPr>
            <a:r>
              <a:rPr lang="en-US" dirty="0"/>
              <a:t>Program local testing and then cloud connectivity</a:t>
            </a:r>
          </a:p>
          <a:p>
            <a:pPr marL="514350" indent="-514350">
              <a:buAutoNum type="arabicPeriod"/>
            </a:pPr>
            <a:r>
              <a:rPr lang="en-US" dirty="0"/>
              <a:t>Setup Alexa skill and back-end logic</a:t>
            </a:r>
          </a:p>
          <a:p>
            <a:pPr marL="514350" indent="-514350">
              <a:buAutoNum type="arabicPeriod"/>
            </a:pPr>
            <a:r>
              <a:rPr lang="en-US" dirty="0"/>
              <a:t>Test with console, Alexa application, or Echo device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In lock-step – We will ensure everyone has completed each step (first one is the most challenging!)</a:t>
            </a:r>
          </a:p>
        </p:txBody>
      </p:sp>
    </p:spTree>
    <p:extLst>
      <p:ext uri="{BB962C8B-B14F-4D97-AF65-F5344CB8AC3E}">
        <p14:creationId xmlns:p14="http://schemas.microsoft.com/office/powerpoint/2010/main" val="16550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170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Controlling an IoT Device Using Amazon Alexa</vt:lpstr>
      <vt:lpstr>What you are going to do today</vt:lpstr>
      <vt:lpstr>Some basic details</vt:lpstr>
      <vt:lpstr>Details continued</vt:lpstr>
      <vt:lpstr>Workshop Agenda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2018-10-04T15:41:09Z</dcterms:created>
  <dcterms:modified xsi:type="dcterms:W3CDTF">2018-10-04T16:37:00Z</dcterms:modified>
</cp:coreProperties>
</file>