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9" d="100"/>
          <a:sy n="99" d="100"/>
        </p:scale>
        <p:origin x="-244" y="-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B38A8-F769-4D70-8F9A-A6C51677009C}" type="datetimeFigureOut">
              <a:rPr lang="fr-FR" smtClean="0"/>
              <a:pPr/>
              <a:t>27/09/2018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A3023-5CD0-4FDF-B2FA-1BB96F1F9C5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B38A8-F769-4D70-8F9A-A6C51677009C}" type="datetimeFigureOut">
              <a:rPr lang="fr-FR" smtClean="0"/>
              <a:pPr/>
              <a:t>27/09/2018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A3023-5CD0-4FDF-B2FA-1BB96F1F9C5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B38A8-F769-4D70-8F9A-A6C51677009C}" type="datetimeFigureOut">
              <a:rPr lang="fr-FR" smtClean="0"/>
              <a:pPr/>
              <a:t>27/09/2018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A3023-5CD0-4FDF-B2FA-1BB96F1F9C5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B38A8-F769-4D70-8F9A-A6C51677009C}" type="datetimeFigureOut">
              <a:rPr lang="fr-FR" smtClean="0"/>
              <a:pPr/>
              <a:t>27/09/2018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A3023-5CD0-4FDF-B2FA-1BB96F1F9C5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B38A8-F769-4D70-8F9A-A6C51677009C}" type="datetimeFigureOut">
              <a:rPr lang="fr-FR" smtClean="0"/>
              <a:pPr/>
              <a:t>27/09/2018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A3023-5CD0-4FDF-B2FA-1BB96F1F9C5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B38A8-F769-4D70-8F9A-A6C51677009C}" type="datetimeFigureOut">
              <a:rPr lang="fr-FR" smtClean="0"/>
              <a:pPr/>
              <a:t>27/09/2018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A3023-5CD0-4FDF-B2FA-1BB96F1F9C5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B38A8-F769-4D70-8F9A-A6C51677009C}" type="datetimeFigureOut">
              <a:rPr lang="fr-FR" smtClean="0"/>
              <a:pPr/>
              <a:t>27/09/2018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A3023-5CD0-4FDF-B2FA-1BB96F1F9C5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B38A8-F769-4D70-8F9A-A6C51677009C}" type="datetimeFigureOut">
              <a:rPr lang="fr-FR" smtClean="0"/>
              <a:pPr/>
              <a:t>27/09/2018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A3023-5CD0-4FDF-B2FA-1BB96F1F9C5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B38A8-F769-4D70-8F9A-A6C51677009C}" type="datetimeFigureOut">
              <a:rPr lang="fr-FR" smtClean="0"/>
              <a:pPr/>
              <a:t>27/09/2018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A3023-5CD0-4FDF-B2FA-1BB96F1F9C5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B38A8-F769-4D70-8F9A-A6C51677009C}" type="datetimeFigureOut">
              <a:rPr lang="fr-FR" smtClean="0"/>
              <a:pPr/>
              <a:t>27/09/2018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A3023-5CD0-4FDF-B2FA-1BB96F1F9C5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B38A8-F769-4D70-8F9A-A6C51677009C}" type="datetimeFigureOut">
              <a:rPr lang="fr-FR" smtClean="0"/>
              <a:pPr/>
              <a:t>27/09/2018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A3023-5CD0-4FDF-B2FA-1BB96F1F9C5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B38A8-F769-4D70-8F9A-A6C51677009C}" type="datetimeFigureOut">
              <a:rPr lang="fr-FR" smtClean="0"/>
              <a:pPr/>
              <a:t>27/09/2018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A3023-5CD0-4FDF-B2FA-1BB96F1F9C5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323528" y="260648"/>
            <a:ext cx="1224136" cy="1944216"/>
            <a:chOff x="2483768" y="692696"/>
            <a:chExt cx="3600400" cy="4824536"/>
          </a:xfrm>
        </p:grpSpPr>
        <p:pic>
          <p:nvPicPr>
            <p:cNvPr id="3" name="Picture 4" descr="RÃ©sultat de recherche d'images pour &quot;fond d'Ã©cran bleu canard losange&quot;"/>
            <p:cNvPicPr>
              <a:picLocks noChangeAspect="1" noChangeArrowheads="1"/>
            </p:cNvPicPr>
            <p:nvPr/>
          </p:nvPicPr>
          <p:blipFill>
            <a:blip r:embed="rId2" cstate="print"/>
            <a:srcRect t="15581"/>
            <a:stretch>
              <a:fillRect/>
            </a:stretch>
          </p:blipFill>
          <p:spPr bwMode="auto">
            <a:xfrm rot="10800000">
              <a:off x="2483768" y="692696"/>
              <a:ext cx="3600400" cy="4824536"/>
            </a:xfrm>
            <a:prstGeom prst="rect">
              <a:avLst/>
            </a:prstGeom>
            <a:noFill/>
          </p:spPr>
        </p:pic>
        <p:sp>
          <p:nvSpPr>
            <p:cNvPr id="4" name="Rectangle à coins arrondis 3"/>
            <p:cNvSpPr/>
            <p:nvPr/>
          </p:nvSpPr>
          <p:spPr>
            <a:xfrm>
              <a:off x="2684657" y="2371167"/>
              <a:ext cx="3168352" cy="1777913"/>
            </a:xfrm>
            <a:prstGeom prst="roundRect">
              <a:avLst>
                <a:gd name="adj" fmla="val 5298"/>
              </a:avLst>
            </a:prstGeom>
            <a:solidFill>
              <a:srgbClr val="4295AC"/>
            </a:solidFill>
            <a:ln w="19050">
              <a:solidFill>
                <a:srgbClr val="FFC000">
                  <a:alpha val="74902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">
                <a:ln>
                  <a:solidFill>
                    <a:srgbClr val="2D7977"/>
                  </a:solidFill>
                </a:ln>
              </a:endParaRPr>
            </a:p>
          </p:txBody>
        </p:sp>
        <p:sp>
          <p:nvSpPr>
            <p:cNvPr id="5" name="ZoneTexte 4"/>
            <p:cNvSpPr txBox="1"/>
            <p:nvPr/>
          </p:nvSpPr>
          <p:spPr>
            <a:xfrm>
              <a:off x="2612650" y="827418"/>
              <a:ext cx="3240359" cy="420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" dirty="0" smtClean="0">
                  <a:solidFill>
                    <a:schemeClr val="bg1">
                      <a:lumMod val="95000"/>
                    </a:schemeClr>
                  </a:solidFill>
                </a:rPr>
                <a:t>Bienvenue sur</a:t>
              </a:r>
              <a:endParaRPr lang="fr-FR" sz="5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2972689" y="2636912"/>
              <a:ext cx="1224138" cy="381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400" dirty="0" smtClean="0">
                  <a:solidFill>
                    <a:schemeClr val="bg1"/>
                  </a:solidFill>
                </a:rPr>
                <a:t>Identifiant</a:t>
              </a:r>
              <a:endParaRPr lang="fr-FR" sz="400" dirty="0">
                <a:solidFill>
                  <a:schemeClr val="bg1"/>
                </a:solidFill>
              </a:endParaRPr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2756665" y="2924945"/>
              <a:ext cx="1440159" cy="381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400" dirty="0" smtClean="0">
                  <a:solidFill>
                    <a:schemeClr val="bg1"/>
                  </a:solidFill>
                </a:rPr>
                <a:t>Mot-de-Passe</a:t>
              </a:r>
              <a:endParaRPr lang="fr-FR" sz="400" dirty="0">
                <a:solidFill>
                  <a:schemeClr val="bg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044697" y="3356992"/>
              <a:ext cx="144016" cy="1440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">
                <a:solidFill>
                  <a:schemeClr val="bg1"/>
                </a:solidFill>
              </a:endParaRPr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3188712" y="3296018"/>
              <a:ext cx="2448271" cy="30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" i="1" dirty="0" smtClean="0">
                  <a:solidFill>
                    <a:schemeClr val="bg1"/>
                  </a:solidFill>
                </a:rPr>
                <a:t>Mémoriser les données</a:t>
              </a:r>
              <a:endParaRPr lang="fr-FR" sz="200" i="1" dirty="0">
                <a:solidFill>
                  <a:schemeClr val="bg1"/>
                </a:solidFill>
              </a:endParaRPr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4700881" y="3645024"/>
              <a:ext cx="864096" cy="288032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rgbClr val="2D79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400" dirty="0" smtClean="0">
                  <a:solidFill>
                    <a:schemeClr val="tx1"/>
                  </a:solidFill>
                </a:rPr>
                <a:t>valider</a:t>
              </a:r>
              <a:endParaRPr lang="fr-FR" sz="4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4196825" y="2708920"/>
              <a:ext cx="1440160" cy="216024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500"/>
            </a:p>
          </p:txBody>
        </p:sp>
        <p:sp>
          <p:nvSpPr>
            <p:cNvPr id="12" name="Rectangle à coins arrondis 11"/>
            <p:cNvSpPr/>
            <p:nvPr/>
          </p:nvSpPr>
          <p:spPr>
            <a:xfrm>
              <a:off x="4196825" y="2996952"/>
              <a:ext cx="1440160" cy="216024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500"/>
            </a:p>
          </p:txBody>
        </p:sp>
        <p:pic>
          <p:nvPicPr>
            <p:cNvPr id="13" name="Image 12" descr="logo_fini.png"/>
            <p:cNvPicPr>
              <a:picLocks noChangeAspect="1"/>
            </p:cNvPicPr>
            <p:nvPr/>
          </p:nvPicPr>
          <p:blipFill>
            <a:blip r:embed="rId3" cstate="print"/>
            <a:srcRect l="26087" t="30410" r="21739" b="8771"/>
            <a:stretch>
              <a:fillRect/>
            </a:stretch>
          </p:blipFill>
          <p:spPr>
            <a:xfrm>
              <a:off x="3836785" y="1268760"/>
              <a:ext cx="864096" cy="864096"/>
            </a:xfrm>
            <a:prstGeom prst="roundRect">
              <a:avLst/>
            </a:prstGeom>
            <a:ln w="1905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grpSp>
        <p:nvGrpSpPr>
          <p:cNvPr id="14" name="Groupe 13"/>
          <p:cNvGrpSpPr/>
          <p:nvPr/>
        </p:nvGrpSpPr>
        <p:grpSpPr>
          <a:xfrm>
            <a:off x="2180601" y="260648"/>
            <a:ext cx="1239271" cy="1872208"/>
            <a:chOff x="2699792" y="620688"/>
            <a:chExt cx="3615535" cy="5472608"/>
          </a:xfrm>
        </p:grpSpPr>
        <p:pic>
          <p:nvPicPr>
            <p:cNvPr id="15" name="Picture 4" descr="RÃ©sultat de recherche d'images pour &quot;fond d'Ã©cran bleu canard losange&quot;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0800000">
              <a:off x="2699792" y="620688"/>
              <a:ext cx="3600400" cy="5472608"/>
            </a:xfrm>
            <a:prstGeom prst="rect">
              <a:avLst/>
            </a:prstGeom>
            <a:noFill/>
          </p:spPr>
        </p:pic>
        <p:sp>
          <p:nvSpPr>
            <p:cNvPr id="16" name="Rectangle 15"/>
            <p:cNvSpPr/>
            <p:nvPr/>
          </p:nvSpPr>
          <p:spPr>
            <a:xfrm>
              <a:off x="2699792" y="620688"/>
              <a:ext cx="3600400" cy="54726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699792" y="4941168"/>
              <a:ext cx="1872208" cy="1152128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572000" y="4941168"/>
              <a:ext cx="1727992" cy="1152128"/>
            </a:xfrm>
            <a:prstGeom prst="rect">
              <a:avLst/>
            </a:prstGeom>
            <a:solidFill>
              <a:srgbClr val="4295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"/>
            </a:p>
          </p:txBody>
        </p:sp>
        <p:pic>
          <p:nvPicPr>
            <p:cNvPr id="19" name="Image 18" descr="logo_plus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52120" y="4448690"/>
              <a:ext cx="352421" cy="342896"/>
            </a:xfrm>
            <a:prstGeom prst="rect">
              <a:avLst/>
            </a:prstGeom>
          </p:spPr>
        </p:pic>
        <p:pic>
          <p:nvPicPr>
            <p:cNvPr id="20" name="Image 19" descr="logo-pdf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87824" y="4437112"/>
              <a:ext cx="366052" cy="366052"/>
            </a:xfrm>
            <a:prstGeom prst="rect">
              <a:avLst/>
            </a:prstGeom>
          </p:spPr>
        </p:pic>
        <p:sp>
          <p:nvSpPr>
            <p:cNvPr id="21" name="ZoneTexte 20"/>
            <p:cNvSpPr txBox="1"/>
            <p:nvPr/>
          </p:nvSpPr>
          <p:spPr>
            <a:xfrm>
              <a:off x="2843808" y="5013176"/>
              <a:ext cx="1512168" cy="107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" dirty="0" smtClean="0"/>
                <a:t>Dépenses exceptionnelles</a:t>
              </a:r>
              <a:endParaRPr lang="fr-FR" sz="100" dirty="0"/>
            </a:p>
          </p:txBody>
        </p:sp>
        <p:sp>
          <p:nvSpPr>
            <p:cNvPr id="22" name="ZoneTexte 21"/>
            <p:cNvSpPr txBox="1"/>
            <p:nvPr/>
          </p:nvSpPr>
          <p:spPr>
            <a:xfrm>
              <a:off x="4716016" y="5137447"/>
              <a:ext cx="1440160" cy="107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" dirty="0" smtClean="0">
                  <a:solidFill>
                    <a:schemeClr val="bg1"/>
                  </a:solidFill>
                </a:rPr>
                <a:t>Solde futur</a:t>
              </a:r>
              <a:endParaRPr lang="fr-FR" sz="100" dirty="0">
                <a:solidFill>
                  <a:schemeClr val="bg1"/>
                </a:solidFill>
              </a:endParaRPr>
            </a:p>
          </p:txBody>
        </p:sp>
        <p:sp>
          <p:nvSpPr>
            <p:cNvPr id="23" name="Rectangle à coins arrondis 22"/>
            <p:cNvSpPr/>
            <p:nvPr/>
          </p:nvSpPr>
          <p:spPr>
            <a:xfrm>
              <a:off x="2915816" y="1556792"/>
              <a:ext cx="3240360" cy="2736304"/>
            </a:xfrm>
            <a:prstGeom prst="roundRect">
              <a:avLst>
                <a:gd name="adj" fmla="val 0"/>
              </a:avLst>
            </a:prstGeom>
            <a:solidFill>
              <a:srgbClr val="4295AC">
                <a:alpha val="85098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987824" y="1839307"/>
              <a:ext cx="144016" cy="1440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2D79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"/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3203848" y="1778332"/>
              <a:ext cx="1656184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" dirty="0" smtClean="0"/>
                <a:t>Assurance voiture</a:t>
              </a:r>
              <a:endParaRPr lang="fr-FR" sz="100" dirty="0"/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4932040" y="1778332"/>
              <a:ext cx="504000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00" dirty="0" smtClean="0"/>
                <a:t>34€</a:t>
              </a:r>
              <a:endParaRPr lang="fr-FR" sz="100" dirty="0"/>
            </a:p>
          </p:txBody>
        </p:sp>
        <p:pic>
          <p:nvPicPr>
            <p:cNvPr id="27" name="Image 26" descr="logo_moin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58556" y="1802441"/>
              <a:ext cx="237580" cy="228781"/>
            </a:xfrm>
            <a:prstGeom prst="rect">
              <a:avLst/>
            </a:prstGeom>
          </p:spPr>
        </p:pic>
        <p:sp>
          <p:nvSpPr>
            <p:cNvPr id="28" name="Rectangle 27"/>
            <p:cNvSpPr/>
            <p:nvPr/>
          </p:nvSpPr>
          <p:spPr>
            <a:xfrm>
              <a:off x="2987824" y="2276872"/>
              <a:ext cx="144016" cy="1440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2D79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"/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3203848" y="2215897"/>
              <a:ext cx="1656184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" dirty="0" smtClean="0"/>
                <a:t>Crédit auto</a:t>
              </a:r>
              <a:endParaRPr lang="fr-FR" sz="100" dirty="0"/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4932040" y="2215897"/>
              <a:ext cx="504000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00" dirty="0" smtClean="0"/>
                <a:t>144€</a:t>
              </a:r>
              <a:endParaRPr lang="fr-FR" sz="100" dirty="0"/>
            </a:p>
          </p:txBody>
        </p:sp>
        <p:pic>
          <p:nvPicPr>
            <p:cNvPr id="31" name="Image 30" descr="logo_moin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58556" y="2240006"/>
              <a:ext cx="237580" cy="228781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2987824" y="2708920"/>
              <a:ext cx="144016" cy="1440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2D79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"/>
            </a:p>
          </p:txBody>
        </p:sp>
        <p:sp>
          <p:nvSpPr>
            <p:cNvPr id="33" name="ZoneTexte 32"/>
            <p:cNvSpPr txBox="1"/>
            <p:nvPr/>
          </p:nvSpPr>
          <p:spPr>
            <a:xfrm>
              <a:off x="3203848" y="2647945"/>
              <a:ext cx="1656184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" dirty="0" smtClean="0"/>
                <a:t>Assurance maison</a:t>
              </a:r>
              <a:endParaRPr lang="fr-FR" sz="100" dirty="0"/>
            </a:p>
          </p:txBody>
        </p:sp>
        <p:sp>
          <p:nvSpPr>
            <p:cNvPr id="34" name="ZoneTexte 33"/>
            <p:cNvSpPr txBox="1"/>
            <p:nvPr/>
          </p:nvSpPr>
          <p:spPr>
            <a:xfrm>
              <a:off x="4932040" y="2647945"/>
              <a:ext cx="504000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00" dirty="0" smtClean="0"/>
                <a:t>44€</a:t>
              </a:r>
              <a:endParaRPr lang="fr-FR" sz="100" dirty="0"/>
            </a:p>
          </p:txBody>
        </p:sp>
        <p:pic>
          <p:nvPicPr>
            <p:cNvPr id="35" name="Image 34" descr="logo_moin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58556" y="2672054"/>
              <a:ext cx="237580" cy="228781"/>
            </a:xfrm>
            <a:prstGeom prst="rect">
              <a:avLst/>
            </a:prstGeom>
          </p:spPr>
        </p:pic>
        <p:sp>
          <p:nvSpPr>
            <p:cNvPr id="36" name="Rectangle 35"/>
            <p:cNvSpPr/>
            <p:nvPr/>
          </p:nvSpPr>
          <p:spPr>
            <a:xfrm>
              <a:off x="2987824" y="3140968"/>
              <a:ext cx="144016" cy="1440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2D79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"/>
            </a:p>
          </p:txBody>
        </p:sp>
        <p:sp>
          <p:nvSpPr>
            <p:cNvPr id="37" name="ZoneTexte 36"/>
            <p:cNvSpPr txBox="1"/>
            <p:nvPr/>
          </p:nvSpPr>
          <p:spPr>
            <a:xfrm>
              <a:off x="3203848" y="3079993"/>
              <a:ext cx="1656184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" dirty="0" smtClean="0"/>
                <a:t>Carrefour</a:t>
              </a:r>
              <a:endParaRPr lang="fr-FR" sz="100" dirty="0"/>
            </a:p>
          </p:txBody>
        </p:sp>
        <p:sp>
          <p:nvSpPr>
            <p:cNvPr id="38" name="ZoneTexte 37"/>
            <p:cNvSpPr txBox="1"/>
            <p:nvPr/>
          </p:nvSpPr>
          <p:spPr>
            <a:xfrm>
              <a:off x="4932040" y="3079993"/>
              <a:ext cx="504000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00" dirty="0" smtClean="0"/>
                <a:t>    €</a:t>
              </a:r>
              <a:endParaRPr lang="fr-FR" sz="100" dirty="0"/>
            </a:p>
          </p:txBody>
        </p:sp>
        <p:pic>
          <p:nvPicPr>
            <p:cNvPr id="39" name="Image 38" descr="logo_moin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58556" y="3104102"/>
              <a:ext cx="237580" cy="228781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2987824" y="3573016"/>
              <a:ext cx="144016" cy="1440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2D79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"/>
            </a:p>
          </p:txBody>
        </p:sp>
        <p:sp>
          <p:nvSpPr>
            <p:cNvPr id="41" name="ZoneTexte 40"/>
            <p:cNvSpPr txBox="1"/>
            <p:nvPr/>
          </p:nvSpPr>
          <p:spPr>
            <a:xfrm>
              <a:off x="3203848" y="3512041"/>
              <a:ext cx="1656184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fr-FR" sz="100" dirty="0"/>
            </a:p>
          </p:txBody>
        </p:sp>
        <p:sp>
          <p:nvSpPr>
            <p:cNvPr id="42" name="ZoneTexte 41"/>
            <p:cNvSpPr txBox="1"/>
            <p:nvPr/>
          </p:nvSpPr>
          <p:spPr>
            <a:xfrm>
              <a:off x="4932040" y="3512041"/>
              <a:ext cx="504000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00" dirty="0" smtClean="0"/>
                <a:t>    €</a:t>
              </a:r>
              <a:endParaRPr lang="fr-FR" sz="100" dirty="0"/>
            </a:p>
          </p:txBody>
        </p:sp>
        <p:pic>
          <p:nvPicPr>
            <p:cNvPr id="43" name="Image 42" descr="logo_moin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58556" y="3536150"/>
              <a:ext cx="237580" cy="228781"/>
            </a:xfrm>
            <a:prstGeom prst="rect">
              <a:avLst/>
            </a:prstGeom>
          </p:spPr>
        </p:pic>
        <p:sp>
          <p:nvSpPr>
            <p:cNvPr id="44" name="Rectangle 43"/>
            <p:cNvSpPr/>
            <p:nvPr/>
          </p:nvSpPr>
          <p:spPr>
            <a:xfrm>
              <a:off x="2987824" y="5589240"/>
              <a:ext cx="1152128" cy="288032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" dirty="0" smtClean="0">
                  <a:solidFill>
                    <a:schemeClr val="tx1"/>
                  </a:solidFill>
                </a:rPr>
                <a:t>45 €</a:t>
              </a:r>
              <a:endParaRPr lang="fr-FR" sz="200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860032" y="5517232"/>
              <a:ext cx="1152128" cy="288032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" dirty="0" smtClean="0">
                  <a:solidFill>
                    <a:schemeClr val="tx1"/>
                  </a:solidFill>
                </a:rPr>
                <a:t>+456 €</a:t>
              </a:r>
              <a:endParaRPr lang="fr-FR" sz="200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699792" y="620688"/>
              <a:ext cx="3600400" cy="792088"/>
            </a:xfrm>
            <a:prstGeom prst="rect">
              <a:avLst/>
            </a:prstGeom>
            <a:solidFill>
              <a:srgbClr val="42A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"/>
            </a:p>
          </p:txBody>
        </p:sp>
        <p:pic>
          <p:nvPicPr>
            <p:cNvPr id="47" name="Image 46" descr="Hamburger_icon_bleusurblanc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24128" y="749634"/>
              <a:ext cx="447118" cy="447118"/>
            </a:xfrm>
            <a:prstGeom prst="rect">
              <a:avLst/>
            </a:prstGeom>
          </p:spPr>
        </p:pic>
        <p:sp>
          <p:nvSpPr>
            <p:cNvPr id="48" name="Arrondir un rectangle avec un coin du même côté 47"/>
            <p:cNvSpPr/>
            <p:nvPr/>
          </p:nvSpPr>
          <p:spPr>
            <a:xfrm>
              <a:off x="3779912" y="980728"/>
              <a:ext cx="720000" cy="504056"/>
            </a:xfrm>
            <a:prstGeom prst="round2SameRect">
              <a:avLst/>
            </a:prstGeom>
            <a:solidFill>
              <a:srgbClr val="2D7977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" dirty="0"/>
            </a:p>
          </p:txBody>
        </p:sp>
        <p:sp>
          <p:nvSpPr>
            <p:cNvPr id="49" name="Arrondir un rectangle avec un coin du même côté 48"/>
            <p:cNvSpPr/>
            <p:nvPr/>
          </p:nvSpPr>
          <p:spPr>
            <a:xfrm>
              <a:off x="4572000" y="980728"/>
              <a:ext cx="720000" cy="504056"/>
            </a:xfrm>
            <a:prstGeom prst="round2SameRect">
              <a:avLst/>
            </a:prstGeom>
            <a:solidFill>
              <a:srgbClr val="2D7977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" dirty="0"/>
            </a:p>
          </p:txBody>
        </p:sp>
        <p:sp>
          <p:nvSpPr>
            <p:cNvPr id="50" name="ZoneTexte 49"/>
            <p:cNvSpPr txBox="1"/>
            <p:nvPr/>
          </p:nvSpPr>
          <p:spPr>
            <a:xfrm>
              <a:off x="2714927" y="1412776"/>
              <a:ext cx="3600400" cy="107722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fr-FR" sz="100" b="1" i="1" dirty="0"/>
            </a:p>
          </p:txBody>
        </p:sp>
        <p:sp>
          <p:nvSpPr>
            <p:cNvPr id="51" name="Arrondir un rectangle avec un coin du même côté 50"/>
            <p:cNvSpPr/>
            <p:nvPr/>
          </p:nvSpPr>
          <p:spPr>
            <a:xfrm>
              <a:off x="2915816" y="968727"/>
              <a:ext cx="720000" cy="588065"/>
            </a:xfrm>
            <a:prstGeom prst="round2SameRect">
              <a:avLst/>
            </a:prstGeom>
            <a:solidFill>
              <a:srgbClr val="4295AC">
                <a:alpha val="85098"/>
              </a:srgbClr>
            </a:solidFill>
            <a:ln w="28575"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" dirty="0" smtClean="0"/>
                <a:t>LCL</a:t>
              </a:r>
              <a:endParaRPr lang="fr-FR" sz="100" dirty="0"/>
            </a:p>
          </p:txBody>
        </p:sp>
        <p:sp>
          <p:nvSpPr>
            <p:cNvPr id="52" name="ZoneTexte 51"/>
            <p:cNvSpPr txBox="1"/>
            <p:nvPr/>
          </p:nvSpPr>
          <p:spPr>
            <a:xfrm>
              <a:off x="3707904" y="1032991"/>
              <a:ext cx="720080" cy="107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" dirty="0" smtClean="0">
                  <a:solidFill>
                    <a:schemeClr val="bg1"/>
                  </a:solidFill>
                </a:rPr>
                <a:t>CIC</a:t>
              </a:r>
              <a:endParaRPr lang="fr-FR" sz="200" dirty="0">
                <a:solidFill>
                  <a:schemeClr val="bg1"/>
                </a:solidFill>
              </a:endParaRPr>
            </a:p>
          </p:txBody>
        </p:sp>
        <p:sp>
          <p:nvSpPr>
            <p:cNvPr id="53" name="ZoneTexte 52"/>
            <p:cNvSpPr txBox="1"/>
            <p:nvPr/>
          </p:nvSpPr>
          <p:spPr>
            <a:xfrm>
              <a:off x="4572000" y="1013246"/>
              <a:ext cx="720080" cy="107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" dirty="0" err="1" smtClean="0">
                  <a:solidFill>
                    <a:schemeClr val="bg1"/>
                  </a:solidFill>
                </a:rPr>
                <a:t>Bourso</a:t>
              </a:r>
              <a:endParaRPr lang="fr-FR" sz="100" dirty="0">
                <a:solidFill>
                  <a:schemeClr val="bg1"/>
                </a:solidFill>
              </a:endParaRPr>
            </a:p>
          </p:txBody>
        </p:sp>
        <p:grpSp>
          <p:nvGrpSpPr>
            <p:cNvPr id="54" name="Groupe 133"/>
            <p:cNvGrpSpPr/>
            <p:nvPr/>
          </p:nvGrpSpPr>
          <p:grpSpPr>
            <a:xfrm>
              <a:off x="5940152" y="1660723"/>
              <a:ext cx="176151" cy="2488357"/>
              <a:chOff x="5940152" y="1556792"/>
              <a:chExt cx="176151" cy="2488357"/>
            </a:xfrm>
          </p:grpSpPr>
          <p:pic>
            <p:nvPicPr>
              <p:cNvPr id="55" name="Picture 2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 l="24387" r="13794" b="59092"/>
              <a:stretch>
                <a:fillRect/>
              </a:stretch>
            </p:blipFill>
            <p:spPr bwMode="auto">
              <a:xfrm>
                <a:off x="5940152" y="1556792"/>
                <a:ext cx="144016" cy="1872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6" name="Picture 2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 l="24387" t="86537"/>
              <a:stretch>
                <a:fillRect/>
              </a:stretch>
            </p:blipFill>
            <p:spPr bwMode="auto">
              <a:xfrm>
                <a:off x="5940152" y="3429000"/>
                <a:ext cx="176151" cy="616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57" name="Groupe 56"/>
          <p:cNvGrpSpPr/>
          <p:nvPr/>
        </p:nvGrpSpPr>
        <p:grpSpPr>
          <a:xfrm>
            <a:off x="5508104" y="260648"/>
            <a:ext cx="1224000" cy="1872208"/>
            <a:chOff x="2843807" y="764704"/>
            <a:chExt cx="3600401" cy="5472608"/>
          </a:xfrm>
        </p:grpSpPr>
        <p:pic>
          <p:nvPicPr>
            <p:cNvPr id="58" name="Picture 4" descr="RÃ©sultat de recherche d'images pour &quot;fond d'Ã©cran bleu canard losange&quot;"/>
            <p:cNvPicPr>
              <a:picLocks noChangeAspect="1" noChangeArrowheads="1"/>
            </p:cNvPicPr>
            <p:nvPr/>
          </p:nvPicPr>
          <p:blipFill>
            <a:blip r:embed="rId2" cstate="print"/>
            <a:srcRect t="4241"/>
            <a:stretch>
              <a:fillRect/>
            </a:stretch>
          </p:blipFill>
          <p:spPr bwMode="auto">
            <a:xfrm rot="10800000">
              <a:off x="2843808" y="764704"/>
              <a:ext cx="3600400" cy="5472608"/>
            </a:xfrm>
            <a:prstGeom prst="rect">
              <a:avLst/>
            </a:prstGeom>
            <a:noFill/>
          </p:spPr>
        </p:pic>
        <p:sp>
          <p:nvSpPr>
            <p:cNvPr id="59" name="Rectangle 58"/>
            <p:cNvSpPr/>
            <p:nvPr/>
          </p:nvSpPr>
          <p:spPr>
            <a:xfrm>
              <a:off x="2843807" y="764704"/>
              <a:ext cx="3600400" cy="54726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0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843807" y="1628800"/>
              <a:ext cx="3600400" cy="792088"/>
            </a:xfrm>
            <a:prstGeom prst="rect">
              <a:avLst/>
            </a:prstGeom>
            <a:solidFill>
              <a:srgbClr val="2D7977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1" name="ZoneTexte 60"/>
            <p:cNvSpPr txBox="1"/>
            <p:nvPr/>
          </p:nvSpPr>
          <p:spPr>
            <a:xfrm>
              <a:off x="3311859" y="1844824"/>
              <a:ext cx="266429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600" dirty="0" smtClean="0">
                  <a:solidFill>
                    <a:schemeClr val="bg1">
                      <a:lumMod val="95000"/>
                    </a:schemeClr>
                  </a:solidFill>
                </a:rPr>
                <a:t>Thèmes application</a:t>
              </a:r>
              <a:endParaRPr lang="fr-FR" sz="6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843807" y="2420888"/>
              <a:ext cx="3600400" cy="792088"/>
            </a:xfrm>
            <a:prstGeom prst="rect">
              <a:avLst/>
            </a:prstGeom>
            <a:solidFill>
              <a:srgbClr val="3C9E9C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843807" y="3212976"/>
              <a:ext cx="3600400" cy="792088"/>
            </a:xfrm>
            <a:prstGeom prst="rect">
              <a:avLst/>
            </a:prstGeom>
            <a:solidFill>
              <a:srgbClr val="50BFBC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4" name="ZoneTexte 63"/>
            <p:cNvSpPr txBox="1"/>
            <p:nvPr/>
          </p:nvSpPr>
          <p:spPr>
            <a:xfrm>
              <a:off x="3023827" y="2448583"/>
              <a:ext cx="3240361" cy="809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600" dirty="0" smtClean="0">
                  <a:solidFill>
                    <a:schemeClr val="bg1">
                      <a:lumMod val="95000"/>
                    </a:schemeClr>
                  </a:solidFill>
                </a:rPr>
                <a:t>Ajout des dépenses récurrentes</a:t>
              </a:r>
              <a:endParaRPr lang="fr-FR" sz="6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5" name="ZoneTexte 64"/>
            <p:cNvSpPr txBox="1"/>
            <p:nvPr/>
          </p:nvSpPr>
          <p:spPr>
            <a:xfrm>
              <a:off x="3023827" y="3286725"/>
              <a:ext cx="32403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600" dirty="0" smtClean="0">
                  <a:solidFill>
                    <a:schemeClr val="bg1">
                      <a:lumMod val="95000"/>
                    </a:schemeClr>
                  </a:solidFill>
                </a:rPr>
                <a:t>Synchronisation avec </a:t>
              </a:r>
            </a:p>
            <a:p>
              <a:pPr algn="ctr"/>
              <a:r>
                <a:rPr lang="fr-FR" sz="600" dirty="0" smtClean="0">
                  <a:solidFill>
                    <a:schemeClr val="bg1">
                      <a:lumMod val="95000"/>
                    </a:schemeClr>
                  </a:solidFill>
                </a:rPr>
                <a:t>compte bancaire</a:t>
              </a:r>
              <a:endParaRPr lang="fr-FR" sz="6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843807" y="4005064"/>
              <a:ext cx="3600400" cy="792088"/>
            </a:xfrm>
            <a:prstGeom prst="rect">
              <a:avLst/>
            </a:prstGeom>
            <a:solidFill>
              <a:srgbClr val="54D4D1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7" name="ZoneTexte 66"/>
            <p:cNvSpPr txBox="1"/>
            <p:nvPr/>
          </p:nvSpPr>
          <p:spPr>
            <a:xfrm>
              <a:off x="3023827" y="4139788"/>
              <a:ext cx="324036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600" dirty="0" smtClean="0">
                  <a:solidFill>
                    <a:schemeClr val="bg1">
                      <a:lumMod val="95000"/>
                    </a:schemeClr>
                  </a:solidFill>
                </a:rPr>
                <a:t>Epargne</a:t>
              </a:r>
              <a:endParaRPr lang="fr-FR" sz="6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cxnSp>
          <p:nvCxnSpPr>
            <p:cNvPr id="68" name="Connecteur droit 67"/>
            <p:cNvCxnSpPr/>
            <p:nvPr/>
          </p:nvCxnSpPr>
          <p:spPr>
            <a:xfrm>
              <a:off x="2843807" y="2420888"/>
              <a:ext cx="3600400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68"/>
            <p:cNvCxnSpPr/>
            <p:nvPr/>
          </p:nvCxnSpPr>
          <p:spPr>
            <a:xfrm>
              <a:off x="2843807" y="3212976"/>
              <a:ext cx="3600400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/>
            <p:cNvCxnSpPr/>
            <p:nvPr/>
          </p:nvCxnSpPr>
          <p:spPr>
            <a:xfrm>
              <a:off x="2843807" y="4005064"/>
              <a:ext cx="3600400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70"/>
            <p:cNvCxnSpPr/>
            <p:nvPr/>
          </p:nvCxnSpPr>
          <p:spPr>
            <a:xfrm>
              <a:off x="2843808" y="4797152"/>
              <a:ext cx="3600400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71"/>
            <p:cNvSpPr/>
            <p:nvPr/>
          </p:nvSpPr>
          <p:spPr>
            <a:xfrm>
              <a:off x="2843807" y="764704"/>
              <a:ext cx="3600401" cy="792087"/>
            </a:xfrm>
            <a:prstGeom prst="rect">
              <a:avLst/>
            </a:prstGeom>
            <a:solidFill>
              <a:srgbClr val="42A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"/>
            </a:p>
          </p:txBody>
        </p:sp>
        <p:sp>
          <p:nvSpPr>
            <p:cNvPr id="73" name="ZoneTexte 72"/>
            <p:cNvSpPr txBox="1"/>
            <p:nvPr/>
          </p:nvSpPr>
          <p:spPr>
            <a:xfrm>
              <a:off x="3311860" y="908720"/>
              <a:ext cx="266429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dirty="0" smtClean="0">
                  <a:solidFill>
                    <a:schemeClr val="bg1"/>
                  </a:solidFill>
                </a:rPr>
                <a:t>Paramètres</a:t>
              </a:r>
              <a:endParaRPr lang="fr-FR" sz="800" dirty="0">
                <a:solidFill>
                  <a:schemeClr val="bg1"/>
                </a:solidFill>
              </a:endParaRPr>
            </a:p>
          </p:txBody>
        </p:sp>
        <p:pic>
          <p:nvPicPr>
            <p:cNvPr id="74" name="Image 73" descr="Hamburger_icon_bleusurblanc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11271" y="836712"/>
              <a:ext cx="576000" cy="576000"/>
            </a:xfrm>
            <a:prstGeom prst="rect">
              <a:avLst/>
            </a:prstGeom>
          </p:spPr>
        </p:pic>
        <p:pic>
          <p:nvPicPr>
            <p:cNvPr id="75" name="Image 74" descr="logo_homebleu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02959" y="836712"/>
              <a:ext cx="576000" cy="576000"/>
            </a:xfrm>
            <a:prstGeom prst="rect">
              <a:avLst/>
            </a:prstGeom>
          </p:spPr>
        </p:pic>
        <p:sp>
          <p:nvSpPr>
            <p:cNvPr id="76" name="ZoneTexte 75"/>
            <p:cNvSpPr txBox="1"/>
            <p:nvPr/>
          </p:nvSpPr>
          <p:spPr>
            <a:xfrm>
              <a:off x="2843807" y="1556791"/>
              <a:ext cx="3600401" cy="1052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fr-FR" sz="500" b="1" i="1" dirty="0"/>
            </a:p>
          </p:txBody>
        </p:sp>
      </p:grpSp>
      <p:grpSp>
        <p:nvGrpSpPr>
          <p:cNvPr id="86" name="Groupe 85"/>
          <p:cNvGrpSpPr/>
          <p:nvPr/>
        </p:nvGrpSpPr>
        <p:grpSpPr>
          <a:xfrm>
            <a:off x="7668344" y="1124744"/>
            <a:ext cx="1224000" cy="1872208"/>
            <a:chOff x="2324617" y="476672"/>
            <a:chExt cx="3615535" cy="5472609"/>
          </a:xfrm>
        </p:grpSpPr>
        <p:pic>
          <p:nvPicPr>
            <p:cNvPr id="77" name="Picture 4" descr="RÃ©sultat de recherche d'images pour &quot;fond d'Ã©cran bleu canard losange&quot;"/>
            <p:cNvPicPr>
              <a:picLocks noChangeAspect="1" noChangeArrowheads="1"/>
            </p:cNvPicPr>
            <p:nvPr/>
          </p:nvPicPr>
          <p:blipFill>
            <a:blip r:embed="rId2" cstate="print"/>
            <a:srcRect t="14474"/>
            <a:stretch>
              <a:fillRect/>
            </a:stretch>
          </p:blipFill>
          <p:spPr bwMode="auto">
            <a:xfrm rot="10800000">
              <a:off x="2339752" y="1268760"/>
              <a:ext cx="3600400" cy="4680521"/>
            </a:xfrm>
            <a:prstGeom prst="rect">
              <a:avLst/>
            </a:prstGeom>
            <a:noFill/>
          </p:spPr>
        </p:pic>
        <p:sp>
          <p:nvSpPr>
            <p:cNvPr id="78" name="Rectangle 77"/>
            <p:cNvSpPr/>
            <p:nvPr/>
          </p:nvSpPr>
          <p:spPr>
            <a:xfrm>
              <a:off x="2324617" y="476672"/>
              <a:ext cx="3600400" cy="54726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0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324617" y="476672"/>
              <a:ext cx="3600400" cy="792088"/>
            </a:xfrm>
            <a:prstGeom prst="rect">
              <a:avLst/>
            </a:prstGeom>
            <a:solidFill>
              <a:srgbClr val="42A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"/>
            </a:p>
          </p:txBody>
        </p:sp>
        <p:sp>
          <p:nvSpPr>
            <p:cNvPr id="80" name="ZoneTexte 79"/>
            <p:cNvSpPr txBox="1"/>
            <p:nvPr/>
          </p:nvSpPr>
          <p:spPr>
            <a:xfrm>
              <a:off x="2792669" y="620688"/>
              <a:ext cx="266429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700" dirty="0" smtClean="0">
                  <a:solidFill>
                    <a:schemeClr val="bg1"/>
                  </a:solidFill>
                </a:rPr>
                <a:t>Thèmes application</a:t>
              </a:r>
              <a:endParaRPr lang="fr-FR" sz="700" dirty="0">
                <a:solidFill>
                  <a:schemeClr val="bg1"/>
                </a:solidFill>
              </a:endParaRPr>
            </a:p>
          </p:txBody>
        </p:sp>
        <p:sp>
          <p:nvSpPr>
            <p:cNvPr id="81" name="ZoneTexte 80"/>
            <p:cNvSpPr txBox="1"/>
            <p:nvPr/>
          </p:nvSpPr>
          <p:spPr>
            <a:xfrm>
              <a:off x="2720660" y="1630542"/>
              <a:ext cx="2808311" cy="830004"/>
            </a:xfrm>
            <a:prstGeom prst="rect">
              <a:avLst/>
            </a:prstGeom>
            <a:solidFill>
              <a:srgbClr val="FFFFFF">
                <a:alpha val="89804"/>
              </a:srgbClr>
            </a:solidFill>
            <a:ln w="19050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400" dirty="0" smtClean="0"/>
                <a:t>Police</a:t>
              </a:r>
            </a:p>
            <a:p>
              <a:endParaRPr lang="fr-FR" sz="400" dirty="0" smtClean="0"/>
            </a:p>
            <a:p>
              <a:pPr lvl="1">
                <a:buFont typeface="Wingdings" pitchFamily="2" charset="2"/>
                <a:buChar char="q"/>
              </a:pPr>
              <a:r>
                <a:rPr lang="fr-FR" sz="400" dirty="0" smtClean="0"/>
                <a:t> Arial</a:t>
              </a:r>
            </a:p>
            <a:p>
              <a:pPr lvl="1">
                <a:buFont typeface="Wingdings" pitchFamily="2" charset="2"/>
                <a:buChar char="q"/>
              </a:pPr>
              <a:r>
                <a:rPr lang="fr-FR" sz="400" dirty="0" smtClean="0"/>
                <a:t> Times</a:t>
              </a:r>
            </a:p>
          </p:txBody>
        </p:sp>
        <p:sp>
          <p:nvSpPr>
            <p:cNvPr id="82" name="ZoneTexte 81"/>
            <p:cNvSpPr txBox="1"/>
            <p:nvPr/>
          </p:nvSpPr>
          <p:spPr>
            <a:xfrm>
              <a:off x="2720660" y="2952440"/>
              <a:ext cx="2808311" cy="1584554"/>
            </a:xfrm>
            <a:prstGeom prst="rect">
              <a:avLst/>
            </a:prstGeom>
            <a:solidFill>
              <a:srgbClr val="FFFFFF">
                <a:alpha val="85098"/>
              </a:srgbClr>
            </a:solidFill>
            <a:ln w="19050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400" dirty="0" smtClean="0"/>
                <a:t>Couleurs </a:t>
              </a:r>
            </a:p>
            <a:p>
              <a:pPr lvl="1">
                <a:buFont typeface="Arial" pitchFamily="34" charset="0"/>
                <a:buChar char="•"/>
              </a:pPr>
              <a:r>
                <a:rPr lang="fr-FR" sz="400" dirty="0" smtClean="0"/>
                <a:t> de fond</a:t>
              </a:r>
            </a:p>
            <a:p>
              <a:pPr lvl="2">
                <a:buFont typeface="Wingdings" pitchFamily="2" charset="2"/>
                <a:buChar char="q"/>
              </a:pPr>
              <a:endParaRPr lang="fr-FR" sz="400" dirty="0" smtClean="0"/>
            </a:p>
            <a:p>
              <a:pPr lvl="2">
                <a:buFont typeface="Wingdings" pitchFamily="2" charset="2"/>
                <a:buChar char="q"/>
              </a:pPr>
              <a:endParaRPr lang="fr-FR" sz="400" dirty="0" smtClean="0"/>
            </a:p>
            <a:p>
              <a:pPr lvl="2">
                <a:buFont typeface="Wingdings" pitchFamily="2" charset="2"/>
                <a:buChar char="q"/>
              </a:pPr>
              <a:endParaRPr lang="fr-FR" sz="400" dirty="0" smtClean="0"/>
            </a:p>
            <a:p>
              <a:pPr lvl="2">
                <a:buFont typeface="Wingdings" pitchFamily="2" charset="2"/>
                <a:buChar char="q"/>
              </a:pPr>
              <a:endParaRPr lang="fr-FR" sz="400" dirty="0" smtClean="0"/>
            </a:p>
            <a:p>
              <a:pPr lvl="2">
                <a:buFont typeface="Wingdings" pitchFamily="2" charset="2"/>
                <a:buChar char="q"/>
              </a:pPr>
              <a:endParaRPr lang="fr-FR" sz="400" dirty="0" smtClean="0"/>
            </a:p>
            <a:p>
              <a:pPr lvl="2">
                <a:buFont typeface="Wingdings" pitchFamily="2" charset="2"/>
                <a:buChar char="q"/>
              </a:pPr>
              <a:r>
                <a:rPr lang="fr-FR" sz="400" dirty="0" smtClean="0"/>
                <a:t> b</a:t>
              </a:r>
            </a:p>
          </p:txBody>
        </p:sp>
        <p:pic>
          <p:nvPicPr>
            <p:cNvPr id="83" name="Image 82" descr="Hamburger_icon_bleusurblanc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92080" y="548680"/>
              <a:ext cx="576000" cy="576000"/>
            </a:xfrm>
            <a:prstGeom prst="rect">
              <a:avLst/>
            </a:prstGeom>
          </p:spPr>
        </p:pic>
        <p:pic>
          <p:nvPicPr>
            <p:cNvPr id="84" name="Image 83" descr="logo_homebleu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83768" y="548680"/>
              <a:ext cx="576000" cy="576000"/>
            </a:xfrm>
            <a:prstGeom prst="rect">
              <a:avLst/>
            </a:prstGeom>
          </p:spPr>
        </p:pic>
        <p:sp>
          <p:nvSpPr>
            <p:cNvPr id="85" name="ZoneTexte 84"/>
            <p:cNvSpPr txBox="1"/>
            <p:nvPr/>
          </p:nvSpPr>
          <p:spPr>
            <a:xfrm>
              <a:off x="2339753" y="1268759"/>
              <a:ext cx="3600399" cy="105231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fr-FR" sz="600" b="1" i="1" dirty="0"/>
            </a:p>
          </p:txBody>
        </p:sp>
      </p:grpSp>
      <p:grpSp>
        <p:nvGrpSpPr>
          <p:cNvPr id="87" name="Groupe 86"/>
          <p:cNvGrpSpPr/>
          <p:nvPr/>
        </p:nvGrpSpPr>
        <p:grpSpPr>
          <a:xfrm>
            <a:off x="3851920" y="1556792"/>
            <a:ext cx="936104" cy="576064"/>
            <a:chOff x="2483768" y="1916832"/>
            <a:chExt cx="3600400" cy="2232248"/>
          </a:xfrm>
        </p:grpSpPr>
        <p:pic>
          <p:nvPicPr>
            <p:cNvPr id="88" name="Picture 4" descr="RÃ©sultat de recherche d'images pour &quot;fond d'Ã©cran bleu canard losange&quot;"/>
            <p:cNvPicPr>
              <a:picLocks noChangeAspect="1" noChangeArrowheads="1"/>
            </p:cNvPicPr>
            <p:nvPr/>
          </p:nvPicPr>
          <p:blipFill>
            <a:blip r:embed="rId2" cstate="print"/>
            <a:srcRect t="18421" b="40789"/>
            <a:stretch>
              <a:fillRect/>
            </a:stretch>
          </p:blipFill>
          <p:spPr bwMode="auto">
            <a:xfrm rot="10800000">
              <a:off x="2483768" y="1916832"/>
              <a:ext cx="3600400" cy="2232248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</p:pic>
        <p:sp>
          <p:nvSpPr>
            <p:cNvPr id="89" name="ZoneTexte 88"/>
            <p:cNvSpPr txBox="1"/>
            <p:nvPr/>
          </p:nvSpPr>
          <p:spPr>
            <a:xfrm>
              <a:off x="2771800" y="2276872"/>
              <a:ext cx="3024336" cy="1464231"/>
            </a:xfrm>
            <a:prstGeom prst="roundRect">
              <a:avLst>
                <a:gd name="adj" fmla="val 5775"/>
              </a:avLst>
            </a:prstGeom>
            <a:solidFill>
              <a:srgbClr val="FFFFFF">
                <a:alpha val="85098"/>
              </a:srgbClr>
            </a:solidFill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fr-FR" sz="1600" dirty="0" smtClean="0"/>
            </a:p>
            <a:p>
              <a:pPr algn="ctr"/>
              <a:endParaRPr lang="fr-FR" sz="1600" dirty="0" smtClean="0"/>
            </a:p>
            <a:p>
              <a:pPr algn="ctr"/>
              <a:endParaRPr lang="fr-FR" sz="1600" dirty="0" smtClean="0"/>
            </a:p>
            <a:p>
              <a:pPr algn="ctr"/>
              <a:endParaRPr lang="fr-FR" sz="1600" dirty="0" smtClean="0"/>
            </a:p>
            <a:p>
              <a:pPr algn="ctr"/>
              <a:endParaRPr lang="fr-FR" sz="1600" dirty="0"/>
            </a:p>
          </p:txBody>
        </p:sp>
        <p:pic>
          <p:nvPicPr>
            <p:cNvPr id="90" name="Image 89" descr="logo_plus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24127" y="3789040"/>
              <a:ext cx="296000" cy="288000"/>
            </a:xfrm>
            <a:prstGeom prst="rect">
              <a:avLst/>
            </a:prstGeom>
          </p:spPr>
        </p:pic>
        <p:grpSp>
          <p:nvGrpSpPr>
            <p:cNvPr id="91" name="Groupe 19"/>
            <p:cNvGrpSpPr/>
            <p:nvPr/>
          </p:nvGrpSpPr>
          <p:grpSpPr>
            <a:xfrm>
              <a:off x="3563888" y="2756959"/>
              <a:ext cx="1440160" cy="504056"/>
              <a:chOff x="3635896" y="2204864"/>
              <a:chExt cx="1440160" cy="504056"/>
            </a:xfrm>
          </p:grpSpPr>
          <p:pic>
            <p:nvPicPr>
              <p:cNvPr id="92" name="Picture 2" descr="RÃ©sultat de recherche d'images pour &quot;lcl&quot;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3635896" y="2204864"/>
                <a:ext cx="504056" cy="504056"/>
              </a:xfrm>
              <a:prstGeom prst="rect">
                <a:avLst/>
              </a:prstGeom>
              <a:noFill/>
            </p:spPr>
          </p:pic>
          <p:pic>
            <p:nvPicPr>
              <p:cNvPr id="93" name="Picture 4" descr="Image associÃ©e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 l="10080" t="11020" r="10541" b="10861"/>
              <a:stretch>
                <a:fillRect/>
              </a:stretch>
            </p:blipFill>
            <p:spPr bwMode="auto">
              <a:xfrm>
                <a:off x="4572000" y="2204864"/>
                <a:ext cx="504056" cy="496055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94" name="Groupe 93"/>
          <p:cNvGrpSpPr/>
          <p:nvPr/>
        </p:nvGrpSpPr>
        <p:grpSpPr>
          <a:xfrm>
            <a:off x="1547664" y="3789040"/>
            <a:ext cx="1224136" cy="1800200"/>
            <a:chOff x="2483768" y="620688"/>
            <a:chExt cx="3600400" cy="5472608"/>
          </a:xfrm>
        </p:grpSpPr>
        <p:pic>
          <p:nvPicPr>
            <p:cNvPr id="95" name="Picture 4" descr="RÃ©sultat de recherche d'images pour &quot;fond d'Ã©cran bleu canard losange&quot;"/>
            <p:cNvPicPr>
              <a:picLocks noChangeAspect="1" noChangeArrowheads="1"/>
            </p:cNvPicPr>
            <p:nvPr/>
          </p:nvPicPr>
          <p:blipFill>
            <a:blip r:embed="rId2" cstate="print"/>
            <a:srcRect t="14474"/>
            <a:stretch>
              <a:fillRect/>
            </a:stretch>
          </p:blipFill>
          <p:spPr bwMode="auto">
            <a:xfrm rot="10800000">
              <a:off x="2483768" y="1412775"/>
              <a:ext cx="3600400" cy="4680521"/>
            </a:xfrm>
            <a:prstGeom prst="rect">
              <a:avLst/>
            </a:prstGeom>
            <a:noFill/>
          </p:spPr>
        </p:pic>
        <p:sp>
          <p:nvSpPr>
            <p:cNvPr id="96" name="Rectangle 95"/>
            <p:cNvSpPr/>
            <p:nvPr/>
          </p:nvSpPr>
          <p:spPr>
            <a:xfrm>
              <a:off x="2483768" y="620688"/>
              <a:ext cx="3600400" cy="54726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0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483768" y="620688"/>
              <a:ext cx="3600400" cy="792088"/>
            </a:xfrm>
            <a:prstGeom prst="rect">
              <a:avLst/>
            </a:prstGeom>
            <a:solidFill>
              <a:srgbClr val="42A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"/>
            </a:p>
          </p:txBody>
        </p:sp>
        <p:sp>
          <p:nvSpPr>
            <p:cNvPr id="98" name="ZoneTexte 97"/>
            <p:cNvSpPr txBox="1"/>
            <p:nvPr/>
          </p:nvSpPr>
          <p:spPr>
            <a:xfrm>
              <a:off x="2699792" y="692696"/>
              <a:ext cx="3240359" cy="842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600" dirty="0" smtClean="0">
                  <a:solidFill>
                    <a:schemeClr val="bg1"/>
                  </a:solidFill>
                </a:rPr>
                <a:t>Ajout des dépenses </a:t>
              </a:r>
            </a:p>
            <a:p>
              <a:pPr algn="ctr"/>
              <a:r>
                <a:rPr lang="fr-FR" sz="600" dirty="0" smtClean="0">
                  <a:solidFill>
                    <a:schemeClr val="bg1"/>
                  </a:solidFill>
                </a:rPr>
                <a:t>récurrentes</a:t>
              </a:r>
              <a:endParaRPr lang="fr-FR" sz="600" dirty="0">
                <a:solidFill>
                  <a:schemeClr val="bg1"/>
                </a:solidFill>
              </a:endParaRPr>
            </a:p>
          </p:txBody>
        </p:sp>
        <p:pic>
          <p:nvPicPr>
            <p:cNvPr id="99" name="Image 98" descr="logo_plus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64088" y="5174336"/>
              <a:ext cx="352421" cy="342896"/>
            </a:xfrm>
            <a:prstGeom prst="rect">
              <a:avLst/>
            </a:prstGeom>
          </p:spPr>
        </p:pic>
        <p:pic>
          <p:nvPicPr>
            <p:cNvPr id="100" name="Image 99" descr="Hamburger_icon_bleusurblanc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36160" y="692696"/>
              <a:ext cx="576000" cy="576000"/>
            </a:xfrm>
            <a:prstGeom prst="rect">
              <a:avLst/>
            </a:prstGeom>
          </p:spPr>
        </p:pic>
        <p:pic>
          <p:nvPicPr>
            <p:cNvPr id="101" name="Image 100" descr="logo_homebleu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55776" y="692696"/>
              <a:ext cx="576000" cy="576000"/>
            </a:xfrm>
            <a:prstGeom prst="rect">
              <a:avLst/>
            </a:prstGeom>
          </p:spPr>
        </p:pic>
        <p:sp>
          <p:nvSpPr>
            <p:cNvPr id="102" name="ZoneTexte 101"/>
            <p:cNvSpPr txBox="1"/>
            <p:nvPr/>
          </p:nvSpPr>
          <p:spPr>
            <a:xfrm>
              <a:off x="2483768" y="1412775"/>
              <a:ext cx="3600400" cy="10944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fr-FR" sz="600" b="1" i="1" dirty="0"/>
            </a:p>
          </p:txBody>
        </p:sp>
        <p:sp>
          <p:nvSpPr>
            <p:cNvPr id="103" name="Rectangle à coins arrondis 102"/>
            <p:cNvSpPr/>
            <p:nvPr/>
          </p:nvSpPr>
          <p:spPr>
            <a:xfrm>
              <a:off x="2699792" y="2276872"/>
              <a:ext cx="3168352" cy="2736304"/>
            </a:xfrm>
            <a:prstGeom prst="roundRect">
              <a:avLst>
                <a:gd name="adj" fmla="val 4314"/>
              </a:avLst>
            </a:prstGeom>
            <a:solidFill>
              <a:srgbClr val="42ACAC">
                <a:alpha val="85098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00" dirty="0"/>
            </a:p>
          </p:txBody>
        </p:sp>
        <p:sp>
          <p:nvSpPr>
            <p:cNvPr id="104" name="Rectangle à coins arrondis 103"/>
            <p:cNvSpPr/>
            <p:nvPr/>
          </p:nvSpPr>
          <p:spPr>
            <a:xfrm>
              <a:off x="2771800" y="2607444"/>
              <a:ext cx="144016" cy="14401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2D79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00"/>
            </a:p>
          </p:txBody>
        </p:sp>
        <p:sp>
          <p:nvSpPr>
            <p:cNvPr id="105" name="ZoneTexte 104"/>
            <p:cNvSpPr txBox="1"/>
            <p:nvPr/>
          </p:nvSpPr>
          <p:spPr>
            <a:xfrm>
              <a:off x="2987824" y="2546470"/>
              <a:ext cx="1656182" cy="369704"/>
            </a:xfrm>
            <a:prstGeom prst="round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400" dirty="0" smtClean="0"/>
                <a:t>Assurance voiture</a:t>
              </a:r>
              <a:endParaRPr lang="fr-FR" sz="400" dirty="0"/>
            </a:p>
          </p:txBody>
        </p:sp>
        <p:sp>
          <p:nvSpPr>
            <p:cNvPr id="106" name="ZoneTexte 105"/>
            <p:cNvSpPr txBox="1"/>
            <p:nvPr/>
          </p:nvSpPr>
          <p:spPr>
            <a:xfrm>
              <a:off x="4716071" y="2546470"/>
              <a:ext cx="504000" cy="332734"/>
            </a:xfrm>
            <a:prstGeom prst="round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300" dirty="0" smtClean="0"/>
                <a:t>34€</a:t>
              </a:r>
              <a:endParaRPr lang="fr-FR" sz="300" dirty="0"/>
            </a:p>
          </p:txBody>
        </p:sp>
        <p:pic>
          <p:nvPicPr>
            <p:cNvPr id="107" name="Image 106" descr="logo_moin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70524" y="2570578"/>
              <a:ext cx="237580" cy="228781"/>
            </a:xfrm>
            <a:prstGeom prst="rect">
              <a:avLst/>
            </a:prstGeom>
          </p:spPr>
        </p:pic>
        <p:sp>
          <p:nvSpPr>
            <p:cNvPr id="108" name="Rectangle à coins arrondis 107"/>
            <p:cNvSpPr/>
            <p:nvPr/>
          </p:nvSpPr>
          <p:spPr>
            <a:xfrm>
              <a:off x="2771800" y="3039492"/>
              <a:ext cx="144016" cy="14401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2D79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00"/>
            </a:p>
          </p:txBody>
        </p:sp>
        <p:sp>
          <p:nvSpPr>
            <p:cNvPr id="109" name="ZoneTexte 108"/>
            <p:cNvSpPr txBox="1"/>
            <p:nvPr/>
          </p:nvSpPr>
          <p:spPr>
            <a:xfrm>
              <a:off x="2987824" y="2978515"/>
              <a:ext cx="1656182" cy="369704"/>
            </a:xfrm>
            <a:prstGeom prst="round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400" dirty="0" smtClean="0"/>
                <a:t>Crédit auto</a:t>
              </a:r>
              <a:endParaRPr lang="fr-FR" sz="400" dirty="0"/>
            </a:p>
          </p:txBody>
        </p:sp>
        <p:sp>
          <p:nvSpPr>
            <p:cNvPr id="110" name="ZoneTexte 109"/>
            <p:cNvSpPr txBox="1"/>
            <p:nvPr/>
          </p:nvSpPr>
          <p:spPr>
            <a:xfrm>
              <a:off x="4716071" y="2978515"/>
              <a:ext cx="504000" cy="332734"/>
            </a:xfrm>
            <a:prstGeom prst="round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300" dirty="0" smtClean="0"/>
                <a:t>144€</a:t>
              </a:r>
              <a:endParaRPr lang="fr-FR" sz="300" dirty="0"/>
            </a:p>
          </p:txBody>
        </p:sp>
        <p:pic>
          <p:nvPicPr>
            <p:cNvPr id="111" name="Image 110" descr="logo_moin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70524" y="3002626"/>
              <a:ext cx="237580" cy="228781"/>
            </a:xfrm>
            <a:prstGeom prst="rect">
              <a:avLst/>
            </a:prstGeom>
          </p:spPr>
        </p:pic>
        <p:sp>
          <p:nvSpPr>
            <p:cNvPr id="112" name="Rectangle à coins arrondis 111"/>
            <p:cNvSpPr/>
            <p:nvPr/>
          </p:nvSpPr>
          <p:spPr>
            <a:xfrm>
              <a:off x="2771800" y="3471540"/>
              <a:ext cx="144016" cy="14401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2D79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00"/>
            </a:p>
          </p:txBody>
        </p:sp>
        <p:sp>
          <p:nvSpPr>
            <p:cNvPr id="113" name="ZoneTexte 112"/>
            <p:cNvSpPr txBox="1"/>
            <p:nvPr/>
          </p:nvSpPr>
          <p:spPr>
            <a:xfrm>
              <a:off x="2987824" y="3410566"/>
              <a:ext cx="1656182" cy="369704"/>
            </a:xfrm>
            <a:prstGeom prst="round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fr-FR" sz="400" dirty="0"/>
            </a:p>
          </p:txBody>
        </p:sp>
        <p:sp>
          <p:nvSpPr>
            <p:cNvPr id="114" name="ZoneTexte 113"/>
            <p:cNvSpPr txBox="1"/>
            <p:nvPr/>
          </p:nvSpPr>
          <p:spPr>
            <a:xfrm>
              <a:off x="4716071" y="3410566"/>
              <a:ext cx="504000" cy="332734"/>
            </a:xfrm>
            <a:prstGeom prst="round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300" dirty="0" smtClean="0"/>
                <a:t>€</a:t>
              </a:r>
              <a:endParaRPr lang="fr-FR" sz="300" dirty="0"/>
            </a:p>
          </p:txBody>
        </p:sp>
        <p:pic>
          <p:nvPicPr>
            <p:cNvPr id="115" name="Image 114" descr="logo_moin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70524" y="3434674"/>
              <a:ext cx="237580" cy="228781"/>
            </a:xfrm>
            <a:prstGeom prst="rect">
              <a:avLst/>
            </a:prstGeom>
          </p:spPr>
        </p:pic>
        <p:sp>
          <p:nvSpPr>
            <p:cNvPr id="116" name="Rectangle à coins arrondis 115"/>
            <p:cNvSpPr/>
            <p:nvPr/>
          </p:nvSpPr>
          <p:spPr>
            <a:xfrm>
              <a:off x="2771800" y="3903588"/>
              <a:ext cx="144016" cy="14401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2D79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00"/>
            </a:p>
          </p:txBody>
        </p:sp>
        <p:sp>
          <p:nvSpPr>
            <p:cNvPr id="117" name="ZoneTexte 116"/>
            <p:cNvSpPr txBox="1"/>
            <p:nvPr/>
          </p:nvSpPr>
          <p:spPr>
            <a:xfrm>
              <a:off x="2987824" y="3842611"/>
              <a:ext cx="1656182" cy="369704"/>
            </a:xfrm>
            <a:prstGeom prst="round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fr-FR" sz="400" dirty="0"/>
            </a:p>
          </p:txBody>
        </p:sp>
        <p:sp>
          <p:nvSpPr>
            <p:cNvPr id="118" name="ZoneTexte 117"/>
            <p:cNvSpPr txBox="1"/>
            <p:nvPr/>
          </p:nvSpPr>
          <p:spPr>
            <a:xfrm>
              <a:off x="4716071" y="3842611"/>
              <a:ext cx="504000" cy="332734"/>
            </a:xfrm>
            <a:prstGeom prst="round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300" dirty="0" smtClean="0"/>
                <a:t>    €</a:t>
              </a:r>
              <a:endParaRPr lang="fr-FR" sz="300" dirty="0"/>
            </a:p>
          </p:txBody>
        </p:sp>
        <p:pic>
          <p:nvPicPr>
            <p:cNvPr id="119" name="Image 118" descr="logo_moin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70524" y="3866722"/>
              <a:ext cx="237580" cy="228781"/>
            </a:xfrm>
            <a:prstGeom prst="rect">
              <a:avLst/>
            </a:prstGeom>
          </p:spPr>
        </p:pic>
        <p:sp>
          <p:nvSpPr>
            <p:cNvPr id="120" name="Rectangle à coins arrondis 119"/>
            <p:cNvSpPr/>
            <p:nvPr/>
          </p:nvSpPr>
          <p:spPr>
            <a:xfrm>
              <a:off x="2771800" y="4335636"/>
              <a:ext cx="144016" cy="14401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2D79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00"/>
            </a:p>
          </p:txBody>
        </p:sp>
        <p:sp>
          <p:nvSpPr>
            <p:cNvPr id="121" name="ZoneTexte 120"/>
            <p:cNvSpPr txBox="1"/>
            <p:nvPr/>
          </p:nvSpPr>
          <p:spPr>
            <a:xfrm>
              <a:off x="2987824" y="4274662"/>
              <a:ext cx="1656182" cy="369704"/>
            </a:xfrm>
            <a:prstGeom prst="round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fr-FR" sz="400" dirty="0"/>
            </a:p>
          </p:txBody>
        </p:sp>
        <p:sp>
          <p:nvSpPr>
            <p:cNvPr id="122" name="ZoneTexte 121"/>
            <p:cNvSpPr txBox="1"/>
            <p:nvPr/>
          </p:nvSpPr>
          <p:spPr>
            <a:xfrm>
              <a:off x="4716071" y="4274662"/>
              <a:ext cx="504000" cy="332734"/>
            </a:xfrm>
            <a:prstGeom prst="round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300" dirty="0" smtClean="0"/>
                <a:t>    €</a:t>
              </a:r>
              <a:endParaRPr lang="fr-FR" sz="300" dirty="0"/>
            </a:p>
          </p:txBody>
        </p:sp>
        <p:pic>
          <p:nvPicPr>
            <p:cNvPr id="123" name="Image 122" descr="logo_moin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70524" y="4298770"/>
              <a:ext cx="237580" cy="228781"/>
            </a:xfrm>
            <a:prstGeom prst="rect">
              <a:avLst/>
            </a:prstGeom>
          </p:spPr>
        </p:pic>
        <p:sp>
          <p:nvSpPr>
            <p:cNvPr id="124" name="Rectangle à coins arrondis 123"/>
            <p:cNvSpPr/>
            <p:nvPr/>
          </p:nvSpPr>
          <p:spPr>
            <a:xfrm>
              <a:off x="4072239" y="1715210"/>
              <a:ext cx="529412" cy="328320"/>
            </a:xfrm>
            <a:prstGeom prst="roundRect">
              <a:avLst/>
            </a:prstGeom>
            <a:solidFill>
              <a:srgbClr val="FFC000">
                <a:alpha val="85098"/>
              </a:srgbClr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00" b="1" dirty="0" smtClean="0"/>
                <a:t>LCL</a:t>
              </a:r>
              <a:endParaRPr lang="fr-FR" sz="200" b="1" dirty="0"/>
            </a:p>
          </p:txBody>
        </p:sp>
        <p:grpSp>
          <p:nvGrpSpPr>
            <p:cNvPr id="125" name="Groupe 67"/>
            <p:cNvGrpSpPr/>
            <p:nvPr/>
          </p:nvGrpSpPr>
          <p:grpSpPr>
            <a:xfrm>
              <a:off x="5619985" y="2380803"/>
              <a:ext cx="176151" cy="2488357"/>
              <a:chOff x="5940152" y="1556792"/>
              <a:chExt cx="176151" cy="2488357"/>
            </a:xfrm>
          </p:grpSpPr>
          <p:pic>
            <p:nvPicPr>
              <p:cNvPr id="126" name="Picture 2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 l="24387" r="13794" b="59092"/>
              <a:stretch>
                <a:fillRect/>
              </a:stretch>
            </p:blipFill>
            <p:spPr bwMode="auto">
              <a:xfrm>
                <a:off x="5940152" y="1556792"/>
                <a:ext cx="144016" cy="1872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27" name="Picture 2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 l="24387" t="86537"/>
              <a:stretch>
                <a:fillRect/>
              </a:stretch>
            </p:blipFill>
            <p:spPr bwMode="auto">
              <a:xfrm>
                <a:off x="5940152" y="3429000"/>
                <a:ext cx="176151" cy="616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128" name="Groupe 127"/>
          <p:cNvGrpSpPr/>
          <p:nvPr/>
        </p:nvGrpSpPr>
        <p:grpSpPr>
          <a:xfrm>
            <a:off x="827584" y="2852936"/>
            <a:ext cx="936000" cy="576000"/>
            <a:chOff x="4499993" y="1916832"/>
            <a:chExt cx="3600400" cy="2232248"/>
          </a:xfrm>
        </p:grpSpPr>
        <p:pic>
          <p:nvPicPr>
            <p:cNvPr id="129" name="Picture 4" descr="RÃ©sultat de recherche d'images pour &quot;fond d'Ã©cran bleu canard losange&quot;"/>
            <p:cNvPicPr>
              <a:picLocks noChangeAspect="1" noChangeArrowheads="1"/>
            </p:cNvPicPr>
            <p:nvPr/>
          </p:nvPicPr>
          <p:blipFill>
            <a:blip r:embed="rId2" cstate="print"/>
            <a:srcRect t="18421" b="40789"/>
            <a:stretch>
              <a:fillRect/>
            </a:stretch>
          </p:blipFill>
          <p:spPr bwMode="auto">
            <a:xfrm rot="10800000">
              <a:off x="4499993" y="1916832"/>
              <a:ext cx="3600400" cy="2232248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</p:pic>
        <p:sp>
          <p:nvSpPr>
            <p:cNvPr id="130" name="Rectangle à coins arrondis 129"/>
            <p:cNvSpPr/>
            <p:nvPr/>
          </p:nvSpPr>
          <p:spPr>
            <a:xfrm>
              <a:off x="4716016" y="2276872"/>
              <a:ext cx="3168352" cy="1224136"/>
            </a:xfrm>
            <a:prstGeom prst="roundRect">
              <a:avLst>
                <a:gd name="adj" fmla="val 8850"/>
              </a:avLst>
            </a:prstGeom>
            <a:solidFill>
              <a:srgbClr val="FFFFFF">
                <a:alpha val="80000"/>
              </a:srgbClr>
            </a:solidFill>
            <a:ln w="9525">
              <a:solidFill>
                <a:srgbClr val="FF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300">
                <a:ln>
                  <a:solidFill>
                    <a:srgbClr val="2D7977"/>
                  </a:solidFill>
                </a:ln>
              </a:endParaRPr>
            </a:p>
          </p:txBody>
        </p:sp>
        <p:sp>
          <p:nvSpPr>
            <p:cNvPr id="131" name="ZoneTexte 130"/>
            <p:cNvSpPr txBox="1"/>
            <p:nvPr/>
          </p:nvSpPr>
          <p:spPr>
            <a:xfrm>
              <a:off x="5004047" y="2564903"/>
              <a:ext cx="1224136" cy="429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300" b="1" dirty="0" smtClean="0"/>
                <a:t>Emetteur</a:t>
              </a:r>
              <a:endParaRPr lang="fr-FR" sz="300" b="1" dirty="0"/>
            </a:p>
          </p:txBody>
        </p:sp>
        <p:sp>
          <p:nvSpPr>
            <p:cNvPr id="132" name="ZoneTexte 131"/>
            <p:cNvSpPr txBox="1"/>
            <p:nvPr/>
          </p:nvSpPr>
          <p:spPr>
            <a:xfrm>
              <a:off x="4788025" y="2852936"/>
              <a:ext cx="1440161" cy="429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300" b="1" dirty="0" smtClean="0"/>
                <a:t>Montant</a:t>
              </a:r>
              <a:endParaRPr lang="fr-FR" sz="300" b="1" dirty="0"/>
            </a:p>
          </p:txBody>
        </p:sp>
        <p:sp>
          <p:nvSpPr>
            <p:cNvPr id="133" name="Rectangle à coins arrondis 132"/>
            <p:cNvSpPr/>
            <p:nvPr/>
          </p:nvSpPr>
          <p:spPr>
            <a:xfrm>
              <a:off x="5868144" y="3645024"/>
              <a:ext cx="864096" cy="288032"/>
            </a:xfrm>
            <a:prstGeom prst="roundRect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00" dirty="0" smtClean="0">
                  <a:solidFill>
                    <a:schemeClr val="tx1"/>
                  </a:solidFill>
                </a:rPr>
                <a:t>valider</a:t>
              </a:r>
              <a:endParaRPr lang="fr-FR" sz="300" dirty="0">
                <a:solidFill>
                  <a:schemeClr val="tx1"/>
                </a:solidFill>
              </a:endParaRPr>
            </a:p>
          </p:txBody>
        </p:sp>
        <p:sp>
          <p:nvSpPr>
            <p:cNvPr id="134" name="Rectangle à coins arrondis 133"/>
            <p:cNvSpPr/>
            <p:nvPr/>
          </p:nvSpPr>
          <p:spPr>
            <a:xfrm>
              <a:off x="6228184" y="2636912"/>
              <a:ext cx="1440160" cy="216024"/>
            </a:xfrm>
            <a:prstGeom prst="roundRect">
              <a:avLst/>
            </a:prstGeom>
            <a:solidFill>
              <a:srgbClr val="FFF9E7"/>
            </a:solidFill>
            <a:ln w="63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"/>
            </a:p>
          </p:txBody>
        </p:sp>
        <p:sp>
          <p:nvSpPr>
            <p:cNvPr id="135" name="Rectangle à coins arrondis 134"/>
            <p:cNvSpPr/>
            <p:nvPr/>
          </p:nvSpPr>
          <p:spPr>
            <a:xfrm>
              <a:off x="6228184" y="2924944"/>
              <a:ext cx="1440160" cy="216024"/>
            </a:xfrm>
            <a:prstGeom prst="roundRect">
              <a:avLst/>
            </a:prstGeom>
            <a:solidFill>
              <a:srgbClr val="FFF9E7"/>
            </a:solidFill>
            <a:ln w="63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fr-FR" sz="400" dirty="0" smtClean="0">
                  <a:solidFill>
                    <a:schemeClr val="tx1"/>
                  </a:solidFill>
                </a:rPr>
                <a:t>  €</a:t>
              </a:r>
              <a:endParaRPr lang="fr-FR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6" name="Groupe 135"/>
          <p:cNvGrpSpPr/>
          <p:nvPr/>
        </p:nvGrpSpPr>
        <p:grpSpPr>
          <a:xfrm>
            <a:off x="2411864" y="2852936"/>
            <a:ext cx="936000" cy="576000"/>
            <a:chOff x="4788024" y="1988840"/>
            <a:chExt cx="3600400" cy="2232248"/>
          </a:xfrm>
        </p:grpSpPr>
        <p:pic>
          <p:nvPicPr>
            <p:cNvPr id="137" name="Picture 4" descr="RÃ©sultat de recherche d'images pour &quot;fond d'Ã©cran bleu canard losange&quot;"/>
            <p:cNvPicPr>
              <a:picLocks noChangeAspect="1" noChangeArrowheads="1"/>
            </p:cNvPicPr>
            <p:nvPr/>
          </p:nvPicPr>
          <p:blipFill>
            <a:blip r:embed="rId2" cstate="print"/>
            <a:srcRect t="18421" b="40789"/>
            <a:stretch>
              <a:fillRect/>
            </a:stretch>
          </p:blipFill>
          <p:spPr bwMode="auto">
            <a:xfrm rot="10800000">
              <a:off x="4788024" y="1988840"/>
              <a:ext cx="3600400" cy="2232248"/>
            </a:xfrm>
            <a:prstGeom prst="rect">
              <a:avLst/>
            </a:prstGeom>
            <a:noFill/>
          </p:spPr>
        </p:pic>
        <p:sp>
          <p:nvSpPr>
            <p:cNvPr id="138" name="Rectangle 137"/>
            <p:cNvSpPr/>
            <p:nvPr/>
          </p:nvSpPr>
          <p:spPr>
            <a:xfrm>
              <a:off x="4788024" y="1988840"/>
              <a:ext cx="3600400" cy="2232248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"/>
            </a:p>
          </p:txBody>
        </p:sp>
        <p:sp>
          <p:nvSpPr>
            <p:cNvPr id="139" name="ZoneTexte 138"/>
            <p:cNvSpPr txBox="1"/>
            <p:nvPr/>
          </p:nvSpPr>
          <p:spPr>
            <a:xfrm>
              <a:off x="5076056" y="2420885"/>
              <a:ext cx="2952328" cy="1583590"/>
            </a:xfrm>
            <a:prstGeom prst="roundRect">
              <a:avLst/>
            </a:prstGeom>
            <a:solidFill>
              <a:srgbClr val="4295AC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endParaRPr lang="fr-FR" sz="300" dirty="0" smtClean="0"/>
            </a:p>
            <a:p>
              <a:pPr algn="ctr"/>
              <a:r>
                <a:rPr lang="fr-FR" sz="400" dirty="0" smtClean="0">
                  <a:solidFill>
                    <a:schemeClr val="bg1"/>
                  </a:solidFill>
                </a:rPr>
                <a:t>Confirmer la suppression de :</a:t>
              </a:r>
            </a:p>
            <a:p>
              <a:pPr algn="ctr"/>
              <a:r>
                <a:rPr lang="fr-FR" sz="400" dirty="0" smtClean="0">
                  <a:solidFill>
                    <a:schemeClr val="bg1"/>
                  </a:solidFill>
                </a:rPr>
                <a:t>voiture 18€</a:t>
              </a:r>
            </a:p>
            <a:p>
              <a:pPr algn="ctr"/>
              <a:endParaRPr lang="fr-FR" sz="300" dirty="0" smtClean="0"/>
            </a:p>
          </p:txBody>
        </p:sp>
        <p:sp>
          <p:nvSpPr>
            <p:cNvPr id="140" name="Rectangle à coins arrondis 139"/>
            <p:cNvSpPr/>
            <p:nvPr/>
          </p:nvSpPr>
          <p:spPr>
            <a:xfrm>
              <a:off x="6084168" y="3717032"/>
              <a:ext cx="864096" cy="288032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rgbClr val="2D79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00" dirty="0" smtClean="0">
                  <a:solidFill>
                    <a:srgbClr val="2D7977"/>
                  </a:solidFill>
                </a:rPr>
                <a:t>valider</a:t>
              </a:r>
              <a:endParaRPr lang="fr-FR" sz="300" dirty="0">
                <a:solidFill>
                  <a:srgbClr val="2D7977"/>
                </a:solidFill>
              </a:endParaRPr>
            </a:p>
          </p:txBody>
        </p:sp>
      </p:grpSp>
      <p:grpSp>
        <p:nvGrpSpPr>
          <p:cNvPr id="141" name="Groupe 140"/>
          <p:cNvGrpSpPr/>
          <p:nvPr/>
        </p:nvGrpSpPr>
        <p:grpSpPr>
          <a:xfrm>
            <a:off x="4356112" y="2780928"/>
            <a:ext cx="1224000" cy="1800199"/>
            <a:chOff x="2483767" y="548681"/>
            <a:chExt cx="3600400" cy="5472608"/>
          </a:xfrm>
        </p:grpSpPr>
        <p:pic>
          <p:nvPicPr>
            <p:cNvPr id="142" name="Picture 4" descr="RÃ©sultat de recherche d'images pour &quot;fond d'Ã©cran bleu canard losange&quot;"/>
            <p:cNvPicPr>
              <a:picLocks noChangeAspect="1" noChangeArrowheads="1"/>
            </p:cNvPicPr>
            <p:nvPr/>
          </p:nvPicPr>
          <p:blipFill>
            <a:blip r:embed="rId2" cstate="print"/>
            <a:srcRect t="14474"/>
            <a:stretch>
              <a:fillRect/>
            </a:stretch>
          </p:blipFill>
          <p:spPr bwMode="auto">
            <a:xfrm rot="10800000">
              <a:off x="2483768" y="1340768"/>
              <a:ext cx="3600399" cy="4680521"/>
            </a:xfrm>
            <a:prstGeom prst="rect">
              <a:avLst/>
            </a:prstGeom>
            <a:noFill/>
          </p:spPr>
        </p:pic>
        <p:sp>
          <p:nvSpPr>
            <p:cNvPr id="143" name="Rectangle à coins arrondis 142"/>
            <p:cNvSpPr/>
            <p:nvPr/>
          </p:nvSpPr>
          <p:spPr>
            <a:xfrm>
              <a:off x="2699792" y="2636913"/>
              <a:ext cx="3240360" cy="2808312"/>
            </a:xfrm>
            <a:prstGeom prst="roundRect">
              <a:avLst>
                <a:gd name="adj" fmla="val 3232"/>
              </a:avLst>
            </a:prstGeom>
            <a:solidFill>
              <a:srgbClr val="FFFFFF">
                <a:alpha val="80000"/>
              </a:srgbClr>
            </a:solidFill>
            <a:ln w="19050">
              <a:solidFill>
                <a:srgbClr val="FF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2483767" y="548681"/>
              <a:ext cx="3600400" cy="54726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00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2483767" y="548681"/>
              <a:ext cx="3600400" cy="792088"/>
            </a:xfrm>
            <a:prstGeom prst="rect">
              <a:avLst/>
            </a:prstGeom>
            <a:solidFill>
              <a:srgbClr val="42A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">
                <a:solidFill>
                  <a:schemeClr val="bg1"/>
                </a:solidFill>
              </a:endParaRPr>
            </a:p>
          </p:txBody>
        </p:sp>
        <p:sp>
          <p:nvSpPr>
            <p:cNvPr id="146" name="ZoneTexte 145"/>
            <p:cNvSpPr txBox="1"/>
            <p:nvPr/>
          </p:nvSpPr>
          <p:spPr>
            <a:xfrm>
              <a:off x="2699792" y="620690"/>
              <a:ext cx="3240361" cy="748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" dirty="0" smtClean="0">
                  <a:solidFill>
                    <a:schemeClr val="bg1"/>
                  </a:solidFill>
                </a:rPr>
                <a:t>Synchronisation avec </a:t>
              </a:r>
            </a:p>
            <a:p>
              <a:pPr algn="ctr"/>
              <a:r>
                <a:rPr lang="fr-FR" sz="500" dirty="0" smtClean="0">
                  <a:solidFill>
                    <a:schemeClr val="bg1"/>
                  </a:solidFill>
                </a:rPr>
                <a:t>compte bancaire</a:t>
              </a:r>
              <a:endParaRPr lang="fr-FR" sz="500" dirty="0">
                <a:solidFill>
                  <a:schemeClr val="bg1"/>
                </a:solidFill>
              </a:endParaRPr>
            </a:p>
          </p:txBody>
        </p:sp>
        <p:sp>
          <p:nvSpPr>
            <p:cNvPr id="147" name="ZoneTexte 146"/>
            <p:cNvSpPr txBox="1"/>
            <p:nvPr/>
          </p:nvSpPr>
          <p:spPr>
            <a:xfrm>
              <a:off x="2695600" y="3140969"/>
              <a:ext cx="1872208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500" b="1" dirty="0" smtClean="0"/>
                <a:t>Raison sociale Banque </a:t>
              </a:r>
              <a:endParaRPr lang="fr-FR" sz="500" b="1" dirty="0"/>
            </a:p>
          </p:txBody>
        </p:sp>
        <p:sp>
          <p:nvSpPr>
            <p:cNvPr id="148" name="ZoneTexte 147"/>
            <p:cNvSpPr txBox="1"/>
            <p:nvPr/>
          </p:nvSpPr>
          <p:spPr>
            <a:xfrm>
              <a:off x="2695600" y="3529269"/>
              <a:ext cx="10801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500" b="1" dirty="0" smtClean="0"/>
                <a:t>Site internet </a:t>
              </a:r>
              <a:endParaRPr lang="fr-FR" sz="500" b="1" dirty="0"/>
            </a:p>
          </p:txBody>
        </p:sp>
        <p:sp>
          <p:nvSpPr>
            <p:cNvPr id="149" name="ZoneTexte 148"/>
            <p:cNvSpPr txBox="1"/>
            <p:nvPr/>
          </p:nvSpPr>
          <p:spPr>
            <a:xfrm>
              <a:off x="2695600" y="3937314"/>
              <a:ext cx="1656184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500" b="1" dirty="0" smtClean="0"/>
                <a:t>Identifiant compte  </a:t>
              </a:r>
              <a:endParaRPr lang="fr-FR" sz="500" b="1" dirty="0"/>
            </a:p>
          </p:txBody>
        </p:sp>
        <p:sp>
          <p:nvSpPr>
            <p:cNvPr id="150" name="ZoneTexte 149"/>
            <p:cNvSpPr txBox="1"/>
            <p:nvPr/>
          </p:nvSpPr>
          <p:spPr>
            <a:xfrm>
              <a:off x="2695600" y="4345360"/>
              <a:ext cx="1296144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500" b="1" dirty="0" smtClean="0"/>
                <a:t>Mot de passe  </a:t>
              </a:r>
              <a:endParaRPr lang="fr-FR" sz="500" b="1" dirty="0"/>
            </a:p>
          </p:txBody>
        </p:sp>
        <p:sp>
          <p:nvSpPr>
            <p:cNvPr id="151" name="Rectangle à coins arrondis 150"/>
            <p:cNvSpPr/>
            <p:nvPr/>
          </p:nvSpPr>
          <p:spPr>
            <a:xfrm>
              <a:off x="3811724" y="4941169"/>
              <a:ext cx="864096" cy="288032"/>
            </a:xfrm>
            <a:prstGeom prst="roundRect">
              <a:avLst/>
            </a:prstGeom>
            <a:solidFill>
              <a:srgbClr val="FFCC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00" dirty="0" smtClean="0">
                  <a:solidFill>
                    <a:schemeClr val="tx1"/>
                  </a:solidFill>
                </a:rPr>
                <a:t>valider</a:t>
              </a:r>
              <a:endParaRPr lang="fr-FR" sz="300" dirty="0">
                <a:solidFill>
                  <a:schemeClr val="tx1"/>
                </a:solidFill>
              </a:endParaRPr>
            </a:p>
          </p:txBody>
        </p:sp>
        <p:sp>
          <p:nvSpPr>
            <p:cNvPr id="152" name="ZoneTexte 151"/>
            <p:cNvSpPr txBox="1"/>
            <p:nvPr/>
          </p:nvSpPr>
          <p:spPr>
            <a:xfrm>
              <a:off x="4639817" y="3140969"/>
              <a:ext cx="1152128" cy="16927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C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500" dirty="0" smtClean="0"/>
                <a:t>LCL</a:t>
              </a:r>
              <a:endParaRPr lang="fr-FR" sz="500" dirty="0"/>
            </a:p>
          </p:txBody>
        </p:sp>
        <p:sp>
          <p:nvSpPr>
            <p:cNvPr id="153" name="ZoneTexte 152"/>
            <p:cNvSpPr txBox="1"/>
            <p:nvPr/>
          </p:nvSpPr>
          <p:spPr>
            <a:xfrm>
              <a:off x="3847728" y="3529269"/>
              <a:ext cx="1944216" cy="16927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C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500" dirty="0" smtClean="0"/>
                <a:t>https://particuliers.lcl.fr</a:t>
              </a:r>
              <a:endParaRPr lang="fr-FR" sz="500" dirty="0"/>
            </a:p>
          </p:txBody>
        </p:sp>
        <p:sp>
          <p:nvSpPr>
            <p:cNvPr id="154" name="ZoneTexte 153"/>
            <p:cNvSpPr txBox="1"/>
            <p:nvPr/>
          </p:nvSpPr>
          <p:spPr>
            <a:xfrm>
              <a:off x="4423792" y="3937314"/>
              <a:ext cx="1368152" cy="16927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C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500" dirty="0" smtClean="0"/>
                <a:t>125789</a:t>
              </a:r>
              <a:endParaRPr lang="fr-FR" sz="500" dirty="0"/>
            </a:p>
          </p:txBody>
        </p:sp>
        <p:sp>
          <p:nvSpPr>
            <p:cNvPr id="155" name="ZoneTexte 154"/>
            <p:cNvSpPr txBox="1"/>
            <p:nvPr/>
          </p:nvSpPr>
          <p:spPr>
            <a:xfrm>
              <a:off x="4063752" y="4345360"/>
              <a:ext cx="1728192" cy="16927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C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500" dirty="0" smtClean="0"/>
                <a:t>******** </a:t>
              </a:r>
              <a:endParaRPr lang="fr-FR" sz="500" dirty="0"/>
            </a:p>
          </p:txBody>
        </p:sp>
        <p:pic>
          <p:nvPicPr>
            <p:cNvPr id="156" name="Image 155" descr="logo_moin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87943" y="1694432"/>
              <a:ext cx="224306" cy="216000"/>
            </a:xfrm>
            <a:prstGeom prst="rect">
              <a:avLst/>
            </a:prstGeom>
          </p:spPr>
        </p:pic>
        <p:pic>
          <p:nvPicPr>
            <p:cNvPr id="157" name="Image 156" descr="logo_moin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12079" y="1694432"/>
              <a:ext cx="224306" cy="216000"/>
            </a:xfrm>
            <a:prstGeom prst="rect">
              <a:avLst/>
            </a:prstGeom>
          </p:spPr>
        </p:pic>
        <p:pic>
          <p:nvPicPr>
            <p:cNvPr id="158" name="Picture 2" descr="RÃ©sultat de recherche d'images pour &quot;lcl&quot;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3311878" y="1556793"/>
              <a:ext cx="504056" cy="504056"/>
            </a:xfrm>
            <a:prstGeom prst="rect">
              <a:avLst/>
            </a:prstGeom>
            <a:noFill/>
          </p:spPr>
        </p:pic>
        <p:pic>
          <p:nvPicPr>
            <p:cNvPr id="159" name="Picture 4" descr="Image associÃ©e"/>
            <p:cNvPicPr>
              <a:picLocks noChangeAspect="1" noChangeArrowheads="1"/>
            </p:cNvPicPr>
            <p:nvPr/>
          </p:nvPicPr>
          <p:blipFill>
            <a:blip r:embed="rId11" cstate="print"/>
            <a:srcRect l="10080" t="11020" r="10541" b="10861"/>
            <a:stretch>
              <a:fillRect/>
            </a:stretch>
          </p:blipFill>
          <p:spPr bwMode="auto">
            <a:xfrm>
              <a:off x="4536014" y="1560794"/>
              <a:ext cx="504056" cy="496055"/>
            </a:xfrm>
            <a:prstGeom prst="rect">
              <a:avLst/>
            </a:prstGeom>
            <a:noFill/>
          </p:spPr>
        </p:pic>
        <p:sp>
          <p:nvSpPr>
            <p:cNvPr id="160" name="ZoneTexte 159"/>
            <p:cNvSpPr txBox="1"/>
            <p:nvPr/>
          </p:nvSpPr>
          <p:spPr>
            <a:xfrm>
              <a:off x="2767608" y="2708921"/>
              <a:ext cx="309634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b="1" dirty="0" smtClean="0"/>
                <a:t>Ajout nouvelle  banque</a:t>
              </a:r>
              <a:endParaRPr lang="fr-FR" sz="700" b="1" dirty="0"/>
            </a:p>
          </p:txBody>
        </p:sp>
        <p:sp>
          <p:nvSpPr>
            <p:cNvPr id="161" name="ZoneTexte 160"/>
            <p:cNvSpPr txBox="1"/>
            <p:nvPr/>
          </p:nvSpPr>
          <p:spPr>
            <a:xfrm>
              <a:off x="2483767" y="1268760"/>
              <a:ext cx="3600400" cy="10944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fr-FR" sz="600" b="1" i="1" dirty="0"/>
            </a:p>
          </p:txBody>
        </p:sp>
        <p:pic>
          <p:nvPicPr>
            <p:cNvPr id="162" name="Image 161" descr="Hamburger_icon_bleusurblanc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36159" y="620689"/>
              <a:ext cx="576000" cy="576000"/>
            </a:xfrm>
            <a:prstGeom prst="rect">
              <a:avLst/>
            </a:prstGeom>
          </p:spPr>
        </p:pic>
        <p:pic>
          <p:nvPicPr>
            <p:cNvPr id="163" name="Image 162" descr="logo_homebleu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55775" y="620753"/>
              <a:ext cx="576000" cy="576000"/>
            </a:xfrm>
            <a:prstGeom prst="rect">
              <a:avLst/>
            </a:prstGeom>
          </p:spPr>
        </p:pic>
      </p:grpSp>
      <p:grpSp>
        <p:nvGrpSpPr>
          <p:cNvPr id="164" name="Groupe 163"/>
          <p:cNvGrpSpPr/>
          <p:nvPr/>
        </p:nvGrpSpPr>
        <p:grpSpPr>
          <a:xfrm>
            <a:off x="6012264" y="5013176"/>
            <a:ext cx="936000" cy="576000"/>
            <a:chOff x="426397" y="1988840"/>
            <a:chExt cx="3600404" cy="2232248"/>
          </a:xfrm>
        </p:grpSpPr>
        <p:pic>
          <p:nvPicPr>
            <p:cNvPr id="165" name="Picture 4" descr="RÃ©sultat de recherche d'images pour &quot;fond d'Ã©cran bleu canard losange&quot;"/>
            <p:cNvPicPr>
              <a:picLocks noChangeAspect="1" noChangeArrowheads="1"/>
            </p:cNvPicPr>
            <p:nvPr/>
          </p:nvPicPr>
          <p:blipFill>
            <a:blip r:embed="rId2" cstate="print"/>
            <a:srcRect t="18421" b="40789"/>
            <a:stretch>
              <a:fillRect/>
            </a:stretch>
          </p:blipFill>
          <p:spPr bwMode="auto">
            <a:xfrm rot="10800000">
              <a:off x="426401" y="1988840"/>
              <a:ext cx="3600400" cy="2232248"/>
            </a:xfrm>
            <a:prstGeom prst="rect">
              <a:avLst/>
            </a:prstGeom>
            <a:noFill/>
            <a:ln w="28575">
              <a:noFill/>
            </a:ln>
          </p:spPr>
        </p:pic>
        <p:sp>
          <p:nvSpPr>
            <p:cNvPr id="166" name="Rectangle 165"/>
            <p:cNvSpPr/>
            <p:nvPr/>
          </p:nvSpPr>
          <p:spPr>
            <a:xfrm>
              <a:off x="426397" y="1988840"/>
              <a:ext cx="3600400" cy="2232248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"/>
            </a:p>
          </p:txBody>
        </p:sp>
        <p:sp>
          <p:nvSpPr>
            <p:cNvPr id="167" name="ZoneTexte 166"/>
            <p:cNvSpPr txBox="1"/>
            <p:nvPr/>
          </p:nvSpPr>
          <p:spPr>
            <a:xfrm>
              <a:off x="683568" y="2381200"/>
              <a:ext cx="3024336" cy="1649569"/>
            </a:xfrm>
            <a:prstGeom prst="roundRect">
              <a:avLst/>
            </a:prstGeom>
            <a:solidFill>
              <a:srgbClr val="4295AC">
                <a:alpha val="80000"/>
              </a:srgb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endParaRPr lang="fr-FR" sz="300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fr-FR" sz="400" b="1" dirty="0" smtClean="0">
                  <a:solidFill>
                    <a:schemeClr val="bg1"/>
                  </a:solidFill>
                </a:rPr>
                <a:t>Confirmer la suppression de :</a:t>
              </a:r>
            </a:p>
            <a:p>
              <a:pPr algn="ctr"/>
              <a:r>
                <a:rPr lang="fr-FR" sz="400" b="1" dirty="0" smtClean="0">
                  <a:solidFill>
                    <a:schemeClr val="bg1"/>
                  </a:solidFill>
                </a:rPr>
                <a:t>La banque LCL</a:t>
              </a:r>
            </a:p>
            <a:p>
              <a:pPr algn="ctr"/>
              <a:endParaRPr lang="fr-FR" sz="400" b="1" dirty="0">
                <a:solidFill>
                  <a:schemeClr val="bg1"/>
                </a:solidFill>
              </a:endParaRPr>
            </a:p>
          </p:txBody>
        </p:sp>
        <p:sp>
          <p:nvSpPr>
            <p:cNvPr id="168" name="Rectangle à coins arrondis 167"/>
            <p:cNvSpPr/>
            <p:nvPr/>
          </p:nvSpPr>
          <p:spPr>
            <a:xfrm>
              <a:off x="1876844" y="3717031"/>
              <a:ext cx="864097" cy="288031"/>
            </a:xfrm>
            <a:prstGeom prst="roundRect">
              <a:avLst/>
            </a:prstGeom>
            <a:solidFill>
              <a:srgbClr val="FFCC00"/>
            </a:solidFill>
            <a:ln w="3175">
              <a:solidFill>
                <a:srgbClr val="FF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00" dirty="0" smtClean="0">
                  <a:solidFill>
                    <a:srgbClr val="2D7977"/>
                  </a:solidFill>
                </a:rPr>
                <a:t>valider</a:t>
              </a:r>
              <a:endParaRPr lang="fr-FR" sz="300" dirty="0">
                <a:solidFill>
                  <a:srgbClr val="2D7977"/>
                </a:solidFill>
              </a:endParaRPr>
            </a:p>
          </p:txBody>
        </p:sp>
      </p:grpSp>
      <p:grpSp>
        <p:nvGrpSpPr>
          <p:cNvPr id="169" name="Groupe 168"/>
          <p:cNvGrpSpPr/>
          <p:nvPr/>
        </p:nvGrpSpPr>
        <p:grpSpPr>
          <a:xfrm>
            <a:off x="5940256" y="2708920"/>
            <a:ext cx="1224000" cy="1800200"/>
            <a:chOff x="2684656" y="476672"/>
            <a:chExt cx="3615536" cy="5472609"/>
          </a:xfrm>
        </p:grpSpPr>
        <p:pic>
          <p:nvPicPr>
            <p:cNvPr id="170" name="Picture 4" descr="RÃ©sultat de recherche d'images pour &quot;fond d'Ã©cran bleu canard losange&quot;"/>
            <p:cNvPicPr>
              <a:picLocks noChangeAspect="1" noChangeArrowheads="1"/>
            </p:cNvPicPr>
            <p:nvPr/>
          </p:nvPicPr>
          <p:blipFill>
            <a:blip r:embed="rId2" cstate="print"/>
            <a:srcRect t="14474"/>
            <a:stretch>
              <a:fillRect/>
            </a:stretch>
          </p:blipFill>
          <p:spPr bwMode="auto">
            <a:xfrm rot="10800000">
              <a:off x="2699792" y="1268760"/>
              <a:ext cx="3600400" cy="4680521"/>
            </a:xfrm>
            <a:prstGeom prst="rect">
              <a:avLst/>
            </a:prstGeom>
            <a:noFill/>
          </p:spPr>
        </p:pic>
        <p:sp>
          <p:nvSpPr>
            <p:cNvPr id="171" name="Rectangle 170"/>
            <p:cNvSpPr/>
            <p:nvPr/>
          </p:nvSpPr>
          <p:spPr>
            <a:xfrm>
              <a:off x="2684656" y="476672"/>
              <a:ext cx="3600400" cy="54726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800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2684656" y="476672"/>
              <a:ext cx="3600400" cy="792088"/>
            </a:xfrm>
            <a:prstGeom prst="rect">
              <a:avLst/>
            </a:prstGeom>
            <a:solidFill>
              <a:srgbClr val="42A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300"/>
            </a:p>
          </p:txBody>
        </p:sp>
        <p:sp>
          <p:nvSpPr>
            <p:cNvPr id="173" name="ZoneTexte 172"/>
            <p:cNvSpPr txBox="1"/>
            <p:nvPr/>
          </p:nvSpPr>
          <p:spPr>
            <a:xfrm>
              <a:off x="3671898" y="683404"/>
              <a:ext cx="17281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dirty="0" smtClean="0">
                  <a:solidFill>
                    <a:schemeClr val="bg1"/>
                  </a:solidFill>
                </a:rPr>
                <a:t>Epargne</a:t>
              </a:r>
              <a:endParaRPr lang="fr-FR" sz="800" dirty="0">
                <a:solidFill>
                  <a:schemeClr val="bg1"/>
                </a:solidFill>
              </a:endParaRPr>
            </a:p>
          </p:txBody>
        </p:sp>
        <p:pic>
          <p:nvPicPr>
            <p:cNvPr id="174" name="Image 173" descr="Hamburger_icon_bleusurblanc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80111" y="548680"/>
              <a:ext cx="576000" cy="576000"/>
            </a:xfrm>
            <a:prstGeom prst="rect">
              <a:avLst/>
            </a:prstGeom>
          </p:spPr>
        </p:pic>
        <p:pic>
          <p:nvPicPr>
            <p:cNvPr id="175" name="Image 174" descr="logo_homebleu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43871" y="548680"/>
              <a:ext cx="576000" cy="576000"/>
            </a:xfrm>
            <a:prstGeom prst="rect">
              <a:avLst/>
            </a:prstGeom>
          </p:spPr>
        </p:pic>
        <p:sp>
          <p:nvSpPr>
            <p:cNvPr id="176" name="ZoneTexte 175"/>
            <p:cNvSpPr txBox="1"/>
            <p:nvPr/>
          </p:nvSpPr>
          <p:spPr>
            <a:xfrm>
              <a:off x="2699792" y="1268759"/>
              <a:ext cx="3600400" cy="10944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fr-FR" sz="700" b="1" i="1" dirty="0"/>
            </a:p>
          </p:txBody>
        </p:sp>
        <p:sp>
          <p:nvSpPr>
            <p:cNvPr id="177" name="Rectangle à coins arrondis 176"/>
            <p:cNvSpPr/>
            <p:nvPr/>
          </p:nvSpPr>
          <p:spPr>
            <a:xfrm>
              <a:off x="2843808" y="1988840"/>
              <a:ext cx="3312368" cy="2736304"/>
            </a:xfrm>
            <a:prstGeom prst="roundRect">
              <a:avLst>
                <a:gd name="adj" fmla="val 4314"/>
              </a:avLst>
            </a:prstGeom>
            <a:solidFill>
              <a:srgbClr val="FFC000">
                <a:alpha val="85098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800" dirty="0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3059832" y="2276921"/>
              <a:ext cx="144016" cy="1440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2D79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00"/>
            </a:p>
          </p:txBody>
        </p:sp>
        <p:sp>
          <p:nvSpPr>
            <p:cNvPr id="179" name="ZoneTexte 178"/>
            <p:cNvSpPr txBox="1"/>
            <p:nvPr/>
          </p:nvSpPr>
          <p:spPr>
            <a:xfrm>
              <a:off x="3275856" y="2215946"/>
              <a:ext cx="1656184" cy="177463"/>
            </a:xfrm>
            <a:prstGeom prst="roundRect">
              <a:avLst>
                <a:gd name="adj" fmla="val 9099"/>
              </a:avLst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" dirty="0" smtClean="0"/>
                <a:t>Epargne </a:t>
              </a:r>
              <a:r>
                <a:rPr lang="fr-FR" sz="500" dirty="0" err="1" smtClean="0"/>
                <a:t>asso</a:t>
              </a:r>
              <a:r>
                <a:rPr lang="fr-FR" sz="500" dirty="0" smtClean="0"/>
                <a:t> </a:t>
              </a:r>
              <a:r>
                <a:rPr lang="fr-FR" sz="500" dirty="0" err="1" smtClean="0"/>
                <a:t>Haiti</a:t>
              </a:r>
              <a:endParaRPr lang="fr-FR" sz="500" dirty="0"/>
            </a:p>
          </p:txBody>
        </p:sp>
        <p:sp>
          <p:nvSpPr>
            <p:cNvPr id="180" name="ZoneTexte 179"/>
            <p:cNvSpPr txBox="1"/>
            <p:nvPr/>
          </p:nvSpPr>
          <p:spPr>
            <a:xfrm>
              <a:off x="5004104" y="2215946"/>
              <a:ext cx="504000" cy="161330"/>
            </a:xfrm>
            <a:prstGeom prst="roundRect">
              <a:avLst>
                <a:gd name="adj" fmla="val 8655"/>
              </a:avLst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400" dirty="0" smtClean="0"/>
                <a:t>34€</a:t>
              </a:r>
              <a:endParaRPr lang="fr-FR" sz="400" dirty="0"/>
            </a:p>
          </p:txBody>
        </p:sp>
        <p:pic>
          <p:nvPicPr>
            <p:cNvPr id="181" name="Image 180" descr="logo_moin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58556" y="2240055"/>
              <a:ext cx="237580" cy="228781"/>
            </a:xfrm>
            <a:prstGeom prst="rect">
              <a:avLst/>
            </a:prstGeom>
          </p:spPr>
        </p:pic>
        <p:sp>
          <p:nvSpPr>
            <p:cNvPr id="182" name="Rectangle 181"/>
            <p:cNvSpPr/>
            <p:nvPr/>
          </p:nvSpPr>
          <p:spPr>
            <a:xfrm>
              <a:off x="3059832" y="2642478"/>
              <a:ext cx="144016" cy="1440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2D79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00"/>
            </a:p>
          </p:txBody>
        </p:sp>
        <p:sp>
          <p:nvSpPr>
            <p:cNvPr id="183" name="ZoneTexte 182"/>
            <p:cNvSpPr txBox="1"/>
            <p:nvPr/>
          </p:nvSpPr>
          <p:spPr>
            <a:xfrm>
              <a:off x="3275856" y="2581503"/>
              <a:ext cx="1656184" cy="174188"/>
            </a:xfrm>
            <a:prstGeom prst="roundRect">
              <a:avLst>
                <a:gd name="adj" fmla="val 5405"/>
              </a:avLst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" dirty="0" smtClean="0"/>
                <a:t>Epargne courante</a:t>
              </a:r>
              <a:endParaRPr lang="fr-FR" sz="500" dirty="0"/>
            </a:p>
          </p:txBody>
        </p:sp>
        <p:sp>
          <p:nvSpPr>
            <p:cNvPr id="184" name="ZoneTexte 183"/>
            <p:cNvSpPr txBox="1"/>
            <p:nvPr/>
          </p:nvSpPr>
          <p:spPr>
            <a:xfrm>
              <a:off x="5004104" y="2581503"/>
              <a:ext cx="504000" cy="161330"/>
            </a:xfrm>
            <a:prstGeom prst="roundRect">
              <a:avLst>
                <a:gd name="adj" fmla="val 8655"/>
              </a:avLst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400" dirty="0" smtClean="0"/>
                <a:t>144€</a:t>
              </a:r>
              <a:endParaRPr lang="fr-FR" sz="400" dirty="0"/>
            </a:p>
          </p:txBody>
        </p:sp>
        <p:pic>
          <p:nvPicPr>
            <p:cNvPr id="185" name="Image 184" descr="logo_moin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58556" y="2605612"/>
              <a:ext cx="237580" cy="228781"/>
            </a:xfrm>
            <a:prstGeom prst="rect">
              <a:avLst/>
            </a:prstGeom>
          </p:spPr>
        </p:pic>
        <p:sp>
          <p:nvSpPr>
            <p:cNvPr id="186" name="Rectangle 185"/>
            <p:cNvSpPr/>
            <p:nvPr/>
          </p:nvSpPr>
          <p:spPr>
            <a:xfrm>
              <a:off x="3059832" y="3002518"/>
              <a:ext cx="144016" cy="1440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2D79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00"/>
            </a:p>
          </p:txBody>
        </p:sp>
        <p:sp>
          <p:nvSpPr>
            <p:cNvPr id="187" name="ZoneTexte 186"/>
            <p:cNvSpPr txBox="1"/>
            <p:nvPr/>
          </p:nvSpPr>
          <p:spPr>
            <a:xfrm>
              <a:off x="3275856" y="2941543"/>
              <a:ext cx="1656184" cy="177463"/>
            </a:xfrm>
            <a:prstGeom prst="roundRect">
              <a:avLst>
                <a:gd name="adj" fmla="val 9100"/>
              </a:avLst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fr-FR" sz="500" dirty="0"/>
            </a:p>
          </p:txBody>
        </p:sp>
        <p:sp>
          <p:nvSpPr>
            <p:cNvPr id="188" name="ZoneTexte 187"/>
            <p:cNvSpPr txBox="1"/>
            <p:nvPr/>
          </p:nvSpPr>
          <p:spPr>
            <a:xfrm>
              <a:off x="5004104" y="2941543"/>
              <a:ext cx="504000" cy="162818"/>
            </a:xfrm>
            <a:prstGeom prst="roundRect">
              <a:avLst>
                <a:gd name="adj" fmla="val 9799"/>
              </a:avLst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400" dirty="0" smtClean="0"/>
                <a:t>€</a:t>
              </a:r>
              <a:endParaRPr lang="fr-FR" sz="400" dirty="0"/>
            </a:p>
          </p:txBody>
        </p:sp>
        <p:pic>
          <p:nvPicPr>
            <p:cNvPr id="189" name="Image 188" descr="logo_moin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58556" y="2965652"/>
              <a:ext cx="237580" cy="228781"/>
            </a:xfrm>
            <a:prstGeom prst="rect">
              <a:avLst/>
            </a:prstGeom>
          </p:spPr>
        </p:pic>
        <p:sp>
          <p:nvSpPr>
            <p:cNvPr id="190" name="Rectangle 189"/>
            <p:cNvSpPr/>
            <p:nvPr/>
          </p:nvSpPr>
          <p:spPr>
            <a:xfrm>
              <a:off x="3059832" y="3362558"/>
              <a:ext cx="144016" cy="1440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2D79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00"/>
            </a:p>
          </p:txBody>
        </p:sp>
        <p:sp>
          <p:nvSpPr>
            <p:cNvPr id="191" name="ZoneTexte 190"/>
            <p:cNvSpPr txBox="1"/>
            <p:nvPr/>
          </p:nvSpPr>
          <p:spPr>
            <a:xfrm>
              <a:off x="3275856" y="3301583"/>
              <a:ext cx="1656184" cy="177463"/>
            </a:xfrm>
            <a:prstGeom prst="roundRect">
              <a:avLst>
                <a:gd name="adj" fmla="val 9100"/>
              </a:avLst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fr-FR" sz="500" dirty="0"/>
            </a:p>
          </p:txBody>
        </p:sp>
        <p:sp>
          <p:nvSpPr>
            <p:cNvPr id="192" name="ZoneTexte 191"/>
            <p:cNvSpPr txBox="1"/>
            <p:nvPr/>
          </p:nvSpPr>
          <p:spPr>
            <a:xfrm>
              <a:off x="5004104" y="3301583"/>
              <a:ext cx="504000" cy="158353"/>
            </a:xfrm>
            <a:prstGeom prst="roundRect">
              <a:avLst>
                <a:gd name="adj" fmla="val 6365"/>
              </a:avLst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400" dirty="0" smtClean="0"/>
                <a:t>    €</a:t>
              </a:r>
              <a:endParaRPr lang="fr-FR" sz="400" dirty="0"/>
            </a:p>
          </p:txBody>
        </p:sp>
        <p:pic>
          <p:nvPicPr>
            <p:cNvPr id="193" name="Image 192" descr="logo_moin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58556" y="3325692"/>
              <a:ext cx="237580" cy="228781"/>
            </a:xfrm>
            <a:prstGeom prst="rect">
              <a:avLst/>
            </a:prstGeom>
          </p:spPr>
        </p:pic>
        <p:sp>
          <p:nvSpPr>
            <p:cNvPr id="194" name="Rectangle 193"/>
            <p:cNvSpPr/>
            <p:nvPr/>
          </p:nvSpPr>
          <p:spPr>
            <a:xfrm>
              <a:off x="3059832" y="3722598"/>
              <a:ext cx="144016" cy="1440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2D79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00"/>
            </a:p>
          </p:txBody>
        </p:sp>
        <p:sp>
          <p:nvSpPr>
            <p:cNvPr id="195" name="ZoneTexte 194"/>
            <p:cNvSpPr txBox="1"/>
            <p:nvPr/>
          </p:nvSpPr>
          <p:spPr>
            <a:xfrm>
              <a:off x="3275856" y="3661623"/>
              <a:ext cx="1656184" cy="172551"/>
            </a:xfrm>
            <a:prstGeom prst="roundRect">
              <a:avLst>
                <a:gd name="adj" fmla="val 4775"/>
              </a:avLst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fr-FR" sz="500" dirty="0"/>
            </a:p>
          </p:txBody>
        </p:sp>
        <p:sp>
          <p:nvSpPr>
            <p:cNvPr id="196" name="ZoneTexte 195"/>
            <p:cNvSpPr txBox="1"/>
            <p:nvPr/>
          </p:nvSpPr>
          <p:spPr>
            <a:xfrm>
              <a:off x="5004104" y="3661623"/>
              <a:ext cx="504000" cy="161330"/>
            </a:xfrm>
            <a:prstGeom prst="roundRect">
              <a:avLst>
                <a:gd name="adj" fmla="val 8655"/>
              </a:avLst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400" dirty="0" smtClean="0"/>
                <a:t>    €</a:t>
              </a:r>
              <a:endParaRPr lang="fr-FR" sz="400" dirty="0"/>
            </a:p>
          </p:txBody>
        </p:sp>
        <p:pic>
          <p:nvPicPr>
            <p:cNvPr id="197" name="Image 196" descr="logo_moin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58556" y="3685732"/>
              <a:ext cx="237580" cy="228781"/>
            </a:xfrm>
            <a:prstGeom prst="rect">
              <a:avLst/>
            </a:prstGeom>
          </p:spPr>
        </p:pic>
        <p:pic>
          <p:nvPicPr>
            <p:cNvPr id="198" name="Image 197" descr="logo_plus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08104" y="4221088"/>
              <a:ext cx="352421" cy="342896"/>
            </a:xfrm>
            <a:prstGeom prst="rect">
              <a:avLst/>
            </a:prstGeom>
          </p:spPr>
        </p:pic>
        <p:grpSp>
          <p:nvGrpSpPr>
            <p:cNvPr id="199" name="Groupe 69"/>
            <p:cNvGrpSpPr/>
            <p:nvPr/>
          </p:nvGrpSpPr>
          <p:grpSpPr>
            <a:xfrm>
              <a:off x="5940152" y="2092771"/>
              <a:ext cx="176151" cy="2488357"/>
              <a:chOff x="5940152" y="1556792"/>
              <a:chExt cx="176151" cy="2488357"/>
            </a:xfrm>
          </p:grpSpPr>
          <p:pic>
            <p:nvPicPr>
              <p:cNvPr id="200" name="Picture 2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 l="24387" r="13794" b="59092"/>
              <a:stretch>
                <a:fillRect/>
              </a:stretch>
            </p:blipFill>
            <p:spPr bwMode="auto">
              <a:xfrm>
                <a:off x="5940152" y="1556792"/>
                <a:ext cx="144016" cy="1872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1" name="Picture 2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 l="24387" t="86537"/>
              <a:stretch>
                <a:fillRect/>
              </a:stretch>
            </p:blipFill>
            <p:spPr bwMode="auto">
              <a:xfrm>
                <a:off x="5940152" y="3429000"/>
                <a:ext cx="176151" cy="616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202" name="Groupe 201"/>
          <p:cNvGrpSpPr/>
          <p:nvPr/>
        </p:nvGrpSpPr>
        <p:grpSpPr>
          <a:xfrm>
            <a:off x="7308408" y="5013176"/>
            <a:ext cx="936000" cy="576000"/>
            <a:chOff x="4499993" y="1916832"/>
            <a:chExt cx="3600400" cy="2232248"/>
          </a:xfrm>
        </p:grpSpPr>
        <p:pic>
          <p:nvPicPr>
            <p:cNvPr id="203" name="Picture 4" descr="RÃ©sultat de recherche d'images pour &quot;fond d'Ã©cran bleu canard losange&quot;"/>
            <p:cNvPicPr>
              <a:picLocks noChangeAspect="1" noChangeArrowheads="1"/>
            </p:cNvPicPr>
            <p:nvPr/>
          </p:nvPicPr>
          <p:blipFill>
            <a:blip r:embed="rId2" cstate="print"/>
            <a:srcRect t="18421" b="40789"/>
            <a:stretch>
              <a:fillRect/>
            </a:stretch>
          </p:blipFill>
          <p:spPr bwMode="auto">
            <a:xfrm rot="10800000">
              <a:off x="4499993" y="1916832"/>
              <a:ext cx="3600400" cy="2232248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</p:pic>
        <p:sp>
          <p:nvSpPr>
            <p:cNvPr id="204" name="Rectangle à coins arrondis 203"/>
            <p:cNvSpPr/>
            <p:nvPr/>
          </p:nvSpPr>
          <p:spPr>
            <a:xfrm>
              <a:off x="4716016" y="2276872"/>
              <a:ext cx="3168352" cy="1224136"/>
            </a:xfrm>
            <a:prstGeom prst="roundRect">
              <a:avLst>
                <a:gd name="adj" fmla="val 8850"/>
              </a:avLst>
            </a:prstGeom>
            <a:solidFill>
              <a:srgbClr val="FFFFFF">
                <a:alpha val="80000"/>
              </a:srgbClr>
            </a:solidFill>
            <a:ln w="9525">
              <a:solidFill>
                <a:srgbClr val="FF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300">
                <a:ln>
                  <a:solidFill>
                    <a:srgbClr val="2D7977"/>
                  </a:solidFill>
                </a:ln>
              </a:endParaRPr>
            </a:p>
          </p:txBody>
        </p:sp>
        <p:sp>
          <p:nvSpPr>
            <p:cNvPr id="205" name="ZoneTexte 204"/>
            <p:cNvSpPr txBox="1"/>
            <p:nvPr/>
          </p:nvSpPr>
          <p:spPr>
            <a:xfrm>
              <a:off x="5004047" y="2564903"/>
              <a:ext cx="1224136" cy="429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300" b="1" dirty="0" smtClean="0"/>
                <a:t>Emetteur</a:t>
              </a:r>
              <a:endParaRPr lang="fr-FR" sz="300" b="1" dirty="0"/>
            </a:p>
          </p:txBody>
        </p:sp>
        <p:sp>
          <p:nvSpPr>
            <p:cNvPr id="206" name="ZoneTexte 205"/>
            <p:cNvSpPr txBox="1"/>
            <p:nvPr/>
          </p:nvSpPr>
          <p:spPr>
            <a:xfrm>
              <a:off x="4788025" y="2852936"/>
              <a:ext cx="1440161" cy="429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300" b="1" dirty="0" smtClean="0"/>
                <a:t>Montant</a:t>
              </a:r>
              <a:endParaRPr lang="fr-FR" sz="300" b="1" dirty="0"/>
            </a:p>
          </p:txBody>
        </p:sp>
        <p:sp>
          <p:nvSpPr>
            <p:cNvPr id="207" name="Rectangle à coins arrondis 206"/>
            <p:cNvSpPr/>
            <p:nvPr/>
          </p:nvSpPr>
          <p:spPr>
            <a:xfrm>
              <a:off x="5868144" y="3645024"/>
              <a:ext cx="864096" cy="288032"/>
            </a:xfrm>
            <a:prstGeom prst="roundRect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00" dirty="0" smtClean="0">
                  <a:solidFill>
                    <a:schemeClr val="tx1"/>
                  </a:solidFill>
                </a:rPr>
                <a:t>valider</a:t>
              </a:r>
              <a:endParaRPr lang="fr-FR" sz="300" dirty="0">
                <a:solidFill>
                  <a:schemeClr val="tx1"/>
                </a:solidFill>
              </a:endParaRPr>
            </a:p>
          </p:txBody>
        </p:sp>
        <p:sp>
          <p:nvSpPr>
            <p:cNvPr id="208" name="Rectangle à coins arrondis 207"/>
            <p:cNvSpPr/>
            <p:nvPr/>
          </p:nvSpPr>
          <p:spPr>
            <a:xfrm>
              <a:off x="6228184" y="2636912"/>
              <a:ext cx="1440160" cy="216024"/>
            </a:xfrm>
            <a:prstGeom prst="roundRect">
              <a:avLst/>
            </a:prstGeom>
            <a:solidFill>
              <a:srgbClr val="FFF9E7"/>
            </a:solidFill>
            <a:ln w="63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"/>
            </a:p>
          </p:txBody>
        </p:sp>
        <p:sp>
          <p:nvSpPr>
            <p:cNvPr id="209" name="Rectangle à coins arrondis 208"/>
            <p:cNvSpPr/>
            <p:nvPr/>
          </p:nvSpPr>
          <p:spPr>
            <a:xfrm>
              <a:off x="6228184" y="2924944"/>
              <a:ext cx="1440160" cy="216024"/>
            </a:xfrm>
            <a:prstGeom prst="roundRect">
              <a:avLst/>
            </a:prstGeom>
            <a:solidFill>
              <a:srgbClr val="FFF9E7"/>
            </a:solidFill>
            <a:ln w="63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fr-FR" sz="400" dirty="0" smtClean="0">
                  <a:solidFill>
                    <a:schemeClr val="tx1"/>
                  </a:solidFill>
                </a:rPr>
                <a:t>  €</a:t>
              </a:r>
              <a:endParaRPr lang="fr-FR" sz="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5" name="Connecteur droit avec flèche 214"/>
          <p:cNvCxnSpPr>
            <a:stCxn id="10" idx="3"/>
          </p:cNvCxnSpPr>
          <p:nvPr/>
        </p:nvCxnSpPr>
        <p:spPr>
          <a:xfrm>
            <a:off x="1371139" y="1508429"/>
            <a:ext cx="824597" cy="48363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necteur droit avec flèche 220"/>
          <p:cNvCxnSpPr>
            <a:stCxn id="47" idx="3"/>
            <a:endCxn id="72" idx="1"/>
          </p:cNvCxnSpPr>
          <p:nvPr/>
        </p:nvCxnSpPr>
        <p:spPr>
          <a:xfrm>
            <a:off x="3370486" y="381242"/>
            <a:ext cx="2137618" cy="14895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Forme 224"/>
          <p:cNvCxnSpPr>
            <a:stCxn id="60" idx="3"/>
            <a:endCxn id="79" idx="0"/>
          </p:cNvCxnSpPr>
          <p:nvPr/>
        </p:nvCxnSpPr>
        <p:spPr>
          <a:xfrm>
            <a:off x="6732104" y="691749"/>
            <a:ext cx="1545678" cy="432995"/>
          </a:xfrm>
          <a:prstGeom prst="bentConnector2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Forme 249"/>
          <p:cNvCxnSpPr>
            <a:stCxn id="63" idx="1"/>
            <a:endCxn id="145" idx="0"/>
          </p:cNvCxnSpPr>
          <p:nvPr/>
        </p:nvCxnSpPr>
        <p:spPr>
          <a:xfrm rot="10800000" flipV="1">
            <a:off x="4968112" y="1233704"/>
            <a:ext cx="539992" cy="1547224"/>
          </a:xfrm>
          <a:prstGeom prst="bentConnector2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Forme 251"/>
          <p:cNvCxnSpPr>
            <a:stCxn id="66" idx="3"/>
            <a:endCxn id="177" idx="3"/>
          </p:cNvCxnSpPr>
          <p:nvPr/>
        </p:nvCxnSpPr>
        <p:spPr>
          <a:xfrm>
            <a:off x="6732104" y="1504681"/>
            <a:ext cx="383397" cy="2151713"/>
          </a:xfrm>
          <a:prstGeom prst="bentConnector3">
            <a:avLst>
              <a:gd name="adj1" fmla="val 159625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Forme 260"/>
          <p:cNvCxnSpPr>
            <a:stCxn id="62" idx="1"/>
            <a:endCxn id="88" idx="2"/>
          </p:cNvCxnSpPr>
          <p:nvPr/>
        </p:nvCxnSpPr>
        <p:spPr>
          <a:xfrm rot="10800000" flipV="1">
            <a:off x="4319972" y="962726"/>
            <a:ext cx="1188132" cy="594066"/>
          </a:xfrm>
          <a:prstGeom prst="bentConnector2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Forme 249"/>
          <p:cNvCxnSpPr>
            <a:stCxn id="99" idx="2"/>
            <a:endCxn id="129" idx="0"/>
          </p:cNvCxnSpPr>
          <p:nvPr/>
        </p:nvCxnSpPr>
        <p:spPr>
          <a:xfrm rot="5400000" flipH="1">
            <a:off x="955830" y="3768691"/>
            <a:ext cx="1970810" cy="1291301"/>
          </a:xfrm>
          <a:prstGeom prst="bentConnector3">
            <a:avLst>
              <a:gd name="adj1" fmla="val -15766"/>
            </a:avLst>
          </a:prstGeom>
          <a:ln w="28575">
            <a:solidFill>
              <a:srgbClr val="FFCC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Forme 249"/>
          <p:cNvCxnSpPr>
            <a:stCxn id="107" idx="3"/>
            <a:endCxn id="138" idx="2"/>
          </p:cNvCxnSpPr>
          <p:nvPr/>
        </p:nvCxnSpPr>
        <p:spPr>
          <a:xfrm flipV="1">
            <a:off x="2575938" y="3428936"/>
            <a:ext cx="303926" cy="1039144"/>
          </a:xfrm>
          <a:prstGeom prst="bentConnector2">
            <a:avLst/>
          </a:prstGeom>
          <a:ln w="28575">
            <a:solidFill>
              <a:srgbClr val="FFCC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Forme 249"/>
          <p:cNvCxnSpPr>
            <a:stCxn id="198" idx="2"/>
            <a:endCxn id="203" idx="2"/>
          </p:cNvCxnSpPr>
          <p:nvPr/>
        </p:nvCxnSpPr>
        <p:spPr>
          <a:xfrm rot="16200000" flipH="1">
            <a:off x="6886210" y="4122977"/>
            <a:ext cx="959745" cy="820651"/>
          </a:xfrm>
          <a:prstGeom prst="bentConnector3">
            <a:avLst>
              <a:gd name="adj1" fmla="val 57547"/>
            </a:avLst>
          </a:prstGeom>
          <a:ln w="28575">
            <a:solidFill>
              <a:srgbClr val="FFCC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Forme 249"/>
          <p:cNvCxnSpPr>
            <a:stCxn id="157" idx="3"/>
            <a:endCxn id="166" idx="1"/>
          </p:cNvCxnSpPr>
          <p:nvPr/>
        </p:nvCxnSpPr>
        <p:spPr>
          <a:xfrm>
            <a:off x="5325895" y="3193347"/>
            <a:ext cx="686369" cy="2107829"/>
          </a:xfrm>
          <a:prstGeom prst="bentConnector3">
            <a:avLst>
              <a:gd name="adj1" fmla="val 50000"/>
            </a:avLst>
          </a:prstGeom>
          <a:ln w="28575">
            <a:solidFill>
              <a:srgbClr val="FFCC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Forme 309"/>
          <p:cNvCxnSpPr>
            <a:stCxn id="88" idx="3"/>
            <a:endCxn id="95" idx="1"/>
          </p:cNvCxnSpPr>
          <p:nvPr/>
        </p:nvCxnSpPr>
        <p:spPr>
          <a:xfrm rot="10800000" flipV="1">
            <a:off x="2771800" y="1844823"/>
            <a:ext cx="1080120" cy="2974593"/>
          </a:xfrm>
          <a:prstGeom prst="bentConnector3">
            <a:avLst>
              <a:gd name="adj1" fmla="val 11609"/>
            </a:avLst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Forme 249"/>
          <p:cNvCxnSpPr>
            <a:stCxn id="43" idx="3"/>
            <a:endCxn id="138" idx="3"/>
          </p:cNvCxnSpPr>
          <p:nvPr/>
        </p:nvCxnSpPr>
        <p:spPr>
          <a:xfrm>
            <a:off x="3241913" y="1297177"/>
            <a:ext cx="105951" cy="1843759"/>
          </a:xfrm>
          <a:prstGeom prst="bentConnector3">
            <a:avLst>
              <a:gd name="adj1" fmla="val 315760"/>
            </a:avLst>
          </a:prstGeom>
          <a:ln w="28575">
            <a:solidFill>
              <a:srgbClr val="FFCC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Forme 249"/>
          <p:cNvCxnSpPr>
            <a:stCxn id="19" idx="3"/>
            <a:endCxn id="129" idx="2"/>
          </p:cNvCxnSpPr>
          <p:nvPr/>
        </p:nvCxnSpPr>
        <p:spPr>
          <a:xfrm flipH="1">
            <a:off x="1295584" y="1628882"/>
            <a:ext cx="2017762" cy="1224054"/>
          </a:xfrm>
          <a:prstGeom prst="bentConnector4">
            <a:avLst>
              <a:gd name="adj1" fmla="val -11329"/>
              <a:gd name="adj2" fmla="val 52396"/>
            </a:avLst>
          </a:prstGeom>
          <a:ln w="28575">
            <a:solidFill>
              <a:srgbClr val="FFCC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ZoneTexte 222"/>
          <p:cNvSpPr txBox="1"/>
          <p:nvPr/>
        </p:nvSpPr>
        <p:spPr>
          <a:xfrm>
            <a:off x="1475656" y="1316668"/>
            <a:ext cx="7200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Direction page d’accueil</a:t>
            </a:r>
            <a:endParaRPr lang="fr-FR" sz="1100" dirty="0"/>
          </a:p>
        </p:txBody>
      </p:sp>
      <p:sp>
        <p:nvSpPr>
          <p:cNvPr id="224" name="ZoneTexte 223"/>
          <p:cNvSpPr txBox="1"/>
          <p:nvPr/>
        </p:nvSpPr>
        <p:spPr>
          <a:xfrm>
            <a:off x="1547664" y="2231286"/>
            <a:ext cx="18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Ajouter un montant</a:t>
            </a:r>
            <a:endParaRPr lang="fr-FR" sz="1100" dirty="0"/>
          </a:p>
        </p:txBody>
      </p:sp>
      <p:sp>
        <p:nvSpPr>
          <p:cNvPr id="226" name="ZoneTexte 225"/>
          <p:cNvSpPr txBox="1"/>
          <p:nvPr/>
        </p:nvSpPr>
        <p:spPr>
          <a:xfrm>
            <a:off x="2267744" y="2564904"/>
            <a:ext cx="15121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Supprimer un montant</a:t>
            </a:r>
            <a:endParaRPr lang="fr-FR" sz="11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2402</TotalTime>
  <Words>156</Words>
  <Application>Microsoft Office PowerPoint</Application>
  <PresentationFormat>Affichage à l'écran (4:3)</PresentationFormat>
  <Paragraphs>92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Marie Bienvenu</dc:creator>
  <cp:lastModifiedBy>Marie Bienvenu</cp:lastModifiedBy>
  <cp:revision>8</cp:revision>
  <dcterms:created xsi:type="dcterms:W3CDTF">2018-07-06T16:41:38Z</dcterms:created>
  <dcterms:modified xsi:type="dcterms:W3CDTF">2018-09-27T07:25:42Z</dcterms:modified>
</cp:coreProperties>
</file>